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66"/>
  </p:notesMasterIdLst>
  <p:sldIdLst>
    <p:sldId id="256" r:id="rId2"/>
    <p:sldId id="257" r:id="rId3"/>
    <p:sldId id="259" r:id="rId4"/>
    <p:sldId id="359" r:id="rId5"/>
    <p:sldId id="360" r:id="rId6"/>
    <p:sldId id="381" r:id="rId7"/>
    <p:sldId id="382" r:id="rId8"/>
    <p:sldId id="363" r:id="rId9"/>
    <p:sldId id="383" r:id="rId10"/>
    <p:sldId id="367" r:id="rId11"/>
    <p:sldId id="384" r:id="rId12"/>
    <p:sldId id="385" r:id="rId13"/>
    <p:sldId id="386" r:id="rId14"/>
    <p:sldId id="387" r:id="rId15"/>
    <p:sldId id="388" r:id="rId16"/>
    <p:sldId id="389" r:id="rId17"/>
    <p:sldId id="390" r:id="rId18"/>
    <p:sldId id="391" r:id="rId19"/>
    <p:sldId id="392" r:id="rId20"/>
    <p:sldId id="438" r:id="rId21"/>
    <p:sldId id="433" r:id="rId22"/>
    <p:sldId id="434" r:id="rId23"/>
    <p:sldId id="435" r:id="rId24"/>
    <p:sldId id="436" r:id="rId25"/>
    <p:sldId id="439" r:id="rId26"/>
    <p:sldId id="440" r:id="rId27"/>
    <p:sldId id="437" r:id="rId28"/>
    <p:sldId id="431" r:id="rId29"/>
    <p:sldId id="432" r:id="rId30"/>
    <p:sldId id="422" r:id="rId31"/>
    <p:sldId id="423" r:id="rId32"/>
    <p:sldId id="424" r:id="rId33"/>
    <p:sldId id="425" r:id="rId34"/>
    <p:sldId id="426" r:id="rId35"/>
    <p:sldId id="427" r:id="rId36"/>
    <p:sldId id="428" r:id="rId37"/>
    <p:sldId id="430" r:id="rId38"/>
    <p:sldId id="429" r:id="rId39"/>
    <p:sldId id="413" r:id="rId40"/>
    <p:sldId id="415" r:id="rId41"/>
    <p:sldId id="421" r:id="rId42"/>
    <p:sldId id="416" r:id="rId43"/>
    <p:sldId id="417" r:id="rId44"/>
    <p:sldId id="418" r:id="rId45"/>
    <p:sldId id="419" r:id="rId46"/>
    <p:sldId id="420" r:id="rId47"/>
    <p:sldId id="409" r:id="rId48"/>
    <p:sldId id="412" r:id="rId49"/>
    <p:sldId id="411" r:id="rId50"/>
    <p:sldId id="396" r:id="rId51"/>
    <p:sldId id="410" r:id="rId52"/>
    <p:sldId id="398" r:id="rId53"/>
    <p:sldId id="399" r:id="rId54"/>
    <p:sldId id="400" r:id="rId55"/>
    <p:sldId id="401" r:id="rId56"/>
    <p:sldId id="402" r:id="rId57"/>
    <p:sldId id="403" r:id="rId58"/>
    <p:sldId id="404" r:id="rId59"/>
    <p:sldId id="405" r:id="rId60"/>
    <p:sldId id="406" r:id="rId61"/>
    <p:sldId id="408" r:id="rId62"/>
    <p:sldId id="397" r:id="rId63"/>
    <p:sldId id="344" r:id="rId64"/>
    <p:sldId id="345" r:id="rId65"/>
  </p:sldIdLst>
  <p:sldSz cx="9144000" cy="6858000" type="screen4x3"/>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Georgia" pitchFamily="18"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Georgia" pitchFamily="18"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Georgia" pitchFamily="18"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Georgia" pitchFamily="18"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Georgia" pitchFamily="18" charset="0"/>
        <a:ea typeface="宋体" pitchFamily="2" charset="-122"/>
        <a:cs typeface="+mn-cs"/>
      </a:defRPr>
    </a:lvl5pPr>
    <a:lvl6pPr marL="2286000" algn="l" defTabSz="914400" rtl="0" eaLnBrk="1" latinLnBrk="0" hangingPunct="1">
      <a:defRPr kern="1200">
        <a:solidFill>
          <a:schemeClr val="tx1"/>
        </a:solidFill>
        <a:latin typeface="Georgia" pitchFamily="18" charset="0"/>
        <a:ea typeface="宋体" pitchFamily="2" charset="-122"/>
        <a:cs typeface="+mn-cs"/>
      </a:defRPr>
    </a:lvl6pPr>
    <a:lvl7pPr marL="2743200" algn="l" defTabSz="914400" rtl="0" eaLnBrk="1" latinLnBrk="0" hangingPunct="1">
      <a:defRPr kern="1200">
        <a:solidFill>
          <a:schemeClr val="tx1"/>
        </a:solidFill>
        <a:latin typeface="Georgia" pitchFamily="18" charset="0"/>
        <a:ea typeface="宋体" pitchFamily="2" charset="-122"/>
        <a:cs typeface="+mn-cs"/>
      </a:defRPr>
    </a:lvl7pPr>
    <a:lvl8pPr marL="3200400" algn="l" defTabSz="914400" rtl="0" eaLnBrk="1" latinLnBrk="0" hangingPunct="1">
      <a:defRPr kern="1200">
        <a:solidFill>
          <a:schemeClr val="tx1"/>
        </a:solidFill>
        <a:latin typeface="Georgia" pitchFamily="18" charset="0"/>
        <a:ea typeface="宋体" pitchFamily="2" charset="-122"/>
        <a:cs typeface="+mn-cs"/>
      </a:defRPr>
    </a:lvl8pPr>
    <a:lvl9pPr marL="3657600" algn="l" defTabSz="914400" rtl="0" eaLnBrk="1" latinLnBrk="0" hangingPunct="1">
      <a:defRPr kern="1200">
        <a:solidFill>
          <a:schemeClr val="tx1"/>
        </a:solidFill>
        <a:latin typeface="Georgia" pitchFamily="18"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0" autoAdjust="0"/>
    <p:restoredTop sz="94660" autoAdjust="0"/>
  </p:normalViewPr>
  <p:slideViewPr>
    <p:cSldViewPr>
      <p:cViewPr varScale="1">
        <p:scale>
          <a:sx n="110" d="100"/>
          <a:sy n="110" d="100"/>
        </p:scale>
        <p:origin x="166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BA8E743-79B3-415A-AC51-63D85A7D337D}" type="slidenum">
              <a:rPr lang="zh-CN" altLang="en-US"/>
              <a:pPr/>
              <a:t>‹#›</a:t>
            </a:fld>
            <a:endParaRPr lang="zh-CN" altLang="en-US"/>
          </a:p>
        </p:txBody>
      </p:sp>
    </p:spTree>
    <p:extLst>
      <p:ext uri="{BB962C8B-B14F-4D97-AF65-F5344CB8AC3E}">
        <p14:creationId xmlns:p14="http://schemas.microsoft.com/office/powerpoint/2010/main" val="2592309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5" name="矩形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6" name="矩形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7" name="矩形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0" name="矩形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useBgFill="1">
        <p:nvSpPr>
          <p:cNvPr id="11" name="圆角矩形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useBgFill="1">
        <p:nvSpPr>
          <p:cNvPr id="12" name="圆角矩形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3" name="矩形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4" name="矩形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5" name="矩形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6" name="矩形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8" name="标题 7"/>
          <p:cNvSpPr>
            <a:spLocks noGrp="1"/>
          </p:cNvSpPr>
          <p:nvPr>
            <p:ph type="ctrTitle"/>
          </p:nvPr>
        </p:nvSpPr>
        <p:spPr>
          <a:xfrm>
            <a:off x="457200" y="2217927"/>
            <a:ext cx="8458200" cy="1470025"/>
          </a:xfrm>
        </p:spPr>
        <p:txBody>
          <a:bodyPr anchor="b"/>
          <a:lstStyle>
            <a:lvl1pPr>
              <a:defRPr sz="4400">
                <a:solidFill>
                  <a:schemeClr val="bg1"/>
                </a:solidFill>
              </a:defRPr>
            </a:lvl1pPr>
          </a:lstStyle>
          <a:p>
            <a:r>
              <a:rPr lang="zh-CN" altLang="en-US" noProof="1" smtClean="0"/>
              <a:t>单击此处编辑母版标题样式</a:t>
            </a:r>
            <a:endParaRPr lang="en-US" noProof="1"/>
          </a:p>
        </p:txBody>
      </p:sp>
      <p:sp>
        <p:nvSpPr>
          <p:cNvPr id="9" name="副标题 8"/>
          <p:cNvSpPr>
            <a:spLocks noGrp="1"/>
          </p:cNvSpPr>
          <p:nvPr>
            <p:ph type="subTitle" idx="1"/>
          </p:nvPr>
        </p:nvSpPr>
        <p:spPr>
          <a:xfrm>
            <a:off x="457200" y="3926064"/>
            <a:ext cx="4953000" cy="1752600"/>
          </a:xfrm>
        </p:spPr>
        <p:txBody>
          <a:bodyPr/>
          <a:lstStyle>
            <a:lvl1pPr marL="64135"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noProof="1" smtClean="0"/>
              <a:t>单击此处编辑母版副标题样式</a:t>
            </a:r>
            <a:endParaRPr lang="en-US" noProof="1"/>
          </a:p>
        </p:txBody>
      </p:sp>
      <p:sp>
        <p:nvSpPr>
          <p:cNvPr id="17" name="日期占位符 27"/>
          <p:cNvSpPr>
            <a:spLocks noGrp="1"/>
          </p:cNvSpPr>
          <p:nvPr>
            <p:ph type="dt" sz="half" idx="10"/>
          </p:nvPr>
        </p:nvSpPr>
        <p:spPr>
          <a:xfrm>
            <a:off x="6705600" y="4206875"/>
            <a:ext cx="960438" cy="457200"/>
          </a:xfrm>
        </p:spPr>
        <p:txBody>
          <a:bodyPr/>
          <a:lstStyle>
            <a:lvl1pPr>
              <a:defRPr/>
            </a:lvl1pPr>
          </a:lstStyle>
          <a:p>
            <a:pPr>
              <a:defRPr/>
            </a:pPr>
            <a:endParaRPr lang="zh-CN" altLang="en-US"/>
          </a:p>
        </p:txBody>
      </p:sp>
      <p:sp>
        <p:nvSpPr>
          <p:cNvPr id="18" name="页脚占位符 16"/>
          <p:cNvSpPr>
            <a:spLocks noGrp="1"/>
          </p:cNvSpPr>
          <p:nvPr>
            <p:ph type="ftr" sz="quarter" idx="11"/>
          </p:nvPr>
        </p:nvSpPr>
        <p:spPr>
          <a:xfrm>
            <a:off x="5410200" y="4205288"/>
            <a:ext cx="1295400" cy="457200"/>
          </a:xfrm>
        </p:spPr>
        <p:txBody>
          <a:bodyPr/>
          <a:lstStyle>
            <a:lvl1pPr>
              <a:defRPr/>
            </a:lvl1pPr>
          </a:lstStyle>
          <a:p>
            <a:pPr>
              <a:defRPr/>
            </a:pPr>
            <a:endParaRPr lang="zh-CN" altLang="en-US"/>
          </a:p>
        </p:txBody>
      </p:sp>
      <p:sp>
        <p:nvSpPr>
          <p:cNvPr id="19" name="灯片编号占位符 28"/>
          <p:cNvSpPr>
            <a:spLocks noGrp="1"/>
          </p:cNvSpPr>
          <p:nvPr>
            <p:ph type="sldNum" sz="quarter" idx="12"/>
          </p:nvPr>
        </p:nvSpPr>
        <p:spPr>
          <a:xfrm>
            <a:off x="8320088" y="1588"/>
            <a:ext cx="747712" cy="365125"/>
          </a:xfrm>
        </p:spPr>
        <p:txBody>
          <a:bodyPr/>
          <a:lstStyle>
            <a:lvl1pPr>
              <a:defRPr>
                <a:solidFill>
                  <a:schemeClr val="bg1"/>
                </a:solidFill>
              </a:defRPr>
            </a:lvl1pPr>
          </a:lstStyle>
          <a:p>
            <a:fld id="{BE38087A-059B-4929-8361-8467708E9EB9}" type="slidenum">
              <a:rPr lang="zh-CN" altLang="en-US"/>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日期占位符 13"/>
          <p:cNvSpPr>
            <a:spLocks noGrp="1"/>
          </p:cNvSpPr>
          <p:nvPr>
            <p:ph type="dt" sz="half" idx="10"/>
          </p:nvPr>
        </p:nvSpPr>
        <p:spPr/>
        <p:txBody>
          <a:bodyPr/>
          <a:lstStyle>
            <a:lvl1pPr>
              <a:defRPr/>
            </a:lvl1pPr>
          </a:lstStyle>
          <a:p>
            <a:pPr>
              <a:defRPr/>
            </a:pPr>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fld id="{7F58B7AD-BB26-4CF6-BD85-29E03048FADF}" type="slidenum">
              <a:rPr lang="zh-CN" altLang="en-US"/>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1143000"/>
            <a:ext cx="1905000" cy="5486400"/>
          </a:xfrm>
        </p:spPr>
        <p:txBody>
          <a:bodyPr vert="eaVert"/>
          <a:lstStyle/>
          <a:p>
            <a:r>
              <a:rPr lang="zh-CN" altLang="en-US" noProof="1" smtClean="0"/>
              <a:t>单击此处编辑母版标题样式</a:t>
            </a:r>
            <a:endParaRPr lang="en-US" noProof="1"/>
          </a:p>
        </p:txBody>
      </p:sp>
      <p:sp>
        <p:nvSpPr>
          <p:cNvPr id="3" name="竖排文字占位符 2"/>
          <p:cNvSpPr>
            <a:spLocks noGrp="1"/>
          </p:cNvSpPr>
          <p:nvPr>
            <p:ph type="body" orient="vert" idx="1"/>
          </p:nvPr>
        </p:nvSpPr>
        <p:spPr>
          <a:xfrm>
            <a:off x="457200" y="1143000"/>
            <a:ext cx="6248400" cy="5486400"/>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日期占位符 13"/>
          <p:cNvSpPr>
            <a:spLocks noGrp="1"/>
          </p:cNvSpPr>
          <p:nvPr>
            <p:ph type="dt" sz="half" idx="10"/>
          </p:nvPr>
        </p:nvSpPr>
        <p:spPr/>
        <p:txBody>
          <a:bodyPr/>
          <a:lstStyle>
            <a:lvl1pPr>
              <a:defRPr/>
            </a:lvl1pPr>
          </a:lstStyle>
          <a:p>
            <a:pPr>
              <a:defRPr/>
            </a:pPr>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fld id="{7435099D-ED1B-47AF-AE8C-D765E670F461}"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lstStyle/>
          <a:p>
            <a:r>
              <a:rPr lang="zh-CN" altLang="en-US" noProof="1" smtClean="0"/>
              <a:t>单击此处编辑母版标题样式</a:t>
            </a:r>
            <a:endParaRPr lang="en-US" noProof="1"/>
          </a:p>
        </p:txBody>
      </p:sp>
      <p:sp>
        <p:nvSpPr>
          <p:cNvPr id="3" name="内容占位符 2"/>
          <p:cNvSpPr>
            <a:spLocks noGrp="1"/>
          </p:cNvSpPr>
          <p:nvPr>
            <p:ph idx="1"/>
          </p:nvPr>
        </p:nvSpPr>
        <p:spPr>
          <a:xfrm>
            <a:off x="457200" y="1556792"/>
            <a:ext cx="8229600" cy="4824536"/>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灯片编号占位符 5"/>
          <p:cNvSpPr>
            <a:spLocks noGrp="1"/>
          </p:cNvSpPr>
          <p:nvPr>
            <p:ph type="sldNum" sz="quarter" idx="10"/>
          </p:nvPr>
        </p:nvSpPr>
        <p:spPr/>
        <p:txBody>
          <a:bodyPr/>
          <a:lstStyle>
            <a:lvl1pPr>
              <a:defRPr/>
            </a:lvl1pPr>
          </a:lstStyle>
          <a:p>
            <a:fld id="{97266068-7058-4A5F-9706-F4FD7F11DE7E}" type="slidenum">
              <a:rPr lang="zh-CN" altLang="en-US"/>
              <a:pPr/>
              <a:t>‹#›</a:t>
            </a:fld>
            <a:endParaRPr lang="zh-CN" altLang="en-US"/>
          </a:p>
        </p:txBody>
      </p:sp>
      <p:sp>
        <p:nvSpPr>
          <p:cNvPr id="5" name="日期占位符 3"/>
          <p:cNvSpPr>
            <a:spLocks noGrp="1"/>
          </p:cNvSpPr>
          <p:nvPr>
            <p:ph type="dt" sz="half" idx="11"/>
          </p:nvPr>
        </p:nvSpPr>
        <p:spPr/>
        <p:txBody>
          <a:bodyPr/>
          <a:lstStyle>
            <a:lvl1pPr>
              <a:defRPr/>
            </a:lvl1pPr>
          </a:lstStyle>
          <a:p>
            <a:pPr>
              <a:defRPr/>
            </a:pPr>
            <a:endParaRPr lang="zh-CN" altLang="en-US"/>
          </a:p>
        </p:txBody>
      </p:sp>
      <p:sp>
        <p:nvSpPr>
          <p:cNvPr id="6" name="页脚占位符 4"/>
          <p:cNvSpPr>
            <a:spLocks noGrp="1"/>
          </p:cNvSpPr>
          <p:nvPr>
            <p:ph type="ftr" sz="quarter" idx="12"/>
          </p:nvPr>
        </p:nvSpPr>
        <p:spPr/>
        <p:txBody>
          <a:bodyPr/>
          <a:lstStyle>
            <a:lvl1pPr>
              <a:defRPr/>
            </a:lvl1pPr>
          </a:lstStyle>
          <a:p>
            <a:pPr>
              <a:defRPr/>
            </a:pP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zh-CN" altLang="en-US" noProof="1" smtClean="0"/>
              <a:t>单击此处编辑母版标题样式</a:t>
            </a:r>
            <a:endParaRPr lang="en-US" noProof="1"/>
          </a:p>
        </p:txBody>
      </p:sp>
      <p:sp>
        <p:nvSpPr>
          <p:cNvPr id="3" name="文本占位符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noProof="1" smtClean="0"/>
              <a:t>单击此处编辑母版文本样式</a:t>
            </a:r>
          </a:p>
        </p:txBody>
      </p:sp>
      <p:sp>
        <p:nvSpPr>
          <p:cNvPr id="4" name="日期占位符 13"/>
          <p:cNvSpPr>
            <a:spLocks noGrp="1"/>
          </p:cNvSpPr>
          <p:nvPr>
            <p:ph type="dt" sz="half" idx="10"/>
          </p:nvPr>
        </p:nvSpPr>
        <p:spPr/>
        <p:txBody>
          <a:bodyPr/>
          <a:lstStyle>
            <a:lvl1pPr>
              <a:defRPr/>
            </a:lvl1pPr>
          </a:lstStyle>
          <a:p>
            <a:pPr>
              <a:defRPr/>
            </a:pPr>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fld id="{99B5298F-46C3-4D46-8ACB-8B1163E4262F}" type="slidenum">
              <a:rPr lang="zh-CN" altLang="en-US"/>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en-US" noProof="1"/>
          </a:p>
        </p:txBody>
      </p:sp>
      <p:sp>
        <p:nvSpPr>
          <p:cNvPr id="3" name="内容占位符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内容占位符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日期占位符 13"/>
          <p:cNvSpPr>
            <a:spLocks noGrp="1"/>
          </p:cNvSpPr>
          <p:nvPr>
            <p:ph type="dt" sz="half" idx="10"/>
          </p:nvPr>
        </p:nvSpPr>
        <p:spPr/>
        <p:txBody>
          <a:bodyPr/>
          <a:lstStyle>
            <a:lvl1pPr>
              <a:defRPr/>
            </a:lvl1pPr>
          </a:lstStyle>
          <a:p>
            <a:pPr>
              <a:defRPr/>
            </a:pPr>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fld id="{3227CF7B-8B01-47CC-B1E7-8305B46D7FF2}" type="slidenum">
              <a:rPr lang="zh-CN" altLang="en-US"/>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81000" y="1143000"/>
            <a:ext cx="8382000" cy="1069848"/>
          </a:xfrm>
        </p:spPr>
        <p:txBody>
          <a:bodyPr/>
          <a:lstStyle>
            <a:lvl1pPr>
              <a:defRPr sz="4000" b="0" i="0" cap="none" baseline="0"/>
            </a:lvl1pPr>
          </a:lstStyle>
          <a:p>
            <a:r>
              <a:rPr lang="zh-CN" altLang="en-US" noProof="1" smtClean="0"/>
              <a:t>单击此处编辑母版标题样式</a:t>
            </a:r>
            <a:endParaRPr lang="en-US" noProof="1"/>
          </a:p>
        </p:txBody>
      </p:sp>
      <p:sp>
        <p:nvSpPr>
          <p:cNvPr id="3" name="文本占位符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noProof="1" smtClean="0"/>
              <a:t>单击此处编辑母版文本样式</a:t>
            </a:r>
          </a:p>
        </p:txBody>
      </p:sp>
      <p:sp>
        <p:nvSpPr>
          <p:cNvPr id="4" name="文本占位符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noProof="1" smtClean="0"/>
              <a:t>单击此处编辑母版文本样式</a:t>
            </a:r>
          </a:p>
        </p:txBody>
      </p:sp>
      <p:sp>
        <p:nvSpPr>
          <p:cNvPr id="5" name="内容占位符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6" name="内容占位符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7" name="日期占位符 25"/>
          <p:cNvSpPr>
            <a:spLocks noGrp="1"/>
          </p:cNvSpPr>
          <p:nvPr>
            <p:ph type="dt" sz="half" idx="10"/>
          </p:nvPr>
        </p:nvSpPr>
        <p:spPr/>
        <p:txBody>
          <a:bodyPr rtlCol="0"/>
          <a:lstStyle>
            <a:lvl1pPr>
              <a:defRPr/>
            </a:lvl1pPr>
          </a:lstStyle>
          <a:p>
            <a:pPr>
              <a:defRPr/>
            </a:pPr>
            <a:endParaRPr lang="zh-CN" altLang="en-US"/>
          </a:p>
        </p:txBody>
      </p:sp>
      <p:sp>
        <p:nvSpPr>
          <p:cNvPr id="8" name="灯片编号占位符 26"/>
          <p:cNvSpPr>
            <a:spLocks noGrp="1"/>
          </p:cNvSpPr>
          <p:nvPr>
            <p:ph type="sldNum" sz="quarter" idx="11"/>
          </p:nvPr>
        </p:nvSpPr>
        <p:spPr/>
        <p:txBody>
          <a:bodyPr/>
          <a:lstStyle>
            <a:lvl1pPr>
              <a:defRPr/>
            </a:lvl1pPr>
          </a:lstStyle>
          <a:p>
            <a:fld id="{0B520E08-97DC-4EEA-98BA-37F846449102}" type="slidenum">
              <a:rPr lang="zh-CN" altLang="en-US"/>
              <a:pPr/>
              <a:t>‹#›</a:t>
            </a:fld>
            <a:endParaRPr lang="zh-CN" altLang="en-US"/>
          </a:p>
        </p:txBody>
      </p:sp>
      <p:sp>
        <p:nvSpPr>
          <p:cNvPr id="9" name="页脚占位符 27"/>
          <p:cNvSpPr>
            <a:spLocks noGrp="1"/>
          </p:cNvSpPr>
          <p:nvPr>
            <p:ph type="ftr" sz="quarter" idx="12"/>
          </p:nvPr>
        </p:nvSpPr>
        <p:spPr/>
        <p:txBody>
          <a:bodyPr rtlCol="0"/>
          <a:lstStyle>
            <a:lvl1pPr>
              <a:defRPr/>
            </a:lvl1pPr>
          </a:lstStyle>
          <a:p>
            <a:pPr>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143000"/>
            <a:ext cx="8229600" cy="1069848"/>
          </a:xfrm>
        </p:spPr>
        <p:txBody>
          <a:bodyPr/>
          <a:lstStyle>
            <a:lvl1pPr>
              <a:defRPr sz="4000">
                <a:solidFill>
                  <a:schemeClr val="tx2"/>
                </a:solidFill>
              </a:defRPr>
            </a:lvl1pPr>
          </a:lstStyle>
          <a:p>
            <a:r>
              <a:rPr lang="zh-CN" altLang="en-US" noProof="1" smtClean="0"/>
              <a:t>单击此处编辑母版标题样式</a:t>
            </a:r>
            <a:endParaRPr lang="en-US" noProof="1"/>
          </a:p>
        </p:txBody>
      </p:sp>
      <p:sp>
        <p:nvSpPr>
          <p:cNvPr id="3" name="日期占位符 2"/>
          <p:cNvSpPr>
            <a:spLocks noGrp="1"/>
          </p:cNvSpPr>
          <p:nvPr>
            <p:ph type="dt" sz="half" idx="10"/>
          </p:nvPr>
        </p:nvSpPr>
        <p:spPr>
          <a:xfrm>
            <a:off x="6583363" y="612775"/>
            <a:ext cx="957262" cy="457200"/>
          </a:xfrm>
        </p:spPr>
        <p:txBody>
          <a:bodyPr/>
          <a:lstStyle>
            <a:lvl1pPr>
              <a:defRPr/>
            </a:lvl1pPr>
          </a:lstStyle>
          <a:p>
            <a:pPr>
              <a:defRPr/>
            </a:pPr>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fld id="{F7B8D1B7-6899-48A7-A6FC-69DEF30E2A04}" type="slidenum">
              <a:rPr lang="zh-CN" altLang="en-US"/>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3"/>
          <p:cNvSpPr>
            <a:spLocks noGrp="1"/>
          </p:cNvSpPr>
          <p:nvPr>
            <p:ph type="dt" sz="half" idx="10"/>
          </p:nvPr>
        </p:nvSpPr>
        <p:spPr/>
        <p:txBody>
          <a:bodyPr/>
          <a:lstStyle>
            <a:lvl1pPr>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22"/>
          <p:cNvSpPr>
            <a:spLocks noGrp="1"/>
          </p:cNvSpPr>
          <p:nvPr>
            <p:ph type="sldNum" sz="quarter" idx="12"/>
          </p:nvPr>
        </p:nvSpPr>
        <p:spPr/>
        <p:txBody>
          <a:bodyPr/>
          <a:lstStyle>
            <a:lvl1pPr>
              <a:defRPr/>
            </a:lvl1pPr>
          </a:lstStyle>
          <a:p>
            <a:fld id="{FCDFBBF0-4229-4285-8180-BCA5FFB44A1B}" type="slidenum">
              <a:rPr lang="zh-CN" altLang="en-US"/>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53496" y="1101970"/>
            <a:ext cx="3383280" cy="877824"/>
          </a:xfrm>
        </p:spPr>
        <p:txBody>
          <a:bodyPr anchor="b"/>
          <a:lstStyle>
            <a:lvl1pPr algn="l">
              <a:buNone/>
              <a:defRPr sz="1800" b="1"/>
            </a:lvl1pPr>
          </a:lstStyle>
          <a:p>
            <a:r>
              <a:rPr lang="zh-CN" altLang="en-US" noProof="1" smtClean="0"/>
              <a:t>单击此处编辑母版标题样式</a:t>
            </a:r>
            <a:endParaRPr lang="en-US" noProof="1"/>
          </a:p>
        </p:txBody>
      </p:sp>
      <p:sp>
        <p:nvSpPr>
          <p:cNvPr id="3" name="文本占位符 2"/>
          <p:cNvSpPr>
            <a:spLocks noGrp="1"/>
          </p:cNvSpPr>
          <p:nvPr>
            <p:ph type="body" idx="2"/>
          </p:nvPr>
        </p:nvSpPr>
        <p:spPr>
          <a:xfrm>
            <a:off x="5353496" y="2010727"/>
            <a:ext cx="338328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a:r>
              <a:rPr lang="zh-CN" altLang="en-US" noProof="1" smtClean="0"/>
              <a:t>单击此处编辑母版文本样式</a:t>
            </a:r>
          </a:p>
        </p:txBody>
      </p:sp>
      <p:sp>
        <p:nvSpPr>
          <p:cNvPr id="4" name="内容占位符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日期占位符 13"/>
          <p:cNvSpPr>
            <a:spLocks noGrp="1"/>
          </p:cNvSpPr>
          <p:nvPr>
            <p:ph type="dt" sz="half" idx="10"/>
          </p:nvPr>
        </p:nvSpPr>
        <p:spPr/>
        <p:txBody>
          <a:bodyPr/>
          <a:lstStyle>
            <a:lvl1pPr>
              <a:defRPr/>
            </a:lvl1pPr>
          </a:lstStyle>
          <a:p>
            <a:pPr>
              <a:defRPr/>
            </a:pPr>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fld id="{09F5552E-0320-49F6-9651-DDF1BF19D1AE}" type="slidenum">
              <a:rPr lang="zh-CN" altLang="en-US"/>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zh-CN" altLang="en-US" noProof="1" smtClean="0"/>
              <a:t>单击此处编辑母版标题样式</a:t>
            </a:r>
            <a:endParaRPr lang="en-US" noProof="1"/>
          </a:p>
        </p:txBody>
      </p:sp>
      <p:sp>
        <p:nvSpPr>
          <p:cNvPr id="3" name="图片占位符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4" name="文本占位符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zh-CN" altLang="en-US" noProof="1" smtClean="0"/>
              <a:t>单击此处编辑母版文本样式</a:t>
            </a:r>
          </a:p>
        </p:txBody>
      </p:sp>
      <p:sp>
        <p:nvSpPr>
          <p:cNvPr id="5" name="日期占位符 13"/>
          <p:cNvSpPr>
            <a:spLocks noGrp="1"/>
          </p:cNvSpPr>
          <p:nvPr>
            <p:ph type="dt" sz="half" idx="10"/>
          </p:nvPr>
        </p:nvSpPr>
        <p:spPr/>
        <p:txBody>
          <a:bodyPr/>
          <a:lstStyle>
            <a:lvl1pPr>
              <a:defRPr/>
            </a:lvl1pPr>
          </a:lstStyle>
          <a:p>
            <a:pPr>
              <a:defRPr/>
            </a:pPr>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fld id="{B61CE60E-1572-4D0F-ADFB-3D26ACB70CB0}" type="slidenum">
              <a:rPr lang="zh-CN" altLang="en-US"/>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矩形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29" name="矩形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0" name="矩形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1" name="矩形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2" name="矩形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useBgFill="1">
        <p:nvSpPr>
          <p:cNvPr id="33" name="圆角矩形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useBgFill="1">
        <p:nvSpPr>
          <p:cNvPr id="34" name="圆角矩形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5" name="矩形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6" name="矩形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7" name="矩形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8" name="矩形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9" name="矩形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40" name="矩形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039" name="标题占位符 21"/>
          <p:cNvSpPr>
            <a:spLocks noGrp="1" noChangeArrowheads="1"/>
          </p:cNvSpPr>
          <p:nvPr>
            <p:ph type="title" idx="4294967295"/>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40" name="文本占位符 12"/>
          <p:cNvSpPr>
            <a:spLocks noGrp="1" noChangeArrowheads="1"/>
          </p:cNvSpPr>
          <p:nvPr>
            <p:ph type="body" idx="4294967295"/>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4" name="日期占位符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buFontTx/>
              <a:buNone/>
              <a:defRPr kumimoji="0" sz="800">
                <a:solidFill>
                  <a:schemeClr val="accent2"/>
                </a:solidFill>
                <a:latin typeface="+mn-lt"/>
                <a:ea typeface="+mn-ea"/>
              </a:defRPr>
            </a:lvl1pPr>
          </a:lstStyle>
          <a:p>
            <a:pPr>
              <a:defRPr/>
            </a:pPr>
            <a:endParaRPr lang="zh-CN" altLang="en-US"/>
          </a:p>
        </p:txBody>
      </p:sp>
      <p:sp>
        <p:nvSpPr>
          <p:cNvPr id="3" name="页脚占位符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buFontTx/>
              <a:buNone/>
              <a:defRPr kumimoji="0" sz="800">
                <a:solidFill>
                  <a:schemeClr val="accent2"/>
                </a:solidFill>
                <a:latin typeface="+mn-lt"/>
                <a:ea typeface="+mn-ea"/>
              </a:defRPr>
            </a:lvl1pPr>
          </a:lstStyle>
          <a:p>
            <a:pPr>
              <a:defRPr/>
            </a:pPr>
            <a:endParaRPr lang="zh-CN" altLang="en-US"/>
          </a:p>
        </p:txBody>
      </p:sp>
      <p:sp>
        <p:nvSpPr>
          <p:cNvPr id="23" name="灯片编号占位符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defRPr>
            </a:lvl1pPr>
          </a:lstStyle>
          <a:p>
            <a:fld id="{9D8DF099-4734-4DEE-AFB6-F9364DE8D7F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1" r:id="rId3"/>
    <p:sldLayoutId id="2147483900" r:id="rId4"/>
    <p:sldLayoutId id="2147483904" r:id="rId5"/>
    <p:sldLayoutId id="2147483905" r:id="rId6"/>
    <p:sldLayoutId id="2147483899" r:id="rId7"/>
    <p:sldLayoutId id="2147483898" r:id="rId8"/>
    <p:sldLayoutId id="2147483897" r:id="rId9"/>
    <p:sldLayoutId id="2147483896" r:id="rId10"/>
    <p:sldLayoutId id="2147483895"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2pPr>
      <a:lvl3pPr algn="l" rtl="0" eaLnBrk="0" fontAlgn="base" hangingPunct="0">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3pPr>
      <a:lvl4pPr algn="l" rtl="0" eaLnBrk="0" fontAlgn="base" hangingPunct="0">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4pPr>
      <a:lvl5pPr algn="l" rtl="0" eaLnBrk="0" fontAlgn="base" hangingPunct="0">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5pPr>
      <a:lvl6pPr marL="457200" algn="l" rtl="0" fontAlgn="base">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6pPr>
      <a:lvl7pPr marL="914400" algn="l" rtl="0" fontAlgn="base">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7pPr>
      <a:lvl8pPr marL="1371600" algn="l" rtl="0" fontAlgn="base">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8pPr>
      <a:lvl9pPr marL="1828800" algn="l" rtl="0" fontAlgn="base">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xml"/><Relationship Id="rId7" Type="http://schemas.openxmlformats.org/officeDocument/2006/relationships/slide" Target="slide39.xml"/><Relationship Id="rId12" Type="http://schemas.openxmlformats.org/officeDocument/2006/relationships/slide" Target="slide6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63.xml"/><Relationship Id="rId5" Type="http://schemas.openxmlformats.org/officeDocument/2006/relationships/slide" Target="slide28.xml"/><Relationship Id="rId10" Type="http://schemas.openxmlformats.org/officeDocument/2006/relationships/slide" Target="slide62.xml"/><Relationship Id="rId4" Type="http://schemas.openxmlformats.org/officeDocument/2006/relationships/slide" Target="slide21.xml"/><Relationship Id="rId9" Type="http://schemas.openxmlformats.org/officeDocument/2006/relationships/slide" Target="slide50.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32.xml"/><Relationship Id="rId7" Type="http://schemas.openxmlformats.org/officeDocument/2006/relationships/slide" Target="slide36.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slide" Target="slide3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2.xml"/><Relationship Id="rId7" Type="http://schemas.openxmlformats.org/officeDocument/2006/relationships/slide" Target="slide46.xml"/><Relationship Id="rId2" Type="http://schemas.openxmlformats.org/officeDocument/2006/relationships/slide" Target="slide40.xml"/><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slide" Target="slide44.xml"/><Relationship Id="rId4" Type="http://schemas.openxmlformats.org/officeDocument/2006/relationships/slide" Target="slide43.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3" Type="http://schemas.openxmlformats.org/officeDocument/2006/relationships/slide" Target="slide8.xml"/><Relationship Id="rId7" Type="http://schemas.openxmlformats.org/officeDocument/2006/relationships/slide" Target="slide12.xml"/><Relationship Id="rId12" Type="http://schemas.openxmlformats.org/officeDocument/2006/relationships/slide" Target="slide1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slide" Target="slide9.xml"/><Relationship Id="rId9" Type="http://schemas.openxmlformats.org/officeDocument/2006/relationships/slide" Target="slide14.xml"/><Relationship Id="rId14" Type="http://schemas.openxmlformats.org/officeDocument/2006/relationships/slide" Target="slide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slide" Target="slide52.xml"/><Relationship Id="rId7" Type="http://schemas.openxmlformats.org/officeDocument/2006/relationships/slide" Target="slide57.xml"/><Relationship Id="rId2"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56.xml"/><Relationship Id="rId11" Type="http://schemas.openxmlformats.org/officeDocument/2006/relationships/slide" Target="slide61.xml"/><Relationship Id="rId5" Type="http://schemas.openxmlformats.org/officeDocument/2006/relationships/slide" Target="slide55.xml"/><Relationship Id="rId10" Type="http://schemas.openxmlformats.org/officeDocument/2006/relationships/slide" Target="slide60.xml"/><Relationship Id="rId4" Type="http://schemas.openxmlformats.org/officeDocument/2006/relationships/slide" Target="slide54.xml"/><Relationship Id="rId9" Type="http://schemas.openxmlformats.org/officeDocument/2006/relationships/slide" Target="slide59.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标题 1"/>
          <p:cNvSpPr>
            <a:spLocks noGrp="1" noChangeArrowheads="1"/>
          </p:cNvSpPr>
          <p:nvPr>
            <p:ph type="ctrTitle"/>
          </p:nvPr>
        </p:nvSpPr>
        <p:spPr>
          <a:xfrm>
            <a:off x="457200" y="2276475"/>
            <a:ext cx="8458200" cy="1470025"/>
          </a:xfrm>
        </p:spPr>
        <p:txBody>
          <a:bodyPr/>
          <a:lstStyle/>
          <a:p>
            <a:pPr eaLnBrk="1" hangingPunct="1"/>
            <a:r>
              <a:rPr lang="en-US" altLang="zh-CN" sz="5000" b="1" dirty="0" smtClean="0"/>
              <a:t>Bootstrap </a:t>
            </a:r>
            <a:r>
              <a:rPr lang="zh-CN" altLang="en-US" sz="5000" b="1" dirty="0" smtClean="0"/>
              <a:t>基础教程</a:t>
            </a:r>
          </a:p>
        </p:txBody>
      </p:sp>
      <p:sp>
        <p:nvSpPr>
          <p:cNvPr id="7170" name="副标题 2"/>
          <p:cNvSpPr>
            <a:spLocks noGrp="1" noChangeArrowheads="1"/>
          </p:cNvSpPr>
          <p:nvPr>
            <p:ph type="subTitle" idx="1"/>
          </p:nvPr>
        </p:nvSpPr>
        <p:spPr>
          <a:xfrm>
            <a:off x="1763688" y="4293096"/>
            <a:ext cx="4899521" cy="676696"/>
          </a:xfrm>
        </p:spPr>
        <p:txBody>
          <a:bodyPr/>
          <a:lstStyle/>
          <a:p>
            <a:r>
              <a:rPr lang="zh-CN" altLang="zh-CN" sz="3200" b="1" dirty="0" smtClean="0"/>
              <a:t>第</a:t>
            </a:r>
            <a:r>
              <a:rPr lang="en-US" altLang="zh-CN" sz="3200" b="1" dirty="0"/>
              <a:t>3</a:t>
            </a:r>
            <a:r>
              <a:rPr lang="zh-CN" altLang="zh-CN" sz="3200" b="1" dirty="0" smtClean="0"/>
              <a:t>章</a:t>
            </a:r>
            <a:r>
              <a:rPr lang="en-US" altLang="zh-CN" sz="3200" b="1" dirty="0" smtClean="0"/>
              <a:t>  </a:t>
            </a:r>
            <a:r>
              <a:rPr lang="en-US" altLang="zh-CN" sz="3200" b="1" dirty="0"/>
              <a:t>CSS</a:t>
            </a:r>
            <a:r>
              <a:rPr lang="zh-CN" altLang="zh-CN" sz="3200" b="1" dirty="0"/>
              <a:t>布局</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3.1.4</a:t>
            </a:r>
            <a:r>
              <a:rPr lang="zh-CN" altLang="zh-CN" dirty="0"/>
              <a:t>小号文本</a:t>
            </a:r>
          </a:p>
        </p:txBody>
      </p:sp>
      <p:sp>
        <p:nvSpPr>
          <p:cNvPr id="3" name="内容占位符 2"/>
          <p:cNvSpPr>
            <a:spLocks noGrp="1"/>
          </p:cNvSpPr>
          <p:nvPr>
            <p:ph idx="1"/>
          </p:nvPr>
        </p:nvSpPr>
        <p:spPr>
          <a:xfrm>
            <a:off x="457200" y="1556792"/>
            <a:ext cx="8435280" cy="4824536"/>
          </a:xfrm>
        </p:spPr>
        <p:txBody>
          <a:bodyPr/>
          <a:lstStyle/>
          <a:p>
            <a:r>
              <a:rPr lang="zh-CN" altLang="zh-CN" sz="2400" dirty="0"/>
              <a:t>对于不需要强调的文本，可以使用</a:t>
            </a:r>
            <a:r>
              <a:rPr lang="en-US" altLang="zh-CN" sz="2400" dirty="0"/>
              <a:t>&lt;small&gt;</a:t>
            </a:r>
            <a:r>
              <a:rPr lang="zh-CN" altLang="zh-CN" sz="2400" dirty="0"/>
              <a:t>标签将其内的文本设置为其父元素字体大小的</a:t>
            </a:r>
            <a:r>
              <a:rPr lang="en-US" altLang="zh-CN" sz="2400" dirty="0"/>
              <a:t> 85%</a:t>
            </a:r>
            <a:r>
              <a:rPr lang="zh-CN" altLang="zh-CN" sz="2400" dirty="0"/>
              <a:t>。标题元素中嵌套的</a:t>
            </a:r>
            <a:r>
              <a:rPr lang="en-US" altLang="zh-CN" sz="2400" dirty="0"/>
              <a:t>&lt;small&gt;</a:t>
            </a:r>
            <a:r>
              <a:rPr lang="zh-CN" altLang="zh-CN" sz="2400" dirty="0"/>
              <a:t>元素被设置为不同的字体大小。另外，可以为行内元素应用样式类</a:t>
            </a:r>
            <a:r>
              <a:rPr lang="en-US" altLang="zh-CN" sz="2400" dirty="0"/>
              <a:t>.small</a:t>
            </a:r>
            <a:r>
              <a:rPr lang="zh-CN" altLang="zh-CN" sz="2400" dirty="0"/>
              <a:t>以达到同样的效果</a:t>
            </a:r>
            <a:r>
              <a:rPr lang="zh-CN" altLang="zh-CN" sz="2400" dirty="0" smtClean="0"/>
              <a:t>。</a:t>
            </a:r>
            <a:endParaRPr lang="en-US" altLang="zh-CN" sz="2400" dirty="0" smtClean="0"/>
          </a:p>
          <a:p>
            <a:pPr marL="109537" indent="0">
              <a:buNone/>
            </a:pPr>
            <a:endParaRPr lang="zh-CN" altLang="zh-CN" sz="2400" dirty="0"/>
          </a:p>
          <a:p>
            <a:pPr marL="109537" indent="0">
              <a:buNone/>
            </a:pPr>
            <a:r>
              <a:rPr lang="en-US" altLang="zh-CN" sz="1800" dirty="0"/>
              <a:t>&lt;small&gt;</a:t>
            </a:r>
            <a:r>
              <a:rPr lang="zh-CN" altLang="zh-CN" sz="1800" dirty="0"/>
              <a:t>这行是小号文本</a:t>
            </a:r>
            <a:r>
              <a:rPr lang="en-US" altLang="zh-CN" sz="1800" dirty="0"/>
              <a:t>&lt;/small&gt;</a:t>
            </a:r>
            <a:endParaRPr lang="zh-CN" altLang="zh-CN" sz="1800" dirty="0"/>
          </a:p>
          <a:p>
            <a:pPr marL="109537" indent="0">
              <a:buNone/>
            </a:pPr>
            <a:r>
              <a:rPr lang="en-US" altLang="zh-CN" sz="1800" dirty="0"/>
              <a:t>&lt;p&gt;</a:t>
            </a:r>
            <a:r>
              <a:rPr lang="zh-CN" altLang="zh-CN" sz="1800" dirty="0"/>
              <a:t>普通段落文本</a:t>
            </a:r>
            <a:r>
              <a:rPr lang="en-US" altLang="zh-CN" sz="1800" dirty="0"/>
              <a:t>&lt;span class="small"&gt;</a:t>
            </a:r>
            <a:r>
              <a:rPr lang="zh-CN" altLang="zh-CN" sz="1800" dirty="0"/>
              <a:t>小号</a:t>
            </a:r>
            <a:r>
              <a:rPr lang="zh-CN" altLang="zh-CN" sz="1800" dirty="0" smtClean="0"/>
              <a:t>文</a:t>
            </a:r>
            <a:r>
              <a:rPr lang="en-US" altLang="zh-CN" sz="1800" dirty="0" smtClean="0"/>
              <a:t>&lt;/</a:t>
            </a:r>
            <a:r>
              <a:rPr lang="en-US" altLang="zh-CN" sz="1800" dirty="0"/>
              <a:t>span&gt;&lt;/p&gt;</a:t>
            </a:r>
            <a:endParaRPr lang="zh-CN" altLang="zh-CN" sz="1800" dirty="0"/>
          </a:p>
          <a:p>
            <a:pPr marL="109537" indent="0">
              <a:buNone/>
            </a:pPr>
            <a:endParaRPr lang="zh-CN" altLang="en-US" sz="2400" dirty="0"/>
          </a:p>
        </p:txBody>
      </p:sp>
      <p:pic>
        <p:nvPicPr>
          <p:cNvPr id="6" name="图片 5" descr="小号文本.PNG"/>
          <p:cNvPicPr/>
          <p:nvPr/>
        </p:nvPicPr>
        <p:blipFill>
          <a:blip r:embed="rId2" cstate="print"/>
          <a:stretch>
            <a:fillRect/>
          </a:stretch>
        </p:blipFill>
        <p:spPr>
          <a:xfrm>
            <a:off x="5652120" y="4543421"/>
            <a:ext cx="2847975" cy="182181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3.1.5del</a:t>
            </a:r>
            <a:r>
              <a:rPr lang="zh-CN" altLang="zh-CN" dirty="0"/>
              <a:t>和</a:t>
            </a:r>
            <a:r>
              <a:rPr lang="en-US" altLang="zh-CN" dirty="0"/>
              <a:t>s</a:t>
            </a:r>
            <a:r>
              <a:rPr lang="zh-CN" altLang="zh-CN" dirty="0"/>
              <a:t>标签</a:t>
            </a:r>
          </a:p>
        </p:txBody>
      </p:sp>
      <p:sp>
        <p:nvSpPr>
          <p:cNvPr id="3" name="内容占位符 2"/>
          <p:cNvSpPr>
            <a:spLocks noGrp="1"/>
          </p:cNvSpPr>
          <p:nvPr>
            <p:ph idx="1"/>
          </p:nvPr>
        </p:nvSpPr>
        <p:spPr>
          <a:xfrm>
            <a:off x="457200" y="1556792"/>
            <a:ext cx="8435280" cy="4824536"/>
          </a:xfrm>
        </p:spPr>
        <p:txBody>
          <a:bodyPr/>
          <a:lstStyle/>
          <a:p>
            <a:r>
              <a:rPr lang="zh-CN" altLang="zh-CN" sz="2400" dirty="0"/>
              <a:t>在页面中对被删除的文本可以使用</a:t>
            </a:r>
            <a:r>
              <a:rPr lang="en-US" altLang="zh-CN" sz="2400" dirty="0"/>
              <a:t>&lt;del&gt;</a:t>
            </a:r>
            <a:r>
              <a:rPr lang="zh-CN" altLang="zh-CN" sz="2400" dirty="0"/>
              <a:t>标签，对没用的（不在准确或不相关的）文本可以使用</a:t>
            </a:r>
            <a:r>
              <a:rPr lang="en-US" altLang="zh-CN" sz="2400" dirty="0"/>
              <a:t>&lt;s&gt;</a:t>
            </a:r>
            <a:r>
              <a:rPr lang="zh-CN" altLang="zh-CN" sz="2400" dirty="0"/>
              <a:t>标签，使用了这两个标签的文本都被赋予了删除线的属性</a:t>
            </a:r>
            <a:r>
              <a:rPr lang="zh-CN" altLang="zh-CN" sz="2400" dirty="0" smtClean="0"/>
              <a:t>。</a:t>
            </a:r>
            <a:endParaRPr lang="en-US" altLang="zh-CN" sz="2400" dirty="0" smtClean="0"/>
          </a:p>
          <a:p>
            <a:pPr marL="109537" indent="0">
              <a:buNone/>
            </a:pPr>
            <a:endParaRPr lang="en-US" altLang="zh-CN" sz="1800" dirty="0"/>
          </a:p>
          <a:p>
            <a:pPr marL="109537" indent="0">
              <a:buNone/>
            </a:pPr>
            <a:r>
              <a:rPr lang="en-US" altLang="zh-CN" sz="1800" dirty="0" smtClean="0"/>
              <a:t>&lt;</a:t>
            </a:r>
            <a:r>
              <a:rPr lang="en-US" altLang="zh-CN" sz="1800" dirty="0"/>
              <a:t>p&gt;&lt;del&gt;</a:t>
            </a:r>
            <a:r>
              <a:rPr lang="zh-CN" altLang="zh-CN" sz="1800" dirty="0"/>
              <a:t>这里是已经被删除的文本。</a:t>
            </a:r>
            <a:r>
              <a:rPr lang="en-US" altLang="zh-CN" sz="1800" dirty="0"/>
              <a:t>&lt;/del&gt;&lt;/p&gt;</a:t>
            </a:r>
            <a:endParaRPr lang="zh-CN" altLang="zh-CN" sz="1800" dirty="0"/>
          </a:p>
          <a:p>
            <a:pPr marL="109537" indent="0">
              <a:buNone/>
            </a:pPr>
            <a:r>
              <a:rPr lang="en-US" altLang="zh-CN" sz="1800" dirty="0"/>
              <a:t>&lt;p&gt;&lt;s&gt;</a:t>
            </a:r>
            <a:r>
              <a:rPr lang="zh-CN" altLang="zh-CN" sz="1800" dirty="0"/>
              <a:t>这里是不再有用的文本。</a:t>
            </a:r>
            <a:r>
              <a:rPr lang="en-US" altLang="zh-CN" sz="1800" dirty="0"/>
              <a:t>&lt;/s&gt;&lt;/p&gt;</a:t>
            </a:r>
            <a:endParaRPr lang="zh-CN" altLang="zh-CN" sz="1800" dirty="0"/>
          </a:p>
          <a:p>
            <a:pPr marL="109537" indent="0">
              <a:buNone/>
            </a:pPr>
            <a:endParaRPr lang="zh-CN" altLang="en-US" sz="2400" dirty="0"/>
          </a:p>
        </p:txBody>
      </p:sp>
      <p:pic>
        <p:nvPicPr>
          <p:cNvPr id="4" name="图片 3"/>
          <p:cNvPicPr/>
          <p:nvPr/>
        </p:nvPicPr>
        <p:blipFill>
          <a:blip r:embed="rId2">
            <a:extLst>
              <a:ext uri="{28A0092B-C50C-407E-A947-70E740481C1C}">
                <a14:useLocalDpi xmlns:a14="http://schemas.microsoft.com/office/drawing/2010/main" val="0"/>
              </a:ext>
            </a:extLst>
          </a:blip>
          <a:stretch>
            <a:fillRect/>
          </a:stretch>
        </p:blipFill>
        <p:spPr>
          <a:xfrm>
            <a:off x="5435763" y="3972441"/>
            <a:ext cx="3456717" cy="2579598"/>
          </a:xfrm>
          <a:prstGeom prst="rect">
            <a:avLst/>
          </a:prstGeom>
        </p:spPr>
      </p:pic>
    </p:spTree>
    <p:extLst>
      <p:ext uri="{BB962C8B-B14F-4D97-AF65-F5344CB8AC3E}">
        <p14:creationId xmlns:p14="http://schemas.microsoft.com/office/powerpoint/2010/main" val="2090370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3.1.6ins</a:t>
            </a:r>
            <a:r>
              <a:rPr lang="zh-CN" altLang="zh-CN" dirty="0"/>
              <a:t>和</a:t>
            </a:r>
            <a:r>
              <a:rPr lang="en-US" altLang="zh-CN" dirty="0"/>
              <a:t>u</a:t>
            </a:r>
            <a:r>
              <a:rPr lang="zh-CN" altLang="zh-CN" dirty="0"/>
              <a:t>标签</a:t>
            </a:r>
          </a:p>
        </p:txBody>
      </p:sp>
      <p:sp>
        <p:nvSpPr>
          <p:cNvPr id="3" name="内容占位符 2"/>
          <p:cNvSpPr>
            <a:spLocks noGrp="1"/>
          </p:cNvSpPr>
          <p:nvPr>
            <p:ph idx="1"/>
          </p:nvPr>
        </p:nvSpPr>
        <p:spPr>
          <a:xfrm>
            <a:off x="457200" y="1556792"/>
            <a:ext cx="8435280" cy="4824536"/>
          </a:xfrm>
        </p:spPr>
        <p:txBody>
          <a:bodyPr/>
          <a:lstStyle/>
          <a:p>
            <a:r>
              <a:rPr lang="zh-CN" altLang="zh-CN" sz="2400" dirty="0"/>
              <a:t>在页面中对额外插入的文本可以使用</a:t>
            </a:r>
            <a:r>
              <a:rPr lang="en-US" altLang="zh-CN" sz="2400" dirty="0"/>
              <a:t>&lt;ins&gt;</a:t>
            </a:r>
            <a:r>
              <a:rPr lang="zh-CN" altLang="zh-CN" sz="2400" dirty="0"/>
              <a:t>标签，对专有名词（人名、地名、朝代名等）可以使用</a:t>
            </a:r>
            <a:r>
              <a:rPr lang="en-US" altLang="zh-CN" sz="2400" dirty="0"/>
              <a:t>&lt;u&gt;</a:t>
            </a:r>
            <a:r>
              <a:rPr lang="zh-CN" altLang="zh-CN" sz="2400" dirty="0"/>
              <a:t>标签，使用了这两个标签的文本都被赋予了下划线的属性</a:t>
            </a:r>
            <a:r>
              <a:rPr lang="zh-CN" altLang="zh-CN" sz="2400" dirty="0" smtClean="0"/>
              <a:t>。</a:t>
            </a:r>
            <a:endParaRPr lang="en-US" altLang="zh-CN" sz="2400" dirty="0" smtClean="0"/>
          </a:p>
          <a:p>
            <a:pPr marL="109537" indent="0">
              <a:buNone/>
            </a:pPr>
            <a:endParaRPr lang="en-US" altLang="zh-CN" sz="2400" dirty="0"/>
          </a:p>
          <a:p>
            <a:pPr marL="109537" indent="0">
              <a:buNone/>
            </a:pPr>
            <a:r>
              <a:rPr lang="en-US" altLang="zh-CN" sz="1800" dirty="0" smtClean="0"/>
              <a:t>&lt;</a:t>
            </a:r>
            <a:r>
              <a:rPr lang="en-US" altLang="zh-CN" sz="1800" dirty="0"/>
              <a:t>p&gt;&lt;ins&gt;</a:t>
            </a:r>
            <a:r>
              <a:rPr lang="zh-CN" altLang="zh-CN" sz="1800" dirty="0"/>
              <a:t>这里是已经被删除的文本。</a:t>
            </a:r>
            <a:r>
              <a:rPr lang="en-US" altLang="zh-CN" sz="1800" dirty="0"/>
              <a:t>&lt;/ins&gt;&lt;/p&gt;</a:t>
            </a:r>
            <a:endParaRPr lang="zh-CN" altLang="zh-CN" sz="1800" dirty="0"/>
          </a:p>
          <a:p>
            <a:pPr marL="109537" indent="0">
              <a:buNone/>
            </a:pPr>
            <a:r>
              <a:rPr lang="en-US" altLang="zh-CN" sz="1800" dirty="0"/>
              <a:t>&lt;p&gt;&lt;u&gt;</a:t>
            </a:r>
            <a:r>
              <a:rPr lang="zh-CN" altLang="zh-CN" sz="1800" dirty="0"/>
              <a:t>宋代</a:t>
            </a:r>
            <a:r>
              <a:rPr lang="en-US" altLang="zh-CN" sz="1800" dirty="0"/>
              <a:t>&lt;/u&gt;&lt;/p&gt;</a:t>
            </a:r>
            <a:endParaRPr lang="zh-CN" altLang="zh-CN" sz="1800" dirty="0"/>
          </a:p>
          <a:p>
            <a:pPr marL="109537" indent="0">
              <a:buNone/>
            </a:pPr>
            <a:endParaRPr lang="zh-CN" altLang="en-US" sz="2400" dirty="0"/>
          </a:p>
        </p:txBody>
      </p:sp>
      <p:pic>
        <p:nvPicPr>
          <p:cNvPr id="4" name="图片 3"/>
          <p:cNvPicPr/>
          <p:nvPr/>
        </p:nvPicPr>
        <p:blipFill>
          <a:blip r:embed="rId2">
            <a:extLst>
              <a:ext uri="{28A0092B-C50C-407E-A947-70E740481C1C}">
                <a14:useLocalDpi xmlns:a14="http://schemas.microsoft.com/office/drawing/2010/main" val="0"/>
              </a:ext>
            </a:extLst>
          </a:blip>
          <a:stretch>
            <a:fillRect/>
          </a:stretch>
        </p:blipFill>
        <p:spPr>
          <a:xfrm>
            <a:off x="5364088" y="4102326"/>
            <a:ext cx="3096344" cy="2292322"/>
          </a:xfrm>
          <a:prstGeom prst="rect">
            <a:avLst/>
          </a:prstGeom>
        </p:spPr>
      </p:pic>
    </p:spTree>
    <p:extLst>
      <p:ext uri="{BB962C8B-B14F-4D97-AF65-F5344CB8AC3E}">
        <p14:creationId xmlns:p14="http://schemas.microsoft.com/office/powerpoint/2010/main" val="49707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3.1.7strong</a:t>
            </a:r>
            <a:r>
              <a:rPr lang="zh-CN" altLang="zh-CN" dirty="0"/>
              <a:t>和</a:t>
            </a:r>
            <a:r>
              <a:rPr lang="en-US" altLang="zh-CN" dirty="0" err="1"/>
              <a:t>em</a:t>
            </a:r>
            <a:r>
              <a:rPr lang="zh-CN" altLang="zh-CN" dirty="0"/>
              <a:t>标签</a:t>
            </a:r>
          </a:p>
        </p:txBody>
      </p:sp>
      <p:sp>
        <p:nvSpPr>
          <p:cNvPr id="3" name="内容占位符 2"/>
          <p:cNvSpPr>
            <a:spLocks noGrp="1"/>
          </p:cNvSpPr>
          <p:nvPr>
            <p:ph idx="1"/>
          </p:nvPr>
        </p:nvSpPr>
        <p:spPr>
          <a:xfrm>
            <a:off x="457200" y="1556792"/>
            <a:ext cx="8435280" cy="4824536"/>
          </a:xfrm>
        </p:spPr>
        <p:txBody>
          <a:bodyPr/>
          <a:lstStyle/>
          <a:p>
            <a:r>
              <a:rPr lang="en-US" altLang="zh-CN" sz="2400" dirty="0"/>
              <a:t>&lt;strong&gt;</a:t>
            </a:r>
            <a:r>
              <a:rPr lang="zh-CN" altLang="zh-CN" sz="2400" dirty="0"/>
              <a:t>和</a:t>
            </a:r>
            <a:r>
              <a:rPr lang="en-US" altLang="zh-CN" sz="2400" dirty="0"/>
              <a:t>&lt;</a:t>
            </a:r>
            <a:r>
              <a:rPr lang="en-US" altLang="zh-CN" sz="2400" dirty="0" err="1"/>
              <a:t>em</a:t>
            </a:r>
            <a:r>
              <a:rPr lang="en-US" altLang="zh-CN" sz="2400" dirty="0"/>
              <a:t>&gt;</a:t>
            </a:r>
            <a:r>
              <a:rPr lang="zh-CN" altLang="zh-CN" sz="2400" dirty="0"/>
              <a:t>这两个标签都是用来强调一段文本。</a:t>
            </a:r>
            <a:r>
              <a:rPr lang="en-US" altLang="zh-CN" sz="2400" dirty="0"/>
              <a:t>&lt;strong&gt;</a:t>
            </a:r>
            <a:r>
              <a:rPr lang="zh-CN" altLang="zh-CN" sz="2400" dirty="0"/>
              <a:t>是通过增加字体的粗细</a:t>
            </a:r>
            <a:r>
              <a:rPr lang="en-US" altLang="zh-CN" sz="2400" dirty="0"/>
              <a:t>font-weight</a:t>
            </a:r>
            <a:r>
              <a:rPr lang="zh-CN" altLang="zh-CN" sz="2400" dirty="0"/>
              <a:t>属性值来强调，而</a:t>
            </a:r>
            <a:r>
              <a:rPr lang="en-US" altLang="zh-CN" sz="2400" dirty="0"/>
              <a:t>&lt;</a:t>
            </a:r>
            <a:r>
              <a:rPr lang="en-US" altLang="zh-CN" sz="2400" dirty="0" err="1"/>
              <a:t>em</a:t>
            </a:r>
            <a:r>
              <a:rPr lang="en-US" altLang="zh-CN" sz="2400" dirty="0"/>
              <a:t>&gt;</a:t>
            </a:r>
            <a:r>
              <a:rPr lang="zh-CN" altLang="zh-CN" sz="2400" dirty="0"/>
              <a:t>是通过斜体来强调</a:t>
            </a:r>
            <a:r>
              <a:rPr lang="zh-CN" altLang="zh-CN" sz="2400" dirty="0" smtClean="0"/>
              <a:t>。</a:t>
            </a:r>
            <a:endParaRPr lang="en-US" altLang="zh-CN" sz="2400" dirty="0" smtClean="0"/>
          </a:p>
          <a:p>
            <a:pPr marL="109537" indent="0">
              <a:buNone/>
            </a:pPr>
            <a:endParaRPr lang="en-US" altLang="zh-CN" sz="2400" dirty="0"/>
          </a:p>
          <a:p>
            <a:pPr marL="109537" indent="0">
              <a:buNone/>
            </a:pPr>
            <a:r>
              <a:rPr lang="en-US" altLang="zh-CN" sz="1800" dirty="0" smtClean="0"/>
              <a:t>&lt;</a:t>
            </a:r>
            <a:r>
              <a:rPr lang="en-US" altLang="zh-CN" sz="1800" dirty="0"/>
              <a:t>p&gt;&lt;strong&gt;</a:t>
            </a:r>
            <a:r>
              <a:rPr lang="zh-CN" altLang="zh-CN" sz="1800" dirty="0"/>
              <a:t>粗体强调文本</a:t>
            </a:r>
            <a:r>
              <a:rPr lang="en-US" altLang="zh-CN" sz="1800" dirty="0"/>
              <a:t>&lt;/strong&gt;&lt;/p&gt;</a:t>
            </a:r>
            <a:endParaRPr lang="zh-CN" altLang="zh-CN" sz="1800" dirty="0"/>
          </a:p>
          <a:p>
            <a:pPr marL="109537" indent="0">
              <a:buNone/>
            </a:pPr>
            <a:r>
              <a:rPr lang="en-US" altLang="zh-CN" sz="1800" dirty="0"/>
              <a:t>&lt;p&gt;&lt;</a:t>
            </a:r>
            <a:r>
              <a:rPr lang="en-US" altLang="zh-CN" sz="1800" dirty="0" err="1"/>
              <a:t>em</a:t>
            </a:r>
            <a:r>
              <a:rPr lang="en-US" altLang="zh-CN" sz="1800" dirty="0"/>
              <a:t>&gt;</a:t>
            </a:r>
            <a:r>
              <a:rPr lang="zh-CN" altLang="zh-CN" sz="1800" dirty="0"/>
              <a:t>斜体强调文本</a:t>
            </a:r>
            <a:r>
              <a:rPr lang="en-US" altLang="zh-CN" sz="1800" dirty="0"/>
              <a:t>&lt;/</a:t>
            </a:r>
            <a:r>
              <a:rPr lang="en-US" altLang="zh-CN" sz="1800" dirty="0" err="1"/>
              <a:t>em</a:t>
            </a:r>
            <a:r>
              <a:rPr lang="en-US" altLang="zh-CN" sz="1800" dirty="0"/>
              <a:t>&gt;&lt;/p&gt;</a:t>
            </a:r>
            <a:endParaRPr lang="zh-CN" altLang="zh-CN" sz="1800" dirty="0"/>
          </a:p>
          <a:p>
            <a:pPr marL="109537" indent="0">
              <a:buNone/>
            </a:pPr>
            <a:endParaRPr lang="zh-CN" altLang="en-US" sz="2400" dirty="0"/>
          </a:p>
        </p:txBody>
      </p:sp>
      <p:pic>
        <p:nvPicPr>
          <p:cNvPr id="4" name="图片 3"/>
          <p:cNvPicPr/>
          <p:nvPr/>
        </p:nvPicPr>
        <p:blipFill>
          <a:blip r:embed="rId2">
            <a:extLst>
              <a:ext uri="{28A0092B-C50C-407E-A947-70E740481C1C}">
                <a14:useLocalDpi xmlns:a14="http://schemas.microsoft.com/office/drawing/2010/main" val="0"/>
              </a:ext>
            </a:extLst>
          </a:blip>
          <a:stretch>
            <a:fillRect/>
          </a:stretch>
        </p:blipFill>
        <p:spPr>
          <a:xfrm>
            <a:off x="5580112" y="4005064"/>
            <a:ext cx="2880320" cy="2160240"/>
          </a:xfrm>
          <a:prstGeom prst="rect">
            <a:avLst/>
          </a:prstGeom>
        </p:spPr>
      </p:pic>
    </p:spTree>
    <p:extLst>
      <p:ext uri="{BB962C8B-B14F-4D97-AF65-F5344CB8AC3E}">
        <p14:creationId xmlns:p14="http://schemas.microsoft.com/office/powerpoint/2010/main" val="46246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3.1.8b</a:t>
            </a:r>
            <a:r>
              <a:rPr lang="zh-CN" altLang="zh-CN" dirty="0"/>
              <a:t>和</a:t>
            </a:r>
            <a:r>
              <a:rPr lang="en-US" altLang="zh-CN" dirty="0" err="1"/>
              <a:t>i</a:t>
            </a:r>
            <a:r>
              <a:rPr lang="zh-CN" altLang="zh-CN" dirty="0"/>
              <a:t>标签</a:t>
            </a:r>
          </a:p>
        </p:txBody>
      </p:sp>
      <p:sp>
        <p:nvSpPr>
          <p:cNvPr id="3" name="内容占位符 2"/>
          <p:cNvSpPr>
            <a:spLocks noGrp="1"/>
          </p:cNvSpPr>
          <p:nvPr>
            <p:ph idx="1"/>
          </p:nvPr>
        </p:nvSpPr>
        <p:spPr>
          <a:xfrm>
            <a:off x="457200" y="1556792"/>
            <a:ext cx="8435280" cy="4824536"/>
          </a:xfrm>
        </p:spPr>
        <p:txBody>
          <a:bodyPr/>
          <a:lstStyle/>
          <a:p>
            <a:r>
              <a:rPr lang="zh-CN" altLang="zh-CN" sz="2400" dirty="0"/>
              <a:t>在</a:t>
            </a:r>
            <a:r>
              <a:rPr lang="en-US" altLang="zh-CN" sz="2400" dirty="0"/>
              <a:t> HTML</a:t>
            </a:r>
            <a:r>
              <a:rPr lang="zh-CN" altLang="zh-CN" sz="2400" dirty="0"/>
              <a:t>中</a:t>
            </a:r>
            <a:r>
              <a:rPr lang="en-US" altLang="zh-CN" sz="2400" dirty="0"/>
              <a:t>&lt;b&gt;</a:t>
            </a:r>
            <a:r>
              <a:rPr lang="zh-CN" altLang="zh-CN" sz="2400" dirty="0"/>
              <a:t>标签用于高亮单词或短语，不带有任何着重的意味；而</a:t>
            </a:r>
            <a:r>
              <a:rPr lang="en-US" altLang="zh-CN" sz="2400" dirty="0"/>
              <a:t>&lt;</a:t>
            </a:r>
            <a:r>
              <a:rPr lang="en-US" altLang="zh-CN" sz="2400" dirty="0" err="1"/>
              <a:t>i</a:t>
            </a:r>
            <a:r>
              <a:rPr lang="en-US" altLang="zh-CN" sz="2400" dirty="0"/>
              <a:t>&gt;</a:t>
            </a:r>
            <a:r>
              <a:rPr lang="zh-CN" altLang="zh-CN" sz="2400" dirty="0"/>
              <a:t>标签主要用于发言、技术词汇等</a:t>
            </a:r>
            <a:r>
              <a:rPr lang="zh-CN" altLang="zh-CN" sz="2400" dirty="0" smtClean="0"/>
              <a:t>。</a:t>
            </a:r>
            <a:endParaRPr lang="en-US" altLang="zh-CN" sz="2400" dirty="0" smtClean="0"/>
          </a:p>
          <a:p>
            <a:pPr marL="109537" indent="0">
              <a:buNone/>
            </a:pPr>
            <a:endParaRPr lang="zh-CN" altLang="zh-CN" sz="2400" dirty="0"/>
          </a:p>
          <a:p>
            <a:pPr marL="109537" indent="0">
              <a:buNone/>
            </a:pPr>
            <a:r>
              <a:rPr lang="en-US" altLang="zh-CN" sz="1800" dirty="0"/>
              <a:t>&lt;p&gt;</a:t>
            </a:r>
            <a:r>
              <a:rPr lang="zh-CN" altLang="zh-CN" sz="1800" dirty="0"/>
              <a:t>下面的词语将高亮显示：</a:t>
            </a:r>
            <a:r>
              <a:rPr lang="en-US" altLang="zh-CN" sz="1800" dirty="0"/>
              <a:t>&lt;b&gt;</a:t>
            </a:r>
            <a:r>
              <a:rPr lang="en-US" altLang="zh-CN" sz="1800" dirty="0" err="1"/>
              <a:t>bootrstrap</a:t>
            </a:r>
            <a:r>
              <a:rPr lang="en-US" altLang="zh-CN" sz="1800" dirty="0"/>
              <a:t>&lt;/b&gt;&lt;/p&gt;</a:t>
            </a:r>
            <a:endParaRPr lang="zh-CN" altLang="zh-CN" sz="1800" dirty="0"/>
          </a:p>
          <a:p>
            <a:pPr marL="109537" indent="0">
              <a:buNone/>
            </a:pPr>
            <a:r>
              <a:rPr lang="en-US" altLang="zh-CN" sz="1800" dirty="0"/>
              <a:t>&lt;p&gt;</a:t>
            </a:r>
            <a:r>
              <a:rPr lang="zh-CN" altLang="zh-CN" sz="1800" dirty="0"/>
              <a:t>下面的词语是一个技术词汇：</a:t>
            </a:r>
            <a:r>
              <a:rPr lang="en-US" altLang="zh-CN" sz="1800" dirty="0"/>
              <a:t>&lt;</a:t>
            </a:r>
            <a:r>
              <a:rPr lang="en-US" altLang="zh-CN" sz="1800" dirty="0" err="1"/>
              <a:t>i</a:t>
            </a:r>
            <a:r>
              <a:rPr lang="en-US" altLang="zh-CN" sz="1800" dirty="0"/>
              <a:t>&gt;</a:t>
            </a:r>
            <a:r>
              <a:rPr lang="zh-CN" altLang="zh-CN" sz="1800" dirty="0"/>
              <a:t>数据挖掘技术</a:t>
            </a:r>
            <a:r>
              <a:rPr lang="en-US" altLang="zh-CN" sz="1800" dirty="0"/>
              <a:t>&lt;/</a:t>
            </a:r>
            <a:r>
              <a:rPr lang="en-US" altLang="zh-CN" sz="1800" dirty="0" err="1"/>
              <a:t>i</a:t>
            </a:r>
            <a:r>
              <a:rPr lang="en-US" altLang="zh-CN" sz="1800" dirty="0"/>
              <a:t>&gt;&lt;/p&gt;</a:t>
            </a:r>
            <a:endParaRPr lang="zh-CN" altLang="zh-CN" sz="1800" dirty="0"/>
          </a:p>
          <a:p>
            <a:pPr marL="109537" indent="0">
              <a:buNone/>
            </a:pPr>
            <a:endParaRPr lang="zh-CN" altLang="en-US" sz="2400" dirty="0"/>
          </a:p>
        </p:txBody>
      </p:sp>
      <p:pic>
        <p:nvPicPr>
          <p:cNvPr id="4" name="图片 3" descr="b和i标签.PNG"/>
          <p:cNvPicPr/>
          <p:nvPr/>
        </p:nvPicPr>
        <p:blipFill>
          <a:blip r:embed="rId2" cstate="print"/>
          <a:stretch>
            <a:fillRect/>
          </a:stretch>
        </p:blipFill>
        <p:spPr>
          <a:xfrm>
            <a:off x="4211960" y="4149080"/>
            <a:ext cx="4320480" cy="2101552"/>
          </a:xfrm>
          <a:prstGeom prst="rect">
            <a:avLst/>
          </a:prstGeom>
        </p:spPr>
      </p:pic>
    </p:spTree>
    <p:extLst>
      <p:ext uri="{BB962C8B-B14F-4D97-AF65-F5344CB8AC3E}">
        <p14:creationId xmlns:p14="http://schemas.microsoft.com/office/powerpoint/2010/main" val="305788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3.1.9</a:t>
            </a:r>
            <a:r>
              <a:rPr lang="zh-CN" altLang="zh-CN" dirty="0"/>
              <a:t>文本对齐方式</a:t>
            </a:r>
          </a:p>
        </p:txBody>
      </p:sp>
      <p:sp>
        <p:nvSpPr>
          <p:cNvPr id="3" name="内容占位符 2"/>
          <p:cNvSpPr>
            <a:spLocks noGrp="1"/>
          </p:cNvSpPr>
          <p:nvPr>
            <p:ph idx="1"/>
          </p:nvPr>
        </p:nvSpPr>
        <p:spPr>
          <a:xfrm>
            <a:off x="457200" y="1556792"/>
            <a:ext cx="8435280" cy="4824536"/>
          </a:xfrm>
        </p:spPr>
        <p:txBody>
          <a:bodyPr/>
          <a:lstStyle/>
          <a:p>
            <a:r>
              <a:rPr lang="en-US" altLang="zh-CN" sz="2400" dirty="0"/>
              <a:t>Bootstrap</a:t>
            </a:r>
            <a:r>
              <a:rPr lang="zh-CN" altLang="zh-CN" sz="2400" dirty="0"/>
              <a:t>提供了</a:t>
            </a:r>
            <a:r>
              <a:rPr lang="en-US" altLang="zh-CN" sz="2400" dirty="0"/>
              <a:t>.text-left</a:t>
            </a:r>
            <a:r>
              <a:rPr lang="zh-CN" altLang="zh-CN" sz="2400" dirty="0"/>
              <a:t>、</a:t>
            </a:r>
            <a:r>
              <a:rPr lang="en-US" altLang="zh-CN" sz="2400" dirty="0"/>
              <a:t>.text-right</a:t>
            </a:r>
            <a:r>
              <a:rPr lang="zh-CN" altLang="zh-CN" sz="2400" dirty="0"/>
              <a:t>、</a:t>
            </a:r>
            <a:r>
              <a:rPr lang="en-US" altLang="zh-CN" sz="2400" dirty="0"/>
              <a:t>.text-center</a:t>
            </a:r>
            <a:r>
              <a:rPr lang="zh-CN" altLang="zh-CN" sz="2400" dirty="0"/>
              <a:t>、</a:t>
            </a:r>
            <a:r>
              <a:rPr lang="en-US" altLang="zh-CN" sz="2400" dirty="0"/>
              <a:t>.text-justify</a:t>
            </a:r>
            <a:r>
              <a:rPr lang="zh-CN" altLang="zh-CN" sz="2400" dirty="0"/>
              <a:t>、</a:t>
            </a:r>
            <a:r>
              <a:rPr lang="en-US" altLang="zh-CN" sz="2400" dirty="0"/>
              <a:t>.text-</a:t>
            </a:r>
            <a:r>
              <a:rPr lang="en-US" altLang="zh-CN" sz="2400" dirty="0" err="1"/>
              <a:t>nowrap</a:t>
            </a:r>
            <a:r>
              <a:rPr lang="zh-CN" altLang="zh-CN" sz="2400" dirty="0"/>
              <a:t>这几个文本对齐类，可以简单方便地将文字重新对齐</a:t>
            </a:r>
            <a:r>
              <a:rPr lang="zh-CN" altLang="zh-CN" sz="2400" dirty="0" smtClean="0"/>
              <a:t>。</a:t>
            </a:r>
            <a:endParaRPr lang="en-US" altLang="zh-CN" sz="2400" dirty="0" smtClean="0"/>
          </a:p>
          <a:p>
            <a:pPr marL="109537" indent="0">
              <a:buNone/>
            </a:pPr>
            <a:endParaRPr lang="en-US" altLang="zh-CN" sz="1800" dirty="0" smtClean="0"/>
          </a:p>
          <a:p>
            <a:pPr marL="109537" indent="0">
              <a:buNone/>
            </a:pPr>
            <a:r>
              <a:rPr lang="en-US" altLang="zh-CN" sz="1800" dirty="0"/>
              <a:t>&lt;p class="text-left"&gt;</a:t>
            </a:r>
            <a:r>
              <a:rPr lang="zh-CN" altLang="zh-CN" sz="1800" dirty="0"/>
              <a:t>左对齐文本</a:t>
            </a:r>
            <a:r>
              <a:rPr lang="en-US" altLang="zh-CN" sz="1800" dirty="0"/>
              <a:t>&lt;/p&gt; </a:t>
            </a:r>
            <a:endParaRPr lang="zh-CN" altLang="zh-CN" sz="1800" dirty="0"/>
          </a:p>
          <a:p>
            <a:pPr marL="109537" indent="0">
              <a:buNone/>
            </a:pPr>
            <a:r>
              <a:rPr lang="en-US" altLang="zh-CN" sz="1800" dirty="0"/>
              <a:t>&lt;p class="text-center"&gt;</a:t>
            </a:r>
            <a:r>
              <a:rPr lang="zh-CN" altLang="zh-CN" sz="1800" dirty="0"/>
              <a:t>居中文本</a:t>
            </a:r>
            <a:r>
              <a:rPr lang="en-US" altLang="zh-CN" sz="1800" dirty="0"/>
              <a:t>&lt;/p&gt; </a:t>
            </a:r>
            <a:endParaRPr lang="zh-CN" altLang="zh-CN" sz="1800" dirty="0"/>
          </a:p>
          <a:p>
            <a:pPr marL="109537" indent="0">
              <a:buNone/>
            </a:pPr>
            <a:r>
              <a:rPr lang="en-US" altLang="zh-CN" sz="1800" dirty="0"/>
              <a:t>&lt;p class="text-right"&gt;</a:t>
            </a:r>
            <a:r>
              <a:rPr lang="zh-CN" altLang="zh-CN" sz="1800" dirty="0"/>
              <a:t>右对齐文本</a:t>
            </a:r>
            <a:r>
              <a:rPr lang="en-US" altLang="zh-CN" sz="1800" dirty="0"/>
              <a:t>&lt;/p&gt; </a:t>
            </a:r>
            <a:endParaRPr lang="zh-CN" altLang="zh-CN" sz="1800" dirty="0"/>
          </a:p>
          <a:p>
            <a:pPr marL="109537" indent="0">
              <a:buNone/>
            </a:pPr>
            <a:r>
              <a:rPr lang="en-US" altLang="zh-CN" sz="1800" dirty="0"/>
              <a:t>&lt;p class="text-justify"&gt;</a:t>
            </a:r>
            <a:r>
              <a:rPr lang="zh-CN" altLang="zh-CN" sz="1800" dirty="0"/>
              <a:t>两段对齐文本</a:t>
            </a:r>
            <a:r>
              <a:rPr lang="en-US" altLang="zh-CN" sz="1800" dirty="0"/>
              <a:t>&lt;/p&gt;</a:t>
            </a:r>
            <a:endParaRPr lang="zh-CN" altLang="zh-CN" sz="1800" dirty="0"/>
          </a:p>
          <a:p>
            <a:pPr marL="109537" indent="0">
              <a:buNone/>
            </a:pPr>
            <a:r>
              <a:rPr lang="en-US" altLang="zh-CN" sz="1800" dirty="0"/>
              <a:t>&lt;p class="text-</a:t>
            </a:r>
            <a:r>
              <a:rPr lang="en-US" altLang="zh-CN" sz="1800" dirty="0" err="1"/>
              <a:t>nowrap</a:t>
            </a:r>
            <a:r>
              <a:rPr lang="en-US" altLang="zh-CN" sz="1800" dirty="0"/>
              <a:t>"&gt;</a:t>
            </a:r>
            <a:r>
              <a:rPr lang="zh-CN" altLang="zh-CN" sz="1800" dirty="0"/>
              <a:t>不换行文本</a:t>
            </a:r>
            <a:r>
              <a:rPr lang="en-US" altLang="zh-CN" sz="1800" dirty="0"/>
              <a:t>&lt;/p&gt;</a:t>
            </a:r>
            <a:endParaRPr lang="zh-CN" altLang="zh-CN" sz="1800" dirty="0"/>
          </a:p>
          <a:p>
            <a:pPr marL="109537" indent="0">
              <a:buNone/>
            </a:pPr>
            <a:endParaRPr lang="en-US" altLang="zh-CN" sz="2400" dirty="0"/>
          </a:p>
          <a:p>
            <a:pPr marL="109537" indent="0">
              <a:buNone/>
            </a:pPr>
            <a:endParaRPr lang="zh-CN" altLang="en-US" sz="2400" dirty="0"/>
          </a:p>
        </p:txBody>
      </p:sp>
      <p:pic>
        <p:nvPicPr>
          <p:cNvPr id="4" name="图片 3" descr="文本对齐方式.PNG"/>
          <p:cNvPicPr/>
          <p:nvPr/>
        </p:nvPicPr>
        <p:blipFill>
          <a:blip r:embed="rId2" cstate="print"/>
          <a:stretch>
            <a:fillRect/>
          </a:stretch>
        </p:blipFill>
        <p:spPr>
          <a:xfrm>
            <a:off x="5133975" y="4149080"/>
            <a:ext cx="3552825" cy="2372995"/>
          </a:xfrm>
          <a:prstGeom prst="rect">
            <a:avLst/>
          </a:prstGeom>
        </p:spPr>
      </p:pic>
    </p:spTree>
    <p:extLst>
      <p:ext uri="{BB962C8B-B14F-4D97-AF65-F5344CB8AC3E}">
        <p14:creationId xmlns:p14="http://schemas.microsoft.com/office/powerpoint/2010/main" val="121889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3.1.10</a:t>
            </a:r>
            <a:r>
              <a:rPr lang="zh-CN" altLang="zh-CN" dirty="0"/>
              <a:t>字母大小写 </a:t>
            </a:r>
          </a:p>
        </p:txBody>
      </p:sp>
      <p:sp>
        <p:nvSpPr>
          <p:cNvPr id="3" name="内容占位符 2"/>
          <p:cNvSpPr>
            <a:spLocks noGrp="1"/>
          </p:cNvSpPr>
          <p:nvPr>
            <p:ph idx="1"/>
          </p:nvPr>
        </p:nvSpPr>
        <p:spPr>
          <a:xfrm>
            <a:off x="457200" y="1628800"/>
            <a:ext cx="8435280" cy="1944216"/>
          </a:xfrm>
        </p:spPr>
        <p:txBody>
          <a:bodyPr/>
          <a:lstStyle/>
          <a:p>
            <a:r>
              <a:rPr lang="en-US" altLang="zh-CN" sz="2400" dirty="0" smtClean="0"/>
              <a:t>.</a:t>
            </a:r>
            <a:r>
              <a:rPr lang="en-US" altLang="zh-CN" sz="2400" dirty="0"/>
              <a:t>text-lowercase</a:t>
            </a:r>
            <a:r>
              <a:rPr lang="zh-CN" altLang="en-US" sz="2400" dirty="0"/>
              <a:t>：将大写字母转换为小写字母。</a:t>
            </a:r>
          </a:p>
          <a:p>
            <a:r>
              <a:rPr lang="en-US" altLang="zh-CN" sz="2400" dirty="0" smtClean="0"/>
              <a:t>.</a:t>
            </a:r>
            <a:r>
              <a:rPr lang="en-US" altLang="zh-CN" sz="2400" dirty="0"/>
              <a:t>text-uppercase</a:t>
            </a:r>
            <a:r>
              <a:rPr lang="zh-CN" altLang="en-US" sz="2400" dirty="0"/>
              <a:t>：将小写字母转换为大写字母。</a:t>
            </a:r>
          </a:p>
          <a:p>
            <a:r>
              <a:rPr lang="en-US" altLang="zh-CN" sz="2400" dirty="0" smtClean="0"/>
              <a:t>.</a:t>
            </a:r>
            <a:r>
              <a:rPr lang="en-US" altLang="zh-CN" sz="2400" dirty="0"/>
              <a:t>text-capitalize</a:t>
            </a:r>
            <a:r>
              <a:rPr lang="zh-CN" altLang="en-US" sz="2400" dirty="0"/>
              <a:t>：将文本首字母转换为大写。</a:t>
            </a:r>
          </a:p>
          <a:p>
            <a:pPr marL="109537" indent="0">
              <a:buNone/>
            </a:pPr>
            <a:endParaRPr lang="en-US" altLang="zh-CN" sz="2400" dirty="0" smtClean="0"/>
          </a:p>
          <a:p>
            <a:pPr marL="109537" indent="0">
              <a:buNone/>
            </a:pPr>
            <a:endParaRPr lang="en-US" altLang="zh-CN" sz="2400" dirty="0"/>
          </a:p>
          <a:p>
            <a:pPr marL="109537" indent="0">
              <a:buNone/>
            </a:pPr>
            <a:endParaRPr lang="zh-CN" altLang="en-US" sz="2400" dirty="0"/>
          </a:p>
        </p:txBody>
      </p:sp>
      <p:sp>
        <p:nvSpPr>
          <p:cNvPr id="6" name="矩形 5"/>
          <p:cNvSpPr/>
          <p:nvPr/>
        </p:nvSpPr>
        <p:spPr>
          <a:xfrm>
            <a:off x="611560" y="3196679"/>
            <a:ext cx="6408712" cy="923330"/>
          </a:xfrm>
          <a:prstGeom prst="rect">
            <a:avLst/>
          </a:prstGeom>
        </p:spPr>
        <p:txBody>
          <a:bodyPr wrap="square">
            <a:spAutoFit/>
          </a:bodyPr>
          <a:lstStyle/>
          <a:p>
            <a:r>
              <a:rPr lang="en-US" altLang="zh-CN" dirty="0"/>
              <a:t>&lt;p class="text-lowercase"&gt;</a:t>
            </a:r>
            <a:r>
              <a:rPr lang="zh-CN" altLang="en-US" dirty="0"/>
              <a:t>将大写转换为小写：</a:t>
            </a:r>
            <a:r>
              <a:rPr lang="en-US" altLang="zh-CN" dirty="0"/>
              <a:t>ABC&lt;/p&gt;</a:t>
            </a:r>
          </a:p>
          <a:p>
            <a:r>
              <a:rPr lang="en-US" altLang="zh-CN" dirty="0"/>
              <a:t>&lt;p class="text-uppercase"&gt;</a:t>
            </a:r>
            <a:r>
              <a:rPr lang="zh-CN" altLang="en-US" dirty="0"/>
              <a:t>将小写转换为大写：</a:t>
            </a:r>
            <a:r>
              <a:rPr lang="en-US" altLang="zh-CN" dirty="0" err="1"/>
              <a:t>abc</a:t>
            </a:r>
            <a:r>
              <a:rPr lang="en-US" altLang="zh-CN" dirty="0"/>
              <a:t>&lt;/p&gt;</a:t>
            </a:r>
          </a:p>
          <a:p>
            <a:r>
              <a:rPr lang="en-US" altLang="zh-CN" dirty="0"/>
              <a:t>&lt;p class="text-capitalize"&gt;</a:t>
            </a:r>
            <a:r>
              <a:rPr lang="zh-CN" altLang="en-US" dirty="0"/>
              <a:t>将首字母转换为大写：</a:t>
            </a:r>
            <a:r>
              <a:rPr lang="en-US" altLang="zh-CN" dirty="0" err="1"/>
              <a:t>alice</a:t>
            </a:r>
            <a:r>
              <a:rPr lang="en-US" altLang="zh-CN" dirty="0"/>
              <a:t>&lt;/p&gt;</a:t>
            </a:r>
          </a:p>
        </p:txBody>
      </p:sp>
      <p:pic>
        <p:nvPicPr>
          <p:cNvPr id="7" name="图片 6" descr="字母大小写.PNG"/>
          <p:cNvPicPr/>
          <p:nvPr/>
        </p:nvPicPr>
        <p:blipFill>
          <a:blip r:embed="rId2" cstate="print"/>
          <a:stretch>
            <a:fillRect/>
          </a:stretch>
        </p:blipFill>
        <p:spPr>
          <a:xfrm>
            <a:off x="5472459" y="4509120"/>
            <a:ext cx="3095625" cy="2067560"/>
          </a:xfrm>
          <a:prstGeom prst="rect">
            <a:avLst/>
          </a:prstGeom>
        </p:spPr>
      </p:pic>
    </p:spTree>
    <p:extLst>
      <p:ext uri="{BB962C8B-B14F-4D97-AF65-F5344CB8AC3E}">
        <p14:creationId xmlns:p14="http://schemas.microsoft.com/office/powerpoint/2010/main" val="89391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3.1.11</a:t>
            </a:r>
            <a:r>
              <a:rPr lang="zh-CN" altLang="zh-CN" dirty="0"/>
              <a:t>缩略语</a:t>
            </a:r>
          </a:p>
        </p:txBody>
      </p:sp>
      <p:sp>
        <p:nvSpPr>
          <p:cNvPr id="3" name="内容占位符 2"/>
          <p:cNvSpPr>
            <a:spLocks noGrp="1"/>
          </p:cNvSpPr>
          <p:nvPr>
            <p:ph idx="1"/>
          </p:nvPr>
        </p:nvSpPr>
        <p:spPr>
          <a:xfrm>
            <a:off x="470926" y="2060848"/>
            <a:ext cx="8435280" cy="1944216"/>
          </a:xfrm>
        </p:spPr>
        <p:txBody>
          <a:bodyPr/>
          <a:lstStyle/>
          <a:p>
            <a:r>
              <a:rPr lang="en-US" altLang="zh-CN" sz="2400" dirty="0"/>
              <a:t>HTML</a:t>
            </a:r>
            <a:r>
              <a:rPr lang="zh-CN" altLang="zh-CN" sz="2400" dirty="0"/>
              <a:t>提供了</a:t>
            </a:r>
            <a:r>
              <a:rPr lang="en-US" altLang="zh-CN" sz="2400" dirty="0"/>
              <a:t>&lt;</a:t>
            </a:r>
            <a:r>
              <a:rPr lang="en-US" altLang="zh-CN" sz="2400" dirty="0" err="1"/>
              <a:t>abbr</a:t>
            </a:r>
            <a:r>
              <a:rPr lang="en-US" altLang="zh-CN" sz="2400" dirty="0"/>
              <a:t>&gt;</a:t>
            </a:r>
            <a:r>
              <a:rPr lang="zh-CN" altLang="zh-CN" sz="2400" dirty="0"/>
              <a:t>标签用于缩略语，</a:t>
            </a:r>
            <a:r>
              <a:rPr lang="en-US" altLang="zh-CN" sz="2400" dirty="0"/>
              <a:t>Bootstrap</a:t>
            </a:r>
            <a:r>
              <a:rPr lang="zh-CN" altLang="zh-CN" sz="2400" dirty="0"/>
              <a:t>定义了</a:t>
            </a:r>
            <a:r>
              <a:rPr lang="en-US" altLang="zh-CN" sz="2400" dirty="0"/>
              <a:t>&lt;</a:t>
            </a:r>
            <a:r>
              <a:rPr lang="en-US" altLang="zh-CN" sz="2400" dirty="0" err="1"/>
              <a:t>abbr</a:t>
            </a:r>
            <a:r>
              <a:rPr lang="en-US" altLang="zh-CN" sz="2400" dirty="0"/>
              <a:t>&gt;</a:t>
            </a:r>
            <a:r>
              <a:rPr lang="zh-CN" altLang="zh-CN" sz="2400" dirty="0"/>
              <a:t>元素的样式为带有较浅的虚线下边框，当鼠标悬停在上面时会变成带有</a:t>
            </a:r>
            <a:r>
              <a:rPr lang="en-US" altLang="zh-CN" sz="2400" dirty="0"/>
              <a:t>“</a:t>
            </a:r>
            <a:r>
              <a:rPr lang="zh-CN" altLang="zh-CN" sz="2400" dirty="0"/>
              <a:t>问号</a:t>
            </a:r>
            <a:r>
              <a:rPr lang="en-US" altLang="zh-CN" sz="2400" dirty="0"/>
              <a:t>”</a:t>
            </a:r>
            <a:r>
              <a:rPr lang="zh-CN" altLang="zh-CN" sz="2400" dirty="0"/>
              <a:t>的指针，同时会显示出完整的文本（必须为</a:t>
            </a:r>
            <a:r>
              <a:rPr lang="en-US" altLang="zh-CN" sz="2400" dirty="0"/>
              <a:t>&lt;</a:t>
            </a:r>
            <a:r>
              <a:rPr lang="en-US" altLang="zh-CN" sz="2400" dirty="0" err="1"/>
              <a:t>abbr</a:t>
            </a:r>
            <a:r>
              <a:rPr lang="en-US" altLang="zh-CN" sz="2400" dirty="0"/>
              <a:t>&gt;</a:t>
            </a:r>
            <a:r>
              <a:rPr lang="zh-CN" altLang="zh-CN" sz="2400" dirty="0"/>
              <a:t>的</a:t>
            </a:r>
            <a:r>
              <a:rPr lang="en-US" altLang="zh-CN" sz="2400" dirty="0"/>
              <a:t>title</a:t>
            </a:r>
            <a:r>
              <a:rPr lang="zh-CN" altLang="zh-CN" sz="2400" dirty="0"/>
              <a:t>属性添加了文本）。</a:t>
            </a:r>
            <a:endParaRPr lang="en-US" altLang="zh-CN" sz="2400" dirty="0" smtClean="0"/>
          </a:p>
          <a:p>
            <a:pPr marL="109537" indent="0">
              <a:buNone/>
            </a:pPr>
            <a:endParaRPr lang="en-US" altLang="zh-CN" sz="2400" dirty="0"/>
          </a:p>
          <a:p>
            <a:pPr marL="109537" indent="0">
              <a:buNone/>
            </a:pPr>
            <a:endParaRPr lang="zh-CN" altLang="en-US" sz="2400" dirty="0"/>
          </a:p>
        </p:txBody>
      </p:sp>
      <p:sp>
        <p:nvSpPr>
          <p:cNvPr id="4" name="矩形 3"/>
          <p:cNvSpPr/>
          <p:nvPr/>
        </p:nvSpPr>
        <p:spPr>
          <a:xfrm>
            <a:off x="683568" y="3897069"/>
            <a:ext cx="7056784" cy="369332"/>
          </a:xfrm>
          <a:prstGeom prst="rect">
            <a:avLst/>
          </a:prstGeom>
        </p:spPr>
        <p:txBody>
          <a:bodyPr wrap="square">
            <a:spAutoFit/>
          </a:bodyPr>
          <a:lstStyle/>
          <a:p>
            <a:r>
              <a:rPr lang="en-US" altLang="zh-CN" dirty="0"/>
              <a:t>&lt;</a:t>
            </a:r>
            <a:r>
              <a:rPr lang="en-US" altLang="zh-CN" dirty="0" err="1"/>
              <a:t>abbr</a:t>
            </a:r>
            <a:r>
              <a:rPr lang="en-US" altLang="zh-CN" dirty="0"/>
              <a:t> title="</a:t>
            </a:r>
            <a:r>
              <a:rPr lang="en-US" altLang="zh-CN" dirty="0" err="1"/>
              <a:t>HyperText</a:t>
            </a:r>
            <a:r>
              <a:rPr lang="en-US" altLang="zh-CN" dirty="0"/>
              <a:t> Markup Language</a:t>
            </a:r>
            <a:r>
              <a:rPr lang="en-US" altLang="zh-CN" dirty="0" smtClean="0"/>
              <a:t>" &gt;</a:t>
            </a:r>
            <a:r>
              <a:rPr lang="en-US" altLang="zh-CN" dirty="0"/>
              <a:t>HTML&lt;/</a:t>
            </a:r>
            <a:r>
              <a:rPr lang="en-US" altLang="zh-CN" dirty="0" err="1"/>
              <a:t>abbr</a:t>
            </a:r>
            <a:r>
              <a:rPr lang="en-US" altLang="zh-CN" dirty="0"/>
              <a:t>&gt;</a:t>
            </a:r>
            <a:endParaRPr lang="zh-CN" altLang="en-US" dirty="0"/>
          </a:p>
        </p:txBody>
      </p:sp>
      <p:pic>
        <p:nvPicPr>
          <p:cNvPr id="5" name="图片 4" descr="缩略语.PNG"/>
          <p:cNvPicPr/>
          <p:nvPr/>
        </p:nvPicPr>
        <p:blipFill>
          <a:blip r:embed="rId2" cstate="print"/>
          <a:stretch>
            <a:fillRect/>
          </a:stretch>
        </p:blipFill>
        <p:spPr>
          <a:xfrm>
            <a:off x="4998437" y="4522440"/>
            <a:ext cx="3888432" cy="1944216"/>
          </a:xfrm>
          <a:prstGeom prst="rect">
            <a:avLst/>
          </a:prstGeom>
        </p:spPr>
      </p:pic>
    </p:spTree>
    <p:extLst>
      <p:ext uri="{BB962C8B-B14F-4D97-AF65-F5344CB8AC3E}">
        <p14:creationId xmlns:p14="http://schemas.microsoft.com/office/powerpoint/2010/main" val="3475394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3.1.12</a:t>
            </a:r>
            <a:r>
              <a:rPr lang="zh-CN" altLang="zh-CN" dirty="0"/>
              <a:t>地址</a:t>
            </a:r>
          </a:p>
        </p:txBody>
      </p:sp>
      <p:sp>
        <p:nvSpPr>
          <p:cNvPr id="3" name="内容占位符 2"/>
          <p:cNvSpPr>
            <a:spLocks noGrp="1"/>
          </p:cNvSpPr>
          <p:nvPr>
            <p:ph idx="1"/>
          </p:nvPr>
        </p:nvSpPr>
        <p:spPr>
          <a:xfrm>
            <a:off x="457200" y="1536981"/>
            <a:ext cx="8435280" cy="1944216"/>
          </a:xfrm>
        </p:spPr>
        <p:txBody>
          <a:bodyPr/>
          <a:lstStyle/>
          <a:p>
            <a:r>
              <a:rPr lang="zh-CN" altLang="zh-CN" sz="2400" dirty="0"/>
              <a:t>使用</a:t>
            </a:r>
            <a:r>
              <a:rPr lang="en-US" altLang="zh-CN" sz="2400" dirty="0"/>
              <a:t>&lt;address&gt;</a:t>
            </a:r>
            <a:r>
              <a:rPr lang="zh-CN" altLang="zh-CN" sz="2400" dirty="0"/>
              <a:t>标签可以在网页上显示联系信息，在该元素内每行信息的结尾使用标签</a:t>
            </a:r>
            <a:r>
              <a:rPr lang="en-US" altLang="zh-CN" sz="2400" dirty="0"/>
              <a:t>&lt;</a:t>
            </a:r>
            <a:r>
              <a:rPr lang="en-US" altLang="zh-CN" sz="2400" dirty="0" err="1"/>
              <a:t>br</a:t>
            </a:r>
            <a:r>
              <a:rPr lang="en-US" altLang="zh-CN" sz="2400" dirty="0"/>
              <a:t> /&gt;</a:t>
            </a:r>
            <a:r>
              <a:rPr lang="zh-CN" altLang="zh-CN" sz="2400" dirty="0"/>
              <a:t>来保留样式。</a:t>
            </a:r>
            <a:endParaRPr lang="en-US" altLang="zh-CN" sz="2400" dirty="0"/>
          </a:p>
          <a:p>
            <a:pPr marL="109537" indent="0">
              <a:buNone/>
            </a:pPr>
            <a:endParaRPr lang="zh-CN" altLang="en-US" sz="2400" dirty="0"/>
          </a:p>
        </p:txBody>
      </p:sp>
      <p:sp>
        <p:nvSpPr>
          <p:cNvPr id="4" name="矩形 3"/>
          <p:cNvSpPr/>
          <p:nvPr/>
        </p:nvSpPr>
        <p:spPr>
          <a:xfrm>
            <a:off x="457200" y="2517371"/>
            <a:ext cx="5266928" cy="2862322"/>
          </a:xfrm>
          <a:prstGeom prst="rect">
            <a:avLst/>
          </a:prstGeom>
        </p:spPr>
        <p:txBody>
          <a:bodyPr wrap="square">
            <a:spAutoFit/>
          </a:bodyPr>
          <a:lstStyle/>
          <a:p>
            <a:r>
              <a:rPr lang="en-US" altLang="zh-CN" dirty="0"/>
              <a:t>&lt;address&gt;</a:t>
            </a:r>
          </a:p>
          <a:p>
            <a:r>
              <a:rPr lang="zh-CN" altLang="en-US" dirty="0"/>
              <a:t>湖北省武汉市洪山区</a:t>
            </a:r>
            <a:r>
              <a:rPr lang="en-US" altLang="zh-CN" dirty="0"/>
              <a:t>&lt;</a:t>
            </a:r>
            <a:r>
              <a:rPr lang="en-US" altLang="zh-CN" dirty="0" err="1"/>
              <a:t>br</a:t>
            </a:r>
            <a:r>
              <a:rPr lang="en-US" altLang="zh-CN" dirty="0"/>
              <a:t> /&gt;</a:t>
            </a:r>
          </a:p>
          <a:p>
            <a:r>
              <a:rPr lang="zh-CN" altLang="en-US" dirty="0"/>
              <a:t>光谷大道</a:t>
            </a:r>
            <a:r>
              <a:rPr lang="en-US" altLang="zh-CN" dirty="0"/>
              <a:t>&lt;</a:t>
            </a:r>
            <a:r>
              <a:rPr lang="en-US" altLang="zh-CN" dirty="0" err="1"/>
              <a:t>br</a:t>
            </a:r>
            <a:r>
              <a:rPr lang="en-US" altLang="zh-CN" dirty="0"/>
              <a:t>&gt;</a:t>
            </a:r>
          </a:p>
          <a:p>
            <a:r>
              <a:rPr lang="en-US" altLang="zh-CN" dirty="0"/>
              <a:t>&lt;strong&gt;</a:t>
            </a:r>
            <a:r>
              <a:rPr lang="zh-CN" altLang="en-US" dirty="0"/>
              <a:t>武汉软件工程职业学院</a:t>
            </a:r>
            <a:r>
              <a:rPr lang="en-US" altLang="zh-CN" dirty="0"/>
              <a:t>&lt;/strong&gt;&lt;</a:t>
            </a:r>
            <a:r>
              <a:rPr lang="en-US" altLang="zh-CN" dirty="0" err="1"/>
              <a:t>br</a:t>
            </a:r>
            <a:r>
              <a:rPr lang="en-US" altLang="zh-CN" dirty="0"/>
              <a:t> /&gt;</a:t>
            </a:r>
          </a:p>
          <a:p>
            <a:r>
              <a:rPr lang="en-US" altLang="zh-CN" dirty="0"/>
              <a:t> </a:t>
            </a:r>
            <a:r>
              <a:rPr lang="en-US" altLang="zh-CN" dirty="0" smtClean="0"/>
              <a:t>    &lt;</a:t>
            </a:r>
            <a:r>
              <a:rPr lang="en-US" altLang="zh-CN" dirty="0" err="1"/>
              <a:t>abbr</a:t>
            </a:r>
            <a:r>
              <a:rPr lang="en-US" altLang="zh-CN" dirty="0"/>
              <a:t> title="Phone"&gt;P:&lt;/</a:t>
            </a:r>
            <a:r>
              <a:rPr lang="en-US" altLang="zh-CN" dirty="0" err="1"/>
              <a:t>abbr</a:t>
            </a:r>
            <a:r>
              <a:rPr lang="en-US" altLang="zh-CN" dirty="0"/>
              <a:t>&gt; 027-12345678</a:t>
            </a:r>
          </a:p>
          <a:p>
            <a:r>
              <a:rPr lang="en-US" altLang="zh-CN" dirty="0"/>
              <a:t>&lt;/address&gt;</a:t>
            </a:r>
          </a:p>
          <a:p>
            <a:r>
              <a:rPr lang="en-US" altLang="zh-CN" dirty="0"/>
              <a:t>&lt;address&gt;</a:t>
            </a:r>
          </a:p>
          <a:p>
            <a:r>
              <a:rPr lang="en-US" altLang="zh-CN" dirty="0" smtClean="0"/>
              <a:t>    &lt;</a:t>
            </a:r>
            <a:r>
              <a:rPr lang="en-US" altLang="zh-CN" dirty="0"/>
              <a:t>strong&gt;Alice&lt;/strong&gt;&lt;</a:t>
            </a:r>
            <a:r>
              <a:rPr lang="en-US" altLang="zh-CN" dirty="0" err="1"/>
              <a:t>br</a:t>
            </a:r>
            <a:r>
              <a:rPr lang="en-US" altLang="zh-CN" dirty="0"/>
              <a:t> /&gt;</a:t>
            </a:r>
          </a:p>
          <a:p>
            <a:r>
              <a:rPr lang="en-US" altLang="zh-CN" dirty="0" smtClean="0"/>
              <a:t>    &lt;</a:t>
            </a:r>
            <a:r>
              <a:rPr lang="en-US" altLang="zh-CN" dirty="0"/>
              <a:t>a </a:t>
            </a:r>
            <a:r>
              <a:rPr lang="en-US" altLang="zh-CN" dirty="0" err="1"/>
              <a:t>href</a:t>
            </a:r>
            <a:r>
              <a:rPr lang="en-US" altLang="zh-CN" dirty="0"/>
              <a:t>="mailto:#"&gt;Alice@hotmail.com&lt;/a&gt;</a:t>
            </a:r>
          </a:p>
          <a:p>
            <a:r>
              <a:rPr lang="en-US" altLang="zh-CN" dirty="0"/>
              <a:t>&lt;/address&gt;</a:t>
            </a:r>
          </a:p>
        </p:txBody>
      </p:sp>
      <p:pic>
        <p:nvPicPr>
          <p:cNvPr id="5" name="图片 4" descr="地址.PNG"/>
          <p:cNvPicPr/>
          <p:nvPr/>
        </p:nvPicPr>
        <p:blipFill>
          <a:blip r:embed="rId2" cstate="print"/>
          <a:stretch>
            <a:fillRect/>
          </a:stretch>
        </p:blipFill>
        <p:spPr>
          <a:xfrm>
            <a:off x="5652120" y="4242090"/>
            <a:ext cx="2946400" cy="2275205"/>
          </a:xfrm>
          <a:prstGeom prst="rect">
            <a:avLst/>
          </a:prstGeom>
        </p:spPr>
      </p:pic>
    </p:spTree>
    <p:extLst>
      <p:ext uri="{BB962C8B-B14F-4D97-AF65-F5344CB8AC3E}">
        <p14:creationId xmlns:p14="http://schemas.microsoft.com/office/powerpoint/2010/main" val="3187082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3.1.13</a:t>
            </a:r>
            <a:r>
              <a:rPr lang="zh-CN" altLang="zh-CN" dirty="0"/>
              <a:t>引用</a:t>
            </a:r>
          </a:p>
        </p:txBody>
      </p:sp>
      <p:sp>
        <p:nvSpPr>
          <p:cNvPr id="3" name="内容占位符 2"/>
          <p:cNvSpPr>
            <a:spLocks noGrp="1"/>
          </p:cNvSpPr>
          <p:nvPr>
            <p:ph idx="1"/>
          </p:nvPr>
        </p:nvSpPr>
        <p:spPr>
          <a:xfrm>
            <a:off x="247057" y="1628800"/>
            <a:ext cx="8435280" cy="1080120"/>
          </a:xfrm>
        </p:spPr>
        <p:txBody>
          <a:bodyPr/>
          <a:lstStyle/>
          <a:p>
            <a:r>
              <a:rPr lang="zh-CN" altLang="zh-CN" sz="2400" dirty="0"/>
              <a:t>当需要在文档中引用其他来源的内容时，可以使用</a:t>
            </a:r>
            <a:r>
              <a:rPr lang="en-US" altLang="zh-CN" sz="2400" dirty="0"/>
              <a:t>&lt;</a:t>
            </a:r>
            <a:r>
              <a:rPr lang="en-US" altLang="zh-CN" sz="2400" dirty="0" err="1"/>
              <a:t>blockquote</a:t>
            </a:r>
            <a:r>
              <a:rPr lang="en-US" altLang="zh-CN" sz="2400" dirty="0"/>
              <a:t>&gt;</a:t>
            </a:r>
            <a:r>
              <a:rPr lang="zh-CN" altLang="zh-CN" sz="2400" dirty="0"/>
              <a:t>标签</a:t>
            </a:r>
            <a:r>
              <a:rPr lang="zh-CN" altLang="zh-CN" sz="2400" dirty="0" smtClean="0"/>
              <a:t>。</a:t>
            </a:r>
            <a:endParaRPr lang="en-US" altLang="zh-CN" sz="2400" dirty="0" smtClean="0"/>
          </a:p>
          <a:p>
            <a:pPr marL="109537" indent="0">
              <a:buNone/>
            </a:pPr>
            <a:endParaRPr lang="zh-CN" altLang="zh-CN" sz="2400" dirty="0"/>
          </a:p>
          <a:p>
            <a:pPr marL="109537" indent="0">
              <a:buNone/>
            </a:pPr>
            <a:r>
              <a:rPr lang="en-US" altLang="zh-CN" sz="2400" dirty="0"/>
              <a:t>1</a:t>
            </a:r>
            <a:r>
              <a:rPr lang="zh-CN" altLang="zh-CN" sz="2400" dirty="0"/>
              <a:t>．默认样式的引用</a:t>
            </a:r>
          </a:p>
          <a:p>
            <a:r>
              <a:rPr lang="zh-CN" altLang="zh-CN" sz="2400" dirty="0"/>
              <a:t>将任何</a:t>
            </a:r>
            <a:r>
              <a:rPr lang="en-US" altLang="zh-CN" sz="2400" dirty="0"/>
              <a:t>HTML</a:t>
            </a:r>
            <a:r>
              <a:rPr lang="zh-CN" altLang="zh-CN" sz="2400" dirty="0"/>
              <a:t>元素包裹在</a:t>
            </a:r>
            <a:r>
              <a:rPr lang="en-US" altLang="zh-CN" sz="2400" dirty="0"/>
              <a:t>&lt;</a:t>
            </a:r>
            <a:r>
              <a:rPr lang="en-US" altLang="zh-CN" sz="2400" dirty="0" err="1"/>
              <a:t>blockquote</a:t>
            </a:r>
            <a:r>
              <a:rPr lang="en-US" altLang="zh-CN" sz="2400" dirty="0"/>
              <a:t>&gt;</a:t>
            </a:r>
            <a:r>
              <a:rPr lang="zh-CN" altLang="zh-CN" sz="2400" dirty="0"/>
              <a:t>元素中即可表现为引用样式，对于直接引用的文本应该使用</a:t>
            </a:r>
            <a:r>
              <a:rPr lang="en-US" altLang="zh-CN" sz="2400" dirty="0"/>
              <a:t>&lt;p&gt;</a:t>
            </a:r>
            <a:r>
              <a:rPr lang="zh-CN" altLang="zh-CN" sz="2400" dirty="0"/>
              <a:t>标签。</a:t>
            </a:r>
            <a:endParaRPr lang="zh-CN" altLang="en-US" sz="2400" dirty="0"/>
          </a:p>
        </p:txBody>
      </p:sp>
      <p:sp>
        <p:nvSpPr>
          <p:cNvPr id="4" name="矩形 3"/>
          <p:cNvSpPr/>
          <p:nvPr/>
        </p:nvSpPr>
        <p:spPr>
          <a:xfrm>
            <a:off x="275318" y="4221088"/>
            <a:ext cx="7249009" cy="369332"/>
          </a:xfrm>
          <a:prstGeom prst="rect">
            <a:avLst/>
          </a:prstGeom>
        </p:spPr>
        <p:txBody>
          <a:bodyPr wrap="square">
            <a:spAutoFit/>
          </a:bodyPr>
          <a:lstStyle/>
          <a:p>
            <a:r>
              <a:rPr lang="en-US" altLang="zh-CN" dirty="0"/>
              <a:t>&lt;</a:t>
            </a:r>
            <a:r>
              <a:rPr lang="en-US" altLang="zh-CN" dirty="0" err="1"/>
              <a:t>blockquote</a:t>
            </a:r>
            <a:r>
              <a:rPr lang="en-US" altLang="zh-CN" dirty="0"/>
              <a:t>&gt;&lt;p&gt;</a:t>
            </a:r>
            <a:r>
              <a:rPr lang="zh-CN" altLang="en-US" dirty="0"/>
              <a:t>这是一个默认的引用实例。</a:t>
            </a:r>
            <a:r>
              <a:rPr lang="en-US" altLang="zh-CN" dirty="0"/>
              <a:t>&lt;/p&gt;&lt;/</a:t>
            </a:r>
            <a:r>
              <a:rPr lang="en-US" altLang="zh-CN" dirty="0" err="1"/>
              <a:t>blockquote</a:t>
            </a:r>
            <a:r>
              <a:rPr lang="en-US" altLang="zh-CN" dirty="0"/>
              <a:t>&gt;</a:t>
            </a:r>
            <a:endParaRPr lang="zh-CN" altLang="en-US" dirty="0"/>
          </a:p>
        </p:txBody>
      </p:sp>
      <p:pic>
        <p:nvPicPr>
          <p:cNvPr id="5" name="图片 4" descr="默认样式的引用.PNG"/>
          <p:cNvPicPr/>
          <p:nvPr/>
        </p:nvPicPr>
        <p:blipFill>
          <a:blip r:embed="rId2" cstate="print"/>
          <a:stretch>
            <a:fillRect/>
          </a:stretch>
        </p:blipFill>
        <p:spPr>
          <a:xfrm>
            <a:off x="5622709" y="4725144"/>
            <a:ext cx="3092489" cy="2005935"/>
          </a:xfrm>
          <a:prstGeom prst="rect">
            <a:avLst/>
          </a:prstGeom>
        </p:spPr>
      </p:pic>
    </p:spTree>
    <p:extLst>
      <p:ext uri="{BB962C8B-B14F-4D97-AF65-F5344CB8AC3E}">
        <p14:creationId xmlns:p14="http://schemas.microsoft.com/office/powerpoint/2010/main" val="225764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noChangeArrowheads="1"/>
          </p:cNvSpPr>
          <p:nvPr>
            <p:ph type="title"/>
          </p:nvPr>
        </p:nvSpPr>
        <p:spPr>
          <a:xfrm>
            <a:off x="457200" y="476250"/>
            <a:ext cx="8229600" cy="1066800"/>
          </a:xfrm>
        </p:spPr>
        <p:txBody>
          <a:bodyPr/>
          <a:lstStyle/>
          <a:p>
            <a:r>
              <a:rPr lang="zh-CN" altLang="zh-CN" b="1" dirty="0" smtClean="0"/>
              <a:t>第</a:t>
            </a:r>
            <a:r>
              <a:rPr lang="en-US" altLang="zh-CN" b="1" dirty="0"/>
              <a:t>3</a:t>
            </a:r>
            <a:r>
              <a:rPr lang="zh-CN" altLang="zh-CN" b="1" dirty="0"/>
              <a:t>章</a:t>
            </a:r>
            <a:r>
              <a:rPr lang="en-US" altLang="zh-CN" b="1" dirty="0"/>
              <a:t>  CSS</a:t>
            </a:r>
            <a:r>
              <a:rPr lang="zh-CN" altLang="zh-CN" b="1" dirty="0" smtClean="0"/>
              <a:t>布局</a:t>
            </a:r>
            <a:endParaRPr lang="zh-CN" altLang="zh-CN" b="1" dirty="0"/>
          </a:p>
        </p:txBody>
      </p:sp>
      <p:sp>
        <p:nvSpPr>
          <p:cNvPr id="8194" name="内容占位符 2"/>
          <p:cNvSpPr>
            <a:spLocks noGrp="1" noChangeArrowheads="1"/>
          </p:cNvSpPr>
          <p:nvPr>
            <p:ph idx="1"/>
          </p:nvPr>
        </p:nvSpPr>
        <p:spPr>
          <a:xfrm>
            <a:off x="467544" y="1484784"/>
            <a:ext cx="8229600" cy="5112568"/>
          </a:xfrm>
        </p:spPr>
        <p:txBody>
          <a:bodyPr/>
          <a:lstStyle/>
          <a:p>
            <a:r>
              <a:rPr lang="zh-CN" altLang="en-US" u="sng" dirty="0" smtClean="0">
                <a:hlinkClick r:id="rId2" action="ppaction://hlinksldjump"/>
              </a:rPr>
              <a:t>本章导读</a:t>
            </a:r>
            <a:endParaRPr lang="en-US" altLang="zh-CN" u="sng" dirty="0" smtClean="0"/>
          </a:p>
          <a:p>
            <a:r>
              <a:rPr lang="en-US" altLang="zh-CN" u="sng" dirty="0" smtClean="0">
                <a:hlinkClick r:id="rId3" action="ppaction://hlinksldjump"/>
              </a:rPr>
              <a:t>3.1 </a:t>
            </a:r>
            <a:r>
              <a:rPr lang="zh-CN" altLang="zh-CN" dirty="0" smtClean="0">
                <a:hlinkClick r:id="rId3" action="ppaction://hlinksldjump"/>
              </a:rPr>
              <a:t>排版</a:t>
            </a:r>
            <a:endParaRPr lang="zh-CN" altLang="zh-CN" dirty="0" smtClean="0"/>
          </a:p>
          <a:p>
            <a:r>
              <a:rPr lang="en-US" altLang="zh-CN" dirty="0">
                <a:hlinkClick r:id="rId4" action="ppaction://hlinksldjump"/>
              </a:rPr>
              <a:t>3.2 </a:t>
            </a:r>
            <a:r>
              <a:rPr lang="zh-CN" altLang="zh-CN" dirty="0" smtClean="0">
                <a:hlinkClick r:id="rId4" action="ppaction://hlinksldjump"/>
              </a:rPr>
              <a:t>列表</a:t>
            </a:r>
            <a:endParaRPr lang="en-US" altLang="zh-CN" dirty="0" smtClean="0"/>
          </a:p>
          <a:p>
            <a:r>
              <a:rPr lang="en-US" altLang="zh-CN" dirty="0" smtClean="0">
                <a:hlinkClick r:id="rId5" action="ppaction://hlinksldjump"/>
              </a:rPr>
              <a:t>3.3</a:t>
            </a:r>
            <a:r>
              <a:rPr lang="zh-CN" altLang="zh-CN" dirty="0">
                <a:hlinkClick r:id="rId5" action="ppaction://hlinksldjump"/>
              </a:rPr>
              <a:t>代码 </a:t>
            </a:r>
            <a:endParaRPr lang="zh-CN" altLang="zh-CN" dirty="0" smtClean="0"/>
          </a:p>
          <a:p>
            <a:r>
              <a:rPr lang="en-US" altLang="zh-CN" dirty="0">
                <a:hlinkClick r:id="rId6" action="ppaction://hlinksldjump"/>
              </a:rPr>
              <a:t>3.4 </a:t>
            </a:r>
            <a:r>
              <a:rPr lang="zh-CN" altLang="zh-CN" dirty="0" smtClean="0">
                <a:hlinkClick r:id="rId6" action="ppaction://hlinksldjump"/>
              </a:rPr>
              <a:t>表格</a:t>
            </a:r>
            <a:endParaRPr lang="en-US" altLang="zh-CN" dirty="0" smtClean="0"/>
          </a:p>
          <a:p>
            <a:r>
              <a:rPr lang="en-US" altLang="zh-CN" dirty="0">
                <a:hlinkClick r:id="rId7" action="ppaction://hlinksldjump"/>
              </a:rPr>
              <a:t>3.5 </a:t>
            </a:r>
            <a:r>
              <a:rPr lang="zh-CN" altLang="zh-CN" dirty="0" smtClean="0">
                <a:hlinkClick r:id="rId7" action="ppaction://hlinksldjump"/>
              </a:rPr>
              <a:t>按钮</a:t>
            </a:r>
            <a:endParaRPr lang="en-US" altLang="zh-CN" dirty="0" smtClean="0"/>
          </a:p>
          <a:p>
            <a:r>
              <a:rPr lang="en-US" altLang="zh-CN" dirty="0">
                <a:hlinkClick r:id="rId8" action="ppaction://hlinksldjump"/>
              </a:rPr>
              <a:t>3.6 </a:t>
            </a:r>
            <a:r>
              <a:rPr lang="zh-CN" altLang="zh-CN" dirty="0">
                <a:hlinkClick r:id="rId8" action="ppaction://hlinksldjump"/>
              </a:rPr>
              <a:t>图像</a:t>
            </a:r>
            <a:endParaRPr lang="zh-CN" altLang="zh-CN" dirty="0"/>
          </a:p>
          <a:p>
            <a:r>
              <a:rPr lang="en-US" altLang="zh-CN" dirty="0">
                <a:hlinkClick r:id="rId9" action="ppaction://hlinksldjump"/>
              </a:rPr>
              <a:t>3.7 </a:t>
            </a:r>
            <a:r>
              <a:rPr lang="zh-CN" altLang="zh-CN" dirty="0">
                <a:hlinkClick r:id="rId9" action="ppaction://hlinksldjump"/>
              </a:rPr>
              <a:t>辅助类</a:t>
            </a:r>
            <a:endParaRPr lang="zh-CN" altLang="zh-CN" dirty="0"/>
          </a:p>
          <a:p>
            <a:r>
              <a:rPr lang="en-US" altLang="zh-CN" dirty="0">
                <a:hlinkClick r:id="rId10" action="ppaction://hlinksldjump"/>
              </a:rPr>
              <a:t>3.8 </a:t>
            </a:r>
            <a:r>
              <a:rPr lang="zh-CN" altLang="zh-CN" dirty="0">
                <a:hlinkClick r:id="rId10" action="ppaction://hlinksldjump"/>
              </a:rPr>
              <a:t>案例</a:t>
            </a:r>
            <a:r>
              <a:rPr lang="en-US" altLang="zh-CN" dirty="0">
                <a:hlinkClick r:id="rId10" action="ppaction://hlinksldjump"/>
              </a:rPr>
              <a:t>—</a:t>
            </a:r>
            <a:r>
              <a:rPr lang="zh-CN" altLang="zh-CN" dirty="0">
                <a:hlinkClick r:id="rId10" action="ppaction://hlinksldjump"/>
              </a:rPr>
              <a:t>个人简历</a:t>
            </a:r>
            <a:endParaRPr lang="zh-CN" altLang="zh-CN" dirty="0"/>
          </a:p>
          <a:p>
            <a:r>
              <a:rPr lang="en-US" altLang="zh-CN" u="sng" dirty="0" smtClean="0">
                <a:hlinkClick r:id="rId11" action="ppaction://hlinksldjump"/>
              </a:rPr>
              <a:t>本章小结</a:t>
            </a:r>
            <a:r>
              <a:rPr lang="en-US" altLang="zh-CN" dirty="0" smtClean="0"/>
              <a:t>	</a:t>
            </a:r>
            <a:endParaRPr lang="zh-CN" altLang="zh-CN" dirty="0" smtClean="0"/>
          </a:p>
          <a:p>
            <a:r>
              <a:rPr lang="en-US" altLang="zh-CN" u="sng" dirty="0" smtClean="0">
                <a:hlinkClick r:id="rId12" action="ppaction://hlinksldjump"/>
              </a:rPr>
              <a:t>练习与实训</a:t>
            </a:r>
            <a:endParaRPr lang="zh-CN" altLang="zh-CN"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72" y="836712"/>
            <a:ext cx="2973891" cy="314638"/>
          </a:xfrm>
          <a:prstGeom prst="rect">
            <a:avLst/>
          </a:prstGeom>
        </p:spPr>
        <p:txBody>
          <a:bodyPr wrap="none">
            <a:spAutoFit/>
          </a:bodyPr>
          <a:lstStyle/>
          <a:p>
            <a:pPr indent="266700" algn="just">
              <a:lnSpc>
                <a:spcPts val="1560"/>
              </a:lnSpc>
              <a:spcAft>
                <a:spcPts val="0"/>
              </a:spcAft>
            </a:pPr>
            <a:r>
              <a:rPr lang="en-US" altLang="zh-CN" sz="2400" kern="100" dirty="0">
                <a:latin typeface="Times New Roman" panose="02020603050405020304" pitchFamily="18" charset="0"/>
                <a:cs typeface="宋体" panose="02010600030101010101" pitchFamily="2" charset="-122"/>
              </a:rPr>
              <a:t>2</a:t>
            </a:r>
            <a:r>
              <a:rPr lang="zh-CN" altLang="zh-CN" sz="2400" kern="100" dirty="0">
                <a:latin typeface="Times New Roman" panose="02020603050405020304" pitchFamily="18" charset="0"/>
                <a:cs typeface="宋体" panose="02010600030101010101" pitchFamily="2" charset="-122"/>
              </a:rPr>
              <a:t>．</a:t>
            </a:r>
            <a:r>
              <a:rPr lang="en-US" altLang="zh-CN" sz="2400" kern="100" dirty="0" err="1">
                <a:latin typeface="Times New Roman" panose="02020603050405020304" pitchFamily="18" charset="0"/>
                <a:cs typeface="宋体" panose="02010600030101010101" pitchFamily="2" charset="-122"/>
              </a:rPr>
              <a:t>blockquote</a:t>
            </a:r>
            <a:r>
              <a:rPr lang="en-US" altLang="zh-CN" sz="2400" kern="100" dirty="0">
                <a:latin typeface="Times New Roman" panose="02020603050405020304" pitchFamily="18" charset="0"/>
                <a:cs typeface="宋体" panose="02010600030101010101" pitchFamily="2" charset="-122"/>
              </a:rPr>
              <a:t> </a:t>
            </a:r>
            <a:r>
              <a:rPr lang="zh-CN" altLang="zh-CN" sz="2400" kern="100" dirty="0">
                <a:latin typeface="Times New Roman" panose="02020603050405020304" pitchFamily="18" charset="0"/>
                <a:cs typeface="宋体" panose="02010600030101010101" pitchFamily="2" charset="-122"/>
              </a:rPr>
              <a:t>选项</a:t>
            </a:r>
          </a:p>
        </p:txBody>
      </p:sp>
      <p:sp>
        <p:nvSpPr>
          <p:cNvPr id="5" name="矩形 4"/>
          <p:cNvSpPr/>
          <p:nvPr/>
        </p:nvSpPr>
        <p:spPr>
          <a:xfrm>
            <a:off x="251520" y="1268760"/>
            <a:ext cx="8424936" cy="3816429"/>
          </a:xfrm>
          <a:prstGeom prst="rect">
            <a:avLst/>
          </a:prstGeom>
        </p:spPr>
        <p:txBody>
          <a:bodyPr wrap="square">
            <a:spAutoFit/>
          </a:bodyPr>
          <a:lstStyle/>
          <a:p>
            <a:r>
              <a:rPr lang="en-US" altLang="zh-CN" sz="2000" dirty="0" smtClean="0"/>
              <a:t>1</a:t>
            </a:r>
            <a:r>
              <a:rPr lang="zh-CN" altLang="en-US" sz="2000" dirty="0"/>
              <a:t>）添加引用来源</a:t>
            </a:r>
          </a:p>
          <a:p>
            <a:r>
              <a:rPr lang="en-US" altLang="zh-CN" dirty="0" smtClean="0"/>
              <a:t>&lt;</a:t>
            </a:r>
            <a:r>
              <a:rPr lang="en-US" altLang="zh-CN" dirty="0" err="1"/>
              <a:t>blockquote</a:t>
            </a:r>
            <a:r>
              <a:rPr lang="en-US" altLang="zh-CN" dirty="0"/>
              <a:t>&gt; </a:t>
            </a:r>
          </a:p>
          <a:p>
            <a:r>
              <a:rPr lang="en-US" altLang="zh-CN" dirty="0" smtClean="0"/>
              <a:t>    &lt;</a:t>
            </a:r>
            <a:r>
              <a:rPr lang="en-US" altLang="zh-CN" dirty="0"/>
              <a:t>p&gt;</a:t>
            </a:r>
            <a:r>
              <a:rPr lang="zh-CN" altLang="en-US" dirty="0"/>
              <a:t>这是一个引用实例。</a:t>
            </a:r>
            <a:r>
              <a:rPr lang="en-US" altLang="zh-CN" dirty="0"/>
              <a:t>&lt;/p&gt;</a:t>
            </a:r>
          </a:p>
          <a:p>
            <a:r>
              <a:rPr lang="en-US" altLang="zh-CN" dirty="0" smtClean="0"/>
              <a:t>    &lt;</a:t>
            </a:r>
            <a:r>
              <a:rPr lang="en-US" altLang="zh-CN" dirty="0"/>
              <a:t>footer&gt;Alice &lt;cite title="</a:t>
            </a:r>
            <a:r>
              <a:rPr lang="zh-CN" altLang="en-US" dirty="0"/>
              <a:t>著作名</a:t>
            </a:r>
            <a:r>
              <a:rPr lang="en-US" altLang="zh-CN" dirty="0"/>
              <a:t>"&gt;《</a:t>
            </a:r>
            <a:r>
              <a:rPr lang="zh-CN" altLang="en-US" dirty="0"/>
              <a:t>著作名</a:t>
            </a:r>
            <a:r>
              <a:rPr lang="en-US" altLang="zh-CN" dirty="0"/>
              <a:t>》&lt;/cite&gt;&lt;/footer&gt; </a:t>
            </a:r>
          </a:p>
          <a:p>
            <a:r>
              <a:rPr lang="en-US" altLang="zh-CN" dirty="0"/>
              <a:t>&lt;/</a:t>
            </a:r>
            <a:r>
              <a:rPr lang="en-US" altLang="zh-CN" dirty="0" err="1"/>
              <a:t>blockquote</a:t>
            </a:r>
            <a:r>
              <a:rPr lang="en-US" altLang="zh-CN" dirty="0"/>
              <a:t>&gt;</a:t>
            </a:r>
          </a:p>
          <a:p>
            <a:r>
              <a:rPr lang="zh-CN" altLang="en-US" dirty="0" smtClean="0"/>
              <a:t> </a:t>
            </a:r>
            <a:endParaRPr lang="zh-CN" altLang="en-US" dirty="0"/>
          </a:p>
          <a:p>
            <a:endParaRPr lang="en-US" altLang="zh-CN" sz="2000" dirty="0" smtClean="0"/>
          </a:p>
          <a:p>
            <a:endParaRPr lang="en-US" altLang="zh-CN" sz="2000" dirty="0" smtClean="0"/>
          </a:p>
          <a:p>
            <a:r>
              <a:rPr lang="en-US" altLang="zh-CN" sz="2000" dirty="0" smtClean="0"/>
              <a:t>2</a:t>
            </a:r>
            <a:r>
              <a:rPr lang="zh-CN" altLang="en-US" sz="2000" dirty="0" smtClean="0"/>
              <a:t>）</a:t>
            </a:r>
            <a:r>
              <a:rPr lang="zh-CN" altLang="en-US" sz="2000" dirty="0"/>
              <a:t>改变引用显示方式</a:t>
            </a:r>
          </a:p>
          <a:p>
            <a:r>
              <a:rPr lang="en-US" altLang="zh-CN" dirty="0" smtClean="0"/>
              <a:t>&lt;</a:t>
            </a:r>
            <a:r>
              <a:rPr lang="en-US" altLang="zh-CN" dirty="0" err="1"/>
              <a:t>blockquote</a:t>
            </a:r>
            <a:r>
              <a:rPr lang="en-US" altLang="zh-CN" dirty="0"/>
              <a:t> class="</a:t>
            </a:r>
            <a:r>
              <a:rPr lang="en-US" altLang="zh-CN" dirty="0" err="1"/>
              <a:t>blockquote</a:t>
            </a:r>
            <a:r>
              <a:rPr lang="en-US" altLang="zh-CN" dirty="0"/>
              <a:t>-reverse"&gt; </a:t>
            </a:r>
          </a:p>
          <a:p>
            <a:r>
              <a:rPr lang="en-US" altLang="zh-CN" dirty="0" smtClean="0"/>
              <a:t>    &lt;</a:t>
            </a:r>
            <a:r>
              <a:rPr lang="en-US" altLang="zh-CN" dirty="0"/>
              <a:t>p&gt;</a:t>
            </a:r>
            <a:r>
              <a:rPr lang="zh-CN" altLang="en-US" dirty="0"/>
              <a:t>这是一个引用实例。</a:t>
            </a:r>
            <a:r>
              <a:rPr lang="en-US" altLang="zh-CN" dirty="0"/>
              <a:t>&lt;/p&gt;</a:t>
            </a:r>
          </a:p>
          <a:p>
            <a:r>
              <a:rPr lang="en-US" altLang="zh-CN" dirty="0" smtClean="0"/>
              <a:t>    &lt;</a:t>
            </a:r>
            <a:r>
              <a:rPr lang="en-US" altLang="zh-CN" dirty="0"/>
              <a:t>footer&gt;Alice &lt;cite title="</a:t>
            </a:r>
            <a:r>
              <a:rPr lang="zh-CN" altLang="en-US" dirty="0"/>
              <a:t>著作名</a:t>
            </a:r>
            <a:r>
              <a:rPr lang="en-US" altLang="zh-CN" dirty="0"/>
              <a:t>"&gt;《</a:t>
            </a:r>
            <a:r>
              <a:rPr lang="zh-CN" altLang="en-US" dirty="0"/>
              <a:t>著作名</a:t>
            </a:r>
            <a:r>
              <a:rPr lang="en-US" altLang="zh-CN" dirty="0"/>
              <a:t>》&lt;/cite&gt;&lt;/footer&gt; </a:t>
            </a:r>
          </a:p>
          <a:p>
            <a:r>
              <a:rPr lang="en-US" altLang="zh-CN" dirty="0"/>
              <a:t>&lt;/</a:t>
            </a:r>
            <a:r>
              <a:rPr lang="en-US" altLang="zh-CN" dirty="0" err="1"/>
              <a:t>blockquote</a:t>
            </a:r>
            <a:r>
              <a:rPr lang="en-US" altLang="zh-CN" dirty="0"/>
              <a:t>&gt;</a:t>
            </a:r>
          </a:p>
        </p:txBody>
      </p:sp>
      <p:pic>
        <p:nvPicPr>
          <p:cNvPr id="6" name="图片 5" descr="添加引用来源.PNG"/>
          <p:cNvPicPr/>
          <p:nvPr/>
        </p:nvPicPr>
        <p:blipFill>
          <a:blip r:embed="rId2" cstate="print"/>
          <a:stretch>
            <a:fillRect/>
          </a:stretch>
        </p:blipFill>
        <p:spPr>
          <a:xfrm>
            <a:off x="5868144" y="2687846"/>
            <a:ext cx="2808312" cy="1605250"/>
          </a:xfrm>
          <a:prstGeom prst="rect">
            <a:avLst/>
          </a:prstGeom>
        </p:spPr>
      </p:pic>
      <p:pic>
        <p:nvPicPr>
          <p:cNvPr id="7" name="图片 6" descr="改变引用显示方式.PNG"/>
          <p:cNvPicPr/>
          <p:nvPr/>
        </p:nvPicPr>
        <p:blipFill>
          <a:blip r:embed="rId3" cstate="print"/>
          <a:stretch>
            <a:fillRect/>
          </a:stretch>
        </p:blipFill>
        <p:spPr>
          <a:xfrm>
            <a:off x="6013266" y="5085189"/>
            <a:ext cx="2663190" cy="1311910"/>
          </a:xfrm>
          <a:prstGeom prst="rect">
            <a:avLst/>
          </a:prstGeom>
        </p:spPr>
      </p:pic>
    </p:spTree>
    <p:extLst>
      <p:ext uri="{BB962C8B-B14F-4D97-AF65-F5344CB8AC3E}">
        <p14:creationId xmlns:p14="http://schemas.microsoft.com/office/powerpoint/2010/main" val="2644983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3.2 </a:t>
            </a:r>
            <a:r>
              <a:rPr lang="zh-CN" altLang="zh-CN" dirty="0"/>
              <a:t>列表</a:t>
            </a:r>
          </a:p>
        </p:txBody>
      </p:sp>
      <p:sp>
        <p:nvSpPr>
          <p:cNvPr id="3" name="矩形 2"/>
          <p:cNvSpPr/>
          <p:nvPr/>
        </p:nvSpPr>
        <p:spPr>
          <a:xfrm>
            <a:off x="683568" y="1772816"/>
            <a:ext cx="5616624" cy="3544560"/>
          </a:xfrm>
          <a:prstGeom prst="rect">
            <a:avLst/>
          </a:prstGeom>
        </p:spPr>
        <p:txBody>
          <a:bodyPr wrap="square">
            <a:spAutoFit/>
          </a:bodyPr>
          <a:lstStyle/>
          <a:p>
            <a:pPr marL="457200" indent="-457200">
              <a:buClr>
                <a:schemeClr val="accent3"/>
              </a:buClr>
              <a:buFont typeface="Arial" panose="020B0604020202020204" pitchFamily="34" charset="0"/>
              <a:buChar char="•"/>
            </a:pPr>
            <a:r>
              <a:rPr lang="en-US" altLang="zh-CN" sz="2800" dirty="0">
                <a:hlinkClick r:id="rId2" action="ppaction://hlinksldjump"/>
              </a:rPr>
              <a:t>3.2.1</a:t>
            </a:r>
            <a:r>
              <a:rPr lang="zh-CN" altLang="zh-CN" sz="2800" dirty="0">
                <a:hlinkClick r:id="rId2" action="ppaction://hlinksldjump"/>
              </a:rPr>
              <a:t>无序列表和有序</a:t>
            </a:r>
            <a:r>
              <a:rPr lang="zh-CN" altLang="zh-CN" sz="2800" dirty="0" smtClean="0">
                <a:hlinkClick r:id="rId2" action="ppaction://hlinksldjump"/>
              </a:rPr>
              <a:t>列表</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3" action="ppaction://hlinksldjump"/>
              </a:rPr>
              <a:t>3.2.2</a:t>
            </a:r>
            <a:r>
              <a:rPr lang="zh-CN" altLang="zh-CN" sz="2800" dirty="0">
                <a:hlinkClick r:id="rId3" action="ppaction://hlinksldjump"/>
              </a:rPr>
              <a:t>无样式列表 </a:t>
            </a:r>
            <a:endParaRPr lang="zh-CN" altLang="zh-CN" sz="2800" dirty="0"/>
          </a:p>
          <a:p>
            <a:pPr marL="457200" indent="-457200">
              <a:buClr>
                <a:schemeClr val="accent3"/>
              </a:buClr>
              <a:buFont typeface="Arial" panose="020B0604020202020204" pitchFamily="34" charset="0"/>
              <a:buChar char="•"/>
            </a:pPr>
            <a:r>
              <a:rPr lang="en-US" altLang="zh-CN" sz="2800" dirty="0" smtClean="0">
                <a:hlinkClick r:id="rId4" action="ppaction://hlinksldjump"/>
              </a:rPr>
              <a:t>3.2.3 </a:t>
            </a:r>
            <a:r>
              <a:rPr lang="zh-CN" altLang="zh-CN" sz="2800" dirty="0">
                <a:hlinkClick r:id="rId4" action="ppaction://hlinksldjump"/>
              </a:rPr>
              <a:t>内联列表</a:t>
            </a:r>
            <a:endParaRPr lang="zh-CN" altLang="zh-CN" sz="2800" dirty="0"/>
          </a:p>
          <a:p>
            <a:pPr marL="457200" indent="-457200">
              <a:buClr>
                <a:schemeClr val="accent3"/>
              </a:buClr>
              <a:buFont typeface="Arial" panose="020B0604020202020204" pitchFamily="34" charset="0"/>
              <a:buChar char="•"/>
            </a:pPr>
            <a:r>
              <a:rPr lang="en-US" altLang="zh-CN" sz="2800" dirty="0" smtClean="0">
                <a:hlinkClick r:id="rId5" action="ppaction://hlinksldjump"/>
              </a:rPr>
              <a:t>3.2.4 </a:t>
            </a:r>
            <a:r>
              <a:rPr lang="zh-CN" altLang="zh-CN" sz="2800" dirty="0">
                <a:hlinkClick r:id="rId5" action="ppaction://hlinksldjump"/>
              </a:rPr>
              <a:t>描述列表</a:t>
            </a:r>
            <a:endParaRPr lang="zh-CN" altLang="zh-CN" sz="2800" dirty="0"/>
          </a:p>
          <a:p>
            <a:endParaRPr lang="en-US" altLang="zh-CN" sz="2800" dirty="0" smtClean="0"/>
          </a:p>
          <a:p>
            <a:endParaRPr lang="zh-CN" altLang="zh-CN" sz="2800" dirty="0"/>
          </a:p>
          <a:p>
            <a:endParaRPr lang="zh-CN" altLang="zh-CN" sz="2800" dirty="0"/>
          </a:p>
          <a:p>
            <a:pPr marL="367030" indent="-367030" algn="just">
              <a:lnSpc>
                <a:spcPts val="1560"/>
              </a:lnSpc>
              <a:spcBef>
                <a:spcPts val="1800"/>
              </a:spcBef>
              <a:spcAft>
                <a:spcPts val="1300"/>
              </a:spcAft>
            </a:pPr>
            <a:endParaRPr lang="zh-CN" altLang="zh-CN" sz="2800" kern="100" dirty="0">
              <a:effectLst/>
              <a:latin typeface="方正小标宋简体"/>
              <a:cs typeface="宋体" panose="02010600030101010101" pitchFamily="2" charset="-122"/>
            </a:endParaRPr>
          </a:p>
        </p:txBody>
      </p:sp>
    </p:spTree>
    <p:extLst>
      <p:ext uri="{BB962C8B-B14F-4D97-AF65-F5344CB8AC3E}">
        <p14:creationId xmlns:p14="http://schemas.microsoft.com/office/powerpoint/2010/main" val="1898696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3.2.1</a:t>
            </a:r>
            <a:r>
              <a:rPr lang="zh-CN" altLang="zh-CN" dirty="0"/>
              <a:t>无序列表和有序列表 </a:t>
            </a:r>
          </a:p>
        </p:txBody>
      </p:sp>
      <p:sp>
        <p:nvSpPr>
          <p:cNvPr id="5" name="矩形 4"/>
          <p:cNvSpPr/>
          <p:nvPr/>
        </p:nvSpPr>
        <p:spPr>
          <a:xfrm>
            <a:off x="395536" y="1477851"/>
            <a:ext cx="7835281" cy="1200329"/>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无序列表是指没有特定顺序的一列元素，是以传统风格的着重号开头的列表。有序列表是顺序至关重要的一组元素，是以数字或其他有序字符开头的列表。</a:t>
            </a:r>
            <a:endParaRPr lang="zh-CN" altLang="en-US" sz="2400" dirty="0"/>
          </a:p>
        </p:txBody>
      </p:sp>
      <p:sp>
        <p:nvSpPr>
          <p:cNvPr id="4" name="矩形 3"/>
          <p:cNvSpPr/>
          <p:nvPr/>
        </p:nvSpPr>
        <p:spPr>
          <a:xfrm>
            <a:off x="457200" y="2678180"/>
            <a:ext cx="4572000" cy="3970318"/>
          </a:xfrm>
          <a:prstGeom prst="rect">
            <a:avLst/>
          </a:prstGeom>
        </p:spPr>
        <p:txBody>
          <a:bodyPr>
            <a:spAutoFit/>
          </a:bodyPr>
          <a:lstStyle/>
          <a:p>
            <a:r>
              <a:rPr lang="en-US" altLang="zh-CN" dirty="0"/>
              <a:t>&lt;h4&gt;</a:t>
            </a:r>
            <a:r>
              <a:rPr lang="zh-CN" altLang="en-US" dirty="0"/>
              <a:t>无序列表</a:t>
            </a:r>
            <a:r>
              <a:rPr lang="en-US" altLang="zh-CN" dirty="0"/>
              <a:t>&lt;/h4&gt;</a:t>
            </a:r>
          </a:p>
          <a:p>
            <a:r>
              <a:rPr lang="en-US" altLang="zh-CN" dirty="0"/>
              <a:t>&lt;h5&gt;web</a:t>
            </a:r>
            <a:r>
              <a:rPr lang="zh-CN" altLang="en-US" dirty="0"/>
              <a:t>标准</a:t>
            </a:r>
            <a:r>
              <a:rPr lang="en-US" altLang="zh-CN" dirty="0"/>
              <a:t>&lt;/h5&gt;</a:t>
            </a:r>
          </a:p>
          <a:p>
            <a:r>
              <a:rPr lang="en-US" altLang="zh-CN" dirty="0"/>
              <a:t>&lt;</a:t>
            </a:r>
            <a:r>
              <a:rPr lang="en-US" altLang="zh-CN" dirty="0" err="1"/>
              <a:t>ul</a:t>
            </a:r>
            <a:r>
              <a:rPr lang="en-US" altLang="zh-CN" dirty="0"/>
              <a:t>&gt;</a:t>
            </a:r>
          </a:p>
          <a:p>
            <a:r>
              <a:rPr lang="en-US" altLang="zh-CN" dirty="0" smtClean="0"/>
              <a:t>  &lt;</a:t>
            </a:r>
            <a:r>
              <a:rPr lang="en-US" altLang="zh-CN" dirty="0"/>
              <a:t>li&gt;HTML&lt;/li&gt;</a:t>
            </a:r>
          </a:p>
          <a:p>
            <a:r>
              <a:rPr lang="en-US" altLang="zh-CN" dirty="0" smtClean="0"/>
              <a:t>  &lt;</a:t>
            </a:r>
            <a:r>
              <a:rPr lang="en-US" altLang="zh-CN" dirty="0"/>
              <a:t>li&gt;CSS&lt;/li&gt;</a:t>
            </a:r>
          </a:p>
          <a:p>
            <a:r>
              <a:rPr lang="en-US" altLang="zh-CN" dirty="0"/>
              <a:t>&lt;li&gt;JavaScript&lt;/li&gt;</a:t>
            </a:r>
          </a:p>
          <a:p>
            <a:r>
              <a:rPr lang="en-US" altLang="zh-CN" dirty="0"/>
              <a:t>&lt;/</a:t>
            </a:r>
            <a:r>
              <a:rPr lang="en-US" altLang="zh-CN" dirty="0" err="1"/>
              <a:t>ul</a:t>
            </a:r>
            <a:r>
              <a:rPr lang="en-US" altLang="zh-CN" dirty="0"/>
              <a:t>&gt;</a:t>
            </a:r>
          </a:p>
          <a:p>
            <a:r>
              <a:rPr lang="en-US" altLang="zh-CN" dirty="0" smtClean="0"/>
              <a:t>  &lt;</a:t>
            </a:r>
            <a:r>
              <a:rPr lang="en-US" altLang="zh-CN" dirty="0"/>
              <a:t>h4&gt;</a:t>
            </a:r>
            <a:r>
              <a:rPr lang="zh-CN" altLang="en-US" dirty="0"/>
              <a:t>有序列表</a:t>
            </a:r>
            <a:r>
              <a:rPr lang="en-US" altLang="zh-CN" dirty="0"/>
              <a:t>&lt;/h4&gt;</a:t>
            </a:r>
          </a:p>
          <a:p>
            <a:r>
              <a:rPr lang="en-US" altLang="zh-CN" dirty="0" smtClean="0"/>
              <a:t>  &lt;</a:t>
            </a:r>
            <a:r>
              <a:rPr lang="en-US" altLang="zh-CN" dirty="0"/>
              <a:t>h5&gt;</a:t>
            </a:r>
            <a:r>
              <a:rPr lang="zh-CN" altLang="en-US" dirty="0"/>
              <a:t>安装流程</a:t>
            </a:r>
            <a:r>
              <a:rPr lang="en-US" altLang="zh-CN" dirty="0"/>
              <a:t>&lt;/h5&gt;</a:t>
            </a:r>
          </a:p>
          <a:p>
            <a:r>
              <a:rPr lang="en-US" altLang="zh-CN" dirty="0"/>
              <a:t>&lt;</a:t>
            </a:r>
            <a:r>
              <a:rPr lang="en-US" altLang="zh-CN" dirty="0" err="1"/>
              <a:t>ol</a:t>
            </a:r>
            <a:r>
              <a:rPr lang="en-US" altLang="zh-CN" dirty="0"/>
              <a:t>&gt;</a:t>
            </a:r>
          </a:p>
          <a:p>
            <a:r>
              <a:rPr lang="en-US" altLang="zh-CN" dirty="0" smtClean="0"/>
              <a:t>  &lt;</a:t>
            </a:r>
            <a:r>
              <a:rPr lang="en-US" altLang="zh-CN" dirty="0"/>
              <a:t>li&gt;</a:t>
            </a:r>
            <a:r>
              <a:rPr lang="zh-CN" altLang="en-US" dirty="0"/>
              <a:t>第一步骤</a:t>
            </a:r>
            <a:r>
              <a:rPr lang="en-US" altLang="zh-CN" dirty="0"/>
              <a:t>&lt;/li&gt;</a:t>
            </a:r>
          </a:p>
          <a:p>
            <a:r>
              <a:rPr lang="en-US" altLang="zh-CN" dirty="0" smtClean="0"/>
              <a:t>  &lt;</a:t>
            </a:r>
            <a:r>
              <a:rPr lang="en-US" altLang="zh-CN" dirty="0"/>
              <a:t>li&gt;</a:t>
            </a:r>
            <a:r>
              <a:rPr lang="zh-CN" altLang="en-US" dirty="0"/>
              <a:t>第二步骤</a:t>
            </a:r>
            <a:r>
              <a:rPr lang="en-US" altLang="zh-CN" dirty="0"/>
              <a:t>&lt;/li&gt;</a:t>
            </a:r>
          </a:p>
          <a:p>
            <a:r>
              <a:rPr lang="en-US" altLang="zh-CN" dirty="0" smtClean="0"/>
              <a:t>  &lt;</a:t>
            </a:r>
            <a:r>
              <a:rPr lang="en-US" altLang="zh-CN" dirty="0"/>
              <a:t>li&gt;</a:t>
            </a:r>
            <a:r>
              <a:rPr lang="zh-CN" altLang="en-US" dirty="0"/>
              <a:t>第三步骤</a:t>
            </a:r>
            <a:r>
              <a:rPr lang="en-US" altLang="zh-CN" dirty="0"/>
              <a:t>&lt;/li&gt;</a:t>
            </a:r>
          </a:p>
          <a:p>
            <a:r>
              <a:rPr lang="en-US" altLang="zh-CN" dirty="0"/>
              <a:t>&lt;/</a:t>
            </a:r>
            <a:r>
              <a:rPr lang="en-US" altLang="zh-CN" dirty="0" err="1"/>
              <a:t>ol</a:t>
            </a:r>
            <a:r>
              <a:rPr lang="en-US" altLang="zh-CN" dirty="0"/>
              <a:t>&gt;</a:t>
            </a:r>
          </a:p>
        </p:txBody>
      </p:sp>
      <p:pic>
        <p:nvPicPr>
          <p:cNvPr id="7" name="图片 6" descr="无序列表和有序列表.PNG"/>
          <p:cNvPicPr/>
          <p:nvPr/>
        </p:nvPicPr>
        <p:blipFill>
          <a:blip r:embed="rId2" cstate="print"/>
          <a:stretch>
            <a:fillRect/>
          </a:stretch>
        </p:blipFill>
        <p:spPr>
          <a:xfrm>
            <a:off x="5106347" y="3356992"/>
            <a:ext cx="2524760" cy="2906395"/>
          </a:xfrm>
          <a:prstGeom prst="rect">
            <a:avLst/>
          </a:prstGeom>
        </p:spPr>
      </p:pic>
    </p:spTree>
    <p:extLst>
      <p:ext uri="{BB962C8B-B14F-4D97-AF65-F5344CB8AC3E}">
        <p14:creationId xmlns:p14="http://schemas.microsoft.com/office/powerpoint/2010/main" val="1046642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3.2.2</a:t>
            </a:r>
            <a:r>
              <a:rPr lang="zh-CN" altLang="zh-CN" dirty="0"/>
              <a:t>无样式列表</a:t>
            </a:r>
          </a:p>
        </p:txBody>
      </p:sp>
      <p:sp>
        <p:nvSpPr>
          <p:cNvPr id="5" name="矩形 4"/>
          <p:cNvSpPr/>
          <p:nvPr/>
        </p:nvSpPr>
        <p:spPr>
          <a:xfrm>
            <a:off x="395536" y="1477851"/>
            <a:ext cx="7835281" cy="1938992"/>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通过给列表</a:t>
            </a:r>
            <a:r>
              <a:rPr lang="en-US" altLang="zh-CN" sz="2400" dirty="0"/>
              <a:t>&lt;</a:t>
            </a:r>
            <a:r>
              <a:rPr lang="en-US" altLang="zh-CN" sz="2400" dirty="0" err="1"/>
              <a:t>ul</a:t>
            </a:r>
            <a:r>
              <a:rPr lang="en-US" altLang="zh-CN" sz="2400" dirty="0"/>
              <a:t>&gt;</a:t>
            </a:r>
            <a:r>
              <a:rPr lang="zh-CN" altLang="zh-CN" sz="2400" dirty="0"/>
              <a:t>或</a:t>
            </a:r>
            <a:r>
              <a:rPr lang="en-US" altLang="zh-CN" sz="2400" dirty="0"/>
              <a:t>&lt;</a:t>
            </a:r>
            <a:r>
              <a:rPr lang="en-US" altLang="zh-CN" sz="2400" dirty="0" err="1"/>
              <a:t>ol</a:t>
            </a:r>
            <a:r>
              <a:rPr lang="en-US" altLang="zh-CN" sz="2400" dirty="0"/>
              <a:t>&gt;</a:t>
            </a:r>
            <a:r>
              <a:rPr lang="zh-CN" altLang="zh-CN" sz="2400" dirty="0"/>
              <a:t>元素应用样式类</a:t>
            </a:r>
            <a:r>
              <a:rPr lang="en-US" altLang="zh-CN" sz="2400" dirty="0"/>
              <a:t>.list-</a:t>
            </a:r>
            <a:r>
              <a:rPr lang="en-US" altLang="zh-CN" sz="2400" dirty="0" err="1"/>
              <a:t>unstyled</a:t>
            </a:r>
            <a:r>
              <a:rPr lang="zh-CN" altLang="zh-CN" sz="2400" dirty="0"/>
              <a:t>，可以移除默认的</a:t>
            </a:r>
            <a:r>
              <a:rPr lang="en-US" altLang="zh-CN" sz="2400" dirty="0"/>
              <a:t>list-style</a:t>
            </a:r>
            <a:r>
              <a:rPr lang="zh-CN" altLang="zh-CN" sz="2400" dirty="0"/>
              <a:t>样式（列表项目符号和左侧外边距）。这是针对直接子元素的，如果列表包含有嵌套列表则必须逐个给列表添加这个样式才能具有同样的效果。</a:t>
            </a:r>
            <a:endParaRPr lang="zh-CN" altLang="en-US" sz="2400" dirty="0"/>
          </a:p>
        </p:txBody>
      </p:sp>
      <p:sp>
        <p:nvSpPr>
          <p:cNvPr id="4" name="矩形 3"/>
          <p:cNvSpPr/>
          <p:nvPr/>
        </p:nvSpPr>
        <p:spPr>
          <a:xfrm>
            <a:off x="755576" y="3481697"/>
            <a:ext cx="3816424" cy="3416320"/>
          </a:xfrm>
          <a:prstGeom prst="rect">
            <a:avLst/>
          </a:prstGeom>
        </p:spPr>
        <p:txBody>
          <a:bodyPr wrap="square">
            <a:spAutoFit/>
          </a:bodyPr>
          <a:lstStyle/>
          <a:p>
            <a:r>
              <a:rPr lang="en-US" altLang="zh-CN" dirty="0"/>
              <a:t>&lt;h4&gt;</a:t>
            </a:r>
            <a:r>
              <a:rPr lang="zh-CN" altLang="en-US" dirty="0"/>
              <a:t>水果</a:t>
            </a:r>
            <a:r>
              <a:rPr lang="en-US" altLang="zh-CN" dirty="0"/>
              <a:t>&lt;/h4&gt;</a:t>
            </a:r>
          </a:p>
          <a:p>
            <a:r>
              <a:rPr lang="en-US" altLang="zh-CN" dirty="0"/>
              <a:t>&lt;</a:t>
            </a:r>
            <a:r>
              <a:rPr lang="en-US" altLang="zh-CN" dirty="0" err="1"/>
              <a:t>ul</a:t>
            </a:r>
            <a:r>
              <a:rPr lang="en-US" altLang="zh-CN" dirty="0"/>
              <a:t> class="list-</a:t>
            </a:r>
            <a:r>
              <a:rPr lang="en-US" altLang="zh-CN" dirty="0" err="1"/>
              <a:t>unstyled</a:t>
            </a:r>
            <a:r>
              <a:rPr lang="en-US" altLang="zh-CN" dirty="0"/>
              <a:t>"&gt;</a:t>
            </a:r>
          </a:p>
          <a:p>
            <a:r>
              <a:rPr lang="en-US" altLang="zh-CN" dirty="0" smtClean="0"/>
              <a:t>  &lt;</a:t>
            </a:r>
            <a:r>
              <a:rPr lang="en-US" altLang="zh-CN" dirty="0"/>
              <a:t>li&gt;</a:t>
            </a:r>
            <a:r>
              <a:rPr lang="zh-CN" altLang="en-US" dirty="0"/>
              <a:t>香蕉</a:t>
            </a:r>
            <a:r>
              <a:rPr lang="en-US" altLang="zh-CN" dirty="0"/>
              <a:t>&lt;/li&gt;</a:t>
            </a:r>
          </a:p>
          <a:p>
            <a:r>
              <a:rPr lang="en-US" altLang="zh-CN" dirty="0" smtClean="0"/>
              <a:t>  &lt;</a:t>
            </a:r>
            <a:r>
              <a:rPr lang="en-US" altLang="zh-CN" dirty="0"/>
              <a:t>li&gt;</a:t>
            </a:r>
            <a:r>
              <a:rPr lang="zh-CN" altLang="en-US" dirty="0"/>
              <a:t>苹果</a:t>
            </a:r>
          </a:p>
          <a:p>
            <a:r>
              <a:rPr lang="en-US" altLang="zh-CN" dirty="0" smtClean="0"/>
              <a:t>    &lt;</a:t>
            </a:r>
            <a:r>
              <a:rPr lang="en-US" altLang="zh-CN" dirty="0" err="1"/>
              <a:t>ul</a:t>
            </a:r>
            <a:r>
              <a:rPr lang="en-US" altLang="zh-CN" dirty="0"/>
              <a:t>&gt;</a:t>
            </a:r>
          </a:p>
          <a:p>
            <a:r>
              <a:rPr lang="en-US" altLang="zh-CN" dirty="0" smtClean="0"/>
              <a:t>      &lt;</a:t>
            </a:r>
            <a:r>
              <a:rPr lang="en-US" altLang="zh-CN" dirty="0"/>
              <a:t>li&gt;</a:t>
            </a:r>
            <a:r>
              <a:rPr lang="zh-CN" altLang="en-US" dirty="0"/>
              <a:t>红富士</a:t>
            </a:r>
            <a:r>
              <a:rPr lang="en-US" altLang="zh-CN" dirty="0"/>
              <a:t>&lt;/li&gt;</a:t>
            </a:r>
          </a:p>
          <a:p>
            <a:r>
              <a:rPr lang="en-US" altLang="zh-CN" dirty="0" smtClean="0"/>
              <a:t>      &lt;</a:t>
            </a:r>
            <a:r>
              <a:rPr lang="en-US" altLang="zh-CN" dirty="0"/>
              <a:t>li&gt;</a:t>
            </a:r>
            <a:r>
              <a:rPr lang="zh-CN" altLang="en-US" dirty="0"/>
              <a:t>黄元帅</a:t>
            </a:r>
            <a:r>
              <a:rPr lang="en-US" altLang="zh-CN" dirty="0"/>
              <a:t>&lt;/li&gt;</a:t>
            </a:r>
          </a:p>
          <a:p>
            <a:r>
              <a:rPr lang="en-US" altLang="zh-CN" dirty="0" smtClean="0"/>
              <a:t>      &lt;</a:t>
            </a:r>
            <a:r>
              <a:rPr lang="en-US" altLang="zh-CN" dirty="0"/>
              <a:t>li&gt;</a:t>
            </a:r>
            <a:r>
              <a:rPr lang="zh-CN" altLang="en-US" dirty="0"/>
              <a:t>嘎啦</a:t>
            </a:r>
            <a:r>
              <a:rPr lang="en-US" altLang="zh-CN" dirty="0"/>
              <a:t>&lt;/li&gt;</a:t>
            </a:r>
          </a:p>
          <a:p>
            <a:r>
              <a:rPr lang="en-US" altLang="zh-CN" dirty="0" smtClean="0"/>
              <a:t>    &lt;/</a:t>
            </a:r>
            <a:r>
              <a:rPr lang="en-US" altLang="zh-CN" dirty="0" err="1"/>
              <a:t>ul</a:t>
            </a:r>
            <a:r>
              <a:rPr lang="en-US" altLang="zh-CN" dirty="0"/>
              <a:t>&gt;</a:t>
            </a:r>
          </a:p>
          <a:p>
            <a:r>
              <a:rPr lang="en-US" altLang="zh-CN" dirty="0" smtClean="0"/>
              <a:t>  &lt;/</a:t>
            </a:r>
            <a:r>
              <a:rPr lang="en-US" altLang="zh-CN" dirty="0"/>
              <a:t>li&gt;</a:t>
            </a:r>
          </a:p>
          <a:p>
            <a:r>
              <a:rPr lang="en-US" altLang="zh-CN" dirty="0" smtClean="0"/>
              <a:t>  &lt;</a:t>
            </a:r>
            <a:r>
              <a:rPr lang="en-US" altLang="zh-CN" dirty="0"/>
              <a:t>li&gt;</a:t>
            </a:r>
            <a:r>
              <a:rPr lang="zh-CN" altLang="en-US" dirty="0"/>
              <a:t>梨子</a:t>
            </a:r>
            <a:r>
              <a:rPr lang="en-US" altLang="zh-CN" dirty="0"/>
              <a:t>&lt;/li&gt;</a:t>
            </a:r>
          </a:p>
          <a:p>
            <a:r>
              <a:rPr lang="en-US" altLang="zh-CN" dirty="0"/>
              <a:t>&lt;/</a:t>
            </a:r>
            <a:r>
              <a:rPr lang="en-US" altLang="zh-CN" dirty="0" err="1"/>
              <a:t>ul</a:t>
            </a:r>
            <a:r>
              <a:rPr lang="en-US" altLang="zh-CN" dirty="0"/>
              <a:t>&gt;</a:t>
            </a:r>
          </a:p>
        </p:txBody>
      </p:sp>
      <p:pic>
        <p:nvPicPr>
          <p:cNvPr id="7" name="图片 6" descr="无样式列表.PNG"/>
          <p:cNvPicPr/>
          <p:nvPr/>
        </p:nvPicPr>
        <p:blipFill>
          <a:blip r:embed="rId2" cstate="print"/>
          <a:stretch>
            <a:fillRect/>
          </a:stretch>
        </p:blipFill>
        <p:spPr>
          <a:xfrm>
            <a:off x="5364088" y="4043755"/>
            <a:ext cx="2576301" cy="2292205"/>
          </a:xfrm>
          <a:prstGeom prst="rect">
            <a:avLst/>
          </a:prstGeom>
        </p:spPr>
      </p:pic>
    </p:spTree>
    <p:extLst>
      <p:ext uri="{BB962C8B-B14F-4D97-AF65-F5344CB8AC3E}">
        <p14:creationId xmlns:p14="http://schemas.microsoft.com/office/powerpoint/2010/main" val="40553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3.2.3 </a:t>
            </a:r>
            <a:r>
              <a:rPr lang="zh-CN" altLang="zh-CN" dirty="0"/>
              <a:t>内联列表</a:t>
            </a:r>
          </a:p>
        </p:txBody>
      </p:sp>
      <p:sp>
        <p:nvSpPr>
          <p:cNvPr id="5" name="矩形 4"/>
          <p:cNvSpPr/>
          <p:nvPr/>
        </p:nvSpPr>
        <p:spPr>
          <a:xfrm>
            <a:off x="395536" y="1477851"/>
            <a:ext cx="7835281" cy="1569660"/>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en-US" sz="2400" dirty="0"/>
              <a:t>通过给列表</a:t>
            </a:r>
            <a:r>
              <a:rPr lang="en-US" altLang="zh-CN" sz="2400" dirty="0"/>
              <a:t>&lt;</a:t>
            </a:r>
            <a:r>
              <a:rPr lang="en-US" altLang="zh-CN" sz="2400" dirty="0" err="1"/>
              <a:t>ul</a:t>
            </a:r>
            <a:r>
              <a:rPr lang="en-US" altLang="zh-CN" sz="2400" dirty="0"/>
              <a:t>&gt;</a:t>
            </a:r>
            <a:r>
              <a:rPr lang="zh-CN" altLang="en-US" sz="2400" dirty="0"/>
              <a:t>或</a:t>
            </a:r>
            <a:r>
              <a:rPr lang="en-US" altLang="zh-CN" sz="2400" dirty="0"/>
              <a:t>&lt;</a:t>
            </a:r>
            <a:r>
              <a:rPr lang="en-US" altLang="zh-CN" sz="2400" dirty="0" err="1"/>
              <a:t>ol</a:t>
            </a:r>
            <a:r>
              <a:rPr lang="en-US" altLang="zh-CN" sz="2400" dirty="0"/>
              <a:t>&gt;</a:t>
            </a:r>
            <a:r>
              <a:rPr lang="zh-CN" altLang="en-US" sz="2400" dirty="0"/>
              <a:t>元素应用样式类</a:t>
            </a:r>
            <a:r>
              <a:rPr lang="en-US" altLang="zh-CN" sz="2400" dirty="0"/>
              <a:t>.list-inline</a:t>
            </a:r>
            <a:r>
              <a:rPr lang="zh-CN" altLang="en-US" sz="2400" dirty="0"/>
              <a:t>，可以将列表的所有元素放置于同一行，这种形式的列表也叫做内联列表。这个效果是通过设置</a:t>
            </a:r>
            <a:r>
              <a:rPr lang="en-US" altLang="zh-CN" sz="2400" dirty="0"/>
              <a:t>display: inline-block</a:t>
            </a:r>
            <a:r>
              <a:rPr lang="zh-CN" altLang="en-US" sz="2400" dirty="0"/>
              <a:t>并添加少量的内边距（</a:t>
            </a:r>
            <a:r>
              <a:rPr lang="en-US" altLang="zh-CN" sz="2400" dirty="0"/>
              <a:t>padding</a:t>
            </a:r>
            <a:r>
              <a:rPr lang="zh-CN" altLang="en-US" sz="2400" dirty="0"/>
              <a:t>）来实现的。</a:t>
            </a:r>
          </a:p>
        </p:txBody>
      </p:sp>
      <p:sp>
        <p:nvSpPr>
          <p:cNvPr id="4" name="矩形 3"/>
          <p:cNvSpPr/>
          <p:nvPr/>
        </p:nvSpPr>
        <p:spPr>
          <a:xfrm>
            <a:off x="683568" y="3284984"/>
            <a:ext cx="2952328" cy="2031325"/>
          </a:xfrm>
          <a:prstGeom prst="rect">
            <a:avLst/>
          </a:prstGeom>
        </p:spPr>
        <p:txBody>
          <a:bodyPr wrap="square">
            <a:spAutoFit/>
          </a:bodyPr>
          <a:lstStyle/>
          <a:p>
            <a:r>
              <a:rPr lang="en-US" altLang="zh-CN" dirty="0"/>
              <a:t>&lt;h4&gt;</a:t>
            </a:r>
            <a:r>
              <a:rPr lang="zh-CN" altLang="en-US" dirty="0"/>
              <a:t>内联列表</a:t>
            </a:r>
            <a:r>
              <a:rPr lang="en-US" altLang="zh-CN" dirty="0"/>
              <a:t>&lt;/h4&gt;</a:t>
            </a:r>
          </a:p>
          <a:p>
            <a:r>
              <a:rPr lang="en-US" altLang="zh-CN" dirty="0"/>
              <a:t>&lt;h5&gt;</a:t>
            </a:r>
            <a:r>
              <a:rPr lang="zh-CN" altLang="en-US" dirty="0"/>
              <a:t>香蕉</a:t>
            </a:r>
            <a:r>
              <a:rPr lang="en-US" altLang="zh-CN" dirty="0"/>
              <a:t>&lt;/h5&gt;</a:t>
            </a:r>
          </a:p>
          <a:p>
            <a:r>
              <a:rPr lang="en-US" altLang="zh-CN" dirty="0"/>
              <a:t>&lt;</a:t>
            </a:r>
            <a:r>
              <a:rPr lang="en-US" altLang="zh-CN" dirty="0" err="1"/>
              <a:t>ul</a:t>
            </a:r>
            <a:r>
              <a:rPr lang="en-US" altLang="zh-CN" dirty="0"/>
              <a:t> class="list-inline"&gt;</a:t>
            </a:r>
          </a:p>
          <a:p>
            <a:r>
              <a:rPr lang="en-US" altLang="zh-CN" dirty="0" smtClean="0"/>
              <a:t>  &lt;</a:t>
            </a:r>
            <a:r>
              <a:rPr lang="en-US" altLang="zh-CN" dirty="0"/>
              <a:t>li</a:t>
            </a:r>
            <a:r>
              <a:rPr lang="zh-CN" altLang="en-US" dirty="0"/>
              <a:t>仙人蕉</a:t>
            </a:r>
            <a:r>
              <a:rPr lang="en-US" altLang="zh-CN" dirty="0"/>
              <a:t>&lt;/li&gt;</a:t>
            </a:r>
          </a:p>
          <a:p>
            <a:r>
              <a:rPr lang="en-US" altLang="zh-CN" dirty="0" smtClean="0"/>
              <a:t>  &lt;</a:t>
            </a:r>
            <a:r>
              <a:rPr lang="en-US" altLang="zh-CN" dirty="0"/>
              <a:t>li&gt;</a:t>
            </a:r>
            <a:r>
              <a:rPr lang="zh-CN" altLang="en-US" dirty="0"/>
              <a:t>美蕉</a:t>
            </a:r>
            <a:r>
              <a:rPr lang="en-US" altLang="zh-CN" dirty="0"/>
              <a:t>&lt;/li&gt;</a:t>
            </a:r>
          </a:p>
          <a:p>
            <a:r>
              <a:rPr lang="en-US" altLang="zh-CN" dirty="0" smtClean="0"/>
              <a:t>  &lt;</a:t>
            </a:r>
            <a:r>
              <a:rPr lang="en-US" altLang="zh-CN" dirty="0"/>
              <a:t>li&gt;</a:t>
            </a:r>
            <a:r>
              <a:rPr lang="zh-CN" altLang="en-US" dirty="0"/>
              <a:t>天宝蕉</a:t>
            </a:r>
            <a:r>
              <a:rPr lang="en-US" altLang="zh-CN" dirty="0"/>
              <a:t>&lt;/li&gt;</a:t>
            </a:r>
          </a:p>
          <a:p>
            <a:r>
              <a:rPr lang="en-US" altLang="zh-CN" dirty="0"/>
              <a:t>&lt;/</a:t>
            </a:r>
            <a:r>
              <a:rPr lang="en-US" altLang="zh-CN" dirty="0" err="1"/>
              <a:t>ul</a:t>
            </a:r>
            <a:r>
              <a:rPr lang="en-US" altLang="zh-CN" dirty="0" smtClean="0"/>
              <a:t>&gt; </a:t>
            </a:r>
            <a:endParaRPr lang="en-US" altLang="zh-CN" dirty="0"/>
          </a:p>
        </p:txBody>
      </p:sp>
      <p:pic>
        <p:nvPicPr>
          <p:cNvPr id="7" name="图片 6" descr="内联列表.PNG"/>
          <p:cNvPicPr/>
          <p:nvPr/>
        </p:nvPicPr>
        <p:blipFill>
          <a:blip r:embed="rId2" cstate="print"/>
          <a:stretch>
            <a:fillRect/>
          </a:stretch>
        </p:blipFill>
        <p:spPr>
          <a:xfrm>
            <a:off x="5148064" y="3861048"/>
            <a:ext cx="2736304" cy="2448272"/>
          </a:xfrm>
          <a:prstGeom prst="rect">
            <a:avLst/>
          </a:prstGeom>
        </p:spPr>
      </p:pic>
    </p:spTree>
    <p:extLst>
      <p:ext uri="{BB962C8B-B14F-4D97-AF65-F5344CB8AC3E}">
        <p14:creationId xmlns:p14="http://schemas.microsoft.com/office/powerpoint/2010/main" val="2926713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3.2.4 </a:t>
            </a:r>
            <a:r>
              <a:rPr lang="zh-CN" altLang="zh-CN" dirty="0"/>
              <a:t>描述列表</a:t>
            </a:r>
            <a:br>
              <a:rPr lang="zh-CN" altLang="zh-CN" dirty="0"/>
            </a:br>
            <a:endParaRPr lang="zh-CN" altLang="en-US" dirty="0"/>
          </a:p>
        </p:txBody>
      </p:sp>
      <p:sp>
        <p:nvSpPr>
          <p:cNvPr id="3" name="内容占位符 2"/>
          <p:cNvSpPr>
            <a:spLocks noGrp="1"/>
          </p:cNvSpPr>
          <p:nvPr>
            <p:ph idx="1"/>
          </p:nvPr>
        </p:nvSpPr>
        <p:spPr>
          <a:xfrm>
            <a:off x="452736" y="1268760"/>
            <a:ext cx="8439743" cy="3168352"/>
          </a:xfrm>
        </p:spPr>
        <p:txBody>
          <a:bodyPr/>
          <a:lstStyle/>
          <a:p>
            <a:pPr marL="109537" indent="0">
              <a:buNone/>
            </a:pPr>
            <a:r>
              <a:rPr lang="en-US" altLang="zh-CN" dirty="0"/>
              <a:t>1</a:t>
            </a:r>
            <a:r>
              <a:rPr lang="zh-CN" altLang="en-US" dirty="0"/>
              <a:t>．基本描述列表</a:t>
            </a:r>
          </a:p>
          <a:p>
            <a:r>
              <a:rPr lang="zh-CN" altLang="en-US" dirty="0"/>
              <a:t>描述列表（定义列表）是指带有描述的短语列表</a:t>
            </a:r>
            <a:r>
              <a:rPr lang="zh-CN" altLang="en-US" dirty="0" smtClean="0"/>
              <a:t>。</a:t>
            </a:r>
            <a:endParaRPr lang="en-US" altLang="zh-CN" dirty="0" smtClean="0"/>
          </a:p>
          <a:p>
            <a:pPr marL="109537" indent="0">
              <a:buNone/>
            </a:pPr>
            <a:r>
              <a:rPr lang="en-US" altLang="zh-CN" sz="1800" dirty="0" smtClean="0"/>
              <a:t>&lt;</a:t>
            </a:r>
            <a:r>
              <a:rPr lang="en-US" altLang="zh-CN" sz="1800" dirty="0"/>
              <a:t>dl&gt;</a:t>
            </a:r>
          </a:p>
          <a:p>
            <a:pPr marL="109537" indent="0">
              <a:buNone/>
            </a:pPr>
            <a:r>
              <a:rPr lang="en-US" altLang="zh-CN" sz="1800" dirty="0" smtClean="0"/>
              <a:t>  &lt;</a:t>
            </a:r>
            <a:r>
              <a:rPr lang="en-US" altLang="zh-CN" sz="1800" dirty="0" err="1"/>
              <a:t>dt</a:t>
            </a:r>
            <a:r>
              <a:rPr lang="en-US" altLang="zh-CN" sz="1800" dirty="0"/>
              <a:t>&gt;</a:t>
            </a:r>
            <a:r>
              <a:rPr lang="zh-CN" altLang="en-US" sz="1800" dirty="0"/>
              <a:t>苹果</a:t>
            </a:r>
            <a:r>
              <a:rPr lang="en-US" altLang="zh-CN" sz="1800" dirty="0"/>
              <a:t>&lt;/</a:t>
            </a:r>
            <a:r>
              <a:rPr lang="en-US" altLang="zh-CN" sz="1800" dirty="0" err="1"/>
              <a:t>dt</a:t>
            </a:r>
            <a:r>
              <a:rPr lang="en-US" altLang="zh-CN" sz="1800" dirty="0"/>
              <a:t>&gt;</a:t>
            </a:r>
          </a:p>
          <a:p>
            <a:pPr marL="109537" indent="0">
              <a:buNone/>
            </a:pPr>
            <a:r>
              <a:rPr lang="en-US" altLang="zh-CN" sz="1800" dirty="0" smtClean="0"/>
              <a:t>  &lt;</a:t>
            </a:r>
            <a:r>
              <a:rPr lang="en-US" altLang="zh-CN" sz="1800" dirty="0" err="1"/>
              <a:t>dd</a:t>
            </a:r>
            <a:r>
              <a:rPr lang="en-US" altLang="zh-CN" sz="1800" dirty="0" smtClean="0"/>
              <a:t>&gt;</a:t>
            </a:r>
            <a:r>
              <a:rPr lang="zh-CN" altLang="en-US" sz="1800" dirty="0" smtClean="0"/>
              <a:t>。。。</a:t>
            </a:r>
            <a:r>
              <a:rPr lang="en-US" altLang="zh-CN" sz="1800" dirty="0" smtClean="0"/>
              <a:t>&lt;/</a:t>
            </a:r>
            <a:r>
              <a:rPr lang="en-US" altLang="zh-CN" sz="1800" dirty="0" err="1"/>
              <a:t>dd</a:t>
            </a:r>
            <a:r>
              <a:rPr lang="en-US" altLang="zh-CN" sz="1800" dirty="0"/>
              <a:t>&gt; </a:t>
            </a:r>
          </a:p>
          <a:p>
            <a:pPr marL="109537" indent="0">
              <a:buNone/>
            </a:pPr>
            <a:r>
              <a:rPr lang="en-US" altLang="zh-CN" sz="1800" dirty="0" smtClean="0"/>
              <a:t>  &lt;</a:t>
            </a:r>
            <a:r>
              <a:rPr lang="en-US" altLang="zh-CN" sz="1800" dirty="0" err="1"/>
              <a:t>dt</a:t>
            </a:r>
            <a:r>
              <a:rPr lang="en-US" altLang="zh-CN" sz="1800" dirty="0"/>
              <a:t>&gt;</a:t>
            </a:r>
            <a:r>
              <a:rPr lang="zh-CN" altLang="en-US" sz="1800" dirty="0"/>
              <a:t>香蕉</a:t>
            </a:r>
            <a:r>
              <a:rPr lang="en-US" altLang="zh-CN" sz="1800" dirty="0"/>
              <a:t>&lt;/</a:t>
            </a:r>
            <a:r>
              <a:rPr lang="en-US" altLang="zh-CN" sz="1800" dirty="0" err="1"/>
              <a:t>dt</a:t>
            </a:r>
            <a:r>
              <a:rPr lang="en-US" altLang="zh-CN" sz="1800" dirty="0"/>
              <a:t>&gt;</a:t>
            </a:r>
          </a:p>
          <a:p>
            <a:pPr marL="109537" indent="0">
              <a:buNone/>
            </a:pPr>
            <a:r>
              <a:rPr lang="en-US" altLang="zh-CN" sz="1800" dirty="0" smtClean="0"/>
              <a:t>  &lt;</a:t>
            </a:r>
            <a:r>
              <a:rPr lang="en-US" altLang="zh-CN" sz="1800" dirty="0" err="1"/>
              <a:t>dd</a:t>
            </a:r>
            <a:r>
              <a:rPr lang="en-US" altLang="zh-CN" sz="1800" dirty="0" smtClean="0"/>
              <a:t>&gt;</a:t>
            </a:r>
            <a:r>
              <a:rPr lang="zh-CN" altLang="en-US" sz="1800" dirty="0" smtClean="0"/>
              <a:t>。。。</a:t>
            </a:r>
            <a:r>
              <a:rPr lang="en-US" altLang="zh-CN" sz="1800" dirty="0" smtClean="0"/>
              <a:t>&lt;/</a:t>
            </a:r>
            <a:r>
              <a:rPr lang="en-US" altLang="zh-CN" sz="1800" dirty="0" err="1"/>
              <a:t>dd</a:t>
            </a:r>
            <a:r>
              <a:rPr lang="en-US" altLang="zh-CN" sz="1800" dirty="0"/>
              <a:t>&gt;</a:t>
            </a:r>
          </a:p>
          <a:p>
            <a:pPr marL="109537" indent="0">
              <a:buNone/>
            </a:pPr>
            <a:r>
              <a:rPr lang="en-US" altLang="zh-CN" sz="1800" dirty="0"/>
              <a:t>&lt;/dl&gt;</a:t>
            </a:r>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tretch>
            <a:fillRect/>
          </a:stretch>
        </p:blipFill>
        <p:spPr>
          <a:xfrm>
            <a:off x="3862265" y="4221088"/>
            <a:ext cx="4824535" cy="2304256"/>
          </a:xfrm>
          <a:prstGeom prst="rect">
            <a:avLst/>
          </a:prstGeom>
        </p:spPr>
      </p:pic>
    </p:spTree>
    <p:extLst>
      <p:ext uri="{BB962C8B-B14F-4D97-AF65-F5344CB8AC3E}">
        <p14:creationId xmlns:p14="http://schemas.microsoft.com/office/powerpoint/2010/main" val="249785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805272"/>
            <a:ext cx="8856984" cy="3888432"/>
          </a:xfrm>
        </p:spPr>
        <p:txBody>
          <a:bodyPr/>
          <a:lstStyle/>
          <a:p>
            <a:pPr marL="109537" indent="0">
              <a:buNone/>
            </a:pPr>
            <a:r>
              <a:rPr lang="en-US" altLang="zh-CN" dirty="0"/>
              <a:t>2.</a:t>
            </a:r>
            <a:r>
              <a:rPr lang="zh-CN" altLang="en-US" dirty="0"/>
              <a:t>水平描述列表</a:t>
            </a:r>
          </a:p>
          <a:p>
            <a:r>
              <a:rPr lang="zh-CN" altLang="en-US" dirty="0"/>
              <a:t>通过给</a:t>
            </a:r>
            <a:r>
              <a:rPr lang="en-US" altLang="zh-CN" dirty="0"/>
              <a:t>&lt;dl&gt;</a:t>
            </a:r>
            <a:r>
              <a:rPr lang="zh-CN" altLang="en-US" dirty="0"/>
              <a:t>元素应用样式类</a:t>
            </a:r>
            <a:r>
              <a:rPr lang="en-US" altLang="zh-CN" dirty="0"/>
              <a:t>.dl-horizontal</a:t>
            </a:r>
            <a:r>
              <a:rPr lang="zh-CN" altLang="en-US" dirty="0"/>
              <a:t>，可以让该元素内的短语及其描述排在同</a:t>
            </a:r>
            <a:r>
              <a:rPr lang="zh-CN" altLang="en-US" dirty="0" smtClean="0"/>
              <a:t>一行</a:t>
            </a:r>
            <a:r>
              <a:rPr lang="zh-CN" altLang="en-US" dirty="0"/>
              <a:t>。</a:t>
            </a:r>
          </a:p>
          <a:p>
            <a:pPr marL="109537" indent="0">
              <a:buNone/>
            </a:pPr>
            <a:endParaRPr lang="en-US" altLang="zh-CN" sz="1800" dirty="0" smtClean="0"/>
          </a:p>
          <a:p>
            <a:pPr marL="109537" indent="0">
              <a:buNone/>
            </a:pPr>
            <a:r>
              <a:rPr lang="en-US" altLang="zh-CN" sz="1800" dirty="0" smtClean="0"/>
              <a:t>&lt;</a:t>
            </a:r>
            <a:r>
              <a:rPr lang="en-US" altLang="zh-CN" sz="1800" dirty="0"/>
              <a:t>dl class="dl-horizontal"&gt;</a:t>
            </a:r>
          </a:p>
          <a:p>
            <a:pPr marL="109537" indent="0">
              <a:buNone/>
            </a:pPr>
            <a:r>
              <a:rPr lang="en-US" altLang="zh-CN" sz="1800" dirty="0" smtClean="0"/>
              <a:t>  &lt;</a:t>
            </a:r>
            <a:r>
              <a:rPr lang="en-US" altLang="zh-CN" sz="1800" dirty="0" err="1"/>
              <a:t>dt</a:t>
            </a:r>
            <a:r>
              <a:rPr lang="en-US" altLang="zh-CN" sz="1800" dirty="0"/>
              <a:t>&gt;</a:t>
            </a:r>
            <a:r>
              <a:rPr lang="zh-CN" altLang="en-US" sz="1800" dirty="0"/>
              <a:t>地震云</a:t>
            </a:r>
            <a:r>
              <a:rPr lang="en-US" altLang="zh-CN" sz="1800" dirty="0"/>
              <a:t>&lt;/</a:t>
            </a:r>
            <a:r>
              <a:rPr lang="en-US" altLang="zh-CN" sz="1800" dirty="0" err="1"/>
              <a:t>dt</a:t>
            </a:r>
            <a:r>
              <a:rPr lang="en-US" altLang="zh-CN" sz="1800" dirty="0"/>
              <a:t>&gt;</a:t>
            </a:r>
          </a:p>
          <a:p>
            <a:pPr marL="109537" indent="0">
              <a:buNone/>
            </a:pPr>
            <a:r>
              <a:rPr lang="en-US" altLang="zh-CN" sz="1800" dirty="0" smtClean="0"/>
              <a:t>  &lt;</a:t>
            </a:r>
            <a:r>
              <a:rPr lang="en-US" altLang="zh-CN" sz="1800" dirty="0" err="1"/>
              <a:t>dd</a:t>
            </a:r>
            <a:r>
              <a:rPr lang="en-US" altLang="zh-CN" sz="1800" dirty="0"/>
              <a:t>&gt;</a:t>
            </a:r>
            <a:r>
              <a:rPr lang="zh-CN" altLang="en-US" sz="1800" dirty="0"/>
              <a:t>是一</a:t>
            </a:r>
            <a:r>
              <a:rPr lang="zh-CN" altLang="en-US" sz="1800" dirty="0" smtClean="0"/>
              <a:t>种。。。</a:t>
            </a:r>
            <a:r>
              <a:rPr lang="en-US" altLang="zh-CN" sz="1800" dirty="0" smtClean="0"/>
              <a:t>&lt;/</a:t>
            </a:r>
            <a:r>
              <a:rPr lang="en-US" altLang="zh-CN" sz="1800" dirty="0" err="1"/>
              <a:t>dd</a:t>
            </a:r>
            <a:r>
              <a:rPr lang="en-US" altLang="zh-CN" sz="1800" dirty="0"/>
              <a:t>&gt; </a:t>
            </a:r>
          </a:p>
          <a:p>
            <a:pPr marL="109537" indent="0">
              <a:buNone/>
            </a:pPr>
            <a:r>
              <a:rPr lang="en-US" altLang="zh-CN" sz="1800" dirty="0" smtClean="0"/>
              <a:t>  &lt;</a:t>
            </a:r>
            <a:r>
              <a:rPr lang="en-US" altLang="zh-CN" sz="1800" dirty="0" err="1"/>
              <a:t>dt</a:t>
            </a:r>
            <a:r>
              <a:rPr lang="en-US" altLang="zh-CN" sz="1800" dirty="0"/>
              <a:t>&gt;</a:t>
            </a:r>
            <a:r>
              <a:rPr lang="zh-CN" altLang="en-US" sz="1800" dirty="0"/>
              <a:t>地震波</a:t>
            </a:r>
            <a:r>
              <a:rPr lang="en-US" altLang="zh-CN" sz="1800" dirty="0"/>
              <a:t>&lt;/</a:t>
            </a:r>
            <a:r>
              <a:rPr lang="en-US" altLang="zh-CN" sz="1800" dirty="0" err="1"/>
              <a:t>dt</a:t>
            </a:r>
            <a:r>
              <a:rPr lang="en-US" altLang="zh-CN" sz="1800" dirty="0"/>
              <a:t>&gt;</a:t>
            </a:r>
          </a:p>
          <a:p>
            <a:pPr marL="109537" indent="0">
              <a:buNone/>
            </a:pPr>
            <a:r>
              <a:rPr lang="en-US" altLang="zh-CN" sz="1800" dirty="0" smtClean="0"/>
              <a:t>  &lt;</a:t>
            </a:r>
            <a:r>
              <a:rPr lang="en-US" altLang="zh-CN" sz="1800" dirty="0" err="1"/>
              <a:t>dd</a:t>
            </a:r>
            <a:r>
              <a:rPr lang="en-US" altLang="zh-CN" sz="1800" dirty="0"/>
              <a:t>&gt;</a:t>
            </a:r>
            <a:r>
              <a:rPr lang="zh-CN" altLang="en-US" sz="1800" dirty="0"/>
              <a:t>是由地震震源向四处传播的振动，指从震源产生向四周辐射的弹性波</a:t>
            </a:r>
            <a:r>
              <a:rPr lang="zh-CN" altLang="en-US" sz="1800" dirty="0" smtClean="0"/>
              <a:t>。</a:t>
            </a:r>
            <a:r>
              <a:rPr lang="en-US" altLang="zh-CN" sz="1800" dirty="0" smtClean="0"/>
              <a:t>&lt;/</a:t>
            </a:r>
            <a:r>
              <a:rPr lang="en-US" altLang="zh-CN" sz="1800" dirty="0" err="1" smtClean="0"/>
              <a:t>dd</a:t>
            </a:r>
            <a:r>
              <a:rPr lang="en-US" altLang="zh-CN" sz="1800" dirty="0" smtClean="0"/>
              <a:t>&gt;</a:t>
            </a:r>
            <a:r>
              <a:rPr lang="zh-CN" altLang="en-US" sz="1800" dirty="0" smtClean="0"/>
              <a:t>      </a:t>
            </a:r>
            <a:r>
              <a:rPr lang="en-US" altLang="zh-CN" sz="1800" dirty="0" smtClean="0"/>
              <a:t> </a:t>
            </a:r>
            <a:endParaRPr lang="en-US" altLang="zh-CN" sz="1800" dirty="0"/>
          </a:p>
          <a:p>
            <a:pPr marL="109537" indent="0">
              <a:buNone/>
            </a:pPr>
            <a:r>
              <a:rPr lang="en-US" altLang="zh-CN" sz="1800" dirty="0"/>
              <a:t>&lt;/dl&gt;</a:t>
            </a:r>
          </a:p>
          <a:p>
            <a:endParaRPr lang="zh-CN" altLang="en-US" dirty="0"/>
          </a:p>
        </p:txBody>
      </p:sp>
      <p:pic>
        <p:nvPicPr>
          <p:cNvPr id="6" name="图片 5" descr="水平描述列表.PNG"/>
          <p:cNvPicPr/>
          <p:nvPr/>
        </p:nvPicPr>
        <p:blipFill>
          <a:blip r:embed="rId2" cstate="print"/>
          <a:stretch>
            <a:fillRect/>
          </a:stretch>
        </p:blipFill>
        <p:spPr>
          <a:xfrm>
            <a:off x="3635896" y="4693704"/>
            <a:ext cx="5400600" cy="1883505"/>
          </a:xfrm>
          <a:prstGeom prst="rect">
            <a:avLst/>
          </a:prstGeom>
        </p:spPr>
      </p:pic>
    </p:spTree>
    <p:extLst>
      <p:ext uri="{BB962C8B-B14F-4D97-AF65-F5344CB8AC3E}">
        <p14:creationId xmlns:p14="http://schemas.microsoft.com/office/powerpoint/2010/main" val="1200668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3.4.1</a:t>
            </a:r>
            <a:r>
              <a:rPr lang="zh-CN" altLang="zh-CN" dirty="0"/>
              <a:t>基本表格</a:t>
            </a:r>
          </a:p>
        </p:txBody>
      </p:sp>
      <p:sp>
        <p:nvSpPr>
          <p:cNvPr id="5" name="矩形 4"/>
          <p:cNvSpPr/>
          <p:nvPr/>
        </p:nvSpPr>
        <p:spPr>
          <a:xfrm>
            <a:off x="395536" y="1477851"/>
            <a:ext cx="7835281" cy="1200329"/>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通过给</a:t>
            </a:r>
            <a:r>
              <a:rPr lang="en-US" altLang="zh-CN" sz="2400" dirty="0"/>
              <a:t>&lt;table&gt;</a:t>
            </a:r>
            <a:r>
              <a:rPr lang="zh-CN" altLang="zh-CN" sz="2400" dirty="0"/>
              <a:t>元素应用样式类</a:t>
            </a:r>
            <a:r>
              <a:rPr lang="en-US" altLang="zh-CN" sz="2400" dirty="0"/>
              <a:t>.table</a:t>
            </a:r>
            <a:r>
              <a:rPr lang="zh-CN" altLang="zh-CN" sz="2400" dirty="0"/>
              <a:t>可以为其赋予基本表格样式，表现为少量的内边距（</a:t>
            </a:r>
            <a:r>
              <a:rPr lang="en-US" altLang="zh-CN" sz="2400" dirty="0"/>
              <a:t>padding</a:t>
            </a:r>
            <a:r>
              <a:rPr lang="zh-CN" altLang="zh-CN" sz="2400" dirty="0"/>
              <a:t>）和水平方向的</a:t>
            </a:r>
            <a:r>
              <a:rPr lang="zh-CN" altLang="zh-CN" sz="2400" dirty="0" smtClean="0"/>
              <a:t>分隔线</a:t>
            </a:r>
            <a:r>
              <a:rPr lang="zh-CN" altLang="en-US" sz="2400" dirty="0" smtClean="0"/>
              <a:t>。</a:t>
            </a:r>
            <a:endParaRPr lang="zh-CN" altLang="en-US" sz="2400" dirty="0"/>
          </a:p>
        </p:txBody>
      </p:sp>
      <p:pic>
        <p:nvPicPr>
          <p:cNvPr id="6" name="图片 5" descr="基本表格.PNG"/>
          <p:cNvPicPr/>
          <p:nvPr/>
        </p:nvPicPr>
        <p:blipFill>
          <a:blip r:embed="rId2" cstate="print"/>
          <a:stretch>
            <a:fillRect/>
          </a:stretch>
        </p:blipFill>
        <p:spPr>
          <a:xfrm>
            <a:off x="4139952" y="3573016"/>
            <a:ext cx="3439160" cy="2433955"/>
          </a:xfrm>
          <a:prstGeom prst="rect">
            <a:avLst/>
          </a:prstGeom>
        </p:spPr>
      </p:pic>
      <p:sp>
        <p:nvSpPr>
          <p:cNvPr id="3" name="矩形 2"/>
          <p:cNvSpPr/>
          <p:nvPr/>
        </p:nvSpPr>
        <p:spPr>
          <a:xfrm>
            <a:off x="487220" y="2720262"/>
            <a:ext cx="2372765" cy="923330"/>
          </a:xfrm>
          <a:prstGeom prst="rect">
            <a:avLst/>
          </a:prstGeom>
        </p:spPr>
        <p:txBody>
          <a:bodyPr wrap="none">
            <a:spAutoFit/>
          </a:bodyPr>
          <a:lstStyle/>
          <a:p>
            <a:r>
              <a:rPr lang="en-US" altLang="zh-CN" dirty="0"/>
              <a:t>&lt;table class="table</a:t>
            </a:r>
            <a:r>
              <a:rPr lang="en-US" altLang="zh-CN" dirty="0" smtClean="0"/>
              <a:t>"&gt;</a:t>
            </a:r>
          </a:p>
          <a:p>
            <a:r>
              <a:rPr lang="en-US" altLang="zh-CN" dirty="0" smtClean="0"/>
              <a:t>…</a:t>
            </a:r>
          </a:p>
          <a:p>
            <a:r>
              <a:rPr lang="en-US" altLang="zh-CN" dirty="0" smtClean="0"/>
              <a:t>&lt;/table&gt;</a:t>
            </a:r>
            <a:endParaRPr lang="zh-CN" altLang="en-US" dirty="0"/>
          </a:p>
        </p:txBody>
      </p:sp>
    </p:spTree>
    <p:extLst>
      <p:ext uri="{BB962C8B-B14F-4D97-AF65-F5344CB8AC3E}">
        <p14:creationId xmlns:p14="http://schemas.microsoft.com/office/powerpoint/2010/main" val="2805068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3.3</a:t>
            </a:r>
            <a:r>
              <a:rPr lang="zh-CN" altLang="zh-CN" dirty="0"/>
              <a:t>代码 </a:t>
            </a:r>
          </a:p>
        </p:txBody>
      </p:sp>
      <p:sp>
        <p:nvSpPr>
          <p:cNvPr id="4" name="矩形 3"/>
          <p:cNvSpPr/>
          <p:nvPr/>
        </p:nvSpPr>
        <p:spPr>
          <a:xfrm>
            <a:off x="507714" y="1700808"/>
            <a:ext cx="7983685" cy="3046988"/>
          </a:xfrm>
          <a:prstGeom prst="rect">
            <a:avLst/>
          </a:prstGeom>
        </p:spPr>
        <p:txBody>
          <a:bodyPr wrap="square">
            <a:spAutoFit/>
          </a:bodyPr>
          <a:lstStyle/>
          <a:p>
            <a:r>
              <a:rPr lang="en-US" altLang="zh-CN" sz="2400" dirty="0"/>
              <a:t>Bootstrap </a:t>
            </a:r>
            <a:r>
              <a:rPr lang="zh-CN" altLang="en-US" sz="2400" dirty="0"/>
              <a:t>允许使用下面几个标签来显示页面中的代码文本：</a:t>
            </a:r>
          </a:p>
          <a:p>
            <a:pPr marL="342900" indent="-342900">
              <a:buClr>
                <a:schemeClr val="accent3"/>
              </a:buClr>
              <a:buFont typeface="Arial" panose="020B0604020202020204" pitchFamily="34" charset="0"/>
              <a:buChar char="•"/>
            </a:pPr>
            <a:r>
              <a:rPr lang="en-US" altLang="zh-CN" sz="2400" dirty="0" smtClean="0"/>
              <a:t>&lt;</a:t>
            </a:r>
            <a:r>
              <a:rPr lang="en-US" altLang="zh-CN" sz="2400" dirty="0"/>
              <a:t>code&gt;</a:t>
            </a:r>
            <a:r>
              <a:rPr lang="zh-CN" altLang="en-US" sz="2400" dirty="0"/>
              <a:t>：包裹内联样式的代码片段。</a:t>
            </a:r>
          </a:p>
          <a:p>
            <a:pPr marL="342900" indent="-342900">
              <a:buClr>
                <a:schemeClr val="accent3"/>
              </a:buClr>
              <a:buFont typeface="Arial" panose="020B0604020202020204" pitchFamily="34" charset="0"/>
              <a:buChar char="•"/>
            </a:pPr>
            <a:r>
              <a:rPr lang="en-US" altLang="zh-CN" sz="2400" dirty="0" smtClean="0"/>
              <a:t>&lt;</a:t>
            </a:r>
            <a:r>
              <a:rPr lang="en-US" altLang="zh-CN" sz="2400" dirty="0" err="1"/>
              <a:t>kbd</a:t>
            </a:r>
            <a:r>
              <a:rPr lang="en-US" altLang="zh-CN" sz="2400" dirty="0"/>
              <a:t>&gt;</a:t>
            </a:r>
            <a:r>
              <a:rPr lang="zh-CN" altLang="en-US" sz="2400" dirty="0"/>
              <a:t>：标记用户通过键盘输入的内容。</a:t>
            </a:r>
          </a:p>
          <a:p>
            <a:pPr marL="342900" indent="-342900">
              <a:buClr>
                <a:schemeClr val="accent3"/>
              </a:buClr>
              <a:buFont typeface="Arial" panose="020B0604020202020204" pitchFamily="34" charset="0"/>
              <a:buChar char="•"/>
            </a:pPr>
            <a:r>
              <a:rPr lang="en-US" altLang="zh-CN" sz="2400" dirty="0" smtClean="0"/>
              <a:t>&lt;</a:t>
            </a:r>
            <a:r>
              <a:rPr lang="en-US" altLang="zh-CN" sz="2400" dirty="0"/>
              <a:t>pre&gt;</a:t>
            </a:r>
            <a:r>
              <a:rPr lang="zh-CN" altLang="en-US" sz="2400" dirty="0"/>
              <a:t>：显示多行代码，注意将尖括号做转义处理。此外可以使用样式类</a:t>
            </a:r>
            <a:r>
              <a:rPr lang="en-US" altLang="zh-CN" sz="2400" dirty="0"/>
              <a:t>.pre-scrollable</a:t>
            </a:r>
            <a:r>
              <a:rPr lang="zh-CN" altLang="en-US" sz="2400" dirty="0"/>
              <a:t>，其作用是设置</a:t>
            </a:r>
            <a:r>
              <a:rPr lang="en-US" altLang="zh-CN" sz="2400" dirty="0"/>
              <a:t>max-height</a:t>
            </a:r>
            <a:r>
              <a:rPr lang="zh-CN" altLang="en-US" sz="2400" dirty="0"/>
              <a:t>为</a:t>
            </a:r>
            <a:r>
              <a:rPr lang="en-US" altLang="zh-CN" sz="2400" dirty="0"/>
              <a:t>350px,</a:t>
            </a:r>
            <a:r>
              <a:rPr lang="zh-CN" altLang="en-US" sz="2400" dirty="0"/>
              <a:t>并在垂直方向展示滚动条。</a:t>
            </a:r>
          </a:p>
          <a:p>
            <a:pPr marL="342900" indent="-342900">
              <a:buClr>
                <a:schemeClr val="accent3"/>
              </a:buClr>
              <a:buFont typeface="Arial" panose="020B0604020202020204" pitchFamily="34" charset="0"/>
              <a:buChar char="•"/>
            </a:pPr>
            <a:r>
              <a:rPr lang="en-US" altLang="zh-CN" sz="2400" dirty="0" smtClean="0"/>
              <a:t>&lt;</a:t>
            </a:r>
            <a:r>
              <a:rPr lang="en-US" altLang="zh-CN" sz="2400" dirty="0" err="1"/>
              <a:t>var</a:t>
            </a:r>
            <a:r>
              <a:rPr lang="en-US" altLang="zh-CN" sz="2400" dirty="0"/>
              <a:t>&gt;</a:t>
            </a:r>
            <a:r>
              <a:rPr lang="zh-CN" altLang="en-US" sz="2400" dirty="0"/>
              <a:t>：标记变量。</a:t>
            </a:r>
          </a:p>
          <a:p>
            <a:pPr marL="342900" indent="-342900">
              <a:buClr>
                <a:schemeClr val="accent3"/>
              </a:buClr>
              <a:buFont typeface="Arial" panose="020B0604020202020204" pitchFamily="34" charset="0"/>
              <a:buChar char="•"/>
            </a:pPr>
            <a:r>
              <a:rPr lang="en-US" altLang="zh-CN" sz="2400" dirty="0" smtClean="0"/>
              <a:t>&lt;</a:t>
            </a:r>
            <a:r>
              <a:rPr lang="en-US" altLang="zh-CN" sz="2400" dirty="0" err="1"/>
              <a:t>samp</a:t>
            </a:r>
            <a:r>
              <a:rPr lang="en-US" altLang="zh-CN" sz="2400" dirty="0"/>
              <a:t>&gt;</a:t>
            </a:r>
            <a:r>
              <a:rPr lang="zh-CN" altLang="en-US" sz="2400" dirty="0"/>
              <a:t>：标记程序输出的内容。</a:t>
            </a:r>
          </a:p>
        </p:txBody>
      </p:sp>
    </p:spTree>
    <p:extLst>
      <p:ext uri="{BB962C8B-B14F-4D97-AF65-F5344CB8AC3E}">
        <p14:creationId xmlns:p14="http://schemas.microsoft.com/office/powerpoint/2010/main" val="2244506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2" y="764704"/>
            <a:ext cx="8280920" cy="3970318"/>
          </a:xfrm>
          <a:prstGeom prst="rect">
            <a:avLst/>
          </a:prstGeom>
        </p:spPr>
        <p:txBody>
          <a:bodyPr wrap="square">
            <a:spAutoFit/>
          </a:bodyPr>
          <a:lstStyle/>
          <a:p>
            <a:r>
              <a:rPr lang="en-US" altLang="zh-CN" dirty="0"/>
              <a:t>&lt;code&gt;&amp;lt;h1&amp;gt;&amp;</a:t>
            </a:r>
            <a:r>
              <a:rPr lang="en-US" altLang="zh-CN" dirty="0" err="1"/>
              <a:t>lt</a:t>
            </a:r>
            <a:r>
              <a:rPr lang="en-US" altLang="zh-CN" dirty="0"/>
              <a:t>;/h1&amp;gt;&lt;/code&gt;&lt;</a:t>
            </a:r>
            <a:r>
              <a:rPr lang="en-US" altLang="zh-CN" dirty="0" err="1"/>
              <a:t>br</a:t>
            </a:r>
            <a:r>
              <a:rPr lang="en-US" altLang="zh-CN" dirty="0"/>
              <a:t> /&gt;&lt;</a:t>
            </a:r>
            <a:r>
              <a:rPr lang="en-US" altLang="zh-CN" dirty="0" err="1"/>
              <a:t>br</a:t>
            </a:r>
            <a:r>
              <a:rPr lang="en-US" altLang="zh-CN" dirty="0"/>
              <a:t> /&gt;</a:t>
            </a:r>
          </a:p>
          <a:p>
            <a:r>
              <a:rPr lang="en-US" altLang="zh-CN" dirty="0"/>
              <a:t>&lt;pre class="pre-scrollable"&gt;</a:t>
            </a:r>
          </a:p>
          <a:p>
            <a:r>
              <a:rPr lang="en-US" altLang="zh-CN" dirty="0" smtClean="0"/>
              <a:t>    void </a:t>
            </a:r>
            <a:r>
              <a:rPr lang="en-US" altLang="zh-CN" dirty="0"/>
              <a:t>swap(</a:t>
            </a:r>
            <a:r>
              <a:rPr lang="en-US" altLang="zh-CN" dirty="0" err="1"/>
              <a:t>int</a:t>
            </a:r>
            <a:r>
              <a:rPr lang="en-US" altLang="zh-CN" dirty="0"/>
              <a:t> x, </a:t>
            </a:r>
            <a:r>
              <a:rPr lang="en-US" altLang="zh-CN" dirty="0" err="1"/>
              <a:t>int</a:t>
            </a:r>
            <a:r>
              <a:rPr lang="en-US" altLang="zh-CN" dirty="0"/>
              <a:t> y)  </a:t>
            </a:r>
          </a:p>
          <a:p>
            <a:r>
              <a:rPr lang="en-US" altLang="zh-CN" dirty="0" smtClean="0"/>
              <a:t>    {  </a:t>
            </a:r>
            <a:endParaRPr lang="en-US" altLang="zh-CN" dirty="0"/>
          </a:p>
          <a:p>
            <a:r>
              <a:rPr lang="en-US" altLang="zh-CN" dirty="0"/>
              <a:t>	      </a:t>
            </a:r>
            <a:r>
              <a:rPr lang="en-US" altLang="zh-CN" dirty="0" err="1"/>
              <a:t>int</a:t>
            </a:r>
            <a:r>
              <a:rPr lang="en-US" altLang="zh-CN" dirty="0"/>
              <a:t> t;  </a:t>
            </a:r>
          </a:p>
          <a:p>
            <a:r>
              <a:rPr lang="en-US" altLang="zh-CN" dirty="0"/>
              <a:t>	      t=x;  </a:t>
            </a:r>
          </a:p>
          <a:p>
            <a:r>
              <a:rPr lang="en-US" altLang="zh-CN" dirty="0"/>
              <a:t>	      x=y;  </a:t>
            </a:r>
          </a:p>
          <a:p>
            <a:r>
              <a:rPr lang="en-US" altLang="zh-CN" dirty="0"/>
              <a:t>	      y=t;  </a:t>
            </a:r>
          </a:p>
          <a:p>
            <a:r>
              <a:rPr lang="en-US" altLang="zh-CN" dirty="0" smtClean="0"/>
              <a:t>    }  </a:t>
            </a:r>
            <a:endParaRPr lang="en-US" altLang="zh-CN" dirty="0"/>
          </a:p>
          <a:p>
            <a:r>
              <a:rPr lang="en-US" altLang="zh-CN" dirty="0"/>
              <a:t>&lt;/pre&gt;&lt;</a:t>
            </a:r>
            <a:r>
              <a:rPr lang="en-US" altLang="zh-CN" dirty="0" err="1"/>
              <a:t>br</a:t>
            </a:r>
            <a:r>
              <a:rPr lang="en-US" altLang="zh-CN" dirty="0"/>
              <a:t> /&gt;		</a:t>
            </a:r>
          </a:p>
          <a:p>
            <a:r>
              <a:rPr lang="zh-CN" altLang="en-US" dirty="0"/>
              <a:t>请输入</a:t>
            </a:r>
            <a:r>
              <a:rPr lang="en-US" altLang="zh-CN" dirty="0"/>
              <a:t>&lt;</a:t>
            </a:r>
            <a:r>
              <a:rPr lang="en-US" altLang="zh-CN" dirty="0" err="1"/>
              <a:t>kbd</a:t>
            </a:r>
            <a:r>
              <a:rPr lang="en-US" altLang="zh-CN" dirty="0"/>
              <a:t>&gt;</a:t>
            </a:r>
            <a:r>
              <a:rPr lang="en-US" altLang="zh-CN" dirty="0" err="1"/>
              <a:t>ctrl+s</a:t>
            </a:r>
            <a:r>
              <a:rPr lang="en-US" altLang="zh-CN" dirty="0"/>
              <a:t>&lt;/</a:t>
            </a:r>
            <a:r>
              <a:rPr lang="en-US" altLang="zh-CN" dirty="0" err="1"/>
              <a:t>kbd</a:t>
            </a:r>
            <a:r>
              <a:rPr lang="en-US" altLang="zh-CN" dirty="0"/>
              <a:t>&gt;</a:t>
            </a:r>
            <a:r>
              <a:rPr lang="zh-CN" altLang="en-US" dirty="0"/>
              <a:t>来保存代码</a:t>
            </a:r>
            <a:r>
              <a:rPr lang="en-US" altLang="zh-CN" dirty="0"/>
              <a:t>&lt;</a:t>
            </a:r>
            <a:r>
              <a:rPr lang="en-US" altLang="zh-CN" dirty="0" err="1"/>
              <a:t>br</a:t>
            </a:r>
            <a:r>
              <a:rPr lang="en-US" altLang="zh-CN" dirty="0"/>
              <a:t> /&gt;&lt;</a:t>
            </a:r>
            <a:r>
              <a:rPr lang="en-US" altLang="zh-CN" dirty="0" err="1"/>
              <a:t>br</a:t>
            </a:r>
            <a:r>
              <a:rPr lang="en-US" altLang="zh-CN" dirty="0"/>
              <a:t> /&gt;	 	</a:t>
            </a:r>
          </a:p>
          <a:p>
            <a:r>
              <a:rPr lang="en-US" altLang="zh-CN" dirty="0"/>
              <a:t>&lt;</a:t>
            </a:r>
            <a:r>
              <a:rPr lang="en-US" altLang="zh-CN" dirty="0" err="1"/>
              <a:t>var</a:t>
            </a:r>
            <a:r>
              <a:rPr lang="en-US" altLang="zh-CN" dirty="0"/>
              <a:t>&gt;y&lt;/</a:t>
            </a:r>
            <a:r>
              <a:rPr lang="en-US" altLang="zh-CN" dirty="0" err="1"/>
              <a:t>var</a:t>
            </a:r>
            <a:r>
              <a:rPr lang="en-US" altLang="zh-CN" dirty="0"/>
              <a:t>&gt;=&lt;</a:t>
            </a:r>
            <a:r>
              <a:rPr lang="en-US" altLang="zh-CN" dirty="0" err="1"/>
              <a:t>var</a:t>
            </a:r>
            <a:r>
              <a:rPr lang="en-US" altLang="zh-CN" dirty="0"/>
              <a:t>&gt;x&lt;/</a:t>
            </a:r>
            <a:r>
              <a:rPr lang="en-US" altLang="zh-CN" dirty="0" err="1"/>
              <a:t>var</a:t>
            </a:r>
            <a:r>
              <a:rPr lang="en-US" altLang="zh-CN" dirty="0"/>
              <a:t>&gt;+&lt;</a:t>
            </a:r>
            <a:r>
              <a:rPr lang="en-US" altLang="zh-CN" dirty="0" err="1"/>
              <a:t>var</a:t>
            </a:r>
            <a:r>
              <a:rPr lang="en-US" altLang="zh-CN" dirty="0"/>
              <a:t>&gt;y&lt;/</a:t>
            </a:r>
            <a:r>
              <a:rPr lang="en-US" altLang="zh-CN" dirty="0" err="1"/>
              <a:t>var</a:t>
            </a:r>
            <a:r>
              <a:rPr lang="en-US" altLang="zh-CN" dirty="0"/>
              <a:t>&gt;+&lt;</a:t>
            </a:r>
            <a:r>
              <a:rPr lang="en-US" altLang="zh-CN" dirty="0" err="1"/>
              <a:t>var</a:t>
            </a:r>
            <a:r>
              <a:rPr lang="en-US" altLang="zh-CN" dirty="0"/>
              <a:t>&gt;z&lt;/</a:t>
            </a:r>
            <a:r>
              <a:rPr lang="en-US" altLang="zh-CN" dirty="0" err="1"/>
              <a:t>var</a:t>
            </a:r>
            <a:r>
              <a:rPr lang="en-US" altLang="zh-CN" dirty="0"/>
              <a:t>&gt;&lt;</a:t>
            </a:r>
            <a:r>
              <a:rPr lang="en-US" altLang="zh-CN" dirty="0" err="1"/>
              <a:t>br</a:t>
            </a:r>
            <a:r>
              <a:rPr lang="en-US" altLang="zh-CN" dirty="0"/>
              <a:t> /&gt;&lt;</a:t>
            </a:r>
            <a:r>
              <a:rPr lang="en-US" altLang="zh-CN" dirty="0" err="1"/>
              <a:t>br</a:t>
            </a:r>
            <a:r>
              <a:rPr lang="en-US" altLang="zh-CN" dirty="0"/>
              <a:t> /&gt; 	</a:t>
            </a:r>
          </a:p>
          <a:p>
            <a:r>
              <a:rPr lang="en-US" altLang="zh-CN" dirty="0"/>
              <a:t>&lt;</a:t>
            </a:r>
            <a:r>
              <a:rPr lang="en-US" altLang="zh-CN" dirty="0" err="1"/>
              <a:t>samp</a:t>
            </a:r>
            <a:r>
              <a:rPr lang="en-US" altLang="zh-CN" dirty="0"/>
              <a:t>&gt;</a:t>
            </a:r>
            <a:r>
              <a:rPr lang="zh-CN" altLang="en-US" dirty="0"/>
              <a:t>程序输出内容</a:t>
            </a:r>
            <a:r>
              <a:rPr lang="en-US" altLang="zh-CN" dirty="0"/>
              <a:t>&lt;/</a:t>
            </a:r>
            <a:r>
              <a:rPr lang="en-US" altLang="zh-CN" dirty="0" err="1"/>
              <a:t>samp</a:t>
            </a:r>
            <a:r>
              <a:rPr lang="en-US" altLang="zh-CN" dirty="0"/>
              <a:t>&gt;</a:t>
            </a:r>
          </a:p>
        </p:txBody>
      </p:sp>
      <p:pic>
        <p:nvPicPr>
          <p:cNvPr id="5" name="图片 4" descr="代码.PNG"/>
          <p:cNvPicPr/>
          <p:nvPr/>
        </p:nvPicPr>
        <p:blipFill>
          <a:blip r:embed="rId2" cstate="print"/>
          <a:stretch>
            <a:fillRect/>
          </a:stretch>
        </p:blipFill>
        <p:spPr>
          <a:xfrm>
            <a:off x="5056505" y="4221089"/>
            <a:ext cx="3835975" cy="2376264"/>
          </a:xfrm>
          <a:prstGeom prst="rect">
            <a:avLst/>
          </a:prstGeom>
        </p:spPr>
      </p:pic>
    </p:spTree>
    <p:extLst>
      <p:ext uri="{BB962C8B-B14F-4D97-AF65-F5344CB8AC3E}">
        <p14:creationId xmlns:p14="http://schemas.microsoft.com/office/powerpoint/2010/main" val="33453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1"/>
          <p:cNvSpPr>
            <a:spLocks noGrp="1" noChangeArrowheads="1"/>
          </p:cNvSpPr>
          <p:nvPr>
            <p:ph type="title"/>
          </p:nvPr>
        </p:nvSpPr>
        <p:spPr>
          <a:xfrm>
            <a:off x="457200" y="476250"/>
            <a:ext cx="8229600" cy="1066800"/>
          </a:xfrm>
        </p:spPr>
        <p:txBody>
          <a:bodyPr/>
          <a:lstStyle/>
          <a:p>
            <a:pPr eaLnBrk="1" hangingPunct="1"/>
            <a:r>
              <a:rPr lang="zh-CN" altLang="zh-CN" smtClean="0"/>
              <a:t>本章导读</a:t>
            </a:r>
            <a:endParaRPr lang="zh-CN" altLang="en-US" smtClean="0"/>
          </a:p>
        </p:txBody>
      </p:sp>
      <p:sp>
        <p:nvSpPr>
          <p:cNvPr id="9218" name="内容占位符 2"/>
          <p:cNvSpPr>
            <a:spLocks noGrp="1" noChangeArrowheads="1"/>
          </p:cNvSpPr>
          <p:nvPr>
            <p:ph idx="1"/>
          </p:nvPr>
        </p:nvSpPr>
        <p:spPr>
          <a:xfrm>
            <a:off x="457200" y="1557338"/>
            <a:ext cx="8229600" cy="4824412"/>
          </a:xfrm>
        </p:spPr>
        <p:txBody>
          <a:bodyPr/>
          <a:lstStyle/>
          <a:p>
            <a:r>
              <a:rPr lang="zh-CN" altLang="zh-CN" dirty="0" smtClean="0"/>
              <a:t>本章</a:t>
            </a:r>
            <a:r>
              <a:rPr lang="zh-CN" altLang="zh-CN" dirty="0"/>
              <a:t>介绍了</a:t>
            </a:r>
            <a:r>
              <a:rPr lang="en-US" altLang="zh-CN" dirty="0"/>
              <a:t>Bootstrap</a:t>
            </a:r>
            <a:r>
              <a:rPr lang="zh-CN" altLang="zh-CN" dirty="0"/>
              <a:t>提供给</a:t>
            </a:r>
            <a:r>
              <a:rPr lang="en-US" altLang="zh-CN" dirty="0"/>
              <a:t>HTML</a:t>
            </a:r>
            <a:r>
              <a:rPr lang="zh-CN" altLang="zh-CN" dirty="0"/>
              <a:t>各元素的</a:t>
            </a:r>
            <a:r>
              <a:rPr lang="en-US" altLang="zh-CN" dirty="0"/>
              <a:t>CSS</a:t>
            </a:r>
            <a:r>
              <a:rPr lang="zh-CN" altLang="zh-CN" dirty="0"/>
              <a:t>布局样式，其中包括标题、段落等基础文本排版样式及列表、代码、表格、按钮、图像、辅助类等的样式。</a:t>
            </a:r>
          </a:p>
          <a:p>
            <a:endParaRPr lang="zh-CN" altLang="zh-CN" dirty="0" smtClean="0"/>
          </a:p>
          <a:p>
            <a:pPr eaLnBrk="1" hangingPunct="1">
              <a:buNone/>
            </a:pPr>
            <a:endParaRPr lang="zh-CN" altLang="zh-CN"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3.4 </a:t>
            </a:r>
            <a:r>
              <a:rPr lang="zh-CN" altLang="zh-CN" dirty="0"/>
              <a:t>表格</a:t>
            </a:r>
          </a:p>
        </p:txBody>
      </p:sp>
      <p:sp>
        <p:nvSpPr>
          <p:cNvPr id="3" name="矩形 2"/>
          <p:cNvSpPr/>
          <p:nvPr/>
        </p:nvSpPr>
        <p:spPr>
          <a:xfrm>
            <a:off x="683568" y="1772816"/>
            <a:ext cx="5616624" cy="4406334"/>
          </a:xfrm>
          <a:prstGeom prst="rect">
            <a:avLst/>
          </a:prstGeom>
        </p:spPr>
        <p:txBody>
          <a:bodyPr wrap="square">
            <a:spAutoFit/>
          </a:bodyPr>
          <a:lstStyle/>
          <a:p>
            <a:pPr marL="457200" indent="-457200">
              <a:buClr>
                <a:schemeClr val="accent3"/>
              </a:buClr>
              <a:buFont typeface="Arial" panose="020B0604020202020204" pitchFamily="34" charset="0"/>
              <a:buChar char="•"/>
            </a:pPr>
            <a:r>
              <a:rPr lang="en-US" altLang="zh-CN" sz="2800" dirty="0">
                <a:hlinkClick r:id="rId2" action="ppaction://hlinksldjump"/>
              </a:rPr>
              <a:t>3.4.1</a:t>
            </a:r>
            <a:r>
              <a:rPr lang="zh-CN" altLang="zh-CN" sz="2800" dirty="0">
                <a:hlinkClick r:id="rId2" action="ppaction://hlinksldjump"/>
              </a:rPr>
              <a:t>基本表格</a:t>
            </a:r>
            <a:endParaRPr lang="zh-CN" altLang="zh-CN" sz="2800" dirty="0"/>
          </a:p>
          <a:p>
            <a:pPr marL="457200" indent="-457200">
              <a:buClr>
                <a:schemeClr val="accent3"/>
              </a:buClr>
              <a:buFont typeface="Arial" panose="020B0604020202020204" pitchFamily="34" charset="0"/>
              <a:buChar char="•"/>
            </a:pPr>
            <a:r>
              <a:rPr lang="en-US" altLang="zh-CN" sz="2800" dirty="0" smtClean="0">
                <a:hlinkClick r:id="rId3" action="ppaction://hlinksldjump"/>
              </a:rPr>
              <a:t>3.4.2</a:t>
            </a:r>
            <a:r>
              <a:rPr lang="zh-CN" altLang="zh-CN" sz="2800" dirty="0">
                <a:hlinkClick r:id="rId3" action="ppaction://hlinksldjump"/>
              </a:rPr>
              <a:t>斑马线表格</a:t>
            </a:r>
            <a:endParaRPr lang="zh-CN" altLang="zh-CN" sz="2800" dirty="0"/>
          </a:p>
          <a:p>
            <a:pPr marL="457200" indent="-457200">
              <a:buClr>
                <a:schemeClr val="accent3"/>
              </a:buClr>
              <a:buFont typeface="Arial" panose="020B0604020202020204" pitchFamily="34" charset="0"/>
              <a:buChar char="•"/>
            </a:pPr>
            <a:r>
              <a:rPr lang="en-US" altLang="zh-CN" sz="2800" dirty="0" smtClean="0">
                <a:hlinkClick r:id="rId4" action="ppaction://hlinksldjump"/>
              </a:rPr>
              <a:t>3.4.3</a:t>
            </a:r>
            <a:r>
              <a:rPr lang="zh-CN" altLang="zh-CN" sz="2800" dirty="0">
                <a:hlinkClick r:id="rId4" action="ppaction://hlinksldjump"/>
              </a:rPr>
              <a:t>带边框的表格</a:t>
            </a:r>
            <a:endParaRPr lang="zh-CN" altLang="zh-CN" sz="2800" dirty="0"/>
          </a:p>
          <a:p>
            <a:pPr marL="457200" indent="-457200">
              <a:buClr>
                <a:schemeClr val="accent3"/>
              </a:buClr>
              <a:buFont typeface="Arial" panose="020B0604020202020204" pitchFamily="34" charset="0"/>
              <a:buChar char="•"/>
            </a:pPr>
            <a:r>
              <a:rPr lang="en-US" altLang="zh-CN" sz="2800" dirty="0" smtClean="0">
                <a:hlinkClick r:id="rId5" action="ppaction://hlinksldjump"/>
              </a:rPr>
              <a:t>3.4.4</a:t>
            </a:r>
            <a:r>
              <a:rPr lang="zh-CN" altLang="zh-CN" sz="2800" dirty="0">
                <a:hlinkClick r:id="rId5" action="ppaction://hlinksldjump"/>
              </a:rPr>
              <a:t>鼠标悬停高亮行 </a:t>
            </a:r>
            <a:endParaRPr lang="zh-CN" altLang="zh-CN" sz="2800" dirty="0"/>
          </a:p>
          <a:p>
            <a:pPr marL="457200" indent="-457200">
              <a:buClr>
                <a:schemeClr val="accent3"/>
              </a:buClr>
              <a:buFont typeface="Arial" panose="020B0604020202020204" pitchFamily="34" charset="0"/>
              <a:buChar char="•"/>
            </a:pPr>
            <a:r>
              <a:rPr lang="en-US" altLang="zh-CN" sz="2800" dirty="0" smtClean="0">
                <a:hlinkClick r:id="rId6" action="ppaction://hlinksldjump"/>
              </a:rPr>
              <a:t>3.4.5</a:t>
            </a:r>
            <a:r>
              <a:rPr lang="zh-CN" altLang="zh-CN" sz="2800" dirty="0">
                <a:hlinkClick r:id="rId6" action="ppaction://hlinksldjump"/>
              </a:rPr>
              <a:t>紧凑型</a:t>
            </a:r>
            <a:r>
              <a:rPr lang="zh-CN" altLang="zh-CN" sz="2800" dirty="0" smtClean="0">
                <a:hlinkClick r:id="rId6" action="ppaction://hlinksldjump"/>
              </a:rPr>
              <a:t>表格</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7" action="ppaction://hlinksldjump"/>
              </a:rPr>
              <a:t>3.4.6</a:t>
            </a:r>
            <a:r>
              <a:rPr lang="zh-CN" altLang="zh-CN" sz="2800" dirty="0">
                <a:hlinkClick r:id="rId7" action="ppaction://hlinksldjump"/>
              </a:rPr>
              <a:t>状态类</a:t>
            </a:r>
            <a:endParaRPr lang="zh-CN" altLang="zh-CN" sz="2800" dirty="0"/>
          </a:p>
          <a:p>
            <a:pPr marL="457200" indent="-457200">
              <a:buClr>
                <a:schemeClr val="accent3"/>
              </a:buClr>
              <a:buFont typeface="Arial" panose="020B0604020202020204" pitchFamily="34" charset="0"/>
              <a:buChar char="•"/>
            </a:pPr>
            <a:r>
              <a:rPr lang="en-US" altLang="zh-CN" sz="2800" dirty="0" smtClean="0">
                <a:hlinkClick r:id="rId8" action="ppaction://hlinksldjump"/>
              </a:rPr>
              <a:t>3.4.7</a:t>
            </a:r>
            <a:r>
              <a:rPr lang="zh-CN" altLang="zh-CN" sz="2800" dirty="0">
                <a:hlinkClick r:id="rId8" action="ppaction://hlinksldjump"/>
              </a:rPr>
              <a:t>响应式表格 </a:t>
            </a:r>
            <a:endParaRPr lang="zh-CN" altLang="zh-CN" sz="2800" dirty="0"/>
          </a:p>
          <a:p>
            <a:endParaRPr lang="zh-CN" altLang="zh-CN" sz="2800" dirty="0"/>
          </a:p>
          <a:p>
            <a:endParaRPr lang="zh-CN" altLang="zh-CN" sz="2800" dirty="0"/>
          </a:p>
          <a:p>
            <a:pPr marL="367030" indent="-367030" algn="just">
              <a:lnSpc>
                <a:spcPts val="1560"/>
              </a:lnSpc>
              <a:spcBef>
                <a:spcPts val="1800"/>
              </a:spcBef>
              <a:spcAft>
                <a:spcPts val="1300"/>
              </a:spcAft>
            </a:pPr>
            <a:endParaRPr lang="zh-CN" altLang="zh-CN" sz="2800" kern="100" dirty="0">
              <a:effectLst/>
              <a:latin typeface="方正小标宋简体"/>
              <a:cs typeface="宋体" panose="02010600030101010101" pitchFamily="2" charset="-122"/>
            </a:endParaRPr>
          </a:p>
        </p:txBody>
      </p:sp>
    </p:spTree>
    <p:extLst>
      <p:ext uri="{BB962C8B-B14F-4D97-AF65-F5344CB8AC3E}">
        <p14:creationId xmlns:p14="http://schemas.microsoft.com/office/powerpoint/2010/main" val="1195536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3.4.1</a:t>
            </a:r>
            <a:r>
              <a:rPr lang="zh-CN" altLang="zh-CN" dirty="0"/>
              <a:t>基本表格</a:t>
            </a:r>
          </a:p>
        </p:txBody>
      </p:sp>
      <p:sp>
        <p:nvSpPr>
          <p:cNvPr id="5" name="矩形 4"/>
          <p:cNvSpPr/>
          <p:nvPr/>
        </p:nvSpPr>
        <p:spPr>
          <a:xfrm>
            <a:off x="395536" y="1477851"/>
            <a:ext cx="7835281" cy="1200329"/>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通过给</a:t>
            </a:r>
            <a:r>
              <a:rPr lang="en-US" altLang="zh-CN" sz="2400" dirty="0"/>
              <a:t>&lt;table&gt;</a:t>
            </a:r>
            <a:r>
              <a:rPr lang="zh-CN" altLang="zh-CN" sz="2400" dirty="0"/>
              <a:t>元素应用样式类</a:t>
            </a:r>
            <a:r>
              <a:rPr lang="en-US" altLang="zh-CN" sz="2400" dirty="0"/>
              <a:t>.table</a:t>
            </a:r>
            <a:r>
              <a:rPr lang="zh-CN" altLang="zh-CN" sz="2400" dirty="0"/>
              <a:t>可以为其赋予基本表格样式，表现为少量的内边距（</a:t>
            </a:r>
            <a:r>
              <a:rPr lang="en-US" altLang="zh-CN" sz="2400" dirty="0"/>
              <a:t>padding</a:t>
            </a:r>
            <a:r>
              <a:rPr lang="zh-CN" altLang="zh-CN" sz="2400" dirty="0"/>
              <a:t>）和水平方向的</a:t>
            </a:r>
            <a:r>
              <a:rPr lang="zh-CN" altLang="zh-CN" sz="2400" dirty="0" smtClean="0"/>
              <a:t>分隔线</a:t>
            </a:r>
            <a:r>
              <a:rPr lang="zh-CN" altLang="en-US" sz="2400" dirty="0" smtClean="0"/>
              <a:t>。</a:t>
            </a:r>
            <a:endParaRPr lang="zh-CN" altLang="en-US" sz="2400" dirty="0"/>
          </a:p>
        </p:txBody>
      </p:sp>
      <p:pic>
        <p:nvPicPr>
          <p:cNvPr id="6" name="图片 5" descr="基本表格.PNG"/>
          <p:cNvPicPr/>
          <p:nvPr/>
        </p:nvPicPr>
        <p:blipFill>
          <a:blip r:embed="rId2" cstate="print"/>
          <a:stretch>
            <a:fillRect/>
          </a:stretch>
        </p:blipFill>
        <p:spPr>
          <a:xfrm>
            <a:off x="4139952" y="3573016"/>
            <a:ext cx="3439160" cy="2433955"/>
          </a:xfrm>
          <a:prstGeom prst="rect">
            <a:avLst/>
          </a:prstGeom>
        </p:spPr>
      </p:pic>
      <p:sp>
        <p:nvSpPr>
          <p:cNvPr id="3" name="矩形 2"/>
          <p:cNvSpPr/>
          <p:nvPr/>
        </p:nvSpPr>
        <p:spPr>
          <a:xfrm>
            <a:off x="487220" y="2720262"/>
            <a:ext cx="2372765" cy="923330"/>
          </a:xfrm>
          <a:prstGeom prst="rect">
            <a:avLst/>
          </a:prstGeom>
        </p:spPr>
        <p:txBody>
          <a:bodyPr wrap="none">
            <a:spAutoFit/>
          </a:bodyPr>
          <a:lstStyle/>
          <a:p>
            <a:r>
              <a:rPr lang="en-US" altLang="zh-CN" dirty="0"/>
              <a:t>&lt;table class="table</a:t>
            </a:r>
            <a:r>
              <a:rPr lang="en-US" altLang="zh-CN" dirty="0" smtClean="0"/>
              <a:t>"&gt;</a:t>
            </a:r>
          </a:p>
          <a:p>
            <a:r>
              <a:rPr lang="en-US" altLang="zh-CN" dirty="0" smtClean="0"/>
              <a:t>…</a:t>
            </a:r>
          </a:p>
          <a:p>
            <a:r>
              <a:rPr lang="en-US" altLang="zh-CN" dirty="0" smtClean="0"/>
              <a:t>&lt;/table&gt;</a:t>
            </a:r>
            <a:endParaRPr lang="zh-CN" altLang="en-US" dirty="0"/>
          </a:p>
        </p:txBody>
      </p:sp>
    </p:spTree>
    <p:extLst>
      <p:ext uri="{BB962C8B-B14F-4D97-AF65-F5344CB8AC3E}">
        <p14:creationId xmlns:p14="http://schemas.microsoft.com/office/powerpoint/2010/main" val="1187937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3.4.2</a:t>
            </a:r>
            <a:r>
              <a:rPr lang="zh-CN" altLang="zh-CN" dirty="0"/>
              <a:t>斑马线表格</a:t>
            </a:r>
          </a:p>
        </p:txBody>
      </p:sp>
      <p:sp>
        <p:nvSpPr>
          <p:cNvPr id="5" name="矩形 4"/>
          <p:cNvSpPr/>
          <p:nvPr/>
        </p:nvSpPr>
        <p:spPr>
          <a:xfrm>
            <a:off x="395536" y="1477851"/>
            <a:ext cx="7835281" cy="830997"/>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通过给</a:t>
            </a:r>
            <a:r>
              <a:rPr lang="en-US" altLang="zh-CN" sz="2400" dirty="0"/>
              <a:t>&lt;table&gt;</a:t>
            </a:r>
            <a:r>
              <a:rPr lang="zh-CN" altLang="zh-CN" sz="2400" dirty="0"/>
              <a:t>元素应用样式类</a:t>
            </a:r>
            <a:r>
              <a:rPr lang="en-US" altLang="zh-CN" sz="2400" dirty="0"/>
              <a:t>.table-striped</a:t>
            </a:r>
            <a:r>
              <a:rPr lang="zh-CN" altLang="zh-CN" sz="2400" dirty="0"/>
              <a:t>可以让表格中</a:t>
            </a:r>
            <a:r>
              <a:rPr lang="en-US" altLang="zh-CN" sz="2400" dirty="0"/>
              <a:t>&lt;</a:t>
            </a:r>
            <a:r>
              <a:rPr lang="en-US" altLang="zh-CN" sz="2400" dirty="0" err="1"/>
              <a:t>tbody</a:t>
            </a:r>
            <a:r>
              <a:rPr lang="en-US" altLang="zh-CN" sz="2400" dirty="0"/>
              <a:t>&gt;</a:t>
            </a:r>
            <a:r>
              <a:rPr lang="zh-CN" altLang="zh-CN" sz="2400" dirty="0"/>
              <a:t>元素内的每一行增加斑马条纹样式。</a:t>
            </a:r>
            <a:endParaRPr lang="zh-CN" altLang="en-US" sz="2400" dirty="0"/>
          </a:p>
        </p:txBody>
      </p:sp>
      <p:sp>
        <p:nvSpPr>
          <p:cNvPr id="6" name="矩形 5"/>
          <p:cNvSpPr/>
          <p:nvPr/>
        </p:nvSpPr>
        <p:spPr>
          <a:xfrm>
            <a:off x="487220" y="2720262"/>
            <a:ext cx="3177473" cy="923330"/>
          </a:xfrm>
          <a:prstGeom prst="rect">
            <a:avLst/>
          </a:prstGeom>
        </p:spPr>
        <p:txBody>
          <a:bodyPr wrap="none">
            <a:spAutoFit/>
          </a:bodyPr>
          <a:lstStyle/>
          <a:p>
            <a:r>
              <a:rPr lang="en-US" altLang="zh-CN" dirty="0"/>
              <a:t>&lt;table class</a:t>
            </a:r>
            <a:r>
              <a:rPr lang="en-US" altLang="zh-CN" dirty="0" smtClean="0"/>
              <a:t>="table-striped"&gt;</a:t>
            </a:r>
          </a:p>
          <a:p>
            <a:r>
              <a:rPr lang="en-US" altLang="zh-CN" dirty="0" smtClean="0"/>
              <a:t>…</a:t>
            </a:r>
          </a:p>
          <a:p>
            <a:r>
              <a:rPr lang="en-US" altLang="zh-CN" dirty="0" smtClean="0"/>
              <a:t>&lt;/table&gt;</a:t>
            </a:r>
            <a:endParaRPr lang="zh-CN" altLang="en-US" dirty="0"/>
          </a:p>
        </p:txBody>
      </p:sp>
      <p:pic>
        <p:nvPicPr>
          <p:cNvPr id="8" name="图片 7" descr="斑马线表格.PNG"/>
          <p:cNvPicPr/>
          <p:nvPr/>
        </p:nvPicPr>
        <p:blipFill>
          <a:blip r:embed="rId2" cstate="print"/>
          <a:stretch>
            <a:fillRect/>
          </a:stretch>
        </p:blipFill>
        <p:spPr>
          <a:xfrm>
            <a:off x="4572000" y="3501008"/>
            <a:ext cx="3479165" cy="2462530"/>
          </a:xfrm>
          <a:prstGeom prst="rect">
            <a:avLst/>
          </a:prstGeom>
        </p:spPr>
      </p:pic>
    </p:spTree>
    <p:extLst>
      <p:ext uri="{BB962C8B-B14F-4D97-AF65-F5344CB8AC3E}">
        <p14:creationId xmlns:p14="http://schemas.microsoft.com/office/powerpoint/2010/main" val="1448678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3.4.3</a:t>
            </a:r>
            <a:r>
              <a:rPr lang="zh-CN" altLang="zh-CN" dirty="0"/>
              <a:t>带边框的表格</a:t>
            </a:r>
          </a:p>
        </p:txBody>
      </p:sp>
      <p:sp>
        <p:nvSpPr>
          <p:cNvPr id="5" name="矩形 4"/>
          <p:cNvSpPr/>
          <p:nvPr/>
        </p:nvSpPr>
        <p:spPr>
          <a:xfrm>
            <a:off x="395536" y="1477851"/>
            <a:ext cx="7835281" cy="830997"/>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通过给</a:t>
            </a:r>
            <a:r>
              <a:rPr lang="en-US" altLang="zh-CN" sz="2400" dirty="0"/>
              <a:t>&lt;table&gt;</a:t>
            </a:r>
            <a:r>
              <a:rPr lang="zh-CN" altLang="zh-CN" sz="2400" dirty="0"/>
              <a:t>元素应用样式类</a:t>
            </a:r>
            <a:r>
              <a:rPr lang="en-US" altLang="zh-CN" sz="2400" dirty="0"/>
              <a:t>.table-bordered</a:t>
            </a:r>
            <a:r>
              <a:rPr lang="zh-CN" altLang="zh-CN" sz="2400" dirty="0"/>
              <a:t>可以为表格和其中的每个单元格增加边框。</a:t>
            </a:r>
            <a:endParaRPr lang="zh-CN" altLang="en-US" sz="2400" dirty="0"/>
          </a:p>
        </p:txBody>
      </p:sp>
      <p:sp>
        <p:nvSpPr>
          <p:cNvPr id="6" name="矩形 5"/>
          <p:cNvSpPr/>
          <p:nvPr/>
        </p:nvSpPr>
        <p:spPr>
          <a:xfrm>
            <a:off x="457200" y="2663696"/>
            <a:ext cx="3506088" cy="923330"/>
          </a:xfrm>
          <a:prstGeom prst="rect">
            <a:avLst/>
          </a:prstGeom>
        </p:spPr>
        <p:txBody>
          <a:bodyPr wrap="none">
            <a:spAutoFit/>
          </a:bodyPr>
          <a:lstStyle/>
          <a:p>
            <a:r>
              <a:rPr lang="en-US" altLang="zh-CN" dirty="0"/>
              <a:t>&lt;table class</a:t>
            </a:r>
            <a:r>
              <a:rPr lang="en-US" altLang="zh-CN" dirty="0" smtClean="0"/>
              <a:t>="</a:t>
            </a:r>
            <a:r>
              <a:rPr lang="en-US" altLang="zh-CN" dirty="0"/>
              <a:t> table-bordered </a:t>
            </a:r>
            <a:r>
              <a:rPr lang="en-US" altLang="zh-CN" dirty="0" smtClean="0"/>
              <a:t>"&gt;</a:t>
            </a:r>
          </a:p>
          <a:p>
            <a:r>
              <a:rPr lang="en-US" altLang="zh-CN" dirty="0" smtClean="0"/>
              <a:t>…</a:t>
            </a:r>
          </a:p>
          <a:p>
            <a:r>
              <a:rPr lang="en-US" altLang="zh-CN" dirty="0" smtClean="0"/>
              <a:t>&lt;/table&gt;</a:t>
            </a:r>
            <a:endParaRPr lang="zh-CN" altLang="en-US" dirty="0"/>
          </a:p>
        </p:txBody>
      </p:sp>
      <p:pic>
        <p:nvPicPr>
          <p:cNvPr id="8" name="图片 7" descr="带边框的表格.PNG"/>
          <p:cNvPicPr/>
          <p:nvPr/>
        </p:nvPicPr>
        <p:blipFill>
          <a:blip r:embed="rId2" cstate="print"/>
          <a:stretch>
            <a:fillRect/>
          </a:stretch>
        </p:blipFill>
        <p:spPr>
          <a:xfrm>
            <a:off x="4313176" y="3573016"/>
            <a:ext cx="3757295" cy="2659380"/>
          </a:xfrm>
          <a:prstGeom prst="rect">
            <a:avLst/>
          </a:prstGeom>
        </p:spPr>
      </p:pic>
    </p:spTree>
    <p:extLst>
      <p:ext uri="{BB962C8B-B14F-4D97-AF65-F5344CB8AC3E}">
        <p14:creationId xmlns:p14="http://schemas.microsoft.com/office/powerpoint/2010/main" val="2826296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3.4.4</a:t>
            </a:r>
            <a:r>
              <a:rPr lang="zh-CN" altLang="zh-CN" dirty="0"/>
              <a:t>鼠标悬停高亮行</a:t>
            </a:r>
          </a:p>
        </p:txBody>
      </p:sp>
      <p:sp>
        <p:nvSpPr>
          <p:cNvPr id="5" name="矩形 4"/>
          <p:cNvSpPr/>
          <p:nvPr/>
        </p:nvSpPr>
        <p:spPr>
          <a:xfrm>
            <a:off x="395536" y="1477851"/>
            <a:ext cx="7835281" cy="830997"/>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通过给</a:t>
            </a:r>
            <a:r>
              <a:rPr lang="en-US" altLang="zh-CN" sz="2400" dirty="0"/>
              <a:t>&lt;table&gt;</a:t>
            </a:r>
            <a:r>
              <a:rPr lang="zh-CN" altLang="zh-CN" sz="2400" dirty="0"/>
              <a:t>元素应用样式类</a:t>
            </a:r>
            <a:r>
              <a:rPr lang="en-US" altLang="zh-CN" sz="2400" dirty="0"/>
              <a:t>.table-hover</a:t>
            </a:r>
            <a:r>
              <a:rPr lang="zh-CN" altLang="zh-CN" sz="2400" dirty="0"/>
              <a:t>可以让表格中</a:t>
            </a:r>
            <a:r>
              <a:rPr lang="en-US" altLang="zh-CN" sz="2400" dirty="0"/>
              <a:t>&lt;</a:t>
            </a:r>
            <a:r>
              <a:rPr lang="en-US" altLang="zh-CN" sz="2400" dirty="0" err="1"/>
              <a:t>tbody</a:t>
            </a:r>
            <a:r>
              <a:rPr lang="en-US" altLang="zh-CN" sz="2400" dirty="0"/>
              <a:t>&gt;</a:t>
            </a:r>
            <a:r>
              <a:rPr lang="zh-CN" altLang="zh-CN" sz="2400" dirty="0"/>
              <a:t>元素内的每一行对鼠标悬停状态作出响应。</a:t>
            </a:r>
            <a:endParaRPr lang="zh-CN" altLang="en-US" sz="2400" dirty="0"/>
          </a:p>
        </p:txBody>
      </p:sp>
      <p:sp>
        <p:nvSpPr>
          <p:cNvPr id="6" name="矩形 5"/>
          <p:cNvSpPr/>
          <p:nvPr/>
        </p:nvSpPr>
        <p:spPr>
          <a:xfrm>
            <a:off x="457200" y="2663696"/>
            <a:ext cx="3153427" cy="923330"/>
          </a:xfrm>
          <a:prstGeom prst="rect">
            <a:avLst/>
          </a:prstGeom>
        </p:spPr>
        <p:txBody>
          <a:bodyPr wrap="none">
            <a:spAutoFit/>
          </a:bodyPr>
          <a:lstStyle/>
          <a:p>
            <a:r>
              <a:rPr lang="en-US" altLang="zh-CN" dirty="0" smtClean="0"/>
              <a:t>&lt;table class=" </a:t>
            </a:r>
            <a:r>
              <a:rPr lang="en-US" altLang="zh-CN" dirty="0"/>
              <a:t>table-hover</a:t>
            </a:r>
            <a:r>
              <a:rPr lang="en-US" altLang="zh-CN" dirty="0" smtClean="0"/>
              <a:t> "&gt;</a:t>
            </a:r>
          </a:p>
          <a:p>
            <a:r>
              <a:rPr lang="en-US" altLang="zh-CN" dirty="0" smtClean="0"/>
              <a:t>…</a:t>
            </a:r>
          </a:p>
          <a:p>
            <a:r>
              <a:rPr lang="en-US" altLang="zh-CN" dirty="0" smtClean="0"/>
              <a:t>&lt;/table&gt;</a:t>
            </a:r>
            <a:endParaRPr lang="zh-CN" altLang="en-US" dirty="0"/>
          </a:p>
        </p:txBody>
      </p:sp>
      <p:pic>
        <p:nvPicPr>
          <p:cNvPr id="8" name="图片 7" descr="鼠标悬停高亮行.PNG"/>
          <p:cNvPicPr/>
          <p:nvPr/>
        </p:nvPicPr>
        <p:blipFill>
          <a:blip r:embed="rId2" cstate="print"/>
          <a:stretch>
            <a:fillRect/>
          </a:stretch>
        </p:blipFill>
        <p:spPr>
          <a:xfrm>
            <a:off x="4427984" y="3573016"/>
            <a:ext cx="3606165" cy="2552065"/>
          </a:xfrm>
          <a:prstGeom prst="rect">
            <a:avLst/>
          </a:prstGeom>
        </p:spPr>
      </p:pic>
    </p:spTree>
    <p:extLst>
      <p:ext uri="{BB962C8B-B14F-4D97-AF65-F5344CB8AC3E}">
        <p14:creationId xmlns:p14="http://schemas.microsoft.com/office/powerpoint/2010/main" val="1063147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3.4.5</a:t>
            </a:r>
            <a:r>
              <a:rPr lang="zh-CN" altLang="zh-CN" dirty="0"/>
              <a:t>紧凑型表格 </a:t>
            </a:r>
          </a:p>
        </p:txBody>
      </p:sp>
      <p:sp>
        <p:nvSpPr>
          <p:cNvPr id="5" name="矩形 4"/>
          <p:cNvSpPr/>
          <p:nvPr/>
        </p:nvSpPr>
        <p:spPr>
          <a:xfrm>
            <a:off x="395536" y="1477851"/>
            <a:ext cx="7835281" cy="1200329"/>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通过给</a:t>
            </a:r>
            <a:r>
              <a:rPr lang="en-US" altLang="zh-CN" sz="2400" dirty="0"/>
              <a:t>&lt;table&gt;</a:t>
            </a:r>
            <a:r>
              <a:rPr lang="zh-CN" altLang="zh-CN" sz="2400" dirty="0"/>
              <a:t>元素应用样式类</a:t>
            </a:r>
            <a:r>
              <a:rPr lang="en-US" altLang="zh-CN" sz="2400" dirty="0"/>
              <a:t>.table-condensed</a:t>
            </a:r>
            <a:r>
              <a:rPr lang="zh-CN" altLang="zh-CN" sz="2400" dirty="0"/>
              <a:t>可以让表格更加紧凑，单元格中的内边距（</a:t>
            </a:r>
            <a:r>
              <a:rPr lang="en-US" altLang="zh-CN" sz="2400" dirty="0"/>
              <a:t>padding</a:t>
            </a:r>
            <a:r>
              <a:rPr lang="zh-CN" altLang="zh-CN" sz="2400" dirty="0"/>
              <a:t>）均会减半。</a:t>
            </a:r>
            <a:endParaRPr lang="zh-CN" altLang="en-US" sz="2400" dirty="0"/>
          </a:p>
        </p:txBody>
      </p:sp>
      <p:sp>
        <p:nvSpPr>
          <p:cNvPr id="6" name="矩形 5"/>
          <p:cNvSpPr/>
          <p:nvPr/>
        </p:nvSpPr>
        <p:spPr>
          <a:xfrm>
            <a:off x="457200" y="2663696"/>
            <a:ext cx="3663182" cy="923330"/>
          </a:xfrm>
          <a:prstGeom prst="rect">
            <a:avLst/>
          </a:prstGeom>
        </p:spPr>
        <p:txBody>
          <a:bodyPr wrap="none">
            <a:spAutoFit/>
          </a:bodyPr>
          <a:lstStyle/>
          <a:p>
            <a:r>
              <a:rPr lang="en-US" altLang="zh-CN" dirty="0" smtClean="0"/>
              <a:t>&lt;table class=" </a:t>
            </a:r>
            <a:r>
              <a:rPr lang="en-US" altLang="zh-CN" dirty="0"/>
              <a:t>table-condensed</a:t>
            </a:r>
            <a:r>
              <a:rPr lang="en-US" altLang="zh-CN" dirty="0" smtClean="0"/>
              <a:t> "&gt;</a:t>
            </a:r>
          </a:p>
          <a:p>
            <a:r>
              <a:rPr lang="en-US" altLang="zh-CN" dirty="0" smtClean="0"/>
              <a:t>…</a:t>
            </a:r>
          </a:p>
          <a:p>
            <a:r>
              <a:rPr lang="en-US" altLang="zh-CN" dirty="0" smtClean="0"/>
              <a:t>&lt;/table&gt;</a:t>
            </a:r>
            <a:endParaRPr lang="zh-CN" altLang="en-US" dirty="0"/>
          </a:p>
        </p:txBody>
      </p:sp>
      <p:pic>
        <p:nvPicPr>
          <p:cNvPr id="8" name="图片 7" descr="紧凑型表格.PNG"/>
          <p:cNvPicPr/>
          <p:nvPr/>
        </p:nvPicPr>
        <p:blipFill>
          <a:blip r:embed="rId2" cstate="print"/>
          <a:stretch>
            <a:fillRect/>
          </a:stretch>
        </p:blipFill>
        <p:spPr>
          <a:xfrm>
            <a:off x="4313176" y="3645024"/>
            <a:ext cx="3709670" cy="2625725"/>
          </a:xfrm>
          <a:prstGeom prst="rect">
            <a:avLst/>
          </a:prstGeom>
        </p:spPr>
      </p:pic>
    </p:spTree>
    <p:extLst>
      <p:ext uri="{BB962C8B-B14F-4D97-AF65-F5344CB8AC3E}">
        <p14:creationId xmlns:p14="http://schemas.microsoft.com/office/powerpoint/2010/main" val="1147233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3.4.6</a:t>
            </a:r>
            <a:r>
              <a:rPr lang="zh-CN" altLang="zh-CN" dirty="0"/>
              <a:t>状态类</a:t>
            </a:r>
          </a:p>
        </p:txBody>
      </p:sp>
      <p:sp>
        <p:nvSpPr>
          <p:cNvPr id="5" name="矩形 4"/>
          <p:cNvSpPr/>
          <p:nvPr/>
        </p:nvSpPr>
        <p:spPr>
          <a:xfrm>
            <a:off x="395536" y="1477851"/>
            <a:ext cx="7835281" cy="830997"/>
          </a:xfrm>
          <a:prstGeom prst="rect">
            <a:avLst/>
          </a:prstGeom>
        </p:spPr>
        <p:txBody>
          <a:bodyPr wrap="square">
            <a:spAutoFit/>
          </a:bodyPr>
          <a:lstStyle/>
          <a:p>
            <a:r>
              <a:rPr lang="en-US" altLang="zh-CN" sz="2400" dirty="0"/>
              <a:t>Bootstrap</a:t>
            </a:r>
            <a:r>
              <a:rPr lang="zh-CN" altLang="zh-CN" sz="2400" dirty="0"/>
              <a:t>为表格提供了五种状态的样式类，通过这些状态类可以为表格中的行或单元格设置不同的背景颜色。</a:t>
            </a:r>
          </a:p>
        </p:txBody>
      </p:sp>
      <p:sp>
        <p:nvSpPr>
          <p:cNvPr id="6" name="矩形 5"/>
          <p:cNvSpPr/>
          <p:nvPr/>
        </p:nvSpPr>
        <p:spPr>
          <a:xfrm>
            <a:off x="611560" y="2578390"/>
            <a:ext cx="7187209" cy="2677656"/>
          </a:xfrm>
          <a:prstGeom prst="rect">
            <a:avLst/>
          </a:prstGeom>
        </p:spPr>
        <p:txBody>
          <a:bodyPr wrap="square">
            <a:spAutoFit/>
          </a:bodyPr>
          <a:lstStyle/>
          <a:p>
            <a:pPr marL="285750" indent="-285750">
              <a:buClr>
                <a:schemeClr val="accent3"/>
              </a:buClr>
              <a:buFont typeface="Arial" panose="020B0604020202020204" pitchFamily="34" charset="0"/>
              <a:buChar char="•"/>
            </a:pPr>
            <a:r>
              <a:rPr lang="en-US" altLang="zh-CN" sz="2400" dirty="0" smtClean="0"/>
              <a:t>.</a:t>
            </a:r>
            <a:r>
              <a:rPr lang="en-US" altLang="zh-CN" sz="2400" dirty="0"/>
              <a:t>active</a:t>
            </a:r>
            <a:r>
              <a:rPr lang="zh-CN" altLang="en-US" sz="2400" dirty="0"/>
              <a:t>：标识当前活动的信息，应用鼠标悬停颜色。</a:t>
            </a:r>
          </a:p>
          <a:p>
            <a:pPr marL="285750" indent="-285750">
              <a:buClr>
                <a:schemeClr val="accent3"/>
              </a:buClr>
              <a:buFont typeface="Arial" panose="020B0604020202020204" pitchFamily="34" charset="0"/>
              <a:buChar char="•"/>
            </a:pPr>
            <a:r>
              <a:rPr lang="en-US" altLang="zh-CN" sz="2400" dirty="0" smtClean="0"/>
              <a:t>.</a:t>
            </a:r>
            <a:r>
              <a:rPr lang="en-US" altLang="zh-CN" sz="2400" dirty="0"/>
              <a:t>success</a:t>
            </a:r>
            <a:r>
              <a:rPr lang="zh-CN" altLang="en-US" sz="2400" dirty="0"/>
              <a:t>：表示一个成功的或积极的动作，应用绿色。</a:t>
            </a:r>
          </a:p>
          <a:p>
            <a:pPr marL="285750" indent="-285750">
              <a:buClr>
                <a:schemeClr val="accent3"/>
              </a:buClr>
              <a:buFont typeface="Arial" panose="020B0604020202020204" pitchFamily="34" charset="0"/>
              <a:buChar char="•"/>
            </a:pPr>
            <a:r>
              <a:rPr lang="en-US" altLang="zh-CN" sz="2400" dirty="0" smtClean="0"/>
              <a:t>.</a:t>
            </a:r>
            <a:r>
              <a:rPr lang="en-US" altLang="zh-CN" sz="2400" dirty="0"/>
              <a:t>info</a:t>
            </a:r>
            <a:r>
              <a:rPr lang="zh-CN" altLang="en-US" sz="2400" dirty="0"/>
              <a:t>：表示普通中立行为，应用蓝色。</a:t>
            </a:r>
          </a:p>
          <a:p>
            <a:pPr marL="285750" indent="-285750">
              <a:buClr>
                <a:schemeClr val="accent3"/>
              </a:buClr>
              <a:buFont typeface="Arial" panose="020B0604020202020204" pitchFamily="34" charset="0"/>
              <a:buChar char="•"/>
            </a:pPr>
            <a:r>
              <a:rPr lang="en-US" altLang="zh-CN" sz="2400" dirty="0" smtClean="0"/>
              <a:t>.</a:t>
            </a:r>
            <a:r>
              <a:rPr lang="en-US" altLang="zh-CN" sz="2400" dirty="0"/>
              <a:t>warning</a:t>
            </a:r>
            <a:r>
              <a:rPr lang="zh-CN" altLang="en-US" sz="2400" dirty="0"/>
              <a:t>：表示一个需要注意的警告，应用黄色。</a:t>
            </a:r>
          </a:p>
          <a:p>
            <a:pPr marL="285750" indent="-285750">
              <a:buClr>
                <a:schemeClr val="accent3"/>
              </a:buClr>
              <a:buFont typeface="Arial" panose="020B0604020202020204" pitchFamily="34" charset="0"/>
              <a:buChar char="•"/>
            </a:pPr>
            <a:r>
              <a:rPr lang="en-US" altLang="zh-CN" sz="2400" dirty="0" smtClean="0"/>
              <a:t>.</a:t>
            </a:r>
            <a:r>
              <a:rPr lang="en-US" altLang="zh-CN" sz="2400" dirty="0"/>
              <a:t>danger</a:t>
            </a:r>
            <a:r>
              <a:rPr lang="zh-CN" altLang="en-US" sz="2400" dirty="0"/>
              <a:t>：表示一个危险的或潜在的负面动作，应用红色。</a:t>
            </a:r>
          </a:p>
        </p:txBody>
      </p:sp>
    </p:spTree>
    <p:extLst>
      <p:ext uri="{BB962C8B-B14F-4D97-AF65-F5344CB8AC3E}">
        <p14:creationId xmlns:p14="http://schemas.microsoft.com/office/powerpoint/2010/main" val="1004348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5576" y="764704"/>
            <a:ext cx="4752528" cy="4524315"/>
          </a:xfrm>
          <a:prstGeom prst="rect">
            <a:avLst/>
          </a:prstGeom>
        </p:spPr>
        <p:txBody>
          <a:bodyPr wrap="square">
            <a:spAutoFit/>
          </a:bodyPr>
          <a:lstStyle/>
          <a:p>
            <a:r>
              <a:rPr lang="en-US" altLang="zh-CN" dirty="0"/>
              <a:t>&lt;table class="table table-condensed"&gt;</a:t>
            </a:r>
          </a:p>
          <a:p>
            <a:r>
              <a:rPr lang="en-US" altLang="zh-CN" dirty="0" smtClean="0"/>
              <a:t>  &lt;</a:t>
            </a:r>
            <a:r>
              <a:rPr lang="en-US" altLang="zh-CN" dirty="0"/>
              <a:t>caption&gt;</a:t>
            </a:r>
            <a:r>
              <a:rPr lang="zh-CN" altLang="en-US" dirty="0"/>
              <a:t>成绩表</a:t>
            </a:r>
            <a:r>
              <a:rPr lang="en-US" altLang="zh-CN" dirty="0"/>
              <a:t>&lt;/caption&gt;</a:t>
            </a:r>
          </a:p>
          <a:p>
            <a:r>
              <a:rPr lang="en-US" altLang="zh-CN" dirty="0" smtClean="0"/>
              <a:t>  &lt;</a:t>
            </a:r>
            <a:r>
              <a:rPr lang="en-US" altLang="zh-CN" dirty="0" err="1"/>
              <a:t>thead</a:t>
            </a:r>
            <a:r>
              <a:rPr lang="en-US" altLang="zh-CN" dirty="0"/>
              <a:t>&gt;</a:t>
            </a:r>
          </a:p>
          <a:p>
            <a:r>
              <a:rPr lang="en-US" altLang="zh-CN" dirty="0" smtClean="0"/>
              <a:t>    &lt;</a:t>
            </a:r>
            <a:r>
              <a:rPr lang="en-US" altLang="zh-CN" dirty="0" err="1"/>
              <a:t>tr</a:t>
            </a:r>
            <a:r>
              <a:rPr lang="en-US" altLang="zh-CN" dirty="0"/>
              <a:t>&gt;</a:t>
            </a:r>
          </a:p>
          <a:p>
            <a:r>
              <a:rPr lang="en-US" altLang="zh-CN" dirty="0" smtClean="0"/>
              <a:t>      &lt;</a:t>
            </a:r>
            <a:r>
              <a:rPr lang="en-US" altLang="zh-CN" dirty="0" err="1"/>
              <a:t>th</a:t>
            </a:r>
            <a:r>
              <a:rPr lang="en-US" altLang="zh-CN" dirty="0"/>
              <a:t>&gt;</a:t>
            </a:r>
            <a:r>
              <a:rPr lang="zh-CN" altLang="en-US" dirty="0"/>
              <a:t>序号</a:t>
            </a:r>
            <a:r>
              <a:rPr lang="en-US" altLang="zh-CN" dirty="0"/>
              <a:t>&lt;/</a:t>
            </a:r>
            <a:r>
              <a:rPr lang="en-US" altLang="zh-CN" dirty="0" err="1"/>
              <a:t>th</a:t>
            </a:r>
            <a:r>
              <a:rPr lang="en-US" altLang="zh-CN" dirty="0"/>
              <a:t>&gt;</a:t>
            </a:r>
          </a:p>
          <a:p>
            <a:r>
              <a:rPr lang="en-US" altLang="zh-CN" dirty="0" smtClean="0"/>
              <a:t>      &lt;</a:t>
            </a:r>
            <a:r>
              <a:rPr lang="en-US" altLang="zh-CN" dirty="0" err="1"/>
              <a:t>th</a:t>
            </a:r>
            <a:r>
              <a:rPr lang="en-US" altLang="zh-CN" dirty="0"/>
              <a:t>&gt;</a:t>
            </a:r>
            <a:r>
              <a:rPr lang="zh-CN" altLang="en-US" dirty="0"/>
              <a:t>分数</a:t>
            </a:r>
            <a:r>
              <a:rPr lang="en-US" altLang="zh-CN" dirty="0"/>
              <a:t>&lt;/</a:t>
            </a:r>
            <a:r>
              <a:rPr lang="en-US" altLang="zh-CN" dirty="0" err="1"/>
              <a:t>th</a:t>
            </a:r>
            <a:r>
              <a:rPr lang="en-US" altLang="zh-CN" dirty="0"/>
              <a:t>&gt;</a:t>
            </a:r>
          </a:p>
          <a:p>
            <a:r>
              <a:rPr lang="en-US" altLang="zh-CN" dirty="0" smtClean="0"/>
              <a:t>   &lt;/</a:t>
            </a:r>
            <a:r>
              <a:rPr lang="en-US" altLang="zh-CN" dirty="0" err="1"/>
              <a:t>tr</a:t>
            </a:r>
            <a:r>
              <a:rPr lang="en-US" altLang="zh-CN" dirty="0"/>
              <a:t>&gt;</a:t>
            </a:r>
          </a:p>
          <a:p>
            <a:r>
              <a:rPr lang="en-US" altLang="zh-CN" dirty="0" smtClean="0"/>
              <a:t>  &lt;/</a:t>
            </a:r>
            <a:r>
              <a:rPr lang="en-US" altLang="zh-CN" dirty="0" err="1"/>
              <a:t>thead</a:t>
            </a:r>
            <a:r>
              <a:rPr lang="en-US" altLang="zh-CN" dirty="0"/>
              <a:t>&gt;</a:t>
            </a:r>
          </a:p>
          <a:p>
            <a:r>
              <a:rPr lang="en-US" altLang="zh-CN" dirty="0" smtClean="0"/>
              <a:t>  &lt;</a:t>
            </a:r>
            <a:r>
              <a:rPr lang="en-US" altLang="zh-CN" dirty="0" err="1"/>
              <a:t>tbody</a:t>
            </a:r>
            <a:r>
              <a:rPr lang="en-US" altLang="zh-CN" dirty="0"/>
              <a:t>&gt;</a:t>
            </a:r>
          </a:p>
          <a:p>
            <a:r>
              <a:rPr lang="en-US" altLang="zh-CN" dirty="0" smtClean="0"/>
              <a:t>    &lt;</a:t>
            </a:r>
            <a:r>
              <a:rPr lang="en-US" altLang="zh-CN" dirty="0" err="1"/>
              <a:t>tr</a:t>
            </a:r>
            <a:r>
              <a:rPr lang="en-US" altLang="zh-CN" dirty="0"/>
              <a:t> class="active</a:t>
            </a:r>
            <a:r>
              <a:rPr lang="en-US" altLang="zh-CN" dirty="0" smtClean="0"/>
              <a:t>"&gt;…&lt;/</a:t>
            </a:r>
            <a:r>
              <a:rPr lang="en-US" altLang="zh-CN" dirty="0" err="1"/>
              <a:t>tr</a:t>
            </a:r>
            <a:r>
              <a:rPr lang="en-US" altLang="zh-CN" dirty="0"/>
              <a:t>&gt;</a:t>
            </a:r>
          </a:p>
          <a:p>
            <a:r>
              <a:rPr lang="en-US" altLang="zh-CN" dirty="0" smtClean="0"/>
              <a:t>    &lt;</a:t>
            </a:r>
            <a:r>
              <a:rPr lang="en-US" altLang="zh-CN" dirty="0" err="1"/>
              <a:t>tr</a:t>
            </a:r>
            <a:r>
              <a:rPr lang="en-US" altLang="zh-CN" dirty="0"/>
              <a:t> class="danger</a:t>
            </a:r>
            <a:r>
              <a:rPr lang="en-US" altLang="zh-CN" dirty="0" smtClean="0"/>
              <a:t>"&gt;…&lt;/</a:t>
            </a:r>
            <a:r>
              <a:rPr lang="en-US" altLang="zh-CN" dirty="0" err="1"/>
              <a:t>tr</a:t>
            </a:r>
            <a:r>
              <a:rPr lang="en-US" altLang="zh-CN" dirty="0"/>
              <a:t>&gt;</a:t>
            </a:r>
          </a:p>
          <a:p>
            <a:r>
              <a:rPr lang="en-US" altLang="zh-CN" dirty="0" smtClean="0"/>
              <a:t>    &lt;</a:t>
            </a:r>
            <a:r>
              <a:rPr lang="en-US" altLang="zh-CN" dirty="0" err="1"/>
              <a:t>tr</a:t>
            </a:r>
            <a:r>
              <a:rPr lang="en-US" altLang="zh-CN" dirty="0"/>
              <a:t> class="success</a:t>
            </a:r>
            <a:r>
              <a:rPr lang="en-US" altLang="zh-CN" dirty="0" smtClean="0"/>
              <a:t>"&gt;…&lt;/</a:t>
            </a:r>
            <a:r>
              <a:rPr lang="en-US" altLang="zh-CN" dirty="0" err="1"/>
              <a:t>tr</a:t>
            </a:r>
            <a:r>
              <a:rPr lang="en-US" altLang="zh-CN" dirty="0"/>
              <a:t>&gt;</a:t>
            </a:r>
          </a:p>
          <a:p>
            <a:r>
              <a:rPr lang="en-US" altLang="zh-CN" dirty="0" smtClean="0"/>
              <a:t>    &lt;</a:t>
            </a:r>
            <a:r>
              <a:rPr lang="en-US" altLang="zh-CN" dirty="0" err="1"/>
              <a:t>tr</a:t>
            </a:r>
            <a:r>
              <a:rPr lang="en-US" altLang="zh-CN" dirty="0"/>
              <a:t> class="info</a:t>
            </a:r>
            <a:r>
              <a:rPr lang="en-US" altLang="zh-CN" dirty="0" smtClean="0"/>
              <a:t>"&gt;…&lt;/</a:t>
            </a:r>
            <a:r>
              <a:rPr lang="en-US" altLang="zh-CN" dirty="0" err="1"/>
              <a:t>tr</a:t>
            </a:r>
            <a:r>
              <a:rPr lang="en-US" altLang="zh-CN" dirty="0"/>
              <a:t>&gt;</a:t>
            </a:r>
          </a:p>
          <a:p>
            <a:r>
              <a:rPr lang="en-US" altLang="zh-CN" dirty="0" smtClean="0"/>
              <a:t>    &lt;</a:t>
            </a:r>
            <a:r>
              <a:rPr lang="en-US" altLang="zh-CN" dirty="0" err="1"/>
              <a:t>tr</a:t>
            </a:r>
            <a:r>
              <a:rPr lang="en-US" altLang="zh-CN" dirty="0"/>
              <a:t> class="warning</a:t>
            </a:r>
            <a:r>
              <a:rPr lang="en-US" altLang="zh-CN" dirty="0" smtClean="0"/>
              <a:t>"&gt;…&lt;/</a:t>
            </a:r>
            <a:r>
              <a:rPr lang="en-US" altLang="zh-CN" dirty="0" err="1"/>
              <a:t>tr</a:t>
            </a:r>
            <a:r>
              <a:rPr lang="en-US" altLang="zh-CN" dirty="0"/>
              <a:t>&gt;</a:t>
            </a:r>
          </a:p>
          <a:p>
            <a:r>
              <a:rPr lang="en-US" altLang="zh-CN" dirty="0" smtClean="0"/>
              <a:t>  &lt;/</a:t>
            </a:r>
            <a:r>
              <a:rPr lang="en-US" altLang="zh-CN" dirty="0" err="1"/>
              <a:t>tbody</a:t>
            </a:r>
            <a:r>
              <a:rPr lang="en-US" altLang="zh-CN" dirty="0"/>
              <a:t>&gt;</a:t>
            </a:r>
          </a:p>
          <a:p>
            <a:r>
              <a:rPr lang="en-US" altLang="zh-CN" dirty="0"/>
              <a:t>&lt;/table&gt;</a:t>
            </a:r>
          </a:p>
        </p:txBody>
      </p:sp>
      <p:pic>
        <p:nvPicPr>
          <p:cNvPr id="5" name="图片 4" descr="状态类.PNG"/>
          <p:cNvPicPr/>
          <p:nvPr/>
        </p:nvPicPr>
        <p:blipFill>
          <a:blip r:embed="rId2" cstate="print"/>
          <a:stretch>
            <a:fillRect/>
          </a:stretch>
        </p:blipFill>
        <p:spPr>
          <a:xfrm>
            <a:off x="4932040" y="4075216"/>
            <a:ext cx="3733800" cy="2427605"/>
          </a:xfrm>
          <a:prstGeom prst="rect">
            <a:avLst/>
          </a:prstGeom>
        </p:spPr>
      </p:pic>
    </p:spTree>
    <p:extLst>
      <p:ext uri="{BB962C8B-B14F-4D97-AF65-F5344CB8AC3E}">
        <p14:creationId xmlns:p14="http://schemas.microsoft.com/office/powerpoint/2010/main" val="1760560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3.4.7</a:t>
            </a:r>
            <a:r>
              <a:rPr lang="zh-CN" altLang="zh-CN" dirty="0"/>
              <a:t>响应式表格</a:t>
            </a:r>
          </a:p>
        </p:txBody>
      </p:sp>
      <p:sp>
        <p:nvSpPr>
          <p:cNvPr id="5" name="矩形 4"/>
          <p:cNvSpPr/>
          <p:nvPr/>
        </p:nvSpPr>
        <p:spPr>
          <a:xfrm>
            <a:off x="395536" y="1477851"/>
            <a:ext cx="7835281" cy="1569660"/>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通过给</a:t>
            </a:r>
            <a:r>
              <a:rPr lang="en-US" altLang="zh-CN" sz="2400" dirty="0"/>
              <a:t>&lt;table&gt;</a:t>
            </a:r>
            <a:r>
              <a:rPr lang="zh-CN" altLang="zh-CN" sz="2400" dirty="0"/>
              <a:t>元素应用样式类</a:t>
            </a:r>
            <a:r>
              <a:rPr lang="en-US" altLang="zh-CN" sz="2400" dirty="0"/>
              <a:t>.table-responsive</a:t>
            </a:r>
            <a:r>
              <a:rPr lang="zh-CN" altLang="zh-CN" sz="2400" dirty="0"/>
              <a:t>可以创建响应式表格。响应式表格会在小屏幕设备上（小于</a:t>
            </a:r>
            <a:r>
              <a:rPr lang="en-US" altLang="zh-CN" sz="2400" dirty="0"/>
              <a:t>768px</a:t>
            </a:r>
            <a:r>
              <a:rPr lang="zh-CN" altLang="zh-CN" sz="2400" dirty="0"/>
              <a:t>）水平滚动，当屏幕大于</a:t>
            </a:r>
            <a:r>
              <a:rPr lang="en-US" altLang="zh-CN" sz="2400" dirty="0"/>
              <a:t>768px</a:t>
            </a:r>
            <a:r>
              <a:rPr lang="zh-CN" altLang="zh-CN" sz="2400" dirty="0"/>
              <a:t>宽度时水平滚动条消失。</a:t>
            </a:r>
            <a:endParaRPr lang="zh-CN" altLang="en-US" sz="2400" dirty="0"/>
          </a:p>
        </p:txBody>
      </p:sp>
      <p:sp>
        <p:nvSpPr>
          <p:cNvPr id="3" name="矩形 2"/>
          <p:cNvSpPr/>
          <p:nvPr/>
        </p:nvSpPr>
        <p:spPr>
          <a:xfrm>
            <a:off x="457200" y="3212976"/>
            <a:ext cx="7920880" cy="1477328"/>
          </a:xfrm>
          <a:prstGeom prst="rect">
            <a:avLst/>
          </a:prstGeom>
        </p:spPr>
        <p:txBody>
          <a:bodyPr wrap="square">
            <a:spAutoFit/>
          </a:bodyPr>
          <a:lstStyle/>
          <a:p>
            <a:r>
              <a:rPr lang="en-US" altLang="zh-CN" dirty="0"/>
              <a:t>&lt;div class="table-responsive"&gt;</a:t>
            </a:r>
          </a:p>
          <a:p>
            <a:r>
              <a:rPr lang="en-US" altLang="zh-CN" dirty="0" smtClean="0"/>
              <a:t>  &lt;</a:t>
            </a:r>
            <a:r>
              <a:rPr lang="en-US" altLang="zh-CN" dirty="0"/>
              <a:t>table class="table table-striped"&gt;</a:t>
            </a:r>
          </a:p>
          <a:p>
            <a:r>
              <a:rPr lang="en-US" altLang="zh-CN" dirty="0" smtClean="0"/>
              <a:t>  …</a:t>
            </a:r>
            <a:endParaRPr lang="en-US" altLang="zh-CN" dirty="0"/>
          </a:p>
          <a:p>
            <a:r>
              <a:rPr lang="en-US" altLang="zh-CN" dirty="0" smtClean="0"/>
              <a:t>  &lt;/</a:t>
            </a:r>
            <a:r>
              <a:rPr lang="en-US" altLang="zh-CN" dirty="0"/>
              <a:t>table&gt;</a:t>
            </a:r>
          </a:p>
          <a:p>
            <a:r>
              <a:rPr lang="en-US" altLang="zh-CN" dirty="0"/>
              <a:t>&lt;/div&gt;</a:t>
            </a:r>
          </a:p>
        </p:txBody>
      </p:sp>
      <p:pic>
        <p:nvPicPr>
          <p:cNvPr id="8" name="图片 7" descr="响应式表格.PNG"/>
          <p:cNvPicPr/>
          <p:nvPr/>
        </p:nvPicPr>
        <p:blipFill>
          <a:blip r:embed="rId2" cstate="print"/>
          <a:stretch>
            <a:fillRect/>
          </a:stretch>
        </p:blipFill>
        <p:spPr>
          <a:xfrm>
            <a:off x="4139952" y="4054352"/>
            <a:ext cx="4385945" cy="2491740"/>
          </a:xfrm>
          <a:prstGeom prst="rect">
            <a:avLst/>
          </a:prstGeom>
        </p:spPr>
      </p:pic>
    </p:spTree>
    <p:extLst>
      <p:ext uri="{BB962C8B-B14F-4D97-AF65-F5344CB8AC3E}">
        <p14:creationId xmlns:p14="http://schemas.microsoft.com/office/powerpoint/2010/main" val="2319737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3.5 </a:t>
            </a:r>
            <a:r>
              <a:rPr lang="zh-CN" altLang="zh-CN" dirty="0"/>
              <a:t>按钮</a:t>
            </a:r>
          </a:p>
        </p:txBody>
      </p:sp>
      <p:sp>
        <p:nvSpPr>
          <p:cNvPr id="3" name="矩形 2"/>
          <p:cNvSpPr/>
          <p:nvPr/>
        </p:nvSpPr>
        <p:spPr>
          <a:xfrm>
            <a:off x="683568" y="1772816"/>
            <a:ext cx="5616624" cy="3544560"/>
          </a:xfrm>
          <a:prstGeom prst="rect">
            <a:avLst/>
          </a:prstGeom>
        </p:spPr>
        <p:txBody>
          <a:bodyPr wrap="square">
            <a:spAutoFit/>
          </a:bodyPr>
          <a:lstStyle/>
          <a:p>
            <a:pPr marL="457200" indent="-457200">
              <a:buClr>
                <a:schemeClr val="accent3"/>
              </a:buClr>
              <a:buFont typeface="Arial" panose="020B0604020202020204" pitchFamily="34" charset="0"/>
              <a:buChar char="•"/>
            </a:pPr>
            <a:r>
              <a:rPr lang="en-US" altLang="zh-CN" sz="2800" dirty="0">
                <a:hlinkClick r:id="rId2" action="ppaction://hlinksldjump"/>
              </a:rPr>
              <a:t>3.5.1</a:t>
            </a:r>
            <a:r>
              <a:rPr lang="zh-CN" altLang="zh-CN" sz="2800" dirty="0">
                <a:hlinkClick r:id="rId2" action="ppaction://hlinksldjump"/>
              </a:rPr>
              <a:t>预定义按钮</a:t>
            </a:r>
            <a:endParaRPr lang="zh-CN" altLang="zh-CN" sz="2800" dirty="0"/>
          </a:p>
          <a:p>
            <a:pPr marL="457200" indent="-457200">
              <a:buClr>
                <a:schemeClr val="accent3"/>
              </a:buClr>
              <a:buFont typeface="Arial" panose="020B0604020202020204" pitchFamily="34" charset="0"/>
              <a:buChar char="•"/>
            </a:pPr>
            <a:r>
              <a:rPr lang="en-US" altLang="zh-CN" sz="2800" dirty="0">
                <a:hlinkClick r:id="rId3" action="ppaction://hlinksldjump"/>
              </a:rPr>
              <a:t>3.5.2</a:t>
            </a:r>
            <a:r>
              <a:rPr lang="zh-CN" altLang="zh-CN" sz="2800" dirty="0">
                <a:hlinkClick r:id="rId3" action="ppaction://hlinksldjump"/>
              </a:rPr>
              <a:t>按钮</a:t>
            </a:r>
            <a:r>
              <a:rPr lang="zh-CN" altLang="zh-CN" sz="2800" dirty="0" smtClean="0">
                <a:hlinkClick r:id="rId3" action="ppaction://hlinksldjump"/>
              </a:rPr>
              <a:t>尺寸</a:t>
            </a:r>
            <a:endParaRPr lang="en-US" altLang="zh-CN" sz="2800" dirty="0" smtClean="0"/>
          </a:p>
          <a:p>
            <a:pPr marL="457200" indent="-457200">
              <a:buClr>
                <a:schemeClr val="accent3"/>
              </a:buClr>
              <a:buFont typeface="Arial" panose="020B0604020202020204" pitchFamily="34" charset="0"/>
              <a:buChar char="•"/>
            </a:pPr>
            <a:r>
              <a:rPr lang="en-US" altLang="zh-CN" sz="2800" dirty="0">
                <a:hlinkClick r:id="rId4" action="ppaction://hlinksldjump"/>
              </a:rPr>
              <a:t>3.5.3</a:t>
            </a:r>
            <a:r>
              <a:rPr lang="zh-CN" altLang="zh-CN" sz="2800" dirty="0">
                <a:hlinkClick r:id="rId4" action="ppaction://hlinksldjump"/>
              </a:rPr>
              <a:t>块级按钮</a:t>
            </a:r>
            <a:endParaRPr lang="zh-CN" altLang="zh-CN" sz="2800" dirty="0"/>
          </a:p>
          <a:p>
            <a:pPr marL="457200" indent="-457200">
              <a:buClr>
                <a:schemeClr val="accent3"/>
              </a:buClr>
              <a:buFont typeface="Arial" panose="020B0604020202020204" pitchFamily="34" charset="0"/>
              <a:buChar char="•"/>
            </a:pPr>
            <a:r>
              <a:rPr lang="en-US" altLang="zh-CN" sz="2800" dirty="0">
                <a:hlinkClick r:id="rId5" action="ppaction://hlinksldjump"/>
              </a:rPr>
              <a:t>3.5.4</a:t>
            </a:r>
            <a:r>
              <a:rPr lang="zh-CN" altLang="zh-CN" sz="2800" dirty="0">
                <a:hlinkClick r:id="rId5" action="ppaction://hlinksldjump"/>
              </a:rPr>
              <a:t>按钮激活状态</a:t>
            </a:r>
            <a:endParaRPr lang="zh-CN" altLang="zh-CN" sz="2800" dirty="0"/>
          </a:p>
          <a:p>
            <a:pPr marL="457200" indent="-457200">
              <a:buClr>
                <a:schemeClr val="accent3"/>
              </a:buClr>
              <a:buFont typeface="Arial" panose="020B0604020202020204" pitchFamily="34" charset="0"/>
              <a:buChar char="•"/>
            </a:pPr>
            <a:r>
              <a:rPr lang="en-US" altLang="zh-CN" sz="2800" dirty="0">
                <a:hlinkClick r:id="rId6" action="ppaction://hlinksldjump"/>
              </a:rPr>
              <a:t>3.5.5</a:t>
            </a:r>
            <a:r>
              <a:rPr lang="zh-CN" altLang="zh-CN" sz="2800" dirty="0">
                <a:hlinkClick r:id="rId6" action="ppaction://hlinksldjump"/>
              </a:rPr>
              <a:t>按钮禁用状态</a:t>
            </a:r>
            <a:endParaRPr lang="zh-CN" altLang="zh-CN" sz="2800" dirty="0"/>
          </a:p>
          <a:p>
            <a:pPr marL="457200" indent="-457200">
              <a:buClr>
                <a:schemeClr val="accent3"/>
              </a:buClr>
              <a:buFont typeface="Arial" panose="020B0604020202020204" pitchFamily="34" charset="0"/>
              <a:buChar char="•"/>
            </a:pPr>
            <a:r>
              <a:rPr lang="en-US" altLang="zh-CN" sz="2800" dirty="0">
                <a:hlinkClick r:id="rId7" action="ppaction://hlinksldjump"/>
              </a:rPr>
              <a:t>3.5.6</a:t>
            </a:r>
            <a:r>
              <a:rPr lang="zh-CN" altLang="zh-CN" sz="2800" dirty="0">
                <a:hlinkClick r:id="rId7" action="ppaction://hlinksldjump"/>
              </a:rPr>
              <a:t>按钮标签</a:t>
            </a:r>
            <a:endParaRPr lang="zh-CN" altLang="zh-CN" sz="2800" dirty="0"/>
          </a:p>
          <a:p>
            <a:endParaRPr lang="zh-CN" altLang="zh-CN" sz="2800" dirty="0"/>
          </a:p>
          <a:p>
            <a:pPr marL="367030" indent="-367030" algn="just">
              <a:lnSpc>
                <a:spcPts val="1560"/>
              </a:lnSpc>
              <a:spcBef>
                <a:spcPts val="1800"/>
              </a:spcBef>
              <a:spcAft>
                <a:spcPts val="1300"/>
              </a:spcAft>
            </a:pPr>
            <a:endParaRPr lang="zh-CN" altLang="zh-CN" sz="2800" kern="100" dirty="0">
              <a:effectLst/>
              <a:latin typeface="方正小标宋简体"/>
              <a:cs typeface="宋体" panose="02010600030101010101" pitchFamily="2" charset="-122"/>
            </a:endParaRPr>
          </a:p>
        </p:txBody>
      </p:sp>
    </p:spTree>
    <p:extLst>
      <p:ext uri="{BB962C8B-B14F-4D97-AF65-F5344CB8AC3E}">
        <p14:creationId xmlns:p14="http://schemas.microsoft.com/office/powerpoint/2010/main" val="2468338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a:t>
            </a:r>
            <a:r>
              <a:rPr lang="zh-CN" altLang="zh-CN" dirty="0"/>
              <a:t>排版</a:t>
            </a:r>
          </a:p>
        </p:txBody>
      </p:sp>
      <p:sp>
        <p:nvSpPr>
          <p:cNvPr id="3" name="内容占位符 2"/>
          <p:cNvSpPr>
            <a:spLocks noGrp="1"/>
          </p:cNvSpPr>
          <p:nvPr>
            <p:ph idx="1"/>
          </p:nvPr>
        </p:nvSpPr>
        <p:spPr>
          <a:xfrm>
            <a:off x="474778" y="1556792"/>
            <a:ext cx="4097221" cy="5112568"/>
          </a:xfrm>
        </p:spPr>
        <p:txBody>
          <a:bodyPr/>
          <a:lstStyle/>
          <a:p>
            <a:r>
              <a:rPr lang="en-US" altLang="zh-CN" dirty="0" smtClean="0">
                <a:hlinkClick r:id="rId2" action="ppaction://hlinksldjump"/>
              </a:rPr>
              <a:t>3.1.1</a:t>
            </a:r>
            <a:r>
              <a:rPr lang="zh-CN" altLang="zh-CN" dirty="0" smtClean="0">
                <a:hlinkClick r:id="rId2" action="ppaction://hlinksldjump"/>
              </a:rPr>
              <a:t>标题</a:t>
            </a:r>
            <a:endParaRPr lang="en-US" altLang="zh-CN" dirty="0" smtClean="0"/>
          </a:p>
          <a:p>
            <a:r>
              <a:rPr lang="en-US" altLang="zh-CN" dirty="0" smtClean="0">
                <a:hlinkClick r:id="rId3" action="ppaction://hlinksldjump"/>
              </a:rPr>
              <a:t>3.1.2</a:t>
            </a:r>
            <a:r>
              <a:rPr lang="zh-CN" altLang="zh-CN" dirty="0">
                <a:hlinkClick r:id="rId3" action="ppaction://hlinksldjump"/>
              </a:rPr>
              <a:t>段落 </a:t>
            </a:r>
            <a:endParaRPr lang="zh-CN" altLang="zh-CN" dirty="0"/>
          </a:p>
          <a:p>
            <a:r>
              <a:rPr lang="en-US" altLang="zh-CN" dirty="0" smtClean="0">
                <a:hlinkClick r:id="rId4" action="ppaction://hlinksldjump"/>
              </a:rPr>
              <a:t>3.1.3mark</a:t>
            </a:r>
            <a:r>
              <a:rPr lang="zh-CN" altLang="zh-CN" dirty="0">
                <a:hlinkClick r:id="rId4" action="ppaction://hlinksldjump"/>
              </a:rPr>
              <a:t>标签 </a:t>
            </a:r>
            <a:endParaRPr lang="zh-CN" altLang="zh-CN" dirty="0"/>
          </a:p>
          <a:p>
            <a:r>
              <a:rPr lang="en-US" altLang="zh-CN" dirty="0" smtClean="0">
                <a:hlinkClick r:id="rId5" action="ppaction://hlinksldjump"/>
              </a:rPr>
              <a:t>3.1.4</a:t>
            </a:r>
            <a:r>
              <a:rPr lang="zh-CN" altLang="zh-CN" dirty="0">
                <a:hlinkClick r:id="rId5" action="ppaction://hlinksldjump"/>
              </a:rPr>
              <a:t>小号文本</a:t>
            </a:r>
            <a:endParaRPr lang="zh-CN" altLang="zh-CN" dirty="0"/>
          </a:p>
          <a:p>
            <a:r>
              <a:rPr lang="en-US" altLang="zh-CN" dirty="0" smtClean="0">
                <a:hlinkClick r:id="rId6" action="ppaction://hlinksldjump"/>
              </a:rPr>
              <a:t>3.1.5del</a:t>
            </a:r>
            <a:r>
              <a:rPr lang="zh-CN" altLang="zh-CN" dirty="0">
                <a:hlinkClick r:id="rId6" action="ppaction://hlinksldjump"/>
              </a:rPr>
              <a:t>和</a:t>
            </a:r>
            <a:r>
              <a:rPr lang="en-US" altLang="zh-CN" dirty="0">
                <a:hlinkClick r:id="rId6" action="ppaction://hlinksldjump"/>
              </a:rPr>
              <a:t>s</a:t>
            </a:r>
            <a:r>
              <a:rPr lang="zh-CN" altLang="zh-CN" dirty="0">
                <a:hlinkClick r:id="rId6" action="ppaction://hlinksldjump"/>
              </a:rPr>
              <a:t>标签</a:t>
            </a:r>
            <a:endParaRPr lang="zh-CN" altLang="zh-CN" dirty="0"/>
          </a:p>
          <a:p>
            <a:r>
              <a:rPr lang="en-US" altLang="zh-CN" dirty="0" smtClean="0">
                <a:hlinkClick r:id="rId7" action="ppaction://hlinksldjump"/>
              </a:rPr>
              <a:t>3.1.6ins</a:t>
            </a:r>
            <a:r>
              <a:rPr lang="zh-CN" altLang="zh-CN" dirty="0">
                <a:hlinkClick r:id="rId7" action="ppaction://hlinksldjump"/>
              </a:rPr>
              <a:t>和</a:t>
            </a:r>
            <a:r>
              <a:rPr lang="en-US" altLang="zh-CN" dirty="0">
                <a:hlinkClick r:id="rId7" action="ppaction://hlinksldjump"/>
              </a:rPr>
              <a:t>u</a:t>
            </a:r>
            <a:r>
              <a:rPr lang="zh-CN" altLang="zh-CN" dirty="0" smtClean="0">
                <a:hlinkClick r:id="rId7" action="ppaction://hlinksldjump"/>
              </a:rPr>
              <a:t>标签</a:t>
            </a:r>
            <a:endParaRPr lang="en-US" altLang="zh-CN" dirty="0" smtClean="0"/>
          </a:p>
          <a:p>
            <a:r>
              <a:rPr lang="en-US" altLang="zh-CN" dirty="0">
                <a:hlinkClick r:id="rId8" action="ppaction://hlinksldjump"/>
              </a:rPr>
              <a:t>3.1.7strong</a:t>
            </a:r>
            <a:r>
              <a:rPr lang="zh-CN" altLang="zh-CN" dirty="0">
                <a:hlinkClick r:id="rId8" action="ppaction://hlinksldjump"/>
              </a:rPr>
              <a:t>和</a:t>
            </a:r>
            <a:r>
              <a:rPr lang="en-US" altLang="zh-CN" dirty="0" err="1">
                <a:hlinkClick r:id="rId8" action="ppaction://hlinksldjump"/>
              </a:rPr>
              <a:t>em</a:t>
            </a:r>
            <a:r>
              <a:rPr lang="zh-CN" altLang="zh-CN" dirty="0" smtClean="0">
                <a:hlinkClick r:id="rId8" action="ppaction://hlinksldjump"/>
              </a:rPr>
              <a:t>标签</a:t>
            </a:r>
            <a:endParaRPr lang="en-US" altLang="zh-CN" dirty="0" smtClean="0"/>
          </a:p>
          <a:p>
            <a:endParaRPr lang="zh-CN" altLang="zh-CN" dirty="0" smtClean="0"/>
          </a:p>
          <a:p>
            <a:endParaRPr lang="zh-CN" altLang="en-US" dirty="0"/>
          </a:p>
        </p:txBody>
      </p:sp>
      <p:sp>
        <p:nvSpPr>
          <p:cNvPr id="4" name="矩形 3"/>
          <p:cNvSpPr/>
          <p:nvPr/>
        </p:nvSpPr>
        <p:spPr>
          <a:xfrm>
            <a:off x="4427984" y="1556792"/>
            <a:ext cx="4572000" cy="2870016"/>
          </a:xfrm>
          <a:prstGeom prst="rect">
            <a:avLst/>
          </a:prstGeom>
        </p:spPr>
        <p:txBody>
          <a:bodyPr>
            <a:spAutoFit/>
          </a:bodyPr>
          <a:lstStyle/>
          <a:p>
            <a:pPr marL="365125" indent="-255588" eaLnBrk="0" hangingPunct="0">
              <a:spcBef>
                <a:spcPts val="300"/>
              </a:spcBef>
              <a:buClr>
                <a:srgbClr val="A04DA3"/>
              </a:buClr>
              <a:buFont typeface="Georgia" pitchFamily="18" charset="0"/>
              <a:buChar char="•"/>
            </a:pPr>
            <a:r>
              <a:rPr lang="en-US" altLang="zh-CN" sz="2800" dirty="0" smtClean="0">
                <a:latin typeface="+mn-lt"/>
                <a:ea typeface="+mn-ea"/>
                <a:hlinkClick r:id="rId9" action="ppaction://hlinksldjump"/>
              </a:rPr>
              <a:t>3.1.8b</a:t>
            </a:r>
            <a:r>
              <a:rPr lang="zh-CN" altLang="zh-CN" sz="2800" dirty="0">
                <a:latin typeface="+mn-lt"/>
                <a:ea typeface="+mn-ea"/>
                <a:hlinkClick r:id="rId9" action="ppaction://hlinksldjump"/>
              </a:rPr>
              <a:t>和</a:t>
            </a:r>
            <a:r>
              <a:rPr lang="en-US" altLang="zh-CN" sz="2800" dirty="0" err="1">
                <a:latin typeface="+mn-lt"/>
                <a:ea typeface="+mn-ea"/>
                <a:hlinkClick r:id="rId9" action="ppaction://hlinksldjump"/>
              </a:rPr>
              <a:t>i</a:t>
            </a:r>
            <a:r>
              <a:rPr lang="zh-CN" altLang="zh-CN" sz="2800" dirty="0">
                <a:latin typeface="+mn-lt"/>
                <a:ea typeface="+mn-ea"/>
                <a:hlinkClick r:id="rId9" action="ppaction://hlinksldjump"/>
              </a:rPr>
              <a:t>标签</a:t>
            </a:r>
            <a:endParaRPr lang="zh-CN" altLang="zh-CN" sz="2800" dirty="0">
              <a:latin typeface="+mn-lt"/>
              <a:ea typeface="+mn-ea"/>
            </a:endParaRPr>
          </a:p>
          <a:p>
            <a:pPr marL="365125" indent="-255588" eaLnBrk="0" hangingPunct="0">
              <a:spcBef>
                <a:spcPts val="300"/>
              </a:spcBef>
              <a:buClr>
                <a:srgbClr val="A04DA3"/>
              </a:buClr>
              <a:buFont typeface="Georgia" pitchFamily="18" charset="0"/>
              <a:buChar char="•"/>
            </a:pPr>
            <a:r>
              <a:rPr lang="en-US" altLang="zh-CN" sz="2800" dirty="0">
                <a:latin typeface="+mn-lt"/>
                <a:ea typeface="+mn-ea"/>
                <a:hlinkClick r:id="rId10" action="ppaction://hlinksldjump"/>
              </a:rPr>
              <a:t>3.1.9</a:t>
            </a:r>
            <a:r>
              <a:rPr lang="zh-CN" altLang="zh-CN" sz="2800" dirty="0">
                <a:latin typeface="+mn-lt"/>
                <a:ea typeface="+mn-ea"/>
                <a:hlinkClick r:id="rId10" action="ppaction://hlinksldjump"/>
              </a:rPr>
              <a:t>文本对齐方式</a:t>
            </a:r>
            <a:endParaRPr lang="zh-CN" altLang="zh-CN" sz="2800" dirty="0">
              <a:latin typeface="+mn-lt"/>
              <a:ea typeface="+mn-ea"/>
            </a:endParaRPr>
          </a:p>
          <a:p>
            <a:pPr marL="365125" indent="-255588" eaLnBrk="0" hangingPunct="0">
              <a:spcBef>
                <a:spcPts val="300"/>
              </a:spcBef>
              <a:buClr>
                <a:srgbClr val="A04DA3"/>
              </a:buClr>
              <a:buFont typeface="Georgia" pitchFamily="18" charset="0"/>
              <a:buChar char="•"/>
            </a:pPr>
            <a:r>
              <a:rPr lang="en-US" altLang="zh-CN" sz="2800" dirty="0">
                <a:latin typeface="+mn-lt"/>
                <a:ea typeface="+mn-ea"/>
                <a:hlinkClick r:id="rId11" action="ppaction://hlinksldjump"/>
              </a:rPr>
              <a:t>3.1.10</a:t>
            </a:r>
            <a:r>
              <a:rPr lang="zh-CN" altLang="zh-CN" sz="2800" dirty="0">
                <a:latin typeface="+mn-lt"/>
                <a:ea typeface="+mn-ea"/>
                <a:hlinkClick r:id="rId11" action="ppaction://hlinksldjump"/>
              </a:rPr>
              <a:t>字母大小写</a:t>
            </a:r>
            <a:endParaRPr lang="en-US" altLang="zh-CN" sz="2800" dirty="0">
              <a:latin typeface="+mn-lt"/>
              <a:ea typeface="+mn-ea"/>
            </a:endParaRPr>
          </a:p>
          <a:p>
            <a:pPr marL="365125" indent="-255588" eaLnBrk="0" hangingPunct="0">
              <a:spcBef>
                <a:spcPts val="300"/>
              </a:spcBef>
              <a:buClr>
                <a:srgbClr val="A04DA3"/>
              </a:buClr>
              <a:buFont typeface="Georgia" pitchFamily="18" charset="0"/>
              <a:buChar char="•"/>
            </a:pPr>
            <a:r>
              <a:rPr lang="en-US" altLang="zh-CN" sz="2800" dirty="0">
                <a:latin typeface="+mn-lt"/>
                <a:ea typeface="+mn-ea"/>
                <a:hlinkClick r:id="rId12" action="ppaction://hlinksldjump"/>
              </a:rPr>
              <a:t>3.1.11</a:t>
            </a:r>
            <a:r>
              <a:rPr lang="zh-CN" altLang="zh-CN" sz="2800" dirty="0">
                <a:latin typeface="+mn-lt"/>
                <a:ea typeface="+mn-ea"/>
                <a:hlinkClick r:id="rId12" action="ppaction://hlinksldjump"/>
              </a:rPr>
              <a:t>缩略语</a:t>
            </a:r>
            <a:endParaRPr lang="en-US" altLang="zh-CN" sz="2800" dirty="0">
              <a:latin typeface="+mn-lt"/>
              <a:ea typeface="+mn-ea"/>
            </a:endParaRPr>
          </a:p>
          <a:p>
            <a:pPr marL="365125" indent="-255588" eaLnBrk="0" hangingPunct="0">
              <a:spcBef>
                <a:spcPts val="300"/>
              </a:spcBef>
              <a:buClr>
                <a:srgbClr val="A04DA3"/>
              </a:buClr>
              <a:buFont typeface="Georgia" pitchFamily="18" charset="0"/>
              <a:buChar char="•"/>
            </a:pPr>
            <a:r>
              <a:rPr lang="en-US" altLang="zh-CN" sz="2800" dirty="0">
                <a:latin typeface="+mn-lt"/>
                <a:ea typeface="+mn-ea"/>
                <a:hlinkClick r:id="rId13" action="ppaction://hlinksldjump"/>
              </a:rPr>
              <a:t>3.1.12</a:t>
            </a:r>
            <a:r>
              <a:rPr lang="zh-CN" altLang="zh-CN" sz="2800" dirty="0">
                <a:latin typeface="+mn-lt"/>
                <a:ea typeface="+mn-ea"/>
                <a:hlinkClick r:id="rId13" action="ppaction://hlinksldjump"/>
              </a:rPr>
              <a:t>地址</a:t>
            </a:r>
            <a:endParaRPr lang="en-US" altLang="zh-CN" sz="2800" dirty="0">
              <a:latin typeface="+mn-lt"/>
              <a:ea typeface="+mn-ea"/>
            </a:endParaRPr>
          </a:p>
          <a:p>
            <a:pPr marL="365125" indent="-255588" eaLnBrk="0" hangingPunct="0">
              <a:spcBef>
                <a:spcPts val="300"/>
              </a:spcBef>
              <a:buClr>
                <a:srgbClr val="A04DA3"/>
              </a:buClr>
              <a:buFont typeface="Georgia" pitchFamily="18" charset="0"/>
              <a:buChar char="•"/>
            </a:pPr>
            <a:r>
              <a:rPr lang="en-US" altLang="zh-CN" sz="2800" dirty="0">
                <a:latin typeface="+mn-lt"/>
                <a:ea typeface="+mn-ea"/>
                <a:hlinkClick r:id="rId14" action="ppaction://hlinksldjump"/>
              </a:rPr>
              <a:t>3.1.13</a:t>
            </a:r>
            <a:r>
              <a:rPr lang="zh-CN" altLang="zh-CN" sz="2800" dirty="0">
                <a:latin typeface="+mn-lt"/>
                <a:ea typeface="+mn-ea"/>
                <a:hlinkClick r:id="rId14" action="ppaction://hlinksldjump"/>
              </a:rPr>
              <a:t>引用</a:t>
            </a:r>
            <a:endParaRPr lang="zh-CN" altLang="zh-CN" sz="2800" dirty="0">
              <a:latin typeface="+mn-lt"/>
              <a:ea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3.5.1</a:t>
            </a:r>
            <a:r>
              <a:rPr lang="zh-CN" altLang="zh-CN" dirty="0"/>
              <a:t>预定义按钮</a:t>
            </a:r>
          </a:p>
        </p:txBody>
      </p:sp>
      <p:sp>
        <p:nvSpPr>
          <p:cNvPr id="5" name="矩形 4"/>
          <p:cNvSpPr/>
          <p:nvPr/>
        </p:nvSpPr>
        <p:spPr>
          <a:xfrm>
            <a:off x="251520" y="1559631"/>
            <a:ext cx="8435280" cy="4524315"/>
          </a:xfrm>
          <a:prstGeom prst="rect">
            <a:avLst/>
          </a:prstGeom>
        </p:spPr>
        <p:txBody>
          <a:bodyPr wrap="square">
            <a:spAutoFit/>
          </a:bodyPr>
          <a:lstStyle/>
          <a:p>
            <a:r>
              <a:rPr lang="en-US" altLang="zh-CN" sz="2400" dirty="0"/>
              <a:t>Bootstrap</a:t>
            </a:r>
            <a:r>
              <a:rPr lang="zh-CN" altLang="zh-CN" sz="2400" dirty="0"/>
              <a:t>为按钮提供了一个基本样式类</a:t>
            </a:r>
            <a:r>
              <a:rPr lang="en-US" altLang="zh-CN" sz="2400" dirty="0"/>
              <a:t>.</a:t>
            </a:r>
            <a:r>
              <a:rPr lang="en-US" altLang="zh-CN" sz="2400" dirty="0" err="1"/>
              <a:t>btn</a:t>
            </a:r>
            <a:r>
              <a:rPr lang="en-US" altLang="zh-CN" sz="2400" dirty="0"/>
              <a:t> </a:t>
            </a:r>
            <a:r>
              <a:rPr lang="zh-CN" altLang="zh-CN" sz="2400" dirty="0"/>
              <a:t>，所有按钮元素都使用它。此外，还提供了一些预定义样式类可以用来定义不同风格的按钮。</a:t>
            </a:r>
          </a:p>
          <a:p>
            <a:pPr marL="342900" lvl="0" indent="-342900">
              <a:buClr>
                <a:schemeClr val="accent3"/>
              </a:buClr>
              <a:buFont typeface="Arial" panose="020B0604020202020204" pitchFamily="34" charset="0"/>
              <a:buChar char="•"/>
            </a:pPr>
            <a:r>
              <a:rPr lang="en-US" altLang="zh-CN" sz="2400" dirty="0"/>
              <a:t>.</a:t>
            </a:r>
            <a:r>
              <a:rPr lang="en-US" altLang="zh-CN" sz="2400" dirty="0" err="1"/>
              <a:t>btn</a:t>
            </a:r>
            <a:r>
              <a:rPr lang="en-US" altLang="zh-CN" sz="2400" dirty="0"/>
              <a:t>-default</a:t>
            </a:r>
            <a:r>
              <a:rPr lang="zh-CN" altLang="zh-CN" sz="2400" dirty="0"/>
              <a:t>：默认的</a:t>
            </a:r>
            <a:r>
              <a:rPr lang="en-US" altLang="zh-CN" sz="2400" dirty="0"/>
              <a:t>/</a:t>
            </a:r>
            <a:r>
              <a:rPr lang="zh-CN" altLang="zh-CN" sz="2400" dirty="0"/>
              <a:t>标准的按钮。</a:t>
            </a:r>
          </a:p>
          <a:p>
            <a:pPr marL="342900" lvl="0" indent="-342900">
              <a:buClr>
                <a:schemeClr val="accent3"/>
              </a:buClr>
              <a:buFont typeface="Arial" panose="020B0604020202020204" pitchFamily="34" charset="0"/>
              <a:buChar char="•"/>
            </a:pPr>
            <a:r>
              <a:rPr lang="en-US" altLang="zh-CN" sz="2400" dirty="0"/>
              <a:t>.</a:t>
            </a:r>
            <a:r>
              <a:rPr lang="en-US" altLang="zh-CN" sz="2400" dirty="0" err="1"/>
              <a:t>btn</a:t>
            </a:r>
            <a:r>
              <a:rPr lang="en-US" altLang="zh-CN" sz="2400" dirty="0"/>
              <a:t>-primary</a:t>
            </a:r>
            <a:r>
              <a:rPr lang="zh-CN" altLang="zh-CN" sz="2400" dirty="0"/>
              <a:t>：提供额外的视觉效果，标识一组按钮中的原始动作。</a:t>
            </a:r>
          </a:p>
          <a:p>
            <a:pPr marL="342900" lvl="0" indent="-342900">
              <a:buClr>
                <a:schemeClr val="accent3"/>
              </a:buClr>
              <a:buFont typeface="Arial" panose="020B0604020202020204" pitchFamily="34" charset="0"/>
              <a:buChar char="•"/>
            </a:pPr>
            <a:r>
              <a:rPr lang="en-US" altLang="zh-CN" sz="2400" dirty="0"/>
              <a:t>.</a:t>
            </a:r>
            <a:r>
              <a:rPr lang="en-US" altLang="zh-CN" sz="2400" dirty="0" err="1"/>
              <a:t>btn</a:t>
            </a:r>
            <a:r>
              <a:rPr lang="en-US" altLang="zh-CN" sz="2400" dirty="0"/>
              <a:t>-success</a:t>
            </a:r>
            <a:r>
              <a:rPr lang="zh-CN" altLang="zh-CN" sz="2400" dirty="0"/>
              <a:t>：表示一个成功的或积极的动作。</a:t>
            </a:r>
          </a:p>
          <a:p>
            <a:pPr marL="342900" lvl="0" indent="-342900">
              <a:buClr>
                <a:schemeClr val="accent3"/>
              </a:buClr>
              <a:buFont typeface="Arial" panose="020B0604020202020204" pitchFamily="34" charset="0"/>
              <a:buChar char="•"/>
            </a:pPr>
            <a:r>
              <a:rPr lang="en-US" altLang="zh-CN" sz="2400" dirty="0"/>
              <a:t>.</a:t>
            </a:r>
            <a:r>
              <a:rPr lang="en-US" altLang="zh-CN" sz="2400" dirty="0" err="1"/>
              <a:t>btn</a:t>
            </a:r>
            <a:r>
              <a:rPr lang="en-US" altLang="zh-CN" sz="2400" dirty="0"/>
              <a:t>-info</a:t>
            </a:r>
            <a:r>
              <a:rPr lang="zh-CN" altLang="zh-CN" sz="2400" dirty="0"/>
              <a:t>：信息警告消息的上下文按钮。</a:t>
            </a:r>
          </a:p>
          <a:p>
            <a:pPr marL="342900" lvl="0" indent="-342900">
              <a:buClr>
                <a:schemeClr val="accent3"/>
              </a:buClr>
              <a:buFont typeface="Arial" panose="020B0604020202020204" pitchFamily="34" charset="0"/>
              <a:buChar char="•"/>
            </a:pPr>
            <a:r>
              <a:rPr lang="en-US" altLang="zh-CN" sz="2400" dirty="0"/>
              <a:t>.</a:t>
            </a:r>
            <a:r>
              <a:rPr lang="en-US" altLang="zh-CN" sz="2400" dirty="0" err="1"/>
              <a:t>btn</a:t>
            </a:r>
            <a:r>
              <a:rPr lang="en-US" altLang="zh-CN" sz="2400" dirty="0"/>
              <a:t>-warning</a:t>
            </a:r>
            <a:r>
              <a:rPr lang="zh-CN" altLang="zh-CN" sz="2400" dirty="0"/>
              <a:t>：表示应谨慎采取的动作。</a:t>
            </a:r>
          </a:p>
          <a:p>
            <a:pPr marL="342900" lvl="0" indent="-342900">
              <a:buClr>
                <a:schemeClr val="accent3"/>
              </a:buClr>
              <a:buFont typeface="Arial" panose="020B0604020202020204" pitchFamily="34" charset="0"/>
              <a:buChar char="•"/>
            </a:pPr>
            <a:r>
              <a:rPr lang="en-US" altLang="zh-CN" sz="2400" dirty="0"/>
              <a:t>.</a:t>
            </a:r>
            <a:r>
              <a:rPr lang="en-US" altLang="zh-CN" sz="2400" dirty="0" err="1"/>
              <a:t>btn</a:t>
            </a:r>
            <a:r>
              <a:rPr lang="en-US" altLang="zh-CN" sz="2400" dirty="0"/>
              <a:t>-danger</a:t>
            </a:r>
            <a:r>
              <a:rPr lang="zh-CN" altLang="zh-CN" sz="2400" dirty="0"/>
              <a:t>：表示一个危险的或潜在的负面动作。</a:t>
            </a:r>
          </a:p>
          <a:p>
            <a:pPr marL="342900" lvl="0" indent="-342900">
              <a:buClr>
                <a:schemeClr val="accent3"/>
              </a:buClr>
              <a:buFont typeface="Arial" panose="020B0604020202020204" pitchFamily="34" charset="0"/>
              <a:buChar char="•"/>
            </a:pPr>
            <a:r>
              <a:rPr lang="en-US" altLang="zh-CN" sz="2400" dirty="0"/>
              <a:t>.</a:t>
            </a:r>
            <a:r>
              <a:rPr lang="en-US" altLang="zh-CN" sz="2400" dirty="0" err="1"/>
              <a:t>btn</a:t>
            </a:r>
            <a:r>
              <a:rPr lang="en-US" altLang="zh-CN" sz="2400" dirty="0"/>
              <a:t>-link</a:t>
            </a:r>
            <a:r>
              <a:rPr lang="zh-CN" altLang="zh-CN" sz="2400" dirty="0"/>
              <a:t>：并不强调是一个按钮，看起来像一个链接，但同时保持按钮的行为。</a:t>
            </a:r>
            <a:endParaRPr lang="zh-CN" altLang="zh-CN" sz="2400" b="1" dirty="0"/>
          </a:p>
        </p:txBody>
      </p:sp>
    </p:spTree>
    <p:extLst>
      <p:ext uri="{BB962C8B-B14F-4D97-AF65-F5344CB8AC3E}">
        <p14:creationId xmlns:p14="http://schemas.microsoft.com/office/powerpoint/2010/main" val="1267705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3608" y="1124744"/>
            <a:ext cx="8352928" cy="2031325"/>
          </a:xfrm>
          <a:prstGeom prst="rect">
            <a:avLst/>
          </a:prstGeom>
        </p:spPr>
        <p:txBody>
          <a:bodyPr wrap="square">
            <a:spAutoFit/>
          </a:bodyPr>
          <a:lstStyle/>
          <a:p>
            <a:r>
              <a:rPr lang="en-US" altLang="zh-CN" dirty="0"/>
              <a:t>&lt;button type="button" class="</a:t>
            </a:r>
            <a:r>
              <a:rPr lang="en-US" altLang="zh-CN" dirty="0" err="1"/>
              <a:t>btn</a:t>
            </a:r>
            <a:r>
              <a:rPr lang="en-US" altLang="zh-CN" dirty="0"/>
              <a:t> </a:t>
            </a:r>
            <a:r>
              <a:rPr lang="en-US" altLang="zh-CN" dirty="0" err="1"/>
              <a:t>btn</a:t>
            </a:r>
            <a:r>
              <a:rPr lang="en-US" altLang="zh-CN" dirty="0"/>
              <a:t>-default"&gt;</a:t>
            </a:r>
            <a:r>
              <a:rPr lang="zh-CN" altLang="en-US" dirty="0"/>
              <a:t>默认样式按钮</a:t>
            </a:r>
            <a:r>
              <a:rPr lang="en-US" altLang="zh-CN" dirty="0"/>
              <a:t>&lt;/button&gt;</a:t>
            </a:r>
          </a:p>
          <a:p>
            <a:r>
              <a:rPr lang="en-US" altLang="zh-CN" dirty="0"/>
              <a:t>&lt;button type="button" class="</a:t>
            </a:r>
            <a:r>
              <a:rPr lang="en-US" altLang="zh-CN" dirty="0" err="1"/>
              <a:t>btn</a:t>
            </a:r>
            <a:r>
              <a:rPr lang="en-US" altLang="zh-CN" dirty="0"/>
              <a:t> </a:t>
            </a:r>
            <a:r>
              <a:rPr lang="en-US" altLang="zh-CN" dirty="0" err="1"/>
              <a:t>btn</a:t>
            </a:r>
            <a:r>
              <a:rPr lang="en-US" altLang="zh-CN" dirty="0"/>
              <a:t>-primary"&gt;</a:t>
            </a:r>
            <a:r>
              <a:rPr lang="zh-CN" altLang="en-US" dirty="0"/>
              <a:t>原始按钮</a:t>
            </a:r>
            <a:r>
              <a:rPr lang="en-US" altLang="zh-CN" dirty="0"/>
              <a:t>&lt;/button&gt;</a:t>
            </a:r>
          </a:p>
          <a:p>
            <a:r>
              <a:rPr lang="en-US" altLang="zh-CN" dirty="0"/>
              <a:t>&lt;button type="button" class="</a:t>
            </a:r>
            <a:r>
              <a:rPr lang="en-US" altLang="zh-CN" dirty="0" err="1"/>
              <a:t>btn</a:t>
            </a:r>
            <a:r>
              <a:rPr lang="en-US" altLang="zh-CN" dirty="0"/>
              <a:t> </a:t>
            </a:r>
            <a:r>
              <a:rPr lang="en-US" altLang="zh-CN" dirty="0" err="1"/>
              <a:t>btn</a:t>
            </a:r>
            <a:r>
              <a:rPr lang="en-US" altLang="zh-CN" dirty="0"/>
              <a:t>-success"&gt;</a:t>
            </a:r>
            <a:r>
              <a:rPr lang="zh-CN" altLang="en-US" dirty="0"/>
              <a:t>成功按钮</a:t>
            </a:r>
            <a:r>
              <a:rPr lang="en-US" altLang="zh-CN" dirty="0"/>
              <a:t>&lt;/button&gt;</a:t>
            </a:r>
          </a:p>
          <a:p>
            <a:r>
              <a:rPr lang="en-US" altLang="zh-CN" dirty="0"/>
              <a:t>&lt;button type="button" class="</a:t>
            </a:r>
            <a:r>
              <a:rPr lang="en-US" altLang="zh-CN" dirty="0" err="1"/>
              <a:t>btn</a:t>
            </a:r>
            <a:r>
              <a:rPr lang="en-US" altLang="zh-CN" dirty="0"/>
              <a:t> </a:t>
            </a:r>
            <a:r>
              <a:rPr lang="en-US" altLang="zh-CN" dirty="0" err="1"/>
              <a:t>btn</a:t>
            </a:r>
            <a:r>
              <a:rPr lang="en-US" altLang="zh-CN" dirty="0"/>
              <a:t>-info"&gt;</a:t>
            </a:r>
            <a:r>
              <a:rPr lang="zh-CN" altLang="en-US" dirty="0"/>
              <a:t>信息按钮</a:t>
            </a:r>
            <a:r>
              <a:rPr lang="en-US" altLang="zh-CN" dirty="0"/>
              <a:t>&lt;/button&gt;</a:t>
            </a:r>
          </a:p>
          <a:p>
            <a:r>
              <a:rPr lang="en-US" altLang="zh-CN" dirty="0"/>
              <a:t>&lt;button type="button" class="</a:t>
            </a:r>
            <a:r>
              <a:rPr lang="en-US" altLang="zh-CN" dirty="0" err="1"/>
              <a:t>btn</a:t>
            </a:r>
            <a:r>
              <a:rPr lang="en-US" altLang="zh-CN" dirty="0"/>
              <a:t> </a:t>
            </a:r>
            <a:r>
              <a:rPr lang="en-US" altLang="zh-CN" dirty="0" err="1"/>
              <a:t>btn</a:t>
            </a:r>
            <a:r>
              <a:rPr lang="en-US" altLang="zh-CN" dirty="0"/>
              <a:t>-warning"&gt;</a:t>
            </a:r>
            <a:r>
              <a:rPr lang="zh-CN" altLang="en-US" dirty="0"/>
              <a:t>警告按钮</a:t>
            </a:r>
            <a:r>
              <a:rPr lang="en-US" altLang="zh-CN" dirty="0"/>
              <a:t>&lt;/button&gt;</a:t>
            </a:r>
          </a:p>
          <a:p>
            <a:r>
              <a:rPr lang="en-US" altLang="zh-CN" dirty="0"/>
              <a:t>&lt;button type="button" class="</a:t>
            </a:r>
            <a:r>
              <a:rPr lang="en-US" altLang="zh-CN" dirty="0" err="1"/>
              <a:t>btn</a:t>
            </a:r>
            <a:r>
              <a:rPr lang="en-US" altLang="zh-CN" dirty="0"/>
              <a:t> </a:t>
            </a:r>
            <a:r>
              <a:rPr lang="en-US" altLang="zh-CN" dirty="0" err="1"/>
              <a:t>btn</a:t>
            </a:r>
            <a:r>
              <a:rPr lang="en-US" altLang="zh-CN" dirty="0"/>
              <a:t>-danger"&gt;</a:t>
            </a:r>
            <a:r>
              <a:rPr lang="zh-CN" altLang="en-US" dirty="0"/>
              <a:t>危险按钮</a:t>
            </a:r>
            <a:r>
              <a:rPr lang="en-US" altLang="zh-CN" dirty="0"/>
              <a:t>&lt;/button&gt;</a:t>
            </a:r>
          </a:p>
          <a:p>
            <a:r>
              <a:rPr lang="en-US" altLang="zh-CN" dirty="0"/>
              <a:t>&lt;button type="button" class="</a:t>
            </a:r>
            <a:r>
              <a:rPr lang="en-US" altLang="zh-CN" dirty="0" err="1"/>
              <a:t>btn</a:t>
            </a:r>
            <a:r>
              <a:rPr lang="en-US" altLang="zh-CN" dirty="0"/>
              <a:t> </a:t>
            </a:r>
            <a:r>
              <a:rPr lang="en-US" altLang="zh-CN" dirty="0" err="1"/>
              <a:t>btn</a:t>
            </a:r>
            <a:r>
              <a:rPr lang="en-US" altLang="zh-CN" dirty="0"/>
              <a:t>-link"&gt;</a:t>
            </a:r>
            <a:r>
              <a:rPr lang="zh-CN" altLang="en-US" dirty="0"/>
              <a:t>链接按钮</a:t>
            </a:r>
            <a:r>
              <a:rPr lang="en-US" altLang="zh-CN" dirty="0"/>
              <a:t>&lt;/button&gt;</a:t>
            </a:r>
          </a:p>
        </p:txBody>
      </p:sp>
      <p:pic>
        <p:nvPicPr>
          <p:cNvPr id="5" name="图片 4" descr="预定义按钮.PNG"/>
          <p:cNvPicPr/>
          <p:nvPr/>
        </p:nvPicPr>
        <p:blipFill>
          <a:blip r:embed="rId2" cstate="print"/>
          <a:stretch>
            <a:fillRect/>
          </a:stretch>
        </p:blipFill>
        <p:spPr>
          <a:xfrm>
            <a:off x="4211960" y="4437112"/>
            <a:ext cx="4441190" cy="1638935"/>
          </a:xfrm>
          <a:prstGeom prst="rect">
            <a:avLst/>
          </a:prstGeom>
        </p:spPr>
      </p:pic>
    </p:spTree>
    <p:extLst>
      <p:ext uri="{BB962C8B-B14F-4D97-AF65-F5344CB8AC3E}">
        <p14:creationId xmlns:p14="http://schemas.microsoft.com/office/powerpoint/2010/main" val="3092769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3.5.2</a:t>
            </a:r>
            <a:r>
              <a:rPr lang="zh-CN" altLang="zh-CN" dirty="0"/>
              <a:t>按钮尺寸</a:t>
            </a:r>
          </a:p>
        </p:txBody>
      </p:sp>
      <p:sp>
        <p:nvSpPr>
          <p:cNvPr id="5" name="矩形 4"/>
          <p:cNvSpPr/>
          <p:nvPr/>
        </p:nvSpPr>
        <p:spPr>
          <a:xfrm>
            <a:off x="395536" y="1477851"/>
            <a:ext cx="7835281" cy="830997"/>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通过给按钮</a:t>
            </a:r>
            <a:r>
              <a:rPr lang="en-US" altLang="zh-CN" sz="2400" dirty="0"/>
              <a:t>&lt;button&gt;</a:t>
            </a:r>
            <a:r>
              <a:rPr lang="zh-CN" altLang="zh-CN" sz="2400" dirty="0"/>
              <a:t>元素应用样式类</a:t>
            </a:r>
            <a:r>
              <a:rPr lang="en-US" altLang="zh-CN" sz="2400" dirty="0"/>
              <a:t>.</a:t>
            </a:r>
            <a:r>
              <a:rPr lang="en-US" altLang="zh-CN" sz="2400" dirty="0" err="1"/>
              <a:t>btn-lg</a:t>
            </a:r>
            <a:r>
              <a:rPr lang="zh-CN" altLang="zh-CN" sz="2400" dirty="0"/>
              <a:t>、</a:t>
            </a:r>
            <a:r>
              <a:rPr lang="en-US" altLang="zh-CN" sz="2400" dirty="0"/>
              <a:t>.</a:t>
            </a:r>
            <a:r>
              <a:rPr lang="en-US" altLang="zh-CN" sz="2400" dirty="0" err="1"/>
              <a:t>btn-sm</a:t>
            </a:r>
            <a:r>
              <a:rPr lang="zh-CN" altLang="zh-CN" sz="2400" dirty="0"/>
              <a:t>或</a:t>
            </a:r>
            <a:r>
              <a:rPr lang="en-US" altLang="zh-CN" sz="2400" dirty="0"/>
              <a:t>.</a:t>
            </a:r>
            <a:r>
              <a:rPr lang="en-US" altLang="zh-CN" sz="2400" dirty="0" err="1"/>
              <a:t>btn-xs</a:t>
            </a:r>
            <a:r>
              <a:rPr lang="zh-CN" altLang="zh-CN" sz="2400" dirty="0"/>
              <a:t>可以获得不同尺寸的按钮。</a:t>
            </a:r>
            <a:endParaRPr lang="zh-CN" altLang="en-US" sz="2400" dirty="0"/>
          </a:p>
        </p:txBody>
      </p:sp>
      <p:sp>
        <p:nvSpPr>
          <p:cNvPr id="4" name="矩形 3"/>
          <p:cNvSpPr/>
          <p:nvPr/>
        </p:nvSpPr>
        <p:spPr>
          <a:xfrm>
            <a:off x="457200" y="2308848"/>
            <a:ext cx="7571184" cy="1477328"/>
          </a:xfrm>
          <a:prstGeom prst="rect">
            <a:avLst/>
          </a:prstGeom>
        </p:spPr>
        <p:txBody>
          <a:bodyPr wrap="square">
            <a:spAutoFit/>
          </a:bodyPr>
          <a:lstStyle/>
          <a:p>
            <a:r>
              <a:rPr lang="en-US" altLang="zh-CN" dirty="0"/>
              <a:t>&lt;button type="button" class="</a:t>
            </a:r>
            <a:r>
              <a:rPr lang="en-US" altLang="zh-CN" dirty="0" err="1"/>
              <a:t>btn</a:t>
            </a:r>
            <a:r>
              <a:rPr lang="en-US" altLang="zh-CN" dirty="0"/>
              <a:t> </a:t>
            </a:r>
            <a:r>
              <a:rPr lang="en-US" altLang="zh-CN" dirty="0" err="1"/>
              <a:t>btn</a:t>
            </a:r>
            <a:r>
              <a:rPr lang="en-US" altLang="zh-CN" dirty="0"/>
              <a:t>-default </a:t>
            </a:r>
            <a:r>
              <a:rPr lang="en-US" altLang="zh-CN" dirty="0" err="1"/>
              <a:t>btn-lg</a:t>
            </a:r>
            <a:r>
              <a:rPr lang="en-US" altLang="zh-CN" dirty="0"/>
              <a:t>"&gt;</a:t>
            </a:r>
            <a:r>
              <a:rPr lang="zh-CN" altLang="en-US" dirty="0"/>
              <a:t>大按钮</a:t>
            </a:r>
            <a:r>
              <a:rPr lang="en-US" altLang="zh-CN" dirty="0"/>
              <a:t>&lt;/button&gt;</a:t>
            </a:r>
          </a:p>
          <a:p>
            <a:r>
              <a:rPr lang="en-US" altLang="zh-CN" dirty="0"/>
              <a:t>&lt;button type="button" class="</a:t>
            </a:r>
            <a:r>
              <a:rPr lang="en-US" altLang="zh-CN" dirty="0" err="1"/>
              <a:t>btn</a:t>
            </a:r>
            <a:r>
              <a:rPr lang="en-US" altLang="zh-CN" dirty="0"/>
              <a:t> </a:t>
            </a:r>
            <a:r>
              <a:rPr lang="en-US" altLang="zh-CN" dirty="0" err="1"/>
              <a:t>btn</a:t>
            </a:r>
            <a:r>
              <a:rPr lang="en-US" altLang="zh-CN" dirty="0"/>
              <a:t>-default </a:t>
            </a:r>
            <a:r>
              <a:rPr lang="en-US" altLang="zh-CN" dirty="0" err="1"/>
              <a:t>btn-sm</a:t>
            </a:r>
            <a:r>
              <a:rPr lang="en-US" altLang="zh-CN" dirty="0"/>
              <a:t>"&gt;</a:t>
            </a:r>
            <a:r>
              <a:rPr lang="zh-CN" altLang="en-US" dirty="0"/>
              <a:t>小按钮</a:t>
            </a:r>
            <a:r>
              <a:rPr lang="en-US" altLang="zh-CN" dirty="0"/>
              <a:t>&lt;/button&gt;</a:t>
            </a:r>
          </a:p>
          <a:p>
            <a:r>
              <a:rPr lang="en-US" altLang="zh-CN" dirty="0"/>
              <a:t>&lt;button type="button" class="</a:t>
            </a:r>
            <a:r>
              <a:rPr lang="en-US" altLang="zh-CN" dirty="0" err="1"/>
              <a:t>btn</a:t>
            </a:r>
            <a:r>
              <a:rPr lang="en-US" altLang="zh-CN" dirty="0"/>
              <a:t> </a:t>
            </a:r>
            <a:r>
              <a:rPr lang="en-US" altLang="zh-CN" dirty="0" err="1"/>
              <a:t>btn</a:t>
            </a:r>
            <a:r>
              <a:rPr lang="en-US" altLang="zh-CN" dirty="0"/>
              <a:t>-default </a:t>
            </a:r>
            <a:r>
              <a:rPr lang="en-US" altLang="zh-CN" dirty="0" err="1"/>
              <a:t>btn-xs</a:t>
            </a:r>
            <a:r>
              <a:rPr lang="en-US" altLang="zh-CN" dirty="0"/>
              <a:t>"&gt;</a:t>
            </a:r>
            <a:r>
              <a:rPr lang="zh-CN" altLang="en-US" dirty="0"/>
              <a:t>超小按钮</a:t>
            </a:r>
            <a:r>
              <a:rPr lang="en-US" altLang="zh-CN" dirty="0"/>
              <a:t>&lt;/button&gt;</a:t>
            </a:r>
          </a:p>
        </p:txBody>
      </p:sp>
      <p:pic>
        <p:nvPicPr>
          <p:cNvPr id="7" name="图片 6" descr="按钮尺寸.PNG"/>
          <p:cNvPicPr/>
          <p:nvPr/>
        </p:nvPicPr>
        <p:blipFill>
          <a:blip r:embed="rId2" cstate="print"/>
          <a:stretch>
            <a:fillRect/>
          </a:stretch>
        </p:blipFill>
        <p:spPr>
          <a:xfrm>
            <a:off x="5211392" y="4077072"/>
            <a:ext cx="3019425" cy="2057400"/>
          </a:xfrm>
          <a:prstGeom prst="rect">
            <a:avLst/>
          </a:prstGeom>
        </p:spPr>
      </p:pic>
    </p:spTree>
    <p:extLst>
      <p:ext uri="{BB962C8B-B14F-4D97-AF65-F5344CB8AC3E}">
        <p14:creationId xmlns:p14="http://schemas.microsoft.com/office/powerpoint/2010/main" val="1026973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3.5.3</a:t>
            </a:r>
            <a:r>
              <a:rPr lang="zh-CN" altLang="zh-CN" dirty="0"/>
              <a:t>块级按钮</a:t>
            </a:r>
          </a:p>
        </p:txBody>
      </p:sp>
      <p:sp>
        <p:nvSpPr>
          <p:cNvPr id="5" name="矩形 4"/>
          <p:cNvSpPr/>
          <p:nvPr/>
        </p:nvSpPr>
        <p:spPr>
          <a:xfrm>
            <a:off x="481134" y="1700808"/>
            <a:ext cx="7835281" cy="1200329"/>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通过给按钮</a:t>
            </a:r>
            <a:r>
              <a:rPr lang="en-US" altLang="zh-CN" sz="2400" dirty="0"/>
              <a:t>&lt;button&gt;</a:t>
            </a:r>
            <a:r>
              <a:rPr lang="zh-CN" altLang="zh-CN" sz="2400" dirty="0"/>
              <a:t>元素应用样式类</a:t>
            </a:r>
            <a:r>
              <a:rPr lang="en-US" altLang="zh-CN" sz="2400" dirty="0"/>
              <a:t>.</a:t>
            </a:r>
            <a:r>
              <a:rPr lang="en-US" altLang="zh-CN" sz="2400" dirty="0" err="1"/>
              <a:t>btn</a:t>
            </a:r>
            <a:r>
              <a:rPr lang="en-US" altLang="zh-CN" sz="2400" dirty="0"/>
              <a:t>-block</a:t>
            </a:r>
            <a:r>
              <a:rPr lang="zh-CN" altLang="zh-CN" sz="2400" dirty="0"/>
              <a:t>可以将按钮拉伸至其父元素</a:t>
            </a:r>
            <a:r>
              <a:rPr lang="en-US" altLang="zh-CN" sz="2400" dirty="0"/>
              <a:t>100%</a:t>
            </a:r>
            <a:r>
              <a:rPr lang="zh-CN" altLang="zh-CN" sz="2400" dirty="0"/>
              <a:t>的宽度，同时该按钮变为了块级元素。</a:t>
            </a:r>
            <a:endParaRPr lang="zh-CN" altLang="en-US" sz="2400" dirty="0"/>
          </a:p>
        </p:txBody>
      </p:sp>
      <p:sp>
        <p:nvSpPr>
          <p:cNvPr id="3" name="矩形 2"/>
          <p:cNvSpPr/>
          <p:nvPr/>
        </p:nvSpPr>
        <p:spPr>
          <a:xfrm>
            <a:off x="492155" y="3212976"/>
            <a:ext cx="7824260" cy="646331"/>
          </a:xfrm>
          <a:prstGeom prst="rect">
            <a:avLst/>
          </a:prstGeom>
        </p:spPr>
        <p:txBody>
          <a:bodyPr wrap="square">
            <a:spAutoFit/>
          </a:bodyPr>
          <a:lstStyle/>
          <a:p>
            <a:r>
              <a:rPr lang="en-US" altLang="zh-CN" dirty="0"/>
              <a:t>&lt;button type="button" class="</a:t>
            </a:r>
            <a:r>
              <a:rPr lang="en-US" altLang="zh-CN" dirty="0" err="1"/>
              <a:t>btn</a:t>
            </a:r>
            <a:r>
              <a:rPr lang="en-US" altLang="zh-CN" dirty="0"/>
              <a:t> </a:t>
            </a:r>
            <a:r>
              <a:rPr lang="en-US" altLang="zh-CN" dirty="0" err="1"/>
              <a:t>btn</a:t>
            </a:r>
            <a:r>
              <a:rPr lang="en-US" altLang="zh-CN" dirty="0"/>
              <a:t>-primary </a:t>
            </a:r>
            <a:r>
              <a:rPr lang="en-US" altLang="zh-CN" dirty="0" err="1"/>
              <a:t>btn-lg</a:t>
            </a:r>
            <a:r>
              <a:rPr lang="en-US" altLang="zh-CN" dirty="0"/>
              <a:t> </a:t>
            </a:r>
            <a:r>
              <a:rPr lang="en-US" altLang="zh-CN" dirty="0" err="1"/>
              <a:t>btn</a:t>
            </a:r>
            <a:r>
              <a:rPr lang="en-US" altLang="zh-CN" dirty="0"/>
              <a:t>-block"&gt;</a:t>
            </a:r>
            <a:r>
              <a:rPr lang="zh-CN" altLang="en-US" dirty="0"/>
              <a:t>块级按钮</a:t>
            </a:r>
            <a:r>
              <a:rPr lang="en-US" altLang="zh-CN" dirty="0"/>
              <a:t>&lt;/button&gt;</a:t>
            </a:r>
            <a:endParaRPr lang="zh-CN" altLang="en-US" dirty="0"/>
          </a:p>
        </p:txBody>
      </p:sp>
      <p:pic>
        <p:nvPicPr>
          <p:cNvPr id="7" name="图片 6" descr="块级按钮.PNG"/>
          <p:cNvPicPr/>
          <p:nvPr/>
        </p:nvPicPr>
        <p:blipFill>
          <a:blip r:embed="rId2" cstate="print"/>
          <a:stretch>
            <a:fillRect/>
          </a:stretch>
        </p:blipFill>
        <p:spPr>
          <a:xfrm>
            <a:off x="5298275" y="4171146"/>
            <a:ext cx="3019425" cy="2057400"/>
          </a:xfrm>
          <a:prstGeom prst="rect">
            <a:avLst/>
          </a:prstGeom>
        </p:spPr>
      </p:pic>
    </p:spTree>
    <p:extLst>
      <p:ext uri="{BB962C8B-B14F-4D97-AF65-F5344CB8AC3E}">
        <p14:creationId xmlns:p14="http://schemas.microsoft.com/office/powerpoint/2010/main" val="1474217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3.5.4</a:t>
            </a:r>
            <a:r>
              <a:rPr lang="zh-CN" altLang="zh-CN" dirty="0"/>
              <a:t>按钮激活状态</a:t>
            </a:r>
          </a:p>
        </p:txBody>
      </p:sp>
      <p:sp>
        <p:nvSpPr>
          <p:cNvPr id="5" name="矩形 4"/>
          <p:cNvSpPr/>
          <p:nvPr/>
        </p:nvSpPr>
        <p:spPr>
          <a:xfrm>
            <a:off x="481134" y="1700808"/>
            <a:ext cx="7835281" cy="1200329"/>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当按钮处于激活状态时，它表现为被按压下去的样式（底色更深、边框颜色更深、向内投射阴影）。通过给</a:t>
            </a:r>
            <a:r>
              <a:rPr lang="en-US" altLang="zh-CN" sz="2400" dirty="0"/>
              <a:t>&lt;button&gt;</a:t>
            </a:r>
            <a:r>
              <a:rPr lang="zh-CN" altLang="zh-CN" sz="2400" dirty="0"/>
              <a:t>元素应用样式类</a:t>
            </a:r>
            <a:r>
              <a:rPr lang="en-US" altLang="zh-CN" sz="2400" dirty="0"/>
              <a:t>.active</a:t>
            </a:r>
            <a:r>
              <a:rPr lang="zh-CN" altLang="zh-CN" sz="2400" dirty="0"/>
              <a:t>可以实现这一效果。</a:t>
            </a:r>
            <a:endParaRPr lang="zh-CN" altLang="en-US" sz="2400" dirty="0"/>
          </a:p>
        </p:txBody>
      </p:sp>
      <p:sp>
        <p:nvSpPr>
          <p:cNvPr id="3" name="矩形 2"/>
          <p:cNvSpPr/>
          <p:nvPr/>
        </p:nvSpPr>
        <p:spPr>
          <a:xfrm>
            <a:off x="457199" y="3063950"/>
            <a:ext cx="7859215" cy="923330"/>
          </a:xfrm>
          <a:prstGeom prst="rect">
            <a:avLst/>
          </a:prstGeom>
        </p:spPr>
        <p:txBody>
          <a:bodyPr wrap="square">
            <a:spAutoFit/>
          </a:bodyPr>
          <a:lstStyle/>
          <a:p>
            <a:r>
              <a:rPr lang="en-US" altLang="zh-CN" dirty="0"/>
              <a:t>&lt;button type="button" class="</a:t>
            </a:r>
            <a:r>
              <a:rPr lang="en-US" altLang="zh-CN" dirty="0" err="1"/>
              <a:t>btn</a:t>
            </a:r>
            <a:r>
              <a:rPr lang="en-US" altLang="zh-CN" dirty="0"/>
              <a:t> </a:t>
            </a:r>
            <a:r>
              <a:rPr lang="en-US" altLang="zh-CN" dirty="0" err="1"/>
              <a:t>btn</a:t>
            </a:r>
            <a:r>
              <a:rPr lang="en-US" altLang="zh-CN" dirty="0"/>
              <a:t>-primary </a:t>
            </a:r>
            <a:r>
              <a:rPr lang="en-US" altLang="zh-CN" dirty="0" err="1"/>
              <a:t>btn-lg</a:t>
            </a:r>
            <a:r>
              <a:rPr lang="en-US" altLang="zh-CN" dirty="0"/>
              <a:t>"&gt;</a:t>
            </a:r>
            <a:r>
              <a:rPr lang="zh-CN" altLang="en-US" dirty="0"/>
              <a:t>原始按钮</a:t>
            </a:r>
            <a:r>
              <a:rPr lang="en-US" altLang="zh-CN" dirty="0"/>
              <a:t>&lt;/button&gt;</a:t>
            </a:r>
          </a:p>
          <a:p>
            <a:r>
              <a:rPr lang="en-US" altLang="zh-CN" dirty="0"/>
              <a:t>&lt;button type="button" class="</a:t>
            </a:r>
            <a:r>
              <a:rPr lang="en-US" altLang="zh-CN" dirty="0" err="1"/>
              <a:t>btn</a:t>
            </a:r>
            <a:r>
              <a:rPr lang="en-US" altLang="zh-CN" dirty="0"/>
              <a:t> </a:t>
            </a:r>
            <a:r>
              <a:rPr lang="en-US" altLang="zh-CN" dirty="0" err="1"/>
              <a:t>btn</a:t>
            </a:r>
            <a:r>
              <a:rPr lang="en-US" altLang="zh-CN" dirty="0"/>
              <a:t>-primary </a:t>
            </a:r>
            <a:r>
              <a:rPr lang="en-US" altLang="zh-CN" dirty="0" err="1"/>
              <a:t>btn-lg</a:t>
            </a:r>
            <a:r>
              <a:rPr lang="en-US" altLang="zh-CN" dirty="0"/>
              <a:t> active"&gt;</a:t>
            </a:r>
            <a:r>
              <a:rPr lang="zh-CN" altLang="en-US" dirty="0"/>
              <a:t>激活的原始按钮</a:t>
            </a:r>
            <a:r>
              <a:rPr lang="en-US" altLang="zh-CN" dirty="0"/>
              <a:t>&lt;/button&gt;</a:t>
            </a:r>
          </a:p>
        </p:txBody>
      </p:sp>
      <p:pic>
        <p:nvPicPr>
          <p:cNvPr id="7" name="图片 6" descr="按钮激活撞状态.PNG"/>
          <p:cNvPicPr/>
          <p:nvPr/>
        </p:nvPicPr>
        <p:blipFill>
          <a:blip r:embed="rId2" cstate="print"/>
          <a:stretch>
            <a:fillRect/>
          </a:stretch>
        </p:blipFill>
        <p:spPr>
          <a:xfrm>
            <a:off x="5076056" y="4179031"/>
            <a:ext cx="3019425" cy="2057400"/>
          </a:xfrm>
          <a:prstGeom prst="rect">
            <a:avLst/>
          </a:prstGeom>
        </p:spPr>
      </p:pic>
    </p:spTree>
    <p:extLst>
      <p:ext uri="{BB962C8B-B14F-4D97-AF65-F5344CB8AC3E}">
        <p14:creationId xmlns:p14="http://schemas.microsoft.com/office/powerpoint/2010/main" val="755781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3.5.5</a:t>
            </a:r>
            <a:r>
              <a:rPr lang="zh-CN" altLang="zh-CN" dirty="0"/>
              <a:t>按钮禁用状态</a:t>
            </a:r>
          </a:p>
        </p:txBody>
      </p:sp>
      <p:sp>
        <p:nvSpPr>
          <p:cNvPr id="5" name="矩形 4"/>
          <p:cNvSpPr/>
          <p:nvPr/>
        </p:nvSpPr>
        <p:spPr>
          <a:xfrm>
            <a:off x="481134" y="1700808"/>
            <a:ext cx="7835281" cy="1569660"/>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当一个按钮被禁用时，它的颜色会变淡</a:t>
            </a:r>
            <a:r>
              <a:rPr lang="en-US" altLang="zh-CN" sz="2400" dirty="0"/>
              <a:t>50%</a:t>
            </a:r>
            <a:r>
              <a:rPr lang="zh-CN" altLang="zh-CN" sz="2400" dirty="0"/>
              <a:t>，并失去渐变，呈现出无法点击的效果。对于</a:t>
            </a:r>
            <a:r>
              <a:rPr lang="en-US" altLang="zh-CN" sz="2400" dirty="0"/>
              <a:t>&lt;button&gt;</a:t>
            </a:r>
            <a:r>
              <a:rPr lang="zh-CN" altLang="zh-CN" sz="2400" dirty="0"/>
              <a:t>元素，可以为其添加</a:t>
            </a:r>
            <a:r>
              <a:rPr lang="en-US" altLang="zh-CN" sz="2400" dirty="0"/>
              <a:t>disabled</a:t>
            </a:r>
            <a:r>
              <a:rPr lang="zh-CN" altLang="zh-CN" sz="2400" dirty="0"/>
              <a:t>属性实现这一效果，对于</a:t>
            </a:r>
            <a:r>
              <a:rPr lang="en-US" altLang="zh-CN" sz="2400" dirty="0"/>
              <a:t>&lt;a&gt;</a:t>
            </a:r>
            <a:r>
              <a:rPr lang="zh-CN" altLang="zh-CN" sz="2400" dirty="0"/>
              <a:t>元素则可以通过应用样式类</a:t>
            </a:r>
            <a:r>
              <a:rPr lang="en-US" altLang="zh-CN" sz="2400" dirty="0"/>
              <a:t>.disabled</a:t>
            </a:r>
            <a:r>
              <a:rPr lang="zh-CN" altLang="zh-CN" sz="2400" dirty="0"/>
              <a:t>来实现。</a:t>
            </a:r>
            <a:endParaRPr lang="zh-CN" altLang="en-US" sz="2400" dirty="0"/>
          </a:p>
        </p:txBody>
      </p:sp>
      <p:sp>
        <p:nvSpPr>
          <p:cNvPr id="3" name="矩形 2"/>
          <p:cNvSpPr/>
          <p:nvPr/>
        </p:nvSpPr>
        <p:spPr>
          <a:xfrm>
            <a:off x="374643" y="3427804"/>
            <a:ext cx="7941772" cy="1754326"/>
          </a:xfrm>
          <a:prstGeom prst="rect">
            <a:avLst/>
          </a:prstGeom>
        </p:spPr>
        <p:txBody>
          <a:bodyPr wrap="square">
            <a:spAutoFit/>
          </a:bodyPr>
          <a:lstStyle/>
          <a:p>
            <a:r>
              <a:rPr lang="en-US" altLang="zh-CN" dirty="0"/>
              <a:t>&lt;button type="button" class="</a:t>
            </a:r>
            <a:r>
              <a:rPr lang="en-US" altLang="zh-CN" dirty="0" err="1"/>
              <a:t>btn</a:t>
            </a:r>
            <a:r>
              <a:rPr lang="en-US" altLang="zh-CN" dirty="0"/>
              <a:t> </a:t>
            </a:r>
            <a:r>
              <a:rPr lang="en-US" altLang="zh-CN" dirty="0" err="1"/>
              <a:t>btn</a:t>
            </a:r>
            <a:r>
              <a:rPr lang="en-US" altLang="zh-CN" dirty="0"/>
              <a:t>-primary </a:t>
            </a:r>
            <a:r>
              <a:rPr lang="en-US" altLang="zh-CN" dirty="0" err="1"/>
              <a:t>btn-lg</a:t>
            </a:r>
            <a:r>
              <a:rPr lang="en-US" altLang="zh-CN" dirty="0"/>
              <a:t> "&gt;</a:t>
            </a:r>
            <a:r>
              <a:rPr lang="zh-CN" altLang="en-US" dirty="0"/>
              <a:t>原始按钮</a:t>
            </a:r>
            <a:r>
              <a:rPr lang="en-US" altLang="zh-CN" dirty="0"/>
              <a:t>&lt;/button&gt;</a:t>
            </a:r>
          </a:p>
          <a:p>
            <a:r>
              <a:rPr lang="en-US" altLang="zh-CN" dirty="0"/>
              <a:t>&lt;button type="button" class="</a:t>
            </a:r>
            <a:r>
              <a:rPr lang="en-US" altLang="zh-CN" dirty="0" err="1"/>
              <a:t>btn</a:t>
            </a:r>
            <a:r>
              <a:rPr lang="en-US" altLang="zh-CN" dirty="0"/>
              <a:t> </a:t>
            </a:r>
            <a:r>
              <a:rPr lang="en-US" altLang="zh-CN" dirty="0" err="1"/>
              <a:t>btn</a:t>
            </a:r>
            <a:r>
              <a:rPr lang="en-US" altLang="zh-CN" dirty="0"/>
              <a:t>-primary </a:t>
            </a:r>
            <a:r>
              <a:rPr lang="en-US" altLang="zh-CN" dirty="0" err="1"/>
              <a:t>btn-lg</a:t>
            </a:r>
            <a:r>
              <a:rPr lang="en-US" altLang="zh-CN" dirty="0"/>
              <a:t>" disabled="disabled"&gt;</a:t>
            </a:r>
            <a:r>
              <a:rPr lang="zh-CN" altLang="en-US" dirty="0"/>
              <a:t>禁用的原始按钮</a:t>
            </a:r>
            <a:r>
              <a:rPr lang="en-US" altLang="zh-CN" dirty="0"/>
              <a:t>&lt;/button&gt; </a:t>
            </a:r>
          </a:p>
          <a:p>
            <a:r>
              <a:rPr lang="en-US" altLang="zh-CN" dirty="0"/>
              <a:t>&lt;a </a:t>
            </a:r>
            <a:r>
              <a:rPr lang="en-US" altLang="zh-CN" dirty="0" err="1"/>
              <a:t>href</a:t>
            </a:r>
            <a:r>
              <a:rPr lang="en-US" altLang="zh-CN" dirty="0"/>
              <a:t>="#" class="</a:t>
            </a:r>
            <a:r>
              <a:rPr lang="en-US" altLang="zh-CN" dirty="0" err="1"/>
              <a:t>btn</a:t>
            </a:r>
            <a:r>
              <a:rPr lang="en-US" altLang="zh-CN" dirty="0"/>
              <a:t> </a:t>
            </a:r>
            <a:r>
              <a:rPr lang="en-US" altLang="zh-CN" dirty="0" err="1"/>
              <a:t>btn</a:t>
            </a:r>
            <a:r>
              <a:rPr lang="en-US" altLang="zh-CN" dirty="0"/>
              <a:t>-danger </a:t>
            </a:r>
            <a:r>
              <a:rPr lang="en-US" altLang="zh-CN" dirty="0" err="1"/>
              <a:t>btn-lg</a:t>
            </a:r>
            <a:r>
              <a:rPr lang="en-US" altLang="zh-CN" dirty="0"/>
              <a:t>" role="button"&gt;</a:t>
            </a:r>
            <a:r>
              <a:rPr lang="zh-CN" altLang="en-US" dirty="0"/>
              <a:t>原始按钮</a:t>
            </a:r>
            <a:r>
              <a:rPr lang="en-US" altLang="zh-CN" dirty="0"/>
              <a:t>&lt;/a&gt;</a:t>
            </a:r>
          </a:p>
          <a:p>
            <a:r>
              <a:rPr lang="en-US" altLang="zh-CN" dirty="0"/>
              <a:t>&lt;a </a:t>
            </a:r>
            <a:r>
              <a:rPr lang="en-US" altLang="zh-CN" dirty="0" err="1"/>
              <a:t>href</a:t>
            </a:r>
            <a:r>
              <a:rPr lang="en-US" altLang="zh-CN" dirty="0"/>
              <a:t>="#" class="</a:t>
            </a:r>
            <a:r>
              <a:rPr lang="en-US" altLang="zh-CN" dirty="0" err="1"/>
              <a:t>btn</a:t>
            </a:r>
            <a:r>
              <a:rPr lang="en-US" altLang="zh-CN" dirty="0"/>
              <a:t> </a:t>
            </a:r>
            <a:r>
              <a:rPr lang="en-US" altLang="zh-CN" dirty="0" err="1"/>
              <a:t>btn</a:t>
            </a:r>
            <a:r>
              <a:rPr lang="en-US" altLang="zh-CN" dirty="0"/>
              <a:t>-danger </a:t>
            </a:r>
            <a:r>
              <a:rPr lang="en-US" altLang="zh-CN" dirty="0" err="1"/>
              <a:t>btn-lg</a:t>
            </a:r>
            <a:r>
              <a:rPr lang="en-US" altLang="zh-CN" dirty="0"/>
              <a:t> disabled" role="button"&gt;</a:t>
            </a:r>
            <a:r>
              <a:rPr lang="zh-CN" altLang="en-US" dirty="0"/>
              <a:t>禁用的原始按按钮</a:t>
            </a:r>
            <a:r>
              <a:rPr lang="en-US" altLang="zh-CN" dirty="0"/>
              <a:t>&lt;/a&gt; </a:t>
            </a:r>
          </a:p>
        </p:txBody>
      </p:sp>
      <p:pic>
        <p:nvPicPr>
          <p:cNvPr id="7" name="图片 6" descr="按钮禁用状态.PNG"/>
          <p:cNvPicPr/>
          <p:nvPr/>
        </p:nvPicPr>
        <p:blipFill>
          <a:blip r:embed="rId2" cstate="print"/>
          <a:stretch>
            <a:fillRect/>
          </a:stretch>
        </p:blipFill>
        <p:spPr>
          <a:xfrm>
            <a:off x="5364088" y="5013176"/>
            <a:ext cx="3423285" cy="2415540"/>
          </a:xfrm>
          <a:prstGeom prst="rect">
            <a:avLst/>
          </a:prstGeom>
        </p:spPr>
      </p:pic>
    </p:spTree>
    <p:extLst>
      <p:ext uri="{BB962C8B-B14F-4D97-AF65-F5344CB8AC3E}">
        <p14:creationId xmlns:p14="http://schemas.microsoft.com/office/powerpoint/2010/main" val="1252441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3.5.6</a:t>
            </a:r>
            <a:r>
              <a:rPr lang="zh-CN" altLang="zh-CN" dirty="0"/>
              <a:t>按钮标签</a:t>
            </a:r>
          </a:p>
        </p:txBody>
      </p:sp>
      <p:sp>
        <p:nvSpPr>
          <p:cNvPr id="5" name="矩形 4"/>
          <p:cNvSpPr/>
          <p:nvPr/>
        </p:nvSpPr>
        <p:spPr>
          <a:xfrm>
            <a:off x="481134" y="1700808"/>
            <a:ext cx="7835281" cy="1200329"/>
          </a:xfrm>
          <a:prstGeom prst="rect">
            <a:avLst/>
          </a:prstGeom>
        </p:spPr>
        <p:txBody>
          <a:bodyPr wrap="square">
            <a:spAutoFit/>
          </a:bodyPr>
          <a:lstStyle/>
          <a:p>
            <a:pPr marL="342900" indent="-342900">
              <a:buClr>
                <a:schemeClr val="accent3"/>
              </a:buClr>
              <a:buFont typeface="Arial" panose="020B0604020202020204" pitchFamily="34" charset="0"/>
              <a:buChar char="•"/>
            </a:pPr>
            <a:r>
              <a:rPr lang="en-US" altLang="zh-CN" sz="2400" dirty="0"/>
              <a:t>Bootstrap</a:t>
            </a:r>
            <a:r>
              <a:rPr lang="zh-CN" altLang="zh-CN" sz="2400" dirty="0"/>
              <a:t>允许在</a:t>
            </a:r>
            <a:r>
              <a:rPr lang="en-US" altLang="zh-CN" sz="2400" dirty="0"/>
              <a:t>&lt;a&gt;</a:t>
            </a:r>
            <a:r>
              <a:rPr lang="zh-CN" altLang="zh-CN" sz="2400" dirty="0"/>
              <a:t>、</a:t>
            </a:r>
            <a:r>
              <a:rPr lang="en-US" altLang="zh-CN" sz="2400" dirty="0"/>
              <a:t>&lt;button&gt;</a:t>
            </a:r>
            <a:r>
              <a:rPr lang="zh-CN" altLang="zh-CN" sz="2400" dirty="0"/>
              <a:t>或</a:t>
            </a:r>
            <a:r>
              <a:rPr lang="en-US" altLang="zh-CN" sz="2400" dirty="0"/>
              <a:t>&lt;input&gt;</a:t>
            </a:r>
            <a:r>
              <a:rPr lang="zh-CN" altLang="zh-CN" sz="2400" dirty="0"/>
              <a:t>元素上应用按钮的样式，但是建议尽量不要这么做，目的是为了避免跨浏览器产生的不一致性</a:t>
            </a:r>
            <a:r>
              <a:rPr lang="zh-CN" altLang="zh-CN" sz="2400" dirty="0" smtClean="0"/>
              <a:t>问题</a:t>
            </a:r>
            <a:r>
              <a:rPr lang="zh-CN" altLang="en-US" sz="2400" dirty="0"/>
              <a:t>。</a:t>
            </a:r>
          </a:p>
        </p:txBody>
      </p:sp>
      <p:sp>
        <p:nvSpPr>
          <p:cNvPr id="4" name="矩形 3"/>
          <p:cNvSpPr/>
          <p:nvPr/>
        </p:nvSpPr>
        <p:spPr>
          <a:xfrm>
            <a:off x="457200" y="3058473"/>
            <a:ext cx="8003232" cy="923330"/>
          </a:xfrm>
          <a:prstGeom prst="rect">
            <a:avLst/>
          </a:prstGeom>
        </p:spPr>
        <p:txBody>
          <a:bodyPr wrap="square">
            <a:spAutoFit/>
          </a:bodyPr>
          <a:lstStyle/>
          <a:p>
            <a:r>
              <a:rPr lang="en-US" altLang="zh-CN" dirty="0"/>
              <a:t>&lt;a class="</a:t>
            </a:r>
            <a:r>
              <a:rPr lang="en-US" altLang="zh-CN" dirty="0" err="1"/>
              <a:t>btn</a:t>
            </a:r>
            <a:r>
              <a:rPr lang="en-US" altLang="zh-CN" dirty="0"/>
              <a:t> </a:t>
            </a:r>
            <a:r>
              <a:rPr lang="en-US" altLang="zh-CN" dirty="0" err="1"/>
              <a:t>btn</a:t>
            </a:r>
            <a:r>
              <a:rPr lang="en-US" altLang="zh-CN" dirty="0"/>
              <a:t>-default" </a:t>
            </a:r>
            <a:r>
              <a:rPr lang="en-US" altLang="zh-CN" dirty="0" err="1"/>
              <a:t>href</a:t>
            </a:r>
            <a:r>
              <a:rPr lang="en-US" altLang="zh-CN" dirty="0"/>
              <a:t>="#" role="button"&gt;Link&lt;/a&gt;</a:t>
            </a:r>
          </a:p>
          <a:p>
            <a:r>
              <a:rPr lang="en-US" altLang="zh-CN" dirty="0"/>
              <a:t>&lt;button class="</a:t>
            </a:r>
            <a:r>
              <a:rPr lang="en-US" altLang="zh-CN" dirty="0" err="1"/>
              <a:t>btn</a:t>
            </a:r>
            <a:r>
              <a:rPr lang="en-US" altLang="zh-CN" dirty="0"/>
              <a:t> </a:t>
            </a:r>
            <a:r>
              <a:rPr lang="en-US" altLang="zh-CN" dirty="0" err="1"/>
              <a:t>btn</a:t>
            </a:r>
            <a:r>
              <a:rPr lang="en-US" altLang="zh-CN" dirty="0"/>
              <a:t>-default" type="submit"&gt;Button&lt;/button&gt;</a:t>
            </a:r>
          </a:p>
          <a:p>
            <a:r>
              <a:rPr lang="en-US" altLang="zh-CN" dirty="0"/>
              <a:t>&lt;input class="</a:t>
            </a:r>
            <a:r>
              <a:rPr lang="en-US" altLang="zh-CN" dirty="0" err="1"/>
              <a:t>btn</a:t>
            </a:r>
            <a:r>
              <a:rPr lang="en-US" altLang="zh-CN" dirty="0"/>
              <a:t> </a:t>
            </a:r>
            <a:r>
              <a:rPr lang="en-US" altLang="zh-CN" dirty="0" err="1"/>
              <a:t>btn</a:t>
            </a:r>
            <a:r>
              <a:rPr lang="en-US" altLang="zh-CN" dirty="0"/>
              <a:t>-default" type="button" value="Input"&gt;</a:t>
            </a:r>
          </a:p>
        </p:txBody>
      </p:sp>
      <p:pic>
        <p:nvPicPr>
          <p:cNvPr id="7" name="图片 6" descr="按钮标签.PNG"/>
          <p:cNvPicPr/>
          <p:nvPr/>
        </p:nvPicPr>
        <p:blipFill>
          <a:blip r:embed="rId2" cstate="print"/>
          <a:stretch>
            <a:fillRect/>
          </a:stretch>
        </p:blipFill>
        <p:spPr>
          <a:xfrm>
            <a:off x="5148064" y="4221088"/>
            <a:ext cx="2943225" cy="2047875"/>
          </a:xfrm>
          <a:prstGeom prst="rect">
            <a:avLst/>
          </a:prstGeom>
        </p:spPr>
      </p:pic>
    </p:spTree>
    <p:extLst>
      <p:ext uri="{BB962C8B-B14F-4D97-AF65-F5344CB8AC3E}">
        <p14:creationId xmlns:p14="http://schemas.microsoft.com/office/powerpoint/2010/main" val="678999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3.6 </a:t>
            </a:r>
            <a:r>
              <a:rPr lang="zh-CN" altLang="zh-CN" dirty="0"/>
              <a:t>图像</a:t>
            </a:r>
          </a:p>
        </p:txBody>
      </p:sp>
      <p:sp>
        <p:nvSpPr>
          <p:cNvPr id="3" name="矩形 2"/>
          <p:cNvSpPr/>
          <p:nvPr/>
        </p:nvSpPr>
        <p:spPr>
          <a:xfrm>
            <a:off x="683568" y="1772816"/>
            <a:ext cx="3384376" cy="1502976"/>
          </a:xfrm>
          <a:prstGeom prst="rect">
            <a:avLst/>
          </a:prstGeom>
        </p:spPr>
        <p:txBody>
          <a:bodyPr wrap="square">
            <a:spAutoFit/>
          </a:bodyPr>
          <a:lstStyle/>
          <a:p>
            <a:pPr marL="457200" indent="-457200" algn="just">
              <a:lnSpc>
                <a:spcPts val="1560"/>
              </a:lnSpc>
              <a:spcBef>
                <a:spcPts val="1800"/>
              </a:spcBef>
              <a:spcAft>
                <a:spcPts val="1300"/>
              </a:spcAft>
              <a:buClr>
                <a:schemeClr val="accent3"/>
              </a:buClr>
              <a:buFont typeface="Arial" panose="020B0604020202020204" pitchFamily="34" charset="0"/>
              <a:buChar char="•"/>
            </a:pPr>
            <a:r>
              <a:rPr lang="en-US" altLang="zh-CN" sz="2800" dirty="0">
                <a:hlinkClick r:id="rId2" action="ppaction://hlinksldjump"/>
              </a:rPr>
              <a:t>3.6.1</a:t>
            </a:r>
            <a:r>
              <a:rPr lang="zh-CN" altLang="zh-CN" sz="2800" dirty="0">
                <a:hlinkClick r:id="rId2" action="ppaction://hlinksldjump"/>
              </a:rPr>
              <a:t>响应式图像</a:t>
            </a:r>
            <a:endParaRPr lang="en-US" altLang="zh-CN" sz="2800" dirty="0"/>
          </a:p>
          <a:p>
            <a:pPr marL="457200" indent="-457200" algn="just">
              <a:lnSpc>
                <a:spcPts val="1560"/>
              </a:lnSpc>
              <a:spcBef>
                <a:spcPts val="1800"/>
              </a:spcBef>
              <a:spcAft>
                <a:spcPts val="1300"/>
              </a:spcAft>
              <a:buClr>
                <a:schemeClr val="accent3"/>
              </a:buClr>
              <a:buFont typeface="Arial" panose="020B0604020202020204" pitchFamily="34" charset="0"/>
              <a:buChar char="•"/>
            </a:pPr>
            <a:r>
              <a:rPr lang="en-US" altLang="zh-CN" sz="2800" dirty="0">
                <a:hlinkClick r:id="rId3" action="ppaction://hlinksldjump"/>
              </a:rPr>
              <a:t>3.6.2</a:t>
            </a:r>
            <a:r>
              <a:rPr lang="zh-CN" altLang="zh-CN" sz="2800" dirty="0">
                <a:hlinkClick r:id="rId3" action="ppaction://hlinksldjump"/>
              </a:rPr>
              <a:t>图像形状</a:t>
            </a:r>
            <a:endParaRPr lang="zh-CN" altLang="zh-CN" sz="2800" dirty="0"/>
          </a:p>
          <a:p>
            <a:pPr marL="367030" indent="-367030" algn="just">
              <a:lnSpc>
                <a:spcPts val="1560"/>
              </a:lnSpc>
              <a:spcBef>
                <a:spcPts val="1800"/>
              </a:spcBef>
              <a:spcAft>
                <a:spcPts val="1300"/>
              </a:spcAft>
            </a:pPr>
            <a:endParaRPr lang="zh-CN" altLang="zh-CN" sz="2800" kern="100" dirty="0">
              <a:effectLst/>
              <a:latin typeface="方正小标宋简体"/>
              <a:cs typeface="宋体" panose="02010600030101010101" pitchFamily="2" charset="-122"/>
            </a:endParaRPr>
          </a:p>
        </p:txBody>
      </p:sp>
    </p:spTree>
    <p:extLst>
      <p:ext uri="{BB962C8B-B14F-4D97-AF65-F5344CB8AC3E}">
        <p14:creationId xmlns:p14="http://schemas.microsoft.com/office/powerpoint/2010/main" val="649549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3.6.1</a:t>
            </a:r>
            <a:r>
              <a:rPr lang="zh-CN" altLang="zh-CN" dirty="0"/>
              <a:t>响应式图像</a:t>
            </a:r>
          </a:p>
        </p:txBody>
      </p:sp>
      <p:sp>
        <p:nvSpPr>
          <p:cNvPr id="5" name="矩形 4"/>
          <p:cNvSpPr/>
          <p:nvPr/>
        </p:nvSpPr>
        <p:spPr>
          <a:xfrm>
            <a:off x="481134" y="1700808"/>
            <a:ext cx="7835281" cy="1569660"/>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en-US" sz="2400" dirty="0"/>
              <a:t>通过给图片</a:t>
            </a:r>
            <a:r>
              <a:rPr lang="en-US" altLang="zh-CN" sz="2400" dirty="0"/>
              <a:t>&lt;</a:t>
            </a:r>
            <a:r>
              <a:rPr lang="en-US" altLang="zh-CN" sz="2400" dirty="0" err="1"/>
              <a:t>img</a:t>
            </a:r>
            <a:r>
              <a:rPr lang="en-US" altLang="zh-CN" sz="2400" dirty="0"/>
              <a:t>&gt;</a:t>
            </a:r>
            <a:r>
              <a:rPr lang="zh-CN" altLang="en-US" sz="2400" dirty="0"/>
              <a:t>元素应用样式类</a:t>
            </a:r>
            <a:r>
              <a:rPr lang="en-US" altLang="zh-CN" sz="2400" dirty="0"/>
              <a:t>.</a:t>
            </a:r>
            <a:r>
              <a:rPr lang="en-US" altLang="zh-CN" sz="2400" dirty="0" err="1"/>
              <a:t>img</a:t>
            </a:r>
            <a:r>
              <a:rPr lang="en-US" altLang="zh-CN" sz="2400" dirty="0"/>
              <a:t>-responsive</a:t>
            </a:r>
            <a:r>
              <a:rPr lang="zh-CN" altLang="en-US" sz="2400" dirty="0"/>
              <a:t>可以让图片支持响应式布局。其实质是为图片设置了</a:t>
            </a:r>
            <a:r>
              <a:rPr lang="en-US" altLang="zh-CN" sz="2400" dirty="0"/>
              <a:t>max-width: 100%;</a:t>
            </a:r>
            <a:r>
              <a:rPr lang="zh-CN" altLang="en-US" sz="2400" dirty="0"/>
              <a:t>和</a:t>
            </a:r>
            <a:r>
              <a:rPr lang="en-US" altLang="zh-CN" sz="2400" dirty="0"/>
              <a:t>height: auto;</a:t>
            </a:r>
            <a:r>
              <a:rPr lang="zh-CN" altLang="en-US" sz="2400" dirty="0"/>
              <a:t>的属性，从而让图片在其父元素中能够更好的缩放。</a:t>
            </a:r>
          </a:p>
        </p:txBody>
      </p:sp>
      <p:sp>
        <p:nvSpPr>
          <p:cNvPr id="6" name="矩形 5"/>
          <p:cNvSpPr/>
          <p:nvPr/>
        </p:nvSpPr>
        <p:spPr>
          <a:xfrm>
            <a:off x="481134" y="3645024"/>
            <a:ext cx="7259218" cy="369332"/>
          </a:xfrm>
          <a:prstGeom prst="rect">
            <a:avLst/>
          </a:prstGeom>
        </p:spPr>
        <p:txBody>
          <a:bodyPr wrap="square">
            <a:spAutoFit/>
          </a:bodyPr>
          <a:lstStyle/>
          <a:p>
            <a:r>
              <a:rPr lang="en-US" altLang="zh-CN" dirty="0"/>
              <a:t>&lt;</a:t>
            </a:r>
            <a:r>
              <a:rPr lang="en-US" altLang="zh-CN" dirty="0" err="1"/>
              <a:t>img</a:t>
            </a:r>
            <a:r>
              <a:rPr lang="en-US" altLang="zh-CN" dirty="0"/>
              <a:t> </a:t>
            </a:r>
            <a:r>
              <a:rPr lang="en-US" altLang="zh-CN" dirty="0" err="1"/>
              <a:t>src</a:t>
            </a:r>
            <a:r>
              <a:rPr lang="en-US" altLang="zh-CN" dirty="0"/>
              <a:t>="</a:t>
            </a:r>
            <a:r>
              <a:rPr lang="en-US" altLang="zh-CN" dirty="0" err="1"/>
              <a:t>img</a:t>
            </a:r>
            <a:r>
              <a:rPr lang="en-US" altLang="zh-CN" dirty="0"/>
              <a:t>/pic.jpg" class="</a:t>
            </a:r>
            <a:r>
              <a:rPr lang="en-US" altLang="zh-CN" dirty="0" err="1"/>
              <a:t>img</a:t>
            </a:r>
            <a:r>
              <a:rPr lang="en-US" altLang="zh-CN" dirty="0"/>
              <a:t>-responsive" alt="</a:t>
            </a:r>
            <a:r>
              <a:rPr lang="zh-CN" altLang="en-US" dirty="0"/>
              <a:t>响应式图像</a:t>
            </a:r>
            <a:r>
              <a:rPr lang="en-US" altLang="zh-CN" dirty="0"/>
              <a:t>" /&gt;</a:t>
            </a:r>
            <a:endParaRPr lang="zh-CN" altLang="en-US" dirty="0"/>
          </a:p>
        </p:txBody>
      </p:sp>
    </p:spTree>
    <p:extLst>
      <p:ext uri="{BB962C8B-B14F-4D97-AF65-F5344CB8AC3E}">
        <p14:creationId xmlns:p14="http://schemas.microsoft.com/office/powerpoint/2010/main" val="4033695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3.6.2</a:t>
            </a:r>
            <a:r>
              <a:rPr lang="zh-CN" altLang="zh-CN" dirty="0"/>
              <a:t>图像形状</a:t>
            </a:r>
          </a:p>
        </p:txBody>
      </p:sp>
      <p:sp>
        <p:nvSpPr>
          <p:cNvPr id="3" name="内容占位符 2"/>
          <p:cNvSpPr>
            <a:spLocks noGrp="1"/>
          </p:cNvSpPr>
          <p:nvPr>
            <p:ph idx="1"/>
          </p:nvPr>
        </p:nvSpPr>
        <p:spPr>
          <a:xfrm>
            <a:off x="230425" y="1412776"/>
            <a:ext cx="8435280" cy="2722106"/>
          </a:xfrm>
        </p:spPr>
        <p:txBody>
          <a:bodyPr/>
          <a:lstStyle/>
          <a:p>
            <a:pPr marL="109537" indent="0">
              <a:buNone/>
            </a:pPr>
            <a:r>
              <a:rPr lang="zh-CN" altLang="zh-CN" sz="2400" dirty="0"/>
              <a:t>通过给图像</a:t>
            </a:r>
            <a:r>
              <a:rPr lang="en-US" altLang="zh-CN" sz="2400" dirty="0"/>
              <a:t>&lt;</a:t>
            </a:r>
            <a:r>
              <a:rPr lang="en-US" altLang="zh-CN" sz="2400" dirty="0" err="1"/>
              <a:t>img</a:t>
            </a:r>
            <a:r>
              <a:rPr lang="en-US" altLang="zh-CN" sz="2400" dirty="0"/>
              <a:t>&gt;</a:t>
            </a:r>
            <a:r>
              <a:rPr lang="zh-CN" altLang="zh-CN" sz="2400" dirty="0"/>
              <a:t>元素应用下面几个样式类，可以让图像呈现出不同的形状。</a:t>
            </a:r>
          </a:p>
          <a:p>
            <a:pPr lvl="0"/>
            <a:r>
              <a:rPr lang="en-US" altLang="zh-CN" sz="2400" dirty="0" err="1"/>
              <a:t>img</a:t>
            </a:r>
            <a:r>
              <a:rPr lang="en-US" altLang="zh-CN" sz="2400" dirty="0"/>
              <a:t>-rounded</a:t>
            </a:r>
            <a:r>
              <a:rPr lang="zh-CN" altLang="zh-CN" sz="2400" dirty="0"/>
              <a:t>：添加</a:t>
            </a:r>
            <a:r>
              <a:rPr lang="en-US" altLang="zh-CN" sz="2400" dirty="0"/>
              <a:t>border-radius:6px ;</a:t>
            </a:r>
            <a:r>
              <a:rPr lang="zh-CN" altLang="zh-CN" sz="2400" dirty="0"/>
              <a:t>获得图像圆角。</a:t>
            </a:r>
          </a:p>
          <a:p>
            <a:pPr lvl="0"/>
            <a:r>
              <a:rPr lang="en-US" altLang="zh-CN" sz="2400" dirty="0" err="1"/>
              <a:t>img</a:t>
            </a:r>
            <a:r>
              <a:rPr lang="en-US" altLang="zh-CN" sz="2400" dirty="0"/>
              <a:t>-circle</a:t>
            </a:r>
            <a:r>
              <a:rPr lang="zh-CN" altLang="zh-CN" sz="2400" dirty="0"/>
              <a:t>：添加</a:t>
            </a:r>
            <a:r>
              <a:rPr lang="en-US" altLang="zh-CN" sz="2400" dirty="0"/>
              <a:t>border-radius:500px ;</a:t>
            </a:r>
            <a:r>
              <a:rPr lang="zh-CN" altLang="zh-CN" sz="2400" dirty="0"/>
              <a:t>让整个图像变成圆形。</a:t>
            </a:r>
          </a:p>
          <a:p>
            <a:pPr lvl="0"/>
            <a:r>
              <a:rPr lang="en-US" altLang="zh-CN" sz="2400" dirty="0" err="1"/>
              <a:t>img-thumnail</a:t>
            </a:r>
            <a:r>
              <a:rPr lang="zh-CN" altLang="zh-CN" sz="2400" dirty="0"/>
              <a:t>：添加一些内边距（</a:t>
            </a:r>
            <a:r>
              <a:rPr lang="en-US" altLang="zh-CN" sz="2400" dirty="0"/>
              <a:t>padding</a:t>
            </a:r>
            <a:r>
              <a:rPr lang="zh-CN" altLang="zh-CN" sz="2400" dirty="0"/>
              <a:t>）和一个灰色的边框，图像呈现缩略图样式。</a:t>
            </a:r>
          </a:p>
        </p:txBody>
      </p:sp>
      <p:sp>
        <p:nvSpPr>
          <p:cNvPr id="4" name="矩形 3"/>
          <p:cNvSpPr/>
          <p:nvPr/>
        </p:nvSpPr>
        <p:spPr>
          <a:xfrm>
            <a:off x="457200" y="4193823"/>
            <a:ext cx="7283152" cy="923330"/>
          </a:xfrm>
          <a:prstGeom prst="rect">
            <a:avLst/>
          </a:prstGeom>
        </p:spPr>
        <p:txBody>
          <a:bodyPr wrap="square">
            <a:spAutoFit/>
          </a:bodyPr>
          <a:lstStyle/>
          <a:p>
            <a:r>
              <a:rPr lang="en-US" altLang="zh-CN" dirty="0"/>
              <a:t>&lt;</a:t>
            </a:r>
            <a:r>
              <a:rPr lang="en-US" altLang="zh-CN" dirty="0" err="1"/>
              <a:t>img</a:t>
            </a:r>
            <a:r>
              <a:rPr lang="en-US" altLang="zh-CN" dirty="0"/>
              <a:t> </a:t>
            </a:r>
            <a:r>
              <a:rPr lang="en-US" altLang="zh-CN" dirty="0" err="1"/>
              <a:t>src</a:t>
            </a:r>
            <a:r>
              <a:rPr lang="en-US" altLang="zh-CN" dirty="0"/>
              <a:t>="</a:t>
            </a:r>
            <a:r>
              <a:rPr lang="en-US" altLang="zh-CN" dirty="0" err="1"/>
              <a:t>img</a:t>
            </a:r>
            <a:r>
              <a:rPr lang="en-US" altLang="zh-CN" dirty="0"/>
              <a:t>/pic.jpg" alt="</a:t>
            </a:r>
            <a:r>
              <a:rPr lang="zh-CN" altLang="en-US" dirty="0"/>
              <a:t>圆角</a:t>
            </a:r>
            <a:r>
              <a:rPr lang="en-US" altLang="zh-CN" dirty="0"/>
              <a:t>" class="</a:t>
            </a:r>
            <a:r>
              <a:rPr lang="en-US" altLang="zh-CN" dirty="0" err="1"/>
              <a:t>img</a:t>
            </a:r>
            <a:r>
              <a:rPr lang="en-US" altLang="zh-CN" dirty="0"/>
              <a:t>-rounded" /&gt;</a:t>
            </a:r>
          </a:p>
          <a:p>
            <a:r>
              <a:rPr lang="en-US" altLang="zh-CN" dirty="0"/>
              <a:t>&lt;</a:t>
            </a:r>
            <a:r>
              <a:rPr lang="en-US" altLang="zh-CN" dirty="0" err="1"/>
              <a:t>img</a:t>
            </a:r>
            <a:r>
              <a:rPr lang="en-US" altLang="zh-CN" dirty="0"/>
              <a:t> </a:t>
            </a:r>
            <a:r>
              <a:rPr lang="en-US" altLang="zh-CN" dirty="0" err="1"/>
              <a:t>src</a:t>
            </a:r>
            <a:r>
              <a:rPr lang="en-US" altLang="zh-CN" dirty="0"/>
              <a:t>="</a:t>
            </a:r>
            <a:r>
              <a:rPr lang="en-US" altLang="zh-CN" dirty="0" err="1"/>
              <a:t>img</a:t>
            </a:r>
            <a:r>
              <a:rPr lang="en-US" altLang="zh-CN" dirty="0"/>
              <a:t>/pic.jpg" alt="</a:t>
            </a:r>
            <a:r>
              <a:rPr lang="zh-CN" altLang="en-US" dirty="0"/>
              <a:t>圆形</a:t>
            </a:r>
            <a:r>
              <a:rPr lang="en-US" altLang="zh-CN" dirty="0"/>
              <a:t>" class="</a:t>
            </a:r>
            <a:r>
              <a:rPr lang="en-US" altLang="zh-CN" dirty="0" err="1"/>
              <a:t>img</a:t>
            </a:r>
            <a:r>
              <a:rPr lang="en-US" altLang="zh-CN" dirty="0"/>
              <a:t>-circle" /&gt;</a:t>
            </a:r>
          </a:p>
          <a:p>
            <a:r>
              <a:rPr lang="en-US" altLang="zh-CN" dirty="0"/>
              <a:t>&lt;</a:t>
            </a:r>
            <a:r>
              <a:rPr lang="en-US" altLang="zh-CN" dirty="0" err="1"/>
              <a:t>img</a:t>
            </a:r>
            <a:r>
              <a:rPr lang="en-US" altLang="zh-CN" dirty="0"/>
              <a:t> </a:t>
            </a:r>
            <a:r>
              <a:rPr lang="en-US" altLang="zh-CN" dirty="0" err="1"/>
              <a:t>src</a:t>
            </a:r>
            <a:r>
              <a:rPr lang="en-US" altLang="zh-CN" dirty="0"/>
              <a:t>="</a:t>
            </a:r>
            <a:r>
              <a:rPr lang="en-US" altLang="zh-CN" dirty="0" err="1"/>
              <a:t>img</a:t>
            </a:r>
            <a:r>
              <a:rPr lang="en-US" altLang="zh-CN" dirty="0"/>
              <a:t>/pic.jpg" alt="</a:t>
            </a:r>
            <a:r>
              <a:rPr lang="zh-CN" altLang="en-US" dirty="0"/>
              <a:t>缩略图样式</a:t>
            </a:r>
            <a:r>
              <a:rPr lang="en-US" altLang="zh-CN" dirty="0"/>
              <a:t>" class="</a:t>
            </a:r>
            <a:r>
              <a:rPr lang="en-US" altLang="zh-CN" dirty="0" err="1"/>
              <a:t>img</a:t>
            </a:r>
            <a:r>
              <a:rPr lang="en-US" altLang="zh-CN" dirty="0"/>
              <a:t>-thumbnail" /&gt;</a:t>
            </a:r>
          </a:p>
        </p:txBody>
      </p:sp>
      <p:pic>
        <p:nvPicPr>
          <p:cNvPr id="9" name="图片 8" descr="图像形状.PNG"/>
          <p:cNvPicPr/>
          <p:nvPr/>
        </p:nvPicPr>
        <p:blipFill>
          <a:blip r:embed="rId2" cstate="print"/>
          <a:stretch>
            <a:fillRect/>
          </a:stretch>
        </p:blipFill>
        <p:spPr>
          <a:xfrm>
            <a:off x="4357696" y="5131081"/>
            <a:ext cx="4331335" cy="2209800"/>
          </a:xfrm>
          <a:prstGeom prst="rect">
            <a:avLst/>
          </a:prstGeom>
        </p:spPr>
      </p:pic>
    </p:spTree>
    <p:extLst>
      <p:ext uri="{BB962C8B-B14F-4D97-AF65-F5344CB8AC3E}">
        <p14:creationId xmlns:p14="http://schemas.microsoft.com/office/powerpoint/2010/main" val="395457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3.1.1</a:t>
            </a:r>
            <a:r>
              <a:rPr lang="zh-CN" altLang="zh-CN" dirty="0"/>
              <a:t>标题</a:t>
            </a:r>
            <a:endParaRPr lang="zh-CN" altLang="en-US" dirty="0"/>
          </a:p>
        </p:txBody>
      </p:sp>
      <p:sp>
        <p:nvSpPr>
          <p:cNvPr id="3" name="内容占位符 2"/>
          <p:cNvSpPr>
            <a:spLocks noGrp="1"/>
          </p:cNvSpPr>
          <p:nvPr>
            <p:ph idx="1"/>
          </p:nvPr>
        </p:nvSpPr>
        <p:spPr>
          <a:xfrm>
            <a:off x="457200" y="1556792"/>
            <a:ext cx="8229600" cy="4824536"/>
          </a:xfrm>
        </p:spPr>
        <p:txBody>
          <a:bodyPr/>
          <a:lstStyle/>
          <a:p>
            <a:pPr marL="109537" indent="0">
              <a:buNone/>
            </a:pPr>
            <a:r>
              <a:rPr lang="en-US" altLang="zh-CN" dirty="0"/>
              <a:t>1</a:t>
            </a:r>
            <a:r>
              <a:rPr lang="zh-CN" altLang="zh-CN" dirty="0"/>
              <a:t>．</a:t>
            </a:r>
            <a:r>
              <a:rPr lang="en-US" altLang="zh-CN" dirty="0"/>
              <a:t>h1-h6</a:t>
            </a:r>
            <a:r>
              <a:rPr lang="zh-CN" altLang="zh-CN" dirty="0" smtClean="0"/>
              <a:t>标签</a:t>
            </a:r>
            <a:endParaRPr lang="en-US" altLang="zh-CN" dirty="0" smtClean="0"/>
          </a:p>
          <a:p>
            <a:pPr marL="109537" indent="0">
              <a:buNone/>
            </a:pPr>
            <a:endParaRPr lang="zh-CN" altLang="zh-CN" dirty="0"/>
          </a:p>
          <a:p>
            <a:r>
              <a:rPr lang="en-US" altLang="zh-CN" sz="2400" dirty="0"/>
              <a:t>Bootstrap</a:t>
            </a:r>
            <a:r>
              <a:rPr lang="zh-CN" altLang="zh-CN" sz="2400" dirty="0"/>
              <a:t>可以使用</a:t>
            </a:r>
            <a:r>
              <a:rPr lang="en-US" altLang="zh-CN" sz="2400" dirty="0"/>
              <a:t>HTML</a:t>
            </a:r>
            <a:r>
              <a:rPr lang="zh-CN" altLang="zh-CN" sz="2400" dirty="0"/>
              <a:t>中的</a:t>
            </a:r>
            <a:r>
              <a:rPr lang="en-US" altLang="zh-CN" sz="2400" dirty="0"/>
              <a:t>&lt;h1&gt;</a:t>
            </a:r>
            <a:r>
              <a:rPr lang="zh-CN" altLang="zh-CN" sz="2400" dirty="0"/>
              <a:t>到</a:t>
            </a:r>
            <a:r>
              <a:rPr lang="en-US" altLang="zh-CN" sz="2400" dirty="0"/>
              <a:t>&lt;h6&gt;</a:t>
            </a:r>
            <a:r>
              <a:rPr lang="zh-CN" altLang="zh-CN" sz="2400" dirty="0"/>
              <a:t>这六个标题标签，并且分别赋予了它们半粗体属性及由大到小的字体大小</a:t>
            </a:r>
            <a:r>
              <a:rPr lang="en-US" altLang="zh-CN" sz="2400" dirty="0"/>
              <a:t>font-size</a:t>
            </a:r>
            <a:r>
              <a:rPr lang="zh-CN" altLang="zh-CN" sz="2400" dirty="0"/>
              <a:t>的属性</a:t>
            </a:r>
            <a:r>
              <a:rPr lang="zh-CN" altLang="zh-CN" sz="2400" dirty="0" smtClean="0"/>
              <a:t>。</a:t>
            </a:r>
            <a:endParaRPr lang="en-US" altLang="zh-CN" sz="2400" dirty="0" smtClean="0"/>
          </a:p>
          <a:p>
            <a:pPr marL="109537" indent="0">
              <a:buNone/>
            </a:pPr>
            <a:endParaRPr lang="zh-CN" altLang="zh-CN" sz="2000" dirty="0"/>
          </a:p>
          <a:p>
            <a:pPr marL="109537" indent="0">
              <a:buNone/>
            </a:pPr>
            <a:r>
              <a:rPr lang="en-US" altLang="zh-CN" sz="1800" dirty="0"/>
              <a:t>&lt;h1&gt;</a:t>
            </a:r>
            <a:r>
              <a:rPr lang="zh-CN" altLang="zh-CN" sz="1800" dirty="0"/>
              <a:t>一级标题（半粗体</a:t>
            </a:r>
            <a:r>
              <a:rPr lang="en-US" altLang="zh-CN" sz="1800" dirty="0"/>
              <a:t> 36px</a:t>
            </a:r>
            <a:r>
              <a:rPr lang="zh-CN" altLang="zh-CN" sz="1800" dirty="0"/>
              <a:t>）</a:t>
            </a:r>
            <a:r>
              <a:rPr lang="en-US" altLang="zh-CN" sz="1800" dirty="0"/>
              <a:t>&lt;/h1&gt;</a:t>
            </a:r>
            <a:endParaRPr lang="zh-CN" altLang="zh-CN" sz="1800" dirty="0"/>
          </a:p>
          <a:p>
            <a:pPr marL="109537" indent="0">
              <a:buNone/>
            </a:pPr>
            <a:r>
              <a:rPr lang="en-US" altLang="zh-CN" sz="1800" dirty="0"/>
              <a:t>&lt;h2&gt;</a:t>
            </a:r>
            <a:r>
              <a:rPr lang="zh-CN" altLang="zh-CN" sz="1800" dirty="0"/>
              <a:t>二级标题（半粗体</a:t>
            </a:r>
            <a:r>
              <a:rPr lang="en-US" altLang="zh-CN" sz="1800" dirty="0"/>
              <a:t> </a:t>
            </a:r>
            <a:r>
              <a:rPr lang="en-US" altLang="zh-CN" sz="1800" dirty="0" smtClean="0"/>
              <a:t>30px</a:t>
            </a:r>
            <a:r>
              <a:rPr lang="en-US" altLang="zh-CN" sz="1800" dirty="0"/>
              <a:t> </a:t>
            </a:r>
            <a:r>
              <a:rPr lang="en-US" altLang="zh-CN" sz="1800" dirty="0" smtClean="0"/>
              <a:t>  &lt;/</a:t>
            </a:r>
            <a:r>
              <a:rPr lang="en-US" altLang="zh-CN" sz="1800" dirty="0"/>
              <a:t>h2&gt;</a:t>
            </a:r>
            <a:endParaRPr lang="zh-CN" altLang="zh-CN" sz="1800" dirty="0"/>
          </a:p>
          <a:p>
            <a:pPr marL="109537" indent="0">
              <a:buNone/>
            </a:pPr>
            <a:r>
              <a:rPr lang="en-US" altLang="zh-CN" sz="1800" dirty="0"/>
              <a:t>&lt;h3&gt;</a:t>
            </a:r>
            <a:r>
              <a:rPr lang="zh-CN" altLang="zh-CN" sz="1800" dirty="0"/>
              <a:t>三级标题（半粗体 </a:t>
            </a:r>
            <a:r>
              <a:rPr lang="en-US" altLang="zh-CN" sz="1800" dirty="0"/>
              <a:t>24px</a:t>
            </a:r>
            <a:r>
              <a:rPr lang="zh-CN" altLang="zh-CN" sz="1800" dirty="0"/>
              <a:t>）</a:t>
            </a:r>
            <a:r>
              <a:rPr lang="en-US" altLang="zh-CN" sz="1800" dirty="0"/>
              <a:t>&lt;/h3&gt;</a:t>
            </a:r>
            <a:endParaRPr lang="zh-CN" altLang="zh-CN" sz="1800" dirty="0"/>
          </a:p>
          <a:p>
            <a:pPr marL="109537" indent="0">
              <a:buNone/>
            </a:pPr>
            <a:r>
              <a:rPr lang="en-US" altLang="zh-CN" sz="1800" dirty="0"/>
              <a:t>&lt;h4&gt;</a:t>
            </a:r>
            <a:r>
              <a:rPr lang="zh-CN" altLang="zh-CN" sz="1800" dirty="0"/>
              <a:t>四级标题（半粗体 </a:t>
            </a:r>
            <a:r>
              <a:rPr lang="en-US" altLang="zh-CN" sz="1800" dirty="0"/>
              <a:t>18px</a:t>
            </a:r>
            <a:r>
              <a:rPr lang="zh-CN" altLang="zh-CN" sz="1800" dirty="0"/>
              <a:t>）</a:t>
            </a:r>
            <a:r>
              <a:rPr lang="en-US" altLang="zh-CN" sz="1800" dirty="0"/>
              <a:t>&lt;/h4&gt;</a:t>
            </a:r>
            <a:endParaRPr lang="zh-CN" altLang="zh-CN" sz="1800" dirty="0"/>
          </a:p>
          <a:p>
            <a:pPr marL="109537" indent="0">
              <a:buNone/>
            </a:pPr>
            <a:r>
              <a:rPr lang="en-US" altLang="zh-CN" sz="1800" dirty="0"/>
              <a:t>&lt;h5&gt;</a:t>
            </a:r>
            <a:r>
              <a:rPr lang="zh-CN" altLang="zh-CN" sz="1800" dirty="0"/>
              <a:t>五级标题（半粗体 </a:t>
            </a:r>
            <a:r>
              <a:rPr lang="en-US" altLang="zh-CN" sz="1800" dirty="0"/>
              <a:t>14px</a:t>
            </a:r>
            <a:r>
              <a:rPr lang="zh-CN" altLang="zh-CN" sz="1800" dirty="0"/>
              <a:t>）</a:t>
            </a:r>
            <a:r>
              <a:rPr lang="en-US" altLang="zh-CN" sz="1800" dirty="0"/>
              <a:t>&lt;/h5&gt;</a:t>
            </a:r>
            <a:endParaRPr lang="zh-CN" altLang="zh-CN" sz="1800" dirty="0"/>
          </a:p>
          <a:p>
            <a:pPr marL="109537" indent="0">
              <a:buNone/>
            </a:pPr>
            <a:r>
              <a:rPr lang="en-US" altLang="zh-CN" sz="1800" dirty="0"/>
              <a:t>&lt;h6&gt;</a:t>
            </a:r>
            <a:r>
              <a:rPr lang="zh-CN" altLang="zh-CN" sz="1800" dirty="0"/>
              <a:t>六级标题（半粗体 </a:t>
            </a:r>
            <a:r>
              <a:rPr lang="en-US" altLang="zh-CN" sz="1800" dirty="0"/>
              <a:t>12px</a:t>
            </a:r>
            <a:r>
              <a:rPr lang="zh-CN" altLang="zh-CN" sz="1800" dirty="0"/>
              <a:t>）</a:t>
            </a:r>
            <a:r>
              <a:rPr lang="en-US" altLang="zh-CN" sz="1800" dirty="0"/>
              <a:t>&lt;/h6&gt;</a:t>
            </a:r>
            <a:endParaRPr lang="zh-CN" altLang="zh-CN" sz="1800" dirty="0"/>
          </a:p>
        </p:txBody>
      </p:sp>
      <p:pic>
        <p:nvPicPr>
          <p:cNvPr id="4" name="图片 3" descr="h1-h6标签.PNG"/>
          <p:cNvPicPr/>
          <p:nvPr/>
        </p:nvPicPr>
        <p:blipFill>
          <a:blip r:embed="rId2" cstate="print"/>
          <a:stretch>
            <a:fillRect/>
          </a:stretch>
        </p:blipFill>
        <p:spPr>
          <a:xfrm>
            <a:off x="5354859" y="3789040"/>
            <a:ext cx="3314700" cy="282956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3.7 </a:t>
            </a:r>
            <a:r>
              <a:rPr lang="zh-CN" altLang="zh-CN" dirty="0"/>
              <a:t>辅助类</a:t>
            </a:r>
          </a:p>
        </p:txBody>
      </p:sp>
      <p:sp>
        <p:nvSpPr>
          <p:cNvPr id="6" name="矩形 5">
            <a:hlinkClick r:id="rId2" action="ppaction://hlinksldjump"/>
          </p:cNvPr>
          <p:cNvSpPr/>
          <p:nvPr/>
        </p:nvSpPr>
        <p:spPr>
          <a:xfrm>
            <a:off x="827584" y="1518781"/>
            <a:ext cx="5976664" cy="8279190"/>
          </a:xfrm>
          <a:prstGeom prst="rect">
            <a:avLst/>
          </a:prstGeom>
        </p:spPr>
        <p:txBody>
          <a:bodyPr wrap="square">
            <a:spAutoFit/>
          </a:bodyPr>
          <a:lstStyle/>
          <a:p>
            <a:pPr marL="457200" indent="-457200">
              <a:buClr>
                <a:schemeClr val="accent3"/>
              </a:buClr>
              <a:buFont typeface="Arial" panose="020B0604020202020204" pitchFamily="34" charset="0"/>
              <a:buChar char="•"/>
            </a:pPr>
            <a:r>
              <a:rPr lang="en-US" altLang="zh-CN" sz="2800" dirty="0">
                <a:hlinkClick r:id="rId2" action="ppaction://hlinksldjump"/>
              </a:rPr>
              <a:t>3.7.1</a:t>
            </a:r>
            <a:r>
              <a:rPr lang="zh-CN" altLang="zh-CN" sz="2800" dirty="0">
                <a:hlinkClick r:id="rId2" action="ppaction://hlinksldjump"/>
              </a:rPr>
              <a:t>情景文本</a:t>
            </a:r>
            <a:r>
              <a:rPr lang="zh-CN" altLang="zh-CN" sz="2800" dirty="0" smtClean="0">
                <a:hlinkClick r:id="rId2" action="ppaction://hlinksldjump"/>
              </a:rPr>
              <a:t>颜色</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3" action="ppaction://hlinksldjump"/>
              </a:rPr>
              <a:t>3.7.2</a:t>
            </a:r>
            <a:r>
              <a:rPr lang="zh-CN" altLang="zh-CN" sz="2800" dirty="0">
                <a:hlinkClick r:id="rId3" action="ppaction://hlinksldjump"/>
              </a:rPr>
              <a:t>情景文本</a:t>
            </a:r>
            <a:r>
              <a:rPr lang="zh-CN" altLang="zh-CN" sz="2800" dirty="0" smtClean="0">
                <a:hlinkClick r:id="rId3" action="ppaction://hlinksldjump"/>
              </a:rPr>
              <a:t>背景色</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4" action="ppaction://hlinksldjump"/>
              </a:rPr>
              <a:t>3.7.3</a:t>
            </a:r>
            <a:r>
              <a:rPr lang="zh-CN" altLang="zh-CN" sz="2800" dirty="0">
                <a:hlinkClick r:id="rId4" action="ppaction://hlinksldjump"/>
              </a:rPr>
              <a:t>关闭</a:t>
            </a:r>
            <a:r>
              <a:rPr lang="zh-CN" altLang="zh-CN" sz="2800" dirty="0" smtClean="0">
                <a:hlinkClick r:id="rId4" action="ppaction://hlinksldjump"/>
              </a:rPr>
              <a:t>按钮</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5" action="ppaction://hlinksldjump"/>
              </a:rPr>
              <a:t>3.7.4</a:t>
            </a:r>
            <a:r>
              <a:rPr lang="zh-CN" altLang="zh-CN" sz="2800" dirty="0">
                <a:hlinkClick r:id="rId5" action="ppaction://hlinksldjump"/>
              </a:rPr>
              <a:t>三角</a:t>
            </a:r>
            <a:r>
              <a:rPr lang="zh-CN" altLang="zh-CN" sz="2800" dirty="0" smtClean="0">
                <a:hlinkClick r:id="rId5" action="ppaction://hlinksldjump"/>
              </a:rPr>
              <a:t>符号</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6" action="ppaction://hlinksldjump"/>
              </a:rPr>
              <a:t>3.7.5</a:t>
            </a:r>
            <a:r>
              <a:rPr lang="zh-CN" altLang="zh-CN" sz="2800" dirty="0">
                <a:hlinkClick r:id="rId6" action="ppaction://hlinksldjump"/>
              </a:rPr>
              <a:t>快速</a:t>
            </a:r>
            <a:r>
              <a:rPr lang="zh-CN" altLang="zh-CN" sz="2800" dirty="0" smtClean="0">
                <a:hlinkClick r:id="rId6" action="ppaction://hlinksldjump"/>
              </a:rPr>
              <a:t>浮动</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7" action="ppaction://hlinksldjump"/>
              </a:rPr>
              <a:t>3.7.6</a:t>
            </a:r>
            <a:r>
              <a:rPr lang="zh-CN" altLang="zh-CN" sz="2800" dirty="0">
                <a:hlinkClick r:id="rId7" action="ppaction://hlinksldjump"/>
              </a:rPr>
              <a:t>块级居中</a:t>
            </a:r>
            <a:r>
              <a:rPr lang="zh-CN" altLang="zh-CN" sz="2800" dirty="0" smtClean="0">
                <a:hlinkClick r:id="rId7" action="ppaction://hlinksldjump"/>
              </a:rPr>
              <a:t>显示</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8" action="ppaction://hlinksldjump"/>
              </a:rPr>
              <a:t>3.7.7</a:t>
            </a:r>
            <a:r>
              <a:rPr lang="zh-CN" altLang="zh-CN" sz="2800" dirty="0">
                <a:hlinkClick r:id="rId8" action="ppaction://hlinksldjump"/>
              </a:rPr>
              <a:t>清除</a:t>
            </a:r>
            <a:r>
              <a:rPr lang="zh-CN" altLang="zh-CN" sz="2800" dirty="0" smtClean="0">
                <a:hlinkClick r:id="rId8" action="ppaction://hlinksldjump"/>
              </a:rPr>
              <a:t>浮动</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9" action="ppaction://hlinksldjump"/>
              </a:rPr>
              <a:t>3.7.8</a:t>
            </a:r>
            <a:r>
              <a:rPr lang="zh-CN" altLang="zh-CN" sz="2800" dirty="0">
                <a:hlinkClick r:id="rId9" action="ppaction://hlinksldjump"/>
              </a:rPr>
              <a:t>显示或</a:t>
            </a:r>
            <a:r>
              <a:rPr lang="zh-CN" altLang="zh-CN" sz="2800" dirty="0" smtClean="0">
                <a:hlinkClick r:id="rId9" action="ppaction://hlinksldjump"/>
              </a:rPr>
              <a:t>隐藏</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10" action="ppaction://hlinksldjump"/>
              </a:rPr>
              <a:t>3.7.9</a:t>
            </a:r>
            <a:r>
              <a:rPr lang="zh-CN" altLang="zh-CN" sz="2800" dirty="0">
                <a:hlinkClick r:id="rId10" action="ppaction://hlinksldjump"/>
              </a:rPr>
              <a:t>屏幕阅读器和键盘</a:t>
            </a:r>
            <a:r>
              <a:rPr lang="zh-CN" altLang="zh-CN" sz="2800" dirty="0" smtClean="0">
                <a:hlinkClick r:id="rId10" action="ppaction://hlinksldjump"/>
              </a:rPr>
              <a:t>焦点</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11" action="ppaction://hlinksldjump"/>
              </a:rPr>
              <a:t>3.7.10</a:t>
            </a:r>
            <a:r>
              <a:rPr lang="zh-CN" altLang="zh-CN" sz="2800" dirty="0">
                <a:hlinkClick r:id="rId11" action="ppaction://hlinksldjump"/>
              </a:rPr>
              <a:t>图像替换</a:t>
            </a:r>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p:txBody>
      </p:sp>
    </p:spTree>
    <p:extLst>
      <p:ext uri="{BB962C8B-B14F-4D97-AF65-F5344CB8AC3E}">
        <p14:creationId xmlns:p14="http://schemas.microsoft.com/office/powerpoint/2010/main" val="3059531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3.7.1</a:t>
            </a:r>
            <a:r>
              <a:rPr lang="zh-CN" altLang="zh-CN" dirty="0"/>
              <a:t>情景文本颜色</a:t>
            </a:r>
          </a:p>
        </p:txBody>
      </p:sp>
      <p:sp>
        <p:nvSpPr>
          <p:cNvPr id="3" name="内容占位符 2"/>
          <p:cNvSpPr>
            <a:spLocks noGrp="1"/>
          </p:cNvSpPr>
          <p:nvPr>
            <p:ph idx="1"/>
          </p:nvPr>
        </p:nvSpPr>
        <p:spPr>
          <a:xfrm>
            <a:off x="470926" y="2060848"/>
            <a:ext cx="8435280" cy="1944216"/>
          </a:xfrm>
        </p:spPr>
        <p:txBody>
          <a:bodyPr/>
          <a:lstStyle/>
          <a:p>
            <a:r>
              <a:rPr lang="en-US" altLang="zh-CN" sz="2400" dirty="0" smtClean="0"/>
              <a:t>Bootstrap </a:t>
            </a:r>
            <a:r>
              <a:rPr lang="zh-CN" altLang="zh-CN" sz="2400" dirty="0" smtClean="0"/>
              <a:t>给文本提供了一组样式类，可以让文本展现不同的情景色，从而表达不同的意图。这些样式类也可以应用于链接，并会像我们的默认链接样式一样在悬停时变暗</a:t>
            </a:r>
            <a:r>
              <a:rPr lang="zh-CN" altLang="en-US" sz="2400" dirty="0" smtClean="0"/>
              <a:t>。</a:t>
            </a:r>
            <a:endParaRPr lang="zh-CN" altLang="en-US" sz="2400" dirty="0"/>
          </a:p>
        </p:txBody>
      </p:sp>
      <p:sp>
        <p:nvSpPr>
          <p:cNvPr id="7" name="矩形 6"/>
          <p:cNvSpPr/>
          <p:nvPr/>
        </p:nvSpPr>
        <p:spPr>
          <a:xfrm>
            <a:off x="470926" y="3429000"/>
            <a:ext cx="7560840" cy="1754326"/>
          </a:xfrm>
          <a:prstGeom prst="rect">
            <a:avLst/>
          </a:prstGeom>
        </p:spPr>
        <p:txBody>
          <a:bodyPr wrap="square">
            <a:spAutoFit/>
          </a:bodyPr>
          <a:lstStyle/>
          <a:p>
            <a:r>
              <a:rPr lang="en-US" altLang="zh-CN" dirty="0"/>
              <a:t>&lt;p class="text-muted"&gt;</a:t>
            </a:r>
            <a:r>
              <a:rPr lang="zh-CN" altLang="en-US" dirty="0"/>
              <a:t>柔和文本：浅灰色</a:t>
            </a:r>
            <a:r>
              <a:rPr lang="en-US" altLang="zh-CN" dirty="0"/>
              <a:t>&lt;/p&gt;</a:t>
            </a:r>
          </a:p>
          <a:p>
            <a:r>
              <a:rPr lang="en-US" altLang="zh-CN" dirty="0"/>
              <a:t>&lt;p class="text-primary"&gt;</a:t>
            </a:r>
            <a:r>
              <a:rPr lang="zh-CN" altLang="en-US" dirty="0"/>
              <a:t>主要文本：蓝色</a:t>
            </a:r>
            <a:r>
              <a:rPr lang="en-US" altLang="zh-CN" dirty="0"/>
              <a:t>&lt;/p&gt;</a:t>
            </a:r>
          </a:p>
          <a:p>
            <a:r>
              <a:rPr lang="en-US" altLang="zh-CN" dirty="0"/>
              <a:t>&lt;p class="text-success"&gt;</a:t>
            </a:r>
            <a:r>
              <a:rPr lang="zh-CN" altLang="en-US" dirty="0"/>
              <a:t>成功文本：绿色</a:t>
            </a:r>
            <a:r>
              <a:rPr lang="en-US" altLang="zh-CN" dirty="0"/>
              <a:t>&lt;/p&gt;</a:t>
            </a:r>
          </a:p>
          <a:p>
            <a:r>
              <a:rPr lang="en-US" altLang="zh-CN" dirty="0"/>
              <a:t>&lt;p class="text-info"&gt;</a:t>
            </a:r>
            <a:r>
              <a:rPr lang="zh-CN" altLang="en-US" dirty="0"/>
              <a:t>信息文本：浅蓝色</a:t>
            </a:r>
            <a:r>
              <a:rPr lang="en-US" altLang="zh-CN" dirty="0"/>
              <a:t>&lt;/p&gt;</a:t>
            </a:r>
          </a:p>
          <a:p>
            <a:r>
              <a:rPr lang="en-US" altLang="zh-CN" dirty="0"/>
              <a:t>&lt;p class="text-warning"&gt;</a:t>
            </a:r>
            <a:r>
              <a:rPr lang="zh-CN" altLang="en-US" dirty="0"/>
              <a:t>警告文本：黄色</a:t>
            </a:r>
            <a:r>
              <a:rPr lang="en-US" altLang="zh-CN" dirty="0"/>
              <a:t>&lt;/p&gt;</a:t>
            </a:r>
          </a:p>
          <a:p>
            <a:r>
              <a:rPr lang="en-US" altLang="zh-CN" dirty="0"/>
              <a:t>&lt;p class="text-danger"&gt;</a:t>
            </a:r>
            <a:r>
              <a:rPr lang="zh-CN" altLang="en-US" dirty="0"/>
              <a:t>危险文本：褐色</a:t>
            </a:r>
            <a:r>
              <a:rPr lang="en-US" altLang="zh-CN" dirty="0"/>
              <a:t>&lt;/p&gt;</a:t>
            </a:r>
          </a:p>
        </p:txBody>
      </p:sp>
      <p:pic>
        <p:nvPicPr>
          <p:cNvPr id="8" name="图片 7" descr="情景文本颜色.PNG"/>
          <p:cNvPicPr/>
          <p:nvPr/>
        </p:nvPicPr>
        <p:blipFill>
          <a:blip r:embed="rId2" cstate="print"/>
          <a:stretch>
            <a:fillRect/>
          </a:stretch>
        </p:blipFill>
        <p:spPr>
          <a:xfrm>
            <a:off x="5944226" y="3780445"/>
            <a:ext cx="2524760" cy="2724785"/>
          </a:xfrm>
          <a:prstGeom prst="rect">
            <a:avLst/>
          </a:prstGeom>
        </p:spPr>
      </p:pic>
    </p:spTree>
    <p:extLst>
      <p:ext uri="{BB962C8B-B14F-4D97-AF65-F5344CB8AC3E}">
        <p14:creationId xmlns:p14="http://schemas.microsoft.com/office/powerpoint/2010/main" val="461838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3.7.1</a:t>
            </a:r>
            <a:r>
              <a:rPr lang="zh-CN" altLang="zh-CN" dirty="0"/>
              <a:t>情景文本颜色</a:t>
            </a:r>
          </a:p>
        </p:txBody>
      </p:sp>
      <p:sp>
        <p:nvSpPr>
          <p:cNvPr id="3" name="内容占位符 2"/>
          <p:cNvSpPr>
            <a:spLocks noGrp="1"/>
          </p:cNvSpPr>
          <p:nvPr>
            <p:ph idx="1"/>
          </p:nvPr>
        </p:nvSpPr>
        <p:spPr>
          <a:xfrm>
            <a:off x="470926" y="2060848"/>
            <a:ext cx="8435280" cy="1944216"/>
          </a:xfrm>
        </p:spPr>
        <p:txBody>
          <a:bodyPr/>
          <a:lstStyle/>
          <a:p>
            <a:r>
              <a:rPr lang="en-US" altLang="zh-CN" sz="2400" dirty="0" smtClean="0"/>
              <a:t>Bootstrap </a:t>
            </a:r>
            <a:r>
              <a:rPr lang="zh-CN" altLang="zh-CN" sz="2400" dirty="0" smtClean="0"/>
              <a:t>给文本提供了一组样式类，可以让文本展现不同的情景色，从而表达不同的意图。这些样式类也可以应用于链接，并会像我们的默认链接样式一样在悬停时变暗</a:t>
            </a:r>
            <a:r>
              <a:rPr lang="zh-CN" altLang="en-US" sz="2400" dirty="0" smtClean="0"/>
              <a:t>。</a:t>
            </a:r>
            <a:endParaRPr lang="zh-CN" altLang="en-US" sz="2400" dirty="0"/>
          </a:p>
        </p:txBody>
      </p:sp>
      <p:sp>
        <p:nvSpPr>
          <p:cNvPr id="7" name="矩形 6"/>
          <p:cNvSpPr/>
          <p:nvPr/>
        </p:nvSpPr>
        <p:spPr>
          <a:xfrm>
            <a:off x="470926" y="3429000"/>
            <a:ext cx="7560840" cy="1754326"/>
          </a:xfrm>
          <a:prstGeom prst="rect">
            <a:avLst/>
          </a:prstGeom>
        </p:spPr>
        <p:txBody>
          <a:bodyPr wrap="square">
            <a:spAutoFit/>
          </a:bodyPr>
          <a:lstStyle/>
          <a:p>
            <a:r>
              <a:rPr lang="en-US" altLang="zh-CN" dirty="0"/>
              <a:t>&lt;p class="text-muted"&gt;</a:t>
            </a:r>
            <a:r>
              <a:rPr lang="zh-CN" altLang="en-US" dirty="0"/>
              <a:t>柔和文本：浅灰色</a:t>
            </a:r>
            <a:r>
              <a:rPr lang="en-US" altLang="zh-CN" dirty="0"/>
              <a:t>&lt;/p&gt;</a:t>
            </a:r>
          </a:p>
          <a:p>
            <a:r>
              <a:rPr lang="en-US" altLang="zh-CN" dirty="0"/>
              <a:t>&lt;p class="text-primary"&gt;</a:t>
            </a:r>
            <a:r>
              <a:rPr lang="zh-CN" altLang="en-US" dirty="0"/>
              <a:t>主要文本：蓝色</a:t>
            </a:r>
            <a:r>
              <a:rPr lang="en-US" altLang="zh-CN" dirty="0"/>
              <a:t>&lt;/p&gt;</a:t>
            </a:r>
          </a:p>
          <a:p>
            <a:r>
              <a:rPr lang="en-US" altLang="zh-CN" dirty="0"/>
              <a:t>&lt;p class="text-success"&gt;</a:t>
            </a:r>
            <a:r>
              <a:rPr lang="zh-CN" altLang="en-US" dirty="0"/>
              <a:t>成功文本：绿色</a:t>
            </a:r>
            <a:r>
              <a:rPr lang="en-US" altLang="zh-CN" dirty="0"/>
              <a:t>&lt;/p&gt;</a:t>
            </a:r>
          </a:p>
          <a:p>
            <a:r>
              <a:rPr lang="en-US" altLang="zh-CN" dirty="0"/>
              <a:t>&lt;p class="text-info"&gt;</a:t>
            </a:r>
            <a:r>
              <a:rPr lang="zh-CN" altLang="en-US" dirty="0"/>
              <a:t>信息文本：浅蓝色</a:t>
            </a:r>
            <a:r>
              <a:rPr lang="en-US" altLang="zh-CN" dirty="0"/>
              <a:t>&lt;/p&gt;</a:t>
            </a:r>
          </a:p>
          <a:p>
            <a:r>
              <a:rPr lang="en-US" altLang="zh-CN" dirty="0"/>
              <a:t>&lt;p class="text-warning"&gt;</a:t>
            </a:r>
            <a:r>
              <a:rPr lang="zh-CN" altLang="en-US" dirty="0"/>
              <a:t>警告文本：黄色</a:t>
            </a:r>
            <a:r>
              <a:rPr lang="en-US" altLang="zh-CN" dirty="0"/>
              <a:t>&lt;/p&gt;</a:t>
            </a:r>
          </a:p>
          <a:p>
            <a:r>
              <a:rPr lang="en-US" altLang="zh-CN" dirty="0"/>
              <a:t>&lt;p class="text-danger"&gt;</a:t>
            </a:r>
            <a:r>
              <a:rPr lang="zh-CN" altLang="en-US" dirty="0"/>
              <a:t>危险文本：褐色</a:t>
            </a:r>
            <a:r>
              <a:rPr lang="en-US" altLang="zh-CN" dirty="0"/>
              <a:t>&lt;/p&gt;</a:t>
            </a:r>
          </a:p>
        </p:txBody>
      </p:sp>
      <p:pic>
        <p:nvPicPr>
          <p:cNvPr id="8" name="图片 7" descr="情景文本颜色.PNG"/>
          <p:cNvPicPr/>
          <p:nvPr/>
        </p:nvPicPr>
        <p:blipFill>
          <a:blip r:embed="rId2" cstate="print"/>
          <a:stretch>
            <a:fillRect/>
          </a:stretch>
        </p:blipFill>
        <p:spPr>
          <a:xfrm>
            <a:off x="5944226" y="3780445"/>
            <a:ext cx="2524760" cy="2724785"/>
          </a:xfrm>
          <a:prstGeom prst="rect">
            <a:avLst/>
          </a:prstGeom>
        </p:spPr>
      </p:pic>
    </p:spTree>
    <p:extLst>
      <p:ext uri="{BB962C8B-B14F-4D97-AF65-F5344CB8AC3E}">
        <p14:creationId xmlns:p14="http://schemas.microsoft.com/office/powerpoint/2010/main" val="535767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3.7.2</a:t>
            </a:r>
            <a:r>
              <a:rPr lang="zh-CN" altLang="zh-CN" dirty="0"/>
              <a:t>情景文本背景色</a:t>
            </a:r>
          </a:p>
        </p:txBody>
      </p:sp>
      <p:sp>
        <p:nvSpPr>
          <p:cNvPr id="3" name="内容占位符 2"/>
          <p:cNvSpPr>
            <a:spLocks noGrp="1"/>
          </p:cNvSpPr>
          <p:nvPr>
            <p:ph idx="1"/>
          </p:nvPr>
        </p:nvSpPr>
        <p:spPr>
          <a:xfrm>
            <a:off x="470926" y="2060848"/>
            <a:ext cx="8435280" cy="1944216"/>
          </a:xfrm>
        </p:spPr>
        <p:txBody>
          <a:bodyPr/>
          <a:lstStyle/>
          <a:p>
            <a:r>
              <a:rPr lang="zh-CN" altLang="zh-CN" sz="2400" dirty="0"/>
              <a:t>和情景文本颜色类一样，使用任意情境背景色类就可以设置元素的背景。这些样式类也可以应用于链接，并会像我们的默认链接样式一样在悬停时变暗。</a:t>
            </a:r>
            <a:endParaRPr lang="zh-CN" altLang="en-US" sz="2400" dirty="0"/>
          </a:p>
        </p:txBody>
      </p:sp>
      <p:sp>
        <p:nvSpPr>
          <p:cNvPr id="4" name="矩形 3"/>
          <p:cNvSpPr/>
          <p:nvPr/>
        </p:nvSpPr>
        <p:spPr>
          <a:xfrm>
            <a:off x="611560" y="3501008"/>
            <a:ext cx="5814392" cy="1477328"/>
          </a:xfrm>
          <a:prstGeom prst="rect">
            <a:avLst/>
          </a:prstGeom>
        </p:spPr>
        <p:txBody>
          <a:bodyPr wrap="square">
            <a:spAutoFit/>
          </a:bodyPr>
          <a:lstStyle/>
          <a:p>
            <a:r>
              <a:rPr lang="en-US" altLang="zh-CN" dirty="0"/>
              <a:t>&lt;p class="</a:t>
            </a:r>
            <a:r>
              <a:rPr lang="en-US" altLang="zh-CN" dirty="0" err="1"/>
              <a:t>bg</a:t>
            </a:r>
            <a:r>
              <a:rPr lang="en-US" altLang="zh-CN" dirty="0"/>
              <a:t>-primary"&gt;</a:t>
            </a:r>
            <a:r>
              <a:rPr lang="zh-CN" altLang="en-US" dirty="0"/>
              <a:t>主要背景：蓝色</a:t>
            </a:r>
            <a:r>
              <a:rPr lang="en-US" altLang="zh-CN" dirty="0"/>
              <a:t>&lt;/p&gt;</a:t>
            </a:r>
          </a:p>
          <a:p>
            <a:r>
              <a:rPr lang="en-US" altLang="zh-CN" dirty="0"/>
              <a:t>&lt;p class="</a:t>
            </a:r>
            <a:r>
              <a:rPr lang="en-US" altLang="zh-CN" dirty="0" err="1"/>
              <a:t>bg</a:t>
            </a:r>
            <a:r>
              <a:rPr lang="en-US" altLang="zh-CN" dirty="0"/>
              <a:t>-success"&gt;</a:t>
            </a:r>
            <a:r>
              <a:rPr lang="zh-CN" altLang="en-US" dirty="0"/>
              <a:t>成功背景：绿色</a:t>
            </a:r>
            <a:r>
              <a:rPr lang="en-US" altLang="zh-CN" dirty="0"/>
              <a:t>&lt;/p&gt;</a:t>
            </a:r>
          </a:p>
          <a:p>
            <a:r>
              <a:rPr lang="en-US" altLang="zh-CN" dirty="0"/>
              <a:t>&lt;p class="</a:t>
            </a:r>
            <a:r>
              <a:rPr lang="en-US" altLang="zh-CN" dirty="0" err="1"/>
              <a:t>bg</a:t>
            </a:r>
            <a:r>
              <a:rPr lang="en-US" altLang="zh-CN" dirty="0"/>
              <a:t>-info"&gt;</a:t>
            </a:r>
            <a:r>
              <a:rPr lang="zh-CN" altLang="en-US" dirty="0"/>
              <a:t>信息背景：浅蓝色</a:t>
            </a:r>
            <a:r>
              <a:rPr lang="en-US" altLang="zh-CN" dirty="0"/>
              <a:t>&lt;/p&gt;</a:t>
            </a:r>
          </a:p>
          <a:p>
            <a:r>
              <a:rPr lang="en-US" altLang="zh-CN" dirty="0"/>
              <a:t>&lt;p class="</a:t>
            </a:r>
            <a:r>
              <a:rPr lang="en-US" altLang="zh-CN" dirty="0" err="1"/>
              <a:t>bg</a:t>
            </a:r>
            <a:r>
              <a:rPr lang="en-US" altLang="zh-CN" dirty="0"/>
              <a:t>-warning"&gt;</a:t>
            </a:r>
            <a:r>
              <a:rPr lang="zh-CN" altLang="en-US" dirty="0"/>
              <a:t>警告背景</a:t>
            </a:r>
            <a:r>
              <a:rPr lang="en-US" altLang="zh-CN" dirty="0"/>
              <a:t>:</a:t>
            </a:r>
            <a:r>
              <a:rPr lang="zh-CN" altLang="en-US" dirty="0"/>
              <a:t>红色</a:t>
            </a:r>
            <a:r>
              <a:rPr lang="en-US" altLang="zh-CN" dirty="0"/>
              <a:t>&lt;/p&gt;</a:t>
            </a:r>
          </a:p>
          <a:p>
            <a:r>
              <a:rPr lang="en-US" altLang="zh-CN" dirty="0"/>
              <a:t>&lt;p class="</a:t>
            </a:r>
            <a:r>
              <a:rPr lang="en-US" altLang="zh-CN" dirty="0" err="1"/>
              <a:t>bg</a:t>
            </a:r>
            <a:r>
              <a:rPr lang="en-US" altLang="zh-CN" dirty="0"/>
              <a:t>-danger"&gt;</a:t>
            </a:r>
            <a:r>
              <a:rPr lang="zh-CN" altLang="en-US" dirty="0"/>
              <a:t>危险背景：褐色</a:t>
            </a:r>
            <a:r>
              <a:rPr lang="en-US" altLang="zh-CN" dirty="0"/>
              <a:t>&lt;/p&gt;</a:t>
            </a:r>
          </a:p>
        </p:txBody>
      </p:sp>
      <p:pic>
        <p:nvPicPr>
          <p:cNvPr id="5" name="图片 4" descr="情景文本背景色.PNG"/>
          <p:cNvPicPr/>
          <p:nvPr/>
        </p:nvPicPr>
        <p:blipFill>
          <a:blip r:embed="rId2" cstate="print"/>
          <a:stretch>
            <a:fillRect/>
          </a:stretch>
        </p:blipFill>
        <p:spPr>
          <a:xfrm>
            <a:off x="5291455" y="4239672"/>
            <a:ext cx="3395345" cy="2360930"/>
          </a:xfrm>
          <a:prstGeom prst="rect">
            <a:avLst/>
          </a:prstGeom>
        </p:spPr>
      </p:pic>
    </p:spTree>
    <p:extLst>
      <p:ext uri="{BB962C8B-B14F-4D97-AF65-F5344CB8AC3E}">
        <p14:creationId xmlns:p14="http://schemas.microsoft.com/office/powerpoint/2010/main" val="3490936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3.7.3</a:t>
            </a:r>
            <a:r>
              <a:rPr lang="zh-CN" altLang="zh-CN" dirty="0" smtClean="0"/>
              <a:t>关闭按钮</a:t>
            </a:r>
            <a:endParaRPr lang="zh-CN" altLang="zh-CN" dirty="0"/>
          </a:p>
        </p:txBody>
      </p:sp>
      <p:sp>
        <p:nvSpPr>
          <p:cNvPr id="3" name="内容占位符 2"/>
          <p:cNvSpPr>
            <a:spLocks noGrp="1"/>
          </p:cNvSpPr>
          <p:nvPr>
            <p:ph idx="1"/>
          </p:nvPr>
        </p:nvSpPr>
        <p:spPr>
          <a:xfrm>
            <a:off x="470926" y="2060848"/>
            <a:ext cx="8435280" cy="1944216"/>
          </a:xfrm>
        </p:spPr>
        <p:txBody>
          <a:bodyPr/>
          <a:lstStyle/>
          <a:p>
            <a:r>
              <a:rPr lang="zh-CN" altLang="zh-CN" sz="2400" dirty="0"/>
              <a:t>通过给按钮</a:t>
            </a:r>
            <a:r>
              <a:rPr lang="en-US" altLang="zh-CN" sz="2400" dirty="0"/>
              <a:t>&lt;button&gt;</a:t>
            </a:r>
            <a:r>
              <a:rPr lang="zh-CN" altLang="zh-CN" sz="2400" dirty="0"/>
              <a:t>元素应用样式类</a:t>
            </a:r>
            <a:r>
              <a:rPr lang="en-US" altLang="zh-CN" sz="2400" dirty="0"/>
              <a:t>.close</a:t>
            </a:r>
            <a:r>
              <a:rPr lang="zh-CN" altLang="zh-CN" sz="2400" dirty="0"/>
              <a:t>可以得到关闭</a:t>
            </a:r>
            <a:r>
              <a:rPr lang="zh-CN" altLang="zh-CN" sz="2400" dirty="0" smtClean="0"/>
              <a:t>按</a:t>
            </a:r>
            <a:r>
              <a:rPr lang="en-US" altLang="zh-CN" sz="2400" dirty="0" smtClean="0"/>
              <a:t>   </a:t>
            </a:r>
            <a:r>
              <a:rPr lang="zh-CN" altLang="zh-CN" sz="2400" dirty="0" smtClean="0"/>
              <a:t>钮</a:t>
            </a:r>
            <a:r>
              <a:rPr lang="zh-CN" altLang="zh-CN" sz="2400" dirty="0"/>
              <a:t>符号的样式，这种样式通常用于模态框和警告框上。</a:t>
            </a:r>
            <a:endParaRPr lang="zh-CN" altLang="en-US" sz="2400" dirty="0"/>
          </a:p>
        </p:txBody>
      </p:sp>
      <p:sp>
        <p:nvSpPr>
          <p:cNvPr id="4" name="矩形 3"/>
          <p:cNvSpPr/>
          <p:nvPr/>
        </p:nvSpPr>
        <p:spPr>
          <a:xfrm>
            <a:off x="489588" y="3069588"/>
            <a:ext cx="8834940" cy="1200329"/>
          </a:xfrm>
          <a:prstGeom prst="rect">
            <a:avLst/>
          </a:prstGeom>
        </p:spPr>
        <p:txBody>
          <a:bodyPr wrap="square">
            <a:spAutoFit/>
          </a:bodyPr>
          <a:lstStyle/>
          <a:p>
            <a:r>
              <a:rPr lang="en-US" altLang="zh-CN" dirty="0"/>
              <a:t>&lt;p&gt;</a:t>
            </a:r>
            <a:r>
              <a:rPr lang="zh-CN" altLang="en-US" dirty="0"/>
              <a:t>关闭按钮实例</a:t>
            </a:r>
          </a:p>
          <a:p>
            <a:r>
              <a:rPr lang="en-US" altLang="zh-CN" dirty="0" smtClean="0"/>
              <a:t>   &lt;</a:t>
            </a:r>
            <a:r>
              <a:rPr lang="en-US" altLang="zh-CN" dirty="0"/>
              <a:t>button type="button" class="close"&gt;&lt;span  aria-hidden="true"&gt;&amp;times;&lt;/span&gt;&lt;span class="</a:t>
            </a:r>
            <a:r>
              <a:rPr lang="en-US" altLang="zh-CN" dirty="0" err="1"/>
              <a:t>sr</a:t>
            </a:r>
            <a:r>
              <a:rPr lang="en-US" altLang="zh-CN" dirty="0"/>
              <a:t>-only"&gt;Close&lt;/span&gt;&lt;/button&gt;</a:t>
            </a:r>
          </a:p>
          <a:p>
            <a:r>
              <a:rPr lang="en-US" altLang="zh-CN" dirty="0"/>
              <a:t>&lt;/p&gt;</a:t>
            </a:r>
          </a:p>
        </p:txBody>
      </p:sp>
      <p:pic>
        <p:nvPicPr>
          <p:cNvPr id="5" name="图片 4" descr="关闭按钮.PNG"/>
          <p:cNvPicPr/>
          <p:nvPr/>
        </p:nvPicPr>
        <p:blipFill>
          <a:blip r:embed="rId2" cstate="print"/>
          <a:stretch>
            <a:fillRect/>
          </a:stretch>
        </p:blipFill>
        <p:spPr>
          <a:xfrm>
            <a:off x="5652120" y="4546916"/>
            <a:ext cx="2496185" cy="1590675"/>
          </a:xfrm>
          <a:prstGeom prst="rect">
            <a:avLst/>
          </a:prstGeom>
        </p:spPr>
      </p:pic>
    </p:spTree>
    <p:extLst>
      <p:ext uri="{BB962C8B-B14F-4D97-AF65-F5344CB8AC3E}">
        <p14:creationId xmlns:p14="http://schemas.microsoft.com/office/powerpoint/2010/main" val="4263612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3.7.4</a:t>
            </a:r>
            <a:r>
              <a:rPr lang="zh-CN" altLang="zh-CN" dirty="0"/>
              <a:t>三角符号</a:t>
            </a:r>
          </a:p>
        </p:txBody>
      </p:sp>
      <p:sp>
        <p:nvSpPr>
          <p:cNvPr id="3" name="内容占位符 2"/>
          <p:cNvSpPr>
            <a:spLocks noGrp="1"/>
          </p:cNvSpPr>
          <p:nvPr>
            <p:ph idx="1"/>
          </p:nvPr>
        </p:nvSpPr>
        <p:spPr>
          <a:xfrm>
            <a:off x="470926" y="2060848"/>
            <a:ext cx="8435280" cy="1944216"/>
          </a:xfrm>
        </p:spPr>
        <p:txBody>
          <a:bodyPr/>
          <a:lstStyle/>
          <a:p>
            <a:r>
              <a:rPr lang="zh-CN" altLang="zh-CN" sz="2400" dirty="0"/>
              <a:t>通过给空的</a:t>
            </a:r>
            <a:r>
              <a:rPr lang="en-US" altLang="zh-CN" sz="2400" dirty="0"/>
              <a:t>&lt;span&gt;</a:t>
            </a:r>
            <a:r>
              <a:rPr lang="zh-CN" altLang="zh-CN" sz="2400" dirty="0"/>
              <a:t>元素应用样式类</a:t>
            </a:r>
            <a:r>
              <a:rPr lang="en-US" altLang="zh-CN" sz="2400" dirty="0"/>
              <a:t>.caret</a:t>
            </a:r>
            <a:r>
              <a:rPr lang="zh-CN" altLang="zh-CN" sz="2400" dirty="0"/>
              <a:t>可以得到三角符号。三角符号一般用来指示某个元素具有下拉菜单的功能，注意在</a:t>
            </a:r>
            <a:r>
              <a:rPr lang="en-US" altLang="zh-CN" sz="2400" dirty="0"/>
              <a:t>向上弹出式菜单</a:t>
            </a:r>
            <a:r>
              <a:rPr lang="zh-CN" altLang="zh-CN" sz="2400" dirty="0"/>
              <a:t>中的三角符号是反方向的。</a:t>
            </a:r>
            <a:endParaRPr lang="zh-CN" altLang="en-US" sz="2400" dirty="0"/>
          </a:p>
        </p:txBody>
      </p:sp>
      <p:sp>
        <p:nvSpPr>
          <p:cNvPr id="4" name="矩形 3"/>
          <p:cNvSpPr/>
          <p:nvPr/>
        </p:nvSpPr>
        <p:spPr>
          <a:xfrm>
            <a:off x="470926" y="3609574"/>
            <a:ext cx="7197418" cy="277768"/>
          </a:xfrm>
          <a:prstGeom prst="rect">
            <a:avLst/>
          </a:prstGeom>
        </p:spPr>
        <p:txBody>
          <a:bodyPr wrap="square">
            <a:spAutoFit/>
          </a:bodyPr>
          <a:lstStyle/>
          <a:p>
            <a:pPr indent="228600" algn="just">
              <a:lnSpc>
                <a:spcPts val="1400"/>
              </a:lnSpc>
              <a:spcAft>
                <a:spcPts val="0"/>
              </a:spcAft>
            </a:pPr>
            <a:r>
              <a:rPr lang="en-US" altLang="zh-CN" dirty="0"/>
              <a:t>&lt;p&gt;</a:t>
            </a:r>
            <a:r>
              <a:rPr lang="zh-CN" altLang="zh-CN" dirty="0"/>
              <a:t>三角符号实例</a:t>
            </a:r>
            <a:r>
              <a:rPr lang="en-US" altLang="zh-CN" dirty="0"/>
              <a:t>&lt;span class="caret"&gt;&lt;/span&gt;&lt;/p&gt;</a:t>
            </a:r>
            <a:endParaRPr lang="zh-CN" altLang="zh-CN" dirty="0"/>
          </a:p>
        </p:txBody>
      </p:sp>
      <p:pic>
        <p:nvPicPr>
          <p:cNvPr id="5" name="图片 4" descr="三角符号.PNG"/>
          <p:cNvPicPr/>
          <p:nvPr/>
        </p:nvPicPr>
        <p:blipFill>
          <a:blip r:embed="rId2" cstate="print"/>
          <a:stretch>
            <a:fillRect/>
          </a:stretch>
        </p:blipFill>
        <p:spPr>
          <a:xfrm>
            <a:off x="5348478" y="4522440"/>
            <a:ext cx="2310130" cy="1471930"/>
          </a:xfrm>
          <a:prstGeom prst="rect">
            <a:avLst/>
          </a:prstGeom>
        </p:spPr>
      </p:pic>
    </p:spTree>
    <p:extLst>
      <p:ext uri="{BB962C8B-B14F-4D97-AF65-F5344CB8AC3E}">
        <p14:creationId xmlns:p14="http://schemas.microsoft.com/office/powerpoint/2010/main" val="26259819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3.7.5</a:t>
            </a:r>
            <a:r>
              <a:rPr lang="zh-CN" altLang="zh-CN" dirty="0"/>
              <a:t>快速浮动</a:t>
            </a:r>
          </a:p>
        </p:txBody>
      </p:sp>
      <p:sp>
        <p:nvSpPr>
          <p:cNvPr id="3" name="内容占位符 2"/>
          <p:cNvSpPr>
            <a:spLocks noGrp="1"/>
          </p:cNvSpPr>
          <p:nvPr>
            <p:ph idx="1"/>
          </p:nvPr>
        </p:nvSpPr>
        <p:spPr>
          <a:xfrm>
            <a:off x="470926" y="2060848"/>
            <a:ext cx="8435280" cy="1944216"/>
          </a:xfrm>
        </p:spPr>
        <p:txBody>
          <a:bodyPr/>
          <a:lstStyle/>
          <a:p>
            <a:r>
              <a:rPr lang="zh-CN" altLang="zh-CN" sz="2400" dirty="0"/>
              <a:t>通过给任意元素应用样式类</a:t>
            </a:r>
            <a:r>
              <a:rPr lang="en-US" altLang="zh-CN" sz="2400" dirty="0"/>
              <a:t>.pull-left</a:t>
            </a:r>
            <a:r>
              <a:rPr lang="zh-CN" altLang="zh-CN" sz="2400" dirty="0"/>
              <a:t>或</a:t>
            </a:r>
            <a:r>
              <a:rPr lang="en-US" altLang="zh-CN" sz="2400" dirty="0"/>
              <a:t>.pull-right</a:t>
            </a:r>
            <a:r>
              <a:rPr lang="zh-CN" altLang="zh-CN" sz="2400" dirty="0"/>
              <a:t>可以将元素快速向左或向右浮动。</a:t>
            </a:r>
            <a:endParaRPr lang="zh-CN" altLang="en-US" sz="2400" dirty="0"/>
          </a:p>
        </p:txBody>
      </p:sp>
      <p:pic>
        <p:nvPicPr>
          <p:cNvPr id="5" name="图片 4" descr="快速浮动.PNG"/>
          <p:cNvPicPr/>
          <p:nvPr/>
        </p:nvPicPr>
        <p:blipFill>
          <a:blip r:embed="rId2" cstate="print"/>
          <a:stretch>
            <a:fillRect/>
          </a:stretch>
        </p:blipFill>
        <p:spPr>
          <a:xfrm>
            <a:off x="4860032" y="4196541"/>
            <a:ext cx="2465705" cy="1550035"/>
          </a:xfrm>
          <a:prstGeom prst="rect">
            <a:avLst/>
          </a:prstGeom>
        </p:spPr>
      </p:pic>
      <p:sp>
        <p:nvSpPr>
          <p:cNvPr id="6" name="矩形 5"/>
          <p:cNvSpPr/>
          <p:nvPr/>
        </p:nvSpPr>
        <p:spPr>
          <a:xfrm>
            <a:off x="683568" y="3131306"/>
            <a:ext cx="4572000" cy="646331"/>
          </a:xfrm>
          <a:prstGeom prst="rect">
            <a:avLst/>
          </a:prstGeom>
        </p:spPr>
        <p:txBody>
          <a:bodyPr>
            <a:spAutoFit/>
          </a:bodyPr>
          <a:lstStyle/>
          <a:p>
            <a:r>
              <a:rPr lang="en-US" altLang="zh-CN" dirty="0"/>
              <a:t>&lt;div class="pull-left"&gt;</a:t>
            </a:r>
            <a:r>
              <a:rPr lang="zh-CN" altLang="en-US" dirty="0"/>
              <a:t>向左浮动</a:t>
            </a:r>
            <a:r>
              <a:rPr lang="en-US" altLang="zh-CN" dirty="0"/>
              <a:t>&lt;/div&gt;</a:t>
            </a:r>
          </a:p>
          <a:p>
            <a:r>
              <a:rPr lang="en-US" altLang="zh-CN" dirty="0"/>
              <a:t>&lt;div class="pull-right"&gt;</a:t>
            </a:r>
            <a:r>
              <a:rPr lang="zh-CN" altLang="en-US" dirty="0"/>
              <a:t>向右浮动</a:t>
            </a:r>
            <a:r>
              <a:rPr lang="en-US" altLang="zh-CN" dirty="0"/>
              <a:t>&lt;/div&gt; </a:t>
            </a:r>
          </a:p>
        </p:txBody>
      </p:sp>
    </p:spTree>
    <p:extLst>
      <p:ext uri="{BB962C8B-B14F-4D97-AF65-F5344CB8AC3E}">
        <p14:creationId xmlns:p14="http://schemas.microsoft.com/office/powerpoint/2010/main" val="2370637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3.7.6</a:t>
            </a:r>
            <a:r>
              <a:rPr lang="zh-CN" altLang="zh-CN" dirty="0"/>
              <a:t>块级居中显示</a:t>
            </a:r>
          </a:p>
        </p:txBody>
      </p:sp>
      <p:sp>
        <p:nvSpPr>
          <p:cNvPr id="3" name="内容占位符 2"/>
          <p:cNvSpPr>
            <a:spLocks noGrp="1"/>
          </p:cNvSpPr>
          <p:nvPr>
            <p:ph idx="1"/>
          </p:nvPr>
        </p:nvSpPr>
        <p:spPr>
          <a:xfrm>
            <a:off x="470926" y="2060848"/>
            <a:ext cx="8435280" cy="1944216"/>
          </a:xfrm>
        </p:spPr>
        <p:txBody>
          <a:bodyPr/>
          <a:lstStyle/>
          <a:p>
            <a:r>
              <a:rPr lang="zh-CN" altLang="zh-CN" sz="2400" dirty="0"/>
              <a:t>通过给给短语元素应用样式类</a:t>
            </a:r>
            <a:r>
              <a:rPr lang="en-US" altLang="zh-CN" sz="2400" dirty="0"/>
              <a:t>.center-block</a:t>
            </a:r>
            <a:r>
              <a:rPr lang="zh-CN" altLang="zh-CN" sz="2400" dirty="0"/>
              <a:t>可以让元素以块级的方式居中显示。</a:t>
            </a:r>
            <a:endParaRPr lang="zh-CN" altLang="en-US" sz="2400" dirty="0"/>
          </a:p>
        </p:txBody>
      </p:sp>
      <p:sp>
        <p:nvSpPr>
          <p:cNvPr id="4" name="矩形 3"/>
          <p:cNvSpPr/>
          <p:nvPr/>
        </p:nvSpPr>
        <p:spPr>
          <a:xfrm>
            <a:off x="323528" y="3212976"/>
            <a:ext cx="7060927" cy="297517"/>
          </a:xfrm>
          <a:prstGeom prst="rect">
            <a:avLst/>
          </a:prstGeom>
        </p:spPr>
        <p:txBody>
          <a:bodyPr wrap="square">
            <a:spAutoFit/>
          </a:bodyPr>
          <a:lstStyle/>
          <a:p>
            <a:pPr indent="266700" algn="just">
              <a:lnSpc>
                <a:spcPts val="1560"/>
              </a:lnSpc>
              <a:spcAft>
                <a:spcPts val="0"/>
              </a:spcAft>
            </a:pPr>
            <a:r>
              <a:rPr lang="en-US" altLang="zh-CN" kern="100" dirty="0">
                <a:latin typeface="Times New Roman" panose="02020603050405020304" pitchFamily="18" charset="0"/>
                <a:cs typeface="宋体" panose="02010600030101010101" pitchFamily="2" charset="-122"/>
              </a:rPr>
              <a:t>&lt;span class="center-block"&gt;</a:t>
            </a:r>
            <a:r>
              <a:rPr lang="zh-CN" altLang="zh-CN" kern="100" dirty="0">
                <a:latin typeface="Times New Roman" panose="02020603050405020304" pitchFamily="18" charset="0"/>
                <a:cs typeface="宋体" panose="02010600030101010101" pitchFamily="2" charset="-122"/>
              </a:rPr>
              <a:t>块级居中显示</a:t>
            </a:r>
            <a:r>
              <a:rPr lang="en-US" altLang="zh-CN" kern="100" dirty="0">
                <a:latin typeface="Times New Roman" panose="02020603050405020304" pitchFamily="18" charset="0"/>
                <a:cs typeface="宋体" panose="02010600030101010101" pitchFamily="2" charset="-122"/>
              </a:rPr>
              <a:t>&lt;/span&gt; </a:t>
            </a:r>
            <a:endParaRPr lang="zh-CN" altLang="zh-CN" kern="100" dirty="0">
              <a:latin typeface="Times New Roman" panose="02020603050405020304" pitchFamily="18" charset="0"/>
              <a:cs typeface="宋体" panose="02010600030101010101" pitchFamily="2" charset="-122"/>
            </a:endParaRPr>
          </a:p>
        </p:txBody>
      </p:sp>
      <p:pic>
        <p:nvPicPr>
          <p:cNvPr id="5" name="图片 4" descr="块级居中显示.PNG"/>
          <p:cNvPicPr/>
          <p:nvPr/>
        </p:nvPicPr>
        <p:blipFill>
          <a:blip r:embed="rId2" cstate="print"/>
          <a:stretch>
            <a:fillRect/>
          </a:stretch>
        </p:blipFill>
        <p:spPr>
          <a:xfrm>
            <a:off x="5292080" y="4149080"/>
            <a:ext cx="2740025" cy="1788160"/>
          </a:xfrm>
          <a:prstGeom prst="rect">
            <a:avLst/>
          </a:prstGeom>
        </p:spPr>
      </p:pic>
    </p:spTree>
    <p:extLst>
      <p:ext uri="{BB962C8B-B14F-4D97-AF65-F5344CB8AC3E}">
        <p14:creationId xmlns:p14="http://schemas.microsoft.com/office/powerpoint/2010/main" val="3378374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3.7.7</a:t>
            </a:r>
            <a:r>
              <a:rPr lang="zh-CN" altLang="zh-CN" dirty="0"/>
              <a:t>清除浮动</a:t>
            </a:r>
          </a:p>
        </p:txBody>
      </p:sp>
      <p:sp>
        <p:nvSpPr>
          <p:cNvPr id="3" name="内容占位符 2"/>
          <p:cNvSpPr>
            <a:spLocks noGrp="1"/>
          </p:cNvSpPr>
          <p:nvPr>
            <p:ph idx="1"/>
          </p:nvPr>
        </p:nvSpPr>
        <p:spPr>
          <a:xfrm>
            <a:off x="470926" y="2060848"/>
            <a:ext cx="8435280" cy="1944216"/>
          </a:xfrm>
        </p:spPr>
        <p:txBody>
          <a:bodyPr/>
          <a:lstStyle/>
          <a:p>
            <a:r>
              <a:rPr lang="en-US" altLang="zh-CN" sz="2400" dirty="0"/>
              <a:t>Bootstrap</a:t>
            </a:r>
            <a:r>
              <a:rPr lang="zh-CN" altLang="zh-CN" sz="2400" dirty="0"/>
              <a:t>提供了样式类</a:t>
            </a:r>
            <a:r>
              <a:rPr lang="en-US" altLang="zh-CN" sz="2400" dirty="0"/>
              <a:t>.</a:t>
            </a:r>
            <a:r>
              <a:rPr lang="en-US" altLang="zh-CN" sz="2400" dirty="0" err="1"/>
              <a:t>clearfix</a:t>
            </a:r>
            <a:r>
              <a:rPr lang="zh-CN" altLang="zh-CN" sz="2400" dirty="0"/>
              <a:t>用来清除浮动。</a:t>
            </a:r>
            <a:endParaRPr lang="zh-CN" altLang="en-US" sz="2400" dirty="0"/>
          </a:p>
        </p:txBody>
      </p:sp>
      <p:pic>
        <p:nvPicPr>
          <p:cNvPr id="6" name="图片 5" descr="清除浮动.PNG"/>
          <p:cNvPicPr/>
          <p:nvPr/>
        </p:nvPicPr>
        <p:blipFill>
          <a:blip r:embed="rId2" cstate="print"/>
          <a:stretch>
            <a:fillRect/>
          </a:stretch>
        </p:blipFill>
        <p:spPr>
          <a:xfrm>
            <a:off x="5076056" y="4005064"/>
            <a:ext cx="2366010" cy="1800225"/>
          </a:xfrm>
          <a:prstGeom prst="rect">
            <a:avLst/>
          </a:prstGeom>
        </p:spPr>
      </p:pic>
      <p:sp>
        <p:nvSpPr>
          <p:cNvPr id="7" name="矩形 6"/>
          <p:cNvSpPr/>
          <p:nvPr/>
        </p:nvSpPr>
        <p:spPr>
          <a:xfrm>
            <a:off x="539823" y="2804735"/>
            <a:ext cx="4572000" cy="1200329"/>
          </a:xfrm>
          <a:prstGeom prst="rect">
            <a:avLst/>
          </a:prstGeom>
        </p:spPr>
        <p:txBody>
          <a:bodyPr>
            <a:spAutoFit/>
          </a:bodyPr>
          <a:lstStyle/>
          <a:p>
            <a:r>
              <a:rPr lang="en-US" altLang="zh-CN" dirty="0"/>
              <a:t>&lt;div class="pull-left"&gt;</a:t>
            </a:r>
            <a:r>
              <a:rPr lang="zh-CN" altLang="en-US" dirty="0"/>
              <a:t>向左浮动</a:t>
            </a:r>
            <a:r>
              <a:rPr lang="en-US" altLang="zh-CN" dirty="0"/>
              <a:t>&lt;/div&gt;</a:t>
            </a:r>
          </a:p>
          <a:p>
            <a:r>
              <a:rPr lang="en-US" altLang="zh-CN" dirty="0"/>
              <a:t>&lt;div class="pull-right"&gt;</a:t>
            </a:r>
            <a:r>
              <a:rPr lang="zh-CN" altLang="en-US" dirty="0"/>
              <a:t>向右浮动</a:t>
            </a:r>
            <a:r>
              <a:rPr lang="en-US" altLang="zh-CN" dirty="0"/>
              <a:t>&lt;/div&gt;</a:t>
            </a:r>
          </a:p>
          <a:p>
            <a:r>
              <a:rPr lang="en-US" altLang="zh-CN" dirty="0"/>
              <a:t>&lt;span class="</a:t>
            </a:r>
            <a:r>
              <a:rPr lang="en-US" altLang="zh-CN" dirty="0" err="1"/>
              <a:t>clearfix</a:t>
            </a:r>
            <a:r>
              <a:rPr lang="en-US" altLang="zh-CN" dirty="0"/>
              <a:t>"&gt;&lt;/span&gt;</a:t>
            </a:r>
          </a:p>
          <a:p>
            <a:r>
              <a:rPr lang="en-US" altLang="zh-CN" dirty="0"/>
              <a:t>&lt;div&gt;</a:t>
            </a:r>
            <a:r>
              <a:rPr lang="zh-CN" altLang="en-US" dirty="0"/>
              <a:t>清除浮动后面的内容</a:t>
            </a:r>
            <a:r>
              <a:rPr lang="en-US" altLang="zh-CN" dirty="0"/>
              <a:t>&lt;/div&gt;</a:t>
            </a:r>
          </a:p>
        </p:txBody>
      </p:sp>
    </p:spTree>
    <p:extLst>
      <p:ext uri="{BB962C8B-B14F-4D97-AF65-F5344CB8AC3E}">
        <p14:creationId xmlns:p14="http://schemas.microsoft.com/office/powerpoint/2010/main" val="14932801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3.7.8</a:t>
            </a:r>
            <a:r>
              <a:rPr lang="zh-CN" altLang="zh-CN" dirty="0"/>
              <a:t>显示或隐藏</a:t>
            </a:r>
          </a:p>
        </p:txBody>
      </p:sp>
      <p:sp>
        <p:nvSpPr>
          <p:cNvPr id="3" name="内容占位符 2"/>
          <p:cNvSpPr>
            <a:spLocks noGrp="1"/>
          </p:cNvSpPr>
          <p:nvPr>
            <p:ph idx="1"/>
          </p:nvPr>
        </p:nvSpPr>
        <p:spPr>
          <a:xfrm>
            <a:off x="354360" y="1628800"/>
            <a:ext cx="8435280" cy="1944216"/>
          </a:xfrm>
        </p:spPr>
        <p:txBody>
          <a:bodyPr/>
          <a:lstStyle/>
          <a:p>
            <a:r>
              <a:rPr lang="zh-CN" altLang="zh-CN" sz="2400" dirty="0"/>
              <a:t>通过给任意元素应用样式类</a:t>
            </a:r>
            <a:r>
              <a:rPr lang="en-US" altLang="zh-CN" sz="2400" dirty="0"/>
              <a:t>.show</a:t>
            </a:r>
            <a:r>
              <a:rPr lang="zh-CN" altLang="zh-CN" sz="2400" dirty="0"/>
              <a:t>和</a:t>
            </a:r>
            <a:r>
              <a:rPr lang="en-US" altLang="zh-CN" sz="2400" dirty="0"/>
              <a:t>.hidden</a:t>
            </a:r>
            <a:r>
              <a:rPr lang="zh-CN" altLang="zh-CN" sz="2400" dirty="0"/>
              <a:t>、</a:t>
            </a:r>
            <a:r>
              <a:rPr lang="en-US" altLang="zh-CN" sz="2400" dirty="0"/>
              <a:t>.invisible</a:t>
            </a:r>
            <a:r>
              <a:rPr lang="zh-CN" altLang="zh-CN" sz="2400" dirty="0"/>
              <a:t>可以使元素对所有设备显示或隐藏（包括屏幕阅读器）。需要注意的是，它们都对元素块级显示或隐藏。另外，</a:t>
            </a:r>
            <a:r>
              <a:rPr lang="en-US" altLang="zh-CN" sz="2400" dirty="0"/>
              <a:t>.hidden</a:t>
            </a:r>
            <a:r>
              <a:rPr lang="zh-CN" altLang="zh-CN" sz="2400" dirty="0"/>
              <a:t>和</a:t>
            </a:r>
            <a:r>
              <a:rPr lang="en-US" altLang="zh-CN" sz="2400" dirty="0"/>
              <a:t>.invisible</a:t>
            </a:r>
            <a:r>
              <a:rPr lang="zh-CN" altLang="zh-CN" sz="2400" dirty="0"/>
              <a:t>的区别是前者不占用文档流，而后者占用。</a:t>
            </a:r>
            <a:endParaRPr lang="zh-CN" altLang="en-US" sz="2400" dirty="0"/>
          </a:p>
        </p:txBody>
      </p:sp>
      <p:sp>
        <p:nvSpPr>
          <p:cNvPr id="5" name="矩形 4"/>
          <p:cNvSpPr/>
          <p:nvPr/>
        </p:nvSpPr>
        <p:spPr>
          <a:xfrm>
            <a:off x="539552" y="3568756"/>
            <a:ext cx="6750496" cy="1477328"/>
          </a:xfrm>
          <a:prstGeom prst="rect">
            <a:avLst/>
          </a:prstGeom>
        </p:spPr>
        <p:txBody>
          <a:bodyPr wrap="square">
            <a:spAutoFit/>
          </a:bodyPr>
          <a:lstStyle/>
          <a:p>
            <a:r>
              <a:rPr lang="en-US" altLang="zh-CN" dirty="0"/>
              <a:t>&lt;span class="show"&gt;</a:t>
            </a:r>
            <a:r>
              <a:rPr lang="zh-CN" altLang="en-US" dirty="0"/>
              <a:t>显示内容</a:t>
            </a:r>
            <a:r>
              <a:rPr lang="en-US" altLang="zh-CN" dirty="0"/>
              <a:t>1&lt;/span&gt; </a:t>
            </a:r>
          </a:p>
          <a:p>
            <a:r>
              <a:rPr lang="en-US" altLang="zh-CN" dirty="0"/>
              <a:t>&lt;span class="hidden"&gt;hidden</a:t>
            </a:r>
            <a:r>
              <a:rPr lang="zh-CN" altLang="en-US" dirty="0"/>
              <a:t>隐藏内容：不占用文档流</a:t>
            </a:r>
            <a:r>
              <a:rPr lang="en-US" altLang="zh-CN" dirty="0"/>
              <a:t>&lt;/span&gt;</a:t>
            </a:r>
          </a:p>
          <a:p>
            <a:r>
              <a:rPr lang="en-US" altLang="zh-CN" dirty="0"/>
              <a:t>&lt;span class="show"&gt;</a:t>
            </a:r>
            <a:r>
              <a:rPr lang="zh-CN" altLang="en-US" dirty="0"/>
              <a:t>显示内容</a:t>
            </a:r>
            <a:r>
              <a:rPr lang="en-US" altLang="zh-CN" dirty="0"/>
              <a:t>2&lt;/span&gt; </a:t>
            </a:r>
          </a:p>
          <a:p>
            <a:r>
              <a:rPr lang="en-US" altLang="zh-CN" dirty="0"/>
              <a:t>&lt;span class="invisible"&gt;invisible</a:t>
            </a:r>
            <a:r>
              <a:rPr lang="zh-CN" altLang="en-US" dirty="0"/>
              <a:t>隐藏内容：占用文档流</a:t>
            </a:r>
            <a:r>
              <a:rPr lang="en-US" altLang="zh-CN" dirty="0"/>
              <a:t>&lt;/span&gt; </a:t>
            </a:r>
          </a:p>
          <a:p>
            <a:r>
              <a:rPr lang="en-US" altLang="zh-CN" dirty="0"/>
              <a:t>&lt;span class="show"&gt;</a:t>
            </a:r>
            <a:r>
              <a:rPr lang="zh-CN" altLang="en-US" dirty="0"/>
              <a:t>显示内容</a:t>
            </a:r>
            <a:r>
              <a:rPr lang="en-US" altLang="zh-CN" dirty="0"/>
              <a:t>3&lt;/span&gt;</a:t>
            </a:r>
          </a:p>
        </p:txBody>
      </p:sp>
      <p:pic>
        <p:nvPicPr>
          <p:cNvPr id="6" name="图片 5" descr="显示或隐藏.PNG"/>
          <p:cNvPicPr/>
          <p:nvPr/>
        </p:nvPicPr>
        <p:blipFill>
          <a:blip r:embed="rId2" cstate="print"/>
          <a:stretch>
            <a:fillRect/>
          </a:stretch>
        </p:blipFill>
        <p:spPr>
          <a:xfrm>
            <a:off x="6296660" y="4797152"/>
            <a:ext cx="2390140" cy="1828165"/>
          </a:xfrm>
          <a:prstGeom prst="rect">
            <a:avLst/>
          </a:prstGeom>
        </p:spPr>
      </p:pic>
    </p:spTree>
    <p:extLst>
      <p:ext uri="{BB962C8B-B14F-4D97-AF65-F5344CB8AC3E}">
        <p14:creationId xmlns:p14="http://schemas.microsoft.com/office/powerpoint/2010/main" val="975658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908720"/>
            <a:ext cx="8352928" cy="5400600"/>
          </a:xfrm>
        </p:spPr>
        <p:txBody>
          <a:bodyPr/>
          <a:lstStyle/>
          <a:p>
            <a:pPr marL="109537" indent="0">
              <a:buNone/>
            </a:pPr>
            <a:r>
              <a:rPr lang="en-US" altLang="zh-CN" dirty="0"/>
              <a:t>2</a:t>
            </a:r>
            <a:r>
              <a:rPr lang="zh-CN" altLang="zh-CN" dirty="0"/>
              <a:t>．使用样式类</a:t>
            </a:r>
            <a:r>
              <a:rPr lang="en-US" altLang="zh-CN" dirty="0"/>
              <a:t>.h1-.</a:t>
            </a:r>
            <a:r>
              <a:rPr lang="en-US" altLang="zh-CN" dirty="0" smtClean="0"/>
              <a:t>h6</a:t>
            </a:r>
          </a:p>
          <a:p>
            <a:pPr marL="109537" indent="0">
              <a:buNone/>
            </a:pPr>
            <a:endParaRPr lang="zh-CN" altLang="zh-CN" dirty="0"/>
          </a:p>
          <a:p>
            <a:r>
              <a:rPr lang="en-US" altLang="zh-CN" sz="2400" dirty="0" smtClean="0"/>
              <a:t>.</a:t>
            </a:r>
            <a:r>
              <a:rPr lang="en-US" altLang="zh-CN" sz="2400" dirty="0"/>
              <a:t>h1</a:t>
            </a:r>
            <a:r>
              <a:rPr lang="zh-CN" altLang="zh-CN" sz="2400" dirty="0"/>
              <a:t>到</a:t>
            </a:r>
            <a:r>
              <a:rPr lang="en-US" altLang="zh-CN" sz="2400" dirty="0"/>
              <a:t>.h6</a:t>
            </a:r>
            <a:r>
              <a:rPr lang="zh-CN" altLang="zh-CN" sz="2400" dirty="0"/>
              <a:t>六个样式</a:t>
            </a:r>
            <a:r>
              <a:rPr lang="zh-CN" altLang="zh-CN" sz="2400" dirty="0" smtClean="0"/>
              <a:t>类可以</a:t>
            </a:r>
            <a:r>
              <a:rPr lang="zh-CN" altLang="zh-CN" sz="2400" dirty="0"/>
              <a:t>给内联属性的文本赋予不同级别标题的样式</a:t>
            </a:r>
            <a:r>
              <a:rPr lang="zh-CN" altLang="zh-CN" sz="2400" dirty="0" smtClean="0"/>
              <a:t>。</a:t>
            </a:r>
            <a:endParaRPr lang="en-US" altLang="zh-CN" sz="2400" dirty="0" smtClean="0"/>
          </a:p>
          <a:p>
            <a:pPr marL="109537" indent="0">
              <a:buNone/>
            </a:pPr>
            <a:endParaRPr lang="zh-CN" altLang="zh-CN" sz="2000" dirty="0"/>
          </a:p>
          <a:p>
            <a:pPr marL="109537" indent="0">
              <a:buNone/>
            </a:pPr>
            <a:r>
              <a:rPr lang="en-US" altLang="zh-CN" sz="1800" dirty="0"/>
              <a:t>&lt;span class="h1"&gt;</a:t>
            </a:r>
            <a:r>
              <a:rPr lang="zh-CN" altLang="zh-CN" sz="1800" dirty="0"/>
              <a:t>标题</a:t>
            </a:r>
            <a:r>
              <a:rPr lang="en-US" altLang="zh-CN" sz="1800" dirty="0"/>
              <a:t>1</a:t>
            </a:r>
            <a:r>
              <a:rPr lang="zh-CN" altLang="zh-CN" sz="1800" dirty="0"/>
              <a:t>文本</a:t>
            </a:r>
            <a:r>
              <a:rPr lang="en-US" altLang="zh-CN" sz="1800" dirty="0"/>
              <a:t>&lt;/span&gt;</a:t>
            </a:r>
            <a:endParaRPr lang="zh-CN" altLang="zh-CN" sz="1800" dirty="0"/>
          </a:p>
          <a:p>
            <a:pPr marL="109537" indent="0">
              <a:buNone/>
            </a:pPr>
            <a:r>
              <a:rPr lang="en-US" altLang="zh-CN" sz="1800" dirty="0"/>
              <a:t>&lt;span class="h2"&gt;</a:t>
            </a:r>
            <a:r>
              <a:rPr lang="zh-CN" altLang="zh-CN" sz="1800" dirty="0"/>
              <a:t>标题</a:t>
            </a:r>
            <a:r>
              <a:rPr lang="en-US" altLang="zh-CN" sz="1800" dirty="0"/>
              <a:t>2</a:t>
            </a:r>
            <a:r>
              <a:rPr lang="zh-CN" altLang="zh-CN" sz="1800" dirty="0"/>
              <a:t>文本</a:t>
            </a:r>
            <a:r>
              <a:rPr lang="en-US" altLang="zh-CN" sz="1800" dirty="0"/>
              <a:t>&lt;/span&gt;</a:t>
            </a:r>
            <a:endParaRPr lang="zh-CN" altLang="zh-CN" sz="1800" dirty="0"/>
          </a:p>
          <a:p>
            <a:pPr marL="109537" indent="0">
              <a:buNone/>
            </a:pPr>
            <a:r>
              <a:rPr lang="en-US" altLang="zh-CN" sz="1800" dirty="0"/>
              <a:t>&lt;span class="h3"&gt;</a:t>
            </a:r>
            <a:r>
              <a:rPr lang="zh-CN" altLang="zh-CN" sz="1800" dirty="0"/>
              <a:t>标题</a:t>
            </a:r>
            <a:r>
              <a:rPr lang="en-US" altLang="zh-CN" sz="1800" dirty="0"/>
              <a:t>3</a:t>
            </a:r>
            <a:r>
              <a:rPr lang="zh-CN" altLang="zh-CN" sz="1800" dirty="0"/>
              <a:t>文本</a:t>
            </a:r>
            <a:r>
              <a:rPr lang="en-US" altLang="zh-CN" sz="1800" dirty="0"/>
              <a:t>&lt;/span&gt;</a:t>
            </a:r>
            <a:endParaRPr lang="zh-CN" altLang="zh-CN" sz="1800" dirty="0"/>
          </a:p>
          <a:p>
            <a:pPr marL="109537" indent="0">
              <a:buNone/>
            </a:pPr>
            <a:r>
              <a:rPr lang="en-US" altLang="zh-CN" sz="1800" dirty="0"/>
              <a:t>&lt;span class="h4"&gt;</a:t>
            </a:r>
            <a:r>
              <a:rPr lang="zh-CN" altLang="zh-CN" sz="1800" dirty="0"/>
              <a:t>标题</a:t>
            </a:r>
            <a:r>
              <a:rPr lang="en-US" altLang="zh-CN" sz="1800" dirty="0"/>
              <a:t>4</a:t>
            </a:r>
            <a:r>
              <a:rPr lang="zh-CN" altLang="zh-CN" sz="1800" dirty="0"/>
              <a:t>文本</a:t>
            </a:r>
            <a:r>
              <a:rPr lang="en-US" altLang="zh-CN" sz="1800" dirty="0"/>
              <a:t>&lt;/span&gt;</a:t>
            </a:r>
            <a:endParaRPr lang="zh-CN" altLang="zh-CN" sz="1800" dirty="0"/>
          </a:p>
          <a:p>
            <a:pPr marL="109537" indent="0">
              <a:buNone/>
            </a:pPr>
            <a:r>
              <a:rPr lang="en-US" altLang="zh-CN" sz="1800" dirty="0"/>
              <a:t>&lt;span class="h5"&gt;</a:t>
            </a:r>
            <a:r>
              <a:rPr lang="zh-CN" altLang="zh-CN" sz="1800" dirty="0"/>
              <a:t>标题</a:t>
            </a:r>
            <a:r>
              <a:rPr lang="en-US" altLang="zh-CN" sz="1800" dirty="0"/>
              <a:t>5</a:t>
            </a:r>
            <a:r>
              <a:rPr lang="zh-CN" altLang="zh-CN" sz="1800" dirty="0"/>
              <a:t>文本</a:t>
            </a:r>
            <a:r>
              <a:rPr lang="en-US" altLang="zh-CN" sz="1800" dirty="0"/>
              <a:t>&lt;/span&gt;</a:t>
            </a:r>
            <a:endParaRPr lang="zh-CN" altLang="zh-CN" sz="1800" dirty="0"/>
          </a:p>
          <a:p>
            <a:pPr marL="109537" indent="0">
              <a:buNone/>
            </a:pPr>
            <a:r>
              <a:rPr lang="en-US" altLang="zh-CN" sz="1800" dirty="0"/>
              <a:t>&lt;span class="h6"&gt;</a:t>
            </a:r>
            <a:r>
              <a:rPr lang="zh-CN" altLang="zh-CN" sz="1800" dirty="0"/>
              <a:t>标题</a:t>
            </a:r>
            <a:r>
              <a:rPr lang="en-US" altLang="zh-CN" sz="1800" dirty="0"/>
              <a:t>6</a:t>
            </a:r>
            <a:r>
              <a:rPr lang="zh-CN" altLang="zh-CN" sz="1800" dirty="0"/>
              <a:t>文本</a:t>
            </a:r>
            <a:r>
              <a:rPr lang="en-US" altLang="zh-CN" sz="1800" dirty="0"/>
              <a:t>&lt;/span&gt;</a:t>
            </a:r>
            <a:endParaRPr lang="zh-CN" altLang="zh-CN" sz="1800" dirty="0"/>
          </a:p>
          <a:p>
            <a:endParaRPr lang="zh-CN" altLang="en-US" dirty="0"/>
          </a:p>
        </p:txBody>
      </p:sp>
      <p:pic>
        <p:nvPicPr>
          <p:cNvPr id="4" name="图片 3" descr="使用类.h1-.h6.PNG"/>
          <p:cNvPicPr/>
          <p:nvPr/>
        </p:nvPicPr>
        <p:blipFill>
          <a:blip r:embed="rId2" cstate="print"/>
          <a:stretch>
            <a:fillRect/>
          </a:stretch>
        </p:blipFill>
        <p:spPr>
          <a:xfrm>
            <a:off x="5004048" y="4725144"/>
            <a:ext cx="3514725" cy="1308735"/>
          </a:xfrm>
          <a:prstGeom prst="rect">
            <a:avLst/>
          </a:prstGeom>
        </p:spPr>
      </p:pic>
    </p:spTree>
    <p:extLst>
      <p:ext uri="{BB962C8B-B14F-4D97-AF65-F5344CB8AC3E}">
        <p14:creationId xmlns:p14="http://schemas.microsoft.com/office/powerpoint/2010/main" val="32985630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3.7.9</a:t>
            </a:r>
            <a:r>
              <a:rPr lang="zh-CN" altLang="zh-CN" dirty="0"/>
              <a:t>屏幕阅读器和键盘焦点</a:t>
            </a:r>
          </a:p>
        </p:txBody>
      </p:sp>
      <p:sp>
        <p:nvSpPr>
          <p:cNvPr id="3" name="内容占位符 2"/>
          <p:cNvSpPr>
            <a:spLocks noGrp="1"/>
          </p:cNvSpPr>
          <p:nvPr>
            <p:ph idx="1"/>
          </p:nvPr>
        </p:nvSpPr>
        <p:spPr>
          <a:xfrm>
            <a:off x="470926" y="2060848"/>
            <a:ext cx="8673074" cy="1944216"/>
          </a:xfrm>
        </p:spPr>
        <p:txBody>
          <a:bodyPr/>
          <a:lstStyle/>
          <a:p>
            <a:r>
              <a:rPr lang="en-US" altLang="zh-CN" sz="2400" dirty="0"/>
              <a:t>Bootstrap</a:t>
            </a:r>
            <a:r>
              <a:rPr lang="zh-CN" altLang="zh-CN" sz="2400" dirty="0"/>
              <a:t>提供了样式类</a:t>
            </a:r>
            <a:r>
              <a:rPr lang="en-US" altLang="zh-CN" sz="2400" dirty="0"/>
              <a:t>.</a:t>
            </a:r>
            <a:r>
              <a:rPr lang="en-US" altLang="zh-CN" sz="2400" dirty="0" err="1"/>
              <a:t>sr</a:t>
            </a:r>
            <a:r>
              <a:rPr lang="en-US" altLang="zh-CN" sz="2400" dirty="0"/>
              <a:t>-only</a:t>
            </a:r>
            <a:r>
              <a:rPr lang="zh-CN" altLang="zh-CN" sz="2400" dirty="0"/>
              <a:t>可以将元素对所有设备隐藏，除了屏幕阅读器。此外，还提供了样式类</a:t>
            </a:r>
            <a:r>
              <a:rPr lang="en-US" altLang="zh-CN" sz="2400" dirty="0"/>
              <a:t>.</a:t>
            </a:r>
            <a:r>
              <a:rPr lang="en-US" altLang="zh-CN" sz="2400" dirty="0" err="1"/>
              <a:t>sr</a:t>
            </a:r>
            <a:r>
              <a:rPr lang="en-US" altLang="zh-CN" sz="2400" dirty="0"/>
              <a:t>-only-focusable</a:t>
            </a:r>
            <a:r>
              <a:rPr lang="zh-CN" altLang="zh-CN" sz="2400" dirty="0"/>
              <a:t>可以使元素在获得键盘焦点时显示</a:t>
            </a:r>
            <a:r>
              <a:rPr lang="zh-CN" altLang="zh-CN" sz="2400" dirty="0" smtClean="0"/>
              <a:t>。</a:t>
            </a:r>
            <a:endParaRPr lang="en-US" altLang="zh-CN" sz="2400" dirty="0"/>
          </a:p>
          <a:p>
            <a:pPr marL="109537" indent="0">
              <a:buNone/>
            </a:pPr>
            <a:endParaRPr lang="en-US" altLang="zh-CN" sz="2400" dirty="0" smtClean="0"/>
          </a:p>
          <a:p>
            <a:pPr marL="109537" indent="0">
              <a:buNone/>
            </a:pPr>
            <a:r>
              <a:rPr lang="en-US" altLang="zh-CN" sz="2000" dirty="0"/>
              <a:t>&lt;a class="</a:t>
            </a:r>
            <a:r>
              <a:rPr lang="en-US" altLang="zh-CN" sz="2000" dirty="0" err="1"/>
              <a:t>sr</a:t>
            </a:r>
            <a:r>
              <a:rPr lang="en-US" altLang="zh-CN" sz="2000" dirty="0"/>
              <a:t>-only </a:t>
            </a:r>
            <a:r>
              <a:rPr lang="en-US" altLang="zh-CN" sz="2000" dirty="0" err="1"/>
              <a:t>sr</a:t>
            </a:r>
            <a:r>
              <a:rPr lang="en-US" altLang="zh-CN" sz="2000" dirty="0"/>
              <a:t>-only-focusable" </a:t>
            </a:r>
            <a:r>
              <a:rPr lang="en-US" altLang="zh-CN" sz="2000" dirty="0" err="1"/>
              <a:t>href</a:t>
            </a:r>
            <a:r>
              <a:rPr lang="en-US" altLang="zh-CN" sz="2000" dirty="0"/>
              <a:t>="#content"&gt;</a:t>
            </a:r>
            <a:r>
              <a:rPr lang="zh-CN" altLang="zh-CN" sz="2000" dirty="0"/>
              <a:t>请读下面的内容</a:t>
            </a:r>
            <a:r>
              <a:rPr lang="en-US" altLang="zh-CN" sz="2000" dirty="0"/>
              <a:t>&lt;/a&gt; </a:t>
            </a:r>
            <a:endParaRPr lang="zh-CN" altLang="en-US" sz="2000" dirty="0"/>
          </a:p>
        </p:txBody>
      </p:sp>
    </p:spTree>
    <p:extLst>
      <p:ext uri="{BB962C8B-B14F-4D97-AF65-F5344CB8AC3E}">
        <p14:creationId xmlns:p14="http://schemas.microsoft.com/office/powerpoint/2010/main" val="41389137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3.7.10</a:t>
            </a:r>
            <a:r>
              <a:rPr lang="zh-CN" altLang="zh-CN" dirty="0"/>
              <a:t>图像替换</a:t>
            </a:r>
          </a:p>
        </p:txBody>
      </p:sp>
      <p:sp>
        <p:nvSpPr>
          <p:cNvPr id="3" name="内容占位符 2"/>
          <p:cNvSpPr>
            <a:spLocks noGrp="1"/>
          </p:cNvSpPr>
          <p:nvPr>
            <p:ph idx="1"/>
          </p:nvPr>
        </p:nvSpPr>
        <p:spPr>
          <a:xfrm>
            <a:off x="470926" y="2060848"/>
            <a:ext cx="8435280" cy="1944216"/>
          </a:xfrm>
        </p:spPr>
        <p:txBody>
          <a:bodyPr/>
          <a:lstStyle/>
          <a:p>
            <a:r>
              <a:rPr lang="zh-CN" altLang="zh-CN" sz="2400" dirty="0"/>
              <a:t>使用样式类</a:t>
            </a:r>
            <a:r>
              <a:rPr lang="en-US" altLang="zh-CN" sz="2400" dirty="0"/>
              <a:t>.text-hide</a:t>
            </a:r>
            <a:r>
              <a:rPr lang="zh-CN" altLang="zh-CN" sz="2400" dirty="0"/>
              <a:t>可以将文本元素隐藏，同时可以在样式中定义背景图像来替换文本</a:t>
            </a:r>
            <a:r>
              <a:rPr lang="zh-CN" altLang="zh-CN" sz="2400" dirty="0" smtClean="0"/>
              <a:t>。</a:t>
            </a:r>
            <a:endParaRPr lang="en-US" altLang="zh-CN" sz="2400" dirty="0" smtClean="0"/>
          </a:p>
          <a:p>
            <a:pPr marL="109537" indent="0">
              <a:buNone/>
            </a:pPr>
            <a:endParaRPr lang="en-US" altLang="zh-CN" sz="2400" dirty="0" smtClean="0"/>
          </a:p>
        </p:txBody>
      </p:sp>
      <p:sp>
        <p:nvSpPr>
          <p:cNvPr id="4" name="矩形 3"/>
          <p:cNvSpPr/>
          <p:nvPr/>
        </p:nvSpPr>
        <p:spPr>
          <a:xfrm>
            <a:off x="611560" y="3284984"/>
            <a:ext cx="4572000" cy="1754326"/>
          </a:xfrm>
          <a:prstGeom prst="rect">
            <a:avLst/>
          </a:prstGeom>
        </p:spPr>
        <p:txBody>
          <a:bodyPr>
            <a:spAutoFit/>
          </a:bodyPr>
          <a:lstStyle/>
          <a:p>
            <a:r>
              <a:rPr lang="en-US" altLang="zh-CN" dirty="0"/>
              <a:t>&lt;h1 class="text-hide"&gt;</a:t>
            </a:r>
            <a:r>
              <a:rPr lang="zh-CN" altLang="en-US" dirty="0"/>
              <a:t>图像替换标题</a:t>
            </a:r>
            <a:r>
              <a:rPr lang="en-US" altLang="zh-CN" dirty="0"/>
              <a:t>&lt;/h1&gt; </a:t>
            </a:r>
          </a:p>
          <a:p>
            <a:r>
              <a:rPr lang="zh-CN" altLang="en-US" dirty="0"/>
              <a:t>其中添加了下面的</a:t>
            </a:r>
            <a:r>
              <a:rPr lang="en-US" altLang="zh-CN" dirty="0"/>
              <a:t>CSS</a:t>
            </a:r>
            <a:r>
              <a:rPr lang="zh-CN" altLang="en-US" dirty="0"/>
              <a:t>样式：</a:t>
            </a:r>
          </a:p>
          <a:p>
            <a:r>
              <a:rPr lang="en-US" altLang="zh-CN" dirty="0"/>
              <a:t>.text-hide{</a:t>
            </a:r>
          </a:p>
          <a:p>
            <a:r>
              <a:rPr lang="en-US" altLang="zh-CN" dirty="0" smtClean="0"/>
              <a:t>  </a:t>
            </a:r>
            <a:r>
              <a:rPr lang="en-US" altLang="zh-CN" dirty="0" err="1" smtClean="0"/>
              <a:t>background:url</a:t>
            </a:r>
            <a:r>
              <a:rPr lang="en-US" altLang="zh-CN" dirty="0" smtClean="0"/>
              <a:t>(</a:t>
            </a:r>
            <a:r>
              <a:rPr lang="en-US" altLang="zh-CN" dirty="0" err="1" smtClean="0"/>
              <a:t>img</a:t>
            </a:r>
            <a:r>
              <a:rPr lang="en-US" altLang="zh-CN" dirty="0" smtClean="0"/>
              <a:t>/bg.jpg</a:t>
            </a:r>
            <a:r>
              <a:rPr lang="en-US" altLang="zh-CN" dirty="0"/>
              <a:t>);</a:t>
            </a:r>
          </a:p>
          <a:p>
            <a:r>
              <a:rPr lang="en-US" altLang="zh-CN" dirty="0" smtClean="0"/>
              <a:t>  height:100px</a:t>
            </a:r>
            <a:r>
              <a:rPr lang="en-US" altLang="zh-CN" dirty="0"/>
              <a:t>;</a:t>
            </a:r>
          </a:p>
          <a:p>
            <a:r>
              <a:rPr lang="en-US" altLang="zh-CN" dirty="0"/>
              <a:t>}</a:t>
            </a:r>
          </a:p>
        </p:txBody>
      </p:sp>
      <p:pic>
        <p:nvPicPr>
          <p:cNvPr id="5" name="图片 4" descr="图像替换.PNG"/>
          <p:cNvPicPr/>
          <p:nvPr/>
        </p:nvPicPr>
        <p:blipFill>
          <a:blip r:embed="rId2" cstate="print"/>
          <a:stretch>
            <a:fillRect/>
          </a:stretch>
        </p:blipFill>
        <p:spPr>
          <a:xfrm>
            <a:off x="5933315" y="4365104"/>
            <a:ext cx="2223135" cy="2033270"/>
          </a:xfrm>
          <a:prstGeom prst="rect">
            <a:avLst/>
          </a:prstGeom>
        </p:spPr>
      </p:pic>
    </p:spTree>
    <p:extLst>
      <p:ext uri="{BB962C8B-B14F-4D97-AF65-F5344CB8AC3E}">
        <p14:creationId xmlns:p14="http://schemas.microsoft.com/office/powerpoint/2010/main" val="34078439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3.8 </a:t>
            </a:r>
            <a:r>
              <a:rPr lang="zh-CN" altLang="zh-CN" dirty="0"/>
              <a:t>案例</a:t>
            </a:r>
            <a:r>
              <a:rPr lang="en-US" altLang="zh-CN" dirty="0"/>
              <a:t>—</a:t>
            </a:r>
            <a:r>
              <a:rPr lang="zh-CN" altLang="zh-CN" dirty="0"/>
              <a:t>个人简历</a:t>
            </a:r>
          </a:p>
        </p:txBody>
      </p:sp>
      <p:sp>
        <p:nvSpPr>
          <p:cNvPr id="3" name="内容占位符 2"/>
          <p:cNvSpPr>
            <a:spLocks noGrp="1"/>
          </p:cNvSpPr>
          <p:nvPr>
            <p:ph idx="1"/>
          </p:nvPr>
        </p:nvSpPr>
        <p:spPr/>
        <p:txBody>
          <a:bodyPr/>
          <a:lstStyle/>
          <a:p>
            <a:r>
              <a:rPr lang="zh-CN" altLang="zh-CN" sz="2400" dirty="0"/>
              <a:t>本案例为一个个人简历的页面，效果如下图</a:t>
            </a:r>
            <a:r>
              <a:rPr lang="en-US" altLang="zh-CN" sz="2400" dirty="0"/>
              <a:t>3-47</a:t>
            </a:r>
            <a:r>
              <a:rPr lang="zh-CN" altLang="zh-CN" sz="2400" dirty="0"/>
              <a:t>所示。这个案例综合应用了前面几章及本章的一些知识点，比如网格系统、段落、标题、列表等。</a:t>
            </a:r>
          </a:p>
        </p:txBody>
      </p:sp>
      <p:pic>
        <p:nvPicPr>
          <p:cNvPr id="5" name="图片 4"/>
          <p:cNvPicPr/>
          <p:nvPr/>
        </p:nvPicPr>
        <p:blipFill>
          <a:blip r:embed="rId2" cstate="print">
            <a:extLst>
              <a:ext uri="{28A0092B-C50C-407E-A947-70E740481C1C}">
                <a14:useLocalDpi xmlns:a14="http://schemas.microsoft.com/office/drawing/2010/main" val="0"/>
              </a:ext>
            </a:extLst>
          </a:blip>
          <a:stretch>
            <a:fillRect/>
          </a:stretch>
        </p:blipFill>
        <p:spPr>
          <a:xfrm>
            <a:off x="2568746" y="2852936"/>
            <a:ext cx="4006508" cy="3528392"/>
          </a:xfrm>
          <a:prstGeom prst="rect">
            <a:avLst/>
          </a:prstGeom>
        </p:spPr>
      </p:pic>
    </p:spTree>
    <p:extLst>
      <p:ext uri="{BB962C8B-B14F-4D97-AF65-F5344CB8AC3E}">
        <p14:creationId xmlns:p14="http://schemas.microsoft.com/office/powerpoint/2010/main" val="9953943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noChangeArrowheads="1"/>
          </p:cNvSpPr>
          <p:nvPr>
            <p:ph type="title"/>
          </p:nvPr>
        </p:nvSpPr>
        <p:spPr>
          <a:xfrm>
            <a:off x="457200" y="476250"/>
            <a:ext cx="8229600" cy="1066800"/>
          </a:xfrm>
        </p:spPr>
        <p:txBody>
          <a:bodyPr/>
          <a:lstStyle/>
          <a:p>
            <a:pPr eaLnBrk="1" hangingPunct="1"/>
            <a:r>
              <a:rPr lang="zh-CN" altLang="zh-CN" dirty="0" smtClean="0"/>
              <a:t>本章小结</a:t>
            </a:r>
            <a:endParaRPr lang="zh-CN" altLang="en-US" dirty="0" smtClean="0"/>
          </a:p>
        </p:txBody>
      </p:sp>
      <p:sp>
        <p:nvSpPr>
          <p:cNvPr id="30722" name="内容占位符 2"/>
          <p:cNvSpPr>
            <a:spLocks noGrp="1" noChangeArrowheads="1"/>
          </p:cNvSpPr>
          <p:nvPr>
            <p:ph idx="1"/>
          </p:nvPr>
        </p:nvSpPr>
        <p:spPr>
          <a:xfrm>
            <a:off x="457200" y="1557338"/>
            <a:ext cx="8229600" cy="4824412"/>
          </a:xfrm>
        </p:spPr>
        <p:txBody>
          <a:bodyPr/>
          <a:lstStyle/>
          <a:p>
            <a:r>
              <a:rPr lang="zh-CN" altLang="zh-CN" sz="2400" dirty="0"/>
              <a:t>本章通过具体实例详细介绍了</a:t>
            </a:r>
            <a:r>
              <a:rPr lang="en-US" altLang="zh-CN" sz="2400" dirty="0"/>
              <a:t>Bootstrap</a:t>
            </a:r>
            <a:r>
              <a:rPr lang="zh-CN" altLang="zh-CN" sz="2400" dirty="0"/>
              <a:t>中标题、段落等基础文本元素及列表、代码、图像、按钮、表格等元素的</a:t>
            </a:r>
            <a:r>
              <a:rPr lang="en-US" altLang="zh-CN" sz="2400" dirty="0"/>
              <a:t>CSS</a:t>
            </a:r>
            <a:r>
              <a:rPr lang="zh-CN" altLang="zh-CN" sz="2400" dirty="0"/>
              <a:t>样式应用，此外还补充了显示与隐藏等几个辅助类工具。</a:t>
            </a:r>
          </a:p>
          <a:p>
            <a:pPr>
              <a:buNone/>
            </a:pPr>
            <a:endParaRPr lang="zh-CN" altLang="zh-CN"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noChangeArrowheads="1"/>
          </p:cNvSpPr>
          <p:nvPr>
            <p:ph type="title"/>
          </p:nvPr>
        </p:nvSpPr>
        <p:spPr>
          <a:xfrm>
            <a:off x="457200" y="549345"/>
            <a:ext cx="8229600" cy="1066800"/>
          </a:xfrm>
        </p:spPr>
        <p:txBody>
          <a:bodyPr/>
          <a:lstStyle/>
          <a:p>
            <a:r>
              <a:rPr lang="x-none" altLang="zh-CN" dirty="0" smtClean="0"/>
              <a:t>练习与实训</a:t>
            </a:r>
            <a:endParaRPr lang="zh-CN" altLang="zh-CN" dirty="0"/>
          </a:p>
        </p:txBody>
      </p:sp>
      <p:sp>
        <p:nvSpPr>
          <p:cNvPr id="31746" name="内容占位符 2"/>
          <p:cNvSpPr>
            <a:spLocks noGrp="1" noChangeArrowheads="1"/>
          </p:cNvSpPr>
          <p:nvPr>
            <p:ph idx="1"/>
          </p:nvPr>
        </p:nvSpPr>
        <p:spPr>
          <a:xfrm>
            <a:off x="457200" y="2060848"/>
            <a:ext cx="8435280" cy="1799654"/>
          </a:xfrm>
        </p:spPr>
        <p:txBody>
          <a:bodyPr/>
          <a:lstStyle/>
          <a:p>
            <a:r>
              <a:rPr lang="en-US" altLang="zh-CN" dirty="0"/>
              <a:t>1</a:t>
            </a:r>
            <a:r>
              <a:rPr lang="zh-CN" altLang="zh-CN" dirty="0"/>
              <a:t>．创建一个综合页面，要求包含有标题、段落等文本，及代码、列表、表格、图像、按钮等元素</a:t>
            </a:r>
            <a:r>
              <a:rPr lang="zh-CN" altLang="zh-CN" dirty="0" smtClean="0"/>
              <a:t>。</a:t>
            </a:r>
            <a:endParaRPr lang="zh-CN" altLang="zh-C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052736"/>
            <a:ext cx="8352928" cy="5400600"/>
          </a:xfrm>
        </p:spPr>
        <p:txBody>
          <a:bodyPr/>
          <a:lstStyle/>
          <a:p>
            <a:pPr marL="109537" indent="0">
              <a:buNone/>
            </a:pPr>
            <a:r>
              <a:rPr lang="en-US" altLang="zh-CN" dirty="0"/>
              <a:t>3</a:t>
            </a:r>
            <a:r>
              <a:rPr lang="zh-CN" altLang="zh-CN" dirty="0"/>
              <a:t>．小标题</a:t>
            </a:r>
            <a:r>
              <a:rPr lang="en-US" altLang="zh-CN" dirty="0"/>
              <a:t>  </a:t>
            </a:r>
            <a:endParaRPr lang="en-US" altLang="zh-CN" dirty="0" smtClean="0"/>
          </a:p>
          <a:p>
            <a:pPr marL="109537" indent="0">
              <a:buNone/>
            </a:pPr>
            <a:endParaRPr lang="zh-CN" altLang="zh-CN" dirty="0"/>
          </a:p>
          <a:p>
            <a:r>
              <a:rPr lang="zh-CN" altLang="zh-CN" sz="2400" dirty="0"/>
              <a:t>当一个标题内含有小标题</a:t>
            </a:r>
            <a:r>
              <a:rPr lang="en-US" altLang="zh-CN" sz="2400" dirty="0"/>
              <a:t>(</a:t>
            </a:r>
            <a:r>
              <a:rPr lang="zh-CN" altLang="zh-CN" sz="2400" dirty="0"/>
              <a:t>子标题或副标题</a:t>
            </a:r>
            <a:r>
              <a:rPr lang="en-US" altLang="zh-CN" sz="2400" dirty="0"/>
              <a:t>)</a:t>
            </a:r>
            <a:r>
              <a:rPr lang="zh-CN" altLang="zh-CN" sz="2400" dirty="0"/>
              <a:t>时，可以在该标题内嵌套添加</a:t>
            </a:r>
            <a:r>
              <a:rPr lang="en-US" altLang="zh-CN" sz="2400" dirty="0"/>
              <a:t>&lt;small&gt;</a:t>
            </a:r>
            <a:r>
              <a:rPr lang="zh-CN" altLang="zh-CN" sz="2400" dirty="0"/>
              <a:t>元素或者给小标题元素应用样式类</a:t>
            </a:r>
            <a:r>
              <a:rPr lang="en-US" altLang="zh-CN" sz="2400" dirty="0"/>
              <a:t>.small</a:t>
            </a:r>
            <a:r>
              <a:rPr lang="zh-CN" altLang="zh-CN" sz="2400" dirty="0"/>
              <a:t>，这样可以得到一个字号更小、颜色更浅的文本，即小标题</a:t>
            </a:r>
            <a:r>
              <a:rPr lang="zh-CN" altLang="zh-CN" sz="2400" dirty="0" smtClean="0"/>
              <a:t>。</a:t>
            </a:r>
            <a:endParaRPr lang="en-US" altLang="zh-CN" sz="2400" dirty="0" smtClean="0"/>
          </a:p>
          <a:p>
            <a:pPr marL="109537" indent="0">
              <a:buNone/>
            </a:pPr>
            <a:endParaRPr lang="en-US" altLang="zh-CN" sz="1800" dirty="0" smtClean="0"/>
          </a:p>
          <a:p>
            <a:pPr marL="109537" indent="0">
              <a:buNone/>
            </a:pPr>
            <a:r>
              <a:rPr lang="en-US" altLang="zh-CN" sz="1800" dirty="0" smtClean="0"/>
              <a:t>&lt;</a:t>
            </a:r>
            <a:r>
              <a:rPr lang="en-US" altLang="zh-CN" sz="1800" dirty="0"/>
              <a:t>h1&gt;</a:t>
            </a:r>
            <a:r>
              <a:rPr lang="zh-CN" altLang="zh-CN" sz="1800" dirty="0"/>
              <a:t>一级标题</a:t>
            </a:r>
            <a:r>
              <a:rPr lang="en-US" altLang="zh-CN" sz="1800" dirty="0"/>
              <a:t>&lt;small&gt;</a:t>
            </a:r>
            <a:r>
              <a:rPr lang="zh-CN" altLang="zh-CN" sz="1800" dirty="0"/>
              <a:t>小标题</a:t>
            </a:r>
            <a:r>
              <a:rPr lang="en-US" altLang="zh-CN" sz="1800" dirty="0"/>
              <a:t>1&lt;/small&gt;&lt;/h1&gt;</a:t>
            </a:r>
            <a:endParaRPr lang="zh-CN" altLang="zh-CN" sz="1800" dirty="0"/>
          </a:p>
          <a:p>
            <a:pPr marL="109537" indent="0">
              <a:buNone/>
            </a:pPr>
            <a:r>
              <a:rPr lang="en-US" altLang="zh-CN" sz="1800" dirty="0"/>
              <a:t>&lt;h6&gt;</a:t>
            </a:r>
            <a:r>
              <a:rPr lang="zh-CN" altLang="zh-CN" sz="1800" dirty="0"/>
              <a:t>六级标题</a:t>
            </a:r>
            <a:r>
              <a:rPr lang="en-US" altLang="zh-CN" sz="1800" dirty="0"/>
              <a:t>&lt;span class="small"&gt;</a:t>
            </a:r>
            <a:r>
              <a:rPr lang="zh-CN" altLang="zh-CN" sz="1800" dirty="0"/>
              <a:t>小标题</a:t>
            </a:r>
            <a:r>
              <a:rPr lang="en-US" altLang="zh-CN" sz="1800" dirty="0"/>
              <a:t>6 &lt;/span&gt;&lt;/h6&gt;</a:t>
            </a:r>
            <a:endParaRPr lang="zh-CN" altLang="zh-CN" sz="1800" dirty="0"/>
          </a:p>
          <a:p>
            <a:endParaRPr lang="zh-CN" altLang="en-US" dirty="0"/>
          </a:p>
        </p:txBody>
      </p:sp>
      <p:pic>
        <p:nvPicPr>
          <p:cNvPr id="4" name="图片 3" descr="小标题.PNG"/>
          <p:cNvPicPr/>
          <p:nvPr/>
        </p:nvPicPr>
        <p:blipFill>
          <a:blip r:embed="rId2" cstate="print"/>
          <a:stretch>
            <a:fillRect/>
          </a:stretch>
        </p:blipFill>
        <p:spPr>
          <a:xfrm>
            <a:off x="5508104" y="4797152"/>
            <a:ext cx="3086100" cy="1511300"/>
          </a:xfrm>
          <a:prstGeom prst="rect">
            <a:avLst/>
          </a:prstGeom>
        </p:spPr>
      </p:pic>
    </p:spTree>
    <p:extLst>
      <p:ext uri="{BB962C8B-B14F-4D97-AF65-F5344CB8AC3E}">
        <p14:creationId xmlns:p14="http://schemas.microsoft.com/office/powerpoint/2010/main" val="2056595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3.1.2</a:t>
            </a:r>
            <a:r>
              <a:rPr lang="zh-CN" altLang="zh-CN" dirty="0"/>
              <a:t>段落 </a:t>
            </a:r>
          </a:p>
        </p:txBody>
      </p:sp>
      <p:sp>
        <p:nvSpPr>
          <p:cNvPr id="6" name="矩形 5"/>
          <p:cNvSpPr/>
          <p:nvPr/>
        </p:nvSpPr>
        <p:spPr>
          <a:xfrm>
            <a:off x="539552" y="1844824"/>
            <a:ext cx="8352928" cy="2018501"/>
          </a:xfrm>
          <a:prstGeom prst="rect">
            <a:avLst/>
          </a:prstGeom>
        </p:spPr>
        <p:txBody>
          <a:bodyPr wrap="square">
            <a:spAutoFit/>
          </a:bodyPr>
          <a:lstStyle/>
          <a:p>
            <a:pPr indent="266700" algn="just">
              <a:lnSpc>
                <a:spcPts val="1560"/>
              </a:lnSpc>
              <a:spcAft>
                <a:spcPts val="0"/>
              </a:spcAft>
            </a:pPr>
            <a:r>
              <a:rPr lang="en-US" altLang="zh-CN" sz="2800" kern="100" dirty="0">
                <a:latin typeface="Times New Roman" panose="02020603050405020304" pitchFamily="18" charset="0"/>
                <a:cs typeface="宋体" panose="02010600030101010101" pitchFamily="2" charset="-122"/>
              </a:rPr>
              <a:t>1</a:t>
            </a:r>
            <a:r>
              <a:rPr lang="zh-CN" altLang="zh-CN" sz="2800" kern="100" dirty="0">
                <a:latin typeface="Times New Roman" panose="02020603050405020304" pitchFamily="18" charset="0"/>
                <a:cs typeface="宋体" panose="02010600030101010101" pitchFamily="2" charset="-122"/>
              </a:rPr>
              <a:t>．基本</a:t>
            </a:r>
            <a:r>
              <a:rPr lang="zh-CN" altLang="zh-CN" sz="2800" kern="100" dirty="0" smtClean="0">
                <a:latin typeface="Times New Roman" panose="02020603050405020304" pitchFamily="18" charset="0"/>
                <a:cs typeface="宋体" panose="02010600030101010101" pitchFamily="2" charset="-122"/>
              </a:rPr>
              <a:t>段落</a:t>
            </a:r>
            <a:endParaRPr lang="en-US" altLang="zh-CN" sz="2800" kern="100" dirty="0" smtClean="0">
              <a:latin typeface="Times New Roman" panose="02020603050405020304" pitchFamily="18" charset="0"/>
              <a:cs typeface="宋体" panose="02010600030101010101" pitchFamily="2" charset="-122"/>
            </a:endParaRPr>
          </a:p>
          <a:p>
            <a:pPr indent="266700" algn="just">
              <a:lnSpc>
                <a:spcPts val="1560"/>
              </a:lnSpc>
              <a:spcAft>
                <a:spcPts val="0"/>
              </a:spcAft>
            </a:pPr>
            <a:endParaRPr lang="zh-CN" altLang="zh-CN" sz="2800" kern="100" dirty="0">
              <a:latin typeface="Times New Roman" panose="02020603050405020304" pitchFamily="18" charset="0"/>
              <a:cs typeface="宋体" panose="02010600030101010101" pitchFamily="2" charset="-122"/>
            </a:endParaRPr>
          </a:p>
          <a:p>
            <a:pPr marL="342900" indent="-342900" eaLnBrk="0" hangingPunct="0">
              <a:spcBef>
                <a:spcPts val="300"/>
              </a:spcBef>
              <a:buClr>
                <a:srgbClr val="A04DA3"/>
              </a:buClr>
              <a:buFont typeface="Georgia" pitchFamily="18" charset="0"/>
              <a:buChar char="•"/>
            </a:pPr>
            <a:r>
              <a:rPr lang="en-US" altLang="zh-CN" sz="2400" dirty="0">
                <a:latin typeface="+mn-lt"/>
                <a:ea typeface="+mn-ea"/>
              </a:rPr>
              <a:t>Bootstrap</a:t>
            </a:r>
            <a:r>
              <a:rPr lang="zh-CN" altLang="zh-CN" sz="2400" dirty="0">
                <a:latin typeface="+mn-lt"/>
                <a:ea typeface="+mn-ea"/>
              </a:rPr>
              <a:t>将页面的全局字体大小</a:t>
            </a:r>
            <a:r>
              <a:rPr lang="en-US" altLang="zh-CN" sz="2400" dirty="0">
                <a:latin typeface="+mn-lt"/>
                <a:ea typeface="+mn-ea"/>
              </a:rPr>
              <a:t>font-size</a:t>
            </a:r>
            <a:r>
              <a:rPr lang="zh-CN" altLang="zh-CN" sz="2400" dirty="0">
                <a:latin typeface="+mn-lt"/>
                <a:ea typeface="+mn-ea"/>
              </a:rPr>
              <a:t>设置为</a:t>
            </a:r>
            <a:r>
              <a:rPr lang="en-US" altLang="zh-CN" sz="2400" dirty="0">
                <a:latin typeface="+mn-lt"/>
                <a:ea typeface="+mn-ea"/>
              </a:rPr>
              <a:t>14px</a:t>
            </a:r>
            <a:r>
              <a:rPr lang="zh-CN" altLang="zh-CN" sz="2400" dirty="0">
                <a:latin typeface="+mn-lt"/>
                <a:ea typeface="+mn-ea"/>
              </a:rPr>
              <a:t>，行高</a:t>
            </a:r>
            <a:r>
              <a:rPr lang="en-US" altLang="zh-CN" sz="2400" dirty="0">
                <a:latin typeface="+mn-lt"/>
                <a:ea typeface="+mn-ea"/>
              </a:rPr>
              <a:t>line-height</a:t>
            </a:r>
            <a:r>
              <a:rPr lang="zh-CN" altLang="zh-CN" sz="2400" dirty="0">
                <a:latin typeface="+mn-lt"/>
                <a:ea typeface="+mn-ea"/>
              </a:rPr>
              <a:t>设置为</a:t>
            </a:r>
            <a:r>
              <a:rPr lang="en-US" altLang="zh-CN" sz="2400" dirty="0">
                <a:latin typeface="+mn-lt"/>
                <a:ea typeface="+mn-ea"/>
              </a:rPr>
              <a:t>1.428</a:t>
            </a:r>
            <a:r>
              <a:rPr lang="zh-CN" altLang="zh-CN" sz="2400" dirty="0">
                <a:latin typeface="+mn-lt"/>
                <a:ea typeface="+mn-ea"/>
              </a:rPr>
              <a:t>。</a:t>
            </a:r>
            <a:r>
              <a:rPr lang="en-US" altLang="zh-CN" sz="2400" dirty="0">
                <a:latin typeface="+mn-lt"/>
                <a:ea typeface="+mn-ea"/>
              </a:rPr>
              <a:t>&lt;body&gt;</a:t>
            </a:r>
            <a:r>
              <a:rPr lang="zh-CN" altLang="zh-CN" sz="2400" dirty="0">
                <a:latin typeface="+mn-lt"/>
                <a:ea typeface="+mn-ea"/>
              </a:rPr>
              <a:t>元素及段落</a:t>
            </a:r>
            <a:r>
              <a:rPr lang="en-US" altLang="zh-CN" sz="2400" dirty="0">
                <a:latin typeface="+mn-lt"/>
                <a:ea typeface="+mn-ea"/>
              </a:rPr>
              <a:t>&lt;p&gt;</a:t>
            </a:r>
            <a:r>
              <a:rPr lang="zh-CN" altLang="zh-CN" sz="2400" dirty="0">
                <a:latin typeface="+mn-lt"/>
                <a:ea typeface="+mn-ea"/>
              </a:rPr>
              <a:t>元素都被赋予了这些属性。另外，</a:t>
            </a:r>
            <a:r>
              <a:rPr lang="en-US" altLang="zh-CN" sz="2400" dirty="0">
                <a:latin typeface="+mn-lt"/>
                <a:ea typeface="+mn-ea"/>
              </a:rPr>
              <a:t>&lt;p&gt;</a:t>
            </a:r>
            <a:r>
              <a:rPr lang="zh-CN" altLang="zh-CN" sz="2400" dirty="0">
                <a:latin typeface="+mn-lt"/>
                <a:ea typeface="+mn-ea"/>
              </a:rPr>
              <a:t>元素还被设置了等于</a:t>
            </a:r>
            <a:r>
              <a:rPr lang="en-US" altLang="zh-CN" sz="2400" dirty="0">
                <a:latin typeface="+mn-lt"/>
                <a:ea typeface="+mn-ea"/>
              </a:rPr>
              <a:t>1/2</a:t>
            </a:r>
            <a:r>
              <a:rPr lang="zh-CN" altLang="zh-CN" sz="2400" dirty="0">
                <a:latin typeface="+mn-lt"/>
                <a:ea typeface="+mn-ea"/>
              </a:rPr>
              <a:t>行高（</a:t>
            </a:r>
            <a:r>
              <a:rPr lang="en-US" altLang="zh-CN" sz="2400" dirty="0">
                <a:latin typeface="+mn-lt"/>
                <a:ea typeface="+mn-ea"/>
              </a:rPr>
              <a:t>10px</a:t>
            </a:r>
            <a:r>
              <a:rPr lang="zh-CN" altLang="zh-CN" sz="2400" dirty="0">
                <a:latin typeface="+mn-lt"/>
                <a:ea typeface="+mn-ea"/>
              </a:rPr>
              <a:t>）的底部外边距（</a:t>
            </a:r>
            <a:r>
              <a:rPr lang="en-US" altLang="zh-CN" sz="2400" dirty="0">
                <a:latin typeface="+mn-lt"/>
                <a:ea typeface="+mn-ea"/>
              </a:rPr>
              <a:t>margin-bottom</a:t>
            </a:r>
            <a:r>
              <a:rPr lang="zh-CN" altLang="zh-CN" sz="2400" dirty="0">
                <a:latin typeface="+mn-lt"/>
                <a:ea typeface="+mn-ea"/>
              </a:rPr>
              <a:t>）。</a:t>
            </a:r>
            <a:endParaRPr lang="zh-CN" altLang="en-US" sz="2400" dirty="0">
              <a:latin typeface="+mn-lt"/>
              <a:ea typeface="+mn-ea"/>
            </a:endParaRPr>
          </a:p>
        </p:txBody>
      </p:sp>
      <p:sp>
        <p:nvSpPr>
          <p:cNvPr id="8" name="矩形 7"/>
          <p:cNvSpPr/>
          <p:nvPr/>
        </p:nvSpPr>
        <p:spPr>
          <a:xfrm>
            <a:off x="559701" y="4653136"/>
            <a:ext cx="7704856" cy="2041585"/>
          </a:xfrm>
          <a:prstGeom prst="rect">
            <a:avLst/>
          </a:prstGeom>
        </p:spPr>
        <p:txBody>
          <a:bodyPr wrap="square">
            <a:spAutoFit/>
          </a:bodyPr>
          <a:lstStyle/>
          <a:p>
            <a:pPr indent="266700" algn="just">
              <a:lnSpc>
                <a:spcPts val="1560"/>
              </a:lnSpc>
              <a:spcAft>
                <a:spcPts val="0"/>
              </a:spcAft>
            </a:pPr>
            <a:r>
              <a:rPr lang="en-US" altLang="zh-CN" sz="2800" kern="100" dirty="0">
                <a:latin typeface="Times New Roman" panose="02020603050405020304" pitchFamily="18" charset="0"/>
                <a:cs typeface="宋体" panose="02010600030101010101" pitchFamily="2" charset="-122"/>
              </a:rPr>
              <a:t>2</a:t>
            </a:r>
            <a:r>
              <a:rPr lang="zh-CN" altLang="zh-CN" sz="2800" kern="100" dirty="0">
                <a:latin typeface="Times New Roman" panose="02020603050405020304" pitchFamily="18" charset="0"/>
                <a:cs typeface="宋体" panose="02010600030101010101" pitchFamily="2" charset="-122"/>
              </a:rPr>
              <a:t>．中心</a:t>
            </a:r>
            <a:r>
              <a:rPr lang="zh-CN" altLang="zh-CN" sz="2800" kern="100" dirty="0" smtClean="0">
                <a:latin typeface="Times New Roman" panose="02020603050405020304" pitchFamily="18" charset="0"/>
                <a:cs typeface="宋体" panose="02010600030101010101" pitchFamily="2" charset="-122"/>
              </a:rPr>
              <a:t>内容</a:t>
            </a:r>
            <a:endParaRPr lang="en-US" altLang="zh-CN" sz="2800" kern="100" dirty="0" smtClean="0">
              <a:latin typeface="Times New Roman" panose="02020603050405020304" pitchFamily="18" charset="0"/>
              <a:cs typeface="宋体" panose="02010600030101010101" pitchFamily="2" charset="-122"/>
            </a:endParaRPr>
          </a:p>
          <a:p>
            <a:pPr indent="266700" algn="just">
              <a:lnSpc>
                <a:spcPts val="1560"/>
              </a:lnSpc>
              <a:spcAft>
                <a:spcPts val="0"/>
              </a:spcAft>
            </a:pPr>
            <a:endParaRPr lang="zh-CN" altLang="zh-CN" sz="2800" kern="100" dirty="0">
              <a:latin typeface="Times New Roman" panose="02020603050405020304" pitchFamily="18" charset="0"/>
              <a:cs typeface="宋体" panose="02010600030101010101" pitchFamily="2" charset="-122"/>
            </a:endParaRPr>
          </a:p>
          <a:p>
            <a:pPr marL="342900" indent="-342900" eaLnBrk="0" hangingPunct="0">
              <a:spcBef>
                <a:spcPts val="300"/>
              </a:spcBef>
              <a:buClr>
                <a:srgbClr val="A04DA3"/>
              </a:buClr>
              <a:buFont typeface="Georgia" pitchFamily="18" charset="0"/>
              <a:buChar char="•"/>
            </a:pPr>
            <a:r>
              <a:rPr lang="zh-CN" altLang="zh-CN" sz="2400" dirty="0">
                <a:latin typeface="+mn-lt"/>
                <a:ea typeface="+mn-ea"/>
              </a:rPr>
              <a:t>在多个段落中，为了突出显示某一个段落作为强调的中心内容或引导主体内容，可以给该段落应用样式类</a:t>
            </a:r>
            <a:r>
              <a:rPr lang="en-US" altLang="zh-CN" sz="2400" dirty="0">
                <a:latin typeface="+mn-lt"/>
                <a:ea typeface="+mn-ea"/>
              </a:rPr>
              <a:t>.lead</a:t>
            </a:r>
            <a:r>
              <a:rPr lang="zh-CN" altLang="zh-CN" sz="2400" dirty="0">
                <a:latin typeface="+mn-lt"/>
                <a:ea typeface="+mn-ea"/>
              </a:rPr>
              <a:t>。这样可以得到更大更粗、行高更高的段落文本，但是有些浏览器不支持这一类。</a:t>
            </a:r>
            <a:endParaRPr lang="zh-CN" altLang="en-US" sz="2400" dirty="0">
              <a:latin typeface="+mn-lt"/>
              <a:ea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3.1.3mark</a:t>
            </a:r>
            <a:r>
              <a:rPr lang="zh-CN" altLang="zh-CN" dirty="0"/>
              <a:t>标签 </a:t>
            </a:r>
          </a:p>
        </p:txBody>
      </p:sp>
      <p:sp>
        <p:nvSpPr>
          <p:cNvPr id="3" name="矩形 2"/>
          <p:cNvSpPr/>
          <p:nvPr/>
        </p:nvSpPr>
        <p:spPr>
          <a:xfrm>
            <a:off x="457200" y="1916832"/>
            <a:ext cx="6567824" cy="461665"/>
          </a:xfrm>
          <a:prstGeom prst="rect">
            <a:avLst/>
          </a:prstGeom>
        </p:spPr>
        <p:txBody>
          <a:bodyPr wrap="none">
            <a:spAutoFit/>
          </a:bodyPr>
          <a:lstStyle/>
          <a:p>
            <a:pPr marL="342900" indent="-342900">
              <a:buClr>
                <a:schemeClr val="accent3"/>
              </a:buClr>
              <a:buFont typeface="Arial" panose="020B0604020202020204" pitchFamily="34" charset="0"/>
              <a:buChar char="•"/>
            </a:pPr>
            <a:r>
              <a:rPr lang="en-US" altLang="zh-CN" sz="2400" dirty="0">
                <a:latin typeface="+mn-lt"/>
                <a:ea typeface="+mn-ea"/>
              </a:rPr>
              <a:t>&lt;mark&gt;</a:t>
            </a:r>
            <a:r>
              <a:rPr lang="zh-CN" altLang="zh-CN" sz="2400" dirty="0">
                <a:latin typeface="+mn-lt"/>
                <a:ea typeface="+mn-ea"/>
              </a:rPr>
              <a:t>标签用于需要突出显示的高亮文本。</a:t>
            </a:r>
            <a:endParaRPr lang="zh-CN" altLang="en-US" sz="2400" dirty="0">
              <a:latin typeface="+mn-lt"/>
              <a:ea typeface="+mn-ea"/>
            </a:endParaRPr>
          </a:p>
        </p:txBody>
      </p:sp>
      <p:sp>
        <p:nvSpPr>
          <p:cNvPr id="4" name="矩形 3"/>
          <p:cNvSpPr/>
          <p:nvPr/>
        </p:nvSpPr>
        <p:spPr>
          <a:xfrm>
            <a:off x="179512" y="2924944"/>
            <a:ext cx="7499176" cy="271869"/>
          </a:xfrm>
          <a:prstGeom prst="rect">
            <a:avLst/>
          </a:prstGeom>
        </p:spPr>
        <p:txBody>
          <a:bodyPr wrap="square">
            <a:spAutoFit/>
          </a:bodyPr>
          <a:lstStyle/>
          <a:p>
            <a:pPr indent="228600" algn="just">
              <a:lnSpc>
                <a:spcPts val="1400"/>
              </a:lnSpc>
              <a:spcAft>
                <a:spcPts val="0"/>
              </a:spcAft>
            </a:pPr>
            <a:r>
              <a:rPr lang="en-US" altLang="zh-CN" dirty="0">
                <a:latin typeface="Times New Roman" panose="02020603050405020304" pitchFamily="18" charset="0"/>
                <a:cs typeface="Times New Roman" panose="02020603050405020304" pitchFamily="18" charset="0"/>
              </a:rPr>
              <a:t>&lt;p&gt;</a:t>
            </a:r>
            <a:r>
              <a:rPr lang="zh-CN" altLang="zh-CN" dirty="0">
                <a:latin typeface="Times New Roman" panose="02020603050405020304" pitchFamily="18" charset="0"/>
                <a:cs typeface="Times New Roman" panose="02020603050405020304" pitchFamily="18" charset="0"/>
              </a:rPr>
              <a:t>你可以使用</a:t>
            </a:r>
            <a:r>
              <a:rPr lang="en-US" altLang="zh-CN" dirty="0">
                <a:latin typeface="Times New Roman" panose="02020603050405020304" pitchFamily="18" charset="0"/>
                <a:cs typeface="Times New Roman" panose="02020603050405020304" pitchFamily="18" charset="0"/>
              </a:rPr>
              <a:t>mark</a:t>
            </a:r>
            <a:r>
              <a:rPr lang="zh-CN" altLang="zh-CN" dirty="0">
                <a:latin typeface="Times New Roman" panose="02020603050405020304" pitchFamily="18" charset="0"/>
                <a:cs typeface="Times New Roman" panose="02020603050405020304" pitchFamily="18" charset="0"/>
              </a:rPr>
              <a:t>标签标记</a:t>
            </a:r>
            <a:r>
              <a:rPr lang="en-US" altLang="zh-CN" dirty="0">
                <a:latin typeface="Times New Roman" panose="02020603050405020304" pitchFamily="18" charset="0"/>
                <a:cs typeface="Times New Roman" panose="02020603050405020304" pitchFamily="18" charset="0"/>
              </a:rPr>
              <a:t>&lt;mark&gt;</a:t>
            </a:r>
            <a:r>
              <a:rPr lang="zh-CN" altLang="zh-CN" dirty="0">
                <a:latin typeface="Times New Roman" panose="02020603050405020304" pitchFamily="18" charset="0"/>
                <a:cs typeface="Times New Roman" panose="02020603050405020304" pitchFamily="18" charset="0"/>
              </a:rPr>
              <a:t>高亮</a:t>
            </a:r>
            <a:r>
              <a:rPr lang="en-US" altLang="zh-CN" dirty="0">
                <a:latin typeface="Times New Roman" panose="02020603050405020304" pitchFamily="18" charset="0"/>
                <a:cs typeface="Times New Roman" panose="02020603050405020304" pitchFamily="18" charset="0"/>
              </a:rPr>
              <a:t>&lt;/mark&gt;</a:t>
            </a:r>
            <a:r>
              <a:rPr lang="zh-CN" altLang="zh-CN" dirty="0">
                <a:latin typeface="Times New Roman" panose="02020603050405020304" pitchFamily="18" charset="0"/>
                <a:cs typeface="Times New Roman" panose="02020603050405020304" pitchFamily="18" charset="0"/>
              </a:rPr>
              <a:t>文本</a:t>
            </a:r>
            <a:r>
              <a:rPr lang="en-US" altLang="zh-CN" dirty="0">
                <a:latin typeface="Times New Roman" panose="02020603050405020304" pitchFamily="18" charset="0"/>
                <a:cs typeface="Times New Roman" panose="02020603050405020304" pitchFamily="18" charset="0"/>
              </a:rPr>
              <a:t>&lt;p&gt;</a:t>
            </a:r>
            <a:endParaRPr lang="zh-CN" altLang="zh-CN" dirty="0">
              <a:latin typeface="Times New Roman" panose="02020603050405020304" pitchFamily="18" charset="0"/>
              <a:cs typeface="Times New Roman" panose="02020603050405020304" pitchFamily="18" charset="0"/>
            </a:endParaRPr>
          </a:p>
        </p:txBody>
      </p:sp>
      <p:pic>
        <p:nvPicPr>
          <p:cNvPr id="7" name="图片 6" descr="mark标签.PNG"/>
          <p:cNvPicPr/>
          <p:nvPr/>
        </p:nvPicPr>
        <p:blipFill>
          <a:blip r:embed="rId2" cstate="print"/>
          <a:stretch>
            <a:fillRect/>
          </a:stretch>
        </p:blipFill>
        <p:spPr>
          <a:xfrm>
            <a:off x="4710505" y="4077072"/>
            <a:ext cx="3667236" cy="2088232"/>
          </a:xfrm>
          <a:prstGeom prst="rect">
            <a:avLst/>
          </a:prstGeom>
        </p:spPr>
      </p:pic>
    </p:spTree>
    <p:extLst>
      <p:ext uri="{BB962C8B-B14F-4D97-AF65-F5344CB8AC3E}">
        <p14:creationId xmlns:p14="http://schemas.microsoft.com/office/powerpoint/2010/main" val="15553046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都市">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都市">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360</TotalTime>
  <Words>4831</Words>
  <Application>Microsoft Office PowerPoint</Application>
  <PresentationFormat>全屏显示(4:3)</PresentationFormat>
  <Paragraphs>443</Paragraphs>
  <Slides>64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64</vt:i4>
      </vt:variant>
    </vt:vector>
  </HeadingPairs>
  <TitlesOfParts>
    <vt:vector size="74" baseType="lpstr">
      <vt:lpstr>方正小标宋简体</vt:lpstr>
      <vt:lpstr>方正姚体</vt:lpstr>
      <vt:lpstr>宋体</vt:lpstr>
      <vt:lpstr>Arial</vt:lpstr>
      <vt:lpstr>Calibri</vt:lpstr>
      <vt:lpstr>Georgia</vt:lpstr>
      <vt:lpstr>Times New Roman</vt:lpstr>
      <vt:lpstr>Trebuchet MS</vt:lpstr>
      <vt:lpstr>Wingdings 2</vt:lpstr>
      <vt:lpstr>都市</vt:lpstr>
      <vt:lpstr>Bootstrap 基础教程</vt:lpstr>
      <vt:lpstr>第3章  CSS布局</vt:lpstr>
      <vt:lpstr>本章导读</vt:lpstr>
      <vt:lpstr>3.1排版</vt:lpstr>
      <vt:lpstr>3.1.1标题</vt:lpstr>
      <vt:lpstr>PowerPoint 演示文稿</vt:lpstr>
      <vt:lpstr>PowerPoint 演示文稿</vt:lpstr>
      <vt:lpstr>3.1.2段落 </vt:lpstr>
      <vt:lpstr>3.1.3mark标签 </vt:lpstr>
      <vt:lpstr>3.1.4小号文本</vt:lpstr>
      <vt:lpstr>3.1.5del和s标签</vt:lpstr>
      <vt:lpstr>3.1.6ins和u标签</vt:lpstr>
      <vt:lpstr>3.1.7strong和em标签</vt:lpstr>
      <vt:lpstr>3.1.8b和i标签</vt:lpstr>
      <vt:lpstr>3.1.9文本对齐方式</vt:lpstr>
      <vt:lpstr>3.1.10字母大小写 </vt:lpstr>
      <vt:lpstr>3.1.11缩略语</vt:lpstr>
      <vt:lpstr>3.1.12地址</vt:lpstr>
      <vt:lpstr>3.1.13引用</vt:lpstr>
      <vt:lpstr>PowerPoint 演示文稿</vt:lpstr>
      <vt:lpstr>3.2 列表</vt:lpstr>
      <vt:lpstr>3.2.1无序列表和有序列表 </vt:lpstr>
      <vt:lpstr>3.2.2无样式列表</vt:lpstr>
      <vt:lpstr>3.2.3 内联列表</vt:lpstr>
      <vt:lpstr>3.2.4 描述列表 </vt:lpstr>
      <vt:lpstr>PowerPoint 演示文稿</vt:lpstr>
      <vt:lpstr>3.4.1基本表格</vt:lpstr>
      <vt:lpstr>3.3代码 </vt:lpstr>
      <vt:lpstr>PowerPoint 演示文稿</vt:lpstr>
      <vt:lpstr>3.4 表格</vt:lpstr>
      <vt:lpstr>3.4.1基本表格</vt:lpstr>
      <vt:lpstr>3.4.2斑马线表格</vt:lpstr>
      <vt:lpstr>3.4.3带边框的表格</vt:lpstr>
      <vt:lpstr>3.4.4鼠标悬停高亮行</vt:lpstr>
      <vt:lpstr>3.4.5紧凑型表格 </vt:lpstr>
      <vt:lpstr>3.4.6状态类</vt:lpstr>
      <vt:lpstr>PowerPoint 演示文稿</vt:lpstr>
      <vt:lpstr>3.4.7响应式表格</vt:lpstr>
      <vt:lpstr>3.5 按钮</vt:lpstr>
      <vt:lpstr>3.5.1预定义按钮</vt:lpstr>
      <vt:lpstr>PowerPoint 演示文稿</vt:lpstr>
      <vt:lpstr>3.5.2按钮尺寸</vt:lpstr>
      <vt:lpstr>3.5.3块级按钮</vt:lpstr>
      <vt:lpstr>3.5.4按钮激活状态</vt:lpstr>
      <vt:lpstr>3.5.5按钮禁用状态</vt:lpstr>
      <vt:lpstr>3.5.6按钮标签</vt:lpstr>
      <vt:lpstr>3.6 图像</vt:lpstr>
      <vt:lpstr>3.6.1响应式图像</vt:lpstr>
      <vt:lpstr>3.6.2图像形状</vt:lpstr>
      <vt:lpstr>3.7 辅助类</vt:lpstr>
      <vt:lpstr>3.7.1情景文本颜色</vt:lpstr>
      <vt:lpstr>3.7.1情景文本颜色</vt:lpstr>
      <vt:lpstr>3.7.2情景文本背景色</vt:lpstr>
      <vt:lpstr>3.7.3关闭按钮</vt:lpstr>
      <vt:lpstr>3.7.4三角符号</vt:lpstr>
      <vt:lpstr>3.7.5快速浮动</vt:lpstr>
      <vt:lpstr>3.7.6块级居中显示</vt:lpstr>
      <vt:lpstr>3.7.7清除浮动</vt:lpstr>
      <vt:lpstr>3.7.8显示或隐藏</vt:lpstr>
      <vt:lpstr>3.7.9屏幕阅读器和键盘焦点</vt:lpstr>
      <vt:lpstr>3.7.10图像替换</vt:lpstr>
      <vt:lpstr>3.8 案例—个人简历</vt:lpstr>
      <vt:lpstr>本章小结</vt:lpstr>
      <vt:lpstr>练习与实训</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Java入门基础</dc:title>
  <dc:creator>xyy</dc:creator>
  <cp:lastModifiedBy>123</cp:lastModifiedBy>
  <cp:revision>197</cp:revision>
  <dcterms:created xsi:type="dcterms:W3CDTF">2015-05-21T00:11:37Z</dcterms:created>
  <dcterms:modified xsi:type="dcterms:W3CDTF">2018-02-27T14:12:21Z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