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0"/>
  </p:notesMasterIdLst>
  <p:sldIdLst>
    <p:sldId id="284" r:id="rId3"/>
    <p:sldId id="309" r:id="rId4"/>
    <p:sldId id="310" r:id="rId5"/>
    <p:sldId id="344" r:id="rId6"/>
    <p:sldId id="311" r:id="rId7"/>
    <p:sldId id="312" r:id="rId8"/>
    <p:sldId id="313" r:id="rId9"/>
    <p:sldId id="314" r:id="rId10"/>
    <p:sldId id="315" r:id="rId11"/>
    <p:sldId id="316" r:id="rId12"/>
    <p:sldId id="317" r:id="rId13"/>
    <p:sldId id="345" r:id="rId14"/>
    <p:sldId id="319" r:id="rId15"/>
    <p:sldId id="320" r:id="rId16"/>
    <p:sldId id="318" r:id="rId17"/>
    <p:sldId id="321" r:id="rId18"/>
    <p:sldId id="322" r:id="rId19"/>
    <p:sldId id="323" r:id="rId20"/>
    <p:sldId id="324" r:id="rId21"/>
    <p:sldId id="325" r:id="rId22"/>
    <p:sldId id="326" r:id="rId23"/>
    <p:sldId id="327" r:id="rId24"/>
    <p:sldId id="329" r:id="rId25"/>
    <p:sldId id="330" r:id="rId26"/>
    <p:sldId id="331" r:id="rId27"/>
    <p:sldId id="332" r:id="rId28"/>
    <p:sldId id="334" r:id="rId29"/>
    <p:sldId id="335" r:id="rId30"/>
    <p:sldId id="336" r:id="rId31"/>
    <p:sldId id="337" r:id="rId32"/>
    <p:sldId id="338" r:id="rId33"/>
    <p:sldId id="339" r:id="rId34"/>
    <p:sldId id="340" r:id="rId35"/>
    <p:sldId id="341" r:id="rId36"/>
    <p:sldId id="342" r:id="rId37"/>
    <p:sldId id="343" r:id="rId38"/>
    <p:sldId id="346" r:id="rId39"/>
  </p:sldIdLst>
  <p:sldSz cx="9144000" cy="6858000" type="screen4x3"/>
  <p:notesSz cx="7099300" cy="10234295"/>
  <p:defaultTextStyle>
    <a:defPPr>
      <a:defRPr lang="zh-CN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7" autoAdjust="0"/>
    <p:restoredTop sz="94613" autoAdjust="0"/>
  </p:normalViewPr>
  <p:slideViewPr>
    <p:cSldViewPr>
      <p:cViewPr varScale="1">
        <p:scale>
          <a:sx n="67" d="100"/>
          <a:sy n="67" d="100"/>
        </p:scale>
        <p:origin x="534" y="60"/>
      </p:cViewPr>
      <p:guideLst>
        <p:guide orient="horz" pos="2160"/>
        <p:guide pos="28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3" Type="http://schemas.openxmlformats.org/officeDocument/2006/relationships/tableStyles" Target="tableStyles.xml"/><Relationship Id="rId42" Type="http://schemas.openxmlformats.org/officeDocument/2006/relationships/viewProps" Target="viewProps.xml"/><Relationship Id="rId41" Type="http://schemas.openxmlformats.org/officeDocument/2006/relationships/presProps" Target="presProps.xml"/><Relationship Id="rId4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9" Type="http://schemas.openxmlformats.org/officeDocument/2006/relationships/slide" Target="slides/slide37.xml"/><Relationship Id="rId38" Type="http://schemas.openxmlformats.org/officeDocument/2006/relationships/slide" Target="slides/slide36.xml"/><Relationship Id="rId37" Type="http://schemas.openxmlformats.org/officeDocument/2006/relationships/slide" Target="slides/slide35.xml"/><Relationship Id="rId36" Type="http://schemas.openxmlformats.org/officeDocument/2006/relationships/slide" Target="slides/slide34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algn="l" defTabSz="990600">
              <a:defRPr sz="13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algn="r" defTabSz="990600">
              <a:defRPr sz="13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/>
          <a:p>
            <a:pPr lvl="0"/>
            <a:r>
              <a:rPr lang="zh-CN" altLang="en-US" noProof="0" smtClean="0"/>
              <a:t>单击此处编辑母版文本样式</a:t>
            </a:r>
            <a:endParaRPr lang="zh-CN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zh-CN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zh-CN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zh-CN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zh-CN" altLang="en-US" noProof="0" smtClean="0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algn="l" defTabSz="990600">
              <a:defRPr sz="13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algn="r" defTabSz="990600">
              <a:defRPr sz="1300"/>
            </a:lvl1pPr>
          </a:lstStyle>
          <a:p>
            <a:fld id="{583AE55F-7151-49AC-926B-3EA20743BC1F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0500" y="549275"/>
            <a:ext cx="2000250" cy="55626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39750" y="549275"/>
            <a:ext cx="5848350" cy="55626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567613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914400" indent="-457200">
              <a:buClr>
                <a:srgbClr val="00B0F0"/>
              </a:buClr>
              <a:buFont typeface="Wingdings" panose="05000000000000000000" pitchFamily="2" charset="2"/>
              <a:buChar char="u"/>
              <a:defRPr/>
            </a:lvl2pPr>
            <a:lvl3pPr marL="1257300" indent="-342900">
              <a:buClr>
                <a:srgbClr val="00B0F0"/>
              </a:buClr>
              <a:buFont typeface="Wingdings" panose="05000000000000000000" pitchFamily="2" charset="2"/>
              <a:buChar char="Ø"/>
              <a:defRPr/>
            </a:lvl3pPr>
            <a:lvl4pPr>
              <a:buClr>
                <a:srgbClr val="00B0F0"/>
              </a:buClr>
              <a:defRPr/>
            </a:lvl4pPr>
            <a:lvl5pPr>
              <a:buClr>
                <a:srgbClr val="00B0F0"/>
              </a:buClr>
              <a:defRPr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39750" y="2060575"/>
            <a:ext cx="3924300" cy="4051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16450" y="2060575"/>
            <a:ext cx="3924300" cy="4051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549275"/>
            <a:ext cx="75676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8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2060575"/>
            <a:ext cx="8001000" cy="405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★ 第二级</a:t>
            </a:r>
            <a:endParaRPr lang="zh-CN" altLang="en-US" smtClean="0"/>
          </a:p>
          <a:p>
            <a:pPr lvl="2"/>
            <a:r>
              <a:rPr lang="zh-CN" altLang="en-US" smtClean="0"/>
              <a:t>☆ </a:t>
            </a:r>
            <a:endParaRPr lang="zh-CN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Tahoma" panose="020B0604030504040204" pitchFamily="34" charset="0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Tahoma" panose="020B0604030504040204" pitchFamily="34" charset="0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Tahoma" panose="020B0604030504040204" pitchFamily="34" charset="0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Tahoma" panose="020B0604030504040204" pitchFamily="34" charset="0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Tahoma" panose="020B0604030504040204" pitchFamily="34" charset="0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Tahoma" panose="020B0604030504040204" pitchFamily="34" charset="0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75856" y="908720"/>
            <a:ext cx="3096270" cy="720502"/>
          </a:xfrm>
        </p:spPr>
        <p:txBody>
          <a:bodyPr/>
          <a:lstStyle/>
          <a:p>
            <a:pPr algn="l" eaLnBrk="1" hangingPunct="1"/>
            <a:r>
              <a:rPr lang="zh-CN" altLang="en-US" smtClean="0"/>
              <a:t>课程大纲</a:t>
            </a:r>
            <a:endParaRPr lang="zh-CN" alt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648" y="2276872"/>
            <a:ext cx="6336506" cy="4051300"/>
          </a:xfrm>
        </p:spPr>
        <p:txBody>
          <a:bodyPr/>
          <a:lstStyle/>
          <a:p>
            <a:pPr marL="457200" indent="-457200" eaLnBrk="1" hangingPunct="1">
              <a:buFont typeface="Wingdings" panose="05000000000000000000" pitchFamily="2" charset="2"/>
              <a:buChar char="u"/>
            </a:pPr>
            <a:r>
              <a:rPr lang="zh-CN" altLang="en-US" smtClean="0">
                <a:solidFill>
                  <a:srgbClr val="FF0000"/>
                </a:solidFill>
              </a:rPr>
              <a:t>用户配置文件</a:t>
            </a:r>
            <a:endParaRPr lang="en-US" altLang="zh-CN" smtClean="0">
              <a:solidFill>
                <a:srgbClr val="FF0000"/>
              </a:solidFill>
            </a:endParaRPr>
          </a:p>
          <a:p>
            <a:pPr marL="457200" indent="-457200" eaLnBrk="1" hangingPunct="1">
              <a:buFont typeface="Wingdings" panose="05000000000000000000" pitchFamily="2" charset="2"/>
              <a:buChar char="u"/>
            </a:pPr>
            <a:r>
              <a:rPr lang="zh-CN" altLang="en-US" smtClean="0"/>
              <a:t>用户管理相关文件</a:t>
            </a:r>
            <a:endParaRPr lang="en-US" altLang="zh-CN" smtClean="0"/>
          </a:p>
          <a:p>
            <a:pPr marL="457200" indent="-457200" eaLnBrk="1" hangingPunct="1">
              <a:buFont typeface="Wingdings" panose="05000000000000000000" pitchFamily="2" charset="2"/>
              <a:buChar char="u"/>
            </a:pPr>
            <a:r>
              <a:rPr lang="zh-CN" altLang="en-US" smtClean="0"/>
              <a:t>用户管理命令</a:t>
            </a:r>
            <a:endParaRPr lang="en-US" altLang="zh-CN" smtClean="0"/>
          </a:p>
          <a:p>
            <a:pPr marL="457200" indent="-457200" eaLnBrk="1" hangingPunct="1">
              <a:buFont typeface="Wingdings" panose="05000000000000000000" pitchFamily="2" charset="2"/>
              <a:buChar char="u"/>
            </a:pPr>
            <a:r>
              <a:rPr lang="zh-CN" altLang="en-US" smtClean="0"/>
              <a:t>用户组管理命令</a:t>
            </a:r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内容占位符 2"/>
          <p:cNvSpPr>
            <a:spLocks noGrp="1"/>
          </p:cNvSpPr>
          <p:nvPr>
            <p:ph idx="1"/>
          </p:nvPr>
        </p:nvSpPr>
        <p:spPr>
          <a:xfrm>
            <a:off x="539750" y="1412875"/>
            <a:ext cx="8001000" cy="4051300"/>
          </a:xfrm>
        </p:spPr>
        <p:txBody>
          <a:bodyPr/>
          <a:lstStyle/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zh-CN" altLang="en-US" smtClean="0"/>
              <a:t>第</a:t>
            </a:r>
            <a:r>
              <a:rPr lang="en-US" altLang="zh-CN" smtClean="0"/>
              <a:t>4</a:t>
            </a:r>
            <a:r>
              <a:rPr lang="zh-CN" altLang="en-US" smtClean="0"/>
              <a:t>字段：两次密码的修改间隔时间（和第</a:t>
            </a:r>
            <a:r>
              <a:rPr lang="en-US" altLang="zh-CN" smtClean="0"/>
              <a:t>3</a:t>
            </a:r>
            <a:r>
              <a:rPr lang="zh-CN" altLang="en-US" smtClean="0"/>
              <a:t>字段相比）</a:t>
            </a:r>
            <a:endParaRPr lang="en-US" altLang="zh-CN" smtClean="0"/>
          </a:p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zh-CN" altLang="en-US" smtClean="0"/>
              <a:t>第</a:t>
            </a:r>
            <a:r>
              <a:rPr lang="en-US" altLang="zh-CN" smtClean="0"/>
              <a:t>5</a:t>
            </a:r>
            <a:r>
              <a:rPr lang="zh-CN" altLang="en-US" smtClean="0"/>
              <a:t>字段：密码有效期（和第</a:t>
            </a:r>
            <a:r>
              <a:rPr lang="en-US" altLang="zh-CN" smtClean="0"/>
              <a:t>3</a:t>
            </a:r>
            <a:r>
              <a:rPr lang="zh-CN" altLang="en-US" smtClean="0"/>
              <a:t>字段相比）</a:t>
            </a:r>
            <a:endParaRPr lang="en-US" altLang="zh-CN" smtClean="0"/>
          </a:p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zh-CN" altLang="en-US" smtClean="0"/>
              <a:t>第</a:t>
            </a:r>
            <a:r>
              <a:rPr lang="en-US" altLang="zh-CN" smtClean="0"/>
              <a:t>6</a:t>
            </a:r>
            <a:r>
              <a:rPr lang="zh-CN" altLang="en-US" smtClean="0"/>
              <a:t>字段：密码修改到期前的警告天数（和第</a:t>
            </a:r>
            <a:r>
              <a:rPr lang="en-US" altLang="zh-CN" smtClean="0"/>
              <a:t>5</a:t>
            </a:r>
            <a:r>
              <a:rPr lang="zh-CN" altLang="en-US" smtClean="0"/>
              <a:t>字段相比）</a:t>
            </a:r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内容占位符 2"/>
          <p:cNvSpPr>
            <a:spLocks noGrp="1"/>
          </p:cNvSpPr>
          <p:nvPr>
            <p:ph idx="1"/>
          </p:nvPr>
        </p:nvSpPr>
        <p:spPr>
          <a:xfrm>
            <a:off x="539750" y="1393825"/>
            <a:ext cx="8001000" cy="4051300"/>
          </a:xfrm>
        </p:spPr>
        <p:txBody>
          <a:bodyPr/>
          <a:lstStyle/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zh-CN" altLang="en-US" smtClean="0"/>
              <a:t>第</a:t>
            </a:r>
            <a:r>
              <a:rPr lang="en-US" altLang="zh-CN" smtClean="0"/>
              <a:t>7</a:t>
            </a:r>
            <a:r>
              <a:rPr lang="zh-CN" altLang="en-US" smtClean="0"/>
              <a:t>字段：</a:t>
            </a:r>
            <a:r>
              <a:rPr lang="zh-CN" altLang="zh-CN" smtClean="0"/>
              <a:t>密码过期后的宽限天数（和第</a:t>
            </a:r>
            <a:r>
              <a:rPr lang="en-US" altLang="zh-CN" smtClean="0"/>
              <a:t>5</a:t>
            </a:r>
            <a:r>
              <a:rPr lang="zh-CN" altLang="zh-CN" smtClean="0"/>
              <a:t>字段相比）</a:t>
            </a:r>
            <a:endParaRPr lang="en-US" altLang="zh-CN" smtClean="0"/>
          </a:p>
          <a:p>
            <a:pPr marL="1028700" lvl="1">
              <a:buFont typeface="Wingdings" panose="05000000000000000000" pitchFamily="2" charset="2"/>
              <a:buChar char="Ø"/>
            </a:pPr>
            <a:r>
              <a:rPr lang="en-US" altLang="zh-CN" smtClean="0"/>
              <a:t>0</a:t>
            </a:r>
            <a:r>
              <a:rPr lang="zh-CN" altLang="en-US" smtClean="0"/>
              <a:t>：</a:t>
            </a:r>
            <a:r>
              <a:rPr lang="zh-CN" altLang="zh-CN" smtClean="0"/>
              <a:t>代表密码过期后立即失效</a:t>
            </a:r>
            <a:endParaRPr lang="en-US" altLang="zh-CN" smtClean="0"/>
          </a:p>
          <a:p>
            <a:pPr marL="1028700" lvl="1">
              <a:buFont typeface="Wingdings" panose="05000000000000000000" pitchFamily="2" charset="2"/>
              <a:buChar char="Ø"/>
            </a:pPr>
            <a:r>
              <a:rPr lang="en-US" altLang="zh-CN" smtClean="0"/>
              <a:t>-1</a:t>
            </a:r>
            <a:r>
              <a:rPr lang="zh-CN" altLang="en-US" smtClean="0"/>
              <a:t>：</a:t>
            </a:r>
            <a:r>
              <a:rPr lang="zh-CN" altLang="zh-CN" smtClean="0"/>
              <a:t>则代表密码永远不会失效。</a:t>
            </a:r>
            <a:endParaRPr lang="en-US" altLang="zh-CN" smtClean="0"/>
          </a:p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zh-CN" altLang="en-US" smtClean="0"/>
              <a:t>第</a:t>
            </a:r>
            <a:r>
              <a:rPr lang="en-US" altLang="zh-CN" smtClean="0"/>
              <a:t>8</a:t>
            </a:r>
            <a:r>
              <a:rPr lang="zh-CN" altLang="en-US" smtClean="0"/>
              <a:t>字段：</a:t>
            </a:r>
            <a:r>
              <a:rPr lang="zh-CN" altLang="zh-CN" smtClean="0"/>
              <a:t>账号失效时间</a:t>
            </a:r>
            <a:endParaRPr lang="en-US" altLang="zh-CN" smtClean="0"/>
          </a:p>
          <a:p>
            <a:pPr marL="1028700" lvl="1">
              <a:buFont typeface="Wingdings" panose="05000000000000000000" pitchFamily="2" charset="2"/>
              <a:buChar char="Ø"/>
            </a:pPr>
            <a:r>
              <a:rPr lang="zh-CN" altLang="en-US" smtClean="0"/>
              <a:t>要用时间戳表示</a:t>
            </a:r>
            <a:endParaRPr lang="en-US" altLang="zh-CN" smtClean="0"/>
          </a:p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zh-CN" altLang="en-US" smtClean="0"/>
              <a:t>第</a:t>
            </a:r>
            <a:r>
              <a:rPr lang="en-US" altLang="zh-CN" smtClean="0"/>
              <a:t>9</a:t>
            </a:r>
            <a:r>
              <a:rPr lang="zh-CN" altLang="en-US" smtClean="0"/>
              <a:t>字段：</a:t>
            </a:r>
            <a:r>
              <a:rPr lang="zh-CN" altLang="zh-CN" smtClean="0"/>
              <a:t>保留</a:t>
            </a:r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/>
          </p:cNvSpPr>
          <p:nvPr>
            <p:ph type="body" idx="1"/>
          </p:nvPr>
        </p:nvSpPr>
        <p:spPr>
          <a:xfrm>
            <a:off x="395536" y="908720"/>
            <a:ext cx="8001000" cy="5112568"/>
          </a:xfrm>
        </p:spPr>
        <p:txBody>
          <a:bodyPr/>
          <a:lstStyle/>
          <a:p>
            <a:pPr indent="0"/>
            <a:r>
              <a:rPr lang="zh-CN" altLang="en-US" sz="2800" dirty="0">
                <a:solidFill>
                  <a:schemeClr val="tx2"/>
                </a:solidFill>
                <a:latin typeface="宋体" panose="02010600030101010101" pitchFamily="2" charset="-122"/>
              </a:rPr>
              <a:t>和</a:t>
            </a:r>
            <a:r>
              <a:rPr lang="en-US" altLang="zh-CN" sz="2800" dirty="0">
                <a:solidFill>
                  <a:schemeClr val="tx2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passwd</a:t>
            </a:r>
            <a:r>
              <a:rPr lang="zh-CN" altLang="en-US" sz="2800" dirty="0">
                <a:solidFill>
                  <a:schemeClr val="tx2"/>
                </a:solidFill>
                <a:latin typeface="宋体" panose="02010600030101010101" pitchFamily="2" charset="-122"/>
              </a:rPr>
              <a:t>文件类似，</a:t>
            </a:r>
            <a:r>
              <a:rPr lang="en-US" altLang="zh-CN" sz="2800" dirty="0">
                <a:solidFill>
                  <a:schemeClr val="tx2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shadow</a:t>
            </a:r>
            <a:r>
              <a:rPr lang="zh-CN" altLang="en-US" sz="2800" dirty="0">
                <a:solidFill>
                  <a:schemeClr val="tx2"/>
                </a:solidFill>
                <a:latin typeface="宋体" panose="02010600030101010101" pitchFamily="2" charset="-122"/>
              </a:rPr>
              <a:t>文件中的每行由</a:t>
            </a:r>
            <a:r>
              <a:rPr lang="en-US" altLang="zh-CN" sz="2800" dirty="0">
                <a:solidFill>
                  <a:schemeClr val="tx2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9</a:t>
            </a:r>
            <a:r>
              <a:rPr lang="zh-CN" altLang="en-US" sz="2800" dirty="0">
                <a:solidFill>
                  <a:schemeClr val="tx2"/>
                </a:solidFill>
                <a:latin typeface="宋体" panose="02010600030101010101" pitchFamily="2" charset="-122"/>
              </a:rPr>
              <a:t>个字段组成，格式如下：</a:t>
            </a:r>
            <a:endParaRPr lang="zh-CN" altLang="en-US" sz="2800" dirty="0">
              <a:solidFill>
                <a:schemeClr val="tx2"/>
              </a:solidFill>
              <a:latin typeface="宋体" panose="02010600030101010101" pitchFamily="2" charset="-122"/>
            </a:endParaRPr>
          </a:p>
          <a:p>
            <a:pPr indent="0"/>
            <a:r>
              <a:rPr lang="en-US" altLang="zh-CN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root::12123:0:99999:7:::</a:t>
            </a:r>
            <a:endParaRPr lang="en-US" altLang="zh-CN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0"/>
            <a:r>
              <a:rPr lang="zh-CN" altLang="en-US" sz="2800" dirty="0">
                <a:solidFill>
                  <a:schemeClr val="tx2"/>
                </a:solidFill>
                <a:latin typeface="宋体" panose="02010600030101010101" pitchFamily="2" charset="-122"/>
              </a:rPr>
              <a:t>用户名：密码：最后一次修改时间：最小时间间隔：最大时间间隔：警告时间：不活动时间：失效时间：标志字段</a:t>
            </a:r>
            <a:endParaRPr lang="zh-CN" altLang="en-US" sz="2800" dirty="0">
              <a:solidFill>
                <a:schemeClr val="tx2"/>
              </a:solidFill>
              <a:latin typeface="宋体" panose="02010600030101010101" pitchFamily="2" charset="-122"/>
              <a:cs typeface="Times New Roman" panose="02020603050405020304" pitchFamily="18" charset="0"/>
            </a:endParaRPr>
          </a:p>
          <a:p>
            <a:pPr indent="0"/>
            <a:r>
              <a:rPr lang="zh-CN" altLang="en-US" sz="2800" dirty="0">
                <a:solidFill>
                  <a:schemeClr val="tx2"/>
                </a:solidFill>
              </a:rPr>
              <a:t> </a:t>
            </a:r>
            <a:r>
              <a:rPr lang="en-US" altLang="zh-CN" sz="2800" dirty="0" smtClean="0">
                <a:solidFill>
                  <a:schemeClr val="tx2"/>
                </a:solidFill>
              </a:rPr>
              <a:t>shadow</a:t>
            </a:r>
            <a:r>
              <a:rPr lang="zh-CN" altLang="en-US" sz="2800" dirty="0">
                <a:solidFill>
                  <a:schemeClr val="tx2"/>
                </a:solidFill>
                <a:latin typeface="宋体" panose="02010600030101010101" pitchFamily="2" charset="-122"/>
              </a:rPr>
              <a:t>文件中，密码字段为</a:t>
            </a:r>
            <a:r>
              <a:rPr lang="zh-CN" altLang="en-US" sz="2800" dirty="0">
                <a:solidFill>
                  <a:schemeClr val="tx2"/>
                </a:solidFill>
              </a:rPr>
              <a:t>“*”</a:t>
            </a:r>
            <a:r>
              <a:rPr lang="zh-CN" altLang="en-US" sz="2800" dirty="0">
                <a:solidFill>
                  <a:schemeClr val="tx2"/>
                </a:solidFill>
                <a:latin typeface="宋体" panose="02010600030101010101" pitchFamily="2" charset="-122"/>
              </a:rPr>
              <a:t>表示用户被禁止登录，为</a:t>
            </a:r>
            <a:r>
              <a:rPr lang="zh-CN" altLang="en-US" sz="2800" dirty="0">
                <a:solidFill>
                  <a:schemeClr val="tx2"/>
                </a:solidFill>
              </a:rPr>
              <a:t>“</a:t>
            </a:r>
            <a:r>
              <a:rPr lang="zh-CN" altLang="en-US" sz="2800" dirty="0">
                <a:solidFill>
                  <a:schemeClr val="tx2"/>
                </a:solidFill>
                <a:latin typeface="宋体" panose="02010600030101010101" pitchFamily="2" charset="-122"/>
              </a:rPr>
              <a:t>！！</a:t>
            </a:r>
            <a:r>
              <a:rPr lang="zh-CN" altLang="en-US" sz="2800" dirty="0">
                <a:solidFill>
                  <a:schemeClr val="tx2"/>
                </a:solidFill>
              </a:rPr>
              <a:t>”</a:t>
            </a:r>
            <a:r>
              <a:rPr lang="zh-CN" altLang="en-US" sz="2800" dirty="0">
                <a:solidFill>
                  <a:schemeClr val="tx2"/>
                </a:solidFill>
                <a:latin typeface="宋体" panose="02010600030101010101" pitchFamily="2" charset="-122"/>
              </a:rPr>
              <a:t>表示密码未设置，为</a:t>
            </a:r>
            <a:r>
              <a:rPr lang="zh-CN" altLang="en-US" sz="2800" dirty="0">
                <a:solidFill>
                  <a:schemeClr val="tx2"/>
                </a:solidFill>
              </a:rPr>
              <a:t>“</a:t>
            </a:r>
            <a:r>
              <a:rPr lang="zh-CN" altLang="en-US" sz="2800" dirty="0">
                <a:solidFill>
                  <a:schemeClr val="tx2"/>
                </a:solidFill>
                <a:latin typeface="宋体" panose="02010600030101010101" pitchFamily="2" charset="-122"/>
              </a:rPr>
              <a:t>！</a:t>
            </a:r>
            <a:r>
              <a:rPr lang="zh-CN" altLang="en-US" sz="2800" dirty="0">
                <a:solidFill>
                  <a:schemeClr val="tx2"/>
                </a:solidFill>
              </a:rPr>
              <a:t>”</a:t>
            </a:r>
            <a:r>
              <a:rPr lang="zh-CN" altLang="en-US" sz="2800" dirty="0">
                <a:solidFill>
                  <a:schemeClr val="tx2"/>
                </a:solidFill>
                <a:latin typeface="宋体" panose="02010600030101010101" pitchFamily="2" charset="-122"/>
              </a:rPr>
              <a:t>表示用户被锁定。</a:t>
            </a:r>
            <a:r>
              <a:rPr lang="zh-CN" altLang="en-US" sz="2800" dirty="0">
                <a:solidFill>
                  <a:schemeClr val="tx2"/>
                </a:solidFill>
              </a:rPr>
              <a:t> </a:t>
            </a:r>
            <a:endParaRPr lang="zh-CN" altLang="en-US" sz="2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smtClean="0"/>
              <a:t>1</a:t>
            </a:r>
            <a:r>
              <a:rPr lang="zh-CN" altLang="en-US" smtClean="0"/>
              <a:t>、组信息文件</a:t>
            </a:r>
            <a:r>
              <a:rPr lang="en-US" altLang="zh-CN" smtClean="0"/>
              <a:t>/etc/group</a:t>
            </a:r>
            <a:endParaRPr lang="zh-CN" altLang="en-US" smtClean="0"/>
          </a:p>
        </p:txBody>
      </p:sp>
      <p:sp>
        <p:nvSpPr>
          <p:cNvPr id="6147" name="内容占位符 2"/>
          <p:cNvSpPr>
            <a:spLocks noGrp="1"/>
          </p:cNvSpPr>
          <p:nvPr>
            <p:ph idx="1"/>
          </p:nvPr>
        </p:nvSpPr>
        <p:spPr>
          <a:xfrm>
            <a:off x="539750" y="1916113"/>
            <a:ext cx="8001000" cy="4051300"/>
          </a:xfrm>
        </p:spPr>
        <p:txBody>
          <a:bodyPr/>
          <a:lstStyle/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zh-CN" altLang="en-US" smtClean="0"/>
              <a:t>第一字段：组名</a:t>
            </a:r>
            <a:endParaRPr lang="en-US" altLang="zh-CN" smtClean="0"/>
          </a:p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zh-CN" altLang="en-US" smtClean="0"/>
              <a:t>第二字段：组密码标志</a:t>
            </a:r>
            <a:endParaRPr lang="en-US" altLang="zh-CN" smtClean="0"/>
          </a:p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zh-CN" altLang="en-US" smtClean="0"/>
              <a:t>第三字段：</a:t>
            </a:r>
            <a:r>
              <a:rPr lang="en-US" altLang="zh-CN" smtClean="0"/>
              <a:t>GID</a:t>
            </a:r>
            <a:endParaRPr lang="en-US" altLang="zh-CN" smtClean="0"/>
          </a:p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zh-CN" altLang="en-US" smtClean="0"/>
              <a:t>第四字段：组中附加用户</a:t>
            </a:r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smtClean="0"/>
              <a:t>2</a:t>
            </a:r>
            <a:r>
              <a:rPr lang="zh-CN" altLang="en-US" smtClean="0"/>
              <a:t>、组密码文件</a:t>
            </a:r>
            <a:r>
              <a:rPr lang="en-US" altLang="zh-CN" smtClean="0"/>
              <a:t>/etc/gshadow</a:t>
            </a:r>
            <a:endParaRPr lang="zh-CN" altLang="en-US" smtClean="0"/>
          </a:p>
        </p:txBody>
      </p:sp>
      <p:sp>
        <p:nvSpPr>
          <p:cNvPr id="7171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mtClean="0"/>
              <a:t>第一字段：组名</a:t>
            </a:r>
            <a:endParaRPr lang="en-US" altLang="zh-CN" smtClean="0"/>
          </a:p>
          <a:p>
            <a:r>
              <a:rPr lang="zh-CN" altLang="en-US" smtClean="0"/>
              <a:t>第二字段：组密码</a:t>
            </a:r>
            <a:endParaRPr lang="en-US" altLang="zh-CN" smtClean="0"/>
          </a:p>
          <a:p>
            <a:r>
              <a:rPr lang="zh-CN" altLang="en-US" smtClean="0"/>
              <a:t>第三字段：组管理员用户名</a:t>
            </a:r>
            <a:endParaRPr lang="en-US" altLang="zh-CN" smtClean="0"/>
          </a:p>
          <a:p>
            <a:r>
              <a:rPr lang="zh-CN" altLang="en-US" smtClean="0"/>
              <a:t>第四字段：组中附加用户</a:t>
            </a:r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smtClean="0"/>
              <a:t>2</a:t>
            </a:r>
            <a:r>
              <a:rPr lang="zh-CN" altLang="en-US" smtClean="0"/>
              <a:t>、时间戳换算</a:t>
            </a:r>
            <a:endParaRPr lang="zh-CN" altLang="en-US" smtClean="0"/>
          </a:p>
        </p:txBody>
      </p:sp>
      <p:sp>
        <p:nvSpPr>
          <p:cNvPr id="9219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zh-CN" altLang="en-US" sz="2800" smtClean="0"/>
              <a:t>把时间戳换算为日期</a:t>
            </a:r>
            <a:endParaRPr lang="en-US" altLang="zh-CN" sz="2800" smtClean="0"/>
          </a:p>
          <a:p>
            <a:pPr marL="1028700" lvl="1">
              <a:buFont typeface="Wingdings" panose="05000000000000000000" pitchFamily="2" charset="2"/>
              <a:buChar char="Ø"/>
            </a:pPr>
            <a:r>
              <a:rPr lang="en-US" altLang="zh-CN" sz="2400" smtClean="0"/>
              <a:t>date -d "1970-01-01 16066 days"</a:t>
            </a:r>
            <a:endParaRPr lang="en-US" altLang="zh-CN" sz="2400" smtClean="0"/>
          </a:p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zh-CN" altLang="en-US" sz="2800" smtClean="0"/>
              <a:t>把日期换算为时间戳</a:t>
            </a:r>
            <a:endParaRPr lang="en-US" altLang="zh-CN" sz="2800" smtClean="0"/>
          </a:p>
          <a:p>
            <a:pPr marL="1028700" lvl="1">
              <a:buFont typeface="Wingdings" panose="05000000000000000000" pitchFamily="2" charset="2"/>
              <a:buChar char="Ø"/>
            </a:pPr>
            <a:r>
              <a:rPr lang="en-US" altLang="zh-CN" sz="2400" smtClean="0"/>
              <a:t>echo $(($(date --date="2014/01/06" +%s)/86400+1))</a:t>
            </a:r>
            <a:endParaRPr lang="zh-CN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smtClean="0"/>
              <a:t>1</a:t>
            </a:r>
            <a:r>
              <a:rPr lang="zh-CN" altLang="en-US" smtClean="0"/>
              <a:t>、用户的家目录</a:t>
            </a:r>
            <a:endParaRPr lang="zh-CN" altLang="en-US" smtClean="0"/>
          </a:p>
        </p:txBody>
      </p:sp>
      <p:sp>
        <p:nvSpPr>
          <p:cNvPr id="512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zh-CN" altLang="en-US" smtClean="0"/>
              <a:t>普通用户：</a:t>
            </a:r>
            <a:r>
              <a:rPr lang="en-US" altLang="zh-CN" smtClean="0"/>
              <a:t>/home/</a:t>
            </a:r>
            <a:r>
              <a:rPr lang="zh-CN" altLang="en-US" smtClean="0"/>
              <a:t>用户名</a:t>
            </a:r>
            <a:r>
              <a:rPr lang="en-US" altLang="zh-CN" smtClean="0"/>
              <a:t>/</a:t>
            </a:r>
            <a:r>
              <a:rPr lang="zh-CN" altLang="en-US" smtClean="0"/>
              <a:t>，所有者和所属组都是此用户，权限是</a:t>
            </a:r>
            <a:r>
              <a:rPr lang="en-US" altLang="zh-CN" smtClean="0"/>
              <a:t>700</a:t>
            </a:r>
            <a:endParaRPr lang="en-US" altLang="zh-CN" smtClean="0"/>
          </a:p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zh-CN" altLang="en-US" smtClean="0"/>
              <a:t>超级用户：</a:t>
            </a:r>
            <a:r>
              <a:rPr lang="en-US" altLang="zh-CN" smtClean="0"/>
              <a:t>/root/</a:t>
            </a:r>
            <a:r>
              <a:rPr lang="zh-CN" altLang="en-US" smtClean="0"/>
              <a:t>，所有者和所属组都是</a:t>
            </a:r>
            <a:r>
              <a:rPr lang="en-US" altLang="zh-CN" smtClean="0"/>
              <a:t>root</a:t>
            </a:r>
            <a:r>
              <a:rPr lang="zh-CN" altLang="en-US" smtClean="0"/>
              <a:t>用户，权限是</a:t>
            </a:r>
            <a:r>
              <a:rPr lang="en-US" altLang="zh-CN" smtClean="0"/>
              <a:t>550</a:t>
            </a:r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smtClean="0"/>
              <a:t>2</a:t>
            </a:r>
            <a:r>
              <a:rPr lang="zh-CN" altLang="en-US" smtClean="0"/>
              <a:t>、用户的邮箱</a:t>
            </a:r>
            <a:endParaRPr lang="zh-CN" altLang="en-US" smtClean="0"/>
          </a:p>
        </p:txBody>
      </p:sp>
      <p:sp>
        <p:nvSpPr>
          <p:cNvPr id="6147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en-US" altLang="zh-CN" smtClean="0"/>
              <a:t>/var/spool/mail/</a:t>
            </a:r>
            <a:r>
              <a:rPr lang="zh-CN" altLang="en-US" smtClean="0"/>
              <a:t>用户名</a:t>
            </a:r>
            <a:r>
              <a:rPr lang="en-US" altLang="zh-CN" smtClean="0"/>
              <a:t>/</a:t>
            </a:r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smtClean="0"/>
              <a:t>3</a:t>
            </a:r>
            <a:r>
              <a:rPr lang="zh-CN" altLang="en-US" smtClean="0"/>
              <a:t>、</a:t>
            </a:r>
            <a:r>
              <a:rPr lang="zh-CN" altLang="zh-CN" smtClean="0"/>
              <a:t>用户模板目录</a:t>
            </a:r>
            <a:endParaRPr lang="zh-CN" altLang="en-US" smtClean="0"/>
          </a:p>
        </p:txBody>
      </p:sp>
      <p:sp>
        <p:nvSpPr>
          <p:cNvPr id="7171" name="内容占位符 2"/>
          <p:cNvSpPr>
            <a:spLocks noGrp="1"/>
          </p:cNvSpPr>
          <p:nvPr>
            <p:ph idx="1"/>
          </p:nvPr>
        </p:nvSpPr>
        <p:spPr>
          <a:xfrm>
            <a:off x="468313" y="1916113"/>
            <a:ext cx="8001000" cy="4051300"/>
          </a:xfrm>
        </p:spPr>
        <p:txBody>
          <a:bodyPr/>
          <a:lstStyle/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fr-FR" altLang="zh-CN" smtClean="0"/>
              <a:t>/etc/skel/</a:t>
            </a:r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smtClean="0"/>
              <a:t>3	</a:t>
            </a:r>
            <a:r>
              <a:rPr lang="zh-CN" altLang="en-US" smtClean="0"/>
              <a:t>用户管理命令</a:t>
            </a:r>
            <a:endParaRPr lang="zh-CN" altLang="en-US" smtClean="0"/>
          </a:p>
        </p:txBody>
      </p:sp>
      <p:sp>
        <p:nvSpPr>
          <p:cNvPr id="5123" name="内容占位符 2"/>
          <p:cNvSpPr>
            <a:spLocks noGrp="1"/>
          </p:cNvSpPr>
          <p:nvPr>
            <p:ph idx="1"/>
          </p:nvPr>
        </p:nvSpPr>
        <p:spPr>
          <a:xfrm>
            <a:off x="539750" y="1916113"/>
            <a:ext cx="8001000" cy="4051300"/>
          </a:xfrm>
        </p:spPr>
        <p:txBody>
          <a:bodyPr/>
          <a:lstStyle/>
          <a:p>
            <a:r>
              <a:rPr lang="en-US" altLang="zh-CN" smtClean="0">
                <a:solidFill>
                  <a:srgbClr val="FF0000"/>
                </a:solidFill>
              </a:rPr>
              <a:t>3.1</a:t>
            </a:r>
            <a:r>
              <a:rPr lang="en-US" altLang="zh-CN" dirty="0" smtClean="0">
                <a:solidFill>
                  <a:srgbClr val="FF0000"/>
                </a:solidFill>
              </a:rPr>
              <a:t>	</a:t>
            </a:r>
            <a:r>
              <a:rPr lang="zh-CN" altLang="en-US" dirty="0" smtClean="0">
                <a:solidFill>
                  <a:srgbClr val="FF0000"/>
                </a:solidFill>
              </a:rPr>
              <a:t>用户添加命令</a:t>
            </a:r>
            <a:r>
              <a:rPr lang="en-US" altLang="zh-CN" dirty="0" smtClean="0">
                <a:solidFill>
                  <a:srgbClr val="FF0000"/>
                </a:solidFill>
              </a:rPr>
              <a:t>useradd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en-US" altLang="zh-CN" smtClean="0"/>
              <a:t>3.2</a:t>
            </a:r>
            <a:r>
              <a:rPr lang="en-US" altLang="zh-CN" dirty="0" smtClean="0"/>
              <a:t>	</a:t>
            </a:r>
            <a:r>
              <a:rPr lang="zh-CN" altLang="en-US" dirty="0" smtClean="0"/>
              <a:t>修改用户密码</a:t>
            </a:r>
            <a:r>
              <a:rPr lang="en-US" altLang="zh-CN" dirty="0" smtClean="0"/>
              <a:t>passwd</a:t>
            </a:r>
            <a:endParaRPr lang="en-US" altLang="zh-CN" dirty="0" smtClean="0"/>
          </a:p>
          <a:p>
            <a:r>
              <a:rPr lang="en-US" altLang="zh-CN" smtClean="0"/>
              <a:t>3.3</a:t>
            </a:r>
            <a:r>
              <a:rPr lang="en-US" altLang="zh-CN" dirty="0" smtClean="0"/>
              <a:t>	</a:t>
            </a:r>
            <a:r>
              <a:rPr lang="zh-CN" altLang="en-US" dirty="0" smtClean="0"/>
              <a:t>修改用户信息</a:t>
            </a:r>
            <a:r>
              <a:rPr lang="en-US" altLang="zh-CN" dirty="0" smtClean="0"/>
              <a:t>usermod</a:t>
            </a:r>
            <a:endParaRPr lang="en-US" altLang="zh-CN" dirty="0" smtClean="0"/>
          </a:p>
          <a:p>
            <a:r>
              <a:rPr lang="en-US" altLang="zh-CN" smtClean="0"/>
              <a:t>3.4</a:t>
            </a:r>
            <a:r>
              <a:rPr lang="en-US" altLang="zh-CN" dirty="0" smtClean="0"/>
              <a:t>	</a:t>
            </a:r>
            <a:r>
              <a:rPr lang="zh-CN" altLang="en-US" dirty="0" smtClean="0"/>
              <a:t>删除用户</a:t>
            </a:r>
            <a:r>
              <a:rPr lang="en-US" altLang="zh-CN" dirty="0" smtClean="0"/>
              <a:t>userdel</a:t>
            </a:r>
            <a:endParaRPr lang="en-US" altLang="zh-CN" dirty="0" smtClean="0"/>
          </a:p>
          <a:p>
            <a:r>
              <a:rPr lang="en-US" altLang="zh-CN" dirty="0" smtClean="0">
                <a:solidFill>
                  <a:srgbClr val="FF0000"/>
                </a:solidFill>
              </a:rPr>
              <a:t>		</a:t>
            </a:r>
            <a:r>
              <a:rPr lang="zh-CN" altLang="en-US" dirty="0" smtClean="0"/>
              <a:t>用户切换命令</a:t>
            </a:r>
            <a:r>
              <a:rPr lang="en-US" altLang="zh-CN" dirty="0" smtClean="0"/>
              <a:t>su</a:t>
            </a:r>
            <a:endParaRPr lang="zh-CN" altLang="en-US" dirty="0" smtClean="0"/>
          </a:p>
          <a:p>
            <a:endParaRPr lang="zh-CN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内容占位符 2"/>
          <p:cNvSpPr>
            <a:spLocks noGrp="1"/>
          </p:cNvSpPr>
          <p:nvPr>
            <p:ph idx="1"/>
          </p:nvPr>
        </p:nvSpPr>
        <p:spPr>
          <a:xfrm>
            <a:off x="611560" y="1988840"/>
            <a:ext cx="8001000" cy="4051300"/>
          </a:xfrm>
        </p:spPr>
        <p:txBody>
          <a:bodyPr/>
          <a:lstStyle/>
          <a:p>
            <a:pPr marL="514350" indent="-514350">
              <a:buClrTx/>
              <a:buFont typeface="+mj-lt"/>
              <a:buAutoNum type="arabicPeriod"/>
            </a:pPr>
            <a:r>
              <a:rPr lang="zh-CN" altLang="en-US" smtClean="0">
                <a:solidFill>
                  <a:srgbClr val="FF0000"/>
                </a:solidFill>
              </a:rPr>
              <a:t>用户信息文件</a:t>
            </a:r>
            <a:r>
              <a:rPr lang="en-US" altLang="zh-CN" smtClean="0">
                <a:solidFill>
                  <a:srgbClr val="FF0000"/>
                </a:solidFill>
              </a:rPr>
              <a:t>/etc/passwd</a:t>
            </a:r>
            <a:endParaRPr lang="en-US" altLang="zh-CN" smtClean="0">
              <a:solidFill>
                <a:srgbClr val="FF0000"/>
              </a:solidFill>
            </a:endParaRPr>
          </a:p>
          <a:p>
            <a:pPr marL="514350" indent="-514350">
              <a:buClrTx/>
              <a:buFont typeface="+mj-lt"/>
              <a:buAutoNum type="arabicPeriod"/>
            </a:pPr>
            <a:r>
              <a:rPr lang="zh-CN" altLang="en-US" smtClean="0"/>
              <a:t>影子文件</a:t>
            </a:r>
            <a:r>
              <a:rPr lang="en-US" altLang="zh-CN" smtClean="0"/>
              <a:t>/etc/shadow</a:t>
            </a:r>
            <a:endParaRPr lang="en-US" altLang="zh-CN" smtClean="0"/>
          </a:p>
          <a:p>
            <a:pPr marL="514350" indent="-514350">
              <a:buClrTx/>
              <a:buFont typeface="+mj-lt"/>
              <a:buAutoNum type="arabicPeriod"/>
            </a:pPr>
            <a:r>
              <a:rPr lang="zh-CN" altLang="en-US" smtClean="0"/>
              <a:t>组信息文件</a:t>
            </a:r>
            <a:r>
              <a:rPr lang="en-US" altLang="zh-CN" smtClean="0"/>
              <a:t>/etc/group</a:t>
            </a:r>
            <a:endParaRPr lang="en-US" altLang="zh-CN"/>
          </a:p>
          <a:p>
            <a:pPr marL="514350" indent="-514350">
              <a:buClrTx/>
              <a:buFont typeface="+mj-lt"/>
              <a:buAutoNum type="arabicPeriod"/>
            </a:pPr>
            <a:r>
              <a:rPr lang="zh-CN" altLang="en-US" smtClean="0"/>
              <a:t>组密码文件</a:t>
            </a:r>
            <a:r>
              <a:rPr lang="en-US" altLang="zh-CN" smtClean="0"/>
              <a:t>	/etc/gshadow</a:t>
            </a:r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smtClean="0"/>
              <a:t>1</a:t>
            </a:r>
            <a:r>
              <a:rPr lang="zh-CN" altLang="en-US" smtClean="0"/>
              <a:t>、</a:t>
            </a:r>
            <a:r>
              <a:rPr lang="en-US" altLang="zh-CN" smtClean="0"/>
              <a:t>useradd</a:t>
            </a:r>
            <a:r>
              <a:rPr lang="zh-CN" altLang="en-US" smtClean="0"/>
              <a:t>命令格式</a:t>
            </a:r>
            <a:endParaRPr lang="zh-CN" altLang="en-US" smtClean="0"/>
          </a:p>
        </p:txBody>
      </p:sp>
      <p:sp>
        <p:nvSpPr>
          <p:cNvPr id="6147" name="内容占位符 2"/>
          <p:cNvSpPr>
            <a:spLocks noGrp="1"/>
          </p:cNvSpPr>
          <p:nvPr>
            <p:ph idx="1"/>
          </p:nvPr>
        </p:nvSpPr>
        <p:spPr>
          <a:xfrm>
            <a:off x="539750" y="1773238"/>
            <a:ext cx="8001000" cy="4051300"/>
          </a:xfrm>
        </p:spPr>
        <p:txBody>
          <a:bodyPr/>
          <a:lstStyle/>
          <a:p>
            <a:r>
              <a:rPr lang="en-US" altLang="zh-CN" sz="2400" smtClean="0"/>
              <a:t>[root@localhost ~]#useradd [</a:t>
            </a:r>
            <a:r>
              <a:rPr lang="zh-CN" altLang="zh-CN" sz="2400" smtClean="0"/>
              <a:t>选项</a:t>
            </a:r>
            <a:r>
              <a:rPr lang="en-US" altLang="zh-CN" sz="2400" smtClean="0"/>
              <a:t>] </a:t>
            </a:r>
            <a:r>
              <a:rPr lang="zh-CN" altLang="zh-CN" sz="2400" smtClean="0"/>
              <a:t>用户名</a:t>
            </a:r>
            <a:endParaRPr lang="zh-CN" altLang="zh-CN" sz="2400" smtClean="0"/>
          </a:p>
          <a:p>
            <a:r>
              <a:rPr lang="zh-CN" altLang="zh-CN" sz="2400" smtClean="0"/>
              <a:t>选项：</a:t>
            </a:r>
            <a:endParaRPr lang="zh-CN" altLang="zh-CN" sz="2400" smtClean="0"/>
          </a:p>
          <a:p>
            <a:r>
              <a:rPr lang="en-US" altLang="zh-CN" sz="2400" smtClean="0"/>
              <a:t>	-u UID</a:t>
            </a:r>
            <a:r>
              <a:rPr lang="zh-CN" altLang="zh-CN" sz="2400" smtClean="0"/>
              <a:t>：</a:t>
            </a:r>
            <a:r>
              <a:rPr lang="en-US" altLang="zh-CN" sz="2400" smtClean="0"/>
              <a:t>	</a:t>
            </a:r>
            <a:r>
              <a:rPr lang="zh-CN" altLang="zh-CN" sz="2400" smtClean="0"/>
              <a:t>手工指定用户的</a:t>
            </a:r>
            <a:r>
              <a:rPr lang="en-US" altLang="zh-CN" sz="2400" smtClean="0"/>
              <a:t>UID</a:t>
            </a:r>
            <a:r>
              <a:rPr lang="zh-CN" altLang="zh-CN" sz="2400" smtClean="0"/>
              <a:t>号</a:t>
            </a:r>
            <a:endParaRPr lang="en-US" altLang="zh-CN" sz="2400" smtClean="0"/>
          </a:p>
          <a:p>
            <a:r>
              <a:rPr lang="en-US" altLang="zh-CN" sz="2400" smtClean="0"/>
              <a:t>	-d </a:t>
            </a:r>
            <a:r>
              <a:rPr lang="zh-CN" altLang="zh-CN" sz="2400" smtClean="0"/>
              <a:t>家目录：</a:t>
            </a:r>
            <a:r>
              <a:rPr lang="en-US" altLang="zh-CN" sz="2400" smtClean="0"/>
              <a:t>	</a:t>
            </a:r>
            <a:r>
              <a:rPr lang="zh-CN" altLang="zh-CN" sz="2400" smtClean="0"/>
              <a:t>手工指定用户的家目录</a:t>
            </a:r>
            <a:endParaRPr lang="en-US" altLang="zh-CN" sz="2400" smtClean="0"/>
          </a:p>
          <a:p>
            <a:r>
              <a:rPr lang="en-US" altLang="zh-CN" sz="2400" smtClean="0"/>
              <a:t>	-c </a:t>
            </a:r>
            <a:r>
              <a:rPr lang="zh-CN" altLang="zh-CN" sz="2400" smtClean="0"/>
              <a:t>用户说明：</a:t>
            </a:r>
            <a:r>
              <a:rPr lang="en-US" altLang="zh-CN" sz="2400" smtClean="0"/>
              <a:t>	</a:t>
            </a:r>
            <a:r>
              <a:rPr lang="zh-CN" altLang="zh-CN" sz="2400" smtClean="0"/>
              <a:t>手工指定用户的说明</a:t>
            </a:r>
            <a:endParaRPr lang="en-US" altLang="zh-CN" sz="2400" smtClean="0"/>
          </a:p>
          <a:p>
            <a:r>
              <a:rPr lang="en-US" altLang="zh-CN" sz="2400" smtClean="0"/>
              <a:t>	-g </a:t>
            </a:r>
            <a:r>
              <a:rPr lang="zh-CN" altLang="zh-CN" sz="2400" smtClean="0"/>
              <a:t>组名：</a:t>
            </a:r>
            <a:r>
              <a:rPr lang="en-US" altLang="zh-CN" sz="2400" smtClean="0"/>
              <a:t>	</a:t>
            </a:r>
            <a:r>
              <a:rPr lang="zh-CN" altLang="zh-CN" sz="2400" smtClean="0"/>
              <a:t>手工指定用户的初始组</a:t>
            </a:r>
            <a:endParaRPr lang="en-US" altLang="zh-CN" sz="2400" smtClean="0"/>
          </a:p>
          <a:p>
            <a:r>
              <a:rPr lang="en-US" altLang="zh-CN" sz="2400" smtClean="0"/>
              <a:t>	-G </a:t>
            </a:r>
            <a:r>
              <a:rPr lang="zh-CN" altLang="zh-CN" sz="2400" smtClean="0"/>
              <a:t>组名：</a:t>
            </a:r>
            <a:r>
              <a:rPr lang="en-US" altLang="zh-CN" sz="2400" smtClean="0"/>
              <a:t>	</a:t>
            </a:r>
            <a:r>
              <a:rPr lang="zh-CN" altLang="zh-CN" sz="2400" smtClean="0"/>
              <a:t>指定用户的附加组</a:t>
            </a:r>
            <a:endParaRPr lang="zh-CN" altLang="zh-CN" sz="2400" smtClean="0"/>
          </a:p>
          <a:p>
            <a:r>
              <a:rPr lang="en-US" altLang="zh-CN" sz="2400" smtClean="0"/>
              <a:t>	-s shell</a:t>
            </a:r>
            <a:r>
              <a:rPr lang="zh-CN" altLang="zh-CN" sz="2400" smtClean="0"/>
              <a:t>：</a:t>
            </a:r>
            <a:r>
              <a:rPr lang="en-US" altLang="zh-CN" sz="2400" smtClean="0"/>
              <a:t>	</a:t>
            </a:r>
            <a:r>
              <a:rPr lang="zh-CN" altLang="zh-CN" sz="2400" smtClean="0"/>
              <a:t>手工指定用户的登录</a:t>
            </a:r>
            <a:r>
              <a:rPr lang="en-US" altLang="zh-CN" sz="2400" smtClean="0"/>
              <a:t>shell</a:t>
            </a:r>
            <a:r>
              <a:rPr lang="zh-CN" altLang="zh-CN" sz="2400" smtClean="0"/>
              <a:t>。默认是</a:t>
            </a:r>
            <a:r>
              <a:rPr lang="en-US" altLang="zh-CN" sz="2400" smtClean="0"/>
              <a:t>/bin/bash</a:t>
            </a:r>
            <a:endParaRPr lang="zh-CN" altLang="zh-CN" sz="2400" smtClean="0"/>
          </a:p>
          <a:p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smtClean="0"/>
              <a:t>2</a:t>
            </a:r>
            <a:r>
              <a:rPr lang="zh-CN" altLang="en-US" smtClean="0"/>
              <a:t>、添加默认用户</a:t>
            </a:r>
            <a:endParaRPr lang="zh-CN" altLang="en-US" smtClean="0"/>
          </a:p>
        </p:txBody>
      </p:sp>
      <p:sp>
        <p:nvSpPr>
          <p:cNvPr id="7171" name="内容占位符 2"/>
          <p:cNvSpPr>
            <a:spLocks noGrp="1"/>
          </p:cNvSpPr>
          <p:nvPr>
            <p:ph idx="1"/>
          </p:nvPr>
        </p:nvSpPr>
        <p:spPr>
          <a:xfrm>
            <a:off x="539750" y="1916113"/>
            <a:ext cx="8001000" cy="4051300"/>
          </a:xfrm>
        </p:spPr>
        <p:txBody>
          <a:bodyPr/>
          <a:lstStyle/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pt-BR" altLang="zh-CN" smtClean="0"/>
              <a:t>[root@localhost ~]# useradd lamp</a:t>
            </a:r>
            <a:endParaRPr lang="pt-BR" altLang="zh-CN" smtClean="0"/>
          </a:p>
          <a:p>
            <a:pPr marL="1028700" lvl="1">
              <a:buFont typeface="Wingdings" panose="05000000000000000000" pitchFamily="2" charset="2"/>
              <a:buChar char="Ø"/>
            </a:pPr>
            <a:r>
              <a:rPr lang="fr-FR" altLang="zh-CN" smtClean="0"/>
              <a:t>[root@localhost ~]# grep "lamp" /etc/passwd</a:t>
            </a:r>
            <a:endParaRPr lang="pt-BR" altLang="zh-CN" smtClean="0"/>
          </a:p>
          <a:p>
            <a:pPr marL="1028700" lvl="1">
              <a:buFont typeface="Wingdings" panose="05000000000000000000" pitchFamily="2" charset="2"/>
              <a:buChar char="Ø"/>
            </a:pPr>
            <a:r>
              <a:rPr lang="en-US" altLang="zh-CN" smtClean="0"/>
              <a:t>[root@localhost ~]# grep "lamp" /etc/shadow</a:t>
            </a:r>
            <a:endParaRPr lang="zh-CN" altLang="zh-CN" smtClean="0"/>
          </a:p>
          <a:p>
            <a:pPr marL="1028700" lvl="1">
              <a:buFont typeface="Wingdings" panose="05000000000000000000" pitchFamily="2" charset="2"/>
              <a:buChar char="Ø"/>
            </a:pPr>
            <a:r>
              <a:rPr lang="en-US" altLang="zh-CN" smtClean="0"/>
              <a:t>[root@localhost ~]# grep "lamp" /etc/group</a:t>
            </a:r>
            <a:endParaRPr lang="zh-CN" altLang="zh-CN" smtClean="0"/>
          </a:p>
          <a:p>
            <a:pPr marL="1028700" lvl="1">
              <a:buFont typeface="Wingdings" panose="05000000000000000000" pitchFamily="2" charset="2"/>
              <a:buChar char="Ø"/>
            </a:pPr>
            <a:r>
              <a:rPr lang="en-US" altLang="zh-CN" smtClean="0"/>
              <a:t>[root@localhost ~]# grep "lamp" /etc/gshadow</a:t>
            </a:r>
            <a:endParaRPr lang="zh-CN" altLang="zh-CN" smtClean="0"/>
          </a:p>
          <a:p>
            <a:pPr marL="1028700" lvl="1">
              <a:buFont typeface="Wingdings" panose="05000000000000000000" pitchFamily="2" charset="2"/>
              <a:buChar char="Ø"/>
            </a:pPr>
            <a:r>
              <a:rPr lang="en-US" altLang="zh-CN" smtClean="0"/>
              <a:t>[root@localhost ~]# ll -d /home/lamp/</a:t>
            </a:r>
            <a:endParaRPr lang="zh-CN" altLang="zh-CN" smtClean="0"/>
          </a:p>
          <a:p>
            <a:pPr marL="1028700" lvl="1">
              <a:buFont typeface="Wingdings" panose="05000000000000000000" pitchFamily="2" charset="2"/>
              <a:buChar char="Ø"/>
            </a:pPr>
            <a:r>
              <a:rPr lang="en-US" altLang="zh-CN" smtClean="0"/>
              <a:t>[root@localhost ~]# ll /var/spool/mail/lamp </a:t>
            </a:r>
            <a:endParaRPr lang="zh-CN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smtClean="0"/>
              <a:t>3</a:t>
            </a:r>
            <a:r>
              <a:rPr lang="zh-CN" altLang="en-US" smtClean="0"/>
              <a:t>、指定选项添加用户</a:t>
            </a:r>
            <a:endParaRPr lang="zh-CN" altLang="en-US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  <a:defRPr/>
            </a:pPr>
            <a:r>
              <a:rPr lang="en-US" altLang="zh-CN" sz="2800" dirty="0" err="1"/>
              <a:t>groupadd</a:t>
            </a:r>
            <a:r>
              <a:rPr lang="en-US" altLang="zh-CN" sz="2800" dirty="0"/>
              <a:t> lamp1</a:t>
            </a:r>
            <a:endParaRPr lang="en-US" altLang="zh-CN" sz="2800" dirty="0" smtClean="0"/>
          </a:p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  <a:defRPr/>
            </a:pPr>
            <a:r>
              <a:rPr lang="en-US" altLang="zh-CN" sz="2800" dirty="0" smtClean="0"/>
              <a:t>useradd </a:t>
            </a:r>
            <a:r>
              <a:rPr lang="en-US" altLang="zh-CN" sz="2800" dirty="0"/>
              <a:t>-u 1</a:t>
            </a:r>
            <a:r>
              <a:rPr lang="en-US" altLang="zh-CN" sz="2800" dirty="0" smtClean="0"/>
              <a:t>500 </a:t>
            </a:r>
            <a:r>
              <a:rPr lang="en-US" altLang="zh-CN" sz="2800" dirty="0"/>
              <a:t>-g lamp1 -G root -d /home/lamp1  \</a:t>
            </a:r>
            <a:endParaRPr lang="zh-CN" altLang="zh-CN" sz="2800" dirty="0"/>
          </a:p>
          <a:p>
            <a:pPr>
              <a:defRPr/>
            </a:pPr>
            <a:r>
              <a:rPr lang="en-US" altLang="zh-CN" sz="2800" dirty="0" smtClean="0"/>
              <a:t>	-</a:t>
            </a:r>
            <a:r>
              <a:rPr lang="en-US" altLang="zh-CN" sz="2800" dirty="0"/>
              <a:t>c "test user" -s /bin/bash lamp1</a:t>
            </a:r>
            <a:endParaRPr lang="zh-CN" altLang="zh-CN" sz="2800" dirty="0"/>
          </a:p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  <a:defRPr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内容占位符 2"/>
          <p:cNvSpPr>
            <a:spLocks noGrp="1"/>
          </p:cNvSpPr>
          <p:nvPr>
            <p:ph idx="1"/>
          </p:nvPr>
        </p:nvSpPr>
        <p:spPr>
          <a:xfrm>
            <a:off x="539750" y="1412875"/>
            <a:ext cx="8001000" cy="4537075"/>
          </a:xfrm>
        </p:spPr>
        <p:txBody>
          <a:bodyPr/>
          <a:lstStyle/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en-US" altLang="zh-CN" sz="2800" dirty="0" smtClean="0"/>
              <a:t>/etc/login.defs </a:t>
            </a:r>
            <a:endParaRPr lang="en-US" altLang="zh-CN" sz="2800" dirty="0" smtClean="0"/>
          </a:p>
          <a:p>
            <a:pPr marL="1028700" lvl="1">
              <a:buFont typeface="Wingdings" panose="05000000000000000000" pitchFamily="2" charset="2"/>
              <a:buChar char="Ø"/>
            </a:pPr>
            <a:r>
              <a:rPr lang="fr-FR" altLang="zh-CN" sz="2400" dirty="0" smtClean="0"/>
              <a:t>PASS_MAX_DAYS	99999	</a:t>
            </a:r>
            <a:r>
              <a:rPr lang="en-US" altLang="zh-CN" sz="2000" i="1" dirty="0" smtClean="0"/>
              <a:t>#</a:t>
            </a:r>
            <a:r>
              <a:rPr lang="zh-CN" altLang="en-US" sz="2000" i="1" dirty="0" smtClean="0"/>
              <a:t>密码有效期</a:t>
            </a:r>
            <a:endParaRPr lang="zh-CN" altLang="zh-CN" sz="2000" i="1" dirty="0" smtClean="0"/>
          </a:p>
          <a:p>
            <a:pPr marL="1028700" lvl="1">
              <a:buFont typeface="Wingdings" panose="05000000000000000000" pitchFamily="2" charset="2"/>
              <a:buChar char="Ø"/>
            </a:pPr>
            <a:r>
              <a:rPr lang="fr-FR" altLang="zh-CN" sz="2400" dirty="0" smtClean="0"/>
              <a:t>PASS_MIN_DAYS	0	</a:t>
            </a:r>
            <a:r>
              <a:rPr lang="en-US" altLang="zh-CN" sz="2000" i="1" dirty="0" smtClean="0"/>
              <a:t>#</a:t>
            </a:r>
            <a:r>
              <a:rPr lang="zh-CN" altLang="en-US" sz="2000" i="1" dirty="0" smtClean="0"/>
              <a:t>密码修改间隔</a:t>
            </a:r>
            <a:endParaRPr lang="zh-CN" altLang="zh-CN" sz="2000" i="1" dirty="0" smtClean="0"/>
          </a:p>
          <a:p>
            <a:pPr marL="1028700" lvl="1">
              <a:buFont typeface="Wingdings" panose="05000000000000000000" pitchFamily="2" charset="2"/>
              <a:buChar char="Ø"/>
            </a:pPr>
            <a:r>
              <a:rPr lang="fr-FR" altLang="zh-CN" sz="2400" dirty="0" smtClean="0"/>
              <a:t>PASS_MIN_LEN	5	</a:t>
            </a:r>
            <a:r>
              <a:rPr lang="en-US" altLang="zh-CN" sz="2000" i="1" dirty="0" smtClean="0"/>
              <a:t>#</a:t>
            </a:r>
            <a:r>
              <a:rPr lang="zh-CN" altLang="en-US" sz="2000" i="1" dirty="0" smtClean="0"/>
              <a:t>密码最小</a:t>
            </a:r>
            <a:r>
              <a:rPr lang="en-US" altLang="zh-CN" sz="2000" i="1" dirty="0" smtClean="0"/>
              <a:t>5</a:t>
            </a:r>
            <a:r>
              <a:rPr lang="zh-CN" altLang="en-US" sz="2000" i="1" dirty="0" smtClean="0"/>
              <a:t>位（</a:t>
            </a:r>
            <a:r>
              <a:rPr lang="en-US" altLang="zh-CN" sz="2000" i="1" dirty="0" smtClean="0"/>
              <a:t>PAM</a:t>
            </a:r>
            <a:r>
              <a:rPr lang="zh-CN" altLang="en-US" sz="2000" i="1" dirty="0" smtClean="0"/>
              <a:t>）</a:t>
            </a:r>
            <a:endParaRPr lang="zh-CN" altLang="zh-CN" sz="2000" i="1" dirty="0" smtClean="0"/>
          </a:p>
          <a:p>
            <a:pPr marL="1028700" lvl="1">
              <a:buFont typeface="Wingdings" panose="05000000000000000000" pitchFamily="2" charset="2"/>
              <a:buChar char="Ø"/>
            </a:pPr>
            <a:r>
              <a:rPr lang="fr-FR" altLang="zh-CN" sz="2400" dirty="0" smtClean="0"/>
              <a:t>PASS_WARN_AGE	7	</a:t>
            </a:r>
            <a:r>
              <a:rPr lang="en-US" altLang="zh-CN" sz="2000" i="1" dirty="0" smtClean="0"/>
              <a:t>#</a:t>
            </a:r>
            <a:r>
              <a:rPr lang="zh-CN" altLang="en-US" sz="2000" i="1" dirty="0" smtClean="0"/>
              <a:t>密码到期警告</a:t>
            </a:r>
            <a:endParaRPr lang="en-US" altLang="zh-CN" sz="2000" i="1" dirty="0" smtClean="0"/>
          </a:p>
          <a:p>
            <a:pPr marL="1028700" lvl="1">
              <a:buFont typeface="Wingdings" panose="05000000000000000000" pitchFamily="2" charset="2"/>
              <a:buChar char="Ø"/>
            </a:pPr>
            <a:r>
              <a:rPr lang="fr-FR" altLang="zh-CN" sz="2400" dirty="0" smtClean="0"/>
              <a:t>UID_MIN		1000	</a:t>
            </a:r>
            <a:r>
              <a:rPr lang="en-US" altLang="zh-CN" sz="2000" i="1" dirty="0" smtClean="0"/>
              <a:t>#</a:t>
            </a:r>
            <a:r>
              <a:rPr lang="zh-CN" altLang="en-US" sz="2000" i="1" dirty="0" smtClean="0"/>
              <a:t>最小和最大</a:t>
            </a:r>
            <a:r>
              <a:rPr lang="en-US" altLang="zh-CN" sz="2000" i="1" dirty="0" smtClean="0"/>
              <a:t>UID</a:t>
            </a:r>
            <a:r>
              <a:rPr lang="zh-CN" altLang="en-US" sz="2000" i="1" dirty="0" smtClean="0"/>
              <a:t>范围</a:t>
            </a:r>
            <a:endParaRPr lang="fr-FR" altLang="zh-CN" sz="2000" i="1" dirty="0" smtClean="0"/>
          </a:p>
          <a:p>
            <a:pPr marL="1028700" lvl="1">
              <a:buFont typeface="Wingdings" panose="05000000000000000000" pitchFamily="2" charset="2"/>
              <a:buChar char="Ø"/>
            </a:pPr>
            <a:r>
              <a:rPr lang="fr-FR" altLang="zh-CN" sz="2400" dirty="0" smtClean="0"/>
              <a:t>GID_MAX		60000</a:t>
            </a:r>
            <a:endParaRPr lang="zh-CN" altLang="zh-CN" sz="2400" dirty="0" smtClean="0"/>
          </a:p>
          <a:p>
            <a:pPr marL="1028700" lvl="1">
              <a:buFont typeface="Wingdings" panose="05000000000000000000" pitchFamily="2" charset="2"/>
              <a:buChar char="Ø"/>
            </a:pPr>
            <a:r>
              <a:rPr lang="fr-FR" altLang="zh-CN" sz="2400" dirty="0" smtClean="0"/>
              <a:t>ENCRYPT_METHOD	SHA512	</a:t>
            </a:r>
            <a:r>
              <a:rPr lang="en-US" altLang="zh-CN" sz="2000" i="1" dirty="0" smtClean="0"/>
              <a:t>#</a:t>
            </a:r>
            <a:r>
              <a:rPr lang="zh-CN" altLang="en-US" sz="2000" i="1" dirty="0" smtClean="0"/>
              <a:t>加密模式</a:t>
            </a:r>
            <a:endParaRPr lang="zh-CN" altLang="zh-CN" sz="2000" i="1" dirty="0" smtClean="0"/>
          </a:p>
          <a:p>
            <a:pPr marL="1028700" lvl="1">
              <a:buFont typeface="Wingdings" panose="05000000000000000000" pitchFamily="2" charset="2"/>
              <a:buChar char="Ø"/>
            </a:pPr>
            <a:endParaRPr lang="zh-CN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smtClean="0"/>
              <a:t>3	</a:t>
            </a:r>
            <a:r>
              <a:rPr lang="zh-CN" altLang="en-US" smtClean="0"/>
              <a:t>用户管理命令</a:t>
            </a:r>
            <a:endParaRPr lang="zh-CN" altLang="en-US" smtClean="0"/>
          </a:p>
        </p:txBody>
      </p:sp>
      <p:sp>
        <p:nvSpPr>
          <p:cNvPr id="5123" name="内容占位符 2"/>
          <p:cNvSpPr>
            <a:spLocks noGrp="1"/>
          </p:cNvSpPr>
          <p:nvPr>
            <p:ph idx="1"/>
          </p:nvPr>
        </p:nvSpPr>
        <p:spPr>
          <a:xfrm>
            <a:off x="539750" y="1916113"/>
            <a:ext cx="8001000" cy="4051300"/>
          </a:xfrm>
        </p:spPr>
        <p:txBody>
          <a:bodyPr/>
          <a:lstStyle/>
          <a:p>
            <a:r>
              <a:rPr lang="en-US" altLang="zh-CN" smtClean="0"/>
              <a:t>3.1</a:t>
            </a:r>
            <a:r>
              <a:rPr lang="en-US" altLang="zh-CN" dirty="0" smtClean="0"/>
              <a:t>	</a:t>
            </a:r>
            <a:r>
              <a:rPr lang="zh-CN" altLang="en-US" dirty="0" smtClean="0"/>
              <a:t>用户添加命令</a:t>
            </a:r>
            <a:r>
              <a:rPr lang="en-US" altLang="zh-CN" dirty="0" smtClean="0"/>
              <a:t>useradd</a:t>
            </a:r>
            <a:endParaRPr lang="en-US" altLang="zh-CN" dirty="0" smtClean="0"/>
          </a:p>
          <a:p>
            <a:r>
              <a:rPr lang="en-US" altLang="zh-CN" smtClean="0">
                <a:solidFill>
                  <a:srgbClr val="FF0000"/>
                </a:solidFill>
              </a:rPr>
              <a:t>3.2</a:t>
            </a:r>
            <a:r>
              <a:rPr lang="en-US" altLang="zh-CN" dirty="0" smtClean="0">
                <a:solidFill>
                  <a:srgbClr val="FF0000"/>
                </a:solidFill>
              </a:rPr>
              <a:t>	</a:t>
            </a:r>
            <a:r>
              <a:rPr lang="zh-CN" altLang="en-US" dirty="0" smtClean="0">
                <a:solidFill>
                  <a:srgbClr val="FF0000"/>
                </a:solidFill>
              </a:rPr>
              <a:t>修改用户密码</a:t>
            </a:r>
            <a:r>
              <a:rPr lang="en-US" altLang="zh-CN" dirty="0" smtClean="0">
                <a:solidFill>
                  <a:srgbClr val="FF0000"/>
                </a:solidFill>
              </a:rPr>
              <a:t>passwd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en-US" altLang="zh-CN" smtClean="0"/>
              <a:t>3.3</a:t>
            </a:r>
            <a:r>
              <a:rPr lang="en-US" altLang="zh-CN" dirty="0" smtClean="0"/>
              <a:t>	</a:t>
            </a:r>
            <a:r>
              <a:rPr lang="zh-CN" altLang="en-US" dirty="0" smtClean="0"/>
              <a:t>修改用户信息</a:t>
            </a:r>
            <a:r>
              <a:rPr lang="en-US" altLang="zh-CN" dirty="0" smtClean="0"/>
              <a:t>usermod</a:t>
            </a:r>
            <a:endParaRPr lang="en-US" altLang="zh-CN" dirty="0" smtClean="0"/>
          </a:p>
          <a:p>
            <a:r>
              <a:rPr lang="en-US" altLang="zh-CN" smtClean="0"/>
              <a:t>3.4</a:t>
            </a:r>
            <a:r>
              <a:rPr lang="en-US" altLang="zh-CN" dirty="0" smtClean="0"/>
              <a:t>	</a:t>
            </a:r>
            <a:r>
              <a:rPr lang="zh-CN" altLang="en-US" dirty="0" smtClean="0"/>
              <a:t>删除用户</a:t>
            </a:r>
            <a:r>
              <a:rPr lang="en-US" altLang="zh-CN" dirty="0" smtClean="0"/>
              <a:t>userdel</a:t>
            </a:r>
            <a:endParaRPr lang="en-US" altLang="zh-CN" dirty="0" smtClean="0"/>
          </a:p>
          <a:p>
            <a:r>
              <a:rPr lang="en-US" altLang="zh-CN" dirty="0" smtClean="0"/>
              <a:t>		</a:t>
            </a:r>
            <a:r>
              <a:rPr lang="zh-CN" altLang="en-US" dirty="0" smtClean="0"/>
              <a:t>用户切换命令</a:t>
            </a:r>
            <a:r>
              <a:rPr lang="en-US" altLang="zh-CN" dirty="0" smtClean="0"/>
              <a:t>su</a:t>
            </a:r>
            <a:endParaRPr lang="zh-CN" altLang="en-US" dirty="0" smtClean="0"/>
          </a:p>
          <a:p>
            <a:endParaRPr lang="zh-CN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smtClean="0"/>
              <a:t>1</a:t>
            </a:r>
            <a:r>
              <a:rPr lang="zh-CN" altLang="en-US" smtClean="0"/>
              <a:t>、</a:t>
            </a:r>
            <a:r>
              <a:rPr lang="en-US" altLang="zh-CN" smtClean="0"/>
              <a:t>passwd</a:t>
            </a:r>
            <a:r>
              <a:rPr lang="zh-CN" altLang="en-US" smtClean="0"/>
              <a:t>命令格式</a:t>
            </a:r>
            <a:endParaRPr lang="zh-CN" altLang="en-US" smtClean="0"/>
          </a:p>
        </p:txBody>
      </p:sp>
      <p:sp>
        <p:nvSpPr>
          <p:cNvPr id="6147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altLang="zh-CN" sz="2800" smtClean="0"/>
              <a:t>[root@localhost ~]#passwd [</a:t>
            </a:r>
            <a:r>
              <a:rPr lang="zh-CN" altLang="zh-CN" sz="2800" smtClean="0"/>
              <a:t>选项</a:t>
            </a:r>
            <a:r>
              <a:rPr lang="fr-FR" altLang="zh-CN" sz="2800" smtClean="0"/>
              <a:t>] </a:t>
            </a:r>
            <a:r>
              <a:rPr lang="zh-CN" altLang="zh-CN" sz="2800" smtClean="0"/>
              <a:t>用户名</a:t>
            </a:r>
            <a:endParaRPr lang="zh-CN" altLang="zh-CN" sz="2800" smtClean="0"/>
          </a:p>
          <a:p>
            <a:r>
              <a:rPr lang="zh-CN" altLang="zh-CN" sz="2800" smtClean="0"/>
              <a:t>选项：</a:t>
            </a:r>
            <a:endParaRPr lang="zh-CN" altLang="zh-CN" sz="2800" smtClean="0"/>
          </a:p>
          <a:p>
            <a:r>
              <a:rPr lang="fr-FR" altLang="zh-CN" sz="2800" smtClean="0"/>
              <a:t>	-S		</a:t>
            </a:r>
            <a:r>
              <a:rPr lang="zh-CN" altLang="zh-CN" sz="2800" smtClean="0"/>
              <a:t>查询用户密码的密码状态。仅</a:t>
            </a:r>
            <a:r>
              <a:rPr lang="fr-FR" altLang="zh-CN" sz="2800" smtClean="0"/>
              <a:t>root</a:t>
            </a:r>
            <a:r>
              <a:rPr lang="zh-CN" altLang="zh-CN" sz="2800" smtClean="0"/>
              <a:t>用户</a:t>
            </a:r>
            <a:r>
              <a:rPr lang="en-US" altLang="zh-CN" sz="2800" smtClean="0"/>
              <a:t>		</a:t>
            </a:r>
            <a:r>
              <a:rPr lang="zh-CN" altLang="zh-CN" sz="2800" smtClean="0"/>
              <a:t>可用。</a:t>
            </a:r>
            <a:endParaRPr lang="zh-CN" altLang="zh-CN" sz="2800" smtClean="0"/>
          </a:p>
          <a:p>
            <a:r>
              <a:rPr lang="fr-FR" altLang="zh-CN" sz="2800" smtClean="0"/>
              <a:t>	--stdin	</a:t>
            </a:r>
            <a:r>
              <a:rPr lang="zh-CN" altLang="zh-CN" sz="2800" smtClean="0"/>
              <a:t>可以通过管道符输出的数据作为用户</a:t>
            </a:r>
            <a:r>
              <a:rPr lang="en-US" altLang="zh-CN" sz="2800" smtClean="0"/>
              <a:t>		</a:t>
            </a:r>
            <a:r>
              <a:rPr lang="zh-CN" altLang="zh-CN" sz="2800" smtClean="0"/>
              <a:t>的密码。</a:t>
            </a:r>
            <a:endParaRPr lang="zh-CN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smtClean="0"/>
              <a:t>2</a:t>
            </a:r>
            <a:r>
              <a:rPr lang="zh-CN" altLang="en-US" smtClean="0"/>
              <a:t>、查看密码状态</a:t>
            </a:r>
            <a:endParaRPr lang="zh-CN" altLang="en-US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  <a:defRPr/>
            </a:pPr>
            <a:r>
              <a:rPr lang="fr-FR" altLang="zh-CN" sz="2800" dirty="0"/>
              <a:t>[root@localhost ~]# passwd -S lamp</a:t>
            </a:r>
            <a:endParaRPr lang="zh-CN" altLang="zh-CN" sz="2800" dirty="0"/>
          </a:p>
          <a:p>
            <a:pPr>
              <a:defRPr/>
            </a:pPr>
            <a:r>
              <a:rPr lang="fr-FR" altLang="zh-CN" sz="2800" dirty="0" smtClean="0"/>
              <a:t>	lamp </a:t>
            </a:r>
            <a:r>
              <a:rPr lang="fr-FR" altLang="zh-CN" sz="2800" dirty="0"/>
              <a:t>PS 2013-01-06 0 99999 7 -1 </a:t>
            </a:r>
            <a:endParaRPr lang="fr-FR" altLang="zh-CN" sz="2800" dirty="0" smtClean="0"/>
          </a:p>
          <a:p>
            <a:pPr>
              <a:defRPr/>
            </a:pPr>
            <a:r>
              <a:rPr lang="fr-FR" altLang="zh-CN" sz="2000" i="1" dirty="0"/>
              <a:t>#</a:t>
            </a:r>
            <a:r>
              <a:rPr lang="zh-CN" altLang="zh-CN" sz="2000" i="1" dirty="0"/>
              <a:t>用户名</a:t>
            </a:r>
            <a:r>
              <a:rPr lang="fr-FR" altLang="zh-CN" sz="2000" i="1" dirty="0"/>
              <a:t>	</a:t>
            </a:r>
            <a:r>
              <a:rPr lang="zh-CN" altLang="zh-CN" sz="2000" i="1" dirty="0"/>
              <a:t>密码设定时间（</a:t>
            </a:r>
            <a:r>
              <a:rPr lang="fr-FR" altLang="zh-CN" sz="2000" i="1" dirty="0"/>
              <a:t>2013-01-06</a:t>
            </a:r>
            <a:r>
              <a:rPr lang="zh-CN" altLang="zh-CN" sz="2000" i="1" dirty="0"/>
              <a:t>） 密码修改间隔时间（</a:t>
            </a:r>
            <a:r>
              <a:rPr lang="fr-FR" altLang="zh-CN" sz="2000" i="1" dirty="0"/>
              <a:t>0</a:t>
            </a:r>
            <a:r>
              <a:rPr lang="zh-CN" altLang="zh-CN" sz="2000" i="1" dirty="0" smtClean="0"/>
              <a:t>）</a:t>
            </a:r>
            <a:endParaRPr lang="en-US" altLang="zh-CN" sz="2000" i="1" dirty="0" smtClean="0"/>
          </a:p>
          <a:p>
            <a:pPr>
              <a:defRPr/>
            </a:pPr>
            <a:r>
              <a:rPr lang="en-US" altLang="zh-CN" sz="2000" i="1" dirty="0"/>
              <a:t>#</a:t>
            </a:r>
            <a:r>
              <a:rPr lang="zh-CN" altLang="zh-CN" sz="2000" i="1" dirty="0" smtClean="0"/>
              <a:t>密码</a:t>
            </a:r>
            <a:r>
              <a:rPr lang="zh-CN" altLang="zh-CN" sz="2000" i="1" dirty="0"/>
              <a:t>有效期（</a:t>
            </a:r>
            <a:r>
              <a:rPr lang="fr-FR" altLang="zh-CN" sz="2000" i="1" dirty="0"/>
              <a:t>99999 </a:t>
            </a:r>
            <a:r>
              <a:rPr lang="zh-CN" altLang="zh-CN" sz="2000" i="1" dirty="0" smtClean="0"/>
              <a:t>）</a:t>
            </a:r>
            <a:r>
              <a:rPr lang="en-US" altLang="zh-CN" sz="2000" dirty="0"/>
              <a:t>	</a:t>
            </a:r>
            <a:r>
              <a:rPr lang="zh-CN" altLang="zh-CN" sz="2000" i="1" dirty="0" smtClean="0"/>
              <a:t>警告</a:t>
            </a:r>
            <a:r>
              <a:rPr lang="zh-CN" altLang="zh-CN" sz="2000" i="1" dirty="0"/>
              <a:t>时间（</a:t>
            </a:r>
            <a:r>
              <a:rPr lang="fr-FR" altLang="zh-CN" sz="2000" i="1" dirty="0"/>
              <a:t>7</a:t>
            </a:r>
            <a:r>
              <a:rPr lang="zh-CN" altLang="zh-CN" sz="2000" i="1" dirty="0"/>
              <a:t>） 密码不失效（</a:t>
            </a:r>
            <a:r>
              <a:rPr lang="fr-FR" altLang="zh-CN" sz="2000" i="1" dirty="0"/>
              <a:t>-1</a:t>
            </a:r>
            <a:r>
              <a:rPr lang="zh-CN" altLang="zh-CN" sz="2000" i="1" dirty="0"/>
              <a:t>）</a:t>
            </a:r>
            <a:endParaRPr lang="zh-CN" altLang="zh-CN" sz="2000" dirty="0"/>
          </a:p>
          <a:p>
            <a:pPr>
              <a:defRPr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smtClean="0"/>
              <a:t>3</a:t>
            </a:r>
            <a:r>
              <a:rPr lang="zh-CN" altLang="en-US" smtClean="0"/>
              <a:t>、</a:t>
            </a:r>
            <a:r>
              <a:rPr lang="zh-CN" altLang="zh-CN" smtClean="0"/>
              <a:t>使用字符串作为用户的密码</a:t>
            </a:r>
            <a:endParaRPr lang="zh-CN" altLang="en-US" smtClean="0"/>
          </a:p>
        </p:txBody>
      </p:sp>
      <p:sp>
        <p:nvSpPr>
          <p:cNvPr id="9219" name="内容占位符 2"/>
          <p:cNvSpPr>
            <a:spLocks noGrp="1"/>
          </p:cNvSpPr>
          <p:nvPr>
            <p:ph idx="1"/>
          </p:nvPr>
        </p:nvSpPr>
        <p:spPr>
          <a:xfrm>
            <a:off x="539750" y="2205038"/>
            <a:ext cx="8001000" cy="4051300"/>
          </a:xfrm>
        </p:spPr>
        <p:txBody>
          <a:bodyPr/>
          <a:lstStyle/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fr-FR" altLang="zh-CN" sz="2400" smtClean="0"/>
              <a:t>[root@localhost ~]# echo "123" | passwd --stdin lamp   </a:t>
            </a:r>
            <a:endParaRPr lang="zh-CN" altLang="zh-CN" sz="2400" smtClean="0"/>
          </a:p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</a:pPr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smtClean="0"/>
              <a:t>3	</a:t>
            </a:r>
            <a:r>
              <a:rPr lang="zh-CN" altLang="en-US" smtClean="0"/>
              <a:t>用户管理命令</a:t>
            </a:r>
            <a:endParaRPr lang="zh-CN" altLang="en-US" smtClean="0"/>
          </a:p>
        </p:txBody>
      </p:sp>
      <p:sp>
        <p:nvSpPr>
          <p:cNvPr id="5123" name="内容占位符 2"/>
          <p:cNvSpPr>
            <a:spLocks noGrp="1"/>
          </p:cNvSpPr>
          <p:nvPr>
            <p:ph idx="1"/>
          </p:nvPr>
        </p:nvSpPr>
        <p:spPr>
          <a:xfrm>
            <a:off x="539750" y="1916113"/>
            <a:ext cx="8001000" cy="4051300"/>
          </a:xfrm>
        </p:spPr>
        <p:txBody>
          <a:bodyPr/>
          <a:lstStyle/>
          <a:p>
            <a:r>
              <a:rPr lang="en-US" altLang="zh-CN" smtClean="0"/>
              <a:t>3.1</a:t>
            </a:r>
            <a:r>
              <a:rPr lang="en-US" altLang="zh-CN" dirty="0" smtClean="0"/>
              <a:t>	</a:t>
            </a:r>
            <a:r>
              <a:rPr lang="zh-CN" altLang="en-US" dirty="0" smtClean="0"/>
              <a:t>用户添加命令</a:t>
            </a:r>
            <a:r>
              <a:rPr lang="en-US" altLang="zh-CN" dirty="0" smtClean="0"/>
              <a:t>useradd</a:t>
            </a:r>
            <a:endParaRPr lang="en-US" altLang="zh-CN" dirty="0" smtClean="0"/>
          </a:p>
          <a:p>
            <a:r>
              <a:rPr lang="en-US" altLang="zh-CN" smtClean="0"/>
              <a:t>3.2</a:t>
            </a:r>
            <a:r>
              <a:rPr lang="en-US" altLang="zh-CN" dirty="0" smtClean="0"/>
              <a:t>	</a:t>
            </a:r>
            <a:r>
              <a:rPr lang="zh-CN" altLang="en-US" dirty="0" smtClean="0"/>
              <a:t>修改用户密码</a:t>
            </a:r>
            <a:r>
              <a:rPr lang="en-US" altLang="zh-CN" dirty="0" smtClean="0"/>
              <a:t>passwd</a:t>
            </a:r>
            <a:endParaRPr lang="en-US" altLang="zh-CN" dirty="0" smtClean="0"/>
          </a:p>
          <a:p>
            <a:r>
              <a:rPr lang="en-US" altLang="zh-CN" smtClean="0">
                <a:solidFill>
                  <a:srgbClr val="FF0000"/>
                </a:solidFill>
              </a:rPr>
              <a:t>3.3</a:t>
            </a:r>
            <a:r>
              <a:rPr lang="en-US" altLang="zh-CN" dirty="0" smtClean="0">
                <a:solidFill>
                  <a:srgbClr val="FF0000"/>
                </a:solidFill>
              </a:rPr>
              <a:t>	</a:t>
            </a:r>
            <a:r>
              <a:rPr lang="zh-CN" altLang="en-US" dirty="0" smtClean="0">
                <a:solidFill>
                  <a:srgbClr val="FF0000"/>
                </a:solidFill>
              </a:rPr>
              <a:t>修改用户信息</a:t>
            </a:r>
            <a:r>
              <a:rPr lang="en-US" altLang="zh-CN" dirty="0" smtClean="0">
                <a:solidFill>
                  <a:srgbClr val="FF0000"/>
                </a:solidFill>
              </a:rPr>
              <a:t>usermod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en-US" altLang="zh-CN" smtClean="0"/>
              <a:t>3.4</a:t>
            </a:r>
            <a:r>
              <a:rPr lang="en-US" altLang="zh-CN" dirty="0" smtClean="0"/>
              <a:t>	</a:t>
            </a:r>
            <a:r>
              <a:rPr lang="zh-CN" altLang="en-US" dirty="0" smtClean="0"/>
              <a:t>删除用户</a:t>
            </a:r>
            <a:r>
              <a:rPr lang="en-US" altLang="zh-CN" dirty="0" smtClean="0"/>
              <a:t>userdel</a:t>
            </a:r>
            <a:endParaRPr lang="en-US" altLang="zh-CN" dirty="0" smtClean="0"/>
          </a:p>
          <a:p>
            <a:r>
              <a:rPr lang="en-US" altLang="zh-CN" dirty="0" smtClean="0"/>
              <a:t>		</a:t>
            </a:r>
            <a:r>
              <a:rPr lang="zh-CN" altLang="en-US" dirty="0" smtClean="0"/>
              <a:t>用户切换命令</a:t>
            </a:r>
            <a:r>
              <a:rPr lang="en-US" altLang="zh-CN" dirty="0" smtClean="0"/>
              <a:t>su</a:t>
            </a:r>
            <a:endParaRPr lang="zh-CN" altLang="en-US" dirty="0" smtClean="0"/>
          </a:p>
          <a:p>
            <a:endParaRPr lang="zh-CN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smtClean="0"/>
              <a:t>1</a:t>
            </a:r>
            <a:r>
              <a:rPr lang="zh-CN" altLang="en-US" smtClean="0"/>
              <a:t>、修改用户信息</a:t>
            </a:r>
            <a:r>
              <a:rPr lang="en-US" altLang="zh-CN" smtClean="0"/>
              <a:t>usermod</a:t>
            </a:r>
            <a:endParaRPr lang="zh-CN" altLang="en-US" smtClean="0"/>
          </a:p>
        </p:txBody>
      </p:sp>
      <p:sp>
        <p:nvSpPr>
          <p:cNvPr id="6147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smtClean="0"/>
              <a:t>[root@localhost ~]#usermod [</a:t>
            </a:r>
            <a:r>
              <a:rPr lang="zh-CN" altLang="zh-CN" sz="2800" smtClean="0"/>
              <a:t>选项</a:t>
            </a:r>
            <a:r>
              <a:rPr lang="en-US" altLang="zh-CN" sz="2800" smtClean="0"/>
              <a:t>] </a:t>
            </a:r>
            <a:r>
              <a:rPr lang="zh-CN" altLang="zh-CN" sz="2800" smtClean="0"/>
              <a:t>用户名</a:t>
            </a:r>
            <a:endParaRPr lang="zh-CN" altLang="zh-CN" sz="2800" smtClean="0"/>
          </a:p>
          <a:p>
            <a:r>
              <a:rPr lang="zh-CN" altLang="zh-CN" sz="2400" smtClean="0"/>
              <a:t>选项：</a:t>
            </a:r>
            <a:endParaRPr lang="zh-CN" altLang="zh-CN" sz="2400" smtClean="0"/>
          </a:p>
          <a:p>
            <a:r>
              <a:rPr lang="en-US" altLang="zh-CN" sz="2400" smtClean="0"/>
              <a:t>	-u UID</a:t>
            </a:r>
            <a:r>
              <a:rPr lang="zh-CN" altLang="zh-CN" sz="2400" smtClean="0"/>
              <a:t>：</a:t>
            </a:r>
            <a:r>
              <a:rPr lang="en-US" altLang="zh-CN" sz="2400" smtClean="0"/>
              <a:t>		</a:t>
            </a:r>
            <a:r>
              <a:rPr lang="zh-CN" altLang="zh-CN" sz="2400" smtClean="0"/>
              <a:t>修改用户的</a:t>
            </a:r>
            <a:r>
              <a:rPr lang="en-US" altLang="zh-CN" sz="2400" smtClean="0"/>
              <a:t>UID</a:t>
            </a:r>
            <a:r>
              <a:rPr lang="zh-CN" altLang="zh-CN" sz="2400" smtClean="0"/>
              <a:t>号</a:t>
            </a:r>
            <a:endParaRPr lang="zh-CN" altLang="zh-CN" sz="2400" smtClean="0"/>
          </a:p>
          <a:p>
            <a:r>
              <a:rPr lang="en-US" altLang="zh-CN" sz="2400" smtClean="0"/>
              <a:t>	-c </a:t>
            </a:r>
            <a:r>
              <a:rPr lang="zh-CN" altLang="zh-CN" sz="2400" smtClean="0"/>
              <a:t>用户说明：</a:t>
            </a:r>
            <a:r>
              <a:rPr lang="en-US" altLang="zh-CN" sz="2400" smtClean="0"/>
              <a:t>	</a:t>
            </a:r>
            <a:r>
              <a:rPr lang="zh-CN" altLang="zh-CN" sz="2400" smtClean="0"/>
              <a:t>修改用户的说明信息</a:t>
            </a:r>
            <a:endParaRPr lang="en-US" altLang="zh-CN" sz="2400" smtClean="0"/>
          </a:p>
          <a:p>
            <a:r>
              <a:rPr lang="en-US" altLang="zh-CN" sz="2400" smtClean="0"/>
              <a:t>	-G </a:t>
            </a:r>
            <a:r>
              <a:rPr lang="zh-CN" altLang="zh-CN" sz="2400" smtClean="0"/>
              <a:t>组名：</a:t>
            </a:r>
            <a:r>
              <a:rPr lang="en-US" altLang="zh-CN" sz="2400" smtClean="0"/>
              <a:t>		</a:t>
            </a:r>
            <a:r>
              <a:rPr lang="zh-CN" altLang="zh-CN" sz="2400" smtClean="0"/>
              <a:t>修改用户的附加组</a:t>
            </a:r>
            <a:endParaRPr lang="en-US" altLang="zh-CN" sz="2400" smtClean="0"/>
          </a:p>
          <a:p>
            <a:r>
              <a:rPr lang="en-US" altLang="zh-CN" sz="2400" smtClean="0"/>
              <a:t>    -aG                          </a:t>
            </a:r>
            <a:r>
              <a:rPr lang="zh-CN" altLang="en-US" sz="2400" smtClean="0"/>
              <a:t>追加用户的附加组</a:t>
            </a:r>
            <a:endParaRPr lang="zh-CN" altLang="zh-CN" sz="2400" smtClean="0"/>
          </a:p>
          <a:p>
            <a:endParaRPr lang="zh-CN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smtClean="0"/>
              <a:t>1</a:t>
            </a:r>
            <a:r>
              <a:rPr lang="zh-CN" altLang="en-US" smtClean="0"/>
              <a:t>、用户管理简介</a:t>
            </a:r>
            <a:endParaRPr lang="zh-CN" altLang="en-US" smtClean="0"/>
          </a:p>
        </p:txBody>
      </p:sp>
      <p:sp>
        <p:nvSpPr>
          <p:cNvPr id="6147" name="内容占位符 2"/>
          <p:cNvSpPr>
            <a:spLocks noGrp="1"/>
          </p:cNvSpPr>
          <p:nvPr>
            <p:ph idx="1"/>
          </p:nvPr>
        </p:nvSpPr>
        <p:spPr>
          <a:xfrm>
            <a:off x="468313" y="2060575"/>
            <a:ext cx="8001000" cy="4051300"/>
          </a:xfrm>
        </p:spPr>
        <p:txBody>
          <a:bodyPr/>
          <a:lstStyle/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zh-CN" altLang="zh-CN" smtClean="0"/>
              <a:t>所以越是对服务器安全性要求高的服务器，越需要建立合理的用户权限等级制度和服务器操作规范。</a:t>
            </a:r>
            <a:endParaRPr lang="en-US" altLang="zh-CN" smtClean="0"/>
          </a:p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zh-CN" altLang="en-US" smtClean="0"/>
              <a:t>在</a:t>
            </a:r>
            <a:r>
              <a:rPr lang="en-US" altLang="zh-CN" smtClean="0"/>
              <a:t>Linux</a:t>
            </a:r>
            <a:r>
              <a:rPr lang="zh-CN" altLang="en-US" smtClean="0"/>
              <a:t>中主要是通过用户配置文件来查看和修改用户信息</a:t>
            </a:r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288" y="1341438"/>
            <a:ext cx="8001000" cy="4699000"/>
          </a:xfrm>
        </p:spPr>
        <p:txBody>
          <a:bodyPr/>
          <a:lstStyle/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  <a:defRPr/>
            </a:pPr>
            <a:r>
              <a:rPr lang="en-US" altLang="zh-CN" sz="2800" dirty="0"/>
              <a:t>[</a:t>
            </a:r>
            <a:r>
              <a:rPr lang="en-US" altLang="zh-CN" sz="2800" dirty="0" err="1"/>
              <a:t>root@localhost</a:t>
            </a:r>
            <a:r>
              <a:rPr lang="en-US" altLang="zh-CN" sz="2800" dirty="0"/>
              <a:t> ~]# </a:t>
            </a:r>
            <a:r>
              <a:rPr lang="en-US" altLang="zh-CN" sz="2800" dirty="0" err="1"/>
              <a:t>usermod</a:t>
            </a:r>
            <a:r>
              <a:rPr lang="en-US" altLang="zh-CN" sz="2800" dirty="0"/>
              <a:t> -c "test user" lamp</a:t>
            </a:r>
            <a:endParaRPr lang="zh-CN" altLang="zh-CN" sz="2800" dirty="0"/>
          </a:p>
          <a:p>
            <a:pPr>
              <a:defRPr/>
            </a:pPr>
            <a:r>
              <a:rPr lang="en-US" altLang="zh-CN" sz="2400" i="1" dirty="0"/>
              <a:t>#</a:t>
            </a:r>
            <a:r>
              <a:rPr lang="zh-CN" altLang="zh-CN" sz="2400" i="1" dirty="0"/>
              <a:t>修改用户的说明</a:t>
            </a:r>
            <a:endParaRPr lang="zh-CN" altLang="zh-CN" sz="2400" dirty="0"/>
          </a:p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  <a:defRPr/>
            </a:pPr>
            <a:r>
              <a:rPr lang="fr-FR" altLang="zh-CN" sz="2800" dirty="0"/>
              <a:t>[root@localhost ~]# usermod -G root lamp</a:t>
            </a:r>
            <a:endParaRPr lang="zh-CN" altLang="zh-CN" sz="2800" dirty="0"/>
          </a:p>
          <a:p>
            <a:pPr>
              <a:defRPr/>
            </a:pPr>
            <a:r>
              <a:rPr lang="fr-FR" altLang="zh-CN" sz="2400" i="1" dirty="0"/>
              <a:t>#</a:t>
            </a:r>
            <a:r>
              <a:rPr lang="zh-CN" altLang="zh-CN" sz="2400" i="1" dirty="0"/>
              <a:t>把</a:t>
            </a:r>
            <a:r>
              <a:rPr lang="fr-FR" altLang="zh-CN" sz="2400" i="1" dirty="0"/>
              <a:t>lamp</a:t>
            </a:r>
            <a:r>
              <a:rPr lang="zh-CN" altLang="zh-CN" sz="2400" i="1" dirty="0"/>
              <a:t>用户加入</a:t>
            </a:r>
            <a:r>
              <a:rPr lang="fr-FR" altLang="zh-CN" sz="2400" i="1" dirty="0"/>
              <a:t>root</a:t>
            </a:r>
            <a:r>
              <a:rPr lang="zh-CN" altLang="zh-CN" sz="2400" i="1" dirty="0"/>
              <a:t>组</a:t>
            </a:r>
            <a:endParaRPr lang="zh-CN" altLang="zh-CN" sz="2400" dirty="0"/>
          </a:p>
          <a:p>
            <a:pPr marL="0" indent="0">
              <a:buClr>
                <a:srgbClr val="00B0F0"/>
              </a:buClr>
              <a:defRPr/>
            </a:pPr>
            <a:endParaRPr lang="zh-CN" altLang="zh-CN" dirty="0"/>
          </a:p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  <a:defRPr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smtClean="0"/>
              <a:t>3	</a:t>
            </a:r>
            <a:r>
              <a:rPr lang="zh-CN" altLang="en-US" smtClean="0"/>
              <a:t>用户管理命令</a:t>
            </a:r>
            <a:endParaRPr lang="zh-CN" altLang="en-US" smtClean="0"/>
          </a:p>
        </p:txBody>
      </p:sp>
      <p:sp>
        <p:nvSpPr>
          <p:cNvPr id="5123" name="内容占位符 2"/>
          <p:cNvSpPr>
            <a:spLocks noGrp="1"/>
          </p:cNvSpPr>
          <p:nvPr>
            <p:ph idx="1"/>
          </p:nvPr>
        </p:nvSpPr>
        <p:spPr>
          <a:xfrm>
            <a:off x="539750" y="1916113"/>
            <a:ext cx="8001000" cy="4051300"/>
          </a:xfrm>
        </p:spPr>
        <p:txBody>
          <a:bodyPr/>
          <a:lstStyle/>
          <a:p>
            <a:r>
              <a:rPr lang="en-US" altLang="zh-CN" smtClean="0"/>
              <a:t>3.1</a:t>
            </a:r>
            <a:r>
              <a:rPr lang="en-US" altLang="zh-CN" dirty="0" smtClean="0"/>
              <a:t>	</a:t>
            </a:r>
            <a:r>
              <a:rPr lang="zh-CN" altLang="en-US" dirty="0" smtClean="0"/>
              <a:t>用户添加命令</a:t>
            </a:r>
            <a:r>
              <a:rPr lang="en-US" altLang="zh-CN" dirty="0" smtClean="0"/>
              <a:t>useradd</a:t>
            </a:r>
            <a:endParaRPr lang="en-US" altLang="zh-CN" dirty="0" smtClean="0"/>
          </a:p>
          <a:p>
            <a:r>
              <a:rPr lang="en-US" altLang="zh-CN" smtClean="0"/>
              <a:t>3.2</a:t>
            </a:r>
            <a:r>
              <a:rPr lang="en-US" altLang="zh-CN" dirty="0" smtClean="0"/>
              <a:t>	</a:t>
            </a:r>
            <a:r>
              <a:rPr lang="zh-CN" altLang="en-US" dirty="0" smtClean="0"/>
              <a:t>修改用户密码</a:t>
            </a:r>
            <a:r>
              <a:rPr lang="en-US" altLang="zh-CN" dirty="0" smtClean="0"/>
              <a:t>passwd</a:t>
            </a:r>
            <a:endParaRPr lang="en-US" altLang="zh-CN" dirty="0" smtClean="0"/>
          </a:p>
          <a:p>
            <a:r>
              <a:rPr lang="en-US" altLang="zh-CN" smtClean="0"/>
              <a:t>3.3</a:t>
            </a:r>
            <a:r>
              <a:rPr lang="en-US" altLang="zh-CN" dirty="0" smtClean="0"/>
              <a:t>	</a:t>
            </a:r>
            <a:r>
              <a:rPr lang="zh-CN" altLang="en-US" dirty="0" smtClean="0"/>
              <a:t>修改用户信息</a:t>
            </a:r>
            <a:r>
              <a:rPr lang="en-US" altLang="zh-CN" dirty="0" smtClean="0"/>
              <a:t>usermod</a:t>
            </a:r>
            <a:endParaRPr lang="en-US" altLang="zh-CN" dirty="0" smtClean="0"/>
          </a:p>
          <a:p>
            <a:r>
              <a:rPr lang="en-US" altLang="zh-CN" smtClean="0">
                <a:solidFill>
                  <a:srgbClr val="FF0000"/>
                </a:solidFill>
              </a:rPr>
              <a:t>3.4</a:t>
            </a:r>
            <a:r>
              <a:rPr lang="en-US" altLang="zh-CN" dirty="0" smtClean="0">
                <a:solidFill>
                  <a:srgbClr val="FF0000"/>
                </a:solidFill>
              </a:rPr>
              <a:t>	</a:t>
            </a:r>
            <a:r>
              <a:rPr lang="zh-CN" altLang="en-US" dirty="0" smtClean="0">
                <a:solidFill>
                  <a:srgbClr val="FF0000"/>
                </a:solidFill>
              </a:rPr>
              <a:t>删除用户</a:t>
            </a:r>
            <a:r>
              <a:rPr lang="en-US" altLang="zh-CN" dirty="0" smtClean="0">
                <a:solidFill>
                  <a:srgbClr val="FF0000"/>
                </a:solidFill>
              </a:rPr>
              <a:t>userdel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en-US" altLang="zh-CN" dirty="0" smtClean="0">
                <a:solidFill>
                  <a:srgbClr val="FF0000"/>
                </a:solidFill>
              </a:rPr>
              <a:t>		</a:t>
            </a:r>
            <a:r>
              <a:rPr lang="zh-CN" altLang="en-US" dirty="0" smtClean="0">
                <a:solidFill>
                  <a:srgbClr val="FF0000"/>
                </a:solidFill>
              </a:rPr>
              <a:t>用户切换命令</a:t>
            </a:r>
            <a:r>
              <a:rPr lang="en-US" altLang="zh-CN" dirty="0" smtClean="0">
                <a:solidFill>
                  <a:srgbClr val="FF0000"/>
                </a:solidFill>
              </a:rPr>
              <a:t>su</a:t>
            </a:r>
            <a:endParaRPr lang="zh-CN" alt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smtClean="0"/>
              <a:t>1</a:t>
            </a:r>
            <a:r>
              <a:rPr lang="zh-CN" altLang="en-US" smtClean="0"/>
              <a:t>、删除用户</a:t>
            </a:r>
            <a:r>
              <a:rPr lang="en-US" altLang="zh-CN" smtClean="0"/>
              <a:t>userdel</a:t>
            </a:r>
            <a:endParaRPr lang="zh-CN" altLang="en-US" smtClean="0"/>
          </a:p>
        </p:txBody>
      </p:sp>
      <p:sp>
        <p:nvSpPr>
          <p:cNvPr id="6147" name="内容占位符 2"/>
          <p:cNvSpPr>
            <a:spLocks noGrp="1"/>
          </p:cNvSpPr>
          <p:nvPr>
            <p:ph idx="1"/>
          </p:nvPr>
        </p:nvSpPr>
        <p:spPr>
          <a:xfrm>
            <a:off x="539750" y="1916113"/>
            <a:ext cx="8001000" cy="4051300"/>
          </a:xfrm>
        </p:spPr>
        <p:txBody>
          <a:bodyPr/>
          <a:lstStyle/>
          <a:p>
            <a:r>
              <a:rPr lang="en-US" altLang="zh-CN" smtClean="0"/>
              <a:t>[root@localhost ~]# userdel [-r] </a:t>
            </a:r>
            <a:r>
              <a:rPr lang="zh-CN" altLang="zh-CN" smtClean="0"/>
              <a:t>用户名</a:t>
            </a:r>
            <a:endParaRPr lang="zh-CN" altLang="zh-CN" smtClean="0"/>
          </a:p>
          <a:p>
            <a:r>
              <a:rPr lang="zh-CN" altLang="zh-CN" smtClean="0"/>
              <a:t>选项：</a:t>
            </a:r>
            <a:endParaRPr lang="zh-CN" altLang="zh-CN" smtClean="0"/>
          </a:p>
          <a:p>
            <a:r>
              <a:rPr lang="en-US" altLang="zh-CN" smtClean="0"/>
              <a:t>		-r	</a:t>
            </a:r>
            <a:r>
              <a:rPr lang="zh-CN" altLang="zh-CN" smtClean="0"/>
              <a:t>删除用户的同时删除用户家目录</a:t>
            </a:r>
            <a:endParaRPr lang="zh-CN" altLang="zh-CN" smtClean="0"/>
          </a:p>
          <a:p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smtClean="0"/>
              <a:t>手工删除用户</a:t>
            </a:r>
            <a:endParaRPr lang="zh-CN" altLang="en-US" smtClean="0"/>
          </a:p>
        </p:txBody>
      </p:sp>
      <p:sp>
        <p:nvSpPr>
          <p:cNvPr id="7171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pt-BR" altLang="zh-CN" sz="2800" smtClean="0"/>
              <a:t>[root@localhost ~]# vi /etc/passwd</a:t>
            </a:r>
            <a:endParaRPr lang="zh-CN" altLang="zh-CN" sz="2800" smtClean="0"/>
          </a:p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en-US" altLang="zh-CN" sz="2800" smtClean="0"/>
              <a:t>[root@localhost ~]# vi /etc/shadow</a:t>
            </a:r>
            <a:endParaRPr lang="en-US" altLang="zh-CN" sz="2800" smtClean="0"/>
          </a:p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en-US" altLang="zh-CN" sz="2800" smtClean="0"/>
              <a:t>[root@localhost ~]# vi /etc/group</a:t>
            </a:r>
            <a:endParaRPr lang="zh-CN" altLang="zh-CN" sz="2800" smtClean="0"/>
          </a:p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en-US" altLang="zh-CN" sz="2800" smtClean="0"/>
              <a:t>[root@localhost ~]# vi /etc/gshadow</a:t>
            </a:r>
            <a:endParaRPr lang="zh-CN" altLang="zh-CN" sz="2800" smtClean="0"/>
          </a:p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en-US" altLang="zh-CN" sz="2800" smtClean="0"/>
              <a:t>[root@localhost ~]# rm -rf /var/spool/mail/lamp</a:t>
            </a:r>
            <a:endParaRPr lang="en-US" altLang="zh-CN" sz="2800" smtClean="0"/>
          </a:p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en-US" altLang="zh-CN" sz="2800" smtClean="0"/>
              <a:t>[root@localhost ~]# rm -rf /home/lamp/</a:t>
            </a:r>
            <a:endParaRPr lang="zh-CN" altLang="zh-CN" sz="2800" smtClean="0"/>
          </a:p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</a:pPr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smtClean="0"/>
              <a:t>2</a:t>
            </a:r>
            <a:r>
              <a:rPr lang="zh-CN" altLang="en-US" smtClean="0"/>
              <a:t>、查看用户</a:t>
            </a:r>
            <a:r>
              <a:rPr lang="en-US" altLang="zh-CN" smtClean="0"/>
              <a:t>ID</a:t>
            </a:r>
            <a:endParaRPr lang="zh-CN" altLang="en-US" smtClean="0"/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/>
              <a:t>[root@localhost ~]# id </a:t>
            </a:r>
            <a:r>
              <a:rPr lang="zh-CN" altLang="zh-CN" smtClean="0"/>
              <a:t>用户名</a:t>
            </a:r>
            <a:endParaRPr lang="zh-CN" altLang="zh-CN" smtClean="0"/>
          </a:p>
          <a:p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smtClean="0"/>
              <a:t>3</a:t>
            </a:r>
            <a:r>
              <a:rPr lang="zh-CN" altLang="en-US" smtClean="0"/>
              <a:t>、</a:t>
            </a:r>
            <a:r>
              <a:rPr lang="zh-CN" altLang="zh-CN" smtClean="0"/>
              <a:t>切换用户身份</a:t>
            </a:r>
            <a:r>
              <a:rPr lang="en-US" altLang="zh-CN" smtClean="0"/>
              <a:t>su</a:t>
            </a:r>
            <a:endParaRPr lang="zh-CN" altLang="en-US" smtClean="0"/>
          </a:p>
        </p:txBody>
      </p:sp>
      <p:sp>
        <p:nvSpPr>
          <p:cNvPr id="9219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/>
              <a:t>[root@localhost ~]# su [</a:t>
            </a:r>
            <a:r>
              <a:rPr lang="zh-CN" altLang="zh-CN" smtClean="0"/>
              <a:t>选项</a:t>
            </a:r>
            <a:r>
              <a:rPr lang="en-US" altLang="zh-CN" smtClean="0"/>
              <a:t>]</a:t>
            </a:r>
            <a:r>
              <a:rPr lang="zh-CN" altLang="zh-CN" smtClean="0"/>
              <a:t> 用户名</a:t>
            </a:r>
            <a:endParaRPr lang="zh-CN" altLang="zh-CN" smtClean="0"/>
          </a:p>
          <a:p>
            <a:r>
              <a:rPr lang="zh-CN" altLang="zh-CN" sz="2800" smtClean="0"/>
              <a:t>选项：</a:t>
            </a:r>
            <a:endParaRPr lang="zh-CN" altLang="zh-CN" sz="2800" smtClean="0"/>
          </a:p>
          <a:p>
            <a:r>
              <a:rPr lang="en-US" altLang="zh-CN" sz="2800" smtClean="0"/>
              <a:t>	-</a:t>
            </a:r>
            <a:r>
              <a:rPr lang="zh-CN" altLang="en-US" sz="2800" smtClean="0"/>
              <a:t>  ：</a:t>
            </a:r>
            <a:r>
              <a:rPr lang="en-US" altLang="zh-CN" sz="2800" smtClean="0"/>
              <a:t>	</a:t>
            </a:r>
            <a:r>
              <a:rPr lang="zh-CN" altLang="zh-CN" sz="2800" smtClean="0"/>
              <a:t>选项只使用“</a:t>
            </a:r>
            <a:r>
              <a:rPr lang="en-US" altLang="zh-CN" sz="2800" smtClean="0"/>
              <a:t>-</a:t>
            </a:r>
            <a:r>
              <a:rPr lang="zh-CN" altLang="zh-CN" sz="2800" smtClean="0"/>
              <a:t>”代表连带用户的环境</a:t>
            </a:r>
            <a:r>
              <a:rPr lang="en-US" altLang="zh-CN" sz="2800" smtClean="0"/>
              <a:t>		</a:t>
            </a:r>
            <a:r>
              <a:rPr lang="zh-CN" altLang="zh-CN" sz="2800" smtClean="0"/>
              <a:t>变量一起切换</a:t>
            </a:r>
            <a:endParaRPr lang="zh-CN" altLang="zh-CN" sz="2800" smtClean="0"/>
          </a:p>
          <a:p>
            <a:r>
              <a:rPr lang="en-US" altLang="zh-CN" sz="2800" smtClean="0"/>
              <a:t>	-c </a:t>
            </a:r>
            <a:r>
              <a:rPr lang="zh-CN" altLang="zh-CN" sz="2800" smtClean="0"/>
              <a:t>命令：</a:t>
            </a:r>
            <a:r>
              <a:rPr lang="en-US" altLang="zh-CN" sz="2800" smtClean="0"/>
              <a:t>	</a:t>
            </a:r>
            <a:r>
              <a:rPr lang="zh-CN" altLang="zh-CN" sz="2800" smtClean="0"/>
              <a:t>仅执行一次命令，而不切换用户身份</a:t>
            </a:r>
            <a:endParaRPr lang="zh-CN" altLang="zh-CN" sz="2800" smtClean="0"/>
          </a:p>
          <a:p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750" y="1249363"/>
            <a:ext cx="8001000" cy="4051300"/>
          </a:xfrm>
        </p:spPr>
        <p:txBody>
          <a:bodyPr/>
          <a:lstStyle/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  <a:defRPr/>
            </a:pPr>
            <a:r>
              <a:rPr lang="en-US" altLang="zh-CN" sz="2800" dirty="0"/>
              <a:t>[</a:t>
            </a:r>
            <a:r>
              <a:rPr lang="en-US" altLang="zh-CN" sz="2800" dirty="0" err="1"/>
              <a:t>lamp@localhost</a:t>
            </a:r>
            <a:r>
              <a:rPr lang="en-US" altLang="zh-CN" sz="2800" dirty="0"/>
              <a:t> ~]$ </a:t>
            </a:r>
            <a:r>
              <a:rPr lang="en-US" altLang="zh-CN" sz="2800" dirty="0" err="1"/>
              <a:t>su</a:t>
            </a:r>
            <a:r>
              <a:rPr lang="en-US" altLang="zh-CN" sz="2800" dirty="0"/>
              <a:t> </a:t>
            </a:r>
            <a:r>
              <a:rPr lang="en-US" altLang="zh-CN" sz="2800" dirty="0" smtClean="0"/>
              <a:t> –  root</a:t>
            </a:r>
            <a:endParaRPr lang="en-US" altLang="zh-CN" sz="2800" dirty="0" smtClean="0"/>
          </a:p>
          <a:p>
            <a:pPr marL="0" indent="0">
              <a:buClr>
                <a:srgbClr val="00B0F0"/>
              </a:buClr>
              <a:defRPr/>
            </a:pPr>
            <a:r>
              <a:rPr lang="en-US" altLang="zh-CN" sz="2400" i="1" dirty="0" smtClean="0"/>
              <a:t>#</a:t>
            </a:r>
            <a:r>
              <a:rPr lang="zh-CN" altLang="zh-CN" sz="2400" i="1" dirty="0" smtClean="0"/>
              <a:t>切换成</a:t>
            </a:r>
            <a:r>
              <a:rPr lang="en-US" altLang="zh-CN" sz="2400" i="1" dirty="0" smtClean="0"/>
              <a:t>root</a:t>
            </a:r>
            <a:endParaRPr lang="en-US" altLang="zh-CN" sz="2400" i="1" dirty="0" smtClean="0"/>
          </a:p>
          <a:p>
            <a:pPr marL="0" indent="0">
              <a:buClr>
                <a:srgbClr val="00B0F0"/>
              </a:buClr>
              <a:defRPr/>
            </a:pPr>
            <a:endParaRPr lang="en-US" altLang="zh-CN" sz="2400" dirty="0"/>
          </a:p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  <a:defRPr/>
            </a:pPr>
            <a:r>
              <a:rPr lang="en-US" altLang="zh-CN" sz="2800" dirty="0"/>
              <a:t>[</a:t>
            </a:r>
            <a:r>
              <a:rPr lang="en-US" altLang="zh-CN" sz="2800" dirty="0" err="1"/>
              <a:t>lamp@localhost</a:t>
            </a:r>
            <a:r>
              <a:rPr lang="en-US" altLang="zh-CN" sz="2800" dirty="0"/>
              <a:t> ~]$ </a:t>
            </a:r>
            <a:r>
              <a:rPr lang="en-US" altLang="zh-CN" sz="2800" dirty="0" err="1"/>
              <a:t>su</a:t>
            </a:r>
            <a:r>
              <a:rPr lang="en-US" altLang="zh-CN" sz="2800" dirty="0"/>
              <a:t> - root -c "</a:t>
            </a:r>
            <a:r>
              <a:rPr lang="en-US" altLang="zh-CN" sz="2800" dirty="0" err="1"/>
              <a:t>useradd</a:t>
            </a:r>
            <a:r>
              <a:rPr lang="en-US" altLang="zh-CN" sz="2800" dirty="0"/>
              <a:t> </a:t>
            </a:r>
            <a:r>
              <a:rPr lang="en-US" altLang="zh-CN" sz="2800" dirty="0" smtClean="0"/>
              <a:t>user3"</a:t>
            </a:r>
            <a:endParaRPr lang="zh-CN" altLang="zh-CN" sz="2800" dirty="0"/>
          </a:p>
          <a:p>
            <a:pPr marL="0" indent="0">
              <a:buClr>
                <a:srgbClr val="00B0F0"/>
              </a:buClr>
              <a:defRPr/>
            </a:pPr>
            <a:r>
              <a:rPr lang="en-US" altLang="zh-CN" sz="2400" i="1" dirty="0"/>
              <a:t>#</a:t>
            </a:r>
            <a:r>
              <a:rPr lang="zh-CN" altLang="zh-CN" sz="2400" i="1" dirty="0"/>
              <a:t>不切换成</a:t>
            </a:r>
            <a:r>
              <a:rPr lang="en-US" altLang="zh-CN" sz="2400" i="1" dirty="0"/>
              <a:t>root</a:t>
            </a:r>
            <a:r>
              <a:rPr lang="zh-CN" altLang="zh-CN" sz="2400" i="1" dirty="0"/>
              <a:t>，但是执行</a:t>
            </a:r>
            <a:r>
              <a:rPr lang="en-US" altLang="zh-CN" sz="2400" i="1" dirty="0" err="1"/>
              <a:t>useradd</a:t>
            </a:r>
            <a:r>
              <a:rPr lang="zh-CN" altLang="zh-CN" sz="2400" i="1" dirty="0"/>
              <a:t>命令添加</a:t>
            </a:r>
            <a:r>
              <a:rPr lang="en-US" altLang="zh-CN" sz="2400" i="1" dirty="0"/>
              <a:t>user1</a:t>
            </a:r>
            <a:r>
              <a:rPr lang="zh-CN" altLang="zh-CN" sz="2400" i="1" dirty="0"/>
              <a:t>用户</a:t>
            </a:r>
            <a:endParaRPr lang="zh-CN" altLang="zh-CN" sz="2400" dirty="0"/>
          </a:p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  <a:defRPr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750" y="1249363"/>
            <a:ext cx="8001000" cy="4051300"/>
          </a:xfrm>
        </p:spPr>
        <p:txBody>
          <a:bodyPr/>
          <a:lstStyle/>
          <a:p>
            <a:pPr marL="0" indent="0">
              <a:buClr>
                <a:srgbClr val="00B0F0"/>
              </a:buClr>
              <a:defRPr/>
            </a:pPr>
            <a:r>
              <a:rPr lang="zh-CN" altLang="en-US" dirty="0" smtClean="0"/>
              <a:t>组的管理</a:t>
            </a:r>
            <a:endParaRPr lang="en-US" altLang="zh-CN" dirty="0" smtClean="0"/>
          </a:p>
          <a:p>
            <a:pPr marL="0" indent="0">
              <a:buClr>
                <a:srgbClr val="00B0F0"/>
              </a:buClr>
              <a:defRPr/>
            </a:pPr>
            <a:r>
              <a:rPr lang="en-US" altLang="zh-CN" dirty="0" smtClean="0"/>
              <a:t>1</a:t>
            </a:r>
            <a:r>
              <a:rPr lang="zh-CN" altLang="en-US" dirty="0" smtClean="0"/>
              <a:t>、创建组</a:t>
            </a:r>
            <a:r>
              <a:rPr lang="en-US" altLang="zh-CN" dirty="0" smtClean="0"/>
              <a:t>groupadd</a:t>
            </a:r>
            <a:endParaRPr lang="en-US" altLang="zh-CN" dirty="0" smtClean="0"/>
          </a:p>
          <a:p>
            <a:pPr marL="0" indent="0">
              <a:buClr>
                <a:srgbClr val="00B0F0"/>
              </a:buClr>
              <a:defRPr/>
            </a:pPr>
            <a:r>
              <a:rPr lang="en-US" altLang="zh-CN" dirty="0" smtClean="0"/>
              <a:t>2</a:t>
            </a:r>
            <a:r>
              <a:rPr lang="zh-CN" altLang="en-US" dirty="0" smtClean="0"/>
              <a:t>、修改组</a:t>
            </a:r>
            <a:r>
              <a:rPr lang="en-US" altLang="zh-CN" dirty="0" smtClean="0"/>
              <a:t>groupmod</a:t>
            </a:r>
            <a:endParaRPr lang="en-US" altLang="zh-CN" dirty="0" smtClean="0"/>
          </a:p>
          <a:p>
            <a:pPr marL="0" indent="0">
              <a:buClr>
                <a:srgbClr val="00B0F0"/>
              </a:buClr>
              <a:defRPr/>
            </a:pPr>
            <a:r>
              <a:rPr lang="en-US" altLang="zh-CN" dirty="0"/>
              <a:t> </a:t>
            </a:r>
            <a:r>
              <a:rPr lang="en-US" altLang="zh-CN" dirty="0" smtClean="0"/>
              <a:t>      -g</a:t>
            </a:r>
            <a:endParaRPr lang="en-US" altLang="zh-CN" dirty="0" smtClean="0"/>
          </a:p>
          <a:p>
            <a:pPr marL="0" indent="0">
              <a:buClr>
                <a:srgbClr val="00B0F0"/>
              </a:buClr>
              <a:defRPr/>
            </a:pPr>
            <a:r>
              <a:rPr lang="en-US" altLang="zh-CN" dirty="0" smtClean="0"/>
              <a:t>       -n</a:t>
            </a:r>
            <a:endParaRPr lang="en-US" altLang="zh-CN" dirty="0" smtClean="0"/>
          </a:p>
          <a:p>
            <a:pPr marL="0" indent="0">
              <a:buClr>
                <a:srgbClr val="00B0F0"/>
              </a:buClr>
              <a:defRPr/>
            </a:pPr>
            <a:r>
              <a:rPr lang="en-US" altLang="zh-CN" dirty="0" smtClean="0"/>
              <a:t>3</a:t>
            </a:r>
            <a:r>
              <a:rPr lang="zh-CN" altLang="en-US" dirty="0" smtClean="0"/>
              <a:t>、删除组</a:t>
            </a:r>
            <a:r>
              <a:rPr lang="en-US" altLang="zh-CN" dirty="0" smtClean="0"/>
              <a:t>groupdel</a:t>
            </a:r>
            <a:endParaRPr lang="en-US" altLang="zh-CN" dirty="0" smtClean="0"/>
          </a:p>
          <a:p>
            <a:pPr marL="0" indent="0">
              <a:buClr>
                <a:srgbClr val="00B0F0"/>
              </a:buClr>
              <a:defRPr/>
            </a:pPr>
            <a:r>
              <a:rPr lang="en-US" altLang="zh-CN" dirty="0" smtClean="0"/>
              <a:t>4</a:t>
            </a:r>
            <a:r>
              <a:rPr lang="zh-CN" altLang="en-US" dirty="0" smtClean="0"/>
              <a:t>、设密</a:t>
            </a:r>
            <a:r>
              <a:rPr lang="en-US" altLang="zh-CN" dirty="0" smtClean="0"/>
              <a:t>gpasswd</a:t>
            </a:r>
            <a:endParaRPr lang="zh-CN" altLang="en-US" dirty="0"/>
          </a:p>
        </p:txBody>
      </p:sp>
      <p:sp>
        <p:nvSpPr>
          <p:cNvPr id="2" name="矩形 1"/>
          <p:cNvSpPr/>
          <p:nvPr/>
        </p:nvSpPr>
        <p:spPr>
          <a:xfrm>
            <a:off x="4427984" y="400506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altLang="zh-CN" dirty="0">
                <a:solidFill>
                  <a:schemeClr val="tx2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gpasswd</a:t>
            </a:r>
            <a:r>
              <a:rPr lang="zh-CN" altLang="en-US" dirty="0">
                <a:solidFill>
                  <a:schemeClr val="tx2"/>
                </a:solidFill>
                <a:latin typeface="宋体" panose="02010600030101010101" pitchFamily="2" charset="-122"/>
              </a:rPr>
              <a:t>命令。</a:t>
            </a:r>
            <a:endParaRPr lang="zh-CN" altLang="en-US" dirty="0">
              <a:solidFill>
                <a:schemeClr val="tx2"/>
              </a:solidFill>
              <a:latin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en-US" dirty="0">
                <a:solidFill>
                  <a:schemeClr val="tx2"/>
                </a:solidFill>
                <a:latin typeface="宋体" panose="02010600030101010101" pitchFamily="2" charset="-122"/>
              </a:rPr>
              <a:t>格式：</a:t>
            </a:r>
            <a:r>
              <a:rPr lang="en-US" altLang="zh-CN">
                <a:solidFill>
                  <a:schemeClr val="tx2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gpasswd</a:t>
            </a:r>
            <a:r>
              <a:rPr lang="zh-CN" altLang="en-US" smtClean="0">
                <a:solidFill>
                  <a:schemeClr val="tx2"/>
                </a:solidFill>
                <a:latin typeface="宋体" panose="02010600030101010101" pitchFamily="2" charset="-122"/>
              </a:rPr>
              <a:t>［选项］</a:t>
            </a:r>
            <a:r>
              <a:rPr lang="zh-CN" altLang="en-US" dirty="0">
                <a:solidFill>
                  <a:schemeClr val="tx2"/>
                </a:solidFill>
                <a:latin typeface="宋体" panose="02010600030101010101" pitchFamily="2" charset="-122"/>
              </a:rPr>
              <a:t>［用户名］组名</a:t>
            </a:r>
            <a:endParaRPr lang="zh-CN" altLang="en-US" dirty="0">
              <a:solidFill>
                <a:schemeClr val="tx2"/>
              </a:solidFill>
              <a:latin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en-US" dirty="0">
                <a:solidFill>
                  <a:schemeClr val="tx2"/>
                </a:solidFill>
                <a:latin typeface="宋体" panose="02010600030101010101" pitchFamily="2" charset="-122"/>
              </a:rPr>
              <a:t>不带参数时，即修改组密码。</a:t>
            </a:r>
            <a:endParaRPr lang="zh-CN" altLang="en-US" dirty="0">
              <a:solidFill>
                <a:schemeClr val="tx2"/>
              </a:solidFill>
              <a:latin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en-US" dirty="0">
                <a:solidFill>
                  <a:schemeClr val="tx2"/>
                </a:solidFill>
                <a:latin typeface="宋体" panose="02010600030101010101" pitchFamily="2" charset="-122"/>
              </a:rPr>
              <a:t>参数选项：</a:t>
            </a:r>
            <a:endParaRPr lang="zh-CN" altLang="en-US" dirty="0">
              <a:solidFill>
                <a:schemeClr val="tx2"/>
              </a:solidFill>
              <a:latin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dirty="0">
                <a:solidFill>
                  <a:schemeClr val="tx2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-a</a:t>
            </a:r>
            <a:r>
              <a:rPr lang="zh-CN" altLang="en-US" dirty="0">
                <a:solidFill>
                  <a:schemeClr val="tx2"/>
                </a:solidFill>
                <a:latin typeface="宋体" panose="02010600030101010101" pitchFamily="2" charset="-122"/>
              </a:rPr>
              <a:t>：将用户加入到组中。</a:t>
            </a:r>
            <a:endParaRPr lang="zh-CN" altLang="en-US" dirty="0">
              <a:solidFill>
                <a:schemeClr val="tx2"/>
              </a:solidFill>
              <a:latin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dirty="0">
                <a:solidFill>
                  <a:schemeClr val="tx2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-d</a:t>
            </a:r>
            <a:r>
              <a:rPr lang="zh-CN" altLang="en-US" dirty="0">
                <a:solidFill>
                  <a:schemeClr val="tx2"/>
                </a:solidFill>
                <a:latin typeface="宋体" panose="02010600030101010101" pitchFamily="2" charset="-122"/>
              </a:rPr>
              <a:t>：将用户从组中删除。</a:t>
            </a:r>
            <a:endParaRPr lang="zh-CN" altLang="en-US" dirty="0">
              <a:solidFill>
                <a:schemeClr val="tx2"/>
              </a:solidFill>
              <a:latin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408659" y="2027049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zh-CN" altLang="en-US" dirty="0">
                <a:solidFill>
                  <a:schemeClr val="tx2"/>
                </a:solidFill>
                <a:latin typeface="Symbol" panose="05050102010706020507" pitchFamily="18" charset="2"/>
              </a:rPr>
              <a:t> </a:t>
            </a:r>
            <a:r>
              <a:rPr lang="zh-CN" altLang="en-US" dirty="0">
                <a:solidFill>
                  <a:schemeClr val="tx2"/>
                </a:solidFill>
                <a:latin typeface="宋体" panose="02010600030101010101" pitchFamily="2" charset="-122"/>
              </a:rPr>
              <a:t>在</a:t>
            </a:r>
            <a:r>
              <a:rPr lang="en-US" altLang="zh-CN" dirty="0">
                <a:solidFill>
                  <a:schemeClr val="tx2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groupmod -g</a:t>
            </a:r>
            <a:r>
              <a:rPr lang="zh-CN" altLang="en-US" dirty="0">
                <a:solidFill>
                  <a:schemeClr val="tx2"/>
                </a:solidFill>
                <a:latin typeface="宋体" panose="02010600030101010101" pitchFamily="2" charset="-122"/>
              </a:rPr>
              <a:t>命令后加上组的新</a:t>
            </a:r>
            <a:r>
              <a:rPr lang="en-US" altLang="zh-CN" dirty="0">
                <a:solidFill>
                  <a:schemeClr val="tx2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ID</a:t>
            </a:r>
            <a:r>
              <a:rPr lang="zh-CN" altLang="en-US" dirty="0">
                <a:solidFill>
                  <a:schemeClr val="tx2"/>
                </a:solidFill>
                <a:latin typeface="宋体" panose="02010600030101010101" pitchFamily="2" charset="-122"/>
              </a:rPr>
              <a:t>号和组名来修改</a:t>
            </a:r>
            <a:r>
              <a:rPr lang="en-US" altLang="zh-CN" dirty="0">
                <a:solidFill>
                  <a:schemeClr val="tx2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GID</a:t>
            </a:r>
            <a:r>
              <a:rPr lang="zh-CN" altLang="en-US" dirty="0">
                <a:solidFill>
                  <a:schemeClr val="tx2"/>
                </a:solidFill>
                <a:latin typeface="宋体" panose="02010600030101010101" pitchFamily="2" charset="-122"/>
              </a:rPr>
              <a:t>。</a:t>
            </a:r>
            <a:endParaRPr lang="zh-CN" altLang="en-US" dirty="0">
              <a:solidFill>
                <a:schemeClr val="tx2"/>
              </a:solidFill>
              <a:latin typeface="宋体" panose="02010600030101010101" pitchFamily="2" charset="-122"/>
              <a:cs typeface="Times New Roman" panose="02020603050405020304" pitchFamily="18" charset="0"/>
            </a:endParaRPr>
          </a:p>
          <a:p>
            <a:pPr algn="l"/>
            <a:r>
              <a:rPr lang="zh-CN" altLang="en-US" dirty="0" smtClean="0">
                <a:solidFill>
                  <a:schemeClr val="tx2"/>
                </a:solidFill>
                <a:latin typeface="宋体" panose="02010600030101010101" pitchFamily="2" charset="-122"/>
              </a:rPr>
              <a:t>在</a:t>
            </a:r>
            <a:r>
              <a:rPr lang="en-US" altLang="zh-CN" dirty="0">
                <a:solidFill>
                  <a:schemeClr val="tx2"/>
                </a:solidFill>
              </a:rPr>
              <a:t>groupmod -n</a:t>
            </a:r>
            <a:r>
              <a:rPr lang="zh-CN" altLang="en-US" dirty="0">
                <a:solidFill>
                  <a:schemeClr val="tx2"/>
                </a:solidFill>
                <a:latin typeface="宋体" panose="02010600030101010101" pitchFamily="2" charset="-122"/>
              </a:rPr>
              <a:t>命令后加上新组名和原组名来修改组名。</a:t>
            </a:r>
            <a:r>
              <a:rPr lang="zh-CN" altLang="en-US" dirty="0">
                <a:solidFill>
                  <a:schemeClr val="tx2"/>
                </a:solidFill>
              </a:rPr>
              <a:t> 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106" name="Group 2"/>
          <p:cNvGrpSpPr/>
          <p:nvPr/>
        </p:nvGrpSpPr>
        <p:grpSpPr bwMode="auto">
          <a:xfrm>
            <a:off x="1403350" y="2420938"/>
            <a:ext cx="6778625" cy="2517775"/>
            <a:chOff x="784" y="1933"/>
            <a:chExt cx="4168" cy="1586"/>
          </a:xfrm>
        </p:grpSpPr>
        <p:sp>
          <p:nvSpPr>
            <p:cNvPr id="47107" name="Text Box 3"/>
            <p:cNvSpPr txBox="1">
              <a:spLocks noChangeArrowheads="1"/>
            </p:cNvSpPr>
            <p:nvPr/>
          </p:nvSpPr>
          <p:spPr bwMode="auto">
            <a:xfrm>
              <a:off x="1527" y="1933"/>
              <a:ext cx="342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defTabSz="449580"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defTabSz="449580"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defTabSz="449580"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defTabSz="449580"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defTabSz="449580"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defTabSz="449580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defTabSz="449580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defTabSz="449580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defTabSz="449580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buClr>
                  <a:srgbClr val="66FF33"/>
                </a:buClr>
                <a:buSzPct val="100000"/>
                <a:buFont typeface="Arial" panose="020B0604020202020204" pitchFamily="34" charset="0"/>
                <a:buNone/>
              </a:pPr>
              <a:r>
                <a:rPr lang="en-GB" altLang="zh-CN" sz="2000"/>
                <a:t>zhangsan:x:52:53:zhangsan:/var/www:/bin/bash</a:t>
              </a:r>
              <a:endParaRPr lang="en-GB" altLang="zh-CN" sz="2000"/>
            </a:p>
          </p:txBody>
        </p:sp>
        <p:sp>
          <p:nvSpPr>
            <p:cNvPr id="47108" name="Line 4"/>
            <p:cNvSpPr>
              <a:spLocks noChangeShapeType="1"/>
            </p:cNvSpPr>
            <p:nvPr/>
          </p:nvSpPr>
          <p:spPr bwMode="auto">
            <a:xfrm>
              <a:off x="1555" y="2160"/>
              <a:ext cx="499" cy="1"/>
            </a:xfrm>
            <a:prstGeom prst="line">
              <a:avLst/>
            </a:prstGeom>
            <a:noFill/>
            <a:ln w="9360">
              <a:solidFill>
                <a:srgbClr val="FFFF00"/>
              </a:solidFill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7109" name="Line 5"/>
            <p:cNvSpPr>
              <a:spLocks noChangeShapeType="1"/>
            </p:cNvSpPr>
            <p:nvPr/>
          </p:nvSpPr>
          <p:spPr bwMode="auto">
            <a:xfrm flipH="1">
              <a:off x="1145" y="2160"/>
              <a:ext cx="639" cy="1087"/>
            </a:xfrm>
            <a:prstGeom prst="line">
              <a:avLst/>
            </a:prstGeom>
            <a:noFill/>
            <a:ln w="9360">
              <a:solidFill>
                <a:srgbClr val="FFFF00"/>
              </a:solidFill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7110" name="Text Box 6"/>
            <p:cNvSpPr txBox="1">
              <a:spLocks noChangeArrowheads="1"/>
            </p:cNvSpPr>
            <p:nvPr/>
          </p:nvSpPr>
          <p:spPr bwMode="auto">
            <a:xfrm>
              <a:off x="784" y="3247"/>
              <a:ext cx="5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defTabSz="449580"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defTabSz="449580"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defTabSz="449580"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defTabSz="449580"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defTabSz="449580"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defTabSz="449580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defTabSz="449580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defTabSz="449580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defTabSz="449580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buClr>
                  <a:srgbClr val="FFFF00"/>
                </a:buClr>
                <a:buSzPct val="100000"/>
                <a:buFont typeface="Arial" panose="020B0604020202020204" pitchFamily="34" charset="0"/>
                <a:buNone/>
              </a:pPr>
              <a:r>
                <a:rPr lang="zh-CN" altLang="en-GB" b="1"/>
                <a:t>登录名</a:t>
              </a:r>
              <a:endParaRPr lang="zh-CN" altLang="en-GB" b="1"/>
            </a:p>
          </p:txBody>
        </p:sp>
        <p:sp>
          <p:nvSpPr>
            <p:cNvPr id="47111" name="Rectangle 7"/>
            <p:cNvSpPr>
              <a:spLocks noChangeArrowheads="1"/>
            </p:cNvSpPr>
            <p:nvPr/>
          </p:nvSpPr>
          <p:spPr bwMode="auto">
            <a:xfrm>
              <a:off x="784" y="3247"/>
              <a:ext cx="544" cy="272"/>
            </a:xfrm>
            <a:prstGeom prst="rect">
              <a:avLst/>
            </a:prstGeom>
            <a:noFill/>
            <a:ln w="9360">
              <a:solidFill>
                <a:srgbClr val="FFFF00"/>
              </a:solidFill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7112" name="Line 8"/>
            <p:cNvSpPr>
              <a:spLocks noChangeShapeType="1"/>
            </p:cNvSpPr>
            <p:nvPr/>
          </p:nvSpPr>
          <p:spPr bwMode="auto">
            <a:xfrm>
              <a:off x="2099" y="2160"/>
              <a:ext cx="136" cy="1"/>
            </a:xfrm>
            <a:prstGeom prst="line">
              <a:avLst/>
            </a:prstGeom>
            <a:noFill/>
            <a:ln w="9360">
              <a:solidFill>
                <a:srgbClr val="FFFF00"/>
              </a:solidFill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7113" name="Line 9"/>
            <p:cNvSpPr>
              <a:spLocks noChangeShapeType="1"/>
            </p:cNvSpPr>
            <p:nvPr/>
          </p:nvSpPr>
          <p:spPr bwMode="auto">
            <a:xfrm flipH="1">
              <a:off x="1733" y="2160"/>
              <a:ext cx="413" cy="1087"/>
            </a:xfrm>
            <a:prstGeom prst="line">
              <a:avLst/>
            </a:prstGeom>
            <a:noFill/>
            <a:ln w="9360">
              <a:solidFill>
                <a:srgbClr val="FFFF00"/>
              </a:solidFill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7114" name="Rectangle 10"/>
            <p:cNvSpPr>
              <a:spLocks noChangeArrowheads="1"/>
            </p:cNvSpPr>
            <p:nvPr/>
          </p:nvSpPr>
          <p:spPr bwMode="auto">
            <a:xfrm>
              <a:off x="1465" y="3247"/>
              <a:ext cx="544" cy="272"/>
            </a:xfrm>
            <a:prstGeom prst="rect">
              <a:avLst/>
            </a:prstGeom>
            <a:noFill/>
            <a:ln w="9360">
              <a:solidFill>
                <a:srgbClr val="FFFF00"/>
              </a:solidFill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>
              <a:lvl1pPr defTabSz="449580"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defTabSz="449580"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defTabSz="449580"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defTabSz="449580"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defTabSz="449580"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defTabSz="449580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defTabSz="449580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defTabSz="449580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defTabSz="449580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buClr>
                  <a:srgbClr val="FFFF00"/>
                </a:buClr>
                <a:buSzPct val="100000"/>
                <a:buFont typeface="Arial" panose="020B0604020202020204" pitchFamily="34" charset="0"/>
                <a:buNone/>
              </a:pPr>
              <a:r>
                <a:rPr lang="zh-CN" altLang="en-GB" sz="2000" b="1"/>
                <a:t>口令</a:t>
              </a:r>
              <a:endParaRPr lang="zh-CN" altLang="en-GB" sz="2000" b="1"/>
            </a:p>
          </p:txBody>
        </p:sp>
        <p:sp>
          <p:nvSpPr>
            <p:cNvPr id="47115" name="Line 11"/>
            <p:cNvSpPr>
              <a:spLocks noChangeShapeType="1"/>
            </p:cNvSpPr>
            <p:nvPr/>
          </p:nvSpPr>
          <p:spPr bwMode="auto">
            <a:xfrm>
              <a:off x="2281" y="2160"/>
              <a:ext cx="136" cy="1"/>
            </a:xfrm>
            <a:prstGeom prst="line">
              <a:avLst/>
            </a:prstGeom>
            <a:noFill/>
            <a:ln w="9360">
              <a:solidFill>
                <a:srgbClr val="FFFF00"/>
              </a:solidFill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7116" name="Line 12"/>
            <p:cNvSpPr>
              <a:spLocks noChangeShapeType="1"/>
            </p:cNvSpPr>
            <p:nvPr/>
          </p:nvSpPr>
          <p:spPr bwMode="auto">
            <a:xfrm>
              <a:off x="2507" y="2160"/>
              <a:ext cx="136" cy="1"/>
            </a:xfrm>
            <a:prstGeom prst="line">
              <a:avLst/>
            </a:prstGeom>
            <a:noFill/>
            <a:ln w="9360">
              <a:solidFill>
                <a:srgbClr val="FFFF00"/>
              </a:solidFill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7117" name="Line 13"/>
            <p:cNvSpPr>
              <a:spLocks noChangeShapeType="1"/>
            </p:cNvSpPr>
            <p:nvPr/>
          </p:nvSpPr>
          <p:spPr bwMode="auto">
            <a:xfrm flipH="1">
              <a:off x="2187" y="2160"/>
              <a:ext cx="140" cy="588"/>
            </a:xfrm>
            <a:prstGeom prst="line">
              <a:avLst/>
            </a:prstGeom>
            <a:noFill/>
            <a:ln w="9360">
              <a:solidFill>
                <a:srgbClr val="FFFF00"/>
              </a:solidFill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7118" name="Line 14"/>
            <p:cNvSpPr>
              <a:spLocks noChangeShapeType="1"/>
            </p:cNvSpPr>
            <p:nvPr/>
          </p:nvSpPr>
          <p:spPr bwMode="auto">
            <a:xfrm>
              <a:off x="2552" y="2160"/>
              <a:ext cx="1" cy="588"/>
            </a:xfrm>
            <a:prstGeom prst="line">
              <a:avLst/>
            </a:prstGeom>
            <a:noFill/>
            <a:ln w="9360">
              <a:solidFill>
                <a:srgbClr val="FFFF00"/>
              </a:solidFill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7119" name="Rectangle 15"/>
            <p:cNvSpPr>
              <a:spLocks noChangeArrowheads="1"/>
            </p:cNvSpPr>
            <p:nvPr/>
          </p:nvSpPr>
          <p:spPr bwMode="auto">
            <a:xfrm>
              <a:off x="2009" y="2748"/>
              <a:ext cx="362" cy="272"/>
            </a:xfrm>
            <a:prstGeom prst="rect">
              <a:avLst/>
            </a:prstGeom>
            <a:noFill/>
            <a:ln w="9360">
              <a:solidFill>
                <a:srgbClr val="FFFF00"/>
              </a:solidFill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>
              <a:lvl1pPr defTabSz="449580"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defTabSz="449580"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defTabSz="449580"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defTabSz="449580"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defTabSz="449580"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defTabSz="449580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defTabSz="449580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defTabSz="449580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defTabSz="449580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buClr>
                  <a:srgbClr val="FFFF00"/>
                </a:buClr>
                <a:buSzPct val="100000"/>
                <a:buFont typeface="Arial" panose="020B0604020202020204" pitchFamily="34" charset="0"/>
                <a:buNone/>
              </a:pPr>
              <a:r>
                <a:rPr lang="en-GB" altLang="zh-CN" sz="2000" b="1"/>
                <a:t>UID</a:t>
              </a:r>
              <a:endParaRPr lang="en-GB" altLang="zh-CN" sz="2000" b="1"/>
            </a:p>
          </p:txBody>
        </p:sp>
        <p:sp>
          <p:nvSpPr>
            <p:cNvPr id="47120" name="Rectangle 16"/>
            <p:cNvSpPr>
              <a:spLocks noChangeArrowheads="1"/>
            </p:cNvSpPr>
            <p:nvPr/>
          </p:nvSpPr>
          <p:spPr bwMode="auto">
            <a:xfrm>
              <a:off x="2418" y="2748"/>
              <a:ext cx="362" cy="272"/>
            </a:xfrm>
            <a:prstGeom prst="rect">
              <a:avLst/>
            </a:prstGeom>
            <a:noFill/>
            <a:ln w="9360">
              <a:solidFill>
                <a:srgbClr val="FFFF00"/>
              </a:solidFill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>
              <a:lvl1pPr defTabSz="449580"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defTabSz="449580"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defTabSz="449580"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defTabSz="449580"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defTabSz="449580"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defTabSz="449580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defTabSz="449580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defTabSz="449580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defTabSz="449580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buClr>
                  <a:srgbClr val="FFFF00"/>
                </a:buClr>
                <a:buSzPct val="100000"/>
                <a:buFont typeface="Arial" panose="020B0604020202020204" pitchFamily="34" charset="0"/>
                <a:buNone/>
              </a:pPr>
              <a:r>
                <a:rPr lang="en-GB" altLang="zh-CN" sz="2000" b="1"/>
                <a:t>GID</a:t>
              </a:r>
              <a:endParaRPr lang="en-GB" altLang="zh-CN" sz="2000" b="1"/>
            </a:p>
          </p:txBody>
        </p:sp>
        <p:sp>
          <p:nvSpPr>
            <p:cNvPr id="47121" name="Line 17"/>
            <p:cNvSpPr>
              <a:spLocks noChangeShapeType="1"/>
            </p:cNvSpPr>
            <p:nvPr/>
          </p:nvSpPr>
          <p:spPr bwMode="auto">
            <a:xfrm>
              <a:off x="2733" y="2160"/>
              <a:ext cx="545" cy="1"/>
            </a:xfrm>
            <a:prstGeom prst="line">
              <a:avLst/>
            </a:prstGeom>
            <a:noFill/>
            <a:ln w="9360">
              <a:solidFill>
                <a:srgbClr val="FFFF00"/>
              </a:solidFill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7122" name="Line 18"/>
            <p:cNvSpPr>
              <a:spLocks noChangeShapeType="1"/>
            </p:cNvSpPr>
            <p:nvPr/>
          </p:nvSpPr>
          <p:spPr bwMode="auto">
            <a:xfrm>
              <a:off x="3005" y="2160"/>
              <a:ext cx="1" cy="1087"/>
            </a:xfrm>
            <a:prstGeom prst="line">
              <a:avLst/>
            </a:prstGeom>
            <a:noFill/>
            <a:ln w="9360">
              <a:solidFill>
                <a:srgbClr val="FFFF00"/>
              </a:solidFill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7123" name="Rectangle 19"/>
            <p:cNvSpPr>
              <a:spLocks noChangeArrowheads="1"/>
            </p:cNvSpPr>
            <p:nvPr/>
          </p:nvSpPr>
          <p:spPr bwMode="auto">
            <a:xfrm>
              <a:off x="2688" y="3247"/>
              <a:ext cx="635" cy="272"/>
            </a:xfrm>
            <a:prstGeom prst="rect">
              <a:avLst/>
            </a:prstGeom>
            <a:noFill/>
            <a:ln w="9360">
              <a:solidFill>
                <a:srgbClr val="FFFF00"/>
              </a:solidFill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>
              <a:lvl1pPr defTabSz="449580"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defTabSz="449580"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defTabSz="449580"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defTabSz="449580"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defTabSz="449580"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defTabSz="449580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defTabSz="449580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defTabSz="449580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defTabSz="449580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buClr>
                  <a:srgbClr val="FFFF00"/>
                </a:buClr>
                <a:buSzPct val="100000"/>
                <a:buFont typeface="Arial" panose="020B0604020202020204" pitchFamily="34" charset="0"/>
                <a:buNone/>
              </a:pPr>
              <a:r>
                <a:rPr lang="zh-CN" altLang="en-GB" sz="2000" b="1"/>
                <a:t>别名</a:t>
              </a:r>
              <a:endParaRPr lang="zh-CN" altLang="en-GB" sz="2000" b="1"/>
            </a:p>
          </p:txBody>
        </p:sp>
        <p:sp>
          <p:nvSpPr>
            <p:cNvPr id="47124" name="Line 20"/>
            <p:cNvSpPr>
              <a:spLocks noChangeShapeType="1"/>
            </p:cNvSpPr>
            <p:nvPr/>
          </p:nvSpPr>
          <p:spPr bwMode="auto">
            <a:xfrm>
              <a:off x="3368" y="2160"/>
              <a:ext cx="681" cy="1"/>
            </a:xfrm>
            <a:prstGeom prst="line">
              <a:avLst/>
            </a:prstGeom>
            <a:noFill/>
            <a:ln w="9360">
              <a:solidFill>
                <a:srgbClr val="FFFF00"/>
              </a:solidFill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7125" name="Line 21"/>
            <p:cNvSpPr>
              <a:spLocks noChangeShapeType="1"/>
            </p:cNvSpPr>
            <p:nvPr/>
          </p:nvSpPr>
          <p:spPr bwMode="auto">
            <a:xfrm>
              <a:off x="3686" y="2160"/>
              <a:ext cx="1" cy="544"/>
            </a:xfrm>
            <a:prstGeom prst="line">
              <a:avLst/>
            </a:prstGeom>
            <a:noFill/>
            <a:ln w="9360">
              <a:solidFill>
                <a:srgbClr val="FFFF00"/>
              </a:solidFill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7126" name="Rectangle 22"/>
            <p:cNvSpPr>
              <a:spLocks noChangeArrowheads="1"/>
            </p:cNvSpPr>
            <p:nvPr/>
          </p:nvSpPr>
          <p:spPr bwMode="auto">
            <a:xfrm>
              <a:off x="3368" y="2704"/>
              <a:ext cx="635" cy="272"/>
            </a:xfrm>
            <a:prstGeom prst="rect">
              <a:avLst/>
            </a:prstGeom>
            <a:noFill/>
            <a:ln w="9360">
              <a:solidFill>
                <a:srgbClr val="FFFF00"/>
              </a:solidFill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>
              <a:lvl1pPr defTabSz="449580"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defTabSz="449580"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defTabSz="449580"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defTabSz="449580"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defTabSz="449580"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defTabSz="449580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defTabSz="449580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defTabSz="449580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defTabSz="449580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buClr>
                  <a:srgbClr val="FFFF00"/>
                </a:buClr>
                <a:buSzPct val="100000"/>
                <a:buFont typeface="Arial" panose="020B0604020202020204" pitchFamily="34" charset="0"/>
                <a:buNone/>
              </a:pPr>
              <a:r>
                <a:rPr lang="zh-CN" altLang="en-GB" sz="2000" b="1"/>
                <a:t>主目录</a:t>
              </a:r>
              <a:endParaRPr lang="zh-CN" altLang="en-GB" sz="2000" b="1"/>
            </a:p>
          </p:txBody>
        </p:sp>
        <p:sp>
          <p:nvSpPr>
            <p:cNvPr id="47127" name="Line 23"/>
            <p:cNvSpPr>
              <a:spLocks noChangeShapeType="1"/>
            </p:cNvSpPr>
            <p:nvPr/>
          </p:nvSpPr>
          <p:spPr bwMode="auto">
            <a:xfrm>
              <a:off x="4139" y="2160"/>
              <a:ext cx="636" cy="1"/>
            </a:xfrm>
            <a:prstGeom prst="line">
              <a:avLst/>
            </a:prstGeom>
            <a:noFill/>
            <a:ln w="9360">
              <a:solidFill>
                <a:srgbClr val="FFFF00"/>
              </a:solidFill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7128" name="Line 24"/>
            <p:cNvSpPr>
              <a:spLocks noChangeShapeType="1"/>
            </p:cNvSpPr>
            <p:nvPr/>
          </p:nvSpPr>
          <p:spPr bwMode="auto">
            <a:xfrm>
              <a:off x="4457" y="2160"/>
              <a:ext cx="1" cy="1087"/>
            </a:xfrm>
            <a:prstGeom prst="line">
              <a:avLst/>
            </a:prstGeom>
            <a:noFill/>
            <a:ln w="9360">
              <a:solidFill>
                <a:srgbClr val="FFFF00"/>
              </a:solidFill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7129" name="Rectangle 25"/>
            <p:cNvSpPr>
              <a:spLocks noChangeArrowheads="1"/>
            </p:cNvSpPr>
            <p:nvPr/>
          </p:nvSpPr>
          <p:spPr bwMode="auto">
            <a:xfrm>
              <a:off x="4003" y="3247"/>
              <a:ext cx="862" cy="272"/>
            </a:xfrm>
            <a:prstGeom prst="rect">
              <a:avLst/>
            </a:prstGeom>
            <a:noFill/>
            <a:ln w="9360">
              <a:solidFill>
                <a:srgbClr val="FFFF00"/>
              </a:solidFill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>
              <a:lvl1pPr defTabSz="449580"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defTabSz="449580"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defTabSz="449580"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defTabSz="449580"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defTabSz="449580"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defTabSz="449580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defTabSz="449580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defTabSz="449580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defTabSz="449580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buClr>
                  <a:srgbClr val="FFFF00"/>
                </a:buClr>
                <a:buSzPct val="100000"/>
                <a:buFont typeface="Arial" panose="020B0604020202020204" pitchFamily="34" charset="0"/>
                <a:buNone/>
              </a:pPr>
              <a:r>
                <a:rPr lang="zh-CN" altLang="en-GB" sz="2000" b="1"/>
                <a:t>登录</a:t>
              </a:r>
              <a:r>
                <a:rPr lang="en-GB" altLang="zh-CN" sz="2000" b="1"/>
                <a:t>Shell</a:t>
              </a:r>
              <a:endParaRPr lang="zh-CN" altLang="en-GB" sz="2000" b="1"/>
            </a:p>
          </p:txBody>
        </p:sp>
      </p:grpSp>
      <p:sp>
        <p:nvSpPr>
          <p:cNvPr id="47130" name="Text Box 26"/>
          <p:cNvSpPr txBox="1">
            <a:spLocks noChangeArrowheads="1"/>
          </p:cNvSpPr>
          <p:nvPr/>
        </p:nvSpPr>
        <p:spPr bwMode="auto">
          <a:xfrm>
            <a:off x="685800" y="1447800"/>
            <a:ext cx="63992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449580"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defTabSz="449580"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defTabSz="449580"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defTabSz="449580"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defTabSz="449580"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defTabSz="44958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defTabSz="44958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defTabSz="44958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defTabSz="44958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buClr>
                <a:schemeClr val="bg1"/>
              </a:buClr>
              <a:buSzPct val="70000"/>
              <a:buFont typeface="Wingdings" panose="05000000000000000000" pitchFamily="2" charset="2"/>
              <a:buChar char="n"/>
            </a:pPr>
            <a:r>
              <a:rPr lang="en-GB" altLang="zh-CN" sz="3200">
                <a:latin typeface="微软雅黑" panose="020B0503020204020204" pitchFamily="34" charset="-122"/>
                <a:ea typeface="微软雅黑" panose="020B0503020204020204" pitchFamily="34" charset="-122"/>
              </a:rPr>
              <a:t> /etc/passwd</a:t>
            </a:r>
            <a:endParaRPr lang="en-GB" altLang="zh-CN" sz="3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smtClean="0"/>
              <a:t>2</a:t>
            </a:r>
            <a:r>
              <a:rPr lang="zh-CN" altLang="en-US" smtClean="0"/>
              <a:t>、</a:t>
            </a:r>
            <a:r>
              <a:rPr lang="en-US" altLang="zh-CN" smtClean="0"/>
              <a:t>/etc/passwd</a:t>
            </a:r>
            <a:endParaRPr lang="zh-CN" altLang="en-US" smtClean="0"/>
          </a:p>
        </p:txBody>
      </p:sp>
      <p:sp>
        <p:nvSpPr>
          <p:cNvPr id="7171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zh-CN" altLang="en-US" dirty="0" smtClean="0"/>
              <a:t>第</a:t>
            </a:r>
            <a:r>
              <a:rPr lang="en-US" altLang="zh-CN" dirty="0" smtClean="0"/>
              <a:t>1</a:t>
            </a:r>
            <a:r>
              <a:rPr lang="zh-CN" altLang="en-US" dirty="0" smtClean="0"/>
              <a:t>字段：</a:t>
            </a:r>
            <a:r>
              <a:rPr lang="zh-CN" altLang="zh-CN" dirty="0" smtClean="0"/>
              <a:t>用户名称</a:t>
            </a:r>
            <a:endParaRPr lang="en-US" altLang="zh-CN" dirty="0" smtClean="0"/>
          </a:p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zh-CN" altLang="en-US" dirty="0" smtClean="0"/>
              <a:t>第</a:t>
            </a:r>
            <a:r>
              <a:rPr lang="en-US" altLang="zh-CN" dirty="0" smtClean="0"/>
              <a:t>2</a:t>
            </a:r>
            <a:r>
              <a:rPr lang="zh-CN" altLang="en-US" dirty="0" smtClean="0"/>
              <a:t>字段：密码标志</a:t>
            </a:r>
            <a:endParaRPr lang="en-US" altLang="zh-CN" dirty="0" smtClean="0"/>
          </a:p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zh-CN" altLang="en-US" dirty="0" smtClean="0"/>
              <a:t>第</a:t>
            </a:r>
            <a:r>
              <a:rPr lang="en-US" altLang="zh-CN" dirty="0" smtClean="0"/>
              <a:t>3</a:t>
            </a:r>
            <a:r>
              <a:rPr lang="zh-CN" altLang="en-US" dirty="0" smtClean="0"/>
              <a:t>字段：</a:t>
            </a:r>
            <a:r>
              <a:rPr lang="en-US" altLang="zh-CN" dirty="0" smtClean="0"/>
              <a:t>UID</a:t>
            </a:r>
            <a:r>
              <a:rPr lang="zh-CN" altLang="en-US" dirty="0" smtClean="0"/>
              <a:t>（用户</a:t>
            </a:r>
            <a:r>
              <a:rPr lang="en-US" altLang="zh-CN" dirty="0" smtClean="0"/>
              <a:t>ID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marL="1028700" lvl="1">
              <a:buFont typeface="Wingdings" panose="05000000000000000000" pitchFamily="2" charset="2"/>
              <a:buChar char="Ø"/>
            </a:pPr>
            <a:r>
              <a:rPr lang="en-US" altLang="zh-CN" dirty="0" smtClean="0"/>
              <a:t>0</a:t>
            </a:r>
            <a:r>
              <a:rPr lang="zh-CN" altLang="en-US" dirty="0" smtClean="0"/>
              <a:t>：</a:t>
            </a:r>
            <a:r>
              <a:rPr lang="en-US" altLang="zh-CN" dirty="0" smtClean="0"/>
              <a:t>			</a:t>
            </a:r>
            <a:r>
              <a:rPr lang="zh-CN" altLang="en-US" dirty="0" smtClean="0"/>
              <a:t>超级用户</a:t>
            </a:r>
            <a:endParaRPr lang="en-US" altLang="zh-CN" dirty="0" smtClean="0"/>
          </a:p>
          <a:p>
            <a:pPr marL="1028700" lvl="1">
              <a:buFont typeface="Wingdings" panose="05000000000000000000" pitchFamily="2" charset="2"/>
              <a:buChar char="Ø"/>
            </a:pPr>
            <a:r>
              <a:rPr lang="en-US" altLang="zh-CN" dirty="0" smtClean="0"/>
              <a:t>1-999</a:t>
            </a:r>
            <a:r>
              <a:rPr lang="zh-CN" altLang="en-US" dirty="0" smtClean="0"/>
              <a:t>：</a:t>
            </a:r>
            <a:r>
              <a:rPr lang="en-US" altLang="zh-CN" dirty="0" smtClean="0"/>
              <a:t>		</a:t>
            </a:r>
            <a:r>
              <a:rPr lang="zh-CN" altLang="en-US" dirty="0" smtClean="0"/>
              <a:t>系统用户（伪用户）</a:t>
            </a:r>
            <a:endParaRPr lang="en-US" altLang="zh-CN" dirty="0" smtClean="0"/>
          </a:p>
          <a:p>
            <a:pPr marL="1028700" lvl="1">
              <a:buFont typeface="Wingdings" panose="05000000000000000000" pitchFamily="2" charset="2"/>
              <a:buChar char="Ø"/>
            </a:pPr>
            <a:r>
              <a:rPr lang="en-US" altLang="zh-CN" dirty="0" smtClean="0"/>
              <a:t>1000-60000</a:t>
            </a:r>
            <a:r>
              <a:rPr lang="zh-CN" altLang="en-US" dirty="0" smtClean="0"/>
              <a:t>：</a:t>
            </a:r>
            <a:r>
              <a:rPr lang="en-US" altLang="zh-CN" dirty="0" smtClean="0"/>
              <a:t>	</a:t>
            </a:r>
            <a:r>
              <a:rPr lang="zh-CN" altLang="en-US" dirty="0" smtClean="0"/>
              <a:t>普通用户</a:t>
            </a:r>
            <a:endParaRPr lang="en-US" altLang="zh-CN" dirty="0" smtClean="0"/>
          </a:p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</a:pPr>
            <a:endParaRPr lang="zh-CN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内容占位符 2"/>
          <p:cNvSpPr>
            <a:spLocks noGrp="1"/>
          </p:cNvSpPr>
          <p:nvPr>
            <p:ph idx="1"/>
          </p:nvPr>
        </p:nvSpPr>
        <p:spPr>
          <a:xfrm>
            <a:off x="539750" y="1412875"/>
            <a:ext cx="8001000" cy="4051300"/>
          </a:xfrm>
        </p:spPr>
        <p:txBody>
          <a:bodyPr/>
          <a:lstStyle/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zh-CN" altLang="en-US" smtClean="0"/>
              <a:t>第</a:t>
            </a:r>
            <a:r>
              <a:rPr lang="en-US" altLang="zh-CN" smtClean="0"/>
              <a:t>4</a:t>
            </a:r>
            <a:r>
              <a:rPr lang="zh-CN" altLang="en-US" smtClean="0"/>
              <a:t>字段：</a:t>
            </a:r>
            <a:r>
              <a:rPr lang="en-US" altLang="zh-CN" smtClean="0"/>
              <a:t>GID</a:t>
            </a:r>
            <a:r>
              <a:rPr lang="zh-CN" altLang="en-US" smtClean="0"/>
              <a:t>（用户初始组</a:t>
            </a:r>
            <a:r>
              <a:rPr lang="en-US" altLang="zh-CN" smtClean="0"/>
              <a:t>ID</a:t>
            </a:r>
            <a:r>
              <a:rPr lang="zh-CN" altLang="en-US" smtClean="0"/>
              <a:t>）</a:t>
            </a:r>
            <a:endParaRPr lang="en-US" altLang="zh-CN" smtClean="0"/>
          </a:p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zh-CN" altLang="en-US" smtClean="0"/>
              <a:t>第</a:t>
            </a:r>
            <a:r>
              <a:rPr lang="en-US" altLang="zh-CN" smtClean="0"/>
              <a:t>5</a:t>
            </a:r>
            <a:r>
              <a:rPr lang="zh-CN" altLang="en-US" smtClean="0"/>
              <a:t>字段：用户说明</a:t>
            </a:r>
            <a:endParaRPr lang="en-US" altLang="zh-CN" smtClean="0"/>
          </a:p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zh-CN" altLang="en-US" smtClean="0"/>
              <a:t>第</a:t>
            </a:r>
            <a:r>
              <a:rPr lang="en-US" altLang="zh-CN" smtClean="0"/>
              <a:t>6</a:t>
            </a:r>
            <a:r>
              <a:rPr lang="zh-CN" altLang="en-US" smtClean="0"/>
              <a:t>字段：家目录</a:t>
            </a:r>
            <a:endParaRPr lang="en-US" altLang="zh-CN" smtClean="0"/>
          </a:p>
          <a:p>
            <a:pPr marL="1085850" lvl="1" indent="-514350">
              <a:buFont typeface="Wingdings" panose="05000000000000000000" pitchFamily="2" charset="2"/>
              <a:buChar char="Ø"/>
            </a:pPr>
            <a:r>
              <a:rPr lang="zh-CN" altLang="en-US" smtClean="0"/>
              <a:t>普通用户：</a:t>
            </a:r>
            <a:r>
              <a:rPr lang="en-US" altLang="zh-CN" smtClean="0"/>
              <a:t>/home/</a:t>
            </a:r>
            <a:r>
              <a:rPr lang="zh-CN" altLang="en-US" smtClean="0"/>
              <a:t>用户名</a:t>
            </a:r>
            <a:r>
              <a:rPr lang="en-US" altLang="zh-CN" smtClean="0"/>
              <a:t>/</a:t>
            </a:r>
            <a:endParaRPr lang="en-US" altLang="zh-CN" smtClean="0"/>
          </a:p>
          <a:p>
            <a:pPr marL="1085850" lvl="1" indent="-514350">
              <a:buFont typeface="Wingdings" panose="05000000000000000000" pitchFamily="2" charset="2"/>
              <a:buChar char="Ø"/>
            </a:pPr>
            <a:r>
              <a:rPr lang="zh-CN" altLang="en-US" smtClean="0"/>
              <a:t>超级用户：</a:t>
            </a:r>
            <a:r>
              <a:rPr lang="en-US" altLang="zh-CN" smtClean="0"/>
              <a:t>/root/</a:t>
            </a:r>
            <a:endParaRPr lang="en-US" altLang="zh-CN" smtClean="0"/>
          </a:p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zh-CN" altLang="en-US" smtClean="0"/>
              <a:t>第</a:t>
            </a:r>
            <a:r>
              <a:rPr lang="en-US" altLang="zh-CN" smtClean="0"/>
              <a:t>7</a:t>
            </a:r>
            <a:r>
              <a:rPr lang="zh-CN" altLang="en-US" smtClean="0"/>
              <a:t>字段：登录之后的</a:t>
            </a:r>
            <a:r>
              <a:rPr lang="en-US" altLang="zh-CN" smtClean="0"/>
              <a:t>Shell</a:t>
            </a:r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smtClean="0"/>
              <a:t>3</a:t>
            </a:r>
            <a:r>
              <a:rPr lang="zh-CN" altLang="en-US" smtClean="0"/>
              <a:t>、初始组和附加组</a:t>
            </a:r>
            <a:endParaRPr lang="zh-CN" altLang="en-US" smtClean="0"/>
          </a:p>
        </p:txBody>
      </p:sp>
      <p:sp>
        <p:nvSpPr>
          <p:cNvPr id="9219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zh-CN" altLang="en-US" smtClean="0"/>
              <a:t>初始组：</a:t>
            </a:r>
            <a:r>
              <a:rPr lang="zh-CN" altLang="zh-CN" smtClean="0"/>
              <a:t>就是指用户一登录就立刻拥有这个用户组的相关权限，每个用户的初始组只能有一个，一般就是和这个用户的用户名相同的组名作为这个用户的初始组。</a:t>
            </a:r>
            <a:endParaRPr lang="en-US" altLang="zh-CN" smtClean="0"/>
          </a:p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zh-CN" altLang="en-US" smtClean="0"/>
              <a:t>附加组：</a:t>
            </a:r>
            <a:r>
              <a:rPr lang="zh-CN" altLang="zh-CN" smtClean="0"/>
              <a:t>指用户可以加入多个其他的用户组，并拥有这些组的权限</a:t>
            </a:r>
            <a:r>
              <a:rPr lang="zh-CN" altLang="en-US" smtClean="0"/>
              <a:t>，</a:t>
            </a:r>
            <a:r>
              <a:rPr lang="zh-CN" altLang="zh-CN" smtClean="0"/>
              <a:t>附加组可以有多个</a:t>
            </a:r>
            <a:r>
              <a:rPr lang="zh-CN" altLang="en-US" smtClean="0"/>
              <a:t>。</a:t>
            </a:r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smtClean="0"/>
              <a:t>4</a:t>
            </a:r>
            <a:r>
              <a:rPr lang="zh-CN" altLang="en-US" smtClean="0"/>
              <a:t>、</a:t>
            </a:r>
            <a:r>
              <a:rPr lang="en-US" altLang="zh-CN" smtClean="0"/>
              <a:t>Shell</a:t>
            </a:r>
            <a:r>
              <a:rPr lang="zh-CN" altLang="en-US" smtClean="0"/>
              <a:t>是什么</a:t>
            </a:r>
            <a:endParaRPr lang="zh-CN" altLang="en-US" smtClean="0"/>
          </a:p>
        </p:txBody>
      </p:sp>
      <p:sp>
        <p:nvSpPr>
          <p:cNvPr id="1024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en-US" altLang="zh-CN" smtClean="0"/>
              <a:t>S</a:t>
            </a:r>
            <a:r>
              <a:rPr lang="pt-BR" altLang="zh-CN" smtClean="0"/>
              <a:t>hell</a:t>
            </a:r>
            <a:r>
              <a:rPr lang="zh-CN" altLang="zh-CN" smtClean="0"/>
              <a:t>就是</a:t>
            </a:r>
            <a:r>
              <a:rPr lang="pt-BR" altLang="zh-CN" smtClean="0"/>
              <a:t>Linux</a:t>
            </a:r>
            <a:r>
              <a:rPr lang="zh-CN" altLang="zh-CN" smtClean="0"/>
              <a:t>的命令解释器。</a:t>
            </a:r>
            <a:endParaRPr lang="en-US" altLang="zh-CN" smtClean="0"/>
          </a:p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zh-CN" altLang="en-US" smtClean="0"/>
              <a:t>在</a:t>
            </a:r>
            <a:r>
              <a:rPr lang="en-US" altLang="zh-CN" smtClean="0"/>
              <a:t>/etc/passwd</a:t>
            </a:r>
            <a:r>
              <a:rPr lang="zh-CN" altLang="en-US" smtClean="0"/>
              <a:t>当中，除了标准</a:t>
            </a:r>
            <a:r>
              <a:rPr lang="en-US" altLang="zh-CN" smtClean="0"/>
              <a:t>Shell</a:t>
            </a:r>
            <a:r>
              <a:rPr lang="zh-CN" altLang="en-US" smtClean="0"/>
              <a:t>是</a:t>
            </a:r>
            <a:r>
              <a:rPr lang="en-US" altLang="zh-CN" smtClean="0"/>
              <a:t>/bin/bash</a:t>
            </a:r>
            <a:r>
              <a:rPr lang="zh-CN" altLang="en-US" smtClean="0"/>
              <a:t>之外，还可以写如</a:t>
            </a:r>
            <a:r>
              <a:rPr lang="en-US" altLang="zh-CN" smtClean="0"/>
              <a:t>/sbin/nologin</a:t>
            </a:r>
            <a:r>
              <a:rPr lang="zh-CN" altLang="en-US" smtClean="0"/>
              <a:t>，</a:t>
            </a:r>
            <a:r>
              <a:rPr lang="en-US" altLang="zh-CN" smtClean="0"/>
              <a:t>/usr/bin/passwd</a:t>
            </a:r>
            <a:r>
              <a:rPr lang="zh-CN" altLang="en-US" smtClean="0"/>
              <a:t>等。</a:t>
            </a:r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smtClean="0"/>
              <a:t>1</a:t>
            </a:r>
            <a:r>
              <a:rPr lang="zh-CN" altLang="en-US" smtClean="0"/>
              <a:t>、影子文件</a:t>
            </a:r>
            <a:r>
              <a:rPr lang="en-US" altLang="zh-CN" smtClean="0"/>
              <a:t>/etc/shadow</a:t>
            </a:r>
            <a:endParaRPr lang="zh-CN" altLang="en-US" smtClean="0"/>
          </a:p>
        </p:txBody>
      </p:sp>
      <p:sp>
        <p:nvSpPr>
          <p:cNvPr id="6147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zh-CN" altLang="en-US" sz="2800" smtClean="0"/>
              <a:t>第</a:t>
            </a:r>
            <a:r>
              <a:rPr lang="en-US" altLang="zh-CN" sz="2800" smtClean="0"/>
              <a:t>1</a:t>
            </a:r>
            <a:r>
              <a:rPr lang="zh-CN" altLang="en-US" sz="2800" smtClean="0"/>
              <a:t>字段：用户名</a:t>
            </a:r>
            <a:endParaRPr lang="en-US" altLang="zh-CN" sz="2800" smtClean="0"/>
          </a:p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zh-CN" altLang="en-US" sz="2800" smtClean="0"/>
              <a:t>第</a:t>
            </a:r>
            <a:r>
              <a:rPr lang="en-US" altLang="zh-CN" sz="2800" smtClean="0"/>
              <a:t>2</a:t>
            </a:r>
            <a:r>
              <a:rPr lang="zh-CN" altLang="en-US" sz="2800" smtClean="0"/>
              <a:t>字段：加密密码</a:t>
            </a:r>
            <a:endParaRPr lang="en-US" altLang="zh-CN" sz="2800" smtClean="0"/>
          </a:p>
          <a:p>
            <a:pPr marL="1028700" lvl="1">
              <a:buFont typeface="Wingdings" panose="05000000000000000000" pitchFamily="2" charset="2"/>
              <a:buChar char="Ø"/>
            </a:pPr>
            <a:r>
              <a:rPr lang="zh-CN" altLang="en-US" sz="2400" smtClean="0"/>
              <a:t>加密算法升级为</a:t>
            </a:r>
            <a:r>
              <a:rPr lang="en-US" altLang="zh-CN" sz="2400" smtClean="0"/>
              <a:t>SHA512</a:t>
            </a:r>
            <a:r>
              <a:rPr lang="zh-CN" altLang="en-US" sz="2400" smtClean="0"/>
              <a:t>散列加密算法</a:t>
            </a:r>
            <a:endParaRPr lang="en-US" altLang="zh-CN" sz="2400" smtClean="0"/>
          </a:p>
          <a:p>
            <a:pPr marL="1028700" lvl="1">
              <a:buFont typeface="Wingdings" panose="05000000000000000000" pitchFamily="2" charset="2"/>
              <a:buChar char="Ø"/>
            </a:pPr>
            <a:r>
              <a:rPr lang="zh-CN" altLang="en-US" sz="2400" smtClean="0"/>
              <a:t>如果密码位是“</a:t>
            </a:r>
            <a:r>
              <a:rPr lang="en-US" altLang="zh-CN" sz="2400" smtClean="0"/>
              <a:t>!!</a:t>
            </a:r>
            <a:r>
              <a:rPr lang="zh-CN" altLang="en-US" sz="2400" smtClean="0"/>
              <a:t>”或“</a:t>
            </a:r>
            <a:r>
              <a:rPr lang="en-US" altLang="zh-CN" sz="2400" smtClean="0"/>
              <a:t>*</a:t>
            </a:r>
            <a:r>
              <a:rPr lang="zh-CN" altLang="en-US" sz="2400" smtClean="0"/>
              <a:t>”代表没有密码，不能登录</a:t>
            </a:r>
            <a:endParaRPr lang="en-US" altLang="zh-CN" sz="2400" smtClean="0"/>
          </a:p>
          <a:p>
            <a:pPr marL="457200" indent="-457200"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lang="zh-CN" altLang="en-US" sz="2800" smtClean="0"/>
              <a:t>第</a:t>
            </a:r>
            <a:r>
              <a:rPr lang="en-US" altLang="zh-CN" sz="2800" smtClean="0"/>
              <a:t>3</a:t>
            </a:r>
            <a:r>
              <a:rPr lang="zh-CN" altLang="en-US" sz="2800" smtClean="0"/>
              <a:t>字段：密码最后一次修改日期</a:t>
            </a:r>
            <a:endParaRPr lang="en-US" altLang="zh-CN" sz="2800" smtClean="0"/>
          </a:p>
          <a:p>
            <a:pPr marL="1028700" lvl="1">
              <a:buFont typeface="Wingdings" panose="05000000000000000000" pitchFamily="2" charset="2"/>
              <a:buChar char="Ø"/>
            </a:pPr>
            <a:r>
              <a:rPr lang="zh-CN" altLang="en-US" sz="2400" smtClean="0"/>
              <a:t>使用</a:t>
            </a:r>
            <a:r>
              <a:rPr lang="en-US" altLang="zh-CN" sz="2400" smtClean="0"/>
              <a:t>1970</a:t>
            </a:r>
            <a:r>
              <a:rPr lang="zh-CN" altLang="en-US" sz="2400" smtClean="0"/>
              <a:t>年</a:t>
            </a:r>
            <a:r>
              <a:rPr lang="en-US" altLang="zh-CN" sz="2400" smtClean="0"/>
              <a:t>1</a:t>
            </a:r>
            <a:r>
              <a:rPr lang="zh-CN" altLang="en-US" sz="2400" smtClean="0"/>
              <a:t>月</a:t>
            </a:r>
            <a:r>
              <a:rPr lang="en-US" altLang="zh-CN" sz="2400" smtClean="0"/>
              <a:t>1</a:t>
            </a:r>
            <a:r>
              <a:rPr lang="zh-CN" altLang="en-US" sz="2400" smtClean="0"/>
              <a:t>日作为标准时间，每过一天时间戳加</a:t>
            </a:r>
            <a:r>
              <a:rPr lang="en-US" altLang="zh-CN" sz="2400" smtClean="0"/>
              <a:t>1</a:t>
            </a:r>
            <a:endParaRPr lang="zh-CN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PORT">
  <a:themeElements>
    <a:clrScheme name="CONTPOR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PORT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CONTPOR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POR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POR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POR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POR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POR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POR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3842</Words>
  <Application>WPS 演示</Application>
  <PresentationFormat>全屏显示(4:3)</PresentationFormat>
  <Paragraphs>287</Paragraphs>
  <Slides>37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37</vt:i4>
      </vt:variant>
    </vt:vector>
  </HeadingPairs>
  <TitlesOfParts>
    <vt:vector size="47" baseType="lpstr">
      <vt:lpstr>Arial</vt:lpstr>
      <vt:lpstr>宋体</vt:lpstr>
      <vt:lpstr>Wingdings</vt:lpstr>
      <vt:lpstr>Times New Roman</vt:lpstr>
      <vt:lpstr>Tahoma</vt:lpstr>
      <vt:lpstr>微软雅黑</vt:lpstr>
      <vt:lpstr>Arial Unicode MS</vt:lpstr>
      <vt:lpstr>Courier New</vt:lpstr>
      <vt:lpstr>Symbol</vt:lpstr>
      <vt:lpstr>CONTPORT</vt:lpstr>
      <vt:lpstr>课程大纲</vt:lpstr>
      <vt:lpstr>PowerPoint 演示文稿</vt:lpstr>
      <vt:lpstr>1、用户管理简介</vt:lpstr>
      <vt:lpstr>PowerPoint 演示文稿</vt:lpstr>
      <vt:lpstr>2、/etc/passwd</vt:lpstr>
      <vt:lpstr>PowerPoint 演示文稿</vt:lpstr>
      <vt:lpstr>3、初始组和附加组</vt:lpstr>
      <vt:lpstr>4、Shell是什么</vt:lpstr>
      <vt:lpstr>1、影子文件/etc/shadow</vt:lpstr>
      <vt:lpstr>PowerPoint 演示文稿</vt:lpstr>
      <vt:lpstr>PowerPoint 演示文稿</vt:lpstr>
      <vt:lpstr>PowerPoint 演示文稿</vt:lpstr>
      <vt:lpstr>1、组信息文件/etc/group</vt:lpstr>
      <vt:lpstr>2、组密码文件/etc/gshadow</vt:lpstr>
      <vt:lpstr>2、时间戳换算</vt:lpstr>
      <vt:lpstr>1、用户的家目录</vt:lpstr>
      <vt:lpstr>2、用户的邮箱</vt:lpstr>
      <vt:lpstr>3、用户模板目录</vt:lpstr>
      <vt:lpstr>3	用户管理命令</vt:lpstr>
      <vt:lpstr>1、useradd命令格式</vt:lpstr>
      <vt:lpstr>2、添加默认用户</vt:lpstr>
      <vt:lpstr>3、指定选项添加用户</vt:lpstr>
      <vt:lpstr>PowerPoint 演示文稿</vt:lpstr>
      <vt:lpstr>3	用户管理命令</vt:lpstr>
      <vt:lpstr>1、passwd命令格式</vt:lpstr>
      <vt:lpstr>2、查看密码状态</vt:lpstr>
      <vt:lpstr>4、使用字符串作为用户的密码</vt:lpstr>
      <vt:lpstr>3	用户管理命令</vt:lpstr>
      <vt:lpstr>1、修改用户信息usermod</vt:lpstr>
      <vt:lpstr>PowerPoint 演示文稿</vt:lpstr>
      <vt:lpstr>3	用户管理命令</vt:lpstr>
      <vt:lpstr>1、删除用户userdel</vt:lpstr>
      <vt:lpstr>手工删除用户</vt:lpstr>
      <vt:lpstr>2、查看用户ID</vt:lpstr>
      <vt:lpstr>3、切换用户身份su</vt:lpstr>
      <vt:lpstr>PowerPoint 演示文稿</vt:lpstr>
      <vt:lpstr>PowerPoint 演示文稿</vt:lpstr>
    </vt:vector>
  </TitlesOfParts>
  <Company>兄弟连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兄弟连</dc:creator>
  <dc:description>www.lampbrother.net</dc:description>
  <cp:lastModifiedBy>dufeng</cp:lastModifiedBy>
  <cp:revision>146</cp:revision>
  <cp:lastPrinted>2113-01-01T00:00:00Z</cp:lastPrinted>
  <dcterms:created xsi:type="dcterms:W3CDTF">2006-10-12T03:32:00Z</dcterms:created>
  <dcterms:modified xsi:type="dcterms:W3CDTF">2019-04-26T01:16:57Z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2052-11.1.0.8573</vt:lpwstr>
  </property>
</Properties>
</file>