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3"/>
  </p:handoutMasterIdLst>
  <p:sldIdLst>
    <p:sldId id="263" r:id="rId3"/>
    <p:sldId id="660" r:id="rId5"/>
    <p:sldId id="689" r:id="rId6"/>
    <p:sldId id="665" r:id="rId7"/>
    <p:sldId id="664" r:id="rId8"/>
    <p:sldId id="663" r:id="rId9"/>
    <p:sldId id="669" r:id="rId10"/>
    <p:sldId id="670" r:id="rId11"/>
    <p:sldId id="671" r:id="rId12"/>
    <p:sldId id="673" r:id="rId13"/>
    <p:sldId id="672" r:id="rId14"/>
    <p:sldId id="675" r:id="rId15"/>
    <p:sldId id="674" r:id="rId16"/>
    <p:sldId id="676" r:id="rId17"/>
    <p:sldId id="677" r:id="rId18"/>
    <p:sldId id="662" r:id="rId19"/>
    <p:sldId id="661" r:id="rId20"/>
    <p:sldId id="682" r:id="rId21"/>
    <p:sldId id="681" r:id="rId22"/>
    <p:sldId id="683" r:id="rId23"/>
    <p:sldId id="680" r:id="rId24"/>
    <p:sldId id="679" r:id="rId25"/>
    <p:sldId id="684" r:id="rId26"/>
    <p:sldId id="685" r:id="rId27"/>
    <p:sldId id="686" r:id="rId28"/>
    <p:sldId id="687" r:id="rId29"/>
    <p:sldId id="678" r:id="rId30"/>
    <p:sldId id="688" r:id="rId31"/>
    <p:sldId id="690" r:id="rId3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DA70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8489" autoAdjust="0"/>
  </p:normalViewPr>
  <p:slideViewPr>
    <p:cSldViewPr>
      <p:cViewPr varScale="1">
        <p:scale>
          <a:sx n="65" d="100"/>
          <a:sy n="65" d="100"/>
        </p:scale>
        <p:origin x="1554" y="60"/>
      </p:cViewPr>
      <p:guideLst>
        <p:guide orient="horz" pos="164"/>
        <p:guide orient="horz" pos="618"/>
        <p:guide orient="horz" pos="709"/>
        <p:guide orient="horz" pos="3974"/>
        <p:guide orient="horz" pos="4064"/>
        <p:guide orient="horz" pos="4246"/>
        <p:guide orient="horz" pos="3748"/>
        <p:guide pos="5510"/>
        <p:guide pos="248"/>
        <p:guide pos="2880"/>
        <p:guide pos="2835"/>
        <p:guide pos="29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19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image" Target="../media/image8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/>
              <a:t>博赛网络</a:t>
            </a:r>
            <a:r>
              <a:rPr lang="en-US" altLang="zh-CN"/>
              <a:t>—ICT</a:t>
            </a:r>
            <a:r>
              <a:rPr lang="zh-CN" altLang="en-US"/>
              <a:t>就业解决方案提供商</a:t>
            </a:r>
            <a:endParaRPr lang="zh-CN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600" b="1"/>
            </a:lvl1pPr>
          </a:lstStyle>
          <a:p>
            <a:pPr>
              <a:defRPr/>
            </a:pPr>
            <a:r>
              <a:rPr lang="en-US" altLang="zh-CN"/>
              <a:t>www.jnbosai.com</a:t>
            </a: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34A0A5-3F0C-4572-95EF-C8B90D525AD9}" type="slidenum">
              <a:rPr lang="zh-CN" altLang="en-US"/>
            </a:fld>
            <a:endParaRPr lang="en-US" altLang="zh-CN"/>
          </a:p>
        </p:txBody>
      </p:sp>
      <p:pic>
        <p:nvPicPr>
          <p:cNvPr id="16390" name="Picture 7" descr="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844925"/>
            <a:ext cx="766921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291138"/>
            <a:ext cx="57594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1987550" y="114300"/>
            <a:ext cx="4321175" cy="231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/>
              <a:t>博赛网络</a:t>
            </a:r>
            <a:r>
              <a:rPr lang="en-US" altLang="zh-CN"/>
              <a:t>—ICT</a:t>
            </a:r>
            <a:r>
              <a:rPr lang="zh-CN" altLang="en-US"/>
              <a:t>就业解决方案提供商</a:t>
            </a:r>
            <a:endParaRPr lang="zh-CN" altLang="en-US"/>
          </a:p>
        </p:txBody>
      </p:sp>
      <p:sp>
        <p:nvSpPr>
          <p:cNvPr id="2052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1989138" y="358775"/>
            <a:ext cx="4321175" cy="233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pPr>
              <a:defRPr/>
            </a:pPr>
            <a:fld id="{3C79AAF7-A043-4AA5-949C-A87890F1ADB8}" type="datetime1">
              <a:rPr lang="zh-CN" altLang="en-US"/>
            </a:fld>
            <a:endParaRPr lang="en-US" altLang="zh-CN"/>
          </a:p>
        </p:txBody>
      </p:sp>
      <p:sp>
        <p:nvSpPr>
          <p:cNvPr id="15365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552450" y="971550"/>
            <a:ext cx="5756275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5366" name="备注占位符 4"/>
          <p:cNvSpPr>
            <a:spLocks noGrp="1" noRot="1" noChangeAspect="1" noChangeArrowheads="1"/>
          </p:cNvSpPr>
          <p:nvPr/>
        </p:nvSpPr>
        <p:spPr bwMode="auto">
          <a:xfrm>
            <a:off x="549275" y="5507038"/>
            <a:ext cx="5759450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zh-CN" altLang="en-US" sz="1200" smtClean="0"/>
              <a:t>单击此处编辑母版文本样式</a:t>
            </a:r>
            <a:endParaRPr lang="zh-CN" altLang="en-US" sz="1200" smtClean="0"/>
          </a:p>
          <a:p>
            <a:pPr>
              <a:spcBef>
                <a:spcPct val="30000"/>
              </a:spcBef>
              <a:defRPr/>
            </a:pPr>
            <a:r>
              <a:rPr lang="zh-CN" altLang="en-US" sz="1200" smtClean="0"/>
              <a:t>第二级</a:t>
            </a:r>
            <a:endParaRPr lang="zh-CN" altLang="en-US" sz="1200" smtClean="0"/>
          </a:p>
          <a:p>
            <a:pPr>
              <a:spcBef>
                <a:spcPct val="30000"/>
              </a:spcBef>
              <a:defRPr/>
            </a:pPr>
            <a:r>
              <a:rPr lang="zh-CN" altLang="en-US" sz="1200" smtClean="0"/>
              <a:t>第三级</a:t>
            </a:r>
            <a:endParaRPr lang="zh-CN" altLang="en-US" sz="1200" smtClean="0"/>
          </a:p>
          <a:p>
            <a:pPr>
              <a:spcBef>
                <a:spcPct val="30000"/>
              </a:spcBef>
              <a:defRPr/>
            </a:pPr>
            <a:r>
              <a:rPr lang="zh-CN" altLang="en-US" sz="1200" smtClean="0"/>
              <a:t>第四级</a:t>
            </a:r>
            <a:endParaRPr lang="zh-CN" altLang="en-US" sz="1200" smtClean="0"/>
          </a:p>
          <a:p>
            <a:pPr>
              <a:spcBef>
                <a:spcPct val="30000"/>
              </a:spcBef>
              <a:defRPr/>
            </a:pPr>
            <a:r>
              <a:rPr lang="zh-CN" altLang="en-US" sz="1200" smtClean="0"/>
              <a:t>第五级</a:t>
            </a:r>
            <a:endParaRPr lang="zh-CN" altLang="en-US" sz="1200" smtClean="0"/>
          </a:p>
        </p:txBody>
      </p:sp>
      <p:sp>
        <p:nvSpPr>
          <p:cNvPr id="2055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9275" y="8747125"/>
            <a:ext cx="2971800" cy="288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altLang="zh-CN"/>
              <a:t>www.jnbosai.com</a:t>
            </a:r>
            <a:endParaRPr lang="en-US" altLang="zh-CN"/>
          </a:p>
        </p:txBody>
      </p:sp>
      <p:sp>
        <p:nvSpPr>
          <p:cNvPr id="2056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48713"/>
            <a:ext cx="2424112" cy="287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5559201B-5E16-4D80-BEFF-58A5D1D207B3}" type="slidenum">
              <a:rPr lang="zh-CN" altLang="en-US"/>
            </a:fld>
            <a:r>
              <a:rPr lang="en-US" altLang="zh-CN"/>
              <a:t> </a:t>
            </a:r>
            <a:r>
              <a:rPr lang="zh-CN" altLang="en-US"/>
              <a:t>页</a:t>
            </a:r>
            <a:endParaRPr lang="zh-CN" altLang="en-US"/>
          </a:p>
        </p:txBody>
      </p:sp>
      <p:sp>
        <p:nvSpPr>
          <p:cNvPr id="15369" name="直接连接符 7"/>
          <p:cNvSpPr>
            <a:spLocks noChangeShapeType="1"/>
          </p:cNvSpPr>
          <p:nvPr/>
        </p:nvSpPr>
        <p:spPr bwMode="auto">
          <a:xfrm>
            <a:off x="0" y="723900"/>
            <a:ext cx="6858000" cy="0"/>
          </a:xfrm>
          <a:prstGeom prst="line">
            <a:avLst/>
          </a:prstGeom>
          <a:noFill/>
          <a:ln w="9525">
            <a:solidFill>
              <a:srgbClr val="4B4B4B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直接连接符 9"/>
          <p:cNvSpPr>
            <a:spLocks noChangeShapeType="1"/>
          </p:cNvSpPr>
          <p:nvPr/>
        </p:nvSpPr>
        <p:spPr bwMode="auto">
          <a:xfrm>
            <a:off x="0" y="8675688"/>
            <a:ext cx="6858000" cy="1587"/>
          </a:xfrm>
          <a:prstGeom prst="line">
            <a:avLst/>
          </a:prstGeom>
          <a:noFill/>
          <a:ln w="9525">
            <a:solidFill>
              <a:srgbClr val="4B4B4B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5371" name="Picture 13" descr="未标题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79388"/>
            <a:ext cx="14478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页眉占位符 1"/>
          <p:cNvSpPr>
            <a:spLocks noGrp="1" noChangeArrowheads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日期占位符 2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6262C1E-40E4-4089-8F05-9E72AE40EB1A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18436" name="页脚占位符 5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18437" name="灯片编号占位符 6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78A76F1D-4516-4516-87A1-7CE1060BED33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zh-CN" smtClean="0"/>
              <a:t>cat</a:t>
            </a:r>
            <a:r>
              <a:rPr lang="zh-CN" altLang="en-US" smtClean="0"/>
              <a:t>命令本来用于连接多个文件的内容，但在实际使用中更多的用于查看文件内容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zh-CN" altLang="en-US" smtClean="0"/>
              <a:t>当文件内容较多时，使用</a:t>
            </a:r>
            <a:r>
              <a:rPr lang="en-US" altLang="zh-CN" smtClean="0"/>
              <a:t>cat</a:t>
            </a:r>
            <a:r>
              <a:rPr lang="zh-CN" altLang="en-US" smtClean="0"/>
              <a:t>命令往往只能看到文件的最后一部分内容，而无法分页逐屏显示，若要分页显示，需要使用另外两个命令：</a:t>
            </a:r>
            <a:r>
              <a:rPr lang="en-US" altLang="zh-CN" smtClean="0"/>
              <a:t>more</a:t>
            </a:r>
            <a:r>
              <a:rPr lang="zh-CN" altLang="en-US" smtClean="0"/>
              <a:t>、</a:t>
            </a:r>
            <a:r>
              <a:rPr lang="en-US" altLang="zh-CN" smtClean="0"/>
              <a:t>less</a:t>
            </a:r>
            <a:r>
              <a:rPr lang="zh-CN" altLang="en-US" smtClean="0"/>
              <a:t>（见下页）</a:t>
            </a:r>
            <a:endParaRPr lang="en-US" altLang="zh-CN" smtClean="0"/>
          </a:p>
          <a:p>
            <a:pPr eaLnBrk="1" hangingPunct="1">
              <a:buClr>
                <a:srgbClr val="000000"/>
              </a:buClr>
            </a:pPr>
            <a:r>
              <a:rPr lang="en-US" altLang="zh-CN" smtClean="0"/>
              <a:t>more</a:t>
            </a:r>
            <a:r>
              <a:rPr lang="zh-CN" altLang="en-US" smtClean="0"/>
              <a:t>命令</a:t>
            </a:r>
            <a:endParaRPr lang="en-US" altLang="zh-CN" smtClean="0"/>
          </a:p>
          <a:p>
            <a:pPr eaLnBrk="1" hangingPunct="1">
              <a:buClr>
                <a:srgbClr val="000000"/>
              </a:buClr>
            </a:pPr>
            <a:r>
              <a:rPr lang="en-US" altLang="zh-CN" smtClean="0"/>
              <a:t>tail  </a:t>
            </a:r>
            <a:r>
              <a:rPr lang="zh-CN" altLang="en-US" smtClean="0"/>
              <a:t>默认查看最后</a:t>
            </a:r>
            <a:r>
              <a:rPr lang="en-US" altLang="zh-CN" smtClean="0"/>
              <a:t>10</a:t>
            </a:r>
            <a:r>
              <a:rPr lang="zh-CN" altLang="en-US" smtClean="0"/>
              <a:t>行</a:t>
            </a:r>
            <a:r>
              <a:rPr lang="en-US" altLang="zh-CN" smtClean="0"/>
              <a:t> </a:t>
            </a:r>
            <a:endParaRPr lang="zh-CN" altLang="en-US" smtClean="0"/>
          </a:p>
        </p:txBody>
      </p:sp>
      <p:sp>
        <p:nvSpPr>
          <p:cNvPr id="41988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989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ED984C54-259D-46EB-A212-DDF5C2325CBD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41990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41991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FA3F8C82-CC45-47A8-82D7-B9D11FB66F40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/>
              <a:t>^……</a:t>
            </a:r>
            <a:r>
              <a:rPr lang="zh-CN" altLang="en-US" smtClean="0"/>
              <a:t>正则表达式。</a:t>
            </a:r>
            <a:endParaRPr lang="en-US" altLang="zh-CN" smtClean="0"/>
          </a:p>
        </p:txBody>
      </p:sp>
      <p:sp>
        <p:nvSpPr>
          <p:cNvPr id="44036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037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1462B8E-6F01-4EE7-A83D-54674F4DD0CC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44038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44039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86AFF4A2-0C39-4225-A60D-15476E042130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zh-CN" smtClean="0"/>
              <a:t>gz    </a:t>
            </a:r>
            <a:r>
              <a:rPr lang="zh-CN" altLang="en-US" smtClean="0"/>
              <a:t>用 </a:t>
            </a:r>
            <a:r>
              <a:rPr lang="en-US" altLang="zh-CN" smtClean="0"/>
              <a:t>zip </a:t>
            </a:r>
            <a:r>
              <a:rPr lang="zh-CN" altLang="en-US" smtClean="0"/>
              <a:t>算法</a:t>
            </a:r>
            <a:endParaRPr lang="en-US" altLang="zh-CN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Bz2  </a:t>
            </a:r>
            <a:r>
              <a:rPr lang="zh-CN" altLang="en-US" smtClean="0"/>
              <a:t>用 </a:t>
            </a:r>
            <a:r>
              <a:rPr lang="en-US" altLang="zh-CN" smtClean="0"/>
              <a:t>gar </a:t>
            </a:r>
            <a:r>
              <a:rPr lang="zh-CN" altLang="en-US" smtClean="0"/>
              <a:t>算法</a:t>
            </a:r>
            <a:endParaRPr lang="en-US" altLang="zh-CN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v </a:t>
            </a:r>
            <a:r>
              <a:rPr lang="zh-CN" altLang="en-US" smtClean="0"/>
              <a:t>在打包时显示信息</a:t>
            </a:r>
            <a:endParaRPr lang="en-US" altLang="zh-CN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f  </a:t>
            </a:r>
            <a:r>
              <a:rPr lang="zh-CN" altLang="en-US" smtClean="0"/>
              <a:t>跟随参数</a:t>
            </a:r>
            <a:endParaRPr lang="en-US" altLang="zh-CN" smtClean="0"/>
          </a:p>
        </p:txBody>
      </p:sp>
      <p:sp>
        <p:nvSpPr>
          <p:cNvPr id="47108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109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DD57867E-899A-4828-BBB3-7B00B813F12B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47110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47111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9CB6C90A-FE84-453E-A8AD-0EFDD00333F7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pt-BR" smtClean="0"/>
              <a:t>手动使用</a:t>
            </a:r>
            <a:r>
              <a:rPr lang="pt-BR" altLang="zh-CN" smtClean="0"/>
              <a:t>alias</a:t>
            </a:r>
            <a:r>
              <a:rPr lang="zh-CN" altLang="pt-BR" smtClean="0"/>
              <a:t>命令设置的别名只在当前</a:t>
            </a:r>
            <a:r>
              <a:rPr lang="pt-BR" altLang="zh-CN" smtClean="0"/>
              <a:t>Shell</a:t>
            </a:r>
            <a:r>
              <a:rPr lang="zh-CN" altLang="pt-BR" smtClean="0"/>
              <a:t>环境中有效</a:t>
            </a:r>
            <a:endParaRPr lang="zh-CN" altLang="pt-BR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pt-BR" smtClean="0"/>
              <a:t>若需每次登录</a:t>
            </a:r>
            <a:r>
              <a:rPr lang="pt-BR" altLang="zh-CN" smtClean="0"/>
              <a:t>Shell</a:t>
            </a:r>
            <a:r>
              <a:rPr lang="zh-CN" altLang="pt-BR" smtClean="0"/>
              <a:t>环境时设置的别名都有效，需要修改宿主目录中的“</a:t>
            </a:r>
            <a:r>
              <a:rPr lang="pt-BR" altLang="zh-CN" smtClean="0"/>
              <a:t>.bashrc”</a:t>
            </a:r>
            <a:r>
              <a:rPr lang="zh-CN" altLang="pt-BR" smtClean="0"/>
              <a:t>文件，添加相应别名设置</a:t>
            </a:r>
            <a:endParaRPr lang="en-US" altLang="zh-CN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若要所有用户永久生效，需要放在</a:t>
            </a:r>
            <a:r>
              <a:rPr lang="en-US" altLang="zh-CN" smtClean="0"/>
              <a:t>/etc/bashrc</a:t>
            </a:r>
            <a:endParaRPr lang="zh-CN" altLang="en-US" smtClean="0"/>
          </a:p>
        </p:txBody>
      </p:sp>
      <p:sp>
        <p:nvSpPr>
          <p:cNvPr id="50180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181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E3E5D2EB-F26B-4363-9A95-FD17D6CB4CF8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50182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50183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6F4427D9-FF2A-49C9-A912-D0851A916E7B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zh-CN" altLang="en-US" smtClean="0"/>
              <a:t>配置文件是</a:t>
            </a:r>
            <a:r>
              <a:rPr lang="en-US" altLang="zh-CN" smtClean="0"/>
              <a:t>Linux</a:t>
            </a:r>
            <a:r>
              <a:rPr lang="zh-CN" altLang="en-US" smtClean="0"/>
              <a:t>系统中的显著特征之一，其作用有点类似于</a:t>
            </a:r>
            <a:r>
              <a:rPr lang="en-US" altLang="zh-CN" smtClean="0"/>
              <a:t>Windows</a:t>
            </a:r>
            <a:r>
              <a:rPr lang="zh-CN" altLang="en-US" smtClean="0"/>
              <a:t>系统中的注册表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zh-CN" altLang="en-US" smtClean="0"/>
              <a:t>对配置文件的管理和维护需要使用文本编辑器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vim</a:t>
            </a:r>
            <a:r>
              <a:rPr lang="zh-CN" altLang="en-US" smtClean="0"/>
              <a:t>是</a:t>
            </a:r>
            <a:r>
              <a:rPr lang="en-US" altLang="zh-CN" smtClean="0"/>
              <a:t>vi</a:t>
            </a:r>
            <a:r>
              <a:rPr lang="zh-CN" altLang="en-US" smtClean="0"/>
              <a:t>编辑器的增强版本，但是习惯上也将</a:t>
            </a:r>
            <a:r>
              <a:rPr lang="en-US" altLang="zh-CN" smtClean="0"/>
              <a:t>vim</a:t>
            </a:r>
            <a:r>
              <a:rPr lang="zh-CN" altLang="en-US" smtClean="0"/>
              <a:t>称作</a:t>
            </a:r>
            <a:r>
              <a:rPr lang="en-US" altLang="zh-CN" smtClean="0"/>
              <a:t>vi </a:t>
            </a:r>
            <a:r>
              <a:rPr lang="zh-CN" altLang="en-US" smtClean="0"/>
              <a:t>，可以建立</a:t>
            </a:r>
            <a:r>
              <a:rPr lang="en-US" altLang="zh-CN" smtClean="0"/>
              <a:t>vi</a:t>
            </a:r>
            <a:r>
              <a:rPr lang="zh-CN" altLang="en-US" smtClean="0"/>
              <a:t>到</a:t>
            </a:r>
            <a:r>
              <a:rPr lang="en-US" altLang="zh-CN" smtClean="0"/>
              <a:t>vim</a:t>
            </a:r>
            <a:r>
              <a:rPr lang="zh-CN" altLang="en-US" smtClean="0"/>
              <a:t>的命令别名，以方便使用</a:t>
            </a:r>
            <a:endParaRPr lang="zh-CN" altLang="en-US" smtClean="0"/>
          </a:p>
        </p:txBody>
      </p:sp>
      <p:sp>
        <p:nvSpPr>
          <p:cNvPr id="54276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277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544C88F8-22AF-4BC4-B49E-BC32867E8852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54278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54279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5BC4C4C1-58C0-4966-AC08-9AB73BADDEF6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zh-CN" altLang="en-US" smtClean="0"/>
              <a:t>通过“</a:t>
            </a:r>
            <a:r>
              <a:rPr lang="en-US" altLang="zh-CN" smtClean="0"/>
              <a:t>vi </a:t>
            </a:r>
            <a:r>
              <a:rPr lang="zh-CN" altLang="en-US" smtClean="0"/>
              <a:t>文件名”的形式打开（或新建）文件进行编辑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zh-CN" altLang="en-US" smtClean="0"/>
              <a:t>结合图示介绍</a:t>
            </a:r>
            <a:r>
              <a:rPr lang="en-US" altLang="zh-CN" smtClean="0"/>
              <a:t>vi</a:t>
            </a:r>
            <a:r>
              <a:rPr lang="zh-CN" altLang="en-US" smtClean="0"/>
              <a:t>编辑器的三种工作模式，相当于图形软件窗口中的不同界面，不同的模式中能够对文件进行的操作也不相同</a:t>
            </a:r>
            <a:endParaRPr lang="zh-CN" altLang="en-US" smtClean="0"/>
          </a:p>
          <a:p>
            <a:pPr eaLnBrk="1" hangingPunct="1"/>
            <a:r>
              <a:rPr lang="zh-CN" altLang="en-US" b="1" smtClean="0"/>
              <a:t>    </a:t>
            </a:r>
            <a:r>
              <a:rPr lang="en-US" altLang="zh-CN" b="1" smtClean="0"/>
              <a:t>1</a:t>
            </a:r>
            <a:r>
              <a:rPr lang="zh-CN" altLang="en-US" b="1" smtClean="0"/>
              <a:t>）命令模式</a:t>
            </a:r>
            <a:r>
              <a:rPr lang="zh-CN" altLang="en-US" smtClean="0"/>
              <a:t>：启动</a:t>
            </a:r>
            <a:r>
              <a:rPr lang="en-US" altLang="zh-CN" smtClean="0"/>
              <a:t>vi</a:t>
            </a:r>
            <a:r>
              <a:rPr lang="zh-CN" altLang="en-US" smtClean="0"/>
              <a:t>编辑器后默认进入命令模式，该模式中主要完成如光标移动、字符串查找，以及删除、复制、粘贴文件内容等相关操作</a:t>
            </a:r>
            <a:endParaRPr lang="zh-CN" altLang="en-US" smtClean="0"/>
          </a:p>
          <a:p>
            <a:pPr eaLnBrk="1" hangingPunct="1"/>
            <a:r>
              <a:rPr lang="zh-CN" altLang="en-US" b="1" smtClean="0"/>
              <a:t>    </a:t>
            </a:r>
            <a:r>
              <a:rPr lang="en-US" altLang="zh-CN" b="1" smtClean="0"/>
              <a:t>2</a:t>
            </a:r>
            <a:r>
              <a:rPr lang="zh-CN" altLang="en-US" b="1" smtClean="0"/>
              <a:t>）输入模式</a:t>
            </a:r>
            <a:r>
              <a:rPr lang="zh-CN" altLang="en-US" smtClean="0"/>
              <a:t>：该模式中主要的操作就是录入文件内容，可以对文本文件正文进行修改、或者添加新的内容。处于输入模式时，</a:t>
            </a:r>
            <a:r>
              <a:rPr lang="en-US" altLang="zh-CN" smtClean="0"/>
              <a:t>vi</a:t>
            </a:r>
            <a:r>
              <a:rPr lang="zh-CN" altLang="en-US" smtClean="0"/>
              <a:t>编辑器的最后一行会出现“</a:t>
            </a:r>
            <a:r>
              <a:rPr lang="en-US" altLang="zh-CN" smtClean="0"/>
              <a:t>-- INSERT --”</a:t>
            </a:r>
            <a:r>
              <a:rPr lang="zh-CN" altLang="en-US" smtClean="0"/>
              <a:t>的状态提示信息</a:t>
            </a:r>
            <a:endParaRPr lang="zh-CN" altLang="en-US" smtClean="0"/>
          </a:p>
          <a:p>
            <a:pPr eaLnBrk="1" hangingPunct="1"/>
            <a:r>
              <a:rPr lang="zh-CN" altLang="en-US" b="1" smtClean="0"/>
              <a:t>    </a:t>
            </a:r>
            <a:r>
              <a:rPr lang="en-US" altLang="zh-CN" b="1" smtClean="0"/>
              <a:t>3</a:t>
            </a:r>
            <a:r>
              <a:rPr lang="zh-CN" altLang="en-US" b="1" smtClean="0"/>
              <a:t>）末行模式</a:t>
            </a:r>
            <a:r>
              <a:rPr lang="zh-CN" altLang="en-US" smtClean="0"/>
              <a:t>：该模式中可以设置</a:t>
            </a:r>
            <a:r>
              <a:rPr lang="en-US" altLang="zh-CN" smtClean="0"/>
              <a:t>vi</a:t>
            </a:r>
            <a:r>
              <a:rPr lang="zh-CN" altLang="en-US" smtClean="0"/>
              <a:t>编辑环境、保存文件、退出编辑器，以及对文件内容进行查找、替换等操作。处于末行模式时，</a:t>
            </a:r>
            <a:r>
              <a:rPr lang="en-US" altLang="zh-CN" smtClean="0"/>
              <a:t>vi</a:t>
            </a:r>
            <a:r>
              <a:rPr lang="zh-CN" altLang="en-US" smtClean="0"/>
              <a:t>编辑器的最后一行会出现冒号“</a:t>
            </a:r>
            <a:r>
              <a:rPr lang="en-US" altLang="zh-CN" b="1" smtClean="0"/>
              <a:t>:</a:t>
            </a:r>
            <a:r>
              <a:rPr lang="en-US" altLang="zh-CN" smtClean="0"/>
              <a:t>”</a:t>
            </a:r>
            <a:r>
              <a:rPr lang="zh-CN" altLang="en-US" smtClean="0"/>
              <a:t>提示符</a:t>
            </a:r>
            <a:endParaRPr lang="zh-CN" altLang="en-US" smtClean="0"/>
          </a:p>
        </p:txBody>
      </p:sp>
      <p:sp>
        <p:nvSpPr>
          <p:cNvPr id="56324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325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4097E810-5D0B-4AC3-9C53-AEB53C36E5D6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56326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56327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9962B9D2-1D1B-4717-9FD5-9A4A3F5A2AAE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在</a:t>
            </a:r>
            <a:r>
              <a:rPr lang="en-US" altLang="zh-CN" smtClean="0"/>
              <a:t>Linux</a:t>
            </a:r>
            <a:r>
              <a:rPr lang="zh-CN" altLang="en-US" smtClean="0"/>
              <a:t>的命令环境中，无论是命令名还是文件名，对英文字符的处理是</a:t>
            </a:r>
            <a:r>
              <a:rPr lang="zh-CN" altLang="en-US" b="1" smtClean="0"/>
              <a:t>区分大小写</a:t>
            </a:r>
            <a:r>
              <a:rPr lang="zh-CN" altLang="en-US" smtClean="0"/>
              <a:t>的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命令的各组成部分之间用空格分隔（可以是多个空格），命令行的输入以回车键结束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b="1" smtClean="0"/>
              <a:t>在“</a:t>
            </a:r>
            <a:r>
              <a:rPr lang="en-US" altLang="zh-CN" b="1" smtClean="0"/>
              <a:t>ls -l /home”</a:t>
            </a:r>
            <a:r>
              <a:rPr lang="zh-CN" altLang="en-US" b="1" smtClean="0"/>
              <a:t>命令行中，“</a:t>
            </a:r>
            <a:r>
              <a:rPr lang="en-US" altLang="zh-CN" b="1" smtClean="0"/>
              <a:t>ls”</a:t>
            </a:r>
            <a:r>
              <a:rPr lang="zh-CN" altLang="en-US" b="1" smtClean="0"/>
              <a:t>是命令字，“</a:t>
            </a:r>
            <a:r>
              <a:rPr lang="en-US" altLang="zh-CN" b="1" smtClean="0"/>
              <a:t>-l”</a:t>
            </a:r>
            <a:r>
              <a:rPr lang="zh-CN" altLang="en-US" b="1" smtClean="0"/>
              <a:t>是选项，“</a:t>
            </a:r>
            <a:r>
              <a:rPr lang="en-US" altLang="zh-CN" b="1" smtClean="0"/>
              <a:t>/home”</a:t>
            </a:r>
            <a:r>
              <a:rPr lang="zh-CN" altLang="en-US" b="1" smtClean="0"/>
              <a:t>是参数</a:t>
            </a:r>
            <a:endParaRPr lang="zh-CN" altLang="en-US" b="1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对于有些命令来说，选项和参数并不是必须有的（通用命令格式中的方括号</a:t>
            </a:r>
            <a:r>
              <a:rPr lang="en-US" altLang="zh-CN" b="1" smtClean="0"/>
              <a:t>[ …… ]</a:t>
            </a:r>
            <a:r>
              <a:rPr lang="zh-CN" altLang="en-US" smtClean="0"/>
              <a:t>表示可选的意思）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在实际使用</a:t>
            </a:r>
            <a:r>
              <a:rPr lang="en-US" altLang="zh-CN" smtClean="0"/>
              <a:t>Linux</a:t>
            </a:r>
            <a:r>
              <a:rPr lang="zh-CN" altLang="en-US" smtClean="0"/>
              <a:t>命令行的过程中，“选项”和“参数”的称谓经常容易混淆，甚至前后顺序也可以颠倒，但一般不会影响到命令的执行效果，所以很多时候并不做严格区分 </a:t>
            </a:r>
            <a:endParaRPr lang="zh-CN" altLang="en-US" smtClean="0"/>
          </a:p>
        </p:txBody>
      </p:sp>
      <p:sp>
        <p:nvSpPr>
          <p:cNvPr id="22532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33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7CC33ED-F9B6-4EF4-B551-82D015A6EA57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22534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22535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D56E5225-DDD4-4C16-B50F-670097939078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zh-CN" altLang="en-US" smtClean="0"/>
              <a:t>上述快捷键操作中一般使用小写字母（大小字母效果也相同）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Ctrl+L</a:t>
            </a:r>
            <a:r>
              <a:rPr lang="zh-CN" altLang="en-US" smtClean="0"/>
              <a:t>快捷键操作相当于内部命令“</a:t>
            </a:r>
            <a:r>
              <a:rPr lang="en-US" altLang="zh-CN" smtClean="0"/>
              <a:t>clear”</a:t>
            </a:r>
            <a:r>
              <a:rPr lang="zh-CN" altLang="en-US" smtClean="0"/>
              <a:t>的功能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Ctrl+C</a:t>
            </a:r>
            <a:r>
              <a:rPr lang="zh-CN" altLang="en-US" smtClean="0"/>
              <a:t>快捷键实际起中断的作用，还可以用于中止前台程序的运行</a:t>
            </a:r>
            <a:endParaRPr lang="zh-CN" altLang="en-US" smtClean="0"/>
          </a:p>
        </p:txBody>
      </p:sp>
      <p:sp>
        <p:nvSpPr>
          <p:cNvPr id="24580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1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8F4F5DCD-FB32-49AE-833F-7F9DB184B442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24582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24583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664E041F-3E90-4EEB-A3CF-BFD84EFF45E5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对比讲解获得命令帮助的四个方法，使学员能够有效的获得命令的用法信息，为提高自学能力打下基础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en-US" altLang="zh-CN" smtClean="0"/>
              <a:t>man</a:t>
            </a:r>
            <a:r>
              <a:rPr lang="zh-CN" altLang="en-US" smtClean="0"/>
              <a:t>命令不仅能够查看命令帮助，还能够查看配置文件帮助，例如“</a:t>
            </a:r>
            <a:r>
              <a:rPr lang="en-US" altLang="zh-CN" smtClean="0"/>
              <a:t>man resolv.conf”</a:t>
            </a:r>
            <a:endParaRPr lang="en-US" altLang="zh-CN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本页重点演示</a:t>
            </a:r>
            <a:r>
              <a:rPr lang="en-US" altLang="zh-CN" smtClean="0"/>
              <a:t>help</a:t>
            </a:r>
            <a:r>
              <a:rPr lang="zh-CN" altLang="en-US" smtClean="0"/>
              <a:t>、</a:t>
            </a:r>
            <a:r>
              <a:rPr lang="en-US" altLang="zh-CN" smtClean="0"/>
              <a:t>man</a:t>
            </a:r>
            <a:r>
              <a:rPr lang="zh-CN" altLang="en-US" smtClean="0"/>
              <a:t>的用法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en-US" altLang="zh-CN" smtClean="0"/>
              <a:t>Bash-3.1 </a:t>
            </a:r>
            <a:r>
              <a:rPr lang="zh-CN" altLang="en-US" smtClean="0"/>
              <a:t>中</a:t>
            </a:r>
            <a:r>
              <a:rPr lang="en-US" altLang="zh-CN" smtClean="0"/>
              <a:t>l</a:t>
            </a:r>
            <a:r>
              <a:rPr lang="zh-CN" altLang="en-US" smtClean="0"/>
              <a:t>默认包括</a:t>
            </a:r>
            <a:r>
              <a:rPr lang="en-US" altLang="zh-CN" smtClean="0"/>
              <a:t>56</a:t>
            </a:r>
            <a:r>
              <a:rPr lang="zh-CN" altLang="en-US" smtClean="0"/>
              <a:t>条内部指令：</a:t>
            </a:r>
            <a:endParaRPr lang="zh-CN" altLang="en-US" smtClean="0"/>
          </a:p>
          <a:p>
            <a:pPr eaLnBrk="1" hangingPunct="1"/>
            <a:r>
              <a:rPr lang="zh-CN" altLang="en-US" smtClean="0"/>
              <a:t>       </a:t>
            </a:r>
            <a:r>
              <a:rPr lang="en-US" altLang="zh-CN" smtClean="0"/>
              <a:t>bash,  :,  ., [, alias, bg, bind, break, builtin, cd, command, compgen,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       complete, continue, declare, dirs, disown, echo,  enable,  eval,  exec,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       exit,  export,  fc,  fg, getopts, hash, help, history, jobs, kill, let,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       local, logout, popd, printf, pushd, pwd, read, readonly,  return,  set,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       shift,  shopt,  source,  suspend,  test,  times,  trap,  type, typeset,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       ulimit, umask, unalias, unset,  wait</a:t>
            </a:r>
            <a:endParaRPr lang="en-US" altLang="zh-CN" smtClean="0"/>
          </a:p>
          <a:p>
            <a:endParaRPr lang="zh-CN" altLang="en-US" smtClean="0"/>
          </a:p>
        </p:txBody>
      </p:sp>
      <p:sp>
        <p:nvSpPr>
          <p:cNvPr id="26628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29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8DAE9A9E-4356-4C4D-BE1F-866FA6360ED8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26630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26631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76866D2F-6041-4694-B372-721B51F48957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zh-CN" altLang="en-US" smtClean="0"/>
              <a:t>需要注意：在</a:t>
            </a:r>
            <a:r>
              <a:rPr lang="en-US" altLang="zh-CN" smtClean="0"/>
              <a:t>Linux</a:t>
            </a:r>
            <a:r>
              <a:rPr lang="zh-CN" altLang="en-US" smtClean="0"/>
              <a:t>系统中，目录属于一种特殊的文件，因此对文件进行操作的许多命令也可以用于目录操作</a:t>
            </a:r>
            <a:endParaRPr lang="zh-CN" altLang="en-US" smtClean="0"/>
          </a:p>
        </p:txBody>
      </p:sp>
      <p:sp>
        <p:nvSpPr>
          <p:cNvPr id="28676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677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DEA86480-91BE-49DA-ACFF-7AC4F48EB364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28678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28679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AF0BBA63-CE2A-46FB-8403-D82C1DB84DD0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</a:pPr>
            <a:r>
              <a:rPr lang="en-US" altLang="zh-CN" smtClean="0"/>
              <a:t>mkdir</a:t>
            </a:r>
            <a:r>
              <a:rPr lang="zh-CN" altLang="en-US" smtClean="0"/>
              <a:t>命令用于创建新的空目录，可以同时创建多个目录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较常用到的选项为“</a:t>
            </a:r>
            <a:r>
              <a:rPr lang="en-US" altLang="zh-CN" smtClean="0"/>
              <a:t>-p”</a:t>
            </a:r>
            <a:r>
              <a:rPr lang="zh-CN" altLang="en-US" smtClean="0"/>
              <a:t>，该命令用于创建嵌套的多层目录结构</a:t>
            </a:r>
            <a:endParaRPr lang="zh-CN" altLang="en-US" smtClean="0"/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zh-CN" altLang="en-US" smtClean="0"/>
              <a:t>若不使用“</a:t>
            </a:r>
            <a:r>
              <a:rPr lang="en-US" altLang="zh-CN" smtClean="0"/>
              <a:t>-p”</a:t>
            </a:r>
            <a:r>
              <a:rPr lang="zh-CN" altLang="en-US" smtClean="0"/>
              <a:t>选项，则只能在已经存在的目录中创建其他子目录</a:t>
            </a:r>
            <a:endParaRPr lang="zh-CN" altLang="en-US" smtClean="0"/>
          </a:p>
        </p:txBody>
      </p:sp>
      <p:sp>
        <p:nvSpPr>
          <p:cNvPr id="31748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749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D5830F5-88F2-49AB-A34F-EC83CEFC8D2C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31750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31751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4715F8F1-6261-42B8-B551-62C79D8625A7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zh-CN" smtClean="0"/>
              <a:t>touch</a:t>
            </a:r>
            <a:r>
              <a:rPr lang="zh-CN" altLang="en-US" smtClean="0"/>
              <a:t>、</a:t>
            </a:r>
            <a:r>
              <a:rPr lang="en-US" altLang="zh-CN" smtClean="0"/>
              <a:t>file</a:t>
            </a:r>
            <a:r>
              <a:rPr lang="zh-CN" altLang="en-US" smtClean="0"/>
              <a:t>命令简单介绍即可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zh-CN" altLang="en-US" smtClean="0"/>
              <a:t>创建空文件的操作主要用于系统管理过程中的调试、测试目的</a:t>
            </a:r>
            <a:endParaRPr lang="zh-CN" altLang="en-US" smtClean="0"/>
          </a:p>
          <a:p>
            <a:pPr eaLnBrk="1" hangingPunct="1">
              <a:buFontTx/>
              <a:buChar char="•"/>
            </a:pPr>
            <a:r>
              <a:rPr lang="en-US" altLang="zh-CN" smtClean="0"/>
              <a:t>file</a:t>
            </a:r>
            <a:r>
              <a:rPr lang="zh-CN" altLang="en-US" smtClean="0"/>
              <a:t>命令则可以用于检测指定文件的实际类型</a:t>
            </a:r>
            <a:endParaRPr lang="zh-CN" altLang="en-US" smtClean="0"/>
          </a:p>
        </p:txBody>
      </p:sp>
      <p:sp>
        <p:nvSpPr>
          <p:cNvPr id="34820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821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96EFE19B-6DC3-421C-950A-5B2BC36F56ED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34822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34823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26ECBD3E-FC8D-41BA-80E1-8C1CD8332062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36868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869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9F962FC-809E-4D02-B58F-FCB2C63D71F5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36870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36871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2A3D867D-92F5-4874-85F2-6AA9957E8D33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zh-CN" altLang="en-US" smtClean="0"/>
              <a:t>结合操作演示过程，详细讲解</a:t>
            </a:r>
            <a:r>
              <a:rPr lang="en-US" altLang="zh-CN" smtClean="0"/>
              <a:t>find</a:t>
            </a:r>
            <a:r>
              <a:rPr lang="zh-CN" altLang="en-US" smtClean="0"/>
              <a:t>查找工具的相关用法，主要包括：</a:t>
            </a:r>
            <a:endParaRPr lang="zh-CN" altLang="en-US" smtClean="0"/>
          </a:p>
          <a:p>
            <a:pPr lvl="1" eaLnBrk="1" hangingPunct="1"/>
            <a:r>
              <a:rPr lang="zh-CN" altLang="en-US" b="1" smtClean="0"/>
              <a:t>按名称查找</a:t>
            </a:r>
            <a:r>
              <a:rPr lang="zh-CN" altLang="en-US" smtClean="0"/>
              <a:t>：关键字为“</a:t>
            </a:r>
            <a:r>
              <a:rPr lang="en-US" altLang="zh-CN" smtClean="0"/>
              <a:t>-name”</a:t>
            </a:r>
            <a:r>
              <a:rPr lang="zh-CN" altLang="en-US" smtClean="0"/>
              <a:t>，根据目标文件的部分名称查找，允许使用“*”及“</a:t>
            </a:r>
            <a:r>
              <a:rPr lang="en-US" altLang="zh-CN" smtClean="0"/>
              <a:t>?”</a:t>
            </a:r>
            <a:r>
              <a:rPr lang="zh-CN" altLang="en-US" smtClean="0"/>
              <a:t>通配符。</a:t>
            </a:r>
            <a:endParaRPr lang="zh-CN" altLang="en-US" b="1" smtClean="0"/>
          </a:p>
          <a:p>
            <a:pPr lvl="1" eaLnBrk="1" hangingPunct="1"/>
            <a:r>
              <a:rPr lang="zh-CN" altLang="en-US" b="1" smtClean="0"/>
              <a:t>按文件属主查找</a:t>
            </a:r>
            <a:r>
              <a:rPr lang="zh-CN" altLang="en-US" smtClean="0"/>
              <a:t>：关键字为“</a:t>
            </a:r>
            <a:r>
              <a:rPr lang="en-US" altLang="zh-CN" smtClean="0"/>
              <a:t>-user”</a:t>
            </a:r>
            <a:r>
              <a:rPr lang="zh-CN" altLang="en-US" smtClean="0"/>
              <a:t>，根据文件是否属于目标用户进行查找。</a:t>
            </a:r>
            <a:endParaRPr lang="zh-CN" altLang="en-US" b="1" smtClean="0"/>
          </a:p>
          <a:p>
            <a:pPr eaLnBrk="1" hangingPunct="1"/>
            <a:r>
              <a:rPr lang="zh-CN" altLang="en-US" b="1" smtClean="0"/>
              <a:t>按文件类型查找</a:t>
            </a:r>
            <a:r>
              <a:rPr lang="zh-CN" altLang="en-US" smtClean="0"/>
              <a:t>：关键字为“</a:t>
            </a:r>
            <a:r>
              <a:rPr lang="en-US" altLang="zh-CN" smtClean="0"/>
              <a:t>-type”</a:t>
            </a:r>
            <a:r>
              <a:rPr lang="zh-CN" altLang="en-US" smtClean="0"/>
              <a:t>，根据文件的类型进行查找，这里的类型指的是普通文件（</a:t>
            </a:r>
            <a:r>
              <a:rPr lang="en-US" altLang="zh-CN" smtClean="0"/>
              <a:t>f</a:t>
            </a:r>
            <a:r>
              <a:rPr lang="zh-CN" altLang="en-US" smtClean="0"/>
              <a:t>）、目录（</a:t>
            </a:r>
            <a:r>
              <a:rPr lang="en-US" altLang="zh-CN" smtClean="0"/>
              <a:t>d</a:t>
            </a:r>
            <a:r>
              <a:rPr lang="zh-CN" altLang="en-US" smtClean="0"/>
              <a:t>）、块设备文件（</a:t>
            </a:r>
            <a:r>
              <a:rPr lang="en-US" altLang="zh-CN" smtClean="0"/>
              <a:t>b</a:t>
            </a:r>
            <a:r>
              <a:rPr lang="zh-CN" altLang="en-US" smtClean="0"/>
              <a:t>）、字符设备文件（</a:t>
            </a:r>
            <a:r>
              <a:rPr lang="en-US" altLang="zh-CN" smtClean="0"/>
              <a:t>c</a:t>
            </a:r>
            <a:r>
              <a:rPr lang="zh-CN" altLang="en-US" smtClean="0"/>
              <a:t>）等。块设备指的是成块读取数据的设备（如硬盘、内存等），而字符设备指的是按单个字符读取数据的设备（如键盘、鼠标等） 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find  /  -user  susa  -type f  -exec  cp  ‘{}’   /root/  \;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在</a:t>
            </a:r>
            <a:r>
              <a:rPr lang="en-US" altLang="zh-CN" smtClean="0"/>
              <a:t>/etc </a:t>
            </a:r>
            <a:r>
              <a:rPr lang="zh-CN" altLang="en-US" smtClean="0"/>
              <a:t>下查找大于</a:t>
            </a:r>
            <a:r>
              <a:rPr lang="en-US" altLang="zh-CN" smtClean="0"/>
              <a:t>100k </a:t>
            </a:r>
            <a:r>
              <a:rPr lang="zh-CN" altLang="en-US" smtClean="0"/>
              <a:t>小于</a:t>
            </a:r>
            <a:r>
              <a:rPr lang="en-US" altLang="zh-CN" smtClean="0"/>
              <a:t>200k </a:t>
            </a:r>
            <a:r>
              <a:rPr lang="zh-CN" altLang="en-US" smtClean="0"/>
              <a:t>的文件：</a:t>
            </a:r>
            <a:endParaRPr lang="en-US" altLang="zh-CN" smtClean="0"/>
          </a:p>
          <a:p>
            <a:pPr eaLnBrk="1" hangingPunct="1"/>
            <a:r>
              <a:rPr lang="en-US" altLang="zh-CN" smtClean="0"/>
              <a:t>find  /etc/   -size 100K  –size  200k  –type  f</a:t>
            </a:r>
            <a:endParaRPr lang="en-US" altLang="zh-CN" smtClean="0"/>
          </a:p>
        </p:txBody>
      </p:sp>
      <p:sp>
        <p:nvSpPr>
          <p:cNvPr id="38916" name="页眉占位符 3"/>
          <p:cNvSpPr>
            <a:spLocks noGrp="1"/>
          </p:cNvSpPr>
          <p:nvPr>
            <p:ph type="hdr" sz="quarter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博赛网络</a:t>
            </a:r>
            <a:r>
              <a:rPr lang="en-US" altLang="zh-CN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—ICT</a:t>
            </a:r>
            <a:r>
              <a:rPr lang="zh-CN" altLang="en-US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就业解决方案提供商</a:t>
            </a:r>
            <a:endParaRPr lang="zh-CN" altLang="en-US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917" name="日期占位符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73C873B2-1083-4333-B2D0-CE210CED1A1E}" type="datetime1">
              <a:rPr lang="zh-CN" altLang="en-US" smtClean="0"/>
            </a:fld>
            <a:endParaRPr lang="en-US" altLang="zh-CN" smtClean="0"/>
          </a:p>
        </p:txBody>
      </p:sp>
      <p:sp>
        <p:nvSpPr>
          <p:cNvPr id="38918" name="页脚占位符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www.jnbosai.com</a:t>
            </a:r>
            <a:endParaRPr lang="en-US" altLang="zh-CN" smtClean="0">
              <a:solidFill>
                <a:schemeClr val="accent1"/>
              </a:solidFill>
            </a:endParaRPr>
          </a:p>
        </p:txBody>
      </p:sp>
      <p:sp>
        <p:nvSpPr>
          <p:cNvPr id="38919" name="灯片编号占位符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mtClean="0"/>
              <a:t>第 </a:t>
            </a:r>
            <a:fld id="{848B8172-6B49-4364-8CF3-97039A150CB6}" type="slidenum">
              <a:rPr lang="zh-CN" altLang="en-US" smtClean="0"/>
            </a:fld>
            <a:r>
              <a:rPr lang="en-US" altLang="zh-CN" smtClean="0"/>
              <a:t> </a:t>
            </a:r>
            <a:r>
              <a:rPr lang="zh-CN" altLang="en-US" smtClean="0"/>
              <a:t>页</a:t>
            </a: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3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/>
                </a:solidFill>
                <a:latin typeface="Tw Cen MT" panose="020B0602020104020603"/>
                <a:ea typeface="+mn-ea"/>
              </a:rPr>
            </a:fld>
            <a:endParaRPr lang="en-US" dirty="0">
              <a:solidFill>
                <a:prstClr val="black"/>
              </a:solidFill>
              <a:latin typeface="Tw Cen MT" panose="020B0602020104020603"/>
              <a:ea typeface="+mn-ea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0" y="6561348"/>
            <a:ext cx="4391980" cy="0"/>
          </a:xfrm>
          <a:prstGeom prst="line">
            <a:avLst/>
          </a:prstGeom>
          <a:ln w="57150">
            <a:solidFill>
              <a:srgbClr val="2DA7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4883157" y="6574227"/>
            <a:ext cx="4247964" cy="16734"/>
          </a:xfrm>
          <a:prstGeom prst="line">
            <a:avLst/>
          </a:prstGeom>
          <a:ln w="57150">
            <a:solidFill>
              <a:srgbClr val="2DA7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标题 6"/>
          <p:cNvSpPr>
            <a:spLocks noGrp="1" noChangeArrowheads="1"/>
          </p:cNvSpPr>
          <p:nvPr>
            <p:ph type="title"/>
          </p:nvPr>
        </p:nvSpPr>
        <p:spPr>
          <a:xfrm>
            <a:off x="179512" y="3284984"/>
            <a:ext cx="4392488" cy="1800200"/>
          </a:xfrm>
        </p:spPr>
        <p:txBody>
          <a:bodyPr/>
          <a:lstStyle/>
          <a:p>
            <a:pPr marL="0" indent="0" eaLnBrk="1" hangingPunct="1"/>
            <a:r>
              <a:rPr lang="en-US" altLang="zh-CN" sz="4000" b="1" dirty="0" smtClean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Shell</a:t>
            </a:r>
            <a:r>
              <a:rPr lang="zh-CN" altLang="en-US" sz="4000" b="1" dirty="0" smtClean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的基本应用</a:t>
            </a:r>
            <a:endParaRPr lang="zh-CN" altLang="en-US" sz="4000" b="1" dirty="0" smtClean="0">
              <a:solidFill>
                <a:srgbClr val="00206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FDC191A-E3FF-4FF9-9166-3FF0BDAFA42C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3379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9EC6E434-A8AB-480D-8D53-A5020D692BB4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54013" y="1233488"/>
            <a:ext cx="8435975" cy="37798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smtClean="0"/>
              <a:t>touch</a:t>
            </a:r>
            <a:r>
              <a:rPr lang="zh-CN" altLang="en-US" kern="0" smtClean="0"/>
              <a:t>命令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用途：新建空文件，或更新文件时间标记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touch  </a:t>
            </a:r>
            <a:r>
              <a:rPr lang="zh-CN" altLang="en-US" kern="0" smtClean="0">
                <a:solidFill>
                  <a:srgbClr val="FF0000"/>
                </a:solidFill>
              </a:rPr>
              <a:t>文件名</a:t>
            </a:r>
            <a:r>
              <a:rPr lang="en-US" altLang="zh-CN" kern="0" smtClean="0">
                <a:solidFill>
                  <a:srgbClr val="FF0000"/>
                </a:solidFill>
              </a:rPr>
              <a:t>…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smtClean="0"/>
              <a:t>cp</a:t>
            </a:r>
            <a:r>
              <a:rPr lang="zh-CN" altLang="en-US" kern="0" smtClean="0"/>
              <a:t>命令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用途：复制（</a:t>
            </a:r>
            <a:r>
              <a:rPr lang="en-US" altLang="zh-CN" kern="0" smtClean="0"/>
              <a:t>Copy</a:t>
            </a:r>
            <a:r>
              <a:rPr lang="zh-CN" altLang="en-US" kern="0" smtClean="0"/>
              <a:t>）文件或目录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cp  [</a:t>
            </a:r>
            <a:r>
              <a:rPr lang="zh-CN" altLang="en-US" kern="0" smtClean="0">
                <a:solidFill>
                  <a:srgbClr val="FF0000"/>
                </a:solidFill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</a:rPr>
              <a:t>源文件或目录</a:t>
            </a:r>
            <a:r>
              <a:rPr lang="en-US" altLang="zh-CN" kern="0" smtClean="0">
                <a:solidFill>
                  <a:srgbClr val="FF0000"/>
                </a:solidFill>
              </a:rPr>
              <a:t>…  </a:t>
            </a:r>
            <a:r>
              <a:rPr lang="zh-CN" altLang="en-US" kern="0" smtClean="0">
                <a:solidFill>
                  <a:srgbClr val="FF0000"/>
                </a:solidFill>
              </a:rPr>
              <a:t>目标文件或目录</a:t>
            </a:r>
            <a:endParaRPr lang="zh-CN" altLang="en-US" kern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常用命令选项</a:t>
            </a:r>
            <a:endParaRPr lang="zh-CN" altLang="en-US" kern="0" smtClean="0"/>
          </a:p>
          <a:p>
            <a:pPr lvl="2" eaLnBrk="1" hangingPunct="1">
              <a:buClr>
                <a:srgbClr val="000000"/>
              </a:buClr>
              <a:defRPr/>
            </a:pPr>
            <a:r>
              <a:rPr lang="en-US" altLang="zh-CN" kern="0" smtClean="0">
                <a:solidFill>
                  <a:srgbClr val="FF0000"/>
                </a:solidFill>
              </a:rPr>
              <a:t>-r</a:t>
            </a:r>
            <a:r>
              <a:rPr lang="zh-CN" altLang="en-US" kern="0" smtClean="0"/>
              <a:t>：递归复制整个目录树</a:t>
            </a:r>
            <a:endParaRPr lang="en-US" altLang="zh-CN" kern="0" smtClean="0"/>
          </a:p>
          <a:p>
            <a:pPr lvl="2" eaLnBrk="1" hangingPunct="1">
              <a:buClr>
                <a:srgbClr val="000000"/>
              </a:buClr>
              <a:defRPr/>
            </a:pPr>
            <a:endParaRPr lang="en-US" altLang="zh-CN" kern="0" smtClean="0"/>
          </a:p>
          <a:p>
            <a:pPr lvl="2" eaLnBrk="1" hangingPunct="1">
              <a:buClr>
                <a:srgbClr val="000000"/>
              </a:buClr>
              <a:defRPr/>
            </a:pPr>
            <a:endParaRPr lang="zh-CN" altLang="en-US" kern="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16013" y="223838"/>
            <a:ext cx="6264275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touch</a:t>
            </a:r>
            <a:r>
              <a:rPr lang="zh-CN" altLang="en-US" kern="0" dirty="0" smtClean="0">
                <a:solidFill>
                  <a:schemeClr val="tx1"/>
                </a:solidFill>
              </a:rPr>
              <a:t>、</a:t>
            </a:r>
            <a:r>
              <a:rPr lang="en-US" altLang="zh-CN" kern="0" dirty="0" smtClean="0">
                <a:solidFill>
                  <a:schemeClr val="tx1"/>
                </a:solidFill>
              </a:rPr>
              <a:t>cp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769EAE0-C6B5-4B70-A2AF-6CAF5AD6F50C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3584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09EDB626-2F9C-420B-BF5A-0BAD3550E138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12738" y="1150938"/>
            <a:ext cx="8435975" cy="45100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smtClean="0"/>
              <a:t>rm</a:t>
            </a:r>
            <a:r>
              <a:rPr lang="zh-CN" altLang="en-US" kern="0" smtClean="0"/>
              <a:t>命令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用途：删除（</a:t>
            </a:r>
            <a:r>
              <a:rPr lang="en-US" altLang="zh-CN" kern="0" smtClean="0"/>
              <a:t>Remove</a:t>
            </a:r>
            <a:r>
              <a:rPr lang="zh-CN" altLang="en-US" kern="0" smtClean="0"/>
              <a:t>）文件或目录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rm  [</a:t>
            </a:r>
            <a:r>
              <a:rPr lang="zh-CN" altLang="en-US" kern="0" smtClean="0">
                <a:solidFill>
                  <a:srgbClr val="FF0000"/>
                </a:solidFill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</a:rPr>
              <a:t>文件或目录</a:t>
            </a:r>
            <a:endParaRPr lang="zh-CN" altLang="en-US" kern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常用命令选项</a:t>
            </a:r>
            <a:endParaRPr lang="zh-CN" altLang="en-US" kern="0" smtClean="0"/>
          </a:p>
          <a:p>
            <a:pPr lvl="2" eaLnBrk="1" hangingPunct="1">
              <a:buClr>
                <a:srgbClr val="000000"/>
              </a:buClr>
              <a:defRPr/>
            </a:pPr>
            <a:r>
              <a:rPr lang="en-US" altLang="zh-CN" kern="0" smtClean="0">
                <a:solidFill>
                  <a:srgbClr val="FF0000"/>
                </a:solidFill>
              </a:rPr>
              <a:t>-r</a:t>
            </a:r>
            <a:r>
              <a:rPr lang="zh-CN" altLang="en-US" kern="0" smtClean="0"/>
              <a:t>：递归删除整个目录树</a:t>
            </a:r>
            <a:endParaRPr lang="en-US" altLang="zh-CN" kern="0" smtClean="0"/>
          </a:p>
          <a:p>
            <a:pPr lvl="2" eaLnBrk="1" hangingPunct="1">
              <a:buClr>
                <a:srgbClr val="000000"/>
              </a:buClr>
              <a:defRPr/>
            </a:pPr>
            <a:r>
              <a:rPr lang="en-US" altLang="zh-CN" kern="0" smtClean="0"/>
              <a:t>-f    </a:t>
            </a:r>
            <a:endParaRPr lang="en-US" altLang="zh-CN" kern="0" smtClean="0"/>
          </a:p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smtClean="0"/>
              <a:t>rmdir</a:t>
            </a:r>
            <a:r>
              <a:rPr lang="zh-CN" altLang="en-US" kern="0" smtClean="0"/>
              <a:t>命令</a:t>
            </a:r>
            <a:endParaRPr lang="en-US" altLang="zh-CN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用途：删除（</a:t>
            </a:r>
            <a:r>
              <a:rPr lang="en-US" altLang="zh-CN" kern="0" smtClean="0"/>
              <a:t>directory</a:t>
            </a:r>
            <a:r>
              <a:rPr lang="zh-CN" altLang="en-US" kern="0" smtClean="0"/>
              <a:t>）目录</a:t>
            </a:r>
            <a:endParaRPr lang="en-US" altLang="zh-CN" kern="0" smtClean="0"/>
          </a:p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smtClean="0"/>
              <a:t>mv</a:t>
            </a:r>
            <a:r>
              <a:rPr lang="zh-CN" altLang="en-US" kern="0" smtClean="0"/>
              <a:t>命令</a:t>
            </a:r>
            <a:endParaRPr lang="en-US" altLang="zh-CN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用途：移动（</a:t>
            </a:r>
            <a:r>
              <a:rPr lang="en-US" altLang="zh-CN" kern="0" smtClean="0"/>
              <a:t>Move</a:t>
            </a:r>
            <a:r>
              <a:rPr lang="zh-CN" altLang="en-US" kern="0" smtClean="0"/>
              <a:t>）文件或目录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buFontTx/>
              <a:buNone/>
              <a:defRPr/>
            </a:pPr>
            <a:r>
              <a:rPr lang="zh-CN" altLang="en-US" kern="0" smtClean="0"/>
              <a:t>    </a:t>
            </a:r>
            <a:r>
              <a:rPr lang="en-US" altLang="zh-CN" kern="0" smtClean="0"/>
              <a:t>—— </a:t>
            </a:r>
            <a:r>
              <a:rPr lang="zh-CN" altLang="en-US" kern="0" smtClean="0"/>
              <a:t>若如果目标位置与源位置相同，则相当于</a:t>
            </a:r>
            <a:r>
              <a:rPr lang="zh-CN" altLang="en-US" b="0" kern="0" smtClean="0"/>
              <a:t>改名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mv  [</a:t>
            </a:r>
            <a:r>
              <a:rPr lang="zh-CN" altLang="en-US" kern="0" smtClean="0">
                <a:solidFill>
                  <a:srgbClr val="FF0000"/>
                </a:solidFill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</a:rPr>
              <a:t>源文件或目录</a:t>
            </a:r>
            <a:r>
              <a:rPr lang="en-US" altLang="zh-CN" kern="0" smtClean="0">
                <a:solidFill>
                  <a:srgbClr val="FF0000"/>
                </a:solidFill>
              </a:rPr>
              <a:t>…  </a:t>
            </a:r>
            <a:r>
              <a:rPr lang="zh-CN" altLang="en-US" kern="0" smtClean="0">
                <a:solidFill>
                  <a:srgbClr val="FF0000"/>
                </a:solidFill>
              </a:rPr>
              <a:t>目标文件或目录</a:t>
            </a:r>
            <a:endParaRPr lang="zh-CN" altLang="en-US" kern="0" smtClean="0">
              <a:solidFill>
                <a:srgbClr val="FF0000"/>
              </a:solidFill>
            </a:endParaRPr>
          </a:p>
          <a:p>
            <a:pPr marL="457200" lvl="1" indent="0" eaLnBrk="1" hangingPunct="1">
              <a:buClr>
                <a:srgbClr val="000000"/>
              </a:buClr>
              <a:buFontTx/>
              <a:buNone/>
              <a:defRPr/>
            </a:pPr>
            <a:endParaRPr lang="zh-CN" altLang="en-US" kern="0" smtClean="0"/>
          </a:p>
          <a:p>
            <a:pPr marL="457200" lvl="1" indent="0" eaLnBrk="1" hangingPunct="1">
              <a:buClr>
                <a:srgbClr val="000000"/>
              </a:buClr>
              <a:buFontTx/>
              <a:buNone/>
              <a:defRPr/>
            </a:pPr>
            <a:endParaRPr lang="zh-CN" altLang="en-US" kern="0" smtClean="0"/>
          </a:p>
          <a:p>
            <a:pPr marL="457200" lvl="1" indent="0" eaLnBrk="1" hangingPunct="1">
              <a:buClr>
                <a:srgbClr val="000000"/>
              </a:buClr>
              <a:buFontTx/>
              <a:buNone/>
              <a:defRPr/>
            </a:pPr>
            <a:endParaRPr lang="en-US" altLang="zh-CN" kern="0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62088" y="174625"/>
            <a:ext cx="6335712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rm</a:t>
            </a:r>
            <a:r>
              <a:rPr lang="zh-CN" altLang="en-US" kern="0" dirty="0" smtClean="0">
                <a:solidFill>
                  <a:schemeClr val="tx1"/>
                </a:solidFill>
              </a:rPr>
              <a:t>、</a:t>
            </a:r>
            <a:r>
              <a:rPr lang="en-US" altLang="zh-CN" kern="0" dirty="0" smtClean="0">
                <a:solidFill>
                  <a:schemeClr val="tx1"/>
                </a:solidFill>
              </a:rPr>
              <a:t>mv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955BB48F-4770-4CCC-8637-A145CC93499D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3789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42FA748B-0E2D-475C-A78E-C523E4318408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42875" y="1233488"/>
            <a:ext cx="8435975" cy="41862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/>
              <a:t>find</a:t>
            </a:r>
            <a:r>
              <a:rPr lang="zh-CN" altLang="en-US" kern="0" dirty="0" smtClean="0"/>
              <a:t>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用途：用于查找文件或目录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格式：</a:t>
            </a:r>
            <a:r>
              <a:rPr lang="en-US" altLang="zh-CN" kern="0" dirty="0" smtClean="0">
                <a:solidFill>
                  <a:srgbClr val="FF0000"/>
                </a:solidFill>
              </a:rPr>
              <a:t>find  [</a:t>
            </a:r>
            <a:r>
              <a:rPr lang="zh-CN" altLang="en-US" kern="0" dirty="0" smtClean="0">
                <a:solidFill>
                  <a:srgbClr val="FF0000"/>
                </a:solidFill>
              </a:rPr>
              <a:t>查找范围</a:t>
            </a:r>
            <a:r>
              <a:rPr lang="en-US" altLang="zh-CN" kern="0" dirty="0" smtClean="0">
                <a:solidFill>
                  <a:srgbClr val="FF0000"/>
                </a:solidFill>
              </a:rPr>
              <a:t>]  [</a:t>
            </a:r>
            <a:r>
              <a:rPr lang="zh-CN" altLang="en-US" kern="0" dirty="0" smtClean="0">
                <a:solidFill>
                  <a:srgbClr val="FF0000"/>
                </a:solidFill>
              </a:rPr>
              <a:t>查找条件</a:t>
            </a:r>
            <a:r>
              <a:rPr lang="en-US" altLang="zh-CN" kern="0" dirty="0" smtClean="0">
                <a:solidFill>
                  <a:srgbClr val="FF0000"/>
                </a:solidFill>
              </a:rPr>
              <a:t>]</a:t>
            </a:r>
            <a:endParaRPr lang="en-US" altLang="zh-CN" kern="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zh-CN" altLang="en-US" kern="0" dirty="0" smtClean="0"/>
              <a:t>常用查找条件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en-US" altLang="zh-CN" kern="0" dirty="0" smtClean="0"/>
              <a:t>-name</a:t>
            </a:r>
            <a:r>
              <a:rPr lang="zh-CN" altLang="en-US" kern="0" dirty="0" smtClean="0"/>
              <a:t>：按文件名称查找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en-US" altLang="zh-CN" kern="0" dirty="0" smtClean="0"/>
              <a:t>-user</a:t>
            </a:r>
            <a:r>
              <a:rPr lang="zh-CN" altLang="en-US" kern="0" dirty="0" smtClean="0"/>
              <a:t>：</a:t>
            </a:r>
            <a:r>
              <a:rPr lang="en-US" altLang="zh-CN" kern="0" dirty="0" smtClean="0"/>
              <a:t>  </a:t>
            </a:r>
            <a:r>
              <a:rPr lang="zh-CN" altLang="en-US" kern="0" dirty="0" smtClean="0"/>
              <a:t>按文件属主查找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en-US" altLang="zh-CN" kern="0" dirty="0" smtClean="0"/>
              <a:t>-type</a:t>
            </a:r>
            <a:r>
              <a:rPr lang="zh-CN" altLang="en-US" kern="0" dirty="0" smtClean="0"/>
              <a:t>：  按文件类型查找</a:t>
            </a:r>
            <a:endParaRPr lang="en-US" altLang="zh-CN" kern="0" dirty="0" smtClean="0"/>
          </a:p>
          <a:p>
            <a:pPr lvl="4" eaLnBrk="1" hangingPunct="1">
              <a:defRPr/>
            </a:pPr>
            <a:r>
              <a:rPr lang="en-US" altLang="zh-CN" kern="0" dirty="0" smtClean="0"/>
              <a:t>f	</a:t>
            </a:r>
            <a:r>
              <a:rPr lang="zh-CN" altLang="en-US" kern="0" dirty="0" smtClean="0"/>
              <a:t>查找文件</a:t>
            </a:r>
            <a:endParaRPr lang="en-US" altLang="zh-CN" kern="0" dirty="0" smtClean="0"/>
          </a:p>
          <a:p>
            <a:pPr lvl="4" eaLnBrk="1" hangingPunct="1">
              <a:defRPr/>
            </a:pPr>
            <a:r>
              <a:rPr lang="en-US" altLang="zh-CN" kern="0" dirty="0" smtClean="0"/>
              <a:t>d	</a:t>
            </a:r>
            <a:r>
              <a:rPr lang="zh-CN" altLang="en-US" kern="0" dirty="0" smtClean="0"/>
              <a:t>查找目录</a:t>
            </a:r>
            <a:endParaRPr lang="en-US" altLang="zh-CN" kern="0" dirty="0" smtClean="0"/>
          </a:p>
          <a:p>
            <a:pPr lvl="4" eaLnBrk="1" hangingPunct="1">
              <a:defRPr/>
            </a:pPr>
            <a:r>
              <a:rPr lang="en-US" altLang="zh-CN" kern="0" dirty="0" smtClean="0"/>
              <a:t>l	</a:t>
            </a:r>
            <a:r>
              <a:rPr lang="zh-CN" altLang="en-US" kern="0" dirty="0" smtClean="0"/>
              <a:t>链接</a:t>
            </a:r>
            <a:endParaRPr lang="en-US" altLang="zh-CN" kern="0" dirty="0" smtClean="0"/>
          </a:p>
          <a:p>
            <a:pPr lvl="4" eaLnBrk="1" hangingPunct="1">
              <a:defRPr/>
            </a:pPr>
            <a:r>
              <a:rPr lang="en-US" altLang="zh-CN" kern="0" dirty="0" smtClean="0"/>
              <a:t>p	</a:t>
            </a:r>
            <a:r>
              <a:rPr lang="zh-CN" altLang="en-US" kern="0" dirty="0" smtClean="0"/>
              <a:t>管道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en-US" altLang="zh-CN" kern="0" dirty="0" smtClean="0"/>
              <a:t>-size	   </a:t>
            </a:r>
            <a:r>
              <a:rPr lang="zh-CN" altLang="en-US" kern="0" dirty="0" smtClean="0"/>
              <a:t>按大小查找</a:t>
            </a:r>
            <a:endParaRPr lang="en-US" altLang="zh-CN" kern="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59000" y="200025"/>
            <a:ext cx="4826000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find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39DBDFA2-6B76-47BE-81A4-D23A686436A6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6561A26F-FFD7-40E6-87B7-5D4A6F6C3E26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188" y="225425"/>
            <a:ext cx="6697662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文件内容操作命令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cat</a:t>
            </a:r>
            <a:r>
              <a:rPr lang="zh-CN" altLang="en-US" kern="0" dirty="0" smtClean="0">
                <a:solidFill>
                  <a:schemeClr val="tx1"/>
                </a:solidFill>
              </a:rPr>
              <a:t>、</a:t>
            </a:r>
            <a:r>
              <a:rPr lang="en-US" altLang="zh-CN" kern="0" dirty="0" smtClean="0">
                <a:solidFill>
                  <a:schemeClr val="tx1"/>
                </a:solidFill>
              </a:rPr>
              <a:t>less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9388" y="1233488"/>
            <a:ext cx="8435975" cy="37909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/>
              <a:t>cat</a:t>
            </a:r>
            <a:r>
              <a:rPr lang="zh-CN" altLang="en-US" kern="0" dirty="0" smtClean="0"/>
              <a:t>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用途：显示出文件的全部内容</a:t>
            </a:r>
            <a:endParaRPr lang="en-US" altLang="zh-CN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格式：</a:t>
            </a:r>
            <a:r>
              <a:rPr lang="en-US" altLang="zh-CN" kern="0" dirty="0" smtClean="0"/>
              <a:t>cat  </a:t>
            </a:r>
            <a:r>
              <a:rPr lang="zh-CN" altLang="en-US" kern="0" dirty="0" smtClean="0"/>
              <a:t>目标文件</a:t>
            </a:r>
            <a:endParaRPr lang="en-US" altLang="zh-CN" kern="0" dirty="0" smtClean="0"/>
          </a:p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dirty="0" smtClean="0"/>
              <a:t>less</a:t>
            </a:r>
            <a:r>
              <a:rPr lang="zh-CN" altLang="en-US" kern="0" dirty="0" smtClean="0"/>
              <a:t>命令</a:t>
            </a:r>
            <a:endParaRPr lang="zh-CN" altLang="en-US" kern="0" dirty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dirty="0" smtClean="0"/>
              <a:t>用途：全屏方式分页显示文件内容</a:t>
            </a:r>
            <a:endParaRPr lang="zh-CN" altLang="en-US" kern="0" dirty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dirty="0" smtClean="0"/>
              <a:t>交互操作方法：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zh-CN" altLang="en-US" kern="0" dirty="0" smtClean="0"/>
              <a:t> 按</a:t>
            </a:r>
            <a:r>
              <a:rPr lang="en-US" altLang="zh-CN" kern="0" dirty="0" smtClean="0"/>
              <a:t>Enter</a:t>
            </a:r>
            <a:r>
              <a:rPr lang="zh-CN" altLang="en-US" kern="0" dirty="0" smtClean="0"/>
              <a:t>键向下逐行滚动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zh-CN" altLang="en-US" kern="0" dirty="0" smtClean="0"/>
              <a:t> 按空格键向下翻一屏、按</a:t>
            </a:r>
            <a:r>
              <a:rPr lang="en-US" altLang="zh-CN" kern="0" dirty="0" smtClean="0"/>
              <a:t>b</a:t>
            </a:r>
            <a:r>
              <a:rPr lang="zh-CN" altLang="en-US" kern="0" dirty="0" smtClean="0"/>
              <a:t>键向上翻一屏</a:t>
            </a:r>
            <a:endParaRPr lang="zh-CN" altLang="en-US" kern="0" dirty="0" smtClean="0"/>
          </a:p>
          <a:p>
            <a:pPr lvl="2" eaLnBrk="1" hangingPunct="1">
              <a:defRPr/>
            </a:pPr>
            <a:r>
              <a:rPr lang="zh-CN" altLang="en-US" kern="0" dirty="0" smtClean="0"/>
              <a:t> 按</a:t>
            </a:r>
            <a:r>
              <a:rPr lang="en-US" altLang="zh-CN" kern="0" dirty="0" smtClean="0"/>
              <a:t>q</a:t>
            </a:r>
            <a:r>
              <a:rPr lang="zh-CN" altLang="en-US" kern="0" dirty="0" smtClean="0"/>
              <a:t>键退出</a:t>
            </a:r>
            <a:endParaRPr lang="en-US" altLang="zh-CN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1C3A437-3D37-4DF1-8C49-DD96B9C3322C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4301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62CBE25-649A-44E0-959F-1101ADEDE696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2875" y="1196975"/>
            <a:ext cx="8435975" cy="43672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zh-CN" kern="0" smtClean="0">
                <a:ea typeface="黑体" panose="02010609060101010101" charset="-122"/>
              </a:rPr>
              <a:t>grep</a:t>
            </a:r>
            <a:r>
              <a:rPr lang="zh-CN" altLang="en-US" kern="0" smtClean="0">
                <a:ea typeface="黑体" panose="02010609060101010101" charset="-122"/>
              </a:rPr>
              <a:t>命令</a:t>
            </a:r>
            <a:endParaRPr lang="zh-CN" altLang="en-US" kern="0" smtClean="0"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用途：在</a:t>
            </a:r>
            <a:r>
              <a:rPr lang="zh-CN" altLang="en-US" kern="0" smtClean="0">
                <a:solidFill>
                  <a:srgbClr val="FF0000"/>
                </a:solidFill>
                <a:ea typeface="黑体" panose="02010609060101010101" charset="-122"/>
              </a:rPr>
              <a:t>文件</a:t>
            </a:r>
            <a:r>
              <a:rPr lang="zh-CN" altLang="en-US" kern="0" smtClean="0">
                <a:ea typeface="黑体" panose="02010609060101010101" charset="-122"/>
              </a:rPr>
              <a:t>中查找并显示包含</a:t>
            </a:r>
            <a:r>
              <a:rPr lang="zh-CN" altLang="en-US" kern="0" smtClean="0">
                <a:solidFill>
                  <a:srgbClr val="FF0000"/>
                </a:solidFill>
                <a:ea typeface="黑体" panose="02010609060101010101" charset="-122"/>
              </a:rPr>
              <a:t>指定字符串</a:t>
            </a:r>
            <a:r>
              <a:rPr lang="zh-CN" altLang="en-US" kern="0" smtClean="0">
                <a:ea typeface="黑体" panose="02010609060101010101" charset="-122"/>
              </a:rPr>
              <a:t>的行</a:t>
            </a:r>
            <a:endParaRPr lang="zh-CN" altLang="en-US" kern="0" smtClean="0"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格式：</a:t>
            </a:r>
            <a:r>
              <a:rPr lang="en-US" altLang="zh-CN" kern="0" smtClean="0">
                <a:solidFill>
                  <a:srgbClr val="FF0000"/>
                </a:solidFill>
                <a:ea typeface="黑体" panose="02010609060101010101" charset="-122"/>
              </a:rPr>
              <a:t>grep  [</a:t>
            </a:r>
            <a:r>
              <a:rPr lang="zh-CN" altLang="en-US" kern="0" smtClean="0">
                <a:solidFill>
                  <a:srgbClr val="FF0000"/>
                </a:solidFill>
                <a:ea typeface="黑体" panose="02010609060101010101" charset="-122"/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  <a:ea typeface="黑体" panose="02010609060101010101" charset="-122"/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  <a:ea typeface="黑体" panose="02010609060101010101" charset="-122"/>
              </a:rPr>
              <a:t>查找条件  目标文件</a:t>
            </a:r>
            <a:endParaRPr lang="zh-CN" altLang="en-US" kern="0" smtClean="0">
              <a:solidFill>
                <a:srgbClr val="FF0000"/>
              </a:solidFill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常用命令选项</a:t>
            </a:r>
            <a:endParaRPr lang="zh-CN" altLang="en-US" kern="0" smtClean="0">
              <a:ea typeface="黑体" panose="02010609060101010101" charset="-122"/>
            </a:endParaRPr>
          </a:p>
          <a:p>
            <a:pPr lvl="2" eaLnBrk="1" hangingPunct="1">
              <a:defRPr/>
            </a:pPr>
            <a:r>
              <a:rPr lang="en-US" altLang="zh-CN" kern="0" smtClean="0">
                <a:ea typeface="黑体" panose="02010609060101010101" charset="-122"/>
              </a:rPr>
              <a:t>-i</a:t>
            </a:r>
            <a:r>
              <a:rPr lang="zh-CN" altLang="en-US" kern="0" smtClean="0">
                <a:ea typeface="黑体" panose="02010609060101010101" charset="-122"/>
              </a:rPr>
              <a:t>：查找时忽略大小写</a:t>
            </a:r>
            <a:endParaRPr lang="zh-CN" altLang="en-US" kern="0" smtClean="0">
              <a:ea typeface="黑体" panose="02010609060101010101" charset="-122"/>
            </a:endParaRPr>
          </a:p>
          <a:p>
            <a:pPr lvl="2" eaLnBrk="1" hangingPunct="1">
              <a:defRPr/>
            </a:pPr>
            <a:r>
              <a:rPr lang="en-US" altLang="zh-CN" kern="0" smtClean="0">
                <a:ea typeface="黑体" panose="02010609060101010101" charset="-122"/>
              </a:rPr>
              <a:t>-v</a:t>
            </a:r>
            <a:r>
              <a:rPr lang="zh-CN" altLang="en-US" kern="0" smtClean="0">
                <a:ea typeface="黑体" panose="02010609060101010101" charset="-122"/>
              </a:rPr>
              <a:t>：反转查找，输出与查找条件不相符的行 </a:t>
            </a:r>
            <a:endParaRPr lang="zh-CN" altLang="en-US" kern="0" smtClean="0"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查找条件设置</a:t>
            </a:r>
            <a:endParaRPr lang="zh-CN" altLang="en-US" kern="0" smtClean="0">
              <a:ea typeface="黑体" panose="02010609060101010101" charset="-122"/>
            </a:endParaRPr>
          </a:p>
          <a:p>
            <a:pPr lvl="2" eaLnBrk="1" hangingPunct="1">
              <a:defRPr/>
            </a:pPr>
            <a:r>
              <a:rPr lang="zh-CN" altLang="en-US" kern="0" smtClean="0">
                <a:ea typeface="黑体" panose="02010609060101010101" charset="-122"/>
              </a:rPr>
              <a:t>要查找的字符串以双引号括起来</a:t>
            </a:r>
            <a:endParaRPr lang="zh-CN" altLang="en-US" kern="0" smtClean="0">
              <a:ea typeface="黑体" panose="02010609060101010101" charset="-122"/>
            </a:endParaRPr>
          </a:p>
          <a:p>
            <a:pPr lvl="2" eaLnBrk="1" hangingPunct="1">
              <a:defRPr/>
            </a:pPr>
            <a:r>
              <a:rPr lang="zh-CN" altLang="en-US" kern="0" smtClean="0">
                <a:ea typeface="黑体" panose="02010609060101010101" charset="-122"/>
              </a:rPr>
              <a:t>“</a:t>
            </a:r>
            <a:r>
              <a:rPr lang="en-US" altLang="zh-CN" kern="0" smtClean="0">
                <a:solidFill>
                  <a:srgbClr val="FF0000"/>
                </a:solidFill>
                <a:ea typeface="黑体" panose="02010609060101010101" charset="-122"/>
              </a:rPr>
              <a:t>^</a:t>
            </a:r>
            <a:r>
              <a:rPr lang="en-US" altLang="zh-CN" kern="0" smtClean="0">
                <a:ea typeface="黑体" panose="02010609060101010101" charset="-122"/>
              </a:rPr>
              <a:t>……”</a:t>
            </a:r>
            <a:r>
              <a:rPr lang="zh-CN" altLang="en-US" kern="0" smtClean="0">
                <a:ea typeface="黑体" panose="02010609060101010101" charset="-122"/>
              </a:rPr>
              <a:t>表示以</a:t>
            </a:r>
            <a:r>
              <a:rPr lang="en-US" altLang="zh-CN" kern="0" smtClean="0">
                <a:ea typeface="黑体" panose="02010609060101010101" charset="-122"/>
              </a:rPr>
              <a:t>……</a:t>
            </a:r>
            <a:r>
              <a:rPr lang="zh-CN" altLang="en-US" kern="0" smtClean="0">
                <a:ea typeface="黑体" panose="02010609060101010101" charset="-122"/>
              </a:rPr>
              <a:t>开头，“</a:t>
            </a:r>
            <a:r>
              <a:rPr lang="en-US" altLang="zh-CN" kern="0" smtClean="0">
                <a:ea typeface="黑体" panose="02010609060101010101" charset="-122"/>
              </a:rPr>
              <a:t>……</a:t>
            </a:r>
            <a:r>
              <a:rPr lang="en-US" altLang="zh-CN" kern="0" smtClean="0">
                <a:solidFill>
                  <a:srgbClr val="FF0000"/>
                </a:solidFill>
                <a:ea typeface="黑体" panose="02010609060101010101" charset="-122"/>
              </a:rPr>
              <a:t>$</a:t>
            </a:r>
            <a:r>
              <a:rPr lang="en-US" altLang="zh-CN" kern="0" smtClean="0">
                <a:ea typeface="黑体" panose="02010609060101010101" charset="-122"/>
              </a:rPr>
              <a:t>”</a:t>
            </a:r>
            <a:r>
              <a:rPr lang="zh-CN" altLang="en-US" kern="0" smtClean="0">
                <a:ea typeface="黑体" panose="02010609060101010101" charset="-122"/>
              </a:rPr>
              <a:t>表示以</a:t>
            </a:r>
            <a:r>
              <a:rPr lang="en-US" altLang="zh-CN" kern="0" smtClean="0">
                <a:ea typeface="黑体" panose="02010609060101010101" charset="-122"/>
              </a:rPr>
              <a:t>……</a:t>
            </a:r>
            <a:r>
              <a:rPr lang="zh-CN" altLang="en-US" kern="0" smtClean="0">
                <a:ea typeface="黑体" panose="02010609060101010101" charset="-122"/>
              </a:rPr>
              <a:t>结尾</a:t>
            </a:r>
            <a:endParaRPr lang="zh-CN" altLang="en-US" kern="0" smtClean="0">
              <a:ea typeface="黑体" panose="02010609060101010101" charset="-122"/>
            </a:endParaRPr>
          </a:p>
          <a:p>
            <a:pPr lvl="2" eaLnBrk="1" hangingPunct="1">
              <a:defRPr/>
            </a:pPr>
            <a:r>
              <a:rPr lang="zh-CN" altLang="en-US" kern="0" smtClean="0">
                <a:ea typeface="黑体" panose="02010609060101010101" charset="-122"/>
              </a:rPr>
              <a:t>“</a:t>
            </a:r>
            <a:r>
              <a:rPr lang="en-US" altLang="zh-CN" kern="0" smtClean="0">
                <a:solidFill>
                  <a:srgbClr val="FF0000"/>
                </a:solidFill>
                <a:ea typeface="黑体" panose="02010609060101010101" charset="-122"/>
              </a:rPr>
              <a:t>^$</a:t>
            </a:r>
            <a:r>
              <a:rPr lang="en-US" altLang="zh-CN" kern="0" smtClean="0">
                <a:ea typeface="黑体" panose="02010609060101010101" charset="-122"/>
              </a:rPr>
              <a:t>”</a:t>
            </a:r>
            <a:r>
              <a:rPr lang="zh-CN" altLang="en-US" kern="0" smtClean="0">
                <a:ea typeface="黑体" panose="02010609060101010101" charset="-122"/>
              </a:rPr>
              <a:t>表示空行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11338" y="173038"/>
            <a:ext cx="5521325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文件内容操作命令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grep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8DDF9DEF-F411-487A-8F88-9C60A13E629E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4608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8347B06-08A3-4CBC-956E-047FD20076D5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6388" y="1196975"/>
            <a:ext cx="8435975" cy="4546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smtClean="0"/>
              <a:t>tar</a:t>
            </a:r>
            <a:r>
              <a:rPr lang="zh-CN" altLang="en-US" kern="0" smtClean="0"/>
              <a:t>命令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用途：制作归档文件、释放归档文件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tar  [</a:t>
            </a:r>
            <a:r>
              <a:rPr lang="zh-CN" altLang="en-US" kern="0" smtClean="0">
                <a:solidFill>
                  <a:srgbClr val="FF0000"/>
                </a:solidFill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</a:rPr>
              <a:t>归档文件名  源文件或目录</a:t>
            </a:r>
            <a:endParaRPr lang="zh-CN" altLang="en-US" kern="0" smtClean="0">
              <a:solidFill>
                <a:srgbClr val="FF0000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zh-CN" altLang="en-US" kern="0" smtClean="0"/>
              <a:t>              </a:t>
            </a:r>
            <a:r>
              <a:rPr lang="en-US" altLang="zh-CN" kern="0" smtClean="0">
                <a:solidFill>
                  <a:srgbClr val="FF0000"/>
                </a:solidFill>
              </a:rPr>
              <a:t>tar  [</a:t>
            </a:r>
            <a:r>
              <a:rPr lang="zh-CN" altLang="en-US" kern="0" smtClean="0">
                <a:solidFill>
                  <a:srgbClr val="FF0000"/>
                </a:solidFill>
              </a:rPr>
              <a:t>选项</a:t>
            </a:r>
            <a:r>
              <a:rPr lang="en-US" altLang="zh-CN" kern="0" smtClean="0">
                <a:solidFill>
                  <a:srgbClr val="FF0000"/>
                </a:solidFill>
              </a:rPr>
              <a:t>]...  </a:t>
            </a:r>
            <a:r>
              <a:rPr lang="zh-CN" altLang="en-US" kern="0" smtClean="0">
                <a:solidFill>
                  <a:srgbClr val="FF0000"/>
                </a:solidFill>
              </a:rPr>
              <a:t>归档文件名  </a:t>
            </a:r>
            <a:r>
              <a:rPr lang="en-US" altLang="zh-CN" kern="0" smtClean="0">
                <a:solidFill>
                  <a:srgbClr val="FF0000"/>
                </a:solidFill>
              </a:rPr>
              <a:t>[-C </a:t>
            </a:r>
            <a:r>
              <a:rPr lang="zh-CN" altLang="en-US" kern="0" smtClean="0">
                <a:solidFill>
                  <a:srgbClr val="FF0000"/>
                </a:solidFill>
              </a:rPr>
              <a:t>目标目录</a:t>
            </a:r>
            <a:r>
              <a:rPr lang="en-US" altLang="zh-CN" kern="0" smtClean="0">
                <a:solidFill>
                  <a:srgbClr val="FF0000"/>
                </a:solidFill>
              </a:rPr>
              <a:t>]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zh-CN" altLang="en-US" kern="0" smtClean="0"/>
              <a:t>常用命令</a:t>
            </a:r>
            <a:endParaRPr lang="en-US" altLang="zh-CN" kern="0" smtClean="0"/>
          </a:p>
          <a:p>
            <a:pPr lvl="2" eaLnBrk="1" hangingPunct="1">
              <a:defRPr/>
            </a:pPr>
            <a:r>
              <a:rPr lang="zh-CN" altLang="en-US" kern="0" smtClean="0"/>
              <a:t>打包：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en-US" altLang="zh-CN" kern="0" smtClean="0"/>
              <a:t>tar  -czvf  [</a:t>
            </a:r>
            <a:r>
              <a:rPr lang="zh-CN" altLang="en-US" kern="0" smtClean="0"/>
              <a:t>存放路径</a:t>
            </a:r>
            <a:r>
              <a:rPr lang="en-US" altLang="zh-CN" kern="0" smtClean="0"/>
              <a:t>]</a:t>
            </a:r>
            <a:r>
              <a:rPr lang="zh-CN" altLang="en-US" kern="0" smtClean="0"/>
              <a:t>归档文件名</a:t>
            </a:r>
            <a:r>
              <a:rPr lang="en-US" altLang="zh-CN" kern="0" smtClean="0"/>
              <a:t>.tar.gz</a:t>
            </a:r>
            <a:r>
              <a:rPr lang="zh-CN" altLang="en-US" kern="0" smtClean="0"/>
              <a:t>  源文件或目录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zh-CN" altLang="en-US" kern="0" smtClean="0"/>
              <a:t>或  </a:t>
            </a:r>
            <a:r>
              <a:rPr lang="en-US" altLang="zh-CN" kern="0" smtClean="0"/>
              <a:t>tar  -cjvf  [</a:t>
            </a:r>
            <a:r>
              <a:rPr lang="zh-CN" altLang="en-US" kern="0" smtClean="0"/>
              <a:t>存放路径</a:t>
            </a:r>
            <a:r>
              <a:rPr lang="en-US" altLang="zh-CN" kern="0" smtClean="0"/>
              <a:t>]</a:t>
            </a:r>
            <a:r>
              <a:rPr lang="zh-CN" altLang="en-US" kern="0" smtClean="0"/>
              <a:t>归档文件名</a:t>
            </a:r>
            <a:r>
              <a:rPr lang="en-US" altLang="zh-CN" kern="0" smtClean="0"/>
              <a:t>.tar.bz2</a:t>
            </a:r>
            <a:r>
              <a:rPr lang="zh-CN" altLang="en-US" kern="0" smtClean="0"/>
              <a:t>  源文件或目录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或  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tar  cJvf   [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存放路径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归档文件名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.tar.xz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  源文件或目录</a:t>
            </a:r>
            <a:endParaRPr lang="en-US" altLang="zh-CN" kern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 eaLnBrk="1" hangingPunct="1">
              <a:defRPr/>
            </a:pPr>
            <a:r>
              <a:rPr lang="zh-CN" altLang="en-US" kern="0" smtClean="0"/>
              <a:t>解包：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en-US" altLang="zh-CN" kern="0" smtClean="0"/>
              <a:t>tar  -xzvf  [</a:t>
            </a:r>
            <a:r>
              <a:rPr lang="zh-CN" altLang="en-US" kern="0" smtClean="0"/>
              <a:t>存放路径</a:t>
            </a:r>
            <a:r>
              <a:rPr lang="en-US" altLang="zh-CN" kern="0" smtClean="0"/>
              <a:t>]</a:t>
            </a:r>
            <a:r>
              <a:rPr lang="zh-CN" altLang="en-US" kern="0" smtClean="0"/>
              <a:t>归档文件名</a:t>
            </a:r>
            <a:r>
              <a:rPr lang="en-US" altLang="zh-CN" kern="0" smtClean="0"/>
              <a:t>.tar.gz   [-C  </a:t>
            </a:r>
            <a:r>
              <a:rPr lang="zh-CN" altLang="en-US" kern="0" smtClean="0"/>
              <a:t>解压目录</a:t>
            </a:r>
            <a:r>
              <a:rPr lang="en-US" altLang="zh-CN" kern="0" smtClean="0"/>
              <a:t>]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zh-CN" altLang="en-US" kern="0" smtClean="0"/>
              <a:t>或  </a:t>
            </a:r>
            <a:r>
              <a:rPr lang="en-US" altLang="zh-CN" kern="0" smtClean="0"/>
              <a:t>tar  -xjvf  [</a:t>
            </a:r>
            <a:r>
              <a:rPr lang="zh-CN" altLang="en-US" kern="0" smtClean="0"/>
              <a:t>存放路径</a:t>
            </a:r>
            <a:r>
              <a:rPr lang="en-US" altLang="zh-CN" kern="0" smtClean="0"/>
              <a:t>]</a:t>
            </a:r>
            <a:r>
              <a:rPr lang="zh-CN" altLang="en-US" kern="0" smtClean="0"/>
              <a:t>归档文件名</a:t>
            </a:r>
            <a:r>
              <a:rPr lang="en-US" altLang="zh-CN" kern="0" smtClean="0"/>
              <a:t>.tar.bz2  [-C  </a:t>
            </a:r>
            <a:r>
              <a:rPr lang="zh-CN" altLang="en-US" kern="0" smtClean="0"/>
              <a:t>解压目录</a:t>
            </a:r>
            <a:r>
              <a:rPr lang="en-US" altLang="zh-CN" kern="0" smtClean="0"/>
              <a:t>]</a:t>
            </a:r>
            <a:endParaRPr lang="en-US" altLang="zh-CN" kern="0" smtClean="0"/>
          </a:p>
          <a:p>
            <a:pPr lvl="3" eaLnBrk="1" hangingPunct="1">
              <a:defRPr/>
            </a:pP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或  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tar  xJvf  [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存放路径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归档文件名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.tar.xz   [-C  </a:t>
            </a:r>
            <a:r>
              <a:rPr lang="zh-CN" altLang="en-US" kern="0" smtClean="0">
                <a:solidFill>
                  <a:schemeClr val="accent3">
                    <a:lumMod val="50000"/>
                  </a:schemeClr>
                </a:solidFill>
              </a:rPr>
              <a:t>解压目录</a:t>
            </a:r>
            <a:r>
              <a:rPr lang="en-US" altLang="zh-CN" kern="0" smtClean="0">
                <a:solidFill>
                  <a:schemeClr val="accent3">
                    <a:lumMod val="50000"/>
                  </a:schemeClr>
                </a:solidFill>
              </a:rPr>
              <a:t>]</a:t>
            </a:r>
            <a:endParaRPr lang="en-US" altLang="zh-CN" kern="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59000" y="198438"/>
            <a:ext cx="5076825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归档及压缩命令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tar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5961063" y="1252538"/>
            <a:ext cx="1871662" cy="468312"/>
          </a:xfrm>
          <a:prstGeom prst="wedgeRoundRectCallout">
            <a:avLst>
              <a:gd name="adj1" fmla="val -41310"/>
              <a:gd name="adj2" fmla="val 103741"/>
              <a:gd name="adj3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 w="19050" algn="ctr">
            <a:solidFill>
              <a:srgbClr val="FF990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80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制作归档文件</a:t>
            </a:r>
            <a:endParaRPr lang="zh-CN" altLang="en-US" sz="180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6019800" y="2852738"/>
            <a:ext cx="1871663" cy="468312"/>
          </a:xfrm>
          <a:prstGeom prst="wedgeRoundRectCallout">
            <a:avLst>
              <a:gd name="adj1" fmla="val -48088"/>
              <a:gd name="adj2" fmla="val -86912"/>
              <a:gd name="adj3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 w="19050" algn="ctr">
            <a:solidFill>
              <a:srgbClr val="FF990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80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解开归档文件</a:t>
            </a:r>
            <a:endParaRPr lang="zh-CN" altLang="en-US" sz="180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8A8F20BF-7A47-442F-AA7E-1D42C6F6AB1E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4813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CB95DDC-FB6B-44BD-9766-315BB4F90600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6863" y="1196975"/>
            <a:ext cx="8435975" cy="39211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smtClean="0"/>
              <a:t>命令历史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pt-BR" kern="0" smtClean="0"/>
              <a:t>保存用户曾经执行过的命令操作</a:t>
            </a:r>
            <a:endParaRPr lang="zh-CN" altLang="pt-BR" kern="0" smtClean="0"/>
          </a:p>
          <a:p>
            <a:pPr eaLnBrk="1" hangingPunct="1">
              <a:defRPr/>
            </a:pPr>
            <a:r>
              <a:rPr lang="zh-CN" altLang="en-US" kern="0" smtClean="0"/>
              <a:t>查看历史命令 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使用↑、↓按键逐条翻看，允许编辑并重复执行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执行：</a:t>
            </a:r>
            <a:r>
              <a:rPr lang="en-US" altLang="zh-CN" kern="0" smtClean="0">
                <a:solidFill>
                  <a:srgbClr val="FF0000"/>
                </a:solidFill>
              </a:rPr>
              <a:t>history</a:t>
            </a:r>
            <a:endParaRPr lang="en-US" altLang="zh-CN" kern="0" smtClean="0"/>
          </a:p>
          <a:p>
            <a:pPr eaLnBrk="1" hangingPunct="1">
              <a:defRPr/>
            </a:pPr>
            <a:r>
              <a:rPr lang="zh-CN" altLang="en-US" kern="0" smtClean="0"/>
              <a:t>清除历史命令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执行：</a:t>
            </a:r>
            <a:r>
              <a:rPr lang="en-US" altLang="zh-CN" kern="0" smtClean="0">
                <a:solidFill>
                  <a:srgbClr val="FF0000"/>
                </a:solidFill>
              </a:rPr>
              <a:t>history -c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/>
              <a:t>调用历史命令</a:t>
            </a:r>
            <a:endParaRPr lang="zh-CN" altLang="en-US" kern="0" smtClean="0"/>
          </a:p>
          <a:p>
            <a:pPr lvl="1" eaLnBrk="1" hangingPunct="1">
              <a:buClr>
                <a:srgbClr val="000000"/>
              </a:buClr>
              <a:defRPr/>
            </a:pPr>
            <a:r>
              <a:rPr lang="en-US" altLang="zh-CN" kern="0" smtClean="0">
                <a:solidFill>
                  <a:srgbClr val="FF0000"/>
                </a:solidFill>
              </a:rPr>
              <a:t>!n</a:t>
            </a:r>
            <a:r>
              <a:rPr lang="zh-CN" altLang="en-US" kern="0" smtClean="0"/>
              <a:t>：执行历史记录中的第</a:t>
            </a:r>
            <a:r>
              <a:rPr lang="en-US" altLang="zh-CN" kern="0" smtClean="0"/>
              <a:t>n</a:t>
            </a:r>
            <a:r>
              <a:rPr lang="zh-CN" altLang="en-US" kern="0" smtClean="0"/>
              <a:t>条命令</a:t>
            </a:r>
            <a:endParaRPr lang="zh-CN" altLang="en-US" kern="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443163" y="239713"/>
            <a:ext cx="4141787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</a:rPr>
              <a:t>Bash</a:t>
            </a:r>
            <a:r>
              <a:rPr lang="zh-CN" altLang="en-US" kern="0" dirty="0" smtClean="0">
                <a:solidFill>
                  <a:schemeClr val="tx1"/>
                </a:solidFill>
              </a:rPr>
              <a:t>的命令历史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5B361CD5-5146-4748-B47F-9322A3E16DD5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4915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7C852D1E-ECFD-488B-BA84-D8AF0C342006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79725" y="225425"/>
            <a:ext cx="3895725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</a:rPr>
              <a:t>Bash</a:t>
            </a:r>
            <a:r>
              <a:rPr lang="zh-CN" altLang="en-US" kern="0" dirty="0" smtClean="0">
                <a:solidFill>
                  <a:schemeClr val="tx1"/>
                </a:solidFill>
              </a:rPr>
              <a:t>的命令别名 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2725" y="1196975"/>
            <a:ext cx="8435975" cy="46910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smtClean="0"/>
              <a:t>命令别名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为使用频率较高的复杂命令行设置简短的调用名称</a:t>
            </a:r>
            <a:endParaRPr lang="zh-CN" altLang="en-US" kern="0" smtClean="0"/>
          </a:p>
          <a:p>
            <a:pPr eaLnBrk="1" hangingPunct="1">
              <a:defRPr/>
            </a:pPr>
            <a:r>
              <a:rPr lang="zh-CN" altLang="en-US" kern="0" smtClean="0"/>
              <a:t>查看命令别名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alias  [</a:t>
            </a:r>
            <a:r>
              <a:rPr lang="zh-CN" altLang="en-US" kern="0" smtClean="0">
                <a:solidFill>
                  <a:srgbClr val="FF0000"/>
                </a:solidFill>
              </a:rPr>
              <a:t>别名</a:t>
            </a:r>
            <a:r>
              <a:rPr lang="en-US" altLang="zh-CN" kern="0" smtClean="0">
                <a:solidFill>
                  <a:srgbClr val="FF0000"/>
                </a:solidFill>
              </a:rPr>
              <a:t>]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zh-CN" altLang="en-US" kern="0" smtClean="0"/>
              <a:t>设置命令别名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pt-BR" kern="0" smtClean="0"/>
              <a:t>执行：</a:t>
            </a:r>
            <a:r>
              <a:rPr lang="pt-BR" altLang="zh-CN" kern="0" smtClean="0">
                <a:solidFill>
                  <a:srgbClr val="FF0000"/>
                </a:solidFill>
              </a:rPr>
              <a:t>alias  </a:t>
            </a:r>
            <a:r>
              <a:rPr lang="zh-CN" altLang="pt-BR" kern="0" smtClean="0">
                <a:solidFill>
                  <a:srgbClr val="FF0000"/>
                </a:solidFill>
              </a:rPr>
              <a:t>别名</a:t>
            </a:r>
            <a:r>
              <a:rPr lang="pt-BR" altLang="zh-CN" kern="0" smtClean="0">
                <a:solidFill>
                  <a:srgbClr val="FF0000"/>
                </a:solidFill>
              </a:rPr>
              <a:t>='</a:t>
            </a:r>
            <a:r>
              <a:rPr lang="zh-CN" altLang="pt-BR" kern="0" smtClean="0">
                <a:solidFill>
                  <a:srgbClr val="FF0000"/>
                </a:solidFill>
              </a:rPr>
              <a:t>实际执行的命令</a:t>
            </a:r>
            <a:r>
              <a:rPr lang="pt-BR" altLang="zh-CN" kern="0" smtClean="0">
                <a:solidFill>
                  <a:srgbClr val="FF0000"/>
                </a:solidFill>
              </a:rPr>
              <a:t>'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zh-CN" altLang="en-US" kern="0" smtClean="0"/>
              <a:t>取消已设置的命令别名 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unalias  </a:t>
            </a:r>
            <a:r>
              <a:rPr lang="zh-CN" altLang="pt-BR" kern="0" smtClean="0">
                <a:solidFill>
                  <a:srgbClr val="FF0000"/>
                </a:solidFill>
              </a:rPr>
              <a:t>别名</a:t>
            </a:r>
            <a:endParaRPr lang="zh-CN" altLang="pt-BR" kern="0" smtClean="0">
              <a:solidFill>
                <a:srgbClr val="FF0000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zh-CN" altLang="en-US" kern="0" smtClean="0">
                <a:solidFill>
                  <a:srgbClr val="FF0000"/>
                </a:solidFill>
              </a:rPr>
              <a:t>               </a:t>
            </a:r>
            <a:r>
              <a:rPr lang="en-US" altLang="zh-CN" kern="0" smtClean="0">
                <a:solidFill>
                  <a:srgbClr val="FF0000"/>
                </a:solidFill>
              </a:rPr>
              <a:t>unalias  -a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marL="342900" lvl="1" indent="-342900" eaLnBrk="1" hangingPunct="1">
              <a:buFontTx/>
              <a:buBlip>
                <a:blip r:embed="rId1"/>
              </a:buBlip>
              <a:defRPr/>
            </a:pPr>
            <a:r>
              <a:rPr lang="zh-CN" altLang="en-US" sz="2800" kern="0" smtClean="0">
                <a:solidFill>
                  <a:srgbClr val="000000"/>
                </a:solidFill>
              </a:rPr>
              <a:t>使别名永久生效</a:t>
            </a:r>
            <a:endParaRPr lang="en-US" altLang="zh-CN" sz="2800" kern="0" smtClean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r>
              <a:rPr lang="zh-CN" altLang="en-US" kern="0" smtClean="0"/>
              <a:t>将设置命令保存到</a:t>
            </a:r>
            <a:r>
              <a:rPr lang="en-US" altLang="zh-CN" kern="0" smtClean="0"/>
              <a:t>~/.bashrc</a:t>
            </a:r>
            <a:r>
              <a:rPr lang="zh-CN" altLang="en-US" kern="0" smtClean="0"/>
              <a:t>文件中</a:t>
            </a:r>
            <a:endParaRPr lang="en-US" altLang="zh-CN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6360EC24-DBF5-41CA-8509-9D4CDC8048BA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120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48AF7D0-6473-4A06-8B6B-2E5C4B608A1C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388" y="1196975"/>
            <a:ext cx="8435975" cy="10445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/>
              <a:t>重定向：</a:t>
            </a:r>
            <a:endParaRPr lang="en-US" altLang="zh-CN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将命令的执行结果输出到指定的文件中，而不是直接显示在屏幕上 </a:t>
            </a:r>
            <a:endParaRPr lang="en-US" altLang="zh-CN" kern="0" dirty="0" smtClean="0"/>
          </a:p>
        </p:txBody>
      </p:sp>
      <p:graphicFrame>
        <p:nvGraphicFramePr>
          <p:cNvPr id="6" name="Group 4"/>
          <p:cNvGraphicFramePr>
            <a:graphicFrameLocks noGrp="1"/>
          </p:cNvGraphicFramePr>
          <p:nvPr/>
        </p:nvGraphicFramePr>
        <p:xfrm>
          <a:off x="393700" y="2239963"/>
          <a:ext cx="7829550" cy="3175000"/>
        </p:xfrm>
        <a:graphic>
          <a:graphicData uri="http://schemas.openxmlformats.org/drawingml/2006/table">
            <a:tbl>
              <a:tblPr/>
              <a:tblGrid>
                <a:gridCol w="2022475"/>
                <a:gridCol w="1103312"/>
                <a:gridCol w="4703763"/>
              </a:tblGrid>
              <a:tr h="457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类型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操作符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用途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4231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重定向标准输出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&gt;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将命令的执行结果输出到指定的文件中，而不是直接显示在屏幕上 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64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&gt;&gt;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将命令执行的结果追加输出到指定文件 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31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重定向标准错误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2&gt;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清空指定文件的内容，并将标准错误信息保存到该文件中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64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2&gt;&gt;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将标准错误信息追加输出到指定的文件中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重定向标准输出和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标准错误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&amp;&gt;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将标准输出、标准错误的内容全部保存到指定的文件中，而不是直接显示在屏幕上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87788" y="225425"/>
            <a:ext cx="1727200" cy="58578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重定向</a:t>
            </a:r>
            <a:endParaRPr lang="zh-CN" altLang="en-US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EB38C39-53C7-4831-9332-47D7B91E69CB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2227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9CFCD1B6-BA50-4BC0-BF7E-8C413F369151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388" y="1150938"/>
            <a:ext cx="8435975" cy="36099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smtClean="0"/>
              <a:t>将命令输出重定向到文件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将标准输出重定向到文件</a:t>
            </a:r>
            <a:endParaRPr lang="zh-CN" altLang="en-US" kern="0" smtClean="0"/>
          </a:p>
          <a:p>
            <a:pPr lvl="1" eaLnBrk="1" hangingPunct="1">
              <a:buFontTx/>
              <a:buNone/>
              <a:defRPr/>
            </a:pPr>
            <a:r>
              <a:rPr lang="en-US" altLang="zh-CN" kern="0" smtClean="0">
                <a:latin typeface="Courier New" panose="02070309020205020404" pitchFamily="49" charset="0"/>
              </a:rPr>
              <a:t>$ ls /etc/ &gt; etcdir</a:t>
            </a:r>
            <a:endParaRPr lang="en-US" altLang="zh-CN" kern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zh-CN" altLang="en-US" kern="0" smtClean="0"/>
              <a:t>将标准输出重定向追加到文件</a:t>
            </a:r>
            <a:endParaRPr lang="zh-CN" altLang="en-US" kern="0" smtClean="0"/>
          </a:p>
          <a:p>
            <a:pPr lvl="1" eaLnBrk="1" hangingPunct="1">
              <a:buFontTx/>
              <a:buNone/>
              <a:defRPr/>
            </a:pPr>
            <a:r>
              <a:rPr lang="en-US" altLang="zh-CN" kern="0" smtClean="0">
                <a:latin typeface="Courier New" panose="02070309020205020404" pitchFamily="49" charset="0"/>
              </a:rPr>
              <a:t>$ ls /etc/sysconfig/ &gt;&gt; etcdir</a:t>
            </a:r>
            <a:r>
              <a:rPr lang="en-US" altLang="zh-CN" kern="0" smtClean="0"/>
              <a:t> </a:t>
            </a:r>
            <a:endParaRPr lang="en-US" altLang="zh-CN" kern="0" smtClean="0"/>
          </a:p>
          <a:p>
            <a:pPr lvl="1" eaLnBrk="1" hangingPunct="1">
              <a:defRPr/>
            </a:pPr>
            <a:r>
              <a:rPr lang="zh-CN" altLang="en-US" kern="0" smtClean="0"/>
              <a:t>将错误输出重定向到文件</a:t>
            </a:r>
            <a:endParaRPr lang="zh-CN" altLang="en-US" kern="0" smtClean="0"/>
          </a:p>
          <a:p>
            <a:pPr lvl="1" eaLnBrk="1" hangingPunct="1">
              <a:buFontTx/>
              <a:buNone/>
              <a:defRPr/>
            </a:pPr>
            <a:r>
              <a:rPr lang="en-US" altLang="zh-CN" kern="0" smtClean="0">
                <a:latin typeface="Courier New" panose="02070309020205020404" pitchFamily="49" charset="0"/>
              </a:rPr>
              <a:t>$ nocmd 2&gt; errfile</a:t>
            </a:r>
            <a:endParaRPr lang="en-US" altLang="zh-CN" kern="0" smtClean="0">
              <a:latin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zh-CN" altLang="en-US" kern="0" smtClean="0"/>
              <a:t>将标准输出和错误输出重定向到文件</a:t>
            </a:r>
            <a:endParaRPr lang="zh-CN" altLang="en-US" kern="0" smtClean="0"/>
          </a:p>
          <a:p>
            <a:pPr lvl="1" eaLnBrk="1" hangingPunct="1">
              <a:buFontTx/>
              <a:buNone/>
              <a:defRPr/>
            </a:pPr>
            <a:r>
              <a:rPr lang="en-US" altLang="zh-CN" kern="0" smtClean="0">
                <a:latin typeface="Courier New" panose="02070309020205020404" pitchFamily="49" charset="0"/>
              </a:rPr>
              <a:t>$ ls afile bfile &amp;&gt; errfile</a:t>
            </a:r>
            <a:endParaRPr lang="en-US" altLang="zh-CN" kern="0" dirty="0" smtClean="0">
              <a:latin typeface="Courier New" panose="02070309020205020404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51150" y="260350"/>
            <a:ext cx="3521075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输出重定向实例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4DB49FF1-35E0-4DB6-980E-D11A3939859B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E270A5D6-4E8E-48F8-8A69-24F859CAD379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2738" y="1268413"/>
            <a:ext cx="8435975" cy="36004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en-US" altLang="zh-CN" sz="3600" kern="0" dirty="0" smtClean="0">
                <a:ea typeface="黑体" panose="02010609060101010101" charset="-122"/>
              </a:rPr>
              <a:t>Shell</a:t>
            </a:r>
            <a:r>
              <a:rPr lang="zh-CN" altLang="en-US" sz="3600" kern="0" dirty="0" smtClean="0">
                <a:ea typeface="黑体" panose="02010609060101010101" charset="-122"/>
              </a:rPr>
              <a:t>命令概述</a:t>
            </a:r>
            <a:endParaRPr lang="en-US" altLang="zh-CN" sz="3600" kern="0" dirty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zh-CN" altLang="en-US" sz="3600" kern="0" dirty="0" smtClean="0">
                <a:ea typeface="黑体" panose="02010609060101010101" charset="-122"/>
              </a:rPr>
              <a:t>课堂环境介绍</a:t>
            </a:r>
            <a:endParaRPr lang="en-US" altLang="zh-CN" sz="3600" kern="0" dirty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en-US" altLang="zh-CN" sz="3600" kern="0" dirty="0" smtClean="0">
                <a:ea typeface="黑体" panose="02010609060101010101" charset="-122"/>
              </a:rPr>
              <a:t>Bash</a:t>
            </a:r>
            <a:r>
              <a:rPr lang="zh-CN" altLang="en-US" sz="3600" kern="0" dirty="0" smtClean="0">
                <a:ea typeface="黑体" panose="02010609060101010101" charset="-122"/>
              </a:rPr>
              <a:t>的应用</a:t>
            </a:r>
            <a:endParaRPr lang="zh-CN" altLang="en-US" sz="3600" kern="0" dirty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zh-CN" altLang="en-US" sz="3600" kern="0" dirty="0" smtClean="0">
                <a:ea typeface="黑体" panose="02010609060101010101" charset="-122"/>
              </a:rPr>
              <a:t>管道与重定向</a:t>
            </a:r>
            <a:endParaRPr lang="zh-CN" altLang="en-US" sz="3600" kern="0" dirty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zh-CN" altLang="en-US" sz="3600" kern="0" dirty="0" smtClean="0">
                <a:ea typeface="黑体" panose="02010609060101010101" charset="-122"/>
              </a:rPr>
              <a:t>程序编辑器</a:t>
            </a:r>
            <a:r>
              <a:rPr lang="en-US" altLang="zh-CN" sz="3600" kern="0" dirty="0" smtClean="0">
                <a:ea typeface="黑体" panose="02010609060101010101" charset="-122"/>
              </a:rPr>
              <a:t>vim</a:t>
            </a:r>
            <a:endParaRPr lang="en-US" altLang="zh-CN" sz="3600" kern="0" dirty="0" smtClean="0">
              <a:ea typeface="黑体" panose="02010609060101010101" charset="-122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white">
          <a:xfrm>
            <a:off x="3365500" y="187325"/>
            <a:ext cx="2413000" cy="5794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  <a:effectLst/>
                <a:latin typeface="+mj-ea"/>
              </a:rPr>
              <a:t>本章内容</a:t>
            </a:r>
            <a:endParaRPr lang="zh-CN" altLang="en-US" kern="0" dirty="0" smtClean="0">
              <a:solidFill>
                <a:schemeClr val="tx1"/>
              </a:solidFill>
              <a:effectLst/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5EB43B73-A6CE-4F01-8272-E921326DF0D3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325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FF02F154-EFF1-4E3A-813B-152FE505AB05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12738" y="1284288"/>
            <a:ext cx="8435975" cy="1604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smtClean="0"/>
              <a:t>文本编辑器的作用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维护</a:t>
            </a:r>
            <a:r>
              <a:rPr lang="en-US" altLang="zh-CN" kern="0" smtClean="0"/>
              <a:t>Linux</a:t>
            </a:r>
            <a:r>
              <a:rPr lang="zh-CN" altLang="en-US" kern="0" smtClean="0"/>
              <a:t>系统中的各种配置文件</a:t>
            </a:r>
            <a:endParaRPr lang="en-US" altLang="zh-CN" kern="0" smtClean="0"/>
          </a:p>
          <a:p>
            <a:pPr lvl="1" eaLnBrk="1" hangingPunct="1">
              <a:defRPr/>
            </a:pPr>
            <a:r>
              <a:rPr lang="zh-CN" altLang="en-US" kern="0" smtClean="0"/>
              <a:t>编写</a:t>
            </a:r>
            <a:r>
              <a:rPr lang="en-US" altLang="zh-CN" kern="0" smtClean="0"/>
              <a:t>shell</a:t>
            </a:r>
            <a:r>
              <a:rPr lang="zh-CN" altLang="en-US" kern="0" smtClean="0"/>
              <a:t>脚本</a:t>
            </a:r>
            <a:endParaRPr lang="zh-CN" altLang="en-US" kern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28963" y="188913"/>
            <a:ext cx="3244850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</a:rPr>
              <a:t>vim</a:t>
            </a:r>
            <a:r>
              <a:rPr lang="zh-CN" altLang="en-US" kern="0" dirty="0" smtClean="0">
                <a:solidFill>
                  <a:schemeClr val="tx1"/>
                </a:solidFill>
              </a:rPr>
              <a:t>文本编辑器 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AEE8B6E1-3548-4747-BF50-6AC8A30B1D36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529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64D5AC3-D285-4A8C-A7F0-E68B9FDA75D2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5300" name="灯片编号占位符 3"/>
          <p:cNvSpPr txBox="1"/>
          <p:nvPr/>
        </p:nvSpPr>
        <p:spPr bwMode="auto">
          <a:xfrm>
            <a:off x="8451850" y="6481763"/>
            <a:ext cx="6572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fld id="{318D8637-AF42-4991-A3CF-5E8B0291FB6A}" type="slidenum">
              <a:rPr lang="en-US" altLang="zh-CN" sz="1200" b="0">
                <a:solidFill>
                  <a:srgbClr val="FFFFFF"/>
                </a:solidFill>
                <a:ea typeface="宋体" panose="02010600030101010101" pitchFamily="2" charset="-122"/>
              </a:rPr>
            </a:fld>
            <a:endParaRPr lang="en-US" altLang="zh-CN" sz="1200" b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392363" y="230188"/>
            <a:ext cx="4448175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</a:rPr>
              <a:t>vim</a:t>
            </a:r>
            <a:r>
              <a:rPr lang="zh-CN" altLang="en-US" kern="0" dirty="0" smtClean="0">
                <a:solidFill>
                  <a:schemeClr val="tx1"/>
                </a:solidFill>
              </a:rPr>
              <a:t>编辑器的工作模式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  <p:grpSp>
        <p:nvGrpSpPr>
          <p:cNvPr id="55302" name="Group 4"/>
          <p:cNvGrpSpPr/>
          <p:nvPr/>
        </p:nvGrpSpPr>
        <p:grpSpPr bwMode="auto">
          <a:xfrm>
            <a:off x="1079500" y="2781300"/>
            <a:ext cx="6119813" cy="2989263"/>
            <a:chOff x="998" y="1638"/>
            <a:chExt cx="3855" cy="1883"/>
          </a:xfrm>
        </p:grpSpPr>
        <p:sp>
          <p:nvSpPr>
            <p:cNvPr id="55316" name="AutoShape 5"/>
            <p:cNvSpPr>
              <a:spLocks noChangeArrowheads="1"/>
            </p:cNvSpPr>
            <p:nvPr/>
          </p:nvSpPr>
          <p:spPr bwMode="auto">
            <a:xfrm>
              <a:off x="998" y="1991"/>
              <a:ext cx="3855" cy="1530"/>
            </a:xfrm>
            <a:prstGeom prst="roundRect">
              <a:avLst>
                <a:gd name="adj" fmla="val 615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99FF">
                    <a:alpha val="0"/>
                  </a:srgbClr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1pPr>
              <a:lvl2pPr marL="742950" indent="-28575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2pPr>
              <a:lvl3pPr marL="11430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3pPr>
              <a:lvl4pPr marL="16002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4pPr>
              <a:lvl5pPr marL="20574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5pPr>
              <a:lvl6pPr marL="25146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6pPr>
              <a:lvl7pPr marL="29718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7pPr>
              <a:lvl8pPr marL="34290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8pPr>
              <a:lvl9pPr marL="38862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SzTx/>
                <a:buFontTx/>
                <a:buNone/>
              </a:pPr>
              <a:endParaRPr lang="zh-CN" altLang="en-US" sz="3600" b="0">
                <a:solidFill>
                  <a:srgbClr val="000000"/>
                </a:solidFill>
                <a:ea typeface="黑体" panose="02010609060101010101" charset="-122"/>
              </a:endParaRPr>
            </a:p>
          </p:txBody>
        </p:sp>
        <p:sp>
          <p:nvSpPr>
            <p:cNvPr id="55317" name="AutoShape 6"/>
            <p:cNvSpPr>
              <a:spLocks noChangeArrowheads="1"/>
            </p:cNvSpPr>
            <p:nvPr/>
          </p:nvSpPr>
          <p:spPr bwMode="auto">
            <a:xfrm>
              <a:off x="2018" y="1638"/>
              <a:ext cx="1762" cy="181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rgbClr val="808080"/>
              </a:solidFill>
              <a:miter lim="800000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1pPr>
              <a:lvl2pPr marL="742950" indent="-28575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2pPr>
              <a:lvl3pPr marL="11430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3pPr>
              <a:lvl4pPr marL="16002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4pPr>
              <a:lvl5pPr marL="2057400" indent="-228600" fontAlgn="ctr"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5pPr>
              <a:lvl6pPr marL="25146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6pPr>
              <a:lvl7pPr marL="29718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7pPr>
              <a:lvl8pPr marL="34290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8pPr>
              <a:lvl9pPr marL="3886200" indent="-228600" eaLnBrk="0" fontAlgn="ctr" hangingPunct="0">
                <a:spcBef>
                  <a:spcPct val="0"/>
                </a:spcBef>
                <a:spcAft>
                  <a:spcPts val="400"/>
                </a:spcAft>
                <a:buSzPct val="70000"/>
                <a:buFont typeface="Wingdings" panose="05000000000000000000" pitchFamily="2" charset="2"/>
                <a:buChar char="l"/>
                <a:defRPr sz="1600" b="1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spcAft>
                  <a:spcPct val="0"/>
                </a:spcAft>
                <a:buSzTx/>
                <a:buFontTx/>
                <a:buNone/>
              </a:pPr>
              <a:r>
                <a:rPr lang="en-US" altLang="zh-CN" sz="1600" b="0">
                  <a:solidFill>
                    <a:srgbClr val="000000"/>
                  </a:solidFill>
                  <a:ea typeface="宋体" panose="02010600030101010101" pitchFamily="2" charset="-122"/>
                </a:rPr>
                <a:t>[root@localhost ~]# </a:t>
              </a:r>
              <a:r>
                <a:rPr lang="en-US" altLang="zh-CN" sz="1600" b="0">
                  <a:solidFill>
                    <a:srgbClr val="FF0000"/>
                  </a:solidFill>
                  <a:ea typeface="宋体" panose="02010600030101010101" pitchFamily="2" charset="-122"/>
                </a:rPr>
                <a:t>vim </a:t>
              </a:r>
              <a:r>
                <a:rPr lang="zh-CN" altLang="en-US" sz="1600" b="0">
                  <a:solidFill>
                    <a:srgbClr val="FF0000"/>
                  </a:solidFill>
                  <a:ea typeface="宋体" panose="02010600030101010101" pitchFamily="2" charset="-122"/>
                </a:rPr>
                <a:t>文件名</a:t>
              </a:r>
              <a:endParaRPr lang="zh-CN" altLang="en-US" sz="1600" b="0">
                <a:solidFill>
                  <a:srgbClr val="FF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3924300" y="3333750"/>
            <a:ext cx="215900" cy="311150"/>
          </a:xfrm>
          <a:prstGeom prst="downArrow">
            <a:avLst>
              <a:gd name="adj1" fmla="val 50000"/>
              <a:gd name="adj2" fmla="val 36029"/>
            </a:avLst>
          </a:prstGeom>
          <a:gradFill rotWithShape="1">
            <a:gsLst>
              <a:gs pos="0">
                <a:srgbClr val="FFFFFF"/>
              </a:gs>
              <a:gs pos="100000">
                <a:srgbClr val="3399FF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endParaRPr lang="zh-CN" altLang="en-US" sz="3600" b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3084513" y="3686175"/>
            <a:ext cx="1944687" cy="311150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rgbClr val="80808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ea typeface="宋体" panose="02010600030101010101" pitchFamily="2" charset="-122"/>
              </a:rPr>
              <a:t>命令模式</a:t>
            </a:r>
            <a:endParaRPr lang="zh-CN" altLang="en-US" sz="16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1284288" y="5348288"/>
            <a:ext cx="1944687" cy="311150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rgbClr val="80808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ea typeface="宋体" panose="02010600030101010101" pitchFamily="2" charset="-122"/>
              </a:rPr>
              <a:t>输入模式</a:t>
            </a:r>
            <a:endParaRPr lang="zh-CN" altLang="en-US" sz="16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4884738" y="5349875"/>
            <a:ext cx="1944687" cy="311150"/>
          </a:xfrm>
          <a:prstGeom prst="flowChartAlternateProcess">
            <a:avLst/>
          </a:prstGeom>
          <a:solidFill>
            <a:srgbClr val="CCFFFF"/>
          </a:solidFill>
          <a:ln w="9525" algn="ctr">
            <a:solidFill>
              <a:srgbClr val="80808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ea typeface="宋体" panose="02010600030101010101" pitchFamily="2" charset="-122"/>
              </a:rPr>
              <a:t>末行模式</a:t>
            </a:r>
            <a:endParaRPr lang="zh-CN" altLang="en-US" sz="16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V="1">
            <a:off x="2508250" y="4059238"/>
            <a:ext cx="936625" cy="11842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 anchorCtr="1"/>
          <a:lstStyle/>
          <a:p>
            <a:endParaRPr lang="zh-CN" alt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 flipV="1">
            <a:off x="4741863" y="4059238"/>
            <a:ext cx="935037" cy="11842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 anchorCtr="1"/>
          <a:lstStyle/>
          <a:p>
            <a:endParaRPr lang="zh-CN" alt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956175" y="4059238"/>
            <a:ext cx="935038" cy="11842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 anchorCtr="1"/>
          <a:lstStyle/>
          <a:p>
            <a:endParaRPr lang="zh-CN" altLang="en-US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5461000" y="4246563"/>
            <a:ext cx="865188" cy="24765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808080"/>
            </a:solidFill>
            <a:prstDash val="dash"/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：键</a:t>
            </a:r>
            <a:endParaRPr lang="zh-CN" altLang="en-US" sz="16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1428750" y="4246563"/>
            <a:ext cx="1295400" cy="23971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808080"/>
            </a:solidFill>
            <a:prstDash val="dash"/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zh-CN" sz="1600" b="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、</a:t>
            </a:r>
            <a:r>
              <a:rPr lang="en-US" altLang="zh-CN" sz="1600" b="0">
                <a:solidFill>
                  <a:srgbClr val="000000"/>
                </a:solidFill>
                <a:ea typeface="宋体" panose="02010600030101010101" pitchFamily="2" charset="-122"/>
              </a:rPr>
              <a:t>i</a:t>
            </a: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、</a:t>
            </a:r>
            <a:r>
              <a:rPr lang="en-US" altLang="zh-CN" sz="1600" b="0">
                <a:solidFill>
                  <a:srgbClr val="000000"/>
                </a:solidFill>
                <a:ea typeface="宋体" panose="02010600030101010101" pitchFamily="2" charset="-122"/>
              </a:rPr>
              <a:t>o</a:t>
            </a: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等键</a:t>
            </a:r>
            <a:endParaRPr lang="zh-CN" altLang="en-US" sz="16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3084513" y="4681538"/>
            <a:ext cx="792162" cy="27305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808080"/>
            </a:solidFill>
            <a:prstDash val="dash"/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zh-CN" sz="1600" b="0">
                <a:solidFill>
                  <a:srgbClr val="000000"/>
                </a:solidFill>
                <a:ea typeface="宋体" panose="02010600030101010101" pitchFamily="2" charset="-122"/>
              </a:rPr>
              <a:t>Esc</a:t>
            </a: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键</a:t>
            </a:r>
            <a:endParaRPr lang="zh-CN" altLang="en-US" sz="16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4271963" y="4681538"/>
            <a:ext cx="785812" cy="27305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808080"/>
            </a:solidFill>
            <a:prstDash val="dash"/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zh-CN" sz="1600" b="0">
                <a:solidFill>
                  <a:srgbClr val="000000"/>
                </a:solidFill>
                <a:ea typeface="宋体" panose="02010600030101010101" pitchFamily="2" charset="-122"/>
              </a:rPr>
              <a:t>Esc</a:t>
            </a:r>
            <a:r>
              <a:rPr lang="zh-CN" altLang="en-US" sz="1600" b="0">
                <a:solidFill>
                  <a:srgbClr val="000000"/>
                </a:solidFill>
                <a:ea typeface="宋体" panose="02010600030101010101" pitchFamily="2" charset="-122"/>
              </a:rPr>
              <a:t>键</a:t>
            </a:r>
            <a:endParaRPr lang="zh-CN" altLang="en-US" sz="16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V="1">
            <a:off x="2292350" y="4059238"/>
            <a:ext cx="936625" cy="11842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 anchorCtr="1"/>
          <a:lstStyle/>
          <a:p>
            <a:endParaRPr lang="zh-CN" altLang="en-US"/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446088" y="1123950"/>
            <a:ext cx="8435975" cy="152558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三种工作模式</a:t>
            </a:r>
            <a:endParaRPr lang="zh-CN" altLang="en-US" kern="0" smtClean="0"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命令模式、输入模式、末行模式</a:t>
            </a:r>
            <a:endParaRPr lang="zh-CN" altLang="en-US" kern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不同模式之间的切换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9B2FAC84-76DD-423A-9215-2E0FCF190AF1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7347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2C44843-E230-4DFD-9D22-6248C40B97C6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374650" y="1741488"/>
          <a:ext cx="7972425" cy="4116430"/>
        </p:xfrm>
        <a:graphic>
          <a:graphicData uri="http://schemas.openxmlformats.org/drawingml/2006/table">
            <a:tbl>
              <a:tblPr/>
              <a:tblGrid>
                <a:gridCol w="1584325"/>
                <a:gridCol w="2989262"/>
                <a:gridCol w="3398838"/>
              </a:tblGrid>
              <a:tr h="457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操作类型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操作键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78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光标方向移动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5" marB="4677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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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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上、下、左、右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翻页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5" marB="4677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Page Down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Ctrl+F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向下翻动一整页内容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fr-F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Page Up</a:t>
                      </a:r>
                      <a:r>
                        <a:rPr kumimoji="1" lang="zh-CN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kumimoji="1" lang="fr-F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Ctrl+B  </a:t>
                      </a:r>
                      <a:endParaRPr kumimoji="1" lang="fr-FR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向上翻动一整页内容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行内快速跳转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5" marB="4677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Home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键或“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^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、数字“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”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跳转至行首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键或“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键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跳转到行尾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行间快速跳转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5" marB="4677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1G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或者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gg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跳转到文件的首行 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G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跳转到文件的末尾行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#G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跳转到文件中的第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#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行 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行号显示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775" marB="4677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:set nu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在编辑器中显示行号 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:set 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nonu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取消编辑器中的行号显示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6" marB="4569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016125" y="260350"/>
            <a:ext cx="4895850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命令模式中的基本操作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-1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42875" y="1089025"/>
            <a:ext cx="8435975" cy="647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dirty="0" smtClean="0">
                <a:ea typeface="黑体" panose="02010609060101010101" charset="-122"/>
              </a:rPr>
              <a:t>光标移动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7F70838B-E69D-457A-AE76-334B6420CA24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837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A6825942-3317-421D-8CE3-F691316F185E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32025" y="225425"/>
            <a:ext cx="4968875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命令模式中的基本操作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-2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12738" y="1150938"/>
            <a:ext cx="8435975" cy="5492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复制、粘贴、删除</a:t>
            </a:r>
            <a:endParaRPr lang="zh-CN" altLang="en-US" kern="0" smtClean="0">
              <a:ea typeface="黑体" panose="02010609060101010101" charset="-122"/>
            </a:endParaRPr>
          </a:p>
          <a:p>
            <a:pPr lvl="1" eaLnBrk="1" hangingPunct="1">
              <a:buClr>
                <a:srgbClr val="000000"/>
              </a:buClr>
              <a:defRPr/>
            </a:pPr>
            <a:endParaRPr lang="zh-CN" altLang="en-US" kern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endParaRPr lang="en-US" altLang="zh-CN" kern="0" dirty="0" smtClean="0">
              <a:ea typeface="黑体" panose="02010609060101010101" charset="-122"/>
            </a:endParaRPr>
          </a:p>
        </p:txBody>
      </p: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647700" y="1808163"/>
          <a:ext cx="7386638" cy="4022760"/>
        </p:xfrm>
        <a:graphic>
          <a:graphicData uri="http://schemas.openxmlformats.org/drawingml/2006/table">
            <a:tbl>
              <a:tblPr/>
              <a:tblGrid>
                <a:gridCol w="1409700"/>
                <a:gridCol w="1677988"/>
                <a:gridCol w="4298950"/>
              </a:tblGrid>
              <a:tr h="4571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操作类型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操作键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5697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删除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0" marB="4677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或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Del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删除光标处的单个字符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dd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删除当前光标所在行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fr-FR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#dd</a:t>
                      </a:r>
                      <a:endParaRPr kumimoji="1" lang="fr-FR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删除从光标处开始的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行内容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d^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删除当前光标之前到行首的所有字符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d$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删除当前光标处到行尾的所有字符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复制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70" marB="4677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yy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复制当前光标所在行的内容到剪贴板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yy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复制从光标处开始的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行内容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粘贴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0000" marR="90000" marT="46770" marB="4677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p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将缓冲区中的内容粘贴到光标位置处的下一行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7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P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粘贴到光标位置处之前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690" marB="456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95F73D9-EFCC-40EA-AFB0-52D1A546F43B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939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B0C308A-9628-4D0B-8025-1EC205784CBC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9396" name="灯片编号占位符 3"/>
          <p:cNvSpPr txBox="1"/>
          <p:nvPr/>
        </p:nvSpPr>
        <p:spPr bwMode="auto">
          <a:xfrm>
            <a:off x="8378825" y="6589713"/>
            <a:ext cx="6572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fld id="{DF6D44B7-C688-4F84-B9DF-0B731593604E}" type="slidenum">
              <a:rPr lang="en-US" altLang="zh-CN" sz="1200" b="0">
                <a:solidFill>
                  <a:srgbClr val="FFFFFF"/>
                </a:solidFill>
                <a:ea typeface="宋体" panose="02010600030101010101" pitchFamily="2" charset="-122"/>
              </a:rPr>
            </a:fld>
            <a:endParaRPr lang="en-US" altLang="zh-CN" sz="1200" b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051050" y="223838"/>
            <a:ext cx="6335713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命令模式中的基本操作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-3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6" name="Group 4"/>
          <p:cNvGraphicFramePr>
            <a:graphicFrameLocks noGrp="1"/>
          </p:cNvGraphicFramePr>
          <p:nvPr/>
        </p:nvGraphicFramePr>
        <p:xfrm>
          <a:off x="1076325" y="2020888"/>
          <a:ext cx="5543550" cy="1928830"/>
        </p:xfrm>
        <a:graphic>
          <a:graphicData uri="http://schemas.openxmlformats.org/drawingml/2006/table">
            <a:tbl>
              <a:tblPr/>
              <a:tblGrid>
                <a:gridCol w="1103313"/>
                <a:gridCol w="4440237"/>
              </a:tblGrid>
              <a:tr h="4571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操作键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7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word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从上而下在文件中查找字符串“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word” 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?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word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从下而上在文件中查找字符串“</a:t>
                      </a: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word”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fr-F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n</a:t>
                      </a:r>
                      <a:endParaRPr kumimoji="1" lang="fr-FR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定位下一个匹配的被查找字符串 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fr-F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N</a:t>
                      </a:r>
                      <a:endParaRPr kumimoji="1" lang="fr-FR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定位上一个匹配的被查找字符串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15" marB="4571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84163" y="1150938"/>
            <a:ext cx="8435975" cy="6937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文件内容查找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F24E4A9D-84A2-41B0-8661-993E7DA5A155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6041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86059E0C-1594-495E-BAD7-3005FF24B1E3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2738" y="1150938"/>
            <a:ext cx="8435975" cy="8731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撤销编辑及保存退出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79613" y="260350"/>
            <a:ext cx="4860925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命令模式中的基本操作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-4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1008063" y="1997075"/>
          <a:ext cx="7450137" cy="2627312"/>
        </p:xfrm>
        <a:graphic>
          <a:graphicData uri="http://schemas.openxmlformats.org/drawingml/2006/table">
            <a:tbl>
              <a:tblPr/>
              <a:tblGrid>
                <a:gridCol w="1495192"/>
                <a:gridCol w="5954945"/>
              </a:tblGrid>
              <a:tr h="6568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操作键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1431" marR="91431" marT="45703" marB="45703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1431" marR="91431" marT="45703" marB="457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919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u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89991" marR="89991" marT="46783" marB="46783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按一次取消最近的一次操作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多次重复按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键，恢复已进行的多步操作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1" marR="91431" marT="45703" marB="457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U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L="91431" marR="91431" marT="45703" marB="45703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用于取消对当前行所做的所有编辑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1" marR="91431" marT="45703" marB="457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fr-F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ZZ</a:t>
                      </a:r>
                      <a:endParaRPr kumimoji="1" lang="fr-FR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1" marR="91431" marT="45703" marB="45703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保存当前的文件内容并退出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编辑器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31" marR="91431" marT="45703" marB="457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4413AB5D-7C1E-4E3B-8DE5-852DEC1FEAC5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6144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FDB3705A-5FA1-455D-B840-11B1EC6F9A89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2738" y="1150938"/>
            <a:ext cx="8435975" cy="7651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保存文件及退出</a:t>
            </a:r>
            <a:r>
              <a:rPr lang="en-US" altLang="zh-CN" kern="0" smtClean="0">
                <a:ea typeface="黑体" panose="02010609060101010101" charset="-122"/>
              </a:rPr>
              <a:t>vi</a:t>
            </a:r>
            <a:r>
              <a:rPr lang="zh-CN" altLang="en-US" kern="0" smtClean="0">
                <a:ea typeface="黑体" panose="02010609060101010101" charset="-122"/>
              </a:rPr>
              <a:t>编辑器 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  <p:graphicFrame>
        <p:nvGraphicFramePr>
          <p:cNvPr id="6" name="Group 4"/>
          <p:cNvGraphicFramePr>
            <a:graphicFrameLocks noGrp="1"/>
          </p:cNvGraphicFramePr>
          <p:nvPr/>
        </p:nvGraphicFramePr>
        <p:xfrm>
          <a:off x="611188" y="1909763"/>
          <a:ext cx="7704138" cy="2286000"/>
        </p:xfrm>
        <a:graphic>
          <a:graphicData uri="http://schemas.openxmlformats.org/drawingml/2006/table">
            <a:tbl>
              <a:tblPr/>
              <a:tblGrid>
                <a:gridCol w="1954213"/>
                <a:gridCol w="2076450"/>
                <a:gridCol w="3673475"/>
              </a:tblGrid>
              <a:tr h="180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命令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备注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8097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保存文件</a:t>
                      </a:r>
                      <a:endParaRPr kumimoji="0" lang="zh-CN" alt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:w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:w /root/</a:t>
                      </a:r>
                      <a:r>
                        <a:rPr kumimoji="0" lang="en-US" altLang="zh-CN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newfile</a:t>
                      </a:r>
                      <a:endParaRPr kumimoji="0" lang="en-US" altLang="zh-CN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另存为其它文件</a:t>
                      </a:r>
                      <a:endParaRPr kumimoji="0" lang="zh-CN" alt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退出</a:t>
                      </a:r>
                      <a:r>
                        <a:rPr kumimoji="0" lang="en-US" altLang="zh-CN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vi</a:t>
                      </a:r>
                      <a:endParaRPr kumimoji="0" lang="en-US" altLang="zh-CN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:q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未修改退出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:q!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放弃对文件内容的修改，并退出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vi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保存文件退出</a:t>
                      </a:r>
                      <a:r>
                        <a:rPr kumimoji="0" lang="en-US" altLang="zh-CN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vi</a:t>
                      </a:r>
                      <a:endParaRPr kumimoji="0" lang="en-US" altLang="zh-CN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:wq</a:t>
                      </a:r>
                      <a:endParaRPr kumimoji="1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63713" y="260350"/>
            <a:ext cx="5003800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末行模式中的基本操作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-1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DA58934-5D8D-4E3A-857F-EB2C7897E640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62467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BBAFFBE2-C53C-493D-A496-A9ABA716FA77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141538" y="225425"/>
            <a:ext cx="4860925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末行模式中的基本操作</a:t>
            </a:r>
            <a:r>
              <a:rPr lang="en-US" altLang="zh-CN" kern="0" dirty="0" smtClean="0">
                <a:solidFill>
                  <a:schemeClr val="tx1"/>
                </a:solidFill>
              </a:rPr>
              <a:t>-2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2738" y="1150938"/>
            <a:ext cx="8435975" cy="6572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打开新文件或读入其他文件内容 </a:t>
            </a:r>
            <a:endParaRPr lang="zh-CN" altLang="en-US" kern="0" smtClean="0">
              <a:ea typeface="黑体" panose="02010609060101010101" charset="-122"/>
            </a:endParaRPr>
          </a:p>
          <a:p>
            <a:pPr eaLnBrk="1" hangingPunct="1">
              <a:buClr>
                <a:srgbClr val="000000"/>
              </a:buClr>
              <a:defRPr/>
            </a:pPr>
            <a:endParaRPr lang="en-US" altLang="zh-CN" kern="0" dirty="0" smtClean="0">
              <a:ea typeface="黑体" panose="02010609060101010101" charset="-122"/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1223963" y="1665288"/>
          <a:ext cx="6840537" cy="1189038"/>
        </p:xfrm>
        <a:graphic>
          <a:graphicData uri="http://schemas.openxmlformats.org/drawingml/2006/table">
            <a:tbl>
              <a:tblPr/>
              <a:tblGrid>
                <a:gridCol w="2371725"/>
                <a:gridCol w="4468812"/>
              </a:tblGrid>
              <a:tr h="457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命令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功能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5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:e 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~/install.log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打开新的文件进行编辑</a:t>
                      </a:r>
                      <a:endParaRPr kumimoji="1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:r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1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filesystems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Times New Roman" panose="02020603050405020304" pitchFamily="18" charset="0"/>
                        </a:rPr>
                        <a:t>在当前文件中读入其他文件内容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F9F80740-01EB-4495-895A-43752B2D79D5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6349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FB73D427-367F-49D4-B3E7-AB46EB816250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2738" y="1144588"/>
            <a:ext cx="8435975" cy="6635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0000"/>
              </a:buClr>
              <a:defRPr/>
            </a:pPr>
            <a:r>
              <a:rPr lang="zh-CN" altLang="en-US" kern="0" smtClean="0">
                <a:ea typeface="黑体" panose="02010609060101010101" charset="-122"/>
              </a:rPr>
              <a:t>文件内容替换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  <p:graphicFrame>
        <p:nvGraphicFramePr>
          <p:cNvPr id="6" name="Group 5"/>
          <p:cNvGraphicFramePr>
            <a:graphicFrameLocks noGrp="1"/>
          </p:cNvGraphicFramePr>
          <p:nvPr/>
        </p:nvGraphicFramePr>
        <p:xfrm>
          <a:off x="611188" y="1801813"/>
          <a:ext cx="7597775" cy="2835274"/>
        </p:xfrm>
        <a:graphic>
          <a:graphicData uri="http://schemas.openxmlformats.org/drawingml/2006/table">
            <a:tbl>
              <a:tblPr/>
              <a:tblGrid>
                <a:gridCol w="1931987"/>
                <a:gridCol w="5665788"/>
              </a:tblGrid>
              <a:tr h="457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命令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功能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402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:s /old/new 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将当前行中查找到的第一个字符“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old” 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串替换为“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new”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:s /old/new/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将当前行中查找到的所有字符串“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old” 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替换为“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new”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#,#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s/old/new/g 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在行号“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#,#”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范围内替换所有的字符串“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old”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为“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new”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%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s/old/new/g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在整个文件范围内替换所有的字符串“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old”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为“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new”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/old/new/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 </a:t>
                      </a:r>
                      <a:endParaRPr kumimoji="1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  <a:ea typeface="黑体" panose="02010609060101010101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在替换命令末尾加入</a:t>
                      </a:r>
                      <a:r>
                        <a:rPr kumimoji="1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  <a:cs typeface="宋体" panose="02010600030101010101" pitchFamily="2" charset="-122"/>
                        </a:rPr>
                        <a:t>命令，将对每个替换动作提示用户进行确认</a:t>
                      </a:r>
                      <a:endParaRPr kumimoji="1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  <a:cs typeface="宋体" panose="02010600030101010101" pitchFamily="2" charset="-122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indent="0" eaLnBrk="1" hangingPunct="1"/>
            <a:r>
              <a:rPr lang="zh-CN" altLang="en-US" sz="6000" b="1" dirty="0" smtClean="0">
                <a:solidFill>
                  <a:schemeClr val="tx1"/>
                </a:solidFill>
              </a:rPr>
              <a:t>谢谢 </a:t>
            </a:r>
            <a:r>
              <a:rPr lang="zh-CN" altLang="en-US" sz="6000" b="1" dirty="0"/>
              <a:t>！</a:t>
            </a:r>
            <a:endParaRPr lang="zh-CN" alt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1395782D-9949-4976-84BF-BA632EBD9C1B}" type="datetime1">
              <a:rPr lang="en-US" altLang="zh-CN" smtClean="0">
                <a:solidFill>
                  <a:srgbClr val="4B4B4B"/>
                </a:solidFill>
              </a:rPr>
            </a:fld>
            <a:endParaRPr lang="zh-CN" altLang="en-US" sz="1800" smtClean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87B4E6AE-FEB7-4CD0-955D-00DF01F43D42}" type="slidenum">
              <a:rPr lang="zh-CN" altLang="en-US" smtClean="0">
                <a:solidFill>
                  <a:srgbClr val="4B4B4B"/>
                </a:solidFill>
              </a:rPr>
            </a:fld>
            <a:endParaRPr lang="zh-CN" altLang="en-US" sz="1800" smtClean="0"/>
          </a:p>
        </p:txBody>
      </p:sp>
      <p:sp>
        <p:nvSpPr>
          <p:cNvPr id="6" name="文本框 5"/>
          <p:cNvSpPr txBox="1"/>
          <p:nvPr/>
        </p:nvSpPr>
        <p:spPr>
          <a:xfrm>
            <a:off x="196850" y="1268413"/>
            <a:ext cx="8748713" cy="4156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kern="0" dirty="0">
                <a:latin typeface="+mn-lt"/>
                <a:ea typeface="+mn-ea"/>
                <a:sym typeface="Arial" panose="020B0604020202020204" pitchFamily="34" charset="0"/>
              </a:rPr>
              <a:t>       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是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Linux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的一个特殊程序，是内核与用户的接口，它是命令语言、命令解释程序及程序设计语言的统称。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是一个命令语言解释器，它拥有自己内建的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命令集，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也能被系统中其他应用程序所调用。</a:t>
            </a:r>
            <a:endParaRPr lang="en-US" altLang="zh-CN" sz="2400" kern="0" dirty="0">
              <a:latin typeface="+mn-lt"/>
              <a:ea typeface="+mn-ea"/>
              <a:sym typeface="Arial" panose="020B0604020202020204" pitchFamily="34" charset="0"/>
            </a:endParaRPr>
          </a:p>
          <a:p>
            <a:pPr>
              <a:defRPr/>
            </a:pP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     当用户成功登录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Linux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系统后，即开始了与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的对话交互过程，此时，不论何时键入一个命令，都被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解释执行。有一些命令，比如改变工作目录命令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cd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，是包含在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内部的，只要处在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命令行下就可以执行。还有一些命令，例如复制命令</a:t>
            </a:r>
            <a:r>
              <a:rPr lang="en-US" altLang="zh-CN" sz="2400" kern="0" dirty="0" err="1">
                <a:latin typeface="+mn-lt"/>
                <a:ea typeface="+mn-ea"/>
                <a:sym typeface="Arial" panose="020B0604020202020204" pitchFamily="34" charset="0"/>
              </a:rPr>
              <a:t>cp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和移动命令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mv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，是独立的应用程序，必须存在于文件系统中某个目录下才能执行。对用户而言，不必关心一个命令是建立在</a:t>
            </a:r>
            <a:r>
              <a:rPr lang="en-US" altLang="zh-CN" sz="2400" kern="0" dirty="0">
                <a:latin typeface="+mn-lt"/>
                <a:ea typeface="+mn-ea"/>
                <a:sym typeface="Arial" panose="020B0604020202020204" pitchFamily="34" charset="0"/>
              </a:rPr>
              <a:t>Shell</a:t>
            </a:r>
            <a:r>
              <a:rPr lang="zh-CN" altLang="en-US" sz="2400" kern="0" dirty="0">
                <a:latin typeface="+mn-lt"/>
                <a:ea typeface="+mn-ea"/>
                <a:sym typeface="Arial" panose="020B0604020202020204" pitchFamily="34" charset="0"/>
              </a:rPr>
              <a:t>内部还是一个单独的程序。 </a:t>
            </a:r>
            <a:endParaRPr lang="zh-CN" altLang="en-US" sz="2400" kern="0" dirty="0">
              <a:latin typeface="+mn-lt"/>
              <a:ea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60566351-C89B-4E70-B714-AE4A1E955637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75" y="1052513"/>
            <a:ext cx="8435975" cy="30972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Blip>
                <a:blip r:embed="rId2"/>
              </a:buBlip>
              <a:defRPr sz="2400" b="1">
                <a:solidFill>
                  <a:srgbClr val="003366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>
                <a:ea typeface="黑体" panose="02010609060101010101" charset="-122"/>
              </a:rPr>
              <a:t>Linux</a:t>
            </a:r>
            <a:r>
              <a:rPr lang="zh-CN" altLang="en-US" kern="0" dirty="0" smtClean="0">
                <a:ea typeface="黑体" panose="02010609060101010101" charset="-122"/>
              </a:rPr>
              <a:t>命令的通用命令格式</a:t>
            </a:r>
            <a:endParaRPr lang="zh-CN" altLang="en-US" kern="0" dirty="0" smtClean="0">
              <a:ea typeface="黑体" panose="02010609060101010101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>
                <a:solidFill>
                  <a:srgbClr val="FF0000"/>
                </a:solidFill>
                <a:ea typeface="黑体" panose="02010609060101010101" charset="-122"/>
              </a:rPr>
              <a:t>命令字  </a:t>
            </a:r>
            <a:r>
              <a:rPr lang="en-US" altLang="zh-CN" kern="0" dirty="0" smtClean="0">
                <a:solidFill>
                  <a:srgbClr val="FF0000"/>
                </a:solidFill>
                <a:ea typeface="黑体" panose="02010609060101010101" charset="-122"/>
              </a:rPr>
              <a:t>[</a:t>
            </a:r>
            <a:r>
              <a:rPr lang="zh-CN" altLang="en-US" kern="0" dirty="0" smtClean="0">
                <a:solidFill>
                  <a:srgbClr val="FF0000"/>
                </a:solidFill>
                <a:ea typeface="黑体" panose="02010609060101010101" charset="-122"/>
              </a:rPr>
              <a:t>选项</a:t>
            </a:r>
            <a:r>
              <a:rPr lang="en-US" altLang="zh-CN" kern="0" dirty="0" smtClean="0">
                <a:solidFill>
                  <a:srgbClr val="FF0000"/>
                </a:solidFill>
                <a:ea typeface="黑体" panose="02010609060101010101" charset="-122"/>
              </a:rPr>
              <a:t>]  [</a:t>
            </a:r>
            <a:r>
              <a:rPr lang="zh-CN" altLang="en-US" kern="0" dirty="0" smtClean="0">
                <a:solidFill>
                  <a:srgbClr val="FF0000"/>
                </a:solidFill>
                <a:ea typeface="黑体" panose="02010609060101010101" charset="-122"/>
              </a:rPr>
              <a:t>参数</a:t>
            </a:r>
            <a:r>
              <a:rPr lang="en-US" altLang="zh-CN" kern="0" dirty="0" smtClean="0">
                <a:solidFill>
                  <a:srgbClr val="FF0000"/>
                </a:solidFill>
                <a:ea typeface="黑体" panose="02010609060101010101" charset="-122"/>
              </a:rPr>
              <a:t>]</a:t>
            </a:r>
            <a:endParaRPr lang="en-US" altLang="zh-CN" kern="0" dirty="0" smtClean="0">
              <a:solidFill>
                <a:srgbClr val="FF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>
                <a:ea typeface="黑体" panose="02010609060101010101" charset="-122"/>
              </a:rPr>
              <a:t>选项及参数的含义</a:t>
            </a:r>
            <a:endParaRPr lang="zh-CN" altLang="en-US" kern="0" dirty="0" smtClean="0">
              <a:ea typeface="黑体" panose="02010609060101010101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>
                <a:ea typeface="黑体" panose="02010609060101010101" charset="-122"/>
              </a:rPr>
              <a:t>选项：用于调节命令的具体功能</a:t>
            </a:r>
            <a:endParaRPr lang="zh-CN" altLang="en-US" kern="0" dirty="0" smtClean="0">
              <a:ea typeface="黑体" panose="02010609060101010101" charset="-122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CN" altLang="en-US" kern="0" dirty="0" smtClean="0">
                <a:ea typeface="黑体" panose="02010609060101010101" charset="-122"/>
              </a:rPr>
              <a:t> 以 “</a:t>
            </a:r>
            <a:r>
              <a:rPr lang="en-US" altLang="zh-CN" kern="0" dirty="0" smtClean="0">
                <a:ea typeface="黑体" panose="02010609060101010101" charset="-122"/>
              </a:rPr>
              <a:t>-”</a:t>
            </a:r>
            <a:r>
              <a:rPr lang="zh-CN" altLang="en-US" kern="0" dirty="0" smtClean="0">
                <a:ea typeface="黑体" panose="02010609060101010101" charset="-122"/>
              </a:rPr>
              <a:t>引导短格式选项（单个字符），例如“</a:t>
            </a:r>
            <a:r>
              <a:rPr lang="en-US" altLang="zh-CN" kern="0" dirty="0" smtClean="0">
                <a:ea typeface="黑体" panose="02010609060101010101" charset="-122"/>
              </a:rPr>
              <a:t>-l”</a:t>
            </a:r>
            <a:endParaRPr lang="en-US" altLang="zh-CN" kern="0" dirty="0" smtClean="0">
              <a:ea typeface="黑体" panose="02010609060101010101" charset="-122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CN" kern="0" dirty="0" smtClean="0">
                <a:ea typeface="黑体" panose="02010609060101010101" charset="-122"/>
              </a:rPr>
              <a:t> </a:t>
            </a:r>
            <a:r>
              <a:rPr lang="zh-CN" altLang="en-US" kern="0" dirty="0" smtClean="0">
                <a:ea typeface="黑体" panose="02010609060101010101" charset="-122"/>
              </a:rPr>
              <a:t>以“</a:t>
            </a:r>
            <a:r>
              <a:rPr lang="en-US" altLang="zh-CN" kern="0" dirty="0" smtClean="0">
                <a:ea typeface="黑体" panose="02010609060101010101" charset="-122"/>
              </a:rPr>
              <a:t>--”</a:t>
            </a:r>
            <a:r>
              <a:rPr lang="zh-CN" altLang="en-US" kern="0" dirty="0" smtClean="0">
                <a:ea typeface="黑体" panose="02010609060101010101" charset="-122"/>
              </a:rPr>
              <a:t>引导长格式选项（多个字符），例如“</a:t>
            </a:r>
            <a:r>
              <a:rPr lang="en-US" altLang="zh-CN" kern="0" dirty="0" smtClean="0">
                <a:ea typeface="黑体" panose="02010609060101010101" charset="-122"/>
              </a:rPr>
              <a:t>--color”</a:t>
            </a:r>
            <a:endParaRPr lang="en-US" altLang="zh-CN" kern="0" dirty="0" smtClean="0">
              <a:ea typeface="黑体" panose="02010609060101010101" charset="-122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CN" kern="0" dirty="0" smtClean="0">
                <a:ea typeface="黑体" panose="02010609060101010101" charset="-122"/>
              </a:rPr>
              <a:t> </a:t>
            </a:r>
            <a:r>
              <a:rPr lang="zh-CN" altLang="en-US" kern="0" dirty="0" smtClean="0">
                <a:ea typeface="黑体" panose="02010609060101010101" charset="-122"/>
              </a:rPr>
              <a:t>多个短格式选项可以写在一起，只用一个“</a:t>
            </a:r>
            <a:r>
              <a:rPr lang="en-US" altLang="zh-CN" kern="0" dirty="0" smtClean="0">
                <a:ea typeface="黑体" panose="02010609060101010101" charset="-122"/>
              </a:rPr>
              <a:t>-”</a:t>
            </a:r>
            <a:r>
              <a:rPr lang="zh-CN" altLang="en-US" kern="0" dirty="0" smtClean="0">
                <a:ea typeface="黑体" panose="02010609060101010101" charset="-122"/>
              </a:rPr>
              <a:t>引导，例如“</a:t>
            </a:r>
            <a:r>
              <a:rPr lang="en-US" altLang="zh-CN" kern="0" dirty="0" smtClean="0">
                <a:ea typeface="黑体" panose="02010609060101010101" charset="-122"/>
              </a:rPr>
              <a:t>-al”</a:t>
            </a:r>
            <a:endParaRPr lang="en-US" altLang="zh-CN" kern="0" dirty="0" smtClean="0">
              <a:ea typeface="黑体" panose="02010609060101010101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>
                <a:ea typeface="黑体" panose="02010609060101010101" charset="-122"/>
              </a:rPr>
              <a:t>参数：命令操作的对象，如文件、目录名等</a:t>
            </a:r>
            <a:endParaRPr lang="zh-CN" altLang="en-US" kern="0" dirty="0" smtClean="0">
              <a:ea typeface="黑体" panose="02010609060101010101" charset="-122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95288" y="4437063"/>
            <a:ext cx="8007350" cy="1295400"/>
          </a:xfrm>
          <a:prstGeom prst="roundRect">
            <a:avLst>
              <a:gd name="adj" fmla="val 14338"/>
            </a:avLst>
          </a:prstGeom>
          <a:gradFill rotWithShape="1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6666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800">
                <a:solidFill>
                  <a:srgbClr val="000000"/>
                </a:solidFill>
                <a:ea typeface="黑体" panose="02010609060101010101" charset="-122"/>
              </a:rPr>
              <a:t>[root@localhost ~]# </a:t>
            </a:r>
            <a:r>
              <a:rPr lang="en-US" altLang="zh-CN" sz="1800">
                <a:solidFill>
                  <a:srgbClr val="FF0000"/>
                </a:solidFill>
                <a:ea typeface="黑体" panose="02010609060101010101" charset="-122"/>
              </a:rPr>
              <a:t>ls  -l   /home</a:t>
            </a:r>
            <a:endParaRPr lang="en-US" altLang="zh-CN" sz="1800">
              <a:solidFill>
                <a:srgbClr val="FF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800">
                <a:solidFill>
                  <a:srgbClr val="000000"/>
                </a:solidFill>
                <a:ea typeface="黑体" panose="02010609060101010101" charset="-122"/>
              </a:rPr>
              <a:t>总计 </a:t>
            </a:r>
            <a:r>
              <a:rPr lang="en-US" altLang="zh-CN" sz="1800">
                <a:solidFill>
                  <a:srgbClr val="000000"/>
                </a:solidFill>
                <a:ea typeface="黑体" panose="02010609060101010101" charset="-122"/>
              </a:rPr>
              <a:t>8</a:t>
            </a:r>
            <a:endParaRPr lang="en-US" altLang="zh-CN" sz="180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800">
                <a:solidFill>
                  <a:srgbClr val="000000"/>
                </a:solidFill>
                <a:ea typeface="黑体" panose="02010609060101010101" charset="-122"/>
              </a:rPr>
              <a:t>drwx------ 2 benet benet 4096 09-08 08:50 benet</a:t>
            </a:r>
            <a:endParaRPr lang="en-US" altLang="zh-CN" sz="180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white">
          <a:xfrm>
            <a:off x="2413000" y="185738"/>
            <a:ext cx="3895725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  <a:effectLst/>
                <a:latin typeface="+mj-ea"/>
              </a:rPr>
              <a:t>Linux</a:t>
            </a:r>
            <a:r>
              <a:rPr lang="zh-CN" altLang="en-US" kern="0" dirty="0" smtClean="0">
                <a:solidFill>
                  <a:schemeClr val="tx1"/>
                </a:solidFill>
                <a:effectLst/>
                <a:latin typeface="+mj-ea"/>
              </a:rPr>
              <a:t>命令行的格式</a:t>
            </a:r>
            <a:endParaRPr lang="zh-CN" altLang="en-US" kern="0" dirty="0" smtClean="0">
              <a:solidFill>
                <a:schemeClr val="tx1"/>
              </a:solidFill>
              <a:effectLst/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7D03AA0-57C4-4349-903D-820C9AFE4B3E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2355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9DC4EF64-3420-4844-BA82-21F0F73FD892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0350" y="1160463"/>
            <a:ext cx="8435975" cy="34559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/>
              <a:t>命令行编辑的几个辅助操作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en-US" altLang="zh-CN" kern="0" dirty="0" smtClean="0">
                <a:solidFill>
                  <a:srgbClr val="FF0000"/>
                </a:solidFill>
              </a:rPr>
              <a:t>Tab</a:t>
            </a:r>
            <a:r>
              <a:rPr lang="zh-CN" altLang="en-US" kern="0" dirty="0" smtClean="0">
                <a:solidFill>
                  <a:srgbClr val="FF0000"/>
                </a:solidFill>
              </a:rPr>
              <a:t>键：自动补齐</a:t>
            </a:r>
            <a:endParaRPr lang="zh-CN" altLang="en-US" kern="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zh-CN" altLang="en-US" kern="0" dirty="0" smtClean="0"/>
              <a:t>反斜杠“</a:t>
            </a:r>
            <a:r>
              <a:rPr lang="en-US" altLang="zh-CN" kern="0" dirty="0" smtClean="0"/>
              <a:t>\”</a:t>
            </a:r>
            <a:r>
              <a:rPr lang="zh-CN" altLang="en-US" kern="0" dirty="0" smtClean="0"/>
              <a:t>：强制换行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快捷键 </a:t>
            </a:r>
            <a:r>
              <a:rPr lang="en-US" altLang="zh-CN" kern="0" dirty="0" err="1" smtClean="0"/>
              <a:t>Ctrl+U</a:t>
            </a:r>
            <a:r>
              <a:rPr lang="zh-CN" altLang="en-US" kern="0" dirty="0" smtClean="0"/>
              <a:t>：清空至行首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快捷键 </a:t>
            </a:r>
            <a:r>
              <a:rPr lang="en-US" altLang="zh-CN" kern="0" dirty="0" err="1" smtClean="0"/>
              <a:t>Ctrl+K</a:t>
            </a:r>
            <a:r>
              <a:rPr lang="zh-CN" altLang="en-US" kern="0" dirty="0" smtClean="0"/>
              <a:t>：清空至行尾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快捷键 </a:t>
            </a:r>
            <a:r>
              <a:rPr lang="en-US" altLang="zh-CN" kern="0" dirty="0" err="1" smtClean="0"/>
              <a:t>Ctrl+L</a:t>
            </a:r>
            <a:r>
              <a:rPr lang="zh-CN" altLang="en-US" kern="0" dirty="0" smtClean="0"/>
              <a:t>：清屏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快捷键 </a:t>
            </a:r>
            <a:r>
              <a:rPr lang="en-US" altLang="zh-CN" kern="0" dirty="0" err="1" smtClean="0"/>
              <a:t>Ctrl+C</a:t>
            </a:r>
            <a:r>
              <a:rPr lang="zh-CN" altLang="en-US" kern="0" dirty="0" smtClean="0"/>
              <a:t>：取消本次命令编辑</a:t>
            </a:r>
            <a:endParaRPr lang="en-US" altLang="zh-CN" kern="0" dirty="0" smtClean="0"/>
          </a:p>
          <a:p>
            <a:pPr lvl="1" eaLnBrk="1" hangingPunct="1">
              <a:defRPr/>
            </a:pPr>
            <a:r>
              <a:rPr lang="en-US" altLang="zh-CN" kern="0" dirty="0" smtClean="0"/>
              <a:t>Home</a:t>
            </a:r>
            <a:r>
              <a:rPr lang="zh-CN" altLang="en-US" kern="0" dirty="0" smtClean="0"/>
              <a:t>：跳到行首</a:t>
            </a:r>
            <a:endParaRPr lang="en-US" altLang="zh-CN" kern="0" dirty="0" smtClean="0"/>
          </a:p>
          <a:p>
            <a:pPr lvl="1" eaLnBrk="1" hangingPunct="1">
              <a:defRPr/>
            </a:pPr>
            <a:r>
              <a:rPr lang="en-US" altLang="zh-CN" kern="0" dirty="0" smtClean="0"/>
              <a:t>End</a:t>
            </a:r>
            <a:r>
              <a:rPr lang="zh-CN" altLang="en-US" kern="0" dirty="0" smtClean="0"/>
              <a:t>：跳到行尾</a:t>
            </a:r>
            <a:endParaRPr lang="zh-CN" altLang="en-US" kern="0" dirty="0" smtClean="0"/>
          </a:p>
          <a:p>
            <a:pPr lvl="1" eaLnBrk="1" hangingPunct="1">
              <a:defRPr/>
            </a:pPr>
            <a:endParaRPr lang="zh-CN" altLang="en-US" kern="0" dirty="0" smtClean="0"/>
          </a:p>
          <a:p>
            <a:pPr lvl="1" eaLnBrk="1" hangingPunct="1">
              <a:defRPr/>
            </a:pPr>
            <a:endParaRPr lang="zh-CN" altLang="en-US" kern="0" dirty="0" smtClean="0"/>
          </a:p>
          <a:p>
            <a:pPr lvl="1" eaLnBrk="1" hangingPunct="1">
              <a:defRPr/>
            </a:pPr>
            <a:endParaRPr lang="en-US" altLang="zh-CN" kern="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33613" y="225425"/>
            <a:ext cx="4491037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dirty="0" smtClean="0">
                <a:solidFill>
                  <a:schemeClr val="tx1"/>
                </a:solidFill>
              </a:rPr>
              <a:t>Linux</a:t>
            </a:r>
            <a:r>
              <a:rPr lang="zh-CN" altLang="en-US" kern="0" dirty="0" smtClean="0">
                <a:solidFill>
                  <a:schemeClr val="tx1"/>
                </a:solidFill>
              </a:rPr>
              <a:t>命令行的格式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4872352-570F-4451-B416-FE205616AE7B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CEEA7533-7DB3-467A-957C-56254D9EA0E7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12738" y="1163638"/>
            <a:ext cx="8435975" cy="37052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smtClean="0"/>
              <a:t>内部命令</a:t>
            </a:r>
            <a:r>
              <a:rPr lang="en-US" altLang="zh-CN" kern="0" smtClean="0">
                <a:solidFill>
                  <a:srgbClr val="FF0000"/>
                </a:solidFill>
              </a:rPr>
              <a:t>help</a:t>
            </a:r>
            <a:endParaRPr lang="en-US" altLang="zh-CN" kern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zh-CN" altLang="en-US" kern="0" smtClean="0"/>
              <a:t>查看</a:t>
            </a:r>
            <a:r>
              <a:rPr lang="en-US" altLang="zh-CN" kern="0" smtClean="0"/>
              <a:t>Bash</a:t>
            </a:r>
            <a:r>
              <a:rPr lang="zh-CN" altLang="en-US" kern="0" smtClean="0"/>
              <a:t>内部命令的帮助信息</a:t>
            </a:r>
            <a:endParaRPr lang="zh-CN" altLang="en-US" kern="0" smtClean="0"/>
          </a:p>
          <a:p>
            <a:pPr eaLnBrk="1" hangingPunct="1">
              <a:defRPr/>
            </a:pPr>
            <a:r>
              <a:rPr lang="zh-CN" altLang="en-US" kern="0" smtClean="0"/>
              <a:t>命令的“</a:t>
            </a:r>
            <a:r>
              <a:rPr lang="en-US" altLang="zh-CN" kern="0" smtClean="0">
                <a:solidFill>
                  <a:srgbClr val="FF0000"/>
                </a:solidFill>
              </a:rPr>
              <a:t>--help</a:t>
            </a:r>
            <a:r>
              <a:rPr lang="en-US" altLang="zh-CN" kern="0" smtClean="0"/>
              <a:t>” </a:t>
            </a:r>
            <a:r>
              <a:rPr lang="zh-CN" altLang="en-US" kern="0" smtClean="0"/>
              <a:t>选项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适用于大多数外部命令 </a:t>
            </a:r>
            <a:endParaRPr lang="zh-CN" altLang="en-US" kern="0" smtClean="0"/>
          </a:p>
          <a:p>
            <a:pPr eaLnBrk="1" hangingPunct="1">
              <a:defRPr/>
            </a:pPr>
            <a:r>
              <a:rPr lang="zh-CN" altLang="en-US" kern="0" smtClean="0"/>
              <a:t>使用</a:t>
            </a:r>
            <a:r>
              <a:rPr lang="en-US" altLang="zh-CN" kern="0" smtClean="0">
                <a:solidFill>
                  <a:srgbClr val="FF0000"/>
                </a:solidFill>
              </a:rPr>
              <a:t>man</a:t>
            </a:r>
            <a:r>
              <a:rPr lang="zh-CN" altLang="en-US" kern="0" smtClean="0"/>
              <a:t>命令阅读手册页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en-US" altLang="zh-CN" kern="0" smtClean="0"/>
              <a:t>man  –k  [</a:t>
            </a:r>
            <a:r>
              <a:rPr lang="zh-CN" altLang="en-US" kern="0" smtClean="0"/>
              <a:t>关键字</a:t>
            </a:r>
            <a:r>
              <a:rPr lang="en-US" altLang="zh-CN" kern="0" smtClean="0"/>
              <a:t>]</a:t>
            </a:r>
            <a:endParaRPr lang="en-US" altLang="zh-CN" kern="0" smtClean="0"/>
          </a:p>
          <a:p>
            <a:pPr lvl="1" eaLnBrk="1" hangingPunct="1">
              <a:defRPr/>
            </a:pPr>
            <a:r>
              <a:rPr lang="zh-CN" altLang="en-US" kern="0" smtClean="0"/>
              <a:t>使用“</a:t>
            </a:r>
            <a:r>
              <a:rPr lang="zh-CN" altLang="en-US" kern="0" smtClean="0">
                <a:sym typeface="Wingdings" panose="05000000000000000000" pitchFamily="2" charset="2"/>
              </a:rPr>
              <a:t></a:t>
            </a:r>
            <a:r>
              <a:rPr lang="zh-CN" altLang="en-US" kern="0" smtClean="0"/>
              <a:t>”、“</a:t>
            </a:r>
            <a:r>
              <a:rPr lang="zh-CN" altLang="en-US" kern="0" smtClean="0">
                <a:sym typeface="Wingdings" panose="05000000000000000000" pitchFamily="2" charset="2"/>
              </a:rPr>
              <a:t></a:t>
            </a:r>
            <a:r>
              <a:rPr lang="zh-CN" altLang="en-US" kern="0" smtClean="0"/>
              <a:t>”方向键滚动文本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使用</a:t>
            </a:r>
            <a:r>
              <a:rPr lang="en-US" altLang="zh-CN" kern="0" smtClean="0"/>
              <a:t>Page Up</a:t>
            </a:r>
            <a:r>
              <a:rPr lang="zh-CN" altLang="en-US" kern="0" smtClean="0"/>
              <a:t>和</a:t>
            </a:r>
            <a:r>
              <a:rPr lang="en-US" altLang="zh-CN" kern="0" smtClean="0"/>
              <a:t>Page Down</a:t>
            </a:r>
            <a:r>
              <a:rPr lang="zh-CN" altLang="en-US" kern="0" smtClean="0"/>
              <a:t>键翻页 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按</a:t>
            </a:r>
            <a:r>
              <a:rPr lang="en-US" altLang="zh-CN" kern="0" smtClean="0"/>
              <a:t>Q</a:t>
            </a:r>
            <a:r>
              <a:rPr lang="zh-CN" altLang="en-US" kern="0" smtClean="0"/>
              <a:t>或</a:t>
            </a:r>
            <a:r>
              <a:rPr lang="en-US" altLang="zh-CN" kern="0" smtClean="0"/>
              <a:t>q</a:t>
            </a:r>
            <a:r>
              <a:rPr lang="zh-CN" altLang="en-US" kern="0" smtClean="0"/>
              <a:t>键退出阅读环境、按“</a:t>
            </a:r>
            <a:r>
              <a:rPr lang="en-US" altLang="zh-CN" kern="0" smtClean="0"/>
              <a:t>/”</a:t>
            </a:r>
            <a:r>
              <a:rPr lang="zh-CN" altLang="en-US" kern="0" smtClean="0"/>
              <a:t>键后查找内容</a:t>
            </a:r>
            <a:endParaRPr lang="zh-CN" altLang="en-US" kern="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22613" y="260350"/>
            <a:ext cx="3492500" cy="579438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获得命令帮助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D1260A92-13E0-40C0-B01D-778300D94B84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576C5095-50F1-4902-A4E3-0553976E4CB6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0350" y="1284288"/>
            <a:ext cx="8435975" cy="36210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/>
              <a:t>目录操作命令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en-US" altLang="zh-CN" kern="0" dirty="0" err="1" smtClean="0"/>
              <a:t>pwd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cd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ls</a:t>
            </a:r>
            <a:r>
              <a:rPr lang="zh-CN" altLang="en-US" kern="0" dirty="0" smtClean="0"/>
              <a:t>、</a:t>
            </a:r>
            <a:r>
              <a:rPr lang="en-US" altLang="zh-CN" kern="0" dirty="0" err="1" smtClean="0"/>
              <a:t>mkdir</a:t>
            </a:r>
            <a:r>
              <a:rPr lang="zh-CN" altLang="en-US" kern="0" dirty="0" smtClean="0"/>
              <a:t>、</a:t>
            </a:r>
            <a:r>
              <a:rPr lang="en-US" altLang="zh-CN" kern="0" dirty="0" err="1" smtClean="0"/>
              <a:t>rmdir</a:t>
            </a:r>
            <a:endParaRPr lang="en-US" altLang="zh-CN" kern="0" dirty="0" smtClean="0"/>
          </a:p>
          <a:p>
            <a:pPr eaLnBrk="1" hangingPunct="1">
              <a:defRPr/>
            </a:pPr>
            <a:r>
              <a:rPr lang="zh-CN" altLang="en-US" kern="0" dirty="0" smtClean="0"/>
              <a:t>文件操作命令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en-US" altLang="zh-CN" kern="0" dirty="0" smtClean="0"/>
              <a:t>touch</a:t>
            </a:r>
            <a:r>
              <a:rPr lang="zh-CN" altLang="en-US" kern="0" dirty="0" smtClean="0"/>
              <a:t>、</a:t>
            </a:r>
            <a:r>
              <a:rPr lang="en-US" altLang="zh-CN" kern="0" dirty="0" err="1" smtClean="0"/>
              <a:t>cp</a:t>
            </a:r>
            <a:r>
              <a:rPr lang="zh-CN" altLang="en-US" kern="0" dirty="0" smtClean="0"/>
              <a:t>、</a:t>
            </a:r>
            <a:r>
              <a:rPr lang="en-US" altLang="zh-CN" kern="0" dirty="0" err="1" smtClean="0"/>
              <a:t>rm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mv</a:t>
            </a:r>
            <a:r>
              <a:rPr lang="zh-CN" altLang="en-US" kern="0" dirty="0" smtClean="0"/>
              <a:t>、</a:t>
            </a:r>
            <a:r>
              <a:rPr lang="en-US" altLang="zh-CN" kern="0" dirty="0" smtClean="0">
                <a:solidFill>
                  <a:srgbClr val="FF0000"/>
                </a:solidFill>
              </a:rPr>
              <a:t>find</a:t>
            </a:r>
            <a:endParaRPr lang="en-US" altLang="zh-CN" kern="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zh-CN" altLang="en-US" kern="0" dirty="0" smtClean="0"/>
              <a:t>文件内容操作命令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en-US" altLang="zh-CN" kern="0" dirty="0" smtClean="0"/>
              <a:t>cat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less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more 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head</a:t>
            </a:r>
            <a:r>
              <a:rPr lang="zh-CN" altLang="en-US" kern="0" dirty="0" smtClean="0"/>
              <a:t>、</a:t>
            </a:r>
            <a:r>
              <a:rPr lang="en-US" altLang="zh-CN" kern="0" dirty="0" smtClean="0"/>
              <a:t>tail</a:t>
            </a:r>
            <a:r>
              <a:rPr lang="zh-CN" altLang="en-US" kern="0" dirty="0" smtClean="0"/>
              <a:t>、</a:t>
            </a:r>
            <a:r>
              <a:rPr lang="en-US" altLang="zh-CN" kern="0" dirty="0" smtClean="0">
                <a:solidFill>
                  <a:srgbClr val="FF0000"/>
                </a:solidFill>
              </a:rPr>
              <a:t>grep</a:t>
            </a:r>
            <a:endParaRPr lang="en-US" altLang="zh-CN" kern="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zh-CN" altLang="en-US" kern="0" dirty="0" smtClean="0"/>
              <a:t>切换用户命令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en-US" altLang="zh-CN" kern="0" dirty="0" err="1"/>
              <a:t>su</a:t>
            </a:r>
            <a:endParaRPr lang="en-US" altLang="zh-CN" kern="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51150" y="220663"/>
            <a:ext cx="3168650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文件和目录管理</a:t>
            </a:r>
            <a:endParaRPr lang="zh-CN" altLang="en-US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F70D94B-29FC-4ED5-87F1-F3E7E928AFA3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22FEEF6E-D184-45AC-A2A4-DCBBCE92B19C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11150" y="1196975"/>
            <a:ext cx="8435975" cy="49450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kern="0" dirty="0" err="1" smtClean="0"/>
              <a:t>pwd命令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用途：查看工作目录</a:t>
            </a:r>
            <a:r>
              <a:rPr lang="en-US" altLang="en-US" kern="0" dirty="0" smtClean="0"/>
              <a:t>（Print Working Directory）</a:t>
            </a:r>
            <a:endParaRPr lang="zh-CN" altLang="en-US" kern="0" dirty="0" smtClean="0"/>
          </a:p>
          <a:p>
            <a:pPr eaLnBrk="1" hangingPunct="1">
              <a:defRPr/>
            </a:pPr>
            <a:r>
              <a:rPr lang="en-US" altLang="zh-CN" kern="0" dirty="0" smtClean="0"/>
              <a:t>cd</a:t>
            </a:r>
            <a:r>
              <a:rPr lang="zh-CN" altLang="en-US" kern="0" dirty="0" smtClean="0"/>
              <a:t>命令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用途：切换工作目录（</a:t>
            </a:r>
            <a:r>
              <a:rPr lang="en-US" altLang="zh-CN" kern="0" dirty="0" smtClean="0"/>
              <a:t>Change Directory</a:t>
            </a:r>
            <a:r>
              <a:rPr lang="zh-CN" altLang="en-US" kern="0" dirty="0" smtClean="0"/>
              <a:t>）</a:t>
            </a:r>
            <a:endParaRPr lang="zh-CN" altLang="en-US" kern="0" dirty="0" smtClean="0"/>
          </a:p>
          <a:p>
            <a:pPr lvl="1" eaLnBrk="1" hangingPunct="1">
              <a:defRPr/>
            </a:pPr>
            <a:r>
              <a:rPr lang="zh-CN" altLang="en-US" kern="0" dirty="0" smtClean="0"/>
              <a:t>格式：</a:t>
            </a:r>
            <a:r>
              <a:rPr lang="en-US" altLang="zh-CN" kern="0" dirty="0" smtClean="0">
                <a:solidFill>
                  <a:srgbClr val="FF0000"/>
                </a:solidFill>
              </a:rPr>
              <a:t>cd  [</a:t>
            </a:r>
            <a:r>
              <a:rPr lang="zh-CN" altLang="en-US" kern="0" dirty="0" smtClean="0">
                <a:solidFill>
                  <a:srgbClr val="FF0000"/>
                </a:solidFill>
              </a:rPr>
              <a:t>目录位置</a:t>
            </a:r>
            <a:r>
              <a:rPr lang="en-US" altLang="zh-CN" kern="0" dirty="0" smtClean="0">
                <a:solidFill>
                  <a:srgbClr val="FF0000"/>
                </a:solidFill>
              </a:rPr>
              <a:t>]</a:t>
            </a:r>
            <a:endParaRPr lang="en-US" altLang="zh-CN" kern="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err="1" smtClean="0"/>
              <a:t>ls</a:t>
            </a:r>
            <a:r>
              <a:rPr lang="zh-CN" altLang="en-US" kern="0" dirty="0" smtClean="0"/>
              <a:t>命令</a:t>
            </a:r>
            <a:endParaRPr lang="zh-CN" altLang="en-US" kern="0" dirty="0" smtClean="0"/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/>
              <a:t>用途：列表（</a:t>
            </a:r>
            <a:r>
              <a:rPr lang="en-US" altLang="zh-CN" kern="0" dirty="0" smtClean="0"/>
              <a:t>List</a:t>
            </a:r>
            <a:r>
              <a:rPr lang="zh-CN" altLang="en-US" kern="0" dirty="0" smtClean="0"/>
              <a:t>）显示目录内容 </a:t>
            </a:r>
            <a:endParaRPr lang="zh-CN" altLang="en-US" kern="0" dirty="0" smtClean="0"/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/>
              <a:t>格式：</a:t>
            </a:r>
            <a:r>
              <a:rPr lang="en-US" altLang="zh-CN" kern="0" dirty="0" err="1" smtClean="0">
                <a:solidFill>
                  <a:srgbClr val="FF0000"/>
                </a:solidFill>
              </a:rPr>
              <a:t>ls</a:t>
            </a:r>
            <a:r>
              <a:rPr lang="en-US" altLang="zh-CN" kern="0" dirty="0" smtClean="0">
                <a:solidFill>
                  <a:srgbClr val="FF0000"/>
                </a:solidFill>
              </a:rPr>
              <a:t>  [</a:t>
            </a:r>
            <a:r>
              <a:rPr lang="zh-CN" altLang="en-US" kern="0" dirty="0" smtClean="0">
                <a:solidFill>
                  <a:srgbClr val="FF0000"/>
                </a:solidFill>
              </a:rPr>
              <a:t>选项</a:t>
            </a:r>
            <a:r>
              <a:rPr lang="en-US" altLang="zh-CN" kern="0" dirty="0" smtClean="0">
                <a:solidFill>
                  <a:srgbClr val="FF0000"/>
                </a:solidFill>
              </a:rPr>
              <a:t>]...  [</a:t>
            </a:r>
            <a:r>
              <a:rPr lang="zh-CN" altLang="en-US" kern="0" dirty="0" smtClean="0">
                <a:solidFill>
                  <a:srgbClr val="FF0000"/>
                </a:solidFill>
              </a:rPr>
              <a:t>目录或文件名</a:t>
            </a:r>
            <a:r>
              <a:rPr lang="en-US" altLang="zh-CN" kern="0" dirty="0" smtClean="0">
                <a:solidFill>
                  <a:srgbClr val="FF0000"/>
                </a:solidFill>
              </a:rPr>
              <a:t>]</a:t>
            </a:r>
            <a:endParaRPr lang="en-US" altLang="zh-CN" kern="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zh-CN" altLang="en-US" kern="0" dirty="0" smtClean="0"/>
              <a:t>常用命令选项</a:t>
            </a:r>
            <a:endParaRPr lang="zh-CN" altLang="en-US" kern="0" dirty="0" smtClean="0"/>
          </a:p>
          <a:p>
            <a:pPr lvl="2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/>
              <a:t>-l </a:t>
            </a:r>
            <a:r>
              <a:rPr lang="zh-CN" altLang="en-US" kern="0" dirty="0" smtClean="0"/>
              <a:t>：以长格式显示</a:t>
            </a:r>
            <a:endParaRPr lang="zh-CN" altLang="en-US" kern="0" dirty="0" smtClean="0"/>
          </a:p>
          <a:p>
            <a:pPr lvl="2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/>
              <a:t>-a</a:t>
            </a:r>
            <a:r>
              <a:rPr lang="zh-CN" altLang="en-US" kern="0" dirty="0" smtClean="0"/>
              <a:t>：显示所有子目录和文件的信息，包括隐藏文件</a:t>
            </a:r>
            <a:endParaRPr lang="zh-CN" altLang="en-US" kern="0" dirty="0" smtClean="0"/>
          </a:p>
          <a:p>
            <a:pPr lvl="2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/>
              <a:t>-d</a:t>
            </a:r>
            <a:r>
              <a:rPr lang="zh-CN" altLang="en-US" kern="0" dirty="0" smtClean="0"/>
              <a:t>：显示目录本身的属性</a:t>
            </a:r>
            <a:endParaRPr lang="en-US" altLang="zh-CN" kern="0" dirty="0" smtClean="0"/>
          </a:p>
          <a:p>
            <a:pPr lvl="2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/>
              <a:t>-h   </a:t>
            </a:r>
            <a:r>
              <a:rPr lang="zh-CN" altLang="en-US" kern="0" dirty="0" smtClean="0"/>
              <a:t>大小以以</a:t>
            </a:r>
            <a:r>
              <a:rPr lang="en-US" altLang="zh-CN" kern="0" dirty="0" smtClean="0"/>
              <a:t>k</a:t>
            </a:r>
            <a:r>
              <a:rPr lang="zh-CN" altLang="en-US" kern="0" dirty="0" smtClean="0"/>
              <a:t>为单位显示</a:t>
            </a:r>
            <a:endParaRPr lang="zh-CN" altLang="en-US" kern="0" dirty="0" smtClean="0"/>
          </a:p>
          <a:p>
            <a:pPr lvl="2"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altLang="zh-CN" kern="0" dirty="0" smtClean="0"/>
              <a:t>--color</a:t>
            </a:r>
            <a:r>
              <a:rPr lang="zh-CN" altLang="en-US" kern="0" dirty="0" smtClean="0"/>
              <a:t>：以颜色区分不同类型文件</a:t>
            </a:r>
            <a:endParaRPr lang="zh-CN" altLang="en-US" kern="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4213" y="306388"/>
            <a:ext cx="6408737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目录操作命令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pwd</a:t>
            </a:r>
            <a:r>
              <a:rPr lang="zh-CN" altLang="en-US" kern="0" dirty="0" smtClean="0">
                <a:solidFill>
                  <a:schemeClr val="tx1"/>
                </a:solidFill>
              </a:rPr>
              <a:t>、</a:t>
            </a:r>
            <a:r>
              <a:rPr lang="en-US" altLang="zh-CN" kern="0" dirty="0" smtClean="0">
                <a:solidFill>
                  <a:schemeClr val="tx1"/>
                </a:solidFill>
              </a:rPr>
              <a:t>cd</a:t>
            </a:r>
            <a:r>
              <a:rPr lang="zh-CN" altLang="en-US" kern="0" dirty="0" smtClean="0">
                <a:solidFill>
                  <a:schemeClr val="tx1"/>
                </a:solidFill>
              </a:rPr>
              <a:t>、</a:t>
            </a:r>
            <a:r>
              <a:rPr lang="en-US" altLang="zh-CN" kern="0" dirty="0" smtClean="0">
                <a:solidFill>
                  <a:schemeClr val="tx1"/>
                </a:solidFill>
              </a:rPr>
              <a:t>ls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日期占位符 1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5BF69BD6-6467-4B19-92C8-A24B6DB1F794}" type="datetime1">
              <a:rPr lang="en-US" altLang="zh-CN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3072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SzTx/>
              <a:buFontTx/>
              <a:buNone/>
            </a:pPr>
            <a:fld id="{1520F372-B833-4E84-8F29-E22DF4FA9877}" type="slidenum">
              <a:rPr lang="zh-CN" altLang="en-US" sz="1200" b="0" smtClean="0">
                <a:solidFill>
                  <a:srgbClr val="4B4B4B"/>
                </a:solidFill>
                <a:ea typeface="宋体" panose="02010600030101010101" pitchFamily="2" charset="-122"/>
              </a:rPr>
            </a:fld>
            <a:endParaRPr lang="zh-CN" altLang="en-US" sz="1800" b="0" smtClean="0">
              <a:ea typeface="宋体" panose="02010600030101010101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63" y="1233488"/>
            <a:ext cx="8435975" cy="172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742950" indent="-28575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2pPr>
            <a:lvl3pPr marL="11430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3pPr>
            <a:lvl4pPr marL="16002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4pPr>
            <a:lvl5pPr marL="2057400" indent="-228600" algn="l" rtl="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5pPr>
            <a:lvl6pPr marL="25146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6pPr>
            <a:lvl7pPr marL="29718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7pPr>
            <a:lvl8pPr marL="34290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8pPr>
            <a:lvl9pPr marL="3886200" indent="-228600" algn="l" rtl="0" fontAlgn="ctr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+mn-lt"/>
                <a:ea typeface="+mn-ea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kern="0" smtClean="0"/>
              <a:t>mkdir</a:t>
            </a:r>
            <a:r>
              <a:rPr lang="zh-CN" altLang="en-US" kern="0" smtClean="0"/>
              <a:t>命令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用途：创建新的目录（</a:t>
            </a:r>
            <a:r>
              <a:rPr lang="en-US" altLang="zh-CN" kern="0" smtClean="0"/>
              <a:t>Make Directory</a:t>
            </a:r>
            <a:r>
              <a:rPr lang="zh-CN" altLang="en-US" kern="0" smtClean="0"/>
              <a:t>） </a:t>
            </a:r>
            <a:endParaRPr lang="zh-CN" altLang="en-US" kern="0" smtClean="0"/>
          </a:p>
          <a:p>
            <a:pPr lvl="1" eaLnBrk="1" hangingPunct="1">
              <a:defRPr/>
            </a:pPr>
            <a:r>
              <a:rPr lang="zh-CN" altLang="en-US" kern="0" smtClean="0"/>
              <a:t>格式：</a:t>
            </a:r>
            <a:r>
              <a:rPr lang="en-US" altLang="zh-CN" kern="0" smtClean="0">
                <a:solidFill>
                  <a:srgbClr val="FF0000"/>
                </a:solidFill>
              </a:rPr>
              <a:t>mkdir  [-p]  [/</a:t>
            </a:r>
            <a:r>
              <a:rPr lang="zh-CN" altLang="en-US" kern="0" smtClean="0">
                <a:solidFill>
                  <a:srgbClr val="FF0000"/>
                </a:solidFill>
              </a:rPr>
              <a:t>路径</a:t>
            </a:r>
            <a:r>
              <a:rPr lang="en-US" altLang="zh-CN" kern="0" smtClean="0">
                <a:solidFill>
                  <a:srgbClr val="FF0000"/>
                </a:solidFill>
              </a:rPr>
              <a:t>/]</a:t>
            </a:r>
            <a:r>
              <a:rPr lang="zh-CN" altLang="en-US" kern="0" smtClean="0">
                <a:solidFill>
                  <a:srgbClr val="FF0000"/>
                </a:solidFill>
              </a:rPr>
              <a:t>目录名</a:t>
            </a:r>
            <a:endParaRPr lang="zh-CN" altLang="en-US" kern="0" dirty="0" smtClean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71663" y="188913"/>
            <a:ext cx="5184775" cy="579437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  <a:sym typeface="Arial Black" panose="020B0A04020102020204" pitchFamily="34" charset="0"/>
              </a:defRPr>
            </a:lvl1pPr>
            <a:lvl2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2pPr>
            <a:lvl3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3pPr>
            <a:lvl4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4pPr>
            <a:lvl5pPr marL="914400" indent="-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5pPr>
            <a:lvl6pPr marL="13716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6pPr>
            <a:lvl7pPr marL="18288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7pPr>
            <a:lvl8pPr marL="22860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8pPr>
            <a:lvl9pPr marL="2743200" indent="-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 Black" panose="020B0A04020102020204" pitchFamily="34" charset="0"/>
                <a:ea typeface="微软雅黑" panose="020B0503020204020204" pitchFamily="34" charset="-122"/>
                <a:sym typeface="Arial Black" panose="020B0A04020102020204" pitchFamily="34" charset="0"/>
              </a:defRPr>
            </a:lvl9pPr>
          </a:lstStyle>
          <a:p>
            <a:pPr eaLnBrk="1" hangingPunct="1">
              <a:defRPr/>
            </a:pPr>
            <a:r>
              <a:rPr lang="zh-CN" altLang="en-US" kern="0" dirty="0" smtClean="0">
                <a:solidFill>
                  <a:schemeClr val="tx1"/>
                </a:solidFill>
              </a:rPr>
              <a:t>目录操作命令 </a:t>
            </a:r>
            <a:r>
              <a:rPr lang="en-US" altLang="zh-CN" kern="0" dirty="0" smtClean="0">
                <a:solidFill>
                  <a:schemeClr val="tx1"/>
                </a:solidFill>
              </a:rPr>
              <a:t>—— mkdir</a:t>
            </a:r>
            <a:endParaRPr lang="en-US" altLang="zh-CN" kern="0" dirty="0" smtClean="0">
              <a:solidFill>
                <a:schemeClr val="tx1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420938" y="2960688"/>
            <a:ext cx="2087562" cy="684212"/>
          </a:xfrm>
          <a:prstGeom prst="wedgeRoundRectCallout">
            <a:avLst>
              <a:gd name="adj1" fmla="val -38139"/>
              <a:gd name="adj2" fmla="val -132162"/>
              <a:gd name="adj3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 w="19050" algn="ctr">
            <a:solidFill>
              <a:srgbClr val="FF9900"/>
            </a:solidFill>
            <a:miter lim="800000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/>
          <a:lstStyle>
            <a:lvl1pPr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1pPr>
            <a:lvl2pPr marL="742950" indent="-28575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2pPr>
            <a:lvl3pPr marL="11430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3pPr>
            <a:lvl4pPr marL="16002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4pPr>
            <a:lvl5pPr marL="2057400" indent="-228600" fontAlgn="ctr"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5pPr>
            <a:lvl6pPr marL="25146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6pPr>
            <a:lvl7pPr marL="29718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7pPr>
            <a:lvl8pPr marL="34290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8pPr>
            <a:lvl9pPr marL="3886200" indent="-228600" eaLnBrk="0" fontAlgn="ctr" hangingPunct="0">
              <a:spcBef>
                <a:spcPct val="0"/>
              </a:spcBef>
              <a:spcAft>
                <a:spcPts val="400"/>
              </a:spcAft>
              <a:buSzPct val="70000"/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zh-CN" sz="1800">
                <a:solidFill>
                  <a:srgbClr val="000000"/>
                </a:solidFill>
                <a:ea typeface="楷体_GB2312" pitchFamily="49" charset="-122"/>
              </a:rPr>
              <a:t>-p </a:t>
            </a:r>
            <a:r>
              <a:rPr lang="zh-CN" altLang="en-US" sz="1800">
                <a:solidFill>
                  <a:srgbClr val="000000"/>
                </a:solidFill>
                <a:ea typeface="楷体_GB2312" pitchFamily="49" charset="-122"/>
              </a:rPr>
              <a:t>选项用于创建多级目录</a:t>
            </a:r>
            <a:endParaRPr lang="zh-CN" altLang="en-US" sz="1800">
              <a:solidFill>
                <a:srgbClr val="000000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水滴">
  <a:themeElements>
    <a:clrScheme name="水滴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水滴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111111"/>
      </a:dk1>
      <a:lt1>
        <a:srgbClr val="FFFFFF"/>
      </a:lt1>
      <a:dk2>
        <a:srgbClr val="777777"/>
      </a:dk2>
      <a:lt2>
        <a:srgbClr val="B2B2B2"/>
      </a:lt2>
      <a:accent1>
        <a:srgbClr val="0070C0"/>
      </a:accent1>
      <a:accent2>
        <a:srgbClr val="00B0F0"/>
      </a:accent2>
      <a:accent3>
        <a:srgbClr val="FFFFFF"/>
      </a:accent3>
      <a:accent4>
        <a:srgbClr val="0D0D0D"/>
      </a:accent4>
      <a:accent5>
        <a:srgbClr val="AABBDC"/>
      </a:accent5>
      <a:accent6>
        <a:srgbClr val="009FD9"/>
      </a:accent6>
      <a:hlink>
        <a:srgbClr val="373737"/>
      </a:hlink>
      <a:folHlink>
        <a:srgbClr val="6E6E6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0</TotalTime>
  <Words>4333</Words>
  <Application>WPS 演示</Application>
  <PresentationFormat>全屏显示(4:3)</PresentationFormat>
  <Paragraphs>662</Paragraphs>
  <Slides>29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4" baseType="lpstr">
      <vt:lpstr>Arial</vt:lpstr>
      <vt:lpstr>宋体</vt:lpstr>
      <vt:lpstr>Wingdings</vt:lpstr>
      <vt:lpstr>Tw Cen MT</vt:lpstr>
      <vt:lpstr>微软雅黑</vt:lpstr>
      <vt:lpstr>楷体_GB2312</vt:lpstr>
      <vt:lpstr>新宋体</vt:lpstr>
      <vt:lpstr>黑体</vt:lpstr>
      <vt:lpstr>Arial Black</vt:lpstr>
      <vt:lpstr>Arial Unicode MS</vt:lpstr>
      <vt:lpstr>Segoe Print</vt:lpstr>
      <vt:lpstr>Courier New</vt:lpstr>
      <vt:lpstr>Times New Roman</vt:lpstr>
      <vt:lpstr>Arial</vt:lpstr>
      <vt:lpstr>水滴</vt:lpstr>
      <vt:lpstr>Shell的基本应用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 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INFOCHINA</dc:title>
  <dc:creator>www.slideto.me</dc:creator>
  <cp:keywords>我爱PPT中文网; 4.3; 浅蓝色; 静态; L</cp:keywords>
  <cp:category>TP</cp:category>
  <cp:lastModifiedBy>dufeng</cp:lastModifiedBy>
  <cp:revision>88</cp:revision>
  <cp:lastPrinted>2411-12-30T00:00:00Z</cp:lastPrinted>
  <dcterms:created xsi:type="dcterms:W3CDTF">2011-01-26T11:20:00Z</dcterms:created>
  <dcterms:modified xsi:type="dcterms:W3CDTF">2019-10-23T03:25:58Z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2052-11.1.0.8900</vt:lpwstr>
  </property>
</Properties>
</file>