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8"/>
  </p:notesMasterIdLst>
  <p:sldIdLst>
    <p:sldId id="256" r:id="rId3"/>
    <p:sldId id="335" r:id="rId4"/>
    <p:sldId id="337" r:id="rId5"/>
    <p:sldId id="338" r:id="rId6"/>
    <p:sldId id="336" r:id="rId7"/>
    <p:sldId id="351" r:id="rId8"/>
    <p:sldId id="257" r:id="rId9"/>
    <p:sldId id="352" r:id="rId10"/>
    <p:sldId id="349" r:id="rId11"/>
    <p:sldId id="345" r:id="rId12"/>
    <p:sldId id="444" r:id="rId13"/>
    <p:sldId id="382" r:id="rId14"/>
    <p:sldId id="383" r:id="rId15"/>
    <p:sldId id="344" r:id="rId16"/>
    <p:sldId id="260" r:id="rId17"/>
    <p:sldId id="350" r:id="rId18"/>
    <p:sldId id="378" r:id="rId19"/>
    <p:sldId id="377" r:id="rId20"/>
    <p:sldId id="361" r:id="rId21"/>
    <p:sldId id="384" r:id="rId22"/>
    <p:sldId id="385" r:id="rId23"/>
    <p:sldId id="386" r:id="rId24"/>
    <p:sldId id="362" r:id="rId25"/>
    <p:sldId id="395" r:id="rId26"/>
    <p:sldId id="387" r:id="rId27"/>
    <p:sldId id="363" r:id="rId28"/>
    <p:sldId id="364" r:id="rId29"/>
    <p:sldId id="366" r:id="rId30"/>
    <p:sldId id="365" r:id="rId31"/>
    <p:sldId id="367" r:id="rId32"/>
    <p:sldId id="368" r:id="rId33"/>
    <p:sldId id="369" r:id="rId34"/>
    <p:sldId id="388" r:id="rId35"/>
    <p:sldId id="390" r:id="rId36"/>
    <p:sldId id="391" r:id="rId37"/>
    <p:sldId id="389" r:id="rId38"/>
    <p:sldId id="370" r:id="rId39"/>
    <p:sldId id="371" r:id="rId40"/>
    <p:sldId id="372" r:id="rId41"/>
    <p:sldId id="375" r:id="rId42"/>
    <p:sldId id="394" r:id="rId43"/>
    <p:sldId id="346" r:id="rId44"/>
    <p:sldId id="360" r:id="rId45"/>
    <p:sldId id="347" r:id="rId46"/>
    <p:sldId id="348" r:id="rId47"/>
    <p:sldId id="379" r:id="rId48"/>
    <p:sldId id="381" r:id="rId49"/>
    <p:sldId id="273" r:id="rId50"/>
    <p:sldId id="311" r:id="rId51"/>
    <p:sldId id="355" r:id="rId52"/>
    <p:sldId id="354" r:id="rId53"/>
    <p:sldId id="353" r:id="rId54"/>
    <p:sldId id="357" r:id="rId55"/>
    <p:sldId id="358" r:id="rId56"/>
    <p:sldId id="359" r:id="rId5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2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1" Type="http://schemas.openxmlformats.org/officeDocument/2006/relationships/tableStyles" Target="tableStyles.xml"/><Relationship Id="rId60" Type="http://schemas.openxmlformats.org/officeDocument/2006/relationships/viewProps" Target="viewProps.xml"/><Relationship Id="rId6" Type="http://schemas.openxmlformats.org/officeDocument/2006/relationships/slide" Target="slides/slide4.xml"/><Relationship Id="rId59" Type="http://schemas.openxmlformats.org/officeDocument/2006/relationships/presProps" Target="presProps.xml"/><Relationship Id="rId58" Type="http://schemas.openxmlformats.org/officeDocument/2006/relationships/notesMaster" Target="notesMasters/notesMaster1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77700-5C74-4181-BEBD-30D6EA4D28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1D4E2-044F-48FC-8128-B17936AAC94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宋体" panose="02010600030101010101" pitchFamily="2" charset="-122"/>
                <a:cs typeface="+mn-cs"/>
              </a:rPr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宋体" panose="02010600030101010101" pitchFamily="2" charset="-122"/>
                <a:cs typeface="+mn-cs"/>
              </a:rPr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宋体" panose="02010600030101010101" pitchFamily="2" charset="-122"/>
                <a:cs typeface="+mn-cs"/>
              </a:rPr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宋体" panose="02010600030101010101" pitchFamily="2" charset="-122"/>
                <a:cs typeface="+mn-cs"/>
              </a:rPr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宋体" panose="02010600030101010101" pitchFamily="2" charset="-122"/>
                <a:cs typeface="+mn-cs"/>
              </a:rPr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宋体" panose="02010600030101010101" pitchFamily="2" charset="-122"/>
                <a:cs typeface="+mn-cs"/>
              </a:rPr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宋体" panose="02010600030101010101" pitchFamily="2" charset="-122"/>
                <a:cs typeface="+mn-cs"/>
              </a:rPr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宋体" panose="02010600030101010101" pitchFamily="2" charset="-122"/>
                <a:cs typeface="+mn-cs"/>
              </a:rPr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宋体" panose="02010600030101010101" pitchFamily="2" charset="-122"/>
                <a:cs typeface="+mn-cs"/>
              </a:rPr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宋体" panose="02010600030101010101" pitchFamily="2" charset="-122"/>
                <a:cs typeface="+mn-cs"/>
              </a:rPr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宋体" panose="02010600030101010101" pitchFamily="2" charset="-122"/>
                <a:cs typeface="+mn-cs"/>
              </a:rPr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宋体" panose="02010600030101010101" pitchFamily="2" charset="-122"/>
                <a:cs typeface="+mn-cs"/>
              </a:rPr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宋体" panose="02010600030101010101" pitchFamily="2" charset="-122"/>
                <a:cs typeface="+mn-cs"/>
              </a:rPr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宋体" panose="02010600030101010101" pitchFamily="2" charset="-122"/>
                <a:cs typeface="+mn-cs"/>
              </a:rPr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宋体" panose="02010600030101010101" pitchFamily="2" charset="-122"/>
                <a:cs typeface="+mn-cs"/>
              </a:rPr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宋体" panose="02010600030101010101" pitchFamily="2" charset="-122"/>
                <a:cs typeface="+mn-cs"/>
              </a:rPr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宋体" panose="02010600030101010101" pitchFamily="2" charset="-122"/>
                <a:cs typeface="+mn-cs"/>
              </a:rPr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宋体" panose="02010600030101010101" pitchFamily="2" charset="-122"/>
                <a:cs typeface="+mn-cs"/>
              </a:rPr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云形标注 7"/>
          <p:cNvSpPr/>
          <p:nvPr userDrawn="1"/>
        </p:nvSpPr>
        <p:spPr>
          <a:xfrm>
            <a:off x="0" y="583286"/>
            <a:ext cx="4536504" cy="1231240"/>
          </a:xfrm>
          <a:prstGeom prst="cloudCallout">
            <a:avLst/>
          </a:prstGeom>
          <a:gradFill flip="none" rotWithShape="1">
            <a:gsLst>
              <a:gs pos="0">
                <a:schemeClr val="accent6"/>
              </a:gs>
              <a:gs pos="50000">
                <a:schemeClr val="bg2">
                  <a:lumMod val="40000"/>
                  <a:lumOff val="6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685330" y="2367093"/>
            <a:ext cx="7772870" cy="3424107"/>
          </a:xfrm>
        </p:spPr>
        <p:txBody>
          <a:bodyPr/>
          <a:lstStyle>
            <a:lvl1pPr>
              <a:defRPr u="none" strike="noStrike" kern="1200" cap="none" spc="0" normalizeH="0">
                <a:solidFill>
                  <a:schemeClr val="tx1"/>
                </a:solidFill>
                <a:uFillTx/>
              </a:defRPr>
            </a:lvl1pPr>
            <a:lvl2pPr>
              <a:defRPr u="none" strike="noStrike" kern="1200" cap="none" spc="0" normalizeH="0">
                <a:solidFill>
                  <a:schemeClr val="tx1"/>
                </a:solidFill>
                <a:uFillTx/>
              </a:defRPr>
            </a:lvl2pPr>
            <a:lvl3pPr>
              <a:defRPr u="none" strike="noStrike" kern="1200" cap="none" spc="0" normalizeH="0">
                <a:solidFill>
                  <a:schemeClr val="tx1"/>
                </a:solidFill>
                <a:uFillTx/>
              </a:defRPr>
            </a:lvl3pPr>
            <a:lvl4pPr>
              <a:defRPr u="none" strike="noStrike" kern="1200" cap="none" spc="0" normalizeH="0">
                <a:solidFill>
                  <a:schemeClr val="tx1"/>
                </a:solidFill>
                <a:uFillTx/>
              </a:defRPr>
            </a:lvl4pPr>
            <a:lvl5pPr>
              <a:defRPr u="none" strike="noStrike" kern="1200" cap="none" spc="0" normalizeH="0">
                <a:solidFill>
                  <a:schemeClr val="tx1"/>
                </a:solidFill>
                <a:uFillTx/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宋体" panose="02010600030101010101" pitchFamily="2" charset="-122"/>
                <a:cs typeface="+mn-cs"/>
              </a:rPr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宋体" panose="02010600030101010101" pitchFamily="2" charset="-122"/>
                <a:cs typeface="+mn-cs"/>
              </a:rPr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宋体" panose="02010600030101010101" pitchFamily="2" charset="-122"/>
                <a:cs typeface="+mn-cs"/>
              </a:rPr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宋体" panose="02010600030101010101" pitchFamily="2" charset="-122"/>
                <a:cs typeface="+mn-cs"/>
              </a:rPr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宋体" panose="02010600030101010101" pitchFamily="2" charset="-122"/>
                <a:cs typeface="+mn-cs"/>
              </a:rPr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宋体" panose="02010600030101010101" pitchFamily="2" charset="-122"/>
                <a:cs typeface="+mn-cs"/>
              </a:rPr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宋体" panose="02010600030101010101" pitchFamily="2" charset="-122"/>
                <a:cs typeface="+mn-cs"/>
              </a:rPr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宋体" panose="02010600030101010101" pitchFamily="2" charset="-122"/>
                <a:cs typeface="+mn-cs"/>
              </a:rPr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宋体" panose="02010600030101010101" pitchFamily="2" charset="-122"/>
                <a:cs typeface="+mn-cs"/>
              </a:rPr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宋体" panose="02010600030101010101" pitchFamily="2" charset="-122"/>
                <a:cs typeface="+mn-cs"/>
              </a:rPr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宋体" panose="02010600030101010101" pitchFamily="2" charset="-122"/>
                <a:cs typeface="+mn-cs"/>
              </a:rPr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宋体" panose="02010600030101010101" pitchFamily="2" charset="-122"/>
                <a:cs typeface="+mn-cs"/>
              </a:rPr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宋体" panose="02010600030101010101" pitchFamily="2" charset="-122"/>
                <a:cs typeface="+mn-cs"/>
              </a:rPr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宋体" panose="02010600030101010101" pitchFamily="2" charset="-122"/>
                <a:cs typeface="+mn-cs"/>
              </a:rPr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宋体" panose="02010600030101010101" pitchFamily="2" charset="-122"/>
                <a:cs typeface="+mn-cs"/>
              </a:rPr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宋体" panose="02010600030101010101" pitchFamily="2" charset="-122"/>
                <a:cs typeface="+mn-cs"/>
              </a:rPr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3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A87A34-81AB-432B-8DAE-1953F412C126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宋体" panose="02010600030101010101" pitchFamily="2" charset="-122"/>
                <a:cs typeface="+mn-cs"/>
              </a:rPr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D22F896-40B5-4ADD-8801-0D06FADFA09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宋体" panose="02010600030101010101" pitchFamily="2" charset="-122"/>
                <a:cs typeface="+mn-cs"/>
              </a:rPr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13259" y="836712"/>
            <a:ext cx="6517482" cy="2509213"/>
          </a:xfrm>
        </p:spPr>
        <p:txBody>
          <a:bodyPr/>
          <a:lstStyle/>
          <a:p>
            <a:r>
              <a:rPr lang="en-US" altLang="zh-CN" dirty="0" smtClean="0"/>
              <a:t>Linux</a:t>
            </a:r>
            <a:r>
              <a:rPr lang="zh-CN" altLang="en-US" dirty="0" smtClean="0"/>
              <a:t>常用命令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  <a:r>
              <a:rPr lang="zh-CN" altLang="en-US" dirty="0" smtClean="0"/>
              <a:t>处理命令</a:t>
            </a:r>
            <a:r>
              <a:rPr lang="en-US" altLang="zh-CN" dirty="0" smtClean="0"/>
              <a:t>rmdir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571643" y="2488927"/>
            <a:ext cx="7887027" cy="4351917"/>
          </a:xfrm>
        </p:spPr>
        <p:txBody>
          <a:bodyPr/>
          <a:lstStyle/>
          <a:p>
            <a:r>
              <a:rPr lang="en-US" altLang="zh-CN" dirty="0"/>
              <a:t>rmdir</a:t>
            </a:r>
            <a:r>
              <a:rPr lang="zh-CN" altLang="en-US" dirty="0"/>
              <a:t>命令</a:t>
            </a:r>
            <a:endParaRPr lang="zh-CN" altLang="en-US" dirty="0"/>
          </a:p>
          <a:p>
            <a:pPr marL="400050" lvl="1" indent="0">
              <a:buNone/>
            </a:pPr>
            <a:r>
              <a:rPr lang="zh-CN" altLang="en-US" dirty="0"/>
              <a:t>用途：删除（</a:t>
            </a:r>
            <a:r>
              <a:rPr lang="en-US" altLang="zh-CN" dirty="0"/>
              <a:t>directory</a:t>
            </a:r>
            <a:r>
              <a:rPr lang="zh-CN" altLang="en-US" dirty="0"/>
              <a:t>）</a:t>
            </a:r>
            <a:r>
              <a:rPr lang="zh-CN" altLang="en-US" dirty="0" smtClean="0"/>
              <a:t>目录</a:t>
            </a:r>
            <a:r>
              <a:rPr lang="en-US" altLang="zh-CN" dirty="0" smtClean="0"/>
              <a:t>,</a:t>
            </a:r>
            <a:r>
              <a:rPr lang="zh-CN" altLang="en-US" dirty="0" smtClean="0"/>
              <a:t>要求目录删除之前必须为空</a:t>
            </a:r>
            <a:endParaRPr lang="en-US" altLang="zh-CN" dirty="0" smtClean="0"/>
          </a:p>
          <a:p>
            <a:pPr marL="400050" lvl="1" indent="0">
              <a:buNone/>
            </a:pPr>
            <a:r>
              <a:rPr lang="en-US" altLang="zh-CN" dirty="0" smtClean="0"/>
              <a:t>-p  </a:t>
            </a:r>
            <a:r>
              <a:rPr lang="zh-CN" altLang="en-US" dirty="0" smtClean="0"/>
              <a:t>递归删除目录</a:t>
            </a:r>
            <a:endParaRPr lang="en-US" altLang="zh-CN" dirty="0" smtClean="0"/>
          </a:p>
          <a:p>
            <a:pPr marL="400050" lvl="1" indent="0">
              <a:buNone/>
            </a:pPr>
            <a:r>
              <a:rPr lang="zh-CN" altLang="en-US" dirty="0" smtClean="0"/>
              <a:t>案例：</a:t>
            </a:r>
            <a:endParaRPr lang="en-US" altLang="zh-CN" dirty="0" smtClean="0"/>
          </a:p>
          <a:p>
            <a:pPr marL="400050" lvl="1" indent="0">
              <a:buNone/>
            </a:pPr>
            <a:r>
              <a:rPr lang="zh-CN" altLang="en-US" dirty="0" smtClean="0"/>
              <a:t>删除</a:t>
            </a:r>
            <a:r>
              <a:rPr lang="en-US" altLang="zh-CN" dirty="0" smtClean="0"/>
              <a:t>test</a:t>
            </a:r>
            <a:r>
              <a:rPr lang="zh-CN" altLang="en-US" dirty="0" smtClean="0"/>
              <a:t>目录下的</a:t>
            </a:r>
            <a:r>
              <a:rPr lang="en-US" altLang="zh-CN" dirty="0" smtClean="0"/>
              <a:t>file</a:t>
            </a:r>
            <a:r>
              <a:rPr lang="zh-CN" altLang="en-US" dirty="0" smtClean="0"/>
              <a:t>目录，同时将</a:t>
            </a:r>
            <a:r>
              <a:rPr lang="en-US" altLang="zh-CN" dirty="0" smtClean="0"/>
              <a:t>test</a:t>
            </a:r>
            <a:r>
              <a:rPr lang="zh-CN" altLang="en-US" dirty="0" smtClean="0"/>
              <a:t>目录一并删除</a:t>
            </a:r>
            <a:endParaRPr lang="zh-CN" altLang="en-US" dirty="0"/>
          </a:p>
          <a:p>
            <a:pPr marL="400050" lvl="1" indent="0">
              <a:buNone/>
            </a:pPr>
            <a:r>
              <a:rPr lang="en-US" altLang="zh-CN" dirty="0" smtClean="0"/>
              <a:t>#rmdir –p test/file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88177" y="392458"/>
            <a:ext cx="7773338" cy="1596177"/>
          </a:xfrm>
        </p:spPr>
        <p:txBody>
          <a:bodyPr/>
          <a:lstStyle/>
          <a:p>
            <a:r>
              <a:rPr lang="zh-CN" altLang="en-US" smtClean="0"/>
              <a:t>切换目录命令</a:t>
            </a:r>
            <a:r>
              <a:rPr lang="en-US" altLang="zh-CN" smtClean="0"/>
              <a:t>cd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 bwMode="auto">
          <a:xfrm>
            <a:off x="7236296" y="1988840"/>
            <a:ext cx="792088" cy="3600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108775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47664" y="1411372"/>
            <a:ext cx="6480720" cy="156966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kern="0" smtClean="0"/>
              <a:t>cd</a:t>
            </a:r>
            <a:r>
              <a:rPr lang="zh-CN" altLang="en-US" sz="2400" kern="0"/>
              <a:t>命令</a:t>
            </a:r>
            <a:endParaRPr lang="zh-CN" altLang="en-US" sz="2400" kern="0"/>
          </a:p>
          <a:p>
            <a:pPr lvl="1">
              <a:defRPr/>
            </a:pPr>
            <a:r>
              <a:rPr lang="zh-CN" altLang="en-US" sz="2400" kern="0"/>
              <a:t>用途：切换工作目录（</a:t>
            </a:r>
            <a:r>
              <a:rPr lang="en-US" altLang="zh-CN" sz="2400" kern="0"/>
              <a:t>Change Directory</a:t>
            </a:r>
            <a:r>
              <a:rPr lang="zh-CN" altLang="en-US" sz="2400" kern="0"/>
              <a:t>）</a:t>
            </a:r>
            <a:endParaRPr lang="zh-CN" altLang="en-US" sz="2400" kern="0"/>
          </a:p>
          <a:p>
            <a:pPr lvl="1">
              <a:defRPr/>
            </a:pPr>
            <a:r>
              <a:rPr lang="zh-CN" altLang="en-US" sz="2400" kern="0"/>
              <a:t>格式：</a:t>
            </a:r>
            <a:r>
              <a:rPr lang="en-US" altLang="zh-CN" sz="2400" kern="0">
                <a:solidFill>
                  <a:srgbClr val="FF0000"/>
                </a:solidFill>
              </a:rPr>
              <a:t>cd  [</a:t>
            </a:r>
            <a:r>
              <a:rPr lang="zh-CN" altLang="en-US" sz="2400" kern="0">
                <a:solidFill>
                  <a:srgbClr val="FF0000"/>
                </a:solidFill>
              </a:rPr>
              <a:t>目录位置</a:t>
            </a:r>
            <a:r>
              <a:rPr lang="en-US" altLang="zh-CN" sz="2400" kern="0" smtClean="0">
                <a:solidFill>
                  <a:srgbClr val="FF0000"/>
                </a:solidFill>
              </a:rPr>
              <a:t>]</a:t>
            </a:r>
            <a:endParaRPr lang="en-US" altLang="zh-CN" sz="2400" kern="0" smtClean="0">
              <a:solidFill>
                <a:srgbClr val="FF0000"/>
              </a:solidFill>
            </a:endParaRPr>
          </a:p>
          <a:p>
            <a:pPr lvl="1">
              <a:defRPr/>
            </a:pPr>
            <a:endParaRPr lang="en-US" altLang="zh-CN" sz="2400" kern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47664" y="2998963"/>
            <a:ext cx="6480720" cy="3477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kern="0" smtClean="0"/>
              <a:t>范例</a:t>
            </a:r>
            <a:r>
              <a:rPr lang="zh-CN" altLang="en-US" sz="2000" kern="0" smtClean="0"/>
              <a:t>：</a:t>
            </a:r>
            <a:endParaRPr lang="en-US" altLang="zh-CN" sz="2000" kern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zh-CN" altLang="en-US" sz="2000" kern="0" smtClean="0"/>
              <a:t>将</a:t>
            </a:r>
            <a:r>
              <a:rPr lang="zh-CN" altLang="en-US" sz="2000" kern="0"/>
              <a:t>用户目录切换到</a:t>
            </a:r>
            <a:r>
              <a:rPr lang="en-US" altLang="zh-CN" sz="2000" kern="0"/>
              <a:t>/home</a:t>
            </a:r>
            <a:endParaRPr lang="en-US" altLang="zh-CN" sz="2000" kern="0"/>
          </a:p>
          <a:p>
            <a:pPr lvl="1">
              <a:defRPr/>
            </a:pPr>
            <a:r>
              <a:rPr lang="en-US" altLang="zh-CN" sz="2000" kern="0"/>
              <a:t>#</a:t>
            </a:r>
            <a:r>
              <a:rPr lang="en-US" altLang="zh-CN" sz="2000" kern="0" smtClean="0"/>
              <a:t>cd   </a:t>
            </a:r>
            <a:r>
              <a:rPr lang="en-US" altLang="zh-CN" sz="2000" kern="0"/>
              <a:t>/</a:t>
            </a:r>
            <a:r>
              <a:rPr lang="en-US" altLang="zh-CN" sz="2000" kern="0" smtClean="0"/>
              <a:t>home</a:t>
            </a:r>
            <a:endParaRPr lang="en-US" altLang="zh-CN" sz="2000" kern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zh-CN" altLang="en-US" sz="2000" kern="0" smtClean="0"/>
              <a:t>切换到上一级目录</a:t>
            </a:r>
            <a:endParaRPr lang="en-US" altLang="zh-CN" sz="2000" kern="0" smtClean="0"/>
          </a:p>
          <a:p>
            <a:pPr lvl="1">
              <a:defRPr/>
            </a:pPr>
            <a:r>
              <a:rPr lang="en-US" altLang="zh-CN" sz="2000" kern="0" smtClean="0"/>
              <a:t>#cd  ..</a:t>
            </a:r>
            <a:endParaRPr lang="en-US" altLang="zh-CN" sz="2000" kern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zh-CN" altLang="en-US" sz="2000" kern="0"/>
              <a:t>切换</a:t>
            </a:r>
            <a:r>
              <a:rPr lang="zh-CN" altLang="en-US" sz="2000" kern="0" smtClean="0"/>
              <a:t>到根目录</a:t>
            </a:r>
            <a:endParaRPr lang="en-US" altLang="zh-CN" sz="2000" kern="0" smtClean="0"/>
          </a:p>
          <a:p>
            <a:pPr lvl="1">
              <a:defRPr/>
            </a:pPr>
            <a:r>
              <a:rPr lang="en-US" altLang="zh-CN" sz="2000" kern="0" smtClean="0"/>
              <a:t>#cd  /</a:t>
            </a:r>
            <a:endParaRPr lang="en-US" altLang="zh-CN" sz="2000" kern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zh-CN" altLang="en-US" sz="2000" kern="0"/>
              <a:t>切换</a:t>
            </a:r>
            <a:r>
              <a:rPr lang="zh-CN" altLang="en-US" sz="2000" kern="0" smtClean="0"/>
              <a:t>到当前用户家目录（用户分别是</a:t>
            </a:r>
            <a:r>
              <a:rPr lang="en-US" altLang="zh-CN" sz="2000" kern="0" smtClean="0"/>
              <a:t>root</a:t>
            </a:r>
            <a:r>
              <a:rPr lang="zh-CN" altLang="en-US" sz="2000" kern="0" smtClean="0"/>
              <a:t>和普通用户）</a:t>
            </a:r>
            <a:endParaRPr lang="en-US" altLang="zh-CN" sz="2000" kern="0" smtClean="0"/>
          </a:p>
          <a:p>
            <a:pPr>
              <a:defRPr/>
            </a:pPr>
            <a:r>
              <a:rPr lang="en-US" altLang="zh-CN" sz="2000" kern="0" smtClean="0"/>
              <a:t>#cd  ~</a:t>
            </a:r>
            <a:endParaRPr lang="en-US" altLang="zh-CN" sz="2000" kern="0" smtClean="0"/>
          </a:p>
          <a:p>
            <a:pPr>
              <a:defRPr/>
            </a:pPr>
            <a:r>
              <a:rPr lang="en-US" altLang="zh-CN" sz="2000" kern="0" smtClean="0"/>
              <a:t>$cd  ~</a:t>
            </a:r>
            <a:endParaRPr lang="en-US" altLang="zh-CN" sz="2000" kern="0" smtClean="0"/>
          </a:p>
          <a:p>
            <a:pPr>
              <a:defRPr/>
            </a:pPr>
            <a:endParaRPr lang="en-US" altLang="zh-CN" sz="2000" kern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55875" y="5782945"/>
            <a:ext cx="2400300" cy="6940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060" y="3809365"/>
            <a:ext cx="2457450" cy="885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练习</a:t>
            </a:r>
            <a:endParaRPr lang="zh-CN" altLang="en-US" dirty="0"/>
          </a:p>
        </p:txBody>
      </p:sp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72" y="3501008"/>
            <a:ext cx="8624023" cy="11521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2030015"/>
            <a:ext cx="35189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递归创建目录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同时创建多个目录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85332" y="368328"/>
            <a:ext cx="7773338" cy="1596177"/>
          </a:xfrm>
        </p:spPr>
        <p:txBody>
          <a:bodyPr/>
          <a:lstStyle/>
          <a:p>
            <a:r>
              <a:rPr lang="zh-CN" altLang="en-US" dirty="0"/>
              <a:t>练习</a:t>
            </a:r>
            <a:endParaRPr lang="zh-CN" altLang="en-US" dirty="0"/>
          </a:p>
        </p:txBody>
      </p:sp>
      <p:pic>
        <p:nvPicPr>
          <p:cNvPr id="4" name="内容占位符 3" descr="屏幕剪辑"/>
          <p:cNvPicPr>
            <a:picLocks noGrp="1" noChangeAspect="1"/>
          </p:cNvPicPr>
          <p:nvPr>
            <p:ph sz="quarter" idx="13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05" y="2245256"/>
            <a:ext cx="7523959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目录处理</a:t>
            </a:r>
            <a:r>
              <a:rPr lang="zh-CN" altLang="en-US" dirty="0" smtClean="0"/>
              <a:t>命令</a:t>
            </a:r>
            <a:r>
              <a:rPr lang="en-US" altLang="zh-CN" dirty="0" err="1" smtClean="0"/>
              <a:t>pwd</a:t>
            </a:r>
            <a:endParaRPr lang="zh-CN" altLang="en-US" dirty="0"/>
          </a:p>
        </p:txBody>
      </p:sp>
      <p:pic>
        <p:nvPicPr>
          <p:cNvPr id="4" name="内容占位符 3" descr="屏幕剪辑"/>
          <p:cNvPicPr>
            <a:picLocks noGrp="1" noChangeAspect="1"/>
          </p:cNvPicPr>
          <p:nvPr>
            <p:ph sz="quarter" idx="13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05"/>
          <a:stretch>
            <a:fillRect/>
          </a:stretch>
        </p:blipFill>
        <p:spPr>
          <a:xfrm>
            <a:off x="1151620" y="4221088"/>
            <a:ext cx="5686086" cy="864096"/>
          </a:xfrm>
        </p:spPr>
      </p:pic>
      <p:sp>
        <p:nvSpPr>
          <p:cNvPr id="2" name="矩形 1"/>
          <p:cNvSpPr/>
          <p:nvPr/>
        </p:nvSpPr>
        <p:spPr>
          <a:xfrm>
            <a:off x="683568" y="1916832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400" kern="0" dirty="0"/>
              <a:t>pwd命令</a:t>
            </a:r>
            <a:endParaRPr lang="zh-CN" altLang="en-US" sz="2400" kern="0" dirty="0"/>
          </a:p>
          <a:p>
            <a:pPr lvl="1">
              <a:defRPr/>
            </a:pPr>
            <a:r>
              <a:rPr lang="zh-CN" altLang="en-US" sz="2400" kern="0" dirty="0"/>
              <a:t>用途</a:t>
            </a:r>
            <a:r>
              <a:rPr lang="zh-CN" altLang="en-US" sz="2400" kern="0" dirty="0" smtClean="0"/>
              <a:t>：显示当前目录的绝对路径</a:t>
            </a:r>
            <a:r>
              <a:rPr lang="en-US" altLang="en-US" sz="2400" kern="0" dirty="0" smtClean="0"/>
              <a:t>（Print </a:t>
            </a:r>
            <a:r>
              <a:rPr lang="en-US" altLang="en-US" sz="2400" kern="0" dirty="0"/>
              <a:t>Working Directory</a:t>
            </a:r>
            <a:r>
              <a:rPr lang="en-US" altLang="en-US" sz="2400" kern="0" dirty="0" smtClean="0"/>
              <a:t>）</a:t>
            </a:r>
            <a:endParaRPr lang="zh-CN" altLang="en-US" sz="24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显示目录内容命令</a:t>
            </a:r>
            <a:r>
              <a:rPr lang="en-US" altLang="zh-CN" dirty="0" smtClean="0"/>
              <a:t>ls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611560" y="1700808"/>
            <a:ext cx="7887027" cy="4351917"/>
          </a:xfrm>
        </p:spPr>
        <p:txBody>
          <a:bodyPr/>
          <a:lstStyle/>
          <a:p>
            <a:r>
              <a:rPr lang="zh-CN" altLang="en-US" dirty="0" smtClean="0"/>
              <a:t>用途</a:t>
            </a:r>
            <a:r>
              <a:rPr lang="zh-CN" altLang="en-US" dirty="0"/>
              <a:t>：列表（</a:t>
            </a:r>
            <a:r>
              <a:rPr lang="en-US" altLang="zh-CN" dirty="0"/>
              <a:t>List</a:t>
            </a:r>
            <a:r>
              <a:rPr lang="zh-CN" altLang="en-US" dirty="0"/>
              <a:t>）显示目录内容 </a:t>
            </a:r>
            <a:endParaRPr lang="zh-CN" altLang="en-US" dirty="0"/>
          </a:p>
          <a:p>
            <a:r>
              <a:rPr lang="zh-CN" altLang="en-US" dirty="0"/>
              <a:t>格式：</a:t>
            </a:r>
            <a:r>
              <a:rPr lang="en-US" altLang="zh-CN" dirty="0"/>
              <a:t>ls  [</a:t>
            </a:r>
            <a:r>
              <a:rPr lang="zh-CN" altLang="en-US" dirty="0"/>
              <a:t>选项</a:t>
            </a:r>
            <a:r>
              <a:rPr lang="en-US" altLang="zh-CN" dirty="0"/>
              <a:t>]...  [</a:t>
            </a:r>
            <a:r>
              <a:rPr lang="zh-CN" altLang="en-US" dirty="0"/>
              <a:t>目录或文件名</a:t>
            </a:r>
            <a:r>
              <a:rPr lang="en-US" altLang="zh-CN" dirty="0"/>
              <a:t>]</a:t>
            </a:r>
            <a:endParaRPr lang="en-US" altLang="zh-CN" dirty="0"/>
          </a:p>
          <a:p>
            <a:r>
              <a:rPr lang="zh-CN" altLang="en-US" dirty="0"/>
              <a:t>常用命令选项</a:t>
            </a:r>
            <a:endParaRPr lang="zh-CN" altLang="en-US" dirty="0"/>
          </a:p>
          <a:p>
            <a:pPr marL="857250" lvl="2" indent="0">
              <a:buNone/>
            </a:pPr>
            <a:r>
              <a:rPr lang="en-US" altLang="zh-CN" dirty="0"/>
              <a:t>-l </a:t>
            </a:r>
            <a:r>
              <a:rPr lang="zh-CN" altLang="en-US" dirty="0" smtClean="0"/>
              <a:t> 显示文件和子目录的详细信息</a:t>
            </a:r>
            <a:endParaRPr lang="en-US" altLang="zh-CN" dirty="0" smtClean="0"/>
          </a:p>
          <a:p>
            <a:pPr marL="857250" lvl="2" indent="0">
              <a:buNone/>
            </a:pPr>
            <a:r>
              <a:rPr lang="en-US" altLang="zh-CN" dirty="0" smtClean="0"/>
              <a:t>-a</a:t>
            </a:r>
            <a:r>
              <a:rPr lang="zh-CN" altLang="en-US" dirty="0" smtClean="0"/>
              <a:t>  显示</a:t>
            </a:r>
            <a:r>
              <a:rPr lang="zh-CN" altLang="en-US" dirty="0"/>
              <a:t>所有子目录和文件的信息，包括隐藏文件</a:t>
            </a:r>
            <a:endParaRPr lang="zh-CN" altLang="en-US" dirty="0"/>
          </a:p>
          <a:p>
            <a:pPr marL="857250" lvl="2" indent="0">
              <a:buNone/>
            </a:pPr>
            <a:r>
              <a:rPr lang="en-US" altLang="zh-CN" dirty="0"/>
              <a:t>-</a:t>
            </a:r>
            <a:r>
              <a:rPr lang="en-US" altLang="zh-CN" dirty="0" smtClean="0"/>
              <a:t>d</a:t>
            </a:r>
            <a:r>
              <a:rPr lang="zh-CN" altLang="en-US" dirty="0" smtClean="0"/>
              <a:t>  显示</a:t>
            </a:r>
            <a:r>
              <a:rPr lang="zh-CN" altLang="en-US" dirty="0"/>
              <a:t>目录本身的属性</a:t>
            </a:r>
            <a:endParaRPr lang="zh-CN" altLang="en-US" dirty="0"/>
          </a:p>
          <a:p>
            <a:pPr marL="857250" lvl="2" indent="0">
              <a:buNone/>
            </a:pPr>
            <a:r>
              <a:rPr lang="en-US" altLang="zh-CN" dirty="0"/>
              <a:t>-h  </a:t>
            </a:r>
            <a:r>
              <a:rPr lang="zh-CN" altLang="en-US" dirty="0" smtClean="0"/>
              <a:t>大小以</a:t>
            </a:r>
            <a:r>
              <a:rPr lang="en-US" altLang="zh-CN" dirty="0"/>
              <a:t>k</a:t>
            </a:r>
            <a:r>
              <a:rPr lang="zh-CN" altLang="en-US" dirty="0"/>
              <a:t>为单位</a:t>
            </a:r>
            <a:r>
              <a:rPr lang="zh-CN" altLang="en-US" dirty="0" smtClean="0"/>
              <a:t>显示</a:t>
            </a:r>
            <a:endParaRPr lang="en-US" altLang="zh-CN" dirty="0" smtClean="0"/>
          </a:p>
          <a:p>
            <a:pPr marL="857250" lvl="2" indent="0">
              <a:buNone/>
            </a:pPr>
            <a:r>
              <a:rPr lang="en-US" altLang="zh-CN" dirty="0" smtClean="0"/>
              <a:t>-i  </a:t>
            </a:r>
            <a:r>
              <a:rPr lang="zh-CN" altLang="en-US" dirty="0" smtClean="0"/>
              <a:t>显示</a:t>
            </a:r>
            <a:r>
              <a:rPr lang="en-US" altLang="zh-CN" dirty="0" err="1" smtClean="0"/>
              <a:t>inode</a:t>
            </a:r>
            <a:r>
              <a:rPr lang="zh-CN" altLang="en-US" dirty="0" smtClean="0"/>
              <a:t>编号</a:t>
            </a:r>
            <a:endParaRPr lang="en-US" altLang="zh-CN" dirty="0" smtClean="0"/>
          </a:p>
          <a:p>
            <a:pPr marL="857250" lvl="2" indent="0">
              <a:buNone/>
            </a:pPr>
            <a:r>
              <a:rPr lang="en-US" altLang="zh-CN" dirty="0" smtClean="0"/>
              <a:t>-R  </a:t>
            </a:r>
            <a:r>
              <a:rPr lang="zh-CN" altLang="en-US" dirty="0" smtClean="0"/>
              <a:t>递归显示</a:t>
            </a:r>
            <a:endParaRPr lang="zh-CN" altLang="en-US" dirty="0"/>
          </a:p>
          <a:p>
            <a:pPr marL="857250" lvl="2" indent="0">
              <a:buNone/>
            </a:pPr>
            <a:r>
              <a:rPr lang="en-US" altLang="zh-CN" dirty="0"/>
              <a:t>--color</a:t>
            </a:r>
            <a:r>
              <a:rPr lang="zh-CN" altLang="en-US" dirty="0"/>
              <a:t>：以颜色区分不同类型文件</a:t>
            </a: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显示目录内容命令</a:t>
            </a:r>
            <a:r>
              <a:rPr lang="en-US" altLang="zh-CN" dirty="0"/>
              <a:t>ls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611560" y="1916832"/>
            <a:ext cx="7887027" cy="1872208"/>
          </a:xfr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范例：查看当前目录下的文件和子目录信息</a:t>
            </a:r>
            <a:endParaRPr lang="en-US" altLang="zh-CN" dirty="0" smtClean="0"/>
          </a:p>
          <a:p>
            <a:pPr marL="400050" lvl="1" indent="0">
              <a:buNone/>
            </a:pPr>
            <a:r>
              <a:rPr lang="en-US" altLang="zh-CN" dirty="0" smtClean="0"/>
              <a:t>#ls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范</a:t>
            </a:r>
            <a:r>
              <a:rPr lang="zh-CN" altLang="en-US" dirty="0" smtClean="0"/>
              <a:t>例：查看</a:t>
            </a:r>
            <a:r>
              <a:rPr lang="en-US" altLang="zh-CN" dirty="0" smtClean="0"/>
              <a:t>/etc</a:t>
            </a:r>
            <a:r>
              <a:rPr lang="zh-CN" altLang="en-US" dirty="0" smtClean="0"/>
              <a:t>目录下的所有文件和子目录的详细信息</a:t>
            </a:r>
            <a:endParaRPr lang="en-US" altLang="zh-CN" dirty="0" smtClean="0"/>
          </a:p>
          <a:p>
            <a:pPr marL="400050" lvl="2" indent="0">
              <a:buNone/>
            </a:pPr>
            <a:r>
              <a:rPr lang="en-US" altLang="zh-CN" dirty="0"/>
              <a:t>#</a:t>
            </a:r>
            <a:r>
              <a:rPr lang="en-US" altLang="zh-CN" dirty="0" smtClean="0"/>
              <a:t>ls –al /</a:t>
            </a:r>
            <a:r>
              <a:rPr lang="en-US" altLang="zh-CN" dirty="0" err="1" smtClean="0"/>
              <a:t>etc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显示目录内容命令</a:t>
            </a:r>
            <a:r>
              <a:rPr lang="en-US" altLang="zh-CN" dirty="0"/>
              <a:t>ls</a:t>
            </a:r>
            <a:endParaRPr lang="zh-CN" altLang="en-US" dirty="0"/>
          </a:p>
        </p:txBody>
      </p:sp>
      <p:pic>
        <p:nvPicPr>
          <p:cNvPr id="4" name="内容占位符 3" descr="屏幕剪辑"/>
          <p:cNvPicPr>
            <a:picLocks noGrp="1" noChangeAspect="1"/>
          </p:cNvPicPr>
          <p:nvPr>
            <p:ph sz="quarter" idx="13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85" y="1944524"/>
            <a:ext cx="7398812" cy="576064"/>
          </a:xfrm>
        </p:spPr>
      </p:pic>
      <p:sp>
        <p:nvSpPr>
          <p:cNvPr id="5" name="TextBox 4"/>
          <p:cNvSpPr txBox="1"/>
          <p:nvPr/>
        </p:nvSpPr>
        <p:spPr>
          <a:xfrm>
            <a:off x="540058" y="269819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-d   </a:t>
            </a:r>
            <a:r>
              <a:rPr lang="zh-CN" altLang="en-US" sz="2400" dirty="0" smtClean="0"/>
              <a:t>只查看目录本身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64118" y="4077071"/>
            <a:ext cx="7071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每个文件都有一个</a:t>
            </a:r>
            <a:r>
              <a:rPr lang="en-US" altLang="zh-CN" sz="2400" dirty="0" smtClean="0"/>
              <a:t>ID</a:t>
            </a:r>
            <a:r>
              <a:rPr lang="zh-CN" altLang="en-US" sz="2400" dirty="0" smtClean="0"/>
              <a:t>号，类似身份证号，通过</a:t>
            </a:r>
            <a:r>
              <a:rPr lang="en-US" altLang="zh-CN" sz="2400" dirty="0" smtClean="0"/>
              <a:t>-i</a:t>
            </a:r>
            <a:r>
              <a:rPr lang="zh-CN" altLang="en-US" sz="2400" dirty="0" smtClean="0"/>
              <a:t>查询</a:t>
            </a:r>
            <a:endParaRPr lang="zh-CN" altLang="en-US" sz="2400" dirty="0"/>
          </a:p>
        </p:txBody>
      </p:sp>
      <p:pic>
        <p:nvPicPr>
          <p:cNvPr id="7" name="图片 6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81627"/>
            <a:ext cx="7848872" cy="500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显示目录内容命令</a:t>
            </a:r>
            <a:r>
              <a:rPr lang="en-US" altLang="zh-CN" dirty="0"/>
              <a:t>ls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628488" y="1825204"/>
            <a:ext cx="8047968" cy="4628132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lvl="1"/>
            <a:r>
              <a:rPr lang="zh-CN" altLang="en-US" sz="2400" dirty="0" smtClean="0"/>
              <a:t>以</a:t>
            </a:r>
            <a:r>
              <a:rPr lang="en-US" altLang="zh-CN" sz="2400" dirty="0" smtClean="0"/>
              <a:t>.</a:t>
            </a:r>
            <a:r>
              <a:rPr lang="zh-CN" altLang="en-US" sz="2400" dirty="0" smtClean="0"/>
              <a:t>开始的，是隐藏文件</a:t>
            </a:r>
            <a:endParaRPr lang="en-US" altLang="zh-CN" sz="2400" dirty="0" smtClean="0"/>
          </a:p>
          <a:p>
            <a:r>
              <a:rPr lang="en-US" altLang="zh-CN" sz="2400" dirty="0" smtClean="0"/>
              <a:t>[</a:t>
            </a:r>
            <a:r>
              <a:rPr lang="en-US" altLang="zh-CN" sz="2400" dirty="0" err="1" smtClean="0"/>
              <a:t>root@helen</a:t>
            </a:r>
            <a:r>
              <a:rPr lang="en-US" altLang="zh-CN" sz="2400" dirty="0" smtClean="0"/>
              <a:t> ~]# ls  /</a:t>
            </a:r>
            <a:endParaRPr lang="en-US" altLang="zh-CN" sz="2400" dirty="0" smtClean="0"/>
          </a:p>
          <a:p>
            <a:r>
              <a:rPr lang="en-US" altLang="zh-CN" sz="2400" dirty="0"/>
              <a:t>[</a:t>
            </a:r>
            <a:r>
              <a:rPr lang="en-US" altLang="zh-CN" sz="2400" dirty="0" err="1"/>
              <a:t>root@helen</a:t>
            </a:r>
            <a:r>
              <a:rPr lang="en-US" altLang="zh-CN" sz="2400" dirty="0"/>
              <a:t> ~]# </a:t>
            </a:r>
            <a:r>
              <a:rPr lang="en-US" altLang="zh-CN" sz="2400" dirty="0" err="1"/>
              <a:t>ls</a:t>
            </a:r>
            <a:r>
              <a:rPr lang="en-US" altLang="zh-CN" sz="2400" dirty="0"/>
              <a:t>  </a:t>
            </a:r>
            <a:r>
              <a:rPr lang="en-US" altLang="zh-CN" sz="2400" dirty="0" smtClean="0"/>
              <a:t>-l   </a:t>
            </a:r>
            <a:r>
              <a:rPr lang="zh-CN" altLang="en-US" sz="2400" dirty="0" smtClean="0"/>
              <a:t>长格式</a:t>
            </a:r>
            <a:endParaRPr lang="en-US" altLang="zh-CN" sz="2400" dirty="0" smtClean="0"/>
          </a:p>
          <a:p>
            <a:r>
              <a:rPr lang="en-US" altLang="zh-CN" sz="2400" dirty="0"/>
              <a:t>[</a:t>
            </a:r>
            <a:r>
              <a:rPr lang="en-US" altLang="zh-CN" sz="2400" dirty="0" err="1"/>
              <a:t>root@helen</a:t>
            </a:r>
            <a:r>
              <a:rPr lang="en-US" altLang="zh-CN" sz="2400" dirty="0"/>
              <a:t> ~]# ls  -</a:t>
            </a:r>
            <a:r>
              <a:rPr lang="en-US" altLang="zh-CN" sz="2400" dirty="0" err="1" smtClean="0"/>
              <a:t>lh</a:t>
            </a:r>
            <a:endParaRPr lang="zh-CN" altLang="en-US" sz="2400" dirty="0"/>
          </a:p>
          <a:p>
            <a:endParaRPr lang="en-US" altLang="zh-CN" dirty="0" smtClean="0"/>
          </a:p>
          <a:p>
            <a:pPr marL="0" indent="0">
              <a:buNone/>
            </a:pPr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zh-CN" altLang="en-US" sz="2000" dirty="0" smtClean="0"/>
              <a:t>文件权限，文件计数，所有者，所属组，文件大小，最后修改时间，文件名</a:t>
            </a:r>
            <a:endParaRPr lang="zh-CN" altLang="en-US" sz="2000" dirty="0"/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31" y="3400421"/>
            <a:ext cx="85737" cy="57158"/>
          </a:xfrm>
          <a:prstGeom prst="rect">
            <a:avLst/>
          </a:prstGeom>
        </p:spPr>
      </p:pic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676271"/>
            <a:ext cx="6878482" cy="1192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显示文件内容命令</a:t>
            </a:r>
            <a:r>
              <a:rPr lang="en-US" altLang="zh-CN" dirty="0" smtClean="0"/>
              <a:t>cat</a:t>
            </a:r>
            <a:endParaRPr lang="zh-CN" altLang="en-US" dirty="0"/>
          </a:p>
        </p:txBody>
      </p:sp>
      <p:pic>
        <p:nvPicPr>
          <p:cNvPr id="4" name="内容占位符 3" descr="屏幕剪辑"/>
          <p:cNvPicPr>
            <a:picLocks noGrp="1" noChangeAspect="1"/>
          </p:cNvPicPr>
          <p:nvPr>
            <p:ph sz="quarter" idx="13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64"/>
          <a:stretch>
            <a:fillRect/>
          </a:stretch>
        </p:blipFill>
        <p:spPr>
          <a:xfrm>
            <a:off x="1187624" y="3126452"/>
            <a:ext cx="4608512" cy="1040462"/>
          </a:xfrm>
        </p:spPr>
      </p:pic>
      <p:sp>
        <p:nvSpPr>
          <p:cNvPr id="2" name="矩形 1"/>
          <p:cNvSpPr/>
          <p:nvPr/>
        </p:nvSpPr>
        <p:spPr>
          <a:xfrm>
            <a:off x="954088" y="1556792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zh-CN" altLang="en-US" sz="2400" kern="0" dirty="0" smtClean="0"/>
              <a:t>用途</a:t>
            </a:r>
            <a:r>
              <a:rPr lang="zh-CN" altLang="en-US" sz="2400" kern="0" dirty="0"/>
              <a:t>：显示出文件的全部内容</a:t>
            </a:r>
            <a:endParaRPr lang="en-US" altLang="zh-CN" sz="2400" kern="0" dirty="0"/>
          </a:p>
          <a:p>
            <a:pPr lvl="1">
              <a:defRPr/>
            </a:pPr>
            <a:r>
              <a:rPr lang="zh-CN" altLang="en-US" sz="2400" kern="0" dirty="0"/>
              <a:t>格式：</a:t>
            </a:r>
            <a:r>
              <a:rPr lang="en-US" altLang="zh-CN" sz="2400" kern="0" dirty="0"/>
              <a:t>cat  </a:t>
            </a:r>
            <a:r>
              <a:rPr lang="zh-CN" altLang="en-US" sz="2400" kern="0" dirty="0"/>
              <a:t>目标</a:t>
            </a:r>
            <a:r>
              <a:rPr lang="zh-CN" altLang="en-US" sz="2400" kern="0" dirty="0" smtClean="0"/>
              <a:t>文件名</a:t>
            </a:r>
            <a:endParaRPr lang="en-US" altLang="zh-CN" sz="2400" kern="0" dirty="0" smtClean="0"/>
          </a:p>
          <a:p>
            <a:pPr lvl="1">
              <a:defRPr/>
            </a:pPr>
            <a:r>
              <a:rPr lang="en-US" altLang="zh-CN" sz="2400" dirty="0"/>
              <a:t>-n </a:t>
            </a:r>
            <a:r>
              <a:rPr lang="en-US" altLang="zh-CN" sz="2400" dirty="0" smtClean="0"/>
              <a:t> </a:t>
            </a:r>
            <a:r>
              <a:rPr lang="zh-CN" altLang="en-US" sz="2400" dirty="0" smtClean="0"/>
              <a:t>由 </a:t>
            </a:r>
            <a:r>
              <a:rPr lang="en-US" altLang="zh-CN" sz="2400" dirty="0"/>
              <a:t>1 </a:t>
            </a:r>
            <a:r>
              <a:rPr lang="zh-CN" altLang="en-US" sz="2400" dirty="0"/>
              <a:t>开始对所有输出的行数编号</a:t>
            </a:r>
            <a:endParaRPr lang="en-US" altLang="zh-CN" sz="2400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4365104"/>
            <a:ext cx="6192688" cy="1568450"/>
          </a:xfrm>
          <a:prstGeom prst="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1"/>
                </a:solidFill>
                <a:uFillTx/>
              </a:rPr>
              <a:t>范例：创建文本文件</a:t>
            </a:r>
            <a:r>
              <a:rPr lang="en-US" altLang="zh-CN" sz="2400" dirty="0" smtClean="0">
                <a:solidFill>
                  <a:schemeClr val="tx1"/>
                </a:solidFill>
                <a:uFillTx/>
              </a:rPr>
              <a:t>f1,</a:t>
            </a:r>
            <a:r>
              <a:rPr lang="zh-CN" altLang="en-US" sz="2400" dirty="0" smtClean="0">
                <a:solidFill>
                  <a:schemeClr val="tx1"/>
                </a:solidFill>
                <a:uFillTx/>
              </a:rPr>
              <a:t>显示文件的内容。</a:t>
            </a:r>
            <a:endParaRPr lang="en-US" altLang="zh-CN" sz="2400" dirty="0" smtClean="0">
              <a:solidFill>
                <a:schemeClr val="tx1"/>
              </a:solidFill>
              <a:uFillTx/>
            </a:endParaRPr>
          </a:p>
          <a:p>
            <a:r>
              <a:rPr lang="en-US" altLang="zh-CN" sz="2400" dirty="0" smtClean="0">
                <a:solidFill>
                  <a:schemeClr val="tx1"/>
                </a:solidFill>
                <a:uFillTx/>
              </a:rPr>
              <a:t>   #cat &gt;f1</a:t>
            </a:r>
            <a:endParaRPr lang="en-US" altLang="zh-CN" sz="2400" dirty="0" smtClean="0">
              <a:solidFill>
                <a:schemeClr val="tx1"/>
              </a:solidFill>
              <a:uFillTx/>
            </a:endParaRPr>
          </a:p>
          <a:p>
            <a:r>
              <a:rPr lang="zh-CN" altLang="en-US" sz="2400" dirty="0" smtClean="0">
                <a:solidFill>
                  <a:schemeClr val="tx1"/>
                </a:solidFill>
                <a:uFillTx/>
              </a:rPr>
              <a:t>            按</a:t>
            </a:r>
            <a:r>
              <a:rPr lang="en-US" altLang="zh-CN" sz="2400" dirty="0" smtClean="0">
                <a:solidFill>
                  <a:schemeClr val="tx1"/>
                </a:solidFill>
                <a:uFillTx/>
              </a:rPr>
              <a:t>Ctrl+d</a:t>
            </a:r>
            <a:r>
              <a:rPr lang="zh-CN" altLang="en-US" sz="2400" dirty="0" smtClean="0">
                <a:solidFill>
                  <a:schemeClr val="tx1"/>
                </a:solidFill>
                <a:uFillTx/>
              </a:rPr>
              <a:t>保存</a:t>
            </a:r>
            <a:endParaRPr lang="en-US" altLang="zh-CN" sz="2400" dirty="0" smtClean="0">
              <a:solidFill>
                <a:schemeClr val="tx1"/>
              </a:solidFill>
              <a:uFillTx/>
            </a:endParaRPr>
          </a:p>
          <a:p>
            <a:r>
              <a:rPr lang="en-US" altLang="zh-CN" sz="2400" dirty="0" smtClean="0">
                <a:solidFill>
                  <a:schemeClr val="tx1"/>
                </a:solidFill>
                <a:uFillTx/>
              </a:rPr>
              <a:t>   #cat f1  </a:t>
            </a:r>
            <a:r>
              <a:rPr lang="zh-CN" altLang="en-US" sz="2400" dirty="0" smtClean="0">
                <a:solidFill>
                  <a:schemeClr val="tx1"/>
                </a:solidFill>
                <a:uFillTx/>
              </a:rPr>
              <a:t>查看文件内容</a:t>
            </a:r>
            <a:endParaRPr lang="zh-CN" altLang="en-US" sz="2400" dirty="0" smtClean="0">
              <a:solidFill>
                <a:schemeClr val="tx1"/>
              </a:solidFill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99323" y="804517"/>
            <a:ext cx="7773338" cy="1596177"/>
          </a:xfrm>
        </p:spPr>
        <p:txBody>
          <a:bodyPr/>
          <a:lstStyle/>
          <a:p>
            <a:r>
              <a:rPr lang="en-US" altLang="zh-CN" kern="0" dirty="0">
                <a:latin typeface="+mj-ea"/>
              </a:rPr>
              <a:t>Shell</a:t>
            </a:r>
            <a:r>
              <a:rPr lang="zh-CN" altLang="en-US" kern="0" dirty="0">
                <a:latin typeface="+mj-ea"/>
              </a:rPr>
              <a:t>命令概述</a:t>
            </a:r>
            <a:br>
              <a:rPr lang="en-US" altLang="zh-CN" kern="0" dirty="0">
                <a:latin typeface="+mj-ea"/>
              </a:rPr>
            </a:br>
            <a:endParaRPr lang="zh-CN" altLang="en-US" dirty="0">
              <a:latin typeface="+mj-ea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599323" y="1700808"/>
            <a:ext cx="7887027" cy="1675803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2400" dirty="0"/>
              <a:t> </a:t>
            </a:r>
            <a:r>
              <a:rPr lang="en-US" altLang="zh-CN" sz="2400" dirty="0"/>
              <a:t>shell</a:t>
            </a:r>
            <a:r>
              <a:rPr lang="zh-CN" altLang="en-US" sz="2400" dirty="0"/>
              <a:t>是</a:t>
            </a:r>
            <a:r>
              <a:rPr lang="en-US" altLang="zh-CN" sz="2400" dirty="0" smtClean="0"/>
              <a:t>Linux</a:t>
            </a:r>
            <a:r>
              <a:rPr lang="zh-CN" altLang="en-US" sz="2400" dirty="0" smtClean="0"/>
              <a:t>内核</a:t>
            </a:r>
            <a:r>
              <a:rPr lang="zh-CN" altLang="en-US" sz="2400" dirty="0"/>
              <a:t>与用户的接口，它是命令语言、命令解释程序及程序设计语言的统称。</a:t>
            </a:r>
            <a:r>
              <a:rPr lang="en-US" altLang="zh-CN" sz="2400" dirty="0"/>
              <a:t>Shell</a:t>
            </a:r>
            <a:r>
              <a:rPr lang="zh-CN" altLang="en-US" sz="2400" dirty="0"/>
              <a:t>是一个命令语言解释器，它拥有自己内建的</a:t>
            </a:r>
            <a:r>
              <a:rPr lang="en-US" altLang="zh-CN" sz="2400" dirty="0"/>
              <a:t>Shell</a:t>
            </a:r>
            <a:r>
              <a:rPr lang="zh-CN" altLang="en-US" sz="2400" dirty="0"/>
              <a:t>命令集，</a:t>
            </a:r>
            <a:r>
              <a:rPr lang="en-US" altLang="zh-CN" sz="2400" dirty="0"/>
              <a:t>Shell</a:t>
            </a:r>
            <a:r>
              <a:rPr lang="zh-CN" altLang="en-US" sz="2400" dirty="0"/>
              <a:t>也能被系统中其他应用程序所调用。</a:t>
            </a:r>
            <a:endParaRPr lang="zh-CN" altLang="en-US" sz="2400" dirty="0"/>
          </a:p>
        </p:txBody>
      </p:sp>
      <p:pic>
        <p:nvPicPr>
          <p:cNvPr id="12" name="图片 11" descr="屏幕剪辑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773" y="3376611"/>
            <a:ext cx="5258534" cy="2810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练习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251520" y="1437755"/>
            <a:ext cx="8424936" cy="17752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b="1" dirty="0"/>
              <a:t>实例一：把 </a:t>
            </a:r>
            <a:r>
              <a:rPr lang="en-US" altLang="zh-CN" b="1" dirty="0" smtClean="0"/>
              <a:t>log2016.log</a:t>
            </a:r>
            <a:r>
              <a:rPr lang="en-US" altLang="zh-CN" b="1" dirty="0"/>
              <a:t> </a:t>
            </a:r>
            <a:r>
              <a:rPr lang="zh-CN" altLang="en-US" b="1" dirty="0"/>
              <a:t>的文件内容加上行号后输入 </a:t>
            </a:r>
            <a:r>
              <a:rPr lang="en-US" altLang="zh-CN" b="1" dirty="0" smtClean="0"/>
              <a:t>log2017.log</a:t>
            </a:r>
            <a:r>
              <a:rPr lang="en-US" altLang="zh-CN" b="1" dirty="0"/>
              <a:t> </a:t>
            </a:r>
            <a:r>
              <a:rPr lang="zh-CN" altLang="en-US" b="1" dirty="0"/>
              <a:t>这个文件里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b="1" dirty="0"/>
              <a:t>命令：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 smtClean="0"/>
              <a:t>[</a:t>
            </a:r>
            <a:r>
              <a:rPr lang="en-US" altLang="zh-CN" dirty="0"/>
              <a:t>root@localhost test]# cat -n log2016.log  &gt;log2017.log </a:t>
            </a: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5" name="内容占位符 1"/>
          <p:cNvSpPr txBox="1"/>
          <p:nvPr/>
        </p:nvSpPr>
        <p:spPr>
          <a:xfrm>
            <a:off x="539552" y="3352720"/>
            <a:ext cx="7887027" cy="523676"/>
          </a:xfrm>
          <a:prstGeom prst="rect">
            <a:avLst/>
          </a:prstGeom>
        </p:spPr>
        <p:txBody>
          <a:bodyPr lIns="76769" tIns="38384" rIns="76769" bIns="38384"/>
          <a:lstStyle>
            <a:lvl1pPr marL="342900" indent="-34290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1pPr>
            <a:lvl2pPr marL="742315" indent="-285115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2pPr>
            <a:lvl3pPr marL="1142365" indent="-227965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3pPr>
            <a:lvl4pPr marL="1599565" indent="-227965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4pPr>
            <a:lvl5pPr marL="2056765" indent="-227965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5pPr>
            <a:lvl6pPr marL="2111375" indent="-191770" algn="l" defTabSz="767715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95550" indent="-191770" algn="l" defTabSz="767715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79090" indent="-191770" algn="l" defTabSz="767715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3265" indent="-191770" algn="l" defTabSz="767715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 smtClean="0"/>
              <a:t> </a:t>
            </a:r>
            <a:r>
              <a:rPr lang="zh-CN" altLang="en-US" dirty="0" smtClean="0"/>
              <a:t>步骤</a:t>
            </a:r>
            <a:r>
              <a:rPr lang="en-US" altLang="zh-CN" dirty="0" smtClean="0"/>
              <a:t>1</a:t>
            </a:r>
            <a:r>
              <a:rPr lang="zh-CN" altLang="en-US" dirty="0" smtClean="0"/>
              <a:t>：创建文件</a:t>
            </a:r>
            <a:r>
              <a:rPr lang="en-US" altLang="zh-CN" dirty="0" smtClean="0"/>
              <a:t>log2016.log,</a:t>
            </a:r>
            <a:r>
              <a:rPr lang="zh-CN" altLang="en-US" dirty="0" smtClean="0"/>
              <a:t>查看文件内容</a:t>
            </a:r>
            <a:endParaRPr lang="en-US" altLang="zh-CN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zh-CN" altLang="en-US" dirty="0"/>
          </a:p>
        </p:txBody>
      </p:sp>
      <p:pic>
        <p:nvPicPr>
          <p:cNvPr id="6" name="图片 5" descr="屏幕剪辑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2" y="4072800"/>
            <a:ext cx="5544616" cy="2020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练习</a:t>
            </a:r>
            <a:endParaRPr lang="zh-CN" altLang="en-US" dirty="0"/>
          </a:p>
        </p:txBody>
      </p:sp>
      <p:sp>
        <p:nvSpPr>
          <p:cNvPr id="7" name="内容占位符 1"/>
          <p:cNvSpPr txBox="1">
            <a:spLocks noGrp="1"/>
          </p:cNvSpPr>
          <p:nvPr>
            <p:ph sz="quarter" idx="13"/>
          </p:nvPr>
        </p:nvSpPr>
        <p:spPr>
          <a:xfrm>
            <a:off x="570920" y="1897028"/>
            <a:ext cx="7887027" cy="595684"/>
          </a:xfrm>
          <a:prstGeom prst="rect">
            <a:avLst/>
          </a:prstGeom>
        </p:spPr>
        <p:txBody>
          <a:bodyPr lIns="76769" tIns="38384" rIns="76769" bIns="38384"/>
          <a:lstStyle>
            <a:lvl1pPr marL="342900" indent="-34290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1pPr>
            <a:lvl2pPr marL="742315" indent="-285115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2pPr>
            <a:lvl3pPr marL="1142365" indent="-227965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3pPr>
            <a:lvl4pPr marL="1599565" indent="-227965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4pPr>
            <a:lvl5pPr marL="2056765" indent="-227965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5pPr>
            <a:lvl6pPr marL="2111375" indent="-191770" algn="l" defTabSz="767715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95550" indent="-191770" algn="l" defTabSz="767715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79090" indent="-191770" algn="l" defTabSz="767715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3265" indent="-191770" algn="l" defTabSz="767715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 smtClean="0"/>
              <a:t> </a:t>
            </a:r>
            <a:r>
              <a:rPr lang="zh-CN" altLang="en-US" dirty="0" smtClean="0"/>
              <a:t>步骤</a:t>
            </a:r>
            <a:r>
              <a:rPr lang="en-US" altLang="zh-CN" dirty="0" smtClean="0"/>
              <a:t>2</a:t>
            </a:r>
            <a:r>
              <a:rPr lang="zh-CN" altLang="en-US" dirty="0" smtClean="0"/>
              <a:t>：创建文件</a:t>
            </a:r>
            <a:r>
              <a:rPr lang="en-US" altLang="zh-CN" dirty="0" smtClean="0"/>
              <a:t>log2017.log,</a:t>
            </a:r>
            <a:r>
              <a:rPr lang="zh-CN" altLang="en-US" dirty="0" smtClean="0"/>
              <a:t>查看文件内容</a:t>
            </a:r>
            <a:endParaRPr lang="en-US" altLang="zh-CN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zh-CN" altLang="en-US" dirty="0"/>
          </a:p>
        </p:txBody>
      </p:sp>
      <p:pic>
        <p:nvPicPr>
          <p:cNvPr id="8" name="图片 7" descr="屏幕剪辑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81" y="3071262"/>
            <a:ext cx="5728412" cy="2497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练习</a:t>
            </a:r>
            <a:endParaRPr lang="zh-CN" altLang="en-US" dirty="0"/>
          </a:p>
        </p:txBody>
      </p:sp>
      <p:sp>
        <p:nvSpPr>
          <p:cNvPr id="4" name="内容占位符 1"/>
          <p:cNvSpPr txBox="1"/>
          <p:nvPr/>
        </p:nvSpPr>
        <p:spPr>
          <a:xfrm>
            <a:off x="611560" y="1916832"/>
            <a:ext cx="7887027" cy="850775"/>
          </a:xfrm>
          <a:prstGeom prst="rect">
            <a:avLst/>
          </a:prstGeom>
        </p:spPr>
        <p:txBody>
          <a:bodyPr lIns="76769" tIns="38384" rIns="76769" bIns="38384"/>
          <a:lstStyle>
            <a:lvl1pPr marL="342900" indent="-342900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1pPr>
            <a:lvl2pPr marL="742315" indent="-285115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2pPr>
            <a:lvl3pPr marL="1142365" indent="-227965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3pPr>
            <a:lvl4pPr marL="1599565" indent="-227965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4pPr>
            <a:lvl5pPr marL="2056765" indent="-227965" algn="l" defTabSz="91313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lvl5pPr>
            <a:lvl6pPr marL="2111375" indent="-191770" algn="l" defTabSz="767715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95550" indent="-191770" algn="l" defTabSz="767715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79090" indent="-191770" algn="l" defTabSz="767715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3265" indent="-191770" algn="l" defTabSz="767715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 smtClean="0"/>
              <a:t> </a:t>
            </a:r>
            <a:r>
              <a:rPr lang="zh-CN" altLang="en-US" dirty="0" smtClean="0"/>
              <a:t>步骤</a:t>
            </a:r>
            <a:r>
              <a:rPr lang="en-US" altLang="zh-CN" dirty="0" smtClean="0"/>
              <a:t>3</a:t>
            </a:r>
            <a:r>
              <a:rPr lang="zh-CN" altLang="en-US" dirty="0" smtClean="0"/>
              <a:t>：</a:t>
            </a:r>
            <a:r>
              <a:rPr lang="zh-CN" altLang="en-US" dirty="0"/>
              <a:t>把 </a:t>
            </a:r>
            <a:r>
              <a:rPr lang="en-US" altLang="zh-CN" dirty="0"/>
              <a:t>log2016.log </a:t>
            </a:r>
            <a:r>
              <a:rPr lang="zh-CN" altLang="en-US" dirty="0"/>
              <a:t>和</a:t>
            </a:r>
            <a:r>
              <a:rPr lang="en-US" altLang="zh-CN" dirty="0">
                <a:sym typeface="+mn-ea"/>
              </a:rPr>
              <a:t>log2017.log </a:t>
            </a:r>
            <a:r>
              <a:rPr lang="zh-CN" altLang="en-US" dirty="0"/>
              <a:t>的文件内容加上行号后输出</a:t>
            </a:r>
            <a:endParaRPr lang="zh-CN" altLang="en-US" dirty="0"/>
          </a:p>
        </p:txBody>
      </p:sp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955031"/>
            <a:ext cx="6840760" cy="19738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28659" y="5163264"/>
            <a:ext cx="7452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练习：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把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 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log2012.log 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的文件内容加上行号后输入 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log.log 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这个文件里 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85332" y="381663"/>
            <a:ext cx="7773338" cy="1596177"/>
          </a:xfrm>
        </p:spPr>
        <p:txBody>
          <a:bodyPr/>
          <a:lstStyle/>
          <a:p>
            <a:r>
              <a:rPr lang="zh-CN" altLang="en-US" dirty="0" smtClean="0"/>
              <a:t>显示文件内容命令</a:t>
            </a:r>
            <a:r>
              <a:rPr lang="en-US" altLang="zh-CN" dirty="0" smtClean="0"/>
              <a:t>more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827584" y="1537006"/>
            <a:ext cx="6696744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/>
              <a:t>用途</a:t>
            </a:r>
            <a:r>
              <a:rPr lang="zh-CN" altLang="en-US" sz="2400" dirty="0"/>
              <a:t>：系统在显示满一个屏幕时暂停，空格键  向下滚动一屏，</a:t>
            </a:r>
            <a:r>
              <a:rPr lang="zh-CN" altLang="en-US" sz="2400" dirty="0" smtClean="0"/>
              <a:t>回车键</a:t>
            </a:r>
            <a:r>
              <a:rPr lang="en-US" altLang="zh-CN" sz="2400" dirty="0" smtClean="0"/>
              <a:t>Enter</a:t>
            </a:r>
            <a:r>
              <a:rPr lang="zh-CN" altLang="en-US" sz="2400" dirty="0" smtClean="0"/>
              <a:t>按行往后翻，</a:t>
            </a:r>
            <a:r>
              <a:rPr lang="en-US" altLang="zh-CN" sz="2400" dirty="0" err="1"/>
              <a:t>Ctrl+b</a:t>
            </a:r>
            <a:r>
              <a:rPr lang="en-US" altLang="zh-CN" sz="2400" dirty="0"/>
              <a:t>  </a:t>
            </a:r>
            <a:r>
              <a:rPr lang="zh-CN" altLang="en-US" sz="2400" dirty="0"/>
              <a:t>返回上一屏</a:t>
            </a:r>
            <a:r>
              <a:rPr lang="zh-CN" altLang="en-US" sz="2400" dirty="0" smtClean="0"/>
              <a:t>，使用</a:t>
            </a:r>
            <a:r>
              <a:rPr lang="en-US" altLang="zh-CN" sz="2400" dirty="0" smtClean="0"/>
              <a:t>q</a:t>
            </a:r>
            <a:r>
              <a:rPr lang="zh-CN" altLang="en-US" sz="2400" dirty="0" smtClean="0"/>
              <a:t>键</a:t>
            </a:r>
            <a:r>
              <a:rPr lang="zh-CN" altLang="en-US" sz="2400" dirty="0"/>
              <a:t>可以退出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r>
              <a:rPr lang="zh-CN" altLang="en-US" sz="2400" dirty="0"/>
              <a:t>格式：</a:t>
            </a:r>
            <a:endParaRPr lang="en-US" altLang="zh-CN" sz="2400" dirty="0"/>
          </a:p>
          <a:p>
            <a:pPr lvl="2"/>
            <a:r>
              <a:rPr lang="en-US" altLang="zh-CN" sz="2400" dirty="0"/>
              <a:t>more [options] </a:t>
            </a:r>
            <a:r>
              <a:rPr lang="en-US" altLang="zh-CN" sz="2400" dirty="0" smtClean="0"/>
              <a:t>file</a:t>
            </a:r>
            <a:endParaRPr lang="en-US" altLang="zh-CN" sz="2400" dirty="0" smtClean="0"/>
          </a:p>
          <a:p>
            <a:r>
              <a:rPr lang="zh-CN" altLang="en-US" sz="2400" dirty="0"/>
              <a:t>参数</a:t>
            </a:r>
            <a:endParaRPr lang="zh-CN" altLang="en-US" sz="2400" dirty="0"/>
          </a:p>
          <a:p>
            <a:pPr lvl="1"/>
            <a:r>
              <a:rPr lang="en-US" altLang="zh-CN" sz="2400" dirty="0"/>
              <a:t>file</a:t>
            </a:r>
            <a:r>
              <a:rPr lang="zh-CN" altLang="en-US" sz="2400" dirty="0"/>
              <a:t> </a:t>
            </a:r>
            <a:r>
              <a:rPr lang="zh-CN" altLang="en-US" sz="2400" dirty="0" smtClean="0"/>
              <a:t>   </a:t>
            </a:r>
            <a:r>
              <a:rPr lang="en-US" altLang="zh-CN" sz="2400" dirty="0" smtClean="0"/>
              <a:t>more</a:t>
            </a:r>
            <a:r>
              <a:rPr lang="zh-CN" altLang="en-US" sz="2400" dirty="0"/>
              <a:t>需要分屏显示的文本文件</a:t>
            </a:r>
            <a:r>
              <a:rPr lang="zh-CN" altLang="en-US" sz="2400" dirty="0" smtClean="0"/>
              <a:t>路径名</a:t>
            </a:r>
            <a:endParaRPr lang="en-US" altLang="zh-CN" sz="2400" dirty="0" smtClean="0"/>
          </a:p>
          <a:p>
            <a:r>
              <a:rPr lang="zh-CN" altLang="en-US" sz="2400" b="1" dirty="0"/>
              <a:t>选项</a:t>
            </a:r>
            <a:endParaRPr lang="zh-CN" altLang="en-US" sz="2400" b="1" dirty="0"/>
          </a:p>
          <a:p>
            <a:r>
              <a:rPr lang="en-US" altLang="zh-CN" sz="2400" dirty="0"/>
              <a:t>-</a:t>
            </a:r>
            <a:r>
              <a:rPr lang="en-US" altLang="zh-CN" sz="2400" dirty="0" err="1"/>
              <a:t>num</a:t>
            </a:r>
            <a:r>
              <a:rPr lang="en-US" altLang="zh-CN" sz="2400" dirty="0"/>
              <a:t>             </a:t>
            </a:r>
            <a:r>
              <a:rPr lang="zh-CN" altLang="en-US" sz="2400" dirty="0"/>
              <a:t>指定屏幕的行数（以整数表示）</a:t>
            </a:r>
            <a:endParaRPr lang="zh-CN" altLang="en-US" sz="2400" dirty="0"/>
          </a:p>
          <a:p>
            <a:r>
              <a:rPr lang="en-US" altLang="zh-CN" sz="2400" dirty="0"/>
              <a:t>+</a:t>
            </a:r>
            <a:r>
              <a:rPr lang="en-US" altLang="zh-CN" sz="2400" dirty="0" err="1"/>
              <a:t>num</a:t>
            </a:r>
            <a:r>
              <a:rPr lang="en-US" altLang="zh-CN" sz="2400" dirty="0"/>
              <a:t>             </a:t>
            </a:r>
            <a:r>
              <a:rPr lang="zh-CN" altLang="en-US" sz="2400" dirty="0"/>
              <a:t>从行号</a:t>
            </a:r>
            <a:r>
              <a:rPr lang="en-US" altLang="zh-CN" sz="2400" dirty="0" err="1"/>
              <a:t>num</a:t>
            </a:r>
            <a:r>
              <a:rPr lang="zh-CN" altLang="en-US" sz="2400" dirty="0"/>
              <a:t>开始显示</a:t>
            </a:r>
            <a:endParaRPr lang="zh-CN" altLang="en-US" sz="2400" dirty="0"/>
          </a:p>
          <a:p>
            <a:r>
              <a:rPr lang="en-US" altLang="zh-CN" sz="2400" dirty="0" smtClean="0"/>
              <a:t>-p</a:t>
            </a:r>
            <a:r>
              <a:rPr lang="en-US" altLang="zh-CN" sz="2400" dirty="0"/>
              <a:t>                 </a:t>
            </a:r>
            <a:r>
              <a:rPr lang="zh-CN" altLang="en-US" sz="2400" dirty="0" smtClean="0"/>
              <a:t>显示下一屏之前先清屏</a:t>
            </a:r>
            <a:endParaRPr lang="en-US" altLang="zh-CN" sz="2400" dirty="0"/>
          </a:p>
          <a:p>
            <a:r>
              <a:rPr lang="en-US" altLang="zh-CN" sz="2400" dirty="0" smtClean="0"/>
              <a:t>-</a:t>
            </a:r>
            <a:r>
              <a:rPr lang="en-US" altLang="zh-CN" sz="2400" dirty="0"/>
              <a:t>s                  </a:t>
            </a:r>
            <a:r>
              <a:rPr lang="zh-CN" altLang="en-US" sz="2400" dirty="0"/>
              <a:t>把重复的空行压缩成一个</a:t>
            </a:r>
            <a:r>
              <a:rPr lang="zh-CN" altLang="en-US" sz="2400" dirty="0" smtClean="0"/>
              <a:t>空行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显示文件内容命令</a:t>
            </a:r>
            <a:r>
              <a:rPr lang="en-US" altLang="zh-CN" dirty="0"/>
              <a:t>more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CN" altLang="en-US" dirty="0" smtClean="0"/>
              <a:t>范例：</a:t>
            </a:r>
            <a:endParaRPr lang="en-US" altLang="zh-CN" dirty="0" smtClean="0"/>
          </a:p>
          <a:p>
            <a:r>
              <a:rPr lang="en-US" altLang="zh-CN" dirty="0" smtClean="0"/>
              <a:t>#more /</a:t>
            </a:r>
            <a:r>
              <a:rPr lang="en-US" altLang="zh-CN" dirty="0" err="1" smtClean="0"/>
              <a:t>etc</a:t>
            </a:r>
            <a:r>
              <a:rPr lang="en-US" altLang="zh-CN" dirty="0" smtClean="0"/>
              <a:t>/services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  练习</a:t>
            </a:r>
            <a:r>
              <a:rPr lang="en-US" altLang="zh-CN" dirty="0"/>
              <a:t>Enter </a:t>
            </a:r>
            <a:r>
              <a:rPr lang="zh-CN" altLang="en-US" dirty="0"/>
              <a:t>、</a:t>
            </a:r>
            <a:r>
              <a:rPr lang="zh-CN" altLang="en-US" dirty="0" smtClean="0"/>
              <a:t>空格键、</a:t>
            </a:r>
            <a:r>
              <a:rPr lang="en-US" altLang="zh-CN" dirty="0" smtClean="0"/>
              <a:t>Ctrl+b</a:t>
            </a:r>
            <a:r>
              <a:rPr lang="zh-CN" altLang="en-US" dirty="0" smtClean="0"/>
              <a:t>的</a:t>
            </a:r>
            <a:r>
              <a:rPr lang="zh-CN" altLang="en-US" dirty="0"/>
              <a:t>使用</a:t>
            </a:r>
            <a:endParaRPr lang="en-US" altLang="zh-CN" dirty="0" smtClean="0"/>
          </a:p>
          <a:p>
            <a:r>
              <a:rPr lang="en-US" altLang="zh-CN" dirty="0"/>
              <a:t>#more </a:t>
            </a:r>
            <a:r>
              <a:rPr lang="en-US" altLang="zh-CN" dirty="0" smtClean="0"/>
              <a:t>-5 /</a:t>
            </a:r>
            <a:r>
              <a:rPr lang="en-US" altLang="zh-CN" dirty="0" err="1" smtClean="0"/>
              <a:t>etc</a:t>
            </a:r>
            <a:r>
              <a:rPr lang="en-US" altLang="zh-CN" dirty="0" smtClean="0"/>
              <a:t>/services</a:t>
            </a:r>
            <a:endParaRPr lang="en-US" altLang="zh-CN" dirty="0" smtClean="0"/>
          </a:p>
          <a:p>
            <a:r>
              <a:rPr lang="en-US" altLang="zh-CN" dirty="0" smtClean="0"/>
              <a:t>#more /</a:t>
            </a:r>
            <a:r>
              <a:rPr lang="en-US" altLang="zh-CN" dirty="0" err="1" smtClean="0"/>
              <a:t>etc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passwd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命令</a:t>
            </a:r>
            <a:r>
              <a:rPr lang="en-US" altLang="zh-CN" dirty="0"/>
              <a:t>more</a:t>
            </a:r>
            <a:endParaRPr lang="zh-CN" altLang="en-US" dirty="0"/>
          </a:p>
        </p:txBody>
      </p:sp>
      <p:pic>
        <p:nvPicPr>
          <p:cNvPr id="4" name="内容占位符 3" descr="屏幕剪辑"/>
          <p:cNvPicPr>
            <a:picLocks noGrp="1" noChangeAspect="1"/>
          </p:cNvPicPr>
          <p:nvPr>
            <p:ph sz="quarter" idx="13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556792"/>
            <a:ext cx="6912767" cy="382861"/>
          </a:xfrm>
        </p:spPr>
      </p:pic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00" y="2095936"/>
            <a:ext cx="6336704" cy="428946"/>
          </a:xfrm>
          <a:prstGeom prst="rect">
            <a:avLst/>
          </a:prstGeom>
        </p:spPr>
      </p:pic>
      <p:pic>
        <p:nvPicPr>
          <p:cNvPr id="6" name="图片 5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40968"/>
            <a:ext cx="6887616" cy="30488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3524" y="2668270"/>
            <a:ext cx="4538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将文件内容</a:t>
            </a:r>
            <a:r>
              <a:rPr lang="zh-CN" altLang="en-US" sz="2400" dirty="0"/>
              <a:t>设置为每屏</a:t>
            </a:r>
            <a:r>
              <a:rPr lang="zh-CN" altLang="en-US" sz="2400" dirty="0" smtClean="0"/>
              <a:t>显示</a:t>
            </a:r>
            <a:r>
              <a:rPr lang="en-US" altLang="zh-CN" sz="2400" dirty="0" smtClean="0"/>
              <a:t>10</a:t>
            </a:r>
            <a:r>
              <a:rPr lang="zh-CN" altLang="en-US" sz="2400" dirty="0" smtClean="0"/>
              <a:t>行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文件处理命令</a:t>
            </a:r>
            <a:r>
              <a:rPr lang="en-US" altLang="zh-CN" dirty="0" smtClean="0"/>
              <a:t>less</a:t>
            </a:r>
            <a:endParaRPr lang="zh-CN" altLang="en-US" dirty="0"/>
          </a:p>
        </p:txBody>
      </p:sp>
      <p:pic>
        <p:nvPicPr>
          <p:cNvPr id="4" name="内容占位符 3" descr="屏幕剪辑"/>
          <p:cNvPicPr>
            <a:picLocks noGrp="1" noChangeAspect="1"/>
          </p:cNvPicPr>
          <p:nvPr>
            <p:ph sz="quarter" idx="13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51"/>
          <a:stretch>
            <a:fillRect/>
          </a:stretch>
        </p:blipFill>
        <p:spPr>
          <a:xfrm>
            <a:off x="1080944" y="5157192"/>
            <a:ext cx="6264697" cy="405677"/>
          </a:xfrm>
        </p:spPr>
      </p:pic>
      <p:sp>
        <p:nvSpPr>
          <p:cNvPr id="5" name="TextBox 4"/>
          <p:cNvSpPr txBox="1"/>
          <p:nvPr/>
        </p:nvSpPr>
        <p:spPr>
          <a:xfrm>
            <a:off x="837160" y="4194840"/>
            <a:ext cx="564896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上箭头表示向上一行，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page up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键表示向上一页，</a:t>
            </a:r>
            <a:endParaRPr lang="en-US" altLang="zh-CN" sz="20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/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输入 </a:t>
            </a:r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关键词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可以搜索，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n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表示向下，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N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表示向上</a:t>
            </a:r>
            <a:endParaRPr lang="zh-CN" altLang="en-US" sz="2000" dirty="0" smtClean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15616" y="1484784"/>
            <a:ext cx="65527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less</a:t>
            </a:r>
            <a:r>
              <a:rPr lang="zh-CN" altLang="en-US" sz="2400" dirty="0"/>
              <a:t>命令</a:t>
            </a:r>
            <a:endParaRPr lang="zh-CN" altLang="en-US" sz="2400" dirty="0"/>
          </a:p>
          <a:p>
            <a:r>
              <a:rPr lang="zh-CN" altLang="en-US" sz="2400" dirty="0"/>
              <a:t>用途</a:t>
            </a:r>
            <a:r>
              <a:rPr lang="zh-CN" altLang="en-US" sz="2400" dirty="0" smtClean="0"/>
              <a:t>：类似</a:t>
            </a:r>
            <a:r>
              <a:rPr lang="en-US" altLang="zh-CN" sz="2400" dirty="0" smtClean="0"/>
              <a:t>more</a:t>
            </a:r>
            <a:r>
              <a:rPr lang="zh-CN" altLang="en-US" sz="2400" dirty="0" smtClean="0"/>
              <a:t>，可以实现前后翻页，</a:t>
            </a:r>
            <a:r>
              <a:rPr lang="en-US" altLang="zh-CN" sz="2400" dirty="0"/>
              <a:t> </a:t>
            </a:r>
            <a:r>
              <a:rPr lang="zh-CN" altLang="en-US" sz="2400" dirty="0" smtClean="0"/>
              <a:t>功能更强大：</a:t>
            </a:r>
            <a:endParaRPr lang="zh-CN" altLang="en-US" sz="2400" dirty="0"/>
          </a:p>
          <a:p>
            <a:r>
              <a:rPr lang="zh-CN" altLang="en-US" sz="2400" dirty="0"/>
              <a:t> 按</a:t>
            </a:r>
            <a:r>
              <a:rPr lang="en-US" altLang="zh-CN" sz="2400" dirty="0"/>
              <a:t>Enter</a:t>
            </a:r>
            <a:r>
              <a:rPr lang="zh-CN" altLang="en-US" sz="2400" dirty="0"/>
              <a:t>键向下逐行滚动</a:t>
            </a:r>
            <a:endParaRPr lang="zh-CN" altLang="en-US" sz="2400" dirty="0"/>
          </a:p>
          <a:p>
            <a:r>
              <a:rPr lang="zh-CN" altLang="en-US" sz="2400" dirty="0"/>
              <a:t> 按空格键向下翻一屏、按</a:t>
            </a:r>
            <a:r>
              <a:rPr lang="en-US" altLang="zh-CN" sz="2400" dirty="0"/>
              <a:t>b</a:t>
            </a:r>
            <a:r>
              <a:rPr lang="zh-CN" altLang="en-US" sz="2400" dirty="0"/>
              <a:t>键向上翻一屏</a:t>
            </a:r>
            <a:endParaRPr lang="zh-CN" altLang="en-US" sz="2400" dirty="0"/>
          </a:p>
          <a:p>
            <a:r>
              <a:rPr lang="zh-CN" altLang="en-US" sz="2400" dirty="0"/>
              <a:t> 按</a:t>
            </a:r>
            <a:r>
              <a:rPr lang="en-US" altLang="zh-CN" sz="2400" dirty="0"/>
              <a:t>q</a:t>
            </a:r>
            <a:r>
              <a:rPr lang="zh-CN" altLang="en-US" sz="2400" dirty="0"/>
              <a:t>键退出</a:t>
            </a:r>
            <a:endParaRPr lang="zh-CN" altLang="en-US" sz="2400" dirty="0"/>
          </a:p>
        </p:txBody>
      </p:sp>
      <p:pic>
        <p:nvPicPr>
          <p:cNvPr id="6" name="图片 5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776272"/>
            <a:ext cx="6441450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文件处理</a:t>
            </a:r>
            <a:r>
              <a:rPr lang="zh-CN" altLang="en-US" dirty="0" smtClean="0"/>
              <a:t>命令</a:t>
            </a:r>
            <a:r>
              <a:rPr lang="en-US" altLang="zh-CN" dirty="0" smtClean="0"/>
              <a:t>head</a:t>
            </a:r>
            <a:endParaRPr lang="zh-CN" altLang="en-US" dirty="0"/>
          </a:p>
        </p:txBody>
      </p:sp>
      <p:pic>
        <p:nvPicPr>
          <p:cNvPr id="4" name="内容占位符 3" descr="屏幕剪辑"/>
          <p:cNvPicPr>
            <a:picLocks noGrp="1" noChangeAspect="1"/>
          </p:cNvPicPr>
          <p:nvPr>
            <p:ph sz="quarter" idx="13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84"/>
          <a:stretch>
            <a:fillRect/>
          </a:stretch>
        </p:blipFill>
        <p:spPr>
          <a:xfrm>
            <a:off x="960423" y="4352290"/>
            <a:ext cx="4824536" cy="478856"/>
          </a:xfrm>
        </p:spPr>
      </p:pic>
      <p:sp>
        <p:nvSpPr>
          <p:cNvPr id="5" name="TextBox 4"/>
          <p:cNvSpPr txBox="1"/>
          <p:nvPr/>
        </p:nvSpPr>
        <p:spPr>
          <a:xfrm>
            <a:off x="959912" y="5248411"/>
            <a:ext cx="1503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+mn-ea"/>
              </a:rPr>
              <a:t>默认前</a:t>
            </a:r>
            <a:r>
              <a:rPr lang="en-US" altLang="zh-CN" sz="2000" dirty="0" smtClean="0">
                <a:latin typeface="+mn-ea"/>
              </a:rPr>
              <a:t>10</a:t>
            </a:r>
            <a:r>
              <a:rPr lang="zh-CN" altLang="en-US" sz="2000" dirty="0" smtClean="0">
                <a:latin typeface="+mn-ea"/>
              </a:rPr>
              <a:t>行</a:t>
            </a:r>
            <a:endParaRPr lang="zh-CN" altLang="en-US" sz="2000" dirty="0"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56615" y="1628775"/>
            <a:ext cx="7112000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head(</a:t>
            </a:r>
            <a:r>
              <a:rPr lang="zh-CN" altLang="en-US" sz="2400" dirty="0"/>
              <a:t>选项</a:t>
            </a:r>
            <a:r>
              <a:rPr lang="en-US" altLang="zh-CN" sz="2400" dirty="0" smtClean="0"/>
              <a:t>)  file</a:t>
            </a:r>
            <a:endParaRPr lang="en-US" altLang="zh-CN" sz="2400" dirty="0" smtClean="0"/>
          </a:p>
          <a:p>
            <a:r>
              <a:rPr lang="zh-CN" altLang="en-US" sz="2400" dirty="0" smtClean="0"/>
              <a:t>选项</a:t>
            </a:r>
            <a:br>
              <a:rPr lang="zh-CN" altLang="en-US" sz="2400" dirty="0"/>
            </a:br>
            <a:r>
              <a:rPr lang="en-US" altLang="zh-CN" sz="2400" dirty="0">
                <a:solidFill>
                  <a:srgbClr val="FF0000"/>
                </a:solidFill>
              </a:rPr>
              <a:t>-n&lt;</a:t>
            </a:r>
            <a:r>
              <a:rPr lang="zh-CN" altLang="en-US" sz="2400" dirty="0">
                <a:solidFill>
                  <a:srgbClr val="FF0000"/>
                </a:solidFill>
              </a:rPr>
              <a:t>数字</a:t>
            </a:r>
            <a:r>
              <a:rPr lang="en-US" altLang="zh-CN" sz="2400" dirty="0">
                <a:solidFill>
                  <a:srgbClr val="FF0000"/>
                </a:solidFill>
              </a:rPr>
              <a:t>&gt;</a:t>
            </a:r>
            <a:r>
              <a:rPr lang="zh-CN" altLang="en-US" sz="2400" dirty="0">
                <a:solidFill>
                  <a:srgbClr val="FF0000"/>
                </a:solidFill>
              </a:rPr>
              <a:t>：指定显示头部内容的行数</a:t>
            </a:r>
            <a:r>
              <a:rPr lang="zh-CN" altLang="en-US" sz="2400" dirty="0" smtClean="0">
                <a:solidFill>
                  <a:srgbClr val="FF0000"/>
                </a:solidFill>
              </a:rPr>
              <a:t>；</a:t>
            </a:r>
            <a:endParaRPr lang="en-US" altLang="zh-CN" sz="2400" dirty="0" smtClean="0"/>
          </a:p>
          <a:p>
            <a:r>
              <a:rPr lang="en-US" altLang="zh-CN" sz="2400" dirty="0"/>
              <a:t>-c&lt;</a:t>
            </a:r>
            <a:r>
              <a:rPr lang="zh-CN" altLang="en-US" sz="2400" dirty="0"/>
              <a:t>字符数</a:t>
            </a:r>
            <a:r>
              <a:rPr lang="en-US" altLang="zh-CN" sz="2400" dirty="0"/>
              <a:t>&gt;</a:t>
            </a:r>
            <a:r>
              <a:rPr lang="zh-CN" altLang="en-US" sz="2400" dirty="0"/>
              <a:t>：指定显示头部内容的字符数； </a:t>
            </a:r>
            <a:endParaRPr lang="zh-CN" altLang="en-US" sz="2400" dirty="0"/>
          </a:p>
          <a:p>
            <a:r>
              <a:rPr lang="en-US" altLang="zh-CN" sz="2400" dirty="0"/>
              <a:t>-v</a:t>
            </a:r>
            <a:r>
              <a:rPr lang="zh-CN" altLang="en-US" sz="2400" dirty="0"/>
              <a:t>：总是显示文件名的头信息</a:t>
            </a:r>
            <a:r>
              <a:rPr lang="zh-CN" altLang="en-US" sz="2400" dirty="0" smtClean="0"/>
              <a:t>；</a:t>
            </a:r>
            <a:endParaRPr lang="en-US" altLang="zh-CN" sz="2400" dirty="0" smtClean="0"/>
          </a:p>
          <a:p>
            <a:r>
              <a:rPr lang="en-US" altLang="zh-CN" sz="2400" dirty="0"/>
              <a:t>-q</a:t>
            </a:r>
            <a:r>
              <a:rPr lang="zh-CN" altLang="en-US" sz="2400" dirty="0"/>
              <a:t>：不显示文件名的头信息</a:t>
            </a:r>
            <a:r>
              <a:rPr lang="zh-CN" altLang="en-US" sz="2400" dirty="0" smtClean="0"/>
              <a:t>。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练习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85478" y="1804074"/>
            <a:ext cx="3249880" cy="449353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200" dirty="0"/>
              <a:t>#</a:t>
            </a:r>
            <a:r>
              <a:rPr lang="zh-CN" altLang="en-US" sz="2200" dirty="0"/>
              <a:t>创建文件 </a:t>
            </a:r>
            <a:r>
              <a:rPr lang="en-US" altLang="zh-CN" sz="2200" dirty="0"/>
              <a:t>head.txt</a:t>
            </a:r>
            <a:endParaRPr lang="en-US" altLang="zh-CN" sz="2200" dirty="0"/>
          </a:p>
          <a:p>
            <a:r>
              <a:rPr lang="en-US" altLang="zh-CN" sz="2200" dirty="0"/>
              <a:t>cat &gt; head.txt&lt;&lt;EOF</a:t>
            </a:r>
            <a:endParaRPr lang="en-US" altLang="zh-CN" sz="2200" dirty="0"/>
          </a:p>
          <a:p>
            <a:r>
              <a:rPr lang="en-US" altLang="zh-CN" sz="2200" dirty="0"/>
              <a:t>&gt; 1</a:t>
            </a:r>
            <a:endParaRPr lang="en-US" altLang="zh-CN" sz="2200" dirty="0"/>
          </a:p>
          <a:p>
            <a:r>
              <a:rPr lang="en-US" altLang="zh-CN" sz="2200" dirty="0"/>
              <a:t>&gt; 2</a:t>
            </a:r>
            <a:endParaRPr lang="en-US" altLang="zh-CN" sz="2200" dirty="0"/>
          </a:p>
          <a:p>
            <a:r>
              <a:rPr lang="en-US" altLang="zh-CN" sz="2200" dirty="0"/>
              <a:t>&gt; 3</a:t>
            </a:r>
            <a:endParaRPr lang="en-US" altLang="zh-CN" sz="2200" dirty="0"/>
          </a:p>
          <a:p>
            <a:r>
              <a:rPr lang="en-US" altLang="zh-CN" sz="2200" dirty="0"/>
              <a:t>&gt; 4</a:t>
            </a:r>
            <a:endParaRPr lang="en-US" altLang="zh-CN" sz="2200" dirty="0"/>
          </a:p>
          <a:p>
            <a:r>
              <a:rPr lang="en-US" altLang="zh-CN" sz="2200" dirty="0"/>
              <a:t>&gt; 5</a:t>
            </a:r>
            <a:endParaRPr lang="en-US" altLang="zh-CN" sz="2200" dirty="0"/>
          </a:p>
          <a:p>
            <a:r>
              <a:rPr lang="en-US" altLang="zh-CN" sz="2200" dirty="0"/>
              <a:t>&gt; 6</a:t>
            </a:r>
            <a:endParaRPr lang="en-US" altLang="zh-CN" sz="2200" dirty="0"/>
          </a:p>
          <a:p>
            <a:r>
              <a:rPr lang="en-US" altLang="zh-CN" sz="2200" dirty="0"/>
              <a:t>&gt; 7</a:t>
            </a:r>
            <a:endParaRPr lang="en-US" altLang="zh-CN" sz="2200" dirty="0"/>
          </a:p>
          <a:p>
            <a:r>
              <a:rPr lang="en-US" altLang="zh-CN" sz="2200" dirty="0"/>
              <a:t>&gt; 8</a:t>
            </a:r>
            <a:endParaRPr lang="en-US" altLang="zh-CN" sz="2200" dirty="0"/>
          </a:p>
          <a:p>
            <a:r>
              <a:rPr lang="en-US" altLang="zh-CN" sz="2200" dirty="0"/>
              <a:t>&gt; 9</a:t>
            </a:r>
            <a:endParaRPr lang="en-US" altLang="zh-CN" sz="2200" dirty="0"/>
          </a:p>
          <a:p>
            <a:r>
              <a:rPr lang="en-US" altLang="zh-CN" sz="2200" dirty="0"/>
              <a:t>&gt; 10</a:t>
            </a:r>
            <a:endParaRPr lang="en-US" altLang="zh-CN" sz="2200" dirty="0"/>
          </a:p>
          <a:p>
            <a:r>
              <a:rPr lang="en-US" altLang="zh-CN" sz="2200" dirty="0" smtClean="0"/>
              <a:t>&gt; </a:t>
            </a:r>
            <a:r>
              <a:rPr lang="en-US" altLang="zh-CN" sz="2200" dirty="0"/>
              <a:t>EOF</a:t>
            </a:r>
            <a:endParaRPr lang="zh-CN" altLang="en-US" sz="22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211960" y="3494583"/>
            <a:ext cx="4104456" cy="738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#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显示前</a:t>
            </a: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行</a:t>
            </a:r>
            <a:r>
              <a:rPr kumimoji="0" 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400" dirty="0">
                <a:solidFill>
                  <a:srgbClr val="000000"/>
                </a:solidFill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#</a:t>
            </a: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宋体" panose="02010600030101010101" pitchFamily="2" charset="-122"/>
                <a:cs typeface="Courier New" panose="02070309020205020404" pitchFamily="49" charset="0"/>
              </a:rPr>
              <a:t>head -n 5 head.txt</a:t>
            </a: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kumimoji="0" lang="zh-CN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文件处理</a:t>
            </a:r>
            <a:r>
              <a:rPr lang="zh-CN" altLang="en-US" dirty="0" smtClean="0"/>
              <a:t>命令</a:t>
            </a:r>
            <a:r>
              <a:rPr lang="en-US" altLang="zh-CN" dirty="0" smtClean="0"/>
              <a:t>tail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11560" y="177281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400" dirty="0"/>
              <a:t>1</a:t>
            </a:r>
            <a:r>
              <a:rPr lang="zh-CN" altLang="en-US" sz="2400" dirty="0"/>
              <a:t>、格式</a:t>
            </a:r>
            <a:endParaRPr lang="zh-CN" altLang="en-US" sz="2400" dirty="0"/>
          </a:p>
          <a:p>
            <a:r>
              <a:rPr lang="zh-CN" altLang="en-US" sz="2400" dirty="0"/>
              <a:t>　　</a:t>
            </a:r>
            <a:r>
              <a:rPr lang="en-US" altLang="zh-CN" sz="2400" dirty="0"/>
              <a:t>tail 【</a:t>
            </a:r>
            <a:r>
              <a:rPr lang="zh-CN" altLang="en-US" sz="2400" dirty="0"/>
              <a:t>参数</a:t>
            </a:r>
            <a:r>
              <a:rPr lang="en-US" altLang="zh-CN" sz="2400" dirty="0"/>
              <a:t>】【</a:t>
            </a:r>
            <a:r>
              <a:rPr lang="zh-CN" altLang="en-US" sz="2400" dirty="0"/>
              <a:t>文件</a:t>
            </a:r>
            <a:r>
              <a:rPr lang="en-US" altLang="zh-CN" sz="2400" dirty="0"/>
              <a:t>】</a:t>
            </a:r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、参数</a:t>
            </a:r>
            <a:endParaRPr lang="zh-CN" altLang="en-US" sz="2400" dirty="0"/>
          </a:p>
          <a:p>
            <a:r>
              <a:rPr lang="zh-CN" altLang="en-US" sz="2400" dirty="0"/>
              <a:t>　　</a:t>
            </a:r>
            <a:r>
              <a:rPr lang="en-US" altLang="zh-CN" sz="2400" dirty="0"/>
              <a:t>-f </a:t>
            </a:r>
            <a:r>
              <a:rPr lang="zh-CN" altLang="en-US" sz="2400" dirty="0"/>
              <a:t>循环读取</a:t>
            </a:r>
            <a:endParaRPr lang="zh-CN" altLang="en-US" sz="2400" dirty="0"/>
          </a:p>
          <a:p>
            <a:r>
              <a:rPr lang="zh-CN" altLang="en-US" sz="2400" dirty="0"/>
              <a:t>　　</a:t>
            </a:r>
            <a:r>
              <a:rPr lang="en-US" altLang="zh-CN" sz="2400" dirty="0"/>
              <a:t>-q </a:t>
            </a:r>
            <a:r>
              <a:rPr lang="zh-CN" altLang="en-US" sz="2400" dirty="0"/>
              <a:t>不显示处理信息</a:t>
            </a:r>
            <a:endParaRPr lang="zh-CN" altLang="en-US" sz="2400" dirty="0"/>
          </a:p>
          <a:p>
            <a:r>
              <a:rPr lang="zh-CN" altLang="en-US" sz="2400" dirty="0"/>
              <a:t>　　</a:t>
            </a:r>
            <a:r>
              <a:rPr lang="en-US" altLang="zh-CN" sz="2400" dirty="0"/>
              <a:t>-v </a:t>
            </a:r>
            <a:r>
              <a:rPr lang="zh-CN" altLang="en-US" sz="2400" dirty="0"/>
              <a:t>显示详细的处理信息</a:t>
            </a:r>
            <a:endParaRPr lang="zh-CN" altLang="en-US" sz="2400" dirty="0"/>
          </a:p>
          <a:p>
            <a:r>
              <a:rPr lang="zh-CN" altLang="en-US" sz="2400" dirty="0"/>
              <a:t>　　</a:t>
            </a:r>
            <a:r>
              <a:rPr lang="en-US" altLang="zh-CN" sz="2400" dirty="0"/>
              <a:t>-c&lt;</a:t>
            </a:r>
            <a:r>
              <a:rPr lang="zh-CN" altLang="en-US" sz="2400" dirty="0"/>
              <a:t>数目</a:t>
            </a:r>
            <a:r>
              <a:rPr lang="en-US" altLang="zh-CN" sz="2400" dirty="0"/>
              <a:t>&gt; </a:t>
            </a:r>
            <a:r>
              <a:rPr lang="zh-CN" altLang="en-US" sz="2400" dirty="0"/>
              <a:t>显示的字节数</a:t>
            </a:r>
            <a:endParaRPr lang="zh-CN" altLang="en-US" sz="2400" dirty="0"/>
          </a:p>
          <a:p>
            <a:r>
              <a:rPr lang="zh-CN" altLang="en-US" sz="2400" dirty="0"/>
              <a:t>　　</a:t>
            </a:r>
            <a:r>
              <a:rPr lang="en-US" altLang="zh-CN" sz="2400" dirty="0"/>
              <a:t>-n&lt;</a:t>
            </a:r>
            <a:r>
              <a:rPr lang="zh-CN" altLang="en-US" sz="2400" dirty="0"/>
              <a:t>行数</a:t>
            </a:r>
            <a:r>
              <a:rPr lang="en-US" altLang="zh-CN" sz="2400" dirty="0"/>
              <a:t>&gt; </a:t>
            </a:r>
            <a:r>
              <a:rPr lang="zh-CN" altLang="en-US" sz="2400" dirty="0"/>
              <a:t>显示行数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shell</a:t>
            </a:r>
            <a:r>
              <a:rPr lang="zh-CN" altLang="en-US" dirty="0" smtClean="0"/>
              <a:t>的启动</a:t>
            </a:r>
            <a:r>
              <a:rPr lang="en-US" altLang="zh-CN" dirty="0" smtClean="0"/>
              <a:t>--</a:t>
            </a:r>
            <a:r>
              <a:rPr lang="zh-CN" altLang="en-US" dirty="0"/>
              <a:t>终端的</a:t>
            </a:r>
            <a:r>
              <a:rPr lang="zh-CN" altLang="en-US" dirty="0" smtClean="0"/>
              <a:t>切换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559392" y="2060848"/>
            <a:ext cx="7887027" cy="4351917"/>
          </a:xfrm>
        </p:spPr>
        <p:txBody>
          <a:bodyPr/>
          <a:lstStyle/>
          <a:p>
            <a:r>
              <a:rPr lang="en-US" altLang="zh-CN" dirty="0" smtClean="0"/>
              <a:t>windows</a:t>
            </a:r>
            <a:r>
              <a:rPr lang="zh-CN" altLang="en-US" dirty="0"/>
              <a:t>计算机使用的是真实的</a:t>
            </a:r>
            <a:r>
              <a:rPr lang="zh-CN" altLang="en-US" dirty="0" smtClean="0"/>
              <a:t>终端， </a:t>
            </a:r>
            <a:r>
              <a:rPr lang="en-US" altLang="zh-CN" dirty="0" smtClean="0"/>
              <a:t>RHEL</a:t>
            </a:r>
            <a:r>
              <a:rPr lang="zh-CN" altLang="en-US" dirty="0" smtClean="0"/>
              <a:t>的字符界面被称作虚拟终端，可为用户提供多个互不干扰的工作界面，默认有</a:t>
            </a:r>
            <a:r>
              <a:rPr lang="en-US" altLang="zh-CN" dirty="0" smtClean="0"/>
              <a:t>6</a:t>
            </a:r>
            <a:r>
              <a:rPr lang="zh-CN" altLang="en-US" dirty="0" smtClean="0"/>
              <a:t>个虚拟终端。</a:t>
            </a:r>
            <a:r>
              <a:rPr lang="en-US" altLang="zh-CN" dirty="0" smtClean="0"/>
              <a:t>2-6</a:t>
            </a:r>
            <a:r>
              <a:rPr lang="zh-CN" altLang="en-US" dirty="0" smtClean="0"/>
              <a:t>是字符界面，第</a:t>
            </a:r>
            <a:r>
              <a:rPr lang="en-US" altLang="zh-CN" dirty="0" smtClean="0"/>
              <a:t>1</a:t>
            </a:r>
            <a:r>
              <a:rPr lang="zh-CN" altLang="en-US" dirty="0" smtClean="0"/>
              <a:t>个是图形化界面。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“Ctrl+Alt+F1”</a:t>
            </a:r>
            <a:r>
              <a:rPr lang="zh-CN" altLang="en-US" dirty="0" smtClean="0"/>
              <a:t>快捷键可以从字符界面到图形界面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“Ctrl+Alt+F2”—</a:t>
            </a:r>
            <a:r>
              <a:rPr lang="en-US" altLang="zh-CN" dirty="0"/>
              <a:t>“</a:t>
            </a:r>
            <a:r>
              <a:rPr lang="en-US" altLang="zh-CN" dirty="0" smtClean="0"/>
              <a:t>Ctrl+Alt+F6”</a:t>
            </a:r>
            <a:r>
              <a:rPr lang="zh-CN" altLang="en-US" dirty="0" smtClean="0"/>
              <a:t>快捷键</a:t>
            </a:r>
            <a:r>
              <a:rPr lang="zh-CN" altLang="en-US" dirty="0"/>
              <a:t>可以</a:t>
            </a:r>
            <a:r>
              <a:rPr lang="zh-CN" altLang="en-US" dirty="0" smtClean="0"/>
              <a:t>从</a:t>
            </a:r>
            <a:r>
              <a:rPr lang="zh-CN" altLang="en-US" dirty="0"/>
              <a:t>图形</a:t>
            </a:r>
            <a:r>
              <a:rPr lang="zh-CN" altLang="en-US" dirty="0" smtClean="0"/>
              <a:t>界面到字符界面</a:t>
            </a:r>
            <a:endParaRPr lang="en-US" altLang="zh-CN" dirty="0" smtClean="0"/>
          </a:p>
          <a:p>
            <a:pPr marL="457200" lvl="1" indent="0">
              <a:buNone/>
            </a:pPr>
            <a:endParaRPr lang="zh-CN" altLang="en-US" dirty="0"/>
          </a:p>
          <a:p>
            <a:pPr marL="0" indent="0">
              <a:buNone/>
            </a:pPr>
            <a:r>
              <a:rPr lang="zh-CN" altLang="en-US" dirty="0" smtClean="0"/>
              <a:t>说明：有的笔记本电脑需要加按</a:t>
            </a:r>
            <a:r>
              <a:rPr lang="en-US" altLang="zh-CN" dirty="0" err="1" smtClean="0"/>
              <a:t>Fn</a:t>
            </a:r>
            <a:r>
              <a:rPr lang="zh-CN" altLang="en-US" dirty="0" smtClean="0"/>
              <a:t>键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练习</a:t>
            </a:r>
            <a:r>
              <a:rPr lang="en-US" altLang="zh-CN" dirty="0" smtClean="0"/>
              <a:t>tail</a:t>
            </a:r>
            <a:r>
              <a:rPr lang="zh-CN" altLang="en-US" dirty="0" smtClean="0"/>
              <a:t>命令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800279" y="1909723"/>
            <a:ext cx="2952328" cy="44012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/>
              <a:t>#</a:t>
            </a:r>
            <a:r>
              <a:rPr lang="zh-CN" altLang="en-US" sz="2000" dirty="0"/>
              <a:t>创建文件 </a:t>
            </a:r>
            <a:r>
              <a:rPr lang="en-US" altLang="zh-CN" sz="2000" dirty="0" smtClean="0"/>
              <a:t>tail.txt</a:t>
            </a:r>
            <a:endParaRPr lang="en-US" altLang="zh-CN" sz="2000" dirty="0" smtClean="0"/>
          </a:p>
          <a:p>
            <a:endParaRPr lang="en-US" altLang="zh-CN" sz="2000" dirty="0"/>
          </a:p>
          <a:p>
            <a:r>
              <a:rPr lang="en-US" altLang="zh-CN" sz="2000" dirty="0"/>
              <a:t>cat &gt; tail.txt&lt;&lt;EOF</a:t>
            </a:r>
            <a:endParaRPr lang="en-US" altLang="zh-CN" sz="2000" dirty="0"/>
          </a:p>
          <a:p>
            <a:r>
              <a:rPr lang="en-US" altLang="zh-CN" sz="2000" dirty="0"/>
              <a:t>&gt;</a:t>
            </a:r>
            <a:r>
              <a:rPr lang="en-US" altLang="zh-CN" sz="2000" dirty="0" smtClean="0"/>
              <a:t>1</a:t>
            </a:r>
            <a:endParaRPr lang="en-US" altLang="zh-CN" sz="2000" dirty="0"/>
          </a:p>
          <a:p>
            <a:r>
              <a:rPr lang="en-US" altLang="zh-CN" sz="2000" dirty="0" smtClean="0"/>
              <a:t>&gt;2</a:t>
            </a:r>
            <a:endParaRPr lang="en-US" altLang="zh-CN" sz="2000" dirty="0"/>
          </a:p>
          <a:p>
            <a:r>
              <a:rPr lang="en-US" altLang="zh-CN" sz="2000" dirty="0" smtClean="0"/>
              <a:t>&gt;3</a:t>
            </a:r>
            <a:endParaRPr lang="en-US" altLang="zh-CN" sz="2000" dirty="0"/>
          </a:p>
          <a:p>
            <a:r>
              <a:rPr lang="en-US" altLang="zh-CN" sz="2000" dirty="0" smtClean="0"/>
              <a:t>&gt;4</a:t>
            </a:r>
            <a:endParaRPr lang="en-US" altLang="zh-CN" sz="2000" dirty="0"/>
          </a:p>
          <a:p>
            <a:r>
              <a:rPr lang="en-US" altLang="zh-CN" sz="2000" dirty="0" smtClean="0"/>
              <a:t>&gt;5</a:t>
            </a:r>
            <a:endParaRPr lang="en-US" altLang="zh-CN" sz="2000" dirty="0"/>
          </a:p>
          <a:p>
            <a:r>
              <a:rPr lang="en-US" altLang="zh-CN" sz="2000" dirty="0" smtClean="0"/>
              <a:t>&gt;6</a:t>
            </a:r>
            <a:endParaRPr lang="en-US" altLang="zh-CN" sz="2000" dirty="0"/>
          </a:p>
          <a:p>
            <a:r>
              <a:rPr lang="en-US" altLang="zh-CN" sz="2000" dirty="0" smtClean="0"/>
              <a:t>&gt;7</a:t>
            </a:r>
            <a:endParaRPr lang="en-US" altLang="zh-CN" sz="2000" dirty="0"/>
          </a:p>
          <a:p>
            <a:r>
              <a:rPr lang="en-US" altLang="zh-CN" sz="2000" dirty="0"/>
              <a:t>&gt;</a:t>
            </a:r>
            <a:r>
              <a:rPr lang="en-US" altLang="zh-CN" sz="2000" dirty="0" smtClean="0"/>
              <a:t>8</a:t>
            </a:r>
            <a:endParaRPr lang="en-US" altLang="zh-CN" sz="2000" dirty="0"/>
          </a:p>
          <a:p>
            <a:r>
              <a:rPr lang="en-US" altLang="zh-CN" sz="2000" dirty="0" smtClean="0"/>
              <a:t>&gt;9</a:t>
            </a:r>
            <a:endParaRPr lang="en-US" altLang="zh-CN" sz="2000" dirty="0"/>
          </a:p>
          <a:p>
            <a:r>
              <a:rPr lang="en-US" altLang="zh-CN" sz="2000" dirty="0" smtClean="0"/>
              <a:t>&gt;10</a:t>
            </a:r>
            <a:endParaRPr lang="en-US" altLang="zh-CN" sz="2000" dirty="0"/>
          </a:p>
          <a:p>
            <a:r>
              <a:rPr lang="en-US" altLang="zh-CN" sz="2000" dirty="0" smtClean="0"/>
              <a:t>&gt;EOF</a:t>
            </a:r>
            <a:endParaRPr lang="en-US" altLang="zh-CN" sz="2000" dirty="0"/>
          </a:p>
        </p:txBody>
      </p:sp>
      <p:sp>
        <p:nvSpPr>
          <p:cNvPr id="9" name="矩形 8"/>
          <p:cNvSpPr/>
          <p:nvPr/>
        </p:nvSpPr>
        <p:spPr>
          <a:xfrm>
            <a:off x="4860032" y="3805589"/>
            <a:ext cx="3226296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dirty="0"/>
              <a:t>#</a:t>
            </a:r>
            <a:r>
              <a:rPr lang="zh-CN" altLang="en-US" sz="2400" dirty="0"/>
              <a:t>显示后</a:t>
            </a:r>
            <a:r>
              <a:rPr lang="en-US" altLang="zh-CN" sz="2400" dirty="0"/>
              <a:t>5</a:t>
            </a:r>
            <a:r>
              <a:rPr lang="zh-CN" altLang="en-US" sz="2400" dirty="0"/>
              <a:t>行</a:t>
            </a:r>
            <a:endParaRPr lang="zh-CN" altLang="en-US" sz="2400" dirty="0"/>
          </a:p>
          <a:p>
            <a:r>
              <a:rPr lang="en-US" altLang="zh-CN" sz="2400" dirty="0" smtClean="0"/>
              <a:t>tail  -</a:t>
            </a:r>
            <a:r>
              <a:rPr lang="en-US" altLang="zh-CN" sz="2400" dirty="0"/>
              <a:t>n  5 tail.txt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kern="0" dirty="0"/>
              <a:t>文件内容查询命令</a:t>
            </a:r>
            <a:r>
              <a:rPr lang="en-US" altLang="zh-CN" kern="0" dirty="0"/>
              <a:t>—— </a:t>
            </a:r>
            <a:r>
              <a:rPr lang="en-US" altLang="zh-CN" kern="0" dirty="0" smtClean="0"/>
              <a:t>grep</a:t>
            </a:r>
            <a:endParaRPr lang="zh-CN" altLang="en-US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23528" y="1574344"/>
            <a:ext cx="8435975" cy="43672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Blip>
                <a:blip r:embed="rId1"/>
              </a:buBlip>
              <a:defRPr sz="2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Blip>
                <a:blip r:embed="rId2"/>
              </a:buBlip>
              <a:defRPr sz="2400" b="1">
                <a:solidFill>
                  <a:srgbClr val="0033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Clr>
                <a:srgbClr val="000000"/>
              </a:buClr>
              <a:defRPr/>
            </a:pPr>
            <a:r>
              <a:rPr lang="en-US" altLang="zh-CN" kern="0" dirty="0" smtClean="0">
                <a:ea typeface="黑体" panose="02010609060101010101" charset="-122"/>
              </a:rPr>
              <a:t>grep</a:t>
            </a:r>
            <a:r>
              <a:rPr lang="zh-CN" altLang="en-US" kern="0" dirty="0" smtClean="0">
                <a:ea typeface="黑体" panose="02010609060101010101" charset="-122"/>
              </a:rPr>
              <a:t>命令</a:t>
            </a:r>
            <a:endParaRPr lang="zh-CN" altLang="en-US" kern="0" dirty="0" smtClean="0">
              <a:ea typeface="黑体" panose="02010609060101010101" charset="-122"/>
            </a:endParaRPr>
          </a:p>
          <a:p>
            <a:pPr lvl="1" eaLnBrk="1" hangingPunct="1">
              <a:buClr>
                <a:srgbClr val="000000"/>
              </a:buClr>
              <a:defRPr/>
            </a:pPr>
            <a:r>
              <a:rPr lang="zh-CN" altLang="en-US" kern="0" dirty="0" smtClean="0">
                <a:ea typeface="黑体" panose="02010609060101010101" charset="-122"/>
              </a:rPr>
              <a:t>用途：在</a:t>
            </a:r>
            <a:r>
              <a:rPr lang="zh-CN" altLang="en-US" kern="0" dirty="0" smtClean="0">
                <a:solidFill>
                  <a:srgbClr val="FF0000"/>
                </a:solidFill>
                <a:ea typeface="黑体" panose="02010609060101010101" charset="-122"/>
              </a:rPr>
              <a:t>文件</a:t>
            </a:r>
            <a:r>
              <a:rPr lang="zh-CN" altLang="en-US" kern="0" dirty="0" smtClean="0">
                <a:ea typeface="黑体" panose="02010609060101010101" charset="-122"/>
              </a:rPr>
              <a:t>中查找并显示包含</a:t>
            </a:r>
            <a:r>
              <a:rPr lang="zh-CN" altLang="en-US" kern="0" dirty="0" smtClean="0">
                <a:solidFill>
                  <a:srgbClr val="FF0000"/>
                </a:solidFill>
                <a:ea typeface="黑体" panose="02010609060101010101" charset="-122"/>
              </a:rPr>
              <a:t>指定字符串</a:t>
            </a:r>
            <a:r>
              <a:rPr lang="zh-CN" altLang="en-US" kern="0" dirty="0" smtClean="0">
                <a:ea typeface="黑体" panose="02010609060101010101" charset="-122"/>
              </a:rPr>
              <a:t>的行</a:t>
            </a:r>
            <a:endParaRPr lang="zh-CN" altLang="en-US" kern="0" dirty="0" smtClean="0">
              <a:ea typeface="黑体" panose="02010609060101010101" charset="-122"/>
            </a:endParaRPr>
          </a:p>
          <a:p>
            <a:pPr lvl="1" eaLnBrk="1" hangingPunct="1">
              <a:buClr>
                <a:srgbClr val="000000"/>
              </a:buClr>
              <a:defRPr/>
            </a:pPr>
            <a:r>
              <a:rPr lang="zh-CN" altLang="en-US" kern="0" dirty="0" smtClean="0">
                <a:ea typeface="黑体" panose="02010609060101010101" charset="-122"/>
              </a:rPr>
              <a:t>格式：</a:t>
            </a:r>
            <a:r>
              <a:rPr lang="en-US" altLang="zh-CN" kern="0" dirty="0" smtClean="0">
                <a:solidFill>
                  <a:srgbClr val="FF0000"/>
                </a:solidFill>
                <a:ea typeface="黑体" panose="02010609060101010101" charset="-122"/>
              </a:rPr>
              <a:t>grep  [</a:t>
            </a:r>
            <a:r>
              <a:rPr lang="zh-CN" altLang="en-US" kern="0" dirty="0" smtClean="0">
                <a:solidFill>
                  <a:srgbClr val="FF0000"/>
                </a:solidFill>
                <a:ea typeface="黑体" panose="02010609060101010101" charset="-122"/>
              </a:rPr>
              <a:t>选项</a:t>
            </a:r>
            <a:r>
              <a:rPr lang="en-US" altLang="zh-CN" kern="0" dirty="0" smtClean="0">
                <a:solidFill>
                  <a:srgbClr val="FF0000"/>
                </a:solidFill>
                <a:ea typeface="黑体" panose="02010609060101010101" charset="-122"/>
              </a:rPr>
              <a:t>]...  </a:t>
            </a:r>
            <a:r>
              <a:rPr lang="zh-CN" altLang="en-US" kern="0" dirty="0" smtClean="0">
                <a:solidFill>
                  <a:srgbClr val="FF0000"/>
                </a:solidFill>
                <a:ea typeface="黑体" panose="02010609060101010101" charset="-122"/>
              </a:rPr>
              <a:t>查找条件  目标文件</a:t>
            </a:r>
            <a:endParaRPr lang="zh-CN" altLang="en-US" kern="0" dirty="0" smtClean="0">
              <a:solidFill>
                <a:srgbClr val="FF0000"/>
              </a:solidFill>
              <a:ea typeface="黑体" panose="02010609060101010101" charset="-122"/>
            </a:endParaRPr>
          </a:p>
          <a:p>
            <a:pPr lvl="1" eaLnBrk="1" hangingPunct="1">
              <a:buClr>
                <a:srgbClr val="000000"/>
              </a:buClr>
              <a:defRPr/>
            </a:pPr>
            <a:r>
              <a:rPr lang="zh-CN" altLang="en-US" kern="0" dirty="0" smtClean="0">
                <a:ea typeface="黑体" panose="02010609060101010101" charset="-122"/>
              </a:rPr>
              <a:t>常用命令选项</a:t>
            </a:r>
            <a:endParaRPr lang="zh-CN" altLang="en-US" kern="0" dirty="0" smtClean="0">
              <a:ea typeface="黑体" panose="02010609060101010101" charset="-122"/>
            </a:endParaRPr>
          </a:p>
          <a:p>
            <a:pPr lvl="2" eaLnBrk="1" hangingPunct="1">
              <a:defRPr/>
            </a:pPr>
            <a:r>
              <a:rPr lang="en-US" altLang="zh-CN" kern="0" dirty="0" smtClean="0">
                <a:ea typeface="黑体" panose="02010609060101010101" charset="-122"/>
              </a:rPr>
              <a:t>-i</a:t>
            </a:r>
            <a:r>
              <a:rPr lang="zh-CN" altLang="en-US" kern="0" dirty="0" smtClean="0">
                <a:ea typeface="黑体" panose="02010609060101010101" charset="-122"/>
              </a:rPr>
              <a:t>：查找时忽略大小写</a:t>
            </a:r>
            <a:endParaRPr lang="zh-CN" altLang="en-US" kern="0" dirty="0" smtClean="0">
              <a:ea typeface="黑体" panose="02010609060101010101" charset="-122"/>
            </a:endParaRPr>
          </a:p>
          <a:p>
            <a:pPr lvl="2" eaLnBrk="1" hangingPunct="1">
              <a:defRPr/>
            </a:pPr>
            <a:r>
              <a:rPr lang="en-US" altLang="zh-CN" kern="0" dirty="0" smtClean="0">
                <a:ea typeface="黑体" panose="02010609060101010101" charset="-122"/>
              </a:rPr>
              <a:t>-v</a:t>
            </a:r>
            <a:r>
              <a:rPr lang="zh-CN" altLang="en-US" kern="0" dirty="0" smtClean="0">
                <a:ea typeface="黑体" panose="02010609060101010101" charset="-122"/>
              </a:rPr>
              <a:t>：反转查找，输出与查找条件不相符的行 </a:t>
            </a:r>
            <a:endParaRPr lang="zh-CN" altLang="en-US" kern="0" dirty="0" smtClean="0">
              <a:ea typeface="黑体" panose="02010609060101010101" charset="-122"/>
            </a:endParaRPr>
          </a:p>
          <a:p>
            <a:pPr lvl="1" eaLnBrk="1" hangingPunct="1">
              <a:buClr>
                <a:srgbClr val="000000"/>
              </a:buClr>
              <a:defRPr/>
            </a:pPr>
            <a:r>
              <a:rPr lang="zh-CN" altLang="en-US" kern="0" dirty="0" smtClean="0">
                <a:ea typeface="黑体" panose="02010609060101010101" charset="-122"/>
              </a:rPr>
              <a:t>查找条件设置</a:t>
            </a:r>
            <a:endParaRPr lang="zh-CN" altLang="en-US" kern="0" dirty="0" smtClean="0">
              <a:ea typeface="黑体" panose="02010609060101010101" charset="-122"/>
            </a:endParaRPr>
          </a:p>
          <a:p>
            <a:pPr lvl="2" eaLnBrk="1" hangingPunct="1">
              <a:defRPr/>
            </a:pPr>
            <a:r>
              <a:rPr lang="zh-CN" altLang="en-US" kern="0" dirty="0" smtClean="0">
                <a:ea typeface="黑体" panose="02010609060101010101" charset="-122"/>
              </a:rPr>
              <a:t>要查找的字符串以双引号括起来</a:t>
            </a:r>
            <a:endParaRPr lang="zh-CN" altLang="en-US" kern="0" dirty="0" smtClean="0">
              <a:ea typeface="黑体" panose="02010609060101010101" charset="-122"/>
            </a:endParaRPr>
          </a:p>
          <a:p>
            <a:pPr lvl="2" eaLnBrk="1" hangingPunct="1">
              <a:defRPr/>
            </a:pPr>
            <a:r>
              <a:rPr lang="zh-CN" altLang="en-US" kern="0" dirty="0" smtClean="0">
                <a:ea typeface="黑体" panose="02010609060101010101" charset="-122"/>
              </a:rPr>
              <a:t>“</a:t>
            </a:r>
            <a:r>
              <a:rPr lang="en-US" altLang="zh-CN" kern="0" dirty="0" smtClean="0">
                <a:solidFill>
                  <a:srgbClr val="FF0000"/>
                </a:solidFill>
                <a:ea typeface="黑体" panose="02010609060101010101" charset="-122"/>
              </a:rPr>
              <a:t>^</a:t>
            </a:r>
            <a:r>
              <a:rPr lang="en-US" altLang="zh-CN" kern="0" dirty="0" smtClean="0">
                <a:ea typeface="黑体" panose="02010609060101010101" charset="-122"/>
              </a:rPr>
              <a:t>……”</a:t>
            </a:r>
            <a:r>
              <a:rPr lang="zh-CN" altLang="en-US" kern="0" dirty="0" smtClean="0">
                <a:ea typeface="黑体" panose="02010609060101010101" charset="-122"/>
              </a:rPr>
              <a:t>表示以</a:t>
            </a:r>
            <a:r>
              <a:rPr lang="en-US" altLang="zh-CN" kern="0" dirty="0" smtClean="0">
                <a:ea typeface="黑体" panose="02010609060101010101" charset="-122"/>
              </a:rPr>
              <a:t>……</a:t>
            </a:r>
            <a:r>
              <a:rPr lang="zh-CN" altLang="en-US" kern="0" dirty="0" smtClean="0">
                <a:ea typeface="黑体" panose="02010609060101010101" charset="-122"/>
              </a:rPr>
              <a:t>开头，“</a:t>
            </a:r>
            <a:r>
              <a:rPr lang="en-US" altLang="zh-CN" kern="0" dirty="0" smtClean="0">
                <a:ea typeface="黑体" panose="02010609060101010101" charset="-122"/>
              </a:rPr>
              <a:t>……</a:t>
            </a:r>
            <a:r>
              <a:rPr lang="en-US" altLang="zh-CN" kern="0" dirty="0" smtClean="0">
                <a:solidFill>
                  <a:srgbClr val="FF0000"/>
                </a:solidFill>
                <a:ea typeface="黑体" panose="02010609060101010101" charset="-122"/>
              </a:rPr>
              <a:t>$</a:t>
            </a:r>
            <a:r>
              <a:rPr lang="en-US" altLang="zh-CN" kern="0" dirty="0" smtClean="0">
                <a:ea typeface="黑体" panose="02010609060101010101" charset="-122"/>
              </a:rPr>
              <a:t>”</a:t>
            </a:r>
            <a:r>
              <a:rPr lang="zh-CN" altLang="en-US" kern="0" dirty="0" smtClean="0">
                <a:ea typeface="黑体" panose="02010609060101010101" charset="-122"/>
              </a:rPr>
              <a:t>表示以</a:t>
            </a:r>
            <a:r>
              <a:rPr lang="en-US" altLang="zh-CN" kern="0" dirty="0" smtClean="0">
                <a:ea typeface="黑体" panose="02010609060101010101" charset="-122"/>
              </a:rPr>
              <a:t>……</a:t>
            </a:r>
            <a:r>
              <a:rPr lang="zh-CN" altLang="en-US" kern="0" dirty="0" smtClean="0">
                <a:ea typeface="黑体" panose="02010609060101010101" charset="-122"/>
              </a:rPr>
              <a:t>结尾</a:t>
            </a:r>
            <a:endParaRPr lang="zh-CN" altLang="en-US" kern="0" dirty="0" smtClean="0">
              <a:ea typeface="黑体" panose="02010609060101010101" charset="-122"/>
            </a:endParaRPr>
          </a:p>
          <a:p>
            <a:pPr lvl="2" eaLnBrk="1" hangingPunct="1">
              <a:defRPr/>
            </a:pPr>
            <a:r>
              <a:rPr lang="zh-CN" altLang="en-US" kern="0" dirty="0" smtClean="0">
                <a:ea typeface="黑体" panose="02010609060101010101" charset="-122"/>
              </a:rPr>
              <a:t>“</a:t>
            </a:r>
            <a:r>
              <a:rPr lang="en-US" altLang="zh-CN" kern="0" dirty="0" smtClean="0">
                <a:solidFill>
                  <a:srgbClr val="FF0000"/>
                </a:solidFill>
                <a:ea typeface="黑体" panose="02010609060101010101" charset="-122"/>
              </a:rPr>
              <a:t>^$</a:t>
            </a:r>
            <a:r>
              <a:rPr lang="en-US" altLang="zh-CN" kern="0" dirty="0" smtClean="0">
                <a:ea typeface="黑体" panose="02010609060101010101" charset="-122"/>
              </a:rPr>
              <a:t>”</a:t>
            </a:r>
            <a:r>
              <a:rPr lang="zh-CN" altLang="en-US" kern="0" dirty="0" smtClean="0">
                <a:ea typeface="黑体" panose="02010609060101010101" charset="-122"/>
              </a:rPr>
              <a:t>表示空行</a:t>
            </a:r>
            <a:endParaRPr lang="zh-CN" altLang="en-US" kern="0" dirty="0" smtClean="0"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文件搜索</a:t>
            </a:r>
            <a:r>
              <a:rPr lang="zh-CN" altLang="en-US" dirty="0" smtClean="0"/>
              <a:t>命令</a:t>
            </a:r>
            <a:r>
              <a:rPr lang="en-US" altLang="zh-CN" dirty="0" smtClean="0"/>
              <a:t>grep  </a:t>
            </a:r>
            <a:r>
              <a:rPr lang="zh-CN" altLang="en-US" dirty="0" smtClean="0"/>
              <a:t>很常用</a:t>
            </a:r>
            <a:endParaRPr lang="zh-CN" altLang="en-US" dirty="0"/>
          </a:p>
        </p:txBody>
      </p:sp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52" y="5250806"/>
            <a:ext cx="5328592" cy="3806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1772816"/>
            <a:ext cx="7416824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范</a:t>
            </a:r>
            <a:r>
              <a:rPr lang="zh-CN" altLang="en-US" sz="2400" dirty="0" smtClean="0"/>
              <a:t>例：在文件</a:t>
            </a:r>
            <a:r>
              <a:rPr lang="en-US" altLang="zh-CN" sz="2400" dirty="0"/>
              <a:t>/</a:t>
            </a:r>
            <a:r>
              <a:rPr lang="en-US" altLang="zh-CN" sz="2400" dirty="0" smtClean="0"/>
              <a:t>etc/</a:t>
            </a:r>
            <a:r>
              <a:rPr lang="en-US" altLang="zh-CN" sz="2400" dirty="0" err="1" smtClean="0"/>
              <a:t>passwd</a:t>
            </a:r>
            <a:r>
              <a:rPr lang="zh-CN" altLang="en-US" sz="2400" dirty="0" smtClean="0"/>
              <a:t>中查找“</a:t>
            </a:r>
            <a:r>
              <a:rPr lang="en-US" altLang="zh-CN" sz="2400" dirty="0" smtClean="0"/>
              <a:t>root</a:t>
            </a:r>
            <a:r>
              <a:rPr lang="zh-CN" altLang="en-US" sz="2400" dirty="0" smtClean="0"/>
              <a:t>”字符串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#grep “root” /etc/</a:t>
            </a:r>
            <a:r>
              <a:rPr lang="en-US" altLang="zh-CN" sz="2400" dirty="0" err="1" smtClean="0"/>
              <a:t>passwd</a:t>
            </a:r>
            <a:endParaRPr lang="en-US" altLang="zh-CN" sz="2400" dirty="0" smtClean="0"/>
          </a:p>
          <a:p>
            <a:r>
              <a:rPr lang="zh-CN" altLang="en-US" sz="2400" dirty="0"/>
              <a:t>范</a:t>
            </a:r>
            <a:r>
              <a:rPr lang="zh-CN" altLang="en-US" sz="2400" dirty="0" smtClean="0"/>
              <a:t>例：搜索</a:t>
            </a:r>
            <a:r>
              <a:rPr lang="zh-CN" altLang="en-US" sz="2400" b="1" dirty="0" smtClean="0"/>
              <a:t>当前目录下</a:t>
            </a:r>
            <a:r>
              <a:rPr lang="zh-CN" altLang="en-US" sz="2400" dirty="0" smtClean="0"/>
              <a:t>所有文件中含有</a:t>
            </a:r>
            <a:r>
              <a:rPr lang="en-US" altLang="zh-CN" sz="2400" dirty="0" smtClean="0"/>
              <a:t> </a:t>
            </a:r>
            <a:r>
              <a:rPr lang="zh-CN" altLang="en-US" sz="2400" dirty="0" smtClean="0"/>
              <a:t>“</a:t>
            </a:r>
            <a:r>
              <a:rPr lang="en-US" altLang="zh-CN" sz="2400" dirty="0"/>
              <a:t>data</a:t>
            </a:r>
            <a:r>
              <a:rPr lang="zh-CN" altLang="en-US" sz="2400" dirty="0" smtClean="0"/>
              <a:t>”字符串的行</a:t>
            </a:r>
            <a:endParaRPr lang="en-US" altLang="zh-CN" sz="2400" dirty="0" smtClean="0"/>
          </a:p>
          <a:p>
            <a:r>
              <a:rPr lang="en-US" altLang="zh-CN" sz="2400" dirty="0" smtClean="0"/>
              <a:t>#grep  data  *</a:t>
            </a:r>
            <a:endParaRPr lang="zh-CN" alt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989152" y="4725144"/>
            <a:ext cx="4636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找出</a:t>
            </a:r>
            <a:r>
              <a:rPr lang="en-US" altLang="zh-CN" sz="2400" dirty="0" smtClean="0"/>
              <a:t>/</a:t>
            </a:r>
            <a:r>
              <a:rPr lang="en-US" altLang="zh-CN" sz="2400" dirty="0" err="1" smtClean="0"/>
              <a:t>etc</a:t>
            </a:r>
            <a:r>
              <a:rPr lang="en-US" altLang="zh-CN" sz="2400" dirty="0" smtClean="0"/>
              <a:t>/</a:t>
            </a:r>
            <a:r>
              <a:rPr lang="en-US" altLang="zh-CN" sz="2400" dirty="0" err="1" smtClean="0"/>
              <a:t>inittab</a:t>
            </a:r>
            <a:r>
              <a:rPr lang="zh-CN" altLang="en-US" sz="2400" dirty="0" smtClean="0"/>
              <a:t>中不以</a:t>
            </a:r>
            <a:r>
              <a:rPr lang="en-US" altLang="zh-CN" sz="2400" dirty="0" smtClean="0"/>
              <a:t>#</a:t>
            </a:r>
            <a:r>
              <a:rPr lang="zh-CN" altLang="en-US" sz="2400" dirty="0" smtClean="0"/>
              <a:t>开头的行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grep</a:t>
            </a:r>
            <a:r>
              <a:rPr lang="zh-CN" altLang="en-US" dirty="0" smtClean="0"/>
              <a:t>练习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CN" altLang="en-US" dirty="0"/>
              <a:t>将</a:t>
            </a:r>
            <a:r>
              <a:rPr lang="en-US" altLang="zh-CN" dirty="0"/>
              <a:t>/</a:t>
            </a:r>
            <a:r>
              <a:rPr lang="en-US" altLang="zh-CN" dirty="0" err="1"/>
              <a:t>etc</a:t>
            </a:r>
            <a:r>
              <a:rPr lang="en-US" altLang="zh-CN" dirty="0"/>
              <a:t>/</a:t>
            </a:r>
            <a:r>
              <a:rPr lang="en-US" altLang="zh-CN" dirty="0" err="1"/>
              <a:t>passwd</a:t>
            </a:r>
            <a:r>
              <a:rPr lang="zh-CN" altLang="en-US" dirty="0"/>
              <a:t>，有出现 </a:t>
            </a:r>
            <a:r>
              <a:rPr lang="en-US" altLang="zh-CN" dirty="0"/>
              <a:t>root </a:t>
            </a:r>
            <a:r>
              <a:rPr lang="zh-CN" altLang="en-US" dirty="0"/>
              <a:t>的行取出来</a:t>
            </a:r>
            <a:r>
              <a:rPr lang="en-US" altLang="zh-CN" dirty="0"/>
              <a:t>,</a:t>
            </a:r>
            <a:r>
              <a:rPr lang="zh-CN" altLang="en-US" dirty="0"/>
              <a:t>同时显示这些行在</a:t>
            </a:r>
            <a:r>
              <a:rPr lang="en-US" altLang="zh-CN" dirty="0"/>
              <a:t>/</a:t>
            </a:r>
            <a:r>
              <a:rPr lang="en-US" altLang="zh-CN" dirty="0" err="1"/>
              <a:t>etc</a:t>
            </a:r>
            <a:r>
              <a:rPr lang="en-US" altLang="zh-CN" dirty="0"/>
              <a:t>/</a:t>
            </a:r>
            <a:r>
              <a:rPr lang="en-US" altLang="zh-CN" dirty="0" err="1"/>
              <a:t>passwd</a:t>
            </a:r>
            <a:r>
              <a:rPr lang="zh-CN" altLang="en-US" dirty="0"/>
              <a:t>的行</a:t>
            </a:r>
            <a:r>
              <a:rPr lang="zh-CN" altLang="en-US" dirty="0" smtClean="0"/>
              <a:t>号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b="1" dirty="0" smtClean="0"/>
              <a:t>   # </a:t>
            </a:r>
            <a:r>
              <a:rPr lang="en-US" altLang="zh-CN" b="1" dirty="0" err="1"/>
              <a:t>grep</a:t>
            </a:r>
            <a:r>
              <a:rPr lang="en-US" altLang="zh-CN" b="1" dirty="0"/>
              <a:t> -n </a:t>
            </a:r>
            <a:r>
              <a:rPr lang="en-US" altLang="zh-CN" b="1" dirty="0" smtClean="0"/>
              <a:t>root </a:t>
            </a:r>
            <a:r>
              <a:rPr lang="en-US" altLang="zh-CN" b="1" dirty="0"/>
              <a:t>/</a:t>
            </a:r>
            <a:r>
              <a:rPr lang="en-US" altLang="zh-CN" b="1" dirty="0" err="1" smtClean="0"/>
              <a:t>etc</a:t>
            </a:r>
            <a:r>
              <a:rPr lang="en-US" altLang="zh-CN" b="1" dirty="0" smtClean="0"/>
              <a:t>/</a:t>
            </a:r>
            <a:r>
              <a:rPr lang="en-US" altLang="zh-CN" b="1" dirty="0" err="1" smtClean="0"/>
              <a:t>passwd</a:t>
            </a:r>
            <a:endParaRPr lang="en-US" altLang="zh-CN" b="1" dirty="0" smtClean="0"/>
          </a:p>
          <a:p>
            <a:r>
              <a:rPr lang="zh-CN" altLang="en-US" dirty="0"/>
              <a:t>将</a:t>
            </a:r>
            <a:r>
              <a:rPr lang="en-US" altLang="zh-CN" dirty="0"/>
              <a:t>/</a:t>
            </a:r>
            <a:r>
              <a:rPr lang="en-US" altLang="zh-CN" dirty="0" err="1" smtClean="0"/>
              <a:t>etc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passwd</a:t>
            </a:r>
            <a:r>
              <a:rPr lang="zh-CN" altLang="en-US" dirty="0" smtClean="0"/>
              <a:t>，</a:t>
            </a:r>
            <a:r>
              <a:rPr lang="zh-CN" altLang="en-US" dirty="0"/>
              <a:t>将没有出现 </a:t>
            </a:r>
            <a:r>
              <a:rPr lang="en-US" altLang="zh-CN" dirty="0"/>
              <a:t>root </a:t>
            </a:r>
            <a:r>
              <a:rPr lang="zh-CN" altLang="en-US" dirty="0"/>
              <a:t>的行取出</a:t>
            </a:r>
            <a:r>
              <a:rPr lang="zh-CN" altLang="en-US" dirty="0" smtClean="0"/>
              <a:t>来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  </a:t>
            </a:r>
            <a:r>
              <a:rPr lang="en-US" altLang="zh-CN" b="1" dirty="0" smtClean="0"/>
              <a:t># </a:t>
            </a:r>
            <a:r>
              <a:rPr lang="en-US" altLang="zh-CN" b="1" dirty="0" err="1"/>
              <a:t>grep</a:t>
            </a:r>
            <a:r>
              <a:rPr lang="en-US" altLang="zh-CN" b="1" dirty="0"/>
              <a:t> -v root /</a:t>
            </a:r>
            <a:r>
              <a:rPr lang="en-US" altLang="zh-CN" b="1" dirty="0" err="1" smtClean="0"/>
              <a:t>etc</a:t>
            </a:r>
            <a:r>
              <a:rPr lang="en-US" altLang="zh-CN" b="1" dirty="0" smtClean="0"/>
              <a:t>/</a:t>
            </a:r>
            <a:r>
              <a:rPr lang="en-US" altLang="zh-CN" b="1" dirty="0" err="1" smtClean="0"/>
              <a:t>passwd</a:t>
            </a:r>
            <a:endParaRPr lang="en-US" altLang="zh-CN" b="1" dirty="0" smtClean="0"/>
          </a:p>
          <a:p>
            <a:r>
              <a:rPr lang="zh-CN" altLang="en-US" dirty="0"/>
              <a:t>将</a:t>
            </a:r>
            <a:r>
              <a:rPr lang="en-US" altLang="zh-CN" dirty="0"/>
              <a:t>/</a:t>
            </a:r>
            <a:r>
              <a:rPr lang="en-US" altLang="zh-CN" dirty="0" err="1"/>
              <a:t>etc</a:t>
            </a:r>
            <a:r>
              <a:rPr lang="en-US" altLang="zh-CN" dirty="0"/>
              <a:t>/</a:t>
            </a:r>
            <a:r>
              <a:rPr lang="en-US" altLang="zh-CN" dirty="0" err="1"/>
              <a:t>passwd</a:t>
            </a:r>
            <a:r>
              <a:rPr lang="zh-CN" altLang="en-US" dirty="0"/>
              <a:t>，将没有出现 </a:t>
            </a:r>
            <a:r>
              <a:rPr lang="en-US" altLang="zh-CN" dirty="0"/>
              <a:t>root </a:t>
            </a:r>
            <a:r>
              <a:rPr lang="zh-CN" altLang="en-US" dirty="0"/>
              <a:t>和</a:t>
            </a:r>
            <a:r>
              <a:rPr lang="en-US" altLang="zh-CN" dirty="0" err="1"/>
              <a:t>nologin</a:t>
            </a:r>
            <a:r>
              <a:rPr lang="zh-CN" altLang="en-US" dirty="0"/>
              <a:t>的行取出</a:t>
            </a:r>
            <a:r>
              <a:rPr lang="zh-CN" altLang="en-US" dirty="0" smtClean="0"/>
              <a:t>来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b="1" dirty="0" smtClean="0"/>
              <a:t>   # </a:t>
            </a:r>
            <a:r>
              <a:rPr lang="en-US" altLang="zh-CN" b="1" dirty="0" err="1"/>
              <a:t>grep</a:t>
            </a:r>
            <a:r>
              <a:rPr lang="en-US" altLang="zh-CN" b="1" dirty="0"/>
              <a:t> -v root /</a:t>
            </a:r>
            <a:r>
              <a:rPr lang="en-US" altLang="zh-CN" b="1" dirty="0" err="1"/>
              <a:t>etc</a:t>
            </a:r>
            <a:r>
              <a:rPr lang="en-US" altLang="zh-CN" b="1" dirty="0"/>
              <a:t>/</a:t>
            </a:r>
            <a:r>
              <a:rPr lang="en-US" altLang="zh-CN" b="1" dirty="0" err="1"/>
              <a:t>passwd</a:t>
            </a:r>
            <a:r>
              <a:rPr lang="en-US" altLang="zh-CN" b="1" dirty="0"/>
              <a:t> | </a:t>
            </a:r>
            <a:r>
              <a:rPr lang="en-US" altLang="zh-CN" b="1" dirty="0" err="1"/>
              <a:t>grep</a:t>
            </a:r>
            <a:r>
              <a:rPr lang="en-US" altLang="zh-CN" b="1" dirty="0"/>
              <a:t> -v </a:t>
            </a:r>
            <a:r>
              <a:rPr lang="en-US" altLang="zh-CN" b="1" dirty="0" err="1"/>
              <a:t>nologin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grep</a:t>
            </a:r>
            <a:r>
              <a:rPr lang="zh-CN" altLang="en-US" dirty="0" smtClean="0"/>
              <a:t>练习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628488" y="1825205"/>
            <a:ext cx="7887027" cy="883716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有一个文件</a:t>
            </a:r>
            <a:r>
              <a:rPr lang="en-US" altLang="zh-CN" dirty="0" smtClean="0"/>
              <a:t>teacher.txt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使用</a:t>
            </a:r>
            <a:r>
              <a:rPr lang="en-US" altLang="zh-CN" dirty="0" smtClean="0"/>
              <a:t>cat</a:t>
            </a:r>
            <a:r>
              <a:rPr lang="zh-CN" altLang="en-US" dirty="0" smtClean="0"/>
              <a:t>生成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56" y="2780928"/>
            <a:ext cx="5658037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grep</a:t>
            </a:r>
            <a:r>
              <a:rPr lang="zh-CN" altLang="en-US" dirty="0"/>
              <a:t>练习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683568" y="1484784"/>
            <a:ext cx="7887027" cy="1315764"/>
          </a:xfrm>
        </p:spPr>
        <p:txBody>
          <a:bodyPr/>
          <a:lstStyle/>
          <a:p>
            <a:r>
              <a:rPr lang="zh-CN" altLang="en-US" dirty="0"/>
              <a:t>查找</a:t>
            </a:r>
            <a:r>
              <a:rPr lang="en-US" altLang="zh-CN" dirty="0" smtClean="0"/>
              <a:t>teacher.txt</a:t>
            </a:r>
            <a:r>
              <a:rPr lang="zh-CN" altLang="en-US" dirty="0" smtClean="0"/>
              <a:t>中的所有老师，并显示在</a:t>
            </a:r>
            <a:r>
              <a:rPr lang="zh-CN" altLang="en-US" dirty="0"/>
              <a:t>屏幕上，命令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#</a:t>
            </a:r>
            <a:r>
              <a:rPr lang="en-US" altLang="zh-CN" dirty="0" err="1" smtClean="0"/>
              <a:t>grep</a:t>
            </a:r>
            <a:r>
              <a:rPr lang="en-US" altLang="zh-CN" dirty="0" smtClean="0"/>
              <a:t> </a:t>
            </a:r>
            <a:r>
              <a:rPr lang="en-US" altLang="zh-CN" dirty="0"/>
              <a:t>-i </a:t>
            </a:r>
            <a:r>
              <a:rPr lang="en-US" altLang="zh-CN" dirty="0" smtClean="0"/>
              <a:t>‘teacher</a:t>
            </a:r>
            <a:r>
              <a:rPr lang="en-US" altLang="zh-CN" dirty="0"/>
              <a:t>' /</a:t>
            </a:r>
            <a:r>
              <a:rPr lang="en-US" altLang="zh-CN" dirty="0" smtClean="0"/>
              <a:t>root/teacher.txt</a:t>
            </a:r>
            <a:endParaRPr lang="zh-CN" altLang="en-US" dirty="0"/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>
          <a:xfrm>
            <a:off x="683568" y="2924944"/>
            <a:ext cx="7056784" cy="1651895"/>
          </a:xfrm>
          <a:prstGeom prst="rect">
            <a:avLst/>
          </a:prstGeom>
        </p:spPr>
      </p:pic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24" y="5179063"/>
            <a:ext cx="6192688" cy="14902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4653136"/>
            <a:ext cx="1114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去掉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-i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grep</a:t>
            </a:r>
            <a:r>
              <a:rPr lang="zh-CN" altLang="en-US" dirty="0"/>
              <a:t>练习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628488" y="1825204"/>
            <a:ext cx="7903952" cy="3476003"/>
          </a:xfrm>
        </p:spPr>
        <p:txBody>
          <a:bodyPr/>
          <a:lstStyle/>
          <a:p>
            <a:r>
              <a:rPr lang="zh-CN" altLang="en-US" dirty="0"/>
              <a:t>查找包含</a:t>
            </a:r>
            <a:r>
              <a:rPr lang="en-US" altLang="zh-CN" dirty="0"/>
              <a:t>teacher</a:t>
            </a:r>
            <a:r>
              <a:rPr lang="zh-CN" altLang="en-US" dirty="0"/>
              <a:t>文本的所有行并将匹配行的总数打印在屏幕上，命令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b="1" dirty="0" smtClean="0"/>
              <a:t>   </a:t>
            </a:r>
            <a:r>
              <a:rPr lang="en-US" altLang="zh-CN" b="1" dirty="0" err="1" smtClean="0"/>
              <a:t>grep</a:t>
            </a:r>
            <a:r>
              <a:rPr lang="en-US" altLang="zh-CN" b="1" dirty="0" smtClean="0"/>
              <a:t> </a:t>
            </a:r>
            <a:r>
              <a:rPr lang="en-US" altLang="zh-CN" b="1" dirty="0"/>
              <a:t>-c 'teacher' /</a:t>
            </a:r>
            <a:r>
              <a:rPr lang="en-US" altLang="zh-CN" b="1" dirty="0" smtClean="0"/>
              <a:t>root/</a:t>
            </a:r>
            <a:r>
              <a:rPr lang="en-US" altLang="zh-CN" b="1" dirty="0"/>
              <a:t>teacher</a:t>
            </a:r>
            <a:r>
              <a:rPr lang="en-US" altLang="zh-CN" b="1" dirty="0" smtClean="0"/>
              <a:t>.txt</a:t>
            </a:r>
            <a:endParaRPr lang="en-US" altLang="zh-CN" b="1" dirty="0" smtClean="0"/>
          </a:p>
          <a:p>
            <a:r>
              <a:rPr lang="zh-CN" altLang="en-US" dirty="0"/>
              <a:t>查找包含</a:t>
            </a:r>
            <a:r>
              <a:rPr lang="en-US" altLang="zh-CN" dirty="0"/>
              <a:t>teacher</a:t>
            </a:r>
            <a:r>
              <a:rPr lang="zh-CN" altLang="en-US" dirty="0"/>
              <a:t>文本的所有行并打印在屏幕上同时显示行号，命令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b="1" dirty="0" smtClean="0"/>
              <a:t>   </a:t>
            </a:r>
            <a:r>
              <a:rPr lang="en-US" altLang="zh-CN" b="1" dirty="0" err="1" smtClean="0"/>
              <a:t>grep</a:t>
            </a:r>
            <a:r>
              <a:rPr lang="en-US" altLang="zh-CN" b="1" dirty="0" smtClean="0"/>
              <a:t> </a:t>
            </a:r>
            <a:r>
              <a:rPr lang="en-US" altLang="zh-CN" b="1" dirty="0"/>
              <a:t>-n 'teacher' /</a:t>
            </a:r>
            <a:r>
              <a:rPr lang="en-US" altLang="zh-CN" b="1" dirty="0" smtClean="0"/>
              <a:t>root/</a:t>
            </a:r>
            <a:r>
              <a:rPr lang="en-US" altLang="zh-CN" b="1" dirty="0"/>
              <a:t>teacher</a:t>
            </a:r>
            <a:r>
              <a:rPr lang="en-US" altLang="zh-CN" b="1" dirty="0" smtClean="0"/>
              <a:t>.txt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64962" y="284508"/>
            <a:ext cx="7773338" cy="1596177"/>
          </a:xfrm>
        </p:spPr>
        <p:txBody>
          <a:bodyPr/>
          <a:lstStyle/>
          <a:p>
            <a:r>
              <a:rPr lang="zh-CN" altLang="en-US" dirty="0" smtClean="0"/>
              <a:t>文件搜索命令</a:t>
            </a:r>
            <a:r>
              <a:rPr lang="en-US" altLang="zh-CN" dirty="0" smtClean="0"/>
              <a:t>find</a:t>
            </a:r>
            <a:endParaRPr lang="zh-CN" altLang="en-US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518527" y="1585596"/>
            <a:ext cx="7431623" cy="41862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rtl="0" eaLnBrk="0" fontAlgn="ctr" hangingPunct="0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2pPr>
            <a:lvl3pPr marL="1143000" indent="-228600" algn="l" rtl="0" eaLnBrk="0" fontAlgn="ctr" hangingPunct="0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3pPr>
            <a:lvl4pPr marL="1600200" indent="-228600" algn="l" rtl="0" eaLnBrk="0" fontAlgn="ctr" hangingPunct="0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1600" b="1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4pPr>
            <a:lvl5pPr marL="2057400" indent="-228600" algn="l" rtl="0" eaLnBrk="0" fontAlgn="ctr" hangingPunct="0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1600" b="1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5pPr>
            <a:lvl6pPr marL="2514600" indent="-228600" algn="l" rtl="0" fontAlgn="ctr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1600" b="1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6pPr>
            <a:lvl7pPr marL="2971800" indent="-228600" algn="l" rtl="0" fontAlgn="ctr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1600" b="1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7pPr>
            <a:lvl8pPr marL="3429000" indent="-228600" algn="l" rtl="0" fontAlgn="ctr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1600" b="1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8pPr>
            <a:lvl9pPr marL="3886200" indent="-228600" algn="l" rtl="0" fontAlgn="ctr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1600" b="1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9pPr>
          </a:lstStyle>
          <a:p>
            <a:pPr lvl="1" eaLnBrk="1" hangingPunct="1">
              <a:defRPr/>
            </a:pPr>
            <a:r>
              <a:rPr lang="zh-CN" altLang="en-US" sz="2400" b="0" kern="0" dirty="0" smtClean="0"/>
              <a:t>用途：用于查找文件或目录</a:t>
            </a:r>
            <a:endParaRPr lang="zh-CN" altLang="en-US" sz="2400" b="0" kern="0" dirty="0" smtClean="0"/>
          </a:p>
          <a:p>
            <a:pPr lvl="1" eaLnBrk="1" hangingPunct="1">
              <a:defRPr/>
            </a:pPr>
            <a:r>
              <a:rPr lang="zh-CN" altLang="en-US" sz="2400" b="0" kern="0" dirty="0" smtClean="0"/>
              <a:t>格式：</a:t>
            </a:r>
            <a:r>
              <a:rPr lang="en-US" altLang="zh-CN" sz="2400" b="0" kern="0" dirty="0" smtClean="0">
                <a:solidFill>
                  <a:srgbClr val="FF0000"/>
                </a:solidFill>
              </a:rPr>
              <a:t>find  [</a:t>
            </a:r>
            <a:r>
              <a:rPr lang="zh-CN" altLang="en-US" sz="2400" b="0" kern="0" dirty="0" smtClean="0">
                <a:solidFill>
                  <a:srgbClr val="FF0000"/>
                </a:solidFill>
              </a:rPr>
              <a:t>查找范围</a:t>
            </a:r>
            <a:r>
              <a:rPr lang="en-US" altLang="zh-CN" sz="2400" b="0" kern="0" dirty="0" smtClean="0">
                <a:solidFill>
                  <a:srgbClr val="FF0000"/>
                </a:solidFill>
              </a:rPr>
              <a:t>]  [</a:t>
            </a:r>
            <a:r>
              <a:rPr lang="zh-CN" altLang="en-US" sz="2400" b="0" kern="0" dirty="0" smtClean="0">
                <a:solidFill>
                  <a:srgbClr val="FF0000"/>
                </a:solidFill>
              </a:rPr>
              <a:t>查找条件</a:t>
            </a:r>
            <a:r>
              <a:rPr lang="en-US" altLang="zh-CN" sz="2400" b="0" kern="0" dirty="0" smtClean="0">
                <a:solidFill>
                  <a:srgbClr val="FF0000"/>
                </a:solidFill>
              </a:rPr>
              <a:t>]</a:t>
            </a:r>
            <a:endParaRPr lang="en-US" altLang="zh-CN" sz="2400" b="0" kern="0" dirty="0" smtClean="0">
              <a:solidFill>
                <a:srgbClr val="FF0000"/>
              </a:solidFill>
            </a:endParaRPr>
          </a:p>
          <a:p>
            <a:pPr lvl="1" eaLnBrk="1" hangingPunct="1">
              <a:defRPr/>
            </a:pPr>
            <a:r>
              <a:rPr lang="zh-CN" altLang="en-US" sz="2400" b="0" kern="0" dirty="0" smtClean="0"/>
              <a:t>常用查找条件</a:t>
            </a:r>
            <a:endParaRPr lang="zh-CN" altLang="en-US" sz="2400" b="0" kern="0" dirty="0" smtClean="0"/>
          </a:p>
          <a:p>
            <a:pPr lvl="2" eaLnBrk="1" hangingPunct="1">
              <a:defRPr/>
            </a:pPr>
            <a:r>
              <a:rPr lang="en-US" altLang="zh-CN" sz="2400" b="0" kern="0" dirty="0" smtClean="0"/>
              <a:t>-name</a:t>
            </a:r>
            <a:r>
              <a:rPr lang="zh-CN" altLang="en-US" sz="2400" b="0" kern="0" dirty="0" smtClean="0"/>
              <a:t>：按文件名称查找</a:t>
            </a:r>
            <a:endParaRPr lang="zh-CN" altLang="en-US" sz="2400" b="0" kern="0" dirty="0" smtClean="0"/>
          </a:p>
          <a:p>
            <a:pPr lvl="2" eaLnBrk="1" hangingPunct="1">
              <a:defRPr/>
            </a:pPr>
            <a:r>
              <a:rPr lang="en-US" altLang="zh-CN" sz="2400" b="0" kern="0" dirty="0" smtClean="0"/>
              <a:t>-user</a:t>
            </a:r>
            <a:r>
              <a:rPr lang="zh-CN" altLang="en-US" sz="2400" b="0" kern="0" dirty="0" smtClean="0"/>
              <a:t>：</a:t>
            </a:r>
            <a:r>
              <a:rPr lang="en-US" altLang="zh-CN" sz="2400" b="0" kern="0" dirty="0" smtClean="0"/>
              <a:t>  </a:t>
            </a:r>
            <a:r>
              <a:rPr lang="zh-CN" altLang="en-US" sz="2400" b="0" kern="0" dirty="0" smtClean="0"/>
              <a:t>按文件属主查找</a:t>
            </a:r>
            <a:endParaRPr lang="zh-CN" altLang="en-US" sz="2400" b="0" kern="0" dirty="0" smtClean="0"/>
          </a:p>
          <a:p>
            <a:pPr lvl="2" eaLnBrk="1" hangingPunct="1">
              <a:defRPr/>
            </a:pPr>
            <a:r>
              <a:rPr lang="en-US" altLang="zh-CN" sz="2400" b="0" kern="0" dirty="0" smtClean="0"/>
              <a:t>-type</a:t>
            </a:r>
            <a:r>
              <a:rPr lang="zh-CN" altLang="en-US" sz="2400" b="0" kern="0" dirty="0" smtClean="0"/>
              <a:t>：  按文件类型查找</a:t>
            </a:r>
            <a:endParaRPr lang="en-US" altLang="zh-CN" sz="2400" b="0" kern="0" dirty="0" smtClean="0"/>
          </a:p>
          <a:p>
            <a:pPr lvl="4" eaLnBrk="1" hangingPunct="1">
              <a:defRPr/>
            </a:pPr>
            <a:r>
              <a:rPr lang="en-US" altLang="zh-CN" sz="2400" b="0" kern="0" dirty="0" smtClean="0"/>
              <a:t>f	</a:t>
            </a:r>
            <a:r>
              <a:rPr lang="zh-CN" altLang="en-US" sz="2400" b="0" kern="0" dirty="0" smtClean="0"/>
              <a:t>查找文件</a:t>
            </a:r>
            <a:endParaRPr lang="en-US" altLang="zh-CN" sz="2400" b="0" kern="0" dirty="0" smtClean="0"/>
          </a:p>
          <a:p>
            <a:pPr lvl="4" eaLnBrk="1" hangingPunct="1">
              <a:defRPr/>
            </a:pPr>
            <a:r>
              <a:rPr lang="en-US" altLang="zh-CN" sz="2400" b="0" kern="0" dirty="0" smtClean="0"/>
              <a:t>d	</a:t>
            </a:r>
            <a:r>
              <a:rPr lang="zh-CN" altLang="en-US" sz="2400" b="0" kern="0" dirty="0" smtClean="0"/>
              <a:t>查找目录</a:t>
            </a:r>
            <a:endParaRPr lang="en-US" altLang="zh-CN" sz="2400" b="0" kern="0" dirty="0" smtClean="0"/>
          </a:p>
          <a:p>
            <a:pPr lvl="4" eaLnBrk="1" hangingPunct="1">
              <a:defRPr/>
            </a:pPr>
            <a:r>
              <a:rPr lang="en-US" altLang="zh-CN" sz="2400" b="0" kern="0" dirty="0" smtClean="0"/>
              <a:t>l	</a:t>
            </a:r>
            <a:r>
              <a:rPr lang="zh-CN" altLang="en-US" sz="2400" b="0" kern="0" dirty="0" smtClean="0"/>
              <a:t>链接</a:t>
            </a:r>
            <a:endParaRPr lang="en-US" altLang="zh-CN" sz="2400" b="0" kern="0" dirty="0" smtClean="0"/>
          </a:p>
          <a:p>
            <a:pPr lvl="4" eaLnBrk="1" hangingPunct="1">
              <a:defRPr/>
            </a:pPr>
            <a:r>
              <a:rPr lang="en-US" altLang="zh-CN" sz="2400" b="0" kern="0" dirty="0" smtClean="0"/>
              <a:t>p	</a:t>
            </a:r>
            <a:r>
              <a:rPr lang="zh-CN" altLang="en-US" sz="2400" b="0" kern="0" dirty="0" smtClean="0"/>
              <a:t>管道</a:t>
            </a:r>
            <a:endParaRPr lang="zh-CN" altLang="en-US" sz="2400" b="0" kern="0" dirty="0" smtClean="0"/>
          </a:p>
          <a:p>
            <a:pPr lvl="2" eaLnBrk="1" hangingPunct="1">
              <a:defRPr/>
            </a:pPr>
            <a:r>
              <a:rPr lang="en-US" altLang="zh-CN" sz="2400" b="0" kern="0" dirty="0" smtClean="0"/>
              <a:t>-size	   </a:t>
            </a:r>
            <a:r>
              <a:rPr lang="zh-CN" altLang="en-US" sz="2400" b="0" kern="0" dirty="0" smtClean="0"/>
              <a:t>按大小查找</a:t>
            </a:r>
            <a:endParaRPr lang="en-US" altLang="zh-CN" sz="2400" b="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文件搜索命令</a:t>
            </a:r>
            <a:r>
              <a:rPr lang="en-US" altLang="zh-CN" dirty="0"/>
              <a:t>find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1556792"/>
            <a:ext cx="4773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-a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逻辑与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-o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逻辑或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！  逻辑非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924944"/>
            <a:ext cx="8578054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400" dirty="0" smtClean="0"/>
              <a:t>范例：</a:t>
            </a:r>
            <a:endParaRPr lang="en-US" altLang="zh-CN" sz="2400" dirty="0" smtClean="0"/>
          </a:p>
          <a:p>
            <a:r>
              <a:rPr lang="zh-CN" altLang="en-US" sz="2400" dirty="0" smtClean="0"/>
              <a:t>在根目录下查找文件名为‘</a:t>
            </a:r>
            <a:r>
              <a:rPr lang="en-US" altLang="zh-CN" sz="2400" dirty="0" smtClean="0"/>
              <a:t>temp</a:t>
            </a:r>
            <a:r>
              <a:rPr lang="zh-CN" altLang="en-US" sz="2400" dirty="0" smtClean="0"/>
              <a:t>’或是‘</a:t>
            </a:r>
            <a:r>
              <a:rPr lang="en-US" altLang="zh-CN" sz="2400" dirty="0" smtClean="0"/>
              <a:t>install</a:t>
            </a:r>
            <a:r>
              <a:rPr lang="zh-CN" altLang="en-US" sz="2400" dirty="0" smtClean="0"/>
              <a:t>*’的所有文件</a:t>
            </a:r>
            <a:endParaRPr lang="en-US" altLang="zh-CN" sz="2400" dirty="0" smtClean="0"/>
          </a:p>
          <a:p>
            <a:r>
              <a:rPr lang="zh-CN" altLang="en-US" sz="2400" dirty="0" smtClean="0"/>
              <a:t>命令：</a:t>
            </a:r>
            <a:endParaRPr lang="en-US" altLang="zh-CN" sz="2400" dirty="0" smtClean="0"/>
          </a:p>
          <a:p>
            <a:r>
              <a:rPr lang="en-US" altLang="zh-CN" sz="2400" b="1" dirty="0" smtClean="0"/>
              <a:t># find  /  -name ‘temp’ –o –name ‘install*’</a:t>
            </a:r>
            <a:endParaRPr lang="zh-CN" alt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0864" y="4631777"/>
            <a:ext cx="8578054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 smtClean="0"/>
              <a:t>范例：在根目录下查找文件名不是‘</a:t>
            </a:r>
            <a:r>
              <a:rPr lang="en-US" altLang="zh-CN" sz="2400" dirty="0" smtClean="0"/>
              <a:t>temp</a:t>
            </a:r>
            <a:r>
              <a:rPr lang="zh-CN" altLang="en-US" sz="2400" dirty="0" smtClean="0"/>
              <a:t>’的所有文件</a:t>
            </a:r>
            <a:endParaRPr lang="en-US" altLang="zh-CN" sz="2400" dirty="0" smtClean="0"/>
          </a:p>
          <a:p>
            <a:r>
              <a:rPr lang="zh-CN" altLang="en-US" sz="2400" dirty="0"/>
              <a:t>命令：</a:t>
            </a:r>
            <a:endParaRPr lang="en-US" altLang="zh-CN" sz="2400" dirty="0"/>
          </a:p>
          <a:p>
            <a:r>
              <a:rPr lang="en-US" altLang="zh-CN" sz="2400" b="1" dirty="0" smtClean="0"/>
              <a:t># </a:t>
            </a:r>
            <a:r>
              <a:rPr lang="en-US" altLang="zh-CN" sz="2400" b="1" dirty="0"/>
              <a:t>find  /  </a:t>
            </a:r>
            <a:r>
              <a:rPr lang="zh-CN" altLang="en-US" sz="2400" b="1" dirty="0" smtClean="0"/>
              <a:t>！</a:t>
            </a:r>
            <a:r>
              <a:rPr lang="en-US" altLang="zh-CN" sz="2400" b="1" dirty="0" smtClean="0"/>
              <a:t>-</a:t>
            </a:r>
            <a:r>
              <a:rPr lang="en-US" altLang="zh-CN" sz="2400" b="1" dirty="0"/>
              <a:t>name </a:t>
            </a:r>
            <a:r>
              <a:rPr lang="en-US" altLang="zh-CN" sz="2400" b="1" dirty="0" smtClean="0"/>
              <a:t> ‘</a:t>
            </a:r>
            <a:r>
              <a:rPr lang="en-US" altLang="zh-CN" sz="2400" b="1" dirty="0"/>
              <a:t>temp’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文件搜索命令</a:t>
            </a:r>
            <a:r>
              <a:rPr lang="en-US" altLang="zh-CN" dirty="0"/>
              <a:t>find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/>
              <a:t>find</a:t>
            </a:r>
            <a:r>
              <a:rPr lang="zh-CN" altLang="en-US" dirty="0"/>
              <a:t>在不指定查找目录的情况下是对整个系统进行遍历</a:t>
            </a:r>
            <a:r>
              <a:rPr lang="zh-CN" altLang="en-US" dirty="0" smtClean="0"/>
              <a:t>查找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 </a:t>
            </a:r>
            <a:r>
              <a:rPr lang="en-US" altLang="zh-CN" dirty="0"/>
              <a:t>[</a:t>
            </a:r>
            <a:r>
              <a:rPr lang="zh-CN" altLang="en-US" dirty="0"/>
              <a:t>指定查找目录</a:t>
            </a:r>
            <a:r>
              <a:rPr lang="en-US" altLang="zh-CN" dirty="0"/>
              <a:t>]</a:t>
            </a:r>
            <a:r>
              <a:rPr lang="zh-CN" altLang="en-US" dirty="0"/>
              <a:t>例如</a:t>
            </a:r>
            <a:r>
              <a:rPr lang="en-US" altLang="zh-CN" dirty="0"/>
              <a:t>:</a:t>
            </a: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6" name="图片 5" descr="屏幕剪辑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84426"/>
            <a:ext cx="6955315" cy="108012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27713" y="4701430"/>
            <a:ext cx="5416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这里要注意的是目录之间要用空格分开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shell</a:t>
            </a:r>
            <a:r>
              <a:rPr lang="zh-CN" altLang="en-US" dirty="0"/>
              <a:t>的启动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571643" y="2214695"/>
            <a:ext cx="7887027" cy="4351917"/>
          </a:xfrm>
        </p:spPr>
        <p:txBody>
          <a:bodyPr/>
          <a:lstStyle/>
          <a:p>
            <a:r>
              <a:rPr lang="zh-CN" altLang="en-US" sz="2400" dirty="0" smtClean="0"/>
              <a:t>在字符终端中，输入正确的用户名和密码，即可登录成功。</a:t>
            </a:r>
            <a:endParaRPr lang="en-US" altLang="zh-CN" sz="2400" dirty="0" smtClean="0"/>
          </a:p>
          <a:p>
            <a:r>
              <a:rPr lang="zh-CN" altLang="en-US" sz="2400" dirty="0" smtClean="0"/>
              <a:t>字符界面下输入密码，不进行显示。原因：为了系统的安全性。</a:t>
            </a:r>
            <a:endParaRPr lang="en-US" altLang="zh-CN" sz="2400" dirty="0" smtClean="0"/>
          </a:p>
          <a:p>
            <a:r>
              <a:rPr lang="zh-CN" altLang="en-US" sz="2400" dirty="0" smtClean="0"/>
              <a:t>超级用户“</a:t>
            </a:r>
            <a:r>
              <a:rPr lang="en-US" altLang="zh-CN" sz="2400" dirty="0" smtClean="0"/>
              <a:t>#</a:t>
            </a:r>
            <a:r>
              <a:rPr lang="zh-CN" altLang="en-US" sz="2400" dirty="0" smtClean="0"/>
              <a:t>”作为提示符，普通用户“</a:t>
            </a:r>
            <a:r>
              <a:rPr lang="en-US" altLang="zh-CN" sz="2400" dirty="0" smtClean="0"/>
              <a:t>$</a:t>
            </a:r>
            <a:r>
              <a:rPr lang="zh-CN" altLang="en-US" sz="2400" dirty="0" smtClean="0"/>
              <a:t>”</a:t>
            </a:r>
            <a:r>
              <a:rPr lang="zh-CN" altLang="en-US" sz="2400" dirty="0"/>
              <a:t>作为</a:t>
            </a:r>
            <a:r>
              <a:rPr lang="zh-CN" altLang="en-US" sz="2400" dirty="0" smtClean="0"/>
              <a:t>提示符。</a:t>
            </a:r>
            <a:endParaRPr lang="en-US" altLang="zh-CN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95536" y="234339"/>
            <a:ext cx="7903952" cy="890405"/>
          </a:xfrm>
        </p:spPr>
        <p:txBody>
          <a:bodyPr/>
          <a:lstStyle/>
          <a:p>
            <a:r>
              <a:rPr lang="zh-CN" altLang="en-US" dirty="0" smtClean="0"/>
              <a:t>创建空文件</a:t>
            </a:r>
            <a:r>
              <a:rPr lang="en-US" altLang="zh-CN" dirty="0" smtClean="0"/>
              <a:t>touch</a:t>
            </a:r>
            <a:endParaRPr lang="zh-CN" altLang="en-US" dirty="0"/>
          </a:p>
        </p:txBody>
      </p:sp>
      <p:pic>
        <p:nvPicPr>
          <p:cNvPr id="4" name="内容占位符 3" descr="屏幕剪辑"/>
          <p:cNvPicPr>
            <a:picLocks noGrp="1" noChangeAspect="1"/>
          </p:cNvPicPr>
          <p:nvPr>
            <p:ph sz="quarter" idx="13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97"/>
          <a:stretch>
            <a:fillRect/>
          </a:stretch>
        </p:blipFill>
        <p:spPr>
          <a:xfrm>
            <a:off x="827584" y="3068960"/>
            <a:ext cx="4737091" cy="483254"/>
          </a:xfrm>
        </p:spPr>
      </p:pic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75" y="3573016"/>
            <a:ext cx="6534013" cy="28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74" y="4437112"/>
            <a:ext cx="91374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说明：</a:t>
            </a:r>
            <a:endParaRPr lang="en-US" altLang="zh-CN" sz="2400" dirty="0" smtClean="0"/>
          </a:p>
          <a:p>
            <a:r>
              <a:rPr lang="en-US" altLang="zh-CN" sz="2400" dirty="0" smtClean="0"/>
              <a:t> 1.</a:t>
            </a:r>
            <a:r>
              <a:rPr lang="zh-CN" altLang="en-US" sz="2400" dirty="0" smtClean="0"/>
              <a:t>如果没有指明绝对路径，表示在当前路径下创建文件</a:t>
            </a:r>
            <a:endParaRPr lang="en-US" altLang="zh-CN" sz="2400" dirty="0" smtClean="0"/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2.</a:t>
            </a:r>
            <a:r>
              <a:rPr lang="zh-CN" altLang="en-US" sz="2400" dirty="0" smtClean="0"/>
              <a:t>文件名中不建议使用空格，如果使用了空格，建议用引号引起来</a:t>
            </a:r>
            <a:endParaRPr lang="zh-CN" altLang="en-US" sz="2400" dirty="0"/>
          </a:p>
        </p:txBody>
      </p:sp>
      <p:pic>
        <p:nvPicPr>
          <p:cNvPr id="7" name="图片 6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12" y="3933056"/>
            <a:ext cx="7901962" cy="360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27584" y="1772816"/>
            <a:ext cx="62459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touch</a:t>
            </a:r>
            <a:r>
              <a:rPr lang="zh-CN" altLang="en-US" sz="2400" dirty="0"/>
              <a:t>命令</a:t>
            </a:r>
            <a:endParaRPr lang="zh-CN" altLang="en-US" sz="2400" dirty="0"/>
          </a:p>
          <a:p>
            <a:r>
              <a:rPr lang="zh-CN" altLang="en-US" sz="2400" dirty="0"/>
              <a:t>用途：新建空文件，或更新文件时间标记</a:t>
            </a:r>
            <a:endParaRPr lang="zh-CN" altLang="en-US" sz="2400" dirty="0"/>
          </a:p>
          <a:p>
            <a:r>
              <a:rPr lang="zh-CN" altLang="en-US" sz="2400" dirty="0"/>
              <a:t>格式：</a:t>
            </a:r>
            <a:r>
              <a:rPr lang="en-US" altLang="zh-CN" sz="2400" dirty="0"/>
              <a:t>touch  </a:t>
            </a:r>
            <a:r>
              <a:rPr lang="zh-CN" altLang="en-US" sz="2400" dirty="0"/>
              <a:t>文件名</a:t>
            </a:r>
            <a:r>
              <a:rPr lang="en-US" altLang="zh-CN" sz="2400" dirty="0"/>
              <a:t>…</a:t>
            </a:r>
            <a:endParaRPr lang="en-US" altLang="zh-C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创建空文件</a:t>
            </a:r>
            <a:r>
              <a:rPr lang="en-US" altLang="zh-CN" dirty="0"/>
              <a:t>touch</a:t>
            </a:r>
            <a:endParaRPr lang="zh-CN" altLang="en-US" dirty="0"/>
          </a:p>
        </p:txBody>
      </p:sp>
      <p:pic>
        <p:nvPicPr>
          <p:cNvPr id="1025" name="Picture 1" descr="C:\Users\Administrator\AppData\Roaming\Tencent\Users\3526572\QQ\WinTemp\RichOle\QBF73JJ7`4VG1L{6%{FRX4C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6371768" cy="337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文件复制命令</a:t>
            </a:r>
            <a:r>
              <a:rPr lang="en-US" altLang="zh-CN" dirty="0" err="1" smtClean="0"/>
              <a:t>cp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251520" y="1484784"/>
            <a:ext cx="8424936" cy="3024336"/>
          </a:xfrm>
        </p:spPr>
        <p:txBody>
          <a:bodyPr/>
          <a:lstStyle/>
          <a:p>
            <a:pPr lvl="1">
              <a:buClr>
                <a:srgbClr val="000000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kern="0" dirty="0"/>
              <a:t>用途：</a:t>
            </a:r>
            <a:r>
              <a:rPr lang="zh-CN" altLang="en-US" kern="0" dirty="0" smtClean="0"/>
              <a:t>复制文件</a:t>
            </a:r>
            <a:r>
              <a:rPr lang="zh-CN" altLang="en-US" kern="0" dirty="0"/>
              <a:t>或目录</a:t>
            </a:r>
            <a:endParaRPr lang="zh-CN" altLang="en-US" kern="0" dirty="0"/>
          </a:p>
          <a:p>
            <a:pPr lvl="1">
              <a:buClr>
                <a:srgbClr val="000000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kern="0" dirty="0"/>
              <a:t>格式：</a:t>
            </a:r>
            <a:r>
              <a:rPr lang="en-US" altLang="zh-CN" kern="0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cp</a:t>
            </a:r>
            <a:r>
              <a:rPr lang="en-US" altLang="zh-CN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[</a:t>
            </a:r>
            <a:r>
              <a:rPr lang="zh-CN" altLang="en-US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选项</a:t>
            </a:r>
            <a:r>
              <a:rPr lang="en-US" altLang="zh-CN" kern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] </a:t>
            </a:r>
            <a:r>
              <a:rPr lang="zh-CN" altLang="en-US" kern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源文件</a:t>
            </a:r>
            <a:r>
              <a:rPr lang="zh-CN" altLang="en-US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或</a:t>
            </a:r>
            <a:r>
              <a:rPr lang="zh-CN" altLang="en-US" kern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目录</a:t>
            </a:r>
            <a:r>
              <a:rPr lang="en-US" altLang="zh-CN" kern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kern="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目标</a:t>
            </a:r>
            <a:r>
              <a:rPr lang="zh-CN" altLang="en-US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文件或目录</a:t>
            </a:r>
            <a:endParaRPr lang="zh-CN" altLang="en-US" kern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>
              <a:buClr>
                <a:srgbClr val="000000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kern="0" dirty="0"/>
              <a:t>常用命令选项</a:t>
            </a:r>
            <a:endParaRPr lang="zh-CN" altLang="en-US" kern="0" dirty="0"/>
          </a:p>
          <a:p>
            <a:pPr marL="914400" lvl="2" indent="0">
              <a:buClr>
                <a:srgbClr val="000000"/>
              </a:buClr>
              <a:buNone/>
              <a:defRPr/>
            </a:pPr>
            <a:r>
              <a:rPr lang="en-US" altLang="zh-CN" kern="0" dirty="0">
                <a:solidFill>
                  <a:srgbClr val="FF0000"/>
                </a:solidFill>
              </a:rPr>
              <a:t>-r</a:t>
            </a:r>
            <a:r>
              <a:rPr lang="zh-CN" altLang="en-US" kern="0" dirty="0"/>
              <a:t>：递归复制整个目录</a:t>
            </a:r>
            <a:r>
              <a:rPr lang="zh-CN" altLang="en-US" kern="0" dirty="0" smtClean="0"/>
              <a:t>树</a:t>
            </a:r>
            <a:endParaRPr lang="en-US" altLang="zh-CN" kern="0" dirty="0" smtClean="0"/>
          </a:p>
          <a:p>
            <a:pPr marL="914400" lvl="2" indent="0">
              <a:buClr>
                <a:srgbClr val="000000"/>
              </a:buClr>
              <a:buNone/>
              <a:defRPr/>
            </a:pPr>
            <a:r>
              <a:rPr lang="en-US" altLang="zh-CN" kern="0" dirty="0"/>
              <a:t>-b</a:t>
            </a:r>
            <a:r>
              <a:rPr lang="zh-CN" altLang="en-US" kern="0" dirty="0"/>
              <a:t>或</a:t>
            </a:r>
            <a:r>
              <a:rPr lang="en-US" altLang="zh-CN" kern="0" dirty="0"/>
              <a:t>--backup </a:t>
            </a:r>
            <a:r>
              <a:rPr lang="zh-CN" altLang="en-US" kern="0" dirty="0"/>
              <a:t>　删除，覆盖目标文件</a:t>
            </a:r>
            <a:r>
              <a:rPr lang="zh-CN" altLang="en-US" kern="0" dirty="0" smtClean="0"/>
              <a:t>之前把文件备份</a:t>
            </a:r>
            <a:r>
              <a:rPr lang="zh-CN" altLang="en-US" kern="0" dirty="0"/>
              <a:t>，备份文件会在字尾加上一</a:t>
            </a:r>
            <a:r>
              <a:rPr lang="zh-CN" altLang="en-US" kern="0" dirty="0" smtClean="0"/>
              <a:t>个字符串</a:t>
            </a:r>
            <a:r>
              <a:rPr lang="en-US" altLang="zh-CN" kern="0" dirty="0" smtClean="0"/>
              <a:t>~</a:t>
            </a:r>
            <a:r>
              <a:rPr lang="zh-CN" altLang="en-US" kern="0" dirty="0" smtClean="0"/>
              <a:t>。</a:t>
            </a:r>
            <a:endParaRPr lang="en-US" altLang="zh-CN" kern="0" dirty="0" smtClean="0"/>
          </a:p>
          <a:p>
            <a:pPr marL="914400" lvl="2" indent="0">
              <a:buClr>
                <a:srgbClr val="000000"/>
              </a:buClr>
              <a:buNone/>
              <a:defRPr/>
            </a:pPr>
            <a:r>
              <a:rPr lang="en-US" altLang="zh-CN" kern="0" dirty="0"/>
              <a:t>-f</a:t>
            </a:r>
            <a:r>
              <a:rPr lang="zh-CN" altLang="en-US" kern="0" dirty="0"/>
              <a:t>或</a:t>
            </a:r>
            <a:r>
              <a:rPr lang="en-US" altLang="zh-CN" kern="0" dirty="0"/>
              <a:t>--force </a:t>
            </a:r>
            <a:r>
              <a:rPr lang="zh-CN" altLang="en-US" kern="0" dirty="0"/>
              <a:t>　强行复制文件或目录</a:t>
            </a:r>
            <a:r>
              <a:rPr lang="zh-CN" altLang="en-US" kern="0" dirty="0" smtClean="0"/>
              <a:t>，覆盖同名文件。</a:t>
            </a:r>
            <a:endParaRPr lang="en-US" altLang="zh-CN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文件复制命令</a:t>
            </a:r>
            <a:r>
              <a:rPr lang="en-US" altLang="zh-CN" dirty="0" err="1"/>
              <a:t>cp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0992" y="2492896"/>
            <a:ext cx="7821372" cy="1938992"/>
          </a:xfrm>
          <a:prstGeom prst="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400" dirty="0" smtClean="0"/>
              <a:t>案例：将</a:t>
            </a:r>
            <a:r>
              <a:rPr lang="en-US" altLang="zh-CN" sz="2400" dirty="0" smtClean="0"/>
              <a:t>f1</a:t>
            </a:r>
            <a:r>
              <a:rPr lang="zh-CN" altLang="en-US" sz="2400" dirty="0" smtClean="0"/>
              <a:t>复制为</a:t>
            </a:r>
            <a:r>
              <a:rPr lang="en-US" altLang="zh-CN" sz="2400" dirty="0" smtClean="0"/>
              <a:t>f2,</a:t>
            </a:r>
            <a:r>
              <a:rPr lang="zh-CN" altLang="en-US" sz="2400" dirty="0" smtClean="0"/>
              <a:t>若</a:t>
            </a:r>
            <a:r>
              <a:rPr lang="en-US" altLang="zh-CN" sz="2400" dirty="0" smtClean="0"/>
              <a:t>f2</a:t>
            </a:r>
            <a:r>
              <a:rPr lang="zh-CN" altLang="en-US" sz="2400" dirty="0" smtClean="0"/>
              <a:t>文件已经存在，则备份原来的</a:t>
            </a:r>
            <a:r>
              <a:rPr lang="en-US" altLang="zh-CN" sz="2400" dirty="0" smtClean="0"/>
              <a:t>f2</a:t>
            </a:r>
            <a:endParaRPr lang="en-US" altLang="zh-CN" sz="2400" dirty="0" smtClean="0"/>
          </a:p>
          <a:p>
            <a:r>
              <a:rPr lang="en-US" altLang="zh-CN" sz="2400" dirty="0" smtClean="0"/>
              <a:t>#cat &gt;f2</a:t>
            </a:r>
            <a:endParaRPr lang="en-US" altLang="zh-CN" sz="2400" dirty="0" smtClean="0"/>
          </a:p>
          <a:p>
            <a:r>
              <a:rPr lang="en-US" altLang="zh-CN" sz="2400" dirty="0" smtClean="0"/>
              <a:t>#</a:t>
            </a:r>
            <a:r>
              <a:rPr lang="en-US" altLang="zh-CN" sz="2400" dirty="0" err="1" smtClean="0"/>
              <a:t>cp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–b f1 f2</a:t>
            </a:r>
            <a:endParaRPr lang="en-US" altLang="zh-CN" sz="2400" dirty="0" smtClean="0"/>
          </a:p>
          <a:p>
            <a:r>
              <a:rPr lang="zh-CN" altLang="en-US" sz="2400" dirty="0" smtClean="0"/>
              <a:t>是否覆盖 ？ </a:t>
            </a:r>
            <a:r>
              <a:rPr lang="en-US" altLang="zh-CN" sz="2400" dirty="0" smtClean="0"/>
              <a:t>y</a:t>
            </a:r>
            <a:endParaRPr lang="en-US" altLang="zh-CN" sz="2400" dirty="0" smtClean="0"/>
          </a:p>
          <a:p>
            <a:r>
              <a:rPr lang="en-US" altLang="zh-CN" sz="2400" dirty="0" smtClean="0"/>
              <a:t>#ls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目录处理</a:t>
            </a:r>
            <a:r>
              <a:rPr lang="zh-CN" altLang="en-US" dirty="0" smtClean="0"/>
              <a:t>命令</a:t>
            </a:r>
            <a:r>
              <a:rPr lang="en-US" altLang="zh-CN" dirty="0" smtClean="0"/>
              <a:t>mv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83568" y="1772816"/>
            <a:ext cx="7632848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en-US" altLang="zh-CN" sz="2400" kern="0" dirty="0"/>
              <a:t>mv</a:t>
            </a:r>
            <a:r>
              <a:rPr lang="zh-CN" altLang="en-US" sz="2400" kern="0" dirty="0"/>
              <a:t>命令</a:t>
            </a:r>
            <a:endParaRPr lang="en-US" altLang="zh-CN" sz="2400" kern="0" dirty="0"/>
          </a:p>
          <a:p>
            <a:pPr lvl="1">
              <a:buClr>
                <a:srgbClr val="000000"/>
              </a:buClr>
              <a:defRPr/>
            </a:pPr>
            <a:r>
              <a:rPr lang="zh-CN" altLang="en-US" sz="2000" kern="0" dirty="0"/>
              <a:t>用途：移动（</a:t>
            </a:r>
            <a:r>
              <a:rPr lang="en-US" altLang="zh-CN" sz="2000" kern="0" dirty="0"/>
              <a:t>Move</a:t>
            </a:r>
            <a:r>
              <a:rPr lang="zh-CN" altLang="en-US" sz="2000" kern="0" dirty="0"/>
              <a:t>）文件或目录</a:t>
            </a:r>
            <a:endParaRPr lang="zh-CN" altLang="en-US" sz="2000" kern="0" dirty="0"/>
          </a:p>
          <a:p>
            <a:pPr lvl="1">
              <a:buClr>
                <a:srgbClr val="000000"/>
              </a:buClr>
              <a:defRPr/>
            </a:pPr>
            <a:r>
              <a:rPr lang="zh-CN" altLang="en-US" sz="2000" kern="0" dirty="0"/>
              <a:t>    </a:t>
            </a:r>
            <a:r>
              <a:rPr lang="en-US" altLang="zh-CN" sz="2000" kern="0" dirty="0"/>
              <a:t>—— </a:t>
            </a:r>
            <a:r>
              <a:rPr lang="zh-CN" altLang="en-US" sz="2000" kern="0" dirty="0"/>
              <a:t>若如果目标位置与源位置相同，则相当于改名</a:t>
            </a:r>
            <a:endParaRPr lang="zh-CN" altLang="en-US" sz="2400" kern="0" dirty="0"/>
          </a:p>
          <a:p>
            <a:pPr lvl="1">
              <a:buClr>
                <a:srgbClr val="000000"/>
              </a:buClr>
              <a:defRPr/>
            </a:pPr>
            <a:r>
              <a:rPr lang="zh-CN" altLang="en-US" sz="2000" kern="0" dirty="0"/>
              <a:t>格式：</a:t>
            </a:r>
            <a:r>
              <a:rPr lang="en-US" altLang="zh-CN" sz="2000" kern="0" dirty="0">
                <a:solidFill>
                  <a:srgbClr val="FF0000"/>
                </a:solidFill>
              </a:rPr>
              <a:t>mv  [</a:t>
            </a:r>
            <a:r>
              <a:rPr lang="zh-CN" altLang="en-US" sz="2000" kern="0" dirty="0">
                <a:solidFill>
                  <a:srgbClr val="FF0000"/>
                </a:solidFill>
              </a:rPr>
              <a:t>选项</a:t>
            </a:r>
            <a:r>
              <a:rPr lang="en-US" altLang="zh-CN" sz="2000" kern="0" dirty="0">
                <a:solidFill>
                  <a:srgbClr val="FF0000"/>
                </a:solidFill>
              </a:rPr>
              <a:t>]...  </a:t>
            </a:r>
            <a:r>
              <a:rPr lang="zh-CN" altLang="en-US" sz="2000" kern="0" dirty="0">
                <a:solidFill>
                  <a:srgbClr val="FF0000"/>
                </a:solidFill>
              </a:rPr>
              <a:t>源文件或目录</a:t>
            </a:r>
            <a:r>
              <a:rPr lang="en-US" altLang="zh-CN" sz="2000" kern="0" dirty="0">
                <a:solidFill>
                  <a:srgbClr val="FF0000"/>
                </a:solidFill>
              </a:rPr>
              <a:t>…  </a:t>
            </a:r>
            <a:r>
              <a:rPr lang="zh-CN" altLang="en-US" sz="2000" kern="0" dirty="0">
                <a:solidFill>
                  <a:srgbClr val="FF0000"/>
                </a:solidFill>
              </a:rPr>
              <a:t>目标文件或目录</a:t>
            </a:r>
            <a:endParaRPr lang="zh-CN" altLang="en-US" sz="2000" kern="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5122" y="3492753"/>
            <a:ext cx="6349367" cy="1569660"/>
          </a:xfrm>
          <a:prstGeom prst="rect">
            <a:avLst/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400" dirty="0" smtClean="0"/>
              <a:t>将当前目录下的</a:t>
            </a:r>
            <a:r>
              <a:rPr lang="en-US" altLang="zh-CN" sz="2400" dirty="0" smtClean="0"/>
              <a:t>f1</a:t>
            </a:r>
            <a:r>
              <a:rPr lang="zh-CN" altLang="en-US" sz="2400" dirty="0" smtClean="0"/>
              <a:t>文件移动到</a:t>
            </a:r>
            <a:r>
              <a:rPr lang="en-US" altLang="zh-CN" sz="2400" dirty="0" smtClean="0"/>
              <a:t>/root/test</a:t>
            </a:r>
            <a:r>
              <a:rPr lang="zh-CN" altLang="en-US" sz="2400" dirty="0" smtClean="0"/>
              <a:t>目录下</a:t>
            </a:r>
            <a:endParaRPr lang="en-US" altLang="zh-CN" sz="2400" dirty="0" smtClean="0"/>
          </a:p>
          <a:p>
            <a:r>
              <a:rPr lang="en-US" altLang="zh-CN" sz="2400" dirty="0" smtClean="0"/>
              <a:t>#</a:t>
            </a:r>
            <a:r>
              <a:rPr lang="en-US" altLang="zh-CN" sz="2400" dirty="0" err="1" smtClean="0"/>
              <a:t>mkdir</a:t>
            </a:r>
            <a:r>
              <a:rPr lang="en-US" altLang="zh-CN" sz="2400" dirty="0" smtClean="0"/>
              <a:t> test</a:t>
            </a:r>
            <a:endParaRPr lang="en-US" altLang="zh-CN" sz="2400" dirty="0" smtClean="0"/>
          </a:p>
          <a:p>
            <a:r>
              <a:rPr lang="en-US" altLang="zh-CN" sz="2400" dirty="0" smtClean="0"/>
              <a:t>#mv f1 test</a:t>
            </a:r>
            <a:endParaRPr lang="en-US" altLang="zh-CN" sz="2400" dirty="0" smtClean="0"/>
          </a:p>
          <a:p>
            <a:r>
              <a:rPr lang="en-US" altLang="zh-CN" sz="2400" dirty="0" smtClean="0"/>
              <a:t>#ls test</a:t>
            </a:r>
            <a:endParaRPr lang="en-US" altLang="zh-CN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76386" y="5328513"/>
            <a:ext cx="6349367" cy="830997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 smtClean="0"/>
              <a:t>将</a:t>
            </a:r>
            <a:r>
              <a:rPr lang="en-US" altLang="zh-CN" sz="2400" dirty="0" smtClean="0"/>
              <a:t>test</a:t>
            </a:r>
            <a:r>
              <a:rPr lang="zh-CN" altLang="en-US" sz="2400" dirty="0" smtClean="0"/>
              <a:t>目录改名为</a:t>
            </a:r>
            <a:r>
              <a:rPr lang="en-US" altLang="zh-CN" sz="2400" dirty="0" err="1" smtClean="0"/>
              <a:t>mytest</a:t>
            </a:r>
            <a:endParaRPr lang="en-US" altLang="zh-CN" sz="2400" dirty="0" smtClean="0"/>
          </a:p>
          <a:p>
            <a:r>
              <a:rPr lang="en-US" altLang="zh-CN" sz="2400" dirty="0" smtClean="0"/>
              <a:t>#mv test </a:t>
            </a:r>
            <a:r>
              <a:rPr lang="en-US" altLang="zh-CN" sz="2400" dirty="0" err="1" smtClean="0"/>
              <a:t>mytest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目录处理</a:t>
            </a:r>
            <a:r>
              <a:rPr lang="zh-CN" altLang="en-US" dirty="0" smtClean="0"/>
              <a:t>命令</a:t>
            </a:r>
            <a:r>
              <a:rPr lang="en-US" altLang="zh-CN" dirty="0" smtClean="0"/>
              <a:t>rm </a:t>
            </a:r>
            <a:r>
              <a:rPr lang="zh-CN" altLang="en-US" dirty="0" smtClean="0"/>
              <a:t>删除文件</a:t>
            </a:r>
            <a:endParaRPr lang="zh-CN" altLang="en-US" dirty="0"/>
          </a:p>
        </p:txBody>
      </p:sp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909431"/>
            <a:ext cx="3930473" cy="209271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55576" y="1556792"/>
            <a:ext cx="61926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en-US" altLang="zh-CN" sz="2400" kern="0" dirty="0" err="1"/>
              <a:t>rm</a:t>
            </a:r>
            <a:r>
              <a:rPr lang="zh-CN" altLang="en-US" sz="2400" kern="0" dirty="0" smtClean="0"/>
              <a:t>命令（</a:t>
            </a:r>
            <a:r>
              <a:rPr lang="en-US" altLang="zh-CN" sz="2400" kern="0" dirty="0" smtClean="0"/>
              <a:t>Remove</a:t>
            </a:r>
            <a:r>
              <a:rPr lang="zh-CN" altLang="en-US" sz="2400" kern="0" dirty="0" smtClean="0"/>
              <a:t>）</a:t>
            </a:r>
            <a:endParaRPr lang="zh-CN" altLang="en-US" sz="2400" kern="0" dirty="0" smtClean="0"/>
          </a:p>
          <a:p>
            <a:pPr lvl="1">
              <a:buClr>
                <a:srgbClr val="000000"/>
              </a:buClr>
              <a:defRPr/>
            </a:pPr>
            <a:r>
              <a:rPr lang="zh-CN" altLang="en-US" sz="2400" kern="0" dirty="0" smtClean="0"/>
              <a:t>用途：删除文件或目录</a:t>
            </a:r>
            <a:endParaRPr lang="zh-CN" altLang="en-US" sz="2400" kern="0" dirty="0" smtClean="0"/>
          </a:p>
          <a:p>
            <a:pPr lvl="1">
              <a:buClr>
                <a:srgbClr val="000000"/>
              </a:buClr>
              <a:defRPr/>
            </a:pPr>
            <a:r>
              <a:rPr lang="zh-CN" altLang="en-US" sz="2400" kern="0" dirty="0" smtClean="0"/>
              <a:t>格式</a:t>
            </a:r>
            <a:r>
              <a:rPr lang="zh-CN" altLang="en-US" sz="2400" kern="0" dirty="0"/>
              <a:t>：</a:t>
            </a:r>
            <a:r>
              <a:rPr lang="en-US" altLang="zh-CN" sz="2400" kern="0" dirty="0" err="1">
                <a:solidFill>
                  <a:srgbClr val="FF0000"/>
                </a:solidFill>
              </a:rPr>
              <a:t>rm</a:t>
            </a:r>
            <a:r>
              <a:rPr lang="en-US" altLang="zh-CN" sz="2400" kern="0" dirty="0">
                <a:solidFill>
                  <a:srgbClr val="FF0000"/>
                </a:solidFill>
              </a:rPr>
              <a:t>  [</a:t>
            </a:r>
            <a:r>
              <a:rPr lang="zh-CN" altLang="en-US" sz="2400" kern="0" dirty="0">
                <a:solidFill>
                  <a:srgbClr val="FF0000"/>
                </a:solidFill>
              </a:rPr>
              <a:t>选项</a:t>
            </a:r>
            <a:r>
              <a:rPr lang="en-US" altLang="zh-CN" sz="2400" kern="0" dirty="0">
                <a:solidFill>
                  <a:srgbClr val="FF0000"/>
                </a:solidFill>
              </a:rPr>
              <a:t>]...  </a:t>
            </a:r>
            <a:r>
              <a:rPr lang="zh-CN" altLang="en-US" sz="2400" kern="0" dirty="0">
                <a:solidFill>
                  <a:srgbClr val="FF0000"/>
                </a:solidFill>
              </a:rPr>
              <a:t>文件或目录</a:t>
            </a:r>
            <a:endParaRPr lang="zh-CN" altLang="en-US" sz="2400" kern="0" dirty="0">
              <a:solidFill>
                <a:srgbClr val="FF0000"/>
              </a:solidFill>
            </a:endParaRPr>
          </a:p>
          <a:p>
            <a:pPr lvl="1">
              <a:buClr>
                <a:srgbClr val="000000"/>
              </a:buClr>
              <a:defRPr/>
            </a:pPr>
            <a:r>
              <a:rPr lang="zh-CN" altLang="en-US" sz="2400" kern="0" dirty="0"/>
              <a:t>常用命令选项</a:t>
            </a:r>
            <a:endParaRPr lang="zh-CN" altLang="en-US" sz="2400" kern="0" dirty="0"/>
          </a:p>
          <a:p>
            <a:pPr lvl="2">
              <a:buClr>
                <a:srgbClr val="000000"/>
              </a:buClr>
              <a:defRPr/>
            </a:pPr>
            <a:r>
              <a:rPr lang="en-US" altLang="zh-CN" sz="2400" kern="0" dirty="0">
                <a:solidFill>
                  <a:srgbClr val="FF0000"/>
                </a:solidFill>
              </a:rPr>
              <a:t>-r</a:t>
            </a:r>
            <a:r>
              <a:rPr lang="zh-CN" altLang="en-US" sz="2400" kern="0" dirty="0"/>
              <a:t>：递归删除整个目录树</a:t>
            </a:r>
            <a:endParaRPr lang="en-US" altLang="zh-CN" sz="2400" kern="0" dirty="0"/>
          </a:p>
          <a:p>
            <a:pPr lvl="2">
              <a:buClr>
                <a:srgbClr val="000000"/>
              </a:buClr>
              <a:defRPr/>
            </a:pPr>
            <a:r>
              <a:rPr lang="en-US" altLang="zh-CN" sz="2400" kern="0" dirty="0"/>
              <a:t>-f    </a:t>
            </a:r>
            <a:r>
              <a:rPr lang="zh-CN" altLang="en-US" sz="2400" kern="0" dirty="0" smtClean="0"/>
              <a:t>强制删除，不出现确认信息</a:t>
            </a:r>
            <a:endParaRPr lang="en-US" altLang="zh-CN" sz="24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帮助命令</a:t>
            </a:r>
            <a:r>
              <a:rPr lang="en-US" altLang="zh-CN" dirty="0" smtClean="0"/>
              <a:t>man </a:t>
            </a:r>
            <a:r>
              <a:rPr lang="zh-CN" altLang="en-US" dirty="0" smtClean="0"/>
              <a:t>很重要</a:t>
            </a:r>
            <a:endParaRPr lang="zh-CN" altLang="en-US" dirty="0"/>
          </a:p>
        </p:txBody>
      </p:sp>
      <p:pic>
        <p:nvPicPr>
          <p:cNvPr id="4" name="内容占位符 3" descr="屏幕剪辑"/>
          <p:cNvPicPr>
            <a:picLocks noGrp="1" noChangeAspect="1"/>
          </p:cNvPicPr>
          <p:nvPr>
            <p:ph sz="quarter" idx="13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1556793"/>
            <a:ext cx="5128745" cy="3384375"/>
          </a:xfrm>
        </p:spPr>
      </p:pic>
      <p:sp>
        <p:nvSpPr>
          <p:cNvPr id="5" name="TextBox 4"/>
          <p:cNvSpPr txBox="1"/>
          <p:nvPr/>
        </p:nvSpPr>
        <p:spPr>
          <a:xfrm>
            <a:off x="827584" y="5013176"/>
            <a:ext cx="6408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man 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命令的名称如 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man date  </a:t>
            </a:r>
            <a:endParaRPr lang="en-US" altLang="zh-CN" sz="20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查询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-d 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选项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输入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/-d</a:t>
            </a:r>
            <a:endParaRPr lang="en-US" altLang="zh-CN" sz="20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0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按空格翻页，按回车键可以一行一行往下翻，按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q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退出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帮助</a:t>
            </a:r>
            <a:r>
              <a:rPr lang="zh-CN" altLang="en-US" dirty="0" smtClean="0"/>
              <a:t>命令</a:t>
            </a:r>
            <a:r>
              <a:rPr lang="en-US" altLang="zh-CN" dirty="0" smtClean="0"/>
              <a:t>help</a:t>
            </a:r>
            <a:endParaRPr lang="zh-CN" altLang="en-US" dirty="0"/>
          </a:p>
        </p:txBody>
      </p:sp>
      <p:sp>
        <p:nvSpPr>
          <p:cNvPr id="5" name="Rectangle 3"/>
          <p:cNvSpPr txBox="1">
            <a:spLocks noGrp="1" noChangeArrowheads="1"/>
          </p:cNvSpPr>
          <p:nvPr>
            <p:ph sz="quarter" idx="13"/>
          </p:nvPr>
        </p:nvSpPr>
        <p:spPr>
          <a:xfrm>
            <a:off x="611560" y="1628800"/>
            <a:ext cx="7887027" cy="435191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rtl="0" eaLnBrk="0" fontAlgn="ctr" hangingPunct="0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2pPr>
            <a:lvl3pPr marL="1143000" indent="-228600" algn="l" rtl="0" eaLnBrk="0" fontAlgn="ctr" hangingPunct="0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3pPr>
            <a:lvl4pPr marL="1600200" indent="-228600" algn="l" rtl="0" eaLnBrk="0" fontAlgn="ctr" hangingPunct="0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1600" b="1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4pPr>
            <a:lvl5pPr marL="2057400" indent="-228600" algn="l" rtl="0" eaLnBrk="0" fontAlgn="ctr" hangingPunct="0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1600" b="1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5pPr>
            <a:lvl6pPr marL="2514600" indent="-228600" algn="l" rtl="0" fontAlgn="ctr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1600" b="1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6pPr>
            <a:lvl7pPr marL="2971800" indent="-228600" algn="l" rtl="0" fontAlgn="ctr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1600" b="1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7pPr>
            <a:lvl8pPr marL="3429000" indent="-228600" algn="l" rtl="0" fontAlgn="ctr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1600" b="1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8pPr>
            <a:lvl9pPr marL="3886200" indent="-228600" algn="l" rtl="0" fontAlgn="ctr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1600" b="1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u"/>
              <a:defRPr/>
            </a:pPr>
            <a:r>
              <a:rPr lang="zh-CN" altLang="en-US" kern="0" dirty="0" smtClean="0"/>
              <a:t>内部命令</a:t>
            </a:r>
            <a:r>
              <a:rPr lang="en-US" altLang="zh-CN" kern="0" dirty="0" smtClean="0">
                <a:solidFill>
                  <a:srgbClr val="FF0000"/>
                </a:solidFill>
              </a:rPr>
              <a:t>help</a:t>
            </a:r>
            <a:endParaRPr lang="en-US" altLang="zh-CN" kern="0" dirty="0" smtClean="0">
              <a:solidFill>
                <a:srgbClr val="FF0000"/>
              </a:solidFill>
            </a:endParaRPr>
          </a:p>
          <a:p>
            <a:pPr lvl="1" eaLnBrk="1" hangingPunct="1">
              <a:defRPr/>
            </a:pPr>
            <a:r>
              <a:rPr lang="zh-CN" altLang="en-US" sz="2400" kern="0" dirty="0" smtClean="0"/>
              <a:t>查看</a:t>
            </a:r>
            <a:r>
              <a:rPr lang="en-US" altLang="zh-CN" sz="2400" kern="0" dirty="0" smtClean="0"/>
              <a:t>Bash</a:t>
            </a:r>
            <a:r>
              <a:rPr lang="zh-CN" altLang="en-US" sz="2400" kern="0" dirty="0" smtClean="0"/>
              <a:t>内部命令的帮助信息</a:t>
            </a:r>
            <a:endParaRPr lang="zh-CN" altLang="en-US" sz="2400" kern="0" dirty="0" smtClean="0"/>
          </a:p>
          <a:p>
            <a:pPr eaLnBrk="1" hangingPunct="1">
              <a:buFont typeface="Wingdings" panose="05000000000000000000" pitchFamily="2" charset="2"/>
              <a:buChar char="u"/>
              <a:defRPr/>
            </a:pPr>
            <a:r>
              <a:rPr lang="zh-CN" altLang="en-US" kern="0" dirty="0" smtClean="0"/>
              <a:t>命令的“</a:t>
            </a:r>
            <a:r>
              <a:rPr lang="en-US" altLang="zh-CN" kern="0" dirty="0" smtClean="0">
                <a:solidFill>
                  <a:srgbClr val="FF0000"/>
                </a:solidFill>
              </a:rPr>
              <a:t>--help</a:t>
            </a:r>
            <a:r>
              <a:rPr lang="en-US" altLang="zh-CN" kern="0" dirty="0" smtClean="0"/>
              <a:t>” </a:t>
            </a:r>
            <a:r>
              <a:rPr lang="zh-CN" altLang="en-US" kern="0" dirty="0" smtClean="0"/>
              <a:t>选项</a:t>
            </a:r>
            <a:endParaRPr lang="zh-CN" altLang="en-US" kern="0" dirty="0" smtClean="0"/>
          </a:p>
          <a:p>
            <a:pPr lvl="1" eaLnBrk="1" hangingPunct="1">
              <a:defRPr/>
            </a:pPr>
            <a:r>
              <a:rPr lang="zh-CN" altLang="en-US" sz="2400" kern="0" dirty="0" smtClean="0"/>
              <a:t>适用于大多数外部命令 </a:t>
            </a:r>
            <a:endParaRPr lang="zh-CN" altLang="en-US" sz="2400" kern="0" dirty="0" smtClean="0"/>
          </a:p>
          <a:p>
            <a:pPr eaLnBrk="1" hangingPunct="1">
              <a:buFont typeface="Wingdings" panose="05000000000000000000" pitchFamily="2" charset="2"/>
              <a:buChar char="u"/>
              <a:defRPr/>
            </a:pPr>
            <a:r>
              <a:rPr lang="zh-CN" altLang="en-US" kern="0" dirty="0" smtClean="0"/>
              <a:t>使用</a:t>
            </a:r>
            <a:r>
              <a:rPr lang="en-US" altLang="zh-CN" kern="0" dirty="0" smtClean="0">
                <a:solidFill>
                  <a:srgbClr val="FF0000"/>
                </a:solidFill>
              </a:rPr>
              <a:t>man</a:t>
            </a:r>
            <a:r>
              <a:rPr lang="zh-CN" altLang="en-US" kern="0" dirty="0" smtClean="0"/>
              <a:t>命令阅读手册页</a:t>
            </a:r>
            <a:endParaRPr lang="en-US" altLang="zh-CN" sz="2400" kern="0" dirty="0" smtClean="0"/>
          </a:p>
          <a:p>
            <a:pPr lvl="1" eaLnBrk="1" hangingPunct="1">
              <a:defRPr/>
            </a:pPr>
            <a:r>
              <a:rPr lang="zh-CN" altLang="en-US" sz="2400" kern="0" dirty="0" smtClean="0"/>
              <a:t>使用“</a:t>
            </a:r>
            <a:r>
              <a:rPr lang="zh-CN" altLang="en-US" sz="2400" kern="0" dirty="0" smtClean="0">
                <a:sym typeface="Wingdings" panose="05000000000000000000" pitchFamily="2" charset="2"/>
              </a:rPr>
              <a:t></a:t>
            </a:r>
            <a:r>
              <a:rPr lang="zh-CN" altLang="en-US" sz="2400" kern="0" dirty="0" smtClean="0"/>
              <a:t>”、“</a:t>
            </a:r>
            <a:r>
              <a:rPr lang="zh-CN" altLang="en-US" sz="2400" kern="0" dirty="0" smtClean="0">
                <a:sym typeface="Wingdings" panose="05000000000000000000" pitchFamily="2" charset="2"/>
              </a:rPr>
              <a:t></a:t>
            </a:r>
            <a:r>
              <a:rPr lang="zh-CN" altLang="en-US" sz="2400" kern="0" dirty="0" smtClean="0"/>
              <a:t>”方向键滚动文本</a:t>
            </a:r>
            <a:endParaRPr lang="zh-CN" altLang="en-US" sz="2400" kern="0" dirty="0" smtClean="0"/>
          </a:p>
          <a:p>
            <a:pPr lvl="1" eaLnBrk="1" hangingPunct="1">
              <a:defRPr/>
            </a:pPr>
            <a:r>
              <a:rPr lang="zh-CN" altLang="en-US" sz="2400" kern="0" dirty="0" smtClean="0"/>
              <a:t>使用</a:t>
            </a:r>
            <a:r>
              <a:rPr lang="en-US" altLang="zh-CN" sz="2400" kern="0" dirty="0" smtClean="0"/>
              <a:t>Page Up</a:t>
            </a:r>
            <a:r>
              <a:rPr lang="zh-CN" altLang="en-US" sz="2400" kern="0" dirty="0" smtClean="0"/>
              <a:t>和</a:t>
            </a:r>
            <a:r>
              <a:rPr lang="en-US" altLang="zh-CN" sz="2400" kern="0" dirty="0" smtClean="0"/>
              <a:t>Page Down</a:t>
            </a:r>
            <a:r>
              <a:rPr lang="zh-CN" altLang="en-US" sz="2400" kern="0" dirty="0" smtClean="0"/>
              <a:t>键翻页 </a:t>
            </a:r>
            <a:endParaRPr lang="zh-CN" altLang="en-US" sz="2400" kern="0" dirty="0" smtClean="0"/>
          </a:p>
          <a:p>
            <a:pPr lvl="1" eaLnBrk="1" hangingPunct="1">
              <a:defRPr/>
            </a:pPr>
            <a:r>
              <a:rPr lang="zh-CN" altLang="en-US" sz="2400" kern="0" dirty="0" smtClean="0"/>
              <a:t>按</a:t>
            </a:r>
            <a:r>
              <a:rPr lang="en-US" altLang="zh-CN" sz="2400" kern="0" dirty="0" smtClean="0"/>
              <a:t>Q</a:t>
            </a:r>
            <a:r>
              <a:rPr lang="zh-CN" altLang="en-US" sz="2400" kern="0" dirty="0" smtClean="0"/>
              <a:t>或</a:t>
            </a:r>
            <a:r>
              <a:rPr lang="en-US" altLang="zh-CN" sz="2400" kern="0" dirty="0" smtClean="0"/>
              <a:t>q</a:t>
            </a:r>
            <a:r>
              <a:rPr lang="zh-CN" altLang="en-US" sz="2400" kern="0" dirty="0" smtClean="0"/>
              <a:t>键退出阅读环境、按“</a:t>
            </a:r>
            <a:r>
              <a:rPr lang="en-US" altLang="zh-CN" sz="2400" kern="0" dirty="0" smtClean="0"/>
              <a:t>/”</a:t>
            </a:r>
            <a:r>
              <a:rPr lang="zh-CN" altLang="en-US" sz="2400" kern="0" dirty="0" smtClean="0"/>
              <a:t>键后查找内容</a:t>
            </a:r>
            <a:endParaRPr lang="zh-CN" altLang="en-US" sz="24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文件名中特殊符号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CN" altLang="en-US" dirty="0" smtClean="0"/>
              <a:t>含有空格的文件名，系统会认为是两个文件。这时需要用</a:t>
            </a:r>
            <a:r>
              <a:rPr lang="zh-CN" altLang="en-US" dirty="0" smtClean="0">
                <a:solidFill>
                  <a:srgbClr val="FF0000"/>
                </a:solidFill>
              </a:rPr>
              <a:t>引号</a:t>
            </a:r>
            <a:r>
              <a:rPr lang="zh-CN" altLang="en-US" dirty="0" smtClean="0"/>
              <a:t>把文件名引起来。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不建议在文件名中使用空格</a:t>
            </a:r>
            <a:endParaRPr lang="en-US" altLang="zh-CN" dirty="0" smtClean="0"/>
          </a:p>
        </p:txBody>
      </p:sp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16" y="3656244"/>
            <a:ext cx="5660182" cy="293612"/>
          </a:xfrm>
          <a:prstGeom prst="rect">
            <a:avLst/>
          </a:prstGeom>
        </p:spPr>
      </p:pic>
      <p:pic>
        <p:nvPicPr>
          <p:cNvPr id="6" name="图片 5" descr="屏幕剪辑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5416" y="3149987"/>
            <a:ext cx="5646366" cy="334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02147" y="256568"/>
            <a:ext cx="7773338" cy="1596177"/>
          </a:xfrm>
        </p:spPr>
        <p:txBody>
          <a:bodyPr/>
          <a:lstStyle/>
          <a:p>
            <a:r>
              <a:rPr lang="zh-CN" altLang="en-US" dirty="0"/>
              <a:t>压缩解压缩</a:t>
            </a:r>
            <a:r>
              <a:rPr lang="zh-CN" altLang="en-US" dirty="0" smtClean="0"/>
              <a:t>命令</a:t>
            </a:r>
            <a:r>
              <a:rPr lang="en-US" altLang="zh-CN" dirty="0" smtClean="0"/>
              <a:t>tar</a:t>
            </a:r>
            <a:endParaRPr lang="zh-CN" altLang="en-US" dirty="0"/>
          </a:p>
        </p:txBody>
      </p:sp>
      <p:pic>
        <p:nvPicPr>
          <p:cNvPr id="4" name="内容占位符 3" descr="屏幕剪辑"/>
          <p:cNvPicPr>
            <a:picLocks noGrp="1" noChangeAspect="1"/>
          </p:cNvPicPr>
          <p:nvPr>
            <p:ph sz="quarter" idx="13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340768"/>
            <a:ext cx="5904656" cy="3777001"/>
          </a:xfrm>
        </p:spPr>
      </p:pic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44" y="5229200"/>
            <a:ext cx="5832648" cy="1392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79512" y="548680"/>
            <a:ext cx="7773338" cy="1596177"/>
          </a:xfrm>
        </p:spPr>
        <p:txBody>
          <a:bodyPr/>
          <a:lstStyle/>
          <a:p>
            <a:r>
              <a:rPr lang="en-US" altLang="zh-CN" dirty="0" smtClean="0"/>
              <a:t>Shell</a:t>
            </a:r>
            <a:r>
              <a:rPr lang="zh-CN" altLang="en-US" dirty="0" smtClean="0"/>
              <a:t>命令格式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95536" y="2276872"/>
            <a:ext cx="8435975" cy="30972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Blip>
                <a:blip r:embed="rId1"/>
              </a:buBlip>
              <a:defRPr sz="2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Blip>
                <a:blip r:embed="rId2"/>
              </a:buBlip>
              <a:defRPr sz="2400" b="1">
                <a:solidFill>
                  <a:srgbClr val="003366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defRPr/>
            </a:pPr>
            <a:r>
              <a:rPr lang="en-US" altLang="zh-CN" kern="0" dirty="0" smtClean="0">
                <a:ea typeface="黑体" panose="02010609060101010101" charset="-122"/>
              </a:rPr>
              <a:t>Linux</a:t>
            </a:r>
            <a:r>
              <a:rPr lang="zh-CN" altLang="en-US" kern="0" dirty="0" smtClean="0">
                <a:ea typeface="黑体" panose="02010609060101010101" charset="-122"/>
              </a:rPr>
              <a:t>命令的通用命令格式</a:t>
            </a:r>
            <a:endParaRPr lang="zh-CN" altLang="en-US" kern="0" dirty="0" smtClean="0">
              <a:ea typeface="黑体" panose="02010609060101010101" charset="-122"/>
            </a:endParaRP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defRPr/>
            </a:pPr>
            <a:r>
              <a:rPr lang="zh-CN" altLang="en-US" kern="0" dirty="0" smtClean="0">
                <a:solidFill>
                  <a:srgbClr val="FF0000"/>
                </a:solidFill>
                <a:ea typeface="黑体" panose="02010609060101010101" charset="-122"/>
              </a:rPr>
              <a:t>命令名  </a:t>
            </a:r>
            <a:r>
              <a:rPr lang="en-US" altLang="zh-CN" kern="0" dirty="0" smtClean="0">
                <a:solidFill>
                  <a:srgbClr val="FF0000"/>
                </a:solidFill>
                <a:ea typeface="黑体" panose="02010609060101010101" charset="-122"/>
              </a:rPr>
              <a:t>[</a:t>
            </a:r>
            <a:r>
              <a:rPr lang="zh-CN" altLang="en-US" kern="0" dirty="0" smtClean="0">
                <a:solidFill>
                  <a:srgbClr val="FF0000"/>
                </a:solidFill>
                <a:ea typeface="黑体" panose="02010609060101010101" charset="-122"/>
              </a:rPr>
              <a:t>选项</a:t>
            </a:r>
            <a:r>
              <a:rPr lang="en-US" altLang="zh-CN" kern="0" dirty="0" smtClean="0">
                <a:solidFill>
                  <a:srgbClr val="FF0000"/>
                </a:solidFill>
                <a:ea typeface="黑体" panose="02010609060101010101" charset="-122"/>
              </a:rPr>
              <a:t>]  [</a:t>
            </a:r>
            <a:r>
              <a:rPr lang="zh-CN" altLang="en-US" kern="0" dirty="0" smtClean="0">
                <a:solidFill>
                  <a:srgbClr val="FF0000"/>
                </a:solidFill>
                <a:ea typeface="黑体" panose="02010609060101010101" charset="-122"/>
              </a:rPr>
              <a:t>参数</a:t>
            </a:r>
            <a:r>
              <a:rPr lang="en-US" altLang="zh-CN" kern="0" dirty="0" smtClean="0">
                <a:solidFill>
                  <a:srgbClr val="FF0000"/>
                </a:solidFill>
                <a:ea typeface="黑体" panose="02010609060101010101" charset="-122"/>
              </a:rPr>
              <a:t>]</a:t>
            </a:r>
            <a:endParaRPr lang="en-US" altLang="zh-CN" kern="0" dirty="0" smtClean="0">
              <a:solidFill>
                <a:srgbClr val="FF0000"/>
              </a:solidFill>
              <a:ea typeface="黑体" panose="02010609060101010101" charset="-122"/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defRPr/>
            </a:pPr>
            <a:r>
              <a:rPr lang="zh-CN" altLang="en-US" kern="0" dirty="0" smtClean="0">
                <a:ea typeface="黑体" panose="02010609060101010101" charset="-122"/>
              </a:rPr>
              <a:t>选项及参数的含义</a:t>
            </a:r>
            <a:endParaRPr lang="zh-CN" altLang="en-US" kern="0" dirty="0" smtClean="0">
              <a:ea typeface="黑体" panose="02010609060101010101" charset="-122"/>
            </a:endParaRP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defRPr/>
            </a:pPr>
            <a:r>
              <a:rPr lang="zh-CN" altLang="en-US" kern="0" dirty="0" smtClean="0">
                <a:ea typeface="黑体" panose="02010609060101010101" charset="-122"/>
              </a:rPr>
              <a:t>选项：用于调节命令的具体功能</a:t>
            </a:r>
            <a:endParaRPr lang="zh-CN" altLang="en-US" kern="0" dirty="0" smtClean="0">
              <a:ea typeface="黑体" panose="02010609060101010101" charset="-122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zh-CN" altLang="en-US" kern="0" dirty="0" smtClean="0">
                <a:ea typeface="黑体" panose="02010609060101010101" charset="-122"/>
              </a:rPr>
              <a:t> 以 “</a:t>
            </a:r>
            <a:r>
              <a:rPr lang="en-US" altLang="zh-CN" kern="0" dirty="0" smtClean="0">
                <a:ea typeface="黑体" panose="02010609060101010101" charset="-122"/>
              </a:rPr>
              <a:t>-”</a:t>
            </a:r>
            <a:r>
              <a:rPr lang="zh-CN" altLang="en-US" kern="0" dirty="0" smtClean="0">
                <a:ea typeface="黑体" panose="02010609060101010101" charset="-122"/>
              </a:rPr>
              <a:t>引导短格式选项（单个字符），例如“</a:t>
            </a:r>
            <a:r>
              <a:rPr lang="en-US" altLang="zh-CN" kern="0" dirty="0" smtClean="0">
                <a:ea typeface="黑体" panose="02010609060101010101" charset="-122"/>
              </a:rPr>
              <a:t>-l”</a:t>
            </a:r>
            <a:endParaRPr lang="en-US" altLang="zh-CN" kern="0" dirty="0" smtClean="0">
              <a:ea typeface="黑体" panose="02010609060101010101" charset="-122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CN" kern="0" dirty="0" smtClean="0">
                <a:ea typeface="黑体" panose="02010609060101010101" charset="-122"/>
              </a:rPr>
              <a:t> </a:t>
            </a:r>
            <a:r>
              <a:rPr lang="zh-CN" altLang="en-US" kern="0" dirty="0" smtClean="0">
                <a:ea typeface="黑体" panose="02010609060101010101" charset="-122"/>
              </a:rPr>
              <a:t>以“</a:t>
            </a:r>
            <a:r>
              <a:rPr lang="en-US" altLang="zh-CN" kern="0" dirty="0" smtClean="0">
                <a:ea typeface="黑体" panose="02010609060101010101" charset="-122"/>
              </a:rPr>
              <a:t>--”</a:t>
            </a:r>
            <a:r>
              <a:rPr lang="zh-CN" altLang="en-US" kern="0" dirty="0" smtClean="0">
                <a:ea typeface="黑体" panose="02010609060101010101" charset="-122"/>
              </a:rPr>
              <a:t>引导长格式选项（多个字符），例如“</a:t>
            </a:r>
            <a:r>
              <a:rPr lang="en-US" altLang="zh-CN" kern="0" dirty="0" smtClean="0">
                <a:ea typeface="黑体" panose="02010609060101010101" charset="-122"/>
              </a:rPr>
              <a:t>--color”</a:t>
            </a:r>
            <a:endParaRPr lang="en-US" altLang="zh-CN" kern="0" dirty="0" smtClean="0">
              <a:ea typeface="黑体" panose="02010609060101010101" charset="-122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CN" kern="0" dirty="0" smtClean="0">
                <a:ea typeface="黑体" panose="02010609060101010101" charset="-122"/>
              </a:rPr>
              <a:t> </a:t>
            </a:r>
            <a:r>
              <a:rPr lang="zh-CN" altLang="en-US" kern="0" dirty="0" smtClean="0">
                <a:ea typeface="黑体" panose="02010609060101010101" charset="-122"/>
              </a:rPr>
              <a:t>多个短格式选项可以写在一起，只用一个“</a:t>
            </a:r>
            <a:r>
              <a:rPr lang="en-US" altLang="zh-CN" kern="0" dirty="0" smtClean="0">
                <a:ea typeface="黑体" panose="02010609060101010101" charset="-122"/>
              </a:rPr>
              <a:t>-”</a:t>
            </a:r>
            <a:r>
              <a:rPr lang="zh-CN" altLang="en-US" kern="0" dirty="0" smtClean="0">
                <a:ea typeface="黑体" panose="02010609060101010101" charset="-122"/>
              </a:rPr>
              <a:t>引导，例如“</a:t>
            </a:r>
            <a:r>
              <a:rPr lang="en-US" altLang="zh-CN" kern="0" dirty="0" smtClean="0">
                <a:ea typeface="黑体" panose="02010609060101010101" charset="-122"/>
              </a:rPr>
              <a:t>-al”</a:t>
            </a:r>
            <a:endParaRPr lang="en-US" altLang="zh-CN" kern="0" dirty="0" smtClean="0">
              <a:ea typeface="黑体" panose="02010609060101010101" charset="-122"/>
            </a:endParaRP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defRPr/>
            </a:pPr>
            <a:r>
              <a:rPr lang="zh-CN" altLang="en-US" kern="0" dirty="0" smtClean="0">
                <a:ea typeface="黑体" panose="02010609060101010101" charset="-122"/>
              </a:rPr>
              <a:t>参数：命令操作的对象，如文件、目录名等</a:t>
            </a:r>
            <a:endParaRPr lang="zh-CN" altLang="en-US" kern="0" dirty="0" smtClean="0"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压缩解压缩命令</a:t>
            </a:r>
            <a:r>
              <a:rPr lang="en-US" altLang="zh-CN" dirty="0"/>
              <a:t>tar</a:t>
            </a:r>
            <a:endParaRPr lang="zh-CN" alt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6388" y="1690712"/>
            <a:ext cx="8435975" cy="4546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rtl="0" eaLnBrk="0" fontAlgn="ctr" hangingPunct="0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2pPr>
            <a:lvl3pPr marL="1143000" indent="-228600" algn="l" rtl="0" eaLnBrk="0" fontAlgn="ctr" hangingPunct="0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3pPr>
            <a:lvl4pPr marL="1600200" indent="-228600" algn="l" rtl="0" eaLnBrk="0" fontAlgn="ctr" hangingPunct="0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1600" b="1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4pPr>
            <a:lvl5pPr marL="2057400" indent="-228600" algn="l" rtl="0" eaLnBrk="0" fontAlgn="ctr" hangingPunct="0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1600" b="1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5pPr>
            <a:lvl6pPr marL="2514600" indent="-228600" algn="l" rtl="0" fontAlgn="ctr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1600" b="1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6pPr>
            <a:lvl7pPr marL="2971800" indent="-228600" algn="l" rtl="0" fontAlgn="ctr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1600" b="1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7pPr>
            <a:lvl8pPr marL="3429000" indent="-228600" algn="l" rtl="0" fontAlgn="ctr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1600" b="1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8pPr>
            <a:lvl9pPr marL="3886200" indent="-228600" algn="l" rtl="0" fontAlgn="ctr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1600" b="1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kern="0" dirty="0" smtClean="0"/>
              <a:t>tar</a:t>
            </a:r>
            <a:r>
              <a:rPr lang="zh-CN" altLang="en-US" kern="0" dirty="0" smtClean="0"/>
              <a:t>命令</a:t>
            </a:r>
            <a:endParaRPr lang="zh-CN" altLang="en-US" kern="0" dirty="0" smtClean="0"/>
          </a:p>
          <a:p>
            <a:pPr lvl="1" eaLnBrk="1" hangingPunct="1">
              <a:defRPr/>
            </a:pPr>
            <a:r>
              <a:rPr lang="zh-CN" altLang="en-US" kern="0" dirty="0" smtClean="0"/>
              <a:t>用途：制作归档文件、释放归档文件</a:t>
            </a:r>
            <a:endParaRPr lang="zh-CN" altLang="en-US" kern="0" dirty="0" smtClean="0"/>
          </a:p>
          <a:p>
            <a:pPr lvl="1" eaLnBrk="1" hangingPunct="1">
              <a:defRPr/>
            </a:pPr>
            <a:r>
              <a:rPr lang="zh-CN" altLang="en-US" kern="0" dirty="0" smtClean="0"/>
              <a:t>格式：</a:t>
            </a:r>
            <a:r>
              <a:rPr lang="en-US" altLang="zh-CN" kern="0" dirty="0" smtClean="0">
                <a:solidFill>
                  <a:srgbClr val="FF0000"/>
                </a:solidFill>
              </a:rPr>
              <a:t>tar  [</a:t>
            </a:r>
            <a:r>
              <a:rPr lang="zh-CN" altLang="en-US" kern="0" dirty="0" smtClean="0">
                <a:solidFill>
                  <a:srgbClr val="FF0000"/>
                </a:solidFill>
              </a:rPr>
              <a:t>选项</a:t>
            </a:r>
            <a:r>
              <a:rPr lang="en-US" altLang="zh-CN" kern="0" dirty="0" smtClean="0">
                <a:solidFill>
                  <a:srgbClr val="FF0000"/>
                </a:solidFill>
              </a:rPr>
              <a:t>]...  </a:t>
            </a:r>
            <a:r>
              <a:rPr lang="zh-CN" altLang="en-US" kern="0" dirty="0" smtClean="0">
                <a:solidFill>
                  <a:srgbClr val="FF0000"/>
                </a:solidFill>
              </a:rPr>
              <a:t>归档文件名  源文件或目录</a:t>
            </a:r>
            <a:endParaRPr lang="zh-CN" altLang="en-US" kern="0" dirty="0" smtClean="0">
              <a:solidFill>
                <a:srgbClr val="FF0000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zh-CN" altLang="en-US" kern="0" dirty="0" smtClean="0"/>
              <a:t>              </a:t>
            </a:r>
            <a:r>
              <a:rPr lang="en-US" altLang="zh-CN" kern="0" dirty="0" smtClean="0">
                <a:solidFill>
                  <a:srgbClr val="FF0000"/>
                </a:solidFill>
              </a:rPr>
              <a:t>tar  [</a:t>
            </a:r>
            <a:r>
              <a:rPr lang="zh-CN" altLang="en-US" kern="0" dirty="0" smtClean="0">
                <a:solidFill>
                  <a:srgbClr val="FF0000"/>
                </a:solidFill>
              </a:rPr>
              <a:t>选项</a:t>
            </a:r>
            <a:r>
              <a:rPr lang="en-US" altLang="zh-CN" kern="0" dirty="0" smtClean="0">
                <a:solidFill>
                  <a:srgbClr val="FF0000"/>
                </a:solidFill>
              </a:rPr>
              <a:t>]...  </a:t>
            </a:r>
            <a:r>
              <a:rPr lang="zh-CN" altLang="en-US" kern="0" dirty="0" smtClean="0">
                <a:solidFill>
                  <a:srgbClr val="FF0000"/>
                </a:solidFill>
              </a:rPr>
              <a:t>归档文件名  </a:t>
            </a:r>
            <a:r>
              <a:rPr lang="en-US" altLang="zh-CN" kern="0" dirty="0" smtClean="0">
                <a:solidFill>
                  <a:srgbClr val="FF0000"/>
                </a:solidFill>
              </a:rPr>
              <a:t>[-C </a:t>
            </a:r>
            <a:r>
              <a:rPr lang="zh-CN" altLang="en-US" kern="0" dirty="0" smtClean="0">
                <a:solidFill>
                  <a:srgbClr val="FF0000"/>
                </a:solidFill>
              </a:rPr>
              <a:t>目标目录</a:t>
            </a:r>
            <a:r>
              <a:rPr lang="en-US" altLang="zh-CN" kern="0" dirty="0" smtClean="0">
                <a:solidFill>
                  <a:srgbClr val="FF0000"/>
                </a:solidFill>
              </a:rPr>
              <a:t>]</a:t>
            </a:r>
            <a:endParaRPr lang="en-US" altLang="zh-CN" kern="0" dirty="0" smtClean="0">
              <a:solidFill>
                <a:srgbClr val="FF0000"/>
              </a:solidFill>
            </a:endParaRPr>
          </a:p>
          <a:p>
            <a:pPr lvl="1" eaLnBrk="1" hangingPunct="1">
              <a:defRPr/>
            </a:pPr>
            <a:r>
              <a:rPr lang="zh-CN" altLang="en-US" kern="0" dirty="0" smtClean="0"/>
              <a:t>常用命令</a:t>
            </a:r>
            <a:endParaRPr lang="en-US" altLang="zh-CN" kern="0" dirty="0" smtClean="0"/>
          </a:p>
          <a:p>
            <a:pPr lvl="2" eaLnBrk="1" hangingPunct="1">
              <a:defRPr/>
            </a:pPr>
            <a:r>
              <a:rPr lang="zh-CN" altLang="en-US" kern="0" dirty="0" smtClean="0"/>
              <a:t>打包：</a:t>
            </a:r>
            <a:endParaRPr lang="en-US" altLang="zh-CN" kern="0" dirty="0" smtClean="0"/>
          </a:p>
          <a:p>
            <a:pPr lvl="3" eaLnBrk="1" hangingPunct="1">
              <a:defRPr/>
            </a:pPr>
            <a:r>
              <a:rPr lang="en-US" altLang="zh-CN" kern="0" dirty="0" smtClean="0"/>
              <a:t>tar  -</a:t>
            </a:r>
            <a:r>
              <a:rPr lang="en-US" altLang="zh-CN" kern="0" dirty="0" err="1" smtClean="0"/>
              <a:t>czvf</a:t>
            </a:r>
            <a:r>
              <a:rPr lang="en-US" altLang="zh-CN" kern="0" dirty="0" smtClean="0"/>
              <a:t>  [</a:t>
            </a:r>
            <a:r>
              <a:rPr lang="zh-CN" altLang="en-US" kern="0" dirty="0" smtClean="0"/>
              <a:t>存放路径</a:t>
            </a:r>
            <a:r>
              <a:rPr lang="en-US" altLang="zh-CN" kern="0" dirty="0" smtClean="0"/>
              <a:t>]</a:t>
            </a:r>
            <a:r>
              <a:rPr lang="zh-CN" altLang="en-US" kern="0" dirty="0" smtClean="0"/>
              <a:t>归档文件名</a:t>
            </a:r>
            <a:r>
              <a:rPr lang="en-US" altLang="zh-CN" kern="0" dirty="0" smtClean="0"/>
              <a:t>.tar.gz</a:t>
            </a:r>
            <a:r>
              <a:rPr lang="zh-CN" altLang="en-US" kern="0" dirty="0" smtClean="0"/>
              <a:t>  源文件或目录</a:t>
            </a:r>
            <a:endParaRPr lang="en-US" altLang="zh-CN" kern="0" dirty="0" smtClean="0"/>
          </a:p>
          <a:p>
            <a:pPr lvl="3" eaLnBrk="1" hangingPunct="1">
              <a:defRPr/>
            </a:pPr>
            <a:r>
              <a:rPr lang="zh-CN" altLang="en-US" kern="0" dirty="0" smtClean="0"/>
              <a:t>或  </a:t>
            </a:r>
            <a:r>
              <a:rPr lang="en-US" altLang="zh-CN" kern="0" dirty="0" smtClean="0"/>
              <a:t>tar  -</a:t>
            </a:r>
            <a:r>
              <a:rPr lang="en-US" altLang="zh-CN" kern="0" dirty="0" err="1" smtClean="0"/>
              <a:t>cjvf</a:t>
            </a:r>
            <a:r>
              <a:rPr lang="en-US" altLang="zh-CN" kern="0" dirty="0" smtClean="0"/>
              <a:t>  [</a:t>
            </a:r>
            <a:r>
              <a:rPr lang="zh-CN" altLang="en-US" kern="0" dirty="0" smtClean="0"/>
              <a:t>存放路径</a:t>
            </a:r>
            <a:r>
              <a:rPr lang="en-US" altLang="zh-CN" kern="0" dirty="0" smtClean="0"/>
              <a:t>]</a:t>
            </a:r>
            <a:r>
              <a:rPr lang="zh-CN" altLang="en-US" kern="0" dirty="0" smtClean="0"/>
              <a:t>归档文件名</a:t>
            </a:r>
            <a:r>
              <a:rPr lang="en-US" altLang="zh-CN" kern="0" dirty="0" smtClean="0"/>
              <a:t>.tar.bz2</a:t>
            </a:r>
            <a:r>
              <a:rPr lang="zh-CN" altLang="en-US" kern="0" dirty="0" smtClean="0"/>
              <a:t>  源文件或目录</a:t>
            </a:r>
            <a:endParaRPr lang="en-US" altLang="zh-CN" kern="0" dirty="0" smtClean="0"/>
          </a:p>
          <a:p>
            <a:pPr lvl="3" eaLnBrk="1" hangingPunct="1">
              <a:defRPr/>
            </a:pPr>
            <a:r>
              <a:rPr lang="zh-CN" altLang="en-US" kern="0" dirty="0" smtClean="0">
                <a:solidFill>
                  <a:schemeClr val="accent3">
                    <a:lumMod val="50000"/>
                  </a:schemeClr>
                </a:solidFill>
              </a:rPr>
              <a:t>或  </a:t>
            </a:r>
            <a:r>
              <a:rPr lang="en-US" altLang="zh-CN" kern="0" dirty="0" smtClean="0">
                <a:solidFill>
                  <a:schemeClr val="accent3">
                    <a:lumMod val="50000"/>
                  </a:schemeClr>
                </a:solidFill>
              </a:rPr>
              <a:t>tar  </a:t>
            </a:r>
            <a:r>
              <a:rPr lang="en-US" altLang="zh-CN" kern="0" dirty="0" err="1" smtClean="0">
                <a:solidFill>
                  <a:schemeClr val="accent3">
                    <a:lumMod val="50000"/>
                  </a:schemeClr>
                </a:solidFill>
              </a:rPr>
              <a:t>cJvf</a:t>
            </a:r>
            <a:r>
              <a:rPr lang="en-US" altLang="zh-CN" kern="0" dirty="0" smtClean="0">
                <a:solidFill>
                  <a:schemeClr val="accent3">
                    <a:lumMod val="50000"/>
                  </a:schemeClr>
                </a:solidFill>
              </a:rPr>
              <a:t>   [</a:t>
            </a:r>
            <a:r>
              <a:rPr lang="zh-CN" altLang="en-US" kern="0" dirty="0" smtClean="0">
                <a:solidFill>
                  <a:schemeClr val="accent3">
                    <a:lumMod val="50000"/>
                  </a:schemeClr>
                </a:solidFill>
              </a:rPr>
              <a:t>存放路径</a:t>
            </a:r>
            <a:r>
              <a:rPr lang="en-US" altLang="zh-CN" kern="0" dirty="0" smtClean="0">
                <a:solidFill>
                  <a:schemeClr val="accent3">
                    <a:lumMod val="50000"/>
                  </a:schemeClr>
                </a:solidFill>
              </a:rPr>
              <a:t>]</a:t>
            </a:r>
            <a:r>
              <a:rPr lang="zh-CN" altLang="en-US" kern="0" dirty="0" smtClean="0">
                <a:solidFill>
                  <a:schemeClr val="accent3">
                    <a:lumMod val="50000"/>
                  </a:schemeClr>
                </a:solidFill>
              </a:rPr>
              <a:t>归档文件名</a:t>
            </a:r>
            <a:r>
              <a:rPr lang="en-US" altLang="zh-CN" kern="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en-US" altLang="zh-CN" kern="0" dirty="0" err="1" smtClean="0">
                <a:solidFill>
                  <a:schemeClr val="accent3">
                    <a:lumMod val="50000"/>
                  </a:schemeClr>
                </a:solidFill>
              </a:rPr>
              <a:t>tar.xz</a:t>
            </a:r>
            <a:r>
              <a:rPr lang="zh-CN" altLang="en-US" kern="0" dirty="0" smtClean="0">
                <a:solidFill>
                  <a:schemeClr val="accent3">
                    <a:lumMod val="50000"/>
                  </a:schemeClr>
                </a:solidFill>
              </a:rPr>
              <a:t>  源文件或目录</a:t>
            </a:r>
            <a:endParaRPr lang="en-US" altLang="zh-CN" kern="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2" eaLnBrk="1" hangingPunct="1">
              <a:defRPr/>
            </a:pPr>
            <a:r>
              <a:rPr lang="zh-CN" altLang="en-US" kern="0" dirty="0" smtClean="0"/>
              <a:t>解包：</a:t>
            </a:r>
            <a:endParaRPr lang="en-US" altLang="zh-CN" kern="0" dirty="0" smtClean="0"/>
          </a:p>
          <a:p>
            <a:pPr lvl="3" eaLnBrk="1" hangingPunct="1">
              <a:defRPr/>
            </a:pPr>
            <a:r>
              <a:rPr lang="en-US" altLang="zh-CN" kern="0" dirty="0" smtClean="0"/>
              <a:t>tar  -</a:t>
            </a:r>
            <a:r>
              <a:rPr lang="en-US" altLang="zh-CN" kern="0" dirty="0" err="1" smtClean="0"/>
              <a:t>xzvf</a:t>
            </a:r>
            <a:r>
              <a:rPr lang="en-US" altLang="zh-CN" kern="0" dirty="0" smtClean="0"/>
              <a:t>  [</a:t>
            </a:r>
            <a:r>
              <a:rPr lang="zh-CN" altLang="en-US" kern="0" dirty="0" smtClean="0"/>
              <a:t>存放路径</a:t>
            </a:r>
            <a:r>
              <a:rPr lang="en-US" altLang="zh-CN" kern="0" dirty="0" smtClean="0"/>
              <a:t>]</a:t>
            </a:r>
            <a:r>
              <a:rPr lang="zh-CN" altLang="en-US" kern="0" dirty="0" smtClean="0"/>
              <a:t>归档文件名</a:t>
            </a:r>
            <a:r>
              <a:rPr lang="en-US" altLang="zh-CN" kern="0" dirty="0" smtClean="0"/>
              <a:t>.tar.gz   [-C  </a:t>
            </a:r>
            <a:r>
              <a:rPr lang="zh-CN" altLang="en-US" kern="0" dirty="0" smtClean="0"/>
              <a:t>解压目录</a:t>
            </a:r>
            <a:r>
              <a:rPr lang="en-US" altLang="zh-CN" kern="0" dirty="0" smtClean="0"/>
              <a:t>]</a:t>
            </a:r>
            <a:endParaRPr lang="en-US" altLang="zh-CN" kern="0" dirty="0" smtClean="0"/>
          </a:p>
          <a:p>
            <a:pPr lvl="3" eaLnBrk="1" hangingPunct="1">
              <a:defRPr/>
            </a:pPr>
            <a:r>
              <a:rPr lang="zh-CN" altLang="en-US" kern="0" dirty="0" smtClean="0"/>
              <a:t>或  </a:t>
            </a:r>
            <a:r>
              <a:rPr lang="en-US" altLang="zh-CN" kern="0" dirty="0" smtClean="0"/>
              <a:t>tar  -</a:t>
            </a:r>
            <a:r>
              <a:rPr lang="en-US" altLang="zh-CN" kern="0" dirty="0" err="1" smtClean="0"/>
              <a:t>xjvf</a:t>
            </a:r>
            <a:r>
              <a:rPr lang="en-US" altLang="zh-CN" kern="0" dirty="0" smtClean="0"/>
              <a:t>  [</a:t>
            </a:r>
            <a:r>
              <a:rPr lang="zh-CN" altLang="en-US" kern="0" dirty="0" smtClean="0"/>
              <a:t>存放路径</a:t>
            </a:r>
            <a:r>
              <a:rPr lang="en-US" altLang="zh-CN" kern="0" dirty="0" smtClean="0"/>
              <a:t>]</a:t>
            </a:r>
            <a:r>
              <a:rPr lang="zh-CN" altLang="en-US" kern="0" dirty="0" smtClean="0"/>
              <a:t>归档文件名</a:t>
            </a:r>
            <a:r>
              <a:rPr lang="en-US" altLang="zh-CN" kern="0" dirty="0" smtClean="0"/>
              <a:t>.tar.bz2  [-C  </a:t>
            </a:r>
            <a:r>
              <a:rPr lang="zh-CN" altLang="en-US" kern="0" dirty="0" smtClean="0"/>
              <a:t>解压目录</a:t>
            </a:r>
            <a:r>
              <a:rPr lang="en-US" altLang="zh-CN" kern="0" dirty="0" smtClean="0"/>
              <a:t>]</a:t>
            </a:r>
            <a:endParaRPr lang="en-US" altLang="zh-CN" kern="0" dirty="0" smtClean="0"/>
          </a:p>
          <a:p>
            <a:pPr lvl="3" eaLnBrk="1" hangingPunct="1">
              <a:defRPr/>
            </a:pPr>
            <a:r>
              <a:rPr lang="zh-CN" altLang="en-US" kern="0" dirty="0" smtClean="0">
                <a:solidFill>
                  <a:schemeClr val="accent3">
                    <a:lumMod val="50000"/>
                  </a:schemeClr>
                </a:solidFill>
              </a:rPr>
              <a:t>或  </a:t>
            </a:r>
            <a:r>
              <a:rPr lang="en-US" altLang="zh-CN" kern="0" dirty="0" smtClean="0">
                <a:solidFill>
                  <a:schemeClr val="accent3">
                    <a:lumMod val="50000"/>
                  </a:schemeClr>
                </a:solidFill>
              </a:rPr>
              <a:t>tar  </a:t>
            </a:r>
            <a:r>
              <a:rPr lang="en-US" altLang="zh-CN" kern="0" dirty="0" err="1" smtClean="0">
                <a:solidFill>
                  <a:schemeClr val="accent3">
                    <a:lumMod val="50000"/>
                  </a:schemeClr>
                </a:solidFill>
              </a:rPr>
              <a:t>xJvf</a:t>
            </a:r>
            <a:r>
              <a:rPr lang="en-US" altLang="zh-CN" kern="0" dirty="0" smtClean="0">
                <a:solidFill>
                  <a:schemeClr val="accent3">
                    <a:lumMod val="50000"/>
                  </a:schemeClr>
                </a:solidFill>
              </a:rPr>
              <a:t>  [</a:t>
            </a:r>
            <a:r>
              <a:rPr lang="zh-CN" altLang="en-US" kern="0" dirty="0" smtClean="0">
                <a:solidFill>
                  <a:schemeClr val="accent3">
                    <a:lumMod val="50000"/>
                  </a:schemeClr>
                </a:solidFill>
              </a:rPr>
              <a:t>存放路径</a:t>
            </a:r>
            <a:r>
              <a:rPr lang="en-US" altLang="zh-CN" kern="0" dirty="0" smtClean="0">
                <a:solidFill>
                  <a:schemeClr val="accent3">
                    <a:lumMod val="50000"/>
                  </a:schemeClr>
                </a:solidFill>
              </a:rPr>
              <a:t>]</a:t>
            </a:r>
            <a:r>
              <a:rPr lang="zh-CN" altLang="en-US" kern="0" dirty="0" smtClean="0">
                <a:solidFill>
                  <a:schemeClr val="accent3">
                    <a:lumMod val="50000"/>
                  </a:schemeClr>
                </a:solidFill>
              </a:rPr>
              <a:t>归档文件名</a:t>
            </a:r>
            <a:r>
              <a:rPr lang="en-US" altLang="zh-CN" kern="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en-US" altLang="zh-CN" kern="0" dirty="0" err="1" smtClean="0">
                <a:solidFill>
                  <a:schemeClr val="accent3">
                    <a:lumMod val="50000"/>
                  </a:schemeClr>
                </a:solidFill>
              </a:rPr>
              <a:t>tar.xz</a:t>
            </a:r>
            <a:r>
              <a:rPr lang="en-US" altLang="zh-CN" kern="0" dirty="0" smtClean="0">
                <a:solidFill>
                  <a:schemeClr val="accent3">
                    <a:lumMod val="50000"/>
                  </a:schemeClr>
                </a:solidFill>
              </a:rPr>
              <a:t>   [-C  </a:t>
            </a:r>
            <a:r>
              <a:rPr lang="zh-CN" altLang="en-US" kern="0" dirty="0" smtClean="0">
                <a:solidFill>
                  <a:schemeClr val="accent3">
                    <a:lumMod val="50000"/>
                  </a:schemeClr>
                </a:solidFill>
              </a:rPr>
              <a:t>解压目录</a:t>
            </a:r>
            <a:r>
              <a:rPr lang="en-US" altLang="zh-CN" kern="0" dirty="0" smtClean="0">
                <a:solidFill>
                  <a:schemeClr val="accent3">
                    <a:lumMod val="50000"/>
                  </a:schemeClr>
                </a:solidFill>
              </a:rPr>
              <a:t>]</a:t>
            </a:r>
            <a:endParaRPr lang="en-US" altLang="zh-CN" kern="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5961063" y="1540570"/>
            <a:ext cx="1871662" cy="468312"/>
          </a:xfrm>
          <a:prstGeom prst="wedgeRoundRectCallout">
            <a:avLst>
              <a:gd name="adj1" fmla="val -41310"/>
              <a:gd name="adj2" fmla="val 103741"/>
              <a:gd name="adj3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FFFF"/>
              </a:gs>
            </a:gsLst>
            <a:lin ang="5400000" scaled="1"/>
          </a:gradFill>
          <a:ln w="19050" algn="ctr">
            <a:solidFill>
              <a:srgbClr val="FF9900"/>
            </a:solidFill>
            <a:miter lim="800000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anchor="ctr" anchorCtr="1"/>
          <a:lstStyle>
            <a:lvl1pPr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defRPr>
            </a:lvl1pPr>
            <a:lvl2pPr marL="742950" indent="-285750" fontAlgn="ctr"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defRPr>
            </a:lvl2pPr>
            <a:lvl3pPr marL="1143000" indent="-228600" fontAlgn="ctr"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defRPr>
            </a:lvl3pPr>
            <a:lvl4pPr marL="1600200" indent="-228600" fontAlgn="ctr"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defRPr>
            </a:lvl4pPr>
            <a:lvl5pPr marL="2057400" indent="-228600" fontAlgn="ctr"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SzTx/>
              <a:buFontTx/>
              <a:buNone/>
            </a:pPr>
            <a:r>
              <a:rPr lang="zh-CN" altLang="en-US" sz="180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制作归档文件</a:t>
            </a:r>
            <a:endParaRPr lang="zh-CN" altLang="en-US" sz="180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6019800" y="3140770"/>
            <a:ext cx="1871663" cy="468312"/>
          </a:xfrm>
          <a:prstGeom prst="wedgeRoundRectCallout">
            <a:avLst>
              <a:gd name="adj1" fmla="val -48088"/>
              <a:gd name="adj2" fmla="val -86912"/>
              <a:gd name="adj3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FFFF"/>
              </a:gs>
            </a:gsLst>
            <a:lin ang="5400000" scaled="1"/>
          </a:gradFill>
          <a:ln w="19050" algn="ctr">
            <a:solidFill>
              <a:srgbClr val="FF9900"/>
            </a:solidFill>
            <a:miter lim="800000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anchor="ctr" anchorCtr="1"/>
          <a:lstStyle>
            <a:lvl1pPr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defRPr>
            </a:lvl1pPr>
            <a:lvl2pPr marL="742950" indent="-285750" fontAlgn="ctr"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defRPr>
            </a:lvl2pPr>
            <a:lvl3pPr marL="1143000" indent="-228600" fontAlgn="ctr"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defRPr>
            </a:lvl3pPr>
            <a:lvl4pPr marL="1600200" indent="-228600" fontAlgn="ctr"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defRPr>
            </a:lvl4pPr>
            <a:lvl5pPr marL="2057400" indent="-228600" fontAlgn="ctr"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SzTx/>
              <a:buFontTx/>
              <a:buNone/>
            </a:pPr>
            <a:r>
              <a:rPr lang="zh-CN" altLang="en-US" sz="180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解开归档文件</a:t>
            </a:r>
            <a:endParaRPr lang="zh-CN" altLang="en-US" sz="180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kern="0" dirty="0"/>
              <a:t>Bash</a:t>
            </a:r>
            <a:r>
              <a:rPr lang="zh-CN" altLang="en-US" kern="0" dirty="0"/>
              <a:t>的命令</a:t>
            </a:r>
            <a:r>
              <a:rPr lang="zh-CN" altLang="en-US" kern="0" dirty="0" smtClean="0"/>
              <a:t>历史</a:t>
            </a:r>
            <a:endParaRPr lang="zh-CN" altLang="en-US" dirty="0"/>
          </a:p>
        </p:txBody>
      </p:sp>
      <p:sp>
        <p:nvSpPr>
          <p:cNvPr id="4" name="Rectangle 3"/>
          <p:cNvSpPr txBox="1">
            <a:spLocks noGrp="1" noChangeArrowheads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rtl="0" eaLnBrk="0" fontAlgn="ctr" hangingPunct="0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2pPr>
            <a:lvl3pPr marL="1143000" indent="-228600" algn="l" rtl="0" eaLnBrk="0" fontAlgn="ctr" hangingPunct="0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3pPr>
            <a:lvl4pPr marL="1600200" indent="-228600" algn="l" rtl="0" eaLnBrk="0" fontAlgn="ctr" hangingPunct="0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1600" b="1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4pPr>
            <a:lvl5pPr marL="2057400" indent="-228600" algn="l" rtl="0" eaLnBrk="0" fontAlgn="ctr" hangingPunct="0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1600" b="1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5pPr>
            <a:lvl6pPr marL="2514600" indent="-228600" algn="l" rtl="0" fontAlgn="ctr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1600" b="1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6pPr>
            <a:lvl7pPr marL="2971800" indent="-228600" algn="l" rtl="0" fontAlgn="ctr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1600" b="1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7pPr>
            <a:lvl8pPr marL="3429000" indent="-228600" algn="l" rtl="0" fontAlgn="ctr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1600" b="1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8pPr>
            <a:lvl9pPr marL="3886200" indent="-228600" algn="l" rtl="0" fontAlgn="ctr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1600" b="1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u"/>
              <a:defRPr/>
            </a:pPr>
            <a:r>
              <a:rPr lang="zh-CN" altLang="en-US" kern="0" dirty="0" smtClean="0"/>
              <a:t>命令历史</a:t>
            </a:r>
            <a:endParaRPr lang="zh-CN" altLang="en-US" kern="0" dirty="0" smtClean="0"/>
          </a:p>
          <a:p>
            <a:pPr lvl="1" eaLnBrk="1" hangingPunct="1">
              <a:defRPr/>
            </a:pPr>
            <a:r>
              <a:rPr lang="zh-CN" altLang="pt-BR" kern="0" dirty="0" smtClean="0"/>
              <a:t>保存用户曾经执行过的命令操作</a:t>
            </a:r>
            <a:endParaRPr lang="zh-CN" altLang="pt-BR" kern="0" dirty="0" smtClean="0"/>
          </a:p>
          <a:p>
            <a:pPr eaLnBrk="1" hangingPunct="1">
              <a:buFont typeface="Wingdings" panose="05000000000000000000" pitchFamily="2" charset="2"/>
              <a:buChar char="u"/>
              <a:defRPr/>
            </a:pPr>
            <a:r>
              <a:rPr lang="zh-CN" altLang="en-US" kern="0" dirty="0" smtClean="0"/>
              <a:t>查看历史命令 </a:t>
            </a:r>
            <a:endParaRPr lang="zh-CN" altLang="en-US" kern="0" dirty="0" smtClean="0"/>
          </a:p>
          <a:p>
            <a:pPr lvl="1" eaLnBrk="1" hangingPunct="1">
              <a:defRPr/>
            </a:pPr>
            <a:r>
              <a:rPr lang="zh-CN" altLang="en-US" kern="0" dirty="0" smtClean="0"/>
              <a:t>使用↑、↓按键逐条翻看，允许编辑并重复执行</a:t>
            </a:r>
            <a:endParaRPr lang="zh-CN" altLang="en-US" kern="0" dirty="0" smtClean="0"/>
          </a:p>
          <a:p>
            <a:pPr lvl="1" eaLnBrk="1" hangingPunct="1">
              <a:defRPr/>
            </a:pPr>
            <a:r>
              <a:rPr lang="zh-CN" altLang="en-US" kern="0" dirty="0" smtClean="0"/>
              <a:t>执行：</a:t>
            </a:r>
            <a:r>
              <a:rPr lang="en-US" altLang="zh-CN" kern="0" dirty="0" smtClean="0">
                <a:solidFill>
                  <a:srgbClr val="FF0000"/>
                </a:solidFill>
              </a:rPr>
              <a:t>history</a:t>
            </a:r>
            <a:endParaRPr lang="en-US" altLang="zh-CN" kern="0" dirty="0" smtClean="0"/>
          </a:p>
          <a:p>
            <a:pPr eaLnBrk="1" hangingPunct="1">
              <a:buFont typeface="Wingdings" panose="05000000000000000000" pitchFamily="2" charset="2"/>
              <a:buChar char="u"/>
              <a:defRPr/>
            </a:pPr>
            <a:r>
              <a:rPr lang="zh-CN" altLang="en-US" kern="0" dirty="0" smtClean="0"/>
              <a:t>清除历史命令</a:t>
            </a:r>
            <a:endParaRPr lang="zh-CN" altLang="en-US" kern="0" dirty="0" smtClean="0"/>
          </a:p>
          <a:p>
            <a:pPr lvl="1" eaLnBrk="1" hangingPunct="1">
              <a:defRPr/>
            </a:pPr>
            <a:r>
              <a:rPr lang="zh-CN" altLang="en-US" kern="0" dirty="0" smtClean="0"/>
              <a:t>执行：</a:t>
            </a:r>
            <a:r>
              <a:rPr lang="en-US" altLang="zh-CN" kern="0" dirty="0" smtClean="0">
                <a:solidFill>
                  <a:srgbClr val="FF0000"/>
                </a:solidFill>
              </a:rPr>
              <a:t>history -c</a:t>
            </a:r>
            <a:endParaRPr lang="en-US" altLang="zh-CN" kern="0" dirty="0" smtClean="0">
              <a:solidFill>
                <a:srgbClr val="FF0000"/>
              </a:solidFill>
            </a:endParaRPr>
          </a:p>
          <a:p>
            <a:pPr eaLnBrk="1" hangingPunct="1">
              <a:buClr>
                <a:srgbClr val="000000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kern="0" dirty="0" smtClean="0"/>
              <a:t>调用历史命令</a:t>
            </a:r>
            <a:endParaRPr lang="zh-CN" altLang="en-US" kern="0" dirty="0" smtClean="0"/>
          </a:p>
          <a:p>
            <a:pPr lvl="1" eaLnBrk="1" hangingPunct="1">
              <a:buClr>
                <a:srgbClr val="000000"/>
              </a:buClr>
              <a:defRPr/>
            </a:pPr>
            <a:r>
              <a:rPr lang="en-US" altLang="zh-CN" kern="0" dirty="0" smtClean="0">
                <a:solidFill>
                  <a:srgbClr val="FF0000"/>
                </a:solidFill>
              </a:rPr>
              <a:t>!n</a:t>
            </a:r>
            <a:r>
              <a:rPr lang="zh-CN" altLang="en-US" kern="0" dirty="0" smtClean="0"/>
              <a:t>：执行历史记录中的第</a:t>
            </a:r>
            <a:r>
              <a:rPr lang="en-US" altLang="zh-CN" kern="0" dirty="0" smtClean="0"/>
              <a:t>n</a:t>
            </a:r>
            <a:r>
              <a:rPr lang="zh-CN" altLang="en-US" kern="0" dirty="0" smtClean="0"/>
              <a:t>条命令</a:t>
            </a:r>
            <a:endParaRPr lang="zh-CN" altLang="en-US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kern="0" dirty="0"/>
              <a:t>Bash</a:t>
            </a:r>
            <a:r>
              <a:rPr lang="zh-CN" altLang="en-US" kern="0" dirty="0"/>
              <a:t>的命令别名 </a:t>
            </a:r>
            <a:endParaRPr lang="zh-CN" altLang="en-US" dirty="0"/>
          </a:p>
        </p:txBody>
      </p:sp>
      <p:sp>
        <p:nvSpPr>
          <p:cNvPr id="4" name="Rectangle 3"/>
          <p:cNvSpPr txBox="1">
            <a:spLocks noGrp="1" noChangeArrowheads="1"/>
          </p:cNvSpPr>
          <p:nvPr>
            <p:ph sz="quarter" idx="13"/>
          </p:nvPr>
        </p:nvSpPr>
        <p:spPr>
          <a:xfrm>
            <a:off x="611560" y="1700808"/>
            <a:ext cx="7887027" cy="435191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rtl="0" eaLnBrk="0" fontAlgn="ctr" hangingPunct="0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2pPr>
            <a:lvl3pPr marL="1143000" indent="-228600" algn="l" rtl="0" eaLnBrk="0" fontAlgn="ctr" hangingPunct="0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3pPr>
            <a:lvl4pPr marL="1600200" indent="-228600" algn="l" rtl="0" eaLnBrk="0" fontAlgn="ctr" hangingPunct="0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1600" b="1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4pPr>
            <a:lvl5pPr marL="2057400" indent="-228600" algn="l" rtl="0" eaLnBrk="0" fontAlgn="ctr" hangingPunct="0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1600" b="1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5pPr>
            <a:lvl6pPr marL="2514600" indent="-228600" algn="l" rtl="0" fontAlgn="ctr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1600" b="1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6pPr>
            <a:lvl7pPr marL="2971800" indent="-228600" algn="l" rtl="0" fontAlgn="ctr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1600" b="1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7pPr>
            <a:lvl8pPr marL="3429000" indent="-228600" algn="l" rtl="0" fontAlgn="ctr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1600" b="1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8pPr>
            <a:lvl9pPr marL="3886200" indent="-228600" algn="l" rtl="0" fontAlgn="ctr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1600" b="1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u"/>
              <a:defRPr/>
            </a:pPr>
            <a:r>
              <a:rPr lang="zh-CN" altLang="en-US" kern="0" dirty="0" smtClean="0"/>
              <a:t>命令别名</a:t>
            </a:r>
            <a:endParaRPr lang="zh-CN" altLang="en-US" kern="0" dirty="0" smtClean="0"/>
          </a:p>
          <a:p>
            <a:pPr lvl="1" eaLnBrk="1" hangingPunct="1">
              <a:defRPr/>
            </a:pPr>
            <a:r>
              <a:rPr lang="zh-CN" altLang="en-US" kern="0" dirty="0" smtClean="0"/>
              <a:t>为使用频率较高的复杂命令行设置简短的调用名称</a:t>
            </a:r>
            <a:endParaRPr lang="zh-CN" altLang="en-US" kern="0" dirty="0" smtClean="0"/>
          </a:p>
          <a:p>
            <a:pPr eaLnBrk="1" hangingPunct="1">
              <a:buFont typeface="Wingdings" panose="05000000000000000000" pitchFamily="2" charset="2"/>
              <a:buChar char="u"/>
              <a:defRPr/>
            </a:pPr>
            <a:r>
              <a:rPr lang="zh-CN" altLang="en-US" kern="0" dirty="0" smtClean="0"/>
              <a:t>查看命令别名</a:t>
            </a:r>
            <a:endParaRPr lang="zh-CN" altLang="en-US" kern="0" dirty="0" smtClean="0"/>
          </a:p>
          <a:p>
            <a:pPr lvl="1" eaLnBrk="1" hangingPunct="1">
              <a:defRPr/>
            </a:pPr>
            <a:r>
              <a:rPr lang="zh-CN" altLang="en-US" kern="0" dirty="0" smtClean="0"/>
              <a:t>格式：</a:t>
            </a:r>
            <a:r>
              <a:rPr lang="en-US" altLang="zh-CN" kern="0" dirty="0" smtClean="0">
                <a:solidFill>
                  <a:srgbClr val="FF0000"/>
                </a:solidFill>
              </a:rPr>
              <a:t>alias  [</a:t>
            </a:r>
            <a:r>
              <a:rPr lang="zh-CN" altLang="en-US" kern="0" dirty="0" smtClean="0">
                <a:solidFill>
                  <a:srgbClr val="FF0000"/>
                </a:solidFill>
              </a:rPr>
              <a:t>别名</a:t>
            </a:r>
            <a:r>
              <a:rPr lang="en-US" altLang="zh-CN" kern="0" dirty="0" smtClean="0">
                <a:solidFill>
                  <a:srgbClr val="FF0000"/>
                </a:solidFill>
              </a:rPr>
              <a:t>]</a:t>
            </a:r>
            <a:endParaRPr lang="en-US" altLang="zh-CN" kern="0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u"/>
              <a:defRPr/>
            </a:pPr>
            <a:r>
              <a:rPr lang="zh-CN" altLang="en-US" kern="0" dirty="0" smtClean="0"/>
              <a:t>设置命令别名</a:t>
            </a:r>
            <a:endParaRPr lang="zh-CN" altLang="en-US" kern="0" dirty="0" smtClean="0"/>
          </a:p>
          <a:p>
            <a:pPr lvl="1" eaLnBrk="1" hangingPunct="1">
              <a:defRPr/>
            </a:pPr>
            <a:r>
              <a:rPr lang="zh-CN" altLang="pt-BR" kern="0" dirty="0" smtClean="0"/>
              <a:t>执行：</a:t>
            </a:r>
            <a:r>
              <a:rPr lang="pt-BR" altLang="zh-CN" kern="0" dirty="0" smtClean="0">
                <a:solidFill>
                  <a:srgbClr val="FF0000"/>
                </a:solidFill>
              </a:rPr>
              <a:t>alias  </a:t>
            </a:r>
            <a:r>
              <a:rPr lang="zh-CN" altLang="pt-BR" kern="0" dirty="0" smtClean="0">
                <a:solidFill>
                  <a:srgbClr val="FF0000"/>
                </a:solidFill>
              </a:rPr>
              <a:t>别名</a:t>
            </a:r>
            <a:r>
              <a:rPr lang="pt-BR" altLang="zh-CN" kern="0" dirty="0" smtClean="0">
                <a:solidFill>
                  <a:srgbClr val="FF0000"/>
                </a:solidFill>
              </a:rPr>
              <a:t>='</a:t>
            </a:r>
            <a:r>
              <a:rPr lang="zh-CN" altLang="pt-BR" kern="0" dirty="0" smtClean="0">
                <a:solidFill>
                  <a:srgbClr val="FF0000"/>
                </a:solidFill>
              </a:rPr>
              <a:t>实际执行的命令</a:t>
            </a:r>
            <a:r>
              <a:rPr lang="pt-BR" altLang="zh-CN" kern="0" dirty="0" smtClean="0">
                <a:solidFill>
                  <a:srgbClr val="FF0000"/>
                </a:solidFill>
              </a:rPr>
              <a:t>'</a:t>
            </a:r>
            <a:endParaRPr lang="en-US" altLang="zh-CN" kern="0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Char char="u"/>
              <a:defRPr/>
            </a:pPr>
            <a:r>
              <a:rPr lang="zh-CN" altLang="en-US" kern="0" dirty="0" smtClean="0"/>
              <a:t>取消已设置的命令别名 </a:t>
            </a:r>
            <a:endParaRPr lang="zh-CN" altLang="en-US" kern="0" dirty="0" smtClean="0"/>
          </a:p>
          <a:p>
            <a:pPr lvl="1" eaLnBrk="1" hangingPunct="1">
              <a:defRPr/>
            </a:pPr>
            <a:r>
              <a:rPr lang="zh-CN" altLang="en-US" kern="0" dirty="0" smtClean="0"/>
              <a:t>格式：</a:t>
            </a:r>
            <a:r>
              <a:rPr lang="en-US" altLang="zh-CN" kern="0" dirty="0" err="1" smtClean="0">
                <a:solidFill>
                  <a:srgbClr val="FF0000"/>
                </a:solidFill>
              </a:rPr>
              <a:t>unalias</a:t>
            </a:r>
            <a:r>
              <a:rPr lang="en-US" altLang="zh-CN" kern="0" dirty="0" smtClean="0">
                <a:solidFill>
                  <a:srgbClr val="FF0000"/>
                </a:solidFill>
              </a:rPr>
              <a:t>  </a:t>
            </a:r>
            <a:r>
              <a:rPr lang="zh-CN" altLang="pt-BR" kern="0" dirty="0" smtClean="0">
                <a:solidFill>
                  <a:srgbClr val="FF0000"/>
                </a:solidFill>
              </a:rPr>
              <a:t>别名</a:t>
            </a:r>
            <a:endParaRPr lang="zh-CN" altLang="pt-BR" kern="0" dirty="0" smtClean="0">
              <a:solidFill>
                <a:srgbClr val="FF0000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zh-CN" altLang="en-US" kern="0" dirty="0" smtClean="0">
                <a:solidFill>
                  <a:srgbClr val="FF0000"/>
                </a:solidFill>
              </a:rPr>
              <a:t>               </a:t>
            </a:r>
            <a:r>
              <a:rPr lang="en-US" altLang="zh-CN" kern="0" dirty="0" err="1" smtClean="0">
                <a:solidFill>
                  <a:srgbClr val="FF0000"/>
                </a:solidFill>
              </a:rPr>
              <a:t>unalias</a:t>
            </a:r>
            <a:r>
              <a:rPr lang="en-US" altLang="zh-CN" kern="0" dirty="0" smtClean="0">
                <a:solidFill>
                  <a:srgbClr val="FF0000"/>
                </a:solidFill>
              </a:rPr>
              <a:t>  -a</a:t>
            </a:r>
            <a:endParaRPr lang="en-US" altLang="zh-CN" kern="0" dirty="0" smtClean="0">
              <a:solidFill>
                <a:srgbClr val="FF0000"/>
              </a:solidFill>
            </a:endParaRPr>
          </a:p>
          <a:p>
            <a:pPr marL="342900" lvl="1" indent="-342900" eaLnBrk="1" hangingPunct="1">
              <a:buFontTx/>
              <a:buBlip>
                <a:blip r:embed="rId1"/>
              </a:buBlip>
              <a:defRPr/>
            </a:pPr>
            <a:r>
              <a:rPr lang="zh-CN" altLang="en-US" sz="2800" kern="0" dirty="0" smtClean="0">
                <a:solidFill>
                  <a:srgbClr val="000000"/>
                </a:solidFill>
              </a:rPr>
              <a:t>使别名永久生效</a:t>
            </a:r>
            <a:endParaRPr lang="en-US" altLang="zh-CN" sz="2800" kern="0" dirty="0" smtClean="0">
              <a:solidFill>
                <a:srgbClr val="000000"/>
              </a:solidFill>
            </a:endParaRPr>
          </a:p>
          <a:p>
            <a:pPr lvl="1" eaLnBrk="1" hangingPunct="1">
              <a:defRPr/>
            </a:pPr>
            <a:r>
              <a:rPr lang="zh-CN" altLang="en-US" kern="0" dirty="0" smtClean="0"/>
              <a:t>将设置命令保存到</a:t>
            </a:r>
            <a:r>
              <a:rPr lang="en-US" altLang="zh-CN" kern="0" dirty="0" smtClean="0"/>
              <a:t>~/.</a:t>
            </a:r>
            <a:r>
              <a:rPr lang="en-US" altLang="zh-CN" kern="0" dirty="0" err="1" smtClean="0"/>
              <a:t>bashrc</a:t>
            </a:r>
            <a:r>
              <a:rPr lang="zh-CN" altLang="en-US" kern="0" dirty="0" smtClean="0"/>
              <a:t>文件中</a:t>
            </a:r>
            <a:endParaRPr lang="en-US" altLang="zh-CN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通配符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628488" y="1825205"/>
            <a:ext cx="7887027" cy="1531788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1. </a:t>
            </a:r>
            <a:r>
              <a:rPr lang="zh-CN" altLang="en-US" dirty="0" smtClean="0"/>
              <a:t>* </a:t>
            </a:r>
            <a:r>
              <a:rPr lang="en-US" altLang="zh-CN" dirty="0"/>
              <a:t>- </a:t>
            </a:r>
            <a:r>
              <a:rPr lang="zh-CN" altLang="en-US" dirty="0"/>
              <a:t>通配符</a:t>
            </a:r>
            <a:r>
              <a:rPr lang="en-US" altLang="zh-CN" dirty="0"/>
              <a:t>,</a:t>
            </a:r>
            <a:r>
              <a:rPr lang="zh-CN" altLang="en-US" dirty="0"/>
              <a:t>代表任意字符</a:t>
            </a:r>
            <a:r>
              <a:rPr lang="en-US" altLang="zh-CN" dirty="0"/>
              <a:t>(0</a:t>
            </a:r>
            <a:r>
              <a:rPr lang="zh-CN" altLang="en-US" dirty="0"/>
              <a:t>到多个</a:t>
            </a:r>
            <a:r>
              <a:rPr lang="en-US" altLang="zh-CN" dirty="0"/>
              <a:t>)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2. ? </a:t>
            </a:r>
            <a:r>
              <a:rPr lang="en-US" altLang="zh-CN" dirty="0"/>
              <a:t>- </a:t>
            </a:r>
            <a:r>
              <a:rPr lang="zh-CN" altLang="en-US" dirty="0"/>
              <a:t>通配符</a:t>
            </a:r>
            <a:r>
              <a:rPr lang="en-US" altLang="zh-CN" dirty="0"/>
              <a:t>,</a:t>
            </a:r>
            <a:r>
              <a:rPr lang="zh-CN" altLang="en-US" dirty="0"/>
              <a:t>代表一个</a:t>
            </a:r>
            <a:r>
              <a:rPr lang="zh-CN" altLang="en-US" dirty="0" smtClean="0"/>
              <a:t>字符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3.[…]  </a:t>
            </a:r>
            <a:r>
              <a:rPr lang="zh-CN" altLang="en-US" dirty="0" smtClean="0"/>
              <a:t>匹配括号中给出的字符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23528" y="3573016"/>
            <a:ext cx="8208912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400" dirty="0" smtClean="0"/>
              <a:t>案例</a:t>
            </a:r>
            <a:endParaRPr lang="en-US" altLang="zh-CN" sz="2400" dirty="0" smtClean="0"/>
          </a:p>
          <a:p>
            <a:r>
              <a:rPr lang="en-US" altLang="zh-CN" sz="2400" dirty="0" smtClean="0"/>
              <a:t>1.  # ls </a:t>
            </a:r>
            <a:r>
              <a:rPr lang="en-US" altLang="zh-CN" sz="2400" dirty="0"/>
              <a:t>test*    </a:t>
            </a:r>
            <a:r>
              <a:rPr lang="en-US" altLang="zh-CN" sz="2400" dirty="0" smtClean="0"/>
              <a:t>  </a:t>
            </a:r>
            <a:r>
              <a:rPr lang="zh-CN" altLang="en-US" sz="2400" dirty="0" smtClean="0"/>
              <a:t>表示</a:t>
            </a:r>
            <a:r>
              <a:rPr lang="zh-CN" altLang="en-US" sz="2400" dirty="0"/>
              <a:t>后面不论接几个字符都接受（没有字符也接受）</a:t>
            </a:r>
            <a:endParaRPr lang="zh-CN" altLang="en-US" sz="2400" dirty="0"/>
          </a:p>
          <a:p>
            <a:r>
              <a:rPr lang="en-US" altLang="zh-CN" sz="2400" dirty="0" smtClean="0"/>
              <a:t>2. 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#ls </a:t>
            </a:r>
            <a:r>
              <a:rPr lang="en-US" altLang="zh-CN" sz="2400" dirty="0"/>
              <a:t>test? </a:t>
            </a:r>
            <a:r>
              <a:rPr lang="en-US" altLang="zh-CN" sz="2400" dirty="0" smtClean="0"/>
              <a:t>     ?</a:t>
            </a:r>
            <a:r>
              <a:rPr lang="zh-CN" altLang="en-US" sz="2400" dirty="0"/>
              <a:t>表示后面当且仅当接一个字符时才接受</a:t>
            </a:r>
            <a:endParaRPr lang="zh-CN" altLang="en-US" sz="2400" dirty="0"/>
          </a:p>
          <a:p>
            <a:r>
              <a:rPr lang="en-US" altLang="zh-CN" sz="2400" dirty="0" smtClean="0"/>
              <a:t>3. ls </a:t>
            </a:r>
            <a:r>
              <a:rPr lang="en-US" altLang="zh-CN" sz="2400" dirty="0"/>
              <a:t>test??? </a:t>
            </a:r>
            <a:r>
              <a:rPr lang="en-US" altLang="zh-CN" sz="2400" dirty="0" smtClean="0"/>
              <a:t>    ???</a:t>
            </a:r>
            <a:r>
              <a:rPr lang="zh-CN" altLang="en-US" sz="2400" dirty="0"/>
              <a:t>表示一定要接三个字符</a:t>
            </a:r>
            <a:endParaRPr lang="zh-CN" altLang="en-US" sz="2400" dirty="0"/>
          </a:p>
          <a:p>
            <a:r>
              <a:rPr lang="en-US" altLang="zh-CN" sz="2400" dirty="0" smtClean="0"/>
              <a:t>4. </a:t>
            </a:r>
            <a:r>
              <a:rPr lang="en-US" altLang="zh-CN" sz="2400" dirty="0" err="1" smtClean="0"/>
              <a:t>cp</a:t>
            </a:r>
            <a:r>
              <a:rPr lang="en-US" altLang="zh-CN" sz="2400" dirty="0" smtClean="0"/>
              <a:t>  test[1-5</a:t>
            </a:r>
            <a:r>
              <a:rPr lang="en-US" altLang="zh-CN" sz="2400" dirty="0"/>
              <a:t>]  /</a:t>
            </a:r>
            <a:r>
              <a:rPr lang="en-US" altLang="zh-CN" sz="2400" dirty="0" err="1"/>
              <a:t>tmp</a:t>
            </a:r>
            <a:r>
              <a:rPr lang="en-US" altLang="zh-CN" sz="2400" dirty="0"/>
              <a:t>      </a:t>
            </a:r>
            <a:r>
              <a:rPr lang="en-US" altLang="zh-CN" sz="2400" dirty="0" smtClean="0"/>
              <a:t>test1</a:t>
            </a:r>
            <a:r>
              <a:rPr lang="en-US" altLang="zh-CN" sz="2400" dirty="0"/>
              <a:t>, test2, test3, test4, test5</a:t>
            </a:r>
            <a:r>
              <a:rPr lang="zh-CN" altLang="en-US" sz="2400" dirty="0"/>
              <a:t>若存在，则复制到</a:t>
            </a:r>
            <a:r>
              <a:rPr lang="en-US" altLang="zh-CN" sz="2400" dirty="0"/>
              <a:t>/</a:t>
            </a:r>
            <a:r>
              <a:rPr lang="en-US" altLang="zh-CN" sz="2400" dirty="0" err="1"/>
              <a:t>tmp</a:t>
            </a:r>
            <a:r>
              <a:rPr lang="zh-CN" altLang="en-US" sz="2400" dirty="0"/>
              <a:t>目录下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kern="0" dirty="0"/>
              <a:t>重定向</a:t>
            </a:r>
            <a:endParaRPr lang="zh-CN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9388" y="1196975"/>
            <a:ext cx="8435975" cy="10445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rtl="0" eaLnBrk="0" fontAlgn="ctr" hangingPunct="0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2pPr>
            <a:lvl3pPr marL="1143000" indent="-228600" algn="l" rtl="0" eaLnBrk="0" fontAlgn="ctr" hangingPunct="0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3pPr>
            <a:lvl4pPr marL="1600200" indent="-228600" algn="l" rtl="0" eaLnBrk="0" fontAlgn="ctr" hangingPunct="0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1600" b="1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4pPr>
            <a:lvl5pPr marL="2057400" indent="-228600" algn="l" rtl="0" eaLnBrk="0" fontAlgn="ctr" hangingPunct="0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1600" b="1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5pPr>
            <a:lvl6pPr marL="2514600" indent="-228600" algn="l" rtl="0" fontAlgn="ctr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1600" b="1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6pPr>
            <a:lvl7pPr marL="2971800" indent="-228600" algn="l" rtl="0" fontAlgn="ctr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1600" b="1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7pPr>
            <a:lvl8pPr marL="3429000" indent="-228600" algn="l" rtl="0" fontAlgn="ctr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1600" b="1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8pPr>
            <a:lvl9pPr marL="3886200" indent="-228600" algn="l" rtl="0" fontAlgn="ctr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1600" b="1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9pPr>
          </a:lstStyle>
          <a:p>
            <a:pPr marL="0" indent="0" eaLnBrk="1" hangingPunct="1">
              <a:buNone/>
              <a:defRPr/>
            </a:pPr>
            <a:endParaRPr lang="en-US" altLang="zh-CN" kern="0" dirty="0" smtClean="0"/>
          </a:p>
          <a:p>
            <a:pPr lvl="1" eaLnBrk="1" hangingPunct="1">
              <a:defRPr/>
            </a:pPr>
            <a:r>
              <a:rPr lang="zh-CN" altLang="en-US" kern="0" dirty="0" smtClean="0"/>
              <a:t>将命令的执行结果输出到指定的文件中，而不是直接显示在屏幕上 </a:t>
            </a:r>
            <a:endParaRPr lang="en-US" altLang="zh-CN" kern="0" dirty="0" smtClean="0"/>
          </a:p>
        </p:txBody>
      </p:sp>
      <p:graphicFrame>
        <p:nvGraphicFramePr>
          <p:cNvPr id="5" name="Group 4"/>
          <p:cNvGraphicFramePr>
            <a:graphicFrameLocks noGrp="1"/>
          </p:cNvGraphicFramePr>
          <p:nvPr/>
        </p:nvGraphicFramePr>
        <p:xfrm>
          <a:off x="799525" y="2319020"/>
          <a:ext cx="7829550" cy="3175000"/>
        </p:xfrm>
        <a:graphic>
          <a:graphicData uri="http://schemas.openxmlformats.org/drawingml/2006/table">
            <a:tbl>
              <a:tblPr/>
              <a:tblGrid>
                <a:gridCol w="2022475"/>
                <a:gridCol w="1103312"/>
                <a:gridCol w="4703763"/>
              </a:tblGrid>
              <a:tr h="4572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</a:rPr>
                        <a:t>类型</a:t>
                      </a: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</a:rPr>
                        <a:t>操作符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</a:rPr>
                        <a:t>用途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64231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</a:rPr>
                        <a:t>重定向标准输出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marL="90000" marR="90000" marT="46806" marB="46806" anchor="ctr" horzOverflow="overflow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</a:rPr>
                        <a:t>&gt;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marL="90000" marR="90000" marT="46806" marB="46806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</a:rPr>
                        <a:t>将命令的执行结果输出到指定的文件中，而不是直接显示在屏幕上 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964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</a:rPr>
                        <a:t>&gt;&gt;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marL="90000" marR="90000" marT="46806" marB="46806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</a:rPr>
                        <a:t>将命令执行的结果追加输出到指定文件 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31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</a:rPr>
                        <a:t>重定向标准错误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marL="90000" marR="90000" marT="46806" marB="46806" anchor="ctr" horzOverflow="overflow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</a:rPr>
                        <a:t>2&gt;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marL="90000" marR="90000" marT="46806" marB="46806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</a:rPr>
                        <a:t>清空指定文件的内容，并将标准错误信息保存到该文件中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964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</a:rPr>
                        <a:t>2&gt;&gt;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marL="90000" marR="90000" marT="46806" marB="46806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</a:rPr>
                        <a:t>将标准错误信息追加输出到指定的文件中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7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</a:rPr>
                        <a:t>重定向标准输出和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</a:rPr>
                        <a:t>标准错误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marL="90000" marR="90000" marT="46806" marB="46806" anchor="ctr" horzOverflow="overflow">
                    <a:lnL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</a:rPr>
                        <a:t>&amp;&gt;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marL="90000" marR="90000" marT="46806" marB="46806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楷体_GB2312" pitchFamily="49" charset="-122"/>
                        </a:rPr>
                        <a:t>将标准输出、标准错误的内容全部保存到指定的文件中，而不是直接显示在屏幕上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楷体_GB2312" pitchFamily="49" charset="-122"/>
                      </a:endParaRPr>
                    </a:p>
                  </a:txBody>
                  <a:tcPr marL="90000" marR="90000" marT="46806" marB="46806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kern="0" dirty="0"/>
              <a:t>输出重定向</a:t>
            </a:r>
            <a:r>
              <a:rPr lang="zh-CN" altLang="en-US" kern="0" dirty="0" smtClean="0"/>
              <a:t>实例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将</a:t>
            </a:r>
            <a:r>
              <a:rPr lang="zh-CN" altLang="en-US" dirty="0"/>
              <a:t>标准输出重定向到文件</a:t>
            </a:r>
            <a:endParaRPr lang="zh-CN" altLang="en-US" dirty="0"/>
          </a:p>
          <a:p>
            <a:pPr marL="400050" lvl="1" indent="0">
              <a:buNone/>
            </a:pPr>
            <a:r>
              <a:rPr lang="en-US" altLang="zh-CN" dirty="0"/>
              <a:t>$ ls /etc/ &gt; </a:t>
            </a:r>
            <a:r>
              <a:rPr lang="en-US" altLang="zh-CN" dirty="0" err="1"/>
              <a:t>etcdir</a:t>
            </a:r>
            <a:endParaRPr lang="en-US" altLang="zh-CN" dirty="0"/>
          </a:p>
          <a:p>
            <a:r>
              <a:rPr lang="zh-CN" altLang="en-US" dirty="0"/>
              <a:t>将标准输出重定向追加到文件</a:t>
            </a:r>
            <a:endParaRPr lang="zh-CN" altLang="en-US" dirty="0"/>
          </a:p>
          <a:p>
            <a:pPr marL="400050" lvl="1" indent="0">
              <a:buNone/>
            </a:pPr>
            <a:r>
              <a:rPr lang="en-US" altLang="zh-CN" dirty="0"/>
              <a:t>$ ls /etc/</a:t>
            </a:r>
            <a:r>
              <a:rPr lang="en-US" altLang="zh-CN" dirty="0" err="1"/>
              <a:t>sysconfig</a:t>
            </a:r>
            <a:r>
              <a:rPr lang="en-US" altLang="zh-CN" dirty="0"/>
              <a:t>/ &gt;&gt; </a:t>
            </a:r>
            <a:r>
              <a:rPr lang="en-US" altLang="zh-CN" dirty="0" err="1"/>
              <a:t>etcdir</a:t>
            </a:r>
            <a:r>
              <a:rPr lang="en-US" altLang="zh-CN" dirty="0"/>
              <a:t> </a:t>
            </a:r>
            <a:endParaRPr lang="en-US" altLang="zh-CN" dirty="0"/>
          </a:p>
          <a:p>
            <a:r>
              <a:rPr lang="zh-CN" altLang="en-US" dirty="0"/>
              <a:t>将错误输出重定向到文件</a:t>
            </a:r>
            <a:endParaRPr lang="zh-CN" altLang="en-US" dirty="0"/>
          </a:p>
          <a:p>
            <a:pPr marL="400050" lvl="1" indent="0">
              <a:buNone/>
            </a:pPr>
            <a:r>
              <a:rPr lang="en-US" altLang="zh-CN" dirty="0"/>
              <a:t>$ </a:t>
            </a:r>
            <a:r>
              <a:rPr lang="en-US" altLang="zh-CN" dirty="0" err="1"/>
              <a:t>nocmd</a:t>
            </a:r>
            <a:r>
              <a:rPr lang="en-US" altLang="zh-CN" dirty="0"/>
              <a:t> 2&gt; </a:t>
            </a:r>
            <a:r>
              <a:rPr lang="en-US" altLang="zh-CN" dirty="0" err="1"/>
              <a:t>errfile</a:t>
            </a:r>
            <a:endParaRPr lang="en-US" altLang="zh-CN" dirty="0"/>
          </a:p>
          <a:p>
            <a:r>
              <a:rPr lang="zh-CN" altLang="en-US" dirty="0"/>
              <a:t>将标准输出和错误输出重定向到文件</a:t>
            </a:r>
            <a:endParaRPr lang="zh-CN" altLang="en-US" dirty="0"/>
          </a:p>
          <a:p>
            <a:pPr marL="400050" lvl="1" indent="0">
              <a:buNone/>
            </a:pPr>
            <a:r>
              <a:rPr lang="en-US" altLang="zh-CN" dirty="0"/>
              <a:t>$ ls </a:t>
            </a:r>
            <a:r>
              <a:rPr lang="en-US" altLang="zh-CN" dirty="0" err="1"/>
              <a:t>afile</a:t>
            </a:r>
            <a:r>
              <a:rPr lang="en-US" altLang="zh-CN" dirty="0"/>
              <a:t> </a:t>
            </a:r>
            <a:r>
              <a:rPr lang="en-US" altLang="zh-CN" dirty="0" err="1"/>
              <a:t>bfile</a:t>
            </a:r>
            <a:r>
              <a:rPr lang="en-US" altLang="zh-CN" dirty="0"/>
              <a:t> &amp;&gt; </a:t>
            </a:r>
            <a:r>
              <a:rPr lang="en-US" altLang="zh-CN" dirty="0" err="1"/>
              <a:t>errfile</a:t>
            </a:r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1157" y="620688"/>
            <a:ext cx="7773338" cy="1596177"/>
          </a:xfrm>
        </p:spPr>
        <p:txBody>
          <a:bodyPr/>
          <a:lstStyle/>
          <a:p>
            <a:r>
              <a:rPr lang="zh-CN" altLang="en-US" kern="0" dirty="0"/>
              <a:t>命令行编辑的几个辅助操作</a:t>
            </a:r>
            <a:br>
              <a:rPr lang="zh-CN" altLang="en-US" kern="0" dirty="0"/>
            </a:b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539552" y="2216865"/>
            <a:ext cx="7887027" cy="3764036"/>
          </a:xfrm>
        </p:spPr>
        <p:txBody>
          <a:bodyPr>
            <a:normAutofit/>
          </a:bodyPr>
          <a:lstStyle/>
          <a:p>
            <a:pPr lvl="1" eaLnBrk="1" hangingPunct="1">
              <a:defRPr/>
            </a:pPr>
            <a:r>
              <a:rPr lang="en-US" altLang="zh-CN" sz="2400" kern="0" dirty="0" smtClean="0">
                <a:solidFill>
                  <a:srgbClr val="FF0000"/>
                </a:solidFill>
              </a:rPr>
              <a:t>Tab</a:t>
            </a:r>
            <a:r>
              <a:rPr lang="zh-CN" altLang="en-US" sz="2400" kern="0" dirty="0">
                <a:solidFill>
                  <a:srgbClr val="FF0000"/>
                </a:solidFill>
              </a:rPr>
              <a:t>键：自动补齐</a:t>
            </a:r>
            <a:endParaRPr lang="zh-CN" altLang="en-US" sz="2400" kern="0" dirty="0">
              <a:solidFill>
                <a:srgbClr val="FF0000"/>
              </a:solidFill>
            </a:endParaRPr>
          </a:p>
          <a:p>
            <a:pPr lvl="1" eaLnBrk="1" hangingPunct="1">
              <a:defRPr/>
            </a:pPr>
            <a:r>
              <a:rPr lang="zh-CN" altLang="en-US" sz="2400" kern="0" dirty="0" smtClean="0"/>
              <a:t>快</a:t>
            </a:r>
            <a:r>
              <a:rPr lang="zh-CN" altLang="en-US" sz="2400" kern="0" dirty="0"/>
              <a:t>捷键 </a:t>
            </a:r>
            <a:r>
              <a:rPr lang="en-US" altLang="zh-CN" sz="2400" kern="0" dirty="0" err="1"/>
              <a:t>Ctrl+U</a:t>
            </a:r>
            <a:r>
              <a:rPr lang="zh-CN" altLang="en-US" sz="2400" kern="0" dirty="0"/>
              <a:t>：清空至行首</a:t>
            </a:r>
            <a:endParaRPr lang="zh-CN" altLang="en-US" sz="2400" kern="0" dirty="0"/>
          </a:p>
          <a:p>
            <a:pPr lvl="1" eaLnBrk="1" hangingPunct="1">
              <a:defRPr/>
            </a:pPr>
            <a:r>
              <a:rPr lang="zh-CN" altLang="en-US" sz="2400" kern="0" dirty="0"/>
              <a:t>快捷键 </a:t>
            </a:r>
            <a:r>
              <a:rPr lang="en-US" altLang="zh-CN" sz="2400" kern="0" dirty="0" err="1"/>
              <a:t>Ctrl+K</a:t>
            </a:r>
            <a:r>
              <a:rPr lang="zh-CN" altLang="en-US" sz="2400" kern="0" dirty="0"/>
              <a:t>：清空至行尾</a:t>
            </a:r>
            <a:endParaRPr lang="zh-CN" altLang="en-US" sz="2400" kern="0" dirty="0"/>
          </a:p>
          <a:p>
            <a:pPr lvl="1" eaLnBrk="1" hangingPunct="1">
              <a:defRPr/>
            </a:pPr>
            <a:r>
              <a:rPr lang="zh-CN" altLang="en-US" sz="2400" b="1" kern="0" dirty="0" smtClean="0"/>
              <a:t>快捷键 </a:t>
            </a:r>
            <a:r>
              <a:rPr lang="en-US" altLang="zh-CN" sz="2400" b="1" kern="0" dirty="0"/>
              <a:t>Ctrl+C</a:t>
            </a:r>
            <a:r>
              <a:rPr lang="zh-CN" altLang="en-US" sz="2400" b="1" kern="0" dirty="0"/>
              <a:t>：取消本次</a:t>
            </a:r>
            <a:r>
              <a:rPr lang="zh-CN" altLang="en-US" sz="2400" b="1" kern="0" dirty="0" smtClean="0"/>
              <a:t>命令</a:t>
            </a:r>
            <a:endParaRPr lang="en-US" altLang="zh-CN" sz="2400" b="1" kern="0" dirty="0" smtClean="0"/>
          </a:p>
          <a:p>
            <a:pPr lvl="1" eaLnBrk="1" hangingPunct="1">
              <a:defRPr/>
            </a:pPr>
            <a:r>
              <a:rPr lang="en-US" altLang="zh-CN" sz="2400" kern="0" dirty="0" smtClean="0"/>
              <a:t>Home</a:t>
            </a:r>
            <a:r>
              <a:rPr lang="zh-CN" altLang="en-US" sz="2400" kern="0" dirty="0"/>
              <a:t>：跳到行首</a:t>
            </a:r>
            <a:endParaRPr lang="en-US" altLang="zh-CN" sz="2400" kern="0" dirty="0"/>
          </a:p>
          <a:p>
            <a:pPr lvl="1" eaLnBrk="1" hangingPunct="1">
              <a:defRPr/>
            </a:pPr>
            <a:r>
              <a:rPr lang="en-US" altLang="zh-CN" sz="2400" kern="0" dirty="0"/>
              <a:t>End</a:t>
            </a:r>
            <a:r>
              <a:rPr lang="zh-CN" altLang="en-US" sz="2400" kern="0" dirty="0"/>
              <a:t>：跳到行</a:t>
            </a:r>
            <a:r>
              <a:rPr lang="zh-CN" altLang="en-US" sz="2400" kern="0" dirty="0" smtClean="0"/>
              <a:t>尾</a:t>
            </a:r>
            <a:endParaRPr lang="en-US" altLang="zh-CN" kern="0" dirty="0" smtClean="0"/>
          </a:p>
          <a:p>
            <a:pPr eaLnBrk="1" hangingPunct="1">
              <a:defRPr/>
            </a:pPr>
            <a:r>
              <a:rPr lang="zh-CN" altLang="en-US" kern="0" dirty="0" smtClean="0"/>
              <a:t>在</a:t>
            </a:r>
            <a:r>
              <a:rPr lang="en-US" altLang="zh-CN" kern="0" dirty="0" smtClean="0"/>
              <a:t>shell</a:t>
            </a:r>
            <a:r>
              <a:rPr lang="zh-CN" altLang="en-US" kern="0" dirty="0" smtClean="0"/>
              <a:t>中，一行可以有多条命令，用“</a:t>
            </a:r>
            <a:r>
              <a:rPr lang="en-US" altLang="zh-CN" kern="0" dirty="0" smtClean="0"/>
              <a:t>;</a:t>
            </a:r>
            <a:r>
              <a:rPr lang="zh-CN" altLang="en-US" kern="0" dirty="0" smtClean="0"/>
              <a:t>”分隔</a:t>
            </a:r>
            <a:endParaRPr lang="en-US" altLang="zh-CN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常用</a:t>
            </a:r>
            <a:r>
              <a:rPr lang="en-US" altLang="zh-CN" dirty="0" smtClean="0"/>
              <a:t>Shell</a:t>
            </a:r>
            <a:r>
              <a:rPr lang="zh-CN" altLang="en-US" dirty="0" smtClean="0"/>
              <a:t>命令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2483768" y="1824933"/>
            <a:ext cx="7111867" cy="3456384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dirty="0" smtClean="0"/>
              <a:t>文件处理命令</a:t>
            </a:r>
            <a:endParaRPr lang="en-US" altLang="zh-CN" dirty="0" smtClean="0"/>
          </a:p>
          <a:p>
            <a:r>
              <a:rPr lang="zh-CN" altLang="en-US" dirty="0" smtClean="0"/>
              <a:t>权限管理命令</a:t>
            </a:r>
            <a:endParaRPr lang="en-US" altLang="zh-CN" dirty="0" smtClean="0"/>
          </a:p>
          <a:p>
            <a:r>
              <a:rPr lang="zh-CN" altLang="en-US" dirty="0" smtClean="0"/>
              <a:t>文件搜索命令</a:t>
            </a:r>
            <a:endParaRPr lang="en-US" altLang="zh-CN" dirty="0" smtClean="0"/>
          </a:p>
          <a:p>
            <a:r>
              <a:rPr lang="zh-CN" altLang="en-US" dirty="0" smtClean="0"/>
              <a:t>帮助命令</a:t>
            </a:r>
            <a:endParaRPr lang="en-US" altLang="zh-CN" dirty="0" smtClean="0"/>
          </a:p>
          <a:p>
            <a:r>
              <a:rPr lang="zh-CN" altLang="en-US" dirty="0" smtClean="0"/>
              <a:t>用户管理命令</a:t>
            </a:r>
            <a:endParaRPr lang="en-US" altLang="zh-CN" dirty="0" smtClean="0"/>
          </a:p>
          <a:p>
            <a:r>
              <a:rPr lang="zh-CN" altLang="en-US" dirty="0" smtClean="0"/>
              <a:t>压缩解压命令</a:t>
            </a:r>
            <a:endParaRPr lang="en-US" altLang="zh-CN" dirty="0" smtClean="0"/>
          </a:p>
          <a:p>
            <a:r>
              <a:rPr lang="zh-CN" altLang="en-US" dirty="0" smtClean="0"/>
              <a:t>网络命令</a:t>
            </a:r>
            <a:endParaRPr lang="en-US" altLang="zh-CN" dirty="0" smtClean="0"/>
          </a:p>
          <a:p>
            <a:r>
              <a:rPr lang="zh-CN" altLang="en-US" dirty="0" smtClean="0"/>
              <a:t>关机重启命令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187624" y="5301208"/>
            <a:ext cx="6912768" cy="523220"/>
          </a:xfrm>
          <a:prstGeom prst="rect">
            <a:avLst/>
          </a:prstGeom>
          <a:ln w="190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Linux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命令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大全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http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://man.linuxde.net/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文件和目录管理</a:t>
            </a:r>
            <a:endParaRPr lang="zh-CN" altLang="en-US" dirty="0"/>
          </a:p>
        </p:txBody>
      </p:sp>
      <p:sp>
        <p:nvSpPr>
          <p:cNvPr id="4" name="Rectangle 3"/>
          <p:cNvSpPr txBox="1">
            <a:spLocks noGrp="1" noChangeArrowheads="1"/>
          </p:cNvSpPr>
          <p:nvPr>
            <p:ph sz="quarter" idx="13"/>
          </p:nvPr>
        </p:nvSpPr>
        <p:spPr>
          <a:xfrm>
            <a:off x="673678" y="2420888"/>
            <a:ext cx="7887027" cy="297194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rtl="0" eaLnBrk="0" fontAlgn="ctr" hangingPunct="0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2pPr>
            <a:lvl3pPr marL="1143000" indent="-228600" algn="l" rtl="0" eaLnBrk="0" fontAlgn="ctr" hangingPunct="0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3pPr>
            <a:lvl4pPr marL="1600200" indent="-228600" algn="l" rtl="0" eaLnBrk="0" fontAlgn="ctr" hangingPunct="0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1600" b="1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4pPr>
            <a:lvl5pPr marL="2057400" indent="-228600" algn="l" rtl="0" eaLnBrk="0" fontAlgn="ctr" hangingPunct="0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1600" b="1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5pPr>
            <a:lvl6pPr marL="2514600" indent="-228600" algn="l" rtl="0" fontAlgn="ctr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1600" b="1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6pPr>
            <a:lvl7pPr marL="2971800" indent="-228600" algn="l" rtl="0" fontAlgn="ctr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1600" b="1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7pPr>
            <a:lvl8pPr marL="3429000" indent="-228600" algn="l" rtl="0" fontAlgn="ctr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1600" b="1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8pPr>
            <a:lvl9pPr marL="3886200" indent="-228600" algn="l" rtl="0" fontAlgn="ctr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1600" b="1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u"/>
              <a:defRPr/>
            </a:pPr>
            <a:r>
              <a:rPr lang="zh-CN" altLang="en-US" b="0" kern="0" dirty="0" smtClean="0"/>
              <a:t>目录操作命令</a:t>
            </a:r>
            <a:endParaRPr lang="zh-CN" altLang="en-US" b="0" kern="0" dirty="0" smtClean="0"/>
          </a:p>
          <a:p>
            <a:pPr lvl="1" eaLnBrk="1" hangingPunct="1">
              <a:defRPr/>
            </a:pPr>
            <a:r>
              <a:rPr lang="en-US" altLang="zh-CN" sz="2400" b="0" kern="0" dirty="0" err="1" smtClean="0"/>
              <a:t>mkdir</a:t>
            </a:r>
            <a:r>
              <a:rPr lang="zh-CN" altLang="en-US" sz="2400" b="0" kern="0" dirty="0" smtClean="0"/>
              <a:t>、</a:t>
            </a:r>
            <a:r>
              <a:rPr lang="en-US" altLang="zh-CN" sz="2400" b="0" kern="0" dirty="0" smtClean="0"/>
              <a:t>rmdir</a:t>
            </a:r>
            <a:r>
              <a:rPr lang="zh-CN" altLang="en-US" sz="2400" b="0" kern="0" dirty="0" smtClean="0"/>
              <a:t>、</a:t>
            </a:r>
            <a:r>
              <a:rPr lang="en-US" altLang="zh-CN" sz="2400" b="0" kern="0" dirty="0" smtClean="0"/>
              <a:t>cd</a:t>
            </a:r>
            <a:r>
              <a:rPr lang="zh-CN" altLang="en-US" sz="2400" b="0" kern="0" dirty="0" smtClean="0"/>
              <a:t>、</a:t>
            </a:r>
            <a:r>
              <a:rPr lang="en-US" altLang="zh-CN" sz="2400" b="0" kern="0" dirty="0" err="1"/>
              <a:t>pwd</a:t>
            </a:r>
            <a:r>
              <a:rPr lang="zh-CN" altLang="en-US" sz="2400" b="0" kern="0" dirty="0"/>
              <a:t>、</a:t>
            </a:r>
            <a:r>
              <a:rPr lang="en-US" altLang="zh-CN" sz="2400" b="0" kern="0" dirty="0" smtClean="0"/>
              <a:t>ls</a:t>
            </a:r>
            <a:endParaRPr lang="en-US" altLang="zh-CN" sz="2400" b="0" kern="0" dirty="0"/>
          </a:p>
          <a:p>
            <a:pPr marL="342900" lvl="1" indent="-342900" eaLnBrk="1" fontAlgn="base" hangingPunct="1">
              <a:buFont typeface="Wingdings" panose="05000000000000000000" pitchFamily="2" charset="2"/>
              <a:buChar char="u"/>
              <a:defRPr/>
            </a:pPr>
            <a:r>
              <a:rPr lang="zh-CN" altLang="en-US" sz="2400" b="0" kern="0" dirty="0"/>
              <a:t>文件内容操作命令</a:t>
            </a:r>
            <a:endParaRPr lang="zh-CN" altLang="en-US" sz="2400" b="0" kern="0" dirty="0"/>
          </a:p>
          <a:p>
            <a:pPr lvl="1" eaLnBrk="1" hangingPunct="1">
              <a:defRPr/>
            </a:pPr>
            <a:r>
              <a:rPr lang="en-US" altLang="zh-CN" sz="2400" b="0" kern="0" dirty="0"/>
              <a:t>cat</a:t>
            </a:r>
            <a:r>
              <a:rPr lang="zh-CN" altLang="en-US" sz="2400" b="0" kern="0" dirty="0"/>
              <a:t>、</a:t>
            </a:r>
            <a:r>
              <a:rPr lang="en-US" altLang="zh-CN" sz="2400" b="0" kern="0" dirty="0"/>
              <a:t>more</a:t>
            </a:r>
            <a:r>
              <a:rPr lang="zh-CN" altLang="en-US" sz="2400" b="0" kern="0" dirty="0"/>
              <a:t>、</a:t>
            </a:r>
            <a:r>
              <a:rPr lang="en-US" altLang="zh-CN" sz="2400" b="0" kern="0" dirty="0"/>
              <a:t>less</a:t>
            </a:r>
            <a:r>
              <a:rPr lang="zh-CN" altLang="en-US" sz="2400" b="0" kern="0" dirty="0"/>
              <a:t>、</a:t>
            </a:r>
            <a:r>
              <a:rPr lang="en-US" altLang="zh-CN" sz="2400" b="0" kern="0" dirty="0"/>
              <a:t>head</a:t>
            </a:r>
            <a:r>
              <a:rPr lang="zh-CN" altLang="en-US" sz="2400" b="0" kern="0" dirty="0"/>
              <a:t>、</a:t>
            </a:r>
            <a:r>
              <a:rPr lang="en-US" altLang="zh-CN" sz="2400" b="0" kern="0" dirty="0"/>
              <a:t>tail</a:t>
            </a:r>
            <a:r>
              <a:rPr lang="zh-CN" altLang="en-US" sz="2400" b="0" kern="0" dirty="0"/>
              <a:t>、</a:t>
            </a:r>
            <a:r>
              <a:rPr lang="en-US" altLang="zh-CN" sz="2400" b="0" kern="0" dirty="0" smtClean="0">
                <a:solidFill>
                  <a:srgbClr val="FF0000"/>
                </a:solidFill>
              </a:rPr>
              <a:t>grep</a:t>
            </a:r>
            <a:endParaRPr lang="en-US" altLang="zh-CN" b="0" kern="0" dirty="0" smtClean="0"/>
          </a:p>
          <a:p>
            <a:pPr eaLnBrk="1" hangingPunct="1">
              <a:buFont typeface="Wingdings" panose="05000000000000000000" pitchFamily="2" charset="2"/>
              <a:buChar char="u"/>
              <a:defRPr/>
            </a:pPr>
            <a:r>
              <a:rPr lang="zh-CN" altLang="en-US" b="0" kern="0" dirty="0" smtClean="0"/>
              <a:t>文件操作命令</a:t>
            </a:r>
            <a:endParaRPr lang="zh-CN" altLang="en-US" b="0" kern="0" dirty="0" smtClean="0"/>
          </a:p>
          <a:p>
            <a:pPr lvl="1" eaLnBrk="1" hangingPunct="1">
              <a:defRPr/>
            </a:pPr>
            <a:r>
              <a:rPr lang="en-US" altLang="zh-CN" sz="2400" b="0" kern="0" dirty="0" smtClean="0"/>
              <a:t>find</a:t>
            </a:r>
            <a:r>
              <a:rPr lang="zh-CN" altLang="en-US" sz="2400" b="0" kern="0" dirty="0" smtClean="0"/>
              <a:t>、</a:t>
            </a:r>
            <a:r>
              <a:rPr lang="en-US" altLang="zh-CN" sz="2400" b="0" kern="0" dirty="0" smtClean="0"/>
              <a:t>touch</a:t>
            </a:r>
            <a:r>
              <a:rPr lang="zh-CN" altLang="en-US" sz="2400" b="0" kern="0" dirty="0" smtClean="0"/>
              <a:t>、</a:t>
            </a:r>
            <a:r>
              <a:rPr lang="en-US" altLang="zh-CN" sz="2400" b="0" kern="0" dirty="0" err="1" smtClean="0"/>
              <a:t>cp</a:t>
            </a:r>
            <a:r>
              <a:rPr lang="zh-CN" altLang="en-US" sz="2400" b="0" kern="0" dirty="0" smtClean="0"/>
              <a:t>、</a:t>
            </a:r>
            <a:r>
              <a:rPr lang="en-US" altLang="zh-CN" sz="2400" b="0" kern="0" dirty="0" smtClean="0"/>
              <a:t>mv</a:t>
            </a:r>
            <a:r>
              <a:rPr lang="zh-CN" altLang="en-US" sz="2400" b="0" kern="0" dirty="0" smtClean="0"/>
              <a:t>、</a:t>
            </a:r>
            <a:r>
              <a:rPr lang="en-US" altLang="zh-CN" sz="2400" b="0" kern="0" dirty="0" err="1" smtClean="0"/>
              <a:t>rm</a:t>
            </a:r>
            <a:endParaRPr lang="en-US" altLang="zh-CN" sz="2400" b="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目录创建命令</a:t>
            </a:r>
            <a:r>
              <a:rPr lang="en-US" altLang="zh-CN" dirty="0" err="1" smtClean="0"/>
              <a:t>mkdir</a:t>
            </a:r>
            <a:endParaRPr lang="zh-CN" altLang="en-US" dirty="0"/>
          </a:p>
        </p:txBody>
      </p:sp>
      <p:pic>
        <p:nvPicPr>
          <p:cNvPr id="7" name="内容占位符 6" descr="屏幕剪辑"/>
          <p:cNvPicPr>
            <a:picLocks noGrp="1" noChangeAspect="1"/>
          </p:cNvPicPr>
          <p:nvPr>
            <p:ph sz="quarter" idx="13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75"/>
          <a:stretch>
            <a:fillRect/>
          </a:stretch>
        </p:blipFill>
        <p:spPr>
          <a:xfrm>
            <a:off x="833103" y="5623749"/>
            <a:ext cx="6408712" cy="760712"/>
          </a:xfrm>
          <a:ln>
            <a:solidFill>
              <a:srgbClr val="C00000"/>
            </a:solidFill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9277" y="1990835"/>
            <a:ext cx="8435975" cy="1727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742950" indent="-285750" algn="l" rtl="0" eaLnBrk="0" fontAlgn="ctr" hangingPunct="0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2pPr>
            <a:lvl3pPr marL="1143000" indent="-228600" algn="l" rtl="0" eaLnBrk="0" fontAlgn="ctr" hangingPunct="0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3pPr>
            <a:lvl4pPr marL="1600200" indent="-228600" algn="l" rtl="0" eaLnBrk="0" fontAlgn="ctr" hangingPunct="0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1600" b="1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4pPr>
            <a:lvl5pPr marL="2057400" indent="-228600" algn="l" rtl="0" eaLnBrk="0" fontAlgn="ctr" hangingPunct="0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1600" b="1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5pPr>
            <a:lvl6pPr marL="2514600" indent="-228600" algn="l" rtl="0" fontAlgn="ctr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1600" b="1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6pPr>
            <a:lvl7pPr marL="2971800" indent="-228600" algn="l" rtl="0" fontAlgn="ctr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1600" b="1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7pPr>
            <a:lvl8pPr marL="3429000" indent="-228600" algn="l" rtl="0" fontAlgn="ctr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1600" b="1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8pPr>
            <a:lvl9pPr marL="3886200" indent="-228600" algn="l" rtl="0" fontAlgn="ctr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1600" b="1">
                <a:solidFill>
                  <a:schemeClr val="tx1"/>
                </a:solidFill>
                <a:latin typeface="+mn-lt"/>
                <a:ea typeface="+mn-ea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kern="0" dirty="0" err="1" smtClean="0"/>
              <a:t>mkdir</a:t>
            </a:r>
            <a:r>
              <a:rPr lang="zh-CN" altLang="en-US" kern="0" dirty="0" smtClean="0"/>
              <a:t>命令</a:t>
            </a:r>
            <a:endParaRPr lang="zh-CN" altLang="en-US" kern="0" dirty="0" smtClean="0"/>
          </a:p>
          <a:p>
            <a:pPr lvl="1" eaLnBrk="1" hangingPunct="1">
              <a:defRPr/>
            </a:pPr>
            <a:r>
              <a:rPr lang="zh-CN" altLang="en-US" kern="0" dirty="0" smtClean="0"/>
              <a:t>用途：创建新的目录（</a:t>
            </a:r>
            <a:r>
              <a:rPr lang="en-US" altLang="zh-CN" kern="0" dirty="0" smtClean="0"/>
              <a:t>Make Directory</a:t>
            </a:r>
            <a:r>
              <a:rPr lang="zh-CN" altLang="en-US" kern="0" dirty="0" smtClean="0"/>
              <a:t>） </a:t>
            </a:r>
            <a:endParaRPr lang="zh-CN" altLang="en-US" kern="0" dirty="0" smtClean="0"/>
          </a:p>
          <a:p>
            <a:pPr lvl="1" eaLnBrk="1" hangingPunct="1">
              <a:defRPr/>
            </a:pPr>
            <a:r>
              <a:rPr lang="zh-CN" altLang="en-US" kern="0" dirty="0" smtClean="0"/>
              <a:t>格式：</a:t>
            </a:r>
            <a:r>
              <a:rPr lang="en-US" altLang="zh-CN" kern="0" dirty="0" err="1" smtClean="0">
                <a:solidFill>
                  <a:srgbClr val="FF0000"/>
                </a:solidFill>
              </a:rPr>
              <a:t>mkdir</a:t>
            </a:r>
            <a:r>
              <a:rPr lang="en-US" altLang="zh-CN" kern="0" dirty="0" smtClean="0">
                <a:solidFill>
                  <a:srgbClr val="FF0000"/>
                </a:solidFill>
              </a:rPr>
              <a:t>  [-p]  [/</a:t>
            </a:r>
            <a:r>
              <a:rPr lang="zh-CN" altLang="en-US" kern="0" dirty="0" smtClean="0">
                <a:solidFill>
                  <a:srgbClr val="FF0000"/>
                </a:solidFill>
              </a:rPr>
              <a:t>路径</a:t>
            </a:r>
            <a:r>
              <a:rPr lang="en-US" altLang="zh-CN" kern="0" dirty="0" smtClean="0">
                <a:solidFill>
                  <a:srgbClr val="FF0000"/>
                </a:solidFill>
              </a:rPr>
              <a:t>/]</a:t>
            </a:r>
            <a:r>
              <a:rPr lang="zh-CN" altLang="en-US" kern="0" dirty="0" smtClean="0">
                <a:solidFill>
                  <a:srgbClr val="FF0000"/>
                </a:solidFill>
              </a:rPr>
              <a:t>目录名</a:t>
            </a:r>
            <a:endParaRPr lang="zh-CN" altLang="en-US" kern="0" dirty="0" smtClean="0">
              <a:solidFill>
                <a:srgbClr val="FF0000"/>
              </a:solidFill>
            </a:endParaRP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3131840" y="3521848"/>
            <a:ext cx="2087562" cy="684212"/>
          </a:xfrm>
          <a:prstGeom prst="wedgeRoundRectCallout">
            <a:avLst>
              <a:gd name="adj1" fmla="val -38139"/>
              <a:gd name="adj2" fmla="val -132162"/>
              <a:gd name="adj3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FFFF"/>
              </a:gs>
            </a:gsLst>
            <a:lin ang="5400000" scaled="1"/>
          </a:gradFill>
          <a:ln w="19050" algn="ctr">
            <a:solidFill>
              <a:srgbClr val="FF9900"/>
            </a:solidFill>
            <a:miter lim="800000"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anchor="ctr" anchorCtr="1"/>
          <a:lstStyle>
            <a:lvl1pPr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defRPr>
            </a:lvl1pPr>
            <a:lvl2pPr marL="742950" indent="-285750" fontAlgn="ctr"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defRPr>
            </a:lvl2pPr>
            <a:lvl3pPr marL="1143000" indent="-228600" fontAlgn="ctr"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defRPr>
            </a:lvl3pPr>
            <a:lvl4pPr marL="1600200" indent="-228600" fontAlgn="ctr"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defRPr>
            </a:lvl4pPr>
            <a:lvl5pPr marL="2057400" indent="-228600" fontAlgn="ctr"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ts val="400"/>
              </a:spcAft>
              <a:buSzPct val="70000"/>
              <a:buFont typeface="Wingdings" panose="05000000000000000000" pitchFamily="2" charset="2"/>
              <a:buChar char="l"/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SzTx/>
              <a:buFontTx/>
              <a:buNone/>
            </a:pPr>
            <a:r>
              <a:rPr lang="en-US" altLang="zh-CN" sz="1800" dirty="0">
                <a:solidFill>
                  <a:srgbClr val="000000"/>
                </a:solidFill>
                <a:ea typeface="楷体_GB2312" pitchFamily="49" charset="-122"/>
              </a:rPr>
              <a:t>-p </a:t>
            </a:r>
            <a:r>
              <a:rPr lang="zh-CN" altLang="en-US" sz="1800" dirty="0">
                <a:solidFill>
                  <a:srgbClr val="000000"/>
                </a:solidFill>
                <a:ea typeface="楷体_GB2312" pitchFamily="49" charset="-122"/>
              </a:rPr>
              <a:t>选项用于创建多级目录</a:t>
            </a:r>
            <a:endParaRPr lang="zh-CN" altLang="en-US" sz="1800" dirty="0">
              <a:solidFill>
                <a:srgbClr val="000000"/>
              </a:solidFill>
              <a:ea typeface="楷体_GB2312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3103" y="4232312"/>
            <a:ext cx="7416824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kern="0" dirty="0" smtClean="0"/>
              <a:t>范例：创建名为</a:t>
            </a:r>
            <a:r>
              <a:rPr lang="en-US" altLang="zh-CN" sz="2400" kern="0" dirty="0" smtClean="0"/>
              <a:t>test</a:t>
            </a:r>
            <a:r>
              <a:rPr lang="zh-CN" altLang="en-US" sz="2400" kern="0" dirty="0" smtClean="0"/>
              <a:t>的目录，并在其下创建</a:t>
            </a:r>
            <a:r>
              <a:rPr lang="en-US" altLang="zh-CN" sz="2400" kern="0" dirty="0" smtClean="0"/>
              <a:t>file</a:t>
            </a:r>
            <a:r>
              <a:rPr lang="zh-CN" altLang="en-US" sz="2400" kern="0" dirty="0" smtClean="0"/>
              <a:t>目录</a:t>
            </a:r>
            <a:endParaRPr lang="en-US" altLang="zh-CN" sz="2400" dirty="0" smtClean="0"/>
          </a:p>
          <a:p>
            <a:r>
              <a:rPr lang="en-US" altLang="zh-CN" sz="2400" dirty="0" smtClean="0"/>
              <a:t>#</a:t>
            </a:r>
            <a:r>
              <a:rPr lang="en-US" altLang="zh-CN" sz="2400" dirty="0" err="1" smtClean="0"/>
              <a:t>mkdir</a:t>
            </a:r>
            <a:r>
              <a:rPr lang="en-US" altLang="zh-CN" sz="2400" dirty="0" smtClean="0"/>
              <a:t> –p test/file</a:t>
            </a:r>
            <a:endParaRPr lang="en-US" altLang="zh-CN" sz="2400" dirty="0" smtClean="0"/>
          </a:p>
          <a:p>
            <a:r>
              <a:rPr lang="en-US" altLang="zh-CN" sz="2400" dirty="0" smtClean="0"/>
              <a:t>#ls test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水滴">
  <a:themeElements>
    <a:clrScheme name="水滴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水滴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TM04033925[[fn=水滴]]</Template>
  <TotalTime>0</TotalTime>
  <Words>6261</Words>
  <Application>WPS 演示</Application>
  <PresentationFormat>全屏显示(4:3)</PresentationFormat>
  <Paragraphs>564</Paragraphs>
  <Slides>55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55</vt:i4>
      </vt:variant>
    </vt:vector>
  </HeadingPairs>
  <TitlesOfParts>
    <vt:vector size="70" baseType="lpstr">
      <vt:lpstr>Arial</vt:lpstr>
      <vt:lpstr>宋体</vt:lpstr>
      <vt:lpstr>Wingdings</vt:lpstr>
      <vt:lpstr>Tw Cen MT</vt:lpstr>
      <vt:lpstr>黑体</vt:lpstr>
      <vt:lpstr>微软雅黑</vt:lpstr>
      <vt:lpstr>楷体_GB2312</vt:lpstr>
      <vt:lpstr>新宋体</vt:lpstr>
      <vt:lpstr>Segoe Print</vt:lpstr>
      <vt:lpstr>Arial Unicode MS</vt:lpstr>
      <vt:lpstr>Calibri</vt:lpstr>
      <vt:lpstr>Courier New</vt:lpstr>
      <vt:lpstr>楷体</vt:lpstr>
      <vt:lpstr>Tw Cen MT</vt:lpstr>
      <vt:lpstr>水滴</vt:lpstr>
      <vt:lpstr>Linux常用命令</vt:lpstr>
      <vt:lpstr>Shell命令概述 </vt:lpstr>
      <vt:lpstr>shell的启动--终端的切换</vt:lpstr>
      <vt:lpstr>shell的启动</vt:lpstr>
      <vt:lpstr>Shell命令格式 </vt:lpstr>
      <vt:lpstr>命令行编辑的几个辅助操作 </vt:lpstr>
      <vt:lpstr>常用Shell命令</vt:lpstr>
      <vt:lpstr>文件和目录管理</vt:lpstr>
      <vt:lpstr>目录创建命令mkdir</vt:lpstr>
      <vt:lpstr>目录处理命令rmdir</vt:lpstr>
      <vt:lpstr>切换目录命令cd</vt:lpstr>
      <vt:lpstr>练习</vt:lpstr>
      <vt:lpstr>练习</vt:lpstr>
      <vt:lpstr>目录处理命令pwd</vt:lpstr>
      <vt:lpstr>显示目录内容命令ls</vt:lpstr>
      <vt:lpstr>显示目录内容命令ls</vt:lpstr>
      <vt:lpstr>显示目录内容命令ls</vt:lpstr>
      <vt:lpstr>显示目录内容命令ls</vt:lpstr>
      <vt:lpstr>显示文件内容命令cat</vt:lpstr>
      <vt:lpstr>练习</vt:lpstr>
      <vt:lpstr>练习</vt:lpstr>
      <vt:lpstr>练习</vt:lpstr>
      <vt:lpstr>显示文件内容命令more</vt:lpstr>
      <vt:lpstr>显示文件内容命令more</vt:lpstr>
      <vt:lpstr>命令more</vt:lpstr>
      <vt:lpstr>文件处理命令less</vt:lpstr>
      <vt:lpstr>文件处理命令head</vt:lpstr>
      <vt:lpstr>练习</vt:lpstr>
      <vt:lpstr>文件处理命令tail</vt:lpstr>
      <vt:lpstr>练习tail命令</vt:lpstr>
      <vt:lpstr>文件内容查询命令—— grep</vt:lpstr>
      <vt:lpstr>文件搜索命令grep  很常用</vt:lpstr>
      <vt:lpstr>grep练习</vt:lpstr>
      <vt:lpstr>grep练习</vt:lpstr>
      <vt:lpstr>grep练习</vt:lpstr>
      <vt:lpstr>grep练习</vt:lpstr>
      <vt:lpstr>文件搜索命令find</vt:lpstr>
      <vt:lpstr>文件搜索命令find</vt:lpstr>
      <vt:lpstr>文件搜索命令find</vt:lpstr>
      <vt:lpstr>创建空文件touch</vt:lpstr>
      <vt:lpstr>创建空文件touch</vt:lpstr>
      <vt:lpstr>文件复制命令cp</vt:lpstr>
      <vt:lpstr>文件复制命令cp</vt:lpstr>
      <vt:lpstr>目录处理命令mv</vt:lpstr>
      <vt:lpstr>目录处理命令rm 删除文件</vt:lpstr>
      <vt:lpstr>帮助命令man 很重要</vt:lpstr>
      <vt:lpstr>帮助命令help</vt:lpstr>
      <vt:lpstr>文件名中特殊符号 </vt:lpstr>
      <vt:lpstr>压缩解压缩命令tar</vt:lpstr>
      <vt:lpstr>压缩解压缩命令tar</vt:lpstr>
      <vt:lpstr>Bash的命令历史</vt:lpstr>
      <vt:lpstr>Bash的命令别名 </vt:lpstr>
      <vt:lpstr>通配符</vt:lpstr>
      <vt:lpstr>重定向</vt:lpstr>
      <vt:lpstr>输出重定向实例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Linux常用命令</dc:title>
  <dc:creator>Administrator</dc:creator>
  <cp:lastModifiedBy>dufeng</cp:lastModifiedBy>
  <cp:revision>228</cp:revision>
  <dcterms:created xsi:type="dcterms:W3CDTF">2017-08-03T02:28:00Z</dcterms:created>
  <dcterms:modified xsi:type="dcterms:W3CDTF">2019-10-24T00:22:33Z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2052-11.1.0.8900</vt:lpwstr>
  </property>
</Properties>
</file>