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259" r:id="rId5"/>
    <p:sldId id="262" r:id="rId6"/>
    <p:sldId id="265" r:id="rId7"/>
    <p:sldId id="268" r:id="rId8"/>
    <p:sldId id="271" r:id="rId9"/>
    <p:sldId id="274" r:id="rId10"/>
    <p:sldId id="277" r:id="rId11"/>
    <p:sldId id="280" r:id="rId12"/>
    <p:sldId id="283" r:id="rId13"/>
    <p:sldId id="286" r:id="rId14"/>
    <p:sldId id="289" r:id="rId15"/>
    <p:sldId id="292" r:id="rId16"/>
    <p:sldId id="295" r:id="rId17"/>
    <p:sldId id="298" r:id="rId18"/>
    <p:sldId id="301" r:id="rId19"/>
    <p:sldId id="304" r:id="rId20"/>
    <p:sldId id="307" r:id="rId21"/>
    <p:sldId id="310" r:id="rId22"/>
    <p:sldId id="313" r:id="rId23"/>
    <p:sldId id="316" r:id="rId24"/>
    <p:sldId id="319" r:id="rId25"/>
    <p:sldId id="322" r:id="rId26"/>
    <p:sldId id="325" r:id="rId27"/>
    <p:sldId id="328" r:id="rId28"/>
    <p:sldId id="331" r:id="rId29"/>
    <p:sldId id="334" r:id="rId30"/>
    <p:sldId id="337" r:id="rId31"/>
    <p:sldId id="340" r:id="rId32"/>
    <p:sldId id="343" r:id="rId33"/>
    <p:sldId id="346" r:id="rId34"/>
    <p:sldId id="349" r:id="rId35"/>
    <p:sldId id="352" r:id="rId36"/>
    <p:sldId id="355" r:id="rId37"/>
    <p:sldId id="358" r:id="rId38"/>
    <p:sldId id="361" r:id="rId39"/>
    <p:sldId id="364" r:id="rId40"/>
    <p:sldId id="367" r:id="rId41"/>
    <p:sldId id="370" r:id="rId42"/>
    <p:sldId id="373" r:id="rId43"/>
    <p:sldId id="376" r:id="rId44"/>
    <p:sldId id="379" r:id="rId45"/>
    <p:sldId id="382" r:id="rId46"/>
    <p:sldId id="385" r:id="rId47"/>
    <p:sldId id="388" r:id="rId48"/>
    <p:sldId id="391" r:id="rId49"/>
    <p:sldId id="394" r:id="rId50"/>
    <p:sldId id="397" r:id="rId51"/>
    <p:sldId id="400" r:id="rId52"/>
    <p:sldId id="403" r:id="rId53"/>
    <p:sldId id="406" r:id="rId54"/>
    <p:sldId id="409" r:id="rId55"/>
  </p:sldIdLst>
  <p:sldSz cx="9144000" cy="6858000" type="screen4x3"/>
  <p:notesSz cx="6858000" cy="9144000"/>
  <p:custDataLst>
    <p:tags r:id="rId59"/>
  </p:custDataLst>
  <p:defaultTextStyle>
    <a:defPPr>
      <a:defRPr lang="ru-RU"/>
    </a:defPPr>
    <a:lvl1pPr marL="0" lvl="0" indent="0" algn="l" defTabSz="914400" rtl="0" eaLnBrk="1" latinLnBrk="0" hangingPunct="1">
      <a:buNone/>
      <a:defRPr kern="1200">
        <a:solidFill>
          <a:schemeClr val="tx1"/>
        </a:solidFill>
        <a:latin typeface="Calibri" panose="020F0502020204030204"/>
        <a:ea typeface="Calibri" panose="020F0502020204030204"/>
        <a:cs typeface="+mn-cs"/>
      </a:defRPr>
    </a:lvl1pPr>
    <a:lvl2pPr marL="457200" lvl="1" indent="0" algn="l" defTabSz="914400" rtl="0" eaLnBrk="1" latinLnBrk="0" hangingPunct="1">
      <a:buNone/>
      <a:defRPr sz="1800" kern="1200">
        <a:solidFill>
          <a:schemeClr val="tx1"/>
        </a:solidFill>
        <a:latin typeface="Calibri" panose="020F0502020204030204"/>
        <a:ea typeface="Calibri" panose="020F0502020204030204"/>
        <a:cs typeface="+mn-cs"/>
      </a:defRPr>
    </a:lvl2pPr>
    <a:lvl3pPr marL="914400" lvl="2" indent="0" algn="l" defTabSz="914400" rtl="0" eaLnBrk="1" latinLnBrk="0" hangingPunct="1">
      <a:buNone/>
      <a:defRPr sz="1800" kern="1200">
        <a:solidFill>
          <a:schemeClr val="tx1"/>
        </a:solidFill>
        <a:latin typeface="Calibri" panose="020F0502020204030204"/>
        <a:ea typeface="Calibri" panose="020F0502020204030204"/>
        <a:cs typeface="+mn-cs"/>
      </a:defRPr>
    </a:lvl3pPr>
    <a:lvl4pPr marL="1371600" lvl="3" indent="0" algn="l" defTabSz="914400" rtl="0" eaLnBrk="1" latinLnBrk="0" hangingPunct="1">
      <a:buNone/>
      <a:defRPr sz="1800" kern="1200">
        <a:solidFill>
          <a:schemeClr val="tx1"/>
        </a:solidFill>
        <a:latin typeface="Calibri" panose="020F0502020204030204"/>
        <a:ea typeface="Calibri" panose="020F0502020204030204"/>
        <a:cs typeface="+mn-cs"/>
      </a:defRPr>
    </a:lvl4pPr>
    <a:lvl5pPr marL="1828800" lvl="4" indent="0" algn="l" defTabSz="914400" rtl="0" eaLnBrk="1" latinLnBrk="0" hangingPunct="1">
      <a:buNone/>
      <a:defRPr sz="1800" kern="1200">
        <a:solidFill>
          <a:schemeClr val="tx1"/>
        </a:solidFill>
        <a:latin typeface="Calibri" panose="020F0502020204030204"/>
        <a:ea typeface="Calibri" panose="020F0502020204030204"/>
        <a:cs typeface="+mn-cs"/>
      </a:defRPr>
    </a:lvl5pPr>
    <a:lvl6pPr marL="2286000" lvl="5" indent="0" algn="l" defTabSz="914400" rtl="0" eaLnBrk="1" latinLnBrk="0" hangingPunct="1">
      <a:buNone/>
      <a:defRPr sz="1800" kern="1200">
        <a:solidFill>
          <a:schemeClr val="tx1"/>
        </a:solidFill>
        <a:latin typeface="Calibri" panose="020F0502020204030204"/>
        <a:ea typeface="Calibri" panose="020F0502020204030204"/>
        <a:cs typeface="+mn-cs"/>
      </a:defRPr>
    </a:lvl6pPr>
    <a:lvl7pPr marL="2743200" lvl="6" indent="0" algn="l" defTabSz="914400" rtl="0" eaLnBrk="1" latinLnBrk="0" hangingPunct="1">
      <a:buNone/>
      <a:defRPr sz="1800" kern="1200">
        <a:solidFill>
          <a:schemeClr val="tx1"/>
        </a:solidFill>
        <a:latin typeface="Calibri" panose="020F0502020204030204"/>
        <a:ea typeface="Calibri" panose="020F0502020204030204"/>
        <a:cs typeface="+mn-cs"/>
      </a:defRPr>
    </a:lvl7pPr>
    <a:lvl8pPr marL="3200400" lvl="7" indent="0" algn="l" defTabSz="914400" rtl="0" eaLnBrk="1" latinLnBrk="0" hangingPunct="1">
      <a:buNone/>
      <a:defRPr sz="1800" kern="1200">
        <a:solidFill>
          <a:schemeClr val="tx1"/>
        </a:solidFill>
        <a:latin typeface="Calibri" panose="020F0502020204030204"/>
        <a:ea typeface="Calibri" panose="020F0502020204030204"/>
        <a:cs typeface="+mn-cs"/>
      </a:defRPr>
    </a:lvl8pPr>
    <a:lvl9pPr marL="3657600" lvl="8" indent="0" algn="l" defTabSz="914400" rtl="0" eaLnBrk="1" latinLnBrk="0" hangingPunct="1">
      <a:buNone/>
      <a:defRPr sz="1800" kern="1200">
        <a:solidFill>
          <a:schemeClr val="tx1"/>
        </a:solidFill>
        <a:latin typeface="Calibri" panose="020F0502020204030204"/>
        <a:ea typeface="Calibri" panose="020F0502020204030204"/>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1.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05815" y="181800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zo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zo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zo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zo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zo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8" name="页脚占位符 7"/>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9" name="灯片编号占位符 8"/>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页脚占位符 3"/>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灯片编号占位符 4"/>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3" name="页脚占位符 2"/>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4" name="灯片编号占位符 3"/>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a:endParaRPr lang="en-US"/>
          </a:p>
        </p:txBody>
      </p:sp>
      <p:sp>
        <p:nvSpPr>
          <p:cNvPr id="6" name="灯片编号占位符 5"/>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页脚占位符 5"/>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7" name="灯片编号占位符 6"/>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5" name="页脚占位符 4"/>
          <p:cNvSpPr>
            <a:spLocks noGrp="1"/>
          </p:cNvSpPr>
          <p:nvPr>
            <p:ph type="ftr" sz="quarter" idx="11"/>
          </p:nvPr>
        </p:nvSpPr>
        <p:spPr/>
        <p:txBody>
          <a:bodyPr/>
          <a:lstStyle/>
          <a:p>
            <a:pPr lvl="0" defTabSz="914400" rtl="0" eaLnBrk="1" hangingPunct="1">
              <a:lnSpc>
                <a:spcPct val="100000"/>
              </a:lnSpc>
              <a:spcBef>
                <a:spcPct val="0"/>
              </a:spcBef>
              <a:spcAft>
                <a:spcPct val="0"/>
              </a:spcAft>
              <a:buClrTx/>
              <a:buSzPct val="100000"/>
            </a:pPr>
            <a:endParaRPr lang="en-US" altLang="zh-CN"/>
          </a:p>
        </p:txBody>
      </p:sp>
      <p:sp>
        <p:nvSpPr>
          <p:cNvPr id="6" name="灯片编号占位符 5"/>
          <p:cNvSpPr>
            <a:spLocks noGrp="1"/>
          </p:cNvSpPr>
          <p:nvPr>
            <p:ph type="sldNum" sz="quarter" idx="12"/>
          </p:nvPr>
        </p:nvSpPr>
        <p:spPr/>
        <p:txBody>
          <a:body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a:endParaRPr lang="en-US"/>
          </a:p>
        </p:txBody>
      </p:sp>
      <p:sp>
        <p:nvSpPr>
          <p:cNvPr id="9" name="灯片编号占位符 8"/>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a:endParaRPr lang="en-US"/>
          </a:p>
        </p:txBody>
      </p:sp>
      <p:sp>
        <p:nvSpPr>
          <p:cNvPr id="5" name="灯片编号占位符 4"/>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a:endParaRPr lang="en-US"/>
          </a:p>
        </p:txBody>
      </p:sp>
      <p:sp>
        <p:nvSpPr>
          <p:cNvPr id="4" name="灯片编号占位符 3"/>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a:endParaRPr lang="en-US"/>
          </a:p>
        </p:txBody>
      </p:sp>
      <p:sp>
        <p:nvSpPr>
          <p:cNvPr id="7" name="灯片编号占位符 6"/>
          <p:cNvSpPr>
            <a:spLocks noGrp="1"/>
          </p:cNvSpPr>
          <p:nvPr>
            <p:ph type="sldNum" sz="quarter" idx="12"/>
          </p:nvPr>
        </p:nvSpPr>
        <p:spPr/>
        <p:txBody>
          <a:bodyPr/>
          <a:lstStyle/>
          <a:p>
            <a:pPr lvl="0"/>
            <a:fld id="{9A0DB2DC-4C9A-4742-B13C-FB6460FD3503}" type="slidenum">
              <a:rPr lang="en-US"/>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lIns="91440" tIns="45720" rIns="91440" bIns="45720" anchor="ctr"/>
          <a:p>
            <a:pPr lvl="0"/>
            <a:r>
              <a:rPr lang="en-US"/>
              <a:t>Click to edit Master title style</a:t>
            </a:r>
            <a:endParaRPr lang="en-US"/>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lIns="91440" tIns="45720" rIns="91440" bIns="4572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Date Placeholder 3"/>
          <p:cNvSpPr>
            <a:spLocks noGrp="1"/>
          </p:cNvSpPr>
          <p:nvPr>
            <p:ph type="dt" sz="half" idx="2"/>
          </p:nvPr>
        </p:nvSpPr>
        <p:spPr>
          <a:xfrm>
            <a:off x="457200" y="6356350"/>
            <a:ext cx="2133600" cy="365125"/>
          </a:xfrm>
          <a:prstGeom prst="rect">
            <a:avLst/>
          </a:prstGeom>
          <a:noFill/>
          <a:ln w="9525">
            <a:noFill/>
          </a:ln>
        </p:spPr>
        <p:txBody>
          <a:bodyPr lIns="91440" tIns="45720" rIns="91440" bIns="45720" anchor="ctr"/>
          <a:lstStyle>
            <a:lvl1pPr algn="l">
              <a:defRPr sz="1200">
                <a:solidFill>
                  <a:schemeClr val="tx1"/>
                </a:solidFill>
              </a:defRPr>
            </a:lvl1pPr>
          </a:lstStyle>
          <a:p>
            <a:pPr lvl="0"/>
            <a:fld id="{BB962C8B-B14F-4D97-AF65-F5344CB8AC3E}" type="datetime1">
              <a:rPr lang="en-US"/>
            </a:fld>
            <a:endParaRPr lang="en-US"/>
          </a:p>
        </p:txBody>
      </p:sp>
      <p:sp>
        <p:nvSpPr>
          <p:cNvPr id="1029" name="Footer Placeholder 4"/>
          <p:cNvSpPr>
            <a:spLocks noGrp="1"/>
          </p:cNvSpPr>
          <p:nvPr>
            <p:ph type="ftr" sz="quarter" idx="3"/>
          </p:nvPr>
        </p:nvSpPr>
        <p:spPr>
          <a:xfrm>
            <a:off x="3124200" y="6356350"/>
            <a:ext cx="2895600" cy="365125"/>
          </a:xfrm>
          <a:prstGeom prst="rect">
            <a:avLst/>
          </a:prstGeom>
          <a:noFill/>
          <a:ln w="9525">
            <a:noFill/>
          </a:ln>
        </p:spPr>
        <p:txBody>
          <a:bodyPr lIns="91440" tIns="45720" rIns="91440" bIns="45720" anchor="ctr"/>
          <a:lstStyle>
            <a:lvl1pPr algn="ctr">
              <a:defRPr sz="1200">
                <a:solidFill>
                  <a:schemeClr val="tx1"/>
                </a:solidFill>
              </a:defRPr>
            </a:lvl1pPr>
          </a:lstStyle>
          <a:p>
            <a:pPr lvl="0"/>
            <a:endParaRPr lang="en-US"/>
          </a:p>
        </p:txBody>
      </p:sp>
      <p:sp>
        <p:nvSpPr>
          <p:cNvPr id="1030" name="Slide Number Placeholder 5"/>
          <p:cNvSpPr>
            <a:spLocks noGrp="1"/>
          </p:cNvSpPr>
          <p:nvPr>
            <p:ph type="sldNum" sz="quarter" idx="4"/>
          </p:nvPr>
        </p:nvSpPr>
        <p:spPr>
          <a:xfrm>
            <a:off x="6553200" y="6356350"/>
            <a:ext cx="2133600" cy="365125"/>
          </a:xfrm>
          <a:prstGeom prst="rect">
            <a:avLst/>
          </a:prstGeom>
          <a:noFill/>
          <a:ln w="9525">
            <a:noFill/>
          </a:ln>
        </p:spPr>
        <p:txBody>
          <a:bodyPr lIns="91440" tIns="45720" rIns="91440" bIns="45720" anchor="ctr"/>
          <a:lstStyle>
            <a:lvl1pPr algn="r">
              <a:defRPr sz="1200">
                <a:solidFill>
                  <a:schemeClr val="tx1"/>
                </a:solidFill>
              </a:defRPr>
            </a:lvl1pPr>
          </a:lstStyle>
          <a:p>
            <a:pPr lvl="0"/>
            <a:fld id="{9A0DB2DC-4C9A-4742-B13C-FB6460FD3503}" type="slidenum">
              <a:rPr lang="en-US"/>
            </a:fld>
            <a:endParaRPr lang="en-US" sz="12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33" name="Picture 17" descr="logo1"/>
          <p:cNvPicPr>
            <a:picLocks noChangeAspect="1"/>
          </p:cNvPicPr>
          <p:nvPr/>
        </p:nvPicPr>
        <p:blipFill>
          <a:blip r:embed="rId12"/>
          <a:stretch>
            <a:fillRect/>
          </a:stretch>
        </p:blipFill>
        <p:spPr>
          <a:xfrm>
            <a:off x="395288" y="188913"/>
            <a:ext cx="1655762" cy="741362"/>
          </a:xfrm>
          <a:prstGeom prst="rect">
            <a:avLst/>
          </a:prstGeom>
          <a:noFill/>
          <a:ln w="9525">
            <a:noFill/>
          </a:ln>
        </p:spPr>
      </p:pic>
      <p:sp>
        <p:nvSpPr>
          <p:cNvPr id="1034" name="Rectangle 18"/>
          <p:cNvSpPr/>
          <p:nvPr/>
        </p:nvSpPr>
        <p:spPr>
          <a:xfrm>
            <a:off x="0" y="620713"/>
            <a:ext cx="9144000" cy="179387"/>
          </a:xfrm>
          <a:prstGeom prst="rect">
            <a:avLst/>
          </a:prstGeom>
          <a:gradFill rotWithShape="0">
            <a:gsLst>
              <a:gs pos="0">
                <a:srgbClr val="A50021"/>
              </a:gs>
              <a:gs pos="100000">
                <a:srgbClr val="FFFFFF"/>
              </a:gs>
            </a:gsLst>
            <a:lin ang="5400000"/>
            <a:tileRect/>
          </a:gradFill>
          <a:ln w="9525">
            <a:noFill/>
          </a:ln>
        </p:spPr>
        <p:txBody>
          <a:bodyPr wrap="none" anchor="ctr"/>
          <a:p>
            <a:pPr marL="0" lvl="0" indent="0" algn="ctr" eaLnBrk="1" fontAlgn="base" latinLnBrk="0" hangingPunct="1">
              <a:lnSpc>
                <a:spcPct val="80000"/>
              </a:lnSpc>
              <a:spcBef>
                <a:spcPct val="20000"/>
              </a:spcBef>
              <a:spcAft>
                <a:spcPct val="0"/>
              </a:spcAft>
              <a:buClrTx/>
              <a:buSzPct val="100000"/>
              <a:buChar char="•"/>
            </a:pPr>
            <a:endParaRPr lang="zh-CN" altLang="en-US" sz="1400" b="1" u="none">
              <a:solidFill>
                <a:srgbClr val="000000"/>
              </a:solidFill>
              <a:latin typeface="宋体" panose="02010600030101010101" pitchFamily="2" charset="-122"/>
              <a:ea typeface="宋体" panose="02010600030101010101" pitchFamily="2" charset="-122"/>
            </a:endParaRPr>
          </a:p>
        </p:txBody>
      </p:sp>
      <p:sp>
        <p:nvSpPr>
          <p:cNvPr id="1035" name="Rectangle 20"/>
          <p:cNvSpPr/>
          <p:nvPr/>
        </p:nvSpPr>
        <p:spPr>
          <a:xfrm>
            <a:off x="0" y="6705600"/>
            <a:ext cx="9144000" cy="179388"/>
          </a:xfrm>
          <a:prstGeom prst="rect">
            <a:avLst/>
          </a:prstGeom>
          <a:solidFill>
            <a:srgbClr val="A50021"/>
          </a:solidFill>
          <a:ln w="9525" cap="flat" cmpd="sng">
            <a:solidFill>
              <a:srgbClr val="A50021"/>
            </a:solidFill>
            <a:prstDash val="solid"/>
            <a:miter/>
            <a:headEnd type="none" w="med" len="med"/>
            <a:tailEnd type="none" w="med" len="med"/>
          </a:ln>
        </p:spPr>
        <p:txBody>
          <a:bodyPr wrap="none" anchor="ctr"/>
          <a:p>
            <a:pPr marL="0" lvl="0" indent="0" algn="ctr" eaLnBrk="1" fontAlgn="base" latinLnBrk="0" hangingPunct="1">
              <a:lnSpc>
                <a:spcPct val="80000"/>
              </a:lnSpc>
              <a:spcBef>
                <a:spcPct val="20000"/>
              </a:spcBef>
              <a:spcAft>
                <a:spcPct val="0"/>
              </a:spcAft>
              <a:buClrTx/>
              <a:buSzPct val="100000"/>
              <a:buChar char="•"/>
            </a:pPr>
            <a:endParaRPr lang="zh-TW" altLang="en-US" sz="1400" b="1" u="none">
              <a:solidFill>
                <a:srgbClr val="A50021"/>
              </a:solidFill>
              <a:latin typeface="宋体" panose="02010600030101010101" pitchFamily="2" charset="-122"/>
              <a:ea typeface="宋体" panose="02010600030101010101" pitchFamily="2" charset="-122"/>
            </a:endParaRPr>
          </a:p>
        </p:txBody>
      </p:sp>
      <p:pic>
        <p:nvPicPr>
          <p:cNvPr id="1036" name="Picture 2" descr="图片1"/>
          <p:cNvPicPr>
            <a:picLocks noChangeAspect="1"/>
          </p:cNvPicPr>
          <p:nvPr/>
        </p:nvPicPr>
        <p:blipFill>
          <a:blip r:embed="rId13"/>
          <a:stretch>
            <a:fillRect/>
          </a:stretch>
        </p:blipFill>
        <p:spPr>
          <a:xfrm>
            <a:off x="357188" y="309563"/>
            <a:ext cx="1504950" cy="7334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zoom/>
  </p:transition>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a:ea typeface="黑体" panose="02010609060101010101" pitchFamily="2" charset="-122"/>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a:ea typeface="黑体" panose="02010609060101010101" pitchFamily="2" charset="-122"/>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a:ea typeface="黑体" panose="02010609060101010101" pitchFamily="2" charset="-122"/>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a:ea typeface="黑体" panose="02010609060101010101" pitchFamily="2" charset="-122"/>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0" i="0" u="none" kern="1200">
          <a:solidFill>
            <a:schemeClr val="tx1"/>
          </a:solidFill>
          <a:latin typeface="Arial" panose="020B0604020202020204"/>
          <a:ea typeface="Arial" panose="020B0604020202020204"/>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0" i="0" u="none" kern="1200">
          <a:solidFill>
            <a:schemeClr val="tx1"/>
          </a:solidFill>
          <a:latin typeface="Arial" panose="020B0604020202020204"/>
          <a:ea typeface="Arial" panose="020B0604020202020204"/>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Arial" panose="020B0604020202020204"/>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9" name="Rectangle 2"/>
          <p:cNvSpPr/>
          <p:nvPr>
            <p:ph type="title"/>
          </p:nvPr>
        </p:nvSpPr>
        <p:spPr>
          <a:xfrm>
            <a:off x="457200" y="274638"/>
            <a:ext cx="8229600" cy="1143000"/>
          </a:xfrm>
          <a:prstGeom prst="rect">
            <a:avLst/>
          </a:prstGeom>
          <a:noFill/>
          <a:ln w="9525">
            <a:noFill/>
          </a:ln>
        </p:spPr>
        <p:txBody>
          <a:bodyPr anchor="ctr"/>
          <a:p>
            <a:pPr lvl="0"/>
            <a:r>
              <a:rPr lang="en-US" altLang="zh-CN"/>
              <a:t>Click to edit Master title style</a:t>
            </a:r>
            <a:endParaRPr lang="en-US" altLang="zh-CN"/>
          </a:p>
        </p:txBody>
      </p:sp>
      <p:sp>
        <p:nvSpPr>
          <p:cNvPr id="1040" name="Rectangle 3"/>
          <p:cNvSpPr/>
          <p:nvPr>
            <p:ph type="body" idx="1"/>
          </p:nvPr>
        </p:nvSpPr>
        <p:spPr>
          <a:xfrm>
            <a:off x="457200" y="1600200"/>
            <a:ext cx="8229600" cy="4525963"/>
          </a:xfrm>
          <a:prstGeom prst="rect">
            <a:avLst/>
          </a:prstGeom>
          <a:noFill/>
          <a:ln w="9525">
            <a:noFill/>
          </a:ln>
        </p:spPr>
        <p:txBody>
          <a:bodyPr/>
          <a:p>
            <a:pPr lvl="0"/>
            <a:r>
              <a:rPr lang="en-US" altLang="zh-CN"/>
              <a:t>Click to edit Master text styles</a:t>
            </a:r>
            <a:endParaRPr lang="en-US" altLang="zh-CN"/>
          </a:p>
          <a:p>
            <a:pPr lvl="1"/>
            <a:r>
              <a:rPr lang="en-US" altLang="zh-CN"/>
              <a:t>Second level</a:t>
            </a:r>
            <a:endParaRPr lang="en-US" altLang="zh-CN"/>
          </a:p>
          <a:p>
            <a:pPr lvl="2"/>
            <a:r>
              <a:rPr lang="en-US" altLang="zh-CN"/>
              <a:t>Third level</a:t>
            </a:r>
            <a:endParaRPr lang="en-US" altLang="zh-CN"/>
          </a:p>
          <a:p>
            <a:pPr lvl="3"/>
            <a:r>
              <a:rPr lang="en-US" altLang="zh-CN"/>
              <a:t>Fourth level</a:t>
            </a:r>
            <a:endParaRPr lang="en-US" altLang="zh-CN"/>
          </a:p>
          <a:p>
            <a:pPr lvl="4"/>
            <a:r>
              <a:rPr lang="en-US" altLang="zh-CN"/>
              <a:t>Fifth level</a:t>
            </a:r>
            <a:endParaRPr lang="en-US" altLang="zh-CN"/>
          </a:p>
        </p:txBody>
      </p:sp>
      <p:sp>
        <p:nvSpPr>
          <p:cNvPr id="1041" name="Rectangle 4"/>
          <p:cNvSpPr>
            <a:spLocks noGrp="1"/>
          </p:cNvSpPr>
          <p:nvPr>
            <p:ph type="dt" sz="half" idx="2"/>
          </p:nvPr>
        </p:nvSpPr>
        <p:spPr>
          <a:xfrm>
            <a:off x="457200" y="6245225"/>
            <a:ext cx="2133600" cy="476250"/>
          </a:xfrm>
          <a:prstGeom prst="rect">
            <a:avLst/>
          </a:prstGeom>
          <a:noFill/>
          <a:ln w="9525">
            <a:noFill/>
          </a:ln>
        </p:spPr>
        <p:txBody>
          <a:bodyPr/>
          <a:lstStyle>
            <a:lvl1pPr marL="0" indent="0" algn="l"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42" name="Rectangle 5"/>
          <p:cNvSpPr>
            <a:spLocks noGrp="1"/>
          </p:cNvSpPr>
          <p:nvPr>
            <p:ph type="ftr" sz="quarter" idx="3"/>
          </p:nvPr>
        </p:nvSpPr>
        <p:spPr>
          <a:xfrm>
            <a:off x="3124200" y="6245225"/>
            <a:ext cx="2895600" cy="476250"/>
          </a:xfrm>
          <a:prstGeom prst="rect">
            <a:avLst/>
          </a:prstGeom>
          <a:noFill/>
          <a:ln w="9525">
            <a:noFill/>
          </a:ln>
        </p:spPr>
        <p:txBody>
          <a:bodyPr/>
          <a:lstStyle>
            <a:lvl1pPr marL="0" indent="0" algn="ctr"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endParaRPr lang="en-US" altLang="zh-CN"/>
          </a:p>
        </p:txBody>
      </p:sp>
      <p:sp>
        <p:nvSpPr>
          <p:cNvPr id="1043" name="Rectangle 6"/>
          <p:cNvSpPr>
            <a:spLocks noGrp="1"/>
          </p:cNvSpPr>
          <p:nvPr>
            <p:ph type="sldNum" sz="quarter" idx="4"/>
          </p:nvPr>
        </p:nvSpPr>
        <p:spPr>
          <a:xfrm>
            <a:off x="6553200" y="6245225"/>
            <a:ext cx="2133600" cy="476250"/>
          </a:xfrm>
          <a:prstGeom prst="rect">
            <a:avLst/>
          </a:prstGeom>
          <a:noFill/>
          <a:ln w="9525">
            <a:noFill/>
          </a:ln>
        </p:spPr>
        <p:txBody>
          <a:bodyPr/>
          <a:lstStyle>
            <a:lvl1pPr marL="0" indent="0" algn="r" fontAlgn="base">
              <a:defRPr sz="1400">
                <a:solidFill>
                  <a:schemeClr val="tx1"/>
                </a:solidFill>
                <a:latin typeface="Arial" panose="020B0604020202020204"/>
                <a:ea typeface="宋体" panose="02010600030101010101" pitchFamily="2" charset="-122"/>
              </a:defRPr>
            </a:lvl1pPr>
          </a:lstStyle>
          <a:p>
            <a:pPr lvl="0" defTabSz="914400" rtl="0" eaLnBrk="1" hangingPunct="1">
              <a:lnSpc>
                <a:spcPct val="100000"/>
              </a:lnSpc>
              <a:spcBef>
                <a:spcPct val="0"/>
              </a:spcBef>
              <a:spcAft>
                <a:spcPct val="0"/>
              </a:spcAft>
              <a:buClrTx/>
              <a:buSzPct val="100000"/>
            </a:pPr>
            <a:fld id="{9A0DB2DC-4C9A-4742-B13C-FB6460FD3503}" type="slidenum">
              <a:rPr lang="en-US" altLang="zh-CN"/>
            </a:fld>
            <a:endParaRPr lang="en-US" altLang="zh-CN" sz="1400" u="none">
              <a:solidFill>
                <a:schemeClr val="tx1"/>
              </a:solidFill>
              <a:latin typeface="Arial" panose="020B060402020202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mj-ea"/>
          <a:cs typeface="+mj-cs"/>
        </a:defRPr>
      </a:lvl2pPr>
      <a:lvl3pPr marL="0" lvl="2"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mj-ea"/>
          <a:cs typeface="+mj-cs"/>
        </a:defRPr>
      </a:lvl3pPr>
      <a:lvl4pPr marL="0" lvl="3"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mj-ea"/>
          <a:cs typeface="+mj-cs"/>
        </a:defRPr>
      </a:lvl4pPr>
      <a:lvl5pPr marL="0" lvl="4" indent="0" algn="ctr" defTabSz="914400" rtl="0" eaLnBrk="0" fontAlgn="base" hangingPunct="0">
        <a:lnSpc>
          <a:spcPct val="100000"/>
        </a:lnSpc>
        <a:spcBef>
          <a:spcPct val="0"/>
        </a:spcBef>
        <a:spcAft>
          <a:spcPct val="0"/>
        </a:spcAft>
        <a:buSzPct val="100000"/>
        <a:buNone/>
        <a:defRPr sz="4400" b="0" i="0" u="none" kern="1200">
          <a:solidFill>
            <a:schemeClr val="tx2"/>
          </a:solidFill>
          <a:latin typeface="Arial" panose="020B0604020202020204" pitchFamily="34" charset="0"/>
          <a:ea typeface="+mj-ea"/>
          <a:cs typeface="+mj-cs"/>
        </a:defRPr>
      </a:lvl5pPr>
    </p:titleStyle>
    <p:bodyStyle>
      <a:lvl1pPr marL="342900" lvl="0" indent="-342900" algn="l" defTabSz="914400" rtl="0" eaLnBrk="0" fontAlgn="base" hangingPunct="0">
        <a:lnSpc>
          <a:spcPct val="100000"/>
        </a:lnSpc>
        <a:spcBef>
          <a:spcPct val="20000"/>
        </a:spcBef>
        <a:spcAft>
          <a:spcPct val="0"/>
        </a:spcAft>
        <a:buSzPct val="100000"/>
        <a:buChar char="•"/>
        <a:defRPr sz="3200" b="0" i="0" u="none" kern="1200">
          <a:solidFill>
            <a:schemeClr val="tx1"/>
          </a:solidFill>
          <a:latin typeface="+mn-lt"/>
          <a:ea typeface="+mn-ea"/>
          <a:cs typeface="+mn-cs"/>
        </a:defRPr>
      </a:lvl1pPr>
      <a:lvl2pPr marL="742950" lvl="1" indent="-285750" algn="l" defTabSz="914400" rtl="0" eaLnBrk="0" fontAlgn="base" hangingPunct="0">
        <a:lnSpc>
          <a:spcPct val="100000"/>
        </a:lnSpc>
        <a:spcBef>
          <a:spcPct val="20000"/>
        </a:spcBef>
        <a:spcAft>
          <a:spcPct val="0"/>
        </a:spcAft>
        <a:buSzPct val="100000"/>
        <a:buFontTx/>
        <a:buChar char="–"/>
        <a:defRPr sz="2800" b="0" i="0" u="none" kern="1200">
          <a:solidFill>
            <a:schemeClr val="tx1"/>
          </a:solidFill>
          <a:latin typeface="Arial" panose="020B0604020202020204"/>
          <a:ea typeface="Arial" panose="020B0604020202020204"/>
          <a:cs typeface="+mn-cs"/>
        </a:defRPr>
      </a:lvl2pPr>
      <a:lvl3pPr marL="1143000" lvl="2" indent="-228600" algn="l" defTabSz="914400" rtl="0" eaLnBrk="0" fontAlgn="base" hangingPunct="0">
        <a:lnSpc>
          <a:spcPct val="100000"/>
        </a:lnSpc>
        <a:spcBef>
          <a:spcPct val="20000"/>
        </a:spcBef>
        <a:spcAft>
          <a:spcPct val="0"/>
        </a:spcAft>
        <a:buSzPct val="100000"/>
        <a:buFontTx/>
        <a:buChar char="•"/>
        <a:defRPr sz="2400" b="0" i="0" u="none" kern="1200">
          <a:solidFill>
            <a:schemeClr val="tx1"/>
          </a:solidFill>
          <a:latin typeface="Arial" panose="020B0604020202020204"/>
          <a:ea typeface="Arial" panose="020B0604020202020204"/>
          <a:cs typeface="+mn-cs"/>
        </a:defRPr>
      </a:lvl3pPr>
      <a:lvl4pPr marL="1600200" lvl="3"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Arial" panose="020B0604020202020204"/>
          <a:cs typeface="+mn-cs"/>
        </a:defRPr>
      </a:lvl4pPr>
      <a:lvl5pPr marL="2057400" lvl="4" indent="-228600" algn="l" defTabSz="914400" rtl="0" eaLnBrk="0" fontAlgn="base" hangingPunct="0">
        <a:lnSpc>
          <a:spcPct val="100000"/>
        </a:lnSpc>
        <a:spcBef>
          <a:spcPct val="20000"/>
        </a:spcBef>
        <a:spcAft>
          <a:spcPct val="0"/>
        </a:spcAft>
        <a:buSzPct val="100000"/>
        <a:buFontTx/>
        <a:buChar char="»"/>
        <a:defRPr sz="2000" b="0" i="0" u="none" kern="1200">
          <a:solidFill>
            <a:schemeClr val="tx1"/>
          </a:solidFill>
          <a:latin typeface="Arial" panose="020B0604020202020204"/>
          <a:ea typeface="Arial" panose="020B0604020202020204"/>
          <a:cs typeface="+mn-cs"/>
        </a:defRPr>
      </a:lvl5pPr>
      <a:lvl6pPr marL="2514600" lvl="5"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6pPr>
      <a:lvl7pPr marL="2971800" lvl="6"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7pPr>
      <a:lvl8pPr marL="3429000" lvl="7"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8pPr>
      <a:lvl9pPr marL="3886200" lvl="8" indent="-228600" algn="l" defTabSz="914400" rtl="0" eaLnBrk="0" fontAlgn="base" hangingPunct="0">
        <a:lnSpc>
          <a:spcPct val="100000"/>
        </a:lnSpc>
        <a:spcBef>
          <a:spcPct val="20000"/>
        </a:spcBef>
        <a:spcAft>
          <a:spcPct val="0"/>
        </a:spcAft>
        <a:buClrTx/>
        <a:buSzPct val="100000"/>
        <a:buFontTx/>
        <a:buChar char="»"/>
        <a:defRPr sz="2000" b="0" i="0" u="none" kern="1200">
          <a:solidFill>
            <a:schemeClr val="tx1"/>
          </a:solidFill>
          <a:latin typeface="Arial" panose="020B060402020202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hyperlink" Target="&#38050;&#38081;&#29983;&#20135;&#20171;&#32461;.pp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5.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3.jpe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4.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5.jpe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27.wmf"/></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29.jpeg"/><Relationship Id="rId1" Type="http://schemas.openxmlformats.org/officeDocument/2006/relationships/image" Target="../media/image2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标题 1"/>
          <p:cNvSpPr/>
          <p:nvPr/>
        </p:nvSpPr>
        <p:spPr>
          <a:xfrm>
            <a:off x="900113" y="1341438"/>
            <a:ext cx="7586662" cy="4960937"/>
          </a:xfrm>
          <a:prstGeom prst="rect">
            <a:avLst/>
          </a:prstGeom>
          <a:noFill/>
          <a:ln w="9525">
            <a:noFill/>
          </a:ln>
        </p:spPr>
        <p:txBody>
          <a:bodyPr/>
          <a:p>
            <a:pPr algn="ctr" eaLnBrk="0" fontAlgn="base" hangingPunct="0">
              <a:lnSpc>
                <a:spcPct val="100000"/>
              </a:lnSpc>
              <a:spcBef>
                <a:spcPct val="0"/>
              </a:spcBef>
              <a:spcAft>
                <a:spcPct val="0"/>
              </a:spcAft>
              <a:buClrTx/>
              <a:buSzPct val="100000"/>
            </a:pPr>
            <a:r>
              <a:rPr lang="zh-CN" altLang="en-US" sz="6000" b="1">
                <a:solidFill>
                  <a:srgbClr val="0066FF"/>
                </a:solidFill>
                <a:latin typeface="Arial" panose="020B0604020202020204"/>
                <a:ea typeface="黑体" panose="02010609060101010101" pitchFamily="2" charset="-122"/>
              </a:rPr>
              <a:t>炼铁工艺汇报</a:t>
            </a:r>
            <a:br>
              <a:rPr lang="en-US" altLang="zh-CN" sz="6000" b="1">
                <a:solidFill>
                  <a:srgbClr val="0066FF"/>
                </a:solidFill>
                <a:latin typeface="Arial" panose="020B0604020202020204"/>
                <a:ea typeface="黑体" panose="02010609060101010101" pitchFamily="2" charset="-122"/>
              </a:rPr>
            </a:br>
            <a:br>
              <a:rPr lang="en-US" altLang="zh-CN" sz="4800" b="1">
                <a:solidFill>
                  <a:srgbClr val="00B050"/>
                </a:solidFill>
                <a:latin typeface="Arial" panose="020B0604020202020204"/>
                <a:ea typeface="宋体" panose="02010600030101010101" pitchFamily="2" charset="-122"/>
              </a:rPr>
            </a:br>
            <a:br>
              <a:rPr lang="en-US" altLang="zh-CN" sz="4800" b="1">
                <a:solidFill>
                  <a:srgbClr val="00B050"/>
                </a:solidFill>
                <a:latin typeface="Arial" panose="020B0604020202020204"/>
                <a:ea typeface="宋体" panose="02010600030101010101" pitchFamily="2" charset="-122"/>
              </a:rPr>
            </a:br>
            <a:endParaRPr lang="zh-CN" altLang="en-US" sz="4800" b="1">
              <a:solidFill>
                <a:srgbClr val="00B050"/>
              </a:solidFill>
              <a:latin typeface="Arial" panose="020B0604020202020204"/>
              <a:ea typeface="宋体" panose="02010600030101010101" pitchFamily="2" charset="-122"/>
            </a:endParaRPr>
          </a:p>
          <a:p>
            <a:pPr algn="ctr" eaLnBrk="0" fontAlgn="base" hangingPunct="0">
              <a:lnSpc>
                <a:spcPct val="100000"/>
              </a:lnSpc>
              <a:spcBef>
                <a:spcPct val="0"/>
              </a:spcBef>
              <a:spcAft>
                <a:spcPct val="0"/>
              </a:spcAft>
              <a:buClrTx/>
              <a:buSzPct val="100000"/>
            </a:pPr>
            <a:r>
              <a:rPr lang="zh-CN" altLang="en-US" sz="4800" b="1">
                <a:solidFill>
                  <a:srgbClr val="00B050"/>
                </a:solidFill>
                <a:latin typeface="Arial" panose="020B0604020202020204"/>
                <a:ea typeface="宋体" panose="02010600030101010101" pitchFamily="2" charset="-122"/>
              </a:rPr>
              <a:t> </a:t>
            </a:r>
            <a:br>
              <a:rPr lang="zh-CN" altLang="en-US" sz="4800" b="1">
                <a:solidFill>
                  <a:srgbClr val="00B050"/>
                </a:solidFill>
                <a:latin typeface="Arial" panose="020B0604020202020204"/>
                <a:ea typeface="宋体" panose="02010600030101010101" pitchFamily="2" charset="-122"/>
              </a:rPr>
            </a:br>
            <a:endParaRPr lang="zh-CN" altLang="en-US" sz="4800" b="1">
              <a:solidFill>
                <a:srgbClr val="00B050"/>
              </a:solidFill>
              <a:latin typeface="Arial" panose="020B0604020202020204"/>
              <a:ea typeface="宋体" panose="02010600030101010101" pitchFamily="2" charset="-122"/>
            </a:endParaRPr>
          </a:p>
        </p:txBody>
      </p:sp>
    </p:spTree>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5"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116" name="Text Box 4"/>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17" name="Text Box 5"/>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18" name="Text Box 6"/>
          <p:cNvSpPr/>
          <p:nvPr/>
        </p:nvSpPr>
        <p:spPr>
          <a:xfrm>
            <a:off x="34925" y="19161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19"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20" name="Rectangle 3"/>
          <p:cNvSpPr/>
          <p:nvPr/>
        </p:nvSpPr>
        <p:spPr>
          <a:xfrm>
            <a:off x="1547813" y="857250"/>
            <a:ext cx="7294562" cy="5451475"/>
          </a:xfrm>
          <a:prstGeom prst="rect">
            <a:avLst/>
          </a:prstGeom>
          <a:noFill/>
          <a:ln w="9525">
            <a:noFill/>
          </a:ln>
        </p:spPr>
        <p:txBody>
          <a:bodyPr/>
          <a:p>
            <a:pPr indent="358775" fontAlgn="base">
              <a:lnSpc>
                <a:spcPct val="100000"/>
              </a:lnSpc>
              <a:spcBef>
                <a:spcPct val="20000"/>
              </a:spcBef>
              <a:spcAft>
                <a:spcPct val="0"/>
              </a:spcAft>
              <a:buClr>
                <a:schemeClr val="hlink"/>
              </a:buClr>
              <a:buSzPct val="75000"/>
              <a:buFont typeface="Wingdings" panose="05000000000000000000" pitchFamily="2" charset="2"/>
            </a:pPr>
            <a:r>
              <a:rPr lang="zh-CN" altLang="en-US" sz="2200">
                <a:solidFill>
                  <a:srgbClr val="000000"/>
                </a:solidFill>
                <a:latin typeface="Arial" panose="020B0604020202020204"/>
                <a:ea typeface="楷体_GB2312" pitchFamily="49" charset="-122"/>
              </a:rPr>
              <a:t>高炉内炉料的分布</a:t>
            </a:r>
            <a:endParaRPr lang="zh-CN" altLang="en-US" sz="2200">
              <a:solidFill>
                <a:srgbClr val="000000"/>
              </a:solidFill>
              <a:latin typeface="Arial" panose="020B0604020202020204"/>
              <a:ea typeface="楷体_GB2312" pitchFamily="49" charset="-122"/>
            </a:endParaRPr>
          </a:p>
          <a:p>
            <a:pPr indent="358775" fontAlgn="base">
              <a:lnSpc>
                <a:spcPct val="100000"/>
              </a:lnSpc>
              <a:spcBef>
                <a:spcPct val="20000"/>
              </a:spcBef>
              <a:spcAft>
                <a:spcPct val="0"/>
              </a:spcAft>
              <a:buClr>
                <a:schemeClr val="hlink"/>
              </a:buClr>
              <a:buSzPct val="75000"/>
              <a:buFont typeface="Wingdings" panose="05000000000000000000" pitchFamily="2" charset="2"/>
            </a:pPr>
            <a:r>
              <a:rPr lang="zh-CN" altLang="en-US" sz="2200">
                <a:solidFill>
                  <a:srgbClr val="000000"/>
                </a:solidFill>
                <a:latin typeface="Arial" panose="020B0604020202020204"/>
                <a:ea typeface="楷体_GB2312" pitchFamily="49" charset="-122"/>
              </a:rPr>
              <a:t>按状态不同分为五个区域：</a:t>
            </a:r>
            <a:endParaRPr lang="zh-CN" altLang="en-US" sz="2200">
              <a:solidFill>
                <a:srgbClr val="000000"/>
              </a:solidFill>
              <a:latin typeface="Arial" panose="020B0604020202020204"/>
              <a:ea typeface="楷体_GB2312" pitchFamily="49" charset="-122"/>
            </a:endParaRPr>
          </a:p>
          <a:p>
            <a:pPr indent="358775" fontAlgn="base">
              <a:lnSpc>
                <a:spcPct val="100000"/>
              </a:lnSpc>
              <a:spcBef>
                <a:spcPct val="20000"/>
              </a:spcBef>
              <a:spcAft>
                <a:spcPct val="0"/>
              </a:spcAft>
              <a:buClr>
                <a:schemeClr val="hlink"/>
              </a:buClr>
              <a:buSzPct val="75000"/>
              <a:buFont typeface="Wingdings" panose="05000000000000000000" pitchFamily="2" charset="2"/>
            </a:pPr>
            <a:r>
              <a:rPr lang="zh-CN" altLang="en-US" sz="2200">
                <a:solidFill>
                  <a:srgbClr val="000000"/>
                </a:solidFill>
                <a:latin typeface="Arial" panose="020B0604020202020204"/>
                <a:ea typeface="楷体_GB2312" pitchFamily="49" charset="-122"/>
              </a:rPr>
              <a:t>块状带、软熔带、滴落带、风口回旋区、渣铁贮存区。</a:t>
            </a:r>
            <a:endParaRPr lang="zh-CN" altLang="en-US" sz="2200">
              <a:solidFill>
                <a:srgbClr val="000000"/>
              </a:solidFill>
              <a:latin typeface="Arial" panose="020B0604020202020204"/>
              <a:ea typeface="楷体_GB2312" pitchFamily="49" charset="-122"/>
            </a:endParaRPr>
          </a:p>
          <a:p>
            <a:pPr indent="358775" fontAlgn="base">
              <a:lnSpc>
                <a:spcPct val="100000"/>
              </a:lnSpc>
              <a:spcBef>
                <a:spcPct val="20000"/>
              </a:spcBef>
              <a:spcAft>
                <a:spcPct val="0"/>
              </a:spcAft>
              <a:buClr>
                <a:schemeClr val="hlink"/>
              </a:buClr>
              <a:buSzPct val="75000"/>
              <a:buFont typeface="Wingdings" panose="05000000000000000000" pitchFamily="2" charset="2"/>
            </a:pPr>
            <a:endParaRPr lang="zh-CN" altLang="en-US" sz="2200">
              <a:latin typeface="Arial" panose="020B0604020202020204"/>
              <a:ea typeface="楷体_GB2312" pitchFamily="49" charset="-122"/>
            </a:endParaRPr>
          </a:p>
          <a:p>
            <a:pPr indent="358775" fontAlgn="base">
              <a:lnSpc>
                <a:spcPct val="100000"/>
              </a:lnSpc>
              <a:spcBef>
                <a:spcPct val="20000"/>
              </a:spcBef>
              <a:spcAft>
                <a:spcPct val="0"/>
              </a:spcAft>
              <a:buClr>
                <a:schemeClr val="hlink"/>
              </a:buClr>
              <a:buSzPct val="75000"/>
              <a:buFont typeface="Wingdings" panose="05000000000000000000" pitchFamily="2" charset="2"/>
            </a:pPr>
            <a:endParaRPr lang="en-US" altLang="zh-CN" sz="2200">
              <a:latin typeface="Arial" panose="020B0604020202020204"/>
              <a:ea typeface="楷体_GB2312" pitchFamily="49" charset="-122"/>
            </a:endParaRPr>
          </a:p>
        </p:txBody>
      </p:sp>
      <p:grpSp>
        <p:nvGrpSpPr>
          <p:cNvPr id="2121" name="组合 2120"/>
          <p:cNvGrpSpPr/>
          <p:nvPr/>
        </p:nvGrpSpPr>
        <p:grpSpPr>
          <a:xfrm>
            <a:off x="1258888" y="2420938"/>
            <a:ext cx="7670800" cy="3781425"/>
            <a:chOff x="249" y="1298"/>
            <a:chExt cx="5398" cy="3210"/>
          </a:xfrm>
        </p:grpSpPr>
        <p:sp>
          <p:nvSpPr>
            <p:cNvPr id="2122" name="Text Box 5"/>
            <p:cNvSpPr/>
            <p:nvPr/>
          </p:nvSpPr>
          <p:spPr>
            <a:xfrm>
              <a:off x="461" y="3909"/>
              <a:ext cx="5186" cy="599"/>
            </a:xfrm>
            <a:prstGeom prst="rect">
              <a:avLst/>
            </a:prstGeom>
            <a:noFill/>
            <a:ln w="9525">
              <a:noFill/>
            </a:ln>
          </p:spPr>
          <p:txBody>
            <a:bodyPr/>
            <a:p>
              <a:pPr marL="342900" indent="-342900" algn="just" fontAlgn="base">
                <a:lnSpc>
                  <a:spcPct val="100000"/>
                </a:lnSpc>
                <a:spcBef>
                  <a:spcPts val="775"/>
                </a:spcBef>
                <a:spcAft>
                  <a:spcPts val="775"/>
                </a:spcAft>
                <a:buClr>
                  <a:schemeClr val="hlink"/>
                </a:buClr>
                <a:buSzPct val="75000"/>
                <a:buFont typeface="Wingdings" panose="05000000000000000000" pitchFamily="2" charset="2"/>
                <a:buChar char="v"/>
              </a:pPr>
              <a:r>
                <a:rPr lang="zh-CN" altLang="en-US" sz="900" b="1">
                  <a:latin typeface="Times New Roman" panose="02020603050405020304" pitchFamily="18" charset="0"/>
                  <a:ea typeface="宋体" panose="02010600030101010101" pitchFamily="2" charset="-122"/>
                </a:rPr>
                <a:t>高炉内炉料状态分布示意图        软熔带示意图                                                             </a:t>
              </a:r>
              <a:endParaRPr lang="zh-CN" altLang="en-US" sz="900" b="1">
                <a:latin typeface="Times New Roman" panose="02020603050405020304" pitchFamily="18" charset="0"/>
                <a:ea typeface="宋体" panose="02010600030101010101" pitchFamily="2" charset="-122"/>
              </a:endParaRPr>
            </a:p>
          </p:txBody>
        </p:sp>
        <p:pic>
          <p:nvPicPr>
            <p:cNvPr id="2123" name="Picture 6"/>
            <p:cNvPicPr>
              <a:picLocks noChangeAspect="1"/>
            </p:cNvPicPr>
            <p:nvPr/>
          </p:nvPicPr>
          <p:blipFill>
            <a:blip r:embed="rId1"/>
            <a:srcRect l="6940" t="5833" r="4938" b="9995"/>
            <a:stretch>
              <a:fillRect/>
            </a:stretch>
          </p:blipFill>
          <p:spPr>
            <a:xfrm>
              <a:off x="249" y="1298"/>
              <a:ext cx="5376" cy="3210"/>
            </a:xfrm>
            <a:prstGeom prst="rect">
              <a:avLst/>
            </a:prstGeom>
            <a:noFill/>
            <a:ln w="9525">
              <a:noFill/>
            </a:ln>
          </p:spPr>
        </p:pic>
      </p:grpSp>
    </p:spTree>
  </p:cSld>
  <p:clrMapOvr>
    <a:masterClrMapping/>
  </p:clrMapOvr>
  <p:transition>
    <p:zo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6"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127" name="Text Box 3"/>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28" name="Text Box 4"/>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29" name="Text Box 5"/>
          <p:cNvSpPr/>
          <p:nvPr/>
        </p:nvSpPr>
        <p:spPr>
          <a:xfrm>
            <a:off x="34925" y="19161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30" name="Text Box 6"/>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31" name="Rectangle 3"/>
          <p:cNvSpPr/>
          <p:nvPr/>
        </p:nvSpPr>
        <p:spPr>
          <a:xfrm>
            <a:off x="1116013" y="1052513"/>
            <a:ext cx="4464050" cy="5451475"/>
          </a:xfrm>
          <a:prstGeom prst="rect">
            <a:avLst/>
          </a:prstGeom>
          <a:noFill/>
          <a:ln w="9525">
            <a:noFill/>
          </a:ln>
        </p:spPr>
        <p:txBody>
          <a:bodyPr/>
          <a:p>
            <a:pPr indent="358775" fontAlgn="base">
              <a:lnSpc>
                <a:spcPct val="100000"/>
              </a:lnSpc>
              <a:spcBef>
                <a:spcPct val="0"/>
              </a:spcBef>
              <a:spcAft>
                <a:spcPct val="0"/>
              </a:spcAft>
              <a:buClrTx/>
              <a:buSzPct val="100000"/>
            </a:pPr>
            <a:r>
              <a:rPr lang="zh-CN" altLang="en-US" sz="2200">
                <a:latin typeface="Arial" panose="020B0604020202020204"/>
                <a:ea typeface="楷体_GB2312" pitchFamily="49" charset="-122"/>
              </a:rPr>
              <a:t>炉内各区域的反应及特征</a:t>
            </a:r>
            <a:endParaRPr lang="zh-CN" altLang="en-US" sz="2200">
              <a:latin typeface="Arial" panose="020B0604020202020204"/>
              <a:ea typeface="楷体_GB2312" pitchFamily="49" charset="-122"/>
            </a:endParaRPr>
          </a:p>
          <a:p>
            <a:pPr indent="358775" fontAlgn="base">
              <a:lnSpc>
                <a:spcPct val="100000"/>
              </a:lnSpc>
              <a:spcBef>
                <a:spcPct val="0"/>
              </a:spcBef>
              <a:spcAft>
                <a:spcPct val="0"/>
              </a:spcAft>
              <a:buClrTx/>
              <a:buSzPct val="100000"/>
            </a:pPr>
            <a:r>
              <a:rPr lang="zh-CN" altLang="en-US" sz="2200" b="1">
                <a:solidFill>
                  <a:srgbClr val="FF0000"/>
                </a:solidFill>
                <a:latin typeface="Arial" panose="020B0604020202020204"/>
                <a:ea typeface="楷体_GB2312" pitchFamily="49" charset="-122"/>
              </a:rPr>
              <a:t>块状带</a:t>
            </a:r>
            <a:r>
              <a:rPr lang="zh-CN" altLang="en-US" sz="2200">
                <a:solidFill>
                  <a:srgbClr val="FF0000"/>
                </a:solidFill>
                <a:latin typeface="Arial" panose="020B0604020202020204"/>
                <a:ea typeface="楷体_GB2312" pitchFamily="49" charset="-122"/>
              </a:rPr>
              <a:t>：</a:t>
            </a:r>
            <a:r>
              <a:rPr lang="zh-CN" altLang="en-US" sz="2200">
                <a:latin typeface="Arial" panose="020B0604020202020204"/>
                <a:ea typeface="楷体_GB2312" pitchFamily="49" charset="-122"/>
              </a:rPr>
              <a:t>炉料中水分蒸发及受热分解，铁矿石还原，炉料与煤气热交换；焦炭与矿石层状交替分布，呈固体状态；以气固相反应为主。</a:t>
            </a:r>
            <a:endParaRPr lang="zh-CN" altLang="en-US" sz="2200">
              <a:latin typeface="Arial" panose="020B0604020202020204"/>
              <a:ea typeface="楷体_GB2312" pitchFamily="49" charset="-122"/>
            </a:endParaRPr>
          </a:p>
          <a:p>
            <a:pPr indent="358775" fontAlgn="base">
              <a:lnSpc>
                <a:spcPct val="100000"/>
              </a:lnSpc>
              <a:spcBef>
                <a:spcPct val="0"/>
              </a:spcBef>
              <a:spcAft>
                <a:spcPct val="0"/>
              </a:spcAft>
              <a:buClrTx/>
              <a:buSzPct val="100000"/>
            </a:pPr>
            <a:r>
              <a:rPr lang="zh-CN" altLang="en-US" sz="2200" b="1">
                <a:solidFill>
                  <a:srgbClr val="FF0000"/>
                </a:solidFill>
                <a:latin typeface="Arial" panose="020B0604020202020204"/>
                <a:ea typeface="楷体_GB2312" pitchFamily="49" charset="-122"/>
              </a:rPr>
              <a:t>软熔带</a:t>
            </a:r>
            <a:r>
              <a:rPr lang="zh-CN" altLang="en-US" sz="2200">
                <a:solidFill>
                  <a:srgbClr val="FF0000"/>
                </a:solidFill>
                <a:latin typeface="Arial" panose="020B0604020202020204"/>
                <a:ea typeface="楷体_GB2312" pitchFamily="49" charset="-122"/>
              </a:rPr>
              <a:t>：</a:t>
            </a:r>
            <a:r>
              <a:rPr lang="zh-CN" altLang="en-US" sz="2200">
                <a:latin typeface="Arial" panose="020B0604020202020204"/>
                <a:ea typeface="楷体_GB2312" pitchFamily="49" charset="-122"/>
              </a:rPr>
              <a:t>炉料在该区域软化，在下部边界开始熔融滴落；主要进行直接还原反应，初渣形成。</a:t>
            </a:r>
            <a:endParaRPr lang="zh-CN" altLang="en-US" sz="2200">
              <a:latin typeface="Arial" panose="020B0604020202020204"/>
              <a:ea typeface="楷体_GB2312" pitchFamily="49" charset="-122"/>
            </a:endParaRPr>
          </a:p>
          <a:p>
            <a:pPr indent="358775" fontAlgn="base">
              <a:lnSpc>
                <a:spcPct val="100000"/>
              </a:lnSpc>
              <a:spcBef>
                <a:spcPct val="0"/>
              </a:spcBef>
              <a:spcAft>
                <a:spcPct val="0"/>
              </a:spcAft>
              <a:buClrTx/>
              <a:buSzPct val="100000"/>
            </a:pPr>
            <a:r>
              <a:rPr lang="zh-CN" altLang="en-US" sz="2200" b="1">
                <a:solidFill>
                  <a:srgbClr val="FF0000"/>
                </a:solidFill>
                <a:latin typeface="Arial" panose="020B0604020202020204"/>
                <a:ea typeface="楷体_GB2312" pitchFamily="49" charset="-122"/>
              </a:rPr>
              <a:t>滴落带</a:t>
            </a:r>
            <a:r>
              <a:rPr lang="zh-CN" altLang="en-US" sz="2200">
                <a:solidFill>
                  <a:srgbClr val="FF0000"/>
                </a:solidFill>
                <a:latin typeface="Arial" panose="020B0604020202020204"/>
                <a:ea typeface="楷体_GB2312" pitchFamily="49" charset="-122"/>
              </a:rPr>
              <a:t>：</a:t>
            </a:r>
            <a:r>
              <a:rPr lang="zh-CN" altLang="en-US" sz="2200">
                <a:latin typeface="Arial" panose="020B0604020202020204"/>
                <a:ea typeface="楷体_GB2312" pitchFamily="49" charset="-122"/>
              </a:rPr>
              <a:t>滴落的液态渣铁与煤气及固体碳之间进行多种复杂的化学反应。</a:t>
            </a:r>
            <a:endParaRPr lang="zh-CN" altLang="en-US" sz="2200">
              <a:latin typeface="Arial" panose="020B0604020202020204"/>
              <a:ea typeface="楷体_GB2312" pitchFamily="49" charset="-122"/>
            </a:endParaRPr>
          </a:p>
          <a:p>
            <a:pPr indent="358775" fontAlgn="base">
              <a:lnSpc>
                <a:spcPct val="100000"/>
              </a:lnSpc>
              <a:spcBef>
                <a:spcPct val="0"/>
              </a:spcBef>
              <a:spcAft>
                <a:spcPct val="0"/>
              </a:spcAft>
              <a:buClrTx/>
              <a:buSzPct val="100000"/>
            </a:pPr>
            <a:r>
              <a:rPr lang="zh-CN" altLang="en-US" sz="2200" b="1">
                <a:solidFill>
                  <a:srgbClr val="FF0000"/>
                </a:solidFill>
                <a:latin typeface="Arial" panose="020B0604020202020204"/>
                <a:ea typeface="楷体_GB2312" pitchFamily="49" charset="-122"/>
              </a:rPr>
              <a:t>风口回旋区</a:t>
            </a:r>
            <a:r>
              <a:rPr lang="zh-CN" altLang="en-US" sz="2200">
                <a:solidFill>
                  <a:srgbClr val="FF0000"/>
                </a:solidFill>
                <a:latin typeface="Arial" panose="020B0604020202020204"/>
                <a:ea typeface="楷体_GB2312" pitchFamily="49" charset="-122"/>
              </a:rPr>
              <a:t>：</a:t>
            </a:r>
            <a:r>
              <a:rPr lang="zh-CN" altLang="en-US" sz="2200">
                <a:latin typeface="Arial" panose="020B0604020202020204"/>
                <a:ea typeface="楷体_GB2312" pitchFamily="49" charset="-122"/>
              </a:rPr>
              <a:t>焦炭及煤粉与鼓入的热风发生燃烧反应，产生高热煤气，是炉内温度最高的区域。</a:t>
            </a:r>
            <a:endParaRPr lang="zh-CN" altLang="en-US" sz="2200">
              <a:latin typeface="Arial" panose="020B0604020202020204"/>
              <a:ea typeface="楷体_GB2312" pitchFamily="49" charset="-122"/>
            </a:endParaRPr>
          </a:p>
          <a:p>
            <a:pPr indent="358775" fontAlgn="base">
              <a:lnSpc>
                <a:spcPct val="100000"/>
              </a:lnSpc>
              <a:spcBef>
                <a:spcPct val="0"/>
              </a:spcBef>
              <a:spcAft>
                <a:spcPct val="0"/>
              </a:spcAft>
              <a:buClrTx/>
              <a:buSzPct val="100000"/>
            </a:pPr>
            <a:r>
              <a:rPr lang="zh-CN" altLang="en-US" sz="2200" b="1">
                <a:solidFill>
                  <a:srgbClr val="FF0000"/>
                </a:solidFill>
                <a:latin typeface="Arial" panose="020B0604020202020204"/>
                <a:ea typeface="楷体_GB2312" pitchFamily="49" charset="-122"/>
              </a:rPr>
              <a:t>渣铁贮存区</a:t>
            </a:r>
            <a:r>
              <a:rPr lang="zh-CN" altLang="en-US" sz="2200">
                <a:solidFill>
                  <a:srgbClr val="FF0000"/>
                </a:solidFill>
                <a:latin typeface="Arial" panose="020B0604020202020204"/>
                <a:ea typeface="楷体_GB2312" pitchFamily="49" charset="-122"/>
              </a:rPr>
              <a:t>：</a:t>
            </a:r>
            <a:r>
              <a:rPr lang="zh-CN" altLang="en-US" sz="2200">
                <a:latin typeface="Arial" panose="020B0604020202020204"/>
                <a:ea typeface="楷体_GB2312" pitchFamily="49" charset="-122"/>
              </a:rPr>
              <a:t>在渣铁层间的交界面及铁滴穿过渣层时发生渣金反应。</a:t>
            </a:r>
            <a:endParaRPr lang="zh-CN" altLang="en-US" sz="2200">
              <a:latin typeface="Arial" panose="020B0604020202020204"/>
              <a:ea typeface="楷体_GB2312" pitchFamily="49" charset="-122"/>
            </a:endParaRPr>
          </a:p>
          <a:p>
            <a:pPr indent="358775" fontAlgn="base">
              <a:lnSpc>
                <a:spcPct val="100000"/>
              </a:lnSpc>
              <a:spcBef>
                <a:spcPct val="20000"/>
              </a:spcBef>
              <a:spcAft>
                <a:spcPct val="0"/>
              </a:spcAft>
              <a:buClr>
                <a:schemeClr val="hlink"/>
              </a:buClr>
              <a:buSzPct val="75000"/>
              <a:buFont typeface="Wingdings" panose="05000000000000000000" pitchFamily="2" charset="2"/>
            </a:pPr>
            <a:endParaRPr lang="en-US" altLang="zh-CN" sz="2200">
              <a:latin typeface="Arial" panose="020B0604020202020204"/>
              <a:ea typeface="楷体_GB2312" pitchFamily="49" charset="-122"/>
            </a:endParaRPr>
          </a:p>
        </p:txBody>
      </p:sp>
      <p:pic>
        <p:nvPicPr>
          <p:cNvPr id="2132" name="Picture 2"/>
          <p:cNvPicPr>
            <a:picLocks noChangeAspect="1"/>
          </p:cNvPicPr>
          <p:nvPr/>
        </p:nvPicPr>
        <p:blipFill>
          <a:blip r:embed="rId1"/>
          <a:stretch>
            <a:fillRect/>
          </a:stretch>
        </p:blipFill>
        <p:spPr>
          <a:xfrm>
            <a:off x="5364163" y="1268413"/>
            <a:ext cx="3571875" cy="5143500"/>
          </a:xfrm>
          <a:prstGeom prst="rect">
            <a:avLst/>
          </a:prstGeom>
          <a:noFill/>
          <a:ln w="9525">
            <a:noFill/>
          </a:ln>
        </p:spPr>
      </p:pic>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5"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136" name="Text Box 3"/>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37" name="Text Box 4"/>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38" name="Text Box 5"/>
          <p:cNvSpPr/>
          <p:nvPr/>
        </p:nvSpPr>
        <p:spPr>
          <a:xfrm>
            <a:off x="34925" y="19161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39" name="Text Box 6"/>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40" name="Rectangle 3"/>
          <p:cNvSpPr/>
          <p:nvPr/>
        </p:nvSpPr>
        <p:spPr>
          <a:xfrm>
            <a:off x="1258888" y="836613"/>
            <a:ext cx="7634287" cy="5451475"/>
          </a:xfrm>
          <a:prstGeom prst="rect">
            <a:avLst/>
          </a:prstGeom>
          <a:noFill/>
          <a:ln w="9525">
            <a:noFill/>
          </a:ln>
        </p:spPr>
        <p:txBody>
          <a:bodyPr/>
          <a:p>
            <a:pPr indent="358775" fontAlgn="base">
              <a:lnSpc>
                <a:spcPct val="100000"/>
              </a:lnSpc>
              <a:spcBef>
                <a:spcPct val="0"/>
              </a:spcBef>
              <a:spcAft>
                <a:spcPct val="0"/>
              </a:spcAft>
              <a:buClrTx/>
              <a:buSzPct val="100000"/>
            </a:pPr>
            <a:r>
              <a:rPr lang="zh-CN" altLang="en-US" sz="2200" b="1">
                <a:latin typeface="楷体_GB2312" pitchFamily="49" charset="-122"/>
                <a:ea typeface="楷体_GB2312" pitchFamily="49" charset="-122"/>
              </a:rPr>
              <a:t>炉内铁矿石中铁元素的还原反应</a:t>
            </a:r>
            <a:endParaRPr lang="zh-CN" altLang="en-US" sz="2200" b="1">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a:t>
            </a:r>
            <a:r>
              <a:rPr lang="zh-CN" altLang="en-US" sz="2200" b="1">
                <a:solidFill>
                  <a:srgbClr val="FF0000"/>
                </a:solidFill>
                <a:latin typeface="楷体_GB2312" pitchFamily="49" charset="-122"/>
                <a:ea typeface="楷体_GB2312" pitchFamily="49" charset="-122"/>
              </a:rPr>
              <a:t>间接还原：</a:t>
            </a:r>
            <a:r>
              <a:rPr lang="zh-CN" altLang="en-US" sz="2200">
                <a:solidFill>
                  <a:srgbClr val="003D3C"/>
                </a:solidFill>
                <a:latin typeface="楷体_GB2312" pitchFamily="49" charset="-122"/>
                <a:ea typeface="楷体_GB2312" pitchFamily="49" charset="-122"/>
              </a:rPr>
              <a:t>用</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a:t>
            </a:r>
            <a:r>
              <a:rPr lang="zh-CN" altLang="en-US" sz="2200">
                <a:solidFill>
                  <a:srgbClr val="003D3C"/>
                </a:solidFill>
                <a:latin typeface="楷体_GB2312" pitchFamily="49" charset="-122"/>
                <a:ea typeface="楷体_GB2312" pitchFamily="49" charset="-122"/>
              </a:rPr>
              <a:t>为还原剂还原铁的氧化物，产物为</a:t>
            </a:r>
            <a:r>
              <a:rPr lang="en-US" altLang="zh-CN" sz="2200">
                <a:solidFill>
                  <a:srgbClr val="003D3C"/>
                </a:solidFill>
                <a:latin typeface="楷体_GB2312" pitchFamily="49" charset="-122"/>
                <a:ea typeface="楷体_GB2312" pitchFamily="49" charset="-122"/>
              </a:rPr>
              <a:t>CO2</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H2O</a:t>
            </a:r>
            <a:r>
              <a:rPr lang="zh-CN" altLang="en-US" sz="2200">
                <a:solidFill>
                  <a:srgbClr val="003D3C"/>
                </a:solidFill>
                <a:latin typeface="楷体_GB2312" pitchFamily="49" charset="-122"/>
                <a:ea typeface="楷体_GB2312" pitchFamily="49" charset="-122"/>
              </a:rPr>
              <a:t>的还原反应。</a:t>
            </a:r>
            <a:r>
              <a:rPr lang="en-US" altLang="zh-CN" sz="2200">
                <a:solidFill>
                  <a:srgbClr val="003D3C"/>
                </a:solidFill>
                <a:latin typeface="楷体_GB2312" pitchFamily="49" charset="-122"/>
                <a:ea typeface="楷体_GB2312" pitchFamily="49" charset="-122"/>
              </a:rPr>
              <a:t>Fe2O3</a:t>
            </a:r>
            <a:r>
              <a:rPr lang="zh-CN" altLang="en-US" sz="2200">
                <a:solidFill>
                  <a:srgbClr val="003D3C"/>
                </a:solidFill>
                <a:latin typeface="楷体_GB2312" pitchFamily="49" charset="-122"/>
                <a:ea typeface="楷体_GB2312" pitchFamily="49" charset="-122"/>
              </a:rPr>
              <a:t>的间接还原反应（不可逆反应）  </a:t>
            </a:r>
            <a:endParaRPr lang="zh-CN" altLang="en-US"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zh-CN" sz="2200">
                <a:solidFill>
                  <a:srgbClr val="003D3C"/>
                </a:solidFill>
                <a:latin typeface="楷体_GB2312" pitchFamily="49" charset="-122"/>
                <a:ea typeface="楷体_GB2312" pitchFamily="49" charset="-122"/>
              </a:rPr>
              <a:t>C</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O2=2CO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3Fe2O3</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2Fe3O4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CO2</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           C</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3Fe2O3</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2Fe3O4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H2O</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  Fe3O4</a:t>
            </a:r>
            <a:r>
              <a:rPr lang="zh-CN" altLang="en-US" sz="2200">
                <a:solidFill>
                  <a:srgbClr val="003D3C"/>
                </a:solidFill>
                <a:latin typeface="楷体_GB2312" pitchFamily="49" charset="-122"/>
                <a:ea typeface="楷体_GB2312" pitchFamily="49" charset="-122"/>
              </a:rPr>
              <a:t>和</a:t>
            </a:r>
            <a:r>
              <a:rPr lang="en-US" altLang="zh-CN" sz="2200">
                <a:solidFill>
                  <a:srgbClr val="003D3C"/>
                </a:solidFill>
                <a:latin typeface="楷体_GB2312" pitchFamily="49" charset="-122"/>
                <a:ea typeface="楷体_GB2312" pitchFamily="49" charset="-122"/>
              </a:rPr>
              <a:t>FeO</a:t>
            </a:r>
            <a:r>
              <a:rPr lang="zh-CN" altLang="en-US" sz="2200">
                <a:solidFill>
                  <a:srgbClr val="003D3C"/>
                </a:solidFill>
                <a:latin typeface="楷体_GB2312" pitchFamily="49" charset="-122"/>
                <a:ea typeface="楷体_GB2312" pitchFamily="49" charset="-122"/>
              </a:rPr>
              <a:t>的间接还原反应（可逆反应）</a:t>
            </a:r>
            <a:endParaRPr lang="zh-CN" altLang="en-US"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zh-CN" sz="2200">
                <a:solidFill>
                  <a:srgbClr val="003D3C"/>
                </a:solidFill>
                <a:latin typeface="楷体_GB2312" pitchFamily="49" charset="-122"/>
                <a:ea typeface="楷体_GB2312" pitchFamily="49" charset="-122"/>
              </a:rPr>
              <a:t>570℃ </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3Fe3O4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2 FeO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CO2</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                     3Fe3O4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2 FeO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H2O</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     FeO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Fe</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CO2  FeO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Fe</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H2O</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     </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570℃:Fe3O4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Fe</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CO2 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Fe</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H2O</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a:t>
            </a:r>
            <a:r>
              <a:rPr lang="zh-CN" altLang="en-US" sz="2200" b="1">
                <a:solidFill>
                  <a:srgbClr val="FF0000"/>
                </a:solidFill>
                <a:latin typeface="楷体_GB2312" pitchFamily="49" charset="-122"/>
                <a:ea typeface="楷体_GB2312" pitchFamily="49" charset="-122"/>
              </a:rPr>
              <a:t>直接还原：</a:t>
            </a:r>
            <a:r>
              <a:rPr lang="zh-CN" altLang="en-US" sz="2200">
                <a:solidFill>
                  <a:srgbClr val="003D3C"/>
                </a:solidFill>
                <a:latin typeface="楷体_GB2312" pitchFamily="49" charset="-122"/>
                <a:ea typeface="楷体_GB2312" pitchFamily="49" charset="-122"/>
              </a:rPr>
              <a:t>用</a:t>
            </a:r>
            <a:r>
              <a:rPr lang="en-US" altLang="zh-CN" sz="2200">
                <a:solidFill>
                  <a:srgbClr val="003D3C"/>
                </a:solidFill>
                <a:latin typeface="楷体_GB2312" pitchFamily="49" charset="-122"/>
                <a:ea typeface="楷体_GB2312" pitchFamily="49" charset="-122"/>
              </a:rPr>
              <a:t>C</a:t>
            </a:r>
            <a:r>
              <a:rPr lang="zh-CN" altLang="en-US" sz="2200">
                <a:solidFill>
                  <a:srgbClr val="003D3C"/>
                </a:solidFill>
                <a:latin typeface="楷体_GB2312" pitchFamily="49" charset="-122"/>
                <a:ea typeface="楷体_GB2312" pitchFamily="49" charset="-122"/>
              </a:rPr>
              <a:t>作为还原剂，最终气体产物为</a:t>
            </a:r>
            <a:r>
              <a:rPr lang="en-US" altLang="zh-CN" sz="2200">
                <a:solidFill>
                  <a:srgbClr val="003D3C"/>
                </a:solidFill>
                <a:latin typeface="楷体_GB2312" pitchFamily="49" charset="-122"/>
                <a:ea typeface="楷体_GB2312" pitchFamily="49" charset="-122"/>
              </a:rPr>
              <a:t>CO</a:t>
            </a:r>
            <a:r>
              <a:rPr lang="zh-CN" altLang="en-US" sz="2200">
                <a:solidFill>
                  <a:srgbClr val="003D3C"/>
                </a:solidFill>
                <a:latin typeface="楷体_GB2312" pitchFamily="49" charset="-122"/>
                <a:ea typeface="楷体_GB2312" pitchFamily="49" charset="-122"/>
              </a:rPr>
              <a:t>的还原反应。</a:t>
            </a:r>
            <a:endParaRPr lang="zh-CN" altLang="en-US"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zh-CN" sz="2200">
                <a:solidFill>
                  <a:srgbClr val="003D3C"/>
                </a:solidFill>
                <a:latin typeface="楷体_GB2312" pitchFamily="49" charset="-122"/>
                <a:ea typeface="楷体_GB2312" pitchFamily="49" charset="-122"/>
              </a:rPr>
              <a:t>3Fe2O3</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2Fe3O4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     Fe3O4</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3FeO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   FeO</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Fe</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CO</a:t>
            </a:r>
            <a:endParaRPr lang="en-US" altLang="zh-CN"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a:solidFill>
                  <a:srgbClr val="003D3C"/>
                </a:solidFill>
                <a:latin typeface="楷体_GB2312" pitchFamily="49" charset="-122"/>
                <a:ea typeface="楷体_GB2312" pitchFamily="49" charset="-122"/>
              </a:rPr>
              <a:t>◆</a:t>
            </a:r>
            <a:r>
              <a:rPr lang="zh-CN" altLang="en-US" sz="2200" b="1">
                <a:solidFill>
                  <a:srgbClr val="FF0000"/>
                </a:solidFill>
                <a:latin typeface="楷体_GB2312" pitchFamily="49" charset="-122"/>
                <a:ea typeface="楷体_GB2312" pitchFamily="49" charset="-122"/>
              </a:rPr>
              <a:t>直接、间接还原区域划分：</a:t>
            </a:r>
            <a:r>
              <a:rPr lang="zh-CN" altLang="en-US" sz="2200">
                <a:solidFill>
                  <a:srgbClr val="003D3C"/>
                </a:solidFill>
                <a:latin typeface="楷体_GB2312" pitchFamily="49" charset="-122"/>
                <a:ea typeface="楷体_GB2312" pitchFamily="49" charset="-122"/>
              </a:rPr>
              <a:t>取决于炉内温度分布</a:t>
            </a:r>
            <a:endParaRPr lang="zh-CN" altLang="en-US"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低温区  ＜</a:t>
            </a:r>
            <a:r>
              <a:rPr lang="en-US" altLang="zh-CN" sz="2200">
                <a:solidFill>
                  <a:srgbClr val="003D3C"/>
                </a:solidFill>
                <a:latin typeface="楷体_GB2312" pitchFamily="49" charset="-122"/>
                <a:ea typeface="楷体_GB2312" pitchFamily="49" charset="-122"/>
              </a:rPr>
              <a:t>800℃</a:t>
            </a:r>
            <a:r>
              <a:rPr lang="zh-CN" altLang="en-US" sz="2200">
                <a:solidFill>
                  <a:srgbClr val="003D3C"/>
                </a:solidFill>
                <a:latin typeface="楷体_GB2312" pitchFamily="49" charset="-122"/>
                <a:ea typeface="楷体_GB2312" pitchFamily="49" charset="-122"/>
              </a:rPr>
              <a:t>基本为间接还原</a:t>
            </a:r>
            <a:endParaRPr lang="zh-CN" altLang="en-US"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中温区 </a:t>
            </a:r>
            <a:r>
              <a:rPr lang="en-US" altLang="zh-CN" sz="2200">
                <a:solidFill>
                  <a:srgbClr val="003D3C"/>
                </a:solidFill>
                <a:latin typeface="楷体_GB2312" pitchFamily="49" charset="-122"/>
                <a:ea typeface="楷体_GB2312" pitchFamily="49" charset="-122"/>
              </a:rPr>
              <a:t>800</a:t>
            </a:r>
            <a:r>
              <a:rPr lang="zh-CN" altLang="en-US" sz="2200">
                <a:solidFill>
                  <a:srgbClr val="003D3C"/>
                </a:solidFill>
                <a:latin typeface="楷体_GB2312" pitchFamily="49" charset="-122"/>
                <a:ea typeface="楷体_GB2312" pitchFamily="49" charset="-122"/>
              </a:rPr>
              <a:t>～</a:t>
            </a:r>
            <a:r>
              <a:rPr lang="en-US" altLang="zh-CN" sz="2200">
                <a:solidFill>
                  <a:srgbClr val="003D3C"/>
                </a:solidFill>
                <a:latin typeface="楷体_GB2312" pitchFamily="49" charset="-122"/>
                <a:ea typeface="楷体_GB2312" pitchFamily="49" charset="-122"/>
              </a:rPr>
              <a:t>1100℃</a:t>
            </a:r>
            <a:r>
              <a:rPr lang="zh-CN" altLang="en-US" sz="2200">
                <a:solidFill>
                  <a:srgbClr val="003D3C"/>
                </a:solidFill>
                <a:latin typeface="楷体_GB2312" pitchFamily="49" charset="-122"/>
                <a:ea typeface="楷体_GB2312" pitchFamily="49" charset="-122"/>
              </a:rPr>
              <a:t>直接还原与间接还原共存</a:t>
            </a:r>
            <a:endParaRPr lang="zh-CN" altLang="en-US" sz="2200">
              <a:solidFill>
                <a:srgbClr val="003D3C"/>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高温区  ＞ </a:t>
            </a:r>
            <a:r>
              <a:rPr lang="en-US" altLang="zh-CN" sz="2200">
                <a:solidFill>
                  <a:srgbClr val="003D3C"/>
                </a:solidFill>
                <a:latin typeface="楷体_GB2312" pitchFamily="49" charset="-122"/>
                <a:ea typeface="楷体_GB2312" pitchFamily="49" charset="-122"/>
              </a:rPr>
              <a:t>1100℃</a:t>
            </a:r>
            <a:r>
              <a:rPr lang="zh-CN" altLang="en-US" sz="2200">
                <a:solidFill>
                  <a:srgbClr val="003D3C"/>
                </a:solidFill>
                <a:latin typeface="楷体_GB2312" pitchFamily="49" charset="-122"/>
                <a:ea typeface="楷体_GB2312" pitchFamily="49" charset="-122"/>
              </a:rPr>
              <a:t>全部为直接还原</a:t>
            </a:r>
            <a:endParaRPr lang="zh-CN" altLang="en-US" sz="2200">
              <a:solidFill>
                <a:srgbClr val="003D3C"/>
              </a:solidFill>
              <a:latin typeface="楷体_GB2312" pitchFamily="49" charset="-122"/>
              <a:ea typeface="楷体_GB2312" pitchFamily="49" charset="-122"/>
            </a:endParaRP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3"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144" name="Text Box 3"/>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45" name="Text Box 4"/>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46" name="Text Box 5"/>
          <p:cNvSpPr/>
          <p:nvPr/>
        </p:nvSpPr>
        <p:spPr>
          <a:xfrm>
            <a:off x="34925" y="19161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47" name="Text Box 6"/>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48" name="Rectangle 3"/>
          <p:cNvSpPr/>
          <p:nvPr/>
        </p:nvSpPr>
        <p:spPr>
          <a:xfrm>
            <a:off x="1258888" y="836613"/>
            <a:ext cx="7634287" cy="5451475"/>
          </a:xfrm>
          <a:prstGeom prst="rect">
            <a:avLst/>
          </a:prstGeom>
          <a:noFill/>
          <a:ln w="9525">
            <a:noFill/>
          </a:ln>
        </p:spPr>
        <p:txBody>
          <a:bodyPr/>
          <a:p>
            <a:pPr indent="358775" fontAlgn="base">
              <a:lnSpc>
                <a:spcPct val="100000"/>
              </a:lnSpc>
              <a:spcBef>
                <a:spcPct val="0"/>
              </a:spcBef>
              <a:spcAft>
                <a:spcPct val="0"/>
              </a:spcAft>
              <a:buClrTx/>
              <a:buSzPct val="100000"/>
            </a:pPr>
            <a:r>
              <a:rPr lang="zh-CN" altLang="en-US" sz="2200" b="1">
                <a:latin typeface="楷体_GB2312" pitchFamily="49" charset="-122"/>
                <a:ea typeface="楷体_GB2312" pitchFamily="49" charset="-122"/>
              </a:rPr>
              <a:t>铁矿石中非铁元素的还原</a:t>
            </a:r>
            <a:endParaRPr lang="zh-CN" altLang="en-US" sz="2200" b="1">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latin typeface="楷体_GB2312" pitchFamily="49" charset="-122"/>
                <a:ea typeface="楷体_GB2312" pitchFamily="49" charset="-122"/>
              </a:rPr>
              <a:t> </a:t>
            </a:r>
            <a:r>
              <a:rPr lang="en-US" altLang="en-US" sz="2200">
                <a:latin typeface="楷体_GB2312" pitchFamily="49" charset="-122"/>
                <a:ea typeface="楷体_GB2312" pitchFamily="49" charset="-122"/>
              </a:rPr>
              <a:t>◆</a:t>
            </a:r>
            <a:r>
              <a:rPr lang="zh-CN" altLang="en-US" sz="2200">
                <a:latin typeface="楷体_GB2312" pitchFamily="49" charset="-122"/>
                <a:ea typeface="楷体_GB2312" pitchFamily="49" charset="-122"/>
              </a:rPr>
              <a:t> </a:t>
            </a:r>
            <a:r>
              <a:rPr lang="en-US" altLang="zh-CN" sz="2200">
                <a:latin typeface="楷体_GB2312" pitchFamily="49" charset="-122"/>
                <a:ea typeface="楷体_GB2312" pitchFamily="49" charset="-122"/>
              </a:rPr>
              <a:t>Mn</a:t>
            </a:r>
            <a:r>
              <a:rPr lang="zh-CN" altLang="en-US" sz="2200">
                <a:latin typeface="楷体_GB2312" pitchFamily="49" charset="-122"/>
                <a:ea typeface="楷体_GB2312" pitchFamily="49" charset="-122"/>
              </a:rPr>
              <a:t>的还原</a:t>
            </a:r>
            <a:r>
              <a:rPr lang="en-US" altLang="zh-CN" sz="2200">
                <a:latin typeface="楷体_GB2312" pitchFamily="49" charset="-122"/>
                <a:ea typeface="楷体_GB2312" pitchFamily="49" charset="-122"/>
              </a:rPr>
              <a:t>:</a:t>
            </a:r>
            <a:r>
              <a:rPr lang="en-US" altLang="zh-CN" sz="2200">
                <a:solidFill>
                  <a:srgbClr val="000000"/>
                </a:solidFill>
                <a:latin typeface="楷体_GB2312" pitchFamily="49" charset="-122"/>
                <a:ea typeface="楷体_GB2312" pitchFamily="49" charset="-122"/>
              </a:rPr>
              <a:t>MnO2</a:t>
            </a:r>
            <a:r>
              <a:rPr lang="zh-CN" altLang="en-US" sz="2200">
                <a:solidFill>
                  <a:srgbClr val="000000"/>
                </a:solidFill>
                <a:latin typeface="楷体_GB2312" pitchFamily="49" charset="-122"/>
                <a:ea typeface="楷体_GB2312" pitchFamily="49" charset="-122"/>
              </a:rPr>
              <a:t>－</a:t>
            </a:r>
            <a:r>
              <a:rPr lang="en-US" altLang="zh-CN" sz="2200">
                <a:solidFill>
                  <a:srgbClr val="000000"/>
                </a:solidFill>
                <a:latin typeface="楷体_GB2312" pitchFamily="49" charset="-122"/>
                <a:ea typeface="楷体_GB2312" pitchFamily="49" charset="-122"/>
              </a:rPr>
              <a:t>Mn2O3-Mn3O4-MnO-Mn</a:t>
            </a:r>
            <a:endParaRPr lang="en-US" altLang="zh-CN"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latin typeface="楷体_GB2312" pitchFamily="49" charset="-122"/>
                <a:ea typeface="楷体_GB2312" pitchFamily="49" charset="-122"/>
              </a:rPr>
              <a:t> </a:t>
            </a:r>
            <a:r>
              <a:rPr lang="en-US" altLang="en-US" sz="2200">
                <a:latin typeface="楷体_GB2312" pitchFamily="49" charset="-122"/>
                <a:ea typeface="楷体_GB2312" pitchFamily="49" charset="-122"/>
              </a:rPr>
              <a:t>◆</a:t>
            </a:r>
            <a:r>
              <a:rPr lang="zh-CN" altLang="en-US" sz="2200">
                <a:latin typeface="楷体_GB2312" pitchFamily="49" charset="-122"/>
                <a:ea typeface="楷体_GB2312" pitchFamily="49" charset="-122"/>
              </a:rPr>
              <a:t> </a:t>
            </a:r>
            <a:r>
              <a:rPr lang="en-US" altLang="zh-CN" sz="2200">
                <a:latin typeface="楷体_GB2312" pitchFamily="49" charset="-122"/>
                <a:ea typeface="楷体_GB2312" pitchFamily="49" charset="-122"/>
              </a:rPr>
              <a:t>Si</a:t>
            </a:r>
            <a:r>
              <a:rPr lang="zh-CN" altLang="en-US" sz="2200">
                <a:latin typeface="楷体_GB2312" pitchFamily="49" charset="-122"/>
                <a:ea typeface="楷体_GB2312" pitchFamily="49" charset="-122"/>
              </a:rPr>
              <a:t>的还原</a:t>
            </a:r>
            <a:r>
              <a:rPr lang="en-US" altLang="zh-CN" sz="2200">
                <a:latin typeface="楷体_GB2312" pitchFamily="49" charset="-122"/>
                <a:ea typeface="楷体_GB2312" pitchFamily="49" charset="-122"/>
              </a:rPr>
              <a:t>:</a:t>
            </a:r>
            <a:r>
              <a:rPr lang="en-US" altLang="zh-CN" sz="2200">
                <a:solidFill>
                  <a:srgbClr val="000000"/>
                </a:solidFill>
                <a:latin typeface="楷体_GB2312" pitchFamily="49" charset="-122"/>
                <a:ea typeface="楷体_GB2312" pitchFamily="49" charset="-122"/>
              </a:rPr>
              <a:t>≥1500℃</a:t>
            </a: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SiO2</a:t>
            </a:r>
            <a:r>
              <a:rPr lang="zh-CN" altLang="en-US" sz="2200">
                <a:solidFill>
                  <a:srgbClr val="000000"/>
                </a:solidFill>
                <a:latin typeface="楷体_GB2312" pitchFamily="49" charset="-122"/>
                <a:ea typeface="楷体_GB2312" pitchFamily="49" charset="-122"/>
              </a:rPr>
              <a:t>－</a:t>
            </a:r>
            <a:r>
              <a:rPr lang="en-US" altLang="zh-CN" sz="2200">
                <a:solidFill>
                  <a:srgbClr val="000000"/>
                </a:solidFill>
                <a:latin typeface="楷体_GB2312" pitchFamily="49" charset="-122"/>
                <a:ea typeface="楷体_GB2312" pitchFamily="49" charset="-122"/>
              </a:rPr>
              <a:t>SiO-Si</a:t>
            </a: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≤1500℃</a:t>
            </a: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SiO2-Si</a:t>
            </a:r>
            <a:endParaRPr lang="en-US" altLang="zh-CN"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latin typeface="楷体_GB2312" pitchFamily="49" charset="-122"/>
                <a:ea typeface="楷体_GB2312" pitchFamily="49" charset="-122"/>
              </a:rPr>
              <a:t> </a:t>
            </a:r>
            <a:r>
              <a:rPr lang="en-US" altLang="en-US" sz="2200">
                <a:latin typeface="楷体_GB2312" pitchFamily="49" charset="-122"/>
                <a:ea typeface="楷体_GB2312" pitchFamily="49" charset="-122"/>
              </a:rPr>
              <a:t>◆ </a:t>
            </a:r>
            <a:r>
              <a:rPr lang="en-US" altLang="zh-CN" sz="2200">
                <a:latin typeface="楷体_GB2312" pitchFamily="49" charset="-122"/>
                <a:ea typeface="楷体_GB2312" pitchFamily="49" charset="-122"/>
              </a:rPr>
              <a:t>P</a:t>
            </a:r>
            <a:r>
              <a:rPr lang="zh-CN" altLang="en-US" sz="2200">
                <a:latin typeface="楷体_GB2312" pitchFamily="49" charset="-122"/>
                <a:ea typeface="楷体_GB2312" pitchFamily="49" charset="-122"/>
              </a:rPr>
              <a:t>的还原</a:t>
            </a:r>
            <a:r>
              <a:rPr lang="en-US" altLang="zh-CN" sz="2200">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原料中的</a:t>
            </a:r>
            <a:r>
              <a:rPr lang="en-US" altLang="zh-CN" sz="2200">
                <a:solidFill>
                  <a:srgbClr val="000000"/>
                </a:solidFill>
                <a:latin typeface="楷体_GB2312" pitchFamily="49" charset="-122"/>
                <a:ea typeface="楷体_GB2312" pitchFamily="49" charset="-122"/>
              </a:rPr>
              <a:t>P</a:t>
            </a:r>
            <a:r>
              <a:rPr lang="zh-CN" altLang="en-US" sz="2200">
                <a:solidFill>
                  <a:srgbClr val="000000"/>
                </a:solidFill>
                <a:latin typeface="楷体_GB2312" pitchFamily="49" charset="-122"/>
                <a:ea typeface="楷体_GB2312" pitchFamily="49" charset="-122"/>
              </a:rPr>
              <a:t>几乎</a:t>
            </a:r>
            <a:r>
              <a:rPr lang="en-US" altLang="zh-CN" sz="2200">
                <a:solidFill>
                  <a:srgbClr val="000000"/>
                </a:solidFill>
                <a:latin typeface="楷体_GB2312" pitchFamily="49" charset="-122"/>
                <a:ea typeface="楷体_GB2312" pitchFamily="49" charset="-122"/>
              </a:rPr>
              <a:t>100%</a:t>
            </a:r>
            <a:r>
              <a:rPr lang="zh-CN" altLang="en-US" sz="2200">
                <a:solidFill>
                  <a:srgbClr val="000000"/>
                </a:solidFill>
                <a:latin typeface="楷体_GB2312" pitchFamily="49" charset="-122"/>
                <a:ea typeface="楷体_GB2312" pitchFamily="49" charset="-122"/>
              </a:rPr>
              <a:t>被还原，高炉操作无法控制。</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en-US" altLang="zh-CN" sz="2200" b="1">
                <a:latin typeface="楷体_GB2312" pitchFamily="49" charset="-122"/>
                <a:ea typeface="楷体_GB2312" pitchFamily="49" charset="-122"/>
              </a:rPr>
              <a:t>8</a:t>
            </a:r>
            <a:r>
              <a:rPr lang="zh-CN" altLang="en-US" sz="2200" b="1">
                <a:latin typeface="楷体_GB2312" pitchFamily="49" charset="-122"/>
                <a:ea typeface="楷体_GB2312" pitchFamily="49" charset="-122"/>
              </a:rPr>
              <a:t>、炉料与煤气运动</a:t>
            </a:r>
            <a:endParaRPr lang="zh-CN" altLang="en-US" sz="2200" b="1">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en-US" sz="2200">
                <a:latin typeface="楷体_GB2312" pitchFamily="49" charset="-122"/>
                <a:ea typeface="楷体_GB2312" pitchFamily="49" charset="-122"/>
              </a:rPr>
              <a:t>◆</a:t>
            </a:r>
            <a:r>
              <a:rPr lang="zh-CN" altLang="en-US" sz="2200" b="1">
                <a:latin typeface="楷体_GB2312" pitchFamily="49" charset="-122"/>
                <a:ea typeface="楷体_GB2312" pitchFamily="49" charset="-122"/>
              </a:rPr>
              <a:t>炉内煤气流三次分布：</a:t>
            </a:r>
            <a:endParaRPr lang="zh-CN" altLang="en-US" sz="2200" b="1">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ⅰ</a:t>
            </a:r>
            <a:r>
              <a:rPr lang="zh-CN" altLang="en-US" sz="2200">
                <a:solidFill>
                  <a:srgbClr val="000000"/>
                </a:solidFill>
                <a:latin typeface="楷体_GB2312" pitchFamily="49" charset="-122"/>
                <a:ea typeface="楷体_GB2312" pitchFamily="49" charset="-122"/>
              </a:rPr>
              <a:t>自风口向上和向中心扩散；</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ⅱ</a:t>
            </a:r>
            <a:r>
              <a:rPr lang="zh-CN" altLang="en-US" sz="2200">
                <a:solidFill>
                  <a:srgbClr val="000000"/>
                </a:solidFill>
                <a:latin typeface="楷体_GB2312" pitchFamily="49" charset="-122"/>
                <a:ea typeface="楷体_GB2312" pitchFamily="49" charset="-122"/>
              </a:rPr>
              <a:t>穿过滴落带并在软熔带焦炭夹层中作横向运动；</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ⅲ</a:t>
            </a:r>
            <a:r>
              <a:rPr lang="zh-CN" altLang="en-US" sz="2200">
                <a:solidFill>
                  <a:srgbClr val="000000"/>
                </a:solidFill>
                <a:latin typeface="楷体_GB2312" pitchFamily="49" charset="-122"/>
                <a:ea typeface="楷体_GB2312" pitchFamily="49" charset="-122"/>
              </a:rPr>
              <a:t>曲折向上通过块状带。</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en-US" sz="2200" b="1">
                <a:latin typeface="楷体_GB2312" pitchFamily="49" charset="-122"/>
                <a:ea typeface="楷体_GB2312" pitchFamily="49" charset="-122"/>
              </a:rPr>
              <a:t>◆</a:t>
            </a:r>
            <a:r>
              <a:rPr lang="zh-CN" altLang="en-US" sz="2200" b="1">
                <a:latin typeface="楷体_GB2312" pitchFamily="49" charset="-122"/>
                <a:ea typeface="楷体_GB2312" pitchFamily="49" charset="-122"/>
              </a:rPr>
              <a:t>炉料下降的必要条件：</a:t>
            </a:r>
            <a:endParaRPr lang="zh-CN" altLang="en-US" sz="2200" b="1">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3D3C"/>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ⅰ</a:t>
            </a:r>
            <a:r>
              <a:rPr lang="zh-CN" altLang="en-US" sz="2200">
                <a:solidFill>
                  <a:srgbClr val="000000"/>
                </a:solidFill>
                <a:latin typeface="楷体_GB2312" pitchFamily="49" charset="-122"/>
                <a:ea typeface="楷体_GB2312" pitchFamily="49" charset="-122"/>
              </a:rPr>
              <a:t>风口前燃料的燃烧</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ⅱ</a:t>
            </a:r>
            <a:r>
              <a:rPr lang="zh-CN" altLang="en-US" sz="2200">
                <a:solidFill>
                  <a:srgbClr val="000000"/>
                </a:solidFill>
                <a:latin typeface="楷体_GB2312" pitchFamily="49" charset="-122"/>
                <a:ea typeface="楷体_GB2312" pitchFamily="49" charset="-122"/>
              </a:rPr>
              <a:t>炉料中的碳素参加直接还原的消耗</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ⅲ</a:t>
            </a:r>
            <a:r>
              <a:rPr lang="zh-CN" altLang="en-US" sz="2200">
                <a:solidFill>
                  <a:srgbClr val="000000"/>
                </a:solidFill>
                <a:latin typeface="楷体_GB2312" pitchFamily="49" charset="-122"/>
                <a:ea typeface="楷体_GB2312" pitchFamily="49" charset="-122"/>
              </a:rPr>
              <a:t>固体炉料的熔化，形成液态的渣、铁</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0000"/>
                </a:solidFill>
                <a:latin typeface="楷体_GB2312" pitchFamily="49" charset="-122"/>
                <a:ea typeface="楷体_GB2312" pitchFamily="49" charset="-122"/>
              </a:rPr>
              <a:t>  </a:t>
            </a:r>
            <a:r>
              <a:rPr lang="en-US" altLang="en-US" sz="2200">
                <a:solidFill>
                  <a:srgbClr val="000000"/>
                </a:solidFill>
                <a:latin typeface="楷体_GB2312" pitchFamily="49" charset="-122"/>
                <a:ea typeface="楷体_GB2312" pitchFamily="49" charset="-122"/>
              </a:rPr>
              <a:t>ⅳ</a:t>
            </a:r>
            <a:r>
              <a:rPr lang="zh-CN" altLang="en-US" sz="2200">
                <a:solidFill>
                  <a:srgbClr val="000000"/>
                </a:solidFill>
                <a:latin typeface="楷体_GB2312" pitchFamily="49" charset="-122"/>
                <a:ea typeface="楷体_GB2312" pitchFamily="49" charset="-122"/>
              </a:rPr>
              <a:t>定期放出渣、铁</a:t>
            </a:r>
            <a:endParaRPr lang="zh-CN" altLang="en-US" sz="2200">
              <a:solidFill>
                <a:srgbClr val="000000"/>
              </a:solidFill>
              <a:latin typeface="楷体_GB2312" pitchFamily="49" charset="-122"/>
              <a:ea typeface="楷体_GB2312" pitchFamily="49" charset="-122"/>
            </a:endParaRPr>
          </a:p>
          <a:p>
            <a:pPr indent="358775" fontAlgn="base">
              <a:lnSpc>
                <a:spcPct val="100000"/>
              </a:lnSpc>
              <a:spcBef>
                <a:spcPct val="0"/>
              </a:spcBef>
              <a:spcAft>
                <a:spcPct val="0"/>
              </a:spcAft>
              <a:buClrTx/>
              <a:buSzPct val="100000"/>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ⅴ</a:t>
            </a:r>
            <a:r>
              <a:rPr lang="zh-CN" altLang="en-US" sz="2200">
                <a:solidFill>
                  <a:srgbClr val="000000"/>
                </a:solidFill>
                <a:latin typeface="楷体_GB2312" pitchFamily="49" charset="-122"/>
                <a:ea typeface="楷体_GB2312" pitchFamily="49" charset="-122"/>
              </a:rPr>
              <a:t>炉料的相互填充</a:t>
            </a:r>
            <a:endParaRPr lang="zh-CN" altLang="en-US" sz="2200">
              <a:solidFill>
                <a:srgbClr val="000000"/>
              </a:solidFill>
              <a:latin typeface="楷体_GB2312" pitchFamily="49" charset="-122"/>
              <a:ea typeface="楷体_GB2312" pitchFamily="49" charset="-122"/>
            </a:endParaRPr>
          </a:p>
        </p:txBody>
      </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 name="Text Box 92"/>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52" name="Text Box 93"/>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53" name="Text Box 94"/>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54" name="Text Box 95"/>
          <p:cNvSpPr/>
          <p:nvPr/>
        </p:nvSpPr>
        <p:spPr>
          <a:xfrm>
            <a:off x="34925" y="2300288"/>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55" name="Rectangle 97"/>
          <p:cNvSpPr/>
          <p:nvPr/>
        </p:nvSpPr>
        <p:spPr>
          <a:xfrm>
            <a:off x="1547813" y="1196975"/>
            <a:ext cx="7129462" cy="4695825"/>
          </a:xfrm>
          <a:prstGeom prst="rect">
            <a:avLst/>
          </a:prstGeom>
          <a:noFill/>
          <a:ln w="9525">
            <a:noFill/>
          </a:ln>
        </p:spPr>
        <p:txBody>
          <a:bodyPr/>
          <a:p>
            <a:pPr fontAlgn="base">
              <a:lnSpc>
                <a:spcPts val="2700"/>
              </a:lnSpc>
              <a:spcBef>
                <a:spcPct val="20000"/>
              </a:spcBef>
              <a:spcAft>
                <a:spcPct val="0"/>
              </a:spcAft>
              <a:buClrTx/>
              <a:buSzPct val="100000"/>
            </a:pPr>
            <a:r>
              <a:rPr lang="zh-CN" altLang="en-US" sz="2400">
                <a:solidFill>
                  <a:schemeClr val="tx2"/>
                </a:solidFill>
                <a:latin typeface="Arial" panose="020B0604020202020204"/>
                <a:ea typeface="楷体_GB2312" pitchFamily="49" charset="-122"/>
              </a:rPr>
              <a:t>高炉炼铁的主产品是生铁，副产品是高炉煤气、水渣、炉尘。</a:t>
            </a:r>
            <a:endParaRPr lang="zh-CN" altLang="en-US" sz="2400">
              <a:solidFill>
                <a:schemeClr val="tx2"/>
              </a:solidFill>
              <a:latin typeface="Arial" panose="020B0604020202020204"/>
              <a:ea typeface="楷体_GB2312" pitchFamily="49" charset="-122"/>
            </a:endParaRPr>
          </a:p>
          <a:p>
            <a:pPr fontAlgn="base">
              <a:lnSpc>
                <a:spcPts val="2700"/>
              </a:lnSpc>
              <a:spcBef>
                <a:spcPct val="20000"/>
              </a:spcBef>
              <a:spcAft>
                <a:spcPct val="0"/>
              </a:spcAft>
              <a:buClrTx/>
              <a:buSzPct val="100000"/>
            </a:pPr>
            <a:r>
              <a:rPr lang="zh-CN" altLang="en-US" sz="2400">
                <a:solidFill>
                  <a:schemeClr val="tx2"/>
                </a:solidFill>
                <a:latin typeface="Arial" panose="020B0604020202020204"/>
                <a:ea typeface="楷体_GB2312" pitchFamily="49" charset="-122"/>
              </a:rPr>
              <a:t>生铁一般分为三大类：即供炼钢用的炼钢生铁，供铸造机件和工具用的铸造铁，以及特种生铁，如作合金用的高炉锰铁和硅铁等</a:t>
            </a:r>
            <a:endParaRPr lang="zh-CN" altLang="en-US" sz="2400">
              <a:solidFill>
                <a:schemeClr val="tx2"/>
              </a:solidFill>
              <a:latin typeface="Arial" panose="020B0604020202020204"/>
              <a:ea typeface="楷体_GB2312" pitchFamily="49" charset="-122"/>
            </a:endParaRPr>
          </a:p>
          <a:p>
            <a:pPr fontAlgn="base">
              <a:lnSpc>
                <a:spcPts val="2700"/>
              </a:lnSpc>
              <a:spcBef>
                <a:spcPct val="20000"/>
              </a:spcBef>
              <a:spcAft>
                <a:spcPct val="0"/>
              </a:spcAft>
              <a:buClrTx/>
              <a:buSzPct val="100000"/>
            </a:pPr>
            <a:r>
              <a:rPr lang="zh-CN" altLang="en-US" sz="2400">
                <a:solidFill>
                  <a:schemeClr val="tx2"/>
                </a:solidFill>
                <a:latin typeface="Arial" panose="020B0604020202020204"/>
                <a:ea typeface="楷体_GB2312" pitchFamily="49" charset="-122"/>
              </a:rPr>
              <a:t>高炉渣：矿石的脉石和熔剂、燃烧灰分等熔化后组成炉渣，其主要成份为</a:t>
            </a:r>
            <a:r>
              <a:rPr lang="en-US" altLang="zh-CN" sz="2400">
                <a:solidFill>
                  <a:schemeClr val="tx2"/>
                </a:solidFill>
                <a:latin typeface="Arial" panose="020B0604020202020204"/>
                <a:ea typeface="楷体_GB2312" pitchFamily="49" charset="-122"/>
              </a:rPr>
              <a:t>CaO</a:t>
            </a:r>
            <a:r>
              <a:rPr lang="zh-CN" altLang="en-US" sz="2400">
                <a:solidFill>
                  <a:schemeClr val="tx2"/>
                </a:solidFill>
                <a:latin typeface="Arial" panose="020B0604020202020204"/>
                <a:ea typeface="楷体_GB2312" pitchFamily="49" charset="-122"/>
              </a:rPr>
              <a:t>、</a:t>
            </a:r>
            <a:r>
              <a:rPr lang="en-US" altLang="zh-CN" sz="2400">
                <a:solidFill>
                  <a:schemeClr val="tx2"/>
                </a:solidFill>
                <a:latin typeface="Arial" panose="020B0604020202020204"/>
                <a:ea typeface="楷体_GB2312" pitchFamily="49" charset="-122"/>
              </a:rPr>
              <a:t>MgO</a:t>
            </a:r>
            <a:r>
              <a:rPr lang="zh-CN" altLang="en-US" sz="2400">
                <a:solidFill>
                  <a:schemeClr val="tx2"/>
                </a:solidFill>
                <a:latin typeface="Arial" panose="020B0604020202020204"/>
                <a:ea typeface="楷体_GB2312" pitchFamily="49" charset="-122"/>
              </a:rPr>
              <a:t>、</a:t>
            </a:r>
            <a:r>
              <a:rPr lang="en-US" altLang="zh-CN" sz="2400">
                <a:solidFill>
                  <a:schemeClr val="tx2"/>
                </a:solidFill>
                <a:latin typeface="Arial" panose="020B0604020202020204"/>
                <a:ea typeface="楷体_GB2312" pitchFamily="49" charset="-122"/>
              </a:rPr>
              <a:t>SiO2</a:t>
            </a:r>
            <a:r>
              <a:rPr lang="zh-CN" altLang="en-US" sz="2400">
                <a:solidFill>
                  <a:schemeClr val="tx2"/>
                </a:solidFill>
                <a:latin typeface="Arial" panose="020B0604020202020204"/>
                <a:ea typeface="楷体_GB2312" pitchFamily="49" charset="-122"/>
              </a:rPr>
              <a:t>、</a:t>
            </a:r>
            <a:r>
              <a:rPr lang="en-US" altLang="zh-CN" sz="2400">
                <a:solidFill>
                  <a:schemeClr val="tx2"/>
                </a:solidFill>
                <a:latin typeface="Arial" panose="020B0604020202020204"/>
                <a:ea typeface="楷体_GB2312" pitchFamily="49" charset="-122"/>
              </a:rPr>
              <a:t>Al2O3</a:t>
            </a:r>
            <a:r>
              <a:rPr lang="zh-CN" altLang="en-US" sz="2400">
                <a:solidFill>
                  <a:schemeClr val="tx2"/>
                </a:solidFill>
                <a:latin typeface="Arial" panose="020B0604020202020204"/>
                <a:ea typeface="楷体_GB2312" pitchFamily="49" charset="-122"/>
              </a:rPr>
              <a:t>及少量的</a:t>
            </a:r>
            <a:r>
              <a:rPr lang="en-US" altLang="zh-CN" sz="2400">
                <a:solidFill>
                  <a:schemeClr val="tx2"/>
                </a:solidFill>
                <a:latin typeface="Arial" panose="020B0604020202020204"/>
                <a:ea typeface="楷体_GB2312" pitchFamily="49" charset="-122"/>
              </a:rPr>
              <a:t>MnO</a:t>
            </a:r>
            <a:r>
              <a:rPr lang="zh-CN" altLang="en-US" sz="2400">
                <a:solidFill>
                  <a:schemeClr val="tx2"/>
                </a:solidFill>
                <a:latin typeface="Arial" panose="020B0604020202020204"/>
                <a:ea typeface="楷体_GB2312" pitchFamily="49" charset="-122"/>
              </a:rPr>
              <a:t>、</a:t>
            </a:r>
            <a:r>
              <a:rPr lang="en-US" altLang="zh-CN" sz="2400">
                <a:solidFill>
                  <a:schemeClr val="tx2"/>
                </a:solidFill>
                <a:latin typeface="Arial" panose="020B0604020202020204"/>
                <a:ea typeface="楷体_GB2312" pitchFamily="49" charset="-122"/>
              </a:rPr>
              <a:t>FeO</a:t>
            </a:r>
            <a:r>
              <a:rPr lang="zh-CN" altLang="en-US" sz="2400">
                <a:solidFill>
                  <a:schemeClr val="tx2"/>
                </a:solidFill>
                <a:latin typeface="Arial" panose="020B0604020202020204"/>
                <a:ea typeface="楷体_GB2312" pitchFamily="49" charset="-122"/>
              </a:rPr>
              <a:t>、</a:t>
            </a:r>
            <a:r>
              <a:rPr lang="en-US" altLang="zh-CN" sz="2400">
                <a:solidFill>
                  <a:schemeClr val="tx2"/>
                </a:solidFill>
                <a:latin typeface="Arial" panose="020B0604020202020204"/>
                <a:ea typeface="楷体_GB2312" pitchFamily="49" charset="-122"/>
              </a:rPr>
              <a:t>S</a:t>
            </a:r>
            <a:r>
              <a:rPr lang="zh-CN" altLang="en-US" sz="2400">
                <a:solidFill>
                  <a:schemeClr val="tx2"/>
                </a:solidFill>
                <a:latin typeface="Arial" panose="020B0604020202020204"/>
                <a:ea typeface="楷体_GB2312" pitchFamily="49" charset="-122"/>
              </a:rPr>
              <a:t>等。每吨生铁的炉渣量约为</a:t>
            </a:r>
            <a:r>
              <a:rPr lang="en-US" altLang="zh-CN" sz="2400">
                <a:solidFill>
                  <a:schemeClr val="tx2"/>
                </a:solidFill>
                <a:latin typeface="Arial" panose="020B0604020202020204"/>
                <a:ea typeface="楷体_GB2312" pitchFamily="49" charset="-122"/>
              </a:rPr>
              <a:t>300-500Kg.</a:t>
            </a:r>
            <a:r>
              <a:rPr lang="zh-CN" altLang="en-US" sz="1200">
                <a:latin typeface="Arial" panose="020B0604020202020204"/>
                <a:ea typeface="宋体" panose="02010600030101010101" pitchFamily="2" charset="-122"/>
              </a:rPr>
              <a:t>液</a:t>
            </a:r>
            <a:r>
              <a:rPr lang="zh-CN" altLang="en-US" sz="2400">
                <a:solidFill>
                  <a:schemeClr val="tx2"/>
                </a:solidFill>
                <a:latin typeface="Arial" panose="020B0604020202020204"/>
                <a:ea typeface="楷体_GB2312" pitchFamily="49" charset="-122"/>
              </a:rPr>
              <a:t>态炉渣用水急冷成水渣，可做水泥原料；液态炉渣还可以用高压蒸汽或高压空气吹成棉渣做绝热保温材料，或是用少量高压水冲到一个旋转的滚筒上急冷而成膨珠（膨胀渣），做保温材料或轻质混凝土骨料</a:t>
            </a:r>
            <a:endParaRPr lang="zh-CN" altLang="en-US" sz="2400">
              <a:solidFill>
                <a:schemeClr val="tx2"/>
              </a:solidFill>
              <a:latin typeface="Arial" panose="020B0604020202020204"/>
              <a:ea typeface="楷体_GB2312" pitchFamily="49" charset="-122"/>
            </a:endParaRP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8" name="Text Box 2"/>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59" name="Text Box 3"/>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60" name="Text Box 4"/>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61" name="Text Box 5"/>
          <p:cNvSpPr/>
          <p:nvPr/>
        </p:nvSpPr>
        <p:spPr>
          <a:xfrm>
            <a:off x="34925" y="2300288"/>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62" name="Rectangle 6"/>
          <p:cNvSpPr/>
          <p:nvPr/>
        </p:nvSpPr>
        <p:spPr>
          <a:xfrm>
            <a:off x="1476375" y="1628775"/>
            <a:ext cx="7129463" cy="3925888"/>
          </a:xfrm>
          <a:prstGeom prst="rect">
            <a:avLst/>
          </a:prstGeom>
          <a:noFill/>
          <a:ln w="9525">
            <a:noFill/>
          </a:ln>
        </p:spPr>
        <p:txBody>
          <a:bodyPr/>
          <a:p>
            <a:pPr algn="ctr" fontAlgn="base">
              <a:lnSpc>
                <a:spcPct val="100000"/>
              </a:lnSpc>
              <a:spcBef>
                <a:spcPct val="50000"/>
              </a:spcBef>
              <a:spcAft>
                <a:spcPct val="0"/>
              </a:spcAft>
              <a:buClrTx/>
              <a:buSzPct val="100000"/>
            </a:pPr>
            <a:r>
              <a:rPr lang="zh-CN" altLang="en-US" sz="2400">
                <a:latin typeface="楷体_GB2312" pitchFamily="49" charset="-122"/>
                <a:ea typeface="楷体_GB2312" pitchFamily="49" charset="-122"/>
              </a:rPr>
              <a:t>高炉煤气一般含有</a:t>
            </a:r>
            <a:r>
              <a:rPr lang="en-US" altLang="zh-CN" sz="2400">
                <a:latin typeface="楷体_GB2312" pitchFamily="49" charset="-122"/>
                <a:ea typeface="楷体_GB2312" pitchFamily="49" charset="-122"/>
              </a:rPr>
              <a:t>20</a:t>
            </a:r>
            <a:r>
              <a:rPr lang="zh-CN" altLang="en-US" sz="2400">
                <a:latin typeface="楷体_GB2312" pitchFamily="49" charset="-122"/>
                <a:ea typeface="楷体_GB2312" pitchFamily="49" charset="-122"/>
              </a:rPr>
              <a:t>％以上的一氧化碳、少量的氢和甲烷，发热值一般为</a:t>
            </a:r>
            <a:r>
              <a:rPr lang="en-US" altLang="zh-CN" sz="2400">
                <a:latin typeface="楷体_GB2312" pitchFamily="49" charset="-122"/>
                <a:ea typeface="楷体_GB2312" pitchFamily="49" charset="-122"/>
              </a:rPr>
              <a:t>2900</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3800kJ/m3</a:t>
            </a:r>
            <a:r>
              <a:rPr lang="zh-CN" altLang="en-US" sz="2400">
                <a:latin typeface="楷体_GB2312" pitchFamily="49" charset="-122"/>
                <a:ea typeface="楷体_GB2312" pitchFamily="49" charset="-122"/>
              </a:rPr>
              <a:t>，是一种很好的低发热值气体燃料，除用来烧热风炉外，还可供炼焦、加热炉和烧锅炉</a:t>
            </a:r>
            <a:endParaRPr lang="zh-CN" altLang="en-US" sz="2400">
              <a:latin typeface="楷体_GB2312" pitchFamily="49" charset="-122"/>
              <a:ea typeface="楷体_GB2312" pitchFamily="49" charset="-122"/>
            </a:endParaRPr>
          </a:p>
          <a:p>
            <a:pPr algn="ctr" fontAlgn="base">
              <a:lnSpc>
                <a:spcPct val="100000"/>
              </a:lnSpc>
              <a:spcBef>
                <a:spcPct val="50000"/>
              </a:spcBef>
              <a:spcAft>
                <a:spcPct val="0"/>
              </a:spcAft>
              <a:buClrTx/>
              <a:buSzPct val="100000"/>
            </a:pPr>
            <a:r>
              <a:rPr lang="zh-CN" altLang="en-US" sz="2400">
                <a:latin typeface="楷体_GB2312" pitchFamily="49" charset="-122"/>
                <a:ea typeface="楷体_GB2312" pitchFamily="49" charset="-122"/>
              </a:rPr>
              <a:t>高炉炉尘是随高炉煤气带出炉外的细粒炉料，经除尘处理与分离。主要含铁和碳，可作烧结的原料。一种是粗除尘产生的重力除尘灰，供烧结使用，另一种是精除尘产生的布袋除尘灰，因其细度过细，又含有一定量的</a:t>
            </a:r>
            <a:r>
              <a:rPr lang="en-US" altLang="zh-CN" sz="2400">
                <a:latin typeface="楷体_GB2312" pitchFamily="49" charset="-122"/>
                <a:ea typeface="楷体_GB2312" pitchFamily="49" charset="-122"/>
              </a:rPr>
              <a:t>K</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Na</a:t>
            </a:r>
            <a:r>
              <a:rPr lang="zh-CN" altLang="en-US" sz="2400">
                <a:latin typeface="楷体_GB2312" pitchFamily="49" charset="-122"/>
                <a:ea typeface="楷体_GB2312" pitchFamily="49" charset="-122"/>
              </a:rPr>
              <a:t>、</a:t>
            </a:r>
            <a:r>
              <a:rPr lang="en-US" altLang="zh-CN" sz="2400">
                <a:latin typeface="楷体_GB2312" pitchFamily="49" charset="-122"/>
                <a:ea typeface="楷体_GB2312" pitchFamily="49" charset="-122"/>
              </a:rPr>
              <a:t>Zn</a:t>
            </a:r>
            <a:r>
              <a:rPr lang="zh-CN" altLang="en-US" sz="2400">
                <a:latin typeface="楷体_GB2312" pitchFamily="49" charset="-122"/>
                <a:ea typeface="楷体_GB2312" pitchFamily="49" charset="-122"/>
              </a:rPr>
              <a:t>等有害杂质，目前国家尚无对其再次利用的有效手段，被迫外卖</a:t>
            </a:r>
            <a:endParaRPr lang="zh-CN" altLang="en-US" sz="2400">
              <a:latin typeface="楷体_GB2312" pitchFamily="49" charset="-122"/>
              <a:ea typeface="楷体_GB2312" pitchFamily="49" charset="-122"/>
            </a:endParaRPr>
          </a:p>
        </p:txBody>
      </p:sp>
    </p:spTree>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5" name="标题 1"/>
          <p:cNvSpPr/>
          <p:nvPr>
            <p:ph type="title" idx="4294967295"/>
          </p:nvPr>
        </p:nvSpPr>
        <p:spPr>
          <a:xfrm>
            <a:off x="5500688" y="274638"/>
            <a:ext cx="3186112" cy="796925"/>
          </a:xfrm>
          <a:prstGeom prst="rect">
            <a:avLst/>
          </a:prstGeom>
          <a:solidFill>
            <a:srgbClr val="FFFFFF"/>
          </a:solidFill>
          <a:ln w="9525" cap="flat" cmpd="sng">
            <a:solidFill>
              <a:srgbClr val="FFFFFF"/>
            </a:solidFill>
            <a:prstDash val="solid"/>
            <a:headEnd type="none" w="med" len="med"/>
            <a:tailEnd type="none" w="med" len="med"/>
          </a:ln>
        </p:spPr>
        <p:txBody>
          <a:bodyPr/>
          <a:p>
            <a:r>
              <a:rPr lang="zh-CN" altLang="en-US">
                <a:solidFill>
                  <a:srgbClr val="FF0000"/>
                </a:solidFill>
                <a:latin typeface="黑体" panose="02010609060101010101" pitchFamily="2" charset="-122"/>
                <a:ea typeface="黑体" panose="02010609060101010101" pitchFamily="2" charset="-122"/>
              </a:rPr>
              <a:t>汇报内容</a:t>
            </a:r>
            <a:endParaRPr lang="zh-CN" altLang="en-US">
              <a:solidFill>
                <a:srgbClr val="FF0000"/>
              </a:solidFill>
              <a:latin typeface="黑体" panose="02010609060101010101" pitchFamily="2" charset="-122"/>
              <a:ea typeface="黑体" panose="02010609060101010101" pitchFamily="2" charset="-122"/>
            </a:endParaRPr>
          </a:p>
        </p:txBody>
      </p:sp>
      <p:sp>
        <p:nvSpPr>
          <p:cNvPr id="2166" name="内容占位符 2"/>
          <p:cNvSpPr/>
          <p:nvPr>
            <p:ph idx="4294967295"/>
          </p:nvPr>
        </p:nvSpPr>
        <p:spPr>
          <a:xfrm>
            <a:off x="250825" y="1196975"/>
            <a:ext cx="8229600" cy="5256213"/>
          </a:xfrm>
          <a:prstGeom prst="rect">
            <a:avLst/>
          </a:prstGeom>
          <a:noFill/>
          <a:ln w="9525">
            <a:noFill/>
          </a:ln>
        </p:spPr>
        <p:txBody>
          <a:bodyPr/>
          <a:p>
            <a:pPr eaLnBrk="1" hangingPunct="1"/>
            <a:r>
              <a:rPr lang="zh-CN" altLang="en-US" sz="2800">
                <a:latin typeface="楷体_GB2312" pitchFamily="49" charset="-122"/>
                <a:ea typeface="楷体_GB2312" pitchFamily="49" charset="-122"/>
              </a:rPr>
              <a:t>炼铁的基础性概念</a:t>
            </a:r>
            <a:endParaRPr lang="zh-CN" altLang="en-US" sz="2800">
              <a:latin typeface="楷体_GB2312" pitchFamily="49" charset="-122"/>
              <a:ea typeface="楷体_GB2312" pitchFamily="49" charset="-122"/>
            </a:endParaRPr>
          </a:p>
          <a:p>
            <a:r>
              <a:rPr lang="zh-CN" altLang="en-US" sz="2800">
                <a:latin typeface="楷体_GB2312" pitchFamily="49" charset="-122"/>
                <a:ea typeface="楷体_GB2312" pitchFamily="49" charset="-122"/>
              </a:rPr>
              <a:t>炼铁工艺流程</a:t>
            </a:r>
            <a:endParaRPr lang="zh-CN" altLang="en-US" sz="2800">
              <a:latin typeface="楷体_GB2312" pitchFamily="49" charset="-122"/>
              <a:ea typeface="楷体_GB2312" pitchFamily="49" charset="-122"/>
            </a:endParaRPr>
          </a:p>
        </p:txBody>
      </p:sp>
    </p:spTree>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9" name="Rectangle 3"/>
          <p:cNvSpPr/>
          <p:nvPr>
            <p:ph idx="4294967295"/>
          </p:nvPr>
        </p:nvSpPr>
        <p:spPr>
          <a:xfrm>
            <a:off x="250825" y="1052513"/>
            <a:ext cx="8713788" cy="5327650"/>
          </a:xfrm>
          <a:prstGeom prst="rect">
            <a:avLst/>
          </a:prstGeom>
          <a:noFill/>
          <a:ln w="9525">
            <a:noFill/>
          </a:ln>
        </p:spPr>
        <p:txBody>
          <a:bodyPr/>
          <a:p>
            <a:pPr eaLnBrk="1" hangingPunct="1">
              <a:buFont typeface="Wingdings 2" panose="05020102010507070707" pitchFamily="18" charset="2"/>
              <a:buNone/>
            </a:pPr>
            <a:r>
              <a:rPr lang="en-US" altLang="zh-CN" sz="1800" b="1">
                <a:solidFill>
                  <a:srgbClr val="000000"/>
                </a:solidFill>
                <a:latin typeface="楷体_GB2312" pitchFamily="49" charset="-122"/>
                <a:ea typeface="楷体_GB2312" pitchFamily="49" charset="-122"/>
              </a:rPr>
              <a:t> </a:t>
            </a:r>
            <a:endParaRPr lang="zh-CN" altLang="en-US" sz="1800" b="1">
              <a:latin typeface="楷体_GB2312" pitchFamily="49" charset="-122"/>
              <a:ea typeface="楷体_GB2312" pitchFamily="49" charset="-122"/>
            </a:endParaRPr>
          </a:p>
          <a:p>
            <a:pPr eaLnBrk="1" hangingPunct="1">
              <a:buFont typeface="Wingdings 2" panose="05020102010507070707" pitchFamily="18" charset="2"/>
              <a:buNone/>
            </a:pPr>
            <a:endParaRPr lang="zh-CN" altLang="en-US" sz="1800" b="1">
              <a:latin typeface="楷体_GB2312" pitchFamily="49" charset="-122"/>
              <a:ea typeface="楷体_GB2312" pitchFamily="49" charset="-122"/>
            </a:endParaRPr>
          </a:p>
          <a:p>
            <a:pPr eaLnBrk="1" hangingPunct="1">
              <a:buFont typeface="Wingdings 2" panose="05020102010507070707" pitchFamily="18" charset="2"/>
              <a:buNone/>
            </a:pPr>
            <a:endParaRPr lang="zh-CN" altLang="en-US" sz="1800" b="1">
              <a:solidFill>
                <a:srgbClr val="000000"/>
              </a:solidFill>
              <a:latin typeface="楷体_GB2312" pitchFamily="49" charset="-122"/>
              <a:ea typeface="楷体_GB2312" pitchFamily="49" charset="-122"/>
            </a:endParaRPr>
          </a:p>
          <a:p>
            <a:pPr eaLnBrk="1" hangingPunct="1">
              <a:buFont typeface="Wingdings 2" panose="05020102010507070707" pitchFamily="18" charset="2"/>
              <a:buNone/>
            </a:pPr>
            <a:endParaRPr lang="en-US" altLang="zh-CN" sz="1800" b="1">
              <a:solidFill>
                <a:srgbClr val="000000"/>
              </a:solidFill>
              <a:latin typeface="楷体_GB2312" pitchFamily="49" charset="-122"/>
              <a:ea typeface="楷体_GB2312" pitchFamily="49" charset="-122"/>
            </a:endParaRPr>
          </a:p>
          <a:p>
            <a:pPr eaLnBrk="1" hangingPunct="1">
              <a:lnSpc>
                <a:spcPct val="80000"/>
              </a:lnSpc>
              <a:buFont typeface="Wingdings 2" panose="05020102010507070707" pitchFamily="18" charset="2"/>
              <a:buNone/>
            </a:pPr>
            <a:endParaRPr lang="zh-CN" altLang="en-US" sz="1700" b="1">
              <a:solidFill>
                <a:srgbClr val="000000"/>
              </a:solidFill>
              <a:latin typeface="楷体_GB2312" pitchFamily="49" charset="-122"/>
              <a:ea typeface="楷体_GB2312" pitchFamily="49" charset="-122"/>
            </a:endParaRPr>
          </a:p>
        </p:txBody>
      </p:sp>
      <p:sp>
        <p:nvSpPr>
          <p:cNvPr id="2170" name="Rectangle 2"/>
          <p:cNvSpPr/>
          <p:nvPr>
            <p:ph type="title" idx="4294967295"/>
          </p:nvPr>
        </p:nvSpPr>
        <p:spPr>
          <a:xfrm>
            <a:off x="4071938" y="404813"/>
            <a:ext cx="4224337" cy="595312"/>
          </a:xfrm>
          <a:prstGeom prst="rect">
            <a:avLst/>
          </a:prstGeom>
          <a:solidFill>
            <a:srgbClr val="FFFFFF"/>
          </a:solidFill>
          <a:ln w="9525">
            <a:noFill/>
          </a:ln>
        </p:spPr>
        <p:txBody>
          <a:bodyPr/>
          <a:p>
            <a:pPr eaLnBrk="1" hangingPunct="1"/>
            <a:r>
              <a:rPr lang="zh-CN" altLang="en-US" sz="2400">
                <a:latin typeface="楷体_GB2312" pitchFamily="49" charset="-122"/>
                <a:ea typeface="楷体_GB2312" pitchFamily="49" charset="-122"/>
              </a:rPr>
              <a:t>业务管理思路</a:t>
            </a:r>
            <a:r>
              <a:rPr lang="en-US" altLang="zh-CN" sz="2400">
                <a:latin typeface="楷体_GB2312" pitchFamily="49" charset="-122"/>
                <a:ea typeface="楷体_GB2312" pitchFamily="49" charset="-122"/>
              </a:rPr>
              <a:t>--</a:t>
            </a:r>
            <a:r>
              <a:rPr lang="zh-CN" altLang="en-US" sz="2400">
                <a:latin typeface="楷体_GB2312" pitchFamily="49" charset="-122"/>
                <a:ea typeface="楷体_GB2312" pitchFamily="49" charset="-122"/>
              </a:rPr>
              <a:t>炼铁工艺</a:t>
            </a:r>
            <a:endParaRPr lang="en-US" altLang="zh-CN" sz="2400">
              <a:latin typeface="楷体_GB2312" pitchFamily="49" charset="-122"/>
              <a:ea typeface="楷体_GB2312" pitchFamily="49" charset="-122"/>
            </a:endParaRPr>
          </a:p>
        </p:txBody>
      </p:sp>
      <p:sp>
        <p:nvSpPr>
          <p:cNvPr id="2171" name="Rectangle 3"/>
          <p:cNvSpPr/>
          <p:nvPr>
            <p:ph idx="4294967295"/>
          </p:nvPr>
        </p:nvSpPr>
        <p:spPr>
          <a:xfrm>
            <a:off x="323850" y="1196975"/>
            <a:ext cx="7912100" cy="5327650"/>
          </a:xfrm>
          <a:prstGeom prst="rect">
            <a:avLst/>
          </a:prstGeom>
          <a:noFill/>
          <a:ln w="9525">
            <a:noFill/>
          </a:ln>
        </p:spPr>
        <p:txBody>
          <a:bodyPr/>
          <a:p>
            <a:pPr eaLnBrk="1" hangingPunct="1">
              <a:buFont typeface="Wingdings 2" panose="05020102010507070707" pitchFamily="18" charset="2"/>
              <a:buNone/>
            </a:pPr>
            <a:r>
              <a:rPr lang="en-US" altLang="zh-CN" sz="1800" b="1">
                <a:solidFill>
                  <a:srgbClr val="000000"/>
                </a:solidFill>
                <a:latin typeface="楷体_GB2312" pitchFamily="49" charset="-122"/>
                <a:ea typeface="楷体_GB2312" pitchFamily="49" charset="-122"/>
              </a:rPr>
              <a:t> </a:t>
            </a:r>
            <a:endParaRPr lang="zh-CN" altLang="en-US" sz="1800" b="1">
              <a:latin typeface="楷体_GB2312" pitchFamily="49" charset="-122"/>
              <a:ea typeface="楷体_GB2312" pitchFamily="49" charset="-122"/>
            </a:endParaRPr>
          </a:p>
          <a:p>
            <a:pPr eaLnBrk="1" hangingPunct="1">
              <a:buFont typeface="Wingdings 2" panose="05020102010507070707" pitchFamily="18" charset="2"/>
              <a:buNone/>
            </a:pPr>
            <a:endParaRPr lang="zh-CN" altLang="en-US" sz="1800" b="1">
              <a:latin typeface="楷体_GB2312" pitchFamily="49" charset="-122"/>
              <a:ea typeface="楷体_GB2312" pitchFamily="49" charset="-122"/>
            </a:endParaRPr>
          </a:p>
          <a:p>
            <a:pPr eaLnBrk="1" hangingPunct="1">
              <a:buFont typeface="Wingdings 2" panose="05020102010507070707" pitchFamily="18" charset="2"/>
              <a:buNone/>
            </a:pPr>
            <a:endParaRPr lang="zh-CN" altLang="en-US" sz="1800" b="1">
              <a:solidFill>
                <a:srgbClr val="000000"/>
              </a:solidFill>
              <a:latin typeface="楷体_GB2312" pitchFamily="49" charset="-122"/>
              <a:ea typeface="楷体_GB2312" pitchFamily="49" charset="-122"/>
            </a:endParaRPr>
          </a:p>
          <a:p>
            <a:pPr eaLnBrk="1" hangingPunct="1">
              <a:buFont typeface="Wingdings 2" panose="05020102010507070707" pitchFamily="18" charset="2"/>
              <a:buNone/>
            </a:pPr>
            <a:endParaRPr lang="en-US" altLang="zh-CN" sz="1800" b="1">
              <a:solidFill>
                <a:srgbClr val="000000"/>
              </a:solidFill>
              <a:latin typeface="楷体_GB2312" pitchFamily="49" charset="-122"/>
              <a:ea typeface="楷体_GB2312" pitchFamily="49" charset="-122"/>
            </a:endParaRPr>
          </a:p>
          <a:p>
            <a:pPr eaLnBrk="1" hangingPunct="1">
              <a:lnSpc>
                <a:spcPct val="80000"/>
              </a:lnSpc>
              <a:buFont typeface="Wingdings 2" panose="05020102010507070707" pitchFamily="18" charset="2"/>
              <a:buNone/>
            </a:pPr>
            <a:endParaRPr lang="zh-CN" altLang="en-US" sz="1700" b="1">
              <a:solidFill>
                <a:srgbClr val="000000"/>
              </a:solidFill>
              <a:latin typeface="楷体_GB2312" pitchFamily="49" charset="-122"/>
              <a:ea typeface="楷体_GB2312" pitchFamily="49" charset="-122"/>
            </a:endParaRPr>
          </a:p>
        </p:txBody>
      </p:sp>
      <p:sp>
        <p:nvSpPr>
          <p:cNvPr id="2172" name="Rectangle 3"/>
          <p:cNvSpPr/>
          <p:nvPr>
            <p:ph idx="4294967295"/>
          </p:nvPr>
        </p:nvSpPr>
        <p:spPr>
          <a:xfrm>
            <a:off x="179388" y="1052513"/>
            <a:ext cx="8374062" cy="5688012"/>
          </a:xfrm>
          <a:prstGeom prst="rect">
            <a:avLst/>
          </a:prstGeom>
          <a:noFill/>
          <a:ln w="9525">
            <a:noFill/>
          </a:ln>
        </p:spPr>
        <p:txBody>
          <a:bodyPr/>
          <a:p>
            <a:pPr eaLnBrk="1" hangingPunct="1">
              <a:buFont typeface="Wingdings 2" panose="05020102010507070707" pitchFamily="18" charset="2"/>
              <a:buNone/>
            </a:pPr>
            <a:r>
              <a:rPr lang="en-US" altLang="zh-CN" sz="1800" b="1">
                <a:solidFill>
                  <a:srgbClr val="000000"/>
                </a:solidFill>
                <a:latin typeface="楷体_GB2312" pitchFamily="49" charset="-122"/>
                <a:ea typeface="楷体_GB2312" pitchFamily="49" charset="-122"/>
              </a:rPr>
              <a:t> </a:t>
            </a:r>
            <a:endParaRPr lang="zh-CN" altLang="en-US" sz="1800" b="1">
              <a:latin typeface="楷体_GB2312" pitchFamily="49" charset="-122"/>
              <a:ea typeface="楷体_GB2312" pitchFamily="49" charset="-122"/>
            </a:endParaRPr>
          </a:p>
          <a:p>
            <a:pPr eaLnBrk="1" hangingPunct="1">
              <a:buFont typeface="Wingdings 2" panose="05020102010507070707" pitchFamily="18" charset="2"/>
              <a:buNone/>
            </a:pPr>
            <a:endParaRPr lang="zh-CN" altLang="en-US" sz="1800" b="1">
              <a:latin typeface="楷体_GB2312" pitchFamily="49" charset="-122"/>
              <a:ea typeface="楷体_GB2312" pitchFamily="49" charset="-122"/>
            </a:endParaRPr>
          </a:p>
          <a:p>
            <a:pPr eaLnBrk="1" hangingPunct="1">
              <a:buFont typeface="Wingdings 2" panose="05020102010507070707" pitchFamily="18" charset="2"/>
              <a:buNone/>
            </a:pPr>
            <a:endParaRPr lang="zh-CN" altLang="en-US" sz="1800" b="1">
              <a:solidFill>
                <a:srgbClr val="000000"/>
              </a:solidFill>
              <a:latin typeface="楷体_GB2312" pitchFamily="49" charset="-122"/>
              <a:ea typeface="楷体_GB2312" pitchFamily="49" charset="-122"/>
            </a:endParaRPr>
          </a:p>
          <a:p>
            <a:pPr eaLnBrk="1" hangingPunct="1">
              <a:buFont typeface="Wingdings 2" panose="05020102010507070707" pitchFamily="18" charset="2"/>
              <a:buNone/>
            </a:pPr>
            <a:endParaRPr lang="en-US" altLang="zh-CN" sz="1800" b="1">
              <a:solidFill>
                <a:srgbClr val="000000"/>
              </a:solidFill>
              <a:latin typeface="楷体_GB2312" pitchFamily="49" charset="-122"/>
              <a:ea typeface="楷体_GB2312" pitchFamily="49" charset="-122"/>
            </a:endParaRPr>
          </a:p>
          <a:p>
            <a:pPr eaLnBrk="1" hangingPunct="1">
              <a:lnSpc>
                <a:spcPct val="80000"/>
              </a:lnSpc>
              <a:buFont typeface="Wingdings 2" panose="05020102010507070707" pitchFamily="18" charset="2"/>
              <a:buNone/>
            </a:pPr>
            <a:endParaRPr lang="zh-CN" altLang="en-US" sz="1700" b="1">
              <a:solidFill>
                <a:srgbClr val="000000"/>
              </a:solidFill>
              <a:latin typeface="楷体_GB2312" pitchFamily="49" charset="-122"/>
              <a:ea typeface="楷体_GB2312" pitchFamily="49" charset="-122"/>
            </a:endParaRPr>
          </a:p>
        </p:txBody>
      </p:sp>
      <p:sp>
        <p:nvSpPr>
          <p:cNvPr id="2173" name="Text Box 8"/>
          <p:cNvSpPr/>
          <p:nvPr/>
        </p:nvSpPr>
        <p:spPr>
          <a:xfrm>
            <a:off x="323850" y="1052513"/>
            <a:ext cx="8208963" cy="4108450"/>
          </a:xfrm>
          <a:prstGeom prst="rect">
            <a:avLst/>
          </a:prstGeom>
          <a:noFill/>
          <a:ln w="9525">
            <a:noFill/>
          </a:ln>
        </p:spPr>
        <p:txBody>
          <a:bodyPr/>
          <a:p>
            <a:pPr fontAlgn="base">
              <a:lnSpc>
                <a:spcPct val="100000"/>
              </a:lnSpc>
              <a:spcBef>
                <a:spcPct val="0"/>
              </a:spcBef>
              <a:spcAft>
                <a:spcPct val="0"/>
              </a:spcAft>
              <a:buClrTx/>
              <a:buSzPct val="100000"/>
            </a:pPr>
            <a:r>
              <a:rPr lang="zh-CN" altLang="en-US" sz="2400">
                <a:latin typeface="楷体_GB2312" pitchFamily="49" charset="-122"/>
                <a:ea typeface="楷体_GB2312" pitchFamily="49" charset="-122"/>
              </a:rPr>
              <a:t>高炉是炼铁工艺流程的主体，另外还有上料系统、装料系统、送风系统、煤气回收和除尘系统、渣铁处理系统、喷吹系统以及为这些系统服务的动力系统。</a:t>
            </a:r>
            <a:endParaRPr lang="zh-CN" altLang="en-US" sz="2400">
              <a:latin typeface="楷体_GB2312" pitchFamily="49" charset="-122"/>
              <a:ea typeface="楷体_GB2312" pitchFamily="49" charset="-122"/>
            </a:endParaRPr>
          </a:p>
          <a:p>
            <a:pPr fontAlgn="base">
              <a:lnSpc>
                <a:spcPct val="100000"/>
              </a:lnSpc>
              <a:spcBef>
                <a:spcPct val="0"/>
              </a:spcBef>
              <a:spcAft>
                <a:spcPct val="0"/>
              </a:spcAft>
              <a:buClrTx/>
              <a:buSzPct val="100000"/>
            </a:pPr>
            <a:r>
              <a:rPr lang="zh-CN" altLang="en-US" sz="2400">
                <a:latin typeface="楷体_GB2312" pitchFamily="49" charset="-122"/>
                <a:ea typeface="楷体_GB2312" pitchFamily="49" charset="-122"/>
              </a:rPr>
              <a:t>       上料系统：其任务是将高炉冶炼所需的原燃料通过上料设备装入到高炉内。</a:t>
            </a:r>
            <a:endParaRPr lang="zh-CN" altLang="en-US" sz="2400">
              <a:latin typeface="楷体_GB2312" pitchFamily="49" charset="-122"/>
              <a:ea typeface="楷体_GB2312" pitchFamily="49" charset="-122"/>
            </a:endParaRPr>
          </a:p>
          <a:p>
            <a:pPr fontAlgn="base">
              <a:lnSpc>
                <a:spcPct val="100000"/>
              </a:lnSpc>
              <a:spcBef>
                <a:spcPct val="0"/>
              </a:spcBef>
              <a:spcAft>
                <a:spcPct val="0"/>
              </a:spcAft>
              <a:buClrTx/>
              <a:buSzPct val="100000"/>
            </a:pPr>
            <a:r>
              <a:rPr lang="zh-CN" altLang="en-US" sz="2400">
                <a:latin typeface="楷体_GB2312" pitchFamily="49" charset="-122"/>
                <a:ea typeface="楷体_GB2312" pitchFamily="49" charset="-122"/>
              </a:rPr>
              <a:t>       送风系统：其任务是将燃料燃烧需要的冷风、经热风炉预热以后送进高炉。</a:t>
            </a:r>
            <a:endParaRPr lang="zh-CN" altLang="en-US" sz="2400">
              <a:latin typeface="楷体_GB2312" pitchFamily="49" charset="-122"/>
              <a:ea typeface="楷体_GB2312" pitchFamily="49" charset="-122"/>
            </a:endParaRPr>
          </a:p>
          <a:p>
            <a:pPr fontAlgn="base">
              <a:lnSpc>
                <a:spcPct val="100000"/>
              </a:lnSpc>
              <a:spcBef>
                <a:spcPct val="0"/>
              </a:spcBef>
              <a:spcAft>
                <a:spcPct val="0"/>
              </a:spcAft>
              <a:buClrTx/>
              <a:buSzPct val="100000"/>
            </a:pPr>
            <a:r>
              <a:rPr lang="zh-CN" altLang="en-US" sz="2400">
                <a:latin typeface="楷体_GB2312" pitchFamily="49" charset="-122"/>
                <a:ea typeface="楷体_GB2312" pitchFamily="49" charset="-122"/>
              </a:rPr>
              <a:t>       煤气除尘系统：其任务是将高炉冶炼所产生的煤气，经过一系列净化处理后作为气体燃料。</a:t>
            </a:r>
            <a:endParaRPr lang="zh-CN" altLang="en-US" sz="2400">
              <a:latin typeface="楷体_GB2312" pitchFamily="49" charset="-122"/>
              <a:ea typeface="楷体_GB2312" pitchFamily="49" charset="-122"/>
            </a:endParaRPr>
          </a:p>
          <a:p>
            <a:pPr fontAlgn="base">
              <a:lnSpc>
                <a:spcPct val="100000"/>
              </a:lnSpc>
              <a:spcBef>
                <a:spcPct val="0"/>
              </a:spcBef>
              <a:spcAft>
                <a:spcPct val="0"/>
              </a:spcAft>
              <a:buClrTx/>
              <a:buSzPct val="100000"/>
            </a:pPr>
            <a:r>
              <a:rPr lang="zh-CN" altLang="en-US" sz="2400">
                <a:latin typeface="楷体_GB2312" pitchFamily="49" charset="-122"/>
                <a:ea typeface="楷体_GB2312" pitchFamily="49" charset="-122"/>
              </a:rPr>
              <a:t>       渣铁处理系统：其任务是将炉内放出的渣、铁，按要求进行处理。</a:t>
            </a:r>
            <a:endParaRPr lang="zh-CN" altLang="en-US" sz="2400">
              <a:latin typeface="楷体_GB2312" pitchFamily="49" charset="-122"/>
              <a:ea typeface="楷体_GB2312" pitchFamily="49" charset="-122"/>
            </a:endParaRPr>
          </a:p>
        </p:txBody>
      </p:sp>
    </p:spTree>
  </p:cSld>
  <p:clrMapOvr>
    <a:masterClrMapping/>
  </p:clrMapOvr>
  <p:transition>
    <p:zo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6" name="Rectangle 2"/>
          <p:cNvSpPr/>
          <p:nvPr>
            <p:ph type="title" idx="4294967295"/>
          </p:nvPr>
        </p:nvSpPr>
        <p:spPr>
          <a:xfrm>
            <a:off x="4071938" y="333375"/>
            <a:ext cx="4614862" cy="666750"/>
          </a:xfrm>
          <a:prstGeom prst="rect">
            <a:avLst/>
          </a:prstGeom>
          <a:solidFill>
            <a:srgbClr val="FFFFFF"/>
          </a:solidFill>
          <a:ln w="9525">
            <a:noFill/>
          </a:ln>
        </p:spPr>
        <p:txBody>
          <a:bodyPr/>
          <a:p>
            <a:pPr eaLnBrk="1" hangingPunct="1"/>
            <a:r>
              <a:rPr lang="zh-CN" altLang="en-US" sz="2000">
                <a:latin typeface="楷体_GB2312" pitchFamily="49" charset="-122"/>
                <a:ea typeface="楷体_GB2312" pitchFamily="49" charset="-122"/>
              </a:rPr>
              <a:t>业务管理思路</a:t>
            </a:r>
            <a:r>
              <a:rPr lang="en-US" altLang="zh-CN" sz="2000">
                <a:latin typeface="楷体_GB2312" pitchFamily="49" charset="-122"/>
                <a:ea typeface="楷体_GB2312" pitchFamily="49" charset="-122"/>
              </a:rPr>
              <a:t>--</a:t>
            </a:r>
            <a:r>
              <a:rPr lang="zh-CN" altLang="en-US" sz="2000">
                <a:latin typeface="楷体_GB2312" pitchFamily="49" charset="-122"/>
                <a:ea typeface="楷体_GB2312" pitchFamily="49" charset="-122"/>
              </a:rPr>
              <a:t>炼铁生产工艺流程</a:t>
            </a:r>
            <a:endParaRPr lang="zh-CN" altLang="en-US" sz="2000">
              <a:latin typeface="楷体_GB2312" pitchFamily="49" charset="-122"/>
              <a:ea typeface="楷体_GB2312" pitchFamily="49" charset="-122"/>
            </a:endParaRPr>
          </a:p>
        </p:txBody>
      </p:sp>
      <p:sp>
        <p:nvSpPr>
          <p:cNvPr id="2177" name="Rectangle 6"/>
          <p:cNvSpPr/>
          <p:nvPr/>
        </p:nvSpPr>
        <p:spPr>
          <a:xfrm>
            <a:off x="0" y="595313"/>
            <a:ext cx="9144000" cy="0"/>
          </a:xfrm>
          <a:prstGeom prst="rect">
            <a:avLst/>
          </a:prstGeom>
          <a:noFill/>
          <a:ln w="9525">
            <a:noFill/>
          </a:ln>
        </p:spPr>
        <p:txBody>
          <a:bodyPr wrap="none" anchor="ctr"/>
          <a:p>
            <a:pPr fontAlgn="base">
              <a:lnSpc>
                <a:spcPct val="100000"/>
              </a:lnSpc>
              <a:spcBef>
                <a:spcPct val="0"/>
              </a:spcBef>
              <a:spcAft>
                <a:spcPct val="0"/>
              </a:spcAft>
              <a:buClrTx/>
              <a:buSzPct val="100000"/>
            </a:pPr>
            <a:endParaRPr lang="zh-CN" altLang="en-US" sz="1200">
              <a:latin typeface="Arial" panose="020B0604020202020204"/>
              <a:ea typeface="宋体" panose="02010600030101010101" pitchFamily="2" charset="-122"/>
            </a:endParaRPr>
          </a:p>
        </p:txBody>
      </p:sp>
      <p:grpSp>
        <p:nvGrpSpPr>
          <p:cNvPr id="2178" name="组合 2177"/>
          <p:cNvGrpSpPr/>
          <p:nvPr/>
        </p:nvGrpSpPr>
        <p:grpSpPr>
          <a:xfrm>
            <a:off x="250825" y="620713"/>
            <a:ext cx="8715375" cy="5899150"/>
            <a:chOff x="1049" y="3767"/>
            <a:chExt cx="9972" cy="9471"/>
          </a:xfrm>
        </p:grpSpPr>
        <p:sp>
          <p:nvSpPr>
            <p:cNvPr id="2179" name="AutoShape 221"/>
            <p:cNvSpPr/>
            <p:nvPr/>
          </p:nvSpPr>
          <p:spPr>
            <a:xfrm>
              <a:off x="1049" y="3767"/>
              <a:ext cx="9972" cy="9471"/>
            </a:xfrm>
            <a:prstGeom prst="rect">
              <a:avLst/>
            </a:prstGeom>
            <a:noFill/>
            <a:ln w="9525">
              <a:noFill/>
            </a:ln>
          </p:spPr>
          <p:txBody>
            <a:bodyPr/>
            <a:p>
              <a:pPr eaLnBrk="0" fontAlgn="base" hangingPunct="0">
                <a:lnSpc>
                  <a:spcPct val="100000"/>
                </a:lnSpc>
                <a:spcBef>
                  <a:spcPct val="0"/>
                </a:spcBef>
                <a:spcAft>
                  <a:spcPct val="0"/>
                </a:spcAft>
                <a:buClrTx/>
                <a:buSzPct val="100000"/>
              </a:pPr>
              <a:endParaRPr sz="1200">
                <a:latin typeface="Arial" panose="020B0604020202020204"/>
                <a:ea typeface="宋体" panose="02010600030101010101" pitchFamily="2" charset="-122"/>
              </a:endParaRPr>
            </a:p>
          </p:txBody>
        </p:sp>
        <p:grpSp>
          <p:nvGrpSpPr>
            <p:cNvPr id="2180" name="组合 2179"/>
            <p:cNvGrpSpPr/>
            <p:nvPr/>
          </p:nvGrpSpPr>
          <p:grpSpPr>
            <a:xfrm>
              <a:off x="1339" y="3860"/>
              <a:ext cx="9180" cy="9039"/>
              <a:chOff x="1339" y="3860"/>
              <a:chExt cx="9180" cy="9039"/>
            </a:xfrm>
          </p:grpSpPr>
          <p:sp>
            <p:nvSpPr>
              <p:cNvPr id="2181" name="Text Box 220"/>
              <p:cNvSpPr/>
              <p:nvPr/>
            </p:nvSpPr>
            <p:spPr>
              <a:xfrm>
                <a:off x="4895" y="6248"/>
                <a:ext cx="1300" cy="346"/>
              </a:xfrm>
              <a:prstGeom prst="rect">
                <a:avLst/>
              </a:prstGeom>
              <a:no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endParaRPr lang="zh-CN" altLang="zh-CN" sz="3200">
                  <a:latin typeface="Arial" panose="020B0604020202020204"/>
                  <a:ea typeface="宋体" panose="02010600030101010101" pitchFamily="2" charset="-122"/>
                </a:endParaRPr>
              </a:p>
            </p:txBody>
          </p:sp>
          <p:sp>
            <p:nvSpPr>
              <p:cNvPr id="2182" name="Text Box 219"/>
              <p:cNvSpPr/>
              <p:nvPr/>
            </p:nvSpPr>
            <p:spPr>
              <a:xfrm>
                <a:off x="4554" y="8675"/>
                <a:ext cx="2070" cy="648"/>
              </a:xfrm>
              <a:prstGeom prst="rect">
                <a:avLst/>
              </a:prstGeom>
              <a:no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endParaRPr lang="zh-CN" altLang="zh-CN" sz="3200">
                  <a:latin typeface="Arial" panose="020B0604020202020204"/>
                  <a:ea typeface="宋体" panose="02010600030101010101" pitchFamily="2" charset="-122"/>
                </a:endParaRPr>
              </a:p>
            </p:txBody>
          </p:sp>
          <p:sp>
            <p:nvSpPr>
              <p:cNvPr id="2183" name="Text Box 218"/>
              <p:cNvSpPr/>
              <p:nvPr/>
            </p:nvSpPr>
            <p:spPr>
              <a:xfrm>
                <a:off x="4727" y="10679"/>
                <a:ext cx="1674" cy="869"/>
              </a:xfrm>
              <a:prstGeom prst="rect">
                <a:avLst/>
              </a:prstGeom>
              <a:no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endParaRPr lang="zh-CN" altLang="zh-CN" sz="3200">
                  <a:latin typeface="Arial" panose="020B0604020202020204"/>
                  <a:ea typeface="宋体" panose="02010600030101010101" pitchFamily="2" charset="-122"/>
                </a:endParaRPr>
              </a:p>
            </p:txBody>
          </p:sp>
          <p:cxnSp>
            <p:nvCxnSpPr>
              <p:cNvPr id="2184" name="Line 217"/>
              <p:cNvCxnSpPr/>
              <p:nvPr/>
            </p:nvCxnSpPr>
            <p:spPr>
              <a:xfrm>
                <a:off x="4841" y="11900"/>
                <a:ext cx="1432" cy="4"/>
              </a:xfrm>
              <a:prstGeom prst="line">
                <a:avLst/>
              </a:prstGeom>
              <a:ln w="9525" cap="flat" cmpd="sng">
                <a:solidFill>
                  <a:srgbClr val="000000"/>
                </a:solidFill>
                <a:prstDash val="solid"/>
                <a:headEnd type="none" w="med" len="med"/>
                <a:tailEnd type="none" w="med" len="med"/>
              </a:ln>
            </p:spPr>
          </p:cxnSp>
          <p:cxnSp>
            <p:nvCxnSpPr>
              <p:cNvPr id="2185" name="Line 216"/>
              <p:cNvCxnSpPr/>
              <p:nvPr/>
            </p:nvCxnSpPr>
            <p:spPr>
              <a:xfrm flipH="1">
                <a:off x="6270" y="11528"/>
                <a:ext cx="137" cy="370"/>
              </a:xfrm>
              <a:prstGeom prst="line">
                <a:avLst/>
              </a:prstGeom>
              <a:ln w="9525" cap="flat" cmpd="sng">
                <a:solidFill>
                  <a:srgbClr val="000000"/>
                </a:solidFill>
                <a:prstDash val="solid"/>
                <a:headEnd type="none" w="med" len="med"/>
                <a:tailEnd type="none" w="med" len="med"/>
              </a:ln>
            </p:spPr>
          </p:cxnSp>
          <p:sp>
            <p:nvSpPr>
              <p:cNvPr id="2186" name="Text Box 215"/>
              <p:cNvSpPr/>
              <p:nvPr/>
            </p:nvSpPr>
            <p:spPr>
              <a:xfrm>
                <a:off x="1467" y="10454"/>
                <a:ext cx="754" cy="402"/>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鼓风机</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187" name="Line 214"/>
              <p:cNvCxnSpPr/>
              <p:nvPr/>
            </p:nvCxnSpPr>
            <p:spPr>
              <a:xfrm flipV="1">
                <a:off x="5857" y="11219"/>
                <a:ext cx="1766" cy="6"/>
              </a:xfrm>
              <a:prstGeom prst="line">
                <a:avLst/>
              </a:prstGeom>
              <a:ln w="9525" cap="flat" cmpd="sng">
                <a:solidFill>
                  <a:srgbClr val="000000"/>
                </a:solidFill>
                <a:prstDash val="solid"/>
                <a:headEnd type="none" w="med" len="med"/>
                <a:tailEnd type="triangle" w="med" len="med"/>
              </a:ln>
            </p:spPr>
          </p:cxnSp>
          <p:sp>
            <p:nvSpPr>
              <p:cNvPr id="2188" name="Text Box 213"/>
              <p:cNvSpPr/>
              <p:nvPr/>
            </p:nvSpPr>
            <p:spPr>
              <a:xfrm>
                <a:off x="5772" y="10921"/>
                <a:ext cx="622" cy="448"/>
              </a:xfrm>
              <a:prstGeom prst="rect">
                <a:avLst/>
              </a:prstGeom>
              <a:noFill/>
              <a:ln w="9525">
                <a:noFill/>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r>
                  <a:rPr lang="zh-CN" altLang="en-US" sz="700">
                    <a:latin typeface="Times New Roman" panose="02020603050405020304" pitchFamily="18" charset="0"/>
                    <a:cs typeface="Times New Roman" panose="02020603050405020304" pitchFamily="18" charset="0"/>
                  </a:rPr>
                  <a:t>铁口</a:t>
                </a:r>
                <a:endParaRPr lang="zh-CN" altLang="en-US" sz="700">
                  <a:latin typeface="Times New Roman" panose="02020603050405020304" pitchFamily="18" charset="0"/>
                  <a:ea typeface="Times New Roman" panose="02020603050405020304" pitchFamily="18" charset="0"/>
                </a:endParaRPr>
              </a:p>
            </p:txBody>
          </p:sp>
          <p:sp>
            <p:nvSpPr>
              <p:cNvPr id="2189" name="Text Box 212"/>
              <p:cNvSpPr/>
              <p:nvPr/>
            </p:nvSpPr>
            <p:spPr>
              <a:xfrm>
                <a:off x="4671" y="10691"/>
                <a:ext cx="701" cy="460"/>
              </a:xfrm>
              <a:prstGeom prst="rect">
                <a:avLst/>
              </a:prstGeom>
              <a:noFill/>
              <a:ln w="9525">
                <a:noFill/>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r>
                  <a:rPr lang="zh-CN" altLang="en-US" sz="700">
                    <a:latin typeface="Times New Roman" panose="02020603050405020304" pitchFamily="18" charset="0"/>
                    <a:cs typeface="Times New Roman" panose="02020603050405020304" pitchFamily="18" charset="0"/>
                  </a:rPr>
                  <a:t>风口</a:t>
                </a:r>
                <a:endParaRPr lang="zh-CN" altLang="en-US" sz="700">
                  <a:latin typeface="Times New Roman" panose="02020603050405020304" pitchFamily="18" charset="0"/>
                  <a:ea typeface="Times New Roman" panose="02020603050405020304" pitchFamily="18" charset="0"/>
                </a:endParaRPr>
              </a:p>
            </p:txBody>
          </p:sp>
          <p:sp>
            <p:nvSpPr>
              <p:cNvPr id="2190" name="Text Box 211"/>
              <p:cNvSpPr/>
              <p:nvPr/>
            </p:nvSpPr>
            <p:spPr>
              <a:xfrm>
                <a:off x="5561" y="4633"/>
                <a:ext cx="1046" cy="462"/>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重力除尘器</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191" name="Text Box 210"/>
              <p:cNvSpPr/>
              <p:nvPr/>
            </p:nvSpPr>
            <p:spPr>
              <a:xfrm>
                <a:off x="8803" y="4571"/>
                <a:ext cx="889" cy="418"/>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调压阀组</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192" name="Line 209"/>
              <p:cNvCxnSpPr/>
              <p:nvPr/>
            </p:nvCxnSpPr>
            <p:spPr>
              <a:xfrm>
                <a:off x="6548" y="4821"/>
                <a:ext cx="445" cy="4"/>
              </a:xfrm>
              <a:prstGeom prst="line">
                <a:avLst/>
              </a:prstGeom>
              <a:ln w="9525" cap="flat" cmpd="sng">
                <a:solidFill>
                  <a:srgbClr val="000000"/>
                </a:solidFill>
                <a:prstDash val="solid"/>
                <a:headEnd type="none" w="med" len="med"/>
                <a:tailEnd type="none" w="med" len="med"/>
              </a:ln>
            </p:spPr>
          </p:cxnSp>
          <p:cxnSp>
            <p:nvCxnSpPr>
              <p:cNvPr id="2193" name="Line 208"/>
              <p:cNvCxnSpPr/>
              <p:nvPr/>
            </p:nvCxnSpPr>
            <p:spPr>
              <a:xfrm flipV="1">
                <a:off x="7975" y="4819"/>
                <a:ext cx="828" cy="6"/>
              </a:xfrm>
              <a:prstGeom prst="line">
                <a:avLst/>
              </a:prstGeom>
              <a:ln w="9525" cap="flat" cmpd="sng">
                <a:solidFill>
                  <a:srgbClr val="000000"/>
                </a:solidFill>
                <a:prstDash val="solid"/>
                <a:headEnd type="none" w="med" len="med"/>
                <a:tailEnd type="none" w="med" len="med"/>
              </a:ln>
            </p:spPr>
          </p:cxnSp>
          <p:cxnSp>
            <p:nvCxnSpPr>
              <p:cNvPr id="2194" name="Line 207"/>
              <p:cNvCxnSpPr/>
              <p:nvPr/>
            </p:nvCxnSpPr>
            <p:spPr>
              <a:xfrm flipV="1">
                <a:off x="6022" y="5099"/>
                <a:ext cx="3" cy="1141"/>
              </a:xfrm>
              <a:prstGeom prst="line">
                <a:avLst/>
              </a:prstGeom>
              <a:ln w="9525" cap="flat" cmpd="sng">
                <a:solidFill>
                  <a:srgbClr val="000000"/>
                </a:solidFill>
                <a:prstDash val="solid"/>
                <a:headEnd type="none" w="med" len="med"/>
                <a:tailEnd type="triangle" w="med" len="med"/>
              </a:ln>
            </p:spPr>
          </p:cxnSp>
          <p:cxnSp>
            <p:nvCxnSpPr>
              <p:cNvPr id="2195" name="Line 206"/>
              <p:cNvCxnSpPr/>
              <p:nvPr/>
            </p:nvCxnSpPr>
            <p:spPr>
              <a:xfrm flipV="1">
                <a:off x="9692" y="4821"/>
                <a:ext cx="585" cy="4"/>
              </a:xfrm>
              <a:prstGeom prst="line">
                <a:avLst/>
              </a:prstGeom>
              <a:ln w="9525" cap="flat" cmpd="sng">
                <a:solidFill>
                  <a:srgbClr val="000000"/>
                </a:solidFill>
                <a:prstDash val="solid"/>
                <a:headEnd type="none" w="med" len="med"/>
                <a:tailEnd type="none" w="med" len="med"/>
              </a:ln>
            </p:spPr>
          </p:cxnSp>
          <p:sp>
            <p:nvSpPr>
              <p:cNvPr id="2196" name="Text Box 204"/>
              <p:cNvSpPr/>
              <p:nvPr/>
            </p:nvSpPr>
            <p:spPr>
              <a:xfrm>
                <a:off x="7227" y="6010"/>
                <a:ext cx="1056" cy="464"/>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净煤气均压</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197" name="Line 203"/>
              <p:cNvCxnSpPr/>
              <p:nvPr/>
            </p:nvCxnSpPr>
            <p:spPr>
              <a:xfrm>
                <a:off x="9652" y="6152"/>
                <a:ext cx="1" cy="288"/>
              </a:xfrm>
              <a:prstGeom prst="line">
                <a:avLst/>
              </a:prstGeom>
              <a:ln w="9525" cap="flat" cmpd="sng">
                <a:solidFill>
                  <a:srgbClr val="000000"/>
                </a:solidFill>
                <a:prstDash val="solid"/>
                <a:headEnd type="none" w="med" len="med"/>
                <a:tailEnd type="triangle" w="med" len="med"/>
              </a:ln>
            </p:spPr>
          </p:cxnSp>
          <p:cxnSp>
            <p:nvCxnSpPr>
              <p:cNvPr id="2198" name="Line 202"/>
              <p:cNvCxnSpPr/>
              <p:nvPr/>
            </p:nvCxnSpPr>
            <p:spPr>
              <a:xfrm>
                <a:off x="10277" y="4821"/>
                <a:ext cx="1" cy="1609"/>
              </a:xfrm>
              <a:prstGeom prst="line">
                <a:avLst/>
              </a:prstGeom>
              <a:ln w="9525" cap="flat" cmpd="sng">
                <a:solidFill>
                  <a:srgbClr val="000000"/>
                </a:solidFill>
                <a:prstDash val="solid"/>
                <a:headEnd type="none" w="med" len="med"/>
                <a:tailEnd type="triangle" w="med" len="med"/>
              </a:ln>
            </p:spPr>
          </p:cxnSp>
          <p:cxnSp>
            <p:nvCxnSpPr>
              <p:cNvPr id="2199" name="Line 201"/>
              <p:cNvCxnSpPr/>
              <p:nvPr/>
            </p:nvCxnSpPr>
            <p:spPr>
              <a:xfrm flipH="1" flipV="1">
                <a:off x="6794" y="4357"/>
                <a:ext cx="10" cy="448"/>
              </a:xfrm>
              <a:prstGeom prst="line">
                <a:avLst/>
              </a:prstGeom>
              <a:ln w="9525" cap="flat" cmpd="sng">
                <a:solidFill>
                  <a:srgbClr val="000000"/>
                </a:solidFill>
                <a:prstDash val="solid"/>
                <a:headEnd type="none" w="med" len="med"/>
                <a:tailEnd type="triangle" w="med" len="med"/>
              </a:ln>
            </p:spPr>
          </p:cxnSp>
          <p:cxnSp>
            <p:nvCxnSpPr>
              <p:cNvPr id="2200" name="Line 200"/>
              <p:cNvCxnSpPr/>
              <p:nvPr/>
            </p:nvCxnSpPr>
            <p:spPr>
              <a:xfrm>
                <a:off x="8192" y="4833"/>
                <a:ext cx="3" cy="1183"/>
              </a:xfrm>
              <a:prstGeom prst="line">
                <a:avLst/>
              </a:prstGeom>
              <a:ln w="9525" cap="flat" cmpd="sng">
                <a:solidFill>
                  <a:srgbClr val="000000"/>
                </a:solidFill>
                <a:prstDash val="solid"/>
                <a:headEnd type="none" w="med" len="med"/>
                <a:tailEnd type="triangle" w="med" len="med"/>
              </a:ln>
            </p:spPr>
          </p:cxnSp>
          <p:sp>
            <p:nvSpPr>
              <p:cNvPr id="2201" name="Freeform 199"/>
              <p:cNvSpPr/>
              <p:nvPr/>
            </p:nvSpPr>
            <p:spPr>
              <a:xfrm>
                <a:off x="8515" y="4831"/>
                <a:ext cx="846" cy="1073"/>
              </a:xfrm>
              <a:noFill/>
              <a:ln w="9525" cap="flat" cmpd="sng">
                <a:solidFill>
                  <a:srgbClr val="000000"/>
                </a:solidFill>
                <a:prstDash val="solid"/>
                <a:round/>
                <a:headEnd type="none" w="med" len="med"/>
                <a:tailEnd type="triangle" w="med" len="med"/>
              </a:ln>
            </p:spPr>
            <p:txBody>
              <a:bodyPr/>
              <a:p>
                <a:endParaRPr lang="zh-CN" altLang="en-US"/>
              </a:p>
            </p:txBody>
          </p:sp>
          <p:sp>
            <p:nvSpPr>
              <p:cNvPr id="2202" name="Rectangle 198"/>
              <p:cNvSpPr/>
              <p:nvPr/>
            </p:nvSpPr>
            <p:spPr>
              <a:xfrm>
                <a:off x="9356" y="5726"/>
                <a:ext cx="631" cy="426"/>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en-US" altLang="zh-CN" sz="1000">
                    <a:solidFill>
                      <a:srgbClr val="000000"/>
                    </a:solidFill>
                    <a:latin typeface="Times New Roman" panose="02020603050405020304" pitchFamily="18" charset="0"/>
                    <a:cs typeface="Times New Roman" panose="02020603050405020304" pitchFamily="18" charset="0"/>
                  </a:rPr>
                  <a:t>TRT</a:t>
                </a:r>
                <a:endParaRPr lang="en-US" altLang="zh-CN" sz="1000">
                  <a:solidFill>
                    <a:srgbClr val="000000"/>
                  </a:solidFill>
                  <a:latin typeface="Times New Roman" panose="02020603050405020304" pitchFamily="18" charset="0"/>
                  <a:ea typeface="Times New Roman" panose="02020603050405020304" pitchFamily="18" charset="0"/>
                </a:endParaRPr>
              </a:p>
            </p:txBody>
          </p:sp>
          <p:sp>
            <p:nvSpPr>
              <p:cNvPr id="2203" name="Text Box 197"/>
              <p:cNvSpPr/>
              <p:nvPr/>
            </p:nvSpPr>
            <p:spPr>
              <a:xfrm>
                <a:off x="6300" y="3893"/>
                <a:ext cx="1002" cy="462"/>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煤气放散塔</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04" name="Text Box 196"/>
              <p:cNvSpPr/>
              <p:nvPr/>
            </p:nvSpPr>
            <p:spPr>
              <a:xfrm>
                <a:off x="6934" y="4609"/>
                <a:ext cx="1144" cy="460"/>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布袋除尘系统</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05" name="Text Box 195"/>
              <p:cNvSpPr/>
              <p:nvPr/>
            </p:nvSpPr>
            <p:spPr>
              <a:xfrm>
                <a:off x="9249" y="6430"/>
                <a:ext cx="1118" cy="464"/>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净煤气总管统</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06" name="Line 194"/>
              <p:cNvCxnSpPr/>
              <p:nvPr/>
            </p:nvCxnSpPr>
            <p:spPr>
              <a:xfrm flipH="1">
                <a:off x="4549" y="6580"/>
                <a:ext cx="350" cy="2101"/>
              </a:xfrm>
              <a:prstGeom prst="line">
                <a:avLst/>
              </a:prstGeom>
              <a:ln w="9525" cap="flat" cmpd="sng">
                <a:solidFill>
                  <a:srgbClr val="000000"/>
                </a:solidFill>
                <a:prstDash val="solid"/>
                <a:headEnd type="none" w="med" len="med"/>
                <a:tailEnd type="none" w="med" len="med"/>
              </a:ln>
            </p:spPr>
          </p:cxnSp>
          <p:cxnSp>
            <p:nvCxnSpPr>
              <p:cNvPr id="2207" name="Line 193"/>
              <p:cNvCxnSpPr/>
              <p:nvPr/>
            </p:nvCxnSpPr>
            <p:spPr>
              <a:xfrm>
                <a:off x="6199" y="6598"/>
                <a:ext cx="410" cy="2083"/>
              </a:xfrm>
              <a:prstGeom prst="line">
                <a:avLst/>
              </a:prstGeom>
              <a:ln w="9525" cap="flat" cmpd="sng">
                <a:solidFill>
                  <a:srgbClr val="000000"/>
                </a:solidFill>
                <a:prstDash val="solid"/>
                <a:headEnd type="none" w="med" len="med"/>
                <a:tailEnd type="none" w="med" len="med"/>
              </a:ln>
            </p:spPr>
          </p:cxnSp>
          <p:cxnSp>
            <p:nvCxnSpPr>
              <p:cNvPr id="2208" name="Line 192"/>
              <p:cNvCxnSpPr/>
              <p:nvPr/>
            </p:nvCxnSpPr>
            <p:spPr>
              <a:xfrm flipH="1">
                <a:off x="6399" y="9311"/>
                <a:ext cx="221" cy="1368"/>
              </a:xfrm>
              <a:prstGeom prst="line">
                <a:avLst/>
              </a:prstGeom>
              <a:ln w="9525" cap="flat" cmpd="sng">
                <a:solidFill>
                  <a:srgbClr val="000000"/>
                </a:solidFill>
                <a:prstDash val="solid"/>
                <a:headEnd type="none" w="med" len="med"/>
                <a:tailEnd type="none" w="med" len="med"/>
              </a:ln>
            </p:spPr>
          </p:cxnSp>
          <p:sp>
            <p:nvSpPr>
              <p:cNvPr id="2209" name="Text Box 191"/>
              <p:cNvSpPr/>
              <p:nvPr/>
            </p:nvSpPr>
            <p:spPr>
              <a:xfrm>
                <a:off x="4012" y="4845"/>
                <a:ext cx="908" cy="432"/>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pPr>
                <a:r>
                  <a:rPr lang="zh-CN" altLang="en-US" sz="1000">
                    <a:solidFill>
                      <a:srgbClr val="000000"/>
                    </a:solidFill>
                    <a:latin typeface="Times New Roman" panose="02020603050405020304" pitchFamily="18" charset="0"/>
                    <a:cs typeface="Times New Roman" panose="02020603050405020304" pitchFamily="18" charset="0"/>
                  </a:rPr>
                  <a:t>炉顶装料</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10" name="Text Box 190"/>
              <p:cNvSpPr/>
              <p:nvPr/>
            </p:nvSpPr>
            <p:spPr>
              <a:xfrm>
                <a:off x="2669" y="5855"/>
                <a:ext cx="750" cy="366"/>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返粉仓</a:t>
                </a:r>
                <a:endParaRPr lang="zh-CN" altLang="en-US" sz="100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ClrTx/>
                  <a:buSzPct val="100000"/>
                </a:pPr>
                <a:endParaRPr lang="zh-CN" altLang="zh-CN" sz="1000">
                  <a:solidFill>
                    <a:srgbClr val="000000"/>
                  </a:solidFill>
                  <a:latin typeface="Arial" panose="020B0604020202020204"/>
                  <a:ea typeface="宋体" panose="02010600030101010101" pitchFamily="2" charset="-122"/>
                </a:endParaRPr>
              </a:p>
            </p:txBody>
          </p:sp>
          <p:sp>
            <p:nvSpPr>
              <p:cNvPr id="2211" name="Text Box 189"/>
              <p:cNvSpPr/>
              <p:nvPr/>
            </p:nvSpPr>
            <p:spPr>
              <a:xfrm>
                <a:off x="1599" y="4931"/>
                <a:ext cx="751" cy="411"/>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焦矿槽</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12" name="Text Box 188"/>
              <p:cNvSpPr/>
              <p:nvPr/>
            </p:nvSpPr>
            <p:spPr>
              <a:xfrm>
                <a:off x="1640" y="6533"/>
                <a:ext cx="720" cy="386"/>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称量</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13" name="Text Box 187"/>
              <p:cNvSpPr/>
              <p:nvPr/>
            </p:nvSpPr>
            <p:spPr>
              <a:xfrm>
                <a:off x="3256" y="6405"/>
                <a:ext cx="1144" cy="405"/>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小粒矿、焦仓</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14" name="Line 186"/>
              <p:cNvCxnSpPr/>
              <p:nvPr/>
            </p:nvCxnSpPr>
            <p:spPr>
              <a:xfrm flipV="1">
                <a:off x="4440" y="5295"/>
                <a:ext cx="4" cy="1976"/>
              </a:xfrm>
              <a:prstGeom prst="line">
                <a:avLst/>
              </a:prstGeom>
              <a:ln w="9525" cap="flat" cmpd="sng">
                <a:solidFill>
                  <a:srgbClr val="000000"/>
                </a:solidFill>
                <a:prstDash val="solid"/>
                <a:headEnd type="none" w="med" len="med"/>
                <a:tailEnd type="triangle" w="med" len="med"/>
              </a:ln>
            </p:spPr>
          </p:cxnSp>
          <p:sp>
            <p:nvSpPr>
              <p:cNvPr id="2215" name="Text Box 185"/>
              <p:cNvSpPr/>
              <p:nvPr/>
            </p:nvSpPr>
            <p:spPr>
              <a:xfrm>
                <a:off x="2431" y="4940"/>
                <a:ext cx="1479" cy="396"/>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返粉分级</a:t>
                </a:r>
                <a:r>
                  <a:rPr lang="en-US" altLang="zh-CN" sz="1000">
                    <a:solidFill>
                      <a:srgbClr val="000000"/>
                    </a:solidFill>
                    <a:latin typeface="Times New Roman" panose="02020603050405020304" pitchFamily="18" charset="0"/>
                    <a:cs typeface="Times New Roman" panose="02020603050405020304" pitchFamily="18" charset="0"/>
                  </a:rPr>
                  <a:t>(</a:t>
                </a:r>
                <a:r>
                  <a:rPr lang="zh-CN" altLang="en-US" sz="1000">
                    <a:solidFill>
                      <a:srgbClr val="000000"/>
                    </a:solidFill>
                    <a:latin typeface="Times New Roman" panose="02020603050405020304" pitchFamily="18" charset="0"/>
                    <a:cs typeface="Times New Roman" panose="02020603050405020304" pitchFamily="18" charset="0"/>
                  </a:rPr>
                  <a:t>焦、矿</a:t>
                </a:r>
                <a:r>
                  <a:rPr lang="en-US" altLang="zh-CN" sz="1000">
                    <a:solidFill>
                      <a:srgbClr val="000000"/>
                    </a:solidFill>
                    <a:latin typeface="Times New Roman" panose="02020603050405020304" pitchFamily="18" charset="0"/>
                    <a:cs typeface="Times New Roman" panose="02020603050405020304" pitchFamily="18" charset="0"/>
                  </a:rPr>
                  <a:t>)</a:t>
                </a:r>
                <a:endParaRPr lang="en-US" altLang="zh-CN" sz="1000">
                  <a:solidFill>
                    <a:srgbClr val="000000"/>
                  </a:solidFill>
                  <a:latin typeface="Times New Roman" panose="02020603050405020304" pitchFamily="18" charset="0"/>
                  <a:cs typeface="Times New Roman" panose="02020603050405020304" pitchFamily="18" charset="0"/>
                </a:endParaRPr>
              </a:p>
              <a:p>
                <a:pPr eaLnBrk="0" fontAlgn="base" hangingPunct="0">
                  <a:lnSpc>
                    <a:spcPct val="100000"/>
                  </a:lnSpc>
                  <a:spcBef>
                    <a:spcPct val="0"/>
                  </a:spcBef>
                  <a:spcAft>
                    <a:spcPct val="0"/>
                  </a:spcAft>
                  <a:buClrTx/>
                  <a:buSzPct val="100000"/>
                </a:pPr>
                <a:endParaRPr lang="zh-CN" altLang="zh-CN" sz="1000">
                  <a:solidFill>
                    <a:srgbClr val="000000"/>
                  </a:solidFill>
                  <a:latin typeface="Arial" panose="020B0604020202020204"/>
                  <a:ea typeface="宋体" panose="02010600030101010101" pitchFamily="2" charset="-122"/>
                </a:endParaRPr>
              </a:p>
            </p:txBody>
          </p:sp>
          <p:sp>
            <p:nvSpPr>
              <p:cNvPr id="2216" name="Text Box 184"/>
              <p:cNvSpPr/>
              <p:nvPr/>
            </p:nvSpPr>
            <p:spPr>
              <a:xfrm>
                <a:off x="1640" y="5830"/>
                <a:ext cx="671" cy="391"/>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筛分</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17" name="Text Box 183"/>
              <p:cNvSpPr/>
              <p:nvPr/>
            </p:nvSpPr>
            <p:spPr>
              <a:xfrm>
                <a:off x="3735" y="4021"/>
                <a:ext cx="1027" cy="444"/>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pPr>
                <a:r>
                  <a:rPr lang="zh-CN" altLang="en-US" sz="1000">
                    <a:solidFill>
                      <a:srgbClr val="000000"/>
                    </a:solidFill>
                    <a:latin typeface="Times New Roman" panose="02020603050405020304" pitchFamily="18" charset="0"/>
                    <a:cs typeface="Times New Roman" panose="02020603050405020304" pitchFamily="18" charset="0"/>
                  </a:rPr>
                  <a:t>槽前转运站</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18" name="Text Box 182"/>
              <p:cNvSpPr/>
              <p:nvPr/>
            </p:nvSpPr>
            <p:spPr>
              <a:xfrm>
                <a:off x="1679" y="4013"/>
                <a:ext cx="1541" cy="440"/>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en-US" altLang="zh-CN" sz="1000">
                    <a:solidFill>
                      <a:srgbClr val="000000"/>
                    </a:solidFill>
                    <a:latin typeface="Times New Roman" panose="02020603050405020304" pitchFamily="18" charset="0"/>
                    <a:cs typeface="Times New Roman" panose="02020603050405020304" pitchFamily="18" charset="0"/>
                  </a:rPr>
                  <a:t>1#</a:t>
                </a:r>
                <a:r>
                  <a:rPr lang="zh-CN" altLang="en-US" sz="1000">
                    <a:solidFill>
                      <a:srgbClr val="000000"/>
                    </a:solidFill>
                    <a:latin typeface="Times New Roman" panose="02020603050405020304" pitchFamily="18" charset="0"/>
                    <a:cs typeface="Times New Roman" panose="02020603050405020304" pitchFamily="18" charset="0"/>
                  </a:rPr>
                  <a:t>转运站</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19" name="Line 181"/>
              <p:cNvCxnSpPr/>
              <p:nvPr/>
            </p:nvCxnSpPr>
            <p:spPr>
              <a:xfrm flipH="1">
                <a:off x="3221" y="4159"/>
                <a:ext cx="514" cy="2"/>
              </a:xfrm>
              <a:prstGeom prst="line">
                <a:avLst/>
              </a:prstGeom>
              <a:ln w="9525" cap="flat" cmpd="sng">
                <a:solidFill>
                  <a:srgbClr val="000000"/>
                </a:solidFill>
                <a:prstDash val="solid"/>
                <a:headEnd type="none" w="med" len="med"/>
                <a:tailEnd type="triangle" w="med" len="med"/>
              </a:ln>
            </p:spPr>
          </p:cxnSp>
          <p:cxnSp>
            <p:nvCxnSpPr>
              <p:cNvPr id="2220" name="Line 179"/>
              <p:cNvCxnSpPr/>
              <p:nvPr/>
            </p:nvCxnSpPr>
            <p:spPr>
              <a:xfrm>
                <a:off x="1973" y="4467"/>
                <a:ext cx="2" cy="454"/>
              </a:xfrm>
              <a:prstGeom prst="line">
                <a:avLst/>
              </a:prstGeom>
              <a:ln w="9525" cap="flat" cmpd="sng">
                <a:solidFill>
                  <a:srgbClr val="000000"/>
                </a:solidFill>
                <a:prstDash val="solid"/>
                <a:headEnd type="none" w="med" len="med"/>
                <a:tailEnd type="triangle" w="med" len="med"/>
              </a:ln>
            </p:spPr>
          </p:cxnSp>
          <p:cxnSp>
            <p:nvCxnSpPr>
              <p:cNvPr id="2221" name="Line 178"/>
              <p:cNvCxnSpPr/>
              <p:nvPr/>
            </p:nvCxnSpPr>
            <p:spPr>
              <a:xfrm>
                <a:off x="1955" y="5340"/>
                <a:ext cx="3" cy="505"/>
              </a:xfrm>
              <a:prstGeom prst="line">
                <a:avLst/>
              </a:prstGeom>
              <a:ln w="9525" cap="flat" cmpd="sng">
                <a:solidFill>
                  <a:srgbClr val="000000"/>
                </a:solidFill>
                <a:prstDash val="solid"/>
                <a:headEnd type="none" w="med" len="med"/>
                <a:tailEnd type="triangle" w="med" len="med"/>
              </a:ln>
            </p:spPr>
          </p:cxnSp>
          <p:cxnSp>
            <p:nvCxnSpPr>
              <p:cNvPr id="2222" name="Line 177"/>
              <p:cNvCxnSpPr/>
              <p:nvPr/>
            </p:nvCxnSpPr>
            <p:spPr>
              <a:xfrm flipH="1">
                <a:off x="1947" y="6206"/>
                <a:ext cx="8" cy="333"/>
              </a:xfrm>
              <a:prstGeom prst="line">
                <a:avLst/>
              </a:prstGeom>
              <a:ln w="9525" cap="flat" cmpd="sng">
                <a:solidFill>
                  <a:srgbClr val="000000"/>
                </a:solidFill>
                <a:prstDash val="solid"/>
                <a:headEnd type="none" w="med" len="med"/>
                <a:tailEnd type="triangle" w="med" len="med"/>
              </a:ln>
            </p:spPr>
          </p:cxnSp>
          <p:cxnSp>
            <p:nvCxnSpPr>
              <p:cNvPr id="2223" name="Line 176"/>
              <p:cNvCxnSpPr/>
              <p:nvPr/>
            </p:nvCxnSpPr>
            <p:spPr>
              <a:xfrm flipH="1">
                <a:off x="3016" y="5332"/>
                <a:ext cx="8" cy="519"/>
              </a:xfrm>
              <a:prstGeom prst="line">
                <a:avLst/>
              </a:prstGeom>
              <a:ln w="9525" cap="flat" cmpd="sng">
                <a:solidFill>
                  <a:srgbClr val="000000"/>
                </a:solidFill>
                <a:prstDash val="solid"/>
                <a:headEnd type="none" w="med" len="med"/>
                <a:tailEnd type="triangle" w="med" len="med"/>
              </a:ln>
            </p:spPr>
          </p:cxnSp>
          <p:cxnSp>
            <p:nvCxnSpPr>
              <p:cNvPr id="2224" name="Line 175"/>
              <p:cNvCxnSpPr/>
              <p:nvPr/>
            </p:nvCxnSpPr>
            <p:spPr>
              <a:xfrm>
                <a:off x="2311" y="6019"/>
                <a:ext cx="277" cy="2"/>
              </a:xfrm>
              <a:prstGeom prst="line">
                <a:avLst/>
              </a:prstGeom>
              <a:ln w="9525" cap="flat" cmpd="sng">
                <a:solidFill>
                  <a:srgbClr val="000000"/>
                </a:solidFill>
                <a:prstDash val="solid"/>
                <a:headEnd type="none" w="med" len="med"/>
                <a:tailEnd type="none" w="med" len="med"/>
              </a:ln>
            </p:spPr>
          </p:cxnSp>
          <p:cxnSp>
            <p:nvCxnSpPr>
              <p:cNvPr id="2225" name="Line 174"/>
              <p:cNvCxnSpPr/>
              <p:nvPr/>
            </p:nvCxnSpPr>
            <p:spPr>
              <a:xfrm flipV="1">
                <a:off x="2588" y="5320"/>
                <a:ext cx="3" cy="708"/>
              </a:xfrm>
              <a:prstGeom prst="line">
                <a:avLst/>
              </a:prstGeom>
              <a:ln w="9525" cap="flat" cmpd="sng">
                <a:solidFill>
                  <a:srgbClr val="000000"/>
                </a:solidFill>
                <a:prstDash val="solid"/>
                <a:headEnd type="none" w="med" len="med"/>
                <a:tailEnd type="triangle" w="med" len="med"/>
              </a:ln>
            </p:spPr>
          </p:cxnSp>
          <p:cxnSp>
            <p:nvCxnSpPr>
              <p:cNvPr id="2226" name="Line 173"/>
              <p:cNvCxnSpPr/>
              <p:nvPr/>
            </p:nvCxnSpPr>
            <p:spPr>
              <a:xfrm flipH="1">
                <a:off x="3618" y="5346"/>
                <a:ext cx="5" cy="1109"/>
              </a:xfrm>
              <a:prstGeom prst="line">
                <a:avLst/>
              </a:prstGeom>
              <a:ln w="9525" cap="flat" cmpd="sng">
                <a:solidFill>
                  <a:srgbClr val="000000"/>
                </a:solidFill>
                <a:prstDash val="solid"/>
                <a:headEnd type="none" w="med" len="med"/>
                <a:tailEnd type="triangle" w="med" len="med"/>
              </a:ln>
            </p:spPr>
          </p:cxnSp>
          <p:sp>
            <p:nvSpPr>
              <p:cNvPr id="2227" name="Text Box 172"/>
              <p:cNvSpPr/>
              <p:nvPr/>
            </p:nvSpPr>
            <p:spPr>
              <a:xfrm>
                <a:off x="1599" y="7156"/>
                <a:ext cx="792" cy="388"/>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主皮带</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28" name="Line 171"/>
              <p:cNvCxnSpPr/>
              <p:nvPr/>
            </p:nvCxnSpPr>
            <p:spPr>
              <a:xfrm>
                <a:off x="1996" y="6919"/>
                <a:ext cx="2" cy="234"/>
              </a:xfrm>
              <a:prstGeom prst="line">
                <a:avLst/>
              </a:prstGeom>
              <a:ln w="9525" cap="flat" cmpd="sng">
                <a:solidFill>
                  <a:srgbClr val="000000"/>
                </a:solidFill>
                <a:prstDash val="solid"/>
                <a:headEnd type="none" w="med" len="med"/>
                <a:tailEnd type="triangle" w="med" len="med"/>
              </a:ln>
            </p:spPr>
          </p:cxnSp>
          <p:cxnSp>
            <p:nvCxnSpPr>
              <p:cNvPr id="2229" name="Line 170"/>
              <p:cNvCxnSpPr/>
              <p:nvPr/>
            </p:nvCxnSpPr>
            <p:spPr>
              <a:xfrm>
                <a:off x="2391" y="7277"/>
                <a:ext cx="2054" cy="2"/>
              </a:xfrm>
              <a:prstGeom prst="line">
                <a:avLst/>
              </a:prstGeom>
              <a:ln w="9525" cap="flat" cmpd="sng">
                <a:solidFill>
                  <a:srgbClr val="000000"/>
                </a:solidFill>
                <a:prstDash val="solid"/>
                <a:headEnd type="none" w="med" len="med"/>
                <a:tailEnd type="triangle" w="med" len="med"/>
              </a:ln>
            </p:spPr>
          </p:cxnSp>
          <p:cxnSp>
            <p:nvCxnSpPr>
              <p:cNvPr id="2230" name="Line 169"/>
              <p:cNvCxnSpPr/>
              <p:nvPr/>
            </p:nvCxnSpPr>
            <p:spPr>
              <a:xfrm>
                <a:off x="3036" y="6256"/>
                <a:ext cx="3" cy="1559"/>
              </a:xfrm>
              <a:prstGeom prst="line">
                <a:avLst/>
              </a:prstGeom>
              <a:ln w="12700" cap="flat" cmpd="sng">
                <a:solidFill>
                  <a:srgbClr val="000000"/>
                </a:solidFill>
                <a:prstDash val="lgDash"/>
                <a:headEnd type="none" w="med" len="med"/>
                <a:tailEnd type="triangle" w="med" len="med"/>
              </a:ln>
            </p:spPr>
          </p:cxnSp>
          <p:cxnSp>
            <p:nvCxnSpPr>
              <p:cNvPr id="2231" name="Line 168"/>
              <p:cNvCxnSpPr/>
              <p:nvPr/>
            </p:nvCxnSpPr>
            <p:spPr>
              <a:xfrm flipH="1">
                <a:off x="1604" y="7871"/>
                <a:ext cx="1421" cy="2"/>
              </a:xfrm>
              <a:prstGeom prst="line">
                <a:avLst/>
              </a:prstGeom>
              <a:ln w="12700" cap="flat" cmpd="sng">
                <a:solidFill>
                  <a:srgbClr val="000000"/>
                </a:solidFill>
                <a:prstDash val="lgDash"/>
                <a:headEnd type="none" w="med" len="med"/>
                <a:tailEnd type="triangle" w="med" len="med"/>
              </a:ln>
            </p:spPr>
          </p:cxnSp>
          <p:sp>
            <p:nvSpPr>
              <p:cNvPr id="2232" name="Text Box 167"/>
              <p:cNvSpPr/>
              <p:nvPr/>
            </p:nvSpPr>
            <p:spPr>
              <a:xfrm>
                <a:off x="1916" y="7579"/>
                <a:ext cx="950" cy="460"/>
              </a:xfrm>
              <a:prstGeom prst="rect">
                <a:avLst/>
              </a:prstGeom>
              <a:noFill/>
              <a:ln w="9525">
                <a:noFill/>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r>
                  <a:rPr lang="zh-CN" altLang="en-US" sz="700">
                    <a:latin typeface="Times New Roman" panose="02020603050405020304" pitchFamily="18" charset="0"/>
                    <a:cs typeface="Times New Roman" panose="02020603050405020304" pitchFamily="18" charset="0"/>
                  </a:rPr>
                  <a:t>汽车外运</a:t>
                </a:r>
                <a:endParaRPr lang="zh-CN" altLang="en-US" sz="700">
                  <a:latin typeface="Times New Roman" panose="02020603050405020304" pitchFamily="18" charset="0"/>
                  <a:ea typeface="Times New Roman" panose="02020603050405020304" pitchFamily="18" charset="0"/>
                </a:endParaRPr>
              </a:p>
            </p:txBody>
          </p:sp>
          <p:cxnSp>
            <p:nvCxnSpPr>
              <p:cNvPr id="2233" name="Line 165"/>
              <p:cNvCxnSpPr/>
              <p:nvPr/>
            </p:nvCxnSpPr>
            <p:spPr>
              <a:xfrm flipH="1" flipV="1">
                <a:off x="3256" y="6176"/>
                <a:ext cx="245" cy="229"/>
              </a:xfrm>
              <a:prstGeom prst="line">
                <a:avLst/>
              </a:prstGeom>
              <a:ln w="9525" cap="flat" cmpd="sng">
                <a:solidFill>
                  <a:srgbClr val="000000"/>
                </a:solidFill>
                <a:prstDash val="solid"/>
                <a:headEnd type="none" w="med" len="med"/>
                <a:tailEnd type="triangle" w="med" len="med"/>
              </a:ln>
            </p:spPr>
          </p:cxnSp>
          <p:cxnSp>
            <p:nvCxnSpPr>
              <p:cNvPr id="2234" name="Line 164"/>
              <p:cNvCxnSpPr/>
              <p:nvPr/>
            </p:nvCxnSpPr>
            <p:spPr>
              <a:xfrm>
                <a:off x="4719" y="11540"/>
                <a:ext cx="124" cy="340"/>
              </a:xfrm>
              <a:prstGeom prst="line">
                <a:avLst/>
              </a:prstGeom>
              <a:ln w="9525" cap="flat" cmpd="sng">
                <a:solidFill>
                  <a:srgbClr val="000000"/>
                </a:solidFill>
                <a:prstDash val="solid"/>
                <a:headEnd type="none" w="med" len="med"/>
                <a:tailEnd type="none" w="med" len="med"/>
              </a:ln>
            </p:spPr>
          </p:cxnSp>
          <p:sp>
            <p:nvSpPr>
              <p:cNvPr id="2235" name="Text Box 163"/>
              <p:cNvSpPr/>
              <p:nvPr/>
            </p:nvSpPr>
            <p:spPr>
              <a:xfrm>
                <a:off x="3382" y="11314"/>
                <a:ext cx="917" cy="453"/>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喷吹系统</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36" name="Text Box 162"/>
              <p:cNvSpPr/>
              <p:nvPr/>
            </p:nvSpPr>
            <p:spPr>
              <a:xfrm>
                <a:off x="2461" y="11314"/>
                <a:ext cx="736" cy="453"/>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制粉系统</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37" name="Text Box 161"/>
              <p:cNvSpPr/>
              <p:nvPr/>
            </p:nvSpPr>
            <p:spPr>
              <a:xfrm>
                <a:off x="1542" y="11314"/>
                <a:ext cx="735" cy="453"/>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干煤棚</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38" name="Text Box 160"/>
              <p:cNvSpPr/>
              <p:nvPr/>
            </p:nvSpPr>
            <p:spPr>
              <a:xfrm>
                <a:off x="2823" y="10446"/>
                <a:ext cx="917" cy="363"/>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热风炉</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39" name="Line 159"/>
              <p:cNvCxnSpPr/>
              <p:nvPr/>
            </p:nvCxnSpPr>
            <p:spPr>
              <a:xfrm flipV="1">
                <a:off x="2277" y="11460"/>
                <a:ext cx="184" cy="2"/>
              </a:xfrm>
              <a:prstGeom prst="line">
                <a:avLst/>
              </a:prstGeom>
              <a:ln w="9525" cap="flat" cmpd="sng">
                <a:solidFill>
                  <a:srgbClr val="000000"/>
                </a:solidFill>
                <a:prstDash val="solid"/>
                <a:headEnd type="none" w="med" len="med"/>
                <a:tailEnd type="none" w="med" len="med"/>
              </a:ln>
            </p:spPr>
          </p:cxnSp>
          <p:cxnSp>
            <p:nvCxnSpPr>
              <p:cNvPr id="2240" name="Line 158"/>
              <p:cNvCxnSpPr/>
              <p:nvPr/>
            </p:nvCxnSpPr>
            <p:spPr>
              <a:xfrm>
                <a:off x="3197" y="11460"/>
                <a:ext cx="185" cy="2"/>
              </a:xfrm>
              <a:prstGeom prst="line">
                <a:avLst/>
              </a:prstGeom>
              <a:ln w="9525" cap="flat" cmpd="sng">
                <a:solidFill>
                  <a:srgbClr val="000000"/>
                </a:solidFill>
                <a:prstDash val="solid"/>
                <a:headEnd type="none" w="med" len="med"/>
                <a:tailEnd type="none" w="med" len="med"/>
              </a:ln>
            </p:spPr>
          </p:cxnSp>
          <p:cxnSp>
            <p:nvCxnSpPr>
              <p:cNvPr id="2241" name="Line 157"/>
              <p:cNvCxnSpPr/>
              <p:nvPr/>
            </p:nvCxnSpPr>
            <p:spPr>
              <a:xfrm flipH="1">
                <a:off x="3294" y="9855"/>
                <a:ext cx="3" cy="593"/>
              </a:xfrm>
              <a:prstGeom prst="line">
                <a:avLst/>
              </a:prstGeom>
              <a:ln w="9525" cap="flat" cmpd="sng">
                <a:solidFill>
                  <a:srgbClr val="000000"/>
                </a:solidFill>
                <a:prstDash val="solid"/>
                <a:headEnd type="none" w="med" len="med"/>
                <a:tailEnd type="triangle" w="med" len="med"/>
              </a:ln>
            </p:spPr>
          </p:cxnSp>
          <p:sp>
            <p:nvSpPr>
              <p:cNvPr id="2242" name="Text Box 156"/>
              <p:cNvSpPr/>
              <p:nvPr/>
            </p:nvSpPr>
            <p:spPr>
              <a:xfrm>
                <a:off x="3499" y="8942"/>
                <a:ext cx="908" cy="391"/>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煤气预热</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43" name="Text Box 155"/>
              <p:cNvSpPr/>
              <p:nvPr/>
            </p:nvSpPr>
            <p:spPr>
              <a:xfrm>
                <a:off x="2187" y="8951"/>
                <a:ext cx="1193" cy="391"/>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助燃空气预热</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44" name="Freeform 154"/>
              <p:cNvSpPr/>
              <p:nvPr/>
            </p:nvSpPr>
            <p:spPr>
              <a:xfrm>
                <a:off x="2612" y="9335"/>
                <a:ext cx="1399" cy="500"/>
              </a:xfrm>
              <a:noFill/>
              <a:ln w="9525" cap="flat" cmpd="sng">
                <a:solidFill>
                  <a:srgbClr val="000000"/>
                </a:solidFill>
                <a:prstDash val="solid"/>
                <a:round/>
                <a:headEnd type="none" w="med" len="med"/>
                <a:tailEnd type="none" w="med" len="med"/>
              </a:ln>
            </p:spPr>
            <p:txBody>
              <a:bodyPr/>
              <a:p>
                <a:endParaRPr lang="zh-CN" altLang="en-US"/>
              </a:p>
            </p:txBody>
          </p:sp>
          <p:sp>
            <p:nvSpPr>
              <p:cNvPr id="2245" name="Text Box 153"/>
              <p:cNvSpPr/>
              <p:nvPr/>
            </p:nvSpPr>
            <p:spPr>
              <a:xfrm>
                <a:off x="3417" y="11969"/>
                <a:ext cx="847" cy="387"/>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空压站</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46" name="Text Box 152"/>
              <p:cNvSpPr/>
              <p:nvPr/>
            </p:nvSpPr>
            <p:spPr>
              <a:xfrm>
                <a:off x="3063" y="12478"/>
                <a:ext cx="1698" cy="374"/>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来至总管网上的介质</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47" name="Line 151"/>
              <p:cNvCxnSpPr/>
              <p:nvPr/>
            </p:nvCxnSpPr>
            <p:spPr>
              <a:xfrm flipH="1" flipV="1">
                <a:off x="3787" y="12305"/>
                <a:ext cx="2" cy="169"/>
              </a:xfrm>
              <a:prstGeom prst="line">
                <a:avLst/>
              </a:prstGeom>
              <a:ln w="9525" cap="flat" cmpd="sng">
                <a:solidFill>
                  <a:srgbClr val="000000"/>
                </a:solidFill>
                <a:prstDash val="solid"/>
                <a:headEnd type="none" w="med" len="med"/>
                <a:tailEnd type="triangle" w="med" len="med"/>
              </a:ln>
            </p:spPr>
          </p:cxnSp>
          <p:cxnSp>
            <p:nvCxnSpPr>
              <p:cNvPr id="2248" name="Line 150"/>
              <p:cNvCxnSpPr/>
              <p:nvPr/>
            </p:nvCxnSpPr>
            <p:spPr>
              <a:xfrm flipH="1" flipV="1">
                <a:off x="3784" y="11737"/>
                <a:ext cx="4" cy="221"/>
              </a:xfrm>
              <a:prstGeom prst="line">
                <a:avLst/>
              </a:prstGeom>
              <a:ln w="9525" cap="flat" cmpd="sng">
                <a:solidFill>
                  <a:srgbClr val="000000"/>
                </a:solidFill>
                <a:prstDash val="solid"/>
                <a:headEnd type="none" w="med" len="med"/>
                <a:tailEnd type="triangle" w="med" len="med"/>
              </a:ln>
            </p:spPr>
          </p:cxnSp>
          <p:sp>
            <p:nvSpPr>
              <p:cNvPr id="2249" name="Rectangle 149"/>
              <p:cNvSpPr/>
              <p:nvPr/>
            </p:nvSpPr>
            <p:spPr>
              <a:xfrm>
                <a:off x="2269" y="12449"/>
                <a:ext cx="666" cy="393"/>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外送</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50" name="Freeform 148"/>
              <p:cNvSpPr/>
              <p:nvPr/>
            </p:nvSpPr>
            <p:spPr>
              <a:xfrm>
                <a:off x="2570" y="12080"/>
                <a:ext cx="847" cy="359"/>
              </a:xfrm>
              <a:noFill/>
              <a:ln w="9525" cap="flat" cmpd="sng">
                <a:solidFill>
                  <a:srgbClr val="000000"/>
                </a:solidFill>
                <a:prstDash val="solid"/>
                <a:round/>
                <a:headEnd type="none" w="med" len="med"/>
                <a:tailEnd type="triangle" w="med" len="med"/>
              </a:ln>
            </p:spPr>
            <p:txBody>
              <a:bodyPr/>
              <a:p>
                <a:endParaRPr lang="zh-CN" altLang="en-US"/>
              </a:p>
            </p:txBody>
          </p:sp>
          <p:sp>
            <p:nvSpPr>
              <p:cNvPr id="2251" name="Text Box 147"/>
              <p:cNvSpPr/>
              <p:nvPr/>
            </p:nvSpPr>
            <p:spPr>
              <a:xfrm>
                <a:off x="2126" y="9988"/>
                <a:ext cx="768" cy="372"/>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制氧厂</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52" name="Line 146"/>
              <p:cNvCxnSpPr/>
              <p:nvPr/>
            </p:nvCxnSpPr>
            <p:spPr>
              <a:xfrm>
                <a:off x="2529" y="10362"/>
                <a:ext cx="3" cy="240"/>
              </a:xfrm>
              <a:prstGeom prst="line">
                <a:avLst/>
              </a:prstGeom>
              <a:ln w="9525" cap="flat" cmpd="sng">
                <a:solidFill>
                  <a:srgbClr val="000000"/>
                </a:solidFill>
                <a:prstDash val="solid"/>
                <a:headEnd type="none" w="med" len="med"/>
                <a:tailEnd type="triangle" w="med" len="med"/>
              </a:ln>
            </p:spPr>
          </p:cxnSp>
          <p:sp>
            <p:nvSpPr>
              <p:cNvPr id="2253" name="Text Box 145"/>
              <p:cNvSpPr/>
              <p:nvPr/>
            </p:nvSpPr>
            <p:spPr>
              <a:xfrm>
                <a:off x="1479" y="8492"/>
                <a:ext cx="648" cy="405"/>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锅炉</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54" name="Text Box 144"/>
              <p:cNvSpPr/>
              <p:nvPr/>
            </p:nvSpPr>
            <p:spPr>
              <a:xfrm>
                <a:off x="1479" y="9472"/>
                <a:ext cx="759" cy="365"/>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汽轮机</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55" name="Line 143"/>
              <p:cNvCxnSpPr/>
              <p:nvPr/>
            </p:nvCxnSpPr>
            <p:spPr>
              <a:xfrm>
                <a:off x="2286" y="10618"/>
                <a:ext cx="527" cy="2"/>
              </a:xfrm>
              <a:prstGeom prst="line">
                <a:avLst/>
              </a:prstGeom>
              <a:ln w="9525" cap="flat" cmpd="sng">
                <a:solidFill>
                  <a:srgbClr val="000000"/>
                </a:solidFill>
                <a:prstDash val="solid"/>
                <a:headEnd type="none" w="med" len="med"/>
                <a:tailEnd type="triangle" w="med" len="med"/>
              </a:ln>
            </p:spPr>
          </p:cxnSp>
          <p:cxnSp>
            <p:nvCxnSpPr>
              <p:cNvPr id="2256" name="Line 142"/>
              <p:cNvCxnSpPr/>
              <p:nvPr/>
            </p:nvCxnSpPr>
            <p:spPr>
              <a:xfrm>
                <a:off x="1804" y="9855"/>
                <a:ext cx="2" cy="620"/>
              </a:xfrm>
              <a:prstGeom prst="line">
                <a:avLst/>
              </a:prstGeom>
              <a:ln w="9525" cap="flat" cmpd="sng">
                <a:solidFill>
                  <a:srgbClr val="000000"/>
                </a:solidFill>
                <a:prstDash val="solid"/>
                <a:headEnd type="none" w="med" len="med"/>
                <a:tailEnd type="triangle" w="med" len="med"/>
              </a:ln>
            </p:spPr>
          </p:cxnSp>
          <p:cxnSp>
            <p:nvCxnSpPr>
              <p:cNvPr id="2257" name="Line 141"/>
              <p:cNvCxnSpPr/>
              <p:nvPr/>
            </p:nvCxnSpPr>
            <p:spPr>
              <a:xfrm>
                <a:off x="1806" y="8885"/>
                <a:ext cx="1" cy="575"/>
              </a:xfrm>
              <a:prstGeom prst="line">
                <a:avLst/>
              </a:prstGeom>
              <a:ln w="9525" cap="flat" cmpd="sng">
                <a:solidFill>
                  <a:srgbClr val="000000"/>
                </a:solidFill>
                <a:prstDash val="solid"/>
                <a:headEnd type="none" w="med" len="med"/>
                <a:tailEnd type="triangle" w="med" len="med"/>
              </a:ln>
            </p:spPr>
          </p:cxnSp>
          <p:cxnSp>
            <p:nvCxnSpPr>
              <p:cNvPr id="2258" name="Line 140"/>
              <p:cNvCxnSpPr/>
              <p:nvPr/>
            </p:nvCxnSpPr>
            <p:spPr>
              <a:xfrm>
                <a:off x="4557" y="9314"/>
                <a:ext cx="168" cy="1354"/>
              </a:xfrm>
              <a:prstGeom prst="line">
                <a:avLst/>
              </a:prstGeom>
              <a:ln w="9525" cap="flat" cmpd="sng">
                <a:solidFill>
                  <a:srgbClr val="000000"/>
                </a:solidFill>
                <a:prstDash val="solid"/>
                <a:headEnd type="none" w="med" len="med"/>
                <a:tailEnd type="none" w="med" len="med"/>
              </a:ln>
            </p:spPr>
          </p:cxnSp>
          <p:sp>
            <p:nvSpPr>
              <p:cNvPr id="2259" name="Freeform 139"/>
              <p:cNvSpPr/>
              <p:nvPr/>
            </p:nvSpPr>
            <p:spPr>
              <a:xfrm>
                <a:off x="4300" y="11003"/>
                <a:ext cx="424" cy="543"/>
              </a:xfrm>
              <a:noFill/>
              <a:ln w="9525" cap="flat" cmpd="sng">
                <a:solidFill>
                  <a:srgbClr val="000000"/>
                </a:solidFill>
                <a:prstDash val="solid"/>
                <a:round/>
                <a:headEnd type="none" w="med" len="med"/>
                <a:tailEnd type="triangle" w="med" len="med"/>
              </a:ln>
            </p:spPr>
            <p:txBody>
              <a:bodyPr/>
              <a:p>
                <a:endParaRPr lang="zh-CN" altLang="en-US"/>
              </a:p>
            </p:txBody>
          </p:sp>
          <p:sp>
            <p:nvSpPr>
              <p:cNvPr id="2260" name="Freeform 138"/>
              <p:cNvSpPr/>
              <p:nvPr/>
            </p:nvSpPr>
            <p:spPr>
              <a:xfrm>
                <a:off x="3240" y="10834"/>
                <a:ext cx="1739" cy="178"/>
              </a:xfrm>
              <a:noFill/>
              <a:ln w="9525" cap="flat" cmpd="sng">
                <a:solidFill>
                  <a:srgbClr val="000000"/>
                </a:solidFill>
                <a:prstDash val="solid"/>
                <a:round/>
                <a:headEnd type="none" w="med" len="med"/>
                <a:tailEnd type="triangle" w="med" len="med"/>
              </a:ln>
            </p:spPr>
            <p:txBody>
              <a:bodyPr/>
              <a:p>
                <a:endParaRPr lang="zh-CN" altLang="en-US"/>
              </a:p>
            </p:txBody>
          </p:sp>
          <p:sp>
            <p:nvSpPr>
              <p:cNvPr id="2261" name="Text Box 137"/>
              <p:cNvSpPr/>
              <p:nvPr/>
            </p:nvSpPr>
            <p:spPr>
              <a:xfrm>
                <a:off x="8322" y="11788"/>
                <a:ext cx="715" cy="415"/>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鱼雷罐</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62" name="Text Box 136"/>
              <p:cNvSpPr/>
              <p:nvPr/>
            </p:nvSpPr>
            <p:spPr>
              <a:xfrm>
                <a:off x="7080" y="10025"/>
                <a:ext cx="1058" cy="388"/>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水渣冲制箱</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63" name="Text Box 135"/>
              <p:cNvSpPr/>
              <p:nvPr/>
            </p:nvSpPr>
            <p:spPr>
              <a:xfrm>
                <a:off x="9590" y="10480"/>
                <a:ext cx="823" cy="369"/>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干渣坑</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64" name="Text Box 134"/>
              <p:cNvSpPr/>
              <p:nvPr/>
            </p:nvSpPr>
            <p:spPr>
              <a:xfrm>
                <a:off x="9394" y="11435"/>
                <a:ext cx="1011" cy="365"/>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炼钢</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65" name="Text Box 133"/>
              <p:cNvSpPr/>
              <p:nvPr/>
            </p:nvSpPr>
            <p:spPr>
              <a:xfrm>
                <a:off x="9394" y="11972"/>
                <a:ext cx="1011" cy="369"/>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铸铁机</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66" name="Text Box 132"/>
              <p:cNvSpPr/>
              <p:nvPr/>
            </p:nvSpPr>
            <p:spPr>
              <a:xfrm>
                <a:off x="9512" y="8417"/>
                <a:ext cx="892" cy="358"/>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外运</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67" name="Line 131"/>
              <p:cNvCxnSpPr/>
              <p:nvPr/>
            </p:nvCxnSpPr>
            <p:spPr>
              <a:xfrm>
                <a:off x="8019" y="8559"/>
                <a:ext cx="1493" cy="5"/>
              </a:xfrm>
              <a:prstGeom prst="line">
                <a:avLst/>
              </a:prstGeom>
              <a:ln w="9525" cap="flat" cmpd="sng">
                <a:solidFill>
                  <a:srgbClr val="000000"/>
                </a:solidFill>
                <a:prstDash val="solid"/>
                <a:headEnd type="none" w="med" len="med"/>
                <a:tailEnd type="triangle" w="med" len="med"/>
              </a:ln>
            </p:spPr>
          </p:cxnSp>
          <p:cxnSp>
            <p:nvCxnSpPr>
              <p:cNvPr id="2268" name="Line 130"/>
              <p:cNvCxnSpPr/>
              <p:nvPr/>
            </p:nvCxnSpPr>
            <p:spPr>
              <a:xfrm>
                <a:off x="7588" y="10720"/>
                <a:ext cx="2002" cy="6"/>
              </a:xfrm>
              <a:prstGeom prst="line">
                <a:avLst/>
              </a:prstGeom>
              <a:ln w="9525" cap="flat" cmpd="sng">
                <a:solidFill>
                  <a:srgbClr val="000000"/>
                </a:solidFill>
                <a:prstDash val="solid"/>
                <a:headEnd type="none" w="med" len="med"/>
                <a:tailEnd type="triangle" w="med" len="med"/>
              </a:ln>
            </p:spPr>
          </p:cxnSp>
          <p:cxnSp>
            <p:nvCxnSpPr>
              <p:cNvPr id="2269" name="Line 129"/>
              <p:cNvCxnSpPr/>
              <p:nvPr/>
            </p:nvCxnSpPr>
            <p:spPr>
              <a:xfrm flipV="1">
                <a:off x="9039" y="11633"/>
                <a:ext cx="355" cy="313"/>
              </a:xfrm>
              <a:prstGeom prst="line">
                <a:avLst/>
              </a:prstGeom>
              <a:ln w="9525" cap="flat" cmpd="sng">
                <a:solidFill>
                  <a:srgbClr val="000000"/>
                </a:solidFill>
                <a:prstDash val="solid"/>
                <a:headEnd type="none" w="med" len="med"/>
                <a:tailEnd type="triangle" w="med" len="med"/>
              </a:ln>
            </p:spPr>
          </p:cxnSp>
          <p:cxnSp>
            <p:nvCxnSpPr>
              <p:cNvPr id="2270" name="Line 128"/>
              <p:cNvCxnSpPr/>
              <p:nvPr/>
            </p:nvCxnSpPr>
            <p:spPr>
              <a:xfrm>
                <a:off x="9048" y="11937"/>
                <a:ext cx="356" cy="315"/>
              </a:xfrm>
              <a:prstGeom prst="line">
                <a:avLst/>
              </a:prstGeom>
              <a:ln w="9525" cap="flat" cmpd="sng">
                <a:solidFill>
                  <a:srgbClr val="000000"/>
                </a:solidFill>
                <a:prstDash val="solid"/>
                <a:headEnd type="none" w="med" len="med"/>
                <a:tailEnd type="triangle" w="med" len="med"/>
              </a:ln>
            </p:spPr>
          </p:cxnSp>
          <p:sp>
            <p:nvSpPr>
              <p:cNvPr id="2271" name="Text Box 127"/>
              <p:cNvSpPr/>
              <p:nvPr/>
            </p:nvSpPr>
            <p:spPr>
              <a:xfrm>
                <a:off x="8648" y="9235"/>
                <a:ext cx="892" cy="413"/>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冲渣泵</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72" name="Text Box 126"/>
              <p:cNvSpPr/>
              <p:nvPr/>
            </p:nvSpPr>
            <p:spPr>
              <a:xfrm>
                <a:off x="6844" y="9235"/>
                <a:ext cx="1450" cy="380"/>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缓冲罐和脱水器</a:t>
                </a:r>
                <a:endParaRPr lang="zh-CN" altLang="en-US" sz="1000">
                  <a:solidFill>
                    <a:srgbClr val="000000"/>
                  </a:solidFill>
                  <a:latin typeface="Times New Roman" panose="02020603050405020304" pitchFamily="18" charset="0"/>
                  <a:ea typeface="Times New Roman" panose="02020603050405020304" pitchFamily="18" charset="0"/>
                </a:endParaRPr>
              </a:p>
            </p:txBody>
          </p:sp>
          <p:sp>
            <p:nvSpPr>
              <p:cNvPr id="2273" name="Text Box 125"/>
              <p:cNvSpPr/>
              <p:nvPr/>
            </p:nvSpPr>
            <p:spPr>
              <a:xfrm>
                <a:off x="7236" y="11070"/>
                <a:ext cx="1019" cy="390"/>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炉前渣铁沟</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74" name="Line 124"/>
              <p:cNvCxnSpPr/>
              <p:nvPr/>
            </p:nvCxnSpPr>
            <p:spPr>
              <a:xfrm flipH="1" flipV="1">
                <a:off x="7595" y="9601"/>
                <a:ext cx="1" cy="424"/>
              </a:xfrm>
              <a:prstGeom prst="line">
                <a:avLst/>
              </a:prstGeom>
              <a:ln w="9525" cap="flat" cmpd="sng">
                <a:solidFill>
                  <a:srgbClr val="000000"/>
                </a:solidFill>
                <a:prstDash val="solid"/>
                <a:headEnd type="none" w="med" len="med"/>
                <a:tailEnd type="triangle" w="med" len="med"/>
              </a:ln>
            </p:spPr>
          </p:cxnSp>
          <p:cxnSp>
            <p:nvCxnSpPr>
              <p:cNvPr id="2275" name="Line 123"/>
              <p:cNvCxnSpPr/>
              <p:nvPr/>
            </p:nvCxnSpPr>
            <p:spPr>
              <a:xfrm flipH="1" flipV="1">
                <a:off x="7589" y="10394"/>
                <a:ext cx="6" cy="676"/>
              </a:xfrm>
              <a:prstGeom prst="line">
                <a:avLst/>
              </a:prstGeom>
              <a:ln w="9525" cap="flat" cmpd="sng">
                <a:solidFill>
                  <a:srgbClr val="000000"/>
                </a:solidFill>
                <a:prstDash val="solid"/>
                <a:headEnd type="none" w="med" len="med"/>
                <a:tailEnd type="triangle" w="med" len="med"/>
              </a:ln>
            </p:spPr>
          </p:cxnSp>
          <p:sp>
            <p:nvSpPr>
              <p:cNvPr id="2276" name="Text Box 122"/>
              <p:cNvSpPr/>
              <p:nvPr/>
            </p:nvSpPr>
            <p:spPr>
              <a:xfrm>
                <a:off x="7118" y="8432"/>
                <a:ext cx="894" cy="421"/>
              </a:xfrm>
              <a:prstGeom prst="rect">
                <a:avLst/>
              </a:prstGeom>
              <a:solidFill>
                <a:srgbClr val="FFFFFF"/>
              </a:solidFill>
              <a:ln w="9525" cap="flat" cmpd="sng">
                <a:solidFill>
                  <a:srgbClr val="000000"/>
                </a:solidFill>
                <a:prstDash val="solid"/>
                <a:miter/>
                <a:headEnd type="none" w="med" len="med"/>
                <a:tailEnd type="none" w="med" len="med"/>
              </a:ln>
            </p:spPr>
            <p:txBody>
              <a:bodyPr lIns="85954" tIns="42977" rIns="85954" bIns="42977"/>
              <a:p>
                <a:pPr algn="ct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渣场</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77" name="Line 121"/>
              <p:cNvCxnSpPr/>
              <p:nvPr/>
            </p:nvCxnSpPr>
            <p:spPr>
              <a:xfrm flipV="1">
                <a:off x="7588" y="8802"/>
                <a:ext cx="1" cy="435"/>
              </a:xfrm>
              <a:prstGeom prst="line">
                <a:avLst/>
              </a:prstGeom>
              <a:ln w="9525" cap="flat" cmpd="sng">
                <a:solidFill>
                  <a:srgbClr val="000000"/>
                </a:solidFill>
                <a:prstDash val="solid"/>
                <a:headEnd type="none" w="med" len="med"/>
                <a:tailEnd type="triangle" w="med" len="med"/>
              </a:ln>
            </p:spPr>
          </p:cxnSp>
          <p:cxnSp>
            <p:nvCxnSpPr>
              <p:cNvPr id="2278" name="Line 120"/>
              <p:cNvCxnSpPr/>
              <p:nvPr/>
            </p:nvCxnSpPr>
            <p:spPr>
              <a:xfrm flipV="1">
                <a:off x="10101" y="8758"/>
                <a:ext cx="1" cy="1718"/>
              </a:xfrm>
              <a:prstGeom prst="line">
                <a:avLst/>
              </a:prstGeom>
              <a:ln w="9525" cap="flat" cmpd="sng">
                <a:solidFill>
                  <a:srgbClr val="000000"/>
                </a:solidFill>
                <a:prstDash val="solid"/>
                <a:headEnd type="none" w="med" len="med"/>
                <a:tailEnd type="triangle" w="med" len="med"/>
              </a:ln>
            </p:spPr>
          </p:cxnSp>
          <p:cxnSp>
            <p:nvCxnSpPr>
              <p:cNvPr id="2279" name="Line 119"/>
              <p:cNvCxnSpPr/>
              <p:nvPr/>
            </p:nvCxnSpPr>
            <p:spPr>
              <a:xfrm>
                <a:off x="8298" y="9432"/>
                <a:ext cx="352" cy="1"/>
              </a:xfrm>
              <a:prstGeom prst="line">
                <a:avLst/>
              </a:prstGeom>
              <a:ln w="9525" cap="flat" cmpd="sng">
                <a:solidFill>
                  <a:srgbClr val="000000"/>
                </a:solidFill>
                <a:prstDash val="solid"/>
                <a:headEnd type="none" w="med" len="med"/>
                <a:tailEnd type="triangle" w="med" len="med"/>
              </a:ln>
            </p:spPr>
          </p:cxnSp>
          <p:cxnSp>
            <p:nvCxnSpPr>
              <p:cNvPr id="2280" name="Line 118"/>
              <p:cNvCxnSpPr/>
              <p:nvPr/>
            </p:nvCxnSpPr>
            <p:spPr>
              <a:xfrm>
                <a:off x="7627" y="11462"/>
                <a:ext cx="3" cy="471"/>
              </a:xfrm>
              <a:prstGeom prst="line">
                <a:avLst/>
              </a:prstGeom>
              <a:ln w="9525" cap="flat" cmpd="sng">
                <a:solidFill>
                  <a:srgbClr val="000000"/>
                </a:solidFill>
                <a:prstDash val="solid"/>
                <a:headEnd type="none" w="med" len="med"/>
                <a:tailEnd type="none" w="med" len="med"/>
              </a:ln>
            </p:spPr>
          </p:cxnSp>
          <p:cxnSp>
            <p:nvCxnSpPr>
              <p:cNvPr id="2281" name="Line 117"/>
              <p:cNvCxnSpPr/>
              <p:nvPr/>
            </p:nvCxnSpPr>
            <p:spPr>
              <a:xfrm>
                <a:off x="7627" y="11939"/>
                <a:ext cx="706" cy="2"/>
              </a:xfrm>
              <a:prstGeom prst="line">
                <a:avLst/>
              </a:prstGeom>
              <a:ln w="9525" cap="flat" cmpd="sng">
                <a:solidFill>
                  <a:srgbClr val="000000"/>
                </a:solidFill>
                <a:prstDash val="solid"/>
                <a:headEnd type="none" w="med" len="med"/>
                <a:tailEnd type="triangle" w="med" len="med"/>
              </a:ln>
            </p:spPr>
          </p:cxnSp>
          <p:sp>
            <p:nvSpPr>
              <p:cNvPr id="2282" name="Freeform 116"/>
              <p:cNvSpPr/>
              <p:nvPr/>
            </p:nvSpPr>
            <p:spPr>
              <a:xfrm>
                <a:off x="8120" y="9648"/>
                <a:ext cx="954" cy="573"/>
              </a:xfrm>
              <a:noFill/>
              <a:ln w="9525" cap="flat" cmpd="sng">
                <a:solidFill>
                  <a:srgbClr val="000000"/>
                </a:solidFill>
                <a:prstDash val="solid"/>
                <a:round/>
                <a:headEnd type="none" w="med" len="med"/>
                <a:tailEnd type="triangle" w="med" len="med"/>
              </a:ln>
            </p:spPr>
            <p:txBody>
              <a:bodyPr/>
              <a:p>
                <a:endParaRPr lang="zh-CN" altLang="en-US"/>
              </a:p>
            </p:txBody>
          </p:sp>
          <p:sp>
            <p:nvSpPr>
              <p:cNvPr id="2283" name="Freeform 115"/>
              <p:cNvSpPr/>
              <p:nvPr/>
            </p:nvSpPr>
            <p:spPr>
              <a:xfrm>
                <a:off x="4920" y="5009"/>
                <a:ext cx="260" cy="1239"/>
              </a:xfrm>
              <a:noFill/>
              <a:ln w="9525" cap="flat" cmpd="sng">
                <a:solidFill>
                  <a:srgbClr val="000000"/>
                </a:solidFill>
                <a:prstDash val="solid"/>
                <a:round/>
                <a:headEnd type="none" w="med" len="med"/>
                <a:tailEnd type="triangle" w="med" len="med"/>
              </a:ln>
            </p:spPr>
            <p:txBody>
              <a:bodyPr/>
              <a:p>
                <a:endParaRPr lang="zh-CN" altLang="en-US"/>
              </a:p>
            </p:txBody>
          </p:sp>
          <p:sp>
            <p:nvSpPr>
              <p:cNvPr id="2284" name="Rectangle 114"/>
              <p:cNvSpPr/>
              <p:nvPr/>
            </p:nvSpPr>
            <p:spPr>
              <a:xfrm>
                <a:off x="1419" y="3881"/>
                <a:ext cx="3840" cy="4098"/>
              </a:xfrm>
              <a:prstGeom prst="rect">
                <a:avLst/>
              </a:prstGeom>
              <a:noFill/>
              <a:ln w="9525" cap="flat" cmpd="sng">
                <a:solidFill>
                  <a:srgbClr val="000000"/>
                </a:solidFill>
                <a:prstDash val="dash"/>
                <a:miter/>
                <a:headEnd type="none" w="med" len="med"/>
                <a:tailEnd type="none" w="med" len="med"/>
              </a:ln>
            </p:spPr>
            <p:txBody>
              <a:bodyPr/>
              <a:p>
                <a:pPr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a:latin typeface="Arial" panose="020B0604020202020204"/>
                  <a:ea typeface="宋体" panose="02010600030101010101" pitchFamily="2" charset="-122"/>
                </a:endParaRPr>
              </a:p>
            </p:txBody>
          </p:sp>
          <p:sp>
            <p:nvSpPr>
              <p:cNvPr id="2285" name="Rectangle 113"/>
              <p:cNvSpPr/>
              <p:nvPr/>
            </p:nvSpPr>
            <p:spPr>
              <a:xfrm>
                <a:off x="5539" y="3860"/>
                <a:ext cx="4880" cy="3105"/>
              </a:xfrm>
              <a:prstGeom prst="rect">
                <a:avLst/>
              </a:prstGeom>
              <a:noFill/>
              <a:ln w="9525" cap="flat" cmpd="sng">
                <a:solidFill>
                  <a:srgbClr val="000000"/>
                </a:solidFill>
                <a:prstDash val="dash"/>
                <a:miter/>
                <a:headEnd type="none" w="med" len="med"/>
                <a:tailEnd type="none" w="med" len="med"/>
              </a:ln>
            </p:spPr>
            <p:txBody>
              <a:bodyPr/>
              <a:p>
                <a:pPr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a:latin typeface="Arial" panose="020B0604020202020204"/>
                  <a:ea typeface="宋体" panose="02010600030101010101" pitchFamily="2" charset="-122"/>
                </a:endParaRPr>
              </a:p>
            </p:txBody>
          </p:sp>
          <p:sp>
            <p:nvSpPr>
              <p:cNvPr id="2286" name="Rectangle 112"/>
              <p:cNvSpPr/>
              <p:nvPr/>
            </p:nvSpPr>
            <p:spPr>
              <a:xfrm>
                <a:off x="1339" y="8489"/>
                <a:ext cx="3110" cy="2580"/>
              </a:xfrm>
              <a:prstGeom prst="rect">
                <a:avLst/>
              </a:prstGeom>
              <a:noFill/>
              <a:ln w="9525" cap="flat" cmpd="sng">
                <a:solidFill>
                  <a:srgbClr val="000000"/>
                </a:solidFill>
                <a:prstDash val="dash"/>
                <a:miter/>
                <a:headEnd type="none" w="med" len="med"/>
                <a:tailEnd type="none" w="med" len="med"/>
              </a:ln>
            </p:spPr>
            <p:txBody>
              <a:bodyPr/>
              <a:p>
                <a:pPr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a:latin typeface="Arial" panose="020B0604020202020204"/>
                  <a:ea typeface="宋体" panose="02010600030101010101" pitchFamily="2" charset="-122"/>
                </a:endParaRPr>
              </a:p>
            </p:txBody>
          </p:sp>
          <p:sp>
            <p:nvSpPr>
              <p:cNvPr id="2287" name="Rectangle 111"/>
              <p:cNvSpPr/>
              <p:nvPr/>
            </p:nvSpPr>
            <p:spPr>
              <a:xfrm>
                <a:off x="1479" y="11258"/>
                <a:ext cx="3380" cy="1641"/>
              </a:xfrm>
              <a:prstGeom prst="rect">
                <a:avLst/>
              </a:prstGeom>
              <a:noFill/>
              <a:ln w="9525" cap="flat" cmpd="sng">
                <a:solidFill>
                  <a:srgbClr val="000000"/>
                </a:solidFill>
                <a:prstDash val="dash"/>
                <a:miter/>
                <a:headEnd type="none" w="med" len="med"/>
                <a:tailEnd type="none" w="med" len="med"/>
              </a:ln>
            </p:spPr>
            <p:txBody>
              <a:bodyPr/>
              <a:p>
                <a:pPr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a:latin typeface="Arial" panose="020B0604020202020204"/>
                  <a:ea typeface="宋体" panose="02010600030101010101" pitchFamily="2" charset="-122"/>
                </a:endParaRPr>
              </a:p>
            </p:txBody>
          </p:sp>
          <p:sp>
            <p:nvSpPr>
              <p:cNvPr id="2288" name="Rectangle 110"/>
              <p:cNvSpPr/>
              <p:nvPr/>
            </p:nvSpPr>
            <p:spPr>
              <a:xfrm>
                <a:off x="6759" y="7838"/>
                <a:ext cx="3750" cy="3042"/>
              </a:xfrm>
              <a:prstGeom prst="rect">
                <a:avLst/>
              </a:prstGeom>
              <a:noFill/>
              <a:ln w="9525" cap="flat" cmpd="sng">
                <a:solidFill>
                  <a:srgbClr val="000000"/>
                </a:solidFill>
                <a:prstDash val="dash"/>
                <a:miter/>
                <a:headEnd type="none" w="med" len="med"/>
                <a:tailEnd type="none" w="med" len="med"/>
              </a:ln>
            </p:spPr>
            <p:txBody>
              <a:bodyPr/>
              <a:p>
                <a:pPr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a:latin typeface="Arial" panose="020B0604020202020204"/>
                  <a:ea typeface="宋体" panose="02010600030101010101" pitchFamily="2" charset="-122"/>
                </a:endParaRPr>
              </a:p>
            </p:txBody>
          </p:sp>
          <p:sp>
            <p:nvSpPr>
              <p:cNvPr id="2289" name="Rectangle 109"/>
              <p:cNvSpPr/>
              <p:nvPr/>
            </p:nvSpPr>
            <p:spPr>
              <a:xfrm>
                <a:off x="7159" y="11060"/>
                <a:ext cx="3360" cy="1470"/>
              </a:xfrm>
              <a:prstGeom prst="rect">
                <a:avLst/>
              </a:prstGeom>
              <a:noFill/>
              <a:ln w="9525" cap="flat" cmpd="sng">
                <a:solidFill>
                  <a:srgbClr val="000000"/>
                </a:solidFill>
                <a:prstDash val="dash"/>
                <a:miter/>
                <a:headEnd type="none" w="med" len="med"/>
                <a:tailEnd type="none" w="med" len="med"/>
              </a:ln>
            </p:spPr>
            <p:txBody>
              <a:bodyPr/>
              <a:p>
                <a:pPr fontAlgn="base">
                  <a:lnSpc>
                    <a:spcPct val="100000"/>
                  </a:lnSpc>
                  <a:spcBef>
                    <a:spcPct val="20000"/>
                  </a:spcBef>
                  <a:spcAft>
                    <a:spcPct val="0"/>
                  </a:spcAft>
                  <a:buClr>
                    <a:schemeClr val="hlink"/>
                  </a:buClr>
                  <a:buSzPct val="75000"/>
                  <a:buFont typeface="Wingdings" panose="05000000000000000000" pitchFamily="2" charset="2"/>
                  <a:buChar char="v"/>
                </a:pPr>
                <a:endParaRPr lang="zh-CN" altLang="en-US" sz="3200">
                  <a:latin typeface="Arial" panose="020B0604020202020204"/>
                  <a:ea typeface="宋体" panose="02010600030101010101" pitchFamily="2" charset="-122"/>
                </a:endParaRPr>
              </a:p>
            </p:txBody>
          </p:sp>
          <p:cxnSp>
            <p:nvCxnSpPr>
              <p:cNvPr id="2290" name="Line 108"/>
              <p:cNvCxnSpPr/>
              <p:nvPr/>
            </p:nvCxnSpPr>
            <p:spPr>
              <a:xfrm flipH="1" flipV="1">
                <a:off x="5979" y="3968"/>
                <a:ext cx="0" cy="672"/>
              </a:xfrm>
              <a:prstGeom prst="line">
                <a:avLst/>
              </a:prstGeom>
              <a:ln w="9525" cap="flat" cmpd="sng">
                <a:solidFill>
                  <a:srgbClr val="000000"/>
                </a:solidFill>
                <a:prstDash val="solid"/>
                <a:headEnd type="none" w="med" len="med"/>
                <a:tailEnd type="triangle" w="med" len="med"/>
              </a:ln>
            </p:spPr>
          </p:cxnSp>
          <p:sp>
            <p:nvSpPr>
              <p:cNvPr id="2291" name="Rectangle 107"/>
              <p:cNvSpPr/>
              <p:nvPr/>
            </p:nvSpPr>
            <p:spPr>
              <a:xfrm>
                <a:off x="5599" y="4040"/>
                <a:ext cx="530" cy="513"/>
              </a:xfrm>
              <a:prstGeom prst="rect">
                <a:avLst/>
              </a:prstGeom>
              <a:noFill/>
              <a:ln w="9525">
                <a:noFill/>
              </a:ln>
            </p:spPr>
            <p:txBody>
              <a:bodyPr vert="eaVert"/>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r>
                  <a:rPr lang="zh-CN" altLang="en-US" sz="700">
                    <a:latin typeface="Times New Roman" panose="02020603050405020304" pitchFamily="18" charset="0"/>
                    <a:cs typeface="Times New Roman" panose="02020603050405020304" pitchFamily="18" charset="0"/>
                  </a:rPr>
                  <a:t>外运</a:t>
                </a:r>
                <a:endParaRPr lang="zh-CN" altLang="en-US" sz="700">
                  <a:latin typeface="Times New Roman" panose="02020603050405020304" pitchFamily="18" charset="0"/>
                  <a:ea typeface="Times New Roman" panose="02020603050405020304" pitchFamily="18" charset="0"/>
                </a:endParaRPr>
              </a:p>
            </p:txBody>
          </p:sp>
          <p:sp>
            <p:nvSpPr>
              <p:cNvPr id="2292" name="Rectangle 106"/>
              <p:cNvSpPr/>
              <p:nvPr/>
            </p:nvSpPr>
            <p:spPr>
              <a:xfrm>
                <a:off x="7588" y="4133"/>
                <a:ext cx="526" cy="513"/>
              </a:xfrm>
              <a:prstGeom prst="rect">
                <a:avLst/>
              </a:prstGeom>
              <a:noFill/>
              <a:ln w="9525">
                <a:noFill/>
              </a:ln>
            </p:spPr>
            <p:txBody>
              <a:bodyPr vert="eaVert"/>
              <a:p>
                <a:pPr eaLnBrk="0" fontAlgn="base" hangingPunct="0">
                  <a:lnSpc>
                    <a:spcPct val="100000"/>
                  </a:lnSpc>
                  <a:spcBef>
                    <a:spcPct val="20000"/>
                  </a:spcBef>
                  <a:spcAft>
                    <a:spcPct val="0"/>
                  </a:spcAft>
                  <a:buClr>
                    <a:schemeClr val="hlink"/>
                  </a:buClr>
                  <a:buSzPct val="75000"/>
                  <a:buFont typeface="Wingdings" panose="05000000000000000000" pitchFamily="2" charset="2"/>
                  <a:buChar char="v"/>
                </a:pPr>
                <a:r>
                  <a:rPr lang="zh-CN" altLang="en-US" sz="700">
                    <a:latin typeface="Times New Roman" panose="02020603050405020304" pitchFamily="18" charset="0"/>
                    <a:cs typeface="Times New Roman" panose="02020603050405020304" pitchFamily="18" charset="0"/>
                  </a:rPr>
                  <a:t>外运</a:t>
                </a:r>
                <a:endParaRPr lang="zh-CN" altLang="en-US" sz="700">
                  <a:latin typeface="Times New Roman" panose="02020603050405020304" pitchFamily="18" charset="0"/>
                  <a:ea typeface="Times New Roman" panose="02020603050405020304" pitchFamily="18" charset="0"/>
                </a:endParaRPr>
              </a:p>
            </p:txBody>
          </p:sp>
          <p:cxnSp>
            <p:nvCxnSpPr>
              <p:cNvPr id="2293" name="Line 105"/>
              <p:cNvCxnSpPr/>
              <p:nvPr/>
            </p:nvCxnSpPr>
            <p:spPr>
              <a:xfrm flipH="1" flipV="1">
                <a:off x="7739" y="3938"/>
                <a:ext cx="0" cy="651"/>
              </a:xfrm>
              <a:prstGeom prst="line">
                <a:avLst/>
              </a:prstGeom>
              <a:ln w="9525" cap="flat" cmpd="sng">
                <a:solidFill>
                  <a:srgbClr val="000000"/>
                </a:solidFill>
                <a:prstDash val="solid"/>
                <a:headEnd type="none" w="med" len="med"/>
                <a:tailEnd type="triangle" w="med" len="med"/>
              </a:ln>
            </p:spPr>
          </p:cxnSp>
          <p:sp>
            <p:nvSpPr>
              <p:cNvPr id="2294" name="Rectangle 104"/>
              <p:cNvSpPr/>
              <p:nvPr/>
            </p:nvSpPr>
            <p:spPr>
              <a:xfrm>
                <a:off x="1549" y="12050"/>
                <a:ext cx="650" cy="387"/>
              </a:xfrm>
              <a:prstGeom prst="rect">
                <a:avLst/>
              </a:prstGeom>
              <a:solidFill>
                <a:srgbClr val="FFFFFF"/>
              </a:solidFill>
              <a:ln w="9525" cap="flat" cmpd="sng">
                <a:solidFill>
                  <a:srgbClr val="000000"/>
                </a:solidFill>
                <a:prstDash val="solid"/>
                <a:miter/>
                <a:headEnd type="none" w="med" len="med"/>
                <a:tailEnd type="none" w="med" len="med"/>
              </a:ln>
            </p:spPr>
            <p:txBody>
              <a:bodyPr/>
              <a:p>
                <a:pPr eaLnBrk="0" fontAlgn="base" hangingPunct="0">
                  <a:lnSpc>
                    <a:spcPct val="100000"/>
                  </a:lnSpc>
                  <a:spcBef>
                    <a:spcPct val="20000"/>
                  </a:spcBef>
                  <a:spcAft>
                    <a:spcPct val="0"/>
                  </a:spcAft>
                  <a:buClr>
                    <a:schemeClr val="hlink"/>
                  </a:buClr>
                  <a:buSzPct val="75000"/>
                  <a:buFont typeface="Wingdings" panose="05000000000000000000" pitchFamily="2" charset="2"/>
                </a:pPr>
                <a:r>
                  <a:rPr lang="zh-CN" altLang="en-US" sz="1000">
                    <a:solidFill>
                      <a:srgbClr val="000000"/>
                    </a:solidFill>
                    <a:latin typeface="Times New Roman" panose="02020603050405020304" pitchFamily="18" charset="0"/>
                    <a:cs typeface="Times New Roman" panose="02020603050405020304" pitchFamily="18" charset="0"/>
                  </a:rPr>
                  <a:t>外运</a:t>
                </a:r>
                <a:endParaRPr lang="zh-CN" altLang="en-US" sz="1000">
                  <a:solidFill>
                    <a:srgbClr val="000000"/>
                  </a:solidFill>
                  <a:latin typeface="Times New Roman" panose="02020603050405020304" pitchFamily="18" charset="0"/>
                  <a:ea typeface="Times New Roman" panose="02020603050405020304" pitchFamily="18" charset="0"/>
                </a:endParaRPr>
              </a:p>
            </p:txBody>
          </p:sp>
          <p:cxnSp>
            <p:nvCxnSpPr>
              <p:cNvPr id="2295" name="Line 103"/>
              <p:cNvCxnSpPr/>
              <p:nvPr/>
            </p:nvCxnSpPr>
            <p:spPr>
              <a:xfrm flipH="1" flipV="1">
                <a:off x="1879" y="11759"/>
                <a:ext cx="0" cy="270"/>
              </a:xfrm>
              <a:prstGeom prst="line">
                <a:avLst/>
              </a:prstGeom>
              <a:ln w="9525" cap="flat" cmpd="sng">
                <a:solidFill>
                  <a:srgbClr val="000000"/>
                </a:solidFill>
                <a:prstDash val="solid"/>
                <a:headEnd type="none" w="med" len="med"/>
                <a:tailEnd type="triangle" w="med" len="med"/>
              </a:ln>
            </p:spPr>
          </p:cxnSp>
          <p:cxnSp>
            <p:nvCxnSpPr>
              <p:cNvPr id="2296" name="Line 181"/>
              <p:cNvCxnSpPr/>
              <p:nvPr/>
            </p:nvCxnSpPr>
            <p:spPr>
              <a:xfrm flipH="1">
                <a:off x="2357" y="6634"/>
                <a:ext cx="899" cy="73"/>
              </a:xfrm>
              <a:prstGeom prst="line">
                <a:avLst/>
              </a:prstGeom>
              <a:ln w="9525" cap="flat" cmpd="sng">
                <a:solidFill>
                  <a:srgbClr val="000000"/>
                </a:solidFill>
                <a:prstDash val="solid"/>
                <a:headEnd type="none" w="med" len="med"/>
                <a:tailEnd type="triangle" w="med" len="med"/>
              </a:ln>
            </p:spPr>
          </p:cxnSp>
        </p:grpSp>
      </p:grpSp>
    </p:spTree>
  </p:cSld>
  <p:clrMapOvr>
    <a:masterClrMapping/>
  </p:clrMapOvr>
  <p:transition>
    <p:zo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99" name="Rectangle 2"/>
          <p:cNvSpPr/>
          <p:nvPr>
            <p:ph type="title" idx="4294967295"/>
          </p:nvPr>
        </p:nvSpPr>
        <p:spPr>
          <a:xfrm>
            <a:off x="5148263" y="1628775"/>
            <a:ext cx="3603625" cy="719138"/>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炼铁工艺流程</a:t>
            </a:r>
            <a:endParaRPr lang="zh-CN" altLang="en-US">
              <a:latin typeface="黑体" panose="02010609060101010101" pitchFamily="2" charset="-122"/>
              <a:ea typeface="黑体" panose="02010609060101010101" pitchFamily="2" charset="-122"/>
            </a:endParaRPr>
          </a:p>
        </p:txBody>
      </p:sp>
      <p:sp>
        <p:nvSpPr>
          <p:cNvPr id="2300" name="Oval 3"/>
          <p:cNvSpPr/>
          <p:nvPr/>
        </p:nvSpPr>
        <p:spPr>
          <a:xfrm>
            <a:off x="3059113" y="2887663"/>
            <a:ext cx="1944687" cy="1262062"/>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炉顶系统</a:t>
            </a:r>
            <a:endParaRPr lang="zh-CN" altLang="en-US" b="1">
              <a:solidFill>
                <a:schemeClr val="bg2"/>
              </a:solidFill>
              <a:latin typeface="Tahoma" panose="020B0604030504040204" pitchFamily="34" charset="0"/>
              <a:ea typeface="宋体" panose="02010600030101010101" pitchFamily="2" charset="-122"/>
            </a:endParaRPr>
          </a:p>
          <a:p>
            <a:pPr algn="ctr" fontAlgn="base">
              <a:lnSpc>
                <a:spcPct val="100000"/>
              </a:lnSpc>
              <a:spcBef>
                <a:spcPct val="0"/>
              </a:spcBef>
              <a:spcAft>
                <a:spcPct val="0"/>
              </a:spcAft>
              <a:buClrTx/>
              <a:buSzPct val="100000"/>
            </a:pPr>
            <a:endParaRPr lang="zh-CN" altLang="en-US" b="1">
              <a:solidFill>
                <a:schemeClr val="bg2"/>
              </a:solidFill>
              <a:latin typeface="Tahoma" panose="020B0604030504040204" pitchFamily="34" charset="0"/>
              <a:ea typeface="宋体" panose="02010600030101010101" pitchFamily="2" charset="-122"/>
            </a:endParaRPr>
          </a:p>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炉体系统</a:t>
            </a:r>
            <a:endParaRPr lang="zh-CN" altLang="en-US" b="1">
              <a:solidFill>
                <a:schemeClr val="bg2"/>
              </a:solidFill>
              <a:latin typeface="Tahoma" panose="020B0604030504040204" pitchFamily="34" charset="0"/>
              <a:ea typeface="宋体" panose="02010600030101010101" pitchFamily="2" charset="-122"/>
            </a:endParaRPr>
          </a:p>
        </p:txBody>
      </p:sp>
      <p:sp>
        <p:nvSpPr>
          <p:cNvPr id="2301" name="Oval 4"/>
          <p:cNvSpPr/>
          <p:nvPr/>
        </p:nvSpPr>
        <p:spPr>
          <a:xfrm>
            <a:off x="6661150" y="2979738"/>
            <a:ext cx="1120775" cy="1079500"/>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热风炉</a:t>
            </a:r>
            <a:endParaRPr lang="zh-CN" altLang="en-US" b="1">
              <a:solidFill>
                <a:schemeClr val="bg2"/>
              </a:solidFill>
              <a:latin typeface="Tahoma" panose="020B0604030504040204" pitchFamily="34" charset="0"/>
              <a:ea typeface="宋体" panose="02010600030101010101" pitchFamily="2" charset="-122"/>
            </a:endParaRPr>
          </a:p>
        </p:txBody>
      </p:sp>
      <p:sp>
        <p:nvSpPr>
          <p:cNvPr id="2302" name="Oval 5"/>
          <p:cNvSpPr/>
          <p:nvPr/>
        </p:nvSpPr>
        <p:spPr>
          <a:xfrm>
            <a:off x="8029575" y="3221038"/>
            <a:ext cx="969963" cy="593725"/>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风机</a:t>
            </a:r>
            <a:endParaRPr lang="zh-CN" altLang="en-US" b="1">
              <a:solidFill>
                <a:schemeClr val="bg2"/>
              </a:solidFill>
              <a:latin typeface="Tahoma" panose="020B0604030504040204" pitchFamily="34" charset="0"/>
              <a:ea typeface="宋体" panose="02010600030101010101" pitchFamily="2" charset="-122"/>
            </a:endParaRPr>
          </a:p>
        </p:txBody>
      </p:sp>
      <p:sp>
        <p:nvSpPr>
          <p:cNvPr id="2303" name="Oval 6"/>
          <p:cNvSpPr/>
          <p:nvPr/>
        </p:nvSpPr>
        <p:spPr>
          <a:xfrm>
            <a:off x="1576388" y="2943225"/>
            <a:ext cx="1195387" cy="1150938"/>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供上料</a:t>
            </a:r>
            <a:endParaRPr lang="zh-CN" altLang="en-US" b="1">
              <a:solidFill>
                <a:schemeClr val="bg2"/>
              </a:solidFill>
              <a:latin typeface="Tahoma" panose="020B0604030504040204" pitchFamily="34" charset="0"/>
              <a:ea typeface="宋体" panose="02010600030101010101" pitchFamily="2" charset="-122"/>
            </a:endParaRPr>
          </a:p>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系统</a:t>
            </a:r>
            <a:endParaRPr lang="zh-CN" altLang="en-US" b="1">
              <a:solidFill>
                <a:schemeClr val="bg2"/>
              </a:solidFill>
              <a:latin typeface="Tahoma" panose="020B0604030504040204" pitchFamily="34" charset="0"/>
              <a:ea typeface="宋体" panose="02010600030101010101" pitchFamily="2" charset="-122"/>
            </a:endParaRPr>
          </a:p>
        </p:txBody>
      </p:sp>
      <p:sp>
        <p:nvSpPr>
          <p:cNvPr id="2304" name="Oval 7"/>
          <p:cNvSpPr/>
          <p:nvPr/>
        </p:nvSpPr>
        <p:spPr>
          <a:xfrm>
            <a:off x="107950" y="3105150"/>
            <a:ext cx="1196975" cy="827088"/>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原燃料</a:t>
            </a:r>
            <a:br>
              <a:rPr lang="zh-CN" altLang="en-US" b="1">
                <a:solidFill>
                  <a:schemeClr val="bg2"/>
                </a:solidFill>
                <a:latin typeface="Tahoma" panose="020B0604030504040204" pitchFamily="34" charset="0"/>
                <a:ea typeface="宋体" panose="02010600030101010101" pitchFamily="2" charset="-122"/>
              </a:rPr>
            </a:br>
            <a:r>
              <a:rPr lang="zh-CN" altLang="en-US" b="1">
                <a:solidFill>
                  <a:schemeClr val="bg2"/>
                </a:solidFill>
                <a:latin typeface="Tahoma" panose="020B0604030504040204" pitchFamily="34" charset="0"/>
                <a:ea typeface="宋体" panose="02010600030101010101" pitchFamily="2" charset="-122"/>
              </a:rPr>
              <a:t>供应</a:t>
            </a:r>
            <a:endParaRPr lang="zh-CN" altLang="en-US" b="1">
              <a:solidFill>
                <a:schemeClr val="bg2"/>
              </a:solidFill>
              <a:latin typeface="Tahoma" panose="020B0604030504040204" pitchFamily="34" charset="0"/>
              <a:ea typeface="宋体" panose="02010600030101010101" pitchFamily="2" charset="-122"/>
            </a:endParaRPr>
          </a:p>
        </p:txBody>
      </p:sp>
      <p:sp>
        <p:nvSpPr>
          <p:cNvPr id="2305" name="Oval 8"/>
          <p:cNvSpPr/>
          <p:nvPr/>
        </p:nvSpPr>
        <p:spPr>
          <a:xfrm>
            <a:off x="3421063" y="1484313"/>
            <a:ext cx="1195387" cy="1150937"/>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粗煤气</a:t>
            </a:r>
            <a:endParaRPr lang="zh-CN" altLang="en-US" b="1">
              <a:solidFill>
                <a:schemeClr val="bg2"/>
              </a:solidFill>
              <a:latin typeface="Tahoma" panose="020B0604030504040204" pitchFamily="34" charset="0"/>
              <a:ea typeface="宋体" panose="02010600030101010101" pitchFamily="2" charset="-122"/>
            </a:endParaRPr>
          </a:p>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系统</a:t>
            </a:r>
            <a:endParaRPr lang="zh-CN" altLang="en-US" b="1">
              <a:solidFill>
                <a:schemeClr val="bg2"/>
              </a:solidFill>
              <a:latin typeface="Tahoma" panose="020B0604030504040204" pitchFamily="34" charset="0"/>
              <a:ea typeface="宋体" panose="02010600030101010101" pitchFamily="2" charset="-122"/>
            </a:endParaRPr>
          </a:p>
        </p:txBody>
      </p:sp>
      <p:sp>
        <p:nvSpPr>
          <p:cNvPr id="2306" name="Oval 9"/>
          <p:cNvSpPr/>
          <p:nvPr/>
        </p:nvSpPr>
        <p:spPr>
          <a:xfrm>
            <a:off x="3455988" y="4437063"/>
            <a:ext cx="1120775" cy="1079500"/>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出铁场</a:t>
            </a:r>
            <a:endParaRPr lang="zh-CN" altLang="en-US" b="1">
              <a:solidFill>
                <a:schemeClr val="bg2"/>
              </a:solidFill>
              <a:latin typeface="Tahoma" panose="020B0604030504040204" pitchFamily="34" charset="0"/>
              <a:ea typeface="宋体" panose="02010600030101010101" pitchFamily="2" charset="-122"/>
            </a:endParaRPr>
          </a:p>
        </p:txBody>
      </p:sp>
      <p:sp>
        <p:nvSpPr>
          <p:cNvPr id="2307" name="Oval 10"/>
          <p:cNvSpPr/>
          <p:nvPr/>
        </p:nvSpPr>
        <p:spPr>
          <a:xfrm>
            <a:off x="3276600" y="5786438"/>
            <a:ext cx="1495425" cy="431800"/>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铁、渣</a:t>
            </a:r>
            <a:endParaRPr lang="zh-CN" altLang="en-US" b="1">
              <a:solidFill>
                <a:schemeClr val="bg2"/>
              </a:solidFill>
              <a:latin typeface="Tahoma" panose="020B0604030504040204" pitchFamily="34" charset="0"/>
              <a:ea typeface="宋体" panose="02010600030101010101" pitchFamily="2" charset="-122"/>
            </a:endParaRPr>
          </a:p>
        </p:txBody>
      </p:sp>
      <p:sp>
        <p:nvSpPr>
          <p:cNvPr id="2308" name="Oval 11"/>
          <p:cNvSpPr/>
          <p:nvPr/>
        </p:nvSpPr>
        <p:spPr>
          <a:xfrm>
            <a:off x="3276600" y="765175"/>
            <a:ext cx="1495425" cy="431800"/>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高炉煤气</a:t>
            </a:r>
            <a:endParaRPr lang="zh-CN" altLang="en-US" b="1">
              <a:solidFill>
                <a:schemeClr val="bg2"/>
              </a:solidFill>
              <a:latin typeface="Tahoma" panose="020B0604030504040204" pitchFamily="34" charset="0"/>
              <a:ea typeface="宋体" panose="02010600030101010101" pitchFamily="2" charset="-122"/>
            </a:endParaRPr>
          </a:p>
        </p:txBody>
      </p:sp>
      <p:cxnSp>
        <p:nvCxnSpPr>
          <p:cNvPr id="2309" name="AutoShape 12"/>
          <p:cNvCxnSpPr/>
          <p:nvPr/>
        </p:nvCxnSpPr>
        <p:spPr>
          <a:xfrm>
            <a:off x="1304925" y="3519488"/>
            <a:ext cx="271463" cy="0"/>
          </a:xfrm>
          <a:prstGeom prst="line">
            <a:avLst/>
          </a:prstGeom>
          <a:ln w="9525" cap="flat" cmpd="sng">
            <a:solidFill>
              <a:srgbClr val="000000"/>
            </a:solidFill>
            <a:prstDash val="solid"/>
            <a:headEnd type="none" w="med" len="med"/>
            <a:tailEnd type="triangle" w="med" len="med"/>
          </a:ln>
        </p:spPr>
      </p:cxnSp>
      <p:cxnSp>
        <p:nvCxnSpPr>
          <p:cNvPr id="2310" name="AutoShape 13"/>
          <p:cNvCxnSpPr/>
          <p:nvPr/>
        </p:nvCxnSpPr>
        <p:spPr>
          <a:xfrm>
            <a:off x="2771775" y="3519488"/>
            <a:ext cx="287338" cy="0"/>
          </a:xfrm>
          <a:prstGeom prst="line">
            <a:avLst/>
          </a:prstGeom>
          <a:ln w="9525" cap="flat" cmpd="sng">
            <a:solidFill>
              <a:srgbClr val="000000"/>
            </a:solidFill>
            <a:prstDash val="solid"/>
            <a:headEnd type="none" w="med" len="med"/>
            <a:tailEnd type="triangle" w="med" len="med"/>
          </a:ln>
        </p:spPr>
      </p:cxnSp>
      <p:cxnSp>
        <p:nvCxnSpPr>
          <p:cNvPr id="2311" name="AutoShape 14"/>
          <p:cNvCxnSpPr/>
          <p:nvPr/>
        </p:nvCxnSpPr>
        <p:spPr>
          <a:xfrm flipH="1">
            <a:off x="7781925" y="3517900"/>
            <a:ext cx="247650" cy="1588"/>
          </a:xfrm>
          <a:prstGeom prst="line">
            <a:avLst/>
          </a:prstGeom>
          <a:ln w="9525" cap="flat" cmpd="sng">
            <a:solidFill>
              <a:srgbClr val="000000"/>
            </a:solidFill>
            <a:prstDash val="solid"/>
            <a:headEnd type="none" w="med" len="med"/>
            <a:tailEnd type="triangle" w="med" len="med"/>
          </a:ln>
        </p:spPr>
      </p:cxnSp>
      <p:cxnSp>
        <p:nvCxnSpPr>
          <p:cNvPr id="2312" name="AutoShape 15"/>
          <p:cNvCxnSpPr/>
          <p:nvPr/>
        </p:nvCxnSpPr>
        <p:spPr>
          <a:xfrm flipH="1">
            <a:off x="4016375" y="4149725"/>
            <a:ext cx="15875" cy="287338"/>
          </a:xfrm>
          <a:prstGeom prst="line">
            <a:avLst/>
          </a:prstGeom>
          <a:ln w="9525" cap="flat" cmpd="sng">
            <a:solidFill>
              <a:srgbClr val="000000"/>
            </a:solidFill>
            <a:prstDash val="solid"/>
            <a:headEnd type="none" w="med" len="med"/>
            <a:tailEnd type="triangle" w="med" len="med"/>
          </a:ln>
        </p:spPr>
      </p:cxnSp>
      <p:cxnSp>
        <p:nvCxnSpPr>
          <p:cNvPr id="2313" name="AutoShape 16"/>
          <p:cNvCxnSpPr/>
          <p:nvPr/>
        </p:nvCxnSpPr>
        <p:spPr>
          <a:xfrm flipH="1" flipV="1">
            <a:off x="4019550" y="2635250"/>
            <a:ext cx="12700" cy="252413"/>
          </a:xfrm>
          <a:prstGeom prst="line">
            <a:avLst/>
          </a:prstGeom>
          <a:ln w="9525" cap="flat" cmpd="sng">
            <a:solidFill>
              <a:srgbClr val="000000"/>
            </a:solidFill>
            <a:prstDash val="solid"/>
            <a:headEnd type="none" w="med" len="med"/>
            <a:tailEnd type="triangle" w="med" len="med"/>
          </a:ln>
        </p:spPr>
      </p:cxnSp>
      <p:cxnSp>
        <p:nvCxnSpPr>
          <p:cNvPr id="2314" name="AutoShape 17"/>
          <p:cNvCxnSpPr/>
          <p:nvPr/>
        </p:nvCxnSpPr>
        <p:spPr>
          <a:xfrm flipV="1">
            <a:off x="4019550" y="1196975"/>
            <a:ext cx="4763" cy="287338"/>
          </a:xfrm>
          <a:prstGeom prst="line">
            <a:avLst/>
          </a:prstGeom>
          <a:ln w="9525" cap="flat" cmpd="sng">
            <a:solidFill>
              <a:srgbClr val="000000"/>
            </a:solidFill>
            <a:prstDash val="solid"/>
            <a:headEnd type="none" w="med" len="med"/>
            <a:tailEnd type="triangle" w="med" len="med"/>
          </a:ln>
        </p:spPr>
      </p:cxnSp>
      <p:cxnSp>
        <p:nvCxnSpPr>
          <p:cNvPr id="2315" name="AutoShape 18"/>
          <p:cNvCxnSpPr/>
          <p:nvPr/>
        </p:nvCxnSpPr>
        <p:spPr>
          <a:xfrm>
            <a:off x="4016375" y="5516563"/>
            <a:ext cx="7938" cy="269875"/>
          </a:xfrm>
          <a:prstGeom prst="line">
            <a:avLst/>
          </a:prstGeom>
          <a:ln w="9525" cap="flat" cmpd="sng">
            <a:solidFill>
              <a:srgbClr val="000000"/>
            </a:solidFill>
            <a:prstDash val="solid"/>
            <a:headEnd type="none" w="med" len="med"/>
            <a:tailEnd type="triangle" w="med" len="med"/>
          </a:ln>
        </p:spPr>
      </p:cxnSp>
      <p:sp>
        <p:nvSpPr>
          <p:cNvPr id="2316" name="Oval 19"/>
          <p:cNvSpPr/>
          <p:nvPr/>
        </p:nvSpPr>
        <p:spPr>
          <a:xfrm>
            <a:off x="5148263" y="4510088"/>
            <a:ext cx="1495425" cy="1079500"/>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粉煤</a:t>
            </a:r>
            <a:endParaRPr lang="zh-CN" altLang="en-US" b="1">
              <a:solidFill>
                <a:schemeClr val="bg2"/>
              </a:solidFill>
              <a:latin typeface="Tahoma" panose="020B0604030504040204" pitchFamily="34" charset="0"/>
              <a:ea typeface="宋体" panose="02010600030101010101" pitchFamily="2" charset="-122"/>
            </a:endParaRPr>
          </a:p>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喷吹系统</a:t>
            </a:r>
            <a:endParaRPr lang="zh-CN" altLang="en-US" b="1">
              <a:solidFill>
                <a:schemeClr val="bg2"/>
              </a:solidFill>
              <a:latin typeface="Tahoma" panose="020B0604030504040204" pitchFamily="34" charset="0"/>
              <a:ea typeface="宋体" panose="02010600030101010101" pitchFamily="2" charset="-122"/>
            </a:endParaRPr>
          </a:p>
        </p:txBody>
      </p:sp>
      <p:cxnSp>
        <p:nvCxnSpPr>
          <p:cNvPr id="2317" name="AutoShape 20"/>
          <p:cNvCxnSpPr/>
          <p:nvPr/>
        </p:nvCxnSpPr>
        <p:spPr>
          <a:xfrm flipH="1" flipV="1">
            <a:off x="4719638" y="3965575"/>
            <a:ext cx="647700" cy="703263"/>
          </a:xfrm>
          <a:prstGeom prst="line">
            <a:avLst/>
          </a:prstGeom>
          <a:ln w="9525" cap="flat" cmpd="sng">
            <a:solidFill>
              <a:srgbClr val="000000"/>
            </a:solidFill>
            <a:prstDash val="solid"/>
            <a:headEnd type="none" w="med" len="med"/>
            <a:tailEnd type="triangle" w="med" len="med"/>
          </a:ln>
        </p:spPr>
      </p:cxnSp>
      <p:sp>
        <p:nvSpPr>
          <p:cNvPr id="2318" name="AutoShape 21">
            <a:hlinkClick r:id="rId1"/>
          </p:cNvPr>
          <p:cNvSpPr/>
          <p:nvPr/>
        </p:nvSpPr>
        <p:spPr>
          <a:xfrm>
            <a:off x="7985125" y="6524625"/>
            <a:ext cx="1158875" cy="333375"/>
          </a:xfrm>
          <a:prstGeom prst="actionButtonBackPrevious">
            <a:avLst/>
          </a:prstGeom>
          <a:solidFill>
            <a:srgbClr val="BBE0E3"/>
          </a:solidFill>
          <a:ln w="9525">
            <a:noFill/>
          </a:ln>
        </p:spPr>
        <p:txBody>
          <a:bodyPr wrap="none" anchor="ctr"/>
          <a:p>
            <a:pPr fontAlgn="base">
              <a:lnSpc>
                <a:spcPct val="100000"/>
              </a:lnSpc>
              <a:spcBef>
                <a:spcPct val="0"/>
              </a:spcBef>
              <a:spcAft>
                <a:spcPct val="0"/>
              </a:spcAft>
              <a:buClrTx/>
              <a:buSzPct val="100000"/>
            </a:pPr>
            <a:endParaRPr lang="zh-CN" altLang="en-US" sz="1200">
              <a:latin typeface="Arial" panose="020B0604020202020204"/>
              <a:ea typeface="宋体" panose="02010600030101010101" pitchFamily="2" charset="-122"/>
            </a:endParaRPr>
          </a:p>
        </p:txBody>
      </p:sp>
      <p:sp>
        <p:nvSpPr>
          <p:cNvPr id="2319" name="Oval 22"/>
          <p:cNvSpPr/>
          <p:nvPr/>
        </p:nvSpPr>
        <p:spPr>
          <a:xfrm>
            <a:off x="5221288" y="2979738"/>
            <a:ext cx="1120775" cy="1079500"/>
          </a:xfrm>
          <a:prstGeom prst="ellipse">
            <a:avLst/>
          </a:prstGeom>
          <a:gradFill rotWithShape="1">
            <a:gsLst>
              <a:gs pos="0">
                <a:srgbClr val="FFFFFF"/>
              </a:gs>
              <a:gs pos="100000">
                <a:srgbClr val="767676"/>
              </a:gs>
            </a:gsLst>
            <a:path path="shape">
              <a:fillToRect l="50000" t="50000" r="50000" b="50000"/>
            </a:path>
            <a:tileRect/>
          </a:gradFill>
          <a:ln w="9525">
            <a:noFill/>
          </a:ln>
        </p:spPr>
        <p:txBody>
          <a:bodyPr wrap="none" anchor="ctr"/>
          <a:p>
            <a:pPr algn="ctr" fontAlgn="base">
              <a:lnSpc>
                <a:spcPct val="100000"/>
              </a:lnSpc>
              <a:spcBef>
                <a:spcPct val="0"/>
              </a:spcBef>
              <a:spcAft>
                <a:spcPct val="0"/>
              </a:spcAft>
              <a:buClrTx/>
              <a:buSzPct val="100000"/>
            </a:pPr>
            <a:r>
              <a:rPr lang="zh-CN" altLang="en-US" b="1">
                <a:solidFill>
                  <a:schemeClr val="bg2"/>
                </a:solidFill>
                <a:latin typeface="Tahoma" panose="020B0604030504040204" pitchFamily="34" charset="0"/>
                <a:ea typeface="宋体" panose="02010600030101010101" pitchFamily="2" charset="-122"/>
              </a:rPr>
              <a:t>风口平台</a:t>
            </a:r>
            <a:endParaRPr lang="zh-CN" altLang="en-US" b="1">
              <a:solidFill>
                <a:schemeClr val="bg2"/>
              </a:solidFill>
              <a:latin typeface="Tahoma" panose="020B0604030504040204" pitchFamily="34" charset="0"/>
              <a:ea typeface="宋体" panose="02010600030101010101" pitchFamily="2" charset="-122"/>
            </a:endParaRPr>
          </a:p>
        </p:txBody>
      </p:sp>
      <p:cxnSp>
        <p:nvCxnSpPr>
          <p:cNvPr id="2320" name="AutoShape 23"/>
          <p:cNvCxnSpPr/>
          <p:nvPr/>
        </p:nvCxnSpPr>
        <p:spPr>
          <a:xfrm flipH="1">
            <a:off x="6342063" y="3519488"/>
            <a:ext cx="319087" cy="0"/>
          </a:xfrm>
          <a:prstGeom prst="line">
            <a:avLst/>
          </a:prstGeom>
          <a:ln w="9525" cap="flat" cmpd="sng">
            <a:solidFill>
              <a:srgbClr val="000000"/>
            </a:solidFill>
            <a:prstDash val="solid"/>
            <a:headEnd type="none" w="med" len="med"/>
            <a:tailEnd type="triangle" w="med" len="med"/>
          </a:ln>
        </p:spPr>
      </p:cxnSp>
      <p:cxnSp>
        <p:nvCxnSpPr>
          <p:cNvPr id="2321" name="AutoShape 24"/>
          <p:cNvCxnSpPr/>
          <p:nvPr/>
        </p:nvCxnSpPr>
        <p:spPr>
          <a:xfrm flipH="1">
            <a:off x="5003800" y="3519488"/>
            <a:ext cx="217488" cy="0"/>
          </a:xfrm>
          <a:prstGeom prst="line">
            <a:avLst/>
          </a:prstGeom>
          <a:ln w="9525" cap="flat" cmpd="sng">
            <a:solidFill>
              <a:srgbClr val="000000"/>
            </a:solidFill>
            <a:prstDash val="solid"/>
            <a:headEnd type="none" w="med" len="med"/>
            <a:tailEnd type="triangle" w="med" len="med"/>
          </a:ln>
        </p:spPr>
      </p:cxnSp>
    </p:spTree>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3" name="标题 1"/>
          <p:cNvSpPr/>
          <p:nvPr>
            <p:ph type="title" idx="4294967295"/>
          </p:nvPr>
        </p:nvSpPr>
        <p:spPr>
          <a:xfrm>
            <a:off x="5500688" y="274638"/>
            <a:ext cx="3186112" cy="796925"/>
          </a:xfrm>
          <a:prstGeom prst="rect">
            <a:avLst/>
          </a:prstGeom>
          <a:solidFill>
            <a:srgbClr val="FFFFFF"/>
          </a:solidFill>
          <a:ln w="9525" cap="flat" cmpd="sng">
            <a:solidFill>
              <a:srgbClr val="FFFFFF"/>
            </a:solidFill>
            <a:prstDash val="solid"/>
            <a:headEnd type="none" w="med" len="med"/>
            <a:tailEnd type="none" w="med" len="med"/>
          </a:ln>
        </p:spPr>
        <p:txBody>
          <a:bodyPr/>
          <a:p>
            <a:r>
              <a:rPr lang="zh-CN" altLang="en-US">
                <a:solidFill>
                  <a:srgbClr val="FF0000"/>
                </a:solidFill>
                <a:latin typeface="黑体" panose="02010609060101010101" pitchFamily="2" charset="-122"/>
                <a:ea typeface="黑体" panose="02010609060101010101" pitchFamily="2" charset="-122"/>
              </a:rPr>
              <a:t>汇报内容</a:t>
            </a:r>
            <a:endParaRPr lang="zh-CN" altLang="en-US">
              <a:solidFill>
                <a:srgbClr val="FF0000"/>
              </a:solidFill>
              <a:latin typeface="黑体" panose="02010609060101010101" pitchFamily="2" charset="-122"/>
              <a:ea typeface="黑体" panose="02010609060101010101" pitchFamily="2" charset="-122"/>
            </a:endParaRPr>
          </a:p>
        </p:txBody>
      </p:sp>
      <p:sp>
        <p:nvSpPr>
          <p:cNvPr id="2054" name="内容占位符 2"/>
          <p:cNvSpPr/>
          <p:nvPr>
            <p:ph idx="4294967295"/>
          </p:nvPr>
        </p:nvSpPr>
        <p:spPr>
          <a:xfrm>
            <a:off x="250825" y="1196975"/>
            <a:ext cx="8229600" cy="5256213"/>
          </a:xfrm>
          <a:prstGeom prst="rect">
            <a:avLst/>
          </a:prstGeom>
          <a:noFill/>
          <a:ln w="9525">
            <a:noFill/>
          </a:ln>
        </p:spPr>
        <p:txBody>
          <a:bodyPr/>
          <a:p>
            <a:pPr eaLnBrk="1" hangingPunct="1"/>
            <a:r>
              <a:rPr lang="zh-CN" altLang="en-US" sz="2800">
                <a:latin typeface="楷体_GB2312" pitchFamily="49" charset="-122"/>
                <a:ea typeface="楷体_GB2312" pitchFamily="49" charset="-122"/>
              </a:rPr>
              <a:t>炼铁的一些基础性概念</a:t>
            </a:r>
            <a:endParaRPr lang="zh-CN" altLang="en-US" sz="2800">
              <a:latin typeface="楷体_GB2312" pitchFamily="49" charset="-122"/>
              <a:ea typeface="楷体_GB2312" pitchFamily="49" charset="-122"/>
            </a:endParaRPr>
          </a:p>
          <a:p>
            <a:r>
              <a:rPr lang="zh-CN" altLang="en-US" sz="2800">
                <a:latin typeface="楷体_GB2312" pitchFamily="49" charset="-122"/>
                <a:ea typeface="楷体_GB2312" pitchFamily="49" charset="-122"/>
              </a:rPr>
              <a:t>炼铁工艺流程</a:t>
            </a:r>
            <a:endParaRPr lang="zh-CN" altLang="en-US" sz="2800">
              <a:latin typeface="楷体_GB2312" pitchFamily="49" charset="-122"/>
              <a:ea typeface="楷体_GB2312" pitchFamily="49" charset="-122"/>
            </a:endParaRPr>
          </a:p>
        </p:txBody>
      </p:sp>
    </p:spTree>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原燃料供应系统 </a:t>
            </a:r>
            <a:endParaRPr lang="zh-CN" altLang="en-US" sz="4000">
              <a:latin typeface="黑体" panose="02010609060101010101" pitchFamily="2" charset="-122"/>
              <a:ea typeface="黑体" panose="02010609060101010101" pitchFamily="2" charset="-122"/>
            </a:endParaRPr>
          </a:p>
        </p:txBody>
      </p:sp>
      <p:sp>
        <p:nvSpPr>
          <p:cNvPr id="2325"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pPr>
              <a:lnSpc>
                <a:spcPct val="80000"/>
              </a:lnSpc>
            </a:pPr>
            <a:r>
              <a:rPr lang="zh-CN" altLang="en-US">
                <a:latin typeface="黑体" panose="02010609060101010101" pitchFamily="2" charset="-122"/>
                <a:ea typeface="黑体" panose="02010609060101010101" pitchFamily="2" charset="-122"/>
              </a:rPr>
              <a:t>总供应能力 </a:t>
            </a:r>
            <a:endParaRPr lang="zh-CN" altLang="en-US">
              <a:latin typeface="黑体" panose="02010609060101010101" pitchFamily="2" charset="-122"/>
              <a:ea typeface="黑体" panose="02010609060101010101" pitchFamily="2" charset="-122"/>
            </a:endParaRPr>
          </a:p>
          <a:p>
            <a:pPr lvl="1">
              <a:lnSpc>
                <a:spcPct val="80000"/>
              </a:lnSpc>
            </a:pPr>
            <a:r>
              <a:rPr lang="zh-CN" altLang="en-US" sz="2400">
                <a:latin typeface="黑体" panose="02010609060101010101" pitchFamily="2" charset="-122"/>
                <a:ea typeface="黑体" panose="02010609060101010101" pitchFamily="2" charset="-122"/>
              </a:rPr>
              <a:t>原燃料供应系统向高炉贮矿槽、贮焦槽供应原燃料，系统总供料量一期约为</a:t>
            </a:r>
            <a:r>
              <a:rPr lang="en-US" altLang="zh-CN" sz="2400">
                <a:latin typeface="黑体" panose="02010609060101010101" pitchFamily="2" charset="-122"/>
                <a:ea typeface="黑体" panose="02010609060101010101" pitchFamily="2" charset="-122"/>
              </a:rPr>
              <a:t>439</a:t>
            </a:r>
            <a:r>
              <a:rPr lang="zh-CN" altLang="en-US" sz="2400">
                <a:latin typeface="黑体" panose="02010609060101010101" pitchFamily="2" charset="-122"/>
                <a:ea typeface="黑体" panose="02010609060101010101" pitchFamily="2" charset="-122"/>
              </a:rPr>
              <a:t>万</a:t>
            </a:r>
            <a:r>
              <a:rPr lang="en-US" altLang="zh-CN" sz="2400">
                <a:latin typeface="黑体" panose="02010609060101010101" pitchFamily="2" charset="-122"/>
                <a:ea typeface="黑体" panose="02010609060101010101" pitchFamily="2" charset="-122"/>
              </a:rPr>
              <a:t>t/a</a:t>
            </a:r>
            <a:r>
              <a:rPr lang="en-US" altLang="zh-CN">
                <a:latin typeface="黑体" panose="02010609060101010101" pitchFamily="2" charset="-122"/>
                <a:ea typeface="黑体" panose="02010609060101010101" pitchFamily="2" charset="-122"/>
              </a:rPr>
              <a:t> </a:t>
            </a:r>
            <a:endParaRPr lang="en-US" altLang="zh-CN">
              <a:latin typeface="黑体" panose="02010609060101010101" pitchFamily="2" charset="-122"/>
              <a:ea typeface="黑体" panose="02010609060101010101" pitchFamily="2" charset="-122"/>
            </a:endParaRPr>
          </a:p>
          <a:p>
            <a:pPr>
              <a:lnSpc>
                <a:spcPct val="80000"/>
              </a:lnSpc>
            </a:pPr>
            <a:r>
              <a:rPr lang="zh-CN" altLang="en-US">
                <a:latin typeface="黑体" panose="02010609060101010101" pitchFamily="2" charset="-122"/>
                <a:ea typeface="黑体" panose="02010609060101010101" pitchFamily="2" charset="-122"/>
              </a:rPr>
              <a:t>原煤贮运系统 </a:t>
            </a:r>
            <a:endParaRPr lang="zh-CN" altLang="en-US">
              <a:latin typeface="黑体" panose="02010609060101010101" pitchFamily="2" charset="-122"/>
              <a:ea typeface="黑体" panose="02010609060101010101" pitchFamily="2" charset="-122"/>
            </a:endParaRPr>
          </a:p>
          <a:p>
            <a:pPr lvl="1">
              <a:lnSpc>
                <a:spcPct val="80000"/>
              </a:lnSpc>
            </a:pPr>
            <a:r>
              <a:rPr lang="zh-CN" altLang="en-US" sz="2400">
                <a:latin typeface="黑体" panose="02010609060101010101" pitchFamily="2" charset="-122"/>
                <a:ea typeface="黑体" panose="02010609060101010101" pitchFamily="2" charset="-122"/>
              </a:rPr>
              <a:t>原煤贮运系统日平均用煤量约为</a:t>
            </a:r>
            <a:r>
              <a:rPr lang="en-US" altLang="zh-CN" sz="2400">
                <a:latin typeface="黑体" panose="02010609060101010101" pitchFamily="2" charset="-122"/>
                <a:ea typeface="黑体" panose="02010609060101010101" pitchFamily="2" charset="-122"/>
              </a:rPr>
              <a:t>3840 t/d</a:t>
            </a:r>
            <a:r>
              <a:rPr lang="zh-CN" altLang="en-US" sz="2400">
                <a:latin typeface="黑体" panose="02010609060101010101" pitchFamily="2" charset="-122"/>
                <a:ea typeface="黑体" panose="02010609060101010101" pitchFamily="2" charset="-122"/>
              </a:rPr>
              <a:t>（</a:t>
            </a:r>
            <a:r>
              <a:rPr lang="en-US" altLang="zh-CN" sz="2400">
                <a:latin typeface="黑体" panose="02010609060101010101" pitchFamily="2" charset="-122"/>
                <a:ea typeface="黑体" panose="02010609060101010101" pitchFamily="2" charset="-122"/>
              </a:rPr>
              <a:t>3</a:t>
            </a:r>
            <a:r>
              <a:rPr lang="zh-CN" altLang="en-US" sz="2400">
                <a:latin typeface="黑体" panose="02010609060101010101" pitchFamily="2" charset="-122"/>
                <a:ea typeface="黑体" panose="02010609060101010101" pitchFamily="2" charset="-122"/>
              </a:rPr>
              <a:t>座</a:t>
            </a:r>
            <a:r>
              <a:rPr lang="en-US" altLang="zh-CN" sz="2400">
                <a:latin typeface="黑体" panose="02010609060101010101" pitchFamily="2" charset="-122"/>
                <a:ea typeface="黑体" panose="02010609060101010101" pitchFamily="2" charset="-122"/>
              </a:rPr>
              <a:t>2500m</a:t>
            </a:r>
            <a:r>
              <a:rPr lang="en-US" altLang="zh-CN" sz="2400" baseline="30000">
                <a:latin typeface="黑体" panose="02010609060101010101" pitchFamily="2" charset="-122"/>
                <a:ea typeface="黑体" panose="02010609060101010101" pitchFamily="2" charset="-122"/>
              </a:rPr>
              <a:t>3</a:t>
            </a:r>
            <a:r>
              <a:rPr lang="zh-CN" altLang="en-US" sz="2400">
                <a:latin typeface="黑体" panose="02010609060101010101" pitchFamily="2" charset="-122"/>
                <a:ea typeface="黑体" panose="02010609060101010101" pitchFamily="2" charset="-122"/>
              </a:rPr>
              <a:t>高炉）</a:t>
            </a:r>
            <a:r>
              <a:rPr lang="zh-CN" altLang="en-US">
                <a:latin typeface="黑体" panose="02010609060101010101" pitchFamily="2" charset="-122"/>
                <a:ea typeface="黑体" panose="02010609060101010101" pitchFamily="2" charset="-122"/>
              </a:rPr>
              <a:t> </a:t>
            </a:r>
            <a:endParaRPr lang="zh-CN" altLang="en-US">
              <a:latin typeface="黑体" panose="02010609060101010101" pitchFamily="2" charset="-122"/>
              <a:ea typeface="黑体" panose="02010609060101010101" pitchFamily="2" charset="-122"/>
            </a:endParaRPr>
          </a:p>
          <a:p>
            <a:pPr>
              <a:lnSpc>
                <a:spcPct val="80000"/>
              </a:lnSpc>
            </a:pPr>
            <a:r>
              <a:rPr lang="zh-CN" altLang="en-US" sz="2800">
                <a:latin typeface="黑体" panose="02010609060101010101" pitchFamily="2" charset="-122"/>
                <a:ea typeface="黑体" panose="02010609060101010101" pitchFamily="2" charset="-122"/>
              </a:rPr>
              <a:t>槽上供料系统 </a:t>
            </a:r>
            <a:endParaRPr lang="zh-CN" altLang="en-US" sz="2800">
              <a:latin typeface="黑体" panose="02010609060101010101" pitchFamily="2" charset="-122"/>
              <a:ea typeface="黑体" panose="02010609060101010101" pitchFamily="2" charset="-122"/>
            </a:endParaRPr>
          </a:p>
          <a:p>
            <a:pPr lvl="1">
              <a:lnSpc>
                <a:spcPct val="80000"/>
              </a:lnSpc>
            </a:pPr>
            <a:r>
              <a:rPr lang="zh-CN" altLang="en-US" sz="2400">
                <a:latin typeface="黑体" panose="02010609060101010101" pitchFamily="2" charset="-122"/>
                <a:ea typeface="黑体" panose="02010609060101010101" pitchFamily="2" charset="-122"/>
              </a:rPr>
              <a:t>高炉所需的烧结矿、焦炭、球团矿、块矿、杂矿均由槽前第一个转运站通过皮带运输进入高炉贮矿槽和贮焦槽。</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8"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供、上料系统</a:t>
            </a:r>
            <a:endParaRPr lang="zh-CN" altLang="en-US" sz="4000">
              <a:latin typeface="黑体" panose="02010609060101010101" pitchFamily="2" charset="-122"/>
              <a:ea typeface="黑体" panose="02010609060101010101" pitchFamily="2" charset="-122"/>
            </a:endParaRPr>
          </a:p>
        </p:txBody>
      </p:sp>
      <p:sp>
        <p:nvSpPr>
          <p:cNvPr id="2329"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pPr>
              <a:lnSpc>
                <a:spcPct val="90000"/>
              </a:lnSpc>
            </a:pPr>
            <a:r>
              <a:rPr lang="zh-CN" altLang="en-US">
                <a:latin typeface="黑体" panose="02010609060101010101" pitchFamily="2" charset="-122"/>
                <a:ea typeface="黑体" panose="02010609060101010101" pitchFamily="2" charset="-122"/>
              </a:rPr>
              <a:t>矿焦槽及槽下供料系统 </a:t>
            </a:r>
            <a:endParaRPr lang="zh-CN" altLang="en-US">
              <a:latin typeface="黑体" panose="02010609060101010101" pitchFamily="2" charset="-122"/>
              <a:ea typeface="黑体" panose="02010609060101010101" pitchFamily="2" charset="-122"/>
            </a:endParaRPr>
          </a:p>
          <a:p>
            <a:pPr lvl="1">
              <a:lnSpc>
                <a:spcPct val="90000"/>
              </a:lnSpc>
            </a:pPr>
            <a:r>
              <a:rPr lang="zh-CN" altLang="en-US">
                <a:latin typeface="黑体" panose="02010609060101010101" pitchFamily="2" charset="-122"/>
                <a:ea typeface="黑体" panose="02010609060101010101" pitchFamily="2" charset="-122"/>
              </a:rPr>
              <a:t>高炉贮矿槽及焦槽分二列独立布置。设有</a:t>
            </a:r>
            <a:r>
              <a:rPr lang="en-US" altLang="zh-CN">
                <a:latin typeface="黑体" panose="02010609060101010101" pitchFamily="2" charset="-122"/>
                <a:ea typeface="黑体" panose="02010609060101010101" pitchFamily="2" charset="-122"/>
              </a:rPr>
              <a:t>4</a:t>
            </a:r>
            <a:r>
              <a:rPr lang="zh-CN" altLang="en-US">
                <a:latin typeface="黑体" panose="02010609060101010101" pitchFamily="2" charset="-122"/>
                <a:ea typeface="黑体" panose="02010609060101010101" pitchFamily="2" charset="-122"/>
              </a:rPr>
              <a:t>个焦槽、</a:t>
            </a:r>
            <a:r>
              <a:rPr lang="en-US" altLang="zh-CN">
                <a:latin typeface="黑体" panose="02010609060101010101" pitchFamily="2" charset="-122"/>
                <a:ea typeface="黑体" panose="02010609060101010101" pitchFamily="2" charset="-122"/>
              </a:rPr>
              <a:t>6</a:t>
            </a:r>
            <a:r>
              <a:rPr lang="zh-CN" altLang="en-US">
                <a:latin typeface="黑体" panose="02010609060101010101" pitchFamily="2" charset="-122"/>
                <a:ea typeface="黑体" panose="02010609060101010101" pitchFamily="2" charset="-122"/>
              </a:rPr>
              <a:t>个烧结矿槽、</a:t>
            </a:r>
            <a:r>
              <a:rPr lang="en-US" altLang="zh-CN">
                <a:latin typeface="黑体" panose="02010609060101010101" pitchFamily="2" charset="-122"/>
                <a:ea typeface="黑体" panose="02010609060101010101" pitchFamily="2" charset="-122"/>
              </a:rPr>
              <a:t>2</a:t>
            </a:r>
            <a:r>
              <a:rPr lang="zh-CN" altLang="en-US">
                <a:latin typeface="黑体" panose="02010609060101010101" pitchFamily="2" charset="-122"/>
                <a:ea typeface="黑体" panose="02010609060101010101" pitchFamily="2" charset="-122"/>
              </a:rPr>
              <a:t>个球团矿槽、</a:t>
            </a:r>
            <a:r>
              <a:rPr lang="en-US" altLang="zh-CN">
                <a:latin typeface="黑体" panose="02010609060101010101" pitchFamily="2" charset="-122"/>
                <a:ea typeface="黑体" panose="02010609060101010101" pitchFamily="2" charset="-122"/>
              </a:rPr>
              <a:t>3</a:t>
            </a:r>
            <a:r>
              <a:rPr lang="zh-CN" altLang="en-US">
                <a:latin typeface="黑体" panose="02010609060101010101" pitchFamily="2" charset="-122"/>
                <a:ea typeface="黑体" panose="02010609060101010101" pitchFamily="2" charset="-122"/>
              </a:rPr>
              <a:t>个块杂矿槽。</a:t>
            </a:r>
            <a:endParaRPr lang="zh-CN" altLang="en-US">
              <a:latin typeface="黑体" panose="02010609060101010101" pitchFamily="2" charset="-122"/>
              <a:ea typeface="黑体" panose="02010609060101010101" pitchFamily="2" charset="-122"/>
            </a:endParaRPr>
          </a:p>
          <a:p>
            <a:pPr>
              <a:lnSpc>
                <a:spcPct val="90000"/>
              </a:lnSpc>
            </a:pPr>
            <a:r>
              <a:rPr lang="zh-CN" altLang="en-US">
                <a:latin typeface="黑体" panose="02010609060101010101" pitchFamily="2" charset="-122"/>
                <a:ea typeface="黑体" panose="02010609060101010101" pitchFamily="2" charset="-122"/>
              </a:rPr>
              <a:t>上料系统</a:t>
            </a:r>
            <a:endParaRPr lang="zh-CN" altLang="en-US">
              <a:latin typeface="黑体" panose="02010609060101010101" pitchFamily="2" charset="-122"/>
              <a:ea typeface="黑体" panose="02010609060101010101" pitchFamily="2" charset="-122"/>
            </a:endParaRPr>
          </a:p>
          <a:p>
            <a:pPr lvl="1">
              <a:lnSpc>
                <a:spcPct val="90000"/>
              </a:lnSpc>
            </a:pPr>
            <a:r>
              <a:rPr lang="zh-CN" altLang="en-US">
                <a:latin typeface="黑体" panose="02010609060101010101" pitchFamily="2" charset="-122"/>
                <a:ea typeface="黑体" panose="02010609060101010101" pitchFamily="2" charset="-122"/>
              </a:rPr>
              <a:t>高炉采用皮带机上料。上料主皮带运输机带宽</a:t>
            </a:r>
            <a:r>
              <a:rPr lang="en-US" altLang="zh-CN">
                <a:latin typeface="黑体" panose="02010609060101010101" pitchFamily="2" charset="-122"/>
                <a:ea typeface="黑体" panose="02010609060101010101" pitchFamily="2" charset="-122"/>
              </a:rPr>
              <a:t>B=1600mm</a:t>
            </a:r>
            <a:r>
              <a:rPr lang="zh-CN" altLang="en-US">
                <a:latin typeface="黑体" panose="02010609060101010101" pitchFamily="2" charset="-122"/>
                <a:ea typeface="黑体" panose="02010609060101010101" pitchFamily="2" charset="-122"/>
              </a:rPr>
              <a:t>、带速</a:t>
            </a:r>
            <a:r>
              <a:rPr lang="en-US" altLang="zh-CN">
                <a:latin typeface="黑体" panose="02010609060101010101" pitchFamily="2" charset="-122"/>
                <a:ea typeface="黑体" panose="02010609060101010101" pitchFamily="2" charset="-122"/>
              </a:rPr>
              <a:t>V=2m/s</a:t>
            </a:r>
            <a:r>
              <a:rPr lang="zh-CN" altLang="en-US">
                <a:latin typeface="黑体" panose="02010609060101010101" pitchFamily="2" charset="-122"/>
                <a:ea typeface="黑体" panose="02010609060101010101" pitchFamily="2" charset="-122"/>
              </a:rPr>
              <a:t>，烧结矿运输能力</a:t>
            </a:r>
            <a:r>
              <a:rPr lang="en-US" altLang="zh-CN">
                <a:latin typeface="黑体" panose="02010609060101010101" pitchFamily="2" charset="-122"/>
                <a:ea typeface="黑体" panose="02010609060101010101" pitchFamily="2" charset="-122"/>
              </a:rPr>
              <a:t>Q=2730 t/h</a:t>
            </a:r>
            <a:r>
              <a:rPr lang="zh-CN" altLang="en-US">
                <a:latin typeface="黑体" panose="02010609060101010101" pitchFamily="2" charset="-122"/>
                <a:ea typeface="黑体" panose="02010609060101010101" pitchFamily="2" charset="-122"/>
              </a:rPr>
              <a:t>，焦炭运输能力</a:t>
            </a:r>
            <a:r>
              <a:rPr lang="en-US" altLang="zh-CN">
                <a:latin typeface="黑体" panose="02010609060101010101" pitchFamily="2" charset="-122"/>
                <a:ea typeface="黑体" panose="02010609060101010101" pitchFamily="2" charset="-122"/>
              </a:rPr>
              <a:t>Q=780 t/h 	</a:t>
            </a:r>
            <a:endParaRPr lang="en-US" altLang="zh-CN">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2" name="Rectangle 2"/>
          <p:cNvSpPr/>
          <p:nvPr>
            <p:ph type="title" idx="4294967295"/>
          </p:nvPr>
        </p:nvSpPr>
        <p:spPr>
          <a:xfrm>
            <a:off x="457200" y="274638"/>
            <a:ext cx="2700338"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炉顶系统</a:t>
            </a:r>
            <a:endParaRPr lang="zh-CN" altLang="en-US" sz="4000">
              <a:latin typeface="黑体" panose="02010609060101010101" pitchFamily="2" charset="-122"/>
              <a:ea typeface="黑体" panose="02010609060101010101" pitchFamily="2" charset="-122"/>
            </a:endParaRPr>
          </a:p>
        </p:txBody>
      </p:sp>
      <p:sp>
        <p:nvSpPr>
          <p:cNvPr id="2333" name="Rectangle 3"/>
          <p:cNvSpPr/>
          <p:nvPr>
            <p:ph type="body" idx="4294967295"/>
          </p:nvPr>
        </p:nvSpPr>
        <p:spPr>
          <a:xfrm>
            <a:off x="755650" y="1700213"/>
            <a:ext cx="4537075" cy="41148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2800">
                <a:latin typeface="黑体" panose="02010609060101010101" pitchFamily="2" charset="-122"/>
                <a:ea typeface="黑体" panose="02010609060101010101" pitchFamily="2" charset="-122"/>
              </a:rPr>
              <a:t>并罐无料钟炉顶 </a:t>
            </a:r>
            <a:endParaRPr lang="zh-CN" altLang="en-US" sz="2800">
              <a:latin typeface="黑体" panose="02010609060101010101" pitchFamily="2" charset="-122"/>
              <a:ea typeface="黑体" panose="02010609060101010101" pitchFamily="2" charset="-122"/>
            </a:endParaRPr>
          </a:p>
          <a:p>
            <a:r>
              <a:rPr lang="zh-CN" altLang="en-US" sz="2800">
                <a:latin typeface="黑体" panose="02010609060101010101" pitchFamily="2" charset="-122"/>
                <a:ea typeface="黑体" panose="02010609060101010101" pitchFamily="2" charset="-122"/>
              </a:rPr>
              <a:t>整个炉顶系统由受料罐至布料溜槽的全套无料钟炉顶装料设备、均压放散设施、探尺、炉顶液压站及润滑站、炉顶检修除尘设施、炉顶刚架等组成。</a:t>
            </a:r>
            <a:endParaRPr lang="zh-CN" altLang="en-US" sz="2800">
              <a:latin typeface="黑体" panose="02010609060101010101" pitchFamily="2" charset="-122"/>
              <a:ea typeface="黑体" panose="02010609060101010101" pitchFamily="2" charset="-122"/>
            </a:endParaRPr>
          </a:p>
        </p:txBody>
      </p:sp>
      <p:pic>
        <p:nvPicPr>
          <p:cNvPr id="2334" name="Picture 4"/>
          <p:cNvPicPr>
            <a:picLocks noChangeAspect="1"/>
          </p:cNvPicPr>
          <p:nvPr/>
        </p:nvPicPr>
        <p:blipFill>
          <a:blip r:embed="rId1"/>
          <a:stretch>
            <a:fillRect/>
          </a:stretch>
        </p:blipFill>
        <p:spPr>
          <a:xfrm>
            <a:off x="5867400" y="908050"/>
            <a:ext cx="2049463" cy="4752975"/>
          </a:xfrm>
          <a:prstGeom prst="rect">
            <a:avLst/>
          </a:prstGeom>
          <a:noFill/>
          <a:ln w="9525">
            <a:noFill/>
          </a:ln>
        </p:spPr>
      </p:pic>
    </p:spTree>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37"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粗煤气系统</a:t>
            </a:r>
            <a:endParaRPr lang="zh-CN" altLang="en-US" sz="4000">
              <a:latin typeface="黑体" panose="02010609060101010101" pitchFamily="2" charset="-122"/>
              <a:ea typeface="黑体" panose="02010609060101010101" pitchFamily="2" charset="-122"/>
            </a:endParaRPr>
          </a:p>
        </p:txBody>
      </p:sp>
      <p:sp>
        <p:nvSpPr>
          <p:cNvPr id="2338"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高炉煤气经过导出管、上升管、下降管被导入重力除尘器，在重力除尘器内，煤气中的灰因煤气流速降低而自然沉积，然后高炉煤气经除尘器上部的煤气出口被导入煤气清洗系统，而煤气灰则定时经除尘器下部的盘式清灰阀、螺旋清灰机排出，并由汽车运走。</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1"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高炉煤气导出管</a:t>
            </a:r>
            <a:endParaRPr lang="zh-CN" altLang="en-US" sz="4000">
              <a:latin typeface="黑体" panose="02010609060101010101" pitchFamily="2" charset="-122"/>
              <a:ea typeface="黑体" panose="02010609060101010101" pitchFamily="2" charset="-122"/>
            </a:endParaRPr>
          </a:p>
        </p:txBody>
      </p:sp>
      <p:sp>
        <p:nvSpPr>
          <p:cNvPr id="2342"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43" name="Picture 4" descr="高炉煤气导出管"/>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6"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重力除尘器</a:t>
            </a:r>
            <a:endParaRPr lang="zh-CN" altLang="en-US" sz="4000">
              <a:latin typeface="黑体" panose="02010609060101010101" pitchFamily="2" charset="-122"/>
              <a:ea typeface="黑体" panose="02010609060101010101" pitchFamily="2" charset="-122"/>
            </a:endParaRPr>
          </a:p>
        </p:txBody>
      </p:sp>
      <p:sp>
        <p:nvSpPr>
          <p:cNvPr id="2347"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48" name="Picture 4" descr="高炉重力除尘器"/>
          <p:cNvPicPr>
            <a:picLocks noChangeAspect="1"/>
          </p:cNvPicPr>
          <p:nvPr/>
        </p:nvPicPr>
        <p:blipFill>
          <a:blip r:embed="rId1"/>
          <a:stretch>
            <a:fillRect/>
          </a:stretch>
        </p:blipFill>
        <p:spPr>
          <a:xfrm>
            <a:off x="1908175" y="0"/>
            <a:ext cx="5141913" cy="6858000"/>
          </a:xfrm>
          <a:prstGeom prst="rect">
            <a:avLst/>
          </a:prstGeom>
          <a:noFill/>
          <a:ln w="9525">
            <a:noFill/>
          </a:ln>
        </p:spPr>
      </p:pic>
    </p:spTree>
  </p:cSld>
  <p:clrMapOvr>
    <a:masterClrMapping/>
  </p:clrMapOvr>
  <p:transition>
    <p:zo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1"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炉体系统 </a:t>
            </a:r>
            <a:endParaRPr lang="zh-CN" altLang="en-US" sz="4000">
              <a:latin typeface="黑体" panose="02010609060101010101" pitchFamily="2" charset="-122"/>
              <a:ea typeface="黑体" panose="02010609060101010101" pitchFamily="2" charset="-122"/>
            </a:endParaRPr>
          </a:p>
        </p:txBody>
      </p:sp>
      <p:sp>
        <p:nvSpPr>
          <p:cNvPr id="2352"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炉体系统由炉壳 支承结构、炉体冷却设备、炉体水冷系统、内衬及高炉附属设备组成。</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高炉本体 </a:t>
            </a:r>
            <a:endParaRPr lang="zh-CN" altLang="en-US" sz="4000">
              <a:latin typeface="黑体" panose="02010609060101010101" pitchFamily="2" charset="-122"/>
              <a:ea typeface="黑体" panose="02010609060101010101" pitchFamily="2" charset="-122"/>
            </a:endParaRPr>
          </a:p>
        </p:txBody>
      </p:sp>
      <p:pic>
        <p:nvPicPr>
          <p:cNvPr id="2356" name="Picture 3" descr="高炉本体"/>
          <p:cNvPicPr>
            <a:picLocks noChangeAspect="1"/>
          </p:cNvPicPr>
          <p:nvPr/>
        </p:nvPicPr>
        <p:blipFill>
          <a:blip r:embed="rId1"/>
          <a:stretch>
            <a:fillRect/>
          </a:stretch>
        </p:blipFill>
        <p:spPr>
          <a:xfrm>
            <a:off x="5903913" y="1773238"/>
            <a:ext cx="3240087" cy="4321175"/>
          </a:xfrm>
          <a:prstGeom prst="rect">
            <a:avLst/>
          </a:prstGeom>
          <a:noFill/>
          <a:ln w="9525">
            <a:noFill/>
          </a:ln>
        </p:spPr>
      </p:pic>
      <p:pic>
        <p:nvPicPr>
          <p:cNvPr id="2357" name="Picture 4" descr="高炉内状况"/>
          <p:cNvPicPr>
            <a:picLocks noChangeAspect="1"/>
          </p:cNvPicPr>
          <p:nvPr/>
        </p:nvPicPr>
        <p:blipFill>
          <a:blip r:embed="rId2"/>
          <a:stretch>
            <a:fillRect/>
          </a:stretch>
        </p:blipFill>
        <p:spPr>
          <a:xfrm>
            <a:off x="0" y="1844675"/>
            <a:ext cx="3008313" cy="4433888"/>
          </a:xfrm>
          <a:prstGeom prst="rect">
            <a:avLst/>
          </a:prstGeom>
          <a:noFill/>
          <a:ln w="9525">
            <a:noFill/>
          </a:ln>
        </p:spPr>
      </p:pic>
      <p:pic>
        <p:nvPicPr>
          <p:cNvPr id="2358" name="Picture 5" descr="高炉水冷"/>
          <p:cNvPicPr>
            <a:picLocks noChangeAspect="1"/>
          </p:cNvPicPr>
          <p:nvPr/>
        </p:nvPicPr>
        <p:blipFill>
          <a:blip r:embed="rId3"/>
          <a:stretch>
            <a:fillRect/>
          </a:stretch>
        </p:blipFill>
        <p:spPr>
          <a:xfrm>
            <a:off x="2843213" y="1628775"/>
            <a:ext cx="3486150" cy="4679950"/>
          </a:xfrm>
          <a:prstGeom prst="rect">
            <a:avLst/>
          </a:prstGeom>
          <a:noFill/>
          <a:ln w="9525">
            <a:noFill/>
          </a:ln>
        </p:spPr>
      </p:pic>
    </p:spTree>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1"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炉壳</a:t>
            </a:r>
            <a:endParaRPr lang="zh-CN" altLang="en-US" sz="4000">
              <a:latin typeface="黑体" panose="02010609060101010101" pitchFamily="2" charset="-122"/>
              <a:ea typeface="黑体" panose="02010609060101010101" pitchFamily="2" charset="-122"/>
            </a:endParaRPr>
          </a:p>
        </p:txBody>
      </p:sp>
      <p:sp>
        <p:nvSpPr>
          <p:cNvPr id="2362"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63" name="Picture 4" descr="炉壳"/>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6"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炉壳支承结构</a:t>
            </a:r>
            <a:endParaRPr lang="zh-CN" altLang="en-US" sz="4000">
              <a:latin typeface="黑体" panose="02010609060101010101" pitchFamily="2" charset="-122"/>
              <a:ea typeface="黑体" panose="02010609060101010101" pitchFamily="2" charset="-122"/>
            </a:endParaRPr>
          </a:p>
        </p:txBody>
      </p:sp>
      <p:sp>
        <p:nvSpPr>
          <p:cNvPr id="2367"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68" name="Picture 4" descr="高炉工艺钢结构安装"/>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7"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058" name="Rectangle 3"/>
          <p:cNvSpPr/>
          <p:nvPr>
            <p:ph type="body" idx="4294967295"/>
          </p:nvPr>
        </p:nvSpPr>
        <p:spPr>
          <a:xfrm>
            <a:off x="1403350" y="1268413"/>
            <a:ext cx="5832475" cy="5184775"/>
          </a:xfrm>
          <a:prstGeom prst="rect">
            <a:avLst/>
          </a:prstGeom>
          <a:noFill/>
          <a:ln w="9525">
            <a:noFill/>
          </a:ln>
        </p:spPr>
        <p:txBody>
          <a:bodyPr/>
          <a:p>
            <a:pPr>
              <a:lnSpc>
                <a:spcPct val="80000"/>
              </a:lnSpc>
            </a:pPr>
            <a:r>
              <a:rPr lang="zh-CN" altLang="en-US" sz="2000">
                <a:solidFill>
                  <a:schemeClr val="tx2"/>
                </a:solidFill>
                <a:latin typeface="楷体_GB2312" pitchFamily="49" charset="-122"/>
                <a:ea typeface="楷体_GB2312" pitchFamily="49" charset="-122"/>
              </a:rPr>
              <a:t>将金属铁从含铁矿物（主要为铁的氧化物）中提炼出来的工艺过程，主要有高炉法，直接还原法，熔融还原法，等离子法。</a:t>
            </a:r>
            <a:endParaRPr lang="zh-CN" altLang="en-US" sz="2000">
              <a:solidFill>
                <a:schemeClr val="tx2"/>
              </a:solidFill>
              <a:latin typeface="楷体_GB2312" pitchFamily="49" charset="-122"/>
              <a:ea typeface="楷体_GB2312" pitchFamily="49" charset="-122"/>
            </a:endParaRPr>
          </a:p>
          <a:p>
            <a:pPr>
              <a:lnSpc>
                <a:spcPct val="80000"/>
              </a:lnSpc>
            </a:pPr>
            <a:r>
              <a:rPr lang="zh-CN" altLang="en-US" sz="2000">
                <a:solidFill>
                  <a:schemeClr val="tx2"/>
                </a:solidFill>
                <a:latin typeface="楷体_GB2312" pitchFamily="49" charset="-122"/>
                <a:ea typeface="楷体_GB2312" pitchFamily="49" charset="-122"/>
              </a:rPr>
              <a:t>高炉生产是连续进行的。一代高炉（从开炉到大修停炉为一代）能连续生产几年到十几年。生产时，从炉顶（一般炉顶是由料种与料斗组成，现代化高炉是钟阀炉顶和无料钟炉顶）不断地装入铁矿石、焦炭、熔剂，从高炉下部的风口吹进热风（</a:t>
            </a:r>
            <a:r>
              <a:rPr lang="en-US" altLang="zh-CN" sz="2000">
                <a:solidFill>
                  <a:schemeClr val="tx2"/>
                </a:solidFill>
                <a:latin typeface="楷体_GB2312" pitchFamily="49" charset="-122"/>
                <a:ea typeface="楷体_GB2312" pitchFamily="49" charset="-122"/>
              </a:rPr>
              <a:t>1000</a:t>
            </a:r>
            <a:r>
              <a:rPr lang="zh-CN" altLang="en-US" sz="2000">
                <a:solidFill>
                  <a:schemeClr val="tx2"/>
                </a:solidFill>
                <a:latin typeface="楷体_GB2312" pitchFamily="49" charset="-122"/>
                <a:ea typeface="楷体_GB2312" pitchFamily="49" charset="-122"/>
              </a:rPr>
              <a:t>～</a:t>
            </a:r>
            <a:r>
              <a:rPr lang="en-US" altLang="zh-CN" sz="2000">
                <a:solidFill>
                  <a:schemeClr val="tx2"/>
                </a:solidFill>
                <a:latin typeface="楷体_GB2312" pitchFamily="49" charset="-122"/>
                <a:ea typeface="楷体_GB2312" pitchFamily="49" charset="-122"/>
              </a:rPr>
              <a:t>1300</a:t>
            </a:r>
            <a:r>
              <a:rPr lang="zh-CN" altLang="en-US" sz="2000">
                <a:solidFill>
                  <a:schemeClr val="tx2"/>
                </a:solidFill>
                <a:latin typeface="楷体_GB2312" pitchFamily="49" charset="-122"/>
                <a:ea typeface="楷体_GB2312" pitchFamily="49" charset="-122"/>
              </a:rPr>
              <a:t>摄氏度），喷入油、煤或天然气等燃料。装入高炉中的铁矿石，主要是铁和氧的化合物。在高温下，焦炭中和喷吹物中的碳及碳燃烧生成的一氧化碳将铁矿石中的氧夺取出来，得到铁，这个过程叫做还原。铁矿石通过还原反应炼出生铁，铁水从出铁口放出。铁矿石中的脉石、焦炭及喷吹物中的灰分与加入炉内的石灰石等熔剂结合生成炉渣，从出铁口和出渣口分别排出。煤气从炉顶导出，经除尘后，作为工业用煤气。现代化高炉还可以利用炉顶的高压，用导出的部分煤气发电。 </a:t>
            </a:r>
            <a:endParaRPr lang="zh-CN" altLang="en-US" sz="2000">
              <a:solidFill>
                <a:schemeClr val="tx2"/>
              </a:solidFill>
              <a:latin typeface="楷体_GB2312" pitchFamily="49" charset="-122"/>
              <a:ea typeface="楷体_GB2312" pitchFamily="49" charset="-122"/>
            </a:endParaRPr>
          </a:p>
        </p:txBody>
      </p:sp>
      <p:sp>
        <p:nvSpPr>
          <p:cNvPr id="2059" name="Text Box 4"/>
          <p:cNvSpPr/>
          <p:nvPr/>
        </p:nvSpPr>
        <p:spPr>
          <a:xfrm>
            <a:off x="34925" y="12049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60" name="Text Box 6"/>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61" name="Text Box 8"/>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62" name="Text Box 9"/>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pic>
        <p:nvPicPr>
          <p:cNvPr id="2063" name="Picture 10" descr="baike"/>
          <p:cNvPicPr>
            <a:picLocks noChangeAspect="1"/>
          </p:cNvPicPr>
          <p:nvPr/>
        </p:nvPicPr>
        <p:blipFill>
          <a:blip r:embed="rId1"/>
          <a:stretch>
            <a:fillRect/>
          </a:stretch>
        </p:blipFill>
        <p:spPr>
          <a:xfrm>
            <a:off x="7092950" y="908050"/>
            <a:ext cx="1625600" cy="1778000"/>
          </a:xfrm>
          <a:prstGeom prst="rect">
            <a:avLst/>
          </a:prstGeom>
          <a:noFill/>
          <a:ln w="9525">
            <a:noFill/>
          </a:ln>
        </p:spPr>
      </p:pic>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1"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水冷壁打压</a:t>
            </a:r>
            <a:endParaRPr lang="zh-CN" altLang="en-US" sz="4000">
              <a:latin typeface="黑体" panose="02010609060101010101" pitchFamily="2" charset="-122"/>
              <a:ea typeface="黑体" panose="02010609060101010101" pitchFamily="2" charset="-122"/>
            </a:endParaRPr>
          </a:p>
        </p:txBody>
      </p:sp>
      <p:sp>
        <p:nvSpPr>
          <p:cNvPr id="2372"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73" name="Picture 4" descr="水冷壁打压"/>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76"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高炉冷却管</a:t>
            </a:r>
            <a:endParaRPr lang="zh-CN" altLang="en-US" sz="4000">
              <a:latin typeface="黑体" panose="02010609060101010101" pitchFamily="2" charset="-122"/>
              <a:ea typeface="黑体" panose="02010609060101010101" pitchFamily="2" charset="-122"/>
            </a:endParaRPr>
          </a:p>
        </p:txBody>
      </p:sp>
      <p:sp>
        <p:nvSpPr>
          <p:cNvPr id="2377"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78" name="Picture 4" descr="高炉冷却管"/>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1"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风口平台</a:t>
            </a:r>
            <a:endParaRPr lang="zh-CN" altLang="en-US" sz="4000">
              <a:latin typeface="黑体" panose="02010609060101010101" pitchFamily="2" charset="-122"/>
              <a:ea typeface="黑体" panose="02010609060101010101" pitchFamily="2" charset="-122"/>
            </a:endParaRPr>
          </a:p>
        </p:txBody>
      </p:sp>
      <p:sp>
        <p:nvSpPr>
          <p:cNvPr id="2382"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风口平台 </a:t>
            </a:r>
            <a:endParaRPr lang="zh-CN" altLang="en-US">
              <a:latin typeface="黑体" panose="02010609060101010101" pitchFamily="2" charset="-122"/>
              <a:ea typeface="黑体" panose="02010609060101010101" pitchFamily="2" charset="-122"/>
            </a:endParaRPr>
          </a:p>
          <a:p>
            <a:pPr lvl="1"/>
            <a:r>
              <a:rPr lang="zh-CN" altLang="en-US">
                <a:latin typeface="黑体" panose="02010609060101010101" pitchFamily="2" charset="-122"/>
                <a:ea typeface="黑体" panose="02010609060101010101" pitchFamily="2" charset="-122"/>
              </a:rPr>
              <a:t>设置独立的钢结构风口（</a:t>
            </a:r>
            <a:r>
              <a:rPr lang="en-US" altLang="zh-CN">
                <a:latin typeface="黑体" panose="02010609060101010101" pitchFamily="2" charset="-122"/>
                <a:ea typeface="黑体" panose="02010609060101010101" pitchFamily="2" charset="-122"/>
              </a:rPr>
              <a:t>30</a:t>
            </a:r>
            <a:r>
              <a:rPr lang="zh-CN" altLang="en-US">
                <a:latin typeface="黑体" panose="02010609060101010101" pitchFamily="2" charset="-122"/>
                <a:ea typeface="黑体" panose="02010609060101010101" pitchFamily="2" charset="-122"/>
              </a:rPr>
              <a:t>个）平台，平台宽敞并联成一体。</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85"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风口平台</a:t>
            </a:r>
            <a:endParaRPr lang="zh-CN" altLang="en-US" sz="4000">
              <a:latin typeface="黑体" panose="02010609060101010101" pitchFamily="2" charset="-122"/>
              <a:ea typeface="黑体" panose="02010609060101010101" pitchFamily="2" charset="-122"/>
            </a:endParaRPr>
          </a:p>
        </p:txBody>
      </p:sp>
      <p:sp>
        <p:nvSpPr>
          <p:cNvPr id="2386"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87" name="Picture 4" descr="热风围管"/>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0"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出铁场</a:t>
            </a:r>
            <a:endParaRPr lang="zh-CN" altLang="en-US" sz="4000">
              <a:latin typeface="黑体" panose="02010609060101010101" pitchFamily="2" charset="-122"/>
              <a:ea typeface="黑体" panose="02010609060101010101" pitchFamily="2" charset="-122"/>
            </a:endParaRPr>
          </a:p>
        </p:txBody>
      </p:sp>
      <p:sp>
        <p:nvSpPr>
          <p:cNvPr id="2391"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出铁场布置 </a:t>
            </a:r>
            <a:endParaRPr lang="zh-CN" altLang="en-US">
              <a:latin typeface="黑体" panose="02010609060101010101" pitchFamily="2" charset="-122"/>
              <a:ea typeface="黑体" panose="02010609060101010101" pitchFamily="2" charset="-122"/>
            </a:endParaRPr>
          </a:p>
          <a:p>
            <a:pPr lvl="1"/>
            <a:r>
              <a:rPr lang="zh-CN" altLang="en-US">
                <a:latin typeface="黑体" panose="02010609060101010101" pitchFamily="2" charset="-122"/>
                <a:ea typeface="黑体" panose="02010609060101010101" pitchFamily="2" charset="-122"/>
              </a:rPr>
              <a:t>高炉设</a:t>
            </a:r>
            <a:r>
              <a:rPr lang="en-US" altLang="zh-CN">
                <a:latin typeface="黑体" panose="02010609060101010101" pitchFamily="2" charset="-122"/>
                <a:ea typeface="黑体" panose="02010609060101010101" pitchFamily="2" charset="-122"/>
              </a:rPr>
              <a:t>3</a:t>
            </a:r>
            <a:r>
              <a:rPr lang="zh-CN" altLang="en-US">
                <a:latin typeface="黑体" panose="02010609060101010101" pitchFamily="2" charset="-122"/>
                <a:ea typeface="黑体" panose="02010609060101010101" pitchFamily="2" charset="-122"/>
              </a:rPr>
              <a:t>个出铁口、双矩形出铁场 </a:t>
            </a:r>
            <a:endParaRPr lang="zh-CN" altLang="en-US">
              <a:latin typeface="黑体" panose="02010609060101010101" pitchFamily="2" charset="-122"/>
              <a:ea typeface="黑体" panose="02010609060101010101" pitchFamily="2" charset="-122"/>
            </a:endParaRPr>
          </a:p>
          <a:p>
            <a:r>
              <a:rPr lang="zh-CN" altLang="en-US">
                <a:latin typeface="黑体" panose="02010609060101010101" pitchFamily="2" charset="-122"/>
                <a:ea typeface="黑体" panose="02010609060101010101" pitchFamily="2" charset="-122"/>
              </a:rPr>
              <a:t>铁水运输方式 </a:t>
            </a:r>
            <a:endParaRPr lang="zh-CN" altLang="en-US">
              <a:latin typeface="黑体" panose="02010609060101010101" pitchFamily="2" charset="-122"/>
              <a:ea typeface="黑体" panose="02010609060101010101" pitchFamily="2" charset="-122"/>
            </a:endParaRPr>
          </a:p>
          <a:p>
            <a:pPr lvl="1"/>
            <a:r>
              <a:rPr lang="zh-CN" altLang="en-US">
                <a:latin typeface="黑体" panose="02010609060101010101" pitchFamily="2" charset="-122"/>
                <a:ea typeface="黑体" panose="02010609060101010101" pitchFamily="2" charset="-122"/>
              </a:rPr>
              <a:t>采用</a:t>
            </a:r>
            <a:r>
              <a:rPr lang="en-US" altLang="zh-CN">
                <a:latin typeface="黑体" panose="02010609060101010101" pitchFamily="2" charset="-122"/>
                <a:ea typeface="黑体" panose="02010609060101010101" pitchFamily="2" charset="-122"/>
              </a:rPr>
              <a:t>260t</a:t>
            </a:r>
            <a:r>
              <a:rPr lang="zh-CN" altLang="en-US">
                <a:latin typeface="黑体" panose="02010609060101010101" pitchFamily="2" charset="-122"/>
                <a:ea typeface="黑体" panose="02010609060101010101" pitchFamily="2" charset="-122"/>
              </a:rPr>
              <a:t>铁水罐车作为铁水运输工具，共配置</a:t>
            </a:r>
            <a:r>
              <a:rPr lang="en-US" altLang="zh-CN">
                <a:latin typeface="黑体" panose="02010609060101010101" pitchFamily="2" charset="-122"/>
                <a:ea typeface="黑体" panose="02010609060101010101" pitchFamily="2" charset="-122"/>
              </a:rPr>
              <a:t>7</a:t>
            </a:r>
            <a:r>
              <a:rPr lang="zh-CN" altLang="en-US">
                <a:latin typeface="黑体" panose="02010609060101010101" pitchFamily="2" charset="-122"/>
                <a:ea typeface="黑体" panose="02010609060101010101" pitchFamily="2" charset="-122"/>
              </a:rPr>
              <a:t>台套。每次出铁配</a:t>
            </a:r>
            <a:r>
              <a:rPr lang="en-US" altLang="zh-CN">
                <a:latin typeface="黑体" panose="02010609060101010101" pitchFamily="2" charset="-122"/>
                <a:ea typeface="黑体" panose="02010609060101010101" pitchFamily="2" charset="-122"/>
              </a:rPr>
              <a:t>2</a:t>
            </a:r>
            <a:r>
              <a:rPr lang="zh-CN" altLang="en-US">
                <a:latin typeface="黑体" panose="02010609060101010101" pitchFamily="2" charset="-122"/>
                <a:ea typeface="黑体" panose="02010609060101010101" pitchFamily="2" charset="-122"/>
              </a:rPr>
              <a:t>个混铁车。</a:t>
            </a:r>
            <a:endParaRPr lang="zh-CN" altLang="en-US">
              <a:latin typeface="黑体" panose="02010609060101010101" pitchFamily="2" charset="-122"/>
              <a:ea typeface="黑体" panose="02010609060101010101" pitchFamily="2" charset="-122"/>
            </a:endParaRPr>
          </a:p>
          <a:p>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4"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出铁场</a:t>
            </a:r>
            <a:endParaRPr lang="zh-CN" altLang="en-US" sz="4000">
              <a:latin typeface="黑体" panose="02010609060101010101" pitchFamily="2" charset="-122"/>
              <a:ea typeface="黑体" panose="02010609060101010101" pitchFamily="2" charset="-122"/>
            </a:endParaRPr>
          </a:p>
        </p:txBody>
      </p:sp>
      <p:sp>
        <p:nvSpPr>
          <p:cNvPr id="2395"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396" name="Picture 4" descr="出铁场"/>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99"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出铁口</a:t>
            </a:r>
            <a:endParaRPr lang="zh-CN" altLang="en-US" sz="4000">
              <a:latin typeface="黑体" panose="02010609060101010101" pitchFamily="2" charset="-122"/>
              <a:ea typeface="黑体" panose="02010609060101010101" pitchFamily="2" charset="-122"/>
            </a:endParaRPr>
          </a:p>
        </p:txBody>
      </p:sp>
      <p:sp>
        <p:nvSpPr>
          <p:cNvPr id="2400"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01" name="Picture 4" descr="出铁口"/>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4"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出铁</a:t>
            </a:r>
            <a:endParaRPr lang="zh-CN" altLang="en-US" sz="4000">
              <a:latin typeface="黑体" panose="02010609060101010101" pitchFamily="2" charset="-122"/>
              <a:ea typeface="黑体" panose="02010609060101010101" pitchFamily="2" charset="-122"/>
            </a:endParaRPr>
          </a:p>
        </p:txBody>
      </p:sp>
      <p:sp>
        <p:nvSpPr>
          <p:cNvPr id="2405"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06" name="Picture 4" descr="801018"/>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9"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热风炉系统 </a:t>
            </a:r>
            <a:endParaRPr lang="zh-CN" altLang="en-US" sz="4000">
              <a:latin typeface="黑体" panose="02010609060101010101" pitchFamily="2" charset="-122"/>
              <a:ea typeface="黑体" panose="02010609060101010101" pitchFamily="2" charset="-122"/>
            </a:endParaRPr>
          </a:p>
        </p:txBody>
      </p:sp>
      <p:sp>
        <p:nvSpPr>
          <p:cNvPr id="2410"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2800">
                <a:latin typeface="黑体" panose="02010609060101010101" pitchFamily="2" charset="-122"/>
                <a:ea typeface="黑体" panose="02010609060101010101" pitchFamily="2" charset="-122"/>
              </a:rPr>
              <a:t>本工程设置</a:t>
            </a:r>
            <a:r>
              <a:rPr lang="en-US" altLang="zh-CN" sz="2800">
                <a:latin typeface="黑体" panose="02010609060101010101" pitchFamily="2" charset="-122"/>
                <a:ea typeface="黑体" panose="02010609060101010101" pitchFamily="2" charset="-122"/>
              </a:rPr>
              <a:t>3</a:t>
            </a:r>
            <a:r>
              <a:rPr lang="zh-CN" altLang="en-US" sz="2800">
                <a:latin typeface="黑体" panose="02010609060101010101" pitchFamily="2" charset="-122"/>
                <a:ea typeface="黑体" panose="02010609060101010101" pitchFamily="2" charset="-122"/>
              </a:rPr>
              <a:t>座改进型高温内燃式热风炉，设计风温度达</a:t>
            </a:r>
            <a:r>
              <a:rPr lang="en-US" altLang="zh-CN" sz="2800">
                <a:latin typeface="黑体" panose="02010609060101010101" pitchFamily="2" charset="-122"/>
                <a:ea typeface="黑体" panose="02010609060101010101" pitchFamily="2" charset="-122"/>
              </a:rPr>
              <a:t>1200℃~1250℃</a:t>
            </a:r>
            <a:r>
              <a:rPr lang="zh-CN" altLang="en-US" sz="2800">
                <a:latin typeface="黑体" panose="02010609060101010101" pitchFamily="2" charset="-122"/>
                <a:ea typeface="黑体" panose="02010609060101010101" pitchFamily="2" charset="-122"/>
              </a:rPr>
              <a:t>。</a:t>
            </a:r>
            <a:endParaRPr lang="zh-CN" altLang="en-US" sz="2800">
              <a:latin typeface="黑体" panose="02010609060101010101" pitchFamily="2" charset="-122"/>
              <a:ea typeface="黑体" panose="02010609060101010101" pitchFamily="2" charset="-122"/>
            </a:endParaRPr>
          </a:p>
          <a:p>
            <a:r>
              <a:rPr lang="zh-CN" altLang="en-US" sz="2800">
                <a:latin typeface="黑体" panose="02010609060101010101" pitchFamily="2" charset="-122"/>
                <a:ea typeface="黑体" panose="02010609060101010101" pitchFamily="2" charset="-122"/>
              </a:rPr>
              <a:t>利用转炉煤气富化高炉煤气，引进新型矩形陶瓷燃烧器，采用分离式热管回收烟气余热，同时预热煤气和助燃空气至</a:t>
            </a:r>
            <a:r>
              <a:rPr lang="en-US" altLang="zh-CN" sz="2800">
                <a:latin typeface="黑体" panose="02010609060101010101" pitchFamily="2" charset="-122"/>
                <a:ea typeface="黑体" panose="02010609060101010101" pitchFamily="2" charset="-122"/>
              </a:rPr>
              <a:t>180℃</a:t>
            </a:r>
            <a:r>
              <a:rPr lang="zh-CN" altLang="en-US" sz="2800">
                <a:latin typeface="黑体" panose="02010609060101010101" pitchFamily="2" charset="-122"/>
                <a:ea typeface="黑体" panose="02010609060101010101" pitchFamily="2" charset="-122"/>
              </a:rPr>
              <a:t>。</a:t>
            </a:r>
            <a:endParaRPr lang="zh-CN" altLang="en-US" sz="2800">
              <a:latin typeface="黑体" panose="02010609060101010101" pitchFamily="2" charset="-122"/>
              <a:ea typeface="黑体" panose="02010609060101010101" pitchFamily="2" charset="-122"/>
            </a:endParaRPr>
          </a:p>
          <a:p>
            <a:r>
              <a:rPr lang="zh-CN" altLang="en-US" sz="2800">
                <a:latin typeface="黑体" panose="02010609060101010101" pitchFamily="2" charset="-122"/>
                <a:ea typeface="黑体" panose="02010609060101010101" pitchFamily="2" charset="-122"/>
              </a:rPr>
              <a:t>热风炉外壳直径为</a:t>
            </a:r>
            <a:r>
              <a:rPr lang="zh-CN" altLang="en-US" sz="2800">
                <a:latin typeface="黑体" panose="02010609060101010101" pitchFamily="2" charset="-122"/>
                <a:ea typeface="黑体" panose="02010609060101010101" pitchFamily="2" charset="-122"/>
                <a:sym typeface="Symbol" panose="05050102010706020507" pitchFamily="18" charset="2"/>
              </a:rPr>
              <a:t></a:t>
            </a:r>
            <a:r>
              <a:rPr lang="en-US" altLang="zh-CN" sz="2800">
                <a:latin typeface="黑体" panose="02010609060101010101" pitchFamily="2" charset="-122"/>
                <a:ea typeface="黑体" panose="02010609060101010101" pitchFamily="2" charset="-122"/>
              </a:rPr>
              <a:t>10.0/</a:t>
            </a:r>
            <a:r>
              <a:rPr lang="en-US" altLang="zh-CN" sz="2800">
                <a:latin typeface="黑体" panose="02010609060101010101" pitchFamily="2" charset="-122"/>
                <a:ea typeface="黑体" panose="02010609060101010101" pitchFamily="2" charset="-122"/>
                <a:sym typeface="Symbol" panose="05050102010706020507" pitchFamily="18" charset="2"/>
              </a:rPr>
              <a:t></a:t>
            </a:r>
            <a:r>
              <a:rPr lang="en-US" altLang="zh-CN" sz="2800">
                <a:latin typeface="黑体" panose="02010609060101010101" pitchFamily="2" charset="-122"/>
                <a:ea typeface="黑体" panose="02010609060101010101" pitchFamily="2" charset="-122"/>
              </a:rPr>
              <a:t>11.34m</a:t>
            </a:r>
            <a:r>
              <a:rPr lang="zh-CN" altLang="en-US" sz="2800">
                <a:latin typeface="黑体" panose="02010609060101010101" pitchFamily="2" charset="-122"/>
                <a:ea typeface="黑体" panose="02010609060101010101" pitchFamily="2" charset="-122"/>
              </a:rPr>
              <a:t>；热风炉全高</a:t>
            </a:r>
            <a:r>
              <a:rPr lang="en-US" altLang="zh-CN" sz="2800">
                <a:latin typeface="黑体" panose="02010609060101010101" pitchFamily="2" charset="-122"/>
                <a:ea typeface="黑体" panose="02010609060101010101" pitchFamily="2" charset="-122"/>
              </a:rPr>
              <a:t>49.3m</a:t>
            </a:r>
            <a:r>
              <a:rPr lang="zh-CN" altLang="en-US" sz="2800">
                <a:latin typeface="黑体" panose="02010609060101010101" pitchFamily="2" charset="-122"/>
                <a:ea typeface="黑体" panose="02010609060101010101" pitchFamily="2" charset="-122"/>
              </a:rPr>
              <a:t>；七孔三定位蜂窝形格子砖，格子砖高度</a:t>
            </a:r>
            <a:r>
              <a:rPr lang="en-US" altLang="zh-CN" sz="2800">
                <a:latin typeface="黑体" panose="02010609060101010101" pitchFamily="2" charset="-122"/>
                <a:ea typeface="黑体" panose="02010609060101010101" pitchFamily="2" charset="-122"/>
              </a:rPr>
              <a:t>39.3m</a:t>
            </a:r>
            <a:r>
              <a:rPr lang="zh-CN" altLang="en-US" sz="2800">
                <a:latin typeface="黑体" panose="02010609060101010101" pitchFamily="2" charset="-122"/>
                <a:ea typeface="黑体" panose="02010609060101010101" pitchFamily="2" charset="-122"/>
              </a:rPr>
              <a:t>。 </a:t>
            </a:r>
            <a:endParaRPr lang="zh-CN" altLang="en-US" sz="2800">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3"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矩形陶瓷燃烧器</a:t>
            </a:r>
            <a:endParaRPr lang="zh-CN" altLang="en-US" sz="4000">
              <a:latin typeface="黑体" panose="02010609060101010101" pitchFamily="2" charset="-122"/>
              <a:ea typeface="黑体" panose="02010609060101010101" pitchFamily="2" charset="-122"/>
            </a:endParaRPr>
          </a:p>
        </p:txBody>
      </p:sp>
      <p:sp>
        <p:nvSpPr>
          <p:cNvPr id="2414"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15" name="Picture 4" descr="热风炉陶瓷燃烧器"/>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6"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067" name="Rectangle 3"/>
          <p:cNvSpPr/>
          <p:nvPr>
            <p:ph type="body" idx="4294967295"/>
          </p:nvPr>
        </p:nvSpPr>
        <p:spPr>
          <a:xfrm>
            <a:off x="1403350" y="1268413"/>
            <a:ext cx="5832475" cy="5184775"/>
          </a:xfrm>
          <a:prstGeom prst="rect">
            <a:avLst/>
          </a:prstGeom>
          <a:noFill/>
          <a:ln w="9525">
            <a:noFill/>
          </a:ln>
        </p:spPr>
        <p:txBody>
          <a:bodyPr/>
          <a:p>
            <a:pPr eaLnBrk="1" hangingPunct="1">
              <a:lnSpc>
                <a:spcPts val="2700"/>
              </a:lnSpc>
              <a:buNone/>
            </a:pPr>
            <a:r>
              <a:rPr lang="zh-CN" altLang="en-US" sz="2200">
                <a:solidFill>
                  <a:schemeClr val="tx2"/>
                </a:solidFill>
                <a:latin typeface="楷体_GB2312" pitchFamily="49" charset="-122"/>
                <a:ea typeface="楷体_GB2312" pitchFamily="49" charset="-122"/>
              </a:rPr>
              <a:t>高炉是一种竖炉型逆流式反应器。高炉冶炼用的铁矿石和燃料、熔剂等由炉顶的装料设备装入炉内的，并向下运动；从下部鼓入的空气燃烧燃料，产生大量的高温还原性气体向上运动；炉料经过加热、还原、熔化、滴落、造渣、渗碳、脱硫等一系列物理化学过程，最终生成液态炉渣和生铁。</a:t>
            </a:r>
            <a:endParaRPr lang="en-US" altLang="zh-CN" sz="2200">
              <a:solidFill>
                <a:schemeClr val="tx2"/>
              </a:solidFill>
              <a:latin typeface="楷体_GB2312" pitchFamily="49" charset="-122"/>
              <a:ea typeface="楷体_GB2312" pitchFamily="49" charset="-122"/>
            </a:endParaRPr>
          </a:p>
          <a:p>
            <a:pPr eaLnBrk="1" hangingPunct="1">
              <a:lnSpc>
                <a:spcPts val="2700"/>
              </a:lnSpc>
              <a:buNone/>
            </a:pPr>
            <a:r>
              <a:rPr lang="zh-CN" altLang="en-US" sz="2200">
                <a:solidFill>
                  <a:schemeClr val="tx2"/>
                </a:solidFill>
                <a:latin typeface="楷体_GB2312" pitchFamily="49" charset="-122"/>
                <a:ea typeface="楷体_GB2312" pitchFamily="49" charset="-122"/>
              </a:rPr>
              <a:t>炉渣和生铁定期通过铁口外排。通过炉前撇渣器进行渣铁分离，铁水通过鱼雷罐运到炼钢或铸铁。炉渣经过水淬后，输送到渣场。</a:t>
            </a:r>
            <a:endParaRPr lang="zh-CN" altLang="en-US" sz="2200">
              <a:solidFill>
                <a:schemeClr val="tx2"/>
              </a:solidFill>
              <a:latin typeface="楷体_GB2312" pitchFamily="49" charset="-122"/>
              <a:ea typeface="楷体_GB2312" pitchFamily="49" charset="-122"/>
            </a:endParaRPr>
          </a:p>
          <a:p>
            <a:pPr eaLnBrk="1" hangingPunct="1">
              <a:lnSpc>
                <a:spcPts val="2700"/>
              </a:lnSpc>
              <a:buNone/>
            </a:pPr>
            <a:endParaRPr lang="en-US" altLang="zh-CN" sz="2200">
              <a:solidFill>
                <a:schemeClr val="tx2"/>
              </a:solidFill>
              <a:latin typeface="楷体_GB2312" pitchFamily="49" charset="-122"/>
              <a:ea typeface="楷体_GB2312" pitchFamily="49" charset="-122"/>
            </a:endParaRPr>
          </a:p>
        </p:txBody>
      </p:sp>
      <p:sp>
        <p:nvSpPr>
          <p:cNvPr id="2068" name="Text Box 4"/>
          <p:cNvSpPr/>
          <p:nvPr/>
        </p:nvSpPr>
        <p:spPr>
          <a:xfrm>
            <a:off x="34925" y="12049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69" name="Text Box 5"/>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70" name="Text Box 6"/>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71"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pic>
        <p:nvPicPr>
          <p:cNvPr id="2072" name="Picture 2"/>
          <p:cNvPicPr>
            <a:picLocks noChangeAspect="1"/>
          </p:cNvPicPr>
          <p:nvPr/>
        </p:nvPicPr>
        <p:blipFill>
          <a:blip r:embed="rId1"/>
          <a:stretch>
            <a:fillRect/>
          </a:stretch>
        </p:blipFill>
        <p:spPr>
          <a:xfrm>
            <a:off x="7380288" y="1341438"/>
            <a:ext cx="1549400" cy="2065337"/>
          </a:xfrm>
          <a:prstGeom prst="rect">
            <a:avLst/>
          </a:prstGeom>
          <a:noFill/>
          <a:ln w="9525">
            <a:noFill/>
          </a:ln>
        </p:spPr>
      </p:pic>
    </p:spTree>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18"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热风炉</a:t>
            </a:r>
            <a:endParaRPr lang="zh-CN" altLang="en-US" sz="4000">
              <a:latin typeface="黑体" panose="02010609060101010101" pitchFamily="2" charset="-122"/>
              <a:ea typeface="黑体" panose="02010609060101010101" pitchFamily="2" charset="-122"/>
            </a:endParaRPr>
          </a:p>
        </p:txBody>
      </p:sp>
      <p:sp>
        <p:nvSpPr>
          <p:cNvPr id="2419"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20" name="Picture 4" descr="热风炉"/>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3"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煤粉喷吹系统 </a:t>
            </a:r>
            <a:endParaRPr lang="zh-CN" altLang="en-US" sz="4000">
              <a:latin typeface="黑体" panose="02010609060101010101" pitchFamily="2" charset="-122"/>
              <a:ea typeface="黑体" panose="02010609060101010101" pitchFamily="2" charset="-122"/>
            </a:endParaRPr>
          </a:p>
        </p:txBody>
      </p:sp>
      <p:sp>
        <p:nvSpPr>
          <p:cNvPr id="2424"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一期高炉建成后，全厂生铁产量</a:t>
            </a:r>
            <a:r>
              <a:rPr lang="en-US" altLang="zh-CN">
                <a:latin typeface="黑体" panose="02010609060101010101" pitchFamily="2" charset="-122"/>
                <a:ea typeface="黑体" panose="02010609060101010101" pitchFamily="2" charset="-122"/>
              </a:rPr>
              <a:t>200</a:t>
            </a:r>
            <a:r>
              <a:rPr lang="zh-CN" altLang="en-US">
                <a:latin typeface="黑体" panose="02010609060101010101" pitchFamily="2" charset="-122"/>
                <a:ea typeface="黑体" panose="02010609060101010101" pitchFamily="2" charset="-122"/>
              </a:rPr>
              <a:t>万</a:t>
            </a:r>
            <a:r>
              <a:rPr lang="en-US" altLang="zh-CN">
                <a:latin typeface="黑体" panose="02010609060101010101" pitchFamily="2" charset="-122"/>
                <a:ea typeface="黑体" panose="02010609060101010101" pitchFamily="2" charset="-122"/>
              </a:rPr>
              <a:t>t /a</a:t>
            </a:r>
            <a:r>
              <a:rPr lang="zh-CN" altLang="en-US">
                <a:latin typeface="黑体" panose="02010609060101010101" pitchFamily="2" charset="-122"/>
                <a:ea typeface="黑体" panose="02010609060101010101" pitchFamily="2" charset="-122"/>
              </a:rPr>
              <a:t>，高炉平均喷吹量按</a:t>
            </a:r>
            <a:r>
              <a:rPr lang="en-US" altLang="zh-CN">
                <a:latin typeface="黑体" panose="02010609060101010101" pitchFamily="2" charset="-122"/>
                <a:ea typeface="黑体" panose="02010609060101010101" pitchFamily="2" charset="-122"/>
              </a:rPr>
              <a:t>200kg/tFe</a:t>
            </a:r>
            <a:r>
              <a:rPr lang="zh-CN" altLang="en-US">
                <a:latin typeface="黑体" panose="02010609060101010101" pitchFamily="2" charset="-122"/>
                <a:ea typeface="黑体" panose="02010609060101010101" pitchFamily="2" charset="-122"/>
              </a:rPr>
              <a:t>、总需喷煤</a:t>
            </a:r>
            <a:r>
              <a:rPr lang="en-US" altLang="zh-CN">
                <a:latin typeface="黑体" panose="02010609060101010101" pitchFamily="2" charset="-122"/>
                <a:ea typeface="黑体" panose="02010609060101010101" pitchFamily="2" charset="-122"/>
              </a:rPr>
              <a:t>48 t/h</a:t>
            </a:r>
            <a:r>
              <a:rPr lang="zh-CN" altLang="en-US">
                <a:latin typeface="黑体" panose="02010609060101010101" pitchFamily="2" charset="-122"/>
                <a:ea typeface="黑体" panose="02010609060101010101" pitchFamily="2" charset="-122"/>
              </a:rPr>
              <a:t>。</a:t>
            </a:r>
            <a:endParaRPr lang="zh-CN" altLang="en-US">
              <a:latin typeface="黑体" panose="02010609060101010101" pitchFamily="2" charset="-122"/>
              <a:ea typeface="黑体" panose="02010609060101010101" pitchFamily="2" charset="-122"/>
            </a:endParaRPr>
          </a:p>
          <a:p>
            <a:r>
              <a:rPr lang="zh-CN" altLang="en-US">
                <a:latin typeface="黑体" panose="02010609060101010101" pitchFamily="2" charset="-122"/>
                <a:ea typeface="黑体" panose="02010609060101010101" pitchFamily="2" charset="-122"/>
              </a:rPr>
              <a:t>三座高炉建成后，按高炉喷煤量</a:t>
            </a:r>
            <a:r>
              <a:rPr lang="en-US" altLang="zh-CN">
                <a:latin typeface="黑体" panose="02010609060101010101" pitchFamily="2" charset="-122"/>
                <a:ea typeface="黑体" panose="02010609060101010101" pitchFamily="2" charset="-122"/>
              </a:rPr>
              <a:t>200kg/tFe</a:t>
            </a:r>
            <a:r>
              <a:rPr lang="zh-CN" altLang="en-US">
                <a:latin typeface="黑体" panose="02010609060101010101" pitchFamily="2" charset="-122"/>
                <a:ea typeface="黑体" panose="02010609060101010101" pitchFamily="2" charset="-122"/>
              </a:rPr>
              <a:t>核算，则喷煤需求量为</a:t>
            </a:r>
            <a:r>
              <a:rPr lang="en-US" altLang="zh-CN">
                <a:latin typeface="黑体" panose="02010609060101010101" pitchFamily="2" charset="-122"/>
                <a:ea typeface="黑体" panose="02010609060101010101" pitchFamily="2" charset="-122"/>
              </a:rPr>
              <a:t>144t/h</a:t>
            </a:r>
            <a:r>
              <a:rPr lang="zh-CN" altLang="en-US">
                <a:latin typeface="黑体" panose="02010609060101010101" pitchFamily="2" charset="-122"/>
                <a:ea typeface="黑体" panose="02010609060101010101" pitchFamily="2" charset="-122"/>
              </a:rPr>
              <a:t>。</a:t>
            </a:r>
            <a:endParaRPr lang="zh-CN" altLang="en-US">
              <a:latin typeface="黑体" panose="02010609060101010101" pitchFamily="2" charset="-122"/>
              <a:ea typeface="黑体" panose="02010609060101010101" pitchFamily="2" charset="-122"/>
            </a:endParaRPr>
          </a:p>
          <a:p>
            <a:r>
              <a:rPr lang="zh-CN" altLang="en-US">
                <a:latin typeface="黑体" panose="02010609060101010101" pitchFamily="2" charset="-122"/>
                <a:ea typeface="黑体" panose="02010609060101010101" pitchFamily="2" charset="-122"/>
              </a:rPr>
              <a:t>干煤棚</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27"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干煤棚</a:t>
            </a:r>
            <a:endParaRPr lang="zh-CN" altLang="en-US" sz="4000">
              <a:latin typeface="黑体" panose="02010609060101010101" pitchFamily="2" charset="-122"/>
              <a:ea typeface="黑体" panose="02010609060101010101" pitchFamily="2" charset="-122"/>
            </a:endParaRPr>
          </a:p>
        </p:txBody>
      </p:sp>
      <p:sp>
        <p:nvSpPr>
          <p:cNvPr id="2428"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29" name="Picture 4" descr="炼铁干燥棚"/>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2"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修罐库</a:t>
            </a:r>
            <a:endParaRPr lang="zh-CN" altLang="en-US" sz="4000">
              <a:latin typeface="黑体" panose="02010609060101010101" pitchFamily="2" charset="-122"/>
              <a:ea typeface="黑体" panose="02010609060101010101" pitchFamily="2" charset="-122"/>
            </a:endParaRPr>
          </a:p>
        </p:txBody>
      </p:sp>
      <p:sp>
        <p:nvSpPr>
          <p:cNvPr id="2433"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34" name="Picture 4" descr="鱼雷罐车修理间框架施工"/>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37"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高炉煤气 </a:t>
            </a:r>
            <a:endParaRPr lang="zh-CN" altLang="en-US" sz="4000">
              <a:latin typeface="黑体" panose="02010609060101010101" pitchFamily="2" charset="-122"/>
              <a:ea typeface="黑体" panose="02010609060101010101" pitchFamily="2" charset="-122"/>
            </a:endParaRPr>
          </a:p>
        </p:txBody>
      </p:sp>
      <p:sp>
        <p:nvSpPr>
          <p:cNvPr id="2438"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a:latin typeface="黑体" panose="02010609060101010101" pitchFamily="2" charset="-122"/>
                <a:ea typeface="黑体" panose="02010609060101010101" pitchFamily="2" charset="-122"/>
              </a:rPr>
              <a:t>高炉煤气清洗</a:t>
            </a:r>
            <a:endParaRPr lang="zh-CN" altLang="en-US">
              <a:latin typeface="黑体" panose="02010609060101010101" pitchFamily="2" charset="-122"/>
              <a:ea typeface="黑体" panose="02010609060101010101" pitchFamily="2" charset="-122"/>
            </a:endParaRPr>
          </a:p>
          <a:p>
            <a:r>
              <a:rPr lang="zh-CN" altLang="en-US">
                <a:latin typeface="黑体" panose="02010609060101010101" pitchFamily="2" charset="-122"/>
                <a:ea typeface="黑体" panose="02010609060101010101" pitchFamily="2" charset="-122"/>
              </a:rPr>
              <a:t>高炉煤气余压透平发电机组</a:t>
            </a:r>
            <a:r>
              <a:rPr lang="en-US" altLang="zh-CN">
                <a:latin typeface="黑体" panose="02010609060101010101" pitchFamily="2" charset="-122"/>
                <a:ea typeface="黑体" panose="02010609060101010101" pitchFamily="2" charset="-122"/>
              </a:rPr>
              <a:t>(Top Gas Pressure Recovery Turbine </a:t>
            </a:r>
            <a:r>
              <a:rPr lang="zh-CN" altLang="en-US">
                <a:latin typeface="黑体" panose="02010609060101010101" pitchFamily="2" charset="-122"/>
                <a:ea typeface="黑体" panose="02010609060101010101" pitchFamily="2" charset="-122"/>
              </a:rPr>
              <a:t>简称</a:t>
            </a:r>
            <a:r>
              <a:rPr lang="en-US" altLang="zh-CN">
                <a:latin typeface="黑体" panose="02010609060101010101" pitchFamily="2" charset="-122"/>
                <a:ea typeface="黑体" panose="02010609060101010101" pitchFamily="2" charset="-122"/>
              </a:rPr>
              <a:t>TRT</a:t>
            </a:r>
            <a:r>
              <a:rPr lang="zh-CN" altLang="en-US">
                <a:latin typeface="黑体" panose="02010609060101010101" pitchFamily="2" charset="-122"/>
                <a:ea typeface="黑体" panose="02010609060101010101" pitchFamily="2" charset="-122"/>
              </a:rPr>
              <a:t>）  </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1"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高炉煤气清洗</a:t>
            </a:r>
            <a:endParaRPr lang="zh-CN" altLang="en-US" sz="4000">
              <a:latin typeface="黑体" panose="02010609060101010101" pitchFamily="2" charset="-122"/>
              <a:ea typeface="黑体" panose="02010609060101010101" pitchFamily="2" charset="-122"/>
            </a:endParaRPr>
          </a:p>
        </p:txBody>
      </p:sp>
      <p:sp>
        <p:nvSpPr>
          <p:cNvPr id="2442"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2800">
                <a:latin typeface="黑体" panose="02010609060101010101" pitchFamily="2" charset="-122"/>
                <a:ea typeface="黑体" panose="02010609060101010101" pitchFamily="2" charset="-122"/>
              </a:rPr>
              <a:t>煤气从高炉炉顶引出，经重力除尘器</a:t>
            </a:r>
            <a:r>
              <a:rPr lang="en-US" altLang="zh-CN" sz="2800">
                <a:latin typeface="黑体" panose="02010609060101010101" pitchFamily="2" charset="-122"/>
                <a:ea typeface="黑体" panose="02010609060101010101" pitchFamily="2" charset="-122"/>
              </a:rPr>
              <a:t>(DC)</a:t>
            </a:r>
            <a:r>
              <a:rPr lang="zh-CN" altLang="en-US" sz="2800">
                <a:latin typeface="黑体" panose="02010609060101010101" pitchFamily="2" charset="-122"/>
                <a:ea typeface="黑体" panose="02010609060101010101" pitchFamily="2" charset="-122"/>
              </a:rPr>
              <a:t>除尘后，含尘量</a:t>
            </a:r>
            <a:r>
              <a:rPr lang="en-US" altLang="zh-CN" sz="2800">
                <a:latin typeface="黑体" panose="02010609060101010101" pitchFamily="2" charset="-122"/>
                <a:ea typeface="黑体" panose="02010609060101010101" pitchFamily="2" charset="-122"/>
              </a:rPr>
              <a:t>5</a:t>
            </a:r>
            <a:r>
              <a:rPr lang="zh-CN" altLang="en-US" sz="2800">
                <a:latin typeface="黑体" panose="02010609060101010101" pitchFamily="2" charset="-122"/>
                <a:ea typeface="黑体" panose="02010609060101010101" pitchFamily="2" charset="-122"/>
              </a:rPr>
              <a:t>～</a:t>
            </a:r>
            <a:r>
              <a:rPr lang="en-US" altLang="zh-CN" sz="2800">
                <a:latin typeface="黑体" panose="02010609060101010101" pitchFamily="2" charset="-122"/>
                <a:ea typeface="黑体" panose="02010609060101010101" pitchFamily="2" charset="-122"/>
              </a:rPr>
              <a:t>6g/m</a:t>
            </a:r>
            <a:r>
              <a:rPr lang="en-US" altLang="zh-CN" sz="2800" baseline="30000">
                <a:latin typeface="黑体" panose="02010609060101010101" pitchFamily="2" charset="-122"/>
                <a:ea typeface="黑体" panose="02010609060101010101" pitchFamily="2" charset="-122"/>
              </a:rPr>
              <a:t>3</a:t>
            </a:r>
            <a:r>
              <a:rPr lang="en-US" altLang="zh-CN" sz="2800">
                <a:latin typeface="黑体" panose="02010609060101010101" pitchFamily="2" charset="-122"/>
                <a:ea typeface="黑体" panose="02010609060101010101" pitchFamily="2" charset="-122"/>
              </a:rPr>
              <a:t>(</a:t>
            </a:r>
            <a:r>
              <a:rPr lang="zh-CN" altLang="en-US" sz="2800">
                <a:latin typeface="黑体" panose="02010609060101010101" pitchFamily="2" charset="-122"/>
                <a:ea typeface="黑体" panose="02010609060101010101" pitchFamily="2" charset="-122"/>
              </a:rPr>
              <a:t>标况</a:t>
            </a:r>
            <a:r>
              <a:rPr lang="en-US" altLang="zh-CN" sz="2800">
                <a:latin typeface="黑体" panose="02010609060101010101" pitchFamily="2" charset="-122"/>
                <a:ea typeface="黑体" panose="02010609060101010101" pitchFamily="2" charset="-122"/>
              </a:rPr>
              <a:t>)</a:t>
            </a:r>
            <a:r>
              <a:rPr lang="zh-CN" altLang="en-US" sz="2800">
                <a:latin typeface="黑体" panose="02010609060101010101" pitchFamily="2" charset="-122"/>
                <a:ea typeface="黑体" panose="02010609060101010101" pitchFamily="2" charset="-122"/>
              </a:rPr>
              <a:t>，出</a:t>
            </a:r>
            <a:r>
              <a:rPr lang="en-US" altLang="zh-CN" sz="2800">
                <a:latin typeface="黑体" panose="02010609060101010101" pitchFamily="2" charset="-122"/>
                <a:ea typeface="黑体" panose="02010609060101010101" pitchFamily="2" charset="-122"/>
              </a:rPr>
              <a:t>DC</a:t>
            </a:r>
            <a:r>
              <a:rPr lang="zh-CN" altLang="en-US" sz="2800">
                <a:latin typeface="黑体" panose="02010609060101010101" pitchFamily="2" charset="-122"/>
                <a:ea typeface="黑体" panose="02010609060101010101" pitchFamily="2" charset="-122"/>
              </a:rPr>
              <a:t>后的高炉煤气进入高效蒸喷塔，煤气在此塔内经塔顶部喷洒冷却水冷却至接近饱和温度，然后进入其下部的可调文氏管及脱水脱泥器，进行除尘和脱水脱泥，经一级文氏管除尘后，煤气含尘量可降至</a:t>
            </a:r>
            <a:r>
              <a:rPr lang="en-US" altLang="zh-CN" sz="2800">
                <a:latin typeface="黑体" panose="02010609060101010101" pitchFamily="2" charset="-122"/>
                <a:ea typeface="黑体" panose="02010609060101010101" pitchFamily="2" charset="-122"/>
              </a:rPr>
              <a:t>10mg/m</a:t>
            </a:r>
            <a:r>
              <a:rPr lang="en-US" altLang="zh-CN" sz="2800" baseline="30000">
                <a:latin typeface="黑体" panose="02010609060101010101" pitchFamily="2" charset="-122"/>
                <a:ea typeface="黑体" panose="02010609060101010101" pitchFamily="2" charset="-122"/>
              </a:rPr>
              <a:t>3</a:t>
            </a:r>
            <a:r>
              <a:rPr lang="en-US" altLang="zh-CN" sz="2800">
                <a:latin typeface="黑体" panose="02010609060101010101" pitchFamily="2" charset="-122"/>
                <a:ea typeface="黑体" panose="02010609060101010101" pitchFamily="2" charset="-122"/>
              </a:rPr>
              <a:t>(</a:t>
            </a:r>
            <a:r>
              <a:rPr lang="zh-CN" altLang="en-US" sz="2800">
                <a:latin typeface="黑体" panose="02010609060101010101" pitchFamily="2" charset="-122"/>
                <a:ea typeface="黑体" panose="02010609060101010101" pitchFamily="2" charset="-122"/>
              </a:rPr>
              <a:t>标况</a:t>
            </a:r>
            <a:r>
              <a:rPr lang="en-US" altLang="zh-CN" sz="2800">
                <a:latin typeface="黑体" panose="02010609060101010101" pitchFamily="2" charset="-122"/>
                <a:ea typeface="黑体" panose="02010609060101010101" pitchFamily="2" charset="-122"/>
              </a:rPr>
              <a:t>)</a:t>
            </a:r>
            <a:r>
              <a:rPr lang="zh-CN" altLang="en-US" sz="2800">
                <a:latin typeface="黑体" panose="02010609060101010101" pitchFamily="2" charset="-122"/>
                <a:ea typeface="黑体" panose="02010609060101010101" pitchFamily="2" charset="-122"/>
              </a:rPr>
              <a:t>以下，再经</a:t>
            </a:r>
            <a:r>
              <a:rPr lang="en-US" altLang="zh-CN" sz="2800">
                <a:latin typeface="黑体" panose="02010609060101010101" pitchFamily="2" charset="-122"/>
                <a:ea typeface="黑体" panose="02010609060101010101" pitchFamily="2" charset="-122"/>
              </a:rPr>
              <a:t>TRT</a:t>
            </a:r>
            <a:r>
              <a:rPr lang="zh-CN" altLang="en-US" sz="2800">
                <a:latin typeface="黑体" panose="02010609060101010101" pitchFamily="2" charset="-122"/>
                <a:ea typeface="黑体" panose="02010609060101010101" pitchFamily="2" charset="-122"/>
              </a:rPr>
              <a:t>发电机组发电后去净煤气总管，或经减压阀组减压后去净煤气总管。</a:t>
            </a:r>
            <a:endParaRPr lang="zh-CN" altLang="en-US" sz="2800">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5"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高炉煤气余压透平发电机组（</a:t>
            </a:r>
            <a:r>
              <a:rPr lang="en-US" altLang="zh-CN" sz="4000">
                <a:latin typeface="黑体" panose="02010609060101010101" pitchFamily="2" charset="-122"/>
                <a:ea typeface="黑体" panose="02010609060101010101" pitchFamily="2" charset="-122"/>
              </a:rPr>
              <a:t>TRT</a:t>
            </a:r>
            <a:r>
              <a:rPr lang="zh-CN" altLang="en-US" sz="4000">
                <a:latin typeface="黑体" panose="02010609060101010101" pitchFamily="2" charset="-122"/>
                <a:ea typeface="黑体" panose="02010609060101010101" pitchFamily="2" charset="-122"/>
              </a:rPr>
              <a:t>） </a:t>
            </a:r>
            <a:endParaRPr lang="zh-CN" altLang="en-US" sz="4000">
              <a:latin typeface="黑体" panose="02010609060101010101" pitchFamily="2" charset="-122"/>
              <a:ea typeface="黑体" panose="02010609060101010101" pitchFamily="2" charset="-122"/>
            </a:endParaRPr>
          </a:p>
        </p:txBody>
      </p:sp>
      <p:sp>
        <p:nvSpPr>
          <p:cNvPr id="2446"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2800">
                <a:latin typeface="黑体" panose="02010609060101010101" pitchFamily="2" charset="-122"/>
                <a:ea typeface="黑体" panose="02010609060101010101" pitchFamily="2" charset="-122"/>
              </a:rPr>
              <a:t>高炉煤气经系统除尘后，经过</a:t>
            </a:r>
            <a:r>
              <a:rPr lang="en-US" altLang="zh-CN" sz="2800">
                <a:latin typeface="黑体" panose="02010609060101010101" pitchFamily="2" charset="-122"/>
                <a:ea typeface="黑体" panose="02010609060101010101" pitchFamily="2" charset="-122"/>
              </a:rPr>
              <a:t>TRT</a:t>
            </a:r>
            <a:r>
              <a:rPr lang="zh-CN" altLang="en-US" sz="2800">
                <a:latin typeface="黑体" panose="02010609060101010101" pitchFamily="2" charset="-122"/>
                <a:ea typeface="黑体" panose="02010609060101010101" pitchFamily="2" charset="-122"/>
              </a:rPr>
              <a:t>入口电动蝶阀、液插板阀及紧急切断阀，进入透平主机并带动发电机发电。高炉煤气则从透平轴向排出，经过电动蝶阀后，接入消音器后进入高炉净煤气管道。</a:t>
            </a:r>
            <a:endParaRPr lang="zh-CN" altLang="en-US" sz="2800">
              <a:latin typeface="黑体" panose="02010609060101010101" pitchFamily="2" charset="-122"/>
              <a:ea typeface="黑体" panose="02010609060101010101" pitchFamily="2" charset="-122"/>
            </a:endParaRPr>
          </a:p>
          <a:p>
            <a:r>
              <a:rPr lang="zh-CN" altLang="en-US" sz="2800">
                <a:latin typeface="黑体" panose="02010609060101010101" pitchFamily="2" charset="-122"/>
                <a:ea typeface="黑体" panose="02010609060101010101" pitchFamily="2" charset="-122"/>
              </a:rPr>
              <a:t>发电机为无刷励磁同步发电机，其额定功率</a:t>
            </a:r>
            <a:r>
              <a:rPr lang="en-US" altLang="zh-CN" sz="2800">
                <a:latin typeface="黑体" panose="02010609060101010101" pitchFamily="2" charset="-122"/>
                <a:ea typeface="黑体" panose="02010609060101010101" pitchFamily="2" charset="-122"/>
              </a:rPr>
              <a:t>12000kW, </a:t>
            </a:r>
            <a:r>
              <a:rPr lang="zh-CN" altLang="en-US" sz="2800">
                <a:latin typeface="黑体" panose="02010609060101010101" pitchFamily="2" charset="-122"/>
                <a:ea typeface="黑体" panose="02010609060101010101" pitchFamily="2" charset="-122"/>
              </a:rPr>
              <a:t>端电压</a:t>
            </a:r>
            <a:r>
              <a:rPr lang="en-US" altLang="zh-CN" sz="2800">
                <a:latin typeface="黑体" panose="02010609060101010101" pitchFamily="2" charset="-122"/>
                <a:ea typeface="黑体" panose="02010609060101010101" pitchFamily="2" charset="-122"/>
              </a:rPr>
              <a:t>10.5kV</a:t>
            </a:r>
            <a:r>
              <a:rPr lang="zh-CN" altLang="en-US" sz="2800">
                <a:latin typeface="黑体" panose="02010609060101010101" pitchFamily="2" charset="-122"/>
                <a:ea typeface="黑体" panose="02010609060101010101" pitchFamily="2" charset="-122"/>
              </a:rPr>
              <a:t>，该发电机采用空气密闭循环冷却。</a:t>
            </a:r>
            <a:endParaRPr lang="zh-CN" altLang="en-US" sz="2800">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49"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高炉鼓风机站 </a:t>
            </a:r>
            <a:endParaRPr lang="zh-CN" altLang="en-US" sz="4000">
              <a:latin typeface="黑体" panose="02010609060101010101" pitchFamily="2" charset="-122"/>
              <a:ea typeface="黑体" panose="02010609060101010101" pitchFamily="2" charset="-122"/>
            </a:endParaRPr>
          </a:p>
        </p:txBody>
      </p:sp>
      <p:sp>
        <p:nvSpPr>
          <p:cNvPr id="2450"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a:pPr>
              <a:lnSpc>
                <a:spcPct val="90000"/>
              </a:lnSpc>
            </a:pPr>
            <a:r>
              <a:rPr lang="zh-CN" altLang="en-US">
                <a:latin typeface="黑体" panose="02010609060101010101" pitchFamily="2" charset="-122"/>
                <a:ea typeface="黑体" panose="02010609060101010101" pitchFamily="2" charset="-122"/>
              </a:rPr>
              <a:t>鼓风站锅炉以高炉煤气为燃料。经计算，鼓风机最大风量时轴功率为～</a:t>
            </a:r>
            <a:r>
              <a:rPr lang="en-US" altLang="zh-CN">
                <a:latin typeface="黑体" panose="02010609060101010101" pitchFamily="2" charset="-122"/>
                <a:ea typeface="黑体" panose="02010609060101010101" pitchFamily="2" charset="-122"/>
              </a:rPr>
              <a:t>30000kW,</a:t>
            </a:r>
            <a:r>
              <a:rPr lang="zh-CN" altLang="en-US">
                <a:latin typeface="黑体" panose="02010609060101010101" pitchFamily="2" charset="-122"/>
                <a:ea typeface="黑体" panose="02010609060101010101" pitchFamily="2" charset="-122"/>
              </a:rPr>
              <a:t>汽轮机耗汽量为～</a:t>
            </a:r>
            <a:r>
              <a:rPr lang="en-US" altLang="zh-CN">
                <a:latin typeface="黑体" panose="02010609060101010101" pitchFamily="2" charset="-122"/>
                <a:ea typeface="黑体" panose="02010609060101010101" pitchFamily="2" charset="-122"/>
              </a:rPr>
              <a:t>130t/h; </a:t>
            </a:r>
            <a:r>
              <a:rPr lang="zh-CN" altLang="en-US">
                <a:latin typeface="黑体" panose="02010609060101010101" pitchFamily="2" charset="-122"/>
                <a:ea typeface="黑体" panose="02010609060101010101" pitchFamily="2" charset="-122"/>
              </a:rPr>
              <a:t>鼓风机年平均风量时轴功率为～</a:t>
            </a:r>
            <a:r>
              <a:rPr lang="en-US" altLang="zh-CN">
                <a:latin typeface="黑体" panose="02010609060101010101" pitchFamily="2" charset="-122"/>
                <a:ea typeface="黑体" panose="02010609060101010101" pitchFamily="2" charset="-122"/>
              </a:rPr>
              <a:t>23500kW,</a:t>
            </a:r>
            <a:r>
              <a:rPr lang="zh-CN" altLang="en-US">
                <a:latin typeface="黑体" panose="02010609060101010101" pitchFamily="2" charset="-122"/>
                <a:ea typeface="黑体" panose="02010609060101010101" pitchFamily="2" charset="-122"/>
              </a:rPr>
              <a:t>汽轮机耗汽量为～</a:t>
            </a:r>
            <a:r>
              <a:rPr lang="en-US" altLang="zh-CN">
                <a:latin typeface="黑体" panose="02010609060101010101" pitchFamily="2" charset="-122"/>
                <a:ea typeface="黑体" panose="02010609060101010101" pitchFamily="2" charset="-122"/>
              </a:rPr>
              <a:t>100t/h</a:t>
            </a:r>
            <a:r>
              <a:rPr lang="zh-CN" altLang="en-US">
                <a:latin typeface="黑体" panose="02010609060101010101" pitchFamily="2" charset="-122"/>
                <a:ea typeface="黑体" panose="02010609060101010101" pitchFamily="2" charset="-122"/>
              </a:rPr>
              <a:t>。一期工程，建设一台中温中压</a:t>
            </a:r>
            <a:r>
              <a:rPr lang="en-US" altLang="zh-CN">
                <a:latin typeface="黑体" panose="02010609060101010101" pitchFamily="2" charset="-122"/>
                <a:ea typeface="黑体" panose="02010609060101010101" pitchFamily="2" charset="-122"/>
              </a:rPr>
              <a:t>150 t/h</a:t>
            </a:r>
            <a:r>
              <a:rPr lang="zh-CN" altLang="en-US">
                <a:latin typeface="黑体" panose="02010609060101010101" pitchFamily="2" charset="-122"/>
                <a:ea typeface="黑体" panose="02010609060101010101" pitchFamily="2" charset="-122"/>
              </a:rPr>
              <a:t>全燃 煤气露天布置锅炉。二期工程扩建二台</a:t>
            </a:r>
            <a:r>
              <a:rPr lang="en-US" altLang="zh-CN">
                <a:latin typeface="黑体" panose="02010609060101010101" pitchFamily="2" charset="-122"/>
                <a:ea typeface="黑体" panose="02010609060101010101" pitchFamily="2" charset="-122"/>
              </a:rPr>
              <a:t>150 t/h</a:t>
            </a:r>
            <a:r>
              <a:rPr lang="zh-CN" altLang="en-US">
                <a:latin typeface="黑体" panose="02010609060101010101" pitchFamily="2" charset="-122"/>
                <a:ea typeface="黑体" panose="02010609060101010101" pitchFamily="2" charset="-122"/>
              </a:rPr>
              <a:t>同型号的锅炉，三期工程再扩建一台</a:t>
            </a:r>
            <a:r>
              <a:rPr lang="en-US" altLang="zh-CN">
                <a:latin typeface="黑体" panose="02010609060101010101" pitchFamily="2" charset="-122"/>
                <a:ea typeface="黑体" panose="02010609060101010101" pitchFamily="2" charset="-122"/>
              </a:rPr>
              <a:t>150 t/h</a:t>
            </a:r>
            <a:r>
              <a:rPr lang="zh-CN" altLang="en-US">
                <a:latin typeface="黑体" panose="02010609060101010101" pitchFamily="2" charset="-122"/>
                <a:ea typeface="黑体" panose="02010609060101010101" pitchFamily="2" charset="-122"/>
              </a:rPr>
              <a:t>同型号的锅炉。</a:t>
            </a:r>
            <a:endParaRPr lang="zh-CN" altLang="en-US">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3"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鼓风站锅炉</a:t>
            </a:r>
            <a:endParaRPr lang="zh-CN" altLang="en-US" sz="4000">
              <a:latin typeface="黑体" panose="02010609060101010101" pitchFamily="2" charset="-122"/>
              <a:ea typeface="黑体" panose="02010609060101010101" pitchFamily="2" charset="-122"/>
            </a:endParaRPr>
          </a:p>
        </p:txBody>
      </p:sp>
      <p:pic>
        <p:nvPicPr>
          <p:cNvPr id="2454" name="Picture 3" descr="2004-1-12 150t锅炉2"/>
          <p:cNvPicPr>
            <a:picLocks noChangeAspect="1"/>
          </p:cNvPicPr>
          <p:nvPr/>
        </p:nvPicPr>
        <p:blipFill>
          <a:blip r:embed="rId1"/>
          <a:stretch>
            <a:fillRect/>
          </a:stretch>
        </p:blipFill>
        <p:spPr>
          <a:xfrm>
            <a:off x="611188" y="0"/>
            <a:ext cx="6727825" cy="6858000"/>
          </a:xfrm>
          <a:prstGeom prst="rect">
            <a:avLst/>
          </a:prstGeom>
          <a:noFill/>
          <a:ln w="9525">
            <a:noFill/>
          </a:ln>
        </p:spPr>
      </p:pic>
    </p:spTree>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 name="Rectangle 2"/>
          <p:cNvSpPr/>
          <p:nvPr>
            <p:ph type="title" idx="4294967295"/>
          </p:nvPr>
        </p:nvSpPr>
        <p:spPr>
          <a:xfrm>
            <a:off x="457200" y="274638"/>
            <a:ext cx="8229600" cy="1143000"/>
          </a:xfrm>
          <a:prstGeom prst="rect">
            <a:avLst/>
          </a:prstGeom>
          <a:solidFill>
            <a:srgbClr val="FFFFFF"/>
          </a:solidFill>
          <a:ln w="9525" cap="flat" cmpd="sng">
            <a:solidFill>
              <a:srgbClr val="000000"/>
            </a:solidFill>
            <a:prstDash val="solid"/>
            <a:headEnd type="none" w="med" len="med"/>
            <a:tailEnd type="none" w="med" len="med"/>
          </a:ln>
        </p:spPr>
        <p:txBody>
          <a:bodyPr/>
          <a:p>
            <a:r>
              <a:rPr lang="zh-CN" altLang="en-US" sz="4000">
                <a:latin typeface="黑体" panose="02010609060101010101" pitchFamily="2" charset="-122"/>
                <a:ea typeface="黑体" panose="02010609060101010101" pitchFamily="2" charset="-122"/>
              </a:rPr>
              <a:t>高炉鼓风机站</a:t>
            </a:r>
            <a:endParaRPr lang="zh-CN" altLang="en-US" sz="4000">
              <a:latin typeface="黑体" panose="02010609060101010101" pitchFamily="2" charset="-122"/>
              <a:ea typeface="黑体" panose="02010609060101010101" pitchFamily="2" charset="-122"/>
            </a:endParaRPr>
          </a:p>
        </p:txBody>
      </p:sp>
      <p:sp>
        <p:nvSpPr>
          <p:cNvPr id="2458" name="Rectangle 3"/>
          <p:cNvSpPr/>
          <p:nvPr>
            <p:ph type="body" idx="4294967295"/>
          </p:nvPr>
        </p:nvSpPr>
        <p:spPr>
          <a:xfrm>
            <a:off x="457200" y="1600200"/>
            <a:ext cx="8229600" cy="4525963"/>
          </a:xfrm>
          <a:prstGeom prst="rect">
            <a:avLst/>
          </a:prstGeom>
          <a:solidFill>
            <a:srgbClr val="FFFFFF"/>
          </a:solidFill>
          <a:ln w="9525" cap="flat" cmpd="sng">
            <a:solidFill>
              <a:srgbClr val="000000"/>
            </a:solidFill>
            <a:prstDash val="solid"/>
            <a:headEnd type="none" w="med" len="med"/>
            <a:tailEnd type="none" w="med" len="med"/>
          </a:ln>
        </p:spPr>
        <p:txBody>
          <a:bodyPr/>
          <a:p/>
        </p:txBody>
      </p:sp>
      <p:pic>
        <p:nvPicPr>
          <p:cNvPr id="2459" name="Picture 4" descr="高炉鼓风机站"/>
          <p:cNvPicPr>
            <a:picLocks noChangeAspect="1"/>
          </p:cNvPicPr>
          <p:nvPr/>
        </p:nvPicPr>
        <p:blipFill>
          <a:blip r:embed="rId1"/>
          <a:stretch>
            <a:fillRect/>
          </a:stretch>
        </p:blipFill>
        <p:spPr>
          <a:xfrm>
            <a:off x="0" y="0"/>
            <a:ext cx="9144000" cy="6858000"/>
          </a:xfrm>
          <a:prstGeom prst="rect">
            <a:avLst/>
          </a:prstGeom>
          <a:noFill/>
          <a:ln w="9525">
            <a:noFill/>
          </a:ln>
        </p:spPr>
      </p:pic>
    </p:spTree>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5"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076" name="Rectangle 3"/>
          <p:cNvSpPr/>
          <p:nvPr>
            <p:ph type="body" idx="4294967295"/>
          </p:nvPr>
        </p:nvSpPr>
        <p:spPr>
          <a:xfrm>
            <a:off x="1403350" y="1025525"/>
            <a:ext cx="7561263" cy="5832475"/>
          </a:xfrm>
          <a:prstGeom prst="rect">
            <a:avLst/>
          </a:prstGeom>
          <a:noFill/>
          <a:ln w="9525">
            <a:noFill/>
          </a:ln>
        </p:spPr>
        <p:txBody>
          <a:bodyPr/>
          <a:p>
            <a:pPr eaLnBrk="1" hangingPunct="1">
              <a:lnSpc>
                <a:spcPts val="2400"/>
              </a:lnSpc>
              <a:spcBef>
                <a:spcPct val="0"/>
              </a:spcBef>
              <a:buNone/>
            </a:pPr>
            <a:r>
              <a:rPr lang="zh-CN" altLang="en-US" sz="2200" b="1">
                <a:latin typeface="楷体_GB2312" pitchFamily="49" charset="-122"/>
                <a:ea typeface="楷体_GB2312" pitchFamily="49" charset="-122"/>
              </a:rPr>
              <a:t>铁矿石</a:t>
            </a:r>
            <a:endParaRPr lang="zh-CN" altLang="en-US" sz="2200" b="1">
              <a:latin typeface="楷体_GB2312" pitchFamily="49" charset="-122"/>
              <a:ea typeface="楷体_GB2312" pitchFamily="49" charset="-122"/>
            </a:endParaRPr>
          </a:p>
          <a:p>
            <a:pPr eaLnBrk="1" hangingPunct="1">
              <a:lnSpc>
                <a:spcPts val="2400"/>
              </a:lnSpc>
              <a:spcBef>
                <a:spcPct val="0"/>
              </a:spcBef>
              <a:buNone/>
            </a:pPr>
            <a:r>
              <a:rPr lang="zh-CN" altLang="en-US" sz="2200" b="1">
                <a:latin typeface="楷体_GB2312" pitchFamily="49" charset="-122"/>
                <a:ea typeface="楷体_GB2312" pitchFamily="49" charset="-122"/>
              </a:rPr>
              <a:t>铁矿石种类</a:t>
            </a:r>
            <a:r>
              <a:rPr lang="en-US" altLang="zh-CN" sz="2200" b="1">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铁矿石分为天然矿和人造富矿。</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zh-CN" altLang="en-US" sz="2200">
                <a:solidFill>
                  <a:srgbClr val="000000"/>
                </a:solidFill>
                <a:latin typeface="楷体_GB2312" pitchFamily="49" charset="-122"/>
                <a:ea typeface="楷体_GB2312" pitchFamily="49" charset="-122"/>
              </a:rPr>
              <a:t>　</a:t>
            </a:r>
            <a:r>
              <a:rPr lang="zh-CN" altLang="en-US" sz="2200">
                <a:latin typeface="楷体_GB2312" pitchFamily="49" charset="-122"/>
                <a:ea typeface="楷体_GB2312" pitchFamily="49" charset="-122"/>
              </a:rPr>
              <a:t> </a:t>
            </a:r>
            <a:r>
              <a:rPr lang="zh-CN" altLang="en-US" sz="2200">
                <a:solidFill>
                  <a:srgbClr val="000000"/>
                </a:solidFill>
                <a:latin typeface="楷体_GB2312" pitchFamily="49" charset="-122"/>
                <a:ea typeface="楷体_GB2312" pitchFamily="49" charset="-122"/>
              </a:rPr>
              <a:t>天然矿按铁氧化物的主要矿物形态，分为赤铁矿、磁铁矿、褐铁矿和菱 铁矿等。炼铁常用的天然矿有澳矿、印度矿等。锰矿一般在洗炉、生产锰铁时才使用</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在高炉开炉时为改善渣铁流动性，也加入一部分锰矿。</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zh-CN" altLang="en-US" sz="2200">
                <a:latin typeface="楷体_GB2312" pitchFamily="49" charset="-122"/>
                <a:ea typeface="楷体_GB2312" pitchFamily="49" charset="-122"/>
              </a:rPr>
              <a:t>   </a:t>
            </a:r>
            <a:r>
              <a:rPr lang="zh-CN" altLang="en-US" sz="2200">
                <a:solidFill>
                  <a:srgbClr val="000000"/>
                </a:solidFill>
                <a:latin typeface="楷体_GB2312" pitchFamily="49" charset="-122"/>
                <a:ea typeface="楷体_GB2312" pitchFamily="49" charset="-122"/>
              </a:rPr>
              <a:t>烧结矿和球团矿统称人造富矿，人造富矿的出现解决了精矿粉、富粉矿的利用问题</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同时用人工手段改变矿石的冶炼性能</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所以人造富矿优于天然矿。烧结矿一般为碱性，球团矿为酸性，通过烧结矿和球团矿搭配入炉形成合适的炉渣碱度。</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zh-CN" altLang="en-US" sz="2200" b="1">
                <a:latin typeface="楷体_GB2312" pitchFamily="49" charset="-122"/>
                <a:ea typeface="楷体_GB2312" pitchFamily="49" charset="-122"/>
              </a:rPr>
              <a:t>铁矿石代用品</a:t>
            </a:r>
            <a:r>
              <a:rPr lang="en-US" altLang="zh-CN" sz="2200" b="1">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高炉炉尘、转炉炉尘、轧钢皮等，这些原料均要加入人造富矿原料中使用。</a:t>
            </a:r>
            <a:r>
              <a:rPr lang="zh-CN" altLang="en-US" sz="2200">
                <a:latin typeface="楷体_GB2312" pitchFamily="49" charset="-122"/>
                <a:ea typeface="楷体_GB2312" pitchFamily="49" charset="-122"/>
              </a:rPr>
              <a:t>  </a:t>
            </a:r>
            <a:endParaRPr lang="zh-CN" altLang="en-US" sz="2200">
              <a:latin typeface="楷体_GB2312" pitchFamily="49" charset="-122"/>
              <a:ea typeface="楷体_GB2312" pitchFamily="49" charset="-122"/>
            </a:endParaRPr>
          </a:p>
          <a:p>
            <a:pPr eaLnBrk="1" hangingPunct="1">
              <a:lnSpc>
                <a:spcPts val="2400"/>
              </a:lnSpc>
              <a:spcBef>
                <a:spcPct val="0"/>
              </a:spcBef>
              <a:buNone/>
            </a:pPr>
            <a:r>
              <a:rPr lang="zh-CN" altLang="en-US" sz="2200" b="1">
                <a:latin typeface="楷体_GB2312" pitchFamily="49" charset="-122"/>
                <a:ea typeface="楷体_GB2312" pitchFamily="49" charset="-122"/>
              </a:rPr>
              <a:t>对铁矿石的质量要求</a:t>
            </a:r>
            <a:r>
              <a:rPr lang="en-US" altLang="zh-CN" sz="2200" b="1">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贯彻精料方针，可概括为：</a:t>
            </a:r>
            <a:r>
              <a:rPr lang="zh-CN" altLang="en-US" sz="2200">
                <a:solidFill>
                  <a:srgbClr val="000000"/>
                </a:solidFill>
                <a:latin typeface="宋体" panose="02010600030101010101" pitchFamily="2" charset="-122"/>
                <a:ea typeface="楷体_GB2312" pitchFamily="49" charset="-122"/>
              </a:rPr>
              <a:t>“</a:t>
            </a:r>
            <a:r>
              <a:rPr lang="zh-CN" altLang="en-US" sz="2200">
                <a:solidFill>
                  <a:srgbClr val="000000"/>
                </a:solidFill>
                <a:latin typeface="楷体_GB2312" pitchFamily="49" charset="-122"/>
                <a:ea typeface="楷体_GB2312" pitchFamily="49" charset="-122"/>
              </a:rPr>
              <a:t>高、熟、净、小、匀、稳</a:t>
            </a:r>
            <a:r>
              <a:rPr lang="zh-CN" altLang="en-US" sz="2200">
                <a:solidFill>
                  <a:srgbClr val="000000"/>
                </a:solidFill>
                <a:latin typeface="宋体" panose="02010600030101010101" pitchFamily="2" charset="-122"/>
                <a:ea typeface="楷体_GB2312" pitchFamily="49" charset="-122"/>
              </a:rPr>
              <a:t>”</a:t>
            </a:r>
            <a:r>
              <a:rPr lang="zh-CN" altLang="en-US" sz="2200">
                <a:solidFill>
                  <a:srgbClr val="000000"/>
                </a:solidFill>
                <a:latin typeface="楷体_GB2312" pitchFamily="49" charset="-122"/>
                <a:ea typeface="楷体_GB2312" pitchFamily="49" charset="-122"/>
              </a:rPr>
              <a:t>六个字。</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zh-CN" altLang="en-US" sz="2200">
                <a:solidFill>
                  <a:srgbClr val="000000"/>
                </a:solidFill>
                <a:latin typeface="楷体_GB2312" pitchFamily="49" charset="-122"/>
                <a:ea typeface="楷体_GB2312" pitchFamily="49" charset="-122"/>
              </a:rPr>
              <a:t>　 炼铁工作者经过长期的生产实践总结出</a:t>
            </a:r>
            <a:r>
              <a:rPr lang="zh-CN" altLang="en-US" sz="2200">
                <a:solidFill>
                  <a:srgbClr val="000000"/>
                </a:solidFill>
                <a:latin typeface="宋体" panose="02010600030101010101" pitchFamily="2" charset="-122"/>
                <a:ea typeface="楷体_GB2312" pitchFamily="49" charset="-122"/>
              </a:rPr>
              <a:t>“</a:t>
            </a:r>
            <a:r>
              <a:rPr lang="zh-CN" altLang="en-US" sz="2200">
                <a:solidFill>
                  <a:srgbClr val="000000"/>
                </a:solidFill>
                <a:latin typeface="楷体_GB2312" pitchFamily="49" charset="-122"/>
                <a:ea typeface="楷体_GB2312" pitchFamily="49" charset="-122"/>
              </a:rPr>
              <a:t>七分原料三分操作</a:t>
            </a:r>
            <a:r>
              <a:rPr lang="zh-CN" altLang="en-US" sz="2200">
                <a:solidFill>
                  <a:srgbClr val="000000"/>
                </a:solidFill>
                <a:latin typeface="宋体" panose="02010600030101010101" pitchFamily="2" charset="-122"/>
                <a:ea typeface="楷体_GB2312" pitchFamily="49" charset="-122"/>
              </a:rPr>
              <a:t>”</a:t>
            </a:r>
            <a:r>
              <a:rPr lang="zh-CN" altLang="en-US" sz="2200">
                <a:solidFill>
                  <a:srgbClr val="000000"/>
                </a:solidFill>
                <a:latin typeface="楷体_GB2312" pitchFamily="49" charset="-122"/>
                <a:ea typeface="楷体_GB2312" pitchFamily="49" charset="-122"/>
              </a:rPr>
              <a:t>或</a:t>
            </a:r>
            <a:r>
              <a:rPr lang="zh-CN" altLang="en-US" sz="2200">
                <a:solidFill>
                  <a:srgbClr val="000000"/>
                </a:solidFill>
                <a:latin typeface="宋体" panose="02010600030101010101" pitchFamily="2" charset="-122"/>
                <a:ea typeface="楷体_GB2312" pitchFamily="49" charset="-122"/>
              </a:rPr>
              <a:t>“</a:t>
            </a:r>
            <a:r>
              <a:rPr lang="zh-CN" altLang="en-US" sz="2200">
                <a:solidFill>
                  <a:srgbClr val="000000"/>
                </a:solidFill>
                <a:latin typeface="楷体_GB2312" pitchFamily="49" charset="-122"/>
                <a:ea typeface="楷体_GB2312" pitchFamily="49" charset="-122"/>
              </a:rPr>
              <a:t>四分原料三分设备三分操作</a:t>
            </a:r>
            <a:r>
              <a:rPr lang="zh-CN" altLang="en-US" sz="2200">
                <a:solidFill>
                  <a:srgbClr val="000000"/>
                </a:solidFill>
                <a:latin typeface="宋体" panose="02010600030101010101" pitchFamily="2" charset="-122"/>
                <a:ea typeface="楷体_GB2312" pitchFamily="49" charset="-122"/>
              </a:rPr>
              <a:t>”</a:t>
            </a:r>
            <a:r>
              <a:rPr lang="zh-CN" altLang="en-US" sz="2200">
                <a:solidFill>
                  <a:srgbClr val="000000"/>
                </a:solidFill>
                <a:latin typeface="楷体_GB2312" pitchFamily="49" charset="-122"/>
                <a:ea typeface="楷体_GB2312" pitchFamily="49" charset="-122"/>
              </a:rPr>
              <a:t>说明精料对高炉生产决定性影响。</a:t>
            </a:r>
            <a:endParaRPr lang="en-US" altLang="zh-CN" sz="2200">
              <a:solidFill>
                <a:srgbClr val="000000"/>
              </a:solidFill>
              <a:latin typeface="楷体_GB2312" pitchFamily="49" charset="-122"/>
              <a:ea typeface="楷体_GB2312" pitchFamily="49" charset="-122"/>
            </a:endParaRPr>
          </a:p>
          <a:p>
            <a:pPr eaLnBrk="1" hangingPunct="1">
              <a:lnSpc>
                <a:spcPts val="2700"/>
              </a:lnSpc>
              <a:buNone/>
            </a:pPr>
            <a:endParaRPr lang="en-US" altLang="zh-CN" sz="2200">
              <a:solidFill>
                <a:srgbClr val="003D3C"/>
              </a:solidFill>
              <a:latin typeface="楷体_GB2312" pitchFamily="49" charset="-122"/>
              <a:ea typeface="楷体_GB2312" pitchFamily="49" charset="-122"/>
            </a:endParaRPr>
          </a:p>
        </p:txBody>
      </p:sp>
      <p:sp>
        <p:nvSpPr>
          <p:cNvPr id="2077" name="Text Box 4"/>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78" name="Text Box 5"/>
          <p:cNvSpPr/>
          <p:nvPr/>
        </p:nvSpPr>
        <p:spPr>
          <a:xfrm>
            <a:off x="34925" y="1557338"/>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79" name="Text Box 6"/>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80"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62" name="Picture 2" descr="Isn034"/>
          <p:cNvPicPr>
            <a:picLocks noChangeAspect="1"/>
          </p:cNvPicPr>
          <p:nvPr/>
        </p:nvPicPr>
        <p:blipFill>
          <a:blip r:embed="rId1"/>
          <a:stretch>
            <a:fillRect/>
          </a:stretch>
        </p:blipFill>
        <p:spPr>
          <a:xfrm>
            <a:off x="685800" y="381000"/>
            <a:ext cx="7924800" cy="6172200"/>
          </a:xfrm>
          <a:prstGeom prst="rect">
            <a:avLst/>
          </a:prstGeom>
          <a:noFill/>
          <a:ln w="9525">
            <a:noFill/>
          </a:ln>
        </p:spPr>
      </p:pic>
      <p:sp>
        <p:nvSpPr>
          <p:cNvPr id="2463" name="Text Box 3"/>
          <p:cNvSpPr/>
          <p:nvPr/>
        </p:nvSpPr>
        <p:spPr>
          <a:xfrm>
            <a:off x="2895600" y="1905000"/>
            <a:ext cx="3505200" cy="914400"/>
          </a:xfrm>
          <a:prstGeom prst="rect">
            <a:avLst/>
          </a:prstGeom>
          <a:noFill/>
          <a:ln w="9525">
            <a:noFill/>
          </a:ln>
        </p:spPr>
        <p:txBody>
          <a:bodyPr/>
          <a:p>
            <a:pPr algn="ctr" fontAlgn="base">
              <a:lnSpc>
                <a:spcPct val="100000"/>
              </a:lnSpc>
              <a:spcBef>
                <a:spcPct val="50000"/>
              </a:spcBef>
              <a:spcAft>
                <a:spcPct val="0"/>
              </a:spcAft>
              <a:buClrTx/>
              <a:buSzPct val="100000"/>
            </a:pPr>
            <a:r>
              <a:rPr lang="zh-TW" altLang="en-US" sz="5400">
                <a:solidFill>
                  <a:srgbClr val="FF3300"/>
                </a:solidFill>
                <a:latin typeface="Arial" panose="020B0604020202020204"/>
                <a:ea typeface="標楷體" charset="-120"/>
              </a:rPr>
              <a:t>敬請指教 </a:t>
            </a:r>
            <a:endParaRPr lang="zh-TW" altLang="en-US" sz="5400">
              <a:solidFill>
                <a:srgbClr val="FF3300"/>
              </a:solidFill>
              <a:latin typeface="Arial" panose="020B0604020202020204"/>
              <a:ea typeface="標楷體" charset="-120"/>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childTnLst>
                                    <p:set>
                                      <p:cBhvr additive="base">
                                        <p:cTn id="6" dur="1" fill="hold">
                                          <p:stCondLst>
                                            <p:cond delay="0"/>
                                          </p:stCondLst>
                                        </p:cTn>
                                        <p:tgtEl>
                                          <p:spTgt spid="2463">
                                            <p:txEl>
                                              <p:charRg st="0" end="6"/>
                                            </p:txEl>
                                          </p:spTgt>
                                        </p:tgtEl>
                                        <p:attrNameLst>
                                          <p:attrName>style.visibility</p:attrName>
                                        </p:attrNameLst>
                                      </p:cBhvr>
                                      <p:to>
                                        <p:strVal val="visible"/>
                                      </p:to>
                                    </p:set>
                                    <p:animEffect transition="in" filter="wipe(up)">
                                      <p:cBhvr additive="base">
                                        <p:cTn id="7" dur="75"/>
                                        <p:tgtEl>
                                          <p:spTgt spid="2463">
                                            <p:txEl>
                                              <p:charRg st="0"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 grpId="0" animBg="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6" name="内容占位符 2"/>
          <p:cNvSpPr/>
          <p:nvPr>
            <p:ph idx="1"/>
          </p:nvPr>
        </p:nvSpPr>
        <p:spPr>
          <a:xfrm>
            <a:off x="381000" y="228600"/>
            <a:ext cx="8229600" cy="5668963"/>
          </a:xfrm>
          <a:ln/>
        </p:spPr>
        <p:txBody>
          <a:bodyPr wrap="square" lIns="91440" tIns="45720" rIns="91440" bIns="45720" anchor="t"/>
          <a:p>
            <a:pPr eaLnBrk="1" hangingPunct="1"/>
            <a:r>
              <a:rPr lang="zh-CN" altLang="en-US" sz="300"/>
              <a:t>　　</a:t>
            </a:r>
            <a:r>
              <a:rPr lang="en-US" altLang="zh-CN" sz="300"/>
              <a:t>1</a:t>
            </a:r>
            <a:r>
              <a:rPr lang="zh-CN" altLang="en-US" sz="300"/>
              <a:t>、最孤独的时光，会塑造最坚强的自己。</a:t>
            </a:r>
            <a:endParaRPr lang="zh-CN" altLang="en-US" sz="300"/>
          </a:p>
          <a:p>
            <a:pPr eaLnBrk="1" hangingPunct="1"/>
            <a:r>
              <a:rPr lang="zh-CN" altLang="en-US" sz="300"/>
              <a:t>　　</a:t>
            </a:r>
            <a:r>
              <a:rPr lang="en-US" altLang="zh-CN" sz="300"/>
              <a:t>2</a:t>
            </a:r>
            <a:r>
              <a:rPr lang="zh-CN" altLang="en-US" sz="300"/>
              <a:t>、把脸一直向着阳光，这样就不会见到阴影。</a:t>
            </a:r>
            <a:endParaRPr lang="zh-CN" altLang="en-US" sz="300"/>
          </a:p>
          <a:p>
            <a:pPr eaLnBrk="1" hangingPunct="1"/>
            <a:r>
              <a:rPr lang="zh-CN" altLang="en-US" sz="300"/>
              <a:t>　　</a:t>
            </a:r>
            <a:r>
              <a:rPr lang="en-US" altLang="zh-CN" sz="300"/>
              <a:t>3</a:t>
            </a:r>
            <a:r>
              <a:rPr lang="zh-CN" altLang="en-US" sz="300"/>
              <a:t>、永远不要埋怨你已经发生的事情，要么就改变它，要么就安静的接受它。</a:t>
            </a:r>
            <a:endParaRPr lang="zh-CN" altLang="en-US" sz="300"/>
          </a:p>
          <a:p>
            <a:pPr eaLnBrk="1" hangingPunct="1"/>
            <a:r>
              <a:rPr lang="zh-CN" altLang="en-US" sz="300"/>
              <a:t>　　</a:t>
            </a:r>
            <a:r>
              <a:rPr lang="en-US" altLang="zh-CN" sz="300"/>
              <a:t>4</a:t>
            </a:r>
            <a:r>
              <a:rPr lang="zh-CN" altLang="en-US" sz="300"/>
              <a:t>、不论你在什么时候开始，重要的是开始之后就不要停止。</a:t>
            </a:r>
            <a:endParaRPr lang="zh-CN" altLang="en-US" sz="300"/>
          </a:p>
          <a:p>
            <a:pPr eaLnBrk="1" hangingPunct="1"/>
            <a:r>
              <a:rPr lang="zh-CN" altLang="en-US" sz="300"/>
              <a:t>　　</a:t>
            </a:r>
            <a:r>
              <a:rPr lang="en-US" altLang="zh-CN" sz="300"/>
              <a:t>5</a:t>
            </a:r>
            <a:r>
              <a:rPr lang="zh-CN" altLang="en-US" sz="300"/>
              <a:t>、通往光明的道路是平坦的，为了成功，为了奋斗的渴望，我们不得不努力。</a:t>
            </a:r>
            <a:endParaRPr lang="zh-CN" altLang="en-US" sz="300"/>
          </a:p>
          <a:p>
            <a:pPr eaLnBrk="1" hangingPunct="1"/>
            <a:r>
              <a:rPr lang="zh-CN" altLang="en-US" sz="300"/>
              <a:t>　　</a:t>
            </a:r>
            <a:r>
              <a:rPr lang="en-US" altLang="zh-CN" sz="300"/>
              <a:t>6</a:t>
            </a:r>
            <a:r>
              <a:rPr lang="zh-CN" altLang="en-US" sz="300"/>
              <a:t>、付出了不一定有回报，但不付出永远没有回报。</a:t>
            </a:r>
            <a:endParaRPr lang="zh-CN" altLang="en-US" sz="300"/>
          </a:p>
          <a:p>
            <a:pPr eaLnBrk="1" hangingPunct="1"/>
            <a:r>
              <a:rPr lang="zh-CN" altLang="en-US" sz="300"/>
              <a:t>　　</a:t>
            </a:r>
            <a:r>
              <a:rPr lang="en-US" altLang="zh-CN" sz="300"/>
              <a:t>7</a:t>
            </a:r>
            <a:r>
              <a:rPr lang="zh-CN" altLang="en-US" sz="300"/>
              <a:t>、成功就是你被击落到失望的深渊之后反弹得有多高。</a:t>
            </a:r>
            <a:endParaRPr lang="zh-CN" altLang="en-US" sz="300"/>
          </a:p>
          <a:p>
            <a:pPr eaLnBrk="1" hangingPunct="1"/>
            <a:r>
              <a:rPr lang="zh-CN" altLang="en-US" sz="300"/>
              <a:t>　　</a:t>
            </a:r>
            <a:r>
              <a:rPr lang="en-US" altLang="zh-CN" sz="300"/>
              <a:t>8</a:t>
            </a:r>
            <a:r>
              <a:rPr lang="zh-CN" altLang="en-US" sz="300"/>
              <a:t>、为了照亮夜空，星星才站在天空的高处。</a:t>
            </a:r>
            <a:endParaRPr lang="zh-CN" altLang="en-US" sz="300"/>
          </a:p>
          <a:p>
            <a:pPr eaLnBrk="1" hangingPunct="1"/>
            <a:r>
              <a:rPr lang="zh-CN" altLang="en-US" sz="300"/>
              <a:t>　　</a:t>
            </a:r>
            <a:r>
              <a:rPr lang="en-US" altLang="zh-CN" sz="300"/>
              <a:t>9</a:t>
            </a:r>
            <a:r>
              <a:rPr lang="zh-CN" altLang="en-US" sz="300"/>
              <a:t>、我们的人生必须励志，不励志就仿佛没有灵魂。</a:t>
            </a:r>
            <a:endParaRPr lang="zh-CN" altLang="en-US" sz="300"/>
          </a:p>
          <a:p>
            <a:pPr eaLnBrk="1" hangingPunct="1"/>
            <a:r>
              <a:rPr lang="zh-CN" altLang="en-US" sz="300"/>
              <a:t>　　</a:t>
            </a:r>
            <a:r>
              <a:rPr lang="en-US" altLang="zh-CN" sz="300"/>
              <a:t>10</a:t>
            </a:r>
            <a:r>
              <a:rPr lang="zh-CN" altLang="en-US" sz="300"/>
              <a:t>、拼尽全力，逼自己优秀一把，青春已所剩不多。</a:t>
            </a:r>
            <a:endParaRPr lang="zh-CN" altLang="en-US" sz="300"/>
          </a:p>
          <a:p>
            <a:pPr eaLnBrk="1" hangingPunct="1"/>
            <a:r>
              <a:rPr lang="zh-CN" altLang="en-US" sz="300"/>
              <a:t>　　</a:t>
            </a:r>
            <a:r>
              <a:rPr lang="en-US" altLang="zh-CN" sz="300"/>
              <a:t>11</a:t>
            </a:r>
            <a:r>
              <a:rPr lang="zh-CN" altLang="en-US" sz="300"/>
              <a:t>、一个人如果不能从内心去原谅别人，那他就永远不会心安理得。</a:t>
            </a:r>
            <a:endParaRPr lang="zh-CN" altLang="en-US" sz="300"/>
          </a:p>
          <a:p>
            <a:pPr eaLnBrk="1" hangingPunct="1"/>
            <a:r>
              <a:rPr lang="zh-CN" altLang="en-US" sz="300"/>
              <a:t>　　</a:t>
            </a:r>
            <a:r>
              <a:rPr lang="en-US" altLang="zh-CN" sz="300"/>
              <a:t>12</a:t>
            </a:r>
            <a:r>
              <a:rPr lang="zh-CN" altLang="en-US" sz="300"/>
              <a:t>、每个人心里都有一段伤痕，时间才是最好的疗剂。</a:t>
            </a:r>
            <a:endParaRPr lang="zh-CN" altLang="en-US" sz="300"/>
          </a:p>
          <a:p>
            <a:pPr eaLnBrk="1" hangingPunct="1"/>
            <a:r>
              <a:rPr lang="zh-CN" altLang="en-US" sz="300"/>
              <a:t>　　</a:t>
            </a:r>
            <a:r>
              <a:rPr lang="en-US" altLang="zh-CN" sz="300"/>
              <a:t>13</a:t>
            </a:r>
            <a:r>
              <a:rPr lang="zh-CN" altLang="en-US" sz="300"/>
              <a:t>、如果我不坚强，那就等着别人来嘲笑。</a:t>
            </a:r>
            <a:endParaRPr lang="zh-CN" altLang="en-US" sz="300"/>
          </a:p>
          <a:p>
            <a:pPr eaLnBrk="1" hangingPunct="1"/>
            <a:r>
              <a:rPr lang="zh-CN" altLang="en-US" sz="300"/>
              <a:t>　　</a:t>
            </a:r>
            <a:r>
              <a:rPr lang="en-US" altLang="zh-CN" sz="300"/>
              <a:t>14</a:t>
            </a:r>
            <a:r>
              <a:rPr lang="zh-CN" altLang="en-US" sz="300"/>
              <a:t>、早晨给自己一个微笑，种下一天旳阳光。</a:t>
            </a:r>
            <a:endParaRPr lang="zh-CN" altLang="en-US" sz="300"/>
          </a:p>
          <a:p>
            <a:pPr eaLnBrk="1" hangingPunct="1"/>
            <a:r>
              <a:rPr lang="zh-CN" altLang="en-US" sz="300"/>
              <a:t>　　</a:t>
            </a:r>
            <a:r>
              <a:rPr lang="en-US" altLang="zh-CN" sz="300"/>
              <a:t>15</a:t>
            </a:r>
            <a:r>
              <a:rPr lang="zh-CN" altLang="en-US" sz="300"/>
              <a:t>、没有爱不会死，不过有了爱会活过来。</a:t>
            </a:r>
            <a:endParaRPr lang="zh-CN" altLang="en-US" sz="300"/>
          </a:p>
          <a:p>
            <a:pPr eaLnBrk="1" hangingPunct="1"/>
            <a:r>
              <a:rPr lang="zh-CN" altLang="en-US" sz="300"/>
              <a:t>　　</a:t>
            </a:r>
            <a:r>
              <a:rPr lang="en-US" altLang="zh-CN" sz="300"/>
              <a:t>16</a:t>
            </a:r>
            <a:r>
              <a:rPr lang="zh-CN" altLang="en-US" sz="300"/>
              <a:t>、失败的定义：什么都要做，什么都在做，却从未做完过，也未做好过。</a:t>
            </a:r>
            <a:endParaRPr lang="zh-CN" altLang="en-US" sz="300"/>
          </a:p>
          <a:p>
            <a:pPr eaLnBrk="1" hangingPunct="1"/>
            <a:r>
              <a:rPr lang="zh-CN" altLang="en-US" sz="300"/>
              <a:t>　　</a:t>
            </a:r>
            <a:r>
              <a:rPr lang="en-US" altLang="zh-CN" sz="300"/>
              <a:t>17</a:t>
            </a:r>
            <a:r>
              <a:rPr lang="zh-CN" altLang="en-US" sz="300"/>
              <a:t>、当我微笑着说我很好的时候，你应该对我说，安好就好。</a:t>
            </a:r>
            <a:endParaRPr lang="zh-CN" altLang="en-US" sz="300"/>
          </a:p>
          <a:p>
            <a:pPr eaLnBrk="1" hangingPunct="1"/>
            <a:r>
              <a:rPr lang="zh-CN" altLang="en-US" sz="300"/>
              <a:t>　　</a:t>
            </a:r>
            <a:r>
              <a:rPr lang="en-US" altLang="zh-CN" sz="300"/>
              <a:t>18</a:t>
            </a:r>
            <a:r>
              <a:rPr lang="zh-CN" altLang="en-US" sz="300"/>
              <a:t>、人不仅要做好事，更要以准确的方式做好事。</a:t>
            </a:r>
            <a:endParaRPr lang="zh-CN" altLang="en-US" sz="300"/>
          </a:p>
          <a:p>
            <a:pPr eaLnBrk="1" hangingPunct="1"/>
            <a:r>
              <a:rPr lang="zh-CN" altLang="en-US" sz="300"/>
              <a:t>　　</a:t>
            </a:r>
            <a:r>
              <a:rPr lang="en-US" altLang="zh-CN" sz="300"/>
              <a:t>19</a:t>
            </a:r>
            <a:r>
              <a:rPr lang="zh-CN" altLang="en-US" sz="300"/>
              <a:t>、我们并不需要用太华丽的语言来包裹自己，因为我们要做最真实的自己。</a:t>
            </a:r>
            <a:endParaRPr lang="zh-CN" altLang="en-US" sz="300"/>
          </a:p>
          <a:p>
            <a:pPr eaLnBrk="1" hangingPunct="1"/>
            <a:r>
              <a:rPr lang="zh-CN" altLang="en-US" sz="300"/>
              <a:t>　　</a:t>
            </a:r>
            <a:r>
              <a:rPr lang="en-US" altLang="zh-CN" sz="300"/>
              <a:t>20</a:t>
            </a:r>
            <a:r>
              <a:rPr lang="zh-CN" altLang="en-US" sz="300"/>
              <a:t>、一个人除非自己有信心，否则无法带给别人信心。</a:t>
            </a:r>
            <a:endParaRPr lang="zh-CN" altLang="en-US" sz="300"/>
          </a:p>
          <a:p>
            <a:pPr eaLnBrk="1" hangingPunct="1"/>
            <a:r>
              <a:rPr lang="zh-CN" altLang="en-US" sz="300"/>
              <a:t>　　</a:t>
            </a:r>
            <a:r>
              <a:rPr lang="en-US" altLang="zh-CN" sz="300"/>
              <a:t>21</a:t>
            </a:r>
            <a:r>
              <a:rPr lang="zh-CN" altLang="en-US" sz="300"/>
              <a:t>、为别人鼓掌的人也是在给自己的生命加油。</a:t>
            </a:r>
            <a:endParaRPr lang="zh-CN" altLang="en-US" sz="300"/>
          </a:p>
          <a:p>
            <a:pPr eaLnBrk="1" hangingPunct="1"/>
            <a:r>
              <a:rPr lang="zh-CN" altLang="en-US" sz="300"/>
              <a:t>　　</a:t>
            </a:r>
            <a:r>
              <a:rPr lang="en-US" altLang="zh-CN" sz="300"/>
              <a:t>22</a:t>
            </a:r>
            <a:r>
              <a:rPr lang="zh-CN" altLang="en-US" sz="300"/>
              <a:t>、失去金钱的人损失甚少，失去健康的人损失极多，失去勇气的人损失一切。</a:t>
            </a:r>
            <a:endParaRPr lang="zh-CN" altLang="en-US" sz="300"/>
          </a:p>
          <a:p>
            <a:pPr eaLnBrk="1" hangingPunct="1"/>
            <a:r>
              <a:rPr lang="zh-CN" altLang="en-US" sz="300"/>
              <a:t>　　</a:t>
            </a:r>
            <a:r>
              <a:rPr lang="en-US" altLang="zh-CN" sz="300"/>
              <a:t>23</a:t>
            </a:r>
            <a:r>
              <a:rPr lang="zh-CN" altLang="en-US" sz="300"/>
              <a:t>、相信就是强大，怀疑只会抑制能力，而信仰就是力量。</a:t>
            </a:r>
            <a:endParaRPr lang="zh-CN" altLang="en-US" sz="300"/>
          </a:p>
          <a:p>
            <a:pPr eaLnBrk="1" hangingPunct="1"/>
            <a:r>
              <a:rPr lang="zh-CN" altLang="en-US" sz="300"/>
              <a:t>　　</a:t>
            </a:r>
            <a:r>
              <a:rPr lang="en-US" altLang="zh-CN" sz="300"/>
              <a:t>24</a:t>
            </a:r>
            <a:r>
              <a:rPr lang="zh-CN" altLang="en-US" sz="300"/>
              <a:t>、那些尝试去做某事却失败的人，比那些什么也不尝试做却成功的人不知要好上多少。</a:t>
            </a:r>
            <a:endParaRPr lang="zh-CN" altLang="en-US" sz="300"/>
          </a:p>
          <a:p>
            <a:pPr eaLnBrk="1" hangingPunct="1"/>
            <a:r>
              <a:rPr lang="zh-CN" altLang="en-US" sz="300"/>
              <a:t>　　</a:t>
            </a:r>
            <a:r>
              <a:rPr lang="en-US" altLang="zh-CN" sz="300"/>
              <a:t>25</a:t>
            </a:r>
            <a:r>
              <a:rPr lang="zh-CN" altLang="en-US" sz="300"/>
              <a:t>、自己打败自己是最可悲的失败，自己战胜自己是最可贵的胜利。</a:t>
            </a:r>
            <a:endParaRPr lang="zh-CN" altLang="en-US" sz="300"/>
          </a:p>
          <a:p>
            <a:pPr eaLnBrk="1" hangingPunct="1"/>
            <a:r>
              <a:rPr lang="zh-CN" altLang="en-US" sz="300"/>
              <a:t>　　</a:t>
            </a:r>
            <a:r>
              <a:rPr lang="en-US" altLang="zh-CN" sz="300"/>
              <a:t>26</a:t>
            </a:r>
            <a:r>
              <a:rPr lang="zh-CN" altLang="en-US" sz="300"/>
              <a:t>、没有热忱，世间便无进步。</a:t>
            </a:r>
            <a:endParaRPr lang="zh-CN" altLang="en-US" sz="300"/>
          </a:p>
          <a:p>
            <a:pPr eaLnBrk="1" hangingPunct="1"/>
            <a:r>
              <a:rPr lang="zh-CN" altLang="en-US" sz="300"/>
              <a:t>　　</a:t>
            </a:r>
            <a:r>
              <a:rPr lang="en-US" altLang="zh-CN" sz="300"/>
              <a:t>27</a:t>
            </a:r>
            <a:r>
              <a:rPr lang="zh-CN" altLang="en-US" sz="300"/>
              <a:t>、失败并不意味你浪费了时间和生命，失败表明你有理由重新开始。</a:t>
            </a:r>
            <a:endParaRPr lang="zh-CN" altLang="en-US" sz="300"/>
          </a:p>
          <a:p>
            <a:pPr eaLnBrk="1" hangingPunct="1"/>
            <a:r>
              <a:rPr lang="zh-CN" altLang="en-US" sz="300"/>
              <a:t>　　</a:t>
            </a:r>
            <a:r>
              <a:rPr lang="en-US" altLang="zh-CN" sz="300"/>
              <a:t>28</a:t>
            </a:r>
            <a:r>
              <a:rPr lang="zh-CN" altLang="en-US" sz="300"/>
              <a:t>、青春如此华美，却在烟火在散场。</a:t>
            </a:r>
            <a:endParaRPr lang="zh-CN" altLang="en-US" sz="300"/>
          </a:p>
          <a:p>
            <a:pPr eaLnBrk="1" hangingPunct="1"/>
            <a:r>
              <a:rPr lang="zh-CN" altLang="en-US" sz="300"/>
              <a:t>　　</a:t>
            </a:r>
            <a:r>
              <a:rPr lang="en-US" altLang="zh-CN" sz="300"/>
              <a:t>29</a:t>
            </a:r>
            <a:r>
              <a:rPr lang="zh-CN" altLang="en-US" sz="300"/>
              <a:t>、生命的道路上永远没有捷径可言，只有脚踏实地走下去。</a:t>
            </a:r>
            <a:endParaRPr lang="zh-CN" altLang="en-US" sz="300"/>
          </a:p>
          <a:p>
            <a:pPr eaLnBrk="1" hangingPunct="1"/>
            <a:r>
              <a:rPr lang="zh-CN" altLang="en-US" sz="300"/>
              <a:t>　　</a:t>
            </a:r>
            <a:r>
              <a:rPr lang="en-US" altLang="zh-CN" sz="300"/>
              <a:t>30</a:t>
            </a:r>
            <a:r>
              <a:rPr lang="zh-CN" altLang="en-US" sz="300"/>
              <a:t>、只要还有明天，今天就永远是起跑线。</a:t>
            </a:r>
            <a:endParaRPr lang="zh-CN" altLang="en-US" sz="300"/>
          </a:p>
          <a:p>
            <a:pPr eaLnBrk="1" hangingPunct="1"/>
            <a:r>
              <a:rPr lang="zh-CN" altLang="en-US" sz="300"/>
              <a:t>　　</a:t>
            </a:r>
            <a:r>
              <a:rPr lang="en-US" altLang="zh-CN" sz="300"/>
              <a:t>31</a:t>
            </a:r>
            <a:r>
              <a:rPr lang="zh-CN" altLang="en-US" sz="300"/>
              <a:t>、认真可以把事情做对，而用心却可以做到完美。</a:t>
            </a:r>
            <a:endParaRPr lang="zh-CN" altLang="en-US" sz="300"/>
          </a:p>
          <a:p>
            <a:pPr eaLnBrk="1" hangingPunct="1"/>
            <a:r>
              <a:rPr lang="zh-CN" altLang="en-US" sz="300"/>
              <a:t>　　</a:t>
            </a:r>
            <a:r>
              <a:rPr lang="en-US" altLang="zh-CN" sz="300"/>
              <a:t>32</a:t>
            </a:r>
            <a:r>
              <a:rPr lang="zh-CN" altLang="en-US" sz="300"/>
              <a:t>、如果上帝没有帮助你那他一定相信你可以。</a:t>
            </a:r>
            <a:endParaRPr lang="zh-CN" altLang="en-US" sz="300"/>
          </a:p>
          <a:p>
            <a:pPr eaLnBrk="1" hangingPunct="1"/>
            <a:r>
              <a:rPr lang="zh-CN" altLang="en-US" sz="300"/>
              <a:t>　　</a:t>
            </a:r>
            <a:r>
              <a:rPr lang="en-US" altLang="zh-CN" sz="300"/>
              <a:t>33</a:t>
            </a:r>
            <a:r>
              <a:rPr lang="zh-CN" altLang="en-US" sz="300"/>
              <a:t>、只要有信心，人永远不会挫败。</a:t>
            </a:r>
            <a:endParaRPr lang="zh-CN" altLang="en-US" sz="300"/>
          </a:p>
          <a:p>
            <a:pPr eaLnBrk="1" hangingPunct="1"/>
            <a:r>
              <a:rPr lang="zh-CN" altLang="en-US" sz="300"/>
              <a:t>　　</a:t>
            </a:r>
            <a:r>
              <a:rPr lang="en-US" altLang="zh-CN" sz="300"/>
              <a:t>34</a:t>
            </a:r>
            <a:r>
              <a:rPr lang="zh-CN" altLang="en-US" sz="300"/>
              <a:t>、珍惜今天的美好就是为了让明天的回忆更美好。</a:t>
            </a:r>
            <a:endParaRPr lang="zh-CN" altLang="en-US" sz="300"/>
          </a:p>
          <a:p>
            <a:pPr eaLnBrk="1" hangingPunct="1"/>
            <a:r>
              <a:rPr lang="zh-CN" altLang="en-US" sz="300"/>
              <a:t>　　</a:t>
            </a:r>
            <a:r>
              <a:rPr lang="en-US" altLang="zh-CN" sz="300"/>
              <a:t>35</a:t>
            </a:r>
            <a:r>
              <a:rPr lang="zh-CN" altLang="en-US" sz="300"/>
              <a:t>、只要你在路上，就不要放弃前进的勇气，走走停停的生活会一直继续。</a:t>
            </a:r>
            <a:endParaRPr lang="zh-CN" altLang="en-US" sz="300"/>
          </a:p>
          <a:p>
            <a:pPr eaLnBrk="1" hangingPunct="1"/>
            <a:r>
              <a:rPr lang="zh-CN" altLang="en-US" sz="300"/>
              <a:t>　　</a:t>
            </a:r>
            <a:r>
              <a:rPr lang="en-US" altLang="zh-CN" sz="300"/>
              <a:t>36</a:t>
            </a:r>
            <a:r>
              <a:rPr lang="zh-CN" altLang="en-US" sz="300"/>
              <a:t>、大起大落谁都有拍拍灰尘继续走。</a:t>
            </a:r>
            <a:endParaRPr lang="zh-CN" altLang="en-US" sz="300"/>
          </a:p>
          <a:p>
            <a:pPr eaLnBrk="1" hangingPunct="1"/>
            <a:r>
              <a:rPr lang="zh-CN" altLang="en-US" sz="300"/>
              <a:t>　　</a:t>
            </a:r>
            <a:r>
              <a:rPr lang="en-US" altLang="zh-CN" sz="300"/>
              <a:t>37</a:t>
            </a:r>
            <a:r>
              <a:rPr lang="zh-CN" altLang="en-US" sz="300"/>
              <a:t>、孤独并不可怕，每个人都是孤独的，可怕的是害怕孤独。</a:t>
            </a:r>
            <a:endParaRPr lang="zh-CN" altLang="en-US" sz="300"/>
          </a:p>
          <a:p>
            <a:pPr eaLnBrk="1" hangingPunct="1"/>
            <a:r>
              <a:rPr lang="zh-CN" altLang="en-US" sz="300"/>
              <a:t>　　</a:t>
            </a:r>
            <a:r>
              <a:rPr lang="en-US" altLang="zh-CN" sz="300"/>
              <a:t>38</a:t>
            </a:r>
            <a:r>
              <a:rPr lang="zh-CN" altLang="en-US" sz="300"/>
              <a:t>、宁可失败在你喜欢的事情上，也不要成功在你所憎恶的事情上。</a:t>
            </a:r>
            <a:endParaRPr lang="zh-CN" altLang="en-US" sz="300"/>
          </a:p>
          <a:p>
            <a:pPr eaLnBrk="1" hangingPunct="1"/>
            <a:r>
              <a:rPr lang="zh-CN" altLang="en-US" sz="300"/>
              <a:t>　　</a:t>
            </a:r>
            <a:r>
              <a:rPr lang="en-US" altLang="zh-CN" sz="300"/>
              <a:t>39</a:t>
            </a:r>
            <a:r>
              <a:rPr lang="zh-CN" altLang="en-US" sz="300"/>
              <a:t>、我很平凡，但骨子里的我却很勇敢。</a:t>
            </a:r>
            <a:endParaRPr lang="zh-CN" altLang="en-US" sz="300"/>
          </a:p>
          <a:p>
            <a:pPr eaLnBrk="1" hangingPunct="1"/>
            <a:r>
              <a:rPr lang="zh-CN" altLang="en-US" sz="300"/>
              <a:t>　　</a:t>
            </a:r>
            <a:r>
              <a:rPr lang="en-US" altLang="zh-CN" sz="300"/>
              <a:t>40</a:t>
            </a:r>
            <a:r>
              <a:rPr lang="zh-CN" altLang="en-US" sz="300"/>
              <a:t>、眼中闪烁的泪光，也将化作永不妥协的坚强。</a:t>
            </a:r>
            <a:endParaRPr lang="zh-CN" altLang="en-US" sz="300"/>
          </a:p>
          <a:p>
            <a:pPr eaLnBrk="1" hangingPunct="1"/>
            <a:r>
              <a:rPr lang="zh-CN" altLang="en-US" sz="300"/>
              <a:t>　　</a:t>
            </a:r>
            <a:r>
              <a:rPr lang="en-US" altLang="zh-CN" sz="300"/>
              <a:t>41</a:t>
            </a:r>
            <a:r>
              <a:rPr lang="zh-CN" altLang="en-US" sz="300"/>
              <a:t>、我不去想是否能够成功，既然选了远方，便只顾风雨兼程。</a:t>
            </a:r>
            <a:endParaRPr lang="zh-CN" altLang="en-US" sz="300"/>
          </a:p>
          <a:p>
            <a:pPr eaLnBrk="1" hangingPunct="1"/>
            <a:r>
              <a:rPr lang="zh-CN" altLang="en-US" sz="300"/>
              <a:t>　　</a:t>
            </a:r>
            <a:r>
              <a:rPr lang="en-US" altLang="zh-CN" sz="300"/>
              <a:t>42</a:t>
            </a:r>
            <a:r>
              <a:rPr lang="zh-CN" altLang="en-US" sz="300"/>
              <a:t>、宁可自己去原谅别人，莫等别人来原谅自己。</a:t>
            </a:r>
            <a:endParaRPr lang="zh-CN" altLang="en-US" sz="300"/>
          </a:p>
          <a:p>
            <a:pPr eaLnBrk="1" hangingPunct="1"/>
            <a:r>
              <a:rPr lang="zh-CN" altLang="en-US" sz="300"/>
              <a:t>　　</a:t>
            </a:r>
            <a:r>
              <a:rPr lang="en-US" altLang="zh-CN" sz="300"/>
              <a:t>43</a:t>
            </a:r>
            <a:r>
              <a:rPr lang="zh-CN" altLang="en-US" sz="300"/>
              <a:t>、踩着垃圾到达的高度和踩着金子到达的高度是一样的。</a:t>
            </a:r>
            <a:endParaRPr lang="zh-CN" altLang="en-US" sz="300"/>
          </a:p>
          <a:p>
            <a:pPr eaLnBrk="1" hangingPunct="1"/>
            <a:r>
              <a:rPr lang="zh-CN" altLang="en-US" sz="300"/>
              <a:t>　　</a:t>
            </a:r>
            <a:r>
              <a:rPr lang="en-US" altLang="zh-CN" sz="300"/>
              <a:t>44</a:t>
            </a:r>
            <a:r>
              <a:rPr lang="zh-CN" altLang="en-US" sz="300"/>
              <a:t>、每天告诉自己一次：我真的很不错。</a:t>
            </a:r>
            <a:endParaRPr lang="zh-CN" altLang="en-US" sz="300"/>
          </a:p>
          <a:p>
            <a:pPr eaLnBrk="1" hangingPunct="1"/>
            <a:r>
              <a:rPr lang="zh-CN" altLang="en-US" sz="300"/>
              <a:t>　　</a:t>
            </a:r>
            <a:r>
              <a:rPr lang="en-US" altLang="zh-CN" sz="300"/>
              <a:t>45</a:t>
            </a:r>
            <a:r>
              <a:rPr lang="zh-CN" altLang="en-US" sz="300"/>
              <a:t>、人生最大的挑战没过于战胜自己！</a:t>
            </a:r>
            <a:endParaRPr lang="zh-CN" altLang="en-US" sz="300"/>
          </a:p>
          <a:p>
            <a:pPr eaLnBrk="1" hangingPunct="1"/>
            <a:r>
              <a:rPr lang="zh-CN" altLang="en-US" sz="300"/>
              <a:t>　　</a:t>
            </a:r>
            <a:r>
              <a:rPr lang="en-US" altLang="zh-CN" sz="300"/>
              <a:t>46</a:t>
            </a:r>
            <a:r>
              <a:rPr lang="zh-CN" altLang="en-US" sz="300"/>
              <a:t>、愚痴的人，一直想要别人了解他。有智慧的人，却努力的了解自己。</a:t>
            </a:r>
            <a:endParaRPr lang="zh-CN" altLang="en-US" sz="300"/>
          </a:p>
          <a:p>
            <a:pPr eaLnBrk="1" hangingPunct="1"/>
            <a:r>
              <a:rPr lang="zh-CN" altLang="en-US" sz="300"/>
              <a:t>　　</a:t>
            </a:r>
            <a:r>
              <a:rPr lang="en-US" altLang="zh-CN" sz="300"/>
              <a:t>47</a:t>
            </a:r>
            <a:r>
              <a:rPr lang="zh-CN" altLang="en-US" sz="300"/>
              <a:t>、现实的压力压的我们喘不过气也压的我们走向成功。</a:t>
            </a:r>
            <a:endParaRPr lang="zh-CN" altLang="en-US" sz="300"/>
          </a:p>
          <a:p>
            <a:pPr eaLnBrk="1" hangingPunct="1"/>
            <a:r>
              <a:rPr lang="zh-CN" altLang="en-US" sz="300"/>
              <a:t>　　</a:t>
            </a:r>
            <a:r>
              <a:rPr lang="en-US" altLang="zh-CN" sz="300"/>
              <a:t>48</a:t>
            </a:r>
            <a:r>
              <a:rPr lang="zh-CN" altLang="en-US" sz="300"/>
              <a:t>、心若有阳光，你便会看见这个世界有那么多美好值得期待和向往。</a:t>
            </a:r>
            <a:endParaRPr lang="zh-CN" altLang="en-US" sz="300"/>
          </a:p>
          <a:p>
            <a:pPr eaLnBrk="1" hangingPunct="1"/>
            <a:r>
              <a:rPr lang="zh-CN" altLang="en-US" sz="300"/>
              <a:t>　　</a:t>
            </a:r>
            <a:r>
              <a:rPr lang="en-US" altLang="zh-CN" sz="300"/>
              <a:t>49</a:t>
            </a:r>
            <a:r>
              <a:rPr lang="zh-CN" altLang="en-US" sz="300"/>
              <a:t>、相信自己，你能作茧自缚，就能破茧成蝶。</a:t>
            </a:r>
            <a:endParaRPr lang="zh-CN" altLang="en-US" sz="300"/>
          </a:p>
          <a:p>
            <a:pPr eaLnBrk="1" hangingPunct="1"/>
            <a:r>
              <a:rPr lang="zh-CN" altLang="en-US" sz="300"/>
              <a:t>　　</a:t>
            </a:r>
            <a:r>
              <a:rPr lang="en-US" altLang="zh-CN" sz="300"/>
              <a:t>50</a:t>
            </a:r>
            <a:r>
              <a:rPr lang="zh-CN" altLang="en-US" sz="300"/>
              <a:t>、不能强迫别人来爱自己，只能努力让自己成为值得爱的人。</a:t>
            </a:r>
            <a:endParaRPr lang="zh-CN" altLang="en-US" sz="300"/>
          </a:p>
          <a:p>
            <a:pPr eaLnBrk="1" hangingPunct="1"/>
            <a:r>
              <a:rPr lang="zh-CN" altLang="en-US" sz="300"/>
              <a:t>　　</a:t>
            </a:r>
            <a:r>
              <a:rPr lang="en-US" altLang="zh-CN" sz="300"/>
              <a:t>51</a:t>
            </a:r>
            <a:r>
              <a:rPr lang="zh-CN" altLang="en-US" sz="300"/>
              <a:t>、不要拿过去的记忆，来折磨现在的自己。</a:t>
            </a:r>
            <a:endParaRPr lang="zh-CN" altLang="en-US" sz="300"/>
          </a:p>
          <a:p>
            <a:pPr eaLnBrk="1" hangingPunct="1"/>
            <a:r>
              <a:rPr lang="zh-CN" altLang="en-US" sz="300"/>
              <a:t>　　</a:t>
            </a:r>
            <a:r>
              <a:rPr lang="en-US" altLang="zh-CN" sz="300"/>
              <a:t>52</a:t>
            </a:r>
            <a:r>
              <a:rPr lang="zh-CN" altLang="en-US" sz="300"/>
              <a:t>、汗水是成功的润滑剂。</a:t>
            </a:r>
            <a:endParaRPr lang="zh-CN" altLang="en-US" sz="300"/>
          </a:p>
          <a:p>
            <a:pPr eaLnBrk="1" hangingPunct="1"/>
            <a:r>
              <a:rPr lang="zh-CN" altLang="en-US" sz="300"/>
              <a:t>　　</a:t>
            </a:r>
            <a:r>
              <a:rPr lang="en-US" altLang="zh-CN" sz="300"/>
              <a:t>53</a:t>
            </a:r>
            <a:r>
              <a:rPr lang="zh-CN" altLang="en-US" sz="300"/>
              <a:t>、人必须有自信，这是成功的秘密。</a:t>
            </a:r>
            <a:endParaRPr lang="zh-CN" altLang="en-US" sz="300"/>
          </a:p>
          <a:p>
            <a:pPr eaLnBrk="1" hangingPunct="1"/>
            <a:r>
              <a:rPr lang="zh-CN" altLang="en-US" sz="300"/>
              <a:t>　　</a:t>
            </a:r>
            <a:r>
              <a:rPr lang="en-US" altLang="zh-CN" sz="300"/>
              <a:t>54</a:t>
            </a:r>
            <a:r>
              <a:rPr lang="zh-CN" altLang="en-US" sz="300"/>
              <a:t>、成功的秘密在于始终如一地忠于目标。</a:t>
            </a:r>
            <a:endParaRPr lang="zh-CN" altLang="en-US" sz="300"/>
          </a:p>
          <a:p>
            <a:pPr eaLnBrk="1" hangingPunct="1"/>
            <a:r>
              <a:rPr lang="zh-CN" altLang="en-US" sz="300"/>
              <a:t>　　</a:t>
            </a:r>
            <a:r>
              <a:rPr lang="en-US" altLang="zh-CN" sz="300"/>
              <a:t>55</a:t>
            </a:r>
            <a:r>
              <a:rPr lang="zh-CN" altLang="en-US" sz="300"/>
              <a:t>、只有一条路不能选择</a:t>
            </a:r>
            <a:r>
              <a:rPr lang="en-US" altLang="zh-CN" sz="300"/>
              <a:t>――</a:t>
            </a:r>
            <a:r>
              <a:rPr lang="zh-CN" altLang="en-US" sz="300"/>
              <a:t>那就是放弃。</a:t>
            </a:r>
            <a:endParaRPr lang="zh-CN" altLang="en-US" sz="300"/>
          </a:p>
          <a:p>
            <a:pPr eaLnBrk="1" hangingPunct="1"/>
            <a:r>
              <a:rPr lang="zh-CN" altLang="en-US" sz="300"/>
              <a:t>　　</a:t>
            </a:r>
            <a:r>
              <a:rPr lang="en-US" altLang="zh-CN" sz="300"/>
              <a:t>56</a:t>
            </a:r>
            <a:r>
              <a:rPr lang="zh-CN" altLang="en-US" sz="300"/>
              <a:t>、最后的措手不及是因为当初游刃有余的自己</a:t>
            </a:r>
            <a:endParaRPr lang="zh-CN" altLang="en-US" sz="300"/>
          </a:p>
          <a:p>
            <a:pPr eaLnBrk="1" hangingPunct="1"/>
            <a:r>
              <a:rPr lang="zh-CN" altLang="en-US" sz="300"/>
              <a:t>　　</a:t>
            </a:r>
            <a:r>
              <a:rPr lang="en-US" altLang="zh-CN" sz="300"/>
              <a:t>57</a:t>
            </a:r>
            <a:r>
              <a:rPr lang="zh-CN" altLang="en-US" sz="300"/>
              <a:t>、现实很近又很冷，梦想很远却很温暖。</a:t>
            </a:r>
            <a:endParaRPr lang="zh-CN" altLang="en-US" sz="300"/>
          </a:p>
          <a:p>
            <a:pPr eaLnBrk="1" hangingPunct="1"/>
            <a:r>
              <a:rPr lang="zh-CN" altLang="en-US" sz="300"/>
              <a:t>　　</a:t>
            </a:r>
            <a:r>
              <a:rPr lang="en-US" altLang="zh-CN" sz="300"/>
              <a:t>58</a:t>
            </a:r>
            <a:r>
              <a:rPr lang="zh-CN" altLang="en-US" sz="300"/>
              <a:t>、没有人能替你承受痛苦，也没有人能抢走你的坚强。</a:t>
            </a:r>
            <a:endParaRPr lang="zh-CN" altLang="en-US" sz="300"/>
          </a:p>
          <a:p>
            <a:pPr eaLnBrk="1" hangingPunct="1"/>
            <a:r>
              <a:rPr lang="zh-CN" altLang="en-US" sz="300"/>
              <a:t>　　</a:t>
            </a:r>
            <a:r>
              <a:rPr lang="en-US" altLang="zh-CN" sz="300"/>
              <a:t>59</a:t>
            </a:r>
            <a:r>
              <a:rPr lang="zh-CN" altLang="en-US" sz="300"/>
              <a:t>、不要拿我跟任何人比，我不是谁的影子，更不是谁的替代品，我不知道年少轻狂，我只懂得胜者为。</a:t>
            </a:r>
            <a:endParaRPr lang="zh-CN" altLang="en-US" sz="300"/>
          </a:p>
          <a:p>
            <a:pPr eaLnBrk="1" hangingPunct="1"/>
            <a:r>
              <a:rPr lang="zh-CN" altLang="en-US" sz="300"/>
              <a:t>　　</a:t>
            </a:r>
            <a:r>
              <a:rPr lang="en-US" altLang="zh-CN" sz="300"/>
              <a:t>60</a:t>
            </a:r>
            <a:r>
              <a:rPr lang="zh-CN" altLang="en-US" sz="300"/>
              <a:t>、如果你看到面前的阴影，别怕，那是因为你的背后有阳光。</a:t>
            </a:r>
            <a:endParaRPr lang="zh-CN" altLang="en-US" sz="300"/>
          </a:p>
          <a:p>
            <a:pPr eaLnBrk="1" hangingPunct="1"/>
            <a:r>
              <a:rPr lang="zh-CN" altLang="en-US" sz="300"/>
              <a:t>　　</a:t>
            </a:r>
            <a:r>
              <a:rPr lang="en-US" altLang="zh-CN" sz="300"/>
              <a:t>61</a:t>
            </a:r>
            <a:r>
              <a:rPr lang="zh-CN" altLang="en-US" sz="300"/>
              <a:t>、宁可笑着流泪，绝不哭着后悔。</a:t>
            </a:r>
            <a:endParaRPr lang="zh-CN" altLang="en-US" sz="300"/>
          </a:p>
          <a:p>
            <a:pPr eaLnBrk="1" hangingPunct="1"/>
            <a:r>
              <a:rPr lang="zh-CN" altLang="en-US" sz="300"/>
              <a:t>　　</a:t>
            </a:r>
            <a:r>
              <a:rPr lang="en-US" altLang="zh-CN" sz="300"/>
              <a:t>62</a:t>
            </a:r>
            <a:r>
              <a:rPr lang="zh-CN" altLang="en-US" sz="300"/>
              <a:t>、觉得自己做得到和做不到，只在一念之间。</a:t>
            </a:r>
            <a:endParaRPr lang="zh-CN" altLang="en-US" sz="300"/>
          </a:p>
          <a:p>
            <a:pPr eaLnBrk="1" hangingPunct="1"/>
            <a:r>
              <a:rPr lang="zh-CN" altLang="en-US" sz="300"/>
              <a:t>　　</a:t>
            </a:r>
            <a:r>
              <a:rPr lang="en-US" altLang="zh-CN" sz="300"/>
              <a:t>63</a:t>
            </a:r>
            <a:r>
              <a:rPr lang="zh-CN" altLang="en-US" sz="300"/>
              <a:t>、跌倒，撞墙，一败涂地，都不用害怕，年轻叫你勇敢。</a:t>
            </a:r>
            <a:endParaRPr lang="zh-CN" altLang="en-US" sz="300"/>
          </a:p>
          <a:p>
            <a:pPr eaLnBrk="1" hangingPunct="1"/>
            <a:r>
              <a:rPr lang="zh-CN" altLang="en-US" sz="300"/>
              <a:t>　　</a:t>
            </a:r>
            <a:r>
              <a:rPr lang="en-US" altLang="zh-CN" sz="300"/>
              <a:t>64</a:t>
            </a:r>
            <a:r>
              <a:rPr lang="zh-CN" altLang="en-US" sz="300"/>
              <a:t>、做最好的今天，回顾最好的昨天，迎接最美好的明天。</a:t>
            </a:r>
            <a:endParaRPr lang="zh-CN" altLang="en-US" sz="300"/>
          </a:p>
          <a:p>
            <a:pPr eaLnBrk="1" hangingPunct="1"/>
            <a:r>
              <a:rPr lang="zh-CN" altLang="en-US" sz="300"/>
              <a:t>　　</a:t>
            </a:r>
            <a:r>
              <a:rPr lang="en-US" altLang="zh-CN" sz="300"/>
              <a:t>65</a:t>
            </a:r>
            <a:r>
              <a:rPr lang="zh-CN" altLang="en-US" sz="300"/>
              <a:t>、每件事情都必须有一个期限，否则，大多数人都会有多少时间就花掉多少时间。</a:t>
            </a:r>
            <a:endParaRPr lang="zh-CN" altLang="en-US" sz="300"/>
          </a:p>
          <a:p>
            <a:pPr eaLnBrk="1" hangingPunct="1"/>
            <a:r>
              <a:rPr lang="zh-CN" altLang="en-US" sz="300"/>
              <a:t>　　</a:t>
            </a:r>
            <a:r>
              <a:rPr lang="en-US" altLang="zh-CN" sz="300"/>
              <a:t>66</a:t>
            </a:r>
            <a:r>
              <a:rPr lang="zh-CN" altLang="en-US" sz="300"/>
              <a:t>、当你被压力压得透不过气来的时候，记住，碳正是因为压力而变成闪耀的钻石。</a:t>
            </a:r>
            <a:endParaRPr lang="zh-CN" altLang="en-US" sz="300"/>
          </a:p>
          <a:p>
            <a:pPr eaLnBrk="1" hangingPunct="1"/>
            <a:r>
              <a:rPr lang="zh-CN" altLang="en-US" sz="300"/>
              <a:t>　　</a:t>
            </a:r>
            <a:r>
              <a:rPr lang="en-US" altLang="zh-CN" sz="300"/>
              <a:t>67</a:t>
            </a:r>
            <a:r>
              <a:rPr lang="zh-CN" altLang="en-US" sz="300"/>
              <a:t>、现实会告诉你，不努力就会被生活给踩死。无需找什么借口，一无所有，就是拼的理由。</a:t>
            </a:r>
            <a:endParaRPr lang="zh-CN" altLang="en-US" sz="300"/>
          </a:p>
          <a:p>
            <a:pPr eaLnBrk="1" hangingPunct="1"/>
            <a:r>
              <a:rPr lang="zh-CN" altLang="en-US" sz="300"/>
              <a:t>　　</a:t>
            </a:r>
            <a:r>
              <a:rPr lang="en-US" altLang="zh-CN" sz="300"/>
              <a:t>68</a:t>
            </a:r>
            <a:r>
              <a:rPr lang="zh-CN" altLang="en-US" sz="300"/>
              <a:t>、人生道路，绝大多数人，绝大多数时候，人都只能靠自己。</a:t>
            </a:r>
            <a:endParaRPr lang="zh-CN" altLang="en-US" sz="300"/>
          </a:p>
          <a:p>
            <a:pPr eaLnBrk="1" hangingPunct="1"/>
            <a:r>
              <a:rPr lang="zh-CN" altLang="en-US" sz="300"/>
              <a:t>　　</a:t>
            </a:r>
            <a:r>
              <a:rPr lang="en-US" altLang="zh-CN" sz="300"/>
              <a:t>69</a:t>
            </a:r>
            <a:r>
              <a:rPr lang="zh-CN" altLang="en-US" sz="300"/>
              <a:t>、不是某人使你烦恼，而是你拿某人的言行来烦恼自己。</a:t>
            </a:r>
            <a:endParaRPr lang="zh-CN" altLang="en-US" sz="300"/>
          </a:p>
          <a:p>
            <a:pPr eaLnBrk="1" hangingPunct="1"/>
            <a:r>
              <a:rPr lang="zh-CN" altLang="en-US" sz="300"/>
              <a:t>　　</a:t>
            </a:r>
            <a:r>
              <a:rPr lang="en-US" altLang="zh-CN" sz="300"/>
              <a:t>70</a:t>
            </a:r>
            <a:r>
              <a:rPr lang="zh-CN" altLang="en-US" sz="300"/>
              <a:t>、当一个人真正觉悟的一刻，他放弃追寻外在世界的财富，而开始追寻他內心世界的真正财富。</a:t>
            </a:r>
            <a:endParaRPr lang="zh-CN" altLang="en-US" sz="300"/>
          </a:p>
          <a:p>
            <a:pPr eaLnBrk="1" hangingPunct="1"/>
            <a:r>
              <a:rPr lang="zh-CN" altLang="en-US" sz="300"/>
              <a:t>　　</a:t>
            </a:r>
            <a:r>
              <a:rPr lang="en-US" altLang="zh-CN" sz="300"/>
              <a:t>71</a:t>
            </a:r>
            <a:r>
              <a:rPr lang="zh-CN" altLang="en-US" sz="300"/>
              <a:t>、失败并不意味你浪费了时间和生命，失败表明你有理由重新开始。</a:t>
            </a:r>
            <a:endParaRPr lang="zh-CN" altLang="en-US" sz="300"/>
          </a:p>
          <a:p>
            <a:pPr eaLnBrk="1" hangingPunct="1"/>
            <a:r>
              <a:rPr lang="zh-CN" altLang="en-US" sz="300"/>
              <a:t>　　</a:t>
            </a:r>
            <a:r>
              <a:rPr lang="en-US" altLang="zh-CN" sz="300"/>
              <a:t>72</a:t>
            </a:r>
            <a:r>
              <a:rPr lang="zh-CN" altLang="en-US" sz="300"/>
              <a:t>、人生应该树立目标，否则你的精力会白白浪费。</a:t>
            </a:r>
            <a:endParaRPr lang="zh-CN" altLang="en-US" sz="300"/>
          </a:p>
          <a:p>
            <a:pPr eaLnBrk="1" hangingPunct="1"/>
            <a:r>
              <a:rPr lang="zh-CN" altLang="en-US" sz="300"/>
              <a:t>　　</a:t>
            </a:r>
            <a:r>
              <a:rPr lang="en-US" altLang="zh-CN" sz="300"/>
              <a:t>73</a:t>
            </a:r>
            <a:r>
              <a:rPr lang="zh-CN" altLang="en-US" sz="300"/>
              <a:t>、山涧的泉水经过一路曲折，才唱出一支美妙的歌。</a:t>
            </a:r>
            <a:endParaRPr lang="zh-CN" altLang="en-US" sz="300"/>
          </a:p>
          <a:p>
            <a:pPr eaLnBrk="1" hangingPunct="1"/>
            <a:r>
              <a:rPr lang="zh-CN" altLang="en-US" sz="300"/>
              <a:t>　　</a:t>
            </a:r>
            <a:r>
              <a:rPr lang="en-US" altLang="zh-CN" sz="300"/>
              <a:t>74</a:t>
            </a:r>
            <a:r>
              <a:rPr lang="zh-CN" altLang="en-US" sz="300"/>
              <a:t>、时间告诉我，无理取闹的年龄过了，该懂事了。</a:t>
            </a:r>
            <a:endParaRPr lang="zh-CN" altLang="en-US" sz="300"/>
          </a:p>
          <a:p>
            <a:pPr eaLnBrk="1" hangingPunct="1"/>
            <a:r>
              <a:rPr lang="zh-CN" altLang="en-US" sz="300"/>
              <a:t>　　</a:t>
            </a:r>
            <a:r>
              <a:rPr lang="en-US" altLang="zh-CN" sz="300"/>
              <a:t>75</a:t>
            </a:r>
            <a:r>
              <a:rPr lang="zh-CN" altLang="en-US" sz="300"/>
              <a:t>、命运是不存在的，它不过是失败者拿来逃避现实的借口。</a:t>
            </a:r>
            <a:endParaRPr lang="zh-CN" altLang="en-US" sz="300"/>
          </a:p>
          <a:p>
            <a:pPr eaLnBrk="1" hangingPunct="1"/>
            <a:r>
              <a:rPr lang="zh-CN" altLang="en-US" sz="300"/>
              <a:t>　　</a:t>
            </a:r>
            <a:r>
              <a:rPr lang="en-US" altLang="zh-CN" sz="300"/>
              <a:t>76</a:t>
            </a:r>
            <a:r>
              <a:rPr lang="zh-CN" altLang="en-US" sz="300"/>
              <a:t>、人总是在失去了才知道珍惜！</a:t>
            </a:r>
            <a:endParaRPr lang="zh-CN" altLang="en-US" sz="300"/>
          </a:p>
          <a:p>
            <a:pPr eaLnBrk="1" hangingPunct="1"/>
            <a:r>
              <a:rPr lang="zh-CN" altLang="en-US" sz="300"/>
              <a:t>　　</a:t>
            </a:r>
            <a:r>
              <a:rPr lang="en-US" altLang="zh-CN" sz="300"/>
              <a:t>77</a:t>
            </a:r>
            <a:r>
              <a:rPr lang="zh-CN" altLang="en-US" sz="300"/>
              <a:t>、要铭记在心：每天都是一年中最美好的日子。</a:t>
            </a:r>
            <a:endParaRPr lang="zh-CN" altLang="en-US" sz="300"/>
          </a:p>
          <a:p>
            <a:pPr eaLnBrk="1" hangingPunct="1"/>
            <a:r>
              <a:rPr lang="zh-CN" altLang="en-US" sz="300"/>
              <a:t>　　</a:t>
            </a:r>
            <a:r>
              <a:rPr lang="en-US" altLang="zh-CN" sz="300"/>
              <a:t>78</a:t>
            </a:r>
            <a:r>
              <a:rPr lang="zh-CN" altLang="en-US" sz="300"/>
              <a:t>、生活远没有咖啡那么苦涩，关键是喝它的人怎么品味！每个人都喜欢和向往随心所欲的生活，殊不知随心所欲根本不是生活。</a:t>
            </a:r>
            <a:endParaRPr lang="zh-CN" altLang="en-US" sz="300"/>
          </a:p>
          <a:p>
            <a:pPr eaLnBrk="1" hangingPunct="1"/>
            <a:r>
              <a:rPr lang="zh-CN" altLang="en-US" sz="300"/>
              <a:t>　　</a:t>
            </a:r>
            <a:r>
              <a:rPr lang="en-US" altLang="zh-CN" sz="300"/>
              <a:t>79</a:t>
            </a:r>
            <a:r>
              <a:rPr lang="zh-CN" altLang="en-US" sz="300"/>
              <a:t>、别拿自己的无知说成是别人的愚昧！</a:t>
            </a:r>
            <a:endParaRPr lang="zh-CN" altLang="en-US" sz="300"/>
          </a:p>
          <a:p>
            <a:pPr eaLnBrk="1" hangingPunct="1"/>
            <a:r>
              <a:rPr lang="zh-CN" altLang="en-US" sz="300"/>
              <a:t>　　</a:t>
            </a:r>
            <a:r>
              <a:rPr lang="en-US" altLang="zh-CN" sz="300"/>
              <a:t>80</a:t>
            </a:r>
            <a:r>
              <a:rPr lang="zh-CN" altLang="en-US" sz="300"/>
              <a:t>、天空的高度是鸟儿飞出来的，水无论有多深是鱼儿游出来的。</a:t>
            </a:r>
            <a:endParaRPr lang="zh-CN" altLang="en-US" sz="300"/>
          </a:p>
          <a:p>
            <a:pPr eaLnBrk="1" hangingPunct="1"/>
            <a:r>
              <a:rPr lang="zh-CN" altLang="en-US" sz="300"/>
              <a:t>　　</a:t>
            </a:r>
            <a:r>
              <a:rPr lang="en-US" altLang="zh-CN" sz="300"/>
              <a:t>81</a:t>
            </a:r>
            <a:r>
              <a:rPr lang="zh-CN" altLang="en-US" sz="300"/>
              <a:t>、思想如钻子，必须集中在一点钻下去才有力量。</a:t>
            </a:r>
            <a:endParaRPr lang="zh-CN" altLang="en-US" sz="300"/>
          </a:p>
          <a:p>
            <a:pPr eaLnBrk="1" hangingPunct="1"/>
            <a:r>
              <a:rPr lang="zh-CN" altLang="en-US" sz="300"/>
              <a:t>　　</a:t>
            </a:r>
            <a:r>
              <a:rPr lang="en-US" altLang="zh-CN" sz="300"/>
              <a:t>82</a:t>
            </a:r>
            <a:r>
              <a:rPr lang="zh-CN" altLang="en-US" sz="300"/>
              <a:t>、如果我坚持什么，就是用大炮也不能打倒我。</a:t>
            </a:r>
            <a:endParaRPr lang="zh-CN" altLang="en-US" sz="300"/>
          </a:p>
          <a:p>
            <a:pPr eaLnBrk="1" hangingPunct="1"/>
            <a:r>
              <a:rPr lang="zh-CN" altLang="en-US" sz="300"/>
              <a:t>　　</a:t>
            </a:r>
            <a:r>
              <a:rPr lang="en-US" altLang="zh-CN" sz="300"/>
              <a:t>83</a:t>
            </a:r>
            <a:r>
              <a:rPr lang="zh-CN" altLang="en-US" sz="300"/>
              <a:t>、我们要以今天为坐标，畅想未来几年后的自己。</a:t>
            </a:r>
            <a:endParaRPr lang="zh-CN" altLang="en-US" sz="300"/>
          </a:p>
          <a:p>
            <a:pPr eaLnBrk="1" hangingPunct="1"/>
            <a:r>
              <a:rPr lang="zh-CN" altLang="en-US" sz="300"/>
              <a:t>　　</a:t>
            </a:r>
            <a:r>
              <a:rPr lang="en-US" altLang="zh-CN" sz="300"/>
              <a:t>84</a:t>
            </a:r>
            <a:r>
              <a:rPr lang="zh-CN" altLang="en-US" sz="300"/>
              <a:t>、日出时，努力使每一天都开心而有意义，不为别人，为自己。</a:t>
            </a:r>
            <a:endParaRPr lang="zh-CN" altLang="en-US" sz="300"/>
          </a:p>
          <a:p>
            <a:pPr eaLnBrk="1" hangingPunct="1"/>
            <a:r>
              <a:rPr lang="zh-CN" altLang="en-US" sz="300"/>
              <a:t>　　</a:t>
            </a:r>
            <a:r>
              <a:rPr lang="en-US" altLang="zh-CN" sz="300"/>
              <a:t>85</a:t>
            </a:r>
            <a:r>
              <a:rPr lang="zh-CN" altLang="en-US" sz="300"/>
              <a:t>、有梦就去追，没死就别停。</a:t>
            </a:r>
            <a:endParaRPr lang="zh-CN" altLang="en-US" sz="300"/>
          </a:p>
          <a:p>
            <a:pPr eaLnBrk="1" hangingPunct="1"/>
            <a:r>
              <a:rPr lang="zh-CN" altLang="en-US" sz="300"/>
              <a:t>　　</a:t>
            </a:r>
            <a:r>
              <a:rPr lang="en-US" altLang="zh-CN" sz="300"/>
              <a:t>86</a:t>
            </a:r>
            <a:r>
              <a:rPr lang="zh-CN" altLang="en-US" sz="300"/>
              <a:t>、今天不为学习买单，未来就为贫穷买单。</a:t>
            </a:r>
            <a:endParaRPr lang="zh-CN" altLang="en-US" sz="300"/>
          </a:p>
          <a:p>
            <a:pPr eaLnBrk="1" hangingPunct="1"/>
            <a:r>
              <a:rPr lang="zh-CN" altLang="en-US" sz="300"/>
              <a:t>　　</a:t>
            </a:r>
            <a:r>
              <a:rPr lang="en-US" altLang="zh-CN" sz="300"/>
              <a:t>87</a:t>
            </a:r>
            <a:r>
              <a:rPr lang="zh-CN" altLang="en-US" sz="300"/>
              <a:t>、因为一无所有这才是拼下去的理由。</a:t>
            </a:r>
            <a:endParaRPr lang="zh-CN" altLang="en-US" sz="300"/>
          </a:p>
          <a:p>
            <a:pPr eaLnBrk="1" hangingPunct="1"/>
            <a:r>
              <a:rPr lang="zh-CN" altLang="en-US" sz="300"/>
              <a:t>　　</a:t>
            </a:r>
            <a:r>
              <a:rPr lang="en-US" altLang="zh-CN" sz="300"/>
              <a:t>88</a:t>
            </a:r>
            <a:r>
              <a:rPr lang="zh-CN" altLang="en-US" sz="300"/>
              <a:t>、只要我还有梦，就会看到彩虹</a:t>
            </a:r>
            <a:r>
              <a:rPr lang="en-US" altLang="zh-CN" sz="300"/>
              <a:t>!</a:t>
            </a:r>
            <a:endParaRPr lang="en-US" altLang="zh-CN" sz="300"/>
          </a:p>
          <a:p>
            <a:pPr eaLnBrk="1" hangingPunct="1"/>
            <a:r>
              <a:rPr lang="zh-CN" altLang="en-US" sz="300"/>
              <a:t>　　</a:t>
            </a:r>
            <a:r>
              <a:rPr lang="en-US" altLang="zh-CN" sz="300"/>
              <a:t>89</a:t>
            </a:r>
            <a:r>
              <a:rPr lang="zh-CN" altLang="en-US" sz="300"/>
              <a:t>、你既认准这条路，又何必在意要走多久。</a:t>
            </a:r>
            <a:endParaRPr lang="zh-CN" altLang="en-US" sz="300"/>
          </a:p>
          <a:p>
            <a:pPr eaLnBrk="1" hangingPunct="1"/>
            <a:r>
              <a:rPr lang="zh-CN" altLang="en-US" sz="300"/>
              <a:t>　　</a:t>
            </a:r>
            <a:r>
              <a:rPr lang="en-US" altLang="zh-CN" sz="300"/>
              <a:t>90</a:t>
            </a:r>
            <a:r>
              <a:rPr lang="zh-CN" altLang="en-US" sz="300"/>
              <a:t>、尽管社会是这样的现实和残酷，但我们还是必须往下走。</a:t>
            </a:r>
            <a:endParaRPr lang="zh-CN" altLang="en-US" sz="300"/>
          </a:p>
          <a:p>
            <a:pPr eaLnBrk="1" hangingPunct="1"/>
            <a:r>
              <a:rPr lang="zh-CN" altLang="en-US" sz="300"/>
              <a:t>　　</a:t>
            </a:r>
            <a:r>
              <a:rPr lang="en-US" altLang="zh-CN" sz="300"/>
              <a:t>91</a:t>
            </a:r>
            <a:r>
              <a:rPr lang="zh-CN" altLang="en-US" sz="300"/>
              <a:t>、能把在面前行走的机会抓住的人，十有八九都会成功。</a:t>
            </a:r>
            <a:endParaRPr lang="zh-CN" altLang="en-US" sz="300"/>
          </a:p>
          <a:p>
            <a:pPr eaLnBrk="1" hangingPunct="1"/>
            <a:r>
              <a:rPr lang="zh-CN" altLang="en-US" sz="300"/>
              <a:t>　　</a:t>
            </a:r>
            <a:r>
              <a:rPr lang="en-US" altLang="zh-CN" sz="300"/>
              <a:t>92</a:t>
            </a:r>
            <a:r>
              <a:rPr lang="zh-CN" altLang="en-US" sz="300"/>
              <a:t>、你能够先知先觉地领导产业，后知后觉地苦苦追赶，或不知不觉地被淘汰。</a:t>
            </a:r>
            <a:endParaRPr lang="zh-CN" altLang="en-US" sz="300"/>
          </a:p>
          <a:p>
            <a:pPr eaLnBrk="1" hangingPunct="1"/>
            <a:r>
              <a:rPr lang="zh-CN" altLang="en-US" sz="300"/>
              <a:t>　　</a:t>
            </a:r>
            <a:r>
              <a:rPr lang="en-US" altLang="zh-CN" sz="300"/>
              <a:t>93</a:t>
            </a:r>
            <a:r>
              <a:rPr lang="zh-CN" altLang="en-US" sz="300"/>
              <a:t>、强烈的信仰会赢取坚强的人，然后又使他们更坚强。</a:t>
            </a:r>
            <a:endParaRPr lang="zh-CN" altLang="en-US" sz="300"/>
          </a:p>
          <a:p>
            <a:pPr eaLnBrk="1" hangingPunct="1"/>
            <a:r>
              <a:rPr lang="zh-CN" altLang="en-US" sz="300"/>
              <a:t>　　</a:t>
            </a:r>
            <a:r>
              <a:rPr lang="en-US" altLang="zh-CN" sz="300"/>
              <a:t>94</a:t>
            </a:r>
            <a:r>
              <a:rPr lang="zh-CN" altLang="en-US" sz="300"/>
              <a:t>、人生，不可能一帆风顺，有得就有失，有爱就有恨，有快乐就会有苦恼，有生就有死，生活就是这样。</a:t>
            </a:r>
            <a:endParaRPr lang="zh-CN" altLang="en-US" sz="300"/>
          </a:p>
          <a:p>
            <a:pPr eaLnBrk="1" hangingPunct="1"/>
            <a:r>
              <a:rPr lang="zh-CN" altLang="en-US" sz="300"/>
              <a:t>　　</a:t>
            </a:r>
            <a:r>
              <a:rPr lang="en-US" altLang="zh-CN" sz="300"/>
              <a:t>95</a:t>
            </a:r>
            <a:r>
              <a:rPr lang="zh-CN" altLang="en-US" sz="300"/>
              <a:t>、好习惯的养成，在于不受坏习惯的诱惑。</a:t>
            </a:r>
            <a:endParaRPr lang="zh-CN" altLang="en-US" sz="300"/>
          </a:p>
          <a:p>
            <a:pPr eaLnBrk="1" hangingPunct="1"/>
            <a:r>
              <a:rPr lang="zh-CN" altLang="en-US" sz="300"/>
              <a:t>　　</a:t>
            </a:r>
            <a:r>
              <a:rPr lang="en-US" altLang="zh-CN" sz="300"/>
              <a:t>96</a:t>
            </a:r>
            <a:r>
              <a:rPr lang="zh-CN" altLang="en-US" sz="300"/>
              <a:t>、凡过于把幸运之事归功于自我的聪明和智谋的人多半是结局很不幸的。</a:t>
            </a:r>
            <a:endParaRPr lang="zh-CN" altLang="en-US" sz="300"/>
          </a:p>
          <a:p>
            <a:pPr eaLnBrk="1" hangingPunct="1"/>
            <a:r>
              <a:rPr lang="zh-CN" altLang="en-US" sz="300"/>
              <a:t>　　</a:t>
            </a:r>
            <a:r>
              <a:rPr lang="en-US" altLang="zh-CN" sz="300"/>
              <a:t>97</a:t>
            </a:r>
            <a:r>
              <a:rPr lang="zh-CN" altLang="en-US" sz="300"/>
              <a:t>、如果我们一直告诫自己要开心过每一天，就是说我们并不开心。</a:t>
            </a:r>
            <a:endParaRPr lang="zh-CN" altLang="en-US" sz="300"/>
          </a:p>
          <a:p>
            <a:pPr eaLnBrk="1" hangingPunct="1"/>
            <a:r>
              <a:rPr lang="zh-CN" altLang="en-US" sz="300"/>
              <a:t>　　</a:t>
            </a:r>
            <a:r>
              <a:rPr lang="en-US" altLang="zh-CN" sz="300"/>
              <a:t>98</a:t>
            </a:r>
            <a:r>
              <a:rPr lang="zh-CN" altLang="en-US" sz="300"/>
              <a:t>、天气影响身体，身体决定思想，思想左右心情。</a:t>
            </a:r>
            <a:endParaRPr lang="zh-CN" altLang="en-US" sz="300"/>
          </a:p>
          <a:p>
            <a:pPr eaLnBrk="1" hangingPunct="1"/>
            <a:r>
              <a:rPr lang="zh-CN" altLang="en-US" sz="300"/>
              <a:t>　　</a:t>
            </a:r>
            <a:r>
              <a:rPr lang="en-US" altLang="zh-CN" sz="300"/>
              <a:t>99</a:t>
            </a:r>
            <a:r>
              <a:rPr lang="zh-CN" altLang="en-US" sz="300"/>
              <a:t>、不论你在什么时候结束，重要的是结束之后就不要悔恨。</a:t>
            </a:r>
            <a:endParaRPr lang="zh-CN" altLang="en-US" sz="300"/>
          </a:p>
          <a:p>
            <a:pPr eaLnBrk="1" hangingPunct="1"/>
            <a:r>
              <a:rPr lang="zh-CN" altLang="en-US" sz="300"/>
              <a:t>　　</a:t>
            </a:r>
            <a:r>
              <a:rPr lang="en-US" altLang="zh-CN" sz="300"/>
              <a:t>100</a:t>
            </a:r>
            <a:r>
              <a:rPr lang="zh-CN" altLang="en-US" sz="300"/>
              <a:t>、只要还有明天，今天就永远是起跑线。</a:t>
            </a:r>
            <a:endParaRPr lang="zh-CN" altLang="en-US" sz="300"/>
          </a:p>
        </p:txBody>
      </p:sp>
      <p:pic>
        <p:nvPicPr>
          <p:cNvPr id="2467" name="图片 4"/>
          <p:cNvPicPr>
            <a:picLocks noChangeAspect="1"/>
          </p:cNvPicPr>
          <p:nvPr/>
        </p:nvPicPr>
        <p:blipFill>
          <a:blip r:embed="rId1"/>
          <a:stretch>
            <a:fillRect/>
          </a:stretch>
        </p:blipFill>
        <p:spPr>
          <a:xfrm>
            <a:off x="4763" y="9525"/>
            <a:ext cx="9134475" cy="6838950"/>
          </a:xfrm>
          <a:prstGeom prst="rect">
            <a:avLst/>
          </a:prstGeom>
          <a:noFill/>
          <a:ln w="9525">
            <a:noFill/>
          </a:ln>
        </p:spPr>
      </p:pic>
      <p:pic>
        <p:nvPicPr>
          <p:cNvPr id="2468" name="图片 6"/>
          <p:cNvPicPr>
            <a:picLocks noChangeAspect="1"/>
          </p:cNvPicPr>
          <p:nvPr/>
        </p:nvPicPr>
        <p:blipFill>
          <a:blip r:embed="rId2"/>
          <a:stretch>
            <a:fillRect/>
          </a:stretch>
        </p:blipFill>
        <p:spPr>
          <a:xfrm>
            <a:off x="0" y="855663"/>
            <a:ext cx="9144000" cy="5146675"/>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3"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084" name="Rectangle 3"/>
          <p:cNvSpPr/>
          <p:nvPr>
            <p:ph type="body" idx="4294967295"/>
          </p:nvPr>
        </p:nvSpPr>
        <p:spPr>
          <a:xfrm>
            <a:off x="1187450" y="836613"/>
            <a:ext cx="7777163" cy="5832475"/>
          </a:xfrm>
          <a:prstGeom prst="rect">
            <a:avLst/>
          </a:prstGeom>
          <a:noFill/>
          <a:ln w="9525">
            <a:noFill/>
          </a:ln>
        </p:spPr>
        <p:txBody>
          <a:bodyPr/>
          <a:p>
            <a:pPr eaLnBrk="1" hangingPunct="1">
              <a:lnSpc>
                <a:spcPts val="2400"/>
              </a:lnSpc>
              <a:buNone/>
            </a:pPr>
            <a:r>
              <a:rPr lang="zh-CN" altLang="en-US" sz="2200" b="1">
                <a:latin typeface="楷体_GB2312" pitchFamily="49" charset="-122"/>
                <a:ea typeface="楷体_GB2312" pitchFamily="49" charset="-122"/>
              </a:rPr>
              <a:t>燃料</a:t>
            </a:r>
            <a:r>
              <a:rPr lang="en-US" altLang="zh-CN" sz="2200" b="1">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主要有焦炭和煤粉，煤粉分无烟煤和烟煤。</a:t>
            </a:r>
            <a:endParaRPr lang="en-US" altLang="zh-CN" sz="2200">
              <a:solidFill>
                <a:srgbClr val="000000"/>
              </a:solidFill>
              <a:latin typeface="楷体_GB2312" pitchFamily="49" charset="-122"/>
              <a:ea typeface="楷体_GB2312" pitchFamily="49" charset="-122"/>
            </a:endParaRPr>
          </a:p>
          <a:p>
            <a:pPr eaLnBrk="1" hangingPunct="1">
              <a:lnSpc>
                <a:spcPts val="2400"/>
              </a:lnSpc>
              <a:buNone/>
            </a:pPr>
            <a:r>
              <a:rPr lang="zh-CN" altLang="en-US" sz="2200" b="1">
                <a:latin typeface="楷体_GB2312" pitchFamily="49" charset="-122"/>
                <a:ea typeface="楷体_GB2312" pitchFamily="49" charset="-122"/>
              </a:rPr>
              <a:t>焦炭在高炉中主要作用</a:t>
            </a:r>
            <a:endParaRPr lang="zh-CN" altLang="en-US" sz="2200" b="1">
              <a:latin typeface="楷体_GB2312" pitchFamily="49" charset="-122"/>
              <a:ea typeface="楷体_GB2312" pitchFamily="49" charset="-122"/>
            </a:endParaRPr>
          </a:p>
          <a:p>
            <a:pPr eaLnBrk="1" hangingPunct="1">
              <a:lnSpc>
                <a:spcPts val="2400"/>
              </a:lnSpc>
              <a:buNone/>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提供高炉冶炼所需的大部分热量。高炉冶炼所消耗热量的</a:t>
            </a:r>
            <a:r>
              <a:rPr lang="en-US" altLang="zh-CN" sz="2200">
                <a:solidFill>
                  <a:srgbClr val="000000"/>
                </a:solidFill>
                <a:latin typeface="楷体_GB2312" pitchFamily="49" charset="-122"/>
                <a:ea typeface="楷体_GB2312" pitchFamily="49" charset="-122"/>
              </a:rPr>
              <a:t>70</a:t>
            </a:r>
            <a:r>
              <a:rPr lang="zh-CN" altLang="en-US" sz="2200">
                <a:solidFill>
                  <a:srgbClr val="000000"/>
                </a:solidFill>
                <a:latin typeface="楷体_GB2312" pitchFamily="49" charset="-122"/>
                <a:ea typeface="楷体_GB2312" pitchFamily="49" charset="-122"/>
              </a:rPr>
              <a:t>％－</a:t>
            </a:r>
            <a:r>
              <a:rPr lang="en-US" altLang="zh-CN" sz="2200">
                <a:solidFill>
                  <a:srgbClr val="000000"/>
                </a:solidFill>
                <a:latin typeface="楷体_GB2312" pitchFamily="49" charset="-122"/>
                <a:ea typeface="楷体_GB2312" pitchFamily="49" charset="-122"/>
              </a:rPr>
              <a:t>80</a:t>
            </a:r>
            <a:r>
              <a:rPr lang="zh-CN" altLang="en-US" sz="2200">
                <a:solidFill>
                  <a:srgbClr val="000000"/>
                </a:solidFill>
                <a:latin typeface="楷体_GB2312" pitchFamily="49" charset="-122"/>
                <a:ea typeface="楷体_GB2312" pitchFamily="49" charset="-122"/>
              </a:rPr>
              <a:t>％　来自燃料燃烧。</a:t>
            </a:r>
            <a:endParaRPr lang="zh-CN" altLang="en-US" sz="2200">
              <a:solidFill>
                <a:srgbClr val="000000"/>
              </a:solidFill>
              <a:latin typeface="楷体_GB2312" pitchFamily="49" charset="-122"/>
              <a:ea typeface="楷体_GB2312" pitchFamily="49" charset="-122"/>
            </a:endParaRPr>
          </a:p>
          <a:p>
            <a:pPr eaLnBrk="1" hangingPunct="1">
              <a:lnSpc>
                <a:spcPts val="2400"/>
              </a:lnSpc>
              <a:buNone/>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提供高炉冶炼所需的还原剂。焦炭中的碳及焦炭燃烧产生的一氧化碳是铁及其它氧化物进行还原的还原剂。</a:t>
            </a:r>
            <a:endParaRPr lang="zh-CN" altLang="en-US" sz="2200">
              <a:solidFill>
                <a:srgbClr val="000000"/>
              </a:solidFill>
              <a:latin typeface="楷体_GB2312" pitchFamily="49" charset="-122"/>
              <a:ea typeface="楷体_GB2312" pitchFamily="49" charset="-122"/>
            </a:endParaRPr>
          </a:p>
          <a:p>
            <a:pPr eaLnBrk="1" hangingPunct="1">
              <a:lnSpc>
                <a:spcPts val="2400"/>
              </a:lnSpc>
              <a:buNone/>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高炉料柱的骨架。由于焦炭在高炉料柱中约占</a:t>
            </a:r>
            <a:r>
              <a:rPr lang="en-US" altLang="zh-CN" sz="2200">
                <a:solidFill>
                  <a:srgbClr val="000000"/>
                </a:solidFill>
                <a:latin typeface="楷体_GB2312" pitchFamily="49" charset="-122"/>
                <a:ea typeface="楷体_GB2312" pitchFamily="49" charset="-122"/>
              </a:rPr>
              <a:t>1/3-1/2</a:t>
            </a:r>
            <a:r>
              <a:rPr lang="zh-CN" altLang="en-US" sz="2200">
                <a:solidFill>
                  <a:srgbClr val="000000"/>
                </a:solidFill>
                <a:latin typeface="楷体_GB2312" pitchFamily="49" charset="-122"/>
                <a:ea typeface="楷体_GB2312" pitchFamily="49" charset="-122"/>
              </a:rPr>
              <a:t>的体积，而且焦炭在高炉条件下即不熔化也不软化，它能在高炉中能起支持料柱、维持炉内透气的骨架作用。</a:t>
            </a:r>
            <a:endParaRPr lang="zh-CN" altLang="en-US" sz="2200">
              <a:solidFill>
                <a:srgbClr val="000000"/>
              </a:solidFill>
              <a:latin typeface="楷体_GB2312" pitchFamily="49" charset="-122"/>
              <a:ea typeface="楷体_GB2312" pitchFamily="49" charset="-122"/>
            </a:endParaRPr>
          </a:p>
          <a:p>
            <a:pPr eaLnBrk="1" hangingPunct="1">
              <a:lnSpc>
                <a:spcPts val="2400"/>
              </a:lnSpc>
              <a:buNone/>
            </a:pPr>
            <a:r>
              <a:rPr lang="zh-CN" altLang="en-US" sz="2200">
                <a:solidFill>
                  <a:srgbClr val="000000"/>
                </a:solidFill>
                <a:latin typeface="楷体_GB2312" pitchFamily="49" charset="-122"/>
                <a:ea typeface="楷体_GB2312" pitchFamily="49" charset="-122"/>
              </a:rPr>
              <a:t>　</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生铁形成过程中渗碳的碳源。</a:t>
            </a:r>
            <a:endParaRPr lang="en-US" altLang="zh-CN" sz="2200">
              <a:solidFill>
                <a:srgbClr val="000000"/>
              </a:solidFill>
              <a:latin typeface="楷体_GB2312" pitchFamily="49" charset="-122"/>
              <a:ea typeface="楷体_GB2312" pitchFamily="49" charset="-122"/>
            </a:endParaRPr>
          </a:p>
          <a:p>
            <a:pPr eaLnBrk="1" hangingPunct="1">
              <a:lnSpc>
                <a:spcPts val="2400"/>
              </a:lnSpc>
              <a:buNone/>
            </a:pPr>
            <a:r>
              <a:rPr lang="zh-CN" altLang="en-US" sz="2200">
                <a:solidFill>
                  <a:srgbClr val="FF0000"/>
                </a:solidFill>
                <a:latin typeface="楷体_GB2312" pitchFamily="49" charset="-122"/>
                <a:ea typeface="楷体_GB2312" pitchFamily="49" charset="-122"/>
              </a:rPr>
              <a:t>由于煤粉不能形成料柱骨架，所以喷煤不能完全替代焦炭使用。</a:t>
            </a:r>
            <a:endParaRPr lang="en-US" altLang="zh-CN" sz="2200">
              <a:solidFill>
                <a:srgbClr val="FF0000"/>
              </a:solidFill>
              <a:latin typeface="楷体_GB2312" pitchFamily="49" charset="-122"/>
              <a:ea typeface="楷体_GB2312" pitchFamily="49" charset="-122"/>
            </a:endParaRPr>
          </a:p>
          <a:p>
            <a:pPr eaLnBrk="1" hangingPunct="1">
              <a:lnSpc>
                <a:spcPts val="2400"/>
              </a:lnSpc>
              <a:buNone/>
            </a:pPr>
            <a:r>
              <a:rPr lang="zh-CN" altLang="en-US" sz="2200" b="1">
                <a:latin typeface="楷体_GB2312" pitchFamily="49" charset="-122"/>
                <a:ea typeface="楷体_GB2312" pitchFamily="49" charset="-122"/>
              </a:rPr>
              <a:t>对焦炭的质量要求</a:t>
            </a:r>
            <a:r>
              <a:rPr lang="en-US" altLang="zh-CN" sz="2200" b="1">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灰分要低，固定碳含量要高；含硫等有害杂质少；机械强度要高，粒度　要均匀、粉末要少；成分稳定，反应性要低，抗碱性要强。</a:t>
            </a:r>
            <a:endParaRPr lang="zh-CN" altLang="en-US" sz="2200">
              <a:solidFill>
                <a:srgbClr val="000000"/>
              </a:solidFill>
              <a:latin typeface="楷体_GB2312" pitchFamily="49" charset="-122"/>
              <a:ea typeface="楷体_GB2312" pitchFamily="49" charset="-122"/>
            </a:endParaRPr>
          </a:p>
          <a:p>
            <a:pPr eaLnBrk="1" hangingPunct="1">
              <a:lnSpc>
                <a:spcPts val="2400"/>
              </a:lnSpc>
              <a:buNone/>
            </a:pPr>
            <a:r>
              <a:rPr lang="zh-CN" altLang="en-US" sz="2200" b="1">
                <a:latin typeface="楷体_GB2312" pitchFamily="49" charset="-122"/>
                <a:ea typeface="楷体_GB2312" pitchFamily="49" charset="-122"/>
              </a:rPr>
              <a:t>对煤的质量要求</a:t>
            </a:r>
            <a:r>
              <a:rPr lang="en-US" altLang="zh-CN" sz="2200" b="1">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灰分要低，固定碳含量要高；含硫等有害杂质少；发热量要高；煤的燃</a:t>
            </a:r>
            <a:endParaRPr lang="en-US" altLang="zh-CN" sz="2200">
              <a:solidFill>
                <a:srgbClr val="000000"/>
              </a:solidFill>
              <a:latin typeface="楷体_GB2312" pitchFamily="49" charset="-122"/>
              <a:ea typeface="楷体_GB2312" pitchFamily="49" charset="-122"/>
            </a:endParaRPr>
          </a:p>
          <a:p>
            <a:pPr eaLnBrk="1" hangingPunct="1">
              <a:lnSpc>
                <a:spcPts val="2400"/>
              </a:lnSpc>
              <a:buNone/>
            </a:pPr>
            <a:r>
              <a:rPr lang="zh-CN" altLang="en-US" sz="2200">
                <a:solidFill>
                  <a:srgbClr val="000000"/>
                </a:solidFill>
                <a:latin typeface="楷体_GB2312" pitchFamily="49" charset="-122"/>
                <a:ea typeface="楷体_GB2312" pitchFamily="49" charset="-122"/>
              </a:rPr>
              <a:t>   烧性要好；可磨性要好。</a:t>
            </a:r>
            <a:endParaRPr lang="en-US" altLang="zh-CN" sz="2200">
              <a:solidFill>
                <a:srgbClr val="003D3C"/>
              </a:solidFill>
              <a:latin typeface="楷体_GB2312" pitchFamily="49" charset="-122"/>
              <a:ea typeface="楷体_GB2312" pitchFamily="49" charset="-122"/>
            </a:endParaRPr>
          </a:p>
        </p:txBody>
      </p:sp>
      <p:sp>
        <p:nvSpPr>
          <p:cNvPr id="2085" name="Text Box 4"/>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86" name="Text Box 5"/>
          <p:cNvSpPr/>
          <p:nvPr/>
        </p:nvSpPr>
        <p:spPr>
          <a:xfrm>
            <a:off x="34925" y="1557338"/>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87" name="Text Box 6"/>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88"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1"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092" name="Rectangle 3"/>
          <p:cNvSpPr/>
          <p:nvPr>
            <p:ph type="body" idx="4294967295"/>
          </p:nvPr>
        </p:nvSpPr>
        <p:spPr>
          <a:xfrm>
            <a:off x="1187450" y="1125538"/>
            <a:ext cx="7777163" cy="4392612"/>
          </a:xfrm>
          <a:prstGeom prst="rect">
            <a:avLst/>
          </a:prstGeom>
          <a:noFill/>
          <a:ln w="9525">
            <a:noFill/>
          </a:ln>
        </p:spPr>
        <p:txBody>
          <a:bodyPr/>
          <a:p>
            <a:pPr eaLnBrk="1" hangingPunct="1">
              <a:lnSpc>
                <a:spcPts val="2400"/>
              </a:lnSpc>
              <a:spcBef>
                <a:spcPct val="0"/>
              </a:spcBef>
              <a:buNone/>
            </a:pPr>
            <a:r>
              <a:rPr lang="zh-CN" altLang="en-US" sz="2200" b="1">
                <a:latin typeface="楷体_GB2312" pitchFamily="49" charset="-122"/>
                <a:ea typeface="楷体_GB2312" pitchFamily="49" charset="-122"/>
              </a:rPr>
              <a:t>熔剂</a:t>
            </a:r>
            <a:endParaRPr lang="en-US" altLang="zh-CN" sz="2200" b="1">
              <a:latin typeface="楷体_GB2312" pitchFamily="49" charset="-122"/>
              <a:ea typeface="楷体_GB2312" pitchFamily="49" charset="-122"/>
            </a:endParaRPr>
          </a:p>
          <a:p>
            <a:pPr eaLnBrk="1" hangingPunct="1">
              <a:lnSpc>
                <a:spcPts val="2400"/>
              </a:lnSpc>
              <a:spcBef>
                <a:spcPct val="0"/>
              </a:spcBef>
              <a:buNone/>
            </a:pPr>
            <a:r>
              <a:rPr lang="zh-CN" altLang="en-US" sz="2200">
                <a:solidFill>
                  <a:srgbClr val="000000"/>
                </a:solidFill>
                <a:latin typeface="楷体_GB2312" pitchFamily="49" charset="-122"/>
                <a:ea typeface="楷体_GB2312" pitchFamily="49" charset="-122"/>
              </a:rPr>
              <a:t>由于高炉造渣的需要，入炉中常需配加一定数量的助熔剂，简称熔剂。由于目前高炉采用大部分人造富矿冶炼，熔剂在烧结生产时已添加到烧结矿中，形成碱性烧结矿，高炉一般不需单独吃熔剂。</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en-US" altLang="zh-CN" sz="2200" b="1">
                <a:latin typeface="楷体_GB2312" pitchFamily="49" charset="-122"/>
                <a:ea typeface="楷体_GB2312" pitchFamily="49" charset="-122"/>
              </a:rPr>
              <a:t>Ⅰ</a:t>
            </a:r>
            <a:r>
              <a:rPr lang="zh-CN" altLang="en-US" sz="2200" b="1">
                <a:latin typeface="楷体_GB2312" pitchFamily="49" charset="-122"/>
                <a:ea typeface="楷体_GB2312" pitchFamily="49" charset="-122"/>
              </a:rPr>
              <a:t> 熔剂种类</a:t>
            </a:r>
            <a:endParaRPr lang="zh-CN" altLang="en-US" sz="2200" b="1">
              <a:latin typeface="楷体_GB2312" pitchFamily="49" charset="-122"/>
              <a:ea typeface="楷体_GB2312" pitchFamily="49" charset="-122"/>
            </a:endParaRPr>
          </a:p>
          <a:p>
            <a:pPr eaLnBrk="1" hangingPunct="1">
              <a:lnSpc>
                <a:spcPts val="2400"/>
              </a:lnSpc>
              <a:spcBef>
                <a:spcPct val="0"/>
              </a:spcBef>
              <a:buNone/>
            </a:pPr>
            <a:r>
              <a:rPr lang="zh-CN" altLang="en-US" sz="2200">
                <a:solidFill>
                  <a:srgbClr val="000000"/>
                </a:solidFill>
                <a:latin typeface="楷体_GB2312" pitchFamily="49" charset="-122"/>
                <a:ea typeface="楷体_GB2312" pitchFamily="49" charset="-122"/>
              </a:rPr>
              <a:t>　 主要有石灰石（</a:t>
            </a:r>
            <a:r>
              <a:rPr lang="en-US" altLang="zh-CN" sz="2200">
                <a:solidFill>
                  <a:srgbClr val="000000"/>
                </a:solidFill>
                <a:latin typeface="楷体_GB2312" pitchFamily="49" charset="-122"/>
                <a:ea typeface="楷体_GB2312" pitchFamily="49" charset="-122"/>
              </a:rPr>
              <a:t>CaO</a:t>
            </a:r>
            <a:r>
              <a:rPr lang="en-US" altLang="zh-CN" sz="2200" baseline="-25000">
                <a:solidFill>
                  <a:srgbClr val="000000"/>
                </a:solidFill>
                <a:latin typeface="楷体_GB2312" pitchFamily="49" charset="-122"/>
                <a:ea typeface="楷体_GB2312" pitchFamily="49" charset="-122"/>
              </a:rPr>
              <a:t>3</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、白云石</a:t>
            </a:r>
            <a:r>
              <a:rPr lang="en-US" altLang="zh-CN" sz="2200">
                <a:solidFill>
                  <a:srgbClr val="000000"/>
                </a:solidFill>
                <a:latin typeface="楷体_GB2312" pitchFamily="49" charset="-122"/>
                <a:ea typeface="楷体_GB2312" pitchFamily="49" charset="-122"/>
              </a:rPr>
              <a:t>[Ca(MgO)CO</a:t>
            </a:r>
            <a:r>
              <a:rPr lang="en-US" altLang="zh-CN" sz="2200" baseline="-25000">
                <a:solidFill>
                  <a:srgbClr val="000000"/>
                </a:solidFill>
                <a:latin typeface="楷体_GB2312" pitchFamily="49" charset="-122"/>
                <a:ea typeface="楷体_GB2312" pitchFamily="49" charset="-122"/>
              </a:rPr>
              <a:t>3</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、硅石</a:t>
            </a:r>
            <a:r>
              <a:rPr lang="en-US" altLang="zh-CN" sz="2200">
                <a:solidFill>
                  <a:srgbClr val="000000"/>
                </a:solidFill>
                <a:latin typeface="楷体_GB2312" pitchFamily="49" charset="-122"/>
                <a:ea typeface="楷体_GB2312" pitchFamily="49" charset="-122"/>
              </a:rPr>
              <a:t>(SiO</a:t>
            </a:r>
            <a:r>
              <a:rPr lang="en-US" altLang="zh-CN" sz="2200" baseline="-25000">
                <a:solidFill>
                  <a:srgbClr val="000000"/>
                </a:solidFill>
                <a:latin typeface="楷体_GB2312" pitchFamily="49" charset="-122"/>
                <a:ea typeface="楷体_GB2312" pitchFamily="49" charset="-122"/>
              </a:rPr>
              <a:t>2</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、萤石</a:t>
            </a:r>
            <a:r>
              <a:rPr lang="en-US" altLang="zh-CN" sz="2200">
                <a:solidFill>
                  <a:srgbClr val="000000"/>
                </a:solidFill>
                <a:latin typeface="楷体_GB2312" pitchFamily="49" charset="-122"/>
                <a:ea typeface="楷体_GB2312" pitchFamily="49" charset="-122"/>
              </a:rPr>
              <a:t>(CaF</a:t>
            </a:r>
            <a:r>
              <a:rPr lang="en-US" altLang="zh-CN" sz="2200" baseline="-25000">
                <a:solidFill>
                  <a:srgbClr val="000000"/>
                </a:solidFill>
                <a:latin typeface="楷体_GB2312" pitchFamily="49" charset="-122"/>
                <a:ea typeface="楷体_GB2312" pitchFamily="49" charset="-122"/>
              </a:rPr>
              <a:t>2</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zh-CN" altLang="en-US" sz="2200">
                <a:solidFill>
                  <a:srgbClr val="000000"/>
                </a:solidFill>
                <a:latin typeface="楷体_GB2312" pitchFamily="49" charset="-122"/>
                <a:ea typeface="楷体_GB2312" pitchFamily="49" charset="-122"/>
              </a:rPr>
              <a:t> 　高炉开炉时，为了平衡碱度及增加渣量，吃一部分灰石和硅石。</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zh-CN" altLang="en-US" sz="2200">
                <a:solidFill>
                  <a:srgbClr val="000000"/>
                </a:solidFill>
                <a:latin typeface="楷体_GB2312" pitchFamily="49" charset="-122"/>
                <a:ea typeface="楷体_GB2312" pitchFamily="49" charset="-122"/>
              </a:rPr>
              <a:t>　 萤石只有需要洗炉时才使用。</a:t>
            </a:r>
            <a:endParaRPr lang="en-US" altLang="zh-CN" sz="2200">
              <a:solidFill>
                <a:srgbClr val="000000"/>
              </a:solidFill>
              <a:latin typeface="楷体_GB2312" pitchFamily="49" charset="-122"/>
              <a:ea typeface="楷体_GB2312" pitchFamily="49" charset="-122"/>
            </a:endParaRPr>
          </a:p>
          <a:p>
            <a:pPr eaLnBrk="1" hangingPunct="1">
              <a:lnSpc>
                <a:spcPts val="2400"/>
              </a:lnSpc>
              <a:spcBef>
                <a:spcPct val="0"/>
              </a:spcBef>
              <a:buNone/>
            </a:pPr>
            <a:r>
              <a:rPr lang="en-US" altLang="zh-CN" sz="2200" b="1">
                <a:latin typeface="楷体_GB2312" pitchFamily="49" charset="-122"/>
                <a:ea typeface="楷体_GB2312" pitchFamily="49" charset="-122"/>
              </a:rPr>
              <a:t>Ⅱ</a:t>
            </a:r>
            <a:r>
              <a:rPr lang="zh-CN" altLang="en-US" sz="2200" b="1">
                <a:latin typeface="楷体_GB2312" pitchFamily="49" charset="-122"/>
                <a:ea typeface="楷体_GB2312" pitchFamily="49" charset="-122"/>
              </a:rPr>
              <a:t> 对熔剂的要求</a:t>
            </a:r>
            <a:endParaRPr lang="en-US" altLang="zh-CN" sz="2200" b="1">
              <a:latin typeface="楷体_GB2312" pitchFamily="49" charset="-122"/>
              <a:ea typeface="楷体_GB2312" pitchFamily="49" charset="-122"/>
            </a:endParaRPr>
          </a:p>
          <a:p>
            <a:pPr eaLnBrk="1" hangingPunct="1">
              <a:lnSpc>
                <a:spcPts val="2400"/>
              </a:lnSpc>
              <a:spcBef>
                <a:spcPct val="0"/>
              </a:spcBef>
              <a:buNone/>
            </a:pPr>
            <a:r>
              <a:rPr lang="zh-CN" altLang="en-US" sz="2200" b="1">
                <a:latin typeface="楷体_GB2312" pitchFamily="49" charset="-122"/>
                <a:ea typeface="楷体_GB2312" pitchFamily="49" charset="-122"/>
              </a:rPr>
              <a:t>　</a:t>
            </a:r>
            <a:r>
              <a:rPr lang="zh-CN" altLang="en-US" sz="2200" b="1">
                <a:solidFill>
                  <a:srgbClr val="000000"/>
                </a:solidFill>
                <a:latin typeface="楷体_GB2312" pitchFamily="49" charset="-122"/>
                <a:ea typeface="楷体_GB2312" pitchFamily="49" charset="-122"/>
              </a:rPr>
              <a:t> </a:t>
            </a:r>
            <a:r>
              <a:rPr lang="zh-CN" altLang="en-US" sz="2200">
                <a:solidFill>
                  <a:srgbClr val="000000"/>
                </a:solidFill>
                <a:latin typeface="楷体_GB2312" pitchFamily="49" charset="-122"/>
                <a:ea typeface="楷体_GB2312" pitchFamily="49" charset="-122"/>
              </a:rPr>
              <a:t>有效成分</a:t>
            </a:r>
            <a:r>
              <a:rPr lang="en-US" altLang="zh-CN" sz="2200">
                <a:solidFill>
                  <a:srgbClr val="000000"/>
                </a:solidFill>
                <a:latin typeface="楷体_GB2312" pitchFamily="49" charset="-122"/>
                <a:ea typeface="楷体_GB2312" pitchFamily="49" charset="-122"/>
              </a:rPr>
              <a:t>(CaO+MgO)</a:t>
            </a:r>
            <a:r>
              <a:rPr lang="zh-CN" altLang="en-US" sz="2200">
                <a:solidFill>
                  <a:srgbClr val="000000"/>
                </a:solidFill>
                <a:latin typeface="楷体_GB2312" pitchFamily="49" charset="-122"/>
                <a:ea typeface="楷体_GB2312" pitchFamily="49" charset="-122"/>
              </a:rPr>
              <a:t>含量高</a:t>
            </a:r>
            <a:r>
              <a:rPr lang="en-US" altLang="zh-CN" sz="2200">
                <a:solidFill>
                  <a:srgbClr val="000000"/>
                </a:solidFill>
                <a:latin typeface="楷体_GB2312" pitchFamily="49" charset="-122"/>
                <a:ea typeface="楷体_GB2312" pitchFamily="49" charset="-122"/>
              </a:rPr>
              <a:t>;</a:t>
            </a:r>
            <a:r>
              <a:rPr lang="zh-CN" altLang="en-US" sz="2200">
                <a:solidFill>
                  <a:srgbClr val="000000"/>
                </a:solidFill>
                <a:latin typeface="楷体_GB2312" pitchFamily="49" charset="-122"/>
                <a:ea typeface="楷体_GB2312" pitchFamily="49" charset="-122"/>
              </a:rPr>
              <a:t>熔剂中</a:t>
            </a:r>
            <a:r>
              <a:rPr lang="en-US" altLang="zh-CN" sz="2200">
                <a:solidFill>
                  <a:srgbClr val="000000"/>
                </a:solidFill>
                <a:latin typeface="楷体_GB2312" pitchFamily="49" charset="-122"/>
                <a:ea typeface="楷体_GB2312" pitchFamily="49" charset="-122"/>
              </a:rPr>
              <a:t>S</a:t>
            </a:r>
            <a:r>
              <a:rPr lang="zh-CN" altLang="en-US" sz="2200">
                <a:solidFill>
                  <a:srgbClr val="000000"/>
                </a:solidFill>
                <a:latin typeface="楷体_GB2312" pitchFamily="49" charset="-122"/>
                <a:ea typeface="楷体_GB2312" pitchFamily="49" charset="-122"/>
              </a:rPr>
              <a:t>、</a:t>
            </a:r>
            <a:r>
              <a:rPr lang="en-US" altLang="zh-CN" sz="2200">
                <a:solidFill>
                  <a:srgbClr val="000000"/>
                </a:solidFill>
                <a:latin typeface="楷体_GB2312" pitchFamily="49" charset="-122"/>
                <a:ea typeface="楷体_GB2312" pitchFamily="49" charset="-122"/>
              </a:rPr>
              <a:t>P</a:t>
            </a:r>
            <a:r>
              <a:rPr lang="zh-CN" altLang="en-US" sz="2200">
                <a:solidFill>
                  <a:srgbClr val="000000"/>
                </a:solidFill>
                <a:latin typeface="楷体_GB2312" pitchFamily="49" charset="-122"/>
                <a:ea typeface="楷体_GB2312" pitchFamily="49" charset="-122"/>
              </a:rPr>
              <a:t>杂质要少。</a:t>
            </a:r>
            <a:endParaRPr lang="en-US" altLang="zh-CN" sz="2200">
              <a:solidFill>
                <a:srgbClr val="000000"/>
              </a:solidFill>
              <a:latin typeface="楷体_GB2312" pitchFamily="49" charset="-122"/>
              <a:ea typeface="楷体_GB2312" pitchFamily="49" charset="-122"/>
            </a:endParaRPr>
          </a:p>
          <a:p>
            <a:pPr eaLnBrk="1" hangingPunct="1">
              <a:lnSpc>
                <a:spcPct val="80000"/>
              </a:lnSpc>
              <a:buNone/>
            </a:pPr>
            <a:endParaRPr lang="en-US" altLang="zh-CN" sz="2200">
              <a:solidFill>
                <a:srgbClr val="000000"/>
              </a:solidFill>
              <a:latin typeface="楷体_GB2312" pitchFamily="49" charset="-122"/>
              <a:ea typeface="楷体_GB2312" pitchFamily="49" charset="-122"/>
            </a:endParaRPr>
          </a:p>
        </p:txBody>
      </p:sp>
      <p:sp>
        <p:nvSpPr>
          <p:cNvPr id="2093" name="Text Box 4"/>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94" name="Text Box 5"/>
          <p:cNvSpPr/>
          <p:nvPr/>
        </p:nvSpPr>
        <p:spPr>
          <a:xfrm>
            <a:off x="34925" y="1557338"/>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95" name="Text Box 6"/>
          <p:cNvSpPr/>
          <p:nvPr/>
        </p:nvSpPr>
        <p:spPr>
          <a:xfrm>
            <a:off x="34925" y="19161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096"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100" name="Rectangle 3"/>
          <p:cNvSpPr/>
          <p:nvPr>
            <p:ph type="body" idx="4294967295"/>
          </p:nvPr>
        </p:nvSpPr>
        <p:spPr>
          <a:xfrm>
            <a:off x="1403350" y="1268413"/>
            <a:ext cx="7561263" cy="4968875"/>
          </a:xfrm>
          <a:prstGeom prst="rect">
            <a:avLst/>
          </a:prstGeom>
          <a:noFill/>
          <a:ln w="9525">
            <a:noFill/>
          </a:ln>
        </p:spPr>
        <p:txBody>
          <a:bodyPr/>
          <a:p>
            <a:pPr marL="609600" indent="-609600">
              <a:lnSpc>
                <a:spcPct val="80000"/>
              </a:lnSpc>
            </a:pPr>
            <a:r>
              <a:rPr lang="zh-CN" altLang="en-US" sz="2000">
                <a:solidFill>
                  <a:schemeClr val="tx2"/>
                </a:solidFill>
                <a:latin typeface="楷体_GB2312" pitchFamily="49" charset="-122"/>
                <a:ea typeface="楷体_GB2312" pitchFamily="49" charset="-122"/>
              </a:rPr>
              <a:t>干燥和预热（常温～</a:t>
            </a:r>
            <a:r>
              <a:rPr lang="en-US" altLang="zh-CN" sz="2000">
                <a:solidFill>
                  <a:schemeClr val="tx2"/>
                </a:solidFill>
                <a:latin typeface="楷体_GB2312" pitchFamily="49" charset="-122"/>
                <a:ea typeface="楷体_GB2312" pitchFamily="49" charset="-122"/>
              </a:rPr>
              <a:t>200℃</a:t>
            </a:r>
            <a:r>
              <a:rPr lang="zh-CN" altLang="en-US" sz="2000">
                <a:solidFill>
                  <a:schemeClr val="tx2"/>
                </a:solidFill>
                <a:latin typeface="楷体_GB2312" pitchFamily="49" charset="-122"/>
                <a:ea typeface="楷体_GB2312" pitchFamily="49" charset="-122"/>
              </a:rPr>
              <a:t>）水分蒸发，吸附在煤的气孔中和表面上的二氧化碳和甲烷等气体逐渐析出，煤质不变。</a:t>
            </a:r>
            <a:endParaRPr lang="zh-CN" altLang="en-US" sz="2000">
              <a:solidFill>
                <a:schemeClr val="tx2"/>
              </a:solidFill>
              <a:latin typeface="楷体_GB2312" pitchFamily="49" charset="-122"/>
              <a:ea typeface="楷体_GB2312" pitchFamily="49" charset="-122"/>
            </a:endParaRPr>
          </a:p>
          <a:p>
            <a:pPr marL="609600" indent="-609600">
              <a:lnSpc>
                <a:spcPct val="80000"/>
              </a:lnSpc>
            </a:pPr>
            <a:r>
              <a:rPr lang="zh-CN" altLang="en-US" sz="2000">
                <a:solidFill>
                  <a:schemeClr val="tx2"/>
                </a:solidFill>
                <a:latin typeface="楷体_GB2312" pitchFamily="49" charset="-122"/>
                <a:ea typeface="楷体_GB2312" pitchFamily="49" charset="-122"/>
              </a:rPr>
              <a:t>开始分解（</a:t>
            </a:r>
            <a:r>
              <a:rPr lang="en-US" altLang="zh-CN" sz="2000">
                <a:solidFill>
                  <a:schemeClr val="tx2"/>
                </a:solidFill>
                <a:latin typeface="楷体_GB2312" pitchFamily="49" charset="-122"/>
                <a:ea typeface="楷体_GB2312" pitchFamily="49" charset="-122"/>
              </a:rPr>
              <a:t>200~350℃</a:t>
            </a:r>
            <a:r>
              <a:rPr lang="zh-CN" altLang="en-US" sz="2000">
                <a:solidFill>
                  <a:schemeClr val="tx2"/>
                </a:solidFill>
                <a:latin typeface="楷体_GB2312" pitchFamily="49" charset="-122"/>
                <a:ea typeface="楷体_GB2312" pitchFamily="49" charset="-122"/>
              </a:rPr>
              <a:t>）从煤中析出气体，不同变质程度的煤开始分解的温度不同。如在一般炼焦升温速度下，气煤在</a:t>
            </a:r>
            <a:r>
              <a:rPr lang="en-US" altLang="zh-CN" sz="2000">
                <a:solidFill>
                  <a:schemeClr val="tx2"/>
                </a:solidFill>
                <a:latin typeface="楷体_GB2312" pitchFamily="49" charset="-122"/>
                <a:ea typeface="楷体_GB2312" pitchFamily="49" charset="-122"/>
              </a:rPr>
              <a:t>210℃</a:t>
            </a:r>
            <a:r>
              <a:rPr lang="zh-CN" altLang="en-US" sz="2000">
                <a:solidFill>
                  <a:schemeClr val="tx2"/>
                </a:solidFill>
                <a:latin typeface="楷体_GB2312" pitchFamily="49" charset="-122"/>
                <a:ea typeface="楷体_GB2312" pitchFamily="49" charset="-122"/>
              </a:rPr>
              <a:t>开始分解，肥煤约</a:t>
            </a:r>
            <a:r>
              <a:rPr lang="en-US" altLang="zh-CN" sz="2000">
                <a:solidFill>
                  <a:schemeClr val="tx2"/>
                </a:solidFill>
                <a:latin typeface="楷体_GB2312" pitchFamily="49" charset="-122"/>
                <a:ea typeface="楷体_GB2312" pitchFamily="49" charset="-122"/>
              </a:rPr>
              <a:t>260℃</a:t>
            </a:r>
            <a:r>
              <a:rPr lang="zh-CN" altLang="en-US" sz="2000">
                <a:solidFill>
                  <a:schemeClr val="tx2"/>
                </a:solidFill>
                <a:latin typeface="楷体_GB2312" pitchFamily="49" charset="-122"/>
                <a:ea typeface="楷体_GB2312" pitchFamily="49" charset="-122"/>
              </a:rPr>
              <a:t>，而焦煤、瘦煤开始分解温度更高。此阶段的分解产物，主要是化合水、二氧化碳、一氧化碳、甲烷等气体及少量焦油蒸汽。</a:t>
            </a:r>
            <a:endParaRPr lang="zh-CN" altLang="en-US" sz="2000">
              <a:solidFill>
                <a:schemeClr val="tx2"/>
              </a:solidFill>
              <a:latin typeface="楷体_GB2312" pitchFamily="49" charset="-122"/>
              <a:ea typeface="楷体_GB2312" pitchFamily="49" charset="-122"/>
            </a:endParaRPr>
          </a:p>
          <a:p>
            <a:pPr marL="609600" indent="-609600">
              <a:lnSpc>
                <a:spcPct val="80000"/>
              </a:lnSpc>
            </a:pPr>
            <a:r>
              <a:rPr lang="zh-CN" altLang="en-US" sz="2000">
                <a:solidFill>
                  <a:schemeClr val="tx2"/>
                </a:solidFill>
                <a:latin typeface="楷体_GB2312" pitchFamily="49" charset="-122"/>
                <a:ea typeface="楷体_GB2312" pitchFamily="49" charset="-122"/>
              </a:rPr>
              <a:t>生成焦质体（</a:t>
            </a:r>
            <a:r>
              <a:rPr lang="en-US" altLang="zh-CN" sz="2000">
                <a:solidFill>
                  <a:schemeClr val="tx2"/>
                </a:solidFill>
                <a:latin typeface="楷体_GB2312" pitchFamily="49" charset="-122"/>
                <a:ea typeface="楷体_GB2312" pitchFamily="49" charset="-122"/>
              </a:rPr>
              <a:t>350~450℃</a:t>
            </a:r>
            <a:r>
              <a:rPr lang="zh-CN" altLang="en-US" sz="2000">
                <a:solidFill>
                  <a:schemeClr val="tx2"/>
                </a:solidFill>
                <a:latin typeface="楷体_GB2312" pitchFamily="49" charset="-122"/>
                <a:ea typeface="楷体_GB2312" pitchFamily="49" charset="-122"/>
              </a:rPr>
              <a:t>）此时煤进一步分解、生成气态、液态和固态产物。由于气态产物不能立即析出，形成气、液、固三相共存的焦体，称胶质体。凡是能生成胶质体的煤都有粘结性。开始出现胶质体的温度，称作煤的</a:t>
            </a:r>
            <a:r>
              <a:rPr lang="zh-CN" altLang="en-US" sz="2000">
                <a:solidFill>
                  <a:schemeClr val="tx2"/>
                </a:solidFill>
                <a:latin typeface="黑体" panose="02010609060101010101" pitchFamily="2" charset="-122"/>
                <a:ea typeface="楷体_GB2312" pitchFamily="49" charset="-122"/>
              </a:rPr>
              <a:t>“</a:t>
            </a:r>
            <a:r>
              <a:rPr lang="zh-CN" altLang="en-US" sz="2000">
                <a:solidFill>
                  <a:schemeClr val="tx2"/>
                </a:solidFill>
                <a:latin typeface="楷体_GB2312" pitchFamily="49" charset="-122"/>
                <a:ea typeface="楷体_GB2312" pitchFamily="49" charset="-122"/>
              </a:rPr>
              <a:t>软化</a:t>
            </a:r>
            <a:r>
              <a:rPr lang="zh-CN" altLang="en-US" sz="2000">
                <a:solidFill>
                  <a:schemeClr val="tx2"/>
                </a:solidFill>
                <a:latin typeface="黑体" panose="02010609060101010101" pitchFamily="2" charset="-122"/>
                <a:ea typeface="楷体_GB2312" pitchFamily="49" charset="-122"/>
              </a:rPr>
              <a:t>”</a:t>
            </a:r>
            <a:r>
              <a:rPr lang="zh-CN" altLang="en-US" sz="2000">
                <a:solidFill>
                  <a:schemeClr val="tx2"/>
                </a:solidFill>
                <a:latin typeface="楷体_GB2312" pitchFamily="49" charset="-122"/>
                <a:ea typeface="楷体_GB2312" pitchFamily="49" charset="-122"/>
              </a:rPr>
              <a:t>温度，它随变质程度加深而升高，胶质体有一定粘度，其中气体产物不能自由析出，因此出现膨胀现象。不同煤生成的胶质体数量、质量、膨胀情况也不同。</a:t>
            </a:r>
            <a:endParaRPr lang="zh-CN" altLang="en-US" sz="2000">
              <a:solidFill>
                <a:schemeClr val="tx2"/>
              </a:solidFill>
              <a:latin typeface="楷体_GB2312" pitchFamily="49" charset="-122"/>
              <a:ea typeface="楷体_GB2312" pitchFamily="49" charset="-122"/>
            </a:endParaRPr>
          </a:p>
        </p:txBody>
      </p:sp>
      <p:sp>
        <p:nvSpPr>
          <p:cNvPr id="2101" name="Text Box 4"/>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02" name="Text Box 5"/>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03" name="Text Box 6"/>
          <p:cNvSpPr/>
          <p:nvPr/>
        </p:nvSpPr>
        <p:spPr>
          <a:xfrm>
            <a:off x="34925" y="19161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04"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Tree>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7" name="Rectangle 2"/>
          <p:cNvSpPr/>
          <p:nvPr>
            <p:ph type="title" idx="4294967295"/>
          </p:nvPr>
        </p:nvSpPr>
        <p:spPr>
          <a:xfrm>
            <a:off x="457200" y="274638"/>
            <a:ext cx="8229600" cy="706437"/>
          </a:xfrm>
          <a:prstGeom prst="rect">
            <a:avLst/>
          </a:prstGeom>
          <a:noFill/>
          <a:ln w="9525">
            <a:noFill/>
          </a:ln>
        </p:spPr>
        <p:txBody>
          <a:bodyPr/>
          <a:p>
            <a:r>
              <a:rPr lang="zh-CN" altLang="en-US" sz="2400">
                <a:latin typeface="楷体_GB2312" pitchFamily="49" charset="-122"/>
                <a:ea typeface="楷体_GB2312" pitchFamily="49" charset="-122"/>
              </a:rPr>
              <a:t>炼铁的一些基础性概念</a:t>
            </a:r>
            <a:br>
              <a:rPr lang="zh-CN" altLang="en-US" sz="2400">
                <a:latin typeface="楷体_GB2312" pitchFamily="49" charset="-122"/>
                <a:ea typeface="楷体_GB2312" pitchFamily="49" charset="-122"/>
              </a:rPr>
            </a:br>
            <a:endParaRPr lang="zh-CN" altLang="en-US" sz="2400">
              <a:latin typeface="楷体_GB2312" pitchFamily="49" charset="-122"/>
              <a:ea typeface="楷体_GB2312" pitchFamily="49" charset="-122"/>
            </a:endParaRPr>
          </a:p>
        </p:txBody>
      </p:sp>
      <p:sp>
        <p:nvSpPr>
          <p:cNvPr id="2108" name="Rectangle 3"/>
          <p:cNvSpPr/>
          <p:nvPr>
            <p:ph type="body" idx="4294967295"/>
          </p:nvPr>
        </p:nvSpPr>
        <p:spPr>
          <a:xfrm>
            <a:off x="1258888" y="1052513"/>
            <a:ext cx="7489825" cy="5184775"/>
          </a:xfrm>
          <a:prstGeom prst="rect">
            <a:avLst/>
          </a:prstGeom>
          <a:noFill/>
          <a:ln w="9525">
            <a:noFill/>
          </a:ln>
        </p:spPr>
        <p:txBody>
          <a:bodyPr/>
          <a:p>
            <a:pPr marL="609600" indent="-609600">
              <a:lnSpc>
                <a:spcPct val="80000"/>
              </a:lnSpc>
              <a:buNone/>
            </a:pPr>
            <a:r>
              <a:rPr lang="zh-CN" altLang="en-US" sz="2200" b="1">
                <a:latin typeface="Times New Roman" panose="02020603050405020304" pitchFamily="18" charset="0"/>
                <a:ea typeface="楷体_GB2312" pitchFamily="49" charset="-122"/>
              </a:rPr>
              <a:t>高炉内型结构</a:t>
            </a:r>
            <a:endParaRPr lang="zh-CN" altLang="en-US" sz="2200">
              <a:solidFill>
                <a:srgbClr val="FF0000"/>
              </a:solidFill>
              <a:latin typeface="黑体" panose="02010609060101010101" pitchFamily="2" charset="-122"/>
              <a:ea typeface="楷体_GB2312" pitchFamily="49" charset="-122"/>
            </a:endParaRPr>
          </a:p>
          <a:p>
            <a:pPr marL="609600" indent="-609600">
              <a:lnSpc>
                <a:spcPct val="80000"/>
              </a:lnSpc>
              <a:buNone/>
            </a:pPr>
            <a:r>
              <a:rPr lang="zh-CN" altLang="en-US" sz="2200">
                <a:solidFill>
                  <a:srgbClr val="FF0000"/>
                </a:solidFill>
                <a:latin typeface="黑体" panose="02010609060101010101" pitchFamily="2" charset="-122"/>
                <a:ea typeface="楷体_GB2312" pitchFamily="49" charset="-122"/>
              </a:rPr>
              <a:t>高炉内部工作空间的形状称为高炉内型。</a:t>
            </a:r>
            <a:endParaRPr lang="en-US" altLang="zh-CN" sz="2200" b="1">
              <a:solidFill>
                <a:srgbClr val="FF0000"/>
              </a:solidFill>
              <a:latin typeface="黑体" panose="02010609060101010101" pitchFamily="2" charset="-122"/>
              <a:ea typeface="楷体_GB2312" pitchFamily="49" charset="-122"/>
            </a:endParaRPr>
          </a:p>
          <a:p>
            <a:pPr marL="609600" indent="-609600">
              <a:lnSpc>
                <a:spcPct val="80000"/>
              </a:lnSpc>
              <a:buNone/>
            </a:pPr>
            <a:r>
              <a:rPr lang="zh-CN" altLang="en-US" sz="2200" b="1">
                <a:latin typeface="黑体" panose="02010609060101010101" pitchFamily="2" charset="-122"/>
                <a:ea typeface="楷体_GB2312" pitchFamily="49" charset="-122"/>
              </a:rPr>
              <a:t>炉喉：</a:t>
            </a:r>
            <a:r>
              <a:rPr lang="zh-CN" altLang="en-US" sz="2200">
                <a:solidFill>
                  <a:srgbClr val="000000"/>
                </a:solidFill>
                <a:latin typeface="黑体" panose="02010609060101010101" pitchFamily="2" charset="-122"/>
                <a:ea typeface="楷体_GB2312" pitchFamily="49" charset="-122"/>
              </a:rPr>
              <a:t>炉喉是炉料进高炉的入口，也是煤气的出口，对炉料和煤气分布起控制和调节作用。</a:t>
            </a:r>
            <a:endParaRPr lang="zh-CN" altLang="en-US" sz="2200">
              <a:solidFill>
                <a:srgbClr val="000000"/>
              </a:solidFill>
              <a:latin typeface="黑体" panose="02010609060101010101" pitchFamily="2" charset="-122"/>
              <a:ea typeface="楷体_GB2312" pitchFamily="49" charset="-122"/>
            </a:endParaRPr>
          </a:p>
          <a:p>
            <a:pPr marL="609600" indent="-609600">
              <a:lnSpc>
                <a:spcPct val="80000"/>
              </a:lnSpc>
              <a:buNone/>
            </a:pPr>
            <a:r>
              <a:rPr lang="zh-CN" altLang="en-US" sz="2200" b="1">
                <a:latin typeface="黑体" panose="02010609060101010101" pitchFamily="2" charset="-122"/>
                <a:ea typeface="楷体_GB2312" pitchFamily="49" charset="-122"/>
              </a:rPr>
              <a:t>炉身：</a:t>
            </a:r>
            <a:r>
              <a:rPr lang="zh-CN" altLang="en-US" sz="2200">
                <a:solidFill>
                  <a:srgbClr val="000000"/>
                </a:solidFill>
                <a:latin typeface="黑体" panose="02010609060101010101" pitchFamily="2" charset="-122"/>
                <a:ea typeface="楷体_GB2312" pitchFamily="49" charset="-122"/>
              </a:rPr>
              <a:t>是截头圆锥体，炉料在炉身预热和还原，炉身直径自上而下逐渐扩大以适应炉料受热膨胀和减少炉料与炉墙之间的磨擦力，所形成炉身角对下料有明显影响。而炉身高度对煤气利用也有影响。</a:t>
            </a:r>
            <a:endParaRPr lang="zh-CN" altLang="en-US" sz="2200">
              <a:solidFill>
                <a:srgbClr val="000000"/>
              </a:solidFill>
              <a:latin typeface="黑体" panose="02010609060101010101" pitchFamily="2" charset="-122"/>
              <a:ea typeface="楷体_GB2312" pitchFamily="49" charset="-122"/>
            </a:endParaRPr>
          </a:p>
          <a:p>
            <a:pPr marL="609600" indent="-609600">
              <a:lnSpc>
                <a:spcPct val="80000"/>
              </a:lnSpc>
              <a:buNone/>
            </a:pPr>
            <a:r>
              <a:rPr lang="zh-CN" altLang="en-US" sz="2200" b="1">
                <a:latin typeface="黑体" panose="02010609060101010101" pitchFamily="2" charset="-122"/>
                <a:ea typeface="楷体_GB2312" pitchFamily="49" charset="-122"/>
              </a:rPr>
              <a:t>炉腰：</a:t>
            </a:r>
            <a:r>
              <a:rPr lang="zh-CN" altLang="en-US" sz="2200">
                <a:solidFill>
                  <a:srgbClr val="000000"/>
                </a:solidFill>
                <a:latin typeface="黑体" panose="02010609060101010101" pitchFamily="2" charset="-122"/>
                <a:ea typeface="楷体_GB2312" pitchFamily="49" charset="-122"/>
              </a:rPr>
              <a:t>是高炉直径最大的部位，其直径的大小决定着高炉内型的高径比关系。其高度不起决定性作用，属高炉的过度段。</a:t>
            </a:r>
            <a:endParaRPr lang="zh-CN" altLang="en-US" sz="2200">
              <a:solidFill>
                <a:srgbClr val="000000"/>
              </a:solidFill>
              <a:latin typeface="黑体" panose="02010609060101010101" pitchFamily="2" charset="-122"/>
              <a:ea typeface="楷体_GB2312" pitchFamily="49" charset="-122"/>
            </a:endParaRPr>
          </a:p>
          <a:p>
            <a:pPr marL="609600" indent="-609600">
              <a:lnSpc>
                <a:spcPct val="80000"/>
              </a:lnSpc>
              <a:buNone/>
            </a:pPr>
            <a:r>
              <a:rPr lang="zh-CN" altLang="en-US" sz="2200" b="1">
                <a:latin typeface="黑体" panose="02010609060101010101" pitchFamily="2" charset="-122"/>
                <a:ea typeface="楷体_GB2312" pitchFamily="49" charset="-122"/>
              </a:rPr>
              <a:t>炉腹：</a:t>
            </a:r>
            <a:r>
              <a:rPr lang="zh-CN" altLang="en-US" sz="2200">
                <a:solidFill>
                  <a:srgbClr val="000000"/>
                </a:solidFill>
                <a:latin typeface="黑体" panose="02010609060101010101" pitchFamily="2" charset="-122"/>
                <a:ea typeface="楷体_GB2312" pitchFamily="49" charset="-122"/>
              </a:rPr>
              <a:t>是倒置截头圆锥体，其收缩适应了矿石熔滴后的体积变化，同时也使燃烧带产生的高温煤气远离炉墙，有利于渣皮的形成，延长高炉寿命。</a:t>
            </a:r>
            <a:endParaRPr lang="zh-CN" altLang="en-US" sz="2200">
              <a:solidFill>
                <a:srgbClr val="000000"/>
              </a:solidFill>
              <a:latin typeface="黑体" panose="02010609060101010101" pitchFamily="2" charset="-122"/>
              <a:ea typeface="楷体_GB2312" pitchFamily="49" charset="-122"/>
            </a:endParaRPr>
          </a:p>
          <a:p>
            <a:pPr marL="609600" indent="-609600">
              <a:lnSpc>
                <a:spcPct val="80000"/>
              </a:lnSpc>
              <a:buNone/>
            </a:pPr>
            <a:r>
              <a:rPr lang="zh-CN" altLang="en-US" sz="2200" b="1">
                <a:latin typeface="黑体" panose="02010609060101010101" pitchFamily="2" charset="-122"/>
                <a:ea typeface="楷体_GB2312" pitchFamily="49" charset="-122"/>
              </a:rPr>
              <a:t>炉缸：</a:t>
            </a:r>
            <a:r>
              <a:rPr lang="zh-CN" altLang="en-US" sz="2200">
                <a:solidFill>
                  <a:srgbClr val="000000"/>
                </a:solidFill>
                <a:latin typeface="黑体" panose="02010609060101010101" pitchFamily="2" charset="-122"/>
                <a:ea typeface="楷体_GB2312" pitchFamily="49" charset="-122"/>
              </a:rPr>
              <a:t>在炉缸上、下部设有风口、铁口，炉缸上部的风口区是燃料燃烧的地方，是煤气的发源地和冶炼过程所需热量的源泉。炉缸下部是渣铁贮存区，进行渣铁反应，是保证生铁质量的重要环节。</a:t>
            </a:r>
            <a:endParaRPr lang="en-US" altLang="zh-CN" sz="2200">
              <a:solidFill>
                <a:srgbClr val="000000"/>
              </a:solidFill>
              <a:latin typeface="黑体" panose="02010609060101010101" pitchFamily="2" charset="-122"/>
              <a:ea typeface="楷体_GB2312" pitchFamily="49" charset="-122"/>
            </a:endParaRPr>
          </a:p>
          <a:p>
            <a:pPr marL="609600" indent="-609600" algn="just" eaLnBrk="1" hangingPunct="1">
              <a:buClr>
                <a:schemeClr val="hlink"/>
              </a:buClr>
              <a:buSzPct val="75000"/>
              <a:buFont typeface="Wingdings" panose="05000000000000000000" pitchFamily="2" charset="2"/>
              <a:buNone/>
            </a:pPr>
            <a:endParaRPr lang="zh-CN" altLang="en-US" sz="2200">
              <a:latin typeface="Times New Roman" panose="02020603050405020304" pitchFamily="18" charset="0"/>
              <a:ea typeface="楷体_GB2312" pitchFamily="49" charset="-122"/>
            </a:endParaRPr>
          </a:p>
        </p:txBody>
      </p:sp>
      <p:sp>
        <p:nvSpPr>
          <p:cNvPr id="2109" name="Text Box 4"/>
          <p:cNvSpPr/>
          <p:nvPr/>
        </p:nvSpPr>
        <p:spPr>
          <a:xfrm>
            <a:off x="34925" y="1204913"/>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炼铁概念</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10" name="Text Box 5"/>
          <p:cNvSpPr/>
          <p:nvPr/>
        </p:nvSpPr>
        <p:spPr>
          <a:xfrm>
            <a:off x="34925" y="155733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炼铁原料</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11" name="Text Box 6"/>
          <p:cNvSpPr/>
          <p:nvPr/>
        </p:nvSpPr>
        <p:spPr>
          <a:xfrm>
            <a:off x="34925" y="1916113"/>
            <a:ext cx="1081088" cy="336550"/>
          </a:xfrm>
          <a:prstGeom prst="rect">
            <a:avLst/>
          </a:prstGeom>
          <a:solidFill>
            <a:srgbClr val="CC33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炼铁过程</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
        <p:nvSpPr>
          <p:cNvPr id="2112" name="Text Box 7"/>
          <p:cNvSpPr/>
          <p:nvPr/>
        </p:nvSpPr>
        <p:spPr>
          <a:xfrm>
            <a:off x="34925" y="2300288"/>
            <a:ext cx="1081088" cy="336550"/>
          </a:xfrm>
          <a:prstGeom prst="rect">
            <a:avLst/>
          </a:prstGeom>
          <a:solidFill>
            <a:srgbClr val="000000"/>
          </a:solidFill>
          <a:ln w="9525">
            <a:noFill/>
          </a:ln>
        </p:spPr>
        <p:txBody>
          <a:bodyPr/>
          <a:p>
            <a:pPr fontAlgn="base">
              <a:lnSpc>
                <a:spcPct val="100000"/>
              </a:lnSpc>
              <a:spcBef>
                <a:spcPct val="50000"/>
              </a:spcBef>
              <a:spcAft>
                <a:spcPct val="0"/>
              </a:spcAft>
              <a:buClrTx/>
              <a:buSzPct val="100000"/>
            </a:pPr>
            <a:r>
              <a:rPr lang="zh-CN" altLang="en-US" sz="1600" b="1">
                <a:solidFill>
                  <a:schemeClr val="bg1"/>
                </a:solidFill>
                <a:latin typeface="黑体" panose="02010609060101010101" pitchFamily="2" charset="-122"/>
                <a:ea typeface="黑体" panose="02010609060101010101" pitchFamily="2" charset="-122"/>
              </a:rPr>
              <a:t>炼铁产品</a:t>
            </a:r>
            <a:r>
              <a:rPr lang="zh-TW" altLang="en-US" sz="1600">
                <a:solidFill>
                  <a:schemeClr val="bg1"/>
                </a:solidFill>
                <a:latin typeface="黑体" panose="02010609060101010101" pitchFamily="2" charset="-122"/>
                <a:ea typeface="黑体" panose="02010609060101010101" pitchFamily="2" charset="-122"/>
              </a:rPr>
              <a:t> </a:t>
            </a:r>
            <a:endParaRPr lang="zh-TW" altLang="en-US" sz="1600">
              <a:solidFill>
                <a:schemeClr val="bg1"/>
              </a:solidFill>
              <a:latin typeface="黑体" panose="02010609060101010101" pitchFamily="2" charset="-122"/>
              <a:ea typeface="黑体" panose="02010609060101010101" pitchFamily="2" charset="-122"/>
            </a:endParaRPr>
          </a:p>
        </p:txBody>
      </p:sp>
    </p:spTree>
  </p:cSld>
  <p:clrMapOvr>
    <a:masterClrMapping/>
  </p:clrMapOvr>
  <p:transition>
    <p:zoom/>
  </p:transition>
</p:sld>
</file>

<file path=ppt/tags/tag1.xml><?xml version="1.0" encoding="utf-8"?>
<p:tagLst xmlns:p="http://schemas.openxmlformats.org/presentationml/2006/main">
  <p:tag name="AS_NET" val="4.0.30319.36470"/>
  <p:tag name="AS_OS" val="Microsoft Windows NT 6.1.7601 Service Pack 1"/>
  <p:tag name="AS_RELEASE_DATE" val="2016.11.28"/>
  <p:tag name="AS_TITLE" val="Aspose.Slides for .NET 4.0"/>
  <p:tag name="AS_VERSION" val="16.11.0.0"/>
</p:tagLst>
</file>

<file path=ppt/theme/theme1.xml><?xml version="1.0" encoding="utf-8"?>
<a:theme xmlns:a="http://schemas.openxmlformats.org/drawingml/2006/main">
  <a:themeElements>
    <a:clrScheme name="">
      <a:dk1>
        <a:srgbClr val="FFFFFF"/>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
      <a:majorFont>
        <a:latin typeface="Calibri"/>
        <a:ea typeface="Arial"/>
        <a:cs typeface=""/>
      </a:majorFont>
      <a:minorFont>
        <a:latin typeface="Calibri"/>
        <a:ea typeface="Arial"/>
        <a:cs typeface=""/>
      </a:minorFont>
    </a:fontScheme>
    <a:fmtScheme name="">
      <a:fillStyleLst/>
      <a:lnStyleLst>
        <a:ln/>
        <a:ln/>
        <a:ln/>
      </a:lnStyleLst>
      <a:effectStyleLst/>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主题1">
  <a:themeElements>
    <a:clrScheme name="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Arial"/>
        <a:cs typeface=""/>
      </a:majorFont>
      <a:minorFont>
        <a:latin typeface="Arial"/>
        <a:ea typeface="Arial"/>
        <a:cs typeface=""/>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80000"/>
          </a:lnSpc>
          <a:spcBef>
            <a:spcPct val="20000"/>
          </a:spcBef>
          <a:spcAft>
            <a:spcPct val="0"/>
          </a:spcAft>
          <a:buClrTx/>
          <a:buSzTx/>
          <a:buFontTx/>
          <a:buChar char="•"/>
          <a:defRPr kumimoji="0" lang="zh-CN" altLang="en-US" sz="2400" b="0" i="0" u="none" strike="noStrike" cap="none" normalizeH="0" baseline="0" smtClean="0">
            <a:ln>
              <a:noFill/>
            </a:ln>
            <a:solidFill>
              <a:schemeClr val="tx1"/>
            </a:solidFill>
            <a:effectLst/>
            <a:latin typeface="Times New Roman" panose="02020603050405020304" pitchFamily="18" charset="0"/>
            <a:ea typeface="隶书" panose="02010509060101010101" pitchFamily="49" charset="-122"/>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342900" marR="0" indent="-342900" algn="l" defTabSz="914400" rtl="0" eaLnBrk="1" fontAlgn="base" latinLnBrk="0" hangingPunct="1">
          <a:lnSpc>
            <a:spcPct val="80000"/>
          </a:lnSpc>
          <a:spcBef>
            <a:spcPct val="20000"/>
          </a:spcBef>
          <a:spcAft>
            <a:spcPct val="0"/>
          </a:spcAft>
          <a:buClrTx/>
          <a:buSzTx/>
          <a:buFontTx/>
          <a:buChar char="•"/>
          <a:defRPr kumimoji="0" lang="zh-CN" altLang="en-US" sz="2400" b="0" i="0" u="none" strike="noStrike" cap="none" normalizeH="0" baseline="0" smtClean="0">
            <a:ln>
              <a:noFill/>
            </a:ln>
            <a:solidFill>
              <a:schemeClr val="tx1"/>
            </a:solidFill>
            <a:effectLst/>
            <a:latin typeface="Times New Roman" panose="02020603050405020304" pitchFamily="18" charset="0"/>
            <a:ea typeface="隶书" panose="02010509060101010101" pitchFamily="49" charset="-122"/>
          </a:defRPr>
        </a:defPPr>
      </a:lstStyle>
    </a:lnDef>
    <a:txDef>
      <a:spPr bwMode="auto">
        <a:noFill/>
        <a:ln w="9525">
          <a:noFill/>
          <a:miter lim="800000"/>
        </a:ln>
      </a:spPr>
      <a:bodyPr>
        <a:spAutoFit/>
      </a:bodyPr>
      <a:lstStyle>
        <a:defPPr marL="514350" indent="-514350">
          <a:buFont typeface="+mj-lt"/>
          <a:buAutoNum type="arabicPeriod"/>
          <a:defRPr sz="2800" b="1" dirty="0" smtClean="0">
            <a:hlinkClick xmlns:r="http://schemas.openxmlformats.org/officeDocument/2006/relationships" r:id=""/>
          </a:defRPr>
        </a:defPPr>
      </a:lstStyle>
    </a:txDef>
  </a:objectDefaults>
  <a:extraClrSchemeLst>
    <a:extraClrScheme>
      <a:clrScheme name="主题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主题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主题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主题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主题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主题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主题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主题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主题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主题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主题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主题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CN"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主题​​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主题​​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主题​​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主题​​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主题​​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主题​​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主题​​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主题​​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主题​​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主题​​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主题​​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主题​​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9BBB59"/>
        </a:accent3>
        <a:accent4>
          <a:srgbClr val="8064A2"/>
        </a:accent4>
        <a:accent5>
          <a:srgbClr val="4BACC6"/>
        </a:accent5>
        <a:accent6>
          <a:srgbClr val="F79646"/>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9BBB59"/>
        </a:accent3>
        <a:accent4>
          <a:srgbClr val="8064A2"/>
        </a:accent4>
        <a:accent5>
          <a:srgbClr val="4BACC6"/>
        </a:accent5>
        <a:accent6>
          <a:srgbClr val="F79646"/>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9BBB59"/>
        </a:accent3>
        <a:accent4>
          <a:srgbClr val="8064A2"/>
        </a:accent4>
        <a:accent5>
          <a:srgbClr val="4BACC6"/>
        </a:accent5>
        <a:accent6>
          <a:srgbClr val="F79646"/>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9BBB59"/>
        </a:accent3>
        <a:accent4>
          <a:srgbClr val="8064A2"/>
        </a:accent4>
        <a:accent5>
          <a:srgbClr val="4BACC6"/>
        </a:accent5>
        <a:accent6>
          <a:srgbClr val="F79646"/>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9BBB59"/>
        </a:accent3>
        <a:accent4>
          <a:srgbClr val="8064A2"/>
        </a:accent4>
        <a:accent5>
          <a:srgbClr val="4BACC6"/>
        </a:accent5>
        <a:accent6>
          <a:srgbClr val="F79646"/>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9BBB59"/>
        </a:accent3>
        <a:accent4>
          <a:srgbClr val="8064A2"/>
        </a:accent4>
        <a:accent5>
          <a:srgbClr val="4BACC6"/>
        </a:accent5>
        <a:accent6>
          <a:srgbClr val="F79646"/>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9BBB59"/>
        </a:accent3>
        <a:accent4>
          <a:srgbClr val="8064A2"/>
        </a:accent4>
        <a:accent5>
          <a:srgbClr val="4BACC6"/>
        </a:accent5>
        <a:accent6>
          <a:srgbClr val="F79646"/>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9BBB59"/>
        </a:accent3>
        <a:accent4>
          <a:srgbClr val="8064A2"/>
        </a:accent4>
        <a:accent5>
          <a:srgbClr val="4BACC6"/>
        </a:accent5>
        <a:accent6>
          <a:srgbClr val="F7964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9BBB59"/>
        </a:accent3>
        <a:accent4>
          <a:srgbClr val="8064A2"/>
        </a:accent4>
        <a:accent5>
          <a:srgbClr val="4BACC6"/>
        </a:accent5>
        <a:accent6>
          <a:srgbClr val="F79646"/>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9BBB59"/>
        </a:accent3>
        <a:accent4>
          <a:srgbClr val="8064A2"/>
        </a:accent4>
        <a:accent5>
          <a:srgbClr val="4BACC6"/>
        </a:accent5>
        <a:accent6>
          <a:srgbClr val="F79646"/>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9142</Words>
  <Application>WPS 演示</Application>
  <PresentationFormat>Экран</PresentationFormat>
  <Paragraphs>605</Paragraphs>
  <Slides>51</Slides>
  <Notes>0</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51</vt:i4>
      </vt:variant>
    </vt:vector>
  </HeadingPairs>
  <TitlesOfParts>
    <vt:vector size="70" baseType="lpstr">
      <vt:lpstr>Arial</vt:lpstr>
      <vt:lpstr>宋体</vt:lpstr>
      <vt:lpstr>Wingdings</vt:lpstr>
      <vt:lpstr>Calibri</vt:lpstr>
      <vt:lpstr>Arial</vt:lpstr>
      <vt:lpstr>黑体</vt:lpstr>
      <vt:lpstr>楷体_GB2312</vt:lpstr>
      <vt:lpstr>新宋体</vt:lpstr>
      <vt:lpstr>Times New Roman</vt:lpstr>
      <vt:lpstr>Wingdings 2</vt:lpstr>
      <vt:lpstr>Tahoma</vt:lpstr>
      <vt:lpstr>Symbol</vt:lpstr>
      <vt:lpstr>標楷體</vt:lpstr>
      <vt:lpstr>隶书</vt:lpstr>
      <vt:lpstr>微软雅黑</vt:lpstr>
      <vt:lpstr>Arial Unicode MS</vt:lpstr>
      <vt:lpstr/>
      <vt:lpstr>主题1</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Ezio</cp:lastModifiedBy>
  <cp:revision>2</cp:revision>
  <cp:lastPrinted>2019-03-14T14:45:29Z</cp:lastPrinted>
  <dcterms:created xsi:type="dcterms:W3CDTF">2019-03-14T14:45:29Z</dcterms:created>
  <dcterms:modified xsi:type="dcterms:W3CDTF">2020-03-14T06:14:29Z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