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504" r:id="rId3"/>
    <p:sldId id="508" r:id="rId4"/>
    <p:sldId id="549" r:id="rId6"/>
    <p:sldId id="516" r:id="rId7"/>
    <p:sldId id="550" r:id="rId8"/>
    <p:sldId id="531" r:id="rId9"/>
    <p:sldId id="513" r:id="rId10"/>
    <p:sldId id="569" r:id="rId11"/>
    <p:sldId id="570" r:id="rId12"/>
    <p:sldId id="551" r:id="rId13"/>
    <p:sldId id="514" r:id="rId14"/>
    <p:sldId id="552" r:id="rId15"/>
    <p:sldId id="567" r:id="rId16"/>
    <p:sldId id="568" r:id="rId17"/>
    <p:sldId id="521" r:id="rId18"/>
    <p:sldId id="529" r:id="rId1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FFFF"/>
    <a:srgbClr val="7B9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642"/>
    <p:restoredTop sz="94660"/>
  </p:normalViewPr>
  <p:slideViewPr>
    <p:cSldViewPr snapToGrid="0" showGuides="1">
      <p:cViewPr varScale="1">
        <p:scale>
          <a:sx n="108" d="100"/>
          <a:sy n="108" d="100"/>
        </p:scale>
        <p:origin x="-522" y="-78"/>
      </p:cViewPr>
      <p:guideLst>
        <p:guide orient="horz" pos="2151"/>
        <p:guide pos="2838"/>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w="9525">
            <a:noFill/>
            <a:miter lim="800000"/>
          </a:ln>
        </p:spPr>
        <p:txBody>
          <a:bodyPr vert="horz" wrap="square" lIns="91440" tIns="45720" rIns="91440" bIns="45720" numCol="1" anchor="t" anchorCtr="0" compatLnSpc="1"/>
          <a:lstStyle>
            <a:lvl1pPr>
              <a:defRPr sz="1200">
                <a:ea typeface="黑体" panose="0201060906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w="9525">
            <a:noFill/>
            <a:miter lim="800000"/>
          </a:ln>
        </p:spPr>
        <p:txBody>
          <a:bodyPr vert="horz" wrap="square" lIns="91440" tIns="45720" rIns="91440" bIns="45720" numCol="1" anchor="t" anchorCtr="0" compatLnSpc="1"/>
          <a:lstStyle>
            <a:lvl1pPr algn="r">
              <a:defRPr sz="1200" b="1">
                <a:ea typeface="黑体" panose="0201060906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C5F61E0-3540-453C-B591-BDDCDF516183}" type="datetime1">
              <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rPr>
            </a:fld>
            <a:endParaRPr kumimoji="0" lang="en-US" altLang="zh-CN" sz="12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endParaRPr>
          </a:p>
        </p:txBody>
      </p:sp>
      <p:sp>
        <p:nvSpPr>
          <p:cNvPr id="18436" name="幻灯片图像占位符 3"/>
          <p:cNvSpPr>
            <a:spLocks noGrp="1" noRot="1" noChangeAspect="1"/>
          </p:cNvSpPr>
          <p:nvPr>
            <p:ph type="sldImg" idx="2"/>
          </p:nvPr>
        </p:nvSpPr>
        <p:spPr>
          <a:xfrm>
            <a:off x="685800" y="1143000"/>
            <a:ext cx="5486400" cy="3086100"/>
          </a:xfrm>
          <a:prstGeom prst="rect">
            <a:avLst/>
          </a:prstGeom>
          <a:noFill/>
          <a:ln w="9525">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w="9525">
            <a:noFill/>
            <a:miter lim="800000"/>
          </a:ln>
        </p:spPr>
        <p:txBody>
          <a:bodyPr anchor="ct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w="9525">
            <a:noFill/>
            <a:miter lim="800000"/>
          </a:ln>
        </p:spPr>
        <p:txBody>
          <a:bodyPr vert="horz" wrap="square" lIns="91440" tIns="45720" rIns="91440" bIns="45720" numCol="1" anchor="b" anchorCtr="0" compatLnSpc="1"/>
          <a:lstStyle>
            <a:lvl1pPr>
              <a:defRPr sz="1200" b="1">
                <a:ea typeface="黑体" panose="0201060906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w="9525">
            <a:noFill/>
            <a:miter lim="800000"/>
          </a:ln>
        </p:spPr>
        <p:txBody>
          <a:bodyPr vert="horz" wrap="square" lIns="91440" tIns="45720" rIns="91440" bIns="45720" numCol="1" anchor="b" anchorCtr="0" compatLnSpc="1"/>
          <a:p>
            <a:pPr lvl="0" algn="r" eaLnBrk="1" hangingPunct="1"/>
            <a:fld id="{9A0DB2DC-4C9A-4742-B13C-FB6460FD3503}" type="slidenum">
              <a:rPr lang="zh-CN" altLang="en-US" sz="1200" b="1" dirty="0">
                <a:ea typeface="黑体" panose="02010609060101010101" pitchFamily="2" charset="-122"/>
              </a:rPr>
            </a:fld>
            <a:endParaRPr lang="zh-CN" altLang="en-US" sz="1200" b="1" dirty="0">
              <a:ea typeface="黑体" panose="02010609060101010101" pitchFamily="2" charset="-122"/>
            </a:endParaRPr>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9458" name="幻灯片图像占位符 1"/>
          <p:cNvSpPr>
            <a:spLocks noGrp="1" noRot="1" noChangeAspect="1" noTextEdit="1"/>
          </p:cNvSpPr>
          <p:nvPr>
            <p:ph type="sldImg"/>
          </p:nvPr>
        </p:nvSpPr>
        <p:spPr>
          <a:xfrm>
            <a:off x="1349375" y="620713"/>
            <a:ext cx="1830388" cy="1030287"/>
          </a:xfrm>
          <a:ln>
            <a:solidFill>
              <a:srgbClr val="000000">
                <a:alpha val="100000"/>
              </a:srgbClr>
            </a:solidFill>
            <a:miter/>
          </a:ln>
        </p:spPr>
      </p:sp>
      <p:sp>
        <p:nvSpPr>
          <p:cNvPr id="19459" name="备注占位符 2"/>
          <p:cNvSpPr>
            <a:spLocks noGrp="1" noRot="1" noChangeAspect="1"/>
          </p:cNvSpPr>
          <p:nvPr>
            <p:ph type="body"/>
          </p:nvPr>
        </p:nvSpPr>
        <p:spPr>
          <a:xfrm>
            <a:off x="1412875" y="725488"/>
            <a:ext cx="2165350" cy="1204912"/>
          </a:xfrm>
          <a:prstGeom prst="rect">
            <a:avLst/>
          </a:prstGeom>
          <a:noFill/>
          <a:ln w="9525">
            <a:noFill/>
          </a:ln>
        </p:spPr>
        <p:txBody>
          <a:bodyPr/>
          <a:p>
            <a:pPr lvl="0">
              <a:spcBef>
                <a:spcPct val="0"/>
              </a:spcBef>
            </a:pPr>
            <a:r>
              <a:rPr lang="zh-CN" altLang="en-US" dirty="0"/>
              <a:t>模板来自于 </a:t>
            </a:r>
            <a:r>
              <a:rPr lang="en-US" altLang="zh-CN" dirty="0"/>
              <a:t>http://meihua.docer.com/</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88413" y="214313"/>
            <a:ext cx="2738437" cy="6019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73100" y="214313"/>
            <a:ext cx="8062913" cy="6019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38238" y="1133475"/>
            <a:ext cx="5167312" cy="5100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457950" y="1133475"/>
            <a:ext cx="5168900" cy="5100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685800" rtl="0" eaLnBrk="1" fontAlgn="base" latinLnBrk="0" hangingPunct="1">
              <a:lnSpc>
                <a:spcPct val="110000"/>
              </a:lnSpc>
              <a:spcBef>
                <a:spcPts val="1200"/>
              </a:spcBef>
              <a:spcAft>
                <a:spcPct val="0"/>
              </a:spcAft>
              <a:buClr>
                <a:schemeClr val="accent2"/>
              </a:buClr>
              <a:buSzPct val="50000"/>
              <a:buFont typeface="Wingdings 2" panose="05020102010507070707" pitchFamily="18" charset="2"/>
              <a:buNone/>
              <a:defRPr/>
            </a:pPr>
            <a:endParaRPr kumimoji="0" lang="zh-CN" altLang="en-US" sz="3200" b="1" i="0" u="none" strike="noStrike" kern="0" cap="none" spc="0" normalizeH="0" baseline="0" noProof="0" smtClean="0">
              <a:ln>
                <a:noFill/>
              </a:ln>
              <a:solidFill>
                <a:schemeClr val="accent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图片 11"/>
          <p:cNvPicPr>
            <a:picLocks noChangeAspect="1"/>
          </p:cNvPicPr>
          <p:nvPr/>
        </p:nvPicPr>
        <p:blipFill>
          <a:blip r:embed="rId12"/>
          <a:srcRect l="1474" t="26027" r="6165" b="4485"/>
          <a:stretch>
            <a:fillRect/>
          </a:stretch>
        </p:blipFill>
        <p:spPr>
          <a:xfrm>
            <a:off x="0" y="2338388"/>
            <a:ext cx="7899400" cy="4519612"/>
          </a:xfrm>
          <a:prstGeom prst="rect">
            <a:avLst/>
          </a:prstGeom>
          <a:noFill/>
          <a:ln w="9525">
            <a:noFill/>
          </a:ln>
        </p:spPr>
      </p:pic>
      <p:sp>
        <p:nvSpPr>
          <p:cNvPr id="1027" name="KSO_FD"/>
          <p:cNvSpPr>
            <a:spLocks noGrp="1" noChangeArrowheads="1"/>
          </p:cNvSpPr>
          <p:nvPr>
            <p:ph type="dt" sz="half" idx="2"/>
          </p:nvPr>
        </p:nvSpPr>
        <p:spPr bwMode="auto">
          <a:xfrm>
            <a:off x="838200" y="6451600"/>
            <a:ext cx="2743200" cy="365125"/>
          </a:xfrm>
          <a:prstGeom prst="rect">
            <a:avLst/>
          </a:prstGeom>
          <a:noFill/>
          <a:ln w="9525">
            <a:noFill/>
            <a:miter lim="800000"/>
          </a:ln>
        </p:spPr>
        <p:txBody>
          <a:bodyPr vert="horz" wrap="square" lIns="91440" tIns="45720" rIns="91440" bIns="45720" numCol="1" anchor="ctr" anchorCtr="0" compatLnSpc="1"/>
          <a:lstStyle>
            <a:lvl1pPr>
              <a:defRPr sz="1200">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1028" name="KSO_FT"/>
          <p:cNvSpPr>
            <a:spLocks noGrp="1" noChangeArrowheads="1"/>
          </p:cNvSpPr>
          <p:nvPr>
            <p:ph type="ftr" sz="quarter" idx="3"/>
          </p:nvPr>
        </p:nvSpPr>
        <p:spPr bwMode="auto">
          <a:xfrm>
            <a:off x="4038600" y="6451600"/>
            <a:ext cx="4114800" cy="365125"/>
          </a:xfrm>
          <a:prstGeom prst="rect">
            <a:avLst/>
          </a:prstGeom>
          <a:noFill/>
          <a:ln w="9525">
            <a:noFill/>
            <a:miter lim="800000"/>
          </a:ln>
        </p:spPr>
        <p:txBody>
          <a:bodyPr vert="horz" wrap="square" lIns="91440" tIns="45720" rIns="91440" bIns="45720" numCol="1" anchor="ctr" anchorCtr="0" compatLnSpc="1"/>
          <a:lstStyle>
            <a:lvl1pPr algn="ctr">
              <a:defRPr sz="1200">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29" name="KSO_FN"/>
          <p:cNvSpPr>
            <a:spLocks noGrp="1" noChangeArrowheads="1"/>
          </p:cNvSpPr>
          <p:nvPr>
            <p:ph type="sldNum" sz="quarter" idx="4"/>
          </p:nvPr>
        </p:nvSpPr>
        <p:spPr bwMode="auto">
          <a:xfrm>
            <a:off x="8610600" y="6451600"/>
            <a:ext cx="2743200" cy="365125"/>
          </a:xfrm>
          <a:prstGeom prst="rect">
            <a:avLst/>
          </a:prstGeom>
          <a:noFill/>
          <a:ln w="9525">
            <a:noFill/>
            <a:miter lim="800000"/>
          </a:ln>
        </p:spPr>
        <p:txBody>
          <a:bodyPr vert="horz" wrap="square" lIns="91440" tIns="45720" rIns="91440" bIns="45720" numCol="1" anchor="ctr" anchorCtr="0" compatLnSpc="1"/>
          <a:lstStyle>
            <a:lvl1pPr algn="r">
              <a:defRPr sz="1200">
                <a:ea typeface="黑体" panose="02010609060101010101" pitchFamily="2" charset="-122"/>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054" name="KSO_BC1"/>
          <p:cNvSpPr>
            <a:spLocks noGrp="1"/>
          </p:cNvSpPr>
          <p:nvPr>
            <p:ph type="body"/>
          </p:nvPr>
        </p:nvSpPr>
        <p:spPr>
          <a:xfrm>
            <a:off x="1138238" y="1133475"/>
            <a:ext cx="10488612" cy="51006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
        <p:nvSpPr>
          <p:cNvPr id="2055" name="KSO_BT1"/>
          <p:cNvSpPr>
            <a:spLocks noGrp="1"/>
          </p:cNvSpPr>
          <p:nvPr>
            <p:ph type="title"/>
          </p:nvPr>
        </p:nvSpPr>
        <p:spPr>
          <a:xfrm>
            <a:off x="673100" y="214313"/>
            <a:ext cx="10953750" cy="795337"/>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685800" indent="-685800" algn="l" rtl="0" fontAlgn="base">
        <a:lnSpc>
          <a:spcPct val="90000"/>
        </a:lnSpc>
        <a:spcBef>
          <a:spcPct val="0"/>
        </a:spcBef>
        <a:spcAft>
          <a:spcPct val="0"/>
        </a:spcAft>
        <a:defRPr sz="3200">
          <a:solidFill>
            <a:schemeClr val="accent1"/>
          </a:solidFill>
          <a:latin typeface="+mj-lt"/>
          <a:ea typeface="+mj-ea"/>
          <a:cs typeface="+mj-cs"/>
          <a:sym typeface="Arial" panose="020B0604020202020204" pitchFamily="34" charset="0"/>
        </a:defRPr>
      </a:lvl1pPr>
      <a:lvl2pPr marL="685800" indent="-685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sym typeface="Arial" panose="020B0604020202020204" pitchFamily="34" charset="0"/>
        </a:defRPr>
      </a:lvl2pPr>
      <a:lvl3pPr marL="685800" indent="-685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sym typeface="Arial" panose="020B0604020202020204" pitchFamily="34" charset="0"/>
        </a:defRPr>
      </a:lvl3pPr>
      <a:lvl4pPr marL="685800" indent="-685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sym typeface="Arial" panose="020B0604020202020204" pitchFamily="34" charset="0"/>
        </a:defRPr>
      </a:lvl4pPr>
      <a:lvl5pPr marL="685800" indent="-685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sym typeface="Arial" panose="020B0604020202020204" pitchFamily="34" charset="0"/>
        </a:defRPr>
      </a:lvl5pPr>
      <a:lvl6pPr marL="1143000" indent="-685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sym typeface="Arial" panose="020B0604020202020204" pitchFamily="34" charset="0"/>
        </a:defRPr>
      </a:lvl6pPr>
      <a:lvl7pPr marL="1600200" indent="-685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sym typeface="Arial" panose="020B0604020202020204" pitchFamily="34" charset="0"/>
        </a:defRPr>
      </a:lvl7pPr>
      <a:lvl8pPr marL="2057400" indent="-685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sym typeface="Arial" panose="020B0604020202020204" pitchFamily="34" charset="0"/>
        </a:defRPr>
      </a:lvl8pPr>
      <a:lvl9pPr marL="2514600" indent="-685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sym typeface="Arial" panose="020B0604020202020204" pitchFamily="34" charset="0"/>
        </a:defRPr>
      </a:lvl9pPr>
    </p:titleStyle>
    <p:bodyStyle>
      <a:lvl1pPr marL="361950" indent="-361950" algn="just" defTabSz="685800" rtl="0" fontAlgn="base">
        <a:lnSpc>
          <a:spcPct val="110000"/>
        </a:lnSpc>
        <a:spcBef>
          <a:spcPts val="1200"/>
        </a:spcBef>
        <a:spcAft>
          <a:spcPct val="0"/>
        </a:spcAft>
        <a:buClr>
          <a:schemeClr val="accent2"/>
        </a:buClr>
        <a:buSzPct val="50000"/>
        <a:buFont typeface="Wingdings 2" panose="05020102010507070707" pitchFamily="18" charset="2"/>
        <a:buChar char=""/>
        <a:defRPr sz="2400" b="1">
          <a:solidFill>
            <a:schemeClr val="accent1"/>
          </a:solidFill>
          <a:latin typeface="+mn-lt"/>
          <a:ea typeface="+mn-ea"/>
          <a:cs typeface="+mn-cs"/>
          <a:sym typeface="Arial" panose="020B0604020202020204" pitchFamily="34" charset="0"/>
        </a:defRPr>
      </a:lvl1pPr>
      <a:lvl2pPr marL="361950" indent="-361950" algn="just" defTabSz="685800" rtl="0" fontAlgn="base">
        <a:lnSpc>
          <a:spcPct val="120000"/>
        </a:lnSpc>
        <a:spcBef>
          <a:spcPct val="0"/>
        </a:spcBef>
        <a:spcAft>
          <a:spcPts val="1200"/>
        </a:spcAft>
        <a:buClr>
          <a:srgbClr val="78D0EB"/>
        </a:buClr>
        <a:buSzPct val="50000"/>
        <a:buFont typeface="幼圆" panose="02010509060101010101" pitchFamily="1" charset="-122"/>
        <a:buChar char=" "/>
        <a:defRPr sz="2000">
          <a:solidFill>
            <a:schemeClr val="tx1"/>
          </a:solidFill>
          <a:latin typeface="+mn-lt"/>
          <a:ea typeface="+mn-ea"/>
          <a:sym typeface="Arial" panose="020B0604020202020204" pitchFamily="34" charset="0"/>
        </a:defRPr>
      </a:lvl2pPr>
      <a:lvl3pPr marL="857250" indent="-171450" algn="l" defTabSz="685800" rtl="0" fontAlgn="base">
        <a:lnSpc>
          <a:spcPct val="90000"/>
        </a:lnSpc>
        <a:spcBef>
          <a:spcPts val="375"/>
        </a:spcBef>
        <a:spcAft>
          <a:spcPts val="1200"/>
        </a:spcAft>
        <a:buClr>
          <a:srgbClr val="78D0EB"/>
        </a:buClr>
        <a:buSzPct val="50000"/>
        <a:buFont typeface="Arial" panose="020B0604020202020204" pitchFamily="34" charset="0"/>
        <a:buChar char="•"/>
        <a:defRPr sz="1500">
          <a:solidFill>
            <a:schemeClr val="tx1"/>
          </a:solidFill>
          <a:latin typeface="+mn-lt"/>
          <a:ea typeface="+mn-ea"/>
          <a:sym typeface="Arial" panose="020B0604020202020204" pitchFamily="34" charset="0"/>
        </a:defRPr>
      </a:lvl3pPr>
      <a:lvl4pPr marL="1200150" indent="-171450" algn="l" defTabSz="685800" rtl="0" fontAlgn="base">
        <a:lnSpc>
          <a:spcPct val="90000"/>
        </a:lnSpc>
        <a:spcBef>
          <a:spcPts val="375"/>
        </a:spcBef>
        <a:spcAft>
          <a:spcPts val="1200"/>
        </a:spcAft>
        <a:buClr>
          <a:srgbClr val="78D0EB"/>
        </a:buClr>
        <a:buSzPct val="50000"/>
        <a:buFont typeface="Arial" panose="020B0604020202020204" pitchFamily="34" charset="0"/>
        <a:buChar char="•"/>
        <a:defRPr sz="1300">
          <a:solidFill>
            <a:schemeClr val="tx1"/>
          </a:solidFill>
          <a:latin typeface="+mn-lt"/>
          <a:ea typeface="+mn-ea"/>
          <a:sym typeface="Arial" panose="020B0604020202020204" pitchFamily="34" charset="0"/>
        </a:defRPr>
      </a:lvl4pPr>
      <a:lvl5pPr marL="1543050" indent="-171450" algn="l" defTabSz="685800" rtl="0" fontAlgn="base">
        <a:lnSpc>
          <a:spcPct val="90000"/>
        </a:lnSpc>
        <a:spcBef>
          <a:spcPts val="375"/>
        </a:spcBef>
        <a:spcAft>
          <a:spcPts val="1200"/>
        </a:spcAft>
        <a:buClr>
          <a:srgbClr val="78D0EB"/>
        </a:buClr>
        <a:buSzPct val="50000"/>
        <a:buFont typeface="Arial" panose="020B0604020202020204" pitchFamily="34" charset="0"/>
        <a:buChar char="•"/>
        <a:defRPr sz="1300">
          <a:solidFill>
            <a:schemeClr val="tx1"/>
          </a:solidFill>
          <a:latin typeface="+mn-lt"/>
          <a:ea typeface="+mn-ea"/>
          <a:sym typeface="Arial" panose="020B0604020202020204" pitchFamily="34" charset="0"/>
        </a:defRPr>
      </a:lvl5pPr>
      <a:lvl6pPr marL="2000250" indent="-171450" algn="l" defTabSz="685800" rtl="0" fontAlgn="base">
        <a:lnSpc>
          <a:spcPct val="90000"/>
        </a:lnSpc>
        <a:spcBef>
          <a:spcPts val="375"/>
        </a:spcBef>
        <a:spcAft>
          <a:spcPts val="1200"/>
        </a:spcAft>
        <a:buClr>
          <a:srgbClr val="78D0EB"/>
        </a:buClr>
        <a:buSzPct val="50000"/>
        <a:buFont typeface="Arial" panose="020B0604020202020204" pitchFamily="34" charset="0"/>
        <a:buChar char="•"/>
        <a:defRPr sz="1300">
          <a:solidFill>
            <a:schemeClr val="tx1"/>
          </a:solidFill>
          <a:latin typeface="+mn-lt"/>
          <a:ea typeface="+mn-ea"/>
          <a:sym typeface="Arial" panose="020B0604020202020204" pitchFamily="34" charset="0"/>
        </a:defRPr>
      </a:lvl6pPr>
      <a:lvl7pPr marL="2457450" indent="-171450" algn="l" defTabSz="685800" rtl="0" fontAlgn="base">
        <a:lnSpc>
          <a:spcPct val="90000"/>
        </a:lnSpc>
        <a:spcBef>
          <a:spcPts val="375"/>
        </a:spcBef>
        <a:spcAft>
          <a:spcPts val="1200"/>
        </a:spcAft>
        <a:buClr>
          <a:srgbClr val="78D0EB"/>
        </a:buClr>
        <a:buSzPct val="50000"/>
        <a:buFont typeface="Arial" panose="020B0604020202020204" pitchFamily="34" charset="0"/>
        <a:buChar char="•"/>
        <a:defRPr sz="1300">
          <a:solidFill>
            <a:schemeClr val="tx1"/>
          </a:solidFill>
          <a:latin typeface="+mn-lt"/>
          <a:ea typeface="+mn-ea"/>
          <a:sym typeface="Arial" panose="020B0604020202020204" pitchFamily="34" charset="0"/>
        </a:defRPr>
      </a:lvl7pPr>
      <a:lvl8pPr marL="2914650" indent="-171450" algn="l" defTabSz="685800" rtl="0" fontAlgn="base">
        <a:lnSpc>
          <a:spcPct val="90000"/>
        </a:lnSpc>
        <a:spcBef>
          <a:spcPts val="375"/>
        </a:spcBef>
        <a:spcAft>
          <a:spcPts val="1200"/>
        </a:spcAft>
        <a:buClr>
          <a:srgbClr val="78D0EB"/>
        </a:buClr>
        <a:buSzPct val="50000"/>
        <a:buFont typeface="Arial" panose="020B0604020202020204" pitchFamily="34" charset="0"/>
        <a:buChar char="•"/>
        <a:defRPr sz="1300">
          <a:solidFill>
            <a:schemeClr val="tx1"/>
          </a:solidFill>
          <a:latin typeface="+mn-lt"/>
          <a:ea typeface="+mn-ea"/>
          <a:sym typeface="Arial" panose="020B0604020202020204" pitchFamily="34" charset="0"/>
        </a:defRPr>
      </a:lvl8pPr>
      <a:lvl9pPr marL="3371850" indent="-171450" algn="l" defTabSz="685800" rtl="0" fontAlgn="base">
        <a:lnSpc>
          <a:spcPct val="90000"/>
        </a:lnSpc>
        <a:spcBef>
          <a:spcPts val="375"/>
        </a:spcBef>
        <a:spcAft>
          <a:spcPts val="1200"/>
        </a:spcAft>
        <a:buClr>
          <a:srgbClr val="78D0EB"/>
        </a:buClr>
        <a:buSzPct val="50000"/>
        <a:buFont typeface="Arial" panose="020B0604020202020204" pitchFamily="34" charset="0"/>
        <a:buChar char="•"/>
        <a:defRPr sz="1300">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slide" Target="slide1.xml"/><Relationship Id="rId2" Type="http://schemas.openxmlformats.org/officeDocument/2006/relationships/slide" Target="slide2.xml"/><Relationship Id="rId1" Type="http://schemas.openxmlformats.org/officeDocument/2006/relationships/slide" Target="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7.jpeg"/><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pic>
        <p:nvPicPr>
          <p:cNvPr id="3074" name="图片 7"/>
          <p:cNvPicPr>
            <a:picLocks noChangeAspect="1"/>
          </p:cNvPicPr>
          <p:nvPr/>
        </p:nvPicPr>
        <p:blipFill>
          <a:blip r:embed="rId1"/>
          <a:srcRect l="232" t="12302" r="1752" b="16008"/>
          <a:stretch>
            <a:fillRect/>
          </a:stretch>
        </p:blipFill>
        <p:spPr>
          <a:xfrm>
            <a:off x="-11112" y="-11112"/>
            <a:ext cx="12187237" cy="6854825"/>
          </a:xfrm>
          <a:prstGeom prst="rect">
            <a:avLst/>
          </a:prstGeom>
          <a:noFill/>
          <a:ln w="9525">
            <a:noFill/>
          </a:ln>
        </p:spPr>
      </p:pic>
      <p:sp>
        <p:nvSpPr>
          <p:cNvPr id="3076" name="标题 1" descr="#"/>
          <p:cNvSpPr>
            <a:spLocks noGrp="1"/>
          </p:cNvSpPr>
          <p:nvPr>
            <p:ph type="title"/>
          </p:nvPr>
        </p:nvSpPr>
        <p:spPr>
          <a:xfrm>
            <a:off x="6429375" y="1311275"/>
            <a:ext cx="4970463" cy="1074738"/>
          </a:xfrm>
          <a:ln/>
        </p:spPr>
        <p:txBody>
          <a:bodyPr vert="horz" wrap="square" lIns="91440" tIns="45720" rIns="91440" bIns="45720" anchor="b"/>
          <a:p>
            <a:pPr marL="0" indent="0" algn="ctr" eaLnBrk="1" hangingPunct="1">
              <a:lnSpc>
                <a:spcPct val="100000"/>
              </a:lnSpc>
            </a:pPr>
            <a:r>
              <a:rPr lang="zh-CN" altLang="en-US" sz="6600" b="1" dirty="0">
                <a:latin typeface="微软雅黑" panose="020B0503020204020204" pitchFamily="34" charset="-122"/>
              </a:rPr>
              <a:t>高炉炼铁</a:t>
            </a:r>
            <a:endParaRPr lang="zh-CN" altLang="en-US" sz="6600" b="1" dirty="0">
              <a:latin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3"/>
          <p:cNvSpPr txBox="1">
            <a:spLocks noGrp="1"/>
          </p:cNvSpPr>
          <p:nvPr>
            <p:ph type="dt" sz="half" idx="10"/>
          </p:nvPr>
        </p:nvSpPr>
        <p:spPr bwMode="auto">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11267" name="Rectangle 2"/>
          <p:cNvSpPr>
            <a:spLocks noGrp="1"/>
          </p:cNvSpPr>
          <p:nvPr>
            <p:ph type="title"/>
          </p:nvPr>
        </p:nvSpPr>
        <p:spPr>
          <a:ln/>
        </p:spPr>
        <p:txBody>
          <a:bodyPr vert="horz" wrap="square" lIns="91440" tIns="45720" rIns="91440" bIns="45720" anchor="ctr"/>
          <a:p>
            <a:pPr eaLnBrk="1" hangingPunct="1"/>
            <a:endParaRPr lang="zh-CN" altLang="en-US" dirty="0"/>
          </a:p>
        </p:txBody>
      </p:sp>
      <p:sp>
        <p:nvSpPr>
          <p:cNvPr id="11268" name="Rectangle 3"/>
          <p:cNvSpPr>
            <a:spLocks noGrp="1"/>
          </p:cNvSpPr>
          <p:nvPr>
            <p:ph idx="1"/>
          </p:nvPr>
        </p:nvSpPr>
        <p:spPr>
          <a:ln/>
        </p:spPr>
        <p:txBody>
          <a:bodyPr vert="horz" wrap="square" lIns="91440" tIns="45720" rIns="91440" bIns="45720" anchor="t"/>
          <a:p>
            <a:pPr eaLnBrk="1" hangingPunct="1"/>
            <a:endParaRPr lang="zh-CN" altLang="en-US" dirty="0"/>
          </a:p>
        </p:txBody>
      </p:sp>
      <p:pic>
        <p:nvPicPr>
          <p:cNvPr id="11269" name="Picture 4" descr="QQ图片20170509063111"/>
          <p:cNvPicPr>
            <a:picLocks noChangeAspect="1"/>
          </p:cNvPicPr>
          <p:nvPr/>
        </p:nvPicPr>
        <p:blipFill>
          <a:blip r:embed="rId1"/>
          <a:stretch>
            <a:fillRect/>
          </a:stretch>
        </p:blipFill>
        <p:spPr>
          <a:xfrm>
            <a:off x="2132013" y="95250"/>
            <a:ext cx="8056562" cy="67627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descr="#clear#"/>
          <p:cNvSpPr>
            <a:spLocks noGrp="1"/>
          </p:cNvSpPr>
          <p:nvPr>
            <p:ph type="title"/>
          </p:nvPr>
        </p:nvSpPr>
        <p:spPr>
          <a:xfrm>
            <a:off x="673100" y="214313"/>
            <a:ext cx="10953750" cy="795337"/>
          </a:xfrm>
          <a:ln/>
        </p:spPr>
        <p:txBody>
          <a:bodyPr vert="horz" wrap="square" lIns="91440" tIns="45720" rIns="91440" bIns="45720" anchor="ctr"/>
          <a:p>
            <a:pPr marL="0" indent="0" eaLnBrk="1" hangingPunct="1">
              <a:lnSpc>
                <a:spcPct val="100000"/>
              </a:lnSpc>
            </a:pPr>
            <a:r>
              <a:rPr lang="en-US" altLang="zh-CN" b="1" dirty="0"/>
              <a:t>4.</a:t>
            </a:r>
            <a:r>
              <a:rPr lang="zh-CN" altLang="en-US" b="1" dirty="0"/>
              <a:t>高炉冶炼过程及特点</a:t>
            </a:r>
            <a:endParaRPr lang="zh-CN" altLang="en-US" b="1" dirty="0">
              <a:solidFill>
                <a:srgbClr val="FFFFFF"/>
              </a:solidFill>
            </a:endParaRPr>
          </a:p>
        </p:txBody>
      </p:sp>
      <p:sp>
        <p:nvSpPr>
          <p:cNvPr id="12291" name="内容占位符 2" descr="#clear#"/>
          <p:cNvSpPr>
            <a:spLocks noGrp="1"/>
          </p:cNvSpPr>
          <p:nvPr>
            <p:ph type="subTitle" idx="1"/>
          </p:nvPr>
        </p:nvSpPr>
        <p:spPr>
          <a:xfrm>
            <a:off x="1400175" y="1244600"/>
            <a:ext cx="9759950" cy="4932363"/>
          </a:xfrm>
          <a:ln/>
        </p:spPr>
        <p:txBody>
          <a:bodyPr vert="horz" wrap="square" lIns="91440" tIns="45720" rIns="91440" bIns="45720" anchor="t"/>
          <a:p>
            <a:pPr marL="361950" indent="-361950" algn="just" defTabSz="685800" eaLnBrk="1" hangingPunct="1">
              <a:buSzPct val="50000"/>
              <a:buChar char=""/>
            </a:pPr>
            <a:r>
              <a:rPr lang="zh-CN" altLang="en-US" dirty="0">
                <a:latin typeface="+mn-lt"/>
                <a:ea typeface="+mn-ea"/>
                <a:cs typeface="+mn-cs"/>
                <a:sym typeface="Arial" panose="020B0604020202020204" pitchFamily="34" charset="0"/>
              </a:rPr>
              <a:t>工艺过程</a:t>
            </a:r>
            <a:endParaRPr lang="zh-CN" altLang="en-US" dirty="0">
              <a:latin typeface="+mn-lt"/>
              <a:ea typeface="+mn-ea"/>
              <a:cs typeface="+mn-cs"/>
              <a:sym typeface="Arial" panose="020B0604020202020204" pitchFamily="34" charset="0"/>
            </a:endParaRPr>
          </a:p>
          <a:p>
            <a:pPr marL="361950" lvl="1" indent="-361950" algn="just" defTabSz="685800" eaLnBrk="1" hangingPunct="1">
              <a:buSzPct val="50000"/>
              <a:buChar char=" "/>
            </a:pPr>
            <a:r>
              <a:rPr lang="en-US" altLang="zh-CN" sz="2400" dirty="0">
                <a:latin typeface="+mn-lt"/>
                <a:ea typeface="+mn-ea"/>
                <a:sym typeface="Arial" panose="020B0604020202020204" pitchFamily="34" charset="0"/>
              </a:rPr>
              <a:t>高炉冶炼是一个连续的生产过程，全过程在炉料自上而下，煤气自下而上的相互接触过程中完成。炉料按一定批料从炉顶装入炉内，从风口鼓入由热风炉加热到1000－1300°C热风，炉料中焦炭在风口前燃烧，产生高温和还原性气体，在炉内上升过程中加热缓慢下降的炉料，并还原铁矿石中的氧化物为金属铁。矿石升至一定温度后软化，熔融滴落，矿山中未被还原的物质形成熔渣，实现渣铁分离。渣铁聚集于炉缸内，发生诸多反应，最后调整成分和温度达到终点，定期从炉内排放炉渣和铁水。上升的煤气流将能量传给炉料而使温度降低，最终形成高炉煤气从炉顶导出管排出，进入除尘系统。</a:t>
            </a:r>
            <a:endParaRPr lang="zh-CN" altLang="en-US" sz="2400" dirty="0">
              <a:latin typeface="+mn-lt"/>
              <a:ea typeface="+mn-ea"/>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3"/>
          <p:cNvSpPr txBox="1">
            <a:spLocks noGrp="1"/>
          </p:cNvSpPr>
          <p:nvPr>
            <p:ph type="dt" sz="half" idx="10"/>
          </p:nvPr>
        </p:nvSpPr>
        <p:spPr bwMode="auto">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13315" name="Rectangle 2"/>
          <p:cNvSpPr>
            <a:spLocks noGrp="1"/>
          </p:cNvSpPr>
          <p:nvPr>
            <p:ph type="title"/>
          </p:nvPr>
        </p:nvSpPr>
        <p:spPr>
          <a:ln/>
        </p:spPr>
        <p:txBody>
          <a:bodyPr vert="horz" wrap="square" lIns="91440" tIns="45720" rIns="91440" bIns="45720" anchor="ctr"/>
          <a:p>
            <a:pPr eaLnBrk="1" hangingPunct="1"/>
            <a:endParaRPr lang="zh-CN" altLang="en-US" dirty="0"/>
          </a:p>
        </p:txBody>
      </p:sp>
      <p:sp>
        <p:nvSpPr>
          <p:cNvPr id="13316" name="Rectangle 3"/>
          <p:cNvSpPr>
            <a:spLocks noGrp="1"/>
          </p:cNvSpPr>
          <p:nvPr>
            <p:ph idx="1"/>
          </p:nvPr>
        </p:nvSpPr>
        <p:spPr>
          <a:ln/>
        </p:spPr>
        <p:txBody>
          <a:bodyPr vert="horz" wrap="square" lIns="91440" tIns="45720" rIns="91440" bIns="45720" anchor="t"/>
          <a:p>
            <a:pPr eaLnBrk="1" hangingPunct="1"/>
            <a:endParaRPr lang="zh-CN" altLang="en-US" dirty="0"/>
          </a:p>
        </p:txBody>
      </p:sp>
      <p:pic>
        <p:nvPicPr>
          <p:cNvPr id="11268" name="Picture 4" descr="l17"/>
          <p:cNvPicPr>
            <a:picLocks noChangeAspect="1"/>
          </p:cNvPicPr>
          <p:nvPr/>
        </p:nvPicPr>
        <p:blipFill>
          <a:blip r:embed="rId1"/>
          <a:stretch>
            <a:fillRect/>
          </a:stretch>
        </p:blipFill>
        <p:spPr>
          <a:xfrm>
            <a:off x="1390650" y="1117600"/>
            <a:ext cx="9144000" cy="49307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日期占位符 3"/>
          <p:cNvSpPr txBox="1">
            <a:spLocks noGrp="1"/>
          </p:cNvSpPr>
          <p:nvPr>
            <p:ph type="dt" sz="half" idx="10"/>
          </p:nvPr>
        </p:nvSpPr>
        <p:spPr bwMode="auto">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14339" name="Rectangle 2"/>
          <p:cNvSpPr>
            <a:spLocks noGrp="1"/>
          </p:cNvSpPr>
          <p:nvPr>
            <p:ph type="title"/>
          </p:nvPr>
        </p:nvSpPr>
        <p:spPr>
          <a:ln/>
        </p:spPr>
        <p:txBody>
          <a:bodyPr vert="horz" wrap="square" lIns="91440" tIns="45720" rIns="91440" bIns="45720" anchor="ctr"/>
          <a:p>
            <a:pPr eaLnBrk="1" hangingPunct="1"/>
            <a:endParaRPr lang="zh-CN" altLang="en-US" dirty="0"/>
          </a:p>
        </p:txBody>
      </p:sp>
      <p:sp>
        <p:nvSpPr>
          <p:cNvPr id="14340" name="Rectangle 3"/>
          <p:cNvSpPr>
            <a:spLocks noGrp="1"/>
          </p:cNvSpPr>
          <p:nvPr>
            <p:ph idx="1"/>
          </p:nvPr>
        </p:nvSpPr>
        <p:spPr>
          <a:ln/>
        </p:spPr>
        <p:txBody>
          <a:bodyPr vert="horz" wrap="square" lIns="91440" tIns="45720" rIns="91440" bIns="45720" anchor="t"/>
          <a:p>
            <a:pPr eaLnBrk="1" hangingPunct="1"/>
            <a:endParaRPr lang="zh-CN" altLang="en-US" dirty="0"/>
          </a:p>
          <a:p>
            <a:pPr eaLnBrk="1" hangingPunct="1"/>
            <a:endParaRPr lang="zh-CN" altLang="en-US" dirty="0"/>
          </a:p>
          <a:p>
            <a:pPr eaLnBrk="1" hangingPunct="1"/>
            <a:endParaRPr lang="zh-CN" altLang="en-US" dirty="0"/>
          </a:p>
          <a:p>
            <a:pPr eaLnBrk="1" hangingPunct="1"/>
            <a:endParaRPr lang="zh-CN" altLang="en-US" dirty="0"/>
          </a:p>
          <a:p>
            <a:pPr eaLnBrk="1" hangingPunct="1"/>
            <a:endParaRPr lang="zh-CN" altLang="en-US" dirty="0"/>
          </a:p>
          <a:p>
            <a:pPr eaLnBrk="1" hangingPunct="1"/>
            <a:endParaRPr lang="zh-CN" altLang="en-US" dirty="0"/>
          </a:p>
          <a:p>
            <a:pPr eaLnBrk="1" hangingPunct="1"/>
            <a:endParaRPr lang="zh-CN" altLang="en-US" dirty="0"/>
          </a:p>
          <a:p>
            <a:pPr eaLnBrk="1" hangingPunct="1"/>
            <a:endParaRPr lang="zh-CN" altLang="en-US" dirty="0"/>
          </a:p>
          <a:p>
            <a:pPr eaLnBrk="1" hangingPunct="1"/>
            <a:endParaRPr lang="zh-CN" altLang="en-US" dirty="0"/>
          </a:p>
        </p:txBody>
      </p:sp>
      <p:pic>
        <p:nvPicPr>
          <p:cNvPr id="14341" name="Picture 4" descr="W020080118353235411848"/>
          <p:cNvPicPr>
            <a:picLocks noChangeAspect="1"/>
          </p:cNvPicPr>
          <p:nvPr/>
        </p:nvPicPr>
        <p:blipFill>
          <a:blip r:embed="rId1"/>
          <a:stretch>
            <a:fillRect/>
          </a:stretch>
        </p:blipFill>
        <p:spPr>
          <a:xfrm>
            <a:off x="1452563" y="234950"/>
            <a:ext cx="10085387" cy="5969000"/>
          </a:xfrm>
          <a:prstGeom prst="rect">
            <a:avLst/>
          </a:prstGeom>
          <a:noFill/>
          <a:ln w="9525">
            <a:noFill/>
          </a:ln>
        </p:spPr>
      </p:pic>
      <p:sp>
        <p:nvSpPr>
          <p:cNvPr id="14342" name="Text Box 5"/>
          <p:cNvSpPr txBox="1"/>
          <p:nvPr/>
        </p:nvSpPr>
        <p:spPr>
          <a:xfrm>
            <a:off x="4324350" y="6286500"/>
            <a:ext cx="2986088" cy="366713"/>
          </a:xfrm>
          <a:prstGeom prst="rect">
            <a:avLst/>
          </a:prstGeom>
          <a:noFill/>
          <a:ln w="9525">
            <a:noFill/>
          </a:ln>
        </p:spPr>
        <p:txBody>
          <a:bodyPr>
            <a:spAutoFit/>
          </a:bodyPr>
          <a:p>
            <a:r>
              <a:rPr lang="zh-CN" altLang="en-US" b="1" dirty="0">
                <a:latin typeface="Arial" panose="020B0604020202020204" pitchFamily="34" charset="0"/>
                <a:ea typeface="黑体" panose="02010609060101010101" pitchFamily="2" charset="-122"/>
              </a:rPr>
              <a:t>                宝钢</a:t>
            </a:r>
            <a:r>
              <a:rPr lang="en-US" altLang="zh-CN" b="1" dirty="0">
                <a:latin typeface="Arial" panose="020B0604020202020204" pitchFamily="34" charset="0"/>
                <a:ea typeface="黑体" panose="02010609060101010101" pitchFamily="2" charset="-122"/>
              </a:rPr>
              <a:t>4</a:t>
            </a:r>
            <a:r>
              <a:rPr lang="zh-CN" altLang="en-US" b="1" dirty="0">
                <a:latin typeface="Arial" panose="020B0604020202020204" pitchFamily="34" charset="0"/>
                <a:ea typeface="黑体" panose="02010609060101010101" pitchFamily="2" charset="-122"/>
              </a:rPr>
              <a:t>号高炉 </a:t>
            </a:r>
            <a:endParaRPr lang="zh-CN" altLang="en-US" b="1" dirty="0">
              <a:latin typeface="Arial" panose="020B0604020202020204" pitchFamily="34" charset="0"/>
            </a:endParaRPr>
          </a:p>
        </p:txBody>
      </p:sp>
      <p:sp>
        <p:nvSpPr>
          <p:cNvPr id="14343" name="MH_SubTitle_1" descr="#clear#"/>
          <p:cNvSpPr/>
          <p:nvPr/>
        </p:nvSpPr>
        <p:spPr>
          <a:xfrm>
            <a:off x="2287588" y="212725"/>
            <a:ext cx="2705100" cy="6010275"/>
          </a:xfrm>
          <a:prstGeom prst="rect">
            <a:avLst/>
          </a:prstGeom>
          <a:solidFill>
            <a:srgbClr val="FFFFFF">
              <a:alpha val="65097"/>
            </a:srgbClr>
          </a:solidFill>
          <a:ln w="9525">
            <a:noFill/>
          </a:ln>
        </p:spPr>
        <p:txBody>
          <a:bodyPr anchor="ctr"/>
          <a:p>
            <a:pPr algn="ctr"/>
            <a:r>
              <a:rPr lang="en-US" altLang="zh-CN" sz="2000" dirty="0">
                <a:latin typeface="Arial" panose="020B0604020202020204" pitchFamily="34" charset="0"/>
                <a:ea typeface="黑体" panose="02010609060101010101" pitchFamily="2" charset="-122"/>
              </a:rPr>
              <a:t>4</a:t>
            </a:r>
            <a:r>
              <a:rPr lang="zh-CN" altLang="en-US" sz="2000" dirty="0">
                <a:latin typeface="Arial" panose="020B0604020202020204" pitchFamily="34" charset="0"/>
                <a:ea typeface="黑体" panose="02010609060101010101" pitchFamily="2" charset="-122"/>
              </a:rPr>
              <a:t>号高炉炉容</a:t>
            </a:r>
            <a:r>
              <a:rPr lang="en-US" altLang="zh-CN" sz="2000" dirty="0">
                <a:latin typeface="Arial" panose="020B0604020202020204" pitchFamily="34" charset="0"/>
                <a:ea typeface="黑体" panose="02010609060101010101" pitchFamily="2" charset="-122"/>
              </a:rPr>
              <a:t>4350 m3</a:t>
            </a:r>
            <a:r>
              <a:rPr lang="zh-CN" altLang="en-US" sz="2000" dirty="0">
                <a:latin typeface="Arial" panose="020B0604020202020204" pitchFamily="34" charset="0"/>
                <a:ea typeface="黑体" panose="02010609060101010101" pitchFamily="2" charset="-122"/>
                <a:sym typeface="Arial" panose="020B0604020202020204" pitchFamily="34" charset="0"/>
              </a:rPr>
              <a:t>在</a:t>
            </a:r>
            <a:r>
              <a:rPr lang="en-US" altLang="zh-CN" sz="2000" dirty="0">
                <a:latin typeface="Arial" panose="020B0604020202020204" pitchFamily="34" charset="0"/>
                <a:ea typeface="黑体" panose="02010609060101010101" pitchFamily="2" charset="-122"/>
                <a:sym typeface="Arial" panose="020B0604020202020204" pitchFamily="34" charset="0"/>
              </a:rPr>
              <a:t>4</a:t>
            </a:r>
            <a:r>
              <a:rPr lang="zh-CN" altLang="en-US" sz="2000" dirty="0">
                <a:latin typeface="Arial" panose="020B0604020202020204" pitchFamily="34" charset="0"/>
                <a:ea typeface="黑体" panose="02010609060101010101" pitchFamily="2" charset="-122"/>
                <a:sym typeface="Arial" panose="020B0604020202020204" pitchFamily="34" charset="0"/>
              </a:rPr>
              <a:t>号高炉的设计过程中，采用了</a:t>
            </a:r>
            <a:r>
              <a:rPr lang="en-US" altLang="zh-CN" sz="2000" dirty="0">
                <a:latin typeface="Arial" panose="020B0604020202020204" pitchFamily="34" charset="0"/>
                <a:ea typeface="黑体" panose="02010609060101010101" pitchFamily="2" charset="-122"/>
                <a:sym typeface="Arial" panose="020B0604020202020204" pitchFamily="34" charset="0"/>
              </a:rPr>
              <a:t>41</a:t>
            </a:r>
            <a:r>
              <a:rPr lang="zh-CN" altLang="en-US" sz="2000" dirty="0">
                <a:latin typeface="Arial" panose="020B0604020202020204" pitchFamily="34" charset="0"/>
                <a:ea typeface="黑体" panose="02010609060101010101" pitchFamily="2" charset="-122"/>
                <a:sym typeface="Arial" panose="020B0604020202020204" pitchFamily="34" charset="0"/>
              </a:rPr>
              <a:t>项新技术。主要有：紧凑的总图布局、旋转布料器加固定料罐的串罐中心卸料式无料钟、炉缸高挂渣性能的热压小炭砖耐材、冷却壁与冷却壁板结合的全炉身冷却型式、国内集成的喷煤技术、新英巴法转鼓水渣处理工艺、环缝洗涤煤气统、平坦化出铁场等新型实用技术。</a:t>
            </a:r>
            <a:endParaRPr lang="zh-CN" altLang="en-US" sz="2000" dirty="0">
              <a:latin typeface="Arial" panose="020B0604020202020204" pitchFamily="34" charset="0"/>
              <a:ea typeface="黑体" panose="02010609060101010101" pitchFamily="2" charset="-122"/>
              <a:sym typeface="Arial" panose="020B0604020202020204" pitchFamily="34" charset="0"/>
            </a:endParaRPr>
          </a:p>
          <a:p>
            <a:pPr algn="ctr"/>
            <a:endParaRPr lang="zh-CN" altLang="en-US"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descr="#clear#"/>
          <p:cNvSpPr>
            <a:spLocks noGrp="1"/>
          </p:cNvSpPr>
          <p:nvPr>
            <p:ph type="title"/>
          </p:nvPr>
        </p:nvSpPr>
        <p:spPr>
          <a:xfrm>
            <a:off x="673100" y="214313"/>
            <a:ext cx="10953750" cy="795337"/>
          </a:xfrm>
          <a:ln/>
        </p:spPr>
        <p:txBody>
          <a:bodyPr vert="horz" wrap="square" lIns="91440" tIns="45720" rIns="91440" bIns="45720" anchor="ctr"/>
          <a:p>
            <a:pPr marL="0" indent="0" eaLnBrk="1" hangingPunct="1"/>
            <a:r>
              <a:rPr lang="zh-CN" altLang="en-US" b="1" dirty="0"/>
              <a:t>结束语</a:t>
            </a:r>
            <a:endParaRPr lang="zh-CN" altLang="en-US" b="1" dirty="0"/>
          </a:p>
        </p:txBody>
      </p:sp>
      <p:sp>
        <p:nvSpPr>
          <p:cNvPr id="15363" name="内容占位符 2" descr="#clear#"/>
          <p:cNvSpPr>
            <a:spLocks noGrp="1"/>
          </p:cNvSpPr>
          <p:nvPr>
            <p:ph type="subTitle" idx="1"/>
          </p:nvPr>
        </p:nvSpPr>
        <p:spPr>
          <a:xfrm>
            <a:off x="1138238" y="1133475"/>
            <a:ext cx="3216275" cy="549275"/>
          </a:xfrm>
          <a:ln/>
        </p:spPr>
        <p:txBody>
          <a:bodyPr vert="horz" wrap="square" lIns="91440" tIns="45720" rIns="91440" bIns="45720" anchor="t"/>
          <a:p>
            <a:pPr marL="361950" indent="-361950" algn="just" defTabSz="685800" eaLnBrk="1" hangingPunct="1">
              <a:buSzPct val="50000"/>
              <a:buChar char=""/>
            </a:pPr>
            <a:r>
              <a:rPr lang="zh-CN" altLang="en-US" dirty="0">
                <a:latin typeface="+mn-lt"/>
                <a:ea typeface="+mn-ea"/>
                <a:cs typeface="+mn-cs"/>
                <a:sym typeface="Arial" panose="020B0604020202020204" pitchFamily="34" charset="0"/>
              </a:rPr>
              <a:t>高炉炼铁的未来</a:t>
            </a:r>
            <a:endParaRPr lang="zh-CN" altLang="en-US" dirty="0">
              <a:latin typeface="+mn-lt"/>
              <a:ea typeface="+mn-ea"/>
              <a:cs typeface="+mn-cs"/>
              <a:sym typeface="Arial" panose="020B0604020202020204" pitchFamily="34" charset="0"/>
            </a:endParaRPr>
          </a:p>
          <a:p>
            <a:pPr marL="361950" lvl="1" indent="-361950" algn="just" defTabSz="685800" eaLnBrk="1" hangingPunct="1">
              <a:buSzPct val="50000"/>
              <a:buChar char=" "/>
            </a:pPr>
            <a:endParaRPr lang="zh-CN" altLang="en-US" b="1" dirty="0">
              <a:latin typeface="+mn-lt"/>
              <a:ea typeface="宋体" panose="02010600030101010101" pitchFamily="2" charset="-122"/>
              <a:sym typeface="Arial" panose="020B0604020202020204" pitchFamily="34" charset="0"/>
            </a:endParaRPr>
          </a:p>
        </p:txBody>
      </p:sp>
      <p:sp>
        <p:nvSpPr>
          <p:cNvPr id="25604" name="Text Box 4"/>
          <p:cNvSpPr txBox="1">
            <a:spLocks noChangeArrowheads="1"/>
          </p:cNvSpPr>
          <p:nvPr/>
        </p:nvSpPr>
        <p:spPr bwMode="auto">
          <a:xfrm>
            <a:off x="660400" y="1763713"/>
            <a:ext cx="10688638" cy="2308225"/>
          </a:xfrm>
          <a:prstGeom prst="rect">
            <a:avLst/>
          </a:prstGeom>
          <a:noFill/>
          <a:ln w="9525">
            <a:noFill/>
            <a:miter lim="800000"/>
          </a:ln>
        </p:spPr>
        <p:txBody>
          <a:bodyPr>
            <a:spAutoFit/>
          </a:bodyPr>
          <a:lstStyle/>
          <a:p>
            <a:pPr marR="0" defTabSz="914400">
              <a:buClrTx/>
              <a:buSzTx/>
              <a:defRPr/>
            </a:pPr>
            <a:r>
              <a:rPr kumimoji="0" lang="zh-CN" altLang="en-US" sz="2400" kern="1200" cap="none" spc="0" normalizeH="0" baseline="0" noProof="0" dirty="0" smtClean="0">
                <a:latin typeface="+mn-ea"/>
                <a:ea typeface="+mn-ea"/>
                <a:cs typeface="+mn-cs"/>
              </a:rPr>
              <a:t>大型化是高炉发展的一个主要方向。目前，大型高炉基本分布在欧亚地区，其中日本最多，北美地区相对较少。全球</a:t>
            </a:r>
            <a:r>
              <a:rPr kumimoji="0" lang="en-US" altLang="zh-CN" sz="2400" kern="1200" cap="none" spc="0" normalizeH="0" baseline="0" noProof="0" dirty="0" smtClean="0">
                <a:latin typeface="+mn-ea"/>
                <a:ea typeface="+mn-ea"/>
                <a:cs typeface="+mn-cs"/>
              </a:rPr>
              <a:t>2000</a:t>
            </a:r>
            <a:r>
              <a:rPr kumimoji="0" lang="zh-CN" altLang="en-US" sz="2400" kern="1200" cap="none" spc="0" normalizeH="0" baseline="0" noProof="0" dirty="0" smtClean="0">
                <a:latin typeface="+mn-ea"/>
                <a:ea typeface="+mn-ea"/>
                <a:cs typeface="+mn-cs"/>
              </a:rPr>
              <a:t>立方米以上的中大型高炉共有</a:t>
            </a:r>
            <a:r>
              <a:rPr kumimoji="0" lang="en-US" altLang="zh-CN" sz="2400" kern="1200" cap="none" spc="0" normalizeH="0" baseline="0" noProof="0" dirty="0" smtClean="0">
                <a:latin typeface="+mn-ea"/>
                <a:ea typeface="+mn-ea"/>
                <a:cs typeface="+mn-cs"/>
              </a:rPr>
              <a:t>107</a:t>
            </a:r>
            <a:r>
              <a:rPr kumimoji="0" lang="zh-CN" altLang="en-US" sz="2400" kern="1200" cap="none" spc="0" normalizeH="0" baseline="0" noProof="0" dirty="0" smtClean="0">
                <a:latin typeface="+mn-ea"/>
                <a:ea typeface="+mn-ea"/>
                <a:cs typeface="+mn-cs"/>
              </a:rPr>
              <a:t>座。与小高炉相比，大型高炉的劳动生产率成倍的增长。据统计，我国炼铁高炉总数已达</a:t>
            </a:r>
            <a:r>
              <a:rPr kumimoji="0" lang="en-US" altLang="zh-CN" sz="2400" kern="1200" cap="none" spc="0" normalizeH="0" baseline="0" noProof="0" dirty="0" smtClean="0">
                <a:latin typeface="+mn-ea"/>
                <a:ea typeface="+mn-ea"/>
                <a:cs typeface="+mn-cs"/>
              </a:rPr>
              <a:t>3228</a:t>
            </a:r>
            <a:r>
              <a:rPr kumimoji="0" lang="zh-CN" altLang="en-US" sz="2400" kern="1200" cap="none" spc="0" normalizeH="0" baseline="0" noProof="0" dirty="0" smtClean="0">
                <a:latin typeface="+mn-ea"/>
                <a:ea typeface="+mn-ea"/>
                <a:cs typeface="+mn-cs"/>
              </a:rPr>
              <a:t>座，其中容积小于</a:t>
            </a:r>
            <a:r>
              <a:rPr kumimoji="0" lang="en-US" altLang="zh-CN" sz="2400" kern="1200" cap="none" spc="0" normalizeH="0" baseline="0" noProof="0" dirty="0" smtClean="0">
                <a:latin typeface="+mn-ea"/>
                <a:ea typeface="+mn-ea"/>
                <a:cs typeface="+mn-cs"/>
              </a:rPr>
              <a:t>100</a:t>
            </a:r>
            <a:r>
              <a:rPr kumimoji="0" lang="zh-CN" altLang="en-US" sz="2400" kern="1200" cap="none" spc="0" normalizeH="0" baseline="0" noProof="0" dirty="0" smtClean="0">
                <a:latin typeface="+mn-ea"/>
                <a:ea typeface="+mn-ea"/>
                <a:cs typeface="+mn-cs"/>
              </a:rPr>
              <a:t>立方米的高炉占总数的</a:t>
            </a:r>
            <a:r>
              <a:rPr kumimoji="0" lang="en-US" altLang="zh-CN" sz="2400" kern="1200" cap="none" spc="0" normalizeH="0" baseline="0" noProof="0" dirty="0" smtClean="0">
                <a:latin typeface="+mn-ea"/>
                <a:ea typeface="+mn-ea"/>
                <a:cs typeface="+mn-cs"/>
              </a:rPr>
              <a:t>93%</a:t>
            </a:r>
            <a:r>
              <a:rPr kumimoji="0" lang="zh-CN" altLang="en-US" sz="2400" kern="1200" cap="none" spc="0" normalizeH="0" baseline="0" noProof="0" dirty="0" smtClean="0">
                <a:latin typeface="+mn-ea"/>
                <a:ea typeface="+mn-ea"/>
                <a:cs typeface="+mn-cs"/>
              </a:rPr>
              <a:t>，劳动生产率低，污染环境严重。随着我国加入</a:t>
            </a:r>
            <a:r>
              <a:rPr kumimoji="0" lang="en-US" altLang="zh-CN" sz="2400" kern="1200" cap="none" spc="0" normalizeH="0" baseline="0" noProof="0" dirty="0" smtClean="0">
                <a:latin typeface="+mn-ea"/>
                <a:ea typeface="+mn-ea"/>
                <a:cs typeface="+mn-cs"/>
              </a:rPr>
              <a:t>WTO</a:t>
            </a:r>
            <a:r>
              <a:rPr kumimoji="0" lang="zh-CN" altLang="en-US" sz="2400" kern="1200" cap="none" spc="0" normalizeH="0" baseline="0" noProof="0" dirty="0" smtClean="0">
                <a:latin typeface="+mn-ea"/>
                <a:ea typeface="+mn-ea"/>
                <a:cs typeface="+mn-cs"/>
              </a:rPr>
              <a:t>，市场竞争更趋激烈，高炉大型化大概也是必然的趋势。</a:t>
            </a:r>
            <a:endParaRPr kumimoji="0" lang="zh-CN" altLang="en-US" sz="2400" kern="1200" cap="none" spc="0" normalizeH="0" baseline="0" noProof="0" dirty="0" smtClean="0">
              <a:latin typeface="+mn-ea"/>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9" descr="#clear#"/>
          <p:cNvSpPr>
            <a:spLocks noGrp="1"/>
          </p:cNvSpPr>
          <p:nvPr>
            <p:ph type="title"/>
          </p:nvPr>
        </p:nvSpPr>
        <p:spPr>
          <a:xfrm>
            <a:off x="673100" y="214313"/>
            <a:ext cx="10953750" cy="795337"/>
          </a:xfrm>
          <a:ln/>
        </p:spPr>
        <p:txBody>
          <a:bodyPr vert="horz" wrap="square" lIns="91440" tIns="45720" rIns="91440" bIns="45720" anchor="ctr"/>
          <a:p>
            <a:pPr marL="0" indent="0" eaLnBrk="1" hangingPunct="1"/>
            <a:r>
              <a:rPr lang="zh-CN" altLang="en-US" b="1" dirty="0"/>
              <a:t>构建高效率、低消耗、低成本、低排放生产体系</a:t>
            </a:r>
            <a:endParaRPr lang="zh-CN" altLang="en-US" b="1" dirty="0"/>
          </a:p>
        </p:txBody>
      </p:sp>
      <p:sp>
        <p:nvSpPr>
          <p:cNvPr id="16387" name="六边形 6"/>
          <p:cNvSpPr/>
          <p:nvPr/>
        </p:nvSpPr>
        <p:spPr>
          <a:xfrm>
            <a:off x="6115050" y="4938713"/>
            <a:ext cx="236538" cy="203200"/>
          </a:xfrm>
          <a:prstGeom prst="hexagon">
            <a:avLst>
              <a:gd name="adj" fmla="val 24962"/>
              <a:gd name="vf" fmla="val 115470"/>
            </a:avLst>
          </a:prstGeom>
          <a:solidFill>
            <a:srgbClr val="3FAFFB"/>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88" name="六边形 7" descr="#clear#"/>
          <p:cNvSpPr/>
          <p:nvPr/>
        </p:nvSpPr>
        <p:spPr>
          <a:xfrm>
            <a:off x="5230813" y="3382963"/>
            <a:ext cx="1658937" cy="1382712"/>
          </a:xfrm>
          <a:prstGeom prst="hexagon">
            <a:avLst>
              <a:gd name="adj" fmla="val 25006"/>
              <a:gd name="vf" fmla="val 115470"/>
            </a:avLst>
          </a:prstGeom>
          <a:solidFill>
            <a:schemeClr val="accent1"/>
          </a:solidFill>
          <a:ln w="9525">
            <a:noFill/>
          </a:ln>
        </p:spPr>
        <p:txBody>
          <a:bodyPr anchor="ctr"/>
          <a:p>
            <a:pPr algn="ctr">
              <a:lnSpc>
                <a:spcPct val="120000"/>
              </a:lnSpc>
            </a:pPr>
            <a:r>
              <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rPr>
              <a:t>低碳冶炼</a:t>
            </a: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89" name="六边形 8"/>
          <p:cNvSpPr/>
          <p:nvPr/>
        </p:nvSpPr>
        <p:spPr>
          <a:xfrm>
            <a:off x="5922963" y="5116513"/>
            <a:ext cx="168275" cy="146050"/>
          </a:xfrm>
          <a:prstGeom prst="hexagon">
            <a:avLst>
              <a:gd name="adj" fmla="val 24995"/>
              <a:gd name="vf" fmla="val 115470"/>
            </a:avLst>
          </a:prstGeom>
          <a:solidFill>
            <a:srgbClr val="3FAFFB"/>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90" name="六边形 13"/>
          <p:cNvSpPr/>
          <p:nvPr/>
        </p:nvSpPr>
        <p:spPr>
          <a:xfrm>
            <a:off x="5586413" y="4818063"/>
            <a:ext cx="347662" cy="300037"/>
          </a:xfrm>
          <a:prstGeom prst="hexagon">
            <a:avLst>
              <a:gd name="adj" fmla="val 24998"/>
              <a:gd name="vf" fmla="val 115470"/>
            </a:avLst>
          </a:prstGeom>
          <a:solidFill>
            <a:srgbClr val="BDE5FF"/>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91" name="六边形 15" descr="#clear#"/>
          <p:cNvSpPr/>
          <p:nvPr/>
        </p:nvSpPr>
        <p:spPr>
          <a:xfrm>
            <a:off x="3894138" y="2552700"/>
            <a:ext cx="1577975" cy="1360488"/>
          </a:xfrm>
          <a:prstGeom prst="hexagon">
            <a:avLst>
              <a:gd name="adj" fmla="val 25001"/>
              <a:gd name="vf" fmla="val 115470"/>
            </a:avLst>
          </a:prstGeom>
          <a:solidFill>
            <a:schemeClr val="accent2"/>
          </a:solidFill>
          <a:ln w="9525">
            <a:noFill/>
          </a:ln>
        </p:spPr>
        <p:txBody>
          <a:bodyPr anchor="ctr"/>
          <a:p>
            <a:pPr algn="ctr">
              <a:lnSpc>
                <a:spcPct val="120000"/>
              </a:lnSpc>
            </a:pPr>
            <a:r>
              <a:rPr lang="zh-CN" altLang="en-US" sz="1600" b="1" dirty="0">
                <a:solidFill>
                  <a:srgbClr val="FFFFFF"/>
                </a:solidFill>
                <a:latin typeface="Arial" panose="020B0604020202020204" pitchFamily="34" charset="0"/>
                <a:ea typeface="黑体" panose="02010609060101010101" pitchFamily="2" charset="-122"/>
                <a:sym typeface="Arial" panose="020B0604020202020204" pitchFamily="34" charset="0"/>
              </a:rPr>
              <a:t>LOREM IPSUM DOLOR</a:t>
            </a:r>
            <a:endParaRPr lang="zh-CN" altLang="en-US" sz="16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92" name="六边形 16"/>
          <p:cNvSpPr/>
          <p:nvPr/>
        </p:nvSpPr>
        <p:spPr>
          <a:xfrm>
            <a:off x="3937000" y="2659063"/>
            <a:ext cx="142875" cy="123825"/>
          </a:xfrm>
          <a:prstGeom prst="hexagon">
            <a:avLst>
              <a:gd name="adj" fmla="val 24994"/>
              <a:gd name="vf" fmla="val 115470"/>
            </a:avLst>
          </a:prstGeom>
          <a:solidFill>
            <a:srgbClr val="A6DFF2"/>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93" name="六边形 17"/>
          <p:cNvSpPr/>
          <p:nvPr/>
        </p:nvSpPr>
        <p:spPr>
          <a:xfrm>
            <a:off x="3690938" y="2803525"/>
            <a:ext cx="282575" cy="242888"/>
          </a:xfrm>
          <a:prstGeom prst="hexagon">
            <a:avLst>
              <a:gd name="adj" fmla="val 25029"/>
              <a:gd name="vf" fmla="val 115470"/>
            </a:avLst>
          </a:prstGeom>
          <a:solidFill>
            <a:srgbClr val="A6DFF2"/>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94" name="六边形 19" descr="#clear#"/>
          <p:cNvSpPr/>
          <p:nvPr/>
        </p:nvSpPr>
        <p:spPr>
          <a:xfrm>
            <a:off x="2513013" y="3376613"/>
            <a:ext cx="1577975" cy="1362075"/>
          </a:xfrm>
          <a:prstGeom prst="hexagon">
            <a:avLst>
              <a:gd name="adj" fmla="val 24999"/>
              <a:gd name="vf" fmla="val 115470"/>
            </a:avLst>
          </a:prstGeom>
          <a:solidFill>
            <a:schemeClr val="accent1"/>
          </a:solidFill>
          <a:ln w="9525">
            <a:noFill/>
          </a:ln>
        </p:spPr>
        <p:txBody>
          <a:bodyPr anchor="ctr"/>
          <a:p>
            <a:pPr algn="ctr">
              <a:lnSpc>
                <a:spcPct val="120000"/>
              </a:lnSpc>
            </a:pPr>
            <a:r>
              <a:rPr lang="zh-CN" altLang="en-US" sz="1600" b="1" dirty="0">
                <a:solidFill>
                  <a:srgbClr val="FFFFFF"/>
                </a:solidFill>
                <a:latin typeface="Arial" panose="020B0604020202020204" pitchFamily="34" charset="0"/>
                <a:ea typeface="黑体" panose="02010609060101010101" pitchFamily="2" charset="-122"/>
                <a:sym typeface="Arial" panose="020B0604020202020204" pitchFamily="34" charset="0"/>
              </a:rPr>
              <a:t>LOREM IPSUM DOLOR</a:t>
            </a:r>
            <a:endParaRPr lang="zh-CN" altLang="en-US" sz="16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95" name="六边形 20"/>
          <p:cNvSpPr/>
          <p:nvPr/>
        </p:nvSpPr>
        <p:spPr>
          <a:xfrm>
            <a:off x="3028950" y="2973388"/>
            <a:ext cx="366713" cy="315912"/>
          </a:xfrm>
          <a:prstGeom prst="hexagon">
            <a:avLst>
              <a:gd name="adj" fmla="val 25000"/>
              <a:gd name="vf" fmla="val 115470"/>
            </a:avLst>
          </a:prstGeom>
          <a:solidFill>
            <a:srgbClr val="BDE5FF"/>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96" name="六边形 21"/>
          <p:cNvSpPr/>
          <p:nvPr/>
        </p:nvSpPr>
        <p:spPr>
          <a:xfrm>
            <a:off x="4141788" y="4035425"/>
            <a:ext cx="365125" cy="315913"/>
          </a:xfrm>
          <a:prstGeom prst="hexagon">
            <a:avLst>
              <a:gd name="adj" fmla="val 25020"/>
              <a:gd name="vf" fmla="val 115470"/>
            </a:avLst>
          </a:prstGeom>
          <a:solidFill>
            <a:srgbClr val="BDE5FF"/>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97" name="六边形 22"/>
          <p:cNvSpPr/>
          <p:nvPr/>
        </p:nvSpPr>
        <p:spPr>
          <a:xfrm>
            <a:off x="3449638" y="3014663"/>
            <a:ext cx="234950" cy="203200"/>
          </a:xfrm>
          <a:prstGeom prst="hexagon">
            <a:avLst>
              <a:gd name="adj" fmla="val 24998"/>
              <a:gd name="vf" fmla="val 115470"/>
            </a:avLst>
          </a:prstGeom>
          <a:solidFill>
            <a:srgbClr val="BDE5FF"/>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98" name="六边形 24" descr="#clear#"/>
          <p:cNvSpPr/>
          <p:nvPr/>
        </p:nvSpPr>
        <p:spPr>
          <a:xfrm>
            <a:off x="6699250" y="2524125"/>
            <a:ext cx="1617663" cy="1382713"/>
          </a:xfrm>
          <a:prstGeom prst="hexagon">
            <a:avLst>
              <a:gd name="adj" fmla="val 25007"/>
              <a:gd name="vf" fmla="val 115470"/>
            </a:avLst>
          </a:prstGeom>
          <a:solidFill>
            <a:schemeClr val="accent2"/>
          </a:solidFill>
          <a:ln w="9525">
            <a:noFill/>
          </a:ln>
        </p:spPr>
        <p:txBody>
          <a:bodyPr anchor="ctr"/>
          <a:p>
            <a:pPr algn="ctr">
              <a:lnSpc>
                <a:spcPct val="120000"/>
              </a:lnSpc>
            </a:pPr>
            <a:r>
              <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rPr>
              <a:t>清洁环保</a:t>
            </a: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399" name="六边形 25"/>
          <p:cNvSpPr/>
          <p:nvPr/>
        </p:nvSpPr>
        <p:spPr>
          <a:xfrm>
            <a:off x="6929438" y="3990975"/>
            <a:ext cx="347662" cy="300038"/>
          </a:xfrm>
          <a:prstGeom prst="hexagon">
            <a:avLst>
              <a:gd name="adj" fmla="val 24998"/>
              <a:gd name="vf" fmla="val 115470"/>
            </a:avLst>
          </a:prstGeom>
          <a:solidFill>
            <a:srgbClr val="78D0EB"/>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00" name="六边形 26"/>
          <p:cNvSpPr/>
          <p:nvPr/>
        </p:nvSpPr>
        <p:spPr>
          <a:xfrm>
            <a:off x="7356475" y="3956050"/>
            <a:ext cx="250825" cy="217488"/>
          </a:xfrm>
          <a:prstGeom prst="hexagon">
            <a:avLst>
              <a:gd name="adj" fmla="val 25030"/>
              <a:gd name="vf" fmla="val 115470"/>
            </a:avLst>
          </a:prstGeom>
          <a:solidFill>
            <a:srgbClr val="78D0EB"/>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01" name="六边形 27"/>
          <p:cNvSpPr/>
          <p:nvPr/>
        </p:nvSpPr>
        <p:spPr>
          <a:xfrm>
            <a:off x="7281863" y="4219575"/>
            <a:ext cx="168275" cy="144463"/>
          </a:xfrm>
          <a:prstGeom prst="hexagon">
            <a:avLst>
              <a:gd name="adj" fmla="val 25049"/>
              <a:gd name="vf" fmla="val 115470"/>
            </a:avLst>
          </a:prstGeom>
          <a:solidFill>
            <a:srgbClr val="78D0EB"/>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02" name="六边形 28"/>
          <p:cNvSpPr/>
          <p:nvPr/>
        </p:nvSpPr>
        <p:spPr>
          <a:xfrm>
            <a:off x="8270875" y="2884488"/>
            <a:ext cx="349250" cy="300037"/>
          </a:xfrm>
          <a:prstGeom prst="hexagon">
            <a:avLst>
              <a:gd name="adj" fmla="val 25026"/>
              <a:gd name="vf" fmla="val 115470"/>
            </a:avLst>
          </a:prstGeom>
          <a:solidFill>
            <a:srgbClr val="A6DFF2"/>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03" name="六边形 30" descr="#clear#"/>
          <p:cNvSpPr/>
          <p:nvPr/>
        </p:nvSpPr>
        <p:spPr>
          <a:xfrm>
            <a:off x="8101013" y="3382963"/>
            <a:ext cx="1711325" cy="1427162"/>
          </a:xfrm>
          <a:prstGeom prst="hexagon">
            <a:avLst>
              <a:gd name="adj" fmla="val 24993"/>
              <a:gd name="vf" fmla="val 115470"/>
            </a:avLst>
          </a:prstGeom>
          <a:solidFill>
            <a:schemeClr val="accent1"/>
          </a:solidFill>
          <a:ln w="9525">
            <a:noFill/>
          </a:ln>
        </p:spPr>
        <p:txBody>
          <a:bodyPr anchor="ctr"/>
          <a:p>
            <a:pPr algn="ctr">
              <a:lnSpc>
                <a:spcPct val="120000"/>
              </a:lnSpc>
            </a:pPr>
            <a:r>
              <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rPr>
              <a:t>安全长寿</a:t>
            </a: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04" name="六边形 31"/>
          <p:cNvSpPr/>
          <p:nvPr/>
        </p:nvSpPr>
        <p:spPr>
          <a:xfrm>
            <a:off x="8801100" y="3005138"/>
            <a:ext cx="234950" cy="203200"/>
          </a:xfrm>
          <a:prstGeom prst="hexagon">
            <a:avLst>
              <a:gd name="adj" fmla="val 24998"/>
              <a:gd name="vf" fmla="val 115470"/>
            </a:avLst>
          </a:prstGeom>
          <a:solidFill>
            <a:srgbClr val="3FAFFB"/>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05" name="六边形 32"/>
          <p:cNvSpPr/>
          <p:nvPr/>
        </p:nvSpPr>
        <p:spPr>
          <a:xfrm>
            <a:off x="8607425" y="3182938"/>
            <a:ext cx="168275" cy="146050"/>
          </a:xfrm>
          <a:prstGeom prst="hexagon">
            <a:avLst>
              <a:gd name="adj" fmla="val 24995"/>
              <a:gd name="vf" fmla="val 115470"/>
            </a:avLst>
          </a:prstGeom>
          <a:solidFill>
            <a:srgbClr val="3FAFFB"/>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06" name="六边形 34"/>
          <p:cNvSpPr/>
          <p:nvPr/>
        </p:nvSpPr>
        <p:spPr>
          <a:xfrm>
            <a:off x="4967288" y="2114550"/>
            <a:ext cx="365125" cy="314325"/>
          </a:xfrm>
          <a:prstGeom prst="hexagon">
            <a:avLst>
              <a:gd name="adj" fmla="val 24996"/>
              <a:gd name="vf" fmla="val 115470"/>
            </a:avLst>
          </a:prstGeom>
          <a:solidFill>
            <a:srgbClr val="3FAFFB"/>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07" name="六边形 35"/>
          <p:cNvSpPr/>
          <p:nvPr/>
        </p:nvSpPr>
        <p:spPr>
          <a:xfrm>
            <a:off x="6122988" y="1382713"/>
            <a:ext cx="160337" cy="139700"/>
          </a:xfrm>
          <a:prstGeom prst="hexagon">
            <a:avLst>
              <a:gd name="adj" fmla="val 24946"/>
              <a:gd name="vf" fmla="val 115470"/>
            </a:avLst>
          </a:prstGeom>
          <a:solidFill>
            <a:srgbClr val="3FAFFB"/>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08" name="六边形 36" descr="#clear#"/>
          <p:cNvSpPr/>
          <p:nvPr/>
        </p:nvSpPr>
        <p:spPr>
          <a:xfrm>
            <a:off x="5311775" y="1781175"/>
            <a:ext cx="1577975" cy="1360488"/>
          </a:xfrm>
          <a:prstGeom prst="hexagon">
            <a:avLst>
              <a:gd name="adj" fmla="val 25001"/>
              <a:gd name="vf" fmla="val 115470"/>
            </a:avLst>
          </a:prstGeom>
          <a:solidFill>
            <a:schemeClr val="accent1"/>
          </a:solidFill>
          <a:ln w="9525">
            <a:noFill/>
          </a:ln>
        </p:spPr>
        <p:txBody>
          <a:bodyPr anchor="ctr"/>
          <a:p>
            <a:pPr algn="ctr">
              <a:lnSpc>
                <a:spcPct val="120000"/>
              </a:lnSpc>
            </a:pPr>
            <a:r>
              <a:rPr lang="zh-CN" altLang="en-US" sz="1600" b="1" dirty="0">
                <a:solidFill>
                  <a:srgbClr val="FFFFFF"/>
                </a:solidFill>
                <a:latin typeface="Arial" panose="020B0604020202020204" pitchFamily="34" charset="0"/>
                <a:ea typeface="黑体" panose="02010609060101010101" pitchFamily="2" charset="-122"/>
                <a:sym typeface="Arial" panose="020B0604020202020204" pitchFamily="34" charset="0"/>
              </a:rPr>
              <a:t>LOREM IPSUM DOLOR</a:t>
            </a:r>
            <a:endParaRPr lang="zh-CN" altLang="en-US" sz="16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09" name="六边形 37"/>
          <p:cNvSpPr/>
          <p:nvPr/>
        </p:nvSpPr>
        <p:spPr>
          <a:xfrm>
            <a:off x="6265863" y="1436688"/>
            <a:ext cx="347662" cy="301625"/>
          </a:xfrm>
          <a:prstGeom prst="hexagon">
            <a:avLst>
              <a:gd name="adj" fmla="val 24974"/>
              <a:gd name="vf" fmla="val 115470"/>
            </a:avLst>
          </a:prstGeom>
          <a:solidFill>
            <a:srgbClr val="BDE5FF"/>
          </a:solidFill>
          <a:ln w="9525">
            <a:noFill/>
          </a:ln>
        </p:spPr>
        <p:txBody>
          <a:bodyPr anchor="ctr"/>
          <a:p>
            <a:pPr algn="ctr"/>
            <a:endParaRPr lang="zh-CN" altLang="en-US" sz="1700"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10" name="六边形 1" descr="#clear#"/>
          <p:cNvSpPr/>
          <p:nvPr/>
        </p:nvSpPr>
        <p:spPr>
          <a:xfrm>
            <a:off x="3824288" y="2549525"/>
            <a:ext cx="1666875" cy="1363663"/>
          </a:xfrm>
          <a:prstGeom prst="hexagon">
            <a:avLst>
              <a:gd name="adj" fmla="val 25001"/>
              <a:gd name="vf" fmla="val 115470"/>
            </a:avLst>
          </a:prstGeom>
          <a:solidFill>
            <a:schemeClr val="accent2"/>
          </a:solidFill>
          <a:ln w="9525">
            <a:noFill/>
          </a:ln>
        </p:spPr>
        <p:txBody>
          <a:bodyPr anchor="ctr"/>
          <a:p>
            <a:pPr algn="ctr">
              <a:lnSpc>
                <a:spcPct val="120000"/>
              </a:lnSpc>
            </a:pPr>
            <a:r>
              <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rPr>
              <a:t>节能减排</a:t>
            </a: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11" name="六边形 2" descr="#clear#"/>
          <p:cNvSpPr/>
          <p:nvPr/>
        </p:nvSpPr>
        <p:spPr>
          <a:xfrm>
            <a:off x="2295525" y="3376613"/>
            <a:ext cx="1814513" cy="1458912"/>
          </a:xfrm>
          <a:prstGeom prst="hexagon">
            <a:avLst>
              <a:gd name="adj" fmla="val 24995"/>
              <a:gd name="vf" fmla="val 115470"/>
            </a:avLst>
          </a:prstGeom>
          <a:solidFill>
            <a:schemeClr val="accent1"/>
          </a:solidFill>
          <a:ln w="9525">
            <a:noFill/>
          </a:ln>
        </p:spPr>
        <p:txBody>
          <a:bodyPr anchor="ctr"/>
          <a:p>
            <a:pPr algn="ctr">
              <a:lnSpc>
                <a:spcPct val="120000"/>
              </a:lnSpc>
            </a:pPr>
            <a:r>
              <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rPr>
              <a:t>高效低耗</a:t>
            </a: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6412" name="六边形 3" descr="#clear#"/>
          <p:cNvSpPr/>
          <p:nvPr/>
        </p:nvSpPr>
        <p:spPr>
          <a:xfrm>
            <a:off x="5330825" y="1784350"/>
            <a:ext cx="1589088" cy="1357313"/>
          </a:xfrm>
          <a:prstGeom prst="hexagon">
            <a:avLst>
              <a:gd name="adj" fmla="val 24998"/>
              <a:gd name="vf" fmla="val 115470"/>
            </a:avLst>
          </a:prstGeom>
          <a:solidFill>
            <a:schemeClr val="accent1"/>
          </a:solidFill>
          <a:ln w="9525">
            <a:noFill/>
          </a:ln>
        </p:spPr>
        <p:txBody>
          <a:bodyPr anchor="ctr"/>
          <a:p>
            <a:pPr algn="ctr">
              <a:lnSpc>
                <a:spcPct val="120000"/>
              </a:lnSpc>
            </a:pPr>
            <a:r>
              <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rPr>
              <a:t>循环经济</a:t>
            </a: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pic>
        <p:nvPicPr>
          <p:cNvPr id="16413" name="Picture 29"/>
          <p:cNvPicPr>
            <a:picLocks noChangeAspect="1"/>
          </p:cNvPicPr>
          <p:nvPr/>
        </p:nvPicPr>
        <p:blipFill>
          <a:blip r:embed="rId1"/>
          <a:stretch>
            <a:fillRect/>
          </a:stretch>
        </p:blipFill>
        <p:spPr>
          <a:xfrm>
            <a:off x="5765800" y="5337175"/>
            <a:ext cx="4916488" cy="1287463"/>
          </a:xfrm>
          <a:prstGeom prst="rect">
            <a:avLst/>
          </a:prstGeom>
          <a:noFill/>
          <a:ln w="9525">
            <a:noFill/>
          </a:ln>
        </p:spPr>
      </p:pic>
      <p:pic>
        <p:nvPicPr>
          <p:cNvPr id="16414" name="Picture 30"/>
          <p:cNvPicPr>
            <a:picLocks noChangeAspect="1"/>
          </p:cNvPicPr>
          <p:nvPr/>
        </p:nvPicPr>
        <p:blipFill>
          <a:blip r:embed="rId2"/>
          <a:stretch>
            <a:fillRect/>
          </a:stretch>
        </p:blipFill>
        <p:spPr>
          <a:xfrm>
            <a:off x="2344738" y="5080000"/>
            <a:ext cx="2549525" cy="17780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直接连接符 32"/>
          <p:cNvSpPr/>
          <p:nvPr/>
        </p:nvSpPr>
        <p:spPr>
          <a:xfrm rot="5400000">
            <a:off x="5037138" y="3419475"/>
            <a:ext cx="6840537" cy="0"/>
          </a:xfrm>
          <a:prstGeom prst="line">
            <a:avLst/>
          </a:prstGeom>
          <a:ln w="3175" cap="flat" cmpd="sng">
            <a:solidFill>
              <a:srgbClr val="D3D3D3"/>
            </a:solidFill>
            <a:prstDash val="sysDash"/>
            <a:miter/>
            <a:headEnd type="none" w="med" len="med"/>
            <a:tailEnd type="none" w="med" len="med"/>
          </a:ln>
        </p:spPr>
      </p:sp>
      <p:sp>
        <p:nvSpPr>
          <p:cNvPr id="17411" name="直接连接符 33"/>
          <p:cNvSpPr/>
          <p:nvPr/>
        </p:nvSpPr>
        <p:spPr>
          <a:xfrm rot="5400000">
            <a:off x="5213350" y="3419475"/>
            <a:ext cx="6840538" cy="1588"/>
          </a:xfrm>
          <a:prstGeom prst="line">
            <a:avLst/>
          </a:prstGeom>
          <a:ln w="3175" cap="flat" cmpd="sng">
            <a:solidFill>
              <a:srgbClr val="D3D3D3"/>
            </a:solidFill>
            <a:prstDash val="sysDash"/>
            <a:miter/>
            <a:headEnd type="none" w="med" len="med"/>
            <a:tailEnd type="none" w="med" len="med"/>
          </a:ln>
        </p:spPr>
      </p:sp>
      <p:sp>
        <p:nvSpPr>
          <p:cNvPr id="17412" name="直接连接符 36"/>
          <p:cNvSpPr/>
          <p:nvPr/>
        </p:nvSpPr>
        <p:spPr>
          <a:xfrm>
            <a:off x="0" y="3805238"/>
            <a:ext cx="12192000" cy="1587"/>
          </a:xfrm>
          <a:prstGeom prst="line">
            <a:avLst/>
          </a:prstGeom>
          <a:ln w="3175" cap="flat" cmpd="sng">
            <a:solidFill>
              <a:srgbClr val="D3D3D3"/>
            </a:solidFill>
            <a:prstDash val="sysDash"/>
            <a:miter/>
            <a:headEnd type="none" w="med" len="med"/>
            <a:tailEnd type="none" w="med" len="med"/>
          </a:ln>
        </p:spPr>
      </p:sp>
      <p:sp>
        <p:nvSpPr>
          <p:cNvPr id="17413" name="直接连接符 37"/>
          <p:cNvSpPr/>
          <p:nvPr/>
        </p:nvSpPr>
        <p:spPr>
          <a:xfrm>
            <a:off x="0" y="3971925"/>
            <a:ext cx="12192000" cy="0"/>
          </a:xfrm>
          <a:prstGeom prst="line">
            <a:avLst/>
          </a:prstGeom>
          <a:ln w="3175" cap="flat" cmpd="sng">
            <a:solidFill>
              <a:srgbClr val="D3D3D3"/>
            </a:solidFill>
            <a:prstDash val="sysDash"/>
            <a:miter/>
            <a:headEnd type="none" w="med" len="med"/>
            <a:tailEnd type="none" w="med" len="med"/>
          </a:ln>
        </p:spPr>
      </p:sp>
      <p:sp>
        <p:nvSpPr>
          <p:cNvPr id="17414" name="直接连接符 38"/>
          <p:cNvSpPr/>
          <p:nvPr/>
        </p:nvSpPr>
        <p:spPr>
          <a:xfrm>
            <a:off x="0" y="4387850"/>
            <a:ext cx="12192000" cy="0"/>
          </a:xfrm>
          <a:prstGeom prst="line">
            <a:avLst/>
          </a:prstGeom>
          <a:ln w="3175" cap="flat" cmpd="sng">
            <a:solidFill>
              <a:srgbClr val="D3D3D3"/>
            </a:solidFill>
            <a:prstDash val="sysDash"/>
            <a:miter/>
            <a:headEnd type="none" w="med" len="med"/>
            <a:tailEnd type="none" w="med" len="med"/>
          </a:ln>
        </p:spPr>
      </p:sp>
      <p:grpSp>
        <p:nvGrpSpPr>
          <p:cNvPr id="17415" name="Group 7"/>
          <p:cNvGrpSpPr/>
          <p:nvPr/>
        </p:nvGrpSpPr>
        <p:grpSpPr>
          <a:xfrm>
            <a:off x="6559550" y="3806825"/>
            <a:ext cx="539750" cy="744538"/>
            <a:chOff x="0" y="0"/>
            <a:chExt cx="539750" cy="743879"/>
          </a:xfrm>
        </p:grpSpPr>
        <p:sp>
          <p:nvSpPr>
            <p:cNvPr id="17438" name="矩形 10"/>
            <p:cNvSpPr/>
            <p:nvPr/>
          </p:nvSpPr>
          <p:spPr>
            <a:xfrm>
              <a:off x="793" y="298578"/>
              <a:ext cx="533400" cy="150019"/>
            </a:xfrm>
            <a:prstGeom prst="rect">
              <a:avLst/>
            </a:prstGeom>
            <a:solidFill>
              <a:srgbClr val="7B93D7"/>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7439" name="矩形 4"/>
            <p:cNvSpPr/>
            <p:nvPr/>
          </p:nvSpPr>
          <p:spPr>
            <a:xfrm>
              <a:off x="0" y="1"/>
              <a:ext cx="165100" cy="742940"/>
            </a:xfrm>
            <a:prstGeom prst="rect">
              <a:avLst/>
            </a:prstGeom>
            <a:solidFill>
              <a:srgbClr val="7B93D7"/>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7440" name="矩形 5"/>
            <p:cNvSpPr/>
            <p:nvPr/>
          </p:nvSpPr>
          <p:spPr>
            <a:xfrm>
              <a:off x="374650" y="0"/>
              <a:ext cx="165100" cy="743879"/>
            </a:xfrm>
            <a:prstGeom prst="rect">
              <a:avLst/>
            </a:prstGeom>
            <a:solidFill>
              <a:srgbClr val="7B93D7"/>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grpSp>
      <p:grpSp>
        <p:nvGrpSpPr>
          <p:cNvPr id="17416" name="Group 11"/>
          <p:cNvGrpSpPr/>
          <p:nvPr/>
        </p:nvGrpSpPr>
        <p:grpSpPr>
          <a:xfrm>
            <a:off x="5873750" y="3810000"/>
            <a:ext cx="533400" cy="742950"/>
            <a:chOff x="0" y="0"/>
            <a:chExt cx="533400" cy="742950"/>
          </a:xfrm>
        </p:grpSpPr>
        <p:sp>
          <p:nvSpPr>
            <p:cNvPr id="17436" name="矩形 3"/>
            <p:cNvSpPr/>
            <p:nvPr/>
          </p:nvSpPr>
          <p:spPr>
            <a:xfrm>
              <a:off x="184150" y="127000"/>
              <a:ext cx="171450" cy="615950"/>
            </a:xfrm>
            <a:prstGeom prst="rect">
              <a:avLst/>
            </a:prstGeom>
            <a:solidFill>
              <a:schemeClr val="accent1"/>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7437" name="矩形 2"/>
            <p:cNvSpPr/>
            <p:nvPr/>
          </p:nvSpPr>
          <p:spPr>
            <a:xfrm>
              <a:off x="0" y="0"/>
              <a:ext cx="533400" cy="165100"/>
            </a:xfrm>
            <a:prstGeom prst="rect">
              <a:avLst/>
            </a:prstGeom>
            <a:solidFill>
              <a:schemeClr val="accent1"/>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grpSp>
      <p:grpSp>
        <p:nvGrpSpPr>
          <p:cNvPr id="17417" name="Group 14"/>
          <p:cNvGrpSpPr/>
          <p:nvPr/>
        </p:nvGrpSpPr>
        <p:grpSpPr>
          <a:xfrm>
            <a:off x="7250113" y="3768725"/>
            <a:ext cx="371475" cy="823913"/>
            <a:chOff x="0" y="0"/>
            <a:chExt cx="372214" cy="824410"/>
          </a:xfrm>
        </p:grpSpPr>
        <p:sp>
          <p:nvSpPr>
            <p:cNvPr id="17434" name="任意多边形 18"/>
            <p:cNvSpPr/>
            <p:nvPr/>
          </p:nvSpPr>
          <p:spPr>
            <a:xfrm rot="-946676" flipH="1">
              <a:off x="207114" y="7210"/>
              <a:ext cx="165100" cy="817200"/>
            </a:xfrm>
            <a:custGeom>
              <a:avLst/>
              <a:gdLst>
                <a:gd name="txL" fmla="*/ 0 w 165100"/>
                <a:gd name="txT" fmla="*/ 0 h 803016"/>
                <a:gd name="txR" fmla="*/ 165100 w 165100"/>
                <a:gd name="txB" fmla="*/ 803016 h 803016"/>
              </a:gdLst>
              <a:ahLst/>
              <a:cxnLst>
                <a:cxn ang="0">
                  <a:pos x="0" y="47474"/>
                </a:cxn>
                <a:cxn ang="0">
                  <a:pos x="165100" y="0"/>
                </a:cxn>
                <a:cxn ang="0">
                  <a:pos x="165100" y="769726"/>
                </a:cxn>
                <a:cxn ang="0">
                  <a:pos x="0" y="817200"/>
                </a:cxn>
              </a:cxnLst>
              <a:rect l="txL" t="txT" r="txR" b="txB"/>
              <a:pathLst>
                <a:path w="165100" h="803016">
                  <a:moveTo>
                    <a:pt x="0" y="46650"/>
                  </a:moveTo>
                  <a:lnTo>
                    <a:pt x="165100" y="0"/>
                  </a:lnTo>
                  <a:lnTo>
                    <a:pt x="165100" y="756366"/>
                  </a:lnTo>
                  <a:lnTo>
                    <a:pt x="0" y="803016"/>
                  </a:lnTo>
                  <a:close/>
                </a:path>
              </a:pathLst>
            </a:custGeom>
            <a:solidFill>
              <a:schemeClr val="accent2">
                <a:alpha val="100000"/>
              </a:schemeClr>
            </a:solidFill>
            <a:ln w="9525">
              <a:noFill/>
            </a:ln>
          </p:spPr>
          <p:txBody>
            <a:bodyPr/>
            <a:p>
              <a:endParaRPr lang="zh-CN" altLang="en-US"/>
            </a:p>
          </p:txBody>
        </p:sp>
        <p:sp>
          <p:nvSpPr>
            <p:cNvPr id="17435" name="任意多边形 17"/>
            <p:cNvSpPr/>
            <p:nvPr/>
          </p:nvSpPr>
          <p:spPr>
            <a:xfrm rot="946676">
              <a:off x="0" y="0"/>
              <a:ext cx="165100" cy="820800"/>
            </a:xfrm>
            <a:custGeom>
              <a:avLst/>
              <a:gdLst>
                <a:gd name="txL" fmla="*/ 0 w 165100"/>
                <a:gd name="txT" fmla="*/ 0 h 803016"/>
                <a:gd name="txR" fmla="*/ 165100 w 165100"/>
                <a:gd name="txB" fmla="*/ 803016 h 803016"/>
              </a:gdLst>
              <a:ahLst/>
              <a:cxnLst>
                <a:cxn ang="0">
                  <a:pos x="0" y="47683"/>
                </a:cxn>
                <a:cxn ang="0">
                  <a:pos x="165100" y="0"/>
                </a:cxn>
                <a:cxn ang="0">
                  <a:pos x="165100" y="773117"/>
                </a:cxn>
                <a:cxn ang="0">
                  <a:pos x="0" y="820800"/>
                </a:cxn>
              </a:cxnLst>
              <a:rect l="txL" t="txT" r="txR" b="txB"/>
              <a:pathLst>
                <a:path w="165100" h="803016">
                  <a:moveTo>
                    <a:pt x="0" y="46650"/>
                  </a:moveTo>
                  <a:lnTo>
                    <a:pt x="165100" y="0"/>
                  </a:lnTo>
                  <a:lnTo>
                    <a:pt x="165100" y="756366"/>
                  </a:lnTo>
                  <a:lnTo>
                    <a:pt x="0" y="803016"/>
                  </a:lnTo>
                  <a:close/>
                </a:path>
              </a:pathLst>
            </a:custGeom>
            <a:solidFill>
              <a:schemeClr val="accent2">
                <a:alpha val="100000"/>
              </a:schemeClr>
            </a:solidFill>
            <a:ln w="9525">
              <a:noFill/>
            </a:ln>
          </p:spPr>
          <p:txBody>
            <a:bodyPr/>
            <a:p>
              <a:endParaRPr lang="zh-CN" altLang="en-US"/>
            </a:p>
          </p:txBody>
        </p:sp>
      </p:grpSp>
      <p:grpSp>
        <p:nvGrpSpPr>
          <p:cNvPr id="17418" name="Group 17"/>
          <p:cNvGrpSpPr/>
          <p:nvPr/>
        </p:nvGrpSpPr>
        <p:grpSpPr>
          <a:xfrm>
            <a:off x="8469313" y="3717925"/>
            <a:ext cx="398462" cy="917575"/>
            <a:chOff x="0" y="0"/>
            <a:chExt cx="397565" cy="917396"/>
          </a:xfrm>
        </p:grpSpPr>
        <p:sp>
          <p:nvSpPr>
            <p:cNvPr id="17431" name="矩形 8"/>
            <p:cNvSpPr/>
            <p:nvPr/>
          </p:nvSpPr>
          <p:spPr>
            <a:xfrm>
              <a:off x="0" y="89187"/>
              <a:ext cx="165100" cy="745200"/>
            </a:xfrm>
            <a:prstGeom prst="rect">
              <a:avLst/>
            </a:prstGeom>
            <a:solidFill>
              <a:srgbClr val="3DBFD1"/>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7432" name="任意多边形 50"/>
            <p:cNvSpPr/>
            <p:nvPr/>
          </p:nvSpPr>
          <p:spPr>
            <a:xfrm rot="-2022616" flipH="1">
              <a:off x="256819" y="345963"/>
              <a:ext cx="140746" cy="571433"/>
            </a:xfrm>
            <a:custGeom>
              <a:avLst/>
              <a:gdLst>
                <a:gd name="txL" fmla="*/ 0 w 140746"/>
                <a:gd name="txT" fmla="*/ 0 h 571433"/>
                <a:gd name="txR" fmla="*/ 140746 w 140746"/>
                <a:gd name="txB" fmla="*/ 571433 h 571433"/>
              </a:gdLst>
              <a:ahLst/>
              <a:cxnLst>
                <a:cxn ang="0">
                  <a:pos x="121" y="34686"/>
                </a:cxn>
                <a:cxn ang="0">
                  <a:pos x="4745" y="571433"/>
                </a:cxn>
                <a:cxn ang="0">
                  <a:pos x="41854" y="547251"/>
                </a:cxn>
                <a:cxn ang="0">
                  <a:pos x="140746" y="481273"/>
                </a:cxn>
                <a:cxn ang="0">
                  <a:pos x="140746" y="0"/>
                </a:cxn>
                <a:cxn ang="0">
                  <a:pos x="121" y="34686"/>
                </a:cxn>
              </a:cxnLst>
              <a:rect l="txL" t="txT" r="txR" b="txB"/>
              <a:pathLst>
                <a:path w="140746" h="571433">
                  <a:moveTo>
                    <a:pt x="121" y="34686"/>
                  </a:moveTo>
                  <a:cubicBezTo>
                    <a:pt x="-979" y="215364"/>
                    <a:pt x="5845" y="390755"/>
                    <a:pt x="4745" y="571433"/>
                  </a:cubicBezTo>
                  <a:lnTo>
                    <a:pt x="41854" y="547251"/>
                  </a:lnTo>
                  <a:lnTo>
                    <a:pt x="140746" y="481273"/>
                  </a:lnTo>
                  <a:lnTo>
                    <a:pt x="140746" y="0"/>
                  </a:lnTo>
                  <a:lnTo>
                    <a:pt x="121" y="34686"/>
                  </a:lnTo>
                  <a:close/>
                </a:path>
              </a:pathLst>
            </a:custGeom>
            <a:solidFill>
              <a:srgbClr val="3DBFD1">
                <a:alpha val="100000"/>
              </a:srgbClr>
            </a:solidFill>
            <a:ln w="9525">
              <a:noFill/>
            </a:ln>
          </p:spPr>
          <p:txBody>
            <a:bodyPr/>
            <a:p>
              <a:endParaRPr lang="zh-CN" altLang="en-US"/>
            </a:p>
          </p:txBody>
        </p:sp>
        <p:sp>
          <p:nvSpPr>
            <p:cNvPr id="17433" name="任意多边形 51"/>
            <p:cNvSpPr/>
            <p:nvPr/>
          </p:nvSpPr>
          <p:spPr>
            <a:xfrm rot="2022616" flipH="1" flipV="1">
              <a:off x="250730" y="0"/>
              <a:ext cx="140625" cy="572703"/>
            </a:xfrm>
            <a:custGeom>
              <a:avLst/>
              <a:gdLst>
                <a:gd name="txL" fmla="*/ 0 w 140625"/>
                <a:gd name="txT" fmla="*/ 0 h 572703"/>
                <a:gd name="txR" fmla="*/ 140625 w 140625"/>
                <a:gd name="txB" fmla="*/ 572703 h 572703"/>
              </a:gdLst>
              <a:ahLst/>
              <a:cxnLst>
                <a:cxn ang="0">
                  <a:pos x="140625" y="478871"/>
                </a:cxn>
                <a:cxn ang="0">
                  <a:pos x="34632" y="549587"/>
                </a:cxn>
                <a:cxn ang="0">
                  <a:pos x="662" y="572703"/>
                </a:cxn>
                <a:cxn ang="0">
                  <a:pos x="0" y="34602"/>
                </a:cxn>
                <a:cxn ang="0">
                  <a:pos x="140625" y="0"/>
                </a:cxn>
                <a:cxn ang="0">
                  <a:pos x="140625" y="478871"/>
                </a:cxn>
              </a:cxnLst>
              <a:rect l="txL" t="txT" r="txR" b="txB"/>
              <a:pathLst>
                <a:path w="140625" h="572703">
                  <a:moveTo>
                    <a:pt x="140625" y="478871"/>
                  </a:moveTo>
                  <a:lnTo>
                    <a:pt x="34632" y="549587"/>
                  </a:lnTo>
                  <a:lnTo>
                    <a:pt x="662" y="572703"/>
                  </a:lnTo>
                  <a:cubicBezTo>
                    <a:pt x="441" y="393336"/>
                    <a:pt x="221" y="213969"/>
                    <a:pt x="0" y="34602"/>
                  </a:cubicBezTo>
                  <a:lnTo>
                    <a:pt x="140625" y="0"/>
                  </a:lnTo>
                  <a:lnTo>
                    <a:pt x="140625" y="478871"/>
                  </a:lnTo>
                  <a:close/>
                </a:path>
              </a:pathLst>
            </a:custGeom>
            <a:solidFill>
              <a:srgbClr val="3DBFD1">
                <a:alpha val="100000"/>
              </a:srgbClr>
            </a:solidFill>
            <a:ln w="9525">
              <a:noFill/>
            </a:ln>
          </p:spPr>
          <p:txBody>
            <a:bodyPr/>
            <a:p>
              <a:endParaRPr lang="zh-CN" altLang="en-US"/>
            </a:p>
          </p:txBody>
        </p:sp>
      </p:grpSp>
      <p:grpSp>
        <p:nvGrpSpPr>
          <p:cNvPr id="17419" name="Group 21"/>
          <p:cNvGrpSpPr/>
          <p:nvPr/>
        </p:nvGrpSpPr>
        <p:grpSpPr>
          <a:xfrm>
            <a:off x="9039225" y="3748088"/>
            <a:ext cx="528638" cy="884237"/>
            <a:chOff x="0" y="0"/>
            <a:chExt cx="528705" cy="884627"/>
          </a:xfrm>
        </p:grpSpPr>
        <p:sp>
          <p:nvSpPr>
            <p:cNvPr id="17428" name="矩形 11"/>
            <p:cNvSpPr/>
            <p:nvPr/>
          </p:nvSpPr>
          <p:spPr>
            <a:xfrm>
              <a:off x="51662" y="59266"/>
              <a:ext cx="477043" cy="165100"/>
            </a:xfrm>
            <a:prstGeom prst="rect">
              <a:avLst/>
            </a:prstGeom>
            <a:solidFill>
              <a:srgbClr val="7B93D7"/>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7429" name="矩形 12"/>
            <p:cNvSpPr/>
            <p:nvPr/>
          </p:nvSpPr>
          <p:spPr>
            <a:xfrm>
              <a:off x="0" y="639497"/>
              <a:ext cx="456475" cy="165100"/>
            </a:xfrm>
            <a:prstGeom prst="rect">
              <a:avLst/>
            </a:prstGeom>
            <a:solidFill>
              <a:srgbClr val="7B93D7"/>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7430" name="任意多边形 54"/>
            <p:cNvSpPr/>
            <p:nvPr/>
          </p:nvSpPr>
          <p:spPr>
            <a:xfrm rot="-2281941" flipH="1">
              <a:off x="162759" y="0"/>
              <a:ext cx="172591" cy="884627"/>
            </a:xfrm>
            <a:custGeom>
              <a:avLst/>
              <a:gdLst>
                <a:gd name="txL" fmla="*/ 0 w 172591"/>
                <a:gd name="txT" fmla="*/ 0 h 884627"/>
                <a:gd name="txR" fmla="*/ 172591 w 172591"/>
                <a:gd name="txB" fmla="*/ 884627 h 884627"/>
              </a:gdLst>
              <a:ahLst/>
              <a:cxnLst>
                <a:cxn ang="0">
                  <a:pos x="26795" y="0"/>
                </a:cxn>
                <a:cxn ang="0">
                  <a:pos x="0" y="20959"/>
                </a:cxn>
                <a:cxn ang="0">
                  <a:pos x="0" y="814160"/>
                </a:cxn>
                <a:cxn ang="0">
                  <a:pos x="106651" y="884627"/>
                </a:cxn>
                <a:cxn ang="0">
                  <a:pos x="172591" y="832304"/>
                </a:cxn>
                <a:cxn ang="0">
                  <a:pos x="172591" y="96332"/>
                </a:cxn>
              </a:cxnLst>
              <a:rect l="txL" t="txT" r="txR" b="txB"/>
              <a:pathLst>
                <a:path w="172591" h="884627">
                  <a:moveTo>
                    <a:pt x="26795" y="0"/>
                  </a:moveTo>
                  <a:lnTo>
                    <a:pt x="0" y="20959"/>
                  </a:lnTo>
                  <a:lnTo>
                    <a:pt x="0" y="814160"/>
                  </a:lnTo>
                  <a:lnTo>
                    <a:pt x="106651" y="884627"/>
                  </a:lnTo>
                  <a:lnTo>
                    <a:pt x="172591" y="832304"/>
                  </a:lnTo>
                  <a:lnTo>
                    <a:pt x="172591" y="96332"/>
                  </a:lnTo>
                  <a:close/>
                </a:path>
              </a:pathLst>
            </a:custGeom>
            <a:solidFill>
              <a:srgbClr val="7B93D7">
                <a:alpha val="100000"/>
              </a:srgbClr>
            </a:solidFill>
            <a:ln w="9525">
              <a:noFill/>
            </a:ln>
          </p:spPr>
          <p:txBody>
            <a:bodyPr/>
            <a:p>
              <a:endParaRPr lang="zh-CN" altLang="en-US"/>
            </a:p>
          </p:txBody>
        </p:sp>
      </p:grpSp>
      <p:grpSp>
        <p:nvGrpSpPr>
          <p:cNvPr id="17420" name="Group 25"/>
          <p:cNvGrpSpPr/>
          <p:nvPr/>
        </p:nvGrpSpPr>
        <p:grpSpPr>
          <a:xfrm>
            <a:off x="9820275" y="3806825"/>
            <a:ext cx="165100" cy="746125"/>
            <a:chOff x="0" y="0"/>
            <a:chExt cx="165100" cy="745331"/>
          </a:xfrm>
        </p:grpSpPr>
        <p:sp>
          <p:nvSpPr>
            <p:cNvPr id="17426" name="矩形 9"/>
            <p:cNvSpPr/>
            <p:nvPr/>
          </p:nvSpPr>
          <p:spPr>
            <a:xfrm>
              <a:off x="0" y="0"/>
              <a:ext cx="165100" cy="536943"/>
            </a:xfrm>
            <a:prstGeom prst="rect">
              <a:avLst/>
            </a:prstGeom>
            <a:solidFill>
              <a:schemeClr val="accent2"/>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7427" name="椭圆 34"/>
            <p:cNvSpPr/>
            <p:nvPr/>
          </p:nvSpPr>
          <p:spPr>
            <a:xfrm>
              <a:off x="0" y="580231"/>
              <a:ext cx="165100" cy="165100"/>
            </a:xfrm>
            <a:prstGeom prst="ellipse">
              <a:avLst/>
            </a:prstGeom>
            <a:solidFill>
              <a:schemeClr val="accent2"/>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grpSp>
      <p:grpSp>
        <p:nvGrpSpPr>
          <p:cNvPr id="17421" name="Group 28"/>
          <p:cNvGrpSpPr/>
          <p:nvPr/>
        </p:nvGrpSpPr>
        <p:grpSpPr>
          <a:xfrm>
            <a:off x="7772400" y="3722688"/>
            <a:ext cx="547688" cy="903287"/>
            <a:chOff x="0" y="0"/>
            <a:chExt cx="547688" cy="904312"/>
          </a:xfrm>
        </p:grpSpPr>
        <p:sp>
          <p:nvSpPr>
            <p:cNvPr id="17423" name="矩形 6"/>
            <p:cNvSpPr/>
            <p:nvPr/>
          </p:nvSpPr>
          <p:spPr>
            <a:xfrm>
              <a:off x="0" y="85125"/>
              <a:ext cx="165100" cy="745200"/>
            </a:xfrm>
            <a:prstGeom prst="rect">
              <a:avLst/>
            </a:prstGeom>
            <a:solidFill>
              <a:schemeClr val="accent1"/>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sp>
          <p:nvSpPr>
            <p:cNvPr id="17424" name="任意多边形 25"/>
            <p:cNvSpPr/>
            <p:nvPr/>
          </p:nvSpPr>
          <p:spPr>
            <a:xfrm rot="-1751960" flipH="1">
              <a:off x="185221" y="0"/>
              <a:ext cx="169748" cy="904312"/>
            </a:xfrm>
            <a:custGeom>
              <a:avLst/>
              <a:gdLst>
                <a:gd name="txL" fmla="*/ 0 w 169748"/>
                <a:gd name="txT" fmla="*/ 0 h 904312"/>
                <a:gd name="txR" fmla="*/ 169748 w 169748"/>
                <a:gd name="txB" fmla="*/ 904312 h 904312"/>
              </a:gdLst>
              <a:ahLst/>
              <a:cxnLst>
                <a:cxn ang="0">
                  <a:pos x="141593" y="0"/>
                </a:cxn>
                <a:cxn ang="0">
                  <a:pos x="0" y="79132"/>
                </a:cxn>
                <a:cxn ang="0">
                  <a:pos x="0" y="868605"/>
                </a:cxn>
                <a:cxn ang="0">
                  <a:pos x="19955" y="904312"/>
                </a:cxn>
                <a:cxn ang="0">
                  <a:pos x="169748" y="831511"/>
                </a:cxn>
                <a:cxn ang="0">
                  <a:pos x="165100" y="42063"/>
                </a:cxn>
                <a:cxn ang="0">
                  <a:pos x="141593" y="0"/>
                </a:cxn>
              </a:cxnLst>
              <a:rect l="txL" t="txT" r="txR" b="txB"/>
              <a:pathLst>
                <a:path w="169748" h="904312">
                  <a:moveTo>
                    <a:pt x="141593" y="0"/>
                  </a:moveTo>
                  <a:lnTo>
                    <a:pt x="0" y="79132"/>
                  </a:lnTo>
                  <a:lnTo>
                    <a:pt x="0" y="868605"/>
                  </a:lnTo>
                  <a:lnTo>
                    <a:pt x="19955" y="904312"/>
                  </a:lnTo>
                  <a:lnTo>
                    <a:pt x="169748" y="831511"/>
                  </a:lnTo>
                  <a:cubicBezTo>
                    <a:pt x="168199" y="568362"/>
                    <a:pt x="166649" y="305212"/>
                    <a:pt x="165100" y="42063"/>
                  </a:cubicBezTo>
                  <a:lnTo>
                    <a:pt x="141593" y="0"/>
                  </a:lnTo>
                  <a:close/>
                </a:path>
              </a:pathLst>
            </a:custGeom>
            <a:solidFill>
              <a:schemeClr val="accent1">
                <a:alpha val="100000"/>
              </a:schemeClr>
            </a:solidFill>
            <a:ln w="9525">
              <a:noFill/>
            </a:ln>
          </p:spPr>
          <p:txBody>
            <a:bodyPr/>
            <a:p>
              <a:endParaRPr lang="zh-CN" altLang="en-US"/>
            </a:p>
          </p:txBody>
        </p:sp>
        <p:sp>
          <p:nvSpPr>
            <p:cNvPr id="17425" name="矩形 7"/>
            <p:cNvSpPr/>
            <p:nvPr/>
          </p:nvSpPr>
          <p:spPr>
            <a:xfrm>
              <a:off x="382588" y="83119"/>
              <a:ext cx="165100" cy="745885"/>
            </a:xfrm>
            <a:prstGeom prst="rect">
              <a:avLst/>
            </a:prstGeom>
            <a:solidFill>
              <a:schemeClr val="accent1"/>
            </a:solidFill>
            <a:ln w="9525">
              <a:noFill/>
            </a:ln>
          </p:spPr>
          <p:txBody>
            <a:bodyPr anchor="ctr"/>
            <a:p>
              <a:pPr algn="ctr"/>
              <a:endParaRPr lang="zh-CN" altLang="en-US" b="1" dirty="0">
                <a:solidFill>
                  <a:srgbClr val="FFFFFF"/>
                </a:solidFill>
                <a:latin typeface="Arial" panose="020B0604020202020204" pitchFamily="34" charset="0"/>
                <a:ea typeface="黑体" panose="02010609060101010101" pitchFamily="2" charset="-122"/>
                <a:sym typeface="Arial" panose="020B0604020202020204" pitchFamily="34" charset="0"/>
              </a:endParaRPr>
            </a:p>
          </p:txBody>
        </p:sp>
      </p:grpSp>
      <p:sp>
        <p:nvSpPr>
          <p:cNvPr id="17422" name="直接连接符 70"/>
          <p:cNvSpPr/>
          <p:nvPr/>
        </p:nvSpPr>
        <p:spPr>
          <a:xfrm>
            <a:off x="0" y="4549775"/>
            <a:ext cx="12192000" cy="0"/>
          </a:xfrm>
          <a:prstGeom prst="line">
            <a:avLst/>
          </a:prstGeom>
          <a:ln w="3175" cap="flat" cmpd="sng">
            <a:solidFill>
              <a:srgbClr val="D3D3D3"/>
            </a:solidFill>
            <a:prstDash val="sysDash"/>
            <a:miter/>
            <a:headEnd type="none" w="med" len="med"/>
            <a:tailEnd type="none" w="med"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MH_Number_1" descr="#clear#">
            <a:hlinkClick r:id="rId1" action="ppaction://hlinksldjump"/>
          </p:cNvPr>
          <p:cNvSpPr/>
          <p:nvPr/>
        </p:nvSpPr>
        <p:spPr>
          <a:xfrm>
            <a:off x="4189413" y="1482725"/>
            <a:ext cx="477837" cy="550863"/>
          </a:xfrm>
          <a:prstGeom prst="rect">
            <a:avLst/>
          </a:prstGeom>
          <a:noFill/>
          <a:ln w="9525">
            <a:noFill/>
          </a:ln>
        </p:spPr>
        <p:txBody>
          <a:bodyPr lIns="0" tIns="0" rIns="0" bIns="0" anchor="ctr"/>
          <a:p>
            <a:pPr algn="ctr">
              <a:spcBef>
                <a:spcPts val="750"/>
              </a:spcBef>
            </a:pPr>
            <a:r>
              <a:rPr lang="en-US" altLang="zh-CN" sz="3200" b="1" dirty="0">
                <a:latin typeface="Arial" panose="020B0604020202020204" pitchFamily="34" charset="0"/>
                <a:ea typeface="黑体" panose="02010609060101010101" pitchFamily="2" charset="-122"/>
                <a:sym typeface="Arial" panose="020B0604020202020204" pitchFamily="34" charset="0"/>
              </a:rPr>
              <a:t>1</a:t>
            </a:r>
            <a:endParaRPr lang="zh-CN" altLang="en-US" sz="3200" b="1" dirty="0">
              <a:latin typeface="Arial" panose="020B0604020202020204" pitchFamily="34" charset="0"/>
              <a:ea typeface="黑体" panose="02010609060101010101" pitchFamily="2" charset="-122"/>
              <a:sym typeface="Arial" panose="020B0604020202020204" pitchFamily="34" charset="0"/>
            </a:endParaRPr>
          </a:p>
        </p:txBody>
      </p:sp>
      <p:sp>
        <p:nvSpPr>
          <p:cNvPr id="4099" name="MH_Entry_1" descr="#clear#">
            <a:hlinkClick r:id="rId1" action="ppaction://hlinksldjump"/>
          </p:cNvPr>
          <p:cNvSpPr/>
          <p:nvPr/>
        </p:nvSpPr>
        <p:spPr>
          <a:xfrm>
            <a:off x="4695825" y="1584325"/>
            <a:ext cx="4865688" cy="379413"/>
          </a:xfrm>
          <a:prstGeom prst="rect">
            <a:avLst/>
          </a:prstGeom>
          <a:solidFill>
            <a:schemeClr val="accent1"/>
          </a:solidFill>
          <a:ln w="9525">
            <a:noFill/>
          </a:ln>
        </p:spPr>
        <p:txBody>
          <a:bodyPr lIns="144000" tIns="0" rIns="0" bIns="0" anchor="ctr"/>
          <a:p>
            <a:r>
              <a:rPr lang="zh-CN" altLang="en-US" sz="2400" dirty="0">
                <a:solidFill>
                  <a:schemeClr val="bg1"/>
                </a:solidFill>
                <a:latin typeface="Arial" panose="020B0604020202020204" pitchFamily="34" charset="0"/>
                <a:ea typeface="黑体" panose="02010609060101010101" pitchFamily="2" charset="-122"/>
                <a:sym typeface="Arial" panose="020B0604020202020204" pitchFamily="34" charset="0"/>
              </a:rPr>
              <a:t>我国高炉炼铁的简史</a:t>
            </a:r>
            <a:endParaRPr lang="zh-CN" altLang="en-US" sz="2400" dirty="0">
              <a:solidFill>
                <a:schemeClr val="bg1"/>
              </a:solidFill>
              <a:latin typeface="Arial" panose="020B0604020202020204" pitchFamily="34" charset="0"/>
              <a:ea typeface="黑体" panose="02010609060101010101" pitchFamily="2" charset="-122"/>
              <a:sym typeface="Arial" panose="020B0604020202020204" pitchFamily="34" charset="0"/>
            </a:endParaRPr>
          </a:p>
        </p:txBody>
      </p:sp>
      <p:sp>
        <p:nvSpPr>
          <p:cNvPr id="4100" name="MH_Others_1"/>
          <p:cNvSpPr/>
          <p:nvPr/>
        </p:nvSpPr>
        <p:spPr>
          <a:xfrm>
            <a:off x="4232275" y="2033588"/>
            <a:ext cx="5480050" cy="1587"/>
          </a:xfrm>
          <a:prstGeom prst="line">
            <a:avLst/>
          </a:prstGeom>
          <a:ln w="3175" cap="flat" cmpd="sng">
            <a:solidFill>
              <a:srgbClr val="DDDDDD"/>
            </a:solidFill>
            <a:prstDash val="solid"/>
            <a:miter/>
            <a:headEnd type="none" w="med" len="med"/>
            <a:tailEnd type="none" w="med" len="med"/>
          </a:ln>
        </p:spPr>
      </p:sp>
      <p:sp>
        <p:nvSpPr>
          <p:cNvPr id="4101" name="MH_Number_2" descr="#clear#">
            <a:hlinkClick r:id="rId1" action="ppaction://hlinksldjump"/>
          </p:cNvPr>
          <p:cNvSpPr/>
          <p:nvPr/>
        </p:nvSpPr>
        <p:spPr>
          <a:xfrm>
            <a:off x="4189413" y="2525713"/>
            <a:ext cx="477837" cy="550862"/>
          </a:xfrm>
          <a:prstGeom prst="rect">
            <a:avLst/>
          </a:prstGeom>
          <a:noFill/>
          <a:ln w="9525">
            <a:noFill/>
          </a:ln>
        </p:spPr>
        <p:txBody>
          <a:bodyPr lIns="0" tIns="0" rIns="0" bIns="0" anchor="ctr"/>
          <a:p>
            <a:pPr algn="ctr">
              <a:spcBef>
                <a:spcPts val="750"/>
              </a:spcBef>
            </a:pPr>
            <a:r>
              <a:rPr lang="en-US" altLang="zh-CN" sz="3200" b="1" dirty="0">
                <a:latin typeface="Arial" panose="020B0604020202020204" pitchFamily="34" charset="0"/>
                <a:ea typeface="黑体" panose="02010609060101010101" pitchFamily="2" charset="-122"/>
                <a:sym typeface="Arial" panose="020B0604020202020204" pitchFamily="34" charset="0"/>
              </a:rPr>
              <a:t>2</a:t>
            </a:r>
            <a:endParaRPr lang="zh-CN" altLang="en-US" sz="3200" b="1" dirty="0">
              <a:latin typeface="Arial" panose="020B0604020202020204" pitchFamily="34" charset="0"/>
              <a:ea typeface="黑体" panose="02010609060101010101" pitchFamily="2" charset="-122"/>
              <a:sym typeface="Arial" panose="020B0604020202020204" pitchFamily="34" charset="0"/>
            </a:endParaRPr>
          </a:p>
        </p:txBody>
      </p:sp>
      <p:sp>
        <p:nvSpPr>
          <p:cNvPr id="4102" name="MH_Entry_2" descr="#clear#">
            <a:hlinkClick r:id="rId1" action="ppaction://hlinksldjump"/>
          </p:cNvPr>
          <p:cNvSpPr>
            <a:spLocks noChangeArrowheads="1"/>
          </p:cNvSpPr>
          <p:nvPr/>
        </p:nvSpPr>
        <p:spPr bwMode="auto">
          <a:xfrm>
            <a:off x="4695825" y="2627313"/>
            <a:ext cx="4865688" cy="377825"/>
          </a:xfrm>
          <a:prstGeom prst="rect">
            <a:avLst/>
          </a:prstGeom>
          <a:solidFill>
            <a:schemeClr val="accent1"/>
          </a:solidFill>
          <a:ln w="9525">
            <a:noFill/>
            <a:miter lim="800000"/>
          </a:ln>
        </p:spPr>
        <p:txBody>
          <a:bodyPr lIns="144000" tIns="0" rIns="0" bIns="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1"/>
                </a:solidFill>
                <a:effectLst/>
                <a:uLnTx/>
                <a:uFillTx/>
                <a:latin typeface="+mn-ea"/>
                <a:ea typeface="+mn-ea"/>
                <a:cs typeface="+mn-cs"/>
              </a:rPr>
              <a:t>高炉本体及主要构成</a:t>
            </a:r>
            <a:endParaRPr kumimoji="0" lang="en-US" sz="2400" b="0" i="0" u="none" strike="noStrike" kern="1200" cap="none" spc="0" normalizeH="0" baseline="0" noProof="0" dirty="0" smtClean="0">
              <a:ln>
                <a:noFill/>
              </a:ln>
              <a:solidFill>
                <a:schemeClr val="bg1"/>
              </a:solidFill>
              <a:effectLst/>
              <a:uLnTx/>
              <a:uFillTx/>
              <a:latin typeface="+mn-ea"/>
              <a:ea typeface="+mn-ea"/>
              <a:cs typeface="Arial" panose="020B0604020202020204" pitchFamily="34" charset="0"/>
              <a:sym typeface="Arial" panose="020B0604020202020204" pitchFamily="34" charset="0"/>
            </a:endParaRPr>
          </a:p>
        </p:txBody>
      </p:sp>
      <p:sp>
        <p:nvSpPr>
          <p:cNvPr id="4103" name="MH_Others_2"/>
          <p:cNvSpPr/>
          <p:nvPr/>
        </p:nvSpPr>
        <p:spPr>
          <a:xfrm>
            <a:off x="4232275" y="3076575"/>
            <a:ext cx="5480050" cy="0"/>
          </a:xfrm>
          <a:prstGeom prst="line">
            <a:avLst/>
          </a:prstGeom>
          <a:ln w="3175" cap="flat" cmpd="sng">
            <a:solidFill>
              <a:srgbClr val="DDDDDD"/>
            </a:solidFill>
            <a:prstDash val="solid"/>
            <a:miter/>
            <a:headEnd type="none" w="med" len="med"/>
            <a:tailEnd type="none" w="med" len="med"/>
          </a:ln>
        </p:spPr>
      </p:sp>
      <p:sp>
        <p:nvSpPr>
          <p:cNvPr id="4104" name="MH_Number_3" descr="#clear#">
            <a:hlinkClick r:id="rId2" action="ppaction://hlinksldjump"/>
          </p:cNvPr>
          <p:cNvSpPr/>
          <p:nvPr/>
        </p:nvSpPr>
        <p:spPr>
          <a:xfrm>
            <a:off x="4189413" y="3567113"/>
            <a:ext cx="477837" cy="552450"/>
          </a:xfrm>
          <a:prstGeom prst="rect">
            <a:avLst/>
          </a:prstGeom>
          <a:noFill/>
          <a:ln w="9525">
            <a:noFill/>
          </a:ln>
        </p:spPr>
        <p:txBody>
          <a:bodyPr lIns="0" tIns="0" rIns="0" bIns="0" anchor="ctr"/>
          <a:p>
            <a:pPr algn="ctr">
              <a:spcBef>
                <a:spcPts val="750"/>
              </a:spcBef>
            </a:pPr>
            <a:r>
              <a:rPr lang="en-US" altLang="zh-CN" sz="3200" b="1" dirty="0">
                <a:latin typeface="Arial" panose="020B0604020202020204" pitchFamily="34" charset="0"/>
                <a:ea typeface="黑体" panose="02010609060101010101" pitchFamily="2" charset="-122"/>
                <a:sym typeface="Arial" panose="020B0604020202020204" pitchFamily="34" charset="0"/>
              </a:rPr>
              <a:t>3</a:t>
            </a:r>
            <a:endParaRPr lang="zh-CN" altLang="en-US" sz="3200" b="1" dirty="0">
              <a:latin typeface="Arial" panose="020B0604020202020204" pitchFamily="34" charset="0"/>
              <a:ea typeface="黑体" panose="02010609060101010101" pitchFamily="2" charset="-122"/>
              <a:sym typeface="Arial" panose="020B0604020202020204" pitchFamily="34" charset="0"/>
            </a:endParaRPr>
          </a:p>
        </p:txBody>
      </p:sp>
      <p:sp>
        <p:nvSpPr>
          <p:cNvPr id="4105" name="MH_Entry_3" descr="#clear#">
            <a:hlinkClick r:id="rId2" action="ppaction://hlinksldjump"/>
          </p:cNvPr>
          <p:cNvSpPr/>
          <p:nvPr/>
        </p:nvSpPr>
        <p:spPr>
          <a:xfrm>
            <a:off x="4695825" y="3670300"/>
            <a:ext cx="4865688" cy="377825"/>
          </a:xfrm>
          <a:prstGeom prst="rect">
            <a:avLst/>
          </a:prstGeom>
          <a:solidFill>
            <a:schemeClr val="accent1"/>
          </a:solidFill>
          <a:ln w="9525">
            <a:noFill/>
          </a:ln>
        </p:spPr>
        <p:txBody>
          <a:bodyPr lIns="144000" tIns="0" rIns="0" bIns="0" anchor="ctr"/>
          <a:p>
            <a:r>
              <a:rPr lang="zh-CN" altLang="en-US" sz="2400" dirty="0">
                <a:solidFill>
                  <a:schemeClr val="bg1"/>
                </a:solidFill>
                <a:latin typeface="Arial" panose="020B0604020202020204" pitchFamily="34" charset="0"/>
                <a:ea typeface="黑体" panose="02010609060101010101" pitchFamily="2" charset="-122"/>
              </a:rPr>
              <a:t>高炉的基本操作制度</a:t>
            </a:r>
            <a:endParaRPr lang="zh-CN" altLang="en-US" sz="2400" dirty="0">
              <a:solidFill>
                <a:schemeClr val="bg1"/>
              </a:solidFill>
              <a:latin typeface="Arial" panose="020B0604020202020204" pitchFamily="34" charset="0"/>
              <a:ea typeface="黑体" panose="02010609060101010101" pitchFamily="2" charset="-122"/>
            </a:endParaRPr>
          </a:p>
        </p:txBody>
      </p:sp>
      <p:sp>
        <p:nvSpPr>
          <p:cNvPr id="4106" name="MH_Others_3"/>
          <p:cNvSpPr/>
          <p:nvPr/>
        </p:nvSpPr>
        <p:spPr>
          <a:xfrm>
            <a:off x="4232275" y="4119563"/>
            <a:ext cx="5480050" cy="1587"/>
          </a:xfrm>
          <a:prstGeom prst="line">
            <a:avLst/>
          </a:prstGeom>
          <a:ln w="3175" cap="flat" cmpd="sng">
            <a:solidFill>
              <a:srgbClr val="DDDDDD"/>
            </a:solidFill>
            <a:prstDash val="solid"/>
            <a:miter/>
            <a:headEnd type="none" w="med" len="med"/>
            <a:tailEnd type="none" w="med" len="med"/>
          </a:ln>
        </p:spPr>
      </p:sp>
      <p:sp>
        <p:nvSpPr>
          <p:cNvPr id="4107" name="MH_Number_4" descr="#clear#">
            <a:hlinkClick r:id="rId3" action="ppaction://hlinksldjump"/>
          </p:cNvPr>
          <p:cNvSpPr/>
          <p:nvPr/>
        </p:nvSpPr>
        <p:spPr>
          <a:xfrm>
            <a:off x="4189413" y="4610100"/>
            <a:ext cx="477837" cy="552450"/>
          </a:xfrm>
          <a:prstGeom prst="rect">
            <a:avLst/>
          </a:prstGeom>
          <a:noFill/>
          <a:ln w="9525">
            <a:noFill/>
          </a:ln>
        </p:spPr>
        <p:txBody>
          <a:bodyPr lIns="0" tIns="0" rIns="0" bIns="0" anchor="ctr"/>
          <a:p>
            <a:pPr algn="ctr">
              <a:spcBef>
                <a:spcPts val="750"/>
              </a:spcBef>
            </a:pPr>
            <a:r>
              <a:rPr lang="en-US" altLang="zh-CN" sz="3200" b="1" dirty="0">
                <a:latin typeface="Arial" panose="020B0604020202020204" pitchFamily="34" charset="0"/>
                <a:ea typeface="黑体" panose="02010609060101010101" pitchFamily="2" charset="-122"/>
                <a:sym typeface="Arial" panose="020B0604020202020204" pitchFamily="34" charset="0"/>
              </a:rPr>
              <a:t>4</a:t>
            </a:r>
            <a:endParaRPr lang="zh-CN" altLang="en-US" sz="3200" b="1" dirty="0">
              <a:latin typeface="Arial" panose="020B0604020202020204" pitchFamily="34" charset="0"/>
              <a:ea typeface="黑体" panose="02010609060101010101" pitchFamily="2" charset="-122"/>
              <a:sym typeface="Arial" panose="020B0604020202020204" pitchFamily="34" charset="0"/>
            </a:endParaRPr>
          </a:p>
        </p:txBody>
      </p:sp>
      <p:sp>
        <p:nvSpPr>
          <p:cNvPr id="4108" name="MH_Entry_4" descr="#clear#">
            <a:hlinkClick r:id="rId3" action="ppaction://hlinksldjump"/>
          </p:cNvPr>
          <p:cNvSpPr/>
          <p:nvPr/>
        </p:nvSpPr>
        <p:spPr>
          <a:xfrm>
            <a:off x="4695825" y="4711700"/>
            <a:ext cx="4865688" cy="379413"/>
          </a:xfrm>
          <a:prstGeom prst="rect">
            <a:avLst/>
          </a:prstGeom>
          <a:solidFill>
            <a:schemeClr val="accent1"/>
          </a:solidFill>
          <a:ln w="9525">
            <a:noFill/>
          </a:ln>
        </p:spPr>
        <p:txBody>
          <a:bodyPr lIns="144000" tIns="0" rIns="0" bIns="0" anchor="ctr"/>
          <a:p>
            <a:r>
              <a:rPr lang="zh-CN" altLang="en-US" sz="2400" dirty="0">
                <a:solidFill>
                  <a:schemeClr val="bg1"/>
                </a:solidFill>
                <a:latin typeface="Arial" panose="020B0604020202020204" pitchFamily="34" charset="0"/>
                <a:ea typeface="黑体" panose="02010609060101010101" pitchFamily="2" charset="-122"/>
              </a:rPr>
              <a:t>高炉冶炼过程及特点</a:t>
            </a:r>
            <a:endParaRPr lang="zh-CN" altLang="en-US" sz="2400" dirty="0">
              <a:solidFill>
                <a:schemeClr val="bg1"/>
              </a:solidFill>
              <a:latin typeface="Arial" panose="020B0604020202020204" pitchFamily="34" charset="0"/>
              <a:ea typeface="黑体" panose="02010609060101010101" pitchFamily="2" charset="-122"/>
            </a:endParaRPr>
          </a:p>
        </p:txBody>
      </p:sp>
      <p:sp>
        <p:nvSpPr>
          <p:cNvPr id="4109" name="MH_Others_4"/>
          <p:cNvSpPr/>
          <p:nvPr/>
        </p:nvSpPr>
        <p:spPr>
          <a:xfrm>
            <a:off x="4232275" y="5162550"/>
            <a:ext cx="5480050" cy="0"/>
          </a:xfrm>
          <a:prstGeom prst="line">
            <a:avLst/>
          </a:prstGeom>
          <a:ln w="3175" cap="flat" cmpd="sng">
            <a:solidFill>
              <a:srgbClr val="DDDDDD"/>
            </a:solidFill>
            <a:prstDash val="solid"/>
            <a:miter/>
            <a:headEnd type="none" w="med" len="med"/>
            <a:tailEnd type="none" w="med" len="med"/>
          </a:ln>
        </p:spPr>
      </p:sp>
      <p:sp>
        <p:nvSpPr>
          <p:cNvPr id="4110" name="MH_Others_3" descr="#clear#"/>
          <p:cNvSpPr/>
          <p:nvPr/>
        </p:nvSpPr>
        <p:spPr>
          <a:xfrm>
            <a:off x="1282700" y="620713"/>
            <a:ext cx="1963738" cy="1030287"/>
          </a:xfrm>
          <a:prstGeom prst="rect">
            <a:avLst/>
          </a:prstGeom>
          <a:noFill/>
          <a:ln w="9525">
            <a:noFill/>
          </a:ln>
        </p:spPr>
        <p:txBody>
          <a:bodyPr lIns="0" tIns="0" rIns="0" bIns="0" anchor="ctr"/>
          <a:p>
            <a:pPr algn="ctr"/>
            <a:r>
              <a:rPr lang="zh-CN" altLang="en-US" sz="5300" dirty="0">
                <a:solidFill>
                  <a:srgbClr val="47494B"/>
                </a:solidFill>
                <a:latin typeface="Arial" panose="020B0604020202020204" pitchFamily="34" charset="0"/>
                <a:ea typeface="黑体" panose="02010609060101010101" pitchFamily="2" charset="-122"/>
                <a:sym typeface="Arial" panose="020B0604020202020204" pitchFamily="34" charset="0"/>
              </a:rPr>
              <a:t>目录</a:t>
            </a:r>
            <a:r>
              <a:rPr lang="zh-CN" altLang="en-US" sz="3600" dirty="0">
                <a:solidFill>
                  <a:srgbClr val="109F83"/>
                </a:solidFill>
                <a:latin typeface="Arial" panose="020B0604020202020204" pitchFamily="34" charset="0"/>
                <a:ea typeface="黑体" panose="02010609060101010101" pitchFamily="2" charset="-122"/>
                <a:sym typeface="Arial" panose="020B0604020202020204" pitchFamily="34" charset="0"/>
              </a:rPr>
              <a:t> </a:t>
            </a:r>
            <a:endParaRPr lang="en-US" altLang="zh-CN" sz="3600" dirty="0">
              <a:solidFill>
                <a:srgbClr val="109F83"/>
              </a:solidFill>
              <a:latin typeface="Arial" panose="020B0604020202020204" pitchFamily="34" charset="0"/>
              <a:ea typeface="黑体" panose="02010609060101010101" pitchFamily="2" charset="-122"/>
              <a:sym typeface="Arial" panose="020B0604020202020204" pitchFamily="34" charset="0"/>
            </a:endParaRPr>
          </a:p>
          <a:p>
            <a:pPr algn="ctr"/>
            <a:r>
              <a:rPr lang="en-US" altLang="zh-CN" dirty="0">
                <a:solidFill>
                  <a:srgbClr val="B2B2B2"/>
                </a:solidFill>
                <a:latin typeface="Arial" panose="020B0604020202020204" pitchFamily="34" charset="0"/>
                <a:ea typeface="黑体" panose="02010609060101010101" pitchFamily="2" charset="-122"/>
                <a:sym typeface="Arial" panose="020B0604020202020204" pitchFamily="34" charset="0"/>
              </a:rPr>
              <a:t> CONTENTS</a:t>
            </a:r>
            <a:endParaRPr lang="zh-CN" altLang="en-US" dirty="0">
              <a:solidFill>
                <a:srgbClr val="B2B2B2"/>
              </a:solidFill>
              <a:latin typeface="Arial" panose="020B0604020202020204" pitchFamily="34" charset="0"/>
              <a:ea typeface="黑体" panose="02010609060101010101" pitchFamily="2" charset="-122"/>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descr="#clear#"/>
          <p:cNvSpPr>
            <a:spLocks noGrp="1"/>
          </p:cNvSpPr>
          <p:nvPr>
            <p:ph type="title"/>
          </p:nvPr>
        </p:nvSpPr>
        <p:spPr>
          <a:xfrm>
            <a:off x="673100" y="214313"/>
            <a:ext cx="10953750" cy="795337"/>
          </a:xfrm>
          <a:ln/>
        </p:spPr>
        <p:txBody>
          <a:bodyPr vert="horz" wrap="square" lIns="91440" tIns="45720" rIns="91440" bIns="45720" anchor="ctr"/>
          <a:p>
            <a:pPr marL="0" indent="0" eaLnBrk="1" hangingPunct="1"/>
            <a:r>
              <a:rPr lang="zh-CN" altLang="en-US" dirty="0"/>
              <a:t>高炉炼铁</a:t>
            </a:r>
            <a:endParaRPr lang="zh-CN" altLang="en-US" dirty="0"/>
          </a:p>
        </p:txBody>
      </p:sp>
      <p:sp>
        <p:nvSpPr>
          <p:cNvPr id="5123" name="内容占位符 2" descr="#clear#"/>
          <p:cNvSpPr>
            <a:spLocks noGrp="1"/>
          </p:cNvSpPr>
          <p:nvPr>
            <p:ph type="subTitle" idx="1"/>
          </p:nvPr>
        </p:nvSpPr>
        <p:spPr>
          <a:xfrm>
            <a:off x="1138238" y="1133475"/>
            <a:ext cx="10488612" cy="5100638"/>
          </a:xfrm>
          <a:ln/>
        </p:spPr>
        <p:txBody>
          <a:bodyPr vert="horz" wrap="square" lIns="91440" tIns="45720" rIns="91440" bIns="45720" anchor="t"/>
          <a:p>
            <a:pPr marL="361950" indent="-361950" algn="just" defTabSz="685800" eaLnBrk="1" hangingPunct="1">
              <a:buSzPct val="50000"/>
              <a:buChar char=""/>
            </a:pPr>
            <a:r>
              <a:rPr lang="zh-CN" altLang="en-US" dirty="0">
                <a:latin typeface="+mn-lt"/>
                <a:ea typeface="+mn-ea"/>
                <a:cs typeface="+mn-cs"/>
                <a:sym typeface="Arial" panose="020B0604020202020204" pitchFamily="34" charset="0"/>
              </a:rPr>
              <a:t>概述及原理</a:t>
            </a:r>
            <a:endParaRPr lang="zh-CN" altLang="en-US" dirty="0">
              <a:latin typeface="+mn-lt"/>
              <a:ea typeface="+mn-ea"/>
              <a:cs typeface="+mn-cs"/>
              <a:sym typeface="Arial" panose="020B0604020202020204" pitchFamily="34" charset="0"/>
            </a:endParaRPr>
          </a:p>
          <a:p>
            <a:pPr marL="361950" lvl="1" indent="-361950" algn="just" defTabSz="685800" eaLnBrk="1" hangingPunct="1">
              <a:buSzPct val="50000"/>
              <a:buChar char=" "/>
            </a:pPr>
            <a:r>
              <a:rPr lang="zh-CN" altLang="en-US" dirty="0">
                <a:latin typeface="+mn-lt"/>
                <a:ea typeface="+mn-ea"/>
                <a:sym typeface="Arial" panose="020B0604020202020204" pitchFamily="34" charset="0"/>
              </a:rPr>
              <a:t>高炉炼铁是钢铁生产中的重要环节。这种方法是由古代竖炉炼铁发展改进而成的。尽管世界各国研究发展了很多新的炼铁法，但由于高炉炼铁技术经济指标良好，工艺简单，生产量大，劳动生产率高，能耗低，这种方法生产的铁仍占世界铁总产量的</a:t>
            </a:r>
            <a:r>
              <a:rPr lang="en-US" altLang="zh-CN" dirty="0">
                <a:latin typeface="+mn-lt"/>
                <a:ea typeface="+mn-ea"/>
                <a:sym typeface="Arial" panose="020B0604020202020204" pitchFamily="34" charset="0"/>
              </a:rPr>
              <a:t>95%以</a:t>
            </a:r>
            <a:r>
              <a:rPr lang="zh-CN" altLang="en-US" dirty="0">
                <a:latin typeface="+mn-lt"/>
                <a:ea typeface="+mn-ea"/>
                <a:sym typeface="Arial" panose="020B0604020202020204" pitchFamily="34" charset="0"/>
              </a:rPr>
              <a:t>上。</a:t>
            </a:r>
            <a:endParaRPr lang="zh-CN" altLang="en-US" dirty="0">
              <a:latin typeface="+mn-lt"/>
              <a:ea typeface="+mn-ea"/>
              <a:sym typeface="Arial" panose="020B0604020202020204" pitchFamily="34" charset="0"/>
            </a:endParaRPr>
          </a:p>
          <a:p>
            <a:pPr marL="361950" lvl="1" indent="-361950" algn="just" defTabSz="685800" eaLnBrk="1" hangingPunct="1">
              <a:buSzPct val="50000"/>
            </a:pPr>
            <a:r>
              <a:rPr lang="zh-CN" altLang="en-US" dirty="0">
                <a:latin typeface="+mn-lt"/>
                <a:ea typeface="+mn-ea"/>
                <a:sym typeface="Arial" panose="020B0604020202020204" pitchFamily="34" charset="0"/>
              </a:rPr>
              <a:t>     </a:t>
            </a:r>
            <a:r>
              <a:rPr lang="en-US" altLang="zh-CN" dirty="0">
                <a:latin typeface="+mn-lt"/>
                <a:ea typeface="+mn-ea"/>
                <a:sym typeface="Arial" panose="020B0604020202020204" pitchFamily="34" charset="0"/>
              </a:rPr>
              <a:t>高炉炼铁：在高炉中采用还原剂将铁矿石经济而高效的还原得到温度和成分符合要求的液态生铁的过程。</a:t>
            </a:r>
            <a:endParaRPr lang="en-US" altLang="zh-CN" dirty="0">
              <a:latin typeface="+mn-lt"/>
              <a:ea typeface="+mn-ea"/>
              <a:sym typeface="Arial" panose="020B0604020202020204" pitchFamily="34" charset="0"/>
            </a:endParaRPr>
          </a:p>
          <a:p>
            <a:pPr marL="361950" lvl="1" indent="-361950" algn="just" defTabSz="685800" eaLnBrk="1" hangingPunct="1">
              <a:buSzPct val="50000"/>
            </a:pPr>
            <a:endParaRPr lang="en-US" altLang="zh-CN" dirty="0">
              <a:latin typeface="+mn-lt"/>
              <a:ea typeface="+mn-ea"/>
              <a:sym typeface="Arial" panose="020B0604020202020204" pitchFamily="34" charset="0"/>
            </a:endParaRPr>
          </a:p>
          <a:p>
            <a:pPr marL="361950" lvl="1" indent="-361950" algn="just" defTabSz="685800" eaLnBrk="1" hangingPunct="1">
              <a:buSzPct val="50000"/>
            </a:pPr>
            <a:r>
              <a:rPr lang="zh-CN" altLang="en-US" dirty="0">
                <a:latin typeface="+mn-lt"/>
                <a:ea typeface="+mn-ea"/>
                <a:sym typeface="Arial" panose="020B0604020202020204" pitchFamily="34" charset="0"/>
              </a:rPr>
              <a:t>     反应的化学方程式：</a:t>
            </a:r>
            <a:endParaRPr lang="zh-CN" altLang="en-US" dirty="0">
              <a:latin typeface="+mn-lt"/>
              <a:ea typeface="+mn-ea"/>
              <a:sym typeface="Arial" panose="020B0604020202020204" pitchFamily="34" charset="0"/>
            </a:endParaRPr>
          </a:p>
          <a:p>
            <a:pPr marL="361950" lvl="1" indent="-361950" algn="just" defTabSz="685800" eaLnBrk="1" hangingPunct="1">
              <a:buSzPct val="50000"/>
            </a:pPr>
            <a:r>
              <a:rPr lang="zh-CN" altLang="en-US" dirty="0">
                <a:latin typeface="+mn-lt"/>
                <a:ea typeface="+mn-ea"/>
                <a:sym typeface="Arial" panose="020B0604020202020204" pitchFamily="34" charset="0"/>
              </a:rPr>
              <a:t>     Fe</a:t>
            </a:r>
            <a:r>
              <a:rPr lang="zh-CN" altLang="en-US" sz="1200" dirty="0">
                <a:latin typeface="+mn-lt"/>
                <a:ea typeface="+mn-ea"/>
                <a:sym typeface="Arial" panose="020B0604020202020204" pitchFamily="34" charset="0"/>
              </a:rPr>
              <a:t>2</a:t>
            </a:r>
            <a:r>
              <a:rPr lang="zh-CN" altLang="en-US" dirty="0">
                <a:latin typeface="+mn-lt"/>
                <a:ea typeface="+mn-ea"/>
                <a:sym typeface="Arial" panose="020B0604020202020204" pitchFamily="34" charset="0"/>
              </a:rPr>
              <a:t>O</a:t>
            </a:r>
            <a:r>
              <a:rPr lang="zh-CN" altLang="en-US" sz="1200" dirty="0">
                <a:latin typeface="+mn-lt"/>
                <a:ea typeface="+mn-ea"/>
                <a:sym typeface="Arial" panose="020B0604020202020204" pitchFamily="34" charset="0"/>
              </a:rPr>
              <a:t>3</a:t>
            </a:r>
            <a:r>
              <a:rPr lang="zh-CN" altLang="en-US" dirty="0">
                <a:latin typeface="+mn-lt"/>
                <a:ea typeface="+mn-ea"/>
                <a:sym typeface="Arial" panose="020B0604020202020204" pitchFamily="34" charset="0"/>
              </a:rPr>
              <a:t>+3CO=2Fe+3CO</a:t>
            </a:r>
            <a:r>
              <a:rPr lang="zh-CN" altLang="en-US" sz="1200" dirty="0">
                <a:latin typeface="+mn-lt"/>
                <a:ea typeface="+mn-ea"/>
                <a:sym typeface="Arial" panose="020B0604020202020204" pitchFamily="34" charset="0"/>
              </a:rPr>
              <a:t>2</a:t>
            </a:r>
            <a:r>
              <a:rPr lang="zh-CN" altLang="en-US" dirty="0">
                <a:latin typeface="+mn-lt"/>
                <a:ea typeface="+mn-ea"/>
                <a:sym typeface="Arial" panose="020B0604020202020204" pitchFamily="34" charset="0"/>
              </a:rPr>
              <a:t>      Fe</a:t>
            </a:r>
            <a:r>
              <a:rPr lang="zh-CN" altLang="en-US" sz="1200" dirty="0">
                <a:latin typeface="+mn-lt"/>
                <a:ea typeface="+mn-ea"/>
                <a:sym typeface="Arial" panose="020B0604020202020204" pitchFamily="34" charset="0"/>
              </a:rPr>
              <a:t>3</a:t>
            </a:r>
            <a:r>
              <a:rPr lang="zh-CN" altLang="en-US" dirty="0">
                <a:latin typeface="+mn-lt"/>
                <a:ea typeface="+mn-ea"/>
                <a:sym typeface="Arial" panose="020B0604020202020204" pitchFamily="34" charset="0"/>
              </a:rPr>
              <a:t>O</a:t>
            </a:r>
            <a:r>
              <a:rPr lang="zh-CN" altLang="en-US" sz="1200" dirty="0">
                <a:latin typeface="+mn-lt"/>
                <a:ea typeface="+mn-ea"/>
                <a:sym typeface="Arial" panose="020B0604020202020204" pitchFamily="34" charset="0"/>
              </a:rPr>
              <a:t>4</a:t>
            </a:r>
            <a:r>
              <a:rPr lang="zh-CN" altLang="en-US" dirty="0">
                <a:latin typeface="+mn-lt"/>
                <a:ea typeface="+mn-ea"/>
                <a:sym typeface="Arial" panose="020B0604020202020204" pitchFamily="34" charset="0"/>
              </a:rPr>
              <a:t>+4CO=3Fe+4CO</a:t>
            </a:r>
            <a:r>
              <a:rPr lang="zh-CN" altLang="en-US" sz="1200" dirty="0">
                <a:latin typeface="+mn-lt"/>
                <a:ea typeface="+mn-ea"/>
                <a:sym typeface="Arial" panose="020B0604020202020204" pitchFamily="34" charset="0"/>
              </a:rPr>
              <a:t>2 </a:t>
            </a:r>
            <a:r>
              <a:rPr lang="zh-CN" altLang="en-US" dirty="0">
                <a:latin typeface="+mn-lt"/>
                <a:ea typeface="+mn-ea"/>
                <a:sym typeface="Arial" panose="020B0604020202020204" pitchFamily="34" charset="0"/>
              </a:rPr>
              <a:t>（反应条件——高温）等</a:t>
            </a:r>
            <a:endParaRPr lang="zh-CN" altLang="en-US" dirty="0">
              <a:latin typeface="+mn-lt"/>
              <a:ea typeface="+mn-ea"/>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9" descr="#clear#"/>
          <p:cNvSpPr>
            <a:spLocks noGrp="1"/>
          </p:cNvSpPr>
          <p:nvPr>
            <p:ph type="title"/>
          </p:nvPr>
        </p:nvSpPr>
        <p:spPr>
          <a:xfrm>
            <a:off x="673100" y="214313"/>
            <a:ext cx="10953750" cy="795337"/>
          </a:xfrm>
          <a:ln/>
        </p:spPr>
        <p:txBody>
          <a:bodyPr vert="horz" wrap="square" lIns="91440" tIns="45720" rIns="91440" bIns="45720" anchor="ctr"/>
          <a:p>
            <a:pPr marL="0" indent="0" eaLnBrk="1" hangingPunct="1"/>
            <a:r>
              <a:rPr lang="zh-CN" altLang="en-US" b="1" dirty="0"/>
              <a:t>1.我国高炉炼铁的简史</a:t>
            </a:r>
            <a:endParaRPr lang="zh-CN" altLang="en-US" b="1" dirty="0"/>
          </a:p>
        </p:txBody>
      </p:sp>
      <p:sp>
        <p:nvSpPr>
          <p:cNvPr id="6147" name="AutoShape 31"/>
          <p:cNvSpPr/>
          <p:nvPr/>
        </p:nvSpPr>
        <p:spPr>
          <a:xfrm>
            <a:off x="1344613" y="2008188"/>
            <a:ext cx="2466975" cy="930275"/>
          </a:xfrm>
          <a:prstGeom prst="roundRect">
            <a:avLst>
              <a:gd name="adj" fmla="val 50000"/>
            </a:avLst>
          </a:prstGeom>
          <a:noFill/>
          <a:ln w="19050" cap="rnd" cmpd="sng">
            <a:solidFill>
              <a:schemeClr val="accent1"/>
            </a:solidFill>
            <a:prstDash val="sysDot"/>
            <a:miter/>
            <a:headEnd type="none" w="med" len="med"/>
            <a:tailEnd type="none" w="med" len="med"/>
          </a:ln>
        </p:spPr>
        <p:txBody>
          <a:bodyPr wrap="none" anchor="ctr"/>
          <a:p>
            <a:endParaRPr lang="zh-CN" altLang="en-US"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48" name="AutoShape 31"/>
          <p:cNvSpPr/>
          <p:nvPr/>
        </p:nvSpPr>
        <p:spPr>
          <a:xfrm>
            <a:off x="2913063" y="2009775"/>
            <a:ext cx="3317875" cy="927100"/>
          </a:xfrm>
          <a:prstGeom prst="roundRect">
            <a:avLst>
              <a:gd name="adj" fmla="val 50000"/>
            </a:avLst>
          </a:prstGeom>
          <a:noFill/>
          <a:ln w="19050" cap="rnd" cmpd="sng">
            <a:solidFill>
              <a:schemeClr val="accent1"/>
            </a:solidFill>
            <a:prstDash val="sysDot"/>
            <a:miter/>
            <a:headEnd type="none" w="med" len="med"/>
            <a:tailEnd type="none" w="med" len="med"/>
          </a:ln>
        </p:spPr>
        <p:txBody>
          <a:bodyPr wrap="none" anchor="ctr"/>
          <a:p>
            <a:endParaRPr lang="zh-CN" altLang="en-US"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49" name="AutoShape 31"/>
          <p:cNvSpPr/>
          <p:nvPr/>
        </p:nvSpPr>
        <p:spPr>
          <a:xfrm>
            <a:off x="5310188" y="2009775"/>
            <a:ext cx="2630487" cy="919163"/>
          </a:xfrm>
          <a:prstGeom prst="roundRect">
            <a:avLst>
              <a:gd name="adj" fmla="val 50000"/>
            </a:avLst>
          </a:prstGeom>
          <a:noFill/>
          <a:ln w="19050" cap="rnd" cmpd="sng">
            <a:solidFill>
              <a:schemeClr val="accent1"/>
            </a:solidFill>
            <a:prstDash val="sysDot"/>
            <a:miter/>
            <a:headEnd type="none" w="med" len="med"/>
            <a:tailEnd type="none" w="med" len="med"/>
          </a:ln>
        </p:spPr>
        <p:txBody>
          <a:bodyPr wrap="none" anchor="ctr"/>
          <a:p>
            <a:endParaRPr lang="zh-CN" altLang="en-US"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50" name="AutoShape 31"/>
          <p:cNvSpPr/>
          <p:nvPr/>
        </p:nvSpPr>
        <p:spPr>
          <a:xfrm>
            <a:off x="7056438" y="2017713"/>
            <a:ext cx="2601912" cy="909637"/>
          </a:xfrm>
          <a:prstGeom prst="roundRect">
            <a:avLst>
              <a:gd name="adj" fmla="val 50000"/>
            </a:avLst>
          </a:prstGeom>
          <a:noFill/>
          <a:ln w="19050" cap="rnd" cmpd="sng">
            <a:solidFill>
              <a:schemeClr val="accent1"/>
            </a:solidFill>
            <a:prstDash val="sysDot"/>
            <a:miter/>
            <a:headEnd type="none" w="med" len="med"/>
            <a:tailEnd type="none" w="med" len="med"/>
          </a:ln>
        </p:spPr>
        <p:txBody>
          <a:bodyPr wrap="none" anchor="ctr"/>
          <a:p>
            <a:endParaRPr lang="zh-CN" altLang="en-US"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51" name="AutoShape 31"/>
          <p:cNvSpPr/>
          <p:nvPr/>
        </p:nvSpPr>
        <p:spPr>
          <a:xfrm>
            <a:off x="8756650" y="2028825"/>
            <a:ext cx="2130425" cy="911225"/>
          </a:xfrm>
          <a:prstGeom prst="roundRect">
            <a:avLst>
              <a:gd name="adj" fmla="val 50000"/>
            </a:avLst>
          </a:prstGeom>
          <a:noFill/>
          <a:ln w="19050" cap="rnd" cmpd="sng">
            <a:solidFill>
              <a:schemeClr val="accent1"/>
            </a:solidFill>
            <a:prstDash val="sysDot"/>
            <a:miter/>
            <a:headEnd type="none" w="med" len="med"/>
            <a:tailEnd type="none" w="med" len="med"/>
          </a:ln>
        </p:spPr>
        <p:txBody>
          <a:bodyPr wrap="none" anchor="ctr"/>
          <a:p>
            <a:endParaRPr lang="zh-CN" altLang="en-US"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52" name="椭圆 16" descr="#clear#"/>
          <p:cNvSpPr/>
          <p:nvPr/>
        </p:nvSpPr>
        <p:spPr>
          <a:xfrm>
            <a:off x="2889250" y="2020888"/>
            <a:ext cx="930275" cy="900112"/>
          </a:xfrm>
          <a:prstGeom prst="ellipse">
            <a:avLst/>
          </a:prstGeom>
          <a:solidFill>
            <a:srgbClr val="7DCAFD"/>
          </a:solidFill>
          <a:ln w="12700" cap="flat" cmpd="sng">
            <a:solidFill>
              <a:schemeClr val="accent1"/>
            </a:solidFill>
            <a:prstDash val="solid"/>
            <a:miter/>
            <a:headEnd type="none" w="med" len="med"/>
            <a:tailEnd type="none" w="med" len="med"/>
          </a:ln>
        </p:spPr>
        <p:txBody>
          <a:bodyPr anchor="ctr"/>
          <a:p>
            <a:pPr algn="ctr"/>
            <a:r>
              <a:rPr lang="en-US" altLang="zh-CN" b="1" dirty="0">
                <a:solidFill>
                  <a:schemeClr val="accent1"/>
                </a:solidFill>
                <a:latin typeface="Arial" panose="020B0604020202020204" pitchFamily="34" charset="0"/>
                <a:ea typeface="黑体" panose="02010609060101010101" pitchFamily="2" charset="-122"/>
                <a:sym typeface="Arial" panose="020B0604020202020204" pitchFamily="34" charset="0"/>
              </a:rPr>
              <a:t>&gt;</a:t>
            </a:r>
            <a:endParaRPr lang="zh-CN" altLang="en-US" b="1"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53" name="椭圆 17" descr="#clear#"/>
          <p:cNvSpPr/>
          <p:nvPr/>
        </p:nvSpPr>
        <p:spPr>
          <a:xfrm>
            <a:off x="5310188" y="2009775"/>
            <a:ext cx="941387" cy="930275"/>
          </a:xfrm>
          <a:prstGeom prst="ellipse">
            <a:avLst/>
          </a:prstGeom>
          <a:solidFill>
            <a:srgbClr val="7DCAFD"/>
          </a:solidFill>
          <a:ln w="12700" cap="flat" cmpd="sng">
            <a:solidFill>
              <a:schemeClr val="accent1"/>
            </a:solidFill>
            <a:prstDash val="solid"/>
            <a:miter/>
            <a:headEnd type="none" w="med" len="med"/>
            <a:tailEnd type="none" w="med" len="med"/>
          </a:ln>
        </p:spPr>
        <p:txBody>
          <a:bodyPr anchor="ctr"/>
          <a:p>
            <a:pPr algn="ctr"/>
            <a:r>
              <a:rPr lang="en-US" altLang="zh-CN" b="1" dirty="0">
                <a:solidFill>
                  <a:schemeClr val="accent1"/>
                </a:solidFill>
                <a:latin typeface="Arial" panose="020B0604020202020204" pitchFamily="34" charset="0"/>
                <a:ea typeface="黑体" panose="02010609060101010101" pitchFamily="2" charset="-122"/>
                <a:sym typeface="Arial" panose="020B0604020202020204" pitchFamily="34" charset="0"/>
              </a:rPr>
              <a:t>&gt;</a:t>
            </a:r>
            <a:endParaRPr lang="zh-CN" altLang="en-US" b="1"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54" name="椭圆 18" descr="#clear#"/>
          <p:cNvSpPr/>
          <p:nvPr/>
        </p:nvSpPr>
        <p:spPr>
          <a:xfrm>
            <a:off x="7048500" y="2019300"/>
            <a:ext cx="930275" cy="901700"/>
          </a:xfrm>
          <a:prstGeom prst="ellipse">
            <a:avLst/>
          </a:prstGeom>
          <a:solidFill>
            <a:srgbClr val="7DCAFD"/>
          </a:solidFill>
          <a:ln w="12700" cap="flat" cmpd="sng">
            <a:solidFill>
              <a:schemeClr val="accent1"/>
            </a:solidFill>
            <a:prstDash val="solid"/>
            <a:miter/>
            <a:headEnd type="none" w="med" len="med"/>
            <a:tailEnd type="none" w="med" len="med"/>
          </a:ln>
        </p:spPr>
        <p:txBody>
          <a:bodyPr anchor="ctr"/>
          <a:p>
            <a:pPr algn="ctr"/>
            <a:r>
              <a:rPr lang="en-US" altLang="zh-CN" b="1" dirty="0">
                <a:solidFill>
                  <a:schemeClr val="accent1"/>
                </a:solidFill>
                <a:latin typeface="Arial" panose="020B0604020202020204" pitchFamily="34" charset="0"/>
                <a:ea typeface="黑体" panose="02010609060101010101" pitchFamily="2" charset="-122"/>
                <a:sym typeface="Arial" panose="020B0604020202020204" pitchFamily="34" charset="0"/>
              </a:rPr>
              <a:t>&gt;</a:t>
            </a:r>
            <a:endParaRPr lang="zh-CN" altLang="en-US" b="1"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55" name="椭圆 19" descr="#clear#"/>
          <p:cNvSpPr/>
          <p:nvPr/>
        </p:nvSpPr>
        <p:spPr>
          <a:xfrm>
            <a:off x="8748713" y="2025650"/>
            <a:ext cx="927100" cy="903288"/>
          </a:xfrm>
          <a:prstGeom prst="ellipse">
            <a:avLst/>
          </a:prstGeom>
          <a:solidFill>
            <a:srgbClr val="7DCAFD"/>
          </a:solidFill>
          <a:ln w="12700" cap="flat" cmpd="sng">
            <a:solidFill>
              <a:schemeClr val="accent1"/>
            </a:solidFill>
            <a:prstDash val="solid"/>
            <a:miter/>
            <a:headEnd type="none" w="med" len="med"/>
            <a:tailEnd type="none" w="med" len="med"/>
          </a:ln>
        </p:spPr>
        <p:txBody>
          <a:bodyPr anchor="ctr"/>
          <a:p>
            <a:pPr algn="ctr"/>
            <a:r>
              <a:rPr lang="en-US" altLang="zh-CN" b="1" dirty="0">
                <a:solidFill>
                  <a:schemeClr val="accent1"/>
                </a:solidFill>
                <a:latin typeface="Arial" panose="020B0604020202020204" pitchFamily="34" charset="0"/>
                <a:ea typeface="黑体" panose="02010609060101010101" pitchFamily="2" charset="-122"/>
                <a:sym typeface="Arial" panose="020B0604020202020204" pitchFamily="34" charset="0"/>
              </a:rPr>
              <a:t>&gt;</a:t>
            </a:r>
            <a:endParaRPr lang="zh-CN" altLang="en-US" b="1"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56" name="文本框 22" descr="#clear#"/>
          <p:cNvSpPr/>
          <p:nvPr/>
        </p:nvSpPr>
        <p:spPr>
          <a:xfrm>
            <a:off x="1328738" y="2260600"/>
            <a:ext cx="1543050" cy="369888"/>
          </a:xfrm>
          <a:prstGeom prst="rect">
            <a:avLst/>
          </a:prstGeom>
          <a:noFill/>
          <a:ln w="9525">
            <a:noFill/>
          </a:ln>
        </p:spPr>
        <p:txBody>
          <a:bodyPr anchor="ctr"/>
          <a:p>
            <a:pPr algn="ctr"/>
            <a:r>
              <a:rPr lang="zh-CN" altLang="en-US" sz="2400" dirty="0">
                <a:solidFill>
                  <a:schemeClr val="accent1"/>
                </a:solidFill>
                <a:latin typeface="Arial" panose="020B0604020202020204" pitchFamily="34" charset="0"/>
                <a:ea typeface="黑体" panose="02010609060101010101" pitchFamily="2" charset="-122"/>
                <a:sym typeface="Arial" panose="020B0604020202020204" pitchFamily="34" charset="0"/>
              </a:rPr>
              <a:t>春秋时代</a:t>
            </a:r>
            <a:endParaRPr lang="zh-CN" altLang="en-US" sz="2400"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57" name="文本框 23" descr="#clear#"/>
          <p:cNvSpPr/>
          <p:nvPr/>
        </p:nvSpPr>
        <p:spPr>
          <a:xfrm>
            <a:off x="1281113" y="3311525"/>
            <a:ext cx="1558925" cy="530225"/>
          </a:xfrm>
          <a:prstGeom prst="rect">
            <a:avLst/>
          </a:prstGeom>
          <a:noFill/>
          <a:ln w="9525">
            <a:noFill/>
          </a:ln>
        </p:spPr>
        <p:txBody>
          <a:bodyPr>
            <a:spAutoFit/>
          </a:bodyPr>
          <a:p>
            <a:pPr algn="ctr">
              <a:lnSpc>
                <a:spcPct val="120000"/>
              </a:lnSpc>
            </a:pPr>
            <a:r>
              <a:rPr lang="en-US" altLang="zh-CN" sz="2400" dirty="0">
                <a:solidFill>
                  <a:schemeClr val="accent1"/>
                </a:solidFill>
                <a:latin typeface="Arial" panose="020B0604020202020204" pitchFamily="34" charset="0"/>
                <a:ea typeface="黑体" panose="02010609060101010101" pitchFamily="2" charset="-122"/>
                <a:sym typeface="Arial" panose="020B0604020202020204" pitchFamily="34" charset="0"/>
              </a:rPr>
              <a:t>块炼铁</a:t>
            </a:r>
            <a:endParaRPr lang="en-US" altLang="zh-CN" sz="2400"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58" name="文本框 28" descr="#clear#"/>
          <p:cNvSpPr/>
          <p:nvPr/>
        </p:nvSpPr>
        <p:spPr>
          <a:xfrm>
            <a:off x="3744913" y="2066925"/>
            <a:ext cx="1660525" cy="739775"/>
          </a:xfrm>
          <a:prstGeom prst="rect">
            <a:avLst/>
          </a:prstGeom>
          <a:noFill/>
          <a:ln w="9525">
            <a:noFill/>
          </a:ln>
        </p:spPr>
        <p:txBody>
          <a:bodyPr anchor="ctr"/>
          <a:p>
            <a:pPr algn="ctr"/>
            <a:r>
              <a:rPr lang="zh-CN" altLang="en-US" sz="2400" dirty="0">
                <a:solidFill>
                  <a:schemeClr val="accent2"/>
                </a:solidFill>
                <a:latin typeface="Arial" panose="020B0604020202020204" pitchFamily="34" charset="0"/>
                <a:ea typeface="黑体" panose="02010609060101010101" pitchFamily="2" charset="-122"/>
                <a:sym typeface="Arial" panose="020B0604020202020204" pitchFamily="34" charset="0"/>
              </a:rPr>
              <a:t>西汉时期</a:t>
            </a:r>
            <a:endParaRPr lang="zh-CN" altLang="en-US" sz="2400" dirty="0">
              <a:solidFill>
                <a:schemeClr val="accent2"/>
              </a:solidFill>
              <a:latin typeface="Arial" panose="020B0604020202020204" pitchFamily="34" charset="0"/>
              <a:ea typeface="黑体" panose="02010609060101010101" pitchFamily="2" charset="-122"/>
              <a:sym typeface="Arial" panose="020B0604020202020204" pitchFamily="34" charset="0"/>
            </a:endParaRPr>
          </a:p>
        </p:txBody>
      </p:sp>
      <p:sp>
        <p:nvSpPr>
          <p:cNvPr id="6159" name="文本框 29" descr="#clear#"/>
          <p:cNvSpPr/>
          <p:nvPr/>
        </p:nvSpPr>
        <p:spPr>
          <a:xfrm>
            <a:off x="3600450" y="3322638"/>
            <a:ext cx="1811338" cy="530225"/>
          </a:xfrm>
          <a:prstGeom prst="rect">
            <a:avLst/>
          </a:prstGeom>
          <a:noFill/>
          <a:ln w="9525">
            <a:noFill/>
          </a:ln>
        </p:spPr>
        <p:txBody>
          <a:bodyPr>
            <a:spAutoFit/>
          </a:bodyPr>
          <a:p>
            <a:pPr algn="ctr">
              <a:lnSpc>
                <a:spcPct val="120000"/>
              </a:lnSpc>
            </a:pPr>
            <a:r>
              <a:rPr lang="en-US" altLang="zh-CN" sz="2400" dirty="0">
                <a:solidFill>
                  <a:schemeClr val="accent2"/>
                </a:solidFill>
                <a:latin typeface="Arial" panose="020B0604020202020204" pitchFamily="34" charset="0"/>
                <a:ea typeface="黑体" panose="02010609060101010101" pitchFamily="2" charset="-122"/>
                <a:sym typeface="Arial" panose="020B0604020202020204" pitchFamily="34" charset="0"/>
              </a:rPr>
              <a:t>坩埚炼铁法</a:t>
            </a:r>
            <a:endParaRPr lang="en-US" altLang="zh-CN" sz="2400" dirty="0">
              <a:solidFill>
                <a:schemeClr val="accent2"/>
              </a:solidFill>
              <a:latin typeface="Arial" panose="020B0604020202020204" pitchFamily="34" charset="0"/>
              <a:ea typeface="黑体" panose="02010609060101010101" pitchFamily="2" charset="-122"/>
              <a:sym typeface="Arial" panose="020B0604020202020204" pitchFamily="34" charset="0"/>
            </a:endParaRPr>
          </a:p>
        </p:txBody>
      </p:sp>
      <p:sp>
        <p:nvSpPr>
          <p:cNvPr id="6160" name="文本框 31" descr="#clear#"/>
          <p:cNvSpPr/>
          <p:nvPr/>
        </p:nvSpPr>
        <p:spPr>
          <a:xfrm>
            <a:off x="6073775" y="2193925"/>
            <a:ext cx="1092200" cy="504825"/>
          </a:xfrm>
          <a:prstGeom prst="rect">
            <a:avLst/>
          </a:prstGeom>
          <a:noFill/>
          <a:ln w="9525">
            <a:noFill/>
          </a:ln>
        </p:spPr>
        <p:txBody>
          <a:bodyPr anchor="ctr"/>
          <a:p>
            <a:pPr algn="ctr"/>
            <a:r>
              <a:rPr lang="zh-CN" altLang="en-US" sz="2400" b="1" dirty="0">
                <a:solidFill>
                  <a:srgbClr val="7B93D7"/>
                </a:solidFill>
                <a:latin typeface="Arial" panose="020B0604020202020204" pitchFamily="34" charset="0"/>
                <a:ea typeface="黑体" panose="02010609060101010101" pitchFamily="2" charset="-122"/>
                <a:sym typeface="Arial" panose="020B0604020202020204" pitchFamily="34" charset="0"/>
              </a:rPr>
              <a:t>汉代</a:t>
            </a:r>
            <a:endParaRPr lang="zh-CN" altLang="en-US" sz="2400" b="1" dirty="0">
              <a:solidFill>
                <a:srgbClr val="7B93D7"/>
              </a:solidFill>
              <a:latin typeface="Arial" panose="020B0604020202020204" pitchFamily="34" charset="0"/>
              <a:ea typeface="黑体" panose="02010609060101010101" pitchFamily="2" charset="-122"/>
              <a:sym typeface="Arial" panose="020B0604020202020204" pitchFamily="34" charset="0"/>
            </a:endParaRPr>
          </a:p>
        </p:txBody>
      </p:sp>
      <p:sp>
        <p:nvSpPr>
          <p:cNvPr id="6161" name="文本框 32" descr="#clear#"/>
          <p:cNvSpPr/>
          <p:nvPr/>
        </p:nvSpPr>
        <p:spPr>
          <a:xfrm>
            <a:off x="5764213" y="3330575"/>
            <a:ext cx="1558925" cy="530225"/>
          </a:xfrm>
          <a:prstGeom prst="rect">
            <a:avLst/>
          </a:prstGeom>
          <a:noFill/>
          <a:ln w="9525">
            <a:noFill/>
          </a:ln>
        </p:spPr>
        <p:txBody>
          <a:bodyPr>
            <a:spAutoFit/>
          </a:bodyPr>
          <a:p>
            <a:pPr algn="ctr">
              <a:lnSpc>
                <a:spcPct val="120000"/>
              </a:lnSpc>
            </a:pPr>
            <a:r>
              <a:rPr lang="en-US" altLang="zh-CN" sz="2400" b="1" dirty="0">
                <a:solidFill>
                  <a:srgbClr val="7B93D7"/>
                </a:solidFill>
                <a:latin typeface="Arial" panose="020B0604020202020204" pitchFamily="34" charset="0"/>
                <a:ea typeface="黑体" panose="02010609060101010101" pitchFamily="2" charset="-122"/>
                <a:sym typeface="Arial" panose="020B0604020202020204" pitchFamily="34" charset="0"/>
              </a:rPr>
              <a:t>灌钢方法</a:t>
            </a:r>
            <a:endParaRPr lang="en-US" altLang="zh-CN" sz="2400" b="1" dirty="0">
              <a:solidFill>
                <a:srgbClr val="7B93D7"/>
              </a:solidFill>
              <a:latin typeface="Arial" panose="020B0604020202020204" pitchFamily="34" charset="0"/>
              <a:ea typeface="黑体" panose="02010609060101010101" pitchFamily="2" charset="-122"/>
              <a:sym typeface="Arial" panose="020B0604020202020204" pitchFamily="34" charset="0"/>
            </a:endParaRPr>
          </a:p>
        </p:txBody>
      </p:sp>
      <p:sp>
        <p:nvSpPr>
          <p:cNvPr id="6162" name="文本框 34" descr="#clear#"/>
          <p:cNvSpPr/>
          <p:nvPr/>
        </p:nvSpPr>
        <p:spPr>
          <a:xfrm>
            <a:off x="7804150" y="2184400"/>
            <a:ext cx="1092200" cy="504825"/>
          </a:xfrm>
          <a:prstGeom prst="rect">
            <a:avLst/>
          </a:prstGeom>
          <a:noFill/>
          <a:ln w="9525">
            <a:noFill/>
          </a:ln>
        </p:spPr>
        <p:txBody>
          <a:bodyPr anchor="ctr"/>
          <a:p>
            <a:pPr algn="ctr"/>
            <a:r>
              <a:rPr lang="zh-CN" altLang="en-US" sz="2400" dirty="0">
                <a:solidFill>
                  <a:schemeClr val="accent1"/>
                </a:solidFill>
                <a:latin typeface="Arial" panose="020B0604020202020204" pitchFamily="34" charset="0"/>
                <a:ea typeface="黑体" panose="02010609060101010101" pitchFamily="2" charset="-122"/>
                <a:sym typeface="Arial" panose="020B0604020202020204" pitchFamily="34" charset="0"/>
              </a:rPr>
              <a:t>明代</a:t>
            </a:r>
            <a:endParaRPr lang="zh-CN" altLang="en-US" sz="2400"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63" name="文本框 35" descr="#clear#"/>
          <p:cNvSpPr/>
          <p:nvPr/>
        </p:nvSpPr>
        <p:spPr>
          <a:xfrm>
            <a:off x="7264400" y="3330575"/>
            <a:ext cx="2162175" cy="530225"/>
          </a:xfrm>
          <a:prstGeom prst="rect">
            <a:avLst/>
          </a:prstGeom>
          <a:noFill/>
          <a:ln w="9525">
            <a:noFill/>
          </a:ln>
        </p:spPr>
        <p:txBody>
          <a:bodyPr>
            <a:spAutoFit/>
          </a:bodyPr>
          <a:p>
            <a:pPr algn="ctr">
              <a:lnSpc>
                <a:spcPct val="120000"/>
              </a:lnSpc>
            </a:pPr>
            <a:r>
              <a:rPr lang="en-US" altLang="zh-CN" sz="2400" dirty="0">
                <a:solidFill>
                  <a:schemeClr val="accent1"/>
                </a:solidFill>
                <a:latin typeface="Arial" panose="020B0604020202020204" pitchFamily="34" charset="0"/>
                <a:ea typeface="黑体" panose="02010609060101010101" pitchFamily="2" charset="-122"/>
                <a:sym typeface="Arial" panose="020B0604020202020204" pitchFamily="34" charset="0"/>
              </a:rPr>
              <a:t>焦炭冶炼生铁</a:t>
            </a:r>
            <a:endParaRPr lang="en-US" altLang="zh-CN" sz="2400" dirty="0">
              <a:solidFill>
                <a:schemeClr val="accent1"/>
              </a:solidFill>
              <a:latin typeface="Arial" panose="020B0604020202020204" pitchFamily="34" charset="0"/>
              <a:ea typeface="黑体" panose="02010609060101010101" pitchFamily="2" charset="-122"/>
              <a:sym typeface="Arial" panose="020B0604020202020204" pitchFamily="34" charset="0"/>
            </a:endParaRPr>
          </a:p>
        </p:txBody>
      </p:sp>
      <p:sp>
        <p:nvSpPr>
          <p:cNvPr id="6164" name="文本框 37" descr="#clear#"/>
          <p:cNvSpPr/>
          <p:nvPr/>
        </p:nvSpPr>
        <p:spPr>
          <a:xfrm>
            <a:off x="9648825" y="2222500"/>
            <a:ext cx="1092200" cy="504825"/>
          </a:xfrm>
          <a:prstGeom prst="rect">
            <a:avLst/>
          </a:prstGeom>
          <a:noFill/>
          <a:ln w="9525">
            <a:noFill/>
          </a:ln>
        </p:spPr>
        <p:txBody>
          <a:bodyPr anchor="ctr"/>
          <a:p>
            <a:pPr algn="ctr"/>
            <a:r>
              <a:rPr lang="en-US" altLang="zh-CN" sz="2400" dirty="0">
                <a:solidFill>
                  <a:schemeClr val="accent2"/>
                </a:solidFill>
                <a:latin typeface="Arial" panose="020B0604020202020204" pitchFamily="34" charset="0"/>
                <a:ea typeface="黑体" panose="02010609060101010101" pitchFamily="2" charset="-122"/>
                <a:sym typeface="Arial" panose="020B0604020202020204" pitchFamily="34" charset="0"/>
              </a:rPr>
              <a:t>2017</a:t>
            </a:r>
            <a:endParaRPr lang="en-US" altLang="zh-CN" sz="2400" dirty="0">
              <a:solidFill>
                <a:schemeClr val="accent2"/>
              </a:solidFill>
              <a:latin typeface="Arial" panose="020B0604020202020204" pitchFamily="34" charset="0"/>
              <a:ea typeface="黑体" panose="02010609060101010101" pitchFamily="2" charset="-122"/>
              <a:sym typeface="Arial" panose="020B0604020202020204" pitchFamily="34" charset="0"/>
            </a:endParaRPr>
          </a:p>
        </p:txBody>
      </p:sp>
      <p:sp>
        <p:nvSpPr>
          <p:cNvPr id="6165" name="文本框 38" descr="#clear#"/>
          <p:cNvSpPr/>
          <p:nvPr/>
        </p:nvSpPr>
        <p:spPr>
          <a:xfrm>
            <a:off x="9445625" y="3340100"/>
            <a:ext cx="1558925" cy="530225"/>
          </a:xfrm>
          <a:prstGeom prst="rect">
            <a:avLst/>
          </a:prstGeom>
          <a:noFill/>
          <a:ln w="9525">
            <a:noFill/>
          </a:ln>
        </p:spPr>
        <p:txBody>
          <a:bodyPr>
            <a:spAutoFit/>
          </a:bodyPr>
          <a:p>
            <a:pPr algn="ctr">
              <a:lnSpc>
                <a:spcPct val="120000"/>
              </a:lnSpc>
            </a:pPr>
            <a:r>
              <a:rPr lang="zh-CN" altLang="en-US" sz="2400" dirty="0">
                <a:solidFill>
                  <a:schemeClr val="accent2"/>
                </a:solidFill>
                <a:latin typeface="Arial" panose="020B0604020202020204" pitchFamily="34" charset="0"/>
                <a:ea typeface="黑体" panose="02010609060101010101" pitchFamily="2" charset="-122"/>
                <a:sym typeface="Arial" panose="020B0604020202020204" pitchFamily="34" charset="0"/>
              </a:rPr>
              <a:t>高炉炼铁</a:t>
            </a:r>
            <a:endParaRPr lang="zh-CN" altLang="en-US" sz="2400" dirty="0">
              <a:solidFill>
                <a:schemeClr val="accent2"/>
              </a:solidFill>
              <a:latin typeface="Arial" panose="020B0604020202020204" pitchFamily="34" charset="0"/>
              <a:ea typeface="黑体" panose="02010609060101010101" pitchFamily="2"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3"/>
          <p:cNvSpPr txBox="1">
            <a:spLocks noGrp="1"/>
          </p:cNvSpPr>
          <p:nvPr>
            <p:ph type="dt" sz="half" idx="10"/>
          </p:nvPr>
        </p:nvSpPr>
        <p:spPr bwMode="auto">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114C0-D7E5-4983-8F55-4120C8C6279A}" type="datetime1">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zh-CN"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sym typeface="Arial" panose="020B0604020202020204" pitchFamily="34" charset="0"/>
            </a:endParaRPr>
          </a:p>
        </p:txBody>
      </p:sp>
      <p:sp>
        <p:nvSpPr>
          <p:cNvPr id="7171" name="Rectangle 2"/>
          <p:cNvSpPr>
            <a:spLocks noGrp="1"/>
          </p:cNvSpPr>
          <p:nvPr>
            <p:ph type="title"/>
          </p:nvPr>
        </p:nvSpPr>
        <p:spPr>
          <a:ln/>
        </p:spPr>
        <p:txBody>
          <a:bodyPr vert="horz" wrap="square" lIns="91440" tIns="45720" rIns="91440" bIns="45720" anchor="ctr"/>
          <a:p>
            <a:pPr eaLnBrk="1" hangingPunct="1"/>
            <a:endParaRPr lang="zh-CN" altLang="en-US" dirty="0"/>
          </a:p>
        </p:txBody>
      </p:sp>
      <p:sp>
        <p:nvSpPr>
          <p:cNvPr id="7172" name="Rectangle 3"/>
          <p:cNvSpPr>
            <a:spLocks noGrp="1"/>
          </p:cNvSpPr>
          <p:nvPr>
            <p:ph idx="1"/>
          </p:nvPr>
        </p:nvSpPr>
        <p:spPr>
          <a:ln/>
        </p:spPr>
        <p:txBody>
          <a:bodyPr vert="horz" wrap="square" lIns="91440" tIns="45720" rIns="91440" bIns="45720" anchor="t"/>
          <a:p>
            <a:pPr eaLnBrk="1" hangingPunct="1"/>
            <a:endParaRPr lang="zh-CN" altLang="en-US" dirty="0"/>
          </a:p>
        </p:txBody>
      </p:sp>
      <p:pic>
        <p:nvPicPr>
          <p:cNvPr id="7173" name="Picture 4" descr="timg (1)"/>
          <p:cNvPicPr>
            <a:picLocks noChangeAspect="1"/>
          </p:cNvPicPr>
          <p:nvPr/>
        </p:nvPicPr>
        <p:blipFill>
          <a:blip r:embed="rId1"/>
          <a:stretch>
            <a:fillRect/>
          </a:stretch>
        </p:blipFill>
        <p:spPr>
          <a:xfrm>
            <a:off x="-12700" y="-273050"/>
            <a:ext cx="12344400" cy="823277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5"/>
          <p:cNvSpPr txBox="1">
            <a:spLocks noGrp="1"/>
          </p:cNvSpPr>
          <p:nvPr>
            <p:ph type="sldNum" sz="quarter" idx="12"/>
          </p:nvPr>
        </p:nvSpPr>
        <p:spPr bwMode="auto">
          <a:ln/>
        </p:spPr>
        <p:txBody>
          <a:bodyPr vert="horz" wrap="square" lIns="91440" tIns="45720" rIns="91440" bIns="45720" numCol="1" anchor="ctr" anchorCtr="0" compatLnSpc="1"/>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ea typeface="黑体" panose="02010609060101010101" pitchFamily="2" charset="-122"/>
              </a:rPr>
            </a:fld>
            <a:endParaRPr lang="zh-CN" altLang="en-US" sz="1200" b="1" dirty="0">
              <a:ea typeface="黑体" panose="02010609060101010101" pitchFamily="2" charset="-122"/>
              <a:sym typeface="Arial" panose="020B0604020202020204" pitchFamily="34" charset="0"/>
            </a:endParaRPr>
          </a:p>
        </p:txBody>
      </p:sp>
      <p:sp>
        <p:nvSpPr>
          <p:cNvPr id="8195" name="标题 1" descr="#clear#"/>
          <p:cNvSpPr>
            <a:spLocks noGrp="1"/>
          </p:cNvSpPr>
          <p:nvPr>
            <p:ph type="title"/>
          </p:nvPr>
        </p:nvSpPr>
        <p:spPr>
          <a:xfrm>
            <a:off x="673100" y="214313"/>
            <a:ext cx="10953750" cy="795337"/>
          </a:xfrm>
          <a:ln/>
        </p:spPr>
        <p:txBody>
          <a:bodyPr vert="horz" wrap="square" lIns="91440" tIns="45720" rIns="91440" bIns="45720" anchor="ctr"/>
          <a:p>
            <a:pPr marL="0" indent="0" eaLnBrk="1" hangingPunct="1"/>
            <a:r>
              <a:rPr lang="zh-CN" altLang="en-US" b="1" dirty="0"/>
              <a:t>2.高炉本体及主要构成</a:t>
            </a:r>
            <a:endParaRPr lang="zh-CN" altLang="en-US" b="1" dirty="0"/>
          </a:p>
        </p:txBody>
      </p:sp>
      <p:sp>
        <p:nvSpPr>
          <p:cNvPr id="8196" name="内容占位符 3" descr="#clear#"/>
          <p:cNvSpPr>
            <a:spLocks noGrp="1"/>
          </p:cNvSpPr>
          <p:nvPr>
            <p:ph sz="half" idx="4294967295"/>
          </p:nvPr>
        </p:nvSpPr>
        <p:spPr>
          <a:xfrm>
            <a:off x="6519863" y="1047750"/>
            <a:ext cx="5094287" cy="5129213"/>
          </a:xfrm>
          <a:ln/>
        </p:spPr>
        <p:txBody>
          <a:bodyPr vert="horz" wrap="square" lIns="91440" tIns="45720" rIns="91440" bIns="45720" anchor="t"/>
          <a:lstStyle>
            <a:lvl1pPr lvl="0">
              <a:buClr>
                <a:schemeClr val="accent2"/>
              </a:buClr>
              <a:buSzPct val="50000"/>
              <a:buFont typeface="Wingdings 2" panose="05020102010507070707" pitchFamily="18" charset="2"/>
              <a:defRPr sz="2000"/>
            </a:lvl1pPr>
            <a:lvl2pPr lvl="1">
              <a:buClr>
                <a:schemeClr val="accent2"/>
              </a:buClr>
              <a:buSzPct val="50000"/>
              <a:buFont typeface="Wingdings 2" panose="05020102010507070707" pitchFamily="18" charset="2"/>
              <a:defRPr sz="1800"/>
            </a:lvl2pPr>
            <a:lvl3pPr lvl="2">
              <a:buClr>
                <a:schemeClr val="accent2"/>
              </a:buClr>
              <a:buSzPct val="50000"/>
              <a:buFont typeface="Wingdings 2" panose="05020102010507070707" pitchFamily="18" charset="2"/>
              <a:defRPr sz="1300"/>
            </a:lvl3pPr>
            <a:lvl4pPr lvl="3">
              <a:buClr>
                <a:schemeClr val="accent2"/>
              </a:buClr>
              <a:buSzPct val="50000"/>
              <a:buFont typeface="Wingdings 2" panose="05020102010507070707" pitchFamily="18" charset="2"/>
              <a:defRPr sz="1100"/>
            </a:lvl4pPr>
            <a:lvl5pPr lvl="4">
              <a:buClr>
                <a:schemeClr val="accent2"/>
              </a:buClr>
              <a:buSzPct val="50000"/>
              <a:buFont typeface="Wingdings 2" panose="05020102010507070707" pitchFamily="18" charset="2"/>
              <a:defRPr sz="1100"/>
            </a:lvl5pPr>
          </a:lstStyle>
          <a:p>
            <a:pPr lvl="0" eaLnBrk="1" hangingPunct="1"/>
            <a:endParaRPr lang="zh-CN" altLang="en-US" sz="2400" dirty="0"/>
          </a:p>
          <a:p>
            <a:pPr lvl="0" eaLnBrk="1" hangingPunct="1"/>
            <a:r>
              <a:rPr lang="zh-CN" altLang="en-US" sz="2400" b="0" dirty="0">
                <a:solidFill>
                  <a:schemeClr val="tx1"/>
                </a:solidFill>
              </a:rPr>
              <a:t>密闭的高炉本体是冶炼生铁的主体设备。它是由耐火材料砌筑成竖式圆筒形，外有钢板炉壳加固密封，内嵌冷却设备保护。</a:t>
            </a:r>
            <a:endParaRPr lang="en-US" altLang="zh-CN" sz="2400" b="0" dirty="0">
              <a:solidFill>
                <a:schemeClr val="tx1"/>
              </a:solidFill>
            </a:endParaRPr>
          </a:p>
          <a:p>
            <a:pPr lvl="0" eaLnBrk="1" hangingPunct="1"/>
            <a:endParaRPr lang="zh-CN" altLang="en-US" sz="2400" dirty="0">
              <a:solidFill>
                <a:schemeClr val="tx1"/>
              </a:solidFill>
            </a:endParaRPr>
          </a:p>
          <a:p>
            <a:pPr lvl="0" eaLnBrk="1" hangingPunct="1"/>
            <a:r>
              <a:rPr lang="zh-CN" altLang="en-US" sz="2400" b="0" dirty="0">
                <a:solidFill>
                  <a:schemeClr val="tx1"/>
                </a:solidFill>
              </a:rPr>
              <a:t>高炉内部工作空间的形状称为高炉内型从自上而下分为</a:t>
            </a:r>
            <a:r>
              <a:rPr lang="zh-CN" altLang="en-US" sz="2400" dirty="0">
                <a:solidFill>
                  <a:schemeClr val="tx1"/>
                </a:solidFill>
              </a:rPr>
              <a:t>炉喉、炉身、炉腰、</a:t>
            </a:r>
            <a:r>
              <a:rPr lang="zh-CN" altLang="en-US" sz="2400" dirty="0">
                <a:solidFill>
                  <a:schemeClr val="tx1"/>
                </a:solidFill>
              </a:rPr>
              <a:t>炉腹</a:t>
            </a:r>
            <a:r>
              <a:rPr lang="zh-CN" altLang="en-US" sz="2400" dirty="0">
                <a:solidFill>
                  <a:schemeClr val="tx1"/>
                </a:solidFill>
              </a:rPr>
              <a:t>、</a:t>
            </a:r>
            <a:r>
              <a:rPr lang="zh-CN" altLang="en-US" sz="2400" dirty="0">
                <a:solidFill>
                  <a:schemeClr val="tx1"/>
                </a:solidFill>
              </a:rPr>
              <a:t>炉缸</a:t>
            </a:r>
            <a:r>
              <a:rPr lang="zh-CN" altLang="en-US" sz="2400" b="0" dirty="0">
                <a:solidFill>
                  <a:schemeClr val="tx1"/>
                </a:solidFill>
              </a:rPr>
              <a:t>五个部分</a:t>
            </a:r>
            <a:r>
              <a:rPr lang="en-US" altLang="zh-CN" sz="2400" b="0" dirty="0">
                <a:solidFill>
                  <a:schemeClr val="tx1"/>
                </a:solidFill>
              </a:rPr>
              <a:t>。该容积总和为它的</a:t>
            </a:r>
            <a:r>
              <a:rPr lang="en-US" altLang="zh-CN" sz="2400" dirty="0">
                <a:solidFill>
                  <a:schemeClr val="tx1"/>
                </a:solidFill>
              </a:rPr>
              <a:t>有效容积</a:t>
            </a:r>
            <a:r>
              <a:rPr lang="en-US" altLang="zh-CN" sz="2400" b="0" dirty="0">
                <a:solidFill>
                  <a:schemeClr val="tx1"/>
                </a:solidFill>
              </a:rPr>
              <a:t>，反应高炉多具备的生产能力。</a:t>
            </a:r>
            <a:endParaRPr lang="en-US" altLang="zh-CN" sz="2400" b="0" dirty="0">
              <a:solidFill>
                <a:schemeClr val="tx1"/>
              </a:solidFill>
            </a:endParaRPr>
          </a:p>
        </p:txBody>
      </p:sp>
      <p:pic>
        <p:nvPicPr>
          <p:cNvPr id="8197" name="Picture 3" descr="C:\Users\Administrator\Desktop\QQ图片20170509040816.png"/>
          <p:cNvPicPr>
            <a:picLocks noGrp="1" noChangeAspect="1"/>
          </p:cNvPicPr>
          <p:nvPr>
            <p:ph type="subTitle" idx="1"/>
          </p:nvPr>
        </p:nvPicPr>
        <p:blipFill>
          <a:blip r:embed="rId1"/>
          <a:srcRect/>
          <a:stretch>
            <a:fillRect/>
          </a:stretch>
        </p:blipFill>
        <p:spPr>
          <a:xfrm>
            <a:off x="1381125" y="1111250"/>
            <a:ext cx="5540375" cy="5614988"/>
          </a:xfr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 name="标题 1" descr="#clear#"/>
          <p:cNvSpPr>
            <a:spLocks noGrp="1"/>
          </p:cNvSpPr>
          <p:nvPr>
            <p:ph type="title"/>
          </p:nvPr>
        </p:nvSpPr>
        <p:spPr>
          <a:xfrm>
            <a:off x="673100" y="214313"/>
            <a:ext cx="10953750" cy="795337"/>
          </a:xfrm>
          <a:ln/>
        </p:spPr>
        <p:txBody>
          <a:bodyPr vert="horz" wrap="square" lIns="91440" tIns="45720" rIns="91440" bIns="45720" anchor="ctr"/>
          <a:p>
            <a:pPr marL="0" indent="0" eaLnBrk="1" hangingPunct="1"/>
            <a:r>
              <a:rPr lang="en-US" altLang="zh-CN" b="1" dirty="0"/>
              <a:t>2.</a:t>
            </a:r>
            <a:r>
              <a:rPr lang="zh-CN" altLang="en-US" b="1" dirty="0"/>
              <a:t>高炉本体及主要构成</a:t>
            </a:r>
            <a:endParaRPr lang="zh-CN" altLang="en-US" b="1" dirty="0"/>
          </a:p>
        </p:txBody>
      </p:sp>
      <p:sp>
        <p:nvSpPr>
          <p:cNvPr id="1028" name="内容占位符 2" descr="#clear#"/>
          <p:cNvSpPr>
            <a:spLocks noGrp="1"/>
          </p:cNvSpPr>
          <p:nvPr>
            <p:ph type="subTitle" idx="1"/>
          </p:nvPr>
        </p:nvSpPr>
        <p:spPr>
          <a:xfrm>
            <a:off x="1023938" y="849313"/>
            <a:ext cx="10488612" cy="5100637"/>
          </a:xfrm>
          <a:ln/>
        </p:spPr>
        <p:txBody>
          <a:bodyPr vert="horz" wrap="square" lIns="91440" tIns="45720" rIns="91440" bIns="45720" anchor="t"/>
          <a:p>
            <a:pPr marL="361950" indent="-361950" algn="just" defTabSz="685800" eaLnBrk="1" hangingPunct="1">
              <a:buSzPct val="50000"/>
              <a:buChar char=""/>
            </a:pPr>
            <a:r>
              <a:rPr lang="zh-CN" altLang="en-US" dirty="0">
                <a:latin typeface="+mn-lt"/>
                <a:ea typeface="+mn-ea"/>
                <a:cs typeface="+mn-cs"/>
                <a:sym typeface="Arial" panose="020B0604020202020204" pitchFamily="34" charset="0"/>
              </a:rPr>
              <a:t>高炉内型</a:t>
            </a:r>
            <a:endParaRPr lang="zh-CN" altLang="en-US" dirty="0">
              <a:latin typeface="+mn-lt"/>
              <a:ea typeface="+mn-ea"/>
              <a:cs typeface="+mn-cs"/>
              <a:sym typeface="Arial" panose="020B0604020202020204" pitchFamily="34" charset="0"/>
            </a:endParaRPr>
          </a:p>
          <a:p>
            <a:pPr marL="361950" lvl="1" indent="-361950" algn="just" defTabSz="685800" eaLnBrk="1" hangingPunct="1">
              <a:buSzPct val="50000"/>
              <a:buChar char=" "/>
            </a:pPr>
            <a:endParaRPr lang="zh-CN" altLang="en-US" b="1" dirty="0">
              <a:latin typeface="+mn-lt"/>
              <a:ea typeface="+mn-ea"/>
              <a:sym typeface="Arial" panose="020B0604020202020204" pitchFamily="34" charset="0"/>
            </a:endParaRPr>
          </a:p>
        </p:txBody>
      </p:sp>
      <p:sp>
        <p:nvSpPr>
          <p:cNvPr id="1029" name="Text Box 4"/>
          <p:cNvSpPr txBox="1"/>
          <p:nvPr/>
        </p:nvSpPr>
        <p:spPr>
          <a:xfrm>
            <a:off x="6662738" y="1357313"/>
            <a:ext cx="1881187" cy="396875"/>
          </a:xfrm>
          <a:prstGeom prst="rect">
            <a:avLst/>
          </a:prstGeom>
          <a:noFill/>
          <a:ln w="9525">
            <a:noFill/>
          </a:ln>
        </p:spPr>
        <p:txBody>
          <a:bodyPr>
            <a:spAutoFit/>
          </a:bodyPr>
          <a:p>
            <a:r>
              <a:rPr lang="zh-CN" altLang="en-US" sz="2000" dirty="0">
                <a:latin typeface="Arial" panose="020B0604020202020204" pitchFamily="34" charset="0"/>
                <a:ea typeface="黑体" panose="02010609060101010101" pitchFamily="2" charset="-122"/>
              </a:rPr>
              <a:t>高炉有效容积：</a:t>
            </a:r>
            <a:endParaRPr lang="zh-CN" altLang="en-US" sz="2000" dirty="0">
              <a:latin typeface="Arial" panose="020B0604020202020204" pitchFamily="34" charset="0"/>
              <a:ea typeface="黑体" panose="02010609060101010101" pitchFamily="2" charset="-122"/>
            </a:endParaRPr>
          </a:p>
        </p:txBody>
      </p:sp>
      <p:sp>
        <p:nvSpPr>
          <p:cNvPr id="14341" name="Text Box 5"/>
          <p:cNvSpPr txBox="1">
            <a:spLocks noChangeArrowheads="1"/>
          </p:cNvSpPr>
          <p:nvPr/>
        </p:nvSpPr>
        <p:spPr bwMode="auto">
          <a:xfrm>
            <a:off x="6740525" y="2111375"/>
            <a:ext cx="3836988" cy="1698625"/>
          </a:xfrm>
          <a:prstGeom prst="rect">
            <a:avLst/>
          </a:prstGeom>
          <a:noFill/>
          <a:ln w="9525">
            <a:noFill/>
            <a:miter lim="800000"/>
          </a:ln>
          <a:effectLst/>
        </p:spPr>
        <p:txBody>
          <a:bodyPr wrap="square">
            <a:spAutoFit/>
          </a:bodyPr>
          <a:lstStyle/>
          <a:p>
            <a:pPr marR="0" defTabSz="914400">
              <a:lnSpc>
                <a:spcPct val="145000"/>
              </a:lnSpc>
              <a:buClrTx/>
              <a:buSzTx/>
              <a:defRPr/>
            </a:pPr>
            <a:r>
              <a:rPr kumimoji="0" lang="zh-CN" altLang="en-US" kern="1200" cap="none" spc="0" normalizeH="0" baseline="0" noProof="0" dirty="0" smtClean="0">
                <a:latin typeface="+mj-ea"/>
                <a:ea typeface="+mj-ea"/>
                <a:cs typeface="+mn-cs"/>
              </a:rPr>
              <a:t>超大型高炉 ：</a:t>
            </a:r>
            <a:r>
              <a:rPr kumimoji="0" lang="en-US" altLang="zh-CN" kern="1200" cap="none" spc="0" normalizeH="0" baseline="0" noProof="0" dirty="0" smtClean="0">
                <a:latin typeface="+mj-ea"/>
                <a:ea typeface="+mj-ea"/>
                <a:cs typeface="+mn-cs"/>
              </a:rPr>
              <a:t>V</a:t>
            </a:r>
            <a:r>
              <a:rPr kumimoji="0" lang="en-US" altLang="zh-CN" kern="1200" cap="none" spc="0" normalizeH="0" baseline="-25000" noProof="0" dirty="0" smtClean="0">
                <a:latin typeface="+mj-ea"/>
                <a:ea typeface="+mj-ea"/>
                <a:cs typeface="+mn-cs"/>
              </a:rPr>
              <a:t>u</a:t>
            </a:r>
            <a:r>
              <a:rPr kumimoji="0" lang="zh-CN" altLang="en-US" kern="1200" cap="none" spc="0" normalizeH="0" baseline="0" noProof="0" dirty="0" smtClean="0">
                <a:latin typeface="+mj-ea"/>
                <a:ea typeface="+mj-ea"/>
                <a:cs typeface="+mn-cs"/>
              </a:rPr>
              <a:t>＞</a:t>
            </a:r>
            <a:r>
              <a:rPr kumimoji="0" lang="en-US" altLang="zh-CN" kern="1200" cap="none" spc="0" normalizeH="0" baseline="0" noProof="0" dirty="0" smtClean="0">
                <a:latin typeface="+mj-ea"/>
                <a:ea typeface="+mj-ea"/>
                <a:cs typeface="+mn-cs"/>
              </a:rPr>
              <a:t>3000m</a:t>
            </a:r>
            <a:r>
              <a:rPr kumimoji="0" lang="en-US" altLang="zh-CN" kern="1200" cap="none" spc="0" normalizeH="0" baseline="30000" noProof="0" dirty="0" smtClean="0">
                <a:latin typeface="+mj-ea"/>
                <a:ea typeface="+mj-ea"/>
                <a:cs typeface="+mn-cs"/>
              </a:rPr>
              <a:t>3</a:t>
            </a:r>
            <a:endParaRPr kumimoji="0" lang="en-US" altLang="zh-CN" kern="1200" cap="none" spc="0" normalizeH="0" baseline="0" noProof="0" dirty="0" smtClean="0">
              <a:latin typeface="+mj-ea"/>
              <a:ea typeface="+mj-ea"/>
              <a:cs typeface="+mn-cs"/>
            </a:endParaRPr>
          </a:p>
          <a:p>
            <a:pPr marR="0" defTabSz="914400">
              <a:lnSpc>
                <a:spcPct val="145000"/>
              </a:lnSpc>
              <a:buClrTx/>
              <a:buSzTx/>
              <a:defRPr/>
            </a:pPr>
            <a:r>
              <a:rPr kumimoji="0" lang="zh-CN" altLang="en-US" kern="1200" cap="none" spc="0" normalizeH="0" baseline="0" noProof="0" dirty="0" smtClean="0">
                <a:latin typeface="+mj-ea"/>
                <a:ea typeface="+mj-ea"/>
                <a:cs typeface="+mn-cs"/>
              </a:rPr>
              <a:t>大型高炉：</a:t>
            </a:r>
            <a:r>
              <a:rPr kumimoji="0" lang="en-US" altLang="zh-CN" kern="1200" cap="none" spc="0" normalizeH="0" baseline="0" noProof="0" dirty="0" smtClean="0">
                <a:latin typeface="+mj-ea"/>
                <a:ea typeface="+mj-ea"/>
                <a:cs typeface="+mn-cs"/>
              </a:rPr>
              <a:t>Vu</a:t>
            </a:r>
            <a:r>
              <a:rPr kumimoji="0" lang="zh-CN" altLang="en-US" kern="1200" cap="none" spc="0" normalizeH="0" baseline="0" noProof="0" dirty="0" smtClean="0">
                <a:latin typeface="+mj-ea"/>
                <a:ea typeface="+mj-ea"/>
                <a:cs typeface="+mn-cs"/>
              </a:rPr>
              <a:t>＞</a:t>
            </a:r>
            <a:r>
              <a:rPr kumimoji="0" lang="en-US" altLang="zh-CN" kern="1200" cap="none" spc="0" normalizeH="0" baseline="0" noProof="0" dirty="0" smtClean="0">
                <a:latin typeface="+mj-ea"/>
                <a:ea typeface="+mj-ea"/>
                <a:cs typeface="+mn-cs"/>
              </a:rPr>
              <a:t>1500~2500m</a:t>
            </a:r>
            <a:r>
              <a:rPr kumimoji="0" lang="en-US" altLang="zh-CN" kern="1200" cap="none" spc="0" normalizeH="0" baseline="30000" noProof="0" dirty="0" smtClean="0">
                <a:latin typeface="+mj-ea"/>
                <a:ea typeface="+mj-ea"/>
                <a:cs typeface="+mn-cs"/>
              </a:rPr>
              <a:t>3</a:t>
            </a:r>
            <a:endParaRPr kumimoji="0" lang="en-US" altLang="zh-CN" kern="1200" cap="none" spc="0" normalizeH="0" baseline="0" noProof="0" dirty="0" smtClean="0">
              <a:latin typeface="+mj-ea"/>
              <a:ea typeface="+mj-ea"/>
              <a:cs typeface="+mn-cs"/>
            </a:endParaRPr>
          </a:p>
          <a:p>
            <a:pPr marR="0" defTabSz="914400">
              <a:lnSpc>
                <a:spcPct val="145000"/>
              </a:lnSpc>
              <a:buClrTx/>
              <a:buSzTx/>
              <a:defRPr/>
            </a:pPr>
            <a:r>
              <a:rPr kumimoji="0" lang="zh-CN" altLang="en-US" kern="1200" cap="none" spc="0" normalizeH="0" baseline="0" noProof="0" dirty="0" smtClean="0">
                <a:latin typeface="+mj-ea"/>
                <a:ea typeface="+mj-ea"/>
                <a:cs typeface="+mn-cs"/>
              </a:rPr>
              <a:t>中型高炉 ：</a:t>
            </a:r>
            <a:r>
              <a:rPr kumimoji="0" lang="en-US" altLang="zh-CN" kern="1200" cap="none" spc="0" normalizeH="0" baseline="0" noProof="0" dirty="0" smtClean="0">
                <a:latin typeface="+mj-ea"/>
                <a:ea typeface="+mj-ea"/>
                <a:cs typeface="+mn-cs"/>
              </a:rPr>
              <a:t>Vu</a:t>
            </a:r>
            <a:r>
              <a:rPr kumimoji="0" lang="zh-CN" altLang="en-US" kern="1200" cap="none" spc="0" normalizeH="0" baseline="0" noProof="0" dirty="0" smtClean="0">
                <a:latin typeface="+mj-ea"/>
                <a:ea typeface="+mj-ea"/>
                <a:cs typeface="+mn-cs"/>
              </a:rPr>
              <a:t>＞</a:t>
            </a:r>
            <a:r>
              <a:rPr kumimoji="0" lang="en-US" altLang="zh-CN" kern="1200" cap="none" spc="0" normalizeH="0" baseline="0" noProof="0" dirty="0" smtClean="0">
                <a:latin typeface="+mj-ea"/>
                <a:ea typeface="+mj-ea"/>
                <a:cs typeface="+mn-cs"/>
              </a:rPr>
              <a:t>600~1000m</a:t>
            </a:r>
            <a:r>
              <a:rPr kumimoji="0" lang="en-US" altLang="zh-CN" kern="1200" cap="none" spc="0" normalizeH="0" baseline="30000" noProof="0" dirty="0" smtClean="0">
                <a:latin typeface="+mj-ea"/>
                <a:ea typeface="+mj-ea"/>
                <a:cs typeface="+mn-cs"/>
              </a:rPr>
              <a:t>3</a:t>
            </a:r>
            <a:endParaRPr kumimoji="0" lang="en-US" altLang="zh-CN" kern="1200" cap="none" spc="0" normalizeH="0" baseline="30000" noProof="0" dirty="0" smtClean="0">
              <a:latin typeface="+mj-ea"/>
              <a:ea typeface="+mj-ea"/>
              <a:cs typeface="+mn-cs"/>
            </a:endParaRPr>
          </a:p>
          <a:p>
            <a:pPr marR="0" defTabSz="914400">
              <a:lnSpc>
                <a:spcPct val="145000"/>
              </a:lnSpc>
              <a:buClrTx/>
              <a:buSzTx/>
              <a:defRPr/>
            </a:pPr>
            <a:r>
              <a:rPr kumimoji="0" lang="zh-CN" altLang="en-US" kern="1200" cap="none" spc="0" normalizeH="0" baseline="0" noProof="0" dirty="0" smtClean="0">
                <a:latin typeface="+mj-ea"/>
                <a:ea typeface="+mj-ea"/>
                <a:cs typeface="+mn-cs"/>
              </a:rPr>
              <a:t>小型高炉：</a:t>
            </a:r>
            <a:r>
              <a:rPr kumimoji="0" lang="en-US" altLang="zh-CN" kern="1200" cap="none" spc="0" normalizeH="0" baseline="0" noProof="0" dirty="0" smtClean="0">
                <a:latin typeface="+mj-ea"/>
                <a:ea typeface="+mj-ea"/>
                <a:cs typeface="+mn-cs"/>
              </a:rPr>
              <a:t>Vu</a:t>
            </a:r>
            <a:r>
              <a:rPr kumimoji="0" lang="zh-CN" altLang="en-US" kern="1200" cap="none" spc="0" normalizeH="0" baseline="0" noProof="0" dirty="0" smtClean="0">
                <a:latin typeface="+mj-ea"/>
                <a:ea typeface="+mj-ea"/>
                <a:cs typeface="+mn-cs"/>
              </a:rPr>
              <a:t>＞ </a:t>
            </a:r>
            <a:r>
              <a:rPr kumimoji="0" lang="en-US" altLang="zh-CN" kern="1200" cap="none" spc="0" normalizeH="0" baseline="0" noProof="0" dirty="0" smtClean="0">
                <a:latin typeface="+mj-ea"/>
                <a:ea typeface="+mj-ea"/>
                <a:cs typeface="+mn-cs"/>
              </a:rPr>
              <a:t>300m</a:t>
            </a:r>
            <a:r>
              <a:rPr kumimoji="0" lang="en-US" altLang="zh-CN" kern="1200" cap="none" spc="0" normalizeH="0" baseline="30000" noProof="0" dirty="0" smtClean="0">
                <a:latin typeface="+mj-ea"/>
                <a:ea typeface="+mj-ea"/>
                <a:cs typeface="+mn-cs"/>
              </a:rPr>
              <a:t>3</a:t>
            </a:r>
            <a:r>
              <a:rPr kumimoji="0" lang="zh-CN" altLang="en-US" kern="1200" cap="none" spc="0" normalizeH="0" baseline="0" noProof="0" dirty="0" smtClean="0">
                <a:latin typeface="+mj-ea"/>
                <a:ea typeface="+mj-ea"/>
                <a:cs typeface="+mn-cs"/>
              </a:rPr>
              <a:t>以下</a:t>
            </a:r>
            <a:endParaRPr kumimoji="0" lang="zh-CN" altLang="en-US" kern="1200" cap="none" spc="0" normalizeH="0" baseline="0" noProof="0" dirty="0" smtClean="0">
              <a:latin typeface="+mj-ea"/>
              <a:ea typeface="+mj-ea"/>
              <a:cs typeface="+mn-cs"/>
            </a:endParaRPr>
          </a:p>
        </p:txBody>
      </p:sp>
      <p:graphicFrame>
        <p:nvGraphicFramePr>
          <p:cNvPr id="1026" name="Object 6"/>
          <p:cNvGraphicFramePr>
            <a:graphicFrameLocks noChangeAspect="1"/>
          </p:cNvGraphicFramePr>
          <p:nvPr/>
        </p:nvGraphicFramePr>
        <p:xfrm>
          <a:off x="8664575" y="1079500"/>
          <a:ext cx="1584325" cy="1004888"/>
        </p:xfrm>
        <a:graphic>
          <a:graphicData uri="http://schemas.openxmlformats.org/presentationml/2006/ole">
            <mc:AlternateContent xmlns:mc="http://schemas.openxmlformats.org/markup-compatibility/2006">
              <mc:Choice xmlns:v="urn:schemas-microsoft-com:vml" Requires="v">
                <p:oleObj spid="_x0000_s3076" name="" r:id="rId1" imgW="673100" imgH="431800" progId="Equation.3">
                  <p:embed/>
                </p:oleObj>
              </mc:Choice>
              <mc:Fallback>
                <p:oleObj name="" r:id="rId1" imgW="673100" imgH="431800" progId="Equation.3">
                  <p:embed/>
                  <p:pic>
                    <p:nvPicPr>
                      <p:cNvPr id="0" name="图片 3075"/>
                      <p:cNvPicPr/>
                      <p:nvPr/>
                    </p:nvPicPr>
                    <p:blipFill>
                      <a:blip r:embed="rId2"/>
                      <a:stretch>
                        <a:fillRect/>
                      </a:stretch>
                    </p:blipFill>
                    <p:spPr>
                      <a:xfrm>
                        <a:off x="8664575" y="1079500"/>
                        <a:ext cx="1584325" cy="1004888"/>
                      </a:xfrm>
                      <a:prstGeom prst="rect">
                        <a:avLst/>
                      </a:prstGeom>
                      <a:noFill/>
                      <a:ln w="38100">
                        <a:noFill/>
                        <a:miter/>
                      </a:ln>
                    </p:spPr>
                  </p:pic>
                </p:oleObj>
              </mc:Fallback>
            </mc:AlternateContent>
          </a:graphicData>
        </a:graphic>
      </p:graphicFrame>
      <p:sp>
        <p:nvSpPr>
          <p:cNvPr id="14343" name="Text Box 7"/>
          <p:cNvSpPr txBox="1">
            <a:spLocks noChangeArrowheads="1"/>
          </p:cNvSpPr>
          <p:nvPr/>
        </p:nvSpPr>
        <p:spPr bwMode="auto">
          <a:xfrm>
            <a:off x="6645275" y="4067175"/>
            <a:ext cx="4318000" cy="1816100"/>
          </a:xfrm>
          <a:prstGeom prst="rect">
            <a:avLst/>
          </a:prstGeom>
          <a:noFill/>
          <a:ln w="9525">
            <a:noFill/>
            <a:miter lim="800000"/>
          </a:ln>
          <a:effectLst/>
        </p:spPr>
        <p:txBody>
          <a:bodyPr wrap="square">
            <a:spAutoFit/>
          </a:bodyPr>
          <a:lstStyle/>
          <a:p>
            <a:pPr marR="0" defTabSz="914400">
              <a:spcBef>
                <a:spcPct val="50000"/>
              </a:spcBef>
              <a:buClrTx/>
              <a:buSzTx/>
              <a:defRPr/>
            </a:pPr>
            <a:r>
              <a:rPr kumimoji="0" lang="zh-CN" altLang="en-US" sz="1600" kern="1200" cap="none" spc="0" normalizeH="0" baseline="0" noProof="0" dirty="0" smtClean="0">
                <a:latin typeface="+mn-ea"/>
                <a:ea typeface="+mn-ea"/>
                <a:cs typeface="+mn-cs"/>
              </a:rPr>
              <a:t>我国第一座超大型高炉是</a:t>
            </a:r>
            <a:r>
              <a:rPr kumimoji="0" lang="en-US" altLang="zh-CN" sz="1600" kern="1200" cap="none" spc="0" normalizeH="0" baseline="0" noProof="0" dirty="0" smtClean="0">
                <a:latin typeface="+mn-ea"/>
                <a:ea typeface="+mn-ea"/>
                <a:cs typeface="+mn-cs"/>
              </a:rPr>
              <a:t>1985</a:t>
            </a:r>
            <a:r>
              <a:rPr kumimoji="0" lang="zh-CN" altLang="en-US" sz="1600" kern="1200" cap="none" spc="0" normalizeH="0" baseline="0" noProof="0" dirty="0" smtClean="0">
                <a:latin typeface="+mn-ea"/>
                <a:ea typeface="+mn-ea"/>
                <a:cs typeface="+mn-cs"/>
              </a:rPr>
              <a:t>年</a:t>
            </a:r>
            <a:r>
              <a:rPr kumimoji="0" lang="en-US" altLang="zh-CN" sz="1600" kern="1200" cap="none" spc="0" normalizeH="0" baseline="0" noProof="0" dirty="0" smtClean="0">
                <a:latin typeface="+mn-ea"/>
                <a:ea typeface="+mn-ea"/>
                <a:cs typeface="+mn-cs"/>
              </a:rPr>
              <a:t>9</a:t>
            </a:r>
            <a:r>
              <a:rPr kumimoji="0" lang="zh-CN" altLang="en-US" sz="1600" kern="1200" cap="none" spc="0" normalizeH="0" baseline="0" noProof="0" dirty="0" smtClean="0">
                <a:latin typeface="+mn-ea"/>
                <a:ea typeface="+mn-ea"/>
                <a:cs typeface="+mn-cs"/>
              </a:rPr>
              <a:t>月</a:t>
            </a:r>
            <a:r>
              <a:rPr kumimoji="0" lang="en-US" altLang="zh-CN" sz="1600" kern="1200" cap="none" spc="0" normalizeH="0" baseline="0" noProof="0" dirty="0" smtClean="0">
                <a:latin typeface="+mn-ea"/>
                <a:ea typeface="+mn-ea"/>
                <a:cs typeface="+mn-cs"/>
              </a:rPr>
              <a:t>15</a:t>
            </a:r>
            <a:r>
              <a:rPr kumimoji="0" lang="zh-CN" altLang="en-US" sz="1600" kern="1200" cap="none" spc="0" normalizeH="0" baseline="0" noProof="0" dirty="0" smtClean="0">
                <a:latin typeface="+mn-ea"/>
                <a:ea typeface="+mn-ea"/>
                <a:cs typeface="+mn-cs"/>
              </a:rPr>
              <a:t>日建成投产的宝钢</a:t>
            </a:r>
            <a:r>
              <a:rPr kumimoji="0" lang="en-US" altLang="zh-CN" sz="1600" kern="1200" cap="none" spc="0" normalizeH="0" baseline="0" noProof="0" dirty="0" smtClean="0">
                <a:latin typeface="+mn-ea"/>
                <a:ea typeface="+mn-ea"/>
                <a:cs typeface="+mn-cs"/>
              </a:rPr>
              <a:t>1</a:t>
            </a:r>
            <a:r>
              <a:rPr kumimoji="0" lang="zh-CN" altLang="en-US" sz="1600" kern="1200" cap="none" spc="0" normalizeH="0" baseline="0" noProof="0" dirty="0" smtClean="0">
                <a:latin typeface="+mn-ea"/>
                <a:ea typeface="+mn-ea"/>
                <a:cs typeface="+mn-cs"/>
              </a:rPr>
              <a:t>号高炉</a:t>
            </a:r>
            <a:r>
              <a:rPr kumimoji="0" lang="en-US" altLang="zh-CN" sz="1600" kern="1200" cap="none" spc="0" normalizeH="0" baseline="0" noProof="0" dirty="0" smtClean="0">
                <a:latin typeface="+mn-ea"/>
                <a:ea typeface="+mn-ea"/>
                <a:cs typeface="+mn-cs"/>
              </a:rPr>
              <a:t>4063m</a:t>
            </a:r>
            <a:r>
              <a:rPr kumimoji="0" lang="en-US" altLang="zh-CN" sz="1600" kern="1200" cap="none" spc="0" normalizeH="0" baseline="30000" noProof="0" dirty="0" smtClean="0">
                <a:latin typeface="+mn-ea"/>
                <a:ea typeface="+mn-ea"/>
                <a:cs typeface="+mn-cs"/>
              </a:rPr>
              <a:t>3</a:t>
            </a:r>
            <a:r>
              <a:rPr kumimoji="0" lang="zh-CN" altLang="en-US" sz="1600" kern="1200" cap="none" spc="0" normalizeH="0" baseline="0" noProof="0" dirty="0" smtClean="0">
                <a:latin typeface="+mn-ea"/>
                <a:ea typeface="+mn-ea"/>
                <a:cs typeface="+mn-cs"/>
              </a:rPr>
              <a:t>。到目前为止，我国已经建成投产</a:t>
            </a:r>
            <a:r>
              <a:rPr kumimoji="0" lang="en-US" altLang="zh-CN" sz="1600" kern="1200" cap="none" spc="0" normalizeH="0" baseline="0" noProof="0" dirty="0" smtClean="0">
                <a:latin typeface="+mn-ea"/>
                <a:ea typeface="+mn-ea"/>
                <a:cs typeface="+mn-cs"/>
              </a:rPr>
              <a:t>3200~4350m</a:t>
            </a:r>
            <a:r>
              <a:rPr kumimoji="0" lang="en-US" altLang="zh-CN" sz="1600" kern="1200" cap="none" spc="0" normalizeH="0" baseline="30000" noProof="0" dirty="0" smtClean="0">
                <a:latin typeface="+mn-ea"/>
                <a:ea typeface="+mn-ea"/>
                <a:cs typeface="+mn-cs"/>
              </a:rPr>
              <a:t>3</a:t>
            </a:r>
            <a:r>
              <a:rPr kumimoji="0" lang="zh-CN" altLang="en-US" sz="1600" kern="1200" cap="none" spc="0" normalizeH="0" baseline="0" noProof="0" dirty="0" smtClean="0">
                <a:latin typeface="+mn-ea"/>
                <a:ea typeface="+mn-ea"/>
                <a:cs typeface="+mn-cs"/>
              </a:rPr>
              <a:t>超大型高炉近</a:t>
            </a:r>
            <a:r>
              <a:rPr kumimoji="0" lang="en-US" altLang="zh-CN" sz="1600" kern="1200" cap="none" spc="0" normalizeH="0" baseline="0" noProof="0" dirty="0" smtClean="0">
                <a:latin typeface="+mn-ea"/>
                <a:ea typeface="+mn-ea"/>
                <a:cs typeface="+mn-cs"/>
              </a:rPr>
              <a:t>20</a:t>
            </a:r>
            <a:r>
              <a:rPr kumimoji="0" lang="zh-CN" altLang="en-US" sz="1600" kern="1200" cap="none" spc="0" normalizeH="0" baseline="0" noProof="0" dirty="0" smtClean="0">
                <a:latin typeface="+mn-ea"/>
                <a:ea typeface="+mn-ea"/>
                <a:cs typeface="+mn-cs"/>
              </a:rPr>
              <a:t>座，</a:t>
            </a:r>
            <a:r>
              <a:rPr kumimoji="0" lang="en-US" altLang="zh-CN" sz="1600" kern="1200" cap="none" spc="0" normalizeH="0" baseline="0" noProof="0" dirty="0" smtClean="0">
                <a:latin typeface="+mn-ea"/>
                <a:ea typeface="+mn-ea"/>
                <a:cs typeface="+mn-cs"/>
              </a:rPr>
              <a:t>5000m</a:t>
            </a:r>
            <a:r>
              <a:rPr kumimoji="0" lang="en-US" altLang="zh-CN" sz="1600" kern="1200" cap="none" spc="0" normalizeH="0" baseline="30000" noProof="0" dirty="0" smtClean="0">
                <a:latin typeface="+mn-ea"/>
                <a:ea typeface="+mn-ea"/>
                <a:cs typeface="+mn-cs"/>
              </a:rPr>
              <a:t>3</a:t>
            </a:r>
            <a:r>
              <a:rPr kumimoji="0" lang="zh-CN" altLang="en-US" sz="1600" kern="1200" cap="none" spc="0" normalizeH="0" baseline="0" noProof="0" dirty="0" smtClean="0">
                <a:latin typeface="+mn-ea"/>
                <a:ea typeface="+mn-ea"/>
                <a:cs typeface="+mn-cs"/>
              </a:rPr>
              <a:t>级超大型高炉有河北曹妃甸首钢京唐钢铁公司的</a:t>
            </a:r>
            <a:r>
              <a:rPr kumimoji="0" lang="en-US" altLang="zh-CN" sz="1600" kern="1200" cap="none" spc="0" normalizeH="0" baseline="0" noProof="0" dirty="0" smtClean="0">
                <a:latin typeface="+mn-ea"/>
                <a:ea typeface="+mn-ea"/>
                <a:cs typeface="+mn-cs"/>
              </a:rPr>
              <a:t>2</a:t>
            </a:r>
            <a:r>
              <a:rPr kumimoji="0" lang="zh-CN" altLang="en-US" sz="1600" kern="1200" cap="none" spc="0" normalizeH="0" baseline="0" noProof="0" dirty="0" smtClean="0">
                <a:latin typeface="+mn-ea"/>
                <a:ea typeface="+mn-ea"/>
                <a:cs typeface="+mn-cs"/>
              </a:rPr>
              <a:t>座</a:t>
            </a:r>
            <a:r>
              <a:rPr kumimoji="0" lang="en-US" altLang="zh-CN" sz="1600" kern="1200" cap="none" spc="0" normalizeH="0" baseline="0" noProof="0" dirty="0" smtClean="0">
                <a:latin typeface="+mn-ea"/>
                <a:ea typeface="+mn-ea"/>
                <a:cs typeface="+mn-cs"/>
              </a:rPr>
              <a:t>5500m</a:t>
            </a:r>
            <a:r>
              <a:rPr kumimoji="0" lang="en-US" altLang="zh-CN" sz="1600" kern="1200" cap="none" spc="0" normalizeH="0" baseline="30000" noProof="0" dirty="0" smtClean="0">
                <a:latin typeface="+mn-ea"/>
                <a:ea typeface="+mn-ea"/>
                <a:cs typeface="+mn-cs"/>
              </a:rPr>
              <a:t>3</a:t>
            </a:r>
            <a:r>
              <a:rPr kumimoji="0" lang="zh-CN" altLang="en-US" sz="1600" kern="1200" cap="none" spc="0" normalizeH="0" baseline="0" noProof="0" dirty="0" smtClean="0">
                <a:latin typeface="+mn-ea"/>
                <a:ea typeface="+mn-ea"/>
                <a:cs typeface="+mn-cs"/>
              </a:rPr>
              <a:t>高炉、沙钢</a:t>
            </a:r>
            <a:r>
              <a:rPr kumimoji="0" lang="en-US" altLang="zh-CN" sz="1600" kern="1200" cap="none" spc="0" normalizeH="0" baseline="0" noProof="0" dirty="0" smtClean="0">
                <a:latin typeface="+mn-ea"/>
                <a:ea typeface="+mn-ea"/>
                <a:cs typeface="+mn-cs"/>
              </a:rPr>
              <a:t>5860m</a:t>
            </a:r>
            <a:r>
              <a:rPr kumimoji="0" lang="en-US" altLang="zh-CN" sz="1600" kern="1200" cap="none" spc="0" normalizeH="0" baseline="30000" noProof="0" dirty="0" smtClean="0">
                <a:latin typeface="+mn-ea"/>
                <a:ea typeface="+mn-ea"/>
                <a:cs typeface="+mn-cs"/>
              </a:rPr>
              <a:t>3</a:t>
            </a:r>
            <a:r>
              <a:rPr kumimoji="0" lang="zh-CN" altLang="en-US" sz="1600" kern="1200" cap="none" spc="0" normalizeH="0" baseline="30000" noProof="0" dirty="0" smtClean="0">
                <a:latin typeface="+mn-ea"/>
                <a:ea typeface="+mn-ea"/>
                <a:cs typeface="+mn-cs"/>
              </a:rPr>
              <a:t>。</a:t>
            </a:r>
            <a:r>
              <a:rPr kumimoji="0" lang="zh-CN" altLang="en-US" sz="1600" kern="1200" cap="none" spc="0" normalizeH="0" baseline="0" noProof="0" dirty="0" smtClean="0">
                <a:latin typeface="+mn-ea"/>
                <a:ea typeface="+mn-ea"/>
                <a:cs typeface="+mn-cs"/>
              </a:rPr>
              <a:t>一座</a:t>
            </a:r>
            <a:r>
              <a:rPr kumimoji="0" lang="en-US" altLang="zh-CN" sz="1600" kern="1200" cap="none" spc="0" normalizeH="0" baseline="0" noProof="0" dirty="0" smtClean="0">
                <a:latin typeface="+mn-ea"/>
                <a:ea typeface="+mn-ea"/>
                <a:cs typeface="+mn-cs"/>
              </a:rPr>
              <a:t>4000m</a:t>
            </a:r>
            <a:r>
              <a:rPr kumimoji="0" lang="en-US" altLang="zh-CN" sz="1600" kern="1200" cap="none" spc="0" normalizeH="0" baseline="30000" noProof="0" dirty="0" smtClean="0">
                <a:latin typeface="+mn-ea"/>
                <a:ea typeface="+mn-ea"/>
                <a:cs typeface="+mn-cs"/>
              </a:rPr>
              <a:t>3</a:t>
            </a:r>
            <a:r>
              <a:rPr kumimoji="0" lang="zh-CN" altLang="en-US" sz="1600" kern="1200" cap="none" spc="0" normalizeH="0" baseline="0" noProof="0" dirty="0" smtClean="0">
                <a:latin typeface="+mn-ea"/>
                <a:ea typeface="+mn-ea"/>
                <a:cs typeface="+mn-cs"/>
              </a:rPr>
              <a:t>级高炉日产生铁量达到</a:t>
            </a:r>
            <a:r>
              <a:rPr kumimoji="0" lang="en-US" altLang="zh-CN" sz="1600" kern="1200" cap="none" spc="0" normalizeH="0" baseline="0" noProof="0" dirty="0" smtClean="0">
                <a:latin typeface="+mn-ea"/>
                <a:ea typeface="+mn-ea"/>
                <a:cs typeface="+mn-cs"/>
              </a:rPr>
              <a:t>10000 </a:t>
            </a:r>
            <a:r>
              <a:rPr kumimoji="0" lang="zh-CN" altLang="en-US" sz="1600" kern="1200" cap="none" spc="0" normalizeH="0" baseline="0" noProof="0" dirty="0" smtClean="0">
                <a:latin typeface="+mn-ea"/>
                <a:ea typeface="+mn-ea"/>
                <a:cs typeface="+mn-cs"/>
              </a:rPr>
              <a:t>以上。</a:t>
            </a:r>
            <a:endParaRPr kumimoji="0" lang="zh-CN" altLang="en-US" sz="1600" kern="1200" cap="none" spc="0" normalizeH="0" baseline="0" noProof="0" dirty="0" smtClean="0">
              <a:latin typeface="+mn-ea"/>
              <a:ea typeface="+mn-ea"/>
              <a:cs typeface="+mn-cs"/>
            </a:endParaRPr>
          </a:p>
        </p:txBody>
      </p:sp>
      <p:pic>
        <p:nvPicPr>
          <p:cNvPr id="1032" name="Picture 8"/>
          <p:cNvPicPr>
            <a:picLocks noChangeAspect="1"/>
          </p:cNvPicPr>
          <p:nvPr/>
        </p:nvPicPr>
        <p:blipFill>
          <a:blip r:embed="rId3"/>
          <a:srcRect l="5049"/>
          <a:stretch>
            <a:fillRect/>
          </a:stretch>
        </p:blipFill>
        <p:spPr>
          <a:xfrm>
            <a:off x="642938" y="1203325"/>
            <a:ext cx="3160712" cy="5329238"/>
          </a:xfrm>
          <a:prstGeom prst="rect">
            <a:avLst/>
          </a:prstGeom>
          <a:noFill/>
          <a:ln w="9525">
            <a:noFill/>
          </a:ln>
        </p:spPr>
      </p:pic>
      <p:pic>
        <p:nvPicPr>
          <p:cNvPr id="1033" name="Picture 9" descr="2"/>
          <p:cNvPicPr>
            <a:picLocks noChangeAspect="1"/>
          </p:cNvPicPr>
          <p:nvPr/>
        </p:nvPicPr>
        <p:blipFill>
          <a:blip r:embed="rId4"/>
          <a:srcRect l="6818" r="5464" b="2832"/>
          <a:stretch>
            <a:fillRect/>
          </a:stretch>
        </p:blipFill>
        <p:spPr>
          <a:xfrm>
            <a:off x="4143375" y="998538"/>
            <a:ext cx="2306638" cy="5491162"/>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descr="#clear#"/>
          <p:cNvSpPr>
            <a:spLocks noGrp="1"/>
          </p:cNvSpPr>
          <p:nvPr>
            <p:ph type="title"/>
          </p:nvPr>
        </p:nvSpPr>
        <p:spPr>
          <a:xfrm>
            <a:off x="673100" y="214313"/>
            <a:ext cx="10953750" cy="795337"/>
          </a:xfrm>
          <a:ln/>
        </p:spPr>
        <p:txBody>
          <a:bodyPr vert="horz" wrap="square" lIns="91440" tIns="45720" rIns="91440" bIns="45720" anchor="ctr"/>
          <a:p>
            <a:pPr marL="0" indent="0" eaLnBrk="1" hangingPunct="1">
              <a:lnSpc>
                <a:spcPct val="100000"/>
              </a:lnSpc>
            </a:pPr>
            <a:r>
              <a:rPr lang="en-US" altLang="zh-CN" b="1" dirty="0">
                <a:ea typeface="宋体" panose="02010600030101010101" pitchFamily="2" charset="-122"/>
              </a:rPr>
              <a:t>3.</a:t>
            </a:r>
            <a:r>
              <a:rPr lang="zh-CN" altLang="en-US" b="1" dirty="0"/>
              <a:t>高炉的基本操作制度</a:t>
            </a:r>
            <a:endParaRPr lang="zh-CN" altLang="en-US" b="1" dirty="0"/>
          </a:p>
        </p:txBody>
      </p:sp>
      <p:sp>
        <p:nvSpPr>
          <p:cNvPr id="9219" name="内容占位符 2" descr="#clear#"/>
          <p:cNvSpPr>
            <a:spLocks noGrp="1"/>
          </p:cNvSpPr>
          <p:nvPr>
            <p:ph type="subTitle" idx="1"/>
          </p:nvPr>
        </p:nvSpPr>
        <p:spPr>
          <a:xfrm>
            <a:off x="1117600" y="1824038"/>
            <a:ext cx="9831388" cy="4733925"/>
          </a:xfrm>
          <a:ln>
            <a:solidFill>
              <a:srgbClr val="FFFFFF">
                <a:alpha val="100000"/>
              </a:srgbClr>
            </a:solidFill>
            <a:miter/>
          </a:ln>
        </p:spPr>
        <p:txBody>
          <a:bodyPr vert="horz" wrap="square" lIns="91440" tIns="45720" rIns="91440" bIns="45720" anchor="t"/>
          <a:p>
            <a:pPr marL="361950" indent="-361950" algn="just" defTabSz="685800" eaLnBrk="1" hangingPunct="1">
              <a:buSzPct val="50000"/>
              <a:buChar char=""/>
            </a:pPr>
            <a:r>
              <a:rPr lang="zh-CN" altLang="en-US" b="0" dirty="0">
                <a:solidFill>
                  <a:schemeClr val="tx1"/>
                </a:solidFill>
                <a:latin typeface="+mn-lt"/>
                <a:ea typeface="+mn-ea"/>
                <a:cs typeface="+mn-cs"/>
                <a:sym typeface="Arial" panose="020B0604020202020204" pitchFamily="34" charset="0"/>
              </a:rPr>
              <a:t>装料制度：指炉料的装入方法，包括装入顺序，批重大小装入方法，料线高低等内容。</a:t>
            </a:r>
            <a:endParaRPr lang="zh-CN" altLang="en-US" b="0" dirty="0">
              <a:solidFill>
                <a:schemeClr val="tx1"/>
              </a:solidFill>
              <a:latin typeface="+mn-lt"/>
              <a:ea typeface="+mn-ea"/>
              <a:cs typeface="+mn-cs"/>
              <a:sym typeface="Arial" panose="020B0604020202020204" pitchFamily="34" charset="0"/>
            </a:endParaRPr>
          </a:p>
          <a:p>
            <a:pPr marL="361950" indent="-361950" algn="just" defTabSz="685800" eaLnBrk="1" hangingPunct="1">
              <a:buSzPct val="50000"/>
              <a:buChar char=""/>
            </a:pPr>
            <a:r>
              <a:rPr lang="zh-CN" altLang="en-US" b="0" dirty="0">
                <a:solidFill>
                  <a:schemeClr val="tx1"/>
                </a:solidFill>
                <a:latin typeface="+mn-lt"/>
                <a:ea typeface="+mn-ea"/>
                <a:cs typeface="+mn-cs"/>
                <a:sym typeface="Arial" panose="020B0604020202020204" pitchFamily="34" charset="0"/>
              </a:rPr>
              <a:t>送风制度：通过选用合适的风口面积、风量、风温、喷吹量、富氧率等参数达到适宜的风速和鼓风动能及理论燃烧强度，使初始煤气气流分布合理，炉缸工作均匀活跃热量充沛稳定。</a:t>
            </a:r>
            <a:endParaRPr lang="en-US" altLang="zh-CN" b="0" dirty="0">
              <a:solidFill>
                <a:schemeClr val="tx1"/>
              </a:solidFill>
              <a:latin typeface="+mn-lt"/>
              <a:ea typeface="+mn-ea"/>
              <a:cs typeface="+mn-cs"/>
              <a:sym typeface="Arial" panose="020B0604020202020204" pitchFamily="34" charset="0"/>
            </a:endParaRPr>
          </a:p>
          <a:p>
            <a:pPr marL="361950" indent="-361950" algn="just" defTabSz="685800" eaLnBrk="1" hangingPunct="1">
              <a:buSzPct val="50000"/>
              <a:buChar char=""/>
            </a:pPr>
            <a:r>
              <a:rPr lang="zh-CN" altLang="en-US" b="0" dirty="0">
                <a:solidFill>
                  <a:schemeClr val="tx1"/>
                </a:solidFill>
                <a:latin typeface="+mn-lt"/>
                <a:ea typeface="+mn-ea"/>
                <a:cs typeface="+mn-cs"/>
                <a:sym typeface="Arial" panose="020B0604020202020204" pitchFamily="34" charset="0"/>
              </a:rPr>
              <a:t>造渣制度：按照原燃料和冶炼生铁成分的的要求，选择合适的炉渣成分和碱度范围。</a:t>
            </a:r>
            <a:endParaRPr lang="en-US" altLang="zh-CN" b="0" dirty="0">
              <a:solidFill>
                <a:schemeClr val="tx1"/>
              </a:solidFill>
              <a:latin typeface="+mn-lt"/>
              <a:ea typeface="+mn-ea"/>
              <a:cs typeface="+mn-cs"/>
              <a:sym typeface="Arial" panose="020B0604020202020204" pitchFamily="34" charset="0"/>
            </a:endParaRPr>
          </a:p>
          <a:p>
            <a:pPr marL="361950" indent="-361950" algn="just" defTabSz="685800" eaLnBrk="1" hangingPunct="1">
              <a:buSzPct val="50000"/>
              <a:buChar char=""/>
            </a:pPr>
            <a:r>
              <a:rPr lang="zh-CN" altLang="en-US" b="0" dirty="0">
                <a:solidFill>
                  <a:schemeClr val="tx1"/>
                </a:solidFill>
                <a:latin typeface="+mn-lt"/>
                <a:ea typeface="+mn-ea"/>
                <a:cs typeface="+mn-cs"/>
                <a:sym typeface="Arial" panose="020B0604020202020204" pitchFamily="34" charset="0"/>
              </a:rPr>
              <a:t>热制度：根据冶炼条件和所炼生铁品种的需要，在争取最低焦比的前提下，选择并控制均匀而热量充沛的炉温（通常包括生铁含硅量和渣铁温度两方面含义）。</a:t>
            </a:r>
            <a:endParaRPr lang="zh-CN" altLang="en-US" b="0" dirty="0">
              <a:solidFill>
                <a:schemeClr val="tx1"/>
              </a:solidFill>
              <a:latin typeface="+mn-lt"/>
              <a:ea typeface="+mn-ea"/>
              <a:cs typeface="+mn-cs"/>
              <a:sym typeface="Arial" panose="020B0604020202020204" pitchFamily="34" charset="0"/>
            </a:endParaRPr>
          </a:p>
          <a:p>
            <a:pPr marL="361950" indent="-361950" algn="just" defTabSz="685800" eaLnBrk="1" hangingPunct="1">
              <a:buSzPct val="50000"/>
              <a:buChar char=""/>
            </a:pPr>
            <a:endParaRPr lang="en-US" altLang="zh-CN" b="0" dirty="0">
              <a:latin typeface="+mn-lt"/>
              <a:ea typeface="+mn-ea"/>
              <a:cs typeface="+mn-cs"/>
              <a:sym typeface="Arial" panose="020B0604020202020204" pitchFamily="34" charset="0"/>
            </a:endParaRPr>
          </a:p>
          <a:p>
            <a:pPr marL="361950" indent="-361950" algn="just" defTabSz="685800" eaLnBrk="1" hangingPunct="1">
              <a:buSzPct val="50000"/>
              <a:buChar char=""/>
            </a:pPr>
            <a:endParaRPr lang="en-US" altLang="zh-CN" b="0" dirty="0">
              <a:latin typeface="+mn-lt"/>
              <a:ea typeface="+mn-ea"/>
              <a:cs typeface="+mn-cs"/>
              <a:sym typeface="Arial" panose="020B0604020202020204" pitchFamily="34" charset="0"/>
            </a:endParaRPr>
          </a:p>
          <a:p>
            <a:pPr marL="361950" indent="-361950" algn="just" defTabSz="685800" eaLnBrk="1" hangingPunct="1">
              <a:buSzPct val="50000"/>
              <a:buChar char=""/>
            </a:pPr>
            <a:endParaRPr lang="en-US" altLang="zh-CN" b="0" dirty="0">
              <a:latin typeface="+mn-lt"/>
              <a:ea typeface="+mn-ea"/>
              <a:cs typeface="+mn-cs"/>
              <a:sym typeface="Arial" panose="020B0604020202020204" pitchFamily="34" charset="0"/>
            </a:endParaRPr>
          </a:p>
          <a:p>
            <a:pPr marL="361950" indent="-361950" algn="just" defTabSz="685800" eaLnBrk="1" hangingPunct="1">
              <a:buSzPct val="50000"/>
              <a:buChar char=""/>
            </a:pPr>
            <a:endParaRPr lang="zh-CN" altLang="en-US" b="0" dirty="0">
              <a:latin typeface="+mn-lt"/>
              <a:ea typeface="+mn-ea"/>
              <a:cs typeface="+mn-cs"/>
              <a:sym typeface="Arial" panose="020B0604020202020204" pitchFamily="34" charset="0"/>
            </a:endParaRPr>
          </a:p>
          <a:p>
            <a:pPr marL="361950" lvl="1" indent="-361950" algn="just" defTabSz="685800" eaLnBrk="1" hangingPunct="1">
              <a:buSzPct val="50000"/>
              <a:buChar char=" "/>
            </a:pPr>
            <a:endParaRPr lang="zh-CN" altLang="en-US" dirty="0">
              <a:latin typeface="+mn-lt"/>
              <a:ea typeface="+mn-ea"/>
              <a:sym typeface="Arial" panose="020B0604020202020204" pitchFamily="34" charset="0"/>
            </a:endParaRPr>
          </a:p>
        </p:txBody>
      </p:sp>
      <p:sp>
        <p:nvSpPr>
          <p:cNvPr id="9220" name="内容占位符 3" descr="#clear#"/>
          <p:cNvSpPr>
            <a:spLocks noGrp="1"/>
          </p:cNvSpPr>
          <p:nvPr>
            <p:ph sz="half" idx="4294967295"/>
          </p:nvPr>
        </p:nvSpPr>
        <p:spPr>
          <a:xfrm>
            <a:off x="822325" y="1076325"/>
            <a:ext cx="10790238" cy="1169988"/>
          </a:xfrm>
          <a:ln/>
        </p:spPr>
        <p:txBody>
          <a:bodyPr vert="horz" wrap="square" lIns="91440" tIns="45720" rIns="91440" bIns="45720" anchor="t"/>
          <a:lstStyle>
            <a:lvl1pPr lvl="0">
              <a:buClr>
                <a:schemeClr val="accent2"/>
              </a:buClr>
              <a:buSzPct val="50000"/>
              <a:buFont typeface="Wingdings 2" panose="05020102010507070707" pitchFamily="18" charset="2"/>
              <a:defRPr sz="2000"/>
            </a:lvl1pPr>
            <a:lvl2pPr lvl="1">
              <a:buClr>
                <a:schemeClr val="accent2"/>
              </a:buClr>
              <a:buSzPct val="50000"/>
              <a:buFont typeface="Wingdings 2" panose="05020102010507070707" pitchFamily="18" charset="2"/>
              <a:defRPr sz="1800"/>
            </a:lvl2pPr>
            <a:lvl3pPr lvl="2">
              <a:buClr>
                <a:schemeClr val="accent2"/>
              </a:buClr>
              <a:buSzPct val="50000"/>
              <a:buFont typeface="Wingdings 2" panose="05020102010507070707" pitchFamily="18" charset="2"/>
              <a:defRPr sz="1300"/>
            </a:lvl3pPr>
            <a:lvl4pPr lvl="3">
              <a:buClr>
                <a:schemeClr val="accent2"/>
              </a:buClr>
              <a:buSzPct val="50000"/>
              <a:buFont typeface="Wingdings 2" panose="05020102010507070707" pitchFamily="18" charset="2"/>
              <a:defRPr sz="1100"/>
            </a:lvl4pPr>
            <a:lvl5pPr lvl="4">
              <a:buClr>
                <a:schemeClr val="accent2"/>
              </a:buClr>
              <a:buSzPct val="50000"/>
              <a:buFont typeface="Wingdings 2" panose="05020102010507070707" pitchFamily="18" charset="2"/>
              <a:defRPr sz="1100"/>
            </a:lvl5pPr>
          </a:lstStyle>
          <a:p>
            <a:pPr lvl="0" eaLnBrk="1" hangingPunct="1"/>
            <a:r>
              <a:rPr lang="en-US" altLang="zh-CN" sz="2400" dirty="0"/>
              <a:t>高炉基本操作制度：装料制度、送风制度、造渣制度、热制度和冷却制度。</a:t>
            </a:r>
            <a:endParaRPr lang="en-US" altLang="zh-CN"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descr="#clear#"/>
          <p:cNvSpPr>
            <a:spLocks noGrp="1"/>
          </p:cNvSpPr>
          <p:nvPr>
            <p:ph type="title"/>
          </p:nvPr>
        </p:nvSpPr>
        <p:spPr>
          <a:xfrm>
            <a:off x="904875" y="466725"/>
            <a:ext cx="10953750" cy="795338"/>
          </a:xfrm>
          <a:ln/>
        </p:spPr>
        <p:txBody>
          <a:bodyPr vert="horz" wrap="square" lIns="91440" tIns="45720" rIns="91440" bIns="45720" anchor="ctr"/>
          <a:p>
            <a:pPr marL="0" indent="0" eaLnBrk="1" hangingPunct="1">
              <a:lnSpc>
                <a:spcPct val="100000"/>
              </a:lnSpc>
            </a:pPr>
            <a:r>
              <a:rPr lang="en-US" altLang="zh-CN" dirty="0">
                <a:ea typeface="宋体" panose="02010600030101010101" pitchFamily="2" charset="-122"/>
              </a:rPr>
              <a:t>3.</a:t>
            </a:r>
            <a:r>
              <a:rPr lang="zh-CN" altLang="en-US" b="1" dirty="0"/>
              <a:t>高炉的基本操作制度</a:t>
            </a:r>
            <a:endParaRPr lang="zh-CN" altLang="en-US" b="1" dirty="0"/>
          </a:p>
        </p:txBody>
      </p:sp>
      <p:sp>
        <p:nvSpPr>
          <p:cNvPr id="10243" name="内容占位符 2" descr="#clear#"/>
          <p:cNvSpPr>
            <a:spLocks noGrp="1"/>
          </p:cNvSpPr>
          <p:nvPr>
            <p:ph type="subTitle" idx="1"/>
          </p:nvPr>
        </p:nvSpPr>
        <p:spPr>
          <a:xfrm>
            <a:off x="9882188" y="4935538"/>
            <a:ext cx="603250" cy="803275"/>
          </a:xfrm>
          <a:ln/>
        </p:spPr>
        <p:txBody>
          <a:bodyPr vert="horz" wrap="square" lIns="91440" tIns="45720" rIns="91440" bIns="45720" anchor="t"/>
          <a:p>
            <a:pPr marL="361950" indent="-361950" algn="just" defTabSz="685800" eaLnBrk="1" hangingPunct="1">
              <a:buSzPct val="50000"/>
            </a:pPr>
            <a:endParaRPr lang="zh-CN" altLang="en-US" b="0" dirty="0">
              <a:latin typeface="+mn-lt"/>
              <a:ea typeface="+mn-ea"/>
              <a:cs typeface="+mn-cs"/>
              <a:sym typeface="Arial" panose="020B0604020202020204" pitchFamily="34" charset="0"/>
            </a:endParaRPr>
          </a:p>
          <a:p>
            <a:pPr marL="361950" lvl="1" indent="-361950" algn="just" defTabSz="685800" eaLnBrk="1" hangingPunct="1">
              <a:buSzPct val="50000"/>
              <a:buChar char=" "/>
            </a:pPr>
            <a:endParaRPr lang="zh-CN" altLang="en-US" dirty="0">
              <a:latin typeface="+mn-lt"/>
              <a:ea typeface="+mn-ea"/>
              <a:sym typeface="Arial" panose="020B0604020202020204" pitchFamily="34" charset="0"/>
            </a:endParaRPr>
          </a:p>
        </p:txBody>
      </p:sp>
      <p:sp>
        <p:nvSpPr>
          <p:cNvPr id="27652" name="内容占位符 3" descr="#clear#"/>
          <p:cNvSpPr>
            <a:spLocks noGrp="1" noChangeArrowheads="1"/>
          </p:cNvSpPr>
          <p:nvPr>
            <p:ph sz="half" idx="4294967295"/>
          </p:nvPr>
        </p:nvSpPr>
        <p:spPr>
          <a:xfrm>
            <a:off x="1252538" y="1760538"/>
            <a:ext cx="10055225" cy="1169988"/>
          </a:xfrm>
        </p:spPr>
        <p:txBody>
          <a:bodyPr vert="horz" wrap="square" lIns="91440" tIns="45720" rIns="91440" bIns="45720" numCol="1" anchor="t" anchorCtr="0" compatLnSpc="1"/>
          <a:lstStyle/>
          <a:p>
            <a:pPr marL="361950" marR="0" lvl="0" indent="-361950" algn="just" defTabSz="685800" rtl="0" eaLnBrk="1" fontAlgn="base" latinLnBrk="0" hangingPunct="1">
              <a:lnSpc>
                <a:spcPct val="110000"/>
              </a:lnSpc>
              <a:spcBef>
                <a:spcPts val="1200"/>
              </a:spcBef>
              <a:spcAft>
                <a:spcPct val="0"/>
              </a:spcAft>
              <a:buClr>
                <a:schemeClr val="accent2"/>
              </a:buClr>
              <a:buSzPct val="50000"/>
              <a:buFont typeface="Wingdings 2" panose="05020102010507070707" pitchFamily="18" charset="2"/>
              <a:buChar char=""/>
              <a:defRPr/>
            </a:pPr>
            <a:r>
              <a:rPr kumimoji="0" lang="en-US" altLang="zh-CN" sz="2400" b="0" i="0" u="none" strike="noStrike" kern="0" cap="none" spc="0" normalizeH="0" baseline="0" noProof="0" dirty="0" smtClean="0">
                <a:ln>
                  <a:noFill/>
                </a:ln>
                <a:solidFill>
                  <a:schemeClr val="tx1"/>
                </a:solidFill>
                <a:effectLst/>
                <a:uLnTx/>
                <a:uFillTx/>
                <a:latin typeface="+mn-ea"/>
                <a:ea typeface="+mn-ea"/>
                <a:cs typeface="+mn-cs"/>
                <a:sym typeface="Arial" panose="020B0604020202020204" pitchFamily="34" charset="0"/>
              </a:rPr>
              <a:t> </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sym typeface="Arial" panose="020B0604020202020204" pitchFamily="34" charset="0"/>
              </a:rPr>
              <a:t>冷却制度：冷却器结构一般是将钢管铸入生铁铸体中，或直接用铜或生铁铸成腔室型的构件，冷却器内的钢管或腔室通过冷却介质水时，将与其接触的炉衬砌体内的热量带出，达到冷却降温的作用。冷却器固定在炉壳内，直接冷却炉衬的外表，使炉衬内表面温度降低，并形成渣皮，用于保护炉衬或代替炉衬工作，使高炉长寿。</a:t>
            </a:r>
            <a:endParaRPr kumimoji="0" lang="zh-CN" altLang="en-US" sz="2400" b="0" i="0" u="none" strike="noStrike" kern="0" cap="none" spc="0" normalizeH="0" baseline="0" noProof="0" dirty="0" smtClean="0">
              <a:ln>
                <a:noFill/>
              </a:ln>
              <a:solidFill>
                <a:schemeClr val="tx1"/>
              </a:solidFill>
              <a:effectLst/>
              <a:uLnTx/>
              <a:uFillTx/>
              <a:latin typeface="+mn-ea"/>
              <a:ea typeface="+mn-ea"/>
              <a:cs typeface="+mn-cs"/>
              <a:sym typeface="Arial" panose="020B0604020202020204" pitchFamily="34" charset="0"/>
            </a:endParaRPr>
          </a:p>
          <a:p>
            <a:pPr marL="361950" marR="0" lvl="0" indent="-361950" algn="just" defTabSz="685800" rtl="0" eaLnBrk="1" fontAlgn="base" latinLnBrk="0" hangingPunct="1">
              <a:lnSpc>
                <a:spcPct val="110000"/>
              </a:lnSpc>
              <a:spcBef>
                <a:spcPts val="1200"/>
              </a:spcBef>
              <a:spcAft>
                <a:spcPct val="0"/>
              </a:spcAft>
              <a:buClr>
                <a:schemeClr val="accent2"/>
              </a:buClr>
              <a:buSzPct val="50000"/>
              <a:buFont typeface="Wingdings 2" panose="05020102010507070707" pitchFamily="18" charset="2"/>
              <a:buChar char=""/>
              <a:defRPr/>
            </a:pPr>
            <a:endParaRPr kumimoji="0" lang="zh-CN" altLang="en-US" sz="2400" b="0" i="0" u="none" strike="noStrike" kern="0" cap="none" spc="0" normalizeH="0" baseline="0" noProof="0" dirty="0" smtClean="0">
              <a:ln>
                <a:noFill/>
              </a:ln>
              <a:solidFill>
                <a:schemeClr val="accent1"/>
              </a:solidFill>
              <a:effectLst/>
              <a:uLnTx/>
              <a:uFillTx/>
              <a:latin typeface="+mn-lt"/>
              <a:ea typeface="+mn-ea"/>
              <a:cs typeface="+mn-cs"/>
              <a:sym typeface="Arial" panose="020B0604020202020204" pitchFamily="34" charset="0"/>
            </a:endParaRPr>
          </a:p>
        </p:txBody>
      </p:sp>
      <p:pic>
        <p:nvPicPr>
          <p:cNvPr id="10245" name="Picture 5" descr="1103171450379543"/>
          <p:cNvPicPr>
            <a:picLocks noChangeAspect="1"/>
          </p:cNvPicPr>
          <p:nvPr/>
        </p:nvPicPr>
        <p:blipFill>
          <a:blip r:embed="rId1"/>
          <a:stretch>
            <a:fillRect/>
          </a:stretch>
        </p:blipFill>
        <p:spPr>
          <a:xfrm>
            <a:off x="2744788" y="4078288"/>
            <a:ext cx="2557462" cy="2252662"/>
          </a:xfrm>
          <a:prstGeom prst="rect">
            <a:avLst/>
          </a:prstGeom>
          <a:noFill/>
          <a:ln w="9525">
            <a:noFill/>
          </a:ln>
        </p:spPr>
      </p:pic>
      <p:pic>
        <p:nvPicPr>
          <p:cNvPr id="10246" name="Picture 6" descr="20140625090649"/>
          <p:cNvPicPr>
            <a:picLocks noChangeAspect="1"/>
          </p:cNvPicPr>
          <p:nvPr/>
        </p:nvPicPr>
        <p:blipFill>
          <a:blip r:embed="rId2"/>
          <a:stretch>
            <a:fillRect/>
          </a:stretch>
        </p:blipFill>
        <p:spPr>
          <a:xfrm>
            <a:off x="6446838" y="4083050"/>
            <a:ext cx="3067050" cy="2300288"/>
          </a:xfrm>
          <a:prstGeom prst="rect">
            <a:avLst/>
          </a:prstGeom>
          <a:noFill/>
          <a:ln w="9525">
            <a:noFill/>
          </a:ln>
        </p:spPr>
      </p:pic>
    </p:spTree>
  </p:cSld>
  <p:clrMapOvr>
    <a:masterClrMapping/>
  </p:clrMapOvr>
</p:sld>
</file>

<file path=ppt/theme/theme1.xml><?xml version="1.0" encoding="utf-8"?>
<a:theme xmlns:a="http://schemas.openxmlformats.org/drawingml/2006/main" name="A000120140530A99PPBG">
  <a:themeElements>
    <a:clrScheme name="">
      <a:dk1>
        <a:srgbClr val="47494B"/>
      </a:dk1>
      <a:lt1>
        <a:srgbClr val="FFFFFF"/>
      </a:lt1>
      <a:dk2>
        <a:srgbClr val="454749"/>
      </a:dk2>
      <a:lt2>
        <a:srgbClr val="EAF5FC"/>
      </a:lt2>
      <a:accent1>
        <a:srgbClr val="046FB6"/>
      </a:accent1>
      <a:accent2>
        <a:srgbClr val="22B1DE"/>
      </a:accent2>
      <a:accent3>
        <a:srgbClr val="FFFFFF"/>
      </a:accent3>
      <a:accent4>
        <a:srgbClr val="3B3D3F"/>
      </a:accent4>
      <a:accent5>
        <a:srgbClr val="AABBD7"/>
      </a:accent5>
      <a:accent6>
        <a:srgbClr val="1EA0C9"/>
      </a:accent6>
      <a:hlink>
        <a:srgbClr val="00B0F0"/>
      </a:hlink>
      <a:folHlink>
        <a:srgbClr val="AFB2B4"/>
      </a:folHlink>
    </a:clrScheme>
    <a:fontScheme name="A000120140530A99PPBG">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47494B"/>
      </a:dk1>
      <a:lt1>
        <a:srgbClr val="FFFFFF"/>
      </a:lt1>
      <a:dk2>
        <a:srgbClr val="454749"/>
      </a:dk2>
      <a:lt2>
        <a:srgbClr val="EAF5FC"/>
      </a:lt2>
      <a:accent1>
        <a:srgbClr val="046FB6"/>
      </a:accent1>
      <a:accent2>
        <a:srgbClr val="22B1DE"/>
      </a:accent2>
      <a:accent3>
        <a:srgbClr val="FFFFFF"/>
      </a:accent3>
      <a:accent4>
        <a:srgbClr val="3B3D3F"/>
      </a:accent4>
      <a:accent5>
        <a:srgbClr val="AABBD7"/>
      </a:accent5>
      <a:accent6>
        <a:srgbClr val="1EA0C9"/>
      </a:accent6>
      <a:hlink>
        <a:srgbClr val="00B0F0"/>
      </a:hlink>
      <a:folHlink>
        <a:srgbClr val="AFB2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1911</Words>
  <Application>WPS 演示</Application>
  <PresentationFormat>自定义</PresentationFormat>
  <Paragraphs>157</Paragraphs>
  <Slides>16</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26" baseType="lpstr">
      <vt:lpstr>Arial</vt:lpstr>
      <vt:lpstr>宋体</vt:lpstr>
      <vt:lpstr>Wingdings</vt:lpstr>
      <vt:lpstr>黑体</vt:lpstr>
      <vt:lpstr>Wingdings 2</vt:lpstr>
      <vt:lpstr>幼圆</vt:lpstr>
      <vt:lpstr>微软雅黑</vt:lpstr>
      <vt:lpstr>Arial Unicode MS</vt:lpstr>
      <vt:lpstr>A000120140530A99PPBG</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谢小莉</dc:creator>
  <cp:lastModifiedBy>知雨</cp:lastModifiedBy>
  <cp:revision>30</cp:revision>
  <dcterms:created xsi:type="dcterms:W3CDTF">2015-10-13T02:46:00Z</dcterms:created>
  <dcterms:modified xsi:type="dcterms:W3CDTF">2020-03-10T01:43:41Z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