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96" r:id="rId4"/>
    <p:sldId id="256" r:id="rId6"/>
    <p:sldId id="260" r:id="rId7"/>
    <p:sldId id="261" r:id="rId8"/>
    <p:sldId id="265" r:id="rId9"/>
    <p:sldId id="266" r:id="rId10"/>
    <p:sldId id="267" r:id="rId11"/>
    <p:sldId id="268" r:id="rId12"/>
    <p:sldId id="269" r:id="rId13"/>
    <p:sldId id="270" r:id="rId14"/>
    <p:sldId id="271" r:id="rId15"/>
    <p:sldId id="272"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50224A-33CC-4482-84DE-73603520E2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2100" y="5048610"/>
            <a:ext cx="6858000" cy="784800"/>
          </a:xfrm>
        </p:spPr>
        <p:txBody>
          <a:bodyPr anchor="b" anchorCtr="0">
            <a:normAutofit/>
          </a:bodyPr>
          <a:lstStyle>
            <a:lvl1pPr algn="ctr">
              <a:defRPr sz="4000" b="1">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2100" y="5905410"/>
            <a:ext cx="6858000" cy="403200"/>
          </a:xfrm>
        </p:spPr>
        <p:txBody>
          <a:bodyPr anchor="ctr" anchorCtr="0">
            <a:normAutofit/>
          </a:bodyPr>
          <a:lstStyle>
            <a:lvl1pPr marL="0" indent="0" algn="ctr">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00A1B3"/>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806300" y="1504800"/>
            <a:ext cx="5931900" cy="536400"/>
          </a:xfrm>
        </p:spPr>
        <p:txBody>
          <a:bodyPr anchor="b" anchorCtr="0">
            <a:normAutofit/>
          </a:bodyPr>
          <a:lstStyle>
            <a:lvl1pPr>
              <a:defRPr sz="2400" b="1"/>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1806300" y="2088000"/>
            <a:ext cx="5931900" cy="1893600"/>
          </a:xfrm>
        </p:spPr>
        <p:txBody>
          <a:bodyPr>
            <a:normAutofit/>
          </a:bodyPr>
          <a:lstStyle>
            <a:lvl1pPr marL="342900" indent="-342900" algn="ctr">
              <a:lnSpc>
                <a:spcPct val="130000"/>
              </a:lnSpc>
              <a:spcBef>
                <a:spcPts val="0"/>
              </a:spcBef>
              <a:buFont typeface="Arial" panose="020B0604020202090204" pitchFamily="34" charset="0"/>
              <a:buChar char="•"/>
              <a:defRPr sz="2400" b="0"/>
            </a:lvl1pPr>
            <a:lvl2pPr algn="ctr">
              <a:defRPr sz="2000"/>
            </a:lvl2pPr>
            <a:lvl3pPr algn="ctr">
              <a:defRPr sz="1800"/>
            </a:lvl3pPr>
            <a:lvl4pPr algn="ctr">
              <a:defRPr sz="1800"/>
            </a:lvl4pPr>
            <a:lvl5pPr algn="ct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任意多边形 6"/>
          <p:cNvSpPr/>
          <p:nvPr userDrawn="1"/>
        </p:nvSpPr>
        <p:spPr bwMode="auto">
          <a:xfrm>
            <a:off x="1133156" y="1538569"/>
            <a:ext cx="722510" cy="509205"/>
          </a:xfrm>
          <a:custGeom>
            <a:avLst/>
            <a:gdLst>
              <a:gd name="connsiteX0" fmla="*/ 558668 w 1680369"/>
              <a:gd name="connsiteY0" fmla="*/ 326523 h 888207"/>
              <a:gd name="connsiteX1" fmla="*/ 839391 w 1680369"/>
              <a:gd name="connsiteY1" fmla="*/ 607365 h 888207"/>
              <a:gd name="connsiteX2" fmla="*/ 1120511 w 1680369"/>
              <a:gd name="connsiteY2" fmla="*/ 326523 h 888207"/>
              <a:gd name="connsiteX3" fmla="*/ 1401631 w 1680369"/>
              <a:gd name="connsiteY3" fmla="*/ 607365 h 888207"/>
              <a:gd name="connsiteX4" fmla="*/ 1120511 w 1680369"/>
              <a:gd name="connsiteY4" fmla="*/ 888207 h 888207"/>
              <a:gd name="connsiteX5" fmla="*/ 839391 w 1680369"/>
              <a:gd name="connsiteY5" fmla="*/ 607366 h 888207"/>
              <a:gd name="connsiteX6" fmla="*/ 558668 w 1680369"/>
              <a:gd name="connsiteY6" fmla="*/ 888207 h 888207"/>
              <a:gd name="connsiteX7" fmla="*/ 277944 w 1680369"/>
              <a:gd name="connsiteY7" fmla="*/ 607365 h 888207"/>
              <a:gd name="connsiteX8" fmla="*/ 842171 w 1680369"/>
              <a:gd name="connsiteY8" fmla="*/ 0 h 888207"/>
              <a:gd name="connsiteX9" fmla="*/ 1120908 w 1680369"/>
              <a:gd name="connsiteY9" fmla="*/ 278855 h 888207"/>
              <a:gd name="connsiteX10" fmla="*/ 1399646 w 1680369"/>
              <a:gd name="connsiteY10" fmla="*/ 0 h 888207"/>
              <a:gd name="connsiteX11" fmla="*/ 1680369 w 1680369"/>
              <a:gd name="connsiteY11" fmla="*/ 280842 h 888207"/>
              <a:gd name="connsiteX12" fmla="*/ 1399646 w 1680369"/>
              <a:gd name="connsiteY12" fmla="*/ 561684 h 888207"/>
              <a:gd name="connsiteX13" fmla="*/ 1120908 w 1680369"/>
              <a:gd name="connsiteY13" fmla="*/ 282829 h 888207"/>
              <a:gd name="connsiteX14" fmla="*/ 842171 w 1680369"/>
              <a:gd name="connsiteY14" fmla="*/ 561684 h 888207"/>
              <a:gd name="connsiteX15" fmla="*/ 561447 w 1680369"/>
              <a:gd name="connsiteY15" fmla="*/ 280842 h 888207"/>
              <a:gd name="connsiteX16" fmla="*/ 280724 w 1680369"/>
              <a:gd name="connsiteY16" fmla="*/ 0 h 888207"/>
              <a:gd name="connsiteX17" fmla="*/ 561447 w 1680369"/>
              <a:gd name="connsiteY17" fmla="*/ 280842 h 888207"/>
              <a:gd name="connsiteX18" fmla="*/ 280724 w 1680369"/>
              <a:gd name="connsiteY18" fmla="*/ 561684 h 888207"/>
              <a:gd name="connsiteX19" fmla="*/ 0 w 1680369"/>
              <a:gd name="connsiteY19" fmla="*/ 280842 h 88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0369" h="888207">
                <a:moveTo>
                  <a:pt x="558668" y="326523"/>
                </a:moveTo>
                <a:lnTo>
                  <a:pt x="839391" y="607365"/>
                </a:lnTo>
                <a:lnTo>
                  <a:pt x="1120511" y="326523"/>
                </a:lnTo>
                <a:lnTo>
                  <a:pt x="1401631" y="607365"/>
                </a:lnTo>
                <a:lnTo>
                  <a:pt x="1120511" y="888207"/>
                </a:lnTo>
                <a:lnTo>
                  <a:pt x="839391" y="607366"/>
                </a:lnTo>
                <a:lnTo>
                  <a:pt x="558668" y="888207"/>
                </a:lnTo>
                <a:lnTo>
                  <a:pt x="277944" y="607365"/>
                </a:lnTo>
                <a:close/>
                <a:moveTo>
                  <a:pt x="842171" y="0"/>
                </a:moveTo>
                <a:lnTo>
                  <a:pt x="1120908" y="278855"/>
                </a:lnTo>
                <a:lnTo>
                  <a:pt x="1399646" y="0"/>
                </a:lnTo>
                <a:lnTo>
                  <a:pt x="1680369" y="280842"/>
                </a:lnTo>
                <a:lnTo>
                  <a:pt x="1399646" y="561684"/>
                </a:lnTo>
                <a:lnTo>
                  <a:pt x="1120908" y="282829"/>
                </a:lnTo>
                <a:lnTo>
                  <a:pt x="842171" y="561684"/>
                </a:lnTo>
                <a:lnTo>
                  <a:pt x="561447" y="280842"/>
                </a:lnTo>
                <a:close/>
                <a:moveTo>
                  <a:pt x="280724" y="0"/>
                </a:moveTo>
                <a:lnTo>
                  <a:pt x="561447" y="280842"/>
                </a:lnTo>
                <a:lnTo>
                  <a:pt x="280724" y="561684"/>
                </a:lnTo>
                <a:lnTo>
                  <a:pt x="0" y="280842"/>
                </a:lnTo>
                <a:close/>
              </a:path>
            </a:pathLst>
          </a:custGeom>
          <a:solidFill>
            <a:schemeClr val="accent1"/>
          </a:solidFill>
          <a:ln>
            <a:noFill/>
          </a:ln>
        </p:spPr>
        <p:txBody>
          <a:bodyPr wrap="square" lIns="0" tIns="0" rIns="0" bIns="0">
            <a:noAutofit/>
          </a:bodyPr>
          <a:lstStyle>
            <a:lvl1pPr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5pPr>
            <a:lvl6pPr marL="25146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6pPr>
            <a:lvl7pPr marL="29718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7pPr>
            <a:lvl8pPr marL="34290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8pPr>
            <a:lvl9pPr marL="38862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9pPr>
          </a:lstStyle>
          <a:p>
            <a:pPr algn="ctr" eaLnBrk="1" fontAlgn="base" hangingPunct="1">
              <a:spcBef>
                <a:spcPct val="0"/>
              </a:spcBef>
              <a:spcAft>
                <a:spcPct val="0"/>
              </a:spcAft>
            </a:pPr>
            <a:endParaRPr lang="es-ES" sz="2175"/>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391200" y="2761200"/>
            <a:ext cx="5508000" cy="1335600"/>
          </a:xfrm>
        </p:spPr>
        <p:txBody>
          <a:bodyPr anchor="ctr" anchorCtr="0">
            <a:normAutofit/>
          </a:bodyPr>
          <a:lstStyle>
            <a:lvl1pPr>
              <a:defRPr sz="4400">
                <a:solidFill>
                  <a:schemeClr val="accent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391200" y="4723200"/>
            <a:ext cx="5508000" cy="464400"/>
          </a:xfrm>
        </p:spPr>
        <p:txBody>
          <a:bodyPr anchor="ctr" anchorCtr="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628650" y="1825625"/>
            <a:ext cx="3886200" cy="4351338"/>
          </a:xfrm>
        </p:spPr>
        <p:txBody>
          <a:bodyPr>
            <a:normAutofit/>
          </a:bodyPr>
          <a:lstStyle>
            <a:lvl1pPr marL="342900" indent="-342900">
              <a:buFont typeface="Arial" panose="020B0604020202090204" pitchFamily="34" charset="0"/>
              <a:buChar char="•"/>
              <a:defRPr sz="2400" b="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4629150" y="1825625"/>
            <a:ext cx="3886200" cy="4351338"/>
          </a:xfrm>
        </p:spPr>
        <p:txBody>
          <a:bodyPr>
            <a:normAutofit/>
          </a:bodyPr>
          <a:lstStyle>
            <a:lvl1pPr marL="342900" indent="-342900">
              <a:buFont typeface="Arial" panose="020B0604020202090204" pitchFamily="34" charset="0"/>
              <a:buChar char="•"/>
              <a:defRPr sz="2400" b="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73501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9841" y="1385888"/>
            <a:ext cx="3868340" cy="1033461"/>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hasCustomPrompt="1"/>
          </p:nvPr>
        </p:nvSpPr>
        <p:spPr>
          <a:xfrm>
            <a:off x="629841" y="2419349"/>
            <a:ext cx="3868340" cy="3684588"/>
          </a:xfrm>
        </p:spPr>
        <p:txBody>
          <a:bodyPr>
            <a:normAutofit/>
          </a:bodyPr>
          <a:lstStyle>
            <a:lvl1pPr marL="342900" indent="-342900">
              <a:buFont typeface="Arial" panose="020B0604020202090204" pitchFamily="34" charset="0"/>
              <a:buChar cha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385888"/>
            <a:ext cx="3887391" cy="1033461"/>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hasCustomPrompt="1"/>
          </p:nvPr>
        </p:nvSpPr>
        <p:spPr>
          <a:xfrm>
            <a:off x="4629150" y="2419349"/>
            <a:ext cx="3887391" cy="3684588"/>
          </a:xfrm>
        </p:spPr>
        <p:txBody>
          <a:bodyPr>
            <a:normAutofit/>
          </a:bodyPr>
          <a:lstStyle>
            <a:lvl1pPr marL="342900" indent="-342900">
              <a:buFont typeface="Arial" panose="020B0604020202090204" pitchFamily="34" charset="0"/>
              <a:buChar cha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00A1B3"/>
        </a:solidFill>
        <a:effectLst/>
      </p:bgPr>
    </p:bg>
    <p:spTree>
      <p:nvGrpSpPr>
        <p:cNvPr id="1" name=""/>
        <p:cNvGrpSpPr/>
        <p:nvPr/>
      </p:nvGrpSpPr>
      <p:grpSpPr>
        <a:xfrm>
          <a:off x="0" y="0"/>
          <a:ext cx="0" cy="0"/>
          <a:chOff x="0" y="0"/>
          <a:chExt cx="0" cy="0"/>
        </a:xfrm>
      </p:grpSpPr>
      <p:sp>
        <p:nvSpPr>
          <p:cNvPr id="6" name="AutoShape 2"/>
          <p:cNvSpPr/>
          <p:nvPr userDrawn="1"/>
        </p:nvSpPr>
        <p:spPr bwMode="auto">
          <a:xfrm>
            <a:off x="2964656" y="1433310"/>
            <a:ext cx="3214688" cy="4286250"/>
          </a:xfrm>
          <a:prstGeom prst="diamond">
            <a:avLst/>
          </a:prstGeom>
          <a:solidFill>
            <a:schemeClr val="accent1"/>
          </a:solidFill>
          <a:ln w="25400">
            <a:solidFill>
              <a:schemeClr val="tx1">
                <a:alpha val="0"/>
              </a:schemeClr>
            </a:solidFill>
            <a:miter lim="800000"/>
          </a:ln>
        </p:spPr>
        <p:txBody>
          <a:bodyPr lIns="0" tIns="0" rIns="0" bIns="0"/>
          <a:lstStyle>
            <a:lvl1pPr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5pPr>
            <a:lvl6pPr marL="25146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6pPr>
            <a:lvl7pPr marL="29718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7pPr>
            <a:lvl8pPr marL="34290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8pPr>
            <a:lvl9pPr marL="38862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9pPr>
          </a:lstStyle>
          <a:p>
            <a:pPr algn="ctr" eaLnBrk="1" fontAlgn="base" hangingPunct="1">
              <a:spcBef>
                <a:spcPct val="0"/>
              </a:spcBef>
              <a:spcAft>
                <a:spcPct val="0"/>
              </a:spcAft>
            </a:pPr>
            <a:endParaRPr lang="es-ES" sz="2175"/>
          </a:p>
        </p:txBody>
      </p:sp>
      <p:sp>
        <p:nvSpPr>
          <p:cNvPr id="7" name="任意多边形 6"/>
          <p:cNvSpPr/>
          <p:nvPr userDrawn="1"/>
        </p:nvSpPr>
        <p:spPr bwMode="auto">
          <a:xfrm>
            <a:off x="4491038" y="0"/>
            <a:ext cx="161925" cy="717685"/>
          </a:xfrm>
          <a:custGeom>
            <a:avLst/>
            <a:gdLst>
              <a:gd name="connsiteX0" fmla="*/ 62950 w 215900"/>
              <a:gd name="connsiteY0" fmla="*/ 0 h 717685"/>
              <a:gd name="connsiteX1" fmla="*/ 152950 w 215900"/>
              <a:gd name="connsiteY1" fmla="*/ 0 h 717685"/>
              <a:gd name="connsiteX2" fmla="*/ 152950 w 215900"/>
              <a:gd name="connsiteY2" fmla="*/ 546785 h 717685"/>
              <a:gd name="connsiteX3" fmla="*/ 215900 w 215900"/>
              <a:gd name="connsiteY3" fmla="*/ 609735 h 717685"/>
              <a:gd name="connsiteX4" fmla="*/ 107950 w 215900"/>
              <a:gd name="connsiteY4" fmla="*/ 717685 h 717685"/>
              <a:gd name="connsiteX5" fmla="*/ 0 w 215900"/>
              <a:gd name="connsiteY5" fmla="*/ 609735 h 717685"/>
              <a:gd name="connsiteX6" fmla="*/ 62950 w 215900"/>
              <a:gd name="connsiteY6" fmla="*/ 546785 h 7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 h="717685">
                <a:moveTo>
                  <a:pt x="62950" y="0"/>
                </a:moveTo>
                <a:lnTo>
                  <a:pt x="152950" y="0"/>
                </a:lnTo>
                <a:lnTo>
                  <a:pt x="152950" y="546785"/>
                </a:lnTo>
                <a:lnTo>
                  <a:pt x="215900" y="609735"/>
                </a:lnTo>
                <a:lnTo>
                  <a:pt x="107950" y="717685"/>
                </a:lnTo>
                <a:lnTo>
                  <a:pt x="0" y="609735"/>
                </a:lnTo>
                <a:lnTo>
                  <a:pt x="62950" y="546785"/>
                </a:lnTo>
                <a:close/>
              </a:path>
            </a:pathLst>
          </a:custGeom>
          <a:solidFill>
            <a:schemeClr val="tx1"/>
          </a:solidFill>
          <a:ln w="25400">
            <a:solidFill>
              <a:schemeClr val="tx1">
                <a:alpha val="0"/>
              </a:schemeClr>
            </a:solidFill>
            <a:miter lim="800000"/>
          </a:ln>
        </p:spPr>
        <p:txBody>
          <a:bodyPr wrap="square" lIns="0" tIns="0" rIns="0" bIns="0">
            <a:noAutofit/>
          </a:bodyPr>
          <a:lstStyle>
            <a:lvl1pPr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5pPr>
            <a:lvl6pPr marL="25146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6pPr>
            <a:lvl7pPr marL="29718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7pPr>
            <a:lvl8pPr marL="34290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8pPr>
            <a:lvl9pPr marL="38862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9pPr>
          </a:lstStyle>
          <a:p>
            <a:pPr algn="ctr" eaLnBrk="1" fontAlgn="base" hangingPunct="1">
              <a:spcBef>
                <a:spcPct val="0"/>
              </a:spcBef>
              <a:spcAft>
                <a:spcPct val="0"/>
              </a:spcAft>
            </a:pPr>
            <a:endParaRPr lang="es-ES" sz="2175"/>
          </a:p>
        </p:txBody>
      </p:sp>
      <p:sp>
        <p:nvSpPr>
          <p:cNvPr id="9" name="任意多边形 8"/>
          <p:cNvSpPr/>
          <p:nvPr userDrawn="1"/>
        </p:nvSpPr>
        <p:spPr bwMode="auto">
          <a:xfrm flipV="1">
            <a:off x="4491038" y="6140315"/>
            <a:ext cx="161925" cy="717685"/>
          </a:xfrm>
          <a:custGeom>
            <a:avLst/>
            <a:gdLst>
              <a:gd name="connsiteX0" fmla="*/ 62950 w 215900"/>
              <a:gd name="connsiteY0" fmla="*/ 0 h 717685"/>
              <a:gd name="connsiteX1" fmla="*/ 152950 w 215900"/>
              <a:gd name="connsiteY1" fmla="*/ 0 h 717685"/>
              <a:gd name="connsiteX2" fmla="*/ 152950 w 215900"/>
              <a:gd name="connsiteY2" fmla="*/ 546785 h 717685"/>
              <a:gd name="connsiteX3" fmla="*/ 215900 w 215900"/>
              <a:gd name="connsiteY3" fmla="*/ 609735 h 717685"/>
              <a:gd name="connsiteX4" fmla="*/ 107950 w 215900"/>
              <a:gd name="connsiteY4" fmla="*/ 717685 h 717685"/>
              <a:gd name="connsiteX5" fmla="*/ 0 w 215900"/>
              <a:gd name="connsiteY5" fmla="*/ 609735 h 717685"/>
              <a:gd name="connsiteX6" fmla="*/ 62950 w 215900"/>
              <a:gd name="connsiteY6" fmla="*/ 546785 h 7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00" h="717685">
                <a:moveTo>
                  <a:pt x="62950" y="0"/>
                </a:moveTo>
                <a:lnTo>
                  <a:pt x="152950" y="0"/>
                </a:lnTo>
                <a:lnTo>
                  <a:pt x="152950" y="546785"/>
                </a:lnTo>
                <a:lnTo>
                  <a:pt x="215900" y="609735"/>
                </a:lnTo>
                <a:lnTo>
                  <a:pt x="107950" y="717685"/>
                </a:lnTo>
                <a:lnTo>
                  <a:pt x="0" y="609735"/>
                </a:lnTo>
                <a:lnTo>
                  <a:pt x="62950" y="546785"/>
                </a:lnTo>
                <a:close/>
              </a:path>
            </a:pathLst>
          </a:custGeom>
          <a:solidFill>
            <a:schemeClr val="tx1"/>
          </a:solidFill>
          <a:ln w="25400">
            <a:solidFill>
              <a:schemeClr val="tx1">
                <a:alpha val="0"/>
              </a:schemeClr>
            </a:solidFill>
            <a:miter lim="800000"/>
          </a:ln>
        </p:spPr>
        <p:txBody>
          <a:bodyPr wrap="square" lIns="0" tIns="0" rIns="0" bIns="0">
            <a:noAutofit/>
          </a:bodyPr>
          <a:lstStyle>
            <a:lvl1pPr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1pPr>
            <a:lvl2pPr marL="742950" indent="-28575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2pPr>
            <a:lvl3pPr marL="11430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3pPr>
            <a:lvl4pPr marL="16002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4pPr>
            <a:lvl5pPr marL="2057400" indent="-228600" eaLnBrk="0" hangingPunct="0">
              <a:defRPr sz="5800">
                <a:solidFill>
                  <a:srgbClr val="000000"/>
                </a:solidFill>
                <a:latin typeface="Gill Sans" panose="020B0502020104020203" pitchFamily="2" charset="0"/>
                <a:ea typeface="ヒラギノ角ゴ ProN W3" pitchFamily="2" charset="-128"/>
                <a:sym typeface="Gill Sans" panose="020B0502020104020203" pitchFamily="2" charset="0"/>
              </a:defRPr>
            </a:lvl5pPr>
            <a:lvl6pPr marL="25146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6pPr>
            <a:lvl7pPr marL="29718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7pPr>
            <a:lvl8pPr marL="34290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8pPr>
            <a:lvl9pPr marL="3886200" indent="-228600" algn="ctr" eaLnBrk="0" fontAlgn="base" hangingPunct="0">
              <a:spcBef>
                <a:spcPct val="0"/>
              </a:spcBef>
              <a:spcAft>
                <a:spcPct val="0"/>
              </a:spcAft>
              <a:defRPr sz="5800">
                <a:solidFill>
                  <a:srgbClr val="000000"/>
                </a:solidFill>
                <a:latin typeface="Gill Sans" panose="020B0502020104020203" pitchFamily="2" charset="0"/>
                <a:ea typeface="ヒラギノ角ゴ ProN W3" pitchFamily="2" charset="-128"/>
                <a:sym typeface="Gill Sans" panose="020B0502020104020203" pitchFamily="2" charset="0"/>
              </a:defRPr>
            </a:lvl9pPr>
          </a:lstStyle>
          <a:p>
            <a:pPr algn="ctr" eaLnBrk="1" fontAlgn="base" hangingPunct="1">
              <a:spcBef>
                <a:spcPct val="0"/>
              </a:spcBef>
              <a:spcAft>
                <a:spcPct val="0"/>
              </a:spcAft>
            </a:pPr>
            <a:endParaRPr lang="es-ES" sz="2175"/>
          </a:p>
        </p:txBody>
      </p:sp>
      <p:sp>
        <p:nvSpPr>
          <p:cNvPr id="2" name="标题 1"/>
          <p:cNvSpPr>
            <a:spLocks noGrp="1"/>
          </p:cNvSpPr>
          <p:nvPr>
            <p:ph type="title" hasCustomPrompt="1"/>
          </p:nvPr>
        </p:nvSpPr>
        <p:spPr>
          <a:xfrm>
            <a:off x="2286900" y="2786400"/>
            <a:ext cx="4571100" cy="1940400"/>
          </a:xfrm>
        </p:spPr>
        <p:txBody>
          <a:bodyPr lIns="90000" tIns="46800" rIns="90000" bIns="46800" anchor="t" anchorCtr="0">
            <a:normAutofit/>
          </a:bodyPr>
          <a:lstStyle>
            <a:lvl1pPr algn="ctr">
              <a:defRPr sz="6000" b="1"/>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00A1B3"/>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00A1B3"/>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391" y="1281600"/>
            <a:ext cx="4341600" cy="426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80600" y="3654000"/>
            <a:ext cx="3304800" cy="2012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2" name="标题 1"/>
          <p:cNvSpPr>
            <a:spLocks noGrp="1"/>
          </p:cNvSpPr>
          <p:nvPr>
            <p:ph type="title"/>
          </p:nvPr>
        </p:nvSpPr>
        <p:spPr>
          <a:xfrm>
            <a:off x="410400" y="1990800"/>
            <a:ext cx="4355100" cy="1497600"/>
          </a:xfrm>
          <a:solidFill>
            <a:srgbClr val="A1895B"/>
          </a:solidFill>
        </p:spPr>
        <p:txBody>
          <a:bodyPr lIns="90000" tIns="46800" rIns="90000" bIns="46800" anchor="ctr" anchorCtr="0">
            <a:normAutofit/>
          </a:bodyPr>
          <a:lstStyle>
            <a:lvl1pPr algn="ctr">
              <a:defRPr sz="2800"/>
            </a:lvl1pPr>
          </a:lstStyle>
          <a:p>
            <a:r>
              <a:rPr lang="zh-CN" altLang="en-US" smtClean="0"/>
              <a:t>单击此处编辑母版标题样式</a:t>
            </a:r>
            <a:endParaRPr lang="zh-CN" altLang="en-US"/>
          </a:p>
        </p:txBody>
      </p:sp>
      <p:sp>
        <p:nvSpPr>
          <p:cNvPr id="5" name="日期占位符 4"/>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rgbClr val="00A1B3"/>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04459" y="365125"/>
            <a:ext cx="1410890" cy="5811838"/>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628649" y="365125"/>
            <a:ext cx="6336506"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8AF2C1-BE34-4AEF-893F-6C9405F6CC2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5D45FE8-FA1A-4370-AC20-3BC9DBE9CB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8AF2C1-BE34-4AEF-893F-6C9405F6CC21}" type="slidenum">
              <a:rPr lang="zh-CN" altLang="en-US" smtClean="0"/>
            </a:fld>
            <a:endParaRPr lang="zh-CN" altLang="en-US"/>
          </a:p>
        </p:txBody>
      </p:sp>
      <p:sp>
        <p:nvSpPr>
          <p:cNvPr id="7" name="内容占位符 6"/>
          <p:cNvSpPr>
            <a:spLocks noGrp="1"/>
          </p:cNvSpPr>
          <p:nvPr>
            <p:ph sz="quarter" idx="13"/>
          </p:nvPr>
        </p:nvSpPr>
        <p:spPr>
          <a:xfrm>
            <a:off x="551260" y="348343"/>
            <a:ext cx="8041481" cy="5704795"/>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44793" y="1567346"/>
            <a:ext cx="3526380" cy="710095"/>
          </a:xfr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944793" y="2338388"/>
            <a:ext cx="3526380" cy="3785964"/>
          </a:xfrm>
        </p:spPr>
        <p:txBody>
          <a:bodyPr>
            <a:normAutofit/>
          </a:bodyPr>
          <a:lstStyle>
            <a:lvl1pPr>
              <a:defRPr sz="2400"/>
            </a:lvl1pPr>
            <a:lvl2pPr>
              <a:defRPr sz="2000"/>
            </a:lvl2pPr>
            <a:lvl3pPr>
              <a:defRPr sz="1800"/>
            </a:lvl3pPr>
            <a:lvl4pPr>
              <a:defRPr sz="1600"/>
            </a:lvl4pPr>
            <a:lvl5pPr>
              <a:defRPr sz="16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717212" y="1567346"/>
            <a:ext cx="3526381" cy="710095"/>
          </a:xfrm>
        </p:spPr>
        <p:txBody>
          <a:bodyPr vert="horz" lIns="91440" tIns="45720" rIns="91440" bIns="45720" rtlCol="0" anchor="ctr" anchorCtr="0">
            <a:normAutofit/>
          </a:bodyPr>
          <a:lstStyle>
            <a:lvl1pPr marL="228600" indent="-228600">
              <a:buNone/>
              <a:defRPr lang="zh-CN" altLang="en-US" b="0" smtClean="0"/>
            </a:lvl1pPr>
          </a:lstStyle>
          <a:p>
            <a:pPr marL="0" lvl="0" indent="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717212" y="2357460"/>
            <a:ext cx="3526381" cy="3766892"/>
          </a:xfrm>
        </p:spPr>
        <p:txBody>
          <a:bodyPr>
            <a:normAutofit/>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40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038600" y="457201"/>
            <a:ext cx="4477941"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3.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9100" y="365125"/>
            <a:ext cx="7886700" cy="7308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440000"/>
            <a:ext cx="7886700" cy="4737600"/>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5D45FE8-FA1A-4370-AC20-3BC9DBE9CB8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F18AF2C1-BE34-4AEF-893F-6C9405F6CC2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jpeg"/><Relationship Id="rId1" Type="http://schemas.openxmlformats.org/officeDocument/2006/relationships/image" Target="../media/image5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0" Type="http://schemas.openxmlformats.org/officeDocument/2006/relationships/slideLayout" Target="../slideLayouts/slideLayout1.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80041" y="5817505"/>
            <a:ext cx="6858000" cy="588600"/>
          </a:xfrm>
        </p:spPr>
        <p:txBody>
          <a:bodyPr>
            <a:normAutofit fontScale="90000"/>
          </a:bodyPr>
          <a:lstStyle/>
          <a:p>
            <a:r>
              <a:rPr lang="zh-CN" altLang="en-US" dirty="0"/>
              <a:t> 商业绘画创意课堂练习</a:t>
            </a:r>
            <a:endParaRPr lang="zh-CN" altLang="en-US" dirty="0"/>
          </a:p>
        </p:txBody>
      </p:sp>
      <p:pic>
        <p:nvPicPr>
          <p:cNvPr id="4" name="图片 3" descr="1"/>
          <p:cNvPicPr>
            <a:picLocks noChangeAspect="1"/>
          </p:cNvPicPr>
          <p:nvPr/>
        </p:nvPicPr>
        <p:blipFill>
          <a:blip r:embed="rId2"/>
          <a:stretch>
            <a:fillRect/>
          </a:stretch>
        </p:blipFill>
        <p:spPr>
          <a:xfrm>
            <a:off x="13335" y="5080"/>
            <a:ext cx="9190355" cy="5441950"/>
          </a:xfrm>
          <a:prstGeom prst="rect">
            <a:avLst/>
          </a:prstGeom>
        </p:spPr>
      </p:pic>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89184" y="2725579"/>
            <a:ext cx="6784181" cy="1320800"/>
          </a:xfrm>
          <a:prstGeom prst="rect">
            <a:avLst/>
          </a:prstGeom>
          <a:noFill/>
          <a:ln w="9525">
            <a:noFill/>
            <a:miter/>
          </a:ln>
        </p:spPr>
        <p:txBody>
          <a:bodyPr wrap="square">
            <a:spAutoFit/>
          </a:bodyPr>
          <a:p>
            <a:pPr marL="0" indent="0" algn="l">
              <a:lnSpc>
                <a:spcPts val="2420"/>
              </a:lnSpc>
            </a:pPr>
            <a:r>
              <a:rPr lang="zh-CN" altLang="en-US" sz="1350" b="0" u="none">
                <a:latin typeface="微软雅黑" charset="0"/>
                <a:ea typeface="微软雅黑" charset="0"/>
                <a:cs typeface="宋体" charset="0"/>
              </a:rPr>
              <a:t>在插画图形创意中最常用的手法是将现实中相关或不相关的元素形态进行组合，以会意的方式将元素的象征意义交叉形成复合性的传达意念。</a:t>
            </a:r>
            <a:endParaRPr lang="zh-CN" altLang="en-US" sz="1350" b="0" u="none">
              <a:latin typeface="微软雅黑" charset="0"/>
              <a:ea typeface="微软雅黑" charset="0"/>
              <a:cs typeface="宋体" charset="0"/>
            </a:endParaRPr>
          </a:p>
          <a:p>
            <a:pPr marL="0" indent="0" algn="l">
              <a:lnSpc>
                <a:spcPts val="2420"/>
              </a:lnSpc>
            </a:pPr>
            <a:endParaRPr lang="zh-CN" altLang="en-US" sz="1350" b="0" u="none">
              <a:latin typeface="微软雅黑" charset="0"/>
              <a:ea typeface="微软雅黑" charset="0"/>
              <a:cs typeface="宋体" charset="0"/>
            </a:endParaRPr>
          </a:p>
          <a:p>
            <a:pPr marL="0" indent="0" algn="l">
              <a:lnSpc>
                <a:spcPts val="2420"/>
              </a:lnSpc>
            </a:pPr>
            <a:r>
              <a:rPr lang="zh-CN" altLang="en-US" sz="1350" b="0" u="none">
                <a:latin typeface="微软雅黑" charset="0"/>
                <a:ea typeface="微软雅黑" charset="0"/>
                <a:cs typeface="宋体" charset="0"/>
              </a:rPr>
              <a:t>主要包括三种形式：超现实组合、技巧型整合、图形中的空间转换</a:t>
            </a:r>
            <a:endParaRPr lang="zh-CN" altLang="en-US" sz="1350" b="0" u="none">
              <a:latin typeface="微软雅黑" charset="0"/>
              <a:ea typeface="微软雅黑" charset="0"/>
              <a:cs typeface="宋体"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07745" y="2220595"/>
            <a:ext cx="6995160" cy="1935480"/>
          </a:xfrm>
          <a:prstGeom prst="rect">
            <a:avLst/>
          </a:prstGeom>
          <a:noFill/>
          <a:ln w="9525">
            <a:noFill/>
            <a:miter/>
          </a:ln>
        </p:spPr>
        <p:txBody>
          <a:bodyPr wrap="square">
            <a:spAutoFit/>
          </a:bodyPr>
          <a:p>
            <a:pPr marL="0" indent="0" algn="l">
              <a:lnSpc>
                <a:spcPts val="2420"/>
              </a:lnSpc>
            </a:pPr>
            <a:r>
              <a:rPr lang="zh-CN" altLang="en-US" sz="1600">
                <a:latin typeface="微软雅黑" charset="0"/>
                <a:ea typeface="微软雅黑" charset="0"/>
                <a:cs typeface="仿宋" charset="0"/>
                <a:sym typeface="+mn-ea"/>
              </a:rPr>
              <a:t>超现实组合</a:t>
            </a:r>
            <a:endParaRPr lang="zh-CN" altLang="en-US" sz="1600">
              <a:latin typeface="微软雅黑" charset="0"/>
              <a:ea typeface="微软雅黑" charset="0"/>
              <a:cs typeface="仿宋" charset="0"/>
              <a:sym typeface="+mn-ea"/>
            </a:endParaRPr>
          </a:p>
          <a:p>
            <a:pPr marL="0" indent="0" algn="l">
              <a:lnSpc>
                <a:spcPts val="2420"/>
              </a:lnSpc>
            </a:pPr>
            <a:endParaRPr lang="zh-CN" altLang="en-US" sz="1600" b="0" u="none">
              <a:latin typeface="微软雅黑" charset="0"/>
              <a:ea typeface="微软雅黑" charset="0"/>
              <a:cs typeface="仿宋" charset="0"/>
              <a:sym typeface="+mn-ea"/>
            </a:endParaRPr>
          </a:p>
          <a:p>
            <a:pPr marL="0" indent="0" algn="l">
              <a:lnSpc>
                <a:spcPts val="2420"/>
              </a:lnSpc>
            </a:pPr>
            <a:r>
              <a:rPr lang="zh-CN" altLang="en-US" sz="1400">
                <a:latin typeface="微软雅黑" charset="0"/>
                <a:ea typeface="微软雅黑" charset="0"/>
                <a:cs typeface="仿宋" charset="0"/>
                <a:sym typeface="+mn-ea"/>
              </a:rPr>
              <a:t>超现实组合是</a:t>
            </a:r>
            <a:r>
              <a:rPr lang="zh-CN" altLang="en-US" sz="1400" b="0" u="none">
                <a:latin typeface="微软雅黑" charset="0"/>
                <a:ea typeface="微软雅黑" charset="0"/>
                <a:cs typeface="仿宋" charset="0"/>
              </a:rPr>
              <a:t>将现实中两个以上无必然联系、相互独立的元素根据一定的目的进行打散重组，形成一个既保留多个原形特征又在新的结构关系下成为一体的图形形象。</a:t>
            </a:r>
            <a:endParaRPr lang="zh-CN" altLang="en-US" sz="1400" b="0" u="none">
              <a:latin typeface="微软雅黑" charset="0"/>
              <a:ea typeface="微软雅黑" charset="0"/>
              <a:cs typeface="仿宋" charset="0"/>
            </a:endParaRPr>
          </a:p>
          <a:p>
            <a:pPr marL="0" indent="0" algn="l">
              <a:lnSpc>
                <a:spcPts val="2420"/>
              </a:lnSpc>
            </a:pPr>
            <a:r>
              <a:rPr lang="zh-CN" altLang="en-US" sz="1400" b="0" u="none">
                <a:latin typeface="微软雅黑" charset="0"/>
                <a:ea typeface="微软雅黑" charset="0"/>
                <a:cs typeface="仿宋" charset="0"/>
              </a:rPr>
              <a:t>超现实组合的主要形式有拼置同构、置换同构、置入同构、肖形同构、显异同构、异影同构。</a:t>
            </a:r>
            <a:endParaRPr lang="zh-CN" altLang="en-US" sz="1400" b="0" u="none">
              <a:latin typeface="微软雅黑" charset="0"/>
              <a:ea typeface="微软雅黑" charset="0"/>
              <a:cs typeface="仿宋"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6135" y="5648325"/>
            <a:ext cx="3198495" cy="70612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拼置同构是将两个以上的物形各取部分拼合成一个新形象的图形构建方式。</a:t>
            </a:r>
            <a:endParaRPr lang="zh-CN" altLang="en-US" sz="1400" b="0" u="none">
              <a:latin typeface="微软雅黑" charset="0"/>
              <a:ea typeface="微软雅黑" charset="0"/>
              <a:cs typeface="宋体" charset="0"/>
            </a:endParaRPr>
          </a:p>
        </p:txBody>
      </p:sp>
      <p:pic>
        <p:nvPicPr>
          <p:cNvPr id="43" name="图片 40" descr="E:\扬帆\1\稿件\《商业插画》（西安交大，渠道高职）——2016.7.18\《商业插画》西交大\商业插画第三章图片资料\图3-37  拼置同构海报设计 来自网络.png"/>
          <p:cNvPicPr>
            <a:picLocks noChangeAspect="1" noChangeArrowheads="1"/>
          </p:cNvPicPr>
          <p:nvPr/>
        </p:nvPicPr>
        <p:blipFill>
          <a:blip r:embed="rId1" cstate="print"/>
          <a:srcRect/>
          <a:stretch>
            <a:fillRect/>
          </a:stretch>
        </p:blipFill>
        <p:spPr>
          <a:xfrm>
            <a:off x="4332605" y="325120"/>
            <a:ext cx="4029075" cy="6087745"/>
          </a:xfrm>
          <a:prstGeom prst="rect">
            <a:avLst/>
          </a:prstGeom>
          <a:noFill/>
          <a:ln w="9525">
            <a:noFill/>
            <a:miter lim="800000"/>
            <a:headEnd/>
            <a:tailEnd/>
          </a:ln>
        </p:spPr>
      </p:pic>
      <p:sp>
        <p:nvSpPr>
          <p:cNvPr id="2" name="文本框 1"/>
          <p:cNvSpPr txBox="1"/>
          <p:nvPr/>
        </p:nvSpPr>
        <p:spPr>
          <a:xfrm>
            <a:off x="828040" y="5159375"/>
            <a:ext cx="1191895" cy="335280"/>
          </a:xfrm>
          <a:prstGeom prst="rect">
            <a:avLst/>
          </a:prstGeom>
          <a:noFill/>
        </p:spPr>
        <p:txBody>
          <a:bodyPr wrap="none" rtlCol="0" anchor="t">
            <a:spAutoFit/>
          </a:bodyPr>
          <a:p>
            <a:r>
              <a:rPr lang="en-US" altLang="zh-CN" sz="1600">
                <a:latin typeface="方正兰亭超细黑简体" charset="0"/>
                <a:ea typeface="方正兰亭超细黑简体" charset="0"/>
                <a:cs typeface="宋体" charset="0"/>
                <a:sym typeface="+mn-ea"/>
              </a:rPr>
              <a:t>1.</a:t>
            </a:r>
            <a:r>
              <a:rPr lang="zh-CN" altLang="en-US" sz="1600">
                <a:latin typeface="方正兰亭超细黑简体" charset="0"/>
                <a:ea typeface="方正兰亭超细黑简体" charset="0"/>
                <a:cs typeface="宋体" charset="0"/>
                <a:sym typeface="+mn-ea"/>
              </a:rPr>
              <a:t>拼置同构</a:t>
            </a:r>
            <a:endParaRPr lang="zh-CN" altLang="en-US" sz="1600">
              <a:latin typeface="方正兰亭超细黑简体" charset="0"/>
              <a:ea typeface="方正兰亭超细黑简体"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3750" y="856615"/>
            <a:ext cx="7614920" cy="70612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置换同构又称替代同构，指在保持原形的基本特征基础上，物体中的某一部分被其他物形素材所替代的一种图形构造形式，从而产生具有新意的形象。</a:t>
            </a:r>
            <a:endParaRPr lang="zh-CN" altLang="en-US" sz="1400" b="0" u="none">
              <a:latin typeface="微软雅黑" charset="0"/>
              <a:ea typeface="微软雅黑" charset="0"/>
              <a:cs typeface="宋体" charset="0"/>
            </a:endParaRPr>
          </a:p>
        </p:txBody>
      </p:sp>
      <p:sp>
        <p:nvSpPr>
          <p:cNvPr id="2" name="文本框 1"/>
          <p:cNvSpPr txBox="1"/>
          <p:nvPr/>
        </p:nvSpPr>
        <p:spPr>
          <a:xfrm>
            <a:off x="811530" y="448945"/>
            <a:ext cx="118554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2.</a:t>
            </a:r>
            <a:r>
              <a:rPr lang="zh-CN" altLang="en-US" sz="1600">
                <a:latin typeface="微软雅黑" charset="0"/>
                <a:ea typeface="微软雅黑" charset="0"/>
                <a:cs typeface="宋体" charset="0"/>
                <a:sym typeface="+mn-ea"/>
              </a:rPr>
              <a:t>置换同构</a:t>
            </a:r>
            <a:endParaRPr lang="zh-CN" altLang="en-US" sz="1600">
              <a:latin typeface="方正兰亭超细黑简体" charset="0"/>
              <a:ea typeface="方正兰亭超细黑简体" charset="0"/>
            </a:endParaRPr>
          </a:p>
        </p:txBody>
      </p:sp>
      <p:pic>
        <p:nvPicPr>
          <p:cNvPr id="47" name="图片 43" descr="E:\扬帆\1\稿件\《商业插画》（西安交大，渠道高职）——2016.7.18\《商业插画》西交大\商业插画第三章图片资料\图3-40 置换同构插画作品 作者：清水裕子.JPG"/>
          <p:cNvPicPr>
            <a:picLocks noChangeAspect="1" noChangeArrowheads="1"/>
          </p:cNvPicPr>
          <p:nvPr/>
        </p:nvPicPr>
        <p:blipFill>
          <a:blip r:embed="rId1" cstate="print"/>
          <a:srcRect/>
          <a:stretch>
            <a:fillRect/>
          </a:stretch>
        </p:blipFill>
        <p:spPr>
          <a:xfrm>
            <a:off x="847725" y="1687195"/>
            <a:ext cx="7675880" cy="51841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3750" y="856615"/>
            <a:ext cx="7614920" cy="70612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置入同构是将用以组合的元素中的一个轮廓作为外形框架，将其他物形填置在这个外形中，形成外轮廓形态与内部元素间的组合关系。</a:t>
            </a:r>
            <a:endParaRPr lang="zh-CN" altLang="en-US" sz="1400" b="0" u="none">
              <a:latin typeface="微软雅黑" charset="0"/>
              <a:ea typeface="微软雅黑" charset="0"/>
              <a:cs typeface="宋体" charset="0"/>
            </a:endParaRPr>
          </a:p>
        </p:txBody>
      </p:sp>
      <p:sp>
        <p:nvSpPr>
          <p:cNvPr id="2" name="文本框 1"/>
          <p:cNvSpPr txBox="1"/>
          <p:nvPr/>
        </p:nvSpPr>
        <p:spPr>
          <a:xfrm>
            <a:off x="810895" y="465455"/>
            <a:ext cx="118681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3.</a:t>
            </a:r>
            <a:r>
              <a:rPr lang="zh-CN" altLang="en-US" sz="1600">
                <a:latin typeface="微软雅黑" charset="0"/>
                <a:ea typeface="微软雅黑" charset="0"/>
                <a:cs typeface="宋体" charset="0"/>
                <a:sym typeface="+mn-ea"/>
              </a:rPr>
              <a:t>置入同构</a:t>
            </a:r>
            <a:endParaRPr lang="zh-CN" altLang="en-US" sz="1600">
              <a:latin typeface="微软雅黑" charset="0"/>
              <a:ea typeface="微软雅黑" charset="0"/>
              <a:cs typeface="宋体" charset="0"/>
              <a:sym typeface="+mn-ea"/>
            </a:endParaRPr>
          </a:p>
        </p:txBody>
      </p:sp>
      <p:pic>
        <p:nvPicPr>
          <p:cNvPr id="49" name="图片 45" descr="E:\扬帆\1\稿件\《商业插画》（西安交大，渠道高职）——2016.7.18\《商业插画》西交大\商业插画第三章图片资料\图3-42 置入同构插画作品 作者：Simon Prades.jpg"/>
          <p:cNvPicPr>
            <a:picLocks noChangeAspect="1" noChangeArrowheads="1"/>
          </p:cNvPicPr>
          <p:nvPr/>
        </p:nvPicPr>
        <p:blipFill>
          <a:blip r:embed="rId1" cstate="print"/>
          <a:srcRect/>
          <a:stretch>
            <a:fillRect/>
          </a:stretch>
        </p:blipFill>
        <p:spPr>
          <a:xfrm>
            <a:off x="2277745" y="1847850"/>
            <a:ext cx="2632075" cy="4079875"/>
          </a:xfrm>
          <a:prstGeom prst="rect">
            <a:avLst/>
          </a:prstGeom>
          <a:noFill/>
          <a:ln w="9525">
            <a:noFill/>
            <a:miter lim="800000"/>
            <a:headEnd/>
            <a:tailEnd/>
          </a:ln>
        </p:spPr>
      </p:pic>
      <p:pic>
        <p:nvPicPr>
          <p:cNvPr id="50" name="图片 46" descr="E:\扬帆\1\稿件\《商业插画》（西安交大，渠道高职）——2016.7.18\《商业插画》西交大\商业插画第三章图片资料\图3-43 置入同构插画作品 作者：Simon Prades.jpg"/>
          <p:cNvPicPr>
            <a:picLocks noChangeAspect="1" noChangeArrowheads="1"/>
          </p:cNvPicPr>
          <p:nvPr/>
        </p:nvPicPr>
        <p:blipFill>
          <a:blip r:embed="rId2" cstate="print"/>
          <a:srcRect/>
          <a:stretch>
            <a:fillRect/>
          </a:stretch>
        </p:blipFill>
        <p:spPr>
          <a:xfrm>
            <a:off x="4994275" y="1860550"/>
            <a:ext cx="3001010" cy="40665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6135" y="5394325"/>
            <a:ext cx="3198495" cy="1013460"/>
          </a:xfrm>
          <a:prstGeom prst="rect">
            <a:avLst/>
          </a:prstGeom>
          <a:noFill/>
          <a:ln w="9525">
            <a:noFill/>
            <a:miter/>
          </a:ln>
        </p:spPr>
        <p:txBody>
          <a:bodyPr wrap="square">
            <a:spAutoFit/>
          </a:bodyPr>
          <a:p>
            <a:pPr marL="0" indent="0" algn="l">
              <a:lnSpc>
                <a:spcPts val="2420"/>
              </a:lnSpc>
            </a:pPr>
            <a:r>
              <a:rPr lang="zh-CN" altLang="en-US" sz="1400">
                <a:latin typeface="微软雅黑" charset="0"/>
                <a:ea typeface="微软雅黑" charset="0"/>
                <a:cs typeface="宋体" charset="0"/>
                <a:sym typeface="+mn-ea"/>
              </a:rPr>
              <a:t>肖形同构是指以一种或多种物形的形态去模拟另一种物形的形态。 所谓“肖”，即为像、相似的意思。</a:t>
            </a:r>
            <a:endParaRPr lang="zh-CN" altLang="en-US" sz="1400" b="0" u="none">
              <a:latin typeface="微软雅黑" charset="0"/>
              <a:ea typeface="微软雅黑" charset="0"/>
              <a:cs typeface="宋体" charset="0"/>
            </a:endParaRPr>
          </a:p>
        </p:txBody>
      </p:sp>
      <p:sp>
        <p:nvSpPr>
          <p:cNvPr id="2" name="文本框 1"/>
          <p:cNvSpPr txBox="1"/>
          <p:nvPr/>
        </p:nvSpPr>
        <p:spPr>
          <a:xfrm>
            <a:off x="828040" y="4905375"/>
            <a:ext cx="1192530"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4.</a:t>
            </a:r>
            <a:r>
              <a:rPr lang="zh-CN" altLang="en-US" sz="1600">
                <a:latin typeface="微软雅黑" charset="0"/>
                <a:ea typeface="微软雅黑" charset="0"/>
                <a:cs typeface="宋体" charset="0"/>
                <a:sym typeface="+mn-ea"/>
              </a:rPr>
              <a:t>肖形同构</a:t>
            </a:r>
            <a:endParaRPr lang="zh-CN" altLang="en-US" sz="1600">
              <a:latin typeface="方正兰亭超细黑简体" charset="0"/>
              <a:ea typeface="方正兰亭超细黑简体" charset="0"/>
            </a:endParaRPr>
          </a:p>
        </p:txBody>
      </p:sp>
      <p:pic>
        <p:nvPicPr>
          <p:cNvPr id="51" name="图片 47" descr="E:\扬帆\1\稿件\《商业插画》（西安交大，渠道高职）——2016.7.18\《商业插画》西交大\商业插画第三章图片资料\图3-44 日本舞蹈 作者：田中一光.jpg"/>
          <p:cNvPicPr>
            <a:picLocks noChangeAspect="1" noChangeArrowheads="1"/>
          </p:cNvPicPr>
          <p:nvPr/>
        </p:nvPicPr>
        <p:blipFill>
          <a:blip r:embed="rId1" cstate="print"/>
          <a:srcRect/>
          <a:stretch>
            <a:fillRect/>
          </a:stretch>
        </p:blipFill>
        <p:spPr>
          <a:xfrm>
            <a:off x="4295775" y="431165"/>
            <a:ext cx="4288790" cy="602869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3400" y="4017010"/>
            <a:ext cx="3198495" cy="1628140"/>
          </a:xfrm>
          <a:prstGeom prst="rect">
            <a:avLst/>
          </a:prstGeom>
          <a:noFill/>
          <a:ln w="9525">
            <a:noFill/>
            <a:miter/>
          </a:ln>
        </p:spPr>
        <p:txBody>
          <a:bodyPr wrap="square">
            <a:spAutoFit/>
          </a:bodyPr>
          <a:p>
            <a:pPr marL="0" indent="0" algn="l">
              <a:lnSpc>
                <a:spcPts val="2420"/>
              </a:lnSpc>
            </a:pPr>
            <a:r>
              <a:rPr lang="zh-CN" altLang="en-US" sz="1400">
                <a:latin typeface="微软雅黑" charset="0"/>
                <a:ea typeface="微软雅黑" charset="0"/>
                <a:cs typeface="宋体" charset="0"/>
                <a:sym typeface="+mn-ea"/>
              </a:rPr>
              <a:t>显异同构是将一个原形进行开启，显示出藏于其中的其他物形。在图形创意中，这个内藏物往往是出人意料的，就如同阿拉丁神灯中钻出了巨大的灯神。</a:t>
            </a:r>
            <a:endParaRPr lang="zh-CN" altLang="en-US" sz="1400">
              <a:latin typeface="微软雅黑" charset="0"/>
              <a:ea typeface="微软雅黑" charset="0"/>
              <a:cs typeface="宋体" charset="0"/>
              <a:sym typeface="+mn-ea"/>
            </a:endParaRPr>
          </a:p>
        </p:txBody>
      </p:sp>
      <p:sp>
        <p:nvSpPr>
          <p:cNvPr id="2" name="文本框 1"/>
          <p:cNvSpPr txBox="1"/>
          <p:nvPr/>
        </p:nvSpPr>
        <p:spPr>
          <a:xfrm>
            <a:off x="535305" y="3528060"/>
            <a:ext cx="118681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5.</a:t>
            </a:r>
            <a:r>
              <a:rPr lang="zh-CN" altLang="en-US" sz="1600">
                <a:latin typeface="微软雅黑" charset="0"/>
                <a:ea typeface="微软雅黑" charset="0"/>
                <a:cs typeface="宋体" charset="0"/>
                <a:sym typeface="+mn-ea"/>
              </a:rPr>
              <a:t>显异同构</a:t>
            </a:r>
            <a:endParaRPr lang="zh-CN" altLang="en-US" sz="1600">
              <a:latin typeface="微软雅黑" charset="0"/>
              <a:ea typeface="微软雅黑" charset="0"/>
              <a:cs typeface="宋体" charset="0"/>
              <a:sym typeface="+mn-ea"/>
            </a:endParaRPr>
          </a:p>
        </p:txBody>
      </p:sp>
      <p:pic>
        <p:nvPicPr>
          <p:cNvPr id="52" name="图片 48" descr="E:\扬帆\1\稿件\《商业插画》（西安交大，渠道高职）——2016.7.18\《商业插画》西交大\商业插画第三章图片资料\图3-45 显异同构广告设计作品 来自网络.jpg"/>
          <p:cNvPicPr>
            <a:picLocks noChangeAspect="1" noChangeArrowheads="1"/>
          </p:cNvPicPr>
          <p:nvPr/>
        </p:nvPicPr>
        <p:blipFill>
          <a:blip r:embed="rId1" cstate="print"/>
          <a:srcRect/>
          <a:stretch>
            <a:fillRect/>
          </a:stretch>
        </p:blipFill>
        <p:spPr>
          <a:xfrm>
            <a:off x="3679825" y="1555750"/>
            <a:ext cx="5166995" cy="39770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3750" y="856615"/>
            <a:ext cx="7614920" cy="101346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异影同构是以影子作为想象的着眼点，以对影子的改变来表情达意。影子可以是投影，也可以是水面倒影或镜中影像等。异影同构可以将事物不同时间状态下的状态、事情的因果关系、事物的正反两面、现象与本质等不同元素巧妙的组合在一起。</a:t>
            </a:r>
            <a:endParaRPr lang="zh-CN" altLang="en-US" sz="1400" b="0" u="none">
              <a:latin typeface="微软雅黑" charset="0"/>
              <a:ea typeface="微软雅黑" charset="0"/>
              <a:cs typeface="宋体" charset="0"/>
            </a:endParaRPr>
          </a:p>
        </p:txBody>
      </p:sp>
      <p:sp>
        <p:nvSpPr>
          <p:cNvPr id="2" name="文本框 1"/>
          <p:cNvSpPr txBox="1"/>
          <p:nvPr/>
        </p:nvSpPr>
        <p:spPr>
          <a:xfrm>
            <a:off x="810895" y="465455"/>
            <a:ext cx="119062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6.</a:t>
            </a:r>
            <a:r>
              <a:rPr lang="zh-CN" altLang="en-US" sz="1600">
                <a:latin typeface="微软雅黑" charset="0"/>
                <a:ea typeface="微软雅黑" charset="0"/>
                <a:cs typeface="宋体" charset="0"/>
                <a:sym typeface="+mn-ea"/>
              </a:rPr>
              <a:t>异影同构</a:t>
            </a:r>
            <a:endParaRPr lang="zh-CN" altLang="en-US" sz="1600">
              <a:latin typeface="微软雅黑" charset="0"/>
              <a:ea typeface="微软雅黑" charset="0"/>
              <a:cs typeface="宋体" charset="0"/>
              <a:sym typeface="+mn-ea"/>
            </a:endParaRPr>
          </a:p>
        </p:txBody>
      </p:sp>
      <p:pic>
        <p:nvPicPr>
          <p:cNvPr id="53" name="图片 49" descr="E:\扬帆\1\稿件\《商业插画》（西安交大，渠道高职）——2016.7.18\《商业插画》西交大\商业插画第三章图片资料\图3-46 异影同构插画作品 作者：Owen Gent.jpg"/>
          <p:cNvPicPr>
            <a:picLocks noChangeAspect="1" noChangeArrowheads="1"/>
          </p:cNvPicPr>
          <p:nvPr/>
        </p:nvPicPr>
        <p:blipFill>
          <a:blip r:embed="rId1" cstate="print"/>
          <a:srcRect/>
          <a:stretch>
            <a:fillRect/>
          </a:stretch>
        </p:blipFill>
        <p:spPr>
          <a:xfrm>
            <a:off x="2915285" y="1870075"/>
            <a:ext cx="5302250" cy="463740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07745" y="2220595"/>
            <a:ext cx="6995160" cy="1628140"/>
          </a:xfrm>
          <a:prstGeom prst="rect">
            <a:avLst/>
          </a:prstGeom>
          <a:noFill/>
          <a:ln w="9525">
            <a:noFill/>
            <a:miter/>
          </a:ln>
        </p:spPr>
        <p:txBody>
          <a:bodyPr wrap="square">
            <a:spAutoFit/>
          </a:bodyPr>
          <a:p>
            <a:pPr marL="0" indent="0" algn="l">
              <a:lnSpc>
                <a:spcPts val="2420"/>
              </a:lnSpc>
            </a:pPr>
            <a:r>
              <a:rPr lang="zh-CN" altLang="en-US" sz="1600">
                <a:latin typeface="微软雅黑" charset="0"/>
                <a:ea typeface="微软雅黑" charset="0"/>
                <a:cs typeface="仿宋" charset="0"/>
                <a:sym typeface="+mn-ea"/>
              </a:rPr>
              <a:t>技巧型整合</a:t>
            </a:r>
            <a:endParaRPr lang="zh-CN" altLang="en-US" sz="1600">
              <a:latin typeface="微软雅黑" charset="0"/>
              <a:ea typeface="微软雅黑" charset="0"/>
              <a:cs typeface="仿宋" charset="0"/>
              <a:sym typeface="+mn-ea"/>
            </a:endParaRPr>
          </a:p>
          <a:p>
            <a:pPr marL="0" indent="0" algn="l">
              <a:lnSpc>
                <a:spcPts val="2420"/>
              </a:lnSpc>
            </a:pPr>
            <a:endParaRPr lang="zh-CN" altLang="en-US" sz="1600" b="0" u="none">
              <a:latin typeface="微软雅黑" charset="0"/>
              <a:ea typeface="微软雅黑" charset="0"/>
              <a:cs typeface="仿宋" charset="0"/>
              <a:sym typeface="+mn-ea"/>
            </a:endParaRPr>
          </a:p>
          <a:p>
            <a:pPr marL="0" indent="0" algn="l">
              <a:lnSpc>
                <a:spcPts val="2420"/>
              </a:lnSpc>
            </a:pPr>
            <a:r>
              <a:rPr lang="zh-CN" altLang="en-US" sz="1400">
                <a:latin typeface="微软雅黑" charset="0"/>
                <a:ea typeface="微软雅黑" charset="0"/>
                <a:cs typeface="仿宋" charset="0"/>
              </a:rPr>
              <a:t>技巧型整合就元素关系而言也是超现实的。它的特点主要是表现形式上更具新颖、巧妙性，组合形式的成立依赖形态上的巧合，图形以视觉上的趣味性为第一特征。</a:t>
            </a:r>
            <a:endParaRPr lang="zh-CN" altLang="en-US" sz="1400">
              <a:latin typeface="微软雅黑" charset="0"/>
              <a:ea typeface="微软雅黑" charset="0"/>
              <a:cs typeface="仿宋" charset="0"/>
            </a:endParaRPr>
          </a:p>
          <a:p>
            <a:pPr marL="0" indent="0" algn="l">
              <a:lnSpc>
                <a:spcPts val="2420"/>
              </a:lnSpc>
            </a:pPr>
            <a:r>
              <a:rPr lang="zh-CN" altLang="en-US" sz="1400">
                <a:latin typeface="微软雅黑" charset="0"/>
                <a:ea typeface="微软雅黑" charset="0"/>
                <a:cs typeface="仿宋" charset="0"/>
              </a:rPr>
              <a:t>技巧型整合的主要形式有共生同构、正负形同构、延异图形、隐歧图形。</a:t>
            </a:r>
            <a:endParaRPr lang="zh-CN" altLang="en-US" sz="1400">
              <a:latin typeface="微软雅黑" charset="0"/>
              <a:ea typeface="微软雅黑" charset="0"/>
              <a:cs typeface="仿宋"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4385" y="856615"/>
            <a:ext cx="7712075" cy="101346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共生同构是指几个物形通过公用一些部分或轮廓线，相互借用、相互衬托，以一种独特的紧密关系组合成一个不可分割的整体。共生同构的图形整体感强，共生的紧密关系常常用来象征事物间互相依存的含义。</a:t>
            </a:r>
            <a:endParaRPr lang="zh-CN" altLang="en-US" sz="1400" b="0" u="none">
              <a:latin typeface="微软雅黑" charset="0"/>
              <a:ea typeface="微软雅黑" charset="0"/>
              <a:cs typeface="宋体" charset="0"/>
            </a:endParaRPr>
          </a:p>
        </p:txBody>
      </p:sp>
      <p:sp>
        <p:nvSpPr>
          <p:cNvPr id="2" name="文本框 1"/>
          <p:cNvSpPr txBox="1"/>
          <p:nvPr/>
        </p:nvSpPr>
        <p:spPr>
          <a:xfrm>
            <a:off x="811530" y="448945"/>
            <a:ext cx="119189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1.</a:t>
            </a:r>
            <a:r>
              <a:rPr lang="zh-CN" altLang="en-US" sz="1600">
                <a:latin typeface="微软雅黑" charset="0"/>
                <a:ea typeface="微软雅黑" charset="0"/>
                <a:cs typeface="宋体" charset="0"/>
                <a:sym typeface="+mn-ea"/>
              </a:rPr>
              <a:t>共生同构</a:t>
            </a:r>
            <a:endParaRPr lang="zh-CN" altLang="en-US" sz="1600">
              <a:latin typeface="微软雅黑" charset="0"/>
              <a:ea typeface="微软雅黑" charset="0"/>
              <a:cs typeface="宋体" charset="0"/>
              <a:sym typeface="+mn-ea"/>
            </a:endParaRPr>
          </a:p>
        </p:txBody>
      </p:sp>
      <p:pic>
        <p:nvPicPr>
          <p:cNvPr id="54" name="图片 50" descr="E:\扬帆\1\稿件\《商业插画》（西安交大，渠道高职）——2016.7.18\《商业插画》西交大\商业插画第三章图片资料\图3-47 天书 利用中文与英文相结合创造新的文字 作者：徐冰.jpg"/>
          <p:cNvPicPr>
            <a:picLocks noChangeAspect="1" noChangeArrowheads="1"/>
          </p:cNvPicPr>
          <p:nvPr/>
        </p:nvPicPr>
        <p:blipFill>
          <a:blip r:embed="rId1" cstate="print"/>
          <a:srcRect/>
          <a:stretch>
            <a:fillRect/>
          </a:stretch>
        </p:blipFill>
        <p:spPr>
          <a:xfrm>
            <a:off x="2585720" y="1950085"/>
            <a:ext cx="5754370" cy="447484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54430" y="1264920"/>
            <a:ext cx="6981825" cy="224282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【学习要点及目标】</a:t>
            </a:r>
            <a:endParaRPr lang="zh-CN" altLang="en-US" sz="1600" b="0" u="none">
              <a:latin typeface="微软雅黑" charset="0"/>
              <a:ea typeface="微软雅黑" charset="0"/>
              <a:cs typeface="宋体" charset="0"/>
            </a:endParaRPr>
          </a:p>
          <a:p>
            <a:pPr marL="0" indent="0" algn="l">
              <a:lnSpc>
                <a:spcPts val="2420"/>
              </a:lnSpc>
            </a:pPr>
            <a:r>
              <a:rPr lang="zh-CN" altLang="en-US" sz="1400" b="0" u="none">
                <a:latin typeface="微软雅黑" charset="0"/>
                <a:ea typeface="微软雅黑" charset="0"/>
                <a:cs typeface="仿宋" charset="0"/>
              </a:rPr>
              <a:t>通过本章的学习，应能掌握商业插画的发散性思维、逆反思维、想象思维、创新思维等思维方式，了解每种思维方式的特点和适用范围，并能开拓思维模式，培养创意观点，创造独具观点和特色的商业插画。</a:t>
            </a:r>
            <a:endParaRPr lang="zh-CN" altLang="en-US" sz="1400" b="0" u="none">
              <a:latin typeface="微软雅黑" charset="0"/>
              <a:ea typeface="微软雅黑" charset="0"/>
              <a:cs typeface="仿宋" charset="0"/>
            </a:endParaRPr>
          </a:p>
          <a:p>
            <a:pPr marL="0" indent="0" algn="l">
              <a:lnSpc>
                <a:spcPts val="2420"/>
              </a:lnSpc>
            </a:pPr>
            <a:endParaRPr lang="zh-CN" altLang="en-US" sz="1200" b="0" u="none">
              <a:latin typeface="微软雅黑" charset="0"/>
              <a:ea typeface="微软雅黑" charset="0"/>
              <a:cs typeface="宋体" charset="0"/>
            </a:endParaRPr>
          </a:p>
          <a:p>
            <a:pPr marL="0" indent="0" algn="l">
              <a:lnSpc>
                <a:spcPts val="2420"/>
              </a:lnSpc>
            </a:pPr>
            <a:r>
              <a:rPr lang="zh-CN" altLang="en-US" sz="1600" b="0" u="none">
                <a:latin typeface="微软雅黑" charset="0"/>
                <a:ea typeface="微软雅黑" charset="0"/>
                <a:cs typeface="宋体" charset="0"/>
              </a:rPr>
              <a:t>【核心概念】</a:t>
            </a:r>
            <a:endParaRPr lang="zh-CN" altLang="en-US" sz="1600" b="0" u="none">
              <a:latin typeface="微软雅黑" charset="0"/>
              <a:ea typeface="微软雅黑" charset="0"/>
              <a:cs typeface="宋体" charset="0"/>
            </a:endParaRPr>
          </a:p>
          <a:p>
            <a:pPr marL="0" indent="0" algn="l">
              <a:lnSpc>
                <a:spcPts val="2420"/>
              </a:lnSpc>
            </a:pPr>
            <a:r>
              <a:rPr lang="zh-CN" altLang="en-US" sz="1400" b="0" u="none">
                <a:latin typeface="微软雅黑" charset="0"/>
                <a:ea typeface="微软雅黑" charset="0"/>
                <a:cs typeface="仿宋" charset="0"/>
              </a:rPr>
              <a:t>发散思维、逆反思维、想象思维、创新思维</a:t>
            </a:r>
            <a:endParaRPr lang="zh-CN" altLang="en-US" sz="1400">
              <a:latin typeface="微软雅黑" charset="0"/>
              <a:ea typeface="微软雅黑" charset="0"/>
            </a:endParaRPr>
          </a:p>
        </p:txBody>
      </p:sp>
      <p:sp>
        <p:nvSpPr>
          <p:cNvPr id="4" name="文本框 3"/>
          <p:cNvSpPr txBox="1"/>
          <p:nvPr/>
        </p:nvSpPr>
        <p:spPr>
          <a:xfrm>
            <a:off x="1154430" y="3969385"/>
            <a:ext cx="7033895" cy="1013460"/>
          </a:xfrm>
          <a:prstGeom prst="rect">
            <a:avLst/>
          </a:prstGeom>
          <a:noFill/>
          <a:ln w="9525">
            <a:noFill/>
            <a:miter/>
          </a:ln>
        </p:spPr>
        <p:txBody>
          <a:bodyPr wrap="square">
            <a:spAutoFit/>
          </a:bodyPr>
          <a:p>
            <a:pPr marL="0" indent="0" algn="l">
              <a:lnSpc>
                <a:spcPts val="2420"/>
              </a:lnSpc>
            </a:pPr>
            <a:r>
              <a:rPr lang="zh-CN" altLang="en-US" sz="1600" u="none">
                <a:solidFill>
                  <a:srgbClr val="FF0000"/>
                </a:solidFill>
                <a:latin typeface="微软雅黑" charset="0"/>
                <a:ea typeface="微软雅黑" charset="0"/>
                <a:cs typeface="宋体" charset="0"/>
              </a:rPr>
              <a:t>“思维是创意之母”是属于哲学的范畴，而创意是主要是一种独具创造性的的过程。因此，创意思维是人类多种思维形式的综合运用，是一种独具创造力和想象力的的高级思维活动。</a:t>
            </a:r>
            <a:endParaRPr lang="zh-CN" altLang="en-US" sz="1600" u="none">
              <a:solidFill>
                <a:srgbClr val="FF0000"/>
              </a:solidFill>
              <a:latin typeface="微软雅黑" charset="0"/>
              <a:ea typeface="微软雅黑" charset="0"/>
              <a:cs typeface="宋体"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6135" y="5394325"/>
            <a:ext cx="3198495" cy="1013460"/>
          </a:xfrm>
          <a:prstGeom prst="rect">
            <a:avLst/>
          </a:prstGeom>
          <a:noFill/>
          <a:ln w="9525">
            <a:noFill/>
            <a:miter/>
          </a:ln>
        </p:spPr>
        <p:txBody>
          <a:bodyPr wrap="square">
            <a:spAutoFit/>
          </a:bodyPr>
          <a:p>
            <a:pPr marL="0" indent="0" algn="l">
              <a:lnSpc>
                <a:spcPts val="2420"/>
              </a:lnSpc>
            </a:pPr>
            <a:r>
              <a:rPr lang="zh-CN" altLang="en-US" sz="1400">
                <a:latin typeface="微软雅黑" charset="0"/>
                <a:ea typeface="微软雅黑" charset="0"/>
                <a:cs typeface="宋体" charset="0"/>
                <a:sym typeface="+mn-ea"/>
              </a:rPr>
              <a:t>正负形同构也称反转图形，指正形和负形相互借用，相互依存，你中有我，我中有你。</a:t>
            </a:r>
            <a:endParaRPr lang="zh-CN" altLang="en-US" sz="1400">
              <a:latin typeface="微软雅黑" charset="0"/>
              <a:ea typeface="微软雅黑" charset="0"/>
              <a:cs typeface="宋体" charset="0"/>
              <a:sym typeface="+mn-ea"/>
            </a:endParaRPr>
          </a:p>
        </p:txBody>
      </p:sp>
      <p:sp>
        <p:nvSpPr>
          <p:cNvPr id="2" name="文本框 1"/>
          <p:cNvSpPr txBox="1"/>
          <p:nvPr/>
        </p:nvSpPr>
        <p:spPr>
          <a:xfrm>
            <a:off x="828040" y="4905375"/>
            <a:ext cx="138874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2.</a:t>
            </a:r>
            <a:r>
              <a:rPr lang="zh-CN" altLang="en-US" sz="1600">
                <a:latin typeface="微软雅黑" charset="0"/>
                <a:ea typeface="微软雅黑" charset="0"/>
                <a:cs typeface="宋体" charset="0"/>
                <a:sym typeface="+mn-ea"/>
              </a:rPr>
              <a:t>正负形同构</a:t>
            </a:r>
            <a:endParaRPr lang="zh-CN" altLang="en-US" sz="1600">
              <a:latin typeface="微软雅黑" charset="0"/>
              <a:ea typeface="微软雅黑" charset="0"/>
              <a:cs typeface="宋体" charset="0"/>
              <a:sym typeface="+mn-ea"/>
            </a:endParaRPr>
          </a:p>
        </p:txBody>
      </p:sp>
      <p:pic>
        <p:nvPicPr>
          <p:cNvPr id="55" name="图片 51" descr="E:\扬帆\1\稿件\《商业插画》（西安交大，渠道高职）——2016.7.18\《商业插画》西交大\商业插画第三章图片资料\图3-48 正负形同构 作者：福田繁雄.jpg"/>
          <p:cNvPicPr>
            <a:picLocks noChangeAspect="1" noChangeArrowheads="1"/>
          </p:cNvPicPr>
          <p:nvPr/>
        </p:nvPicPr>
        <p:blipFill>
          <a:blip r:embed="rId1" cstate="print"/>
          <a:srcRect/>
          <a:stretch>
            <a:fillRect/>
          </a:stretch>
        </p:blipFill>
        <p:spPr>
          <a:xfrm>
            <a:off x="4149725" y="340995"/>
            <a:ext cx="4207510" cy="608139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3750" y="856615"/>
            <a:ext cx="7614920" cy="70612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延异又称异变或渐变，是指一个形态经过一定过程逐渐演变成另一形态。延异图形是将两种形态的元素分别完整呈现，借由中间的过渡步骤将两者组织在一起，也是形与形的一种组合方式。</a:t>
            </a:r>
            <a:endParaRPr lang="zh-CN" altLang="en-US" sz="1400" b="0" u="none">
              <a:latin typeface="微软雅黑" charset="0"/>
              <a:ea typeface="微软雅黑" charset="0"/>
              <a:cs typeface="宋体" charset="0"/>
            </a:endParaRPr>
          </a:p>
        </p:txBody>
      </p:sp>
      <p:sp>
        <p:nvSpPr>
          <p:cNvPr id="2" name="文本框 1"/>
          <p:cNvSpPr txBox="1"/>
          <p:nvPr/>
        </p:nvSpPr>
        <p:spPr>
          <a:xfrm>
            <a:off x="810895" y="465455"/>
            <a:ext cx="118681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3.</a:t>
            </a:r>
            <a:r>
              <a:rPr lang="zh-CN" altLang="en-US" sz="1600">
                <a:latin typeface="微软雅黑" charset="0"/>
                <a:ea typeface="微软雅黑" charset="0"/>
                <a:cs typeface="宋体" charset="0"/>
                <a:sym typeface="+mn-ea"/>
              </a:rPr>
              <a:t>延异图形</a:t>
            </a:r>
            <a:endParaRPr lang="zh-CN" altLang="en-US" sz="1600">
              <a:latin typeface="微软雅黑" charset="0"/>
              <a:ea typeface="微软雅黑" charset="0"/>
              <a:cs typeface="宋体" charset="0"/>
              <a:sym typeface="+mn-ea"/>
            </a:endParaRPr>
          </a:p>
        </p:txBody>
      </p:sp>
      <p:pic>
        <p:nvPicPr>
          <p:cNvPr id="86" name="图片 52" descr="E:\扬帆\1\稿件\《商业插画》（西安交大，渠道高职）——2016.7.18\《商业插画》西交大\商业插画第三章图片资料\图3-49 多场景渐变插画 作者：Oscar Ramos.jpg"/>
          <p:cNvPicPr>
            <a:picLocks noChangeAspect="1" noChangeArrowheads="1"/>
          </p:cNvPicPr>
          <p:nvPr/>
        </p:nvPicPr>
        <p:blipFill>
          <a:blip r:embed="rId1" cstate="print"/>
          <a:srcRect/>
          <a:stretch>
            <a:fillRect/>
          </a:stretch>
        </p:blipFill>
        <p:spPr>
          <a:xfrm rot="16200000">
            <a:off x="3663315" y="-1210310"/>
            <a:ext cx="1707515" cy="7358380"/>
          </a:xfrm>
          <a:prstGeom prst="rect">
            <a:avLst/>
          </a:prstGeom>
          <a:noFill/>
          <a:ln w="9525">
            <a:noFill/>
            <a:miter lim="800000"/>
            <a:headEnd/>
            <a:tailEnd/>
          </a:ln>
        </p:spPr>
      </p:pic>
      <p:pic>
        <p:nvPicPr>
          <p:cNvPr id="57" name="图片 53" descr="E:\扬帆\1\稿件\《商业插画》（西安交大，渠道高职）——2016.7.18\《商业插画》西交大\商业插画第三章图片资料\图3-50 多场景渐变插画 作者：Oscar Ramos.jpg"/>
          <p:cNvPicPr>
            <a:picLocks noChangeAspect="1" noChangeArrowheads="1"/>
          </p:cNvPicPr>
          <p:nvPr/>
        </p:nvPicPr>
        <p:blipFill>
          <a:blip r:embed="rId2" cstate="print"/>
          <a:srcRect/>
          <a:stretch>
            <a:fillRect/>
          </a:stretch>
        </p:blipFill>
        <p:spPr>
          <a:xfrm rot="16200000">
            <a:off x="3667125" y="520700"/>
            <a:ext cx="1681480" cy="7368540"/>
          </a:xfrm>
          <a:prstGeom prst="rect">
            <a:avLst/>
          </a:prstGeom>
          <a:noFill/>
          <a:ln w="9525">
            <a:noFill/>
            <a:miter lim="800000"/>
            <a:headEnd/>
            <a:tailEnd/>
          </a:ln>
        </p:spPr>
      </p:pic>
      <p:pic>
        <p:nvPicPr>
          <p:cNvPr id="58" name="图片 54" descr="E:\扬帆\1\稿件\《商业插画》（西安交大，渠道高职）——2016.7.18\《商业插画》西交大\商业插画第三章图片资料\图3-51 多场景渐变插画 作者：Oscar Ramos.jpg"/>
          <p:cNvPicPr>
            <a:picLocks noChangeAspect="1" noChangeArrowheads="1"/>
          </p:cNvPicPr>
          <p:nvPr/>
        </p:nvPicPr>
        <p:blipFill>
          <a:blip r:embed="rId3" cstate="print"/>
          <a:srcRect/>
          <a:stretch>
            <a:fillRect/>
          </a:stretch>
        </p:blipFill>
        <p:spPr>
          <a:xfrm rot="16200000">
            <a:off x="3709670" y="2233295"/>
            <a:ext cx="1612900" cy="736092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6135" y="5140325"/>
            <a:ext cx="3198495" cy="1320800"/>
          </a:xfrm>
          <a:prstGeom prst="rect">
            <a:avLst/>
          </a:prstGeom>
          <a:noFill/>
          <a:ln w="9525">
            <a:noFill/>
            <a:miter/>
          </a:ln>
        </p:spPr>
        <p:txBody>
          <a:bodyPr wrap="square">
            <a:spAutoFit/>
          </a:bodyPr>
          <a:p>
            <a:pPr marL="0" indent="0" algn="l">
              <a:lnSpc>
                <a:spcPts val="2420"/>
              </a:lnSpc>
            </a:pPr>
            <a:r>
              <a:rPr lang="zh-CN" altLang="en-US" sz="1400">
                <a:latin typeface="微软雅黑" charset="0"/>
                <a:ea typeface="微软雅黑" charset="0"/>
                <a:cs typeface="宋体" charset="0"/>
                <a:sym typeface="+mn-ea"/>
              </a:rPr>
              <a:t>隐歧图形又称一形双意，是指图形具有“同时性”，即一个画面元素由于观察的方法和角度不同，可以看到多种事物形态，从而象征多种含义。</a:t>
            </a:r>
            <a:endParaRPr lang="zh-CN" altLang="en-US" sz="1400">
              <a:latin typeface="微软雅黑" charset="0"/>
              <a:ea typeface="微软雅黑" charset="0"/>
              <a:cs typeface="宋体" charset="0"/>
              <a:sym typeface="+mn-ea"/>
            </a:endParaRPr>
          </a:p>
        </p:txBody>
      </p:sp>
      <p:sp>
        <p:nvSpPr>
          <p:cNvPr id="2" name="文本框 1"/>
          <p:cNvSpPr txBox="1"/>
          <p:nvPr/>
        </p:nvSpPr>
        <p:spPr>
          <a:xfrm>
            <a:off x="828040" y="4651375"/>
            <a:ext cx="1192530"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4.</a:t>
            </a:r>
            <a:r>
              <a:rPr lang="zh-CN" altLang="en-US" sz="1600">
                <a:latin typeface="微软雅黑" charset="0"/>
                <a:ea typeface="微软雅黑" charset="0"/>
                <a:cs typeface="宋体" charset="0"/>
                <a:sym typeface="+mn-ea"/>
              </a:rPr>
              <a:t>隐歧图形</a:t>
            </a:r>
            <a:endParaRPr lang="zh-CN" altLang="en-US" sz="1600">
              <a:latin typeface="微软雅黑" charset="0"/>
              <a:ea typeface="微软雅黑" charset="0"/>
              <a:cs typeface="宋体" charset="0"/>
              <a:sym typeface="+mn-ea"/>
            </a:endParaRPr>
          </a:p>
        </p:txBody>
      </p:sp>
      <p:pic>
        <p:nvPicPr>
          <p:cNvPr id="59" name="图片 55" descr="E:\扬帆\1\稿件\《商业插画》（西安交大，渠道高职）——2016.7.18\《商业插画》西交大\商业插画第三章图片资料\图3-52 利用各国海报组成的蒙娜丽莎像 作者：福田繁雄.jpg"/>
          <p:cNvPicPr>
            <a:picLocks noChangeAspect="1" noChangeArrowheads="1"/>
          </p:cNvPicPr>
          <p:nvPr/>
        </p:nvPicPr>
        <p:blipFill>
          <a:blip r:embed="rId1" cstate="print"/>
          <a:srcRect/>
          <a:stretch>
            <a:fillRect/>
          </a:stretch>
        </p:blipFill>
        <p:spPr>
          <a:xfrm>
            <a:off x="4089400" y="442595"/>
            <a:ext cx="4208780" cy="595566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07745" y="2220595"/>
            <a:ext cx="6995160" cy="1935480"/>
          </a:xfrm>
          <a:prstGeom prst="rect">
            <a:avLst/>
          </a:prstGeom>
          <a:noFill/>
          <a:ln w="9525">
            <a:noFill/>
            <a:miter/>
          </a:ln>
        </p:spPr>
        <p:txBody>
          <a:bodyPr wrap="square">
            <a:spAutoFit/>
          </a:bodyPr>
          <a:p>
            <a:pPr marL="0" indent="0" algn="l">
              <a:lnSpc>
                <a:spcPts val="2420"/>
              </a:lnSpc>
            </a:pPr>
            <a:r>
              <a:rPr lang="zh-CN" altLang="en-US" sz="1600">
                <a:latin typeface="微软雅黑" charset="0"/>
                <a:ea typeface="微软雅黑" charset="0"/>
                <a:cs typeface="仿宋" charset="0"/>
                <a:sym typeface="+mn-ea"/>
              </a:rPr>
              <a:t>图形中的空间转换</a:t>
            </a:r>
            <a:endParaRPr lang="zh-CN" altLang="en-US" sz="1600">
              <a:latin typeface="微软雅黑" charset="0"/>
              <a:ea typeface="微软雅黑" charset="0"/>
              <a:cs typeface="仿宋" charset="0"/>
              <a:sym typeface="+mn-ea"/>
            </a:endParaRPr>
          </a:p>
          <a:p>
            <a:pPr marL="0" indent="0" algn="l">
              <a:lnSpc>
                <a:spcPts val="2420"/>
              </a:lnSpc>
            </a:pPr>
            <a:endParaRPr lang="zh-CN" altLang="en-US" sz="1600" b="0" u="none">
              <a:latin typeface="微软雅黑" charset="0"/>
              <a:ea typeface="微软雅黑" charset="0"/>
              <a:cs typeface="仿宋" charset="0"/>
              <a:sym typeface="+mn-ea"/>
            </a:endParaRPr>
          </a:p>
          <a:p>
            <a:pPr marL="0" indent="0" algn="l">
              <a:lnSpc>
                <a:spcPts val="2420"/>
              </a:lnSpc>
            </a:pPr>
            <a:r>
              <a:rPr lang="zh-CN" altLang="en-US" sz="1400">
                <a:latin typeface="微软雅黑" charset="0"/>
                <a:ea typeface="微软雅黑" charset="0"/>
                <a:cs typeface="仿宋" charset="0"/>
              </a:rPr>
              <a:t>虽然图形通常是表现在二维平面上的，但空间始终是图形考虑与表现的范畴。通过改变空间关系，从时空转换中寻找灵感，营造新鲜有趣的视觉形式，是创造性想象的一个重要方式。</a:t>
            </a:r>
            <a:endParaRPr lang="zh-CN" altLang="en-US" sz="1400">
              <a:latin typeface="微软雅黑" charset="0"/>
              <a:ea typeface="微软雅黑" charset="0"/>
              <a:cs typeface="仿宋" charset="0"/>
            </a:endParaRPr>
          </a:p>
          <a:p>
            <a:pPr marL="0" indent="0" algn="l">
              <a:lnSpc>
                <a:spcPts val="2420"/>
              </a:lnSpc>
            </a:pPr>
            <a:r>
              <a:rPr lang="zh-CN" altLang="en-US" sz="1400">
                <a:latin typeface="微软雅黑" charset="0"/>
                <a:ea typeface="微软雅黑" charset="0"/>
                <a:cs typeface="仿宋" charset="0"/>
              </a:rPr>
              <a:t>在图形设计中与空间关系密切的形式主要有混维图形、矛盾空间图形和虚画图形。</a:t>
            </a:r>
            <a:endParaRPr lang="zh-CN" altLang="en-US" sz="1400">
              <a:latin typeface="微软雅黑" charset="0"/>
              <a:ea typeface="微软雅黑" charset="0"/>
              <a:cs typeface="仿宋"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4385" y="856615"/>
            <a:ext cx="7778115" cy="70612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混维图形是将不同维度空间的形态进行错位混合的图形构成方式。二维平面与三维空间之间的跨越，或者不同空间层次的移位同构都是产生混维的方式。</a:t>
            </a:r>
            <a:endParaRPr lang="zh-CN" altLang="en-US" sz="1400" b="0" u="none">
              <a:latin typeface="微软雅黑" charset="0"/>
              <a:ea typeface="微软雅黑" charset="0"/>
              <a:cs typeface="宋体" charset="0"/>
            </a:endParaRPr>
          </a:p>
        </p:txBody>
      </p:sp>
      <p:sp>
        <p:nvSpPr>
          <p:cNvPr id="2" name="文本框 1"/>
          <p:cNvSpPr txBox="1"/>
          <p:nvPr/>
        </p:nvSpPr>
        <p:spPr>
          <a:xfrm>
            <a:off x="810895" y="465455"/>
            <a:ext cx="119189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1.</a:t>
            </a:r>
            <a:r>
              <a:rPr lang="zh-CN" altLang="en-US" sz="1600">
                <a:latin typeface="微软雅黑" charset="0"/>
                <a:ea typeface="微软雅黑" charset="0"/>
                <a:cs typeface="宋体" charset="0"/>
                <a:sym typeface="+mn-ea"/>
              </a:rPr>
              <a:t>混维图形</a:t>
            </a:r>
            <a:endParaRPr lang="zh-CN" altLang="en-US" sz="1600">
              <a:latin typeface="微软雅黑" charset="0"/>
              <a:ea typeface="微软雅黑" charset="0"/>
              <a:cs typeface="宋体" charset="0"/>
              <a:sym typeface="+mn-ea"/>
            </a:endParaRPr>
          </a:p>
        </p:txBody>
      </p:sp>
      <p:pic>
        <p:nvPicPr>
          <p:cNvPr id="60" name="图片 56" descr="E:\扬帆\1\稿件\《商业插画》（西安交大，渠道高职）——2016.7.18\《商业插画》西交大\商业插画第三章图片资料\图3-53 日本Miyabi品牌刀具创意海报.jpg"/>
          <p:cNvPicPr>
            <a:picLocks noChangeAspect="1" noChangeArrowheads="1"/>
          </p:cNvPicPr>
          <p:nvPr/>
        </p:nvPicPr>
        <p:blipFill>
          <a:blip r:embed="rId1" cstate="print"/>
          <a:srcRect/>
          <a:stretch>
            <a:fillRect/>
          </a:stretch>
        </p:blipFill>
        <p:spPr>
          <a:xfrm>
            <a:off x="3387090" y="2007235"/>
            <a:ext cx="2477135" cy="3632200"/>
          </a:xfrm>
          <a:prstGeom prst="rect">
            <a:avLst/>
          </a:prstGeom>
          <a:noFill/>
          <a:ln w="9525">
            <a:noFill/>
            <a:miter lim="800000"/>
            <a:headEnd/>
            <a:tailEnd/>
          </a:ln>
        </p:spPr>
      </p:pic>
      <p:pic>
        <p:nvPicPr>
          <p:cNvPr id="61" name="图片 57" descr="E:\扬帆\1\稿件\《商业插画》（西安交大，渠道高职）——2016.7.18\《商业插画》西交大\商业插画第三章图片资料\图3-54 日本Miyabi品牌刀具创意海报.jpg"/>
          <p:cNvPicPr>
            <a:picLocks noChangeAspect="1" noChangeArrowheads="1"/>
          </p:cNvPicPr>
          <p:nvPr/>
        </p:nvPicPr>
        <p:blipFill>
          <a:blip r:embed="rId2" cstate="print"/>
          <a:srcRect/>
          <a:stretch>
            <a:fillRect/>
          </a:stretch>
        </p:blipFill>
        <p:spPr>
          <a:xfrm>
            <a:off x="5967095" y="1978025"/>
            <a:ext cx="2506345" cy="3675380"/>
          </a:xfrm>
          <a:prstGeom prst="rect">
            <a:avLst/>
          </a:prstGeom>
          <a:noFill/>
          <a:ln w="9525">
            <a:noFill/>
            <a:miter lim="800000"/>
            <a:headEnd/>
            <a:tailEnd/>
          </a:ln>
        </p:spPr>
      </p:pic>
      <p:pic>
        <p:nvPicPr>
          <p:cNvPr id="62" name="图片 58" descr="E:\扬帆\1\稿件\《商业插画》（西安交大，渠道高职）——2016.7.18\《商业插画》西交大\商业插画第三章图片资料\图3-55 日本Miyabi品牌刀具创意海报.jpg"/>
          <p:cNvPicPr>
            <a:picLocks noChangeAspect="1" noChangeArrowheads="1"/>
          </p:cNvPicPr>
          <p:nvPr/>
        </p:nvPicPr>
        <p:blipFill>
          <a:blip r:embed="rId3" cstate="print"/>
          <a:srcRect/>
          <a:stretch>
            <a:fillRect/>
          </a:stretch>
        </p:blipFill>
        <p:spPr>
          <a:xfrm>
            <a:off x="828040" y="2011680"/>
            <a:ext cx="2473960" cy="36271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53135" y="856615"/>
            <a:ext cx="7240270" cy="101346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矛盾空间图形利用了人的视觉关注中心有一定的局限性，对画面的不同部分采用不同的透视角度，对同一形态在不同视觉区域进行不同的空间界定，从而形成了看似合理、实则充满矛盾的画面空间关系。</a:t>
            </a:r>
            <a:endParaRPr lang="zh-CN" altLang="en-US" sz="1400" b="0" u="none">
              <a:latin typeface="微软雅黑" charset="0"/>
              <a:ea typeface="微软雅黑" charset="0"/>
              <a:cs typeface="宋体" charset="0"/>
            </a:endParaRPr>
          </a:p>
        </p:txBody>
      </p:sp>
      <p:sp>
        <p:nvSpPr>
          <p:cNvPr id="2" name="文本框 1"/>
          <p:cNvSpPr txBox="1"/>
          <p:nvPr/>
        </p:nvSpPr>
        <p:spPr>
          <a:xfrm>
            <a:off x="969645" y="465455"/>
            <a:ext cx="1185545"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2.</a:t>
            </a:r>
            <a:r>
              <a:rPr lang="zh-CN" altLang="en-US" sz="1600">
                <a:latin typeface="微软雅黑" charset="0"/>
                <a:ea typeface="微软雅黑" charset="0"/>
                <a:cs typeface="宋体" charset="0"/>
                <a:sym typeface="+mn-ea"/>
              </a:rPr>
              <a:t>矛盾空间</a:t>
            </a:r>
            <a:endParaRPr lang="zh-CN" altLang="en-US" sz="1600">
              <a:latin typeface="微软雅黑" charset="0"/>
              <a:ea typeface="微软雅黑" charset="0"/>
              <a:cs typeface="宋体" charset="0"/>
              <a:sym typeface="+mn-ea"/>
            </a:endParaRPr>
          </a:p>
        </p:txBody>
      </p:sp>
      <p:pic>
        <p:nvPicPr>
          <p:cNvPr id="63" name="图片 59" descr="E:\扬帆\1\稿件\《商业插画》（西安交大，渠道高职）——2016.7.18\《商业插画》西交大\商业插画第三章图片资料\图3-56 AMELIE 作者：张佳.jpg"/>
          <p:cNvPicPr>
            <a:picLocks noChangeAspect="1" noChangeArrowheads="1"/>
          </p:cNvPicPr>
          <p:nvPr/>
        </p:nvPicPr>
        <p:blipFill>
          <a:blip r:embed="rId1" cstate="print"/>
          <a:srcRect/>
          <a:stretch>
            <a:fillRect/>
          </a:stretch>
        </p:blipFill>
        <p:spPr>
          <a:xfrm>
            <a:off x="980440" y="1934210"/>
            <a:ext cx="6980555" cy="464121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53135" y="856615"/>
            <a:ext cx="7240270" cy="70612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宋体" charset="0"/>
              </a:rPr>
              <a:t>虚画图形是将一种物体形态的画面画在另一个物体上，使二维画面中的元素与画面承载物之间发生关系，产生虚实之间的错位，从而达到新颖有趣、抒情达意的效果</a:t>
            </a:r>
            <a:r>
              <a:rPr lang="en-US" altLang="zh-CN" sz="1400" b="0" u="none">
                <a:latin typeface="微软雅黑" charset="0"/>
                <a:ea typeface="微软雅黑" charset="0"/>
                <a:cs typeface="宋体" charset="0"/>
              </a:rPr>
              <a:t>.</a:t>
            </a:r>
            <a:endParaRPr lang="en-US" altLang="zh-CN" sz="1400" b="0" u="none">
              <a:latin typeface="微软雅黑" charset="0"/>
              <a:ea typeface="微软雅黑" charset="0"/>
              <a:cs typeface="宋体" charset="0"/>
            </a:endParaRPr>
          </a:p>
        </p:txBody>
      </p:sp>
      <p:sp>
        <p:nvSpPr>
          <p:cNvPr id="2" name="文本框 1"/>
          <p:cNvSpPr txBox="1"/>
          <p:nvPr/>
        </p:nvSpPr>
        <p:spPr>
          <a:xfrm>
            <a:off x="969645" y="465455"/>
            <a:ext cx="1195705" cy="337820"/>
          </a:xfrm>
          <a:prstGeom prst="rect">
            <a:avLst/>
          </a:prstGeom>
          <a:noFill/>
        </p:spPr>
        <p:txBody>
          <a:bodyPr wrap="none" rtlCol="0" anchor="t">
            <a:spAutoFit/>
          </a:bodyPr>
          <a:p>
            <a:pPr algn="l"/>
            <a:r>
              <a:rPr sz="1600">
                <a:cs typeface="宋体" charset="0"/>
                <a:sym typeface="+mn-ea"/>
              </a:rPr>
              <a:t>3. 虚画图形</a:t>
            </a:r>
            <a:endParaRPr sz="1600">
              <a:cs typeface="宋体" charset="0"/>
              <a:sym typeface="+mn-ea"/>
            </a:endParaRPr>
          </a:p>
        </p:txBody>
      </p:sp>
      <p:pic>
        <p:nvPicPr>
          <p:cNvPr id="65" name="图片 61" descr="E:\扬帆\1\稿件\《商业插画》（西安交大，渠道高职）——2016.7.18\《商业插画》西交大\商业插画第三章图片资料\图3-58 手绘铅笔画与摄影作品结合 作者：Ben Heine.jpg"/>
          <p:cNvPicPr>
            <a:picLocks noChangeAspect="1" noChangeArrowheads="1"/>
          </p:cNvPicPr>
          <p:nvPr/>
        </p:nvPicPr>
        <p:blipFill>
          <a:blip r:embed="rId1" cstate="print"/>
          <a:srcRect/>
          <a:stretch>
            <a:fillRect/>
          </a:stretch>
        </p:blipFill>
        <p:spPr>
          <a:xfrm>
            <a:off x="803910" y="3178175"/>
            <a:ext cx="3000375" cy="2250440"/>
          </a:xfrm>
          <a:prstGeom prst="rect">
            <a:avLst/>
          </a:prstGeom>
          <a:noFill/>
          <a:ln w="9525">
            <a:noFill/>
            <a:miter lim="800000"/>
            <a:headEnd/>
            <a:tailEnd/>
          </a:ln>
        </p:spPr>
      </p:pic>
      <p:pic>
        <p:nvPicPr>
          <p:cNvPr id="66" name="图片 62" descr="E:\扬帆\1\稿件\《商业插画》（西安交大，渠道高职）——2016.7.18\《商业插画》西交大\商业插画第三章图片资料\图3-59 手绘铅笔画与摄影作品结合 作者：Ben Heine.jpg"/>
          <p:cNvPicPr>
            <a:picLocks noChangeAspect="1" noChangeArrowheads="1"/>
          </p:cNvPicPr>
          <p:nvPr/>
        </p:nvPicPr>
        <p:blipFill>
          <a:blip r:embed="rId2" cstate="print"/>
          <a:srcRect/>
          <a:stretch>
            <a:fillRect/>
          </a:stretch>
        </p:blipFill>
        <p:spPr>
          <a:xfrm>
            <a:off x="3854450" y="3159760"/>
            <a:ext cx="2836545" cy="2268220"/>
          </a:xfrm>
          <a:prstGeom prst="rect">
            <a:avLst/>
          </a:prstGeom>
          <a:noFill/>
          <a:ln w="9525">
            <a:noFill/>
            <a:miter lim="800000"/>
            <a:headEnd/>
            <a:tailEnd/>
          </a:ln>
        </p:spPr>
      </p:pic>
      <p:pic>
        <p:nvPicPr>
          <p:cNvPr id="67" name="图片 63" descr="E:\扬帆\1\稿件\《商业插画》（西安交大，渠道高职）——2016.7.18\《商业插画》西交大\商业插画第三章图片资料\图3-60 手绘铅笔画与摄影作品结合 作者：Ben Heine.jpg"/>
          <p:cNvPicPr>
            <a:picLocks noChangeAspect="1" noChangeArrowheads="1"/>
          </p:cNvPicPr>
          <p:nvPr/>
        </p:nvPicPr>
        <p:blipFill>
          <a:blip r:embed="rId3" cstate="print"/>
          <a:srcRect/>
          <a:stretch>
            <a:fillRect/>
          </a:stretch>
        </p:blipFill>
        <p:spPr>
          <a:xfrm>
            <a:off x="6751320" y="3165475"/>
            <a:ext cx="1591310" cy="226187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6135" y="5140325"/>
            <a:ext cx="3198495" cy="1320800"/>
          </a:xfrm>
          <a:prstGeom prst="rect">
            <a:avLst/>
          </a:prstGeom>
          <a:noFill/>
          <a:ln w="9525">
            <a:noFill/>
            <a:miter/>
          </a:ln>
        </p:spPr>
        <p:txBody>
          <a:bodyPr wrap="square">
            <a:spAutoFit/>
          </a:bodyPr>
          <a:p>
            <a:pPr marL="0" indent="0" algn="l">
              <a:lnSpc>
                <a:spcPts val="2420"/>
              </a:lnSpc>
            </a:pPr>
            <a:r>
              <a:rPr lang="zh-CN" altLang="en-US" sz="1400">
                <a:latin typeface="微软雅黑" charset="0"/>
                <a:ea typeface="微软雅黑" charset="0"/>
                <a:cs typeface="宋体" charset="0"/>
                <a:sym typeface="+mn-ea"/>
              </a:rPr>
              <a:t>悖论图形是看上去好像有正确的推理过程，但最后的结论却不能成立，在推理和演绎的过程中似乎找不出毛病，顺延下去的结果却造成了错误或错位。</a:t>
            </a:r>
            <a:endParaRPr lang="zh-CN" altLang="en-US" sz="1400">
              <a:latin typeface="微软雅黑" charset="0"/>
              <a:ea typeface="微软雅黑" charset="0"/>
              <a:cs typeface="宋体" charset="0"/>
              <a:sym typeface="+mn-ea"/>
            </a:endParaRPr>
          </a:p>
        </p:txBody>
      </p:sp>
      <p:sp>
        <p:nvSpPr>
          <p:cNvPr id="2" name="文本框 1"/>
          <p:cNvSpPr txBox="1"/>
          <p:nvPr/>
        </p:nvSpPr>
        <p:spPr>
          <a:xfrm>
            <a:off x="828040" y="4651375"/>
            <a:ext cx="1192530" cy="352425"/>
          </a:xfrm>
          <a:prstGeom prst="rect">
            <a:avLst/>
          </a:prstGeom>
          <a:noFill/>
        </p:spPr>
        <p:txBody>
          <a:bodyPr wrap="none" rtlCol="0" anchor="t">
            <a:spAutoFit/>
          </a:bodyPr>
          <a:p>
            <a:pPr algn="l"/>
            <a:r>
              <a:rPr lang="en-US" altLang="zh-CN" sz="1600">
                <a:latin typeface="方正兰亭超细黑简体" charset="0"/>
                <a:ea typeface="方正兰亭超细黑简体" charset="0"/>
                <a:cs typeface="宋体" charset="0"/>
                <a:sym typeface="+mn-ea"/>
              </a:rPr>
              <a:t>4.</a:t>
            </a:r>
            <a:r>
              <a:rPr lang="zh-CN" altLang="en-US" sz="1600">
                <a:latin typeface="微软雅黑" charset="0"/>
                <a:ea typeface="微软雅黑" charset="0"/>
                <a:cs typeface="宋体" charset="0"/>
                <a:sym typeface="+mn-ea"/>
              </a:rPr>
              <a:t>悖论图形</a:t>
            </a:r>
            <a:endParaRPr lang="zh-CN" altLang="en-US" sz="1600">
              <a:latin typeface="微软雅黑" charset="0"/>
              <a:ea typeface="微软雅黑" charset="0"/>
              <a:cs typeface="宋体" charset="0"/>
              <a:sym typeface="+mn-ea"/>
            </a:endParaRPr>
          </a:p>
        </p:txBody>
      </p:sp>
      <p:pic>
        <p:nvPicPr>
          <p:cNvPr id="68" name="图片 64" descr="E:\扬帆\1\稿件\《商业插画》（西安交大，渠道高职）——2016.7.18\《商业插画》西交大\商业插画第三章图片资料\图3-61 悖论插画图形 来自网络.jpg"/>
          <p:cNvPicPr>
            <a:picLocks noChangeAspect="1" noChangeArrowheads="1"/>
          </p:cNvPicPr>
          <p:nvPr/>
        </p:nvPicPr>
        <p:blipFill>
          <a:blip r:embed="rId1" cstate="print"/>
          <a:srcRect/>
          <a:stretch>
            <a:fillRect/>
          </a:stretch>
        </p:blipFill>
        <p:spPr>
          <a:xfrm>
            <a:off x="4251325" y="391795"/>
            <a:ext cx="4178935" cy="596392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40130" y="1519238"/>
            <a:ext cx="6784181" cy="1935480"/>
          </a:xfrm>
          <a:prstGeom prst="rect">
            <a:avLst/>
          </a:prstGeom>
          <a:noFill/>
          <a:ln w="9525">
            <a:noFill/>
            <a:miter/>
          </a:ln>
        </p:spPr>
        <p:txBody>
          <a:bodyPr wrap="square">
            <a:spAutoFit/>
          </a:bodyPr>
          <a:p>
            <a:pPr marL="0" indent="0" algn="l">
              <a:lnSpc>
                <a:spcPts val="2420"/>
              </a:lnSpc>
            </a:pPr>
            <a:r>
              <a:rPr lang="zh-CN" altLang="en-US" sz="1600" b="0" u="none">
                <a:solidFill>
                  <a:srgbClr val="0070C0"/>
                </a:solidFill>
                <a:latin typeface="微软雅黑" charset="0"/>
                <a:ea typeface="微软雅黑" charset="0"/>
                <a:cs typeface="宋体" charset="0"/>
              </a:rPr>
              <a:t>创新思维</a:t>
            </a:r>
            <a:endParaRPr lang="zh-CN" altLang="en-US" sz="1600" b="0" u="none">
              <a:solidFill>
                <a:srgbClr val="0070C0"/>
              </a:solidFill>
              <a:latin typeface="微软雅黑" charset="0"/>
              <a:ea typeface="微软雅黑" charset="0"/>
              <a:cs typeface="宋体" charset="0"/>
            </a:endParaRPr>
          </a:p>
          <a:p>
            <a:pPr marL="0" indent="0" algn="l">
              <a:lnSpc>
                <a:spcPts val="2420"/>
              </a:lnSpc>
            </a:pPr>
            <a:endParaRPr lang="zh-CN" altLang="en-US" sz="1600" b="0" u="none">
              <a:solidFill>
                <a:srgbClr val="0070C0"/>
              </a:solidFill>
              <a:latin typeface="微软雅黑" charset="0"/>
              <a:ea typeface="微软雅黑" charset="0"/>
              <a:cs typeface="宋体" charset="0"/>
            </a:endParaRPr>
          </a:p>
          <a:p>
            <a:pPr marL="0" indent="0" algn="l">
              <a:lnSpc>
                <a:spcPts val="2420"/>
              </a:lnSpc>
            </a:pPr>
            <a:r>
              <a:rPr lang="zh-CN" altLang="en-US" sz="1400" b="0" u="none">
                <a:latin typeface="微软雅黑" charset="0"/>
                <a:ea typeface="微软雅黑" charset="0"/>
                <a:cs typeface="仿宋" charset="0"/>
              </a:rPr>
              <a:t>创新思维主要强调新颖性、独创性。创意思维有广义和狭义之分：广义的创新思维是指“在提出问题和解决问题的过程中，一切对创新成果起作用的思维活动”；这里所讲的创新思维是指狭义的创新思维，即“人们生产生活实践中直接形成的创新成果的思维”，主要包括非逻辑思维方式，如灵感、直觉、顿悟等。</a:t>
            </a:r>
            <a:endParaRPr lang="zh-CN" altLang="en-US" sz="1400" b="0" u="none">
              <a:latin typeface="微软雅黑" charset="0"/>
              <a:ea typeface="微软雅黑" charset="0"/>
              <a:cs typeface="仿宋"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15315" y="747395"/>
            <a:ext cx="2287905" cy="39878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创新思维插画设计案例</a:t>
            </a:r>
            <a:endParaRPr lang="zh-CN" altLang="en-US" sz="1600" b="0" u="none">
              <a:latin typeface="微软雅黑" charset="0"/>
              <a:ea typeface="微软雅黑" charset="0"/>
              <a:cs typeface="宋体" charset="0"/>
            </a:endParaRPr>
          </a:p>
        </p:txBody>
      </p:sp>
      <p:sp>
        <p:nvSpPr>
          <p:cNvPr id="101" name="文本框 100"/>
          <p:cNvSpPr txBox="1"/>
          <p:nvPr/>
        </p:nvSpPr>
        <p:spPr>
          <a:xfrm>
            <a:off x="2976563" y="893604"/>
            <a:ext cx="1967865" cy="243840"/>
          </a:xfrm>
          <a:prstGeom prst="rect">
            <a:avLst/>
          </a:prstGeom>
          <a:noFill/>
          <a:ln w="9525">
            <a:noFill/>
            <a:miter/>
          </a:ln>
        </p:spPr>
        <p:txBody>
          <a:bodyPr wrap="square">
            <a:spAutoFit/>
          </a:bodyPr>
          <a:p>
            <a:pPr marL="0" indent="0" algn="l"/>
            <a:r>
              <a:rPr sz="1000" b="0" u="none">
                <a:solidFill>
                  <a:srgbClr val="000000"/>
                </a:solidFill>
                <a:latin typeface="宋体" charset="0"/>
                <a:ea typeface="宋体" charset="0"/>
                <a:cs typeface="宋体" charset="0"/>
              </a:rPr>
              <a:t>Lim Heng Swee</a:t>
            </a:r>
            <a:endParaRPr sz="1000" b="0" u="none">
              <a:solidFill>
                <a:srgbClr val="000000"/>
              </a:solidFill>
              <a:latin typeface="宋体" charset="0"/>
              <a:ea typeface="宋体" charset="0"/>
              <a:cs typeface="宋体" charset="0"/>
            </a:endParaRPr>
          </a:p>
        </p:txBody>
      </p:sp>
      <p:pic>
        <p:nvPicPr>
          <p:cNvPr id="69" name="图片 65" descr="E:\扬帆\1\稿件\《商业插画》（西安交大，渠道高职）——2016.7.18\《商业插画》西交大\商业插画第三章图片资料\图3-62 I can bear it! 作者：Lim Heng Swee.jpg"/>
          <p:cNvPicPr>
            <a:picLocks noChangeAspect="1" noChangeArrowheads="1"/>
          </p:cNvPicPr>
          <p:nvPr/>
        </p:nvPicPr>
        <p:blipFill>
          <a:blip r:embed="rId1" cstate="print"/>
          <a:srcRect/>
          <a:stretch>
            <a:fillRect/>
          </a:stretch>
        </p:blipFill>
        <p:spPr>
          <a:xfrm>
            <a:off x="1228090" y="1287145"/>
            <a:ext cx="2629535" cy="2602230"/>
          </a:xfrm>
          <a:prstGeom prst="rect">
            <a:avLst/>
          </a:prstGeom>
          <a:noFill/>
          <a:ln w="9525">
            <a:noFill/>
            <a:miter lim="800000"/>
            <a:headEnd/>
            <a:tailEnd/>
          </a:ln>
        </p:spPr>
      </p:pic>
      <p:pic>
        <p:nvPicPr>
          <p:cNvPr id="70" name="图片 66" descr="E:\扬帆\1\稿件\《商业插画》（西安交大，渠道高职）——2016.7.18\《商业插画》西交大\商业插画第三章图片资料\图3-63 I'll Never let go永不言弃。 作者：Lim Heng Swee.jpg"/>
          <p:cNvPicPr>
            <a:picLocks noChangeAspect="1" noChangeArrowheads="1"/>
          </p:cNvPicPr>
          <p:nvPr/>
        </p:nvPicPr>
        <p:blipFill>
          <a:blip r:embed="rId2" cstate="print"/>
          <a:srcRect/>
          <a:stretch>
            <a:fillRect/>
          </a:stretch>
        </p:blipFill>
        <p:spPr>
          <a:xfrm>
            <a:off x="3877310" y="1303020"/>
            <a:ext cx="2570480" cy="2570480"/>
          </a:xfrm>
          <a:prstGeom prst="rect">
            <a:avLst/>
          </a:prstGeom>
          <a:noFill/>
          <a:ln w="9525">
            <a:noFill/>
            <a:miter lim="800000"/>
            <a:headEnd/>
            <a:tailEnd/>
          </a:ln>
        </p:spPr>
      </p:pic>
      <p:pic>
        <p:nvPicPr>
          <p:cNvPr id="71" name="图片 67" descr="E:\扬帆\1\稿件\《商业插画》（西安交大，渠道高职）——2016.7.18\《商业插画》西交大\商业插画第三章图片资料\图3-64 Save the word 拯救世界 作者：Lim Heng Swee.jpg"/>
          <p:cNvPicPr>
            <a:picLocks noChangeAspect="1" noChangeArrowheads="1"/>
          </p:cNvPicPr>
          <p:nvPr/>
        </p:nvPicPr>
        <p:blipFill>
          <a:blip r:embed="rId3" cstate="print"/>
          <a:srcRect/>
          <a:stretch>
            <a:fillRect/>
          </a:stretch>
        </p:blipFill>
        <p:spPr>
          <a:xfrm>
            <a:off x="2964180" y="3928745"/>
            <a:ext cx="2894330" cy="2729865"/>
          </a:xfrm>
          <a:prstGeom prst="rect">
            <a:avLst/>
          </a:prstGeom>
          <a:noFill/>
          <a:ln w="9525">
            <a:noFill/>
            <a:miter lim="800000"/>
            <a:headEnd/>
            <a:tailEnd/>
          </a:ln>
        </p:spPr>
      </p:pic>
      <p:pic>
        <p:nvPicPr>
          <p:cNvPr id="72" name="图片 68" descr="E:\扬帆\1\稿件\《商业插画》（西安交大，渠道高职）——2016.7.18\《商业插画》西交大\商业插画第三章图片资料\图3-65 Listen To Your Heart. 倾听你的内心。 作者：Lim Heng Swee.jpg"/>
          <p:cNvPicPr>
            <a:picLocks noChangeAspect="1" noChangeArrowheads="1"/>
          </p:cNvPicPr>
          <p:nvPr/>
        </p:nvPicPr>
        <p:blipFill>
          <a:blip r:embed="rId4" cstate="print"/>
          <a:srcRect/>
          <a:stretch>
            <a:fillRect/>
          </a:stretch>
        </p:blipFill>
        <p:spPr>
          <a:xfrm>
            <a:off x="5919470" y="3924935"/>
            <a:ext cx="2893695" cy="27660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44550" y="2122805"/>
            <a:ext cx="3523615" cy="224282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发散思维</a:t>
            </a:r>
            <a:endParaRPr lang="zh-CN" altLang="en-US" sz="1600" b="0" u="none">
              <a:latin typeface="微软雅黑" charset="0"/>
              <a:ea typeface="微软雅黑" charset="0"/>
              <a:cs typeface="宋体" charset="0"/>
            </a:endParaRPr>
          </a:p>
          <a:p>
            <a:pPr marL="0" indent="0" algn="l">
              <a:lnSpc>
                <a:spcPts val="2420"/>
              </a:lnSpc>
            </a:pPr>
            <a:r>
              <a:rPr lang="zh-CN" altLang="en-US" sz="1400" b="0" u="none">
                <a:latin typeface="微软雅黑" charset="0"/>
                <a:ea typeface="微软雅黑" charset="0"/>
                <a:cs typeface="仿宋" charset="0"/>
              </a:rPr>
              <a:t>发散思维又称为扩散性思维、辐射性思维。它主要是以多途径、多角度、多方向去思考问题，寻求多种的可能性而使问题得到解决的一种思维方式。</a:t>
            </a:r>
            <a:endParaRPr lang="zh-CN" altLang="en-US" sz="1400" b="0" u="none">
              <a:latin typeface="微软雅黑" charset="0"/>
              <a:ea typeface="微软雅黑" charset="0"/>
              <a:cs typeface="仿宋" charset="0"/>
            </a:endParaRPr>
          </a:p>
          <a:p>
            <a:pPr marL="0" indent="0" algn="l">
              <a:lnSpc>
                <a:spcPts val="2420"/>
              </a:lnSpc>
            </a:pPr>
            <a:endParaRPr lang="zh-CN" altLang="en-US" sz="1400" b="0" u="none">
              <a:latin typeface="微软雅黑" charset="0"/>
              <a:ea typeface="微软雅黑" charset="0"/>
              <a:cs typeface="仿宋" charset="0"/>
            </a:endParaRPr>
          </a:p>
          <a:p>
            <a:pPr marL="0" indent="0" algn="l">
              <a:lnSpc>
                <a:spcPts val="2420"/>
              </a:lnSpc>
            </a:pPr>
            <a:r>
              <a:rPr lang="zh-CN" altLang="en-US" sz="1400" b="0" u="none">
                <a:latin typeface="微软雅黑" charset="0"/>
                <a:ea typeface="微软雅黑" charset="0"/>
                <a:cs typeface="仿宋" charset="0"/>
              </a:rPr>
              <a:t>发散思维的有效图形表达工具是思维导图。</a:t>
            </a:r>
            <a:endParaRPr lang="zh-CN" altLang="en-US" sz="1400" b="0" u="none">
              <a:latin typeface="微软雅黑" charset="0"/>
              <a:ea typeface="微软雅黑" charset="0"/>
              <a:cs typeface="仿宋" charset="0"/>
            </a:endParaRPr>
          </a:p>
        </p:txBody>
      </p:sp>
      <p:pic>
        <p:nvPicPr>
          <p:cNvPr id="2" name="图片 1"/>
          <p:cNvPicPr/>
          <p:nvPr/>
        </p:nvPicPr>
        <p:blipFill>
          <a:blip r:embed="rId1"/>
          <a:stretch>
            <a:fillRect/>
          </a:stretch>
        </p:blipFill>
        <p:spPr>
          <a:xfrm>
            <a:off x="4568825" y="1424940"/>
            <a:ext cx="3795395" cy="2858770"/>
          </a:xfrm>
          <a:prstGeom prst="rect">
            <a:avLst/>
          </a:prstGeom>
          <a:solidFill>
            <a:srgbClr val="FFFFFF"/>
          </a:solidFill>
          <a:ln w="9525" cap="flat" cmpd="sng">
            <a:solidFill>
              <a:srgbClr val="000000"/>
            </a:solidFill>
            <a:prstDash val="solid"/>
            <a:headEnd type="none" w="med" len="med"/>
            <a:tailEnd type="none" w="med" len="med"/>
          </a:ln>
        </p:spPr>
      </p:pic>
      <p:sp>
        <p:nvSpPr>
          <p:cNvPr id="101" name="文本框 100"/>
          <p:cNvSpPr txBox="1"/>
          <p:nvPr/>
        </p:nvSpPr>
        <p:spPr>
          <a:xfrm>
            <a:off x="7296785" y="4385310"/>
            <a:ext cx="1104265" cy="243840"/>
          </a:xfrm>
          <a:prstGeom prst="rect">
            <a:avLst/>
          </a:prstGeom>
          <a:noFill/>
          <a:ln w="9525">
            <a:noFill/>
            <a:miter/>
          </a:ln>
        </p:spPr>
        <p:txBody>
          <a:bodyPr wrap="square">
            <a:spAutoFit/>
          </a:bodyPr>
          <a:p>
            <a:pPr marL="0" indent="262255" algn="l"/>
            <a:r>
              <a:rPr lang="zh-CN" altLang="en-US" sz="1000" b="0" u="none">
                <a:solidFill>
                  <a:srgbClr val="000000"/>
                </a:solidFill>
                <a:highlight>
                  <a:srgbClr val="FFFFFF"/>
                </a:highlight>
                <a:latin typeface="宋体" charset="0"/>
                <a:ea typeface="宋体" charset="0"/>
                <a:cs typeface="宋体" charset="0"/>
              </a:rPr>
              <a:t>思维导图</a:t>
            </a:r>
            <a:endParaRPr lang="zh-CN" altLang="en-US" sz="1000" b="0" u="none">
              <a:solidFill>
                <a:srgbClr val="000000"/>
              </a:solidFill>
              <a:highlight>
                <a:srgbClr val="FFFFFF"/>
              </a:highlight>
              <a:latin typeface="宋体" charset="0"/>
              <a:ea typeface="宋体" charset="0"/>
              <a:cs typeface="宋体"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15315" y="747395"/>
            <a:ext cx="2287905" cy="39878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创新思维插画设计案例</a:t>
            </a:r>
            <a:endParaRPr lang="zh-CN" altLang="en-US" sz="1600" b="0" u="none">
              <a:latin typeface="微软雅黑" charset="0"/>
              <a:ea typeface="微软雅黑" charset="0"/>
              <a:cs typeface="宋体" charset="0"/>
            </a:endParaRPr>
          </a:p>
        </p:txBody>
      </p:sp>
      <p:sp>
        <p:nvSpPr>
          <p:cNvPr id="101" name="文本框 100"/>
          <p:cNvSpPr txBox="1"/>
          <p:nvPr/>
        </p:nvSpPr>
        <p:spPr>
          <a:xfrm>
            <a:off x="2976563" y="893604"/>
            <a:ext cx="1967865" cy="243840"/>
          </a:xfrm>
          <a:prstGeom prst="rect">
            <a:avLst/>
          </a:prstGeom>
          <a:noFill/>
          <a:ln w="9525">
            <a:noFill/>
            <a:miter/>
          </a:ln>
        </p:spPr>
        <p:txBody>
          <a:bodyPr wrap="square">
            <a:spAutoFit/>
          </a:bodyPr>
          <a:p>
            <a:pPr marL="0" indent="0" algn="l"/>
            <a:r>
              <a:rPr sz="1000" b="0" u="none">
                <a:solidFill>
                  <a:srgbClr val="000000"/>
                </a:solidFill>
                <a:latin typeface="宋体" charset="0"/>
                <a:ea typeface="宋体" charset="0"/>
                <a:cs typeface="宋体" charset="0"/>
              </a:rPr>
              <a:t>Gunter Rambow</a:t>
            </a:r>
            <a:endParaRPr sz="1000" b="0" u="none">
              <a:solidFill>
                <a:srgbClr val="000000"/>
              </a:solidFill>
              <a:latin typeface="宋体" charset="0"/>
              <a:ea typeface="宋体" charset="0"/>
              <a:cs typeface="宋体" charset="0"/>
            </a:endParaRPr>
          </a:p>
        </p:txBody>
      </p:sp>
      <p:pic>
        <p:nvPicPr>
          <p:cNvPr id="73" name="图片 69" descr="E:\扬帆\1\稿件\《商业插画》（西安交大，渠道高职）——2016.7.18\《商业插画》西交大\商业插画第三章图片资料\图3-66 土豆系列招贴 作者：岗特•兰堡（Gunter Rambow）.jpg"/>
          <p:cNvPicPr>
            <a:picLocks noChangeAspect="1" noChangeArrowheads="1"/>
          </p:cNvPicPr>
          <p:nvPr/>
        </p:nvPicPr>
        <p:blipFill>
          <a:blip r:embed="rId1" cstate="print"/>
          <a:srcRect/>
          <a:stretch>
            <a:fillRect/>
          </a:stretch>
        </p:blipFill>
        <p:spPr>
          <a:xfrm>
            <a:off x="655320" y="2160905"/>
            <a:ext cx="1933575" cy="2765425"/>
          </a:xfrm>
          <a:prstGeom prst="rect">
            <a:avLst/>
          </a:prstGeom>
          <a:noFill/>
          <a:ln w="9525">
            <a:noFill/>
            <a:miter lim="800000"/>
            <a:headEnd/>
            <a:tailEnd/>
          </a:ln>
        </p:spPr>
      </p:pic>
      <p:pic>
        <p:nvPicPr>
          <p:cNvPr id="74" name="图片 70" descr="E:\扬帆\1\稿件\《商业插画》（西安交大，渠道高职）——2016.7.18\《商业插画》西交大\商业插画第三章图片资料\图3-67 土豆系列招贴 作者：岗特•兰堡（Gunter Rambow）.jpg"/>
          <p:cNvPicPr>
            <a:picLocks noChangeAspect="1" noChangeArrowheads="1"/>
          </p:cNvPicPr>
          <p:nvPr/>
        </p:nvPicPr>
        <p:blipFill>
          <a:blip r:embed="rId2" cstate="print"/>
          <a:srcRect/>
          <a:stretch>
            <a:fillRect/>
          </a:stretch>
        </p:blipFill>
        <p:spPr>
          <a:xfrm>
            <a:off x="2615565" y="2152650"/>
            <a:ext cx="1938655" cy="2774315"/>
          </a:xfrm>
          <a:prstGeom prst="rect">
            <a:avLst/>
          </a:prstGeom>
          <a:noFill/>
          <a:ln w="9525">
            <a:noFill/>
            <a:miter lim="800000"/>
            <a:headEnd/>
            <a:tailEnd/>
          </a:ln>
        </p:spPr>
      </p:pic>
      <p:pic>
        <p:nvPicPr>
          <p:cNvPr id="75" name="图片 71" descr="E:\扬帆\1\稿件\《商业插画》（西安交大，渠道高职）——2016.7.18\《商业插画》西交大\商业插画第三章图片资料\图3-68 土豆系列招贴 作者：岗特•兰堡（Gunter Rambow）.jpg"/>
          <p:cNvPicPr>
            <a:picLocks noChangeAspect="1" noChangeArrowheads="1"/>
          </p:cNvPicPr>
          <p:nvPr/>
        </p:nvPicPr>
        <p:blipFill>
          <a:blip r:embed="rId3" cstate="print"/>
          <a:srcRect/>
          <a:stretch>
            <a:fillRect/>
          </a:stretch>
        </p:blipFill>
        <p:spPr>
          <a:xfrm>
            <a:off x="4587240" y="2170430"/>
            <a:ext cx="1905635" cy="2757170"/>
          </a:xfrm>
          <a:prstGeom prst="rect">
            <a:avLst/>
          </a:prstGeom>
          <a:noFill/>
          <a:ln w="9525">
            <a:noFill/>
            <a:miter lim="800000"/>
            <a:headEnd/>
            <a:tailEnd/>
          </a:ln>
        </p:spPr>
      </p:pic>
      <p:pic>
        <p:nvPicPr>
          <p:cNvPr id="76" name="图片 72" descr="E:\扬帆\1\稿件\《商业插画》（西安交大，渠道高职）——2016.7.18\《商业插画》西交大\商业插画第三章图片资料\图3-69 土豆系列招贴 作者：岗特•兰堡（Gunter Rambow）.jpg"/>
          <p:cNvPicPr>
            <a:picLocks noChangeAspect="1" noChangeArrowheads="1"/>
          </p:cNvPicPr>
          <p:nvPr/>
        </p:nvPicPr>
        <p:blipFill>
          <a:blip r:embed="rId4" cstate="print"/>
          <a:srcRect/>
          <a:stretch>
            <a:fillRect/>
          </a:stretch>
        </p:blipFill>
        <p:spPr>
          <a:xfrm>
            <a:off x="6533515" y="2159000"/>
            <a:ext cx="1929130" cy="276796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20165" y="624205"/>
            <a:ext cx="6608445" cy="1013460"/>
          </a:xfrm>
          <a:prstGeom prst="rect">
            <a:avLst/>
          </a:prstGeom>
          <a:noFill/>
          <a:ln w="9525">
            <a:noFill/>
            <a:miter/>
          </a:ln>
        </p:spPr>
        <p:txBody>
          <a:bodyPr wrap="square">
            <a:spAutoFit/>
          </a:bodyPr>
          <a:p>
            <a:pPr marL="0" indent="0" algn="l">
              <a:lnSpc>
                <a:spcPts val="2420"/>
              </a:lnSpc>
            </a:pPr>
            <a:r>
              <a:rPr sz="1400" b="0" u="none">
                <a:latin typeface="微软雅黑" charset="0"/>
                <a:ea typeface="微软雅黑" charset="0"/>
                <a:cs typeface="宋体" charset="0"/>
              </a:rPr>
              <a:t>灵感思维是插画图形创意常用的思维方式之一，灵感往往是潜藏在人的思维深处的某个想法，突然和现有需要解决的问题产生了一定的偶然联系，而形成全新的概念和形象，有着峰回路转、绝处逢生的效果。</a:t>
            </a:r>
            <a:endParaRPr sz="1400" b="0" u="none">
              <a:latin typeface="微软雅黑" charset="0"/>
              <a:ea typeface="微软雅黑" charset="0"/>
              <a:cs typeface="宋体" charset="0"/>
            </a:endParaRPr>
          </a:p>
        </p:txBody>
      </p:sp>
      <p:pic>
        <p:nvPicPr>
          <p:cNvPr id="82" name="图片 78" descr="E:\扬帆\1\稿件\《商业插画》（西安交大，渠道高职）——2016.7.18\《商业插画》西交大\商业插画第三章图片资料\图3-75《互动》海报设计作品 作者：靳埭强.jpg"/>
          <p:cNvPicPr>
            <a:picLocks noChangeAspect="1" noChangeArrowheads="1"/>
          </p:cNvPicPr>
          <p:nvPr/>
        </p:nvPicPr>
        <p:blipFill>
          <a:blip r:embed="rId1" cstate="print"/>
          <a:srcRect/>
          <a:stretch>
            <a:fillRect/>
          </a:stretch>
        </p:blipFill>
        <p:spPr>
          <a:xfrm>
            <a:off x="1414780" y="1742440"/>
            <a:ext cx="3114040" cy="4462780"/>
          </a:xfrm>
          <a:prstGeom prst="rect">
            <a:avLst/>
          </a:prstGeom>
          <a:noFill/>
          <a:ln w="9525">
            <a:noFill/>
            <a:miter lim="800000"/>
            <a:headEnd/>
            <a:tailEnd/>
          </a:ln>
        </p:spPr>
      </p:pic>
      <p:pic>
        <p:nvPicPr>
          <p:cNvPr id="83" name="图片 79" descr="E:\扬帆\1\稿件\《商业插画》（西安交大，渠道高职）——2016.7.18\《商业插画》西交大\商业插画第三章图片资料\图3-76《九九归一》海报设计作品 作者：靳埭强.jpg"/>
          <p:cNvPicPr>
            <a:picLocks noChangeAspect="1" noChangeArrowheads="1"/>
          </p:cNvPicPr>
          <p:nvPr/>
        </p:nvPicPr>
        <p:blipFill>
          <a:blip r:embed="rId2" cstate="print"/>
          <a:srcRect/>
          <a:stretch>
            <a:fillRect/>
          </a:stretch>
        </p:blipFill>
        <p:spPr>
          <a:xfrm>
            <a:off x="4643755" y="1750060"/>
            <a:ext cx="3134360" cy="44926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01850" y="2162810"/>
            <a:ext cx="6981825" cy="1033145"/>
          </a:xfrm>
          <a:prstGeom prst="rect">
            <a:avLst/>
          </a:prstGeom>
          <a:noFill/>
          <a:ln w="9525">
            <a:noFill/>
            <a:miter/>
          </a:ln>
        </p:spPr>
        <p:txBody>
          <a:bodyPr wrap="square">
            <a:spAutoFit/>
          </a:bodyPr>
          <a:p>
            <a:pPr marL="0" indent="0" algn="l">
              <a:lnSpc>
                <a:spcPts val="2420"/>
              </a:lnSpc>
            </a:pPr>
            <a:r>
              <a:rPr lang="zh-CN" altLang="en-US" sz="2000" b="0" u="none">
                <a:latin typeface="微软雅黑" charset="0"/>
                <a:ea typeface="微软雅黑" charset="0"/>
                <a:cs typeface="宋体" charset="0"/>
              </a:rPr>
              <a:t>【</a:t>
            </a:r>
            <a:r>
              <a:rPr lang="zh-CN" altLang="en-US" sz="2000">
                <a:latin typeface="微软雅黑" charset="0"/>
                <a:ea typeface="微软雅黑" charset="0"/>
                <a:cs typeface="仿宋" charset="0"/>
                <a:sym typeface="+mn-ea"/>
              </a:rPr>
              <a:t>课堂思考</a:t>
            </a:r>
            <a:r>
              <a:rPr lang="zh-CN" altLang="en-US" sz="2000" b="0" u="none">
                <a:latin typeface="微软雅黑" charset="0"/>
                <a:ea typeface="微软雅黑" charset="0"/>
                <a:cs typeface="宋体" charset="0"/>
              </a:rPr>
              <a:t>】</a:t>
            </a:r>
            <a:endParaRPr lang="zh-CN" altLang="en-US" sz="2000" b="0" u="none">
              <a:latin typeface="微软雅黑" charset="0"/>
              <a:ea typeface="微软雅黑" charset="0"/>
              <a:cs typeface="宋体" charset="0"/>
            </a:endParaRPr>
          </a:p>
          <a:p>
            <a:pPr marL="0" indent="0" algn="l">
              <a:lnSpc>
                <a:spcPts val="2420"/>
              </a:lnSpc>
            </a:pPr>
            <a:endParaRPr lang="zh-CN" altLang="en-US" sz="1400" b="0" u="none">
              <a:latin typeface="微软雅黑" charset="0"/>
              <a:ea typeface="微软雅黑" charset="0"/>
              <a:cs typeface="仿宋" charset="0"/>
            </a:endParaRPr>
          </a:p>
          <a:p>
            <a:pPr marL="0" indent="0" algn="l">
              <a:lnSpc>
                <a:spcPts val="2420"/>
              </a:lnSpc>
            </a:pPr>
            <a:r>
              <a:rPr lang="zh-CN" altLang="en-US" b="0" u="none">
                <a:latin typeface="微软雅黑" charset="0"/>
                <a:ea typeface="微软雅黑" charset="0"/>
                <a:cs typeface="仿宋" charset="0"/>
              </a:rPr>
              <a:t>如何创造出富有创意的商业插画？</a:t>
            </a:r>
            <a:endParaRPr lang="zh-CN" altLang="en-US" b="0" u="none">
              <a:latin typeface="微软雅黑" charset="0"/>
              <a:ea typeface="微软雅黑" charset="0"/>
              <a:cs typeface="仿宋"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53795" y="2179320"/>
            <a:ext cx="6981825" cy="1332230"/>
          </a:xfrm>
          <a:prstGeom prst="rect">
            <a:avLst/>
          </a:prstGeom>
          <a:noFill/>
          <a:ln w="9525">
            <a:noFill/>
            <a:miter/>
          </a:ln>
        </p:spPr>
        <p:txBody>
          <a:bodyPr wrap="square">
            <a:spAutoFit/>
          </a:bodyPr>
          <a:p>
            <a:pPr marL="0" indent="0" algn="l">
              <a:lnSpc>
                <a:spcPts val="2420"/>
              </a:lnSpc>
            </a:pPr>
            <a:r>
              <a:rPr lang="zh-CN" altLang="en-US" sz="2000" b="0" u="none">
                <a:latin typeface="微软雅黑" charset="0"/>
                <a:ea typeface="微软雅黑" charset="0"/>
                <a:cs typeface="宋体" charset="0"/>
              </a:rPr>
              <a:t>【</a:t>
            </a:r>
            <a:r>
              <a:rPr lang="zh-CN" altLang="en-US" sz="2000">
                <a:latin typeface="微软雅黑" charset="0"/>
                <a:ea typeface="微软雅黑" charset="0"/>
                <a:cs typeface="仿宋" charset="0"/>
                <a:sym typeface="+mn-ea"/>
              </a:rPr>
              <a:t>课堂练习</a:t>
            </a:r>
            <a:r>
              <a:rPr lang="zh-CN" altLang="en-US" sz="2000" b="0" u="none">
                <a:latin typeface="微软雅黑" charset="0"/>
                <a:ea typeface="微软雅黑" charset="0"/>
                <a:cs typeface="宋体" charset="0"/>
              </a:rPr>
              <a:t>】</a:t>
            </a:r>
            <a:endParaRPr lang="zh-CN" altLang="en-US" sz="2000" b="0" u="none">
              <a:latin typeface="微软雅黑" charset="0"/>
              <a:ea typeface="微软雅黑" charset="0"/>
              <a:cs typeface="宋体" charset="0"/>
            </a:endParaRPr>
          </a:p>
          <a:p>
            <a:pPr marL="0" indent="0" algn="l">
              <a:lnSpc>
                <a:spcPts val="2420"/>
              </a:lnSpc>
            </a:pPr>
            <a:endParaRPr lang="zh-CN" altLang="en-US" sz="1400" b="0" u="none">
              <a:latin typeface="微软雅黑" charset="0"/>
              <a:ea typeface="微软雅黑" charset="0"/>
              <a:cs typeface="仿宋" charset="0"/>
            </a:endParaRPr>
          </a:p>
          <a:p>
            <a:pPr marL="0" indent="0" algn="l">
              <a:lnSpc>
                <a:spcPts val="2420"/>
              </a:lnSpc>
            </a:pPr>
            <a:r>
              <a:rPr lang="zh-CN" altLang="en-US" sz="1600" b="0" u="none">
                <a:latin typeface="微软雅黑" charset="0"/>
                <a:ea typeface="微软雅黑" charset="0"/>
                <a:cs typeface="仿宋" charset="0"/>
              </a:rPr>
              <a:t>以圆为主题进行发散思维、逆反思维、想象思维、创新思维图形创意设计。要求</a:t>
            </a:r>
            <a:r>
              <a:rPr lang="zh-CN" altLang="en-US" sz="1600">
                <a:latin typeface="Microsoft YaHei" charset="0"/>
                <a:ea typeface="Microsoft YaHei" charset="0"/>
                <a:cs typeface="仿宋" charset="0"/>
                <a:sym typeface="+mn-ea"/>
              </a:rPr>
              <a:t>每组针对《抗击疫情》主题进行头脑风暴，</a:t>
            </a:r>
            <a:r>
              <a:rPr lang="zh-CN" altLang="en-US" sz="1600" b="0" u="none">
                <a:latin typeface="微软雅黑" charset="0"/>
                <a:ea typeface="微软雅黑" charset="0"/>
                <a:cs typeface="仿宋" charset="0"/>
              </a:rPr>
              <a:t>采用A3图纸绘制，</a:t>
            </a:r>
            <a:endParaRPr lang="zh-CN" altLang="en-US" sz="1600" b="0" u="none">
              <a:latin typeface="微软雅黑" charset="0"/>
              <a:ea typeface="微软雅黑" charset="0"/>
              <a:cs typeface="仿宋"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38530" y="1133475"/>
            <a:ext cx="2401570" cy="39878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发散思维插画设计案例</a:t>
            </a:r>
            <a:endParaRPr lang="zh-CN" altLang="en-US" sz="1600" b="0" u="none">
              <a:latin typeface="微软雅黑" charset="0"/>
              <a:ea typeface="微软雅黑" charset="0"/>
              <a:cs typeface="宋体" charset="0"/>
            </a:endParaRPr>
          </a:p>
        </p:txBody>
      </p:sp>
      <p:pic>
        <p:nvPicPr>
          <p:cNvPr id="4" name="图片 4" descr="E:\扬帆\1\稿件\《商业插画》（西安交大，渠道高职）——2016.7.18\《商业插画》西交大\商业插画第三章图片资料\图3－4 上下颠倒楼 作者：Max Degtyarev.jpg"/>
          <p:cNvPicPr>
            <a:picLocks noChangeAspect="1" noChangeArrowheads="1"/>
          </p:cNvPicPr>
          <p:nvPr/>
        </p:nvPicPr>
        <p:blipFill>
          <a:blip r:embed="rId1" cstate="print"/>
          <a:srcRect/>
          <a:stretch>
            <a:fillRect/>
          </a:stretch>
        </p:blipFill>
        <p:spPr>
          <a:xfrm>
            <a:off x="3098165" y="3165475"/>
            <a:ext cx="1317625" cy="2529205"/>
          </a:xfrm>
          <a:prstGeom prst="rect">
            <a:avLst/>
          </a:prstGeom>
          <a:noFill/>
          <a:ln w="9525">
            <a:noFill/>
            <a:miter lim="800000"/>
            <a:headEnd/>
            <a:tailEnd/>
          </a:ln>
        </p:spPr>
      </p:pic>
      <p:pic>
        <p:nvPicPr>
          <p:cNvPr id="6" name="图片 6" descr="E:\扬帆\1\稿件\《商业插画》（西安交大，渠道高职）——2016.7.18\《商业插画》西交大\商业插画第三章图片资料\图3－5 安静的房子 作者：Max Degtyarev.jpg"/>
          <p:cNvPicPr>
            <a:picLocks noChangeAspect="1" noChangeArrowheads="1"/>
          </p:cNvPicPr>
          <p:nvPr/>
        </p:nvPicPr>
        <p:blipFill>
          <a:blip r:embed="rId2" cstate="print"/>
          <a:srcRect/>
          <a:stretch>
            <a:fillRect/>
          </a:stretch>
        </p:blipFill>
        <p:spPr>
          <a:xfrm>
            <a:off x="4902835" y="3159125"/>
            <a:ext cx="1381760" cy="2513965"/>
          </a:xfrm>
          <a:prstGeom prst="rect">
            <a:avLst/>
          </a:prstGeom>
          <a:noFill/>
          <a:ln w="9525">
            <a:noFill/>
            <a:miter lim="800000"/>
            <a:headEnd/>
            <a:tailEnd/>
          </a:ln>
        </p:spPr>
      </p:pic>
      <p:pic>
        <p:nvPicPr>
          <p:cNvPr id="7" name="图片 7" descr="E:\扬帆\1\稿件\《商业插画》（西安交大，渠道高职）——2016.7.18\《商业插画》西交大\商业插画第三章图片资料\图3－6 风车屋 作者：Max Degtyarev.jpg"/>
          <p:cNvPicPr>
            <a:picLocks noChangeAspect="1" noChangeArrowheads="1"/>
          </p:cNvPicPr>
          <p:nvPr/>
        </p:nvPicPr>
        <p:blipFill>
          <a:blip r:embed="rId3" cstate="print"/>
          <a:srcRect/>
          <a:stretch>
            <a:fillRect/>
          </a:stretch>
        </p:blipFill>
        <p:spPr>
          <a:xfrm>
            <a:off x="6823710" y="3181985"/>
            <a:ext cx="1691640" cy="2491740"/>
          </a:xfrm>
          <a:prstGeom prst="rect">
            <a:avLst/>
          </a:prstGeom>
          <a:noFill/>
          <a:ln w="9525">
            <a:noFill/>
            <a:miter lim="800000"/>
            <a:headEnd/>
            <a:tailEnd/>
          </a:ln>
        </p:spPr>
      </p:pic>
      <p:pic>
        <p:nvPicPr>
          <p:cNvPr id="9" name="图片 9" descr="E:\扬帆\1\稿件\《商业插画》（西安交大，渠道高职）——2016.7.18\《商业插画》西交大\商业插画第三章图片资料\图3－7 最高楼 作者：Max Degtyarev.jpg"/>
          <p:cNvPicPr>
            <a:picLocks noChangeAspect="1" noChangeArrowheads="1"/>
          </p:cNvPicPr>
          <p:nvPr/>
        </p:nvPicPr>
        <p:blipFill>
          <a:blip r:embed="rId4" cstate="print"/>
          <a:srcRect/>
          <a:stretch>
            <a:fillRect/>
          </a:stretch>
        </p:blipFill>
        <p:spPr>
          <a:xfrm>
            <a:off x="735965" y="2373630"/>
            <a:ext cx="1851660" cy="2629535"/>
          </a:xfrm>
          <a:prstGeom prst="rect">
            <a:avLst/>
          </a:prstGeom>
          <a:noFill/>
          <a:ln w="9525">
            <a:noFill/>
            <a:miter lim="800000"/>
            <a:headEnd/>
            <a:tailEnd/>
          </a:ln>
        </p:spPr>
      </p:pic>
      <p:pic>
        <p:nvPicPr>
          <p:cNvPr id="10" name="图片 10" descr="E:\扬帆\1\稿件\《商业插画》（西安交大，渠道高职）——2016.7.18\《商业插画》西交大\商业插画第三章图片资料\图3－8各式各样的房子 作者：Max Degtyarev.jpg"/>
          <p:cNvPicPr>
            <a:picLocks noChangeAspect="1" noChangeArrowheads="1"/>
          </p:cNvPicPr>
          <p:nvPr/>
        </p:nvPicPr>
        <p:blipFill>
          <a:blip r:embed="rId5" cstate="print"/>
          <a:srcRect/>
          <a:stretch>
            <a:fillRect/>
          </a:stretch>
        </p:blipFill>
        <p:spPr>
          <a:xfrm>
            <a:off x="5697855" y="1123712"/>
            <a:ext cx="2442210" cy="1741646"/>
          </a:xfrm>
          <a:prstGeom prst="rect">
            <a:avLst/>
          </a:prstGeom>
          <a:noFill/>
          <a:ln w="9525">
            <a:noFill/>
            <a:miter lim="800000"/>
            <a:headEnd/>
            <a:tailEnd/>
          </a:ln>
        </p:spPr>
      </p:pic>
      <p:sp>
        <p:nvSpPr>
          <p:cNvPr id="101" name="文本框 100"/>
          <p:cNvSpPr txBox="1"/>
          <p:nvPr/>
        </p:nvSpPr>
        <p:spPr>
          <a:xfrm>
            <a:off x="3217863" y="1261269"/>
            <a:ext cx="1967865" cy="243840"/>
          </a:xfrm>
          <a:prstGeom prst="rect">
            <a:avLst/>
          </a:prstGeom>
          <a:noFill/>
          <a:ln w="9525">
            <a:noFill/>
            <a:miter/>
          </a:ln>
        </p:spPr>
        <p:txBody>
          <a:bodyPr wrap="square">
            <a:spAutoFit/>
          </a:bodyPr>
          <a:p>
            <a:pPr marL="0" indent="0" algn="l"/>
            <a:r>
              <a:rPr lang="zh-CN" altLang="en-US" sz="1000" b="0" u="none">
                <a:solidFill>
                  <a:srgbClr val="000000"/>
                </a:solidFill>
                <a:highlight>
                  <a:srgbClr val="FFFFFF"/>
                </a:highlight>
                <a:latin typeface="宋体" charset="0"/>
                <a:ea typeface="宋体" charset="0"/>
                <a:cs typeface="宋体" charset="0"/>
              </a:rPr>
              <a:t>乌克兰插画家</a:t>
            </a:r>
            <a:r>
              <a:rPr lang="en-US" altLang="zh-CN" sz="1000" b="0" u="none">
                <a:solidFill>
                  <a:srgbClr val="000000"/>
                </a:solidFill>
                <a:highlight>
                  <a:srgbClr val="FFFFFF"/>
                </a:highlight>
                <a:latin typeface="宋体" charset="0"/>
                <a:ea typeface="宋体" charset="0"/>
                <a:cs typeface="宋体" charset="0"/>
              </a:rPr>
              <a:t>Max Degtyarev</a:t>
            </a:r>
            <a:endParaRPr lang="zh-CN" alt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1495" y="1296670"/>
            <a:ext cx="2287905" cy="39878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发散思维插画设计案例</a:t>
            </a:r>
            <a:endParaRPr lang="zh-CN" altLang="en-US" sz="1600" b="0" u="none">
              <a:latin typeface="微软雅黑" charset="0"/>
              <a:ea typeface="微软雅黑" charset="0"/>
              <a:cs typeface="宋体" charset="0"/>
            </a:endParaRPr>
          </a:p>
        </p:txBody>
      </p:sp>
      <p:sp>
        <p:nvSpPr>
          <p:cNvPr id="101" name="文本框 100"/>
          <p:cNvSpPr txBox="1"/>
          <p:nvPr/>
        </p:nvSpPr>
        <p:spPr>
          <a:xfrm>
            <a:off x="2892743" y="1409859"/>
            <a:ext cx="1967865" cy="243840"/>
          </a:xfrm>
          <a:prstGeom prst="rect">
            <a:avLst/>
          </a:prstGeom>
          <a:noFill/>
          <a:ln w="9525">
            <a:noFill/>
            <a:miter/>
          </a:ln>
        </p:spPr>
        <p:txBody>
          <a:bodyPr wrap="square">
            <a:spAutoFit/>
          </a:bodyPr>
          <a:p>
            <a:pPr marL="0" indent="0" algn="l"/>
            <a:r>
              <a:rPr sz="1000" b="0" u="none">
                <a:solidFill>
                  <a:srgbClr val="000000"/>
                </a:solidFill>
                <a:latin typeface="宋体" charset="0"/>
                <a:ea typeface="宋体" charset="0"/>
                <a:cs typeface="宋体" charset="0"/>
              </a:rPr>
              <a:t>南非艺术家Anshuman Ghosh</a:t>
            </a:r>
            <a:endParaRPr sz="1000" b="0" u="none">
              <a:solidFill>
                <a:srgbClr val="000000"/>
              </a:solidFill>
              <a:latin typeface="宋体" charset="0"/>
              <a:ea typeface="宋体" charset="0"/>
              <a:cs typeface="宋体" charset="0"/>
            </a:endParaRPr>
          </a:p>
        </p:txBody>
      </p:sp>
      <p:pic>
        <p:nvPicPr>
          <p:cNvPr id="11" name="图片 11" descr="E:\扬帆\1\稿件\《商业插画》（西安交大，渠道高职）——2016.7.18\《商业插画》西交大\商业插画第三章图片资料\图3－9 装饮料的iPhone   作者：南非艺术家Anshuman Ghosh.jpg"/>
          <p:cNvPicPr>
            <a:picLocks noChangeAspect="1" noChangeArrowheads="1"/>
          </p:cNvPicPr>
          <p:nvPr/>
        </p:nvPicPr>
        <p:blipFill>
          <a:blip r:embed="rId1" cstate="print"/>
          <a:srcRect/>
          <a:stretch>
            <a:fillRect/>
          </a:stretch>
        </p:blipFill>
        <p:spPr>
          <a:xfrm>
            <a:off x="3893820" y="2292668"/>
            <a:ext cx="1618774" cy="1374934"/>
          </a:xfrm>
          <a:prstGeom prst="rect">
            <a:avLst/>
          </a:prstGeom>
          <a:noFill/>
          <a:ln w="9525">
            <a:noFill/>
            <a:miter lim="800000"/>
            <a:headEnd/>
            <a:tailEnd/>
          </a:ln>
        </p:spPr>
      </p:pic>
      <p:pic>
        <p:nvPicPr>
          <p:cNvPr id="44" name="图片 44" descr="E:\扬帆\1\稿件\《商业插画》（西安交大，渠道高职）——2016.7.18\《商业插画》西交大\商业插画第三章图片资料\图3－10 用于烧烤的iPhone   作者：南非艺术家Anshuman Ghosh.jpg"/>
          <p:cNvPicPr>
            <a:picLocks noChangeAspect="1" noChangeArrowheads="1"/>
          </p:cNvPicPr>
          <p:nvPr/>
        </p:nvPicPr>
        <p:blipFill>
          <a:blip r:embed="rId2" cstate="print"/>
          <a:srcRect/>
          <a:stretch>
            <a:fillRect/>
          </a:stretch>
        </p:blipFill>
        <p:spPr>
          <a:xfrm>
            <a:off x="7354253" y="2292191"/>
            <a:ext cx="1433989" cy="1366838"/>
          </a:xfrm>
          <a:prstGeom prst="rect">
            <a:avLst/>
          </a:prstGeom>
          <a:noFill/>
          <a:ln w="9525">
            <a:noFill/>
            <a:miter lim="800000"/>
            <a:headEnd/>
            <a:tailEnd/>
          </a:ln>
        </p:spPr>
      </p:pic>
      <p:pic>
        <p:nvPicPr>
          <p:cNvPr id="14" name="图片 14" descr="E:\扬帆\1\稿件\《商业插画》（西安交大，渠道高职）——2016.7.18\《商业插画》西交大\商业插画第三章图片资料\图3－12 旅行箱款iPhone   作者：南非艺术家Anshuman Ghosh.jpg"/>
          <p:cNvPicPr>
            <a:picLocks noChangeAspect="1" noChangeArrowheads="1"/>
          </p:cNvPicPr>
          <p:nvPr/>
        </p:nvPicPr>
        <p:blipFill>
          <a:blip r:embed="rId3" cstate="print"/>
          <a:srcRect/>
          <a:stretch>
            <a:fillRect/>
          </a:stretch>
        </p:blipFill>
        <p:spPr>
          <a:xfrm>
            <a:off x="5554028" y="2292191"/>
            <a:ext cx="1724025" cy="1374934"/>
          </a:xfrm>
          <a:prstGeom prst="rect">
            <a:avLst/>
          </a:prstGeom>
          <a:noFill/>
          <a:ln w="9525">
            <a:noFill/>
            <a:miter lim="800000"/>
            <a:headEnd/>
            <a:tailEnd/>
          </a:ln>
        </p:spPr>
      </p:pic>
      <p:pic>
        <p:nvPicPr>
          <p:cNvPr id="16" name="图片 16" descr="E:\扬帆\1\稿件\《商业插画》（西安交大，渠道高职）——2016.7.18\《商业插画》西交大\商业插画第三章图片资料\图3－14装着甜甜圈的iPhone   作者：南非艺术家Anshuman Ghosh.jpg"/>
          <p:cNvPicPr>
            <a:picLocks noChangeAspect="1" noChangeArrowheads="1"/>
          </p:cNvPicPr>
          <p:nvPr/>
        </p:nvPicPr>
        <p:blipFill>
          <a:blip r:embed="rId4" cstate="print"/>
          <a:srcRect/>
          <a:stretch>
            <a:fillRect/>
          </a:stretch>
        </p:blipFill>
        <p:spPr>
          <a:xfrm>
            <a:off x="6358890" y="3819525"/>
            <a:ext cx="2443163" cy="1655445"/>
          </a:xfrm>
          <a:prstGeom prst="rect">
            <a:avLst/>
          </a:prstGeom>
          <a:noFill/>
          <a:ln w="9525">
            <a:noFill/>
            <a:miter lim="800000"/>
            <a:headEnd/>
            <a:tailEnd/>
          </a:ln>
        </p:spPr>
      </p:pic>
      <p:pic>
        <p:nvPicPr>
          <p:cNvPr id="17" name="图片 17" descr="E:\扬帆\1\稿件\《商业插画》（西安交大，渠道高职）——2016.7.18\《商业插画》西交大\商业插画第三章图片资料\图3－15 制作冰淇淋的iPhone   作者：南非艺术家Anshuman Ghosh.jpg"/>
          <p:cNvPicPr>
            <a:picLocks noChangeAspect="1" noChangeArrowheads="1"/>
          </p:cNvPicPr>
          <p:nvPr/>
        </p:nvPicPr>
        <p:blipFill>
          <a:blip r:embed="rId5" cstate="print"/>
          <a:srcRect/>
          <a:stretch>
            <a:fillRect/>
          </a:stretch>
        </p:blipFill>
        <p:spPr>
          <a:xfrm>
            <a:off x="361474" y="3819525"/>
            <a:ext cx="2110740" cy="1656398"/>
          </a:xfrm>
          <a:prstGeom prst="rect">
            <a:avLst/>
          </a:prstGeom>
          <a:noFill/>
          <a:ln w="9525">
            <a:noFill/>
            <a:miter lim="800000"/>
            <a:headEnd/>
            <a:tailEnd/>
          </a:ln>
        </p:spPr>
      </p:pic>
      <p:pic>
        <p:nvPicPr>
          <p:cNvPr id="18" name="图片 18" descr="E:\扬帆\1\稿件\《商业插画》（西安交大，渠道高职）——2016.7.18\《商业插画》西交大\商业插画第三章图片资料\图3－16 番茄酱款iPhone   作者：南非艺术家Anshuman Ghosh.jpg"/>
          <p:cNvPicPr>
            <a:picLocks noChangeAspect="1" noChangeArrowheads="1"/>
          </p:cNvPicPr>
          <p:nvPr/>
        </p:nvPicPr>
        <p:blipFill>
          <a:blip r:embed="rId6" cstate="print"/>
          <a:srcRect/>
          <a:stretch>
            <a:fillRect/>
          </a:stretch>
        </p:blipFill>
        <p:spPr>
          <a:xfrm>
            <a:off x="2505075" y="3819049"/>
            <a:ext cx="1720215" cy="1667828"/>
          </a:xfrm>
          <a:prstGeom prst="rect">
            <a:avLst/>
          </a:prstGeom>
          <a:noFill/>
          <a:ln w="9525">
            <a:noFill/>
            <a:miter lim="800000"/>
            <a:headEnd/>
            <a:tailEnd/>
          </a:ln>
        </p:spPr>
      </p:pic>
      <p:pic>
        <p:nvPicPr>
          <p:cNvPr id="19" name="图片 19" descr="E:\扬帆\1\稿件\《商业插画》（西安交大，渠道高职）——2016.7.18\《商业插画》西交大\商业插画第三章图片资料\图3－17 自动贩卖机iPhone   作者：南非艺术家Anshuman Ghosh.jpg"/>
          <p:cNvPicPr>
            <a:picLocks noChangeAspect="1" noChangeArrowheads="1"/>
          </p:cNvPicPr>
          <p:nvPr/>
        </p:nvPicPr>
        <p:blipFill>
          <a:blip r:embed="rId7" cstate="print"/>
          <a:srcRect/>
          <a:stretch>
            <a:fillRect/>
          </a:stretch>
        </p:blipFill>
        <p:spPr>
          <a:xfrm>
            <a:off x="4290536" y="3820001"/>
            <a:ext cx="2023586" cy="1667351"/>
          </a:xfrm>
          <a:prstGeom prst="rect">
            <a:avLst/>
          </a:prstGeom>
          <a:noFill/>
          <a:ln w="9525">
            <a:noFill/>
            <a:miter lim="800000"/>
            <a:headEnd/>
            <a:tailEnd/>
          </a:ln>
        </p:spPr>
      </p:pic>
      <p:pic>
        <p:nvPicPr>
          <p:cNvPr id="2" name="图片 13" descr="E:\扬帆\1\稿件\《商业插画》（西安交大，渠道高职）——2016.7.18\《商业插画》西交大\商业插画第三章图片资料\图3－11 用于烤面包的iPhone   作者：南非艺术家Anshuman Ghosh.jpg"/>
          <p:cNvPicPr>
            <a:picLocks noChangeAspect="1" noChangeArrowheads="1"/>
          </p:cNvPicPr>
          <p:nvPr/>
        </p:nvPicPr>
        <p:blipFill>
          <a:blip r:embed="rId8" cstate="print"/>
          <a:srcRect/>
          <a:stretch>
            <a:fillRect/>
          </a:stretch>
        </p:blipFill>
        <p:spPr>
          <a:xfrm>
            <a:off x="2218849" y="2292191"/>
            <a:ext cx="1624965" cy="1361123"/>
          </a:xfrm>
          <a:prstGeom prst="rect">
            <a:avLst/>
          </a:prstGeom>
          <a:noFill/>
          <a:ln w="9525">
            <a:noFill/>
            <a:miter lim="800000"/>
            <a:headEnd/>
            <a:tailEnd/>
          </a:ln>
        </p:spPr>
      </p:pic>
      <p:pic>
        <p:nvPicPr>
          <p:cNvPr id="3" name="图片 15" descr="E:\扬帆\1\稿件\《商业插画》（西安交大，渠道高职）——2016.7.18\《商业插画》西交大\商业插画第三章图片资料\图3－13 随着音乐呐喊的iPhone   作者：南非艺术家Anshuman Ghosh.jpg"/>
          <p:cNvPicPr>
            <a:picLocks noChangeAspect="1" noChangeArrowheads="1"/>
          </p:cNvPicPr>
          <p:nvPr/>
        </p:nvPicPr>
        <p:blipFill>
          <a:blip r:embed="rId9" cstate="print"/>
          <a:srcRect/>
          <a:stretch>
            <a:fillRect/>
          </a:stretch>
        </p:blipFill>
        <p:spPr>
          <a:xfrm>
            <a:off x="370523" y="2292191"/>
            <a:ext cx="1790224" cy="135493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12165" y="2496820"/>
            <a:ext cx="3474720" cy="2242820"/>
          </a:xfrm>
          <a:prstGeom prst="rect">
            <a:avLst/>
          </a:prstGeom>
          <a:noFill/>
          <a:ln w="9525">
            <a:noFill/>
            <a:miter/>
          </a:ln>
        </p:spPr>
        <p:txBody>
          <a:bodyPr wrap="square">
            <a:spAutoFit/>
          </a:bodyPr>
          <a:p>
            <a:pPr marL="0" indent="0" algn="l">
              <a:lnSpc>
                <a:spcPts val="2420"/>
              </a:lnSpc>
            </a:pPr>
            <a:r>
              <a:rPr lang="zh-CN" altLang="en-US" sz="1600" b="0" u="none">
                <a:solidFill>
                  <a:srgbClr val="0070C0"/>
                </a:solidFill>
                <a:latin typeface="微软雅黑" charset="0"/>
                <a:ea typeface="微软雅黑" charset="0"/>
                <a:cs typeface="宋体" charset="0"/>
              </a:rPr>
              <a:t>逆反思维</a:t>
            </a:r>
            <a:endParaRPr lang="zh-CN" altLang="en-US" sz="1600" b="0" u="none">
              <a:solidFill>
                <a:srgbClr val="0070C0"/>
              </a:solidFill>
              <a:latin typeface="微软雅黑" charset="0"/>
              <a:ea typeface="微软雅黑" charset="0"/>
              <a:cs typeface="宋体" charset="0"/>
            </a:endParaRPr>
          </a:p>
          <a:p>
            <a:pPr marL="0" indent="0" algn="l">
              <a:lnSpc>
                <a:spcPts val="2420"/>
              </a:lnSpc>
            </a:pPr>
            <a:endParaRPr lang="zh-CN" altLang="en-US" sz="1600" b="0" u="none">
              <a:solidFill>
                <a:srgbClr val="0070C0"/>
              </a:solidFill>
              <a:latin typeface="微软雅黑" charset="0"/>
              <a:ea typeface="微软雅黑" charset="0"/>
              <a:cs typeface="宋体" charset="0"/>
            </a:endParaRPr>
          </a:p>
          <a:p>
            <a:pPr marL="0" indent="0" algn="l">
              <a:lnSpc>
                <a:spcPts val="2420"/>
              </a:lnSpc>
            </a:pPr>
            <a:r>
              <a:rPr lang="zh-CN" altLang="en-US" sz="1400" b="0" u="none">
                <a:latin typeface="微软雅黑" charset="0"/>
                <a:ea typeface="微软雅黑" charset="0"/>
                <a:cs typeface="仿宋" charset="0"/>
              </a:rPr>
              <a:t>逆反思维又称逆向思维，往往从常规观点的反向来进行深入思考，发展常规思维的对立面，避免单一正面思考模式和单向的机械思维，从而创造出新的思路、新的形象而“出奇制胜”。</a:t>
            </a:r>
            <a:endParaRPr lang="zh-CN" altLang="en-US" sz="1400" b="0" u="none">
              <a:latin typeface="微软雅黑" charset="0"/>
              <a:ea typeface="微软雅黑" charset="0"/>
              <a:cs typeface="仿宋" charset="0"/>
            </a:endParaRPr>
          </a:p>
        </p:txBody>
      </p:sp>
      <p:sp>
        <p:nvSpPr>
          <p:cNvPr id="101" name="文本框 100"/>
          <p:cNvSpPr txBox="1"/>
          <p:nvPr/>
        </p:nvSpPr>
        <p:spPr>
          <a:xfrm>
            <a:off x="6010275" y="4808855"/>
            <a:ext cx="2424430" cy="243840"/>
          </a:xfrm>
          <a:prstGeom prst="rect">
            <a:avLst/>
          </a:prstGeom>
          <a:noFill/>
          <a:ln w="9525">
            <a:noFill/>
            <a:miter/>
          </a:ln>
        </p:spPr>
        <p:txBody>
          <a:bodyPr wrap="square">
            <a:spAutoFit/>
          </a:bodyPr>
          <a:p>
            <a:pPr marL="0" indent="262255" algn="l"/>
            <a:r>
              <a:rPr lang="zh-CN" altLang="en-US" sz="1000" b="0" u="none">
                <a:solidFill>
                  <a:srgbClr val="000000"/>
                </a:solidFill>
                <a:highlight>
                  <a:srgbClr val="FFFFFF"/>
                </a:highlight>
                <a:latin typeface="宋体" charset="0"/>
                <a:ea typeface="宋体" charset="0"/>
                <a:cs typeface="宋体" charset="0"/>
              </a:rPr>
              <a:t>画手/莫里茨•柯内里斯•埃舍尔</a:t>
            </a:r>
            <a:endParaRPr lang="zh-CN" altLang="en-US" sz="1000" b="0" u="none">
              <a:solidFill>
                <a:srgbClr val="000000"/>
              </a:solidFill>
              <a:highlight>
                <a:srgbClr val="FFFFFF"/>
              </a:highlight>
              <a:latin typeface="宋体" charset="0"/>
              <a:ea typeface="宋体" charset="0"/>
              <a:cs typeface="宋体" charset="0"/>
            </a:endParaRPr>
          </a:p>
        </p:txBody>
      </p:sp>
      <p:pic>
        <p:nvPicPr>
          <p:cNvPr id="22" name="图片 22" descr="E:\扬帆\1\稿件\《商业插画》（西安交大，渠道高职）——2016.7.18\《商业插画》西交大\商业插画第三章图片资料\图3-20 《画手》 作者：莫里茨•柯内里斯•埃舍尔.jpg"/>
          <p:cNvPicPr>
            <a:picLocks noChangeAspect="1" noChangeArrowheads="1"/>
          </p:cNvPicPr>
          <p:nvPr/>
        </p:nvPicPr>
        <p:blipFill>
          <a:blip r:embed="rId1" cstate="print"/>
          <a:srcRect/>
          <a:stretch>
            <a:fillRect/>
          </a:stretch>
        </p:blipFill>
        <p:spPr>
          <a:xfrm>
            <a:off x="4422140" y="1520825"/>
            <a:ext cx="3905885" cy="324294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85240" y="1470025"/>
            <a:ext cx="6817360" cy="398780"/>
          </a:xfrm>
          <a:prstGeom prst="rect">
            <a:avLst/>
          </a:prstGeom>
          <a:noFill/>
          <a:ln w="9525">
            <a:noFill/>
            <a:miter/>
          </a:ln>
        </p:spPr>
        <p:txBody>
          <a:bodyPr wrap="square">
            <a:spAutoFit/>
          </a:bodyPr>
          <a:p>
            <a:pPr marL="0" indent="0" algn="l">
              <a:lnSpc>
                <a:spcPts val="2420"/>
              </a:lnSpc>
            </a:pPr>
            <a:r>
              <a:rPr lang="zh-CN" altLang="en-US" sz="1400" b="0" u="none">
                <a:latin typeface="微软雅黑" charset="0"/>
                <a:ea typeface="微软雅黑" charset="0"/>
                <a:cs typeface="仿宋" charset="0"/>
              </a:rPr>
              <a:t>被誉为日本平面设计教父的福田繁熊运用逆反思维对图底关系和矛盾空间进行创作。</a:t>
            </a:r>
            <a:endParaRPr lang="zh-CN" altLang="en-US" sz="1400" b="0" u="none">
              <a:latin typeface="微软雅黑" charset="0"/>
              <a:ea typeface="微软雅黑" charset="0"/>
              <a:cs typeface="仿宋" charset="0"/>
            </a:endParaRPr>
          </a:p>
        </p:txBody>
      </p:sp>
      <p:pic>
        <p:nvPicPr>
          <p:cNvPr id="23" name="图片 23" descr="E:\扬帆\1\稿件\《商业插画》（西安交大，渠道高职）——2016.7.18\《商业插画》西交大\商业插画第三章图片资料\图3-21 京王百货宣传海报 作者：福田繁熊.jpg"/>
          <p:cNvPicPr>
            <a:picLocks noChangeAspect="1" noChangeArrowheads="1"/>
          </p:cNvPicPr>
          <p:nvPr/>
        </p:nvPicPr>
        <p:blipFill>
          <a:blip r:embed="rId1" cstate="print"/>
          <a:srcRect/>
          <a:stretch>
            <a:fillRect/>
          </a:stretch>
        </p:blipFill>
        <p:spPr>
          <a:xfrm>
            <a:off x="578961" y="2168366"/>
            <a:ext cx="3467576" cy="2830830"/>
          </a:xfrm>
          <a:prstGeom prst="rect">
            <a:avLst/>
          </a:prstGeom>
          <a:noFill/>
          <a:ln w="9525">
            <a:noFill/>
            <a:miter lim="800000"/>
            <a:headEnd/>
            <a:tailEnd/>
          </a:ln>
        </p:spPr>
      </p:pic>
      <p:pic>
        <p:nvPicPr>
          <p:cNvPr id="24" name="图片 24" descr="E:\扬帆\1\稿件\《商业插画》（西安交大，渠道高职）——2016.7.18\《商业插画》西交大\商业插画第三章图片资料\图3-22 UCC咖啡馆海报 作者：福田繁熊.jpg"/>
          <p:cNvPicPr>
            <a:picLocks noChangeAspect="1" noChangeArrowheads="1"/>
          </p:cNvPicPr>
          <p:nvPr/>
        </p:nvPicPr>
        <p:blipFill>
          <a:blip r:embed="rId2" cstate="print"/>
          <a:srcRect/>
          <a:stretch>
            <a:fillRect/>
          </a:stretch>
        </p:blipFill>
        <p:spPr>
          <a:xfrm>
            <a:off x="3832384" y="2345531"/>
            <a:ext cx="1870710" cy="2653665"/>
          </a:xfrm>
          <a:prstGeom prst="rect">
            <a:avLst/>
          </a:prstGeom>
          <a:noFill/>
          <a:ln w="9525">
            <a:noFill/>
            <a:miter lim="800000"/>
            <a:headEnd/>
            <a:tailEnd/>
          </a:ln>
        </p:spPr>
      </p:pic>
      <p:pic>
        <p:nvPicPr>
          <p:cNvPr id="25" name="图片 25" descr="E:\扬帆\1\稿件\《商业插画》（西安交大，渠道高职）——2016.7.18\《商业插画》西交大\商业插画第三章图片资料\图3-23 日本松屋百货招贴 作者：福田繁熊.jpg"/>
          <p:cNvPicPr>
            <a:picLocks noChangeAspect="1" noChangeArrowheads="1"/>
          </p:cNvPicPr>
          <p:nvPr/>
        </p:nvPicPr>
        <p:blipFill>
          <a:blip r:embed="rId3" cstate="print"/>
          <a:srcRect/>
          <a:stretch>
            <a:fillRect/>
          </a:stretch>
        </p:blipFill>
        <p:spPr>
          <a:xfrm>
            <a:off x="6212205" y="2376011"/>
            <a:ext cx="1870710" cy="262366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96265" y="1359535"/>
            <a:ext cx="2662555" cy="398780"/>
          </a:xfrm>
          <a:prstGeom prst="rect">
            <a:avLst/>
          </a:prstGeom>
          <a:noFill/>
          <a:ln w="9525">
            <a:noFill/>
            <a:miter/>
          </a:ln>
        </p:spPr>
        <p:txBody>
          <a:bodyPr wrap="square">
            <a:spAutoFit/>
          </a:bodyPr>
          <a:p>
            <a:pPr marL="0" indent="0" algn="l">
              <a:lnSpc>
                <a:spcPts val="2420"/>
              </a:lnSpc>
            </a:pPr>
            <a:r>
              <a:rPr lang="zh-CN" altLang="en-US" sz="1600" b="0" u="none">
                <a:latin typeface="微软雅黑" charset="0"/>
                <a:ea typeface="微软雅黑" charset="0"/>
                <a:cs typeface="宋体" charset="0"/>
              </a:rPr>
              <a:t>逆反思维插画设计案例</a:t>
            </a:r>
            <a:endParaRPr lang="zh-CN" altLang="en-US" sz="1600" b="0" u="none">
              <a:latin typeface="微软雅黑" charset="0"/>
              <a:ea typeface="微软雅黑" charset="0"/>
              <a:cs typeface="宋体" charset="0"/>
            </a:endParaRPr>
          </a:p>
        </p:txBody>
      </p:sp>
      <p:sp>
        <p:nvSpPr>
          <p:cNvPr id="101" name="文本框 100"/>
          <p:cNvSpPr txBox="1"/>
          <p:nvPr/>
        </p:nvSpPr>
        <p:spPr>
          <a:xfrm>
            <a:off x="2892743" y="1489234"/>
            <a:ext cx="1967865" cy="243840"/>
          </a:xfrm>
          <a:prstGeom prst="rect">
            <a:avLst/>
          </a:prstGeom>
          <a:noFill/>
          <a:ln w="9525">
            <a:noFill/>
            <a:miter/>
          </a:ln>
        </p:spPr>
        <p:txBody>
          <a:bodyPr wrap="square">
            <a:spAutoFit/>
          </a:bodyPr>
          <a:p>
            <a:pPr marL="0" indent="0" algn="l"/>
            <a:r>
              <a:rPr sz="1000" b="0" u="none">
                <a:solidFill>
                  <a:srgbClr val="000000"/>
                </a:solidFill>
                <a:latin typeface="宋体" charset="0"/>
                <a:ea typeface="宋体" charset="0"/>
                <a:cs typeface="宋体" charset="0"/>
              </a:rPr>
              <a:t>Artem Chebokha</a:t>
            </a:r>
            <a:endParaRPr sz="1000" b="0" u="none">
              <a:solidFill>
                <a:srgbClr val="000000"/>
              </a:solidFill>
              <a:latin typeface="宋体" charset="0"/>
              <a:ea typeface="宋体" charset="0"/>
              <a:cs typeface="宋体" charset="0"/>
            </a:endParaRPr>
          </a:p>
        </p:txBody>
      </p:sp>
      <p:pic>
        <p:nvPicPr>
          <p:cNvPr id="39" name="图片 36" descr="E:\扬帆\1\稿件\《商业插画》（西安交大，渠道高职）——2016.7.18\《商业插画》西交大\商业插画第三章图片资料\图3-33 逆反思维插画作品 作者：Artem Chebokha.jpg"/>
          <p:cNvPicPr>
            <a:picLocks noChangeAspect="1" noChangeArrowheads="1"/>
          </p:cNvPicPr>
          <p:nvPr/>
        </p:nvPicPr>
        <p:blipFill>
          <a:blip r:embed="rId1" cstate="print"/>
          <a:srcRect/>
          <a:stretch>
            <a:fillRect/>
          </a:stretch>
        </p:blipFill>
        <p:spPr>
          <a:xfrm>
            <a:off x="3349943" y="2775109"/>
            <a:ext cx="2586514" cy="1940719"/>
          </a:xfrm>
          <a:prstGeom prst="rect">
            <a:avLst/>
          </a:prstGeom>
          <a:noFill/>
          <a:ln w="9525">
            <a:noFill/>
            <a:miter lim="800000"/>
            <a:headEnd/>
            <a:tailEnd/>
          </a:ln>
        </p:spPr>
      </p:pic>
      <p:pic>
        <p:nvPicPr>
          <p:cNvPr id="40" name="图片 37" descr="E:\扬帆\1\稿件\《商业插画》（西安交大，渠道高职）——2016.7.18\《商业插画》西交大\商业插画第三章图片资料\图3-34 逆反思维插画作品 作者：Artem Chebokha.jpg"/>
          <p:cNvPicPr>
            <a:picLocks noChangeAspect="1" noChangeArrowheads="1"/>
          </p:cNvPicPr>
          <p:nvPr/>
        </p:nvPicPr>
        <p:blipFill>
          <a:blip r:embed="rId2" cstate="print"/>
          <a:srcRect/>
          <a:stretch>
            <a:fillRect/>
          </a:stretch>
        </p:blipFill>
        <p:spPr>
          <a:xfrm>
            <a:off x="5998845" y="2765584"/>
            <a:ext cx="2731294" cy="1934051"/>
          </a:xfrm>
          <a:prstGeom prst="rect">
            <a:avLst/>
          </a:prstGeom>
          <a:noFill/>
          <a:ln w="9525">
            <a:noFill/>
            <a:miter lim="800000"/>
            <a:headEnd/>
            <a:tailEnd/>
          </a:ln>
        </p:spPr>
      </p:pic>
      <p:pic>
        <p:nvPicPr>
          <p:cNvPr id="41" name="图片 38" descr="E:\扬帆\1\稿件\《商业插画》（西安交大，渠道高职）——2016.7.18\《商业插画》西交大\商业插画第三章图片资料\图3-35 逆反思维插画作品 作者：Artem Chebokha.jpg"/>
          <p:cNvPicPr>
            <a:picLocks noChangeAspect="1" noChangeArrowheads="1"/>
          </p:cNvPicPr>
          <p:nvPr/>
        </p:nvPicPr>
        <p:blipFill>
          <a:blip r:embed="rId3" cstate="print"/>
          <a:srcRect/>
          <a:stretch>
            <a:fillRect/>
          </a:stretch>
        </p:blipFill>
        <p:spPr>
          <a:xfrm>
            <a:off x="578644" y="2791301"/>
            <a:ext cx="2724626" cy="192452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40130" y="1519238"/>
            <a:ext cx="6784181" cy="3472180"/>
          </a:xfrm>
          <a:prstGeom prst="rect">
            <a:avLst/>
          </a:prstGeom>
          <a:noFill/>
          <a:ln w="9525">
            <a:noFill/>
            <a:miter/>
          </a:ln>
        </p:spPr>
        <p:txBody>
          <a:bodyPr wrap="square">
            <a:spAutoFit/>
          </a:bodyPr>
          <a:p>
            <a:pPr marL="0" indent="0" algn="l">
              <a:lnSpc>
                <a:spcPts val="2420"/>
              </a:lnSpc>
            </a:pPr>
            <a:r>
              <a:rPr lang="zh-CN" altLang="en-US" sz="1600" b="0" u="none">
                <a:solidFill>
                  <a:srgbClr val="0070C0"/>
                </a:solidFill>
                <a:latin typeface="微软雅黑" charset="0"/>
                <a:ea typeface="微软雅黑" charset="0"/>
                <a:cs typeface="宋体" charset="0"/>
              </a:rPr>
              <a:t>想象思维</a:t>
            </a:r>
            <a:endParaRPr lang="zh-CN" altLang="en-US" sz="1600" b="0" u="none">
              <a:solidFill>
                <a:srgbClr val="0070C0"/>
              </a:solidFill>
              <a:latin typeface="微软雅黑" charset="0"/>
              <a:ea typeface="微软雅黑" charset="0"/>
              <a:cs typeface="宋体" charset="0"/>
            </a:endParaRPr>
          </a:p>
          <a:p>
            <a:pPr marL="0" indent="0" algn="l">
              <a:lnSpc>
                <a:spcPts val="2420"/>
              </a:lnSpc>
            </a:pPr>
            <a:endParaRPr lang="zh-CN" altLang="en-US" sz="1600" b="0" u="none">
              <a:solidFill>
                <a:srgbClr val="0070C0"/>
              </a:solidFill>
              <a:latin typeface="微软雅黑" charset="0"/>
              <a:ea typeface="微软雅黑" charset="0"/>
              <a:cs typeface="宋体" charset="0"/>
            </a:endParaRPr>
          </a:p>
          <a:p>
            <a:pPr marL="0" indent="0" algn="l">
              <a:lnSpc>
                <a:spcPts val="2420"/>
              </a:lnSpc>
            </a:pPr>
            <a:r>
              <a:rPr lang="zh-CN" altLang="en-US" sz="1400" b="0" u="none">
                <a:latin typeface="微软雅黑" charset="0"/>
                <a:ea typeface="微软雅黑" charset="0"/>
                <a:cs typeface="仿宋" charset="0"/>
              </a:rPr>
              <a:t>想象思维主要包括 “假想”“幻想”等，是艺术创作必不可少的重要因素，是“人脑通过形象化的概括作用对脑内已有的记忆表象进行加工、改造或重组的思维活动。它是形象思维的具体化，是人脑借助表象进行加工操作的最主要形式。”</a:t>
            </a:r>
            <a:endParaRPr lang="zh-CN" altLang="en-US" sz="1400" b="0" u="none">
              <a:latin typeface="微软雅黑" charset="0"/>
              <a:ea typeface="微软雅黑" charset="0"/>
              <a:cs typeface="仿宋" charset="0"/>
            </a:endParaRPr>
          </a:p>
          <a:p>
            <a:pPr marL="0" indent="0" algn="l">
              <a:lnSpc>
                <a:spcPts val="2420"/>
              </a:lnSpc>
            </a:pPr>
            <a:endParaRPr lang="zh-CN" altLang="en-US" sz="1400" b="0" u="none">
              <a:latin typeface="微软雅黑" charset="0"/>
              <a:ea typeface="微软雅黑" charset="0"/>
              <a:cs typeface="仿宋" charset="0"/>
            </a:endParaRPr>
          </a:p>
          <a:p>
            <a:pPr marL="0" indent="0" algn="l">
              <a:lnSpc>
                <a:spcPts val="2420"/>
              </a:lnSpc>
            </a:pPr>
            <a:r>
              <a:rPr lang="zh-CN" altLang="en-US" sz="1400" b="0" u="none">
                <a:latin typeface="微软雅黑" charset="0"/>
                <a:ea typeface="微软雅黑" charset="0"/>
                <a:cs typeface="仿宋" charset="0"/>
              </a:rPr>
              <a:t>首先需要在设计创作过程中先对现有素材进行分析，然后通过对单个形态的打散重组、分割裂变、尺度夸张、扭曲打结，对多个形体的拼置、置入、异影，以及对图形元素的超前构想或幻想等等手法，从而发掘形象的可塑元素创作这样的设计思维具有高度的概括性、新颖性和超越性。想象可以是丝毫不受主体思想影响的自由式，也可以是对客观事物或主观思想的创造、再创造甚至是幻想。</a:t>
            </a:r>
            <a:endParaRPr lang="zh-CN" altLang="en-US" sz="1400" b="0" u="none">
              <a:latin typeface="微软雅黑" charset="0"/>
              <a:ea typeface="微软雅黑" charset="0"/>
              <a:cs typeface="仿宋" charset="0"/>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179"/>
  <p:tag name="KSO_WM_UNIT_TYPE" val="a"/>
  <p:tag name="KSO_WM_UNIT_INDEX" val="1"/>
  <p:tag name="KSO_WM_UNIT_ID" val="custom160179_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24"/>
</p:tagLst>
</file>

<file path=ppt/tags/tag2.xml><?xml version="1.0" encoding="utf-8"?>
<p:tagLst xmlns:p="http://schemas.openxmlformats.org/presentationml/2006/main">
  <p:tag name="KSO_WM_TEMPLATE_THUMBS_INDEX" val="1、4、8、12、18、21、22、25"/>
  <p:tag name="KSO_WM_TEMPLATE_CATEGORY" val="custom"/>
  <p:tag name="KSO_WM_TEMPLATE_INDEX" val="160179"/>
  <p:tag name="KSO_WM_TAG_VERSION" val="1.0"/>
  <p:tag name="KSO_WM_SLIDE_ID" val="custom160179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19">
      <a:dk1>
        <a:srgbClr val="FFFFFF"/>
      </a:dk1>
      <a:lt1>
        <a:srgbClr val="7F7F7F"/>
      </a:lt1>
      <a:dk2>
        <a:srgbClr val="FFFFFF"/>
      </a:dk2>
      <a:lt2>
        <a:srgbClr val="44546A"/>
      </a:lt2>
      <a:accent1>
        <a:srgbClr val="ED7D31"/>
      </a:accent1>
      <a:accent2>
        <a:srgbClr val="EFE6BB"/>
      </a:accent2>
      <a:accent3>
        <a:srgbClr val="F6AB27"/>
      </a:accent3>
      <a:accent4>
        <a:srgbClr val="AEA387"/>
      </a:accent4>
      <a:accent5>
        <a:srgbClr val="918470"/>
      </a:accent5>
      <a:accent6>
        <a:srgbClr val="00B0F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WPS 演示</Application>
  <PresentationFormat>宽屏</PresentationFormat>
  <Paragraphs>140</Paragraphs>
  <Slides>33</Slides>
  <Notes>0</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33</vt:i4>
      </vt:variant>
    </vt:vector>
  </HeadingPairs>
  <TitlesOfParts>
    <vt:vector size="57" baseType="lpstr">
      <vt:lpstr>Arial</vt:lpstr>
      <vt:lpstr>方正书宋_GBK</vt:lpstr>
      <vt:lpstr>Wingdings</vt:lpstr>
      <vt:lpstr>Gill Sans</vt:lpstr>
      <vt:lpstr>ヒラギノ角ゴ ProN W3</vt:lpstr>
      <vt:lpstr>冬青黑体简体中文</vt:lpstr>
      <vt:lpstr>微软雅黑</vt:lpstr>
      <vt:lpstr>汉仪旗黑KW</vt:lpstr>
      <vt:lpstr>宋体</vt:lpstr>
      <vt:lpstr>仿宋</vt:lpstr>
      <vt:lpstr>方正兰亭超细黑简体</vt:lpstr>
      <vt:lpstr>黑体</vt:lpstr>
      <vt:lpstr>汉仪中黑KW</vt:lpstr>
      <vt:lpstr>微软雅黑</vt:lpstr>
      <vt:lpstr>Arial Unicode MS</vt:lpstr>
      <vt:lpstr>汉仪书宋二KW</vt:lpstr>
      <vt:lpstr>汉仪仿宋KW</vt:lpstr>
      <vt:lpstr>苹方-简</vt:lpstr>
      <vt:lpstr>Calibri</vt:lpstr>
      <vt:lpstr>Helvetica Neue</vt:lpstr>
      <vt:lpstr>Calibri Light</vt:lpstr>
      <vt:lpstr>Microsoft YaHei</vt:lpstr>
      <vt:lpstr>Office 主题</vt:lpstr>
      <vt:lpstr>自定义设计方案</vt:lpstr>
      <vt:lpstr> 商业绘画创意课堂练习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anny</cp:lastModifiedBy>
  <cp:revision>7</cp:revision>
  <dcterms:created xsi:type="dcterms:W3CDTF">2020-03-14T11:16:36Z</dcterms:created>
  <dcterms:modified xsi:type="dcterms:W3CDTF">2020-03-14T11:16:36Z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2052-2.0.1.3256</vt:lpwstr>
  </property>
</Properties>
</file>