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8" r:id="rId3"/>
    <p:sldId id="259" r:id="rId4"/>
    <p:sldId id="292"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5" r:id="rId18"/>
    <p:sldId id="260"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1" d="100"/>
          <a:sy n="81" d="100"/>
        </p:scale>
        <p:origin x="12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287DA3-6513-46AA-AE16-997385669CD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89516-0501-4213-87CB-ABFB7CD3B27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65"/>
            <a:endParaRPr lang="zh-CN" altLang="en-US" sz="1865">
              <a:solidFill>
                <a:srgbClr val="FFFFFF"/>
              </a:solidFill>
            </a:endParaRPr>
          </a:p>
        </p:txBody>
      </p:sp>
      <p:sp>
        <p:nvSpPr>
          <p:cNvPr id="10" name="TextBox 15"/>
          <p:cNvSpPr txBox="1"/>
          <p:nvPr userDrawn="1"/>
        </p:nvSpPr>
        <p:spPr>
          <a:xfrm>
            <a:off x="11089578" y="98090"/>
            <a:ext cx="712836" cy="300060"/>
          </a:xfrm>
          <a:prstGeom prst="rect">
            <a:avLst/>
          </a:prstGeom>
          <a:noFill/>
        </p:spPr>
        <p:txBody>
          <a:bodyPr wrap="square" lIns="68559" tIns="34279" rIns="68559" bIns="34279" rtlCol="0">
            <a:spAutoFit/>
          </a:bodyPr>
          <a:lstStyle/>
          <a:p>
            <a:pPr algn="ctr" defTabSz="913765"/>
            <a:fld id="{2EEF1883-7A0E-4F66-9932-E581691AD397}" type="slidenum">
              <a:rPr lang="zh-CN" altLang="en-US" sz="1500" smtClean="0">
                <a:solidFill>
                  <a:srgbClr val="FFFFFF"/>
                </a:solidFill>
                <a:latin typeface="Arial Unicode MS" pitchFamily="34" charset="-122"/>
                <a:ea typeface="Arial Unicode MS" pitchFamily="34" charset="-122"/>
                <a:cs typeface="Arial Unicode MS" pitchFamily="34" charset="-122"/>
              </a:rPr>
            </a:fld>
            <a:endParaRPr lang="zh-CN" altLang="en-US" sz="1465"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8873156" y="52413"/>
            <a:ext cx="2209800" cy="369332"/>
          </a:xfrm>
          <a:prstGeom prst="rect">
            <a:avLst/>
          </a:prstGeom>
          <a:noFill/>
        </p:spPr>
        <p:txBody>
          <a:bodyPr wrap="square" rtlCol="0">
            <a:spAutoFit/>
          </a:bodyPr>
          <a:lstStyle/>
          <a:p>
            <a:pPr algn="ctr"/>
            <a:r>
              <a:rPr lang="zh-CN" altLang="en-US" sz="1800" b="1" dirty="0" smtClean="0">
                <a:solidFill>
                  <a:srgbClr val="0099FF"/>
                </a:solidFill>
                <a:ea typeface="隶书" panose="02010509060101010101" pitchFamily="49" charset="-122"/>
              </a:rPr>
              <a:t>水生观赏动物养殖</a:t>
            </a:r>
            <a:endParaRPr lang="zh-CN" altLang="en-US" sz="1800" b="1" dirty="0">
              <a:solidFill>
                <a:srgbClr val="0099FF"/>
              </a:solidFill>
              <a:ea typeface="微软雅黑" panose="020B0503020204020204" pitchFamily="34" charset="-122"/>
            </a:endParaRPr>
          </a:p>
        </p:txBody>
      </p:sp>
      <p:sp>
        <p:nvSpPr>
          <p:cNvPr id="8" name="矩形 7"/>
          <p:cNvSpPr/>
          <p:nvPr userDrawn="1"/>
        </p:nvSpPr>
        <p:spPr>
          <a:xfrm>
            <a:off x="152400" y="137452"/>
            <a:ext cx="2362197" cy="369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27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180">
              <a:lnSpc>
                <a:spcPct val="150000"/>
              </a:lnSpc>
              <a:spcBef>
                <a:spcPts val="0"/>
              </a:spcBef>
              <a:defRPr b="1">
                <a:latin typeface="微软雅黑" panose="020B0503020204020204" pitchFamily="34" charset="-122"/>
                <a:ea typeface="微软雅黑" panose="020B0503020204020204" pitchFamily="34" charset="-122"/>
              </a:defRPr>
            </a:lvl1pPr>
            <a:lvl2pPr marL="0" indent="297180">
              <a:lnSpc>
                <a:spcPct val="150000"/>
              </a:lnSpc>
              <a:spcBef>
                <a:spcPts val="0"/>
              </a:spcBef>
              <a:defRPr b="1">
                <a:latin typeface="微软雅黑" panose="020B0503020204020204" pitchFamily="34" charset="-122"/>
                <a:ea typeface="微软雅黑" panose="020B0503020204020204" pitchFamily="34" charset="-122"/>
              </a:defRPr>
            </a:lvl2pPr>
            <a:lvl3pPr marL="0" indent="297180">
              <a:lnSpc>
                <a:spcPct val="150000"/>
              </a:lnSpc>
              <a:spcBef>
                <a:spcPts val="0"/>
              </a:spcBef>
              <a:defRPr b="1">
                <a:latin typeface="微软雅黑" panose="020B0503020204020204" pitchFamily="34" charset="-122"/>
                <a:ea typeface="微软雅黑" panose="020B0503020204020204" pitchFamily="34" charset="-122"/>
              </a:defRPr>
            </a:lvl3pPr>
            <a:lvl4pPr marL="0" indent="297180">
              <a:lnSpc>
                <a:spcPct val="150000"/>
              </a:lnSpc>
              <a:spcBef>
                <a:spcPts val="0"/>
              </a:spcBef>
              <a:defRPr b="1">
                <a:latin typeface="微软雅黑" panose="020B0503020204020204" pitchFamily="34" charset="-122"/>
                <a:ea typeface="微软雅黑" panose="020B0503020204020204" pitchFamily="34" charset="-122"/>
              </a:defRPr>
            </a:lvl4pPr>
            <a:lvl5pPr marL="0" indent="29718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2" name="文本框 1"/>
          <p:cNvSpPr txBox="1"/>
          <p:nvPr userDrawn="1"/>
        </p:nvSpPr>
        <p:spPr>
          <a:xfrm>
            <a:off x="347023" y="52413"/>
            <a:ext cx="2369508" cy="369332"/>
          </a:xfrm>
          <a:prstGeom prst="rect">
            <a:avLst/>
          </a:prstGeom>
          <a:noFill/>
        </p:spPr>
        <p:txBody>
          <a:bodyPr wrap="square" rtlCol="0">
            <a:spAutoFit/>
          </a:bodyPr>
          <a:lstStyle/>
          <a:p>
            <a:r>
              <a:rPr lang="zh-CN" altLang="en-US" dirty="0" smtClean="0">
                <a:solidFill>
                  <a:srgbClr val="990000"/>
                </a:solidFill>
                <a:latin typeface="隶书" panose="02010509060101010101" pitchFamily="49" charset="-122"/>
                <a:ea typeface="隶书" panose="02010509060101010101" pitchFamily="49" charset="-122"/>
              </a:rPr>
              <a:t>日照职业技术学院</a:t>
            </a:r>
            <a:endParaRPr lang="zh-CN" altLang="en-US" dirty="0">
              <a:solidFill>
                <a:srgbClr val="990000"/>
              </a:solidFill>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C6AAE614-B2B7-4920-81FD-1D1B337506D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38F437-2296-4ECD-A9DD-A3AEA2C9A92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595">
              <a:srgbClr val="C0D9EF"/>
            </a:gs>
            <a:gs pos="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AE614-B2B7-4920-81FD-1D1B337506D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8F437-2296-4ECD-A9DD-A3AEA2C9A9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jpe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3" name="椭圆 52"/>
          <p:cNvSpPr/>
          <p:nvPr/>
        </p:nvSpPr>
        <p:spPr>
          <a:xfrm flipV="1">
            <a:off x="3654318" y="2057231"/>
            <a:ext cx="5028724" cy="2945130"/>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4950" dirty="0"/>
          </a:p>
        </p:txBody>
      </p:sp>
      <p:sp>
        <p:nvSpPr>
          <p:cNvPr id="52" name="椭圆 51"/>
          <p:cNvSpPr/>
          <p:nvPr/>
        </p:nvSpPr>
        <p:spPr>
          <a:xfrm>
            <a:off x="4813880" y="3529796"/>
            <a:ext cx="168333" cy="185166"/>
          </a:xfrm>
          <a:prstGeom prst="ellipse">
            <a:avLst/>
          </a:prstGeom>
          <a:solidFill>
            <a:srgbClr val="4AB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4" name="椭圆 53"/>
          <p:cNvSpPr/>
          <p:nvPr/>
        </p:nvSpPr>
        <p:spPr>
          <a:xfrm>
            <a:off x="8317044" y="4510322"/>
            <a:ext cx="113122" cy="11312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5" name="椭圆 54"/>
          <p:cNvSpPr/>
          <p:nvPr/>
        </p:nvSpPr>
        <p:spPr>
          <a:xfrm flipV="1">
            <a:off x="7302315" y="4238954"/>
            <a:ext cx="232324" cy="232324"/>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7" name="椭圆 56"/>
          <p:cNvSpPr/>
          <p:nvPr/>
        </p:nvSpPr>
        <p:spPr>
          <a:xfrm>
            <a:off x="4171842" y="3982931"/>
            <a:ext cx="193704" cy="185166"/>
          </a:xfrm>
          <a:prstGeom prst="ellipse">
            <a:avLst/>
          </a:prstGeom>
          <a:solidFill>
            <a:srgbClr val="4AB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8" name="椭圆 57"/>
          <p:cNvSpPr/>
          <p:nvPr/>
        </p:nvSpPr>
        <p:spPr>
          <a:xfrm>
            <a:off x="4626741" y="2491774"/>
            <a:ext cx="113122" cy="11312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9" name="椭圆 58"/>
          <p:cNvSpPr/>
          <p:nvPr/>
        </p:nvSpPr>
        <p:spPr>
          <a:xfrm flipV="1">
            <a:off x="6023320" y="1827186"/>
            <a:ext cx="145360" cy="14536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0" name="椭圆 59"/>
          <p:cNvSpPr/>
          <p:nvPr/>
        </p:nvSpPr>
        <p:spPr>
          <a:xfrm>
            <a:off x="7241789" y="2371743"/>
            <a:ext cx="353187" cy="353187"/>
          </a:xfrm>
          <a:prstGeom prst="ellipse">
            <a:avLst/>
          </a:prstGeom>
          <a:solidFill>
            <a:srgbClr val="0FE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1" name="椭圆 60"/>
          <p:cNvSpPr/>
          <p:nvPr/>
        </p:nvSpPr>
        <p:spPr>
          <a:xfrm>
            <a:off x="4813880" y="4182359"/>
            <a:ext cx="353187" cy="353187"/>
          </a:xfrm>
          <a:prstGeom prst="ellipse">
            <a:avLst/>
          </a:prstGeom>
          <a:solidFill>
            <a:srgbClr val="0FE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3" name="椭圆 62"/>
          <p:cNvSpPr/>
          <p:nvPr/>
        </p:nvSpPr>
        <p:spPr>
          <a:xfrm>
            <a:off x="4024423" y="5522255"/>
            <a:ext cx="282001" cy="28200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4" name="椭圆 63"/>
          <p:cNvSpPr/>
          <p:nvPr/>
        </p:nvSpPr>
        <p:spPr>
          <a:xfrm>
            <a:off x="2370628" y="5134332"/>
            <a:ext cx="176594" cy="176594"/>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5" name="椭圆 64"/>
          <p:cNvSpPr/>
          <p:nvPr/>
        </p:nvSpPr>
        <p:spPr>
          <a:xfrm>
            <a:off x="8313788" y="5451306"/>
            <a:ext cx="282002" cy="28200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6" name="椭圆 65"/>
          <p:cNvSpPr/>
          <p:nvPr/>
        </p:nvSpPr>
        <p:spPr>
          <a:xfrm>
            <a:off x="8948351" y="5334576"/>
            <a:ext cx="141001" cy="141001"/>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7" name="椭圆 66"/>
          <p:cNvSpPr/>
          <p:nvPr/>
        </p:nvSpPr>
        <p:spPr>
          <a:xfrm>
            <a:off x="9562463" y="5169926"/>
            <a:ext cx="141001" cy="141001"/>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8" name="椭圆 67"/>
          <p:cNvSpPr/>
          <p:nvPr/>
        </p:nvSpPr>
        <p:spPr>
          <a:xfrm>
            <a:off x="9603983" y="2640142"/>
            <a:ext cx="153065" cy="15306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9" name="椭圆 68"/>
          <p:cNvSpPr/>
          <p:nvPr/>
        </p:nvSpPr>
        <p:spPr>
          <a:xfrm>
            <a:off x="9885036" y="2265272"/>
            <a:ext cx="110832" cy="11083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0" name="椭圆 69"/>
          <p:cNvSpPr/>
          <p:nvPr/>
        </p:nvSpPr>
        <p:spPr>
          <a:xfrm>
            <a:off x="3512741" y="4146672"/>
            <a:ext cx="96852" cy="92583"/>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1" name="椭圆 70"/>
          <p:cNvSpPr/>
          <p:nvPr/>
        </p:nvSpPr>
        <p:spPr>
          <a:xfrm>
            <a:off x="2647795" y="4636450"/>
            <a:ext cx="96852" cy="92583"/>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34" name="Rectangle 7"/>
          <p:cNvSpPr>
            <a:spLocks noChangeArrowheads="1"/>
          </p:cNvSpPr>
          <p:nvPr/>
        </p:nvSpPr>
        <p:spPr bwMode="auto">
          <a:xfrm>
            <a:off x="4509689" y="2864426"/>
            <a:ext cx="3338911" cy="1361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4000" b="1" dirty="0">
                <a:solidFill>
                  <a:srgbClr val="7030A0"/>
                </a:solidFill>
                <a:latin typeface="微软雅黑" panose="020B0503020204020204" pitchFamily="34" charset="-122"/>
                <a:ea typeface="微软雅黑" panose="020B0503020204020204" pitchFamily="34" charset="-122"/>
              </a:rPr>
              <a:t>水生观赏动物养殖</a:t>
            </a:r>
            <a:endParaRPr lang="zh-CN" altLang="en-US" sz="4000" b="1" dirty="0">
              <a:solidFill>
                <a:srgbClr val="7030A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idx="1"/>
          </p:nvPr>
        </p:nvSpPr>
        <p:spPr>
          <a:xfrm>
            <a:off x="332509" y="890649"/>
            <a:ext cx="11249891" cy="5445875"/>
          </a:xfrm>
        </p:spPr>
        <p:txBody>
          <a:bodyPr/>
          <a:lstStyle/>
          <a:p>
            <a:pPr>
              <a:defRPr/>
            </a:pPr>
            <a:r>
              <a:rPr lang="en-US" altLang="zh-CN" sz="2400" dirty="0"/>
              <a:t>4</a:t>
            </a:r>
            <a:r>
              <a:rPr lang="zh-CN" altLang="en-US" sz="2400" dirty="0"/>
              <a:t>、</a:t>
            </a:r>
            <a:r>
              <a:rPr lang="zh-CN" altLang="en-US" sz="2400" b="1" dirty="0"/>
              <a:t>水质</a:t>
            </a:r>
            <a:r>
              <a:rPr lang="zh-CN" altLang="en-US" sz="2400" dirty="0"/>
              <a:t> </a:t>
            </a:r>
            <a:br>
              <a:rPr lang="zh-CN" altLang="en-US" sz="2400" dirty="0"/>
            </a:br>
            <a:r>
              <a:rPr lang="zh-CN" altLang="en-US" sz="2400" dirty="0"/>
              <a:t>水晶虾比较适应弱酸性的水质。但由于使用矿物质底砂保持硬度的缘故，水质微微呈弱碱性。在换水时，请将更换用水的酸碱度调整为</a:t>
            </a:r>
            <a:r>
              <a:rPr lang="en-US" altLang="zh-CN" sz="2400" dirty="0"/>
              <a:t>7</a:t>
            </a:r>
            <a:r>
              <a:rPr lang="zh-CN" altLang="en-US" sz="2400" dirty="0"/>
              <a:t>左右的中性水。 </a:t>
            </a:r>
            <a:endParaRPr lang="zh-CN" altLang="en-US" sz="2400" dirty="0"/>
          </a:p>
          <a:p>
            <a:pPr>
              <a:defRPr/>
            </a:pPr>
            <a:r>
              <a:rPr lang="en-US" altLang="zh-CN" sz="2400" dirty="0"/>
              <a:t>5</a:t>
            </a:r>
            <a:r>
              <a:rPr lang="zh-CN" altLang="en-US" sz="2400" dirty="0"/>
              <a:t>、</a:t>
            </a:r>
            <a:r>
              <a:rPr lang="zh-CN" altLang="en-US" sz="2400" b="1" dirty="0"/>
              <a:t>混养</a:t>
            </a:r>
            <a:r>
              <a:rPr lang="zh-CN" altLang="en-US" sz="2400" dirty="0"/>
              <a:t>鱼类 </a:t>
            </a:r>
            <a:br>
              <a:rPr lang="zh-CN" altLang="en-US" sz="2400" dirty="0"/>
            </a:br>
            <a:r>
              <a:rPr lang="zh-CN" altLang="en-US" sz="2400" dirty="0"/>
              <a:t>在</a:t>
            </a:r>
            <a:r>
              <a:rPr lang="zh-CN" altLang="en-US" sz="2400" b="1" dirty="0"/>
              <a:t>观赏</a:t>
            </a:r>
            <a:r>
              <a:rPr lang="zh-CN" altLang="en-US" sz="2400" dirty="0"/>
              <a:t>用水族箱中，作为家庭的布置增添色彩的一部分，控制好水族箱中混养的观赏鱼，水晶虾的大小，</a:t>
            </a:r>
            <a:r>
              <a:rPr lang="zh-CN" altLang="en-US" sz="2400" b="1" dirty="0"/>
              <a:t>颜色</a:t>
            </a:r>
            <a:r>
              <a:rPr lang="zh-CN" altLang="en-US" sz="2400" dirty="0"/>
              <a:t>，甚至活动区域的平衡是十分重要的课题。由于大部分的水晶虾（黑虎除外）颜色鲜艳靓丽，可以同一些五彩斑斓的灯科鱼类混养。在水族箱中组成一幅绚丽的画面。也可以选择一些颜色鲜艳，且喜欢在水层中上部活动的鱼类。例如埃及神仙等观赏鱼。而各种肉食鱼类切不可与水晶虾一同饲养。</a:t>
            </a:r>
            <a:r>
              <a:rPr lang="zh-CN" altLang="en-US" sz="1600" dirty="0"/>
              <a:t> </a:t>
            </a:r>
            <a:endParaRPr lang="zh-CN" alt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a:xfrm>
            <a:off x="356260" y="771897"/>
            <a:ext cx="11226140" cy="5564628"/>
          </a:xfrm>
        </p:spPr>
        <p:txBody>
          <a:bodyPr/>
          <a:lstStyle/>
          <a:p>
            <a:pPr>
              <a:defRPr/>
            </a:pPr>
            <a:r>
              <a:rPr lang="en-US" altLang="zh-CN" sz="2400" dirty="0"/>
              <a:t>6</a:t>
            </a:r>
            <a:r>
              <a:rPr lang="zh-CN" altLang="en-US" sz="2400" dirty="0"/>
              <a:t>、换水 </a:t>
            </a:r>
            <a:br>
              <a:rPr lang="zh-CN" altLang="en-US" sz="2400" dirty="0"/>
            </a:br>
            <a:r>
              <a:rPr lang="zh-CN" altLang="en-US" sz="2400" dirty="0"/>
              <a:t>每周一次，更换量在水族箱容积的</a:t>
            </a:r>
            <a:r>
              <a:rPr lang="en-US" altLang="zh-CN" sz="2400" dirty="0"/>
              <a:t>20%</a:t>
            </a:r>
            <a:r>
              <a:rPr lang="zh-CN" altLang="en-US" sz="2400" dirty="0"/>
              <a:t>左右。 </a:t>
            </a:r>
            <a:br>
              <a:rPr lang="zh-CN" altLang="en-US" sz="2400" dirty="0"/>
            </a:br>
            <a:r>
              <a:rPr lang="en-US" altLang="zh-CN" sz="2400" dirty="0"/>
              <a:t>7</a:t>
            </a:r>
            <a:r>
              <a:rPr lang="zh-CN" altLang="en-US" sz="2400" dirty="0"/>
              <a:t>、水晶虾的饲料 </a:t>
            </a:r>
            <a:br>
              <a:rPr lang="zh-CN" altLang="en-US" sz="2400" dirty="0"/>
            </a:br>
            <a:r>
              <a:rPr lang="zh-CN" altLang="en-US" sz="2400" dirty="0"/>
              <a:t>主要喂食菠菜，海带等各种无农药蔬菜。冷冻红虫以及小型灯科鱼类食用的鱼饲料。 </a:t>
            </a:r>
            <a:endParaRPr lang="zh-CN" altLang="en-US" sz="2400" dirty="0"/>
          </a:p>
          <a:p>
            <a:pPr>
              <a:defRPr/>
            </a:pPr>
            <a:r>
              <a:rPr lang="en-US" altLang="zh-CN" sz="2400" dirty="0"/>
              <a:t>8</a:t>
            </a:r>
            <a:r>
              <a:rPr lang="zh-CN" altLang="en-US" sz="2400" dirty="0"/>
              <a:t>、照明器具以及增色 </a:t>
            </a:r>
            <a:br>
              <a:rPr lang="zh-CN" altLang="en-US" sz="2400" dirty="0"/>
            </a:br>
            <a:r>
              <a:rPr lang="zh-CN" altLang="en-US" sz="2400" dirty="0"/>
              <a:t>使用红色灯管的照明器具。就如同超级市场里陈列的肉类食品一样，哪怕是稍微放置的隔日的肉类食品，在红色灯管的照明器具下也会显得非常新鲜。所以，布置水晶虾生活的水</a:t>
            </a:r>
            <a:r>
              <a:rPr lang="zh-CN" altLang="en-US" sz="2400" b="1" dirty="0"/>
              <a:t>草缸</a:t>
            </a:r>
            <a:r>
              <a:rPr lang="zh-CN" altLang="en-US" sz="2400" dirty="0"/>
              <a:t>时，可以利用这一视觉上的错觉。</a:t>
            </a:r>
            <a:endParaRPr lang="zh-CN"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522514" y="1389413"/>
            <a:ext cx="11059886" cy="4947111"/>
          </a:xfrm>
        </p:spPr>
        <p:txBody>
          <a:bodyPr/>
          <a:lstStyle/>
          <a:p>
            <a:pPr>
              <a:defRPr/>
            </a:pPr>
            <a:r>
              <a:rPr lang="zh-CN" altLang="en-US" sz="2400" dirty="0"/>
              <a:t>首先推荐使用好的照明器具，可以将水晶虾映照得十分艳丽动人。也可使用饲养龙鱼的灯具。 </a:t>
            </a:r>
            <a:br>
              <a:rPr lang="zh-CN" altLang="en-US" sz="2400" dirty="0"/>
            </a:br>
            <a:r>
              <a:rPr lang="zh-CN" altLang="en-US" sz="2400" dirty="0"/>
              <a:t>对于环境底色的布置也十分重要。尽量使用能够将红色的反射光线表现得较为强烈的深绿色，黑色等为宜。较为明显的例子，使用黑色作为水族箱的底色布置，并且大量栽培莫丝等深绿色水草，可以达到整体反射水晶虾体色的效果。 </a:t>
            </a:r>
            <a:br>
              <a:rPr lang="zh-CN" altLang="en-US" sz="2400" dirty="0"/>
            </a:br>
            <a:r>
              <a:rPr lang="zh-CN" altLang="en-US" sz="2400" dirty="0"/>
              <a:t>水质对增色的效果。水质对于水晶虾的增色十分重要。水质良好的环境下，水晶虾颜色靓丽，相反则颜色消退。所以维持水质的安定，定期换水是十分必要的。 </a:t>
            </a:r>
            <a:endParaRPr lang="zh-CN"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510639" y="1223159"/>
            <a:ext cx="11071761" cy="5113366"/>
          </a:xfrm>
        </p:spPr>
        <p:txBody>
          <a:bodyPr>
            <a:normAutofit/>
          </a:bodyPr>
          <a:lstStyle/>
          <a:p>
            <a:pPr>
              <a:defRPr/>
            </a:pPr>
            <a:r>
              <a:rPr lang="en-US" altLang="zh-CN" sz="2400" dirty="0"/>
              <a:t>11</a:t>
            </a:r>
            <a:r>
              <a:rPr lang="zh-CN" altLang="en-US" sz="2400" dirty="0"/>
              <a:t>、使用的过滤材料 </a:t>
            </a:r>
            <a:br>
              <a:rPr lang="zh-CN" altLang="en-US" sz="2400" dirty="0"/>
            </a:br>
            <a:r>
              <a:rPr lang="zh-CN" altLang="en-US" sz="2400" dirty="0"/>
              <a:t>无论是用何种过滤材料，要求能够保证硝化细菌的居住空间增大，同时能够提供足够的矿物质营养。所以建议使用高附加值的过滤材料。 </a:t>
            </a:r>
            <a:br>
              <a:rPr lang="zh-CN" altLang="en-US" sz="2400" dirty="0"/>
            </a:br>
            <a:r>
              <a:rPr lang="en-US" altLang="zh-CN" sz="2400" dirty="0"/>
              <a:t>12</a:t>
            </a:r>
            <a:r>
              <a:rPr lang="zh-CN" altLang="en-US" sz="2400" dirty="0"/>
              <a:t>、有关夏季高温或冬季北方暖气问题 </a:t>
            </a:r>
            <a:br>
              <a:rPr lang="zh-CN" altLang="en-US" sz="2400" dirty="0"/>
            </a:br>
            <a:r>
              <a:rPr lang="zh-CN" altLang="en-US" sz="2400" dirty="0"/>
              <a:t>由于水晶虾容易受到温度变化的影响，所以切忌水温不能超过</a:t>
            </a:r>
            <a:r>
              <a:rPr lang="en-US" altLang="zh-CN" sz="2400" dirty="0"/>
              <a:t>30℃</a:t>
            </a:r>
            <a:r>
              <a:rPr lang="zh-CN" altLang="en-US" sz="2400" dirty="0"/>
              <a:t>。而且这是针对成年水晶虾而言，对于幼虾，水温低于</a:t>
            </a:r>
            <a:r>
              <a:rPr lang="en-US" altLang="zh-CN" sz="2400" dirty="0"/>
              <a:t>22℃</a:t>
            </a:r>
            <a:r>
              <a:rPr lang="zh-CN" altLang="en-US" sz="2400" dirty="0"/>
              <a:t>，超过</a:t>
            </a:r>
            <a:r>
              <a:rPr lang="en-US" altLang="zh-CN" sz="2400" dirty="0"/>
              <a:t>27℃</a:t>
            </a:r>
            <a:r>
              <a:rPr lang="zh-CN" altLang="en-US" sz="2400" dirty="0"/>
              <a:t>就会有危险产生的可能性。幼虾的生存率迅速下降。所以推荐您在秋季时开始饲养水晶虾，春季繁殖为宜。 </a:t>
            </a:r>
            <a:endParaRPr lang="zh-CN"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zh-CN" altLang="en-US" smtClean="0"/>
              <a:t>贝蚤（无害）</a:t>
            </a:r>
            <a:endParaRPr lang="zh-CN" altLang="en-US" smtClean="0"/>
          </a:p>
        </p:txBody>
      </p:sp>
      <p:pic>
        <p:nvPicPr>
          <p:cNvPr id="43012" name="Picture 5" descr="贝蚤.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575050" y="1700214"/>
            <a:ext cx="5086350"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zh-CN" altLang="en-US" smtClean="0"/>
              <a:t>笠螺（无害）</a:t>
            </a:r>
            <a:endParaRPr lang="zh-CN" altLang="en-US" smtClean="0"/>
          </a:p>
        </p:txBody>
      </p:sp>
      <p:pic>
        <p:nvPicPr>
          <p:cNvPr id="44036" name="Picture 5" descr="笠螺.jpg"/>
          <p:cNvPicPr>
            <a:picLocks noChangeAspect="1" noChangeArrowheads="1"/>
          </p:cNvPicPr>
          <p:nvPr/>
        </p:nvPicPr>
        <p:blipFill>
          <a:blip r:embed="rId1">
            <a:extLst>
              <a:ext uri="{28A0092B-C50C-407E-A947-70E740481C1C}">
                <a14:useLocalDpi xmlns:a14="http://schemas.microsoft.com/office/drawing/2010/main" val="0"/>
              </a:ext>
            </a:extLst>
          </a:blip>
          <a:srcRect t="5098" b="13577"/>
          <a:stretch>
            <a:fillRect/>
          </a:stretch>
        </p:blipFill>
        <p:spPr bwMode="auto">
          <a:xfrm>
            <a:off x="2782888" y="1844676"/>
            <a:ext cx="6697662" cy="458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zh-CN" altLang="en-US" smtClean="0"/>
              <a:t>水螅（对小虾有害）</a:t>
            </a:r>
            <a:endParaRPr lang="zh-CN" altLang="en-US" smtClean="0"/>
          </a:p>
        </p:txBody>
      </p:sp>
      <p:pic>
        <p:nvPicPr>
          <p:cNvPr id="45060" name="Picture 5" descr="水螅.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800600" y="2205039"/>
            <a:ext cx="2732088" cy="409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0058400" y="95724"/>
            <a:ext cx="2031325"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rgbClr val="0099FF"/>
                </a:solidFill>
                <a:latin typeface="隶书" panose="02010509060101010101" pitchFamily="49" charset="-122"/>
                <a:ea typeface="隶书" panose="02010509060101010101" pitchFamily="49" charset="-122"/>
              </a:rPr>
              <a:t>水生观赏动物养殖</a:t>
            </a:r>
            <a:endParaRPr lang="zh-CN" altLang="en-US" b="1" dirty="0">
              <a:solidFill>
                <a:srgbClr val="0099FF"/>
              </a:solidFill>
              <a:latin typeface="隶书" panose="02010509060101010101" pitchFamily="49" charset="-122"/>
              <a:ea typeface="隶书" panose="02010509060101010101" pitchFamily="49" charset="-122"/>
            </a:endParaRPr>
          </a:p>
        </p:txBody>
      </p:sp>
      <p:sp>
        <p:nvSpPr>
          <p:cNvPr id="6" name="矩形 5"/>
          <p:cNvSpPr/>
          <p:nvPr/>
        </p:nvSpPr>
        <p:spPr>
          <a:xfrm>
            <a:off x="174171" y="104362"/>
            <a:ext cx="2031325"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rgbClr val="990000"/>
                </a:solidFill>
                <a:latin typeface="隶书" panose="02010509060101010101" pitchFamily="49" charset="-122"/>
                <a:ea typeface="隶书" panose="02010509060101010101" pitchFamily="49" charset="-122"/>
              </a:rPr>
              <a:t>日照职业技术学院</a:t>
            </a:r>
            <a:endParaRPr lang="zh-CN" altLang="en-US" b="1" dirty="0">
              <a:solidFill>
                <a:srgbClr val="990000"/>
              </a:solidFill>
              <a:latin typeface="隶书" panose="02010509060101010101" pitchFamily="49" charset="-122"/>
              <a:ea typeface="隶书" panose="02010509060101010101" pitchFamily="49" charset="-122"/>
            </a:endParaRPr>
          </a:p>
        </p:txBody>
      </p:sp>
      <p:sp>
        <p:nvSpPr>
          <p:cNvPr id="15" name="矩形 14"/>
          <p:cNvSpPr/>
          <p:nvPr/>
        </p:nvSpPr>
        <p:spPr>
          <a:xfrm rot="20321024">
            <a:off x="2579914" y="2514600"/>
            <a:ext cx="6945086" cy="1862048"/>
          </a:xfrm>
          <a:prstGeom prst="rect">
            <a:avLst/>
          </a:prstGeom>
          <a:noFill/>
        </p:spPr>
        <p:txBody>
          <a:bodyPr wrap="square" lIns="91440" tIns="45720" rIns="91440" bIns="45720">
            <a:spAutoFit/>
          </a:bodyPr>
          <a:lstStyle/>
          <a:p>
            <a:r>
              <a:rPr lang="en-US" altLang="zh-CN" sz="11500" b="1" kern="10" dirty="0">
                <a:solidFill>
                  <a:schemeClr val="accent2">
                    <a:alpha val="78000"/>
                  </a:schemeClr>
                </a:solidFill>
                <a:latin typeface="微软雅黑" panose="020B0503020204020204" pitchFamily="34" charset="-122"/>
                <a:ea typeface="微软雅黑" panose="020B0503020204020204" pitchFamily="34" charset="-122"/>
              </a:rPr>
              <a:t>The End</a:t>
            </a:r>
            <a:endParaRPr lang="zh-CN" altLang="en-US" sz="11500" b="1" kern="10" dirty="0">
              <a:solidFill>
                <a:schemeClr val="accent2">
                  <a:alpha val="78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914400" y="1411184"/>
            <a:ext cx="10363200" cy="1470025"/>
          </a:xfrm>
        </p:spPr>
        <p:txBody>
          <a:bodyPr>
            <a:normAutofit/>
          </a:bodyPr>
          <a:lstStyle/>
          <a:p>
            <a:r>
              <a:rPr lang="zh-CN" altLang="en-US" b="1" dirty="0" smtClean="0">
                <a:latin typeface="微软雅黑" panose="020B0503020204020204" pitchFamily="34" charset="-122"/>
                <a:ea typeface="微软雅黑" panose="020B0503020204020204" pitchFamily="34" charset="-122"/>
              </a:rPr>
              <a:t>第六章  </a:t>
            </a:r>
            <a:r>
              <a:rPr lang="zh-CN" altLang="zh-CN" b="1" dirty="0" smtClean="0">
                <a:latin typeface="微软雅黑" panose="020B0503020204020204" pitchFamily="34" charset="-122"/>
                <a:ea typeface="微软雅黑" panose="020B0503020204020204" pitchFamily="34" charset="-122"/>
              </a:rPr>
              <a:t>观赏</a:t>
            </a:r>
            <a:r>
              <a:rPr lang="zh-CN" altLang="zh-CN" b="1" dirty="0">
                <a:latin typeface="微软雅黑" panose="020B0503020204020204" pitchFamily="34" charset="-122"/>
                <a:ea typeface="微软雅黑" panose="020B0503020204020204" pitchFamily="34" charset="-122"/>
              </a:rPr>
              <a:t>虾类养殖技术</a:t>
            </a:r>
            <a:endParaRPr lang="zh-CN" altLang="en-US" sz="4800" b="1" dirty="0">
              <a:solidFill>
                <a:srgbClr val="C00000"/>
              </a:solidFill>
              <a:latin typeface="微软雅黑" panose="020B0503020204020204" pitchFamily="34" charset="-122"/>
              <a:ea typeface="微软雅黑" panose="020B0503020204020204" pitchFamily="34" charset="-122"/>
            </a:endParaRPr>
          </a:p>
        </p:txBody>
      </p:sp>
      <p:sp>
        <p:nvSpPr>
          <p:cNvPr id="3077" name="Rectangle 5"/>
          <p:cNvSpPr>
            <a:spLocks noGrp="1" noRot="1" noChangeArrowheads="1"/>
          </p:cNvSpPr>
          <p:nvPr>
            <p:ph type="subTitle" idx="1"/>
          </p:nvPr>
        </p:nvSpPr>
        <p:spPr/>
        <p:txBody>
          <a:bodyPr>
            <a:normAutofit/>
          </a:bodyPr>
          <a:lstStyle/>
          <a:p>
            <a:r>
              <a:rPr lang="zh-CN" altLang="en-US" b="1" dirty="0">
                <a:solidFill>
                  <a:srgbClr val="4312CE"/>
                </a:solidFill>
                <a:latin typeface="微软雅黑" panose="020B0503020204020204" pitchFamily="34" charset="-122"/>
                <a:ea typeface="微软雅黑" panose="020B0503020204020204" pitchFamily="34" charset="-122"/>
              </a:rPr>
              <a:t>宋维彦</a:t>
            </a:r>
            <a:endParaRPr lang="zh-CN" altLang="en-US" b="1" dirty="0">
              <a:solidFill>
                <a:srgbClr val="4312CE"/>
              </a:solidFill>
              <a:latin typeface="微软雅黑" panose="020B0503020204020204" pitchFamily="34" charset="-122"/>
              <a:ea typeface="微软雅黑" panose="020B0503020204020204" pitchFamily="34" charset="-122"/>
            </a:endParaRPr>
          </a:p>
          <a:p>
            <a:pPr indent="0" algn="ctr">
              <a:buNone/>
            </a:pPr>
            <a:r>
              <a:rPr lang="zh-CN" altLang="en-US" b="1" dirty="0" smtClean="0">
                <a:solidFill>
                  <a:srgbClr val="4312CE"/>
                </a:solidFill>
                <a:latin typeface="微软雅黑" panose="020B0503020204020204" pitchFamily="34" charset="-122"/>
                <a:ea typeface="微软雅黑" panose="020B0503020204020204" pitchFamily="34" charset="-122"/>
              </a:rPr>
              <a:t>日照职业技术学院</a:t>
            </a:r>
            <a:endParaRPr lang="en-US" altLang="zh-CN" b="1" dirty="0" smtClean="0">
              <a:solidFill>
                <a:srgbClr val="4312CE"/>
              </a:solidFill>
              <a:latin typeface="微软雅黑" panose="020B0503020204020204" pitchFamily="34" charset="-122"/>
              <a:ea typeface="微软雅黑" panose="020B0503020204020204" pitchFamily="34" charset="-122"/>
            </a:endParaRPr>
          </a:p>
        </p:txBody>
      </p:sp>
      <p:sp>
        <p:nvSpPr>
          <p:cNvPr id="6" name="矩形 5"/>
          <p:cNvSpPr/>
          <p:nvPr/>
        </p:nvSpPr>
        <p:spPr>
          <a:xfrm>
            <a:off x="152400" y="91422"/>
            <a:ext cx="2031325" cy="369332"/>
          </a:xfrm>
          <a:prstGeom prst="rect">
            <a:avLst/>
          </a:prstGeom>
        </p:spPr>
        <p:txBody>
          <a:bodyPr wrap="none">
            <a:spAutoFit/>
          </a:bodyPr>
          <a:lstStyle/>
          <a:p>
            <a:r>
              <a:rPr lang="zh-CN" altLang="en-US" b="1" dirty="0" smtClean="0">
                <a:solidFill>
                  <a:srgbClr val="990000"/>
                </a:solidFill>
                <a:latin typeface="隶书" panose="02010509060101010101" pitchFamily="49" charset="-122"/>
                <a:ea typeface="隶书" panose="02010509060101010101" pitchFamily="49" charset="-122"/>
              </a:rPr>
              <a:t>日照职业技术学院</a:t>
            </a:r>
            <a:endParaRPr lang="zh-CN" altLang="en-US" b="1" dirty="0">
              <a:solidFill>
                <a:srgbClr val="990000"/>
              </a:solidFill>
              <a:latin typeface="隶书" panose="02010509060101010101" pitchFamily="49" charset="-122"/>
              <a:ea typeface="隶书" panose="02010509060101010101" pitchFamily="49" charset="-122"/>
            </a:endParaRPr>
          </a:p>
        </p:txBody>
      </p:sp>
      <p:sp>
        <p:nvSpPr>
          <p:cNvPr id="7" name="矩形 6"/>
          <p:cNvSpPr/>
          <p:nvPr/>
        </p:nvSpPr>
        <p:spPr>
          <a:xfrm>
            <a:off x="9603161" y="119960"/>
            <a:ext cx="2031325" cy="369332"/>
          </a:xfrm>
          <a:prstGeom prst="rect">
            <a:avLst/>
          </a:prstGeom>
        </p:spPr>
        <p:txBody>
          <a:bodyPr wrap="none">
            <a:spAutoFit/>
          </a:bodyPr>
          <a:lstStyle/>
          <a:p>
            <a:r>
              <a:rPr lang="zh-CN" altLang="en-US" b="1" dirty="0">
                <a:solidFill>
                  <a:srgbClr val="0099FF"/>
                </a:solidFill>
                <a:latin typeface="隶书" panose="02010509060101010101" pitchFamily="49" charset="-122"/>
                <a:ea typeface="隶书" panose="02010509060101010101" pitchFamily="49" charset="-122"/>
              </a:rPr>
              <a:t>水生观赏动物养殖</a:t>
            </a:r>
            <a:endParaRPr lang="zh-CN" altLang="en-US" b="1" dirty="0">
              <a:solidFill>
                <a:srgbClr val="0099FF"/>
              </a:solidFill>
              <a:latin typeface="隶书" panose="02010509060101010101" pitchFamily="49" charset="-122"/>
              <a:ea typeface="隶书" panose="020105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FF0000"/>
                </a:solidFill>
              </a:rPr>
              <a:t>第四节  水晶虾的养殖</a:t>
            </a:r>
            <a:endParaRPr lang="zh-CN" altLang="en-US" sz="3600" dirty="0">
              <a:solidFill>
                <a:srgbClr val="FF0000"/>
              </a:solidFill>
            </a:endParaRPr>
          </a:p>
        </p:txBody>
      </p:sp>
      <p:sp>
        <p:nvSpPr>
          <p:cNvPr id="3" name="内容占位符 2"/>
          <p:cNvSpPr>
            <a:spLocks noGrp="1"/>
          </p:cNvSpPr>
          <p:nvPr>
            <p:ph idx="1"/>
          </p:nvPr>
        </p:nvSpPr>
        <p:spPr/>
        <p:txBody>
          <a:bodyPr/>
          <a:lstStyle/>
          <a:p>
            <a:r>
              <a:rPr lang="zh-CN" altLang="en-US" dirty="0" smtClean="0"/>
              <a:t>一、水晶虾的繁殖</a:t>
            </a:r>
            <a:endParaRPr lang="en-US" altLang="zh-CN" dirty="0" smtClean="0"/>
          </a:p>
          <a:p>
            <a:r>
              <a:rPr lang="zh-CN" altLang="en-US" dirty="0" smtClean="0"/>
              <a:t>（一）分辨</a:t>
            </a:r>
            <a:r>
              <a:rPr lang="zh-CN" altLang="en-US" dirty="0"/>
              <a:t>水晶虾雌雄公母的方法 </a:t>
            </a:r>
            <a:endParaRPr lang="en-US" altLang="zh-CN" dirty="0" smtClean="0"/>
          </a:p>
          <a:p>
            <a:r>
              <a:rPr lang="zh-CN" altLang="en-US" dirty="0"/>
              <a:t>首先</a:t>
            </a:r>
            <a:r>
              <a:rPr lang="en-US" altLang="zh-CN" dirty="0"/>
              <a:t>,</a:t>
            </a:r>
            <a:r>
              <a:rPr lang="zh-CN" altLang="en-US" dirty="0"/>
              <a:t>要分公母的对像不能太小。个人认为</a:t>
            </a:r>
            <a:r>
              <a:rPr lang="en-US" altLang="zh-CN" dirty="0"/>
              <a:t>(</a:t>
            </a:r>
            <a:r>
              <a:rPr lang="zh-CN" altLang="en-US" dirty="0"/>
              <a:t>可能我功力未够</a:t>
            </a:r>
            <a:r>
              <a:rPr lang="en-US" altLang="zh-CN" dirty="0"/>
              <a:t>)</a:t>
            </a:r>
            <a:r>
              <a:rPr lang="zh-CN" altLang="en-US" dirty="0"/>
              <a:t>最起码要大于</a:t>
            </a:r>
            <a:r>
              <a:rPr lang="en-US" altLang="zh-CN" dirty="0"/>
              <a:t>1.3cm</a:t>
            </a:r>
            <a:r>
              <a:rPr lang="zh-CN" altLang="en-US" dirty="0"/>
              <a:t>以上先可作粗略分别</a:t>
            </a:r>
            <a:r>
              <a:rPr lang="en-US" altLang="zh-CN" dirty="0"/>
              <a:t>,</a:t>
            </a:r>
            <a:r>
              <a:rPr lang="zh-CN" altLang="en-US" dirty="0"/>
              <a:t>大于</a:t>
            </a:r>
            <a:r>
              <a:rPr lang="en-US" altLang="zh-CN" dirty="0"/>
              <a:t>1.5cm</a:t>
            </a:r>
            <a:r>
              <a:rPr lang="zh-CN" altLang="en-US" dirty="0"/>
              <a:t>以上先会比较准，小于</a:t>
            </a:r>
            <a:r>
              <a:rPr lang="en-US" altLang="zh-CN" dirty="0"/>
              <a:t>1.3</a:t>
            </a:r>
            <a:r>
              <a:rPr lang="zh-CN" altLang="en-US" dirty="0"/>
              <a:t>厘米真的只能靠估了。今天说的方法主要针对较难分的</a:t>
            </a:r>
            <a:r>
              <a:rPr lang="en-US" altLang="zh-CN" dirty="0"/>
              <a:t>1.3~1.5cm</a:t>
            </a:r>
            <a:r>
              <a:rPr lang="zh-CN" altLang="en-US" dirty="0"/>
              <a:t>未抱过卵的虾。</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44384" y="997527"/>
            <a:ext cx="11238016" cy="5338997"/>
          </a:xfrm>
        </p:spPr>
        <p:txBody>
          <a:bodyPr>
            <a:normAutofit fontScale="92500"/>
          </a:bodyPr>
          <a:lstStyle/>
          <a:p>
            <a:pPr>
              <a:defRPr/>
            </a:pPr>
            <a:r>
              <a:rPr lang="zh-CN" altLang="en-US" dirty="0"/>
              <a:t>基本上有</a:t>
            </a:r>
            <a:r>
              <a:rPr lang="en-US" altLang="zh-CN" dirty="0"/>
              <a:t>3</a:t>
            </a:r>
            <a:r>
              <a:rPr lang="zh-CN" altLang="en-US" dirty="0"/>
              <a:t>个方法</a:t>
            </a:r>
            <a:r>
              <a:rPr lang="en-US" altLang="zh-CN" dirty="0"/>
              <a:t>:</a:t>
            </a:r>
            <a:br>
              <a:rPr lang="en-US" altLang="zh-CN" dirty="0"/>
            </a:br>
            <a:r>
              <a:rPr lang="zh-CN" altLang="en-US" dirty="0"/>
              <a:t>　　</a:t>
            </a:r>
            <a:r>
              <a:rPr lang="en-US" altLang="zh-CN" dirty="0"/>
              <a:t>1.</a:t>
            </a:r>
            <a:r>
              <a:rPr lang="zh-CN" altLang="en-US" dirty="0"/>
              <a:t>虾须</a:t>
            </a:r>
            <a:br>
              <a:rPr lang="zh-CN" altLang="en-US" dirty="0"/>
            </a:br>
            <a:r>
              <a:rPr lang="zh-CN" altLang="en-US" dirty="0"/>
              <a:t>最准</a:t>
            </a:r>
            <a:r>
              <a:rPr lang="en-US" altLang="zh-CN" dirty="0"/>
              <a:t>,</a:t>
            </a:r>
            <a:r>
              <a:rPr lang="zh-CN" altLang="en-US" dirty="0"/>
              <a:t>但具体长短要凭个人经验了</a:t>
            </a:r>
            <a:r>
              <a:rPr lang="en-US" altLang="zh-CN" dirty="0"/>
              <a:t>,</a:t>
            </a:r>
            <a:r>
              <a:rPr lang="zh-CN" altLang="en-US" dirty="0"/>
              <a:t>最好有大小若干的虾作比较。</a:t>
            </a:r>
            <a:br>
              <a:rPr lang="zh-CN" altLang="en-US" dirty="0"/>
            </a:br>
            <a:r>
              <a:rPr lang="zh-CN" altLang="en-US" dirty="0"/>
              <a:t>但虾在抢食、打架时虾须可能会被打断</a:t>
            </a:r>
            <a:r>
              <a:rPr lang="en-US" altLang="zh-CN" dirty="0"/>
              <a:t>,</a:t>
            </a:r>
            <a:r>
              <a:rPr lang="zh-CN" altLang="en-US" dirty="0"/>
              <a:t>这时候仅靠虾须判断就不行了</a:t>
            </a:r>
            <a:br>
              <a:rPr lang="zh-CN" altLang="en-US" dirty="0"/>
            </a:br>
            <a:r>
              <a:rPr lang="zh-CN" altLang="en-US" dirty="0"/>
              <a:t>　　</a:t>
            </a:r>
            <a:r>
              <a:rPr lang="en-US" altLang="zh-CN" dirty="0"/>
              <a:t>2.</a:t>
            </a:r>
            <a:r>
              <a:rPr lang="zh-CN" altLang="en-US" dirty="0"/>
              <a:t>头部弧度</a:t>
            </a:r>
            <a:endParaRPr lang="zh-CN" altLang="en-US" dirty="0"/>
          </a:p>
          <a:p>
            <a:pPr>
              <a:defRPr/>
            </a:pPr>
            <a:r>
              <a:rPr lang="zh-CN" altLang="en-US" dirty="0"/>
              <a:t>只能作参考</a:t>
            </a:r>
            <a:r>
              <a:rPr lang="en-US" altLang="zh-CN" dirty="0"/>
              <a:t>,</a:t>
            </a:r>
            <a:r>
              <a:rPr lang="zh-CN" altLang="en-US" dirty="0"/>
              <a:t>大部分母虾头部顶部弧度相对较大。但并不是全部 </a:t>
            </a:r>
            <a:br>
              <a:rPr lang="zh-CN" altLang="en-US" dirty="0"/>
            </a:br>
            <a:r>
              <a:rPr lang="zh-CN" altLang="en-US" dirty="0"/>
              <a:t>　　</a:t>
            </a:r>
            <a:r>
              <a:rPr lang="en-US" altLang="zh-CN" dirty="0"/>
              <a:t>3.</a:t>
            </a:r>
            <a:r>
              <a:rPr lang="zh-CN" altLang="en-US" dirty="0"/>
              <a:t>腹甲</a:t>
            </a:r>
            <a:endParaRPr lang="zh-CN" altLang="en-US" dirty="0"/>
          </a:p>
          <a:p>
            <a:pPr>
              <a:defRPr/>
            </a:pPr>
            <a:r>
              <a:rPr lang="zh-CN" altLang="en-US" dirty="0"/>
              <a:t>只适用于成熟个体</a:t>
            </a:r>
            <a:r>
              <a:rPr lang="en-US" altLang="zh-CN" dirty="0"/>
              <a:t>,</a:t>
            </a:r>
            <a:r>
              <a:rPr lang="zh-CN" altLang="en-US" dirty="0"/>
              <a:t>抱卵后更为明显</a:t>
            </a:r>
            <a:r>
              <a:rPr lang="en-US" altLang="zh-CN" dirty="0"/>
              <a:t>,</a:t>
            </a:r>
            <a:r>
              <a:rPr lang="zh-CN" altLang="en-US" dirty="0"/>
              <a:t>新手也可一眼分到</a:t>
            </a:r>
            <a:r>
              <a:rPr lang="en-US" altLang="zh-CN" dirty="0"/>
              <a:t>,</a:t>
            </a:r>
            <a:r>
              <a:rPr lang="zh-CN" altLang="en-US" dirty="0"/>
              <a:t>但不适用于处女虾。 </a:t>
            </a:r>
            <a:endParaRPr lang="zh-CN" altLang="en-US" dirty="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451262" y="1413165"/>
            <a:ext cx="11131138" cy="4923360"/>
          </a:xfrm>
        </p:spPr>
        <p:txBody>
          <a:bodyPr/>
          <a:lstStyle/>
          <a:p>
            <a:pPr>
              <a:defRPr/>
            </a:pPr>
            <a:r>
              <a:rPr lang="zh-CN" altLang="en-US" sz="2400" dirty="0"/>
              <a:t>公虾：</a:t>
            </a:r>
            <a:r>
              <a:rPr lang="en-US" altLang="zh-CN" sz="2400" dirty="0"/>
              <a:t>(</a:t>
            </a:r>
            <a:r>
              <a:rPr lang="zh-CN" altLang="en-US" sz="2400" dirty="0"/>
              <a:t>见图</a:t>
            </a:r>
            <a:r>
              <a:rPr lang="en-US" altLang="zh-CN" sz="2400" dirty="0"/>
              <a:t>1)</a:t>
            </a:r>
            <a:r>
              <a:rPr lang="zh-CN" altLang="en-US" sz="2400" dirty="0"/>
              <a:t>中间向天的一对虾须相对较长，头部顶部弧度相对较少，腹甲甲壳相对较窄。</a:t>
            </a:r>
            <a:endParaRPr lang="zh-CN" altLang="en-US" sz="2400" dirty="0"/>
          </a:p>
          <a:p>
            <a:pPr>
              <a:defRPr/>
            </a:pPr>
            <a:r>
              <a:rPr lang="zh-CN" altLang="en-US" sz="2400" dirty="0"/>
              <a:t>母虾：</a:t>
            </a:r>
            <a:r>
              <a:rPr lang="en-US" altLang="zh-CN" sz="2400" dirty="0"/>
              <a:t>(</a:t>
            </a:r>
            <a:r>
              <a:rPr lang="zh-CN" altLang="en-US" sz="2400" dirty="0"/>
              <a:t>见图</a:t>
            </a:r>
            <a:r>
              <a:rPr lang="en-US" altLang="zh-CN" sz="2400" dirty="0"/>
              <a:t>2)</a:t>
            </a:r>
            <a:r>
              <a:rPr lang="zh-CN" altLang="en-US" sz="2400" dirty="0"/>
              <a:t>中间向天的一对虾须相对较短，头部顶部弧度相对较大，腹甲甲壳相对较宽。 </a:t>
            </a:r>
            <a:endParaRPr lang="zh-CN"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图1图中公虾约1.3cm还处于发育阶段,但其虾须已透露出其性别.jpg"/>
          <p:cNvPicPr>
            <a:picLocks noChangeAspect="1" noChangeArrowheads="1"/>
          </p:cNvPicPr>
          <p:nvPr/>
        </p:nvPicPr>
        <p:blipFill>
          <a:blip r:embed="rId1">
            <a:extLst>
              <a:ext uri="{28A0092B-C50C-407E-A947-70E740481C1C}">
                <a14:useLocalDpi xmlns:a14="http://schemas.microsoft.com/office/drawing/2010/main" val="0"/>
              </a:ext>
            </a:extLst>
          </a:blip>
          <a:srcRect t="16821"/>
          <a:stretch>
            <a:fillRect/>
          </a:stretch>
        </p:blipFill>
        <p:spPr bwMode="auto">
          <a:xfrm>
            <a:off x="2653759" y="170234"/>
            <a:ext cx="59055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6" descr="图2图中母虾约1.4cm还处于发育阶段单看腹甲及头部弧度完全分别不到但看看虾须就有答案了.jpg"/>
          <p:cNvPicPr>
            <a:picLocks noChangeAspect="1" noChangeArrowheads="1"/>
          </p:cNvPicPr>
          <p:nvPr/>
        </p:nvPicPr>
        <p:blipFill>
          <a:blip r:embed="rId2">
            <a:extLst>
              <a:ext uri="{28A0092B-C50C-407E-A947-70E740481C1C}">
                <a14:useLocalDpi xmlns:a14="http://schemas.microsoft.com/office/drawing/2010/main" val="0"/>
              </a:ext>
            </a:extLst>
          </a:blip>
          <a:srcRect t="8232"/>
          <a:stretch>
            <a:fillRect/>
          </a:stretch>
        </p:blipFill>
        <p:spPr bwMode="auto">
          <a:xfrm>
            <a:off x="2754990" y="3263715"/>
            <a:ext cx="5946775" cy="322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348343" y="798475"/>
            <a:ext cx="10992592" cy="1707219"/>
          </a:xfrm>
        </p:spPr>
        <p:txBody>
          <a:bodyPr/>
          <a:lstStyle/>
          <a:p>
            <a:pPr>
              <a:defRPr/>
            </a:pPr>
            <a:r>
              <a:rPr lang="zh-CN" altLang="en-US" dirty="0" smtClean="0"/>
              <a:t>此虾头部弧度不大，如只看弧度可能为公虾，但看其虾须，可以肯定为母虾。</a:t>
            </a:r>
            <a:endParaRPr lang="zh-CN" altLang="en-US" dirty="0" smtClean="0"/>
          </a:p>
        </p:txBody>
      </p:sp>
      <p:pic>
        <p:nvPicPr>
          <p:cNvPr id="35844" name="Picture 5" descr="1.jpg"/>
          <p:cNvPicPr>
            <a:picLocks noChangeAspect="1" noChangeArrowheads="1"/>
          </p:cNvPicPr>
          <p:nvPr/>
        </p:nvPicPr>
        <p:blipFill>
          <a:blip r:embed="rId1">
            <a:extLst>
              <a:ext uri="{28A0092B-C50C-407E-A947-70E740481C1C}">
                <a14:useLocalDpi xmlns:a14="http://schemas.microsoft.com/office/drawing/2010/main" val="0"/>
              </a:ext>
            </a:extLst>
          </a:blip>
          <a:srcRect t="12454" b="16911"/>
          <a:stretch>
            <a:fillRect/>
          </a:stretch>
        </p:blipFill>
        <p:spPr bwMode="auto">
          <a:xfrm>
            <a:off x="2208214" y="2852739"/>
            <a:ext cx="7850187"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r>
              <a:rPr lang="zh-CN" altLang="en-US" sz="2800" dirty="0" smtClean="0">
                <a:solidFill>
                  <a:srgbClr val="FF0000"/>
                </a:solidFill>
              </a:rPr>
              <a:t>二、水晶虾的养殖</a:t>
            </a:r>
            <a:endParaRPr lang="zh-CN" altLang="en-US" sz="2800" dirty="0" smtClean="0">
              <a:solidFill>
                <a:srgbClr val="FF0000"/>
              </a:solidFill>
            </a:endParaRPr>
          </a:p>
        </p:txBody>
      </p:sp>
      <p:sp>
        <p:nvSpPr>
          <p:cNvPr id="98307" name="Rectangle 3"/>
          <p:cNvSpPr>
            <a:spLocks noGrp="1" noChangeArrowheads="1"/>
          </p:cNvSpPr>
          <p:nvPr>
            <p:ph idx="1"/>
          </p:nvPr>
        </p:nvSpPr>
        <p:spPr>
          <a:xfrm>
            <a:off x="344384" y="1848919"/>
            <a:ext cx="11249891" cy="4796365"/>
          </a:xfrm>
        </p:spPr>
        <p:txBody>
          <a:bodyPr>
            <a:normAutofit/>
          </a:bodyPr>
          <a:lstStyle/>
          <a:p>
            <a:pPr>
              <a:defRPr/>
            </a:pPr>
            <a:r>
              <a:rPr lang="zh-CN" altLang="en-US" sz="2400" dirty="0"/>
              <a:t>养水晶虾要注意以下要点 </a:t>
            </a:r>
            <a:endParaRPr lang="en-US" altLang="zh-CN" sz="2400" dirty="0" smtClean="0"/>
          </a:p>
          <a:p>
            <a:pPr>
              <a:defRPr/>
            </a:pPr>
            <a:r>
              <a:rPr lang="en-US" altLang="zh-CN" sz="2400" dirty="0" smtClean="0"/>
              <a:t>1</a:t>
            </a:r>
            <a:r>
              <a:rPr lang="zh-CN" altLang="en-US" sz="2400" dirty="0" smtClean="0"/>
              <a:t>、过滤 </a:t>
            </a:r>
            <a:br>
              <a:rPr lang="zh-CN" altLang="en-US" sz="2400" dirty="0" smtClean="0"/>
            </a:br>
            <a:r>
              <a:rPr lang="zh-CN" altLang="en-US" sz="2400" dirty="0" smtClean="0"/>
              <a:t>对水族箱的过滤系统进行调整时吸水口应使用过滤棉进行加工，或使用水中过滤器防止幼虾被吸进过滤装置。减缓水流的强度，以免降低生物过滤的能力。在过滤装置中增加过滤面积，尽量使用磁能生化棉等高端产品。最大限度加强生物过滤能力。使用氧气泵增加水族箱中的溶氧量，有助于硝化细菌</a:t>
            </a:r>
            <a:r>
              <a:rPr lang="zh-CN" altLang="en-US" sz="2400" b="1" dirty="0" smtClean="0"/>
              <a:t>繁殖</a:t>
            </a:r>
            <a:r>
              <a:rPr lang="zh-CN" altLang="en-US" sz="2400" dirty="0" smtClean="0"/>
              <a:t>生长。 </a:t>
            </a:r>
            <a:br>
              <a:rPr lang="zh-CN" altLang="en-US" sz="2400" dirty="0" smtClean="0"/>
            </a:br>
            <a:r>
              <a:rPr lang="en-US" altLang="zh-CN" sz="2400" dirty="0" smtClean="0"/>
              <a:t>2</a:t>
            </a:r>
            <a:r>
              <a:rPr lang="zh-CN" altLang="en-US" sz="2400" dirty="0" smtClean="0"/>
              <a:t>、缸底 </a:t>
            </a:r>
            <a:br>
              <a:rPr lang="zh-CN" altLang="en-US" sz="2400" dirty="0" smtClean="0"/>
            </a:br>
            <a:r>
              <a:rPr lang="zh-CN" altLang="en-US" sz="2400" dirty="0" smtClean="0"/>
              <a:t>在水族箱底部放置较大的过滤底砂。由于</a:t>
            </a:r>
            <a:r>
              <a:rPr lang="zh-CN" altLang="en-US" sz="2400" b="1" dirty="0" smtClean="0"/>
              <a:t>水晶</a:t>
            </a:r>
            <a:r>
              <a:rPr lang="zh-CN" altLang="en-US" sz="2400" dirty="0" smtClean="0"/>
              <a:t>虾的食量很大，需要每周进行扫除。</a:t>
            </a:r>
            <a:r>
              <a:rPr lang="zh-CN" altLang="en-US" sz="2400" dirty="0"/>
              <a:t> </a:t>
            </a:r>
            <a:endParaRPr lang="zh-CN"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403761" y="1033153"/>
            <a:ext cx="11178639" cy="5303371"/>
          </a:xfrm>
        </p:spPr>
        <p:txBody>
          <a:bodyPr>
            <a:normAutofit/>
          </a:bodyPr>
          <a:lstStyle/>
          <a:p>
            <a:pPr>
              <a:defRPr/>
            </a:pPr>
            <a:r>
              <a:rPr lang="en-US" altLang="zh-CN" dirty="0" smtClean="0"/>
              <a:t>3</a:t>
            </a:r>
            <a:r>
              <a:rPr lang="zh-CN" altLang="en-US" dirty="0" smtClean="0"/>
              <a:t>、</a:t>
            </a:r>
            <a:r>
              <a:rPr lang="zh-CN" altLang="en-US" b="1" dirty="0" smtClean="0"/>
              <a:t>水草</a:t>
            </a:r>
            <a:r>
              <a:rPr lang="zh-CN" altLang="en-US" dirty="0" smtClean="0"/>
              <a:t> </a:t>
            </a:r>
            <a:br>
              <a:rPr lang="zh-CN" altLang="en-US" dirty="0" smtClean="0"/>
            </a:br>
            <a:r>
              <a:rPr lang="zh-CN" altLang="en-US" dirty="0" smtClean="0"/>
              <a:t>作为幼虾的隐蔽所，莫丝水草是必需的一种水中植物。不仅可以提供良好的居住环境，还可以称为</a:t>
            </a:r>
            <a:r>
              <a:rPr lang="zh-CN" altLang="en-US" b="1" dirty="0" smtClean="0"/>
              <a:t>水晶虾</a:t>
            </a:r>
            <a:r>
              <a:rPr lang="zh-CN" altLang="en-US" dirty="0" smtClean="0"/>
              <a:t>的食粮。在</a:t>
            </a:r>
            <a:r>
              <a:rPr lang="zh-CN" altLang="en-US" b="1" dirty="0" smtClean="0"/>
              <a:t>饲养</a:t>
            </a:r>
            <a:r>
              <a:rPr lang="zh-CN" altLang="en-US" dirty="0" smtClean="0"/>
              <a:t>水晶虾的幼虾时，繁殖箱是必要的（塑料箱，周围有多数小孔）。为了营造适合水晶虾生存繁殖的环境，请在繁殖箱内多布置一些水草，以提高水晶幼虾的环境适应能力。 </a:t>
            </a:r>
            <a:br>
              <a:rPr lang="zh-CN" altLang="en-US" dirty="0" smtClean="0"/>
            </a:br>
            <a:endParaRPr lang="zh-CN" altLang="en-US" dirty="0" smtClean="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1726</Words>
  <Application>WPS 演示</Application>
  <PresentationFormat>宽屏</PresentationFormat>
  <Paragraphs>56</Paragraphs>
  <Slides>17</Slides>
  <Notes>3</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17</vt:i4>
      </vt:variant>
    </vt:vector>
  </HeadingPairs>
  <TitlesOfParts>
    <vt:vector size="30" baseType="lpstr">
      <vt:lpstr>Arial</vt:lpstr>
      <vt:lpstr>宋体</vt:lpstr>
      <vt:lpstr>Wingdings</vt:lpstr>
      <vt:lpstr>Arial Unicode MS</vt:lpstr>
      <vt:lpstr>隶书</vt:lpstr>
      <vt:lpstr>微软雅黑</vt:lpstr>
      <vt:lpstr>等线</vt:lpstr>
      <vt:lpstr>Arial Unicode MS</vt:lpstr>
      <vt:lpstr>等线 Light</vt:lpstr>
      <vt:lpstr>Meiryo</vt:lpstr>
      <vt:lpstr>Tahoma</vt:lpstr>
      <vt:lpstr>华文新魏</vt:lpstr>
      <vt:lpstr>Office 主题​​</vt:lpstr>
      <vt:lpstr>PowerPoint 演示文稿</vt:lpstr>
      <vt:lpstr>第六章  观赏虾类养殖技术</vt:lpstr>
      <vt:lpstr>第四节  水晶虾的养殖</vt:lpstr>
      <vt:lpstr>PowerPoint 演示文稿</vt:lpstr>
      <vt:lpstr>PowerPoint 演示文稿</vt:lpstr>
      <vt:lpstr>PowerPoint 演示文稿</vt:lpstr>
      <vt:lpstr>PowerPoint 演示文稿</vt:lpstr>
      <vt:lpstr>二、水晶虾的养殖</vt:lpstr>
      <vt:lpstr>PowerPoint 演示文稿</vt:lpstr>
      <vt:lpstr>PowerPoint 演示文稿</vt:lpstr>
      <vt:lpstr>PowerPoint 演示文稿</vt:lpstr>
      <vt:lpstr>PowerPoint 演示文稿</vt:lpstr>
      <vt:lpstr>PowerPoint 演示文稿</vt:lpstr>
      <vt:lpstr>贝蚤（无害）</vt:lpstr>
      <vt:lpstr>笠螺（无害）</vt:lpstr>
      <vt:lpstr>水螅（对小虾有害）</vt:lpstr>
      <vt:lpstr>PowerPoint 演示文稿</vt:lpstr>
    </vt:vector>
  </TitlesOfParts>
  <Company>DoubleOX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飞鱼</cp:lastModifiedBy>
  <cp:revision>16</cp:revision>
  <dcterms:created xsi:type="dcterms:W3CDTF">2018-09-24T06:48:00Z</dcterms:created>
  <dcterms:modified xsi:type="dcterms:W3CDTF">2020-03-13T14:30:08Z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2052-11.8.6.8810</vt:lpwstr>
  </property>
</Properties>
</file>