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68" r:id="rId4"/>
  </p:sldMasterIdLst>
  <p:notesMasterIdLst>
    <p:notesMasterId r:id="rId21"/>
  </p:notesMasterIdLst>
  <p:sldIdLst>
    <p:sldId id="390" r:id="rId5"/>
    <p:sldId id="257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锦鲤养殖技术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/45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锦鲤养殖技术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file:///D:\&#25945;&#23398;\&#27700;&#29983;&#35266;&#36175;&#21160;&#29289;&#20859;&#27542;&#23398;\&#35762;&#20041;-PPT\09&#29256;\&#38182;&#40100;&#30340;&#20859;&#27542;&#19982;&#37492;&#36175;.r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0"/>
            <a:ext cx="12193905" cy="68491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5293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第一次筛选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时间</a:t>
            </a:r>
            <a:r>
              <a:rPr lang="zh-CN" altLang="en-US" sz="2800" b="1" dirty="0">
                <a:solidFill>
                  <a:srgbClr val="006600"/>
                </a:solidFill>
              </a:rPr>
              <a:t>：通常在孵化后</a:t>
            </a:r>
            <a:r>
              <a:rPr lang="en-US" altLang="zh-CN" sz="2800" b="1" dirty="0">
                <a:solidFill>
                  <a:srgbClr val="006600"/>
                </a:solidFill>
              </a:rPr>
              <a:t>25</a:t>
            </a:r>
            <a:r>
              <a:rPr lang="zh-CN" altLang="en-US" sz="2800" b="1" dirty="0">
                <a:solidFill>
                  <a:srgbClr val="006600"/>
                </a:solidFill>
              </a:rPr>
              <a:t>天施行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标准</a:t>
            </a:r>
            <a:r>
              <a:rPr lang="zh-CN" altLang="en-US" sz="2800" b="1" dirty="0">
                <a:solidFill>
                  <a:srgbClr val="006600"/>
                </a:solidFill>
              </a:rPr>
              <a:t>：原则上要废弃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006600"/>
                </a:solidFill>
              </a:rPr>
              <a:t>不成大正三色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800" b="1" dirty="0">
                <a:solidFill>
                  <a:srgbClr val="006600"/>
                </a:solidFill>
              </a:rPr>
              <a:t>者，具体地说即红、白、墨三色不齐备者淘汰。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比例</a:t>
            </a:r>
            <a:r>
              <a:rPr lang="zh-CN" altLang="en-US" sz="2800" b="1" dirty="0">
                <a:solidFill>
                  <a:srgbClr val="006600"/>
                </a:solidFill>
              </a:rPr>
              <a:t>：一般选留</a:t>
            </a:r>
            <a:r>
              <a:rPr lang="en-US" altLang="zh-CN" sz="2800" b="1" dirty="0">
                <a:solidFill>
                  <a:srgbClr val="006600"/>
                </a:solidFill>
              </a:rPr>
              <a:t>10%</a:t>
            </a:r>
            <a:r>
              <a:rPr lang="zh-CN" altLang="en-US" sz="2800" b="1" dirty="0">
                <a:solidFill>
                  <a:srgbClr val="006600"/>
                </a:solidFill>
              </a:rPr>
              <a:t>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53954" name="Rectangle 3"/>
          <p:cNvSpPr>
            <a:spLocks noGrp="1"/>
          </p:cNvSpPr>
          <p:nvPr>
            <p:ph idx="1"/>
          </p:nvPr>
        </p:nvSpPr>
        <p:spPr>
          <a:xfrm>
            <a:off x="1156970" y="1891030"/>
            <a:ext cx="10425430" cy="444563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第二次筛选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时间</a:t>
            </a:r>
            <a:r>
              <a:rPr lang="zh-CN" altLang="en-US" sz="2800" b="1" dirty="0">
                <a:solidFill>
                  <a:srgbClr val="006600"/>
                </a:solidFill>
              </a:rPr>
              <a:t>：在第一次筛选后的</a:t>
            </a:r>
            <a:r>
              <a:rPr lang="en-US" altLang="zh-CN" sz="2800" b="1" dirty="0">
                <a:solidFill>
                  <a:srgbClr val="006600"/>
                </a:solidFill>
              </a:rPr>
              <a:t>5~10</a:t>
            </a:r>
            <a:r>
              <a:rPr lang="zh-CN" altLang="en-US" sz="2800" b="1" dirty="0">
                <a:solidFill>
                  <a:srgbClr val="006600"/>
                </a:solidFill>
              </a:rPr>
              <a:t>天。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标准</a:t>
            </a:r>
            <a:r>
              <a:rPr lang="zh-CN" altLang="en-US" sz="2800" b="1" dirty="0">
                <a:solidFill>
                  <a:srgbClr val="006600"/>
                </a:solidFill>
              </a:rPr>
              <a:t>：主要看绯盘如何，黑质则将过浓过淡，以及头部有墨黑纹者淘汰。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比例</a:t>
            </a:r>
            <a:r>
              <a:rPr lang="zh-CN" altLang="en-US" sz="2800" b="1" dirty="0">
                <a:solidFill>
                  <a:srgbClr val="006600"/>
                </a:solidFill>
              </a:rPr>
              <a:t>：在</a:t>
            </a:r>
            <a:r>
              <a:rPr lang="en-US" altLang="zh-CN" sz="2800" b="1" dirty="0">
                <a:solidFill>
                  <a:srgbClr val="006600"/>
                </a:solidFill>
              </a:rPr>
              <a:t>10%</a:t>
            </a:r>
            <a:r>
              <a:rPr lang="zh-CN" altLang="en-US" sz="2800" b="1" dirty="0">
                <a:solidFill>
                  <a:srgbClr val="006600"/>
                </a:solidFill>
              </a:rPr>
              <a:t>以下，所以二次筛选之后留存下来的就只有</a:t>
            </a:r>
            <a:r>
              <a:rPr lang="en-US" altLang="zh-CN" sz="2800" b="1" dirty="0">
                <a:solidFill>
                  <a:srgbClr val="006600"/>
                </a:solidFill>
              </a:rPr>
              <a:t>1%</a:t>
            </a:r>
            <a:r>
              <a:rPr lang="zh-CN" altLang="en-US" sz="2800" b="1" dirty="0">
                <a:solidFill>
                  <a:srgbClr val="006600"/>
                </a:solidFill>
              </a:rPr>
              <a:t>以下。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497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（</a:t>
            </a:r>
            <a:r>
              <a:rPr lang="en-US" altLang="zh-CN" sz="3600" b="1" dirty="0"/>
              <a:t>3</a:t>
            </a:r>
            <a:r>
              <a:rPr lang="zh-CN" altLang="en-US" sz="3600" b="1" dirty="0"/>
              <a:t>）昭和三色的选别</a:t>
            </a:r>
            <a:endParaRPr lang="zh-CN" altLang="en-US" sz="3600" b="1" dirty="0"/>
          </a:p>
        </p:txBody>
      </p:sp>
      <p:sp>
        <p:nvSpPr>
          <p:cNvPr id="254979" name="Rectangle 3"/>
          <p:cNvSpPr>
            <a:spLocks noGrp="1"/>
          </p:cNvSpPr>
          <p:nvPr>
            <p:ph idx="1" hasCustomPrompt="1"/>
          </p:nvPr>
        </p:nvSpPr>
        <p:spPr>
          <a:xfrm>
            <a:off x="1120775" y="1891030"/>
            <a:ext cx="10461625" cy="444563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第一次筛选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时间</a:t>
            </a:r>
            <a:r>
              <a:rPr lang="zh-CN" altLang="en-US" sz="2800" b="1" dirty="0">
                <a:solidFill>
                  <a:srgbClr val="006600"/>
                </a:solidFill>
              </a:rPr>
              <a:t>：昭和三色的筛选早的在孵化后的第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天，晚的也要在孵化后第</a:t>
            </a:r>
            <a:r>
              <a:rPr lang="en-US" altLang="zh-CN" sz="2800" b="1" dirty="0">
                <a:solidFill>
                  <a:srgbClr val="006600"/>
                </a:solidFill>
              </a:rPr>
              <a:t>5</a:t>
            </a:r>
            <a:r>
              <a:rPr lang="zh-CN" altLang="en-US" sz="2800" b="1" dirty="0">
                <a:solidFill>
                  <a:srgbClr val="006600"/>
                </a:solidFill>
              </a:rPr>
              <a:t>天就开始。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标准</a:t>
            </a:r>
            <a:r>
              <a:rPr lang="zh-CN" altLang="en-US" sz="2800" b="1" dirty="0">
                <a:solidFill>
                  <a:srgbClr val="006600"/>
                </a:solidFill>
              </a:rPr>
              <a:t>：即所谓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006600"/>
                </a:solidFill>
              </a:rPr>
              <a:t>黑子筛选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”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比例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r>
              <a:rPr lang="zh-CN" altLang="en-US" sz="2800" b="1" dirty="0"/>
              <a:t>黑子出现率很高，高者可达</a:t>
            </a:r>
            <a:r>
              <a:rPr lang="en-US" altLang="zh-CN" sz="2800" b="1" dirty="0"/>
              <a:t>30%</a:t>
            </a:r>
            <a:r>
              <a:rPr lang="zh-CN" altLang="en-US" sz="2800" b="1" dirty="0"/>
              <a:t>。 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56002" name="Rectangle 3"/>
          <p:cNvSpPr>
            <a:spLocks noGrp="1"/>
          </p:cNvSpPr>
          <p:nvPr>
            <p:ph idx="1"/>
          </p:nvPr>
        </p:nvSpPr>
        <p:spPr>
          <a:xfrm>
            <a:off x="1361440" y="1891030"/>
            <a:ext cx="10220960" cy="444563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第二次筛选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</a:rPr>
              <a:t> 时间</a:t>
            </a:r>
            <a:r>
              <a:rPr lang="zh-CN" altLang="en-US" sz="2800" b="1" dirty="0">
                <a:solidFill>
                  <a:srgbClr val="006600"/>
                </a:solidFill>
              </a:rPr>
              <a:t>：第一次后</a:t>
            </a:r>
            <a:r>
              <a:rPr lang="en-US" altLang="zh-CN" sz="2800" b="1" dirty="0">
                <a:solidFill>
                  <a:srgbClr val="006600"/>
                </a:solidFill>
              </a:rPr>
              <a:t>50~60</a:t>
            </a:r>
            <a:r>
              <a:rPr lang="zh-CN" altLang="en-US" sz="2800" b="1" dirty="0">
                <a:solidFill>
                  <a:srgbClr val="006600"/>
                </a:solidFill>
              </a:rPr>
              <a:t>天。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</a:t>
            </a:r>
            <a:r>
              <a:rPr lang="zh-CN" altLang="en-US" sz="2800" b="1" dirty="0">
                <a:solidFill>
                  <a:schemeClr val="hlink"/>
                </a:solidFill>
              </a:rPr>
              <a:t>标准</a:t>
            </a:r>
            <a:r>
              <a:rPr lang="zh-CN" altLang="en-US" sz="2800" b="1" dirty="0">
                <a:solidFill>
                  <a:srgbClr val="006600"/>
                </a:solidFill>
              </a:rPr>
              <a:t>：选出黑地之中有白地而略见绯盘者。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702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本节思考题：</a:t>
            </a:r>
            <a:endParaRPr lang="zh-CN" altLang="en-US" sz="4000" b="1" dirty="0"/>
          </a:p>
        </p:txBody>
      </p:sp>
      <p:sp>
        <p:nvSpPr>
          <p:cNvPr id="874499" name="Rectangle 3"/>
          <p:cNvSpPr>
            <a:spLocks noGrp="1"/>
          </p:cNvSpPr>
          <p:nvPr>
            <p:ph idx="1" hasCustomPrompt="1"/>
          </p:nvPr>
        </p:nvSpPr>
        <p:spPr>
          <a:xfrm>
            <a:off x="1004570" y="1891030"/>
            <a:ext cx="10577830" cy="4445635"/>
          </a:xfrm>
        </p:spPr>
        <p:txBody>
          <a:bodyPr vert="horz" wrap="square" lIns="91440" tIns="45720" rIns="91440" bIns="45720" anchor="t" anchorCtr="0"/>
          <a:p>
            <a:pPr indent="457200" fontAlgn="auto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chemeClr val="hlink"/>
                </a:solidFill>
              </a:rPr>
              <a:t>1</a:t>
            </a:r>
            <a:r>
              <a:rPr lang="zh-CN" altLang="en-US" sz="2400" b="1" dirty="0">
                <a:solidFill>
                  <a:schemeClr val="hlink"/>
                </a:solidFill>
              </a:rPr>
              <a:t>、养殖锦鲤为什么要进行多次选别？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 indent="457200" fontAlgn="auto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chemeClr val="hlink"/>
                </a:solidFill>
              </a:rPr>
              <a:t>2</a:t>
            </a:r>
            <a:r>
              <a:rPr lang="zh-CN" altLang="en-US" sz="2400" b="1" dirty="0">
                <a:solidFill>
                  <a:schemeClr val="hlink"/>
                </a:solidFill>
              </a:rPr>
              <a:t>、锦鲤选别前应做好那些准备工作？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 indent="457200" fontAlgn="auto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chemeClr val="hlink"/>
                </a:solidFill>
              </a:rPr>
              <a:t>3</a:t>
            </a:r>
            <a:r>
              <a:rPr lang="zh-CN" altLang="en-US" sz="2400" b="1" dirty="0">
                <a:solidFill>
                  <a:schemeClr val="hlink"/>
                </a:solidFill>
              </a:rPr>
              <a:t>、简述红白锦鲤前两次选别的时间、标准和比例。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 indent="457200" fontAlgn="auto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chemeClr val="hlink"/>
                </a:solidFill>
              </a:rPr>
              <a:t>4</a:t>
            </a:r>
            <a:r>
              <a:rPr lang="zh-CN" altLang="en-US" sz="2400" b="1" dirty="0">
                <a:solidFill>
                  <a:schemeClr val="hlink"/>
                </a:solidFill>
              </a:rPr>
              <a:t>、简述大正三色锦鲤前两次选别的时间、标准和比例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 indent="457200" fontAlgn="auto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chemeClr val="hlink"/>
                </a:solidFill>
              </a:rPr>
              <a:t>5</a:t>
            </a:r>
            <a:r>
              <a:rPr lang="zh-CN" altLang="en-US" sz="2400" b="1" dirty="0">
                <a:solidFill>
                  <a:schemeClr val="hlink"/>
                </a:solidFill>
              </a:rPr>
              <a:t>、简述昭和三色锦鲤前两次选别的时间、标准和比例</a:t>
            </a:r>
            <a:endParaRPr lang="zh-CN" altLang="en-US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449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449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charRg st="18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4499">
                                            <p:txEl>
                                              <p:charRg st="18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74499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charRg st="6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74499">
                                            <p:txEl>
                                              <p:charRg st="60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charRg st="8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74499">
                                            <p:txEl>
                                              <p:charRg st="8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74499">
                                            <p:txEl>
                                              <p:charRg st="8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8050" name="Rectangle 2"/>
          <p:cNvSpPr>
            <a:spLocks noGrp="1"/>
          </p:cNvSpPr>
          <p:nvPr>
            <p:ph idx="1" hasCustomPrompt="1"/>
          </p:nvPr>
        </p:nvSpPr>
        <p:spPr>
          <a:xfrm>
            <a:off x="3352800" y="3124200"/>
            <a:ext cx="4913313" cy="877888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b="1" dirty="0">
                <a:solidFill>
                  <a:srgbClr val="006600"/>
                </a:solidFill>
                <a:hlinkClick r:id="rId1" action="ppaction://hlinkfile"/>
              </a:rPr>
              <a:t>视频：锦鲤的养殖与鉴赏</a:t>
            </a:r>
            <a:endParaRPr lang="zh-CN" altLang="en-US" b="1" dirty="0">
              <a:solidFill>
                <a:srgbClr val="006600"/>
              </a:solidFill>
              <a:hlinkClick r:id="rId1" action="ppaction://hlinkfil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91266" y="1848606"/>
            <a:ext cx="8229600" cy="680519"/>
          </a:xfrm>
        </p:spPr>
        <p:txBody>
          <a:bodyPr>
            <a:normAutofit fontScale="90000"/>
          </a:bodyPr>
          <a:lstStyle/>
          <a:p>
            <a:r>
              <a:rPr lang="en-US" altLang="zh-CN" sz="4465" dirty="0">
                <a:solidFill>
                  <a:srgbClr val="C00000"/>
                </a:solidFill>
              </a:rPr>
              <a:t>   </a:t>
            </a:r>
            <a:r>
              <a:rPr lang="zh-CN" altLang="en-US" sz="4465" dirty="0" smtClean="0">
                <a:solidFill>
                  <a:srgbClr val="C00000"/>
                </a:solidFill>
              </a:rPr>
              <a:t>第三章  锦鲤养殖技术</a:t>
            </a:r>
            <a:endParaRPr lang="zh-CN" altLang="en-US" sz="4465" dirty="0" smtClean="0">
              <a:solidFill>
                <a:srgbClr val="C00000"/>
              </a:solidFill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574612" y="3276600"/>
            <a:ext cx="5038253" cy="1912734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zh-CN" altLang="en-US" sz="2400" dirty="0">
                <a:solidFill>
                  <a:srgbClr val="071BD9"/>
                </a:solidFill>
              </a:rPr>
              <a:t>日照职业技术学院</a:t>
            </a:r>
            <a:endParaRPr lang="en-US" altLang="zh-CN" sz="2400" dirty="0">
              <a:solidFill>
                <a:srgbClr val="071BD9"/>
              </a:solidFill>
            </a:endParaRPr>
          </a:p>
          <a:p>
            <a:pPr indent="0" algn="ctr">
              <a:buNone/>
            </a:pPr>
            <a:r>
              <a:rPr lang="zh-CN" altLang="en-US" sz="2400" dirty="0" smtClean="0">
                <a:solidFill>
                  <a:srgbClr val="071BD9"/>
                </a:solidFill>
              </a:rPr>
              <a:t>宋维彦</a:t>
            </a:r>
            <a:endParaRPr lang="en-US" altLang="zh-CN" sz="2400" dirty="0" smtClean="0">
              <a:solidFill>
                <a:srgbClr val="071BD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000066"/>
                </a:solidFill>
              </a:rPr>
              <a:t>第五节、锦鲤选别</a:t>
            </a:r>
            <a:endParaRPr lang="zh-CN" altLang="en-US" b="1" dirty="0">
              <a:solidFill>
                <a:srgbClr val="000066"/>
              </a:solidFill>
            </a:endParaRPr>
          </a:p>
        </p:txBody>
      </p:sp>
      <p:sp>
        <p:nvSpPr>
          <p:cNvPr id="245763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99"/>
                </a:solidFill>
              </a:rPr>
              <a:t>1</a:t>
            </a:r>
            <a:r>
              <a:rPr lang="zh-CN" altLang="en-US" sz="2800" b="1" dirty="0">
                <a:solidFill>
                  <a:srgbClr val="000099"/>
                </a:solidFill>
              </a:rPr>
              <a:t>、选择目的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</a:rPr>
              <a:t> 　  及早将表现优越者选出精心饲养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</a:rPr>
              <a:t>      </a:t>
            </a:r>
            <a:r>
              <a:rPr lang="zh-CN" altLang="en-US" sz="2800" b="1" dirty="0">
                <a:solidFill>
                  <a:schemeClr val="hlink"/>
                </a:solidFill>
              </a:rPr>
              <a:t>及早淘汰残次品，降低生产成本</a:t>
            </a:r>
            <a:r>
              <a:rPr lang="zh-CN" altLang="en-US" sz="2800" b="1" dirty="0">
                <a:solidFill>
                  <a:srgbClr val="000099"/>
                </a:solidFill>
              </a:rPr>
              <a:t>。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67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2</a:t>
            </a:r>
            <a:r>
              <a:rPr lang="zh-CN" altLang="en-US" sz="3600" b="1" dirty="0"/>
              <a:t>、选别前的准备</a:t>
            </a:r>
            <a:endParaRPr lang="zh-CN" altLang="en-US" sz="3600" b="1" dirty="0"/>
          </a:p>
        </p:txBody>
      </p:sp>
      <p:sp>
        <p:nvSpPr>
          <p:cNvPr id="246787" name="Rectangle 3"/>
          <p:cNvSpPr>
            <a:spLocks noGrp="1"/>
          </p:cNvSpPr>
          <p:nvPr>
            <p:ph idx="1" hasCustomPrompt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/>
          <a:p>
            <a:pPr fontAlgn="auto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   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选别的</a:t>
            </a:r>
            <a:r>
              <a:rPr lang="zh-CN" altLang="en-US" sz="2400" b="1" dirty="0">
                <a:solidFill>
                  <a:schemeClr val="hlink"/>
                </a:solidFill>
                <a:cs typeface="微软雅黑" panose="020B0503020204020204" pitchFamily="34" charset="-122"/>
              </a:rPr>
              <a:t>最盛时期通常在</a:t>
            </a:r>
            <a:r>
              <a:rPr lang="en-US" altLang="zh-CN" sz="2400" b="1" dirty="0">
                <a:solidFill>
                  <a:schemeClr val="hlink"/>
                </a:solidFill>
                <a:cs typeface="微软雅黑" panose="020B0503020204020204" pitchFamily="34" charset="-122"/>
              </a:rPr>
              <a:t>7-8</a:t>
            </a:r>
            <a:r>
              <a:rPr lang="zh-CN" altLang="en-US" sz="2400" b="1" dirty="0">
                <a:solidFill>
                  <a:schemeClr val="hlink"/>
                </a:solidFill>
                <a:cs typeface="微软雅黑" panose="020B0503020204020204" pitchFamily="34" charset="-122"/>
              </a:rPr>
              <a:t>月炎热的季节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里。由于挑选</a:t>
            </a:r>
            <a:r>
              <a:rPr lang="zh-CN" altLang="en-US" sz="2400" b="1" dirty="0">
                <a:solidFill>
                  <a:srgbClr val="009900"/>
                </a:solidFill>
                <a:cs typeface="微软雅黑" panose="020B0503020204020204" pitchFamily="34" charset="-122"/>
              </a:rPr>
              <a:t>花费的时间长，易导致幼鱼死亡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，所以必须要有周全的准备。</a:t>
            </a:r>
            <a:endParaRPr lang="zh-CN" altLang="en-US" sz="2400" b="1" dirty="0">
              <a:solidFill>
                <a:srgbClr val="000099"/>
              </a:solidFill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   </a:t>
            </a:r>
            <a:r>
              <a:rPr lang="en-US" altLang="zh-CN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、在选别的前一天就必须开始停饵</a:t>
            </a:r>
            <a:endParaRPr lang="zh-CN" altLang="en-US" sz="2400" b="1" dirty="0">
              <a:solidFill>
                <a:srgbClr val="000099"/>
              </a:solidFill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   </a:t>
            </a:r>
            <a:r>
              <a:rPr lang="en-US" altLang="zh-CN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、选别必须在阴凉的地方进行，选出来的幼</a:t>
            </a:r>
            <a:endParaRPr lang="zh-CN" altLang="en-US" sz="2400" b="1" dirty="0">
              <a:solidFill>
                <a:srgbClr val="000099"/>
              </a:solidFill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cs typeface="微软雅黑" panose="020B0503020204020204" pitchFamily="34" charset="-122"/>
              </a:rPr>
              <a:t>        鱼不可以让阳光直接照射。</a:t>
            </a:r>
            <a:r>
              <a:rPr lang="zh-CN" altLang="en-US" sz="2400" b="1" dirty="0">
                <a:solidFill>
                  <a:srgbClr val="00009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400" b="1" dirty="0">
              <a:solidFill>
                <a:srgbClr val="000099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78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3</a:t>
            </a:r>
            <a:r>
              <a:rPr lang="zh-CN" altLang="en-US" sz="3600" b="1" dirty="0"/>
              <a:t>、选别的方法</a:t>
            </a:r>
            <a:endParaRPr lang="zh-CN" altLang="en-US" sz="3600" b="1" dirty="0"/>
          </a:p>
        </p:txBody>
      </p:sp>
      <p:sp>
        <p:nvSpPr>
          <p:cNvPr id="247811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99"/>
                </a:solidFill>
              </a:rPr>
              <a:t>     </a:t>
            </a:r>
            <a:r>
              <a:rPr lang="zh-CN" altLang="en-US" sz="2800" b="1" dirty="0">
                <a:solidFill>
                  <a:srgbClr val="000099"/>
                </a:solidFill>
              </a:rPr>
              <a:t>首先准备一个直径约二十至三十公分选别用的</a:t>
            </a:r>
            <a:r>
              <a:rPr lang="zh-CN" altLang="en-US" sz="2800" b="1" dirty="0">
                <a:solidFill>
                  <a:schemeClr val="hlink"/>
                </a:solidFill>
              </a:rPr>
              <a:t>盆子</a:t>
            </a:r>
            <a:r>
              <a:rPr lang="zh-CN" altLang="en-US" sz="2800" b="1" dirty="0">
                <a:solidFill>
                  <a:srgbClr val="000099"/>
                </a:solidFill>
              </a:rPr>
              <a:t>，把幼鱼捞取出来放进去，用一个小的手网一尾一尾的捞出来进行挑选并且判断该留还是淘汰。 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88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4</a:t>
            </a:r>
            <a:r>
              <a:rPr lang="zh-CN" altLang="en-US" sz="3600" b="1" dirty="0"/>
              <a:t>、选别的时间和次数</a:t>
            </a:r>
            <a:endParaRPr lang="zh-CN" altLang="en-US" sz="3600" b="1" dirty="0"/>
          </a:p>
        </p:txBody>
      </p:sp>
      <p:sp>
        <p:nvSpPr>
          <p:cNvPr id="248835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6600"/>
                </a:solidFill>
              </a:rPr>
              <a:t>     </a:t>
            </a:r>
            <a:r>
              <a:rPr lang="zh-CN" altLang="en-US" sz="2400" b="1" dirty="0">
                <a:solidFill>
                  <a:schemeClr val="hlink"/>
                </a:solidFill>
              </a:rPr>
              <a:t>次数</a:t>
            </a:r>
            <a:r>
              <a:rPr lang="zh-CN" altLang="en-US" sz="2400" b="1" dirty="0">
                <a:solidFill>
                  <a:srgbClr val="006600"/>
                </a:solidFill>
              </a:rPr>
              <a:t>：一般在孵化后</a:t>
            </a:r>
            <a:r>
              <a:rPr lang="en-US" altLang="zh-CN" sz="2400" b="1" dirty="0">
                <a:solidFill>
                  <a:srgbClr val="006600"/>
                </a:solidFill>
              </a:rPr>
              <a:t>3</a:t>
            </a:r>
            <a:r>
              <a:rPr lang="zh-CN" altLang="en-US" sz="2400" b="1" dirty="0">
                <a:solidFill>
                  <a:srgbClr val="006600"/>
                </a:solidFill>
              </a:rPr>
              <a:t>个月内进行</a:t>
            </a:r>
            <a:r>
              <a:rPr lang="en-US" altLang="zh-CN" sz="2400" b="1" dirty="0">
                <a:solidFill>
                  <a:schemeClr val="hlink"/>
                </a:solidFill>
              </a:rPr>
              <a:t>3-4</a:t>
            </a:r>
            <a:r>
              <a:rPr lang="zh-CN" altLang="en-US" sz="2400" b="1" dirty="0">
                <a:solidFill>
                  <a:schemeClr val="hlink"/>
                </a:solidFill>
              </a:rPr>
              <a:t>次</a:t>
            </a:r>
            <a:r>
              <a:rPr lang="zh-CN" altLang="en-US" sz="2400" b="1" dirty="0">
                <a:solidFill>
                  <a:srgbClr val="006600"/>
                </a:solidFill>
              </a:rPr>
              <a:t>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    </a:t>
            </a:r>
            <a:r>
              <a:rPr lang="zh-CN" altLang="en-US" sz="2400" b="1" dirty="0">
                <a:solidFill>
                  <a:schemeClr val="hlink"/>
                </a:solidFill>
              </a:rPr>
              <a:t>时间</a:t>
            </a:r>
            <a:r>
              <a:rPr lang="zh-CN" altLang="en-US" sz="2400" b="1" dirty="0">
                <a:solidFill>
                  <a:srgbClr val="006600"/>
                </a:solidFill>
              </a:rPr>
              <a:t>：</a:t>
            </a:r>
            <a:r>
              <a:rPr lang="zh-CN" altLang="en-US" sz="2400" b="1" dirty="0">
                <a:solidFill>
                  <a:srgbClr val="0033CC"/>
                </a:solidFill>
              </a:rPr>
              <a:t>具体视品种而定</a:t>
            </a:r>
            <a:r>
              <a:rPr lang="zh-CN" altLang="en-US" sz="2400" b="1" dirty="0">
                <a:solidFill>
                  <a:srgbClr val="006600"/>
                </a:solidFill>
              </a:rPr>
              <a:t>：</a:t>
            </a:r>
            <a:r>
              <a:rPr lang="zh-CN" altLang="en-US" sz="2400" b="1" dirty="0">
                <a:solidFill>
                  <a:srgbClr val="009900"/>
                </a:solidFill>
              </a:rPr>
              <a:t>品种不同，其生长速度和形成斑纹的时间也不相同。故选别开始的迟早也不同。</a:t>
            </a:r>
            <a:endParaRPr lang="zh-CN" altLang="en-US" sz="2400" b="1" dirty="0">
              <a:solidFill>
                <a:srgbClr val="0099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hlink"/>
                </a:solidFill>
              </a:rPr>
              <a:t>昭和三色为最早</a:t>
            </a:r>
            <a:r>
              <a:rPr lang="zh-CN" altLang="en-US" sz="2400" b="1" dirty="0">
                <a:solidFill>
                  <a:srgbClr val="006600"/>
                </a:solidFill>
              </a:rPr>
              <a:t>，大约生后三天就可以开始进行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hlink"/>
                </a:solidFill>
              </a:rPr>
              <a:t>红白一般是在出生后</a:t>
            </a:r>
            <a:r>
              <a:rPr lang="en-US" altLang="zh-CN" sz="2400" b="1" dirty="0">
                <a:solidFill>
                  <a:schemeClr val="hlink"/>
                </a:solidFill>
              </a:rPr>
              <a:t>30-35</a:t>
            </a:r>
            <a:r>
              <a:rPr lang="zh-CN" altLang="en-US" sz="2400" b="1" dirty="0">
                <a:solidFill>
                  <a:srgbClr val="006600"/>
                </a:solidFill>
              </a:rPr>
              <a:t>天开始做第一次的选别工作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hlink"/>
                </a:solidFill>
              </a:rPr>
              <a:t>黄金系则是在大约出生后三十天起</a:t>
            </a:r>
            <a:r>
              <a:rPr lang="zh-CN" altLang="en-US" sz="2400" b="1" dirty="0">
                <a:solidFill>
                  <a:srgbClr val="006600"/>
                </a:solidFill>
              </a:rPr>
              <a:t>开始选别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98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）红白的选择</a:t>
            </a:r>
            <a:endParaRPr lang="zh-CN" altLang="en-US" sz="3600" b="1" dirty="0"/>
          </a:p>
        </p:txBody>
      </p:sp>
      <p:sp>
        <p:nvSpPr>
          <p:cNvPr id="249859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第一次选别</a:t>
            </a: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:</a:t>
            </a:r>
            <a:endParaRPr lang="en-US" altLang="zh-CN" sz="2800" b="1" dirty="0">
              <a:solidFill>
                <a:srgbClr val="006600"/>
              </a:solidFill>
              <a:cs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时间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：早者在孵化后</a:t>
            </a: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30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天，晚者在</a:t>
            </a: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50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天以后，平均大约在孵化后</a:t>
            </a: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40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天施行。</a:t>
            </a:r>
            <a:endParaRPr lang="zh-CN" altLang="en-US" sz="2800" b="1" dirty="0">
              <a:solidFill>
                <a:srgbClr val="006600"/>
              </a:solidFill>
              <a:cs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标准</a:t>
            </a:r>
            <a:r>
              <a:rPr lang="zh-CN" altLang="en-US" sz="2800" b="1" dirty="0">
                <a:cs typeface="微软雅黑" panose="020B0503020204020204" pitchFamily="34" charset="-122"/>
              </a:rPr>
              <a:t>：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原则上将不成红白者先行废弃。一般第一次筛选将</a:t>
            </a: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废弃率约</a:t>
            </a:r>
            <a:r>
              <a:rPr lang="en-US" altLang="zh-CN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80-90%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。</a:t>
            </a:r>
            <a:endParaRPr lang="zh-CN" altLang="en-US" sz="2800" b="1" dirty="0">
              <a:solidFill>
                <a:srgbClr val="006600"/>
              </a:solidFill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5088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  <a:buNone/>
            </a:pPr>
            <a:r>
              <a:rPr lang="en-US" altLang="zh-CN" sz="2800" b="1" dirty="0"/>
              <a:t>   </a:t>
            </a:r>
            <a:endParaRPr lang="en-US" altLang="zh-CN" sz="2800" b="1" dirty="0"/>
          </a:p>
        </p:txBody>
      </p:sp>
      <p:sp>
        <p:nvSpPr>
          <p:cNvPr id="250883" name="Text Box 4"/>
          <p:cNvSpPr txBox="1"/>
          <p:nvPr/>
        </p:nvSpPr>
        <p:spPr>
          <a:xfrm>
            <a:off x="1657350" y="2092960"/>
            <a:ext cx="854265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</a:t>
            </a:r>
            <a:r>
              <a:rPr lang="en-US" altLang="zh-CN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第二次筛选</a:t>
            </a:r>
            <a:endParaRPr lang="zh-CN" altLang="en-US" sz="2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45720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时间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：在第一次筛选后</a:t>
            </a:r>
            <a:r>
              <a:rPr lang="en-US" altLang="zh-CN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10-15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日后进行。</a:t>
            </a:r>
            <a:endParaRPr lang="zh-CN" altLang="en-US" sz="2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45720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标准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：将头部及尾部绯盘连结而不断者淘汰。  </a:t>
            </a:r>
            <a:endParaRPr lang="zh-CN" altLang="en-US" sz="2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45720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选留比例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：通常仅能</a:t>
            </a:r>
            <a:r>
              <a:rPr lang="zh-CN" altLang="en-US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留存</a:t>
            </a:r>
            <a:r>
              <a:rPr lang="en-US" altLang="zh-CN" sz="28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10~15%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，专业生产</a:t>
            </a:r>
            <a:endParaRPr lang="zh-CN" altLang="en-US" sz="2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45720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人士，以留存</a:t>
            </a:r>
            <a:r>
              <a:rPr lang="en-US" altLang="zh-CN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1%</a:t>
            </a:r>
            <a:r>
              <a:rPr lang="zh-CN" altLang="en-US" sz="28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为目标。</a:t>
            </a:r>
            <a:endParaRPr lang="zh-CN" altLang="en-US" sz="28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）大正三色选别</a:t>
            </a:r>
            <a:endParaRPr lang="zh-CN" altLang="en-US" sz="3600" b="1" dirty="0"/>
          </a:p>
        </p:txBody>
      </p:sp>
      <p:sp>
        <p:nvSpPr>
          <p:cNvPr id="251907" name="Rectangle 3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大正三色品种形成时间短，所以特征没有红白那么稳定，而且又多了一色墨黑色，所以</a:t>
            </a: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比之红白，筛选要更难</a:t>
            </a:r>
            <a:r>
              <a:rPr lang="zh-CN" altLang="en-US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。</a:t>
            </a:r>
            <a:endParaRPr lang="zh-CN" altLang="en-US" sz="2800" b="1" dirty="0">
              <a:solidFill>
                <a:srgbClr val="006600"/>
              </a:solidFill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1094</Words>
  <Application>WPS 演示</Application>
  <PresentationFormat>宽屏</PresentationFormat>
  <Paragraphs>81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Arial Unicode MS</vt:lpstr>
      <vt:lpstr>微软雅黑</vt:lpstr>
      <vt:lpstr>华文琥珀</vt:lpstr>
      <vt:lpstr>楷体_GB2312</vt:lpstr>
      <vt:lpstr>Times New Roman</vt:lpstr>
      <vt:lpstr>Calibri Light</vt:lpstr>
      <vt:lpstr>Calibri</vt:lpstr>
      <vt:lpstr>Arial Unicode MS</vt:lpstr>
      <vt:lpstr>等线</vt:lpstr>
      <vt:lpstr>Office Theme</vt:lpstr>
      <vt:lpstr>母版1</vt:lpstr>
      <vt:lpstr>1_Office Theme</vt:lpstr>
      <vt:lpstr>PowerPoint 演示文稿</vt:lpstr>
      <vt:lpstr>   第三章  锦鲤养殖技术</vt:lpstr>
      <vt:lpstr>第五节、锦鲤选别</vt:lpstr>
      <vt:lpstr>2、选别前的准备</vt:lpstr>
      <vt:lpstr>3、选别的方法</vt:lpstr>
      <vt:lpstr>4、选别的时间和次数</vt:lpstr>
      <vt:lpstr>（1）红白的选择</vt:lpstr>
      <vt:lpstr>PowerPoint 演示文稿</vt:lpstr>
      <vt:lpstr>（2）大正三色选别</vt:lpstr>
      <vt:lpstr>PowerPoint 演示文稿</vt:lpstr>
      <vt:lpstr>PowerPoint 演示文稿</vt:lpstr>
      <vt:lpstr>（3）昭和三色的选别</vt:lpstr>
      <vt:lpstr>PowerPoint 演示文稿</vt:lpstr>
      <vt:lpstr>本节思考题：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54</cp:revision>
  <dcterms:created xsi:type="dcterms:W3CDTF">2006-08-16T00:00:00Z</dcterms:created>
  <dcterms:modified xsi:type="dcterms:W3CDTF">2020-03-13T13:56:33Z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