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40"/>
  </p:notesMasterIdLst>
  <p:sldIdLst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  <p:sldId id="420" r:id="rId35"/>
    <p:sldId id="385" r:id="rId36"/>
    <p:sldId id="386" r:id="rId37"/>
    <p:sldId id="387" r:id="rId38"/>
    <p:sldId id="26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3893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/90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 smtClean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虾蟹增养殖技术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Rectangle 2"/>
          <p:cNvSpPr>
            <a:spLocks noGrp="1" noRot="1"/>
          </p:cNvSpPr>
          <p:nvPr>
            <p:ph type="ctrTitle"/>
          </p:nvPr>
        </p:nvSpPr>
        <p:spPr>
          <a:xfrm>
            <a:off x="2279650" y="549275"/>
            <a:ext cx="7772400" cy="1143000"/>
          </a:xfrm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zh-CN" altLang="en-US" b="1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第二章 金鱼的养殖</a:t>
            </a:r>
            <a:endParaRPr lang="zh-CN" altLang="en-US" b="1" kern="12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3074" name="Picture 6" descr="5859墨蝶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2068513"/>
            <a:ext cx="2916238" cy="2012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7" descr="5657十二红蝶尾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575" y="2060575"/>
            <a:ext cx="2809875" cy="2036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Picture 8" descr="P27红白琉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225" y="2133600"/>
            <a:ext cx="2376488" cy="1914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9" descr="P6熊猫金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221163"/>
            <a:ext cx="2736850" cy="2471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0" descr="P9丹顶白龙睛蝶尾"/>
          <p:cNvPicPr>
            <a:picLocks noChangeAspect="1"/>
          </p:cNvPicPr>
          <p:nvPr>
            <p:ph type="subTitle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4295775" y="4508500"/>
            <a:ext cx="3308350" cy="1752600"/>
          </a:xfrm>
        </p:spPr>
      </p:pic>
      <p:pic>
        <p:nvPicPr>
          <p:cNvPr id="2" name="Picture 11" descr="P10铁包金龙睛蝶尾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3813" y="4581525"/>
            <a:ext cx="3024187" cy="17002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4545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（一）体态（</a:t>
            </a:r>
            <a:r>
              <a:rPr lang="en-US" altLang="zh-CN" sz="3200" b="1" dirty="0">
                <a:latin typeface="Times New Roman" panose="02020603050405020304" pitchFamily="18" charset="0"/>
              </a:rPr>
              <a:t>10</a:t>
            </a:r>
            <a:r>
              <a:rPr lang="zh-CN" altLang="en-US" sz="3200" b="1" dirty="0"/>
              <a:t>分）</a:t>
            </a:r>
            <a:endParaRPr lang="zh-CN" altLang="en-US" sz="3200" b="1" dirty="0"/>
          </a:p>
        </p:txBody>
      </p:sp>
      <p:grpSp>
        <p:nvGrpSpPr>
          <p:cNvPr id="364548" name="Group 5"/>
          <p:cNvGrpSpPr/>
          <p:nvPr/>
        </p:nvGrpSpPr>
        <p:grpSpPr>
          <a:xfrm>
            <a:off x="2133283" y="1848803"/>
            <a:ext cx="7924800" cy="4648200"/>
            <a:chOff x="-3" y="-3"/>
            <a:chExt cx="3334" cy="3208"/>
          </a:xfrm>
        </p:grpSpPr>
        <p:grpSp>
          <p:nvGrpSpPr>
            <p:cNvPr id="364549" name="Group 6"/>
            <p:cNvGrpSpPr/>
            <p:nvPr/>
          </p:nvGrpSpPr>
          <p:grpSpPr>
            <a:xfrm>
              <a:off x="0" y="0"/>
              <a:ext cx="3328" cy="3202"/>
              <a:chOff x="0" y="0"/>
              <a:chExt cx="3328" cy="3202"/>
            </a:xfrm>
          </p:grpSpPr>
          <p:grpSp>
            <p:nvGrpSpPr>
              <p:cNvPr id="364550" name="Group 7"/>
              <p:cNvGrpSpPr/>
              <p:nvPr/>
            </p:nvGrpSpPr>
            <p:grpSpPr>
              <a:xfrm>
                <a:off x="0" y="0"/>
                <a:ext cx="576" cy="422"/>
                <a:chOff x="0" y="0"/>
                <a:chExt cx="576" cy="422"/>
              </a:xfrm>
            </p:grpSpPr>
            <p:sp>
              <p:nvSpPr>
                <p:cNvPr id="364551" name="Rectangle 8"/>
                <p:cNvSpPr/>
                <p:nvPr/>
              </p:nvSpPr>
              <p:spPr>
                <a:xfrm>
                  <a:off x="0" y="0"/>
                  <a:ext cx="576" cy="4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得分</a:t>
                  </a:r>
                  <a:endPara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52" name="Rectangle 9"/>
                <p:cNvSpPr/>
                <p:nvPr/>
              </p:nvSpPr>
              <p:spPr>
                <a:xfrm>
                  <a:off x="0" y="0"/>
                  <a:ext cx="576" cy="42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53" name="Group 10"/>
              <p:cNvGrpSpPr/>
              <p:nvPr/>
            </p:nvGrpSpPr>
            <p:grpSpPr>
              <a:xfrm>
                <a:off x="576" y="0"/>
                <a:ext cx="2752" cy="422"/>
                <a:chOff x="576" y="0"/>
                <a:chExt cx="2752" cy="422"/>
              </a:xfrm>
            </p:grpSpPr>
            <p:sp>
              <p:nvSpPr>
                <p:cNvPr id="364554" name="Rectangle 11"/>
                <p:cNvSpPr/>
                <p:nvPr/>
              </p:nvSpPr>
              <p:spPr>
                <a:xfrm>
                  <a:off x="576" y="0"/>
                  <a:ext cx="2752" cy="4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标    准</a:t>
                  </a:r>
                  <a:endPara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55" name="Rectangle 12"/>
                <p:cNvSpPr/>
                <p:nvPr/>
              </p:nvSpPr>
              <p:spPr>
                <a:xfrm>
                  <a:off x="576" y="0"/>
                  <a:ext cx="2752" cy="42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56" name="Group 13"/>
              <p:cNvGrpSpPr/>
              <p:nvPr/>
            </p:nvGrpSpPr>
            <p:grpSpPr>
              <a:xfrm>
                <a:off x="0" y="422"/>
                <a:ext cx="576" cy="690"/>
                <a:chOff x="0" y="422"/>
                <a:chExt cx="576" cy="690"/>
              </a:xfrm>
            </p:grpSpPr>
            <p:sp>
              <p:nvSpPr>
                <p:cNvPr id="364557" name="Rectangle 14"/>
                <p:cNvSpPr/>
                <p:nvPr/>
              </p:nvSpPr>
              <p:spPr>
                <a:xfrm>
                  <a:off x="0" y="422"/>
                  <a:ext cx="576" cy="6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9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10</a:t>
                  </a:r>
                  <a:endParaRPr lang="en-US" altLang="zh-CN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58" name="Rectangle 15"/>
                <p:cNvSpPr/>
                <p:nvPr/>
              </p:nvSpPr>
              <p:spPr>
                <a:xfrm>
                  <a:off x="0" y="422"/>
                  <a:ext cx="576" cy="69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59" name="Group 16"/>
              <p:cNvGrpSpPr/>
              <p:nvPr/>
            </p:nvGrpSpPr>
            <p:grpSpPr>
              <a:xfrm>
                <a:off x="576" y="422"/>
                <a:ext cx="2752" cy="690"/>
                <a:chOff x="576" y="422"/>
                <a:chExt cx="2752" cy="690"/>
              </a:xfrm>
            </p:grpSpPr>
            <p:sp>
              <p:nvSpPr>
                <p:cNvPr id="364560" name="Rectangle 17"/>
                <p:cNvSpPr/>
                <p:nvPr/>
              </p:nvSpPr>
              <p:spPr>
                <a:xfrm>
                  <a:off x="576" y="422"/>
                  <a:ext cx="2752" cy="6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鱼体健壮、活泼、均衡，体圆膘肥、诸鳍齐全、舒展。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四开尾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，敞大，大、挺而有力、无曲折。鳞片完整无损、有光泽、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无再生鳞</a:t>
                  </a:r>
                  <a:endParaRPr lang="zh-CN" altLang="en-US" dirty="0">
                    <a:solidFill>
                      <a:schemeClr val="hlin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61" name="Rectangle 18"/>
                <p:cNvSpPr/>
                <p:nvPr/>
              </p:nvSpPr>
              <p:spPr>
                <a:xfrm>
                  <a:off x="576" y="422"/>
                  <a:ext cx="2752" cy="69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62" name="Group 19"/>
              <p:cNvGrpSpPr/>
              <p:nvPr/>
            </p:nvGrpSpPr>
            <p:grpSpPr>
              <a:xfrm>
                <a:off x="0" y="1112"/>
                <a:ext cx="576" cy="556"/>
                <a:chOff x="0" y="1112"/>
                <a:chExt cx="576" cy="556"/>
              </a:xfrm>
            </p:grpSpPr>
            <p:sp>
              <p:nvSpPr>
                <p:cNvPr id="364563" name="Rectangle 20"/>
                <p:cNvSpPr/>
                <p:nvPr/>
              </p:nvSpPr>
              <p:spPr>
                <a:xfrm>
                  <a:off x="0" y="1112"/>
                  <a:ext cx="576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7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8</a:t>
                  </a:r>
                  <a:endParaRPr lang="en-US" altLang="zh-CN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64" name="Rectangle 21"/>
                <p:cNvSpPr/>
                <p:nvPr/>
              </p:nvSpPr>
              <p:spPr>
                <a:xfrm>
                  <a:off x="0" y="1112"/>
                  <a:ext cx="576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65" name="Group 22"/>
              <p:cNvGrpSpPr/>
              <p:nvPr/>
            </p:nvGrpSpPr>
            <p:grpSpPr>
              <a:xfrm>
                <a:off x="576" y="1112"/>
                <a:ext cx="2752" cy="556"/>
                <a:chOff x="576" y="1112"/>
                <a:chExt cx="2752" cy="556"/>
              </a:xfrm>
            </p:grpSpPr>
            <p:sp>
              <p:nvSpPr>
                <p:cNvPr id="364566" name="Rectangle 23"/>
                <p:cNvSpPr/>
                <p:nvPr/>
              </p:nvSpPr>
              <p:spPr>
                <a:xfrm>
                  <a:off x="576" y="1112"/>
                  <a:ext cx="2752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鱼体健壮，膘情尚好，诸鳍齐全，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有</a:t>
                  </a:r>
                  <a:r>
                    <a:rPr lang="en-US" altLang="zh-CN" b="1" dirty="0">
                      <a:solidFill>
                        <a:schemeClr val="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chemeClr val="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片再生鳞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（在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米内不容易觉察到）</a:t>
                  </a:r>
                  <a:endParaRPr lang="zh-CN" altLang="en-US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67" name="Rectangle 24"/>
                <p:cNvSpPr/>
                <p:nvPr/>
              </p:nvSpPr>
              <p:spPr>
                <a:xfrm>
                  <a:off x="576" y="1112"/>
                  <a:ext cx="2752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68" name="Group 25"/>
              <p:cNvGrpSpPr/>
              <p:nvPr/>
            </p:nvGrpSpPr>
            <p:grpSpPr>
              <a:xfrm>
                <a:off x="0" y="1668"/>
                <a:ext cx="576" cy="556"/>
                <a:chOff x="0" y="1668"/>
                <a:chExt cx="576" cy="556"/>
              </a:xfrm>
            </p:grpSpPr>
            <p:sp>
              <p:nvSpPr>
                <p:cNvPr id="364569" name="Rectangle 26"/>
                <p:cNvSpPr/>
                <p:nvPr/>
              </p:nvSpPr>
              <p:spPr>
                <a:xfrm>
                  <a:off x="0" y="1668"/>
                  <a:ext cx="576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6</a:t>
                  </a:r>
                  <a:endParaRPr lang="en-US" altLang="zh-CN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70" name="Rectangle 27"/>
                <p:cNvSpPr/>
                <p:nvPr/>
              </p:nvSpPr>
              <p:spPr>
                <a:xfrm>
                  <a:off x="0" y="1668"/>
                  <a:ext cx="576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71" name="Group 28"/>
              <p:cNvGrpSpPr/>
              <p:nvPr/>
            </p:nvGrpSpPr>
            <p:grpSpPr>
              <a:xfrm>
                <a:off x="576" y="1668"/>
                <a:ext cx="2752" cy="556"/>
                <a:chOff x="576" y="1668"/>
                <a:chExt cx="2752" cy="556"/>
              </a:xfrm>
            </p:grpSpPr>
            <p:sp>
              <p:nvSpPr>
                <p:cNvPr id="364572" name="Rectangle 29"/>
                <p:cNvSpPr/>
                <p:nvPr/>
              </p:nvSpPr>
              <p:spPr>
                <a:xfrm>
                  <a:off x="576" y="1668"/>
                  <a:ext cx="2752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鱼体健壮，膘情一般，诸鳍齐全，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四开尾但不敞开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有</a:t>
                  </a:r>
                  <a:r>
                    <a:rPr lang="en-US" altLang="zh-CN" b="1" dirty="0">
                      <a:solidFill>
                        <a:schemeClr val="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chemeClr val="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片再生鳞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（在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米内不容易觉察到）</a:t>
                  </a:r>
                  <a:endParaRPr lang="zh-CN" altLang="en-US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73" name="Rectangle 30"/>
                <p:cNvSpPr/>
                <p:nvPr/>
              </p:nvSpPr>
              <p:spPr>
                <a:xfrm>
                  <a:off x="576" y="1668"/>
                  <a:ext cx="2752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74" name="Group 31"/>
              <p:cNvGrpSpPr/>
              <p:nvPr/>
            </p:nvGrpSpPr>
            <p:grpSpPr>
              <a:xfrm>
                <a:off x="0" y="2224"/>
                <a:ext cx="576" cy="556"/>
                <a:chOff x="0" y="2224"/>
                <a:chExt cx="576" cy="556"/>
              </a:xfrm>
            </p:grpSpPr>
            <p:sp>
              <p:nvSpPr>
                <p:cNvPr id="364575" name="Rectangle 32"/>
                <p:cNvSpPr/>
                <p:nvPr/>
              </p:nvSpPr>
              <p:spPr>
                <a:xfrm>
                  <a:off x="0" y="2224"/>
                  <a:ext cx="576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</a:t>
                  </a:r>
                  <a:endParaRPr lang="en-US" altLang="zh-CN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76" name="Rectangle 33"/>
                <p:cNvSpPr/>
                <p:nvPr/>
              </p:nvSpPr>
              <p:spPr>
                <a:xfrm>
                  <a:off x="0" y="2224"/>
                  <a:ext cx="576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77" name="Group 34"/>
              <p:cNvGrpSpPr/>
              <p:nvPr/>
            </p:nvGrpSpPr>
            <p:grpSpPr>
              <a:xfrm>
                <a:off x="576" y="2224"/>
                <a:ext cx="2752" cy="556"/>
                <a:chOff x="576" y="2224"/>
                <a:chExt cx="2752" cy="556"/>
              </a:xfrm>
            </p:grpSpPr>
            <p:sp>
              <p:nvSpPr>
                <p:cNvPr id="364578" name="Rectangle 35"/>
                <p:cNvSpPr/>
                <p:nvPr/>
              </p:nvSpPr>
              <p:spPr>
                <a:xfrm>
                  <a:off x="576" y="2224"/>
                  <a:ext cx="2752" cy="55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鱼体较瘦或躯体不匀称。缺臀鳍，</a:t>
                  </a: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四开尾、部分略有卷折，有明显再生鳞</a:t>
                  </a:r>
                  <a:endParaRPr lang="zh-CN" altLang="en-US" b="1" dirty="0">
                    <a:solidFill>
                      <a:schemeClr val="hlink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solidFill>
                      <a:schemeClr val="hlin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79" name="Rectangle 36"/>
                <p:cNvSpPr/>
                <p:nvPr/>
              </p:nvSpPr>
              <p:spPr>
                <a:xfrm>
                  <a:off x="576" y="2224"/>
                  <a:ext cx="2752" cy="556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80" name="Group 37"/>
              <p:cNvGrpSpPr/>
              <p:nvPr/>
            </p:nvGrpSpPr>
            <p:grpSpPr>
              <a:xfrm>
                <a:off x="0" y="2780"/>
                <a:ext cx="576" cy="422"/>
                <a:chOff x="0" y="2780"/>
                <a:chExt cx="576" cy="422"/>
              </a:xfrm>
            </p:grpSpPr>
            <p:sp>
              <p:nvSpPr>
                <p:cNvPr id="364581" name="Rectangle 38"/>
                <p:cNvSpPr/>
                <p:nvPr/>
              </p:nvSpPr>
              <p:spPr>
                <a:xfrm>
                  <a:off x="0" y="2780"/>
                  <a:ext cx="576" cy="4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b="1" dirty="0">
                      <a:solidFill>
                        <a:srgbClr val="3333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b="1" dirty="0">
                      <a:solidFill>
                        <a:srgbClr val="3333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</a:t>
                  </a:r>
                  <a:endParaRPr lang="en-US" altLang="zh-CN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82" name="Rectangle 39"/>
                <p:cNvSpPr/>
                <p:nvPr/>
              </p:nvSpPr>
              <p:spPr>
                <a:xfrm>
                  <a:off x="0" y="2780"/>
                  <a:ext cx="576" cy="42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4583" name="Group 40"/>
              <p:cNvGrpSpPr/>
              <p:nvPr/>
            </p:nvGrpSpPr>
            <p:grpSpPr>
              <a:xfrm>
                <a:off x="576" y="2780"/>
                <a:ext cx="2752" cy="422"/>
                <a:chOff x="576" y="2780"/>
                <a:chExt cx="2752" cy="422"/>
              </a:xfrm>
            </p:grpSpPr>
            <p:sp>
              <p:nvSpPr>
                <p:cNvPr id="364584" name="Rectangle 41"/>
                <p:cNvSpPr/>
                <p:nvPr/>
              </p:nvSpPr>
              <p:spPr>
                <a:xfrm>
                  <a:off x="576" y="2780"/>
                  <a:ext cx="2752" cy="4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鱼体瘦弱，鳍有残缺，尾鳍不四开，有曲折，有掉鳞</a:t>
                  </a:r>
                  <a:endParaRPr lang="zh-CN" altLang="en-US" b="1" dirty="0">
                    <a:solidFill>
                      <a:schemeClr val="hlink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dirty="0">
                    <a:solidFill>
                      <a:schemeClr val="hlin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4585" name="Rectangle 42"/>
                <p:cNvSpPr/>
                <p:nvPr/>
              </p:nvSpPr>
              <p:spPr>
                <a:xfrm>
                  <a:off x="576" y="2780"/>
                  <a:ext cx="2752" cy="42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4586" name="Rectangle 43"/>
            <p:cNvSpPr/>
            <p:nvPr/>
          </p:nvSpPr>
          <p:spPr>
            <a:xfrm>
              <a:off x="-3" y="-3"/>
              <a:ext cx="3334" cy="320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5569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（二）品种特征（</a:t>
            </a:r>
            <a:r>
              <a:rPr lang="en-US" altLang="zh-CN" sz="3200" b="1" dirty="0">
                <a:latin typeface="Times New Roman" panose="02020603050405020304" pitchFamily="18" charset="0"/>
              </a:rPr>
              <a:t>50</a:t>
            </a:r>
            <a:r>
              <a:rPr lang="zh-CN" altLang="en-US" sz="3200" b="1" dirty="0"/>
              <a:t>分）</a:t>
            </a:r>
            <a:endParaRPr lang="zh-CN" altLang="en-US" sz="3200" b="1" dirty="0"/>
          </a:p>
        </p:txBody>
      </p:sp>
      <p:grpSp>
        <p:nvGrpSpPr>
          <p:cNvPr id="365570" name="Group 3"/>
          <p:cNvGrpSpPr/>
          <p:nvPr/>
        </p:nvGrpSpPr>
        <p:grpSpPr>
          <a:xfrm>
            <a:off x="2116455" y="1752600"/>
            <a:ext cx="7789545" cy="4559935"/>
            <a:chOff x="-3" y="-3"/>
            <a:chExt cx="3334" cy="2454"/>
          </a:xfrm>
        </p:grpSpPr>
        <p:grpSp>
          <p:nvGrpSpPr>
            <p:cNvPr id="365571" name="Group 4"/>
            <p:cNvGrpSpPr/>
            <p:nvPr/>
          </p:nvGrpSpPr>
          <p:grpSpPr>
            <a:xfrm>
              <a:off x="0" y="0"/>
              <a:ext cx="3328" cy="2448"/>
              <a:chOff x="0" y="0"/>
              <a:chExt cx="3328" cy="2448"/>
            </a:xfrm>
          </p:grpSpPr>
          <p:grpSp>
            <p:nvGrpSpPr>
              <p:cNvPr id="365572" name="Group 5"/>
              <p:cNvGrpSpPr/>
              <p:nvPr/>
            </p:nvGrpSpPr>
            <p:grpSpPr>
              <a:xfrm>
                <a:off x="0" y="0"/>
                <a:ext cx="432" cy="864"/>
                <a:chOff x="0" y="0"/>
                <a:chExt cx="432" cy="864"/>
              </a:xfrm>
            </p:grpSpPr>
            <p:sp>
              <p:nvSpPr>
                <p:cNvPr id="365573" name="Rectangle 6"/>
                <p:cNvSpPr/>
                <p:nvPr/>
              </p:nvSpPr>
              <p:spPr>
                <a:xfrm>
                  <a:off x="0" y="0"/>
                  <a:ext cx="432" cy="8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品种</a:t>
                  </a:r>
                  <a:endParaRPr lang="zh-CN" altLang="en-US" sz="20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74" name="Rectangle 7"/>
                <p:cNvSpPr/>
                <p:nvPr/>
              </p:nvSpPr>
              <p:spPr>
                <a:xfrm>
                  <a:off x="0" y="0"/>
                  <a:ext cx="432" cy="86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75" name="Group 8"/>
              <p:cNvGrpSpPr/>
              <p:nvPr/>
            </p:nvGrpSpPr>
            <p:grpSpPr>
              <a:xfrm>
                <a:off x="432" y="0"/>
                <a:ext cx="2896" cy="432"/>
                <a:chOff x="432" y="0"/>
                <a:chExt cx="2896" cy="432"/>
              </a:xfrm>
            </p:grpSpPr>
            <p:sp>
              <p:nvSpPr>
                <p:cNvPr id="365576" name="Rectangle 9"/>
                <p:cNvSpPr/>
                <p:nvPr/>
              </p:nvSpPr>
              <p:spPr>
                <a:xfrm>
                  <a:off x="432" y="0"/>
                  <a:ext cx="2896" cy="4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得  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</a:t>
                  </a:r>
                  <a:endParaRPr lang="zh-CN" altLang="en-US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77" name="Rectangle 10"/>
                <p:cNvSpPr/>
                <p:nvPr/>
              </p:nvSpPr>
              <p:spPr>
                <a:xfrm>
                  <a:off x="432" y="0"/>
                  <a:ext cx="2896" cy="43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78" name="Group 11"/>
              <p:cNvGrpSpPr/>
              <p:nvPr/>
            </p:nvGrpSpPr>
            <p:grpSpPr>
              <a:xfrm>
                <a:off x="432" y="432"/>
                <a:ext cx="1008" cy="432"/>
                <a:chOff x="432" y="432"/>
                <a:chExt cx="1008" cy="432"/>
              </a:xfrm>
            </p:grpSpPr>
            <p:sp>
              <p:nvSpPr>
                <p:cNvPr id="365579" name="Rectangle 12"/>
                <p:cNvSpPr/>
                <p:nvPr/>
              </p:nvSpPr>
              <p:spPr>
                <a:xfrm>
                  <a:off x="432" y="432"/>
                  <a:ext cx="1008" cy="4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40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50</a:t>
                  </a: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80" name="Rectangle 13"/>
                <p:cNvSpPr/>
                <p:nvPr/>
              </p:nvSpPr>
              <p:spPr>
                <a:xfrm>
                  <a:off x="432" y="432"/>
                  <a:ext cx="1008" cy="43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81" name="Group 14"/>
              <p:cNvGrpSpPr/>
              <p:nvPr/>
            </p:nvGrpSpPr>
            <p:grpSpPr>
              <a:xfrm>
                <a:off x="1440" y="432"/>
                <a:ext cx="936" cy="432"/>
                <a:chOff x="1440" y="432"/>
                <a:chExt cx="936" cy="432"/>
              </a:xfrm>
            </p:grpSpPr>
            <p:sp>
              <p:nvSpPr>
                <p:cNvPr id="365582" name="Rectangle 15"/>
                <p:cNvSpPr/>
                <p:nvPr/>
              </p:nvSpPr>
              <p:spPr>
                <a:xfrm>
                  <a:off x="1440" y="432"/>
                  <a:ext cx="936" cy="4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30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40</a:t>
                  </a: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83" name="Rectangle 16"/>
                <p:cNvSpPr/>
                <p:nvPr/>
              </p:nvSpPr>
              <p:spPr>
                <a:xfrm>
                  <a:off x="1440" y="432"/>
                  <a:ext cx="936" cy="43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84" name="Group 17"/>
              <p:cNvGrpSpPr/>
              <p:nvPr/>
            </p:nvGrpSpPr>
            <p:grpSpPr>
              <a:xfrm>
                <a:off x="2376" y="432"/>
                <a:ext cx="952" cy="432"/>
                <a:chOff x="2376" y="432"/>
                <a:chExt cx="952" cy="432"/>
              </a:xfrm>
            </p:grpSpPr>
            <p:sp>
              <p:nvSpPr>
                <p:cNvPr id="365585" name="Rectangle 18"/>
                <p:cNvSpPr/>
                <p:nvPr/>
              </p:nvSpPr>
              <p:spPr>
                <a:xfrm>
                  <a:off x="2376" y="432"/>
                  <a:ext cx="952" cy="4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20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0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30</a:t>
                  </a: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86" name="Rectangle 19"/>
                <p:cNvSpPr/>
                <p:nvPr/>
              </p:nvSpPr>
              <p:spPr>
                <a:xfrm>
                  <a:off x="2376" y="432"/>
                  <a:ext cx="952" cy="43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87" name="Group 20"/>
              <p:cNvGrpSpPr/>
              <p:nvPr/>
            </p:nvGrpSpPr>
            <p:grpSpPr>
              <a:xfrm>
                <a:off x="0" y="864"/>
                <a:ext cx="432" cy="1584"/>
                <a:chOff x="0" y="864"/>
                <a:chExt cx="432" cy="1584"/>
              </a:xfrm>
            </p:grpSpPr>
            <p:sp>
              <p:nvSpPr>
                <p:cNvPr id="365588" name="Rectangle 21"/>
                <p:cNvSpPr/>
                <p:nvPr/>
              </p:nvSpPr>
              <p:spPr>
                <a:xfrm>
                  <a:off x="0" y="864"/>
                  <a:ext cx="432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珍珠鳞</a:t>
                  </a:r>
                  <a:endParaRPr lang="zh-CN" altLang="en-US" sz="20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89" name="Rectangle 22"/>
                <p:cNvSpPr/>
                <p:nvPr/>
              </p:nvSpPr>
              <p:spPr>
                <a:xfrm>
                  <a:off x="0" y="864"/>
                  <a:ext cx="432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90" name="Group 23"/>
              <p:cNvGrpSpPr/>
              <p:nvPr/>
            </p:nvGrpSpPr>
            <p:grpSpPr>
              <a:xfrm>
                <a:off x="432" y="864"/>
                <a:ext cx="1008" cy="1584"/>
                <a:chOff x="432" y="864"/>
                <a:chExt cx="1008" cy="1584"/>
              </a:xfrm>
            </p:grpSpPr>
            <p:sp>
              <p:nvSpPr>
                <p:cNvPr id="365591" name="Rectangle 24"/>
                <p:cNvSpPr/>
                <p:nvPr/>
              </p:nvSpPr>
              <p:spPr>
                <a:xfrm>
                  <a:off x="432" y="864"/>
                  <a:ext cx="1008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indent="457200" algn="l" fontAlgn="auto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珠鳞粗大、鼓凸、排列整齐至背脊、腹部和尾柄基部，无缺损、无杂鳞、无再生鳞，头小嘴尖，腹圆如球，尾大挺敞。</a:t>
                  </a:r>
                  <a:endParaRPr lang="zh-CN" altLang="en-US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92" name="Rectangle 25"/>
                <p:cNvSpPr/>
                <p:nvPr/>
              </p:nvSpPr>
              <p:spPr>
                <a:xfrm>
                  <a:off x="432" y="864"/>
                  <a:ext cx="1008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93" name="Group 26"/>
              <p:cNvGrpSpPr/>
              <p:nvPr/>
            </p:nvGrpSpPr>
            <p:grpSpPr>
              <a:xfrm>
                <a:off x="1440" y="864"/>
                <a:ext cx="936" cy="1584"/>
                <a:chOff x="1440" y="864"/>
                <a:chExt cx="936" cy="1584"/>
              </a:xfrm>
            </p:grpSpPr>
            <p:sp>
              <p:nvSpPr>
                <p:cNvPr id="365594" name="Rectangle 27"/>
                <p:cNvSpPr/>
                <p:nvPr/>
              </p:nvSpPr>
              <p:spPr>
                <a:xfrm>
                  <a:off x="1440" y="864"/>
                  <a:ext cx="936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indent="457200" algn="l" fontAlgn="auto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珠鳞粗大、鼓凸、但排列不到底，尾小。</a:t>
                  </a:r>
                  <a:endParaRPr lang="zh-CN" altLang="en-US" sz="20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l" eaLnBrk="0" hangingPunct="0">
                    <a:buClrTx/>
                    <a:buFontTx/>
                  </a:pP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95" name="Rectangle 28"/>
                <p:cNvSpPr/>
                <p:nvPr/>
              </p:nvSpPr>
              <p:spPr>
                <a:xfrm>
                  <a:off x="1440" y="864"/>
                  <a:ext cx="936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5596" name="Group 29"/>
              <p:cNvGrpSpPr/>
              <p:nvPr/>
            </p:nvGrpSpPr>
            <p:grpSpPr>
              <a:xfrm>
                <a:off x="2376" y="864"/>
                <a:ext cx="952" cy="1584"/>
                <a:chOff x="2376" y="864"/>
                <a:chExt cx="952" cy="1584"/>
              </a:xfrm>
            </p:grpSpPr>
            <p:sp>
              <p:nvSpPr>
                <p:cNvPr id="365597" name="Rectangle 30"/>
                <p:cNvSpPr/>
                <p:nvPr/>
              </p:nvSpPr>
              <p:spPr>
                <a:xfrm>
                  <a:off x="2376" y="864"/>
                  <a:ext cx="952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indent="457200" algn="l" fontAlgn="auto">
                    <a:buClrTx/>
                    <a:buFontTx/>
                  </a:pP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珠鳞偏小或细鳞，有缺鳞，腹鼓不圆。</a:t>
                  </a:r>
                  <a:endParaRPr lang="zh-CN" altLang="en-US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5598" name="Rectangle 31"/>
                <p:cNvSpPr/>
                <p:nvPr/>
              </p:nvSpPr>
              <p:spPr>
                <a:xfrm>
                  <a:off x="2376" y="864"/>
                  <a:ext cx="952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5599" name="Rectangle 32"/>
            <p:cNvSpPr/>
            <p:nvPr/>
          </p:nvSpPr>
          <p:spPr>
            <a:xfrm>
              <a:off x="-3" y="-3"/>
              <a:ext cx="3334" cy="2454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66593" name="Group 2"/>
          <p:cNvGrpSpPr/>
          <p:nvPr/>
        </p:nvGrpSpPr>
        <p:grpSpPr>
          <a:xfrm>
            <a:off x="2063750" y="1828800"/>
            <a:ext cx="7918450" cy="4038600"/>
            <a:chOff x="-3" y="-3"/>
            <a:chExt cx="3334" cy="1158"/>
          </a:xfrm>
        </p:grpSpPr>
        <p:grpSp>
          <p:nvGrpSpPr>
            <p:cNvPr id="366594" name="Group 3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66595" name="Group 4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66596" name="Rectangle 5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水泡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6597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6598" name="Group 7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66599" name="Rectangle 8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圆、软、特大、透明、左右对称，两眼方向正常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。</a:t>
                  </a:r>
                  <a:endParaRPr lang="zh-CN" altLang="en-US" sz="2400" b="1" dirty="0">
                    <a:solidFill>
                      <a:srgbClr val="000099"/>
                    </a:solidFill>
                    <a:latin typeface="Tahoma" panose="020B0604030504040204" pitchFamily="34" charset="0"/>
                    <a:ea typeface="宋体" panose="02010600030101010101" pitchFamily="2" charset="-122"/>
                  </a:endParaRPr>
                </a:p>
                <a:p>
                  <a:pPr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背脊圆滑，体粗短、尾柄粗。</a:t>
                  </a:r>
                  <a:endParaRPr lang="zh-CN" altLang="en-US" sz="2400" b="1" dirty="0">
                    <a:solidFill>
                      <a:srgbClr val="000099"/>
                    </a:solidFill>
                    <a:latin typeface="Tahoma" panose="020B0604030504040204" pitchFamily="34" charset="0"/>
                    <a:ea typeface="Tahoma" panose="020B0604030504040204" pitchFamily="34" charset="0"/>
                  </a:endParaRPr>
                </a:p>
              </p:txBody>
            </p:sp>
            <p:sp>
              <p:nvSpPr>
                <p:cNvPr id="366600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6601" name="Group 10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66602" name="Rectangle 11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圆、软、大、较透明，背脊较平滑或为高鳍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6603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6604" name="Group 13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66605" name="Rectangle 14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欠圆、软、大小一般，背脊欠平滑，但无明显凹凸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6606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6607" name="Rectangle 16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67617" name="Group 2"/>
          <p:cNvGrpSpPr/>
          <p:nvPr/>
        </p:nvGrpSpPr>
        <p:grpSpPr>
          <a:xfrm>
            <a:off x="2286000" y="1828800"/>
            <a:ext cx="7772400" cy="4419600"/>
            <a:chOff x="-3" y="-3"/>
            <a:chExt cx="3334" cy="1158"/>
          </a:xfrm>
        </p:grpSpPr>
        <p:grpSp>
          <p:nvGrpSpPr>
            <p:cNvPr id="367618" name="Group 3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67619" name="Group 4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67620" name="Rectangle 5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寿星头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狮子头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7621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7622" name="Group 7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67623" name="Rectangle 8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头、鳃、下颚肉瘤如草莓状、非常发达宽大；</a:t>
                  </a:r>
                  <a:r>
                    <a:rPr lang="zh-CN" altLang="en-US" sz="2400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眼嘴凹入肉瘤内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。寿星头背脊弓形光滑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7624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7625" name="Group 10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67626" name="Rectangle 11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头、鳃部肉瘤呈块状，稍发达宽大，眼嘴不明显凹入肉瘤内。寿星头背脊平滑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7627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7628" name="Group 13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67629" name="Rectangle 14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头部肉瘤欠发达。寿星头背脊欠平滑，但无明显凹凸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7630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7631" name="Rectangle 16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68641" name="Group 2"/>
          <p:cNvGrpSpPr/>
          <p:nvPr/>
        </p:nvGrpSpPr>
        <p:grpSpPr>
          <a:xfrm>
            <a:off x="2286000" y="1828800"/>
            <a:ext cx="7620000" cy="4419600"/>
            <a:chOff x="-3" y="-3"/>
            <a:chExt cx="3334" cy="1158"/>
          </a:xfrm>
        </p:grpSpPr>
        <p:grpSp>
          <p:nvGrpSpPr>
            <p:cNvPr id="368642" name="Group 3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68643" name="Group 4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68644" name="Rectangle 5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鹤顶红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645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646" name="Group 7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68647" name="Rectangle 8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全身洁白莹亮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</a:t>
                  </a:r>
                  <a:r>
                    <a:rPr lang="zh-CN" altLang="en-US" sz="2400" b="1" dirty="0">
                      <a:solidFill>
                        <a:srgbClr val="33CC33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头顶肉瘤鲜红方正，高隆起、致密，呈草莓状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，无缺鳞、无再生鳞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648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649" name="Group 10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68650" name="Rectangle 11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全身洁白，头顶肉瘤红、隆起，但不十分方正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651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8652" name="Group 13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68653" name="Rectangle 14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全身玉白，头顶肉瘤高，但红色稍微超出肉瘤边缘，腹部有少许红点或黄斑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8654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8655" name="Rectangle 16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69665" name="Group 2"/>
          <p:cNvGrpSpPr/>
          <p:nvPr/>
        </p:nvGrpSpPr>
        <p:grpSpPr>
          <a:xfrm>
            <a:off x="2120265" y="1760220"/>
            <a:ext cx="7709535" cy="4259580"/>
            <a:chOff x="-3" y="-3"/>
            <a:chExt cx="3334" cy="1014"/>
          </a:xfrm>
        </p:grpSpPr>
        <p:grpSp>
          <p:nvGrpSpPr>
            <p:cNvPr id="369666" name="Group 3"/>
            <p:cNvGrpSpPr/>
            <p:nvPr/>
          </p:nvGrpSpPr>
          <p:grpSpPr>
            <a:xfrm>
              <a:off x="0" y="0"/>
              <a:ext cx="3328" cy="1008"/>
              <a:chOff x="0" y="0"/>
              <a:chExt cx="3328" cy="1008"/>
            </a:xfrm>
          </p:grpSpPr>
          <p:grpSp>
            <p:nvGrpSpPr>
              <p:cNvPr id="369667" name="Group 4"/>
              <p:cNvGrpSpPr/>
              <p:nvPr/>
            </p:nvGrpSpPr>
            <p:grpSpPr>
              <a:xfrm>
                <a:off x="0" y="0"/>
                <a:ext cx="432" cy="1008"/>
                <a:chOff x="0" y="0"/>
                <a:chExt cx="432" cy="1008"/>
              </a:xfrm>
            </p:grpSpPr>
            <p:sp>
              <p:nvSpPr>
                <p:cNvPr id="369668" name="Rectangle 5"/>
                <p:cNvSpPr/>
                <p:nvPr/>
              </p:nvSpPr>
              <p:spPr>
                <a:xfrm>
                  <a:off x="0" y="0"/>
                  <a:ext cx="432" cy="100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龙睛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9669" name="Rectangle 6"/>
                <p:cNvSpPr/>
                <p:nvPr/>
              </p:nvSpPr>
              <p:spPr>
                <a:xfrm>
                  <a:off x="0" y="0"/>
                  <a:ext cx="432" cy="100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9670" name="Group 7"/>
              <p:cNvGrpSpPr/>
              <p:nvPr/>
            </p:nvGrpSpPr>
            <p:grpSpPr>
              <a:xfrm>
                <a:off x="432" y="0"/>
                <a:ext cx="1008" cy="1008"/>
                <a:chOff x="432" y="0"/>
                <a:chExt cx="1008" cy="1008"/>
              </a:xfrm>
            </p:grpSpPr>
            <p:sp>
              <p:nvSpPr>
                <p:cNvPr id="369671" name="Rectangle 8"/>
                <p:cNvSpPr/>
                <p:nvPr/>
              </p:nvSpPr>
              <p:spPr>
                <a:xfrm>
                  <a:off x="432" y="0"/>
                  <a:ext cx="1008" cy="100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两眼圆大、鼓凸，如算盘珠，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占面颊</a:t>
                  </a:r>
                  <a:r>
                    <a:rPr lang="en-US" altLang="zh-CN" sz="2400" b="1" dirty="0">
                      <a:solidFill>
                        <a:srgbClr val="CC33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1/2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以上，左右对称，头平宽，体短粗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9672" name="Rectangle 9"/>
                <p:cNvSpPr/>
                <p:nvPr/>
              </p:nvSpPr>
              <p:spPr>
                <a:xfrm>
                  <a:off x="432" y="0"/>
                  <a:ext cx="1008" cy="100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9673" name="Group 10"/>
              <p:cNvGrpSpPr/>
              <p:nvPr/>
            </p:nvGrpSpPr>
            <p:grpSpPr>
              <a:xfrm>
                <a:off x="1440" y="0"/>
                <a:ext cx="936" cy="1008"/>
                <a:chOff x="1440" y="0"/>
                <a:chExt cx="936" cy="1008"/>
              </a:xfrm>
            </p:grpSpPr>
            <p:sp>
              <p:nvSpPr>
                <p:cNvPr id="369674" name="Rectangle 11"/>
                <p:cNvSpPr/>
                <p:nvPr/>
              </p:nvSpPr>
              <p:spPr>
                <a:xfrm>
                  <a:off x="1440" y="0"/>
                  <a:ext cx="936" cy="100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两眼如苹果形，外突、对称，眼大但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不及面颊的</a:t>
                  </a:r>
                  <a:r>
                    <a:rPr lang="en-US" altLang="zh-CN" sz="2400" b="1" dirty="0">
                      <a:solidFill>
                        <a:srgbClr val="CC33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1/2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体较短、粗壮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9675" name="Rectangle 12"/>
                <p:cNvSpPr/>
                <p:nvPr/>
              </p:nvSpPr>
              <p:spPr>
                <a:xfrm>
                  <a:off x="1440" y="0"/>
                  <a:ext cx="936" cy="100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69676" name="Group 13"/>
              <p:cNvGrpSpPr/>
              <p:nvPr/>
            </p:nvGrpSpPr>
            <p:grpSpPr>
              <a:xfrm>
                <a:off x="2376" y="0"/>
                <a:ext cx="952" cy="1008"/>
                <a:chOff x="2376" y="0"/>
                <a:chExt cx="952" cy="1008"/>
              </a:xfrm>
            </p:grpSpPr>
            <p:sp>
              <p:nvSpPr>
                <p:cNvPr id="369677" name="Rectangle 14"/>
                <p:cNvSpPr/>
                <p:nvPr/>
              </p:nvSpPr>
              <p:spPr>
                <a:xfrm>
                  <a:off x="2376" y="0"/>
                  <a:ext cx="952" cy="100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两眼如灯泡形或牛角形，外突、对称无大小，体形稍瘦长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69678" name="Rectangle 15"/>
                <p:cNvSpPr/>
                <p:nvPr/>
              </p:nvSpPr>
              <p:spPr>
                <a:xfrm>
                  <a:off x="2376" y="0"/>
                  <a:ext cx="952" cy="1008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69679" name="Rectangle 16"/>
            <p:cNvSpPr/>
            <p:nvPr/>
          </p:nvSpPr>
          <p:spPr>
            <a:xfrm>
              <a:off x="-3" y="-3"/>
              <a:ext cx="3334" cy="1014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0689" name="Group 2"/>
          <p:cNvGrpSpPr/>
          <p:nvPr/>
        </p:nvGrpSpPr>
        <p:grpSpPr>
          <a:xfrm>
            <a:off x="2286000" y="1752600"/>
            <a:ext cx="7315200" cy="3962400"/>
            <a:chOff x="-3" y="-3"/>
            <a:chExt cx="3334" cy="870"/>
          </a:xfrm>
        </p:grpSpPr>
        <p:grpSp>
          <p:nvGrpSpPr>
            <p:cNvPr id="370690" name="Group 3"/>
            <p:cNvGrpSpPr/>
            <p:nvPr/>
          </p:nvGrpSpPr>
          <p:grpSpPr>
            <a:xfrm>
              <a:off x="0" y="0"/>
              <a:ext cx="3328" cy="864"/>
              <a:chOff x="0" y="0"/>
              <a:chExt cx="3328" cy="864"/>
            </a:xfrm>
          </p:grpSpPr>
          <p:grpSp>
            <p:nvGrpSpPr>
              <p:cNvPr id="370691" name="Group 4"/>
              <p:cNvGrpSpPr/>
              <p:nvPr/>
            </p:nvGrpSpPr>
            <p:grpSpPr>
              <a:xfrm>
                <a:off x="0" y="0"/>
                <a:ext cx="432" cy="864"/>
                <a:chOff x="0" y="0"/>
                <a:chExt cx="432" cy="864"/>
              </a:xfrm>
            </p:grpSpPr>
            <p:sp>
              <p:nvSpPr>
                <p:cNvPr id="370692" name="Rectangle 5"/>
                <p:cNvSpPr/>
                <p:nvPr/>
              </p:nvSpPr>
              <p:spPr>
                <a:xfrm>
                  <a:off x="0" y="0"/>
                  <a:ext cx="432" cy="8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龙睛蝶尾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0693" name="Rectangle 6"/>
                <p:cNvSpPr/>
                <p:nvPr/>
              </p:nvSpPr>
              <p:spPr>
                <a:xfrm>
                  <a:off x="0" y="0"/>
                  <a:ext cx="432" cy="86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0694" name="Group 7"/>
              <p:cNvGrpSpPr/>
              <p:nvPr/>
            </p:nvGrpSpPr>
            <p:grpSpPr>
              <a:xfrm>
                <a:off x="432" y="0"/>
                <a:ext cx="1008" cy="864"/>
                <a:chOff x="432" y="0"/>
                <a:chExt cx="1008" cy="864"/>
              </a:xfrm>
            </p:grpSpPr>
            <p:sp>
              <p:nvSpPr>
                <p:cNvPr id="370695" name="Rectangle 8"/>
                <p:cNvSpPr/>
                <p:nvPr/>
              </p:nvSpPr>
              <p:spPr>
                <a:xfrm>
                  <a:off x="432" y="0"/>
                  <a:ext cx="1008" cy="8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尾鳍宽大、平敞，蝶形明显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，体形短而圆，其他特征如龙睛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0696" name="Rectangle 9"/>
                <p:cNvSpPr/>
                <p:nvPr/>
              </p:nvSpPr>
              <p:spPr>
                <a:xfrm>
                  <a:off x="432" y="0"/>
                  <a:ext cx="1008" cy="86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0697" name="Group 10"/>
              <p:cNvGrpSpPr/>
              <p:nvPr/>
            </p:nvGrpSpPr>
            <p:grpSpPr>
              <a:xfrm>
                <a:off x="1440" y="0"/>
                <a:ext cx="936" cy="864"/>
                <a:chOff x="1440" y="0"/>
                <a:chExt cx="936" cy="864"/>
              </a:xfrm>
            </p:grpSpPr>
            <p:sp>
              <p:nvSpPr>
                <p:cNvPr id="370698" name="Rectangle 11"/>
                <p:cNvSpPr/>
                <p:nvPr/>
              </p:nvSpPr>
              <p:spPr>
                <a:xfrm>
                  <a:off x="1440" y="0"/>
                  <a:ext cx="936" cy="8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尾大尚平敞，蝶形明显，体形较短、较圆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0699" name="Rectangle 12"/>
                <p:cNvSpPr/>
                <p:nvPr/>
              </p:nvSpPr>
              <p:spPr>
                <a:xfrm>
                  <a:off x="1440" y="0"/>
                  <a:ext cx="936" cy="86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0700" name="Group 13"/>
              <p:cNvGrpSpPr/>
              <p:nvPr/>
            </p:nvGrpSpPr>
            <p:grpSpPr>
              <a:xfrm>
                <a:off x="2376" y="0"/>
                <a:ext cx="952" cy="864"/>
                <a:chOff x="2376" y="0"/>
                <a:chExt cx="952" cy="864"/>
              </a:xfrm>
            </p:grpSpPr>
            <p:sp>
              <p:nvSpPr>
                <p:cNvPr id="370701" name="Rectangle 14"/>
                <p:cNvSpPr/>
                <p:nvPr/>
              </p:nvSpPr>
              <p:spPr>
                <a:xfrm>
                  <a:off x="2376" y="0"/>
                  <a:ext cx="952" cy="8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尾中等大，但平敞，蝶形不明显或有一角稍卷折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0702" name="Rectangle 15"/>
                <p:cNvSpPr/>
                <p:nvPr/>
              </p:nvSpPr>
              <p:spPr>
                <a:xfrm>
                  <a:off x="2376" y="0"/>
                  <a:ext cx="952" cy="86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0703" name="Rectangle 16"/>
            <p:cNvSpPr/>
            <p:nvPr/>
          </p:nvSpPr>
          <p:spPr>
            <a:xfrm>
              <a:off x="-3" y="-3"/>
              <a:ext cx="3334" cy="870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1714" name="Group 3"/>
          <p:cNvGrpSpPr/>
          <p:nvPr/>
        </p:nvGrpSpPr>
        <p:grpSpPr>
          <a:xfrm>
            <a:off x="2514600" y="1981200"/>
            <a:ext cx="7315200" cy="3810000"/>
            <a:chOff x="-3" y="-3"/>
            <a:chExt cx="3334" cy="1158"/>
          </a:xfrm>
        </p:grpSpPr>
        <p:grpSp>
          <p:nvGrpSpPr>
            <p:cNvPr id="371715" name="Group 4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71716" name="Group 5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71717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绒球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1718" name="Rectangle 7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1719" name="Group 8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71720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圆、大、致密，左右对称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。蛋种背脊平滑，文种背鳍挺拔，尾长大敞开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1721" name="Rectangle 10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1722" name="Group 11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71723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球体大、稍松，左右对称无大小，球系带短。蛋种背脊平滑，文种背鳍、尾鳍舒展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1724" name="Rectangle 13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1725" name="Group 14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71726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球体大小一般，球系带稍长。蛋种背脊欠光滑，但无明显凹凸疤痕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1727" name="Rectangle 16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1728" name="Rectangle 17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2738" name="Group 3"/>
          <p:cNvGrpSpPr/>
          <p:nvPr/>
        </p:nvGrpSpPr>
        <p:grpSpPr>
          <a:xfrm>
            <a:off x="2438400" y="1905000"/>
            <a:ext cx="7391400" cy="3962400"/>
            <a:chOff x="-3" y="-3"/>
            <a:chExt cx="3334" cy="1158"/>
          </a:xfrm>
        </p:grpSpPr>
        <p:grpSp>
          <p:nvGrpSpPr>
            <p:cNvPr id="372739" name="Group 4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72740" name="Group 5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72741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朝天眼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2742" name="Rectangle 7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2743" name="Group 8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72744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两眼圆大而平直朝天，外突、左右对称无大小，背脊圆滑，体短粗壮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2745" name="Rectangle 10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2746" name="Group 11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72747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两眼欠平朝天，外突，左右对称无大小，体较短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2748" name="Rectangle 13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2749" name="Group 14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72750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两眼翻转约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45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°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，左右欠对称，稍有大小，背脊欠平滑，但无明显凹凸疤痕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2751" name="Rectangle 16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2752" name="Rectangle 17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3761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grpSp>
        <p:nvGrpSpPr>
          <p:cNvPr id="373762" name="Group 3"/>
          <p:cNvGrpSpPr/>
          <p:nvPr/>
        </p:nvGrpSpPr>
        <p:grpSpPr>
          <a:xfrm>
            <a:off x="2438400" y="1905000"/>
            <a:ext cx="7391400" cy="4114800"/>
            <a:chOff x="-3" y="-3"/>
            <a:chExt cx="3334" cy="1158"/>
          </a:xfrm>
        </p:grpSpPr>
        <p:grpSp>
          <p:nvGrpSpPr>
            <p:cNvPr id="373763" name="Group 4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73764" name="Group 5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73765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丹凤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3766" name="Rectangle 7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3767" name="Group 8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73768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鳞软无杂鳞，体短粗圆，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尾大特长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，小眼嘴尖，背脊圆滑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3769" name="Rectangle 10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3770" name="Group 11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73771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鳞软、有零星正常鳞片，体短粗，尾大、长，背脊平滑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3772" name="Rectangle 13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3773" name="Group 14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73774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鳞软、有少量正常鳞，体稍长，尾一般，背脊平滑，但无明显凹凸疤痕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3775" name="Rectangle 16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3776" name="Rectangle 17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6353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b="1" dirty="0">
                <a:solidFill>
                  <a:srgbClr val="000066"/>
                </a:solidFill>
              </a:rPr>
              <a:t>第七节、金鱼的选择与鉴赏</a:t>
            </a:r>
            <a:endParaRPr lang="zh-CN" altLang="en-US" sz="3600" b="1" dirty="0">
              <a:solidFill>
                <a:srgbClr val="000066"/>
              </a:solidFill>
            </a:endParaRPr>
          </a:p>
        </p:txBody>
      </p:sp>
      <p:sp>
        <p:nvSpPr>
          <p:cNvPr id="356354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 </a:t>
            </a:r>
            <a:r>
              <a:rPr lang="zh-CN" altLang="en-US" b="1" dirty="0">
                <a:solidFill>
                  <a:srgbClr val="000066"/>
                </a:solidFill>
                <a:latin typeface="宋体" panose="02010600030101010101" pitchFamily="2" charset="-122"/>
                <a:hlinkClick r:id="" action="ppaction://noaction"/>
              </a:rPr>
              <a:t>一、金鱼鉴赏标准</a:t>
            </a:r>
            <a:endParaRPr lang="zh-CN" altLang="en-US" b="1" dirty="0">
              <a:solidFill>
                <a:srgbClr val="000066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  <a:hlinkClick r:id="" action="ppaction://noaction"/>
              </a:rPr>
              <a:t>二、中国金鱼的评定标准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  <a:hlinkClick r:id="" action="ppaction://noaction"/>
              </a:rPr>
              <a:t>三、金鱼的选择</a:t>
            </a:r>
            <a:endParaRPr lang="zh-CN" altLang="en-US" b="1" dirty="0">
              <a:solidFill>
                <a:srgbClr val="000066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4000" dirty="0"/>
              <a:t>        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4786" name="Group 3"/>
          <p:cNvGrpSpPr/>
          <p:nvPr/>
        </p:nvGrpSpPr>
        <p:grpSpPr>
          <a:xfrm>
            <a:off x="2362200" y="1828800"/>
            <a:ext cx="7315200" cy="4114800"/>
            <a:chOff x="-3" y="-3"/>
            <a:chExt cx="3334" cy="1158"/>
          </a:xfrm>
        </p:grpSpPr>
        <p:grpSp>
          <p:nvGrpSpPr>
            <p:cNvPr id="374787" name="Group 4"/>
            <p:cNvGrpSpPr/>
            <p:nvPr/>
          </p:nvGrpSpPr>
          <p:grpSpPr>
            <a:xfrm>
              <a:off x="0" y="0"/>
              <a:ext cx="3328" cy="1152"/>
              <a:chOff x="0" y="0"/>
              <a:chExt cx="3328" cy="1152"/>
            </a:xfrm>
          </p:grpSpPr>
          <p:grpSp>
            <p:nvGrpSpPr>
              <p:cNvPr id="374788" name="Group 5"/>
              <p:cNvGrpSpPr/>
              <p:nvPr/>
            </p:nvGrpSpPr>
            <p:grpSpPr>
              <a:xfrm>
                <a:off x="0" y="0"/>
                <a:ext cx="432" cy="1152"/>
                <a:chOff x="0" y="0"/>
                <a:chExt cx="432" cy="1152"/>
              </a:xfrm>
            </p:grpSpPr>
            <p:sp>
              <p:nvSpPr>
                <p:cNvPr id="374789" name="Rectangle 6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琉金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4790" name="Rectangle 7"/>
                <p:cNvSpPr/>
                <p:nvPr/>
              </p:nvSpPr>
              <p:spPr>
                <a:xfrm>
                  <a:off x="0" y="0"/>
                  <a:ext cx="43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4791" name="Group 8"/>
              <p:cNvGrpSpPr/>
              <p:nvPr/>
            </p:nvGrpSpPr>
            <p:grpSpPr>
              <a:xfrm>
                <a:off x="432" y="0"/>
                <a:ext cx="1008" cy="1152"/>
                <a:chOff x="432" y="0"/>
                <a:chExt cx="1008" cy="1152"/>
              </a:xfrm>
            </p:grpSpPr>
            <p:sp>
              <p:nvSpPr>
                <p:cNvPr id="374792" name="Rectangle 9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背峰高、驼峰鼓突，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体短略呈三角形，尾大、长、敞，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尾长超过</a:t>
                  </a:r>
                  <a:r>
                    <a:rPr lang="en-US" altLang="zh-CN" sz="2400" b="1" dirty="0">
                      <a:solidFill>
                        <a:srgbClr val="CC33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1/2</a:t>
                  </a:r>
                  <a:r>
                    <a:rPr lang="zh-CN" altLang="en-US" sz="2400" b="1" dirty="0">
                      <a:solidFill>
                        <a:srgbClr val="CC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体长，</a:t>
                  </a:r>
                  <a:r>
                    <a:rPr lang="zh-CN" altLang="en-US" sz="2400" b="1" dirty="0">
                      <a:solidFill>
                        <a:srgbClr val="33CC33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体高超过体长</a:t>
                  </a:r>
                  <a:endParaRPr lang="zh-CN" altLang="en-US" sz="2400" b="1" dirty="0">
                    <a:solidFill>
                      <a:srgbClr val="33CC33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33CC33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4793" name="Rectangle 10"/>
                <p:cNvSpPr/>
                <p:nvPr/>
              </p:nvSpPr>
              <p:spPr>
                <a:xfrm>
                  <a:off x="432" y="0"/>
                  <a:ext cx="1008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4794" name="Group 11"/>
              <p:cNvGrpSpPr/>
              <p:nvPr/>
            </p:nvGrpSpPr>
            <p:grpSpPr>
              <a:xfrm>
                <a:off x="1440" y="0"/>
                <a:ext cx="936" cy="1152"/>
                <a:chOff x="1440" y="0"/>
                <a:chExt cx="936" cy="1152"/>
              </a:xfrm>
            </p:grpSpPr>
            <p:sp>
              <p:nvSpPr>
                <p:cNvPr id="374795" name="Rectangle 12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背峰高，尾大、长、敞，</a:t>
                  </a:r>
                  <a:r>
                    <a:rPr lang="zh-CN" altLang="en-US" sz="2400" b="1" dirty="0">
                      <a:solidFill>
                        <a:srgbClr val="33CC33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体高近等体长</a:t>
                  </a:r>
                  <a:endParaRPr lang="zh-CN" altLang="en-US" sz="2400" b="1" dirty="0">
                    <a:solidFill>
                      <a:srgbClr val="33CC33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4796" name="Rectangle 13"/>
                <p:cNvSpPr/>
                <p:nvPr/>
              </p:nvSpPr>
              <p:spPr>
                <a:xfrm>
                  <a:off x="1440" y="0"/>
                  <a:ext cx="936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4797" name="Group 14"/>
              <p:cNvGrpSpPr/>
              <p:nvPr/>
            </p:nvGrpSpPr>
            <p:grpSpPr>
              <a:xfrm>
                <a:off x="2376" y="0"/>
                <a:ext cx="952" cy="1152"/>
                <a:chOff x="2376" y="0"/>
                <a:chExt cx="952" cy="1152"/>
              </a:xfrm>
            </p:grpSpPr>
            <p:sp>
              <p:nvSpPr>
                <p:cNvPr id="374798" name="Rectangle 15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背峰高，尾大、长、敞，体高不及体长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4799" name="Rectangle 16"/>
                <p:cNvSpPr/>
                <p:nvPr/>
              </p:nvSpPr>
              <p:spPr>
                <a:xfrm>
                  <a:off x="2376" y="0"/>
                  <a:ext cx="952" cy="1152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4800" name="Rectangle 17"/>
            <p:cNvSpPr/>
            <p:nvPr/>
          </p:nvSpPr>
          <p:spPr>
            <a:xfrm>
              <a:off x="-3" y="-3"/>
              <a:ext cx="3334" cy="115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5809" name="Group 2"/>
          <p:cNvGrpSpPr/>
          <p:nvPr/>
        </p:nvGrpSpPr>
        <p:grpSpPr>
          <a:xfrm>
            <a:off x="2286000" y="1600200"/>
            <a:ext cx="7696200" cy="4953000"/>
            <a:chOff x="-3" y="-3"/>
            <a:chExt cx="3334" cy="1590"/>
          </a:xfrm>
        </p:grpSpPr>
        <p:grpSp>
          <p:nvGrpSpPr>
            <p:cNvPr id="375810" name="Group 3"/>
            <p:cNvGrpSpPr/>
            <p:nvPr/>
          </p:nvGrpSpPr>
          <p:grpSpPr>
            <a:xfrm>
              <a:off x="0" y="0"/>
              <a:ext cx="3328" cy="1584"/>
              <a:chOff x="0" y="0"/>
              <a:chExt cx="3328" cy="1584"/>
            </a:xfrm>
          </p:grpSpPr>
          <p:grpSp>
            <p:nvGrpSpPr>
              <p:cNvPr id="375811" name="Group 4"/>
              <p:cNvGrpSpPr/>
              <p:nvPr/>
            </p:nvGrpSpPr>
            <p:grpSpPr>
              <a:xfrm>
                <a:off x="0" y="0"/>
                <a:ext cx="432" cy="1584"/>
                <a:chOff x="0" y="0"/>
                <a:chExt cx="432" cy="1584"/>
              </a:xfrm>
            </p:grpSpPr>
            <p:sp>
              <p:nvSpPr>
                <p:cNvPr id="375812" name="Rectangle 5"/>
                <p:cNvSpPr/>
                <p:nvPr/>
              </p:nvSpPr>
              <p:spPr>
                <a:xfrm>
                  <a:off x="0" y="0"/>
                  <a:ext cx="432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蓝畴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5813" name="Rectangle 6"/>
                <p:cNvSpPr/>
                <p:nvPr/>
              </p:nvSpPr>
              <p:spPr>
                <a:xfrm>
                  <a:off x="0" y="0"/>
                  <a:ext cx="432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5814" name="Group 7"/>
              <p:cNvGrpSpPr/>
              <p:nvPr/>
            </p:nvGrpSpPr>
            <p:grpSpPr>
              <a:xfrm>
                <a:off x="432" y="0"/>
                <a:ext cx="1008" cy="1584"/>
                <a:chOff x="432" y="0"/>
                <a:chExt cx="1008" cy="1584"/>
              </a:xfrm>
            </p:grpSpPr>
            <p:sp>
              <p:nvSpPr>
                <p:cNvPr id="375815" name="Rectangle 8"/>
                <p:cNvSpPr/>
                <p:nvPr/>
              </p:nvSpPr>
              <p:spPr>
                <a:xfrm>
                  <a:off x="432" y="0"/>
                  <a:ext cx="1008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endParaRPr lang="en-US" altLang="zh-CN" sz="2000" b="1" dirty="0">
                    <a:solidFill>
                      <a:srgbClr val="000099"/>
                    </a:solidFill>
                    <a:latin typeface="Tahoma" panose="020B0604030504040204" pitchFamily="34" charset="0"/>
                    <a:ea typeface="宋体" panose="02010600030101010101" pitchFamily="2" charset="-122"/>
                  </a:endParaRPr>
                </a:p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000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躯体呈卵圆形，背宽，背后部向下弯曲、呈弓形，尾鳍上翘，其夹角小于</a:t>
                  </a:r>
                  <a:r>
                    <a:rPr lang="en-US" altLang="zh-CN" sz="2000" b="1" dirty="0">
                      <a:solidFill>
                        <a:schemeClr val="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90</a:t>
                  </a:r>
                  <a:r>
                    <a:rPr lang="en-US" altLang="zh-CN" sz="2000" b="1" dirty="0">
                      <a:solidFill>
                        <a:schemeClr val="hlink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°</a:t>
                  </a:r>
                  <a:r>
                    <a:rPr lang="zh-CN" altLang="en-US" sz="20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，侧视尾鳍遮住臀鳍，头部肉瘤非常发达，眼、嘴陷于其中</a:t>
                  </a:r>
                  <a:endParaRPr lang="zh-CN" altLang="en-US" sz="20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0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5816" name="Rectangle 9"/>
                <p:cNvSpPr/>
                <p:nvPr/>
              </p:nvSpPr>
              <p:spPr>
                <a:xfrm>
                  <a:off x="432" y="0"/>
                  <a:ext cx="1008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5817" name="Group 10"/>
              <p:cNvGrpSpPr/>
              <p:nvPr/>
            </p:nvGrpSpPr>
            <p:grpSpPr>
              <a:xfrm>
                <a:off x="1440" y="0"/>
                <a:ext cx="936" cy="1584"/>
                <a:chOff x="1440" y="0"/>
                <a:chExt cx="936" cy="1584"/>
              </a:xfrm>
            </p:grpSpPr>
            <p:sp>
              <p:nvSpPr>
                <p:cNvPr id="375818" name="Rectangle 11"/>
                <p:cNvSpPr/>
                <p:nvPr/>
              </p:nvSpPr>
              <p:spPr>
                <a:xfrm>
                  <a:off x="1440" y="0"/>
                  <a:ext cx="936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躯体呈卵圆形，背后部下弯呈弓形，尾鳍上翘其夹角近于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90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°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，尾鳍稍敞，头部肉瘤非常发达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5819" name="Rectangle 12"/>
                <p:cNvSpPr/>
                <p:nvPr/>
              </p:nvSpPr>
              <p:spPr>
                <a:xfrm>
                  <a:off x="1440" y="0"/>
                  <a:ext cx="936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5820" name="Group 13"/>
              <p:cNvGrpSpPr/>
              <p:nvPr/>
            </p:nvGrpSpPr>
            <p:grpSpPr>
              <a:xfrm>
                <a:off x="2376" y="0"/>
                <a:ext cx="952" cy="1584"/>
                <a:chOff x="2376" y="0"/>
                <a:chExt cx="952" cy="1584"/>
              </a:xfrm>
            </p:grpSpPr>
            <p:sp>
              <p:nvSpPr>
                <p:cNvPr id="375821" name="Rectangle 14"/>
                <p:cNvSpPr/>
                <p:nvPr/>
              </p:nvSpPr>
              <p:spPr>
                <a:xfrm>
                  <a:off x="2376" y="0"/>
                  <a:ext cx="952" cy="1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lnSpc>
                      <a:spcPct val="150000"/>
                    </a:lnSpc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躯体呈弧形，尾背夹角大过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90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°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，尾鳍稍平敞，头部肉瘤一般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lnSpc>
                      <a:spcPct val="150000"/>
                    </a:lnSpc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5822" name="Rectangle 15"/>
                <p:cNvSpPr/>
                <p:nvPr/>
              </p:nvSpPr>
              <p:spPr>
                <a:xfrm>
                  <a:off x="2376" y="0"/>
                  <a:ext cx="952" cy="158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5823" name="Rectangle 16"/>
            <p:cNvSpPr/>
            <p:nvPr/>
          </p:nvSpPr>
          <p:spPr>
            <a:xfrm>
              <a:off x="-3" y="-3"/>
              <a:ext cx="3334" cy="1590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6833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>
                <a:solidFill>
                  <a:srgbClr val="000099"/>
                </a:solidFill>
              </a:rPr>
              <a:t>（三）色彩（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3200" b="1" dirty="0">
                <a:solidFill>
                  <a:srgbClr val="000099"/>
                </a:solidFill>
              </a:rPr>
              <a:t>分）</a:t>
            </a:r>
            <a:endParaRPr lang="zh-CN" altLang="en-US" sz="32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  <p:grpSp>
        <p:nvGrpSpPr>
          <p:cNvPr id="376834" name="Group 3"/>
          <p:cNvGrpSpPr/>
          <p:nvPr/>
        </p:nvGrpSpPr>
        <p:grpSpPr>
          <a:xfrm>
            <a:off x="2362200" y="1803400"/>
            <a:ext cx="7239000" cy="4445000"/>
            <a:chOff x="-3" y="-3"/>
            <a:chExt cx="2470" cy="2048"/>
          </a:xfrm>
        </p:grpSpPr>
        <p:grpSp>
          <p:nvGrpSpPr>
            <p:cNvPr id="376835" name="Group 4"/>
            <p:cNvGrpSpPr/>
            <p:nvPr/>
          </p:nvGrpSpPr>
          <p:grpSpPr>
            <a:xfrm>
              <a:off x="0" y="0"/>
              <a:ext cx="2464" cy="2042"/>
              <a:chOff x="0" y="0"/>
              <a:chExt cx="2464" cy="2042"/>
            </a:xfrm>
          </p:grpSpPr>
          <p:grpSp>
            <p:nvGrpSpPr>
              <p:cNvPr id="376836" name="Group 5"/>
              <p:cNvGrpSpPr/>
              <p:nvPr/>
            </p:nvGrpSpPr>
            <p:grpSpPr>
              <a:xfrm>
                <a:off x="0" y="0"/>
                <a:ext cx="573" cy="374"/>
                <a:chOff x="0" y="0"/>
                <a:chExt cx="573" cy="374"/>
              </a:xfrm>
            </p:grpSpPr>
            <p:sp>
              <p:nvSpPr>
                <p:cNvPr id="376837" name="Rectangle 6"/>
                <p:cNvSpPr/>
                <p:nvPr/>
              </p:nvSpPr>
              <p:spPr>
                <a:xfrm>
                  <a:off x="0" y="0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得分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38" name="Rectangle 7"/>
                <p:cNvSpPr/>
                <p:nvPr/>
              </p:nvSpPr>
              <p:spPr>
                <a:xfrm>
                  <a:off x="0" y="0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39" name="Group 8"/>
              <p:cNvGrpSpPr/>
              <p:nvPr/>
            </p:nvGrpSpPr>
            <p:grpSpPr>
              <a:xfrm>
                <a:off x="573" y="0"/>
                <a:ext cx="1891" cy="374"/>
                <a:chOff x="573" y="0"/>
                <a:chExt cx="1891" cy="374"/>
              </a:xfrm>
            </p:grpSpPr>
            <p:sp>
              <p:nvSpPr>
                <p:cNvPr id="376840" name="Rectangle 9"/>
                <p:cNvSpPr/>
                <p:nvPr/>
              </p:nvSpPr>
              <p:spPr>
                <a:xfrm>
                  <a:off x="573" y="0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标    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41" name="Rectangle 10"/>
                <p:cNvSpPr/>
                <p:nvPr/>
              </p:nvSpPr>
              <p:spPr>
                <a:xfrm>
                  <a:off x="573" y="0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42" name="Group 11"/>
              <p:cNvGrpSpPr/>
              <p:nvPr/>
            </p:nvGrpSpPr>
            <p:grpSpPr>
              <a:xfrm>
                <a:off x="0" y="374"/>
                <a:ext cx="573" cy="460"/>
                <a:chOff x="0" y="374"/>
                <a:chExt cx="573" cy="460"/>
              </a:xfrm>
            </p:grpSpPr>
            <p:sp>
              <p:nvSpPr>
                <p:cNvPr id="376843" name="Rectangle 12"/>
                <p:cNvSpPr/>
                <p:nvPr/>
              </p:nvSpPr>
              <p:spPr>
                <a:xfrm>
                  <a:off x="0" y="374"/>
                  <a:ext cx="573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25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44" name="Rectangle 13"/>
                <p:cNvSpPr/>
                <p:nvPr/>
              </p:nvSpPr>
              <p:spPr>
                <a:xfrm>
                  <a:off x="0" y="374"/>
                  <a:ext cx="573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45" name="Group 14"/>
              <p:cNvGrpSpPr/>
              <p:nvPr/>
            </p:nvGrpSpPr>
            <p:grpSpPr>
              <a:xfrm>
                <a:off x="573" y="374"/>
                <a:ext cx="1891" cy="460"/>
                <a:chOff x="573" y="374"/>
                <a:chExt cx="1891" cy="460"/>
              </a:xfrm>
            </p:grpSpPr>
            <p:sp>
              <p:nvSpPr>
                <p:cNvPr id="376846" name="Rectangle 15"/>
                <p:cNvSpPr/>
                <p:nvPr/>
              </p:nvSpPr>
              <p:spPr>
                <a:xfrm>
                  <a:off x="573" y="374"/>
                  <a:ext cx="1891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色彩亮丽、有光泽，色纯醒目、无杂斑，五花鱼应以浅蓝色为底，色彩协调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47" name="Rectangle 16"/>
                <p:cNvSpPr/>
                <p:nvPr/>
              </p:nvSpPr>
              <p:spPr>
                <a:xfrm>
                  <a:off x="573" y="374"/>
                  <a:ext cx="1891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48" name="Group 17"/>
              <p:cNvGrpSpPr/>
              <p:nvPr/>
            </p:nvGrpSpPr>
            <p:grpSpPr>
              <a:xfrm>
                <a:off x="0" y="834"/>
                <a:ext cx="573" cy="460"/>
                <a:chOff x="0" y="834"/>
                <a:chExt cx="573" cy="460"/>
              </a:xfrm>
            </p:grpSpPr>
            <p:sp>
              <p:nvSpPr>
                <p:cNvPr id="376849" name="Rectangle 18"/>
                <p:cNvSpPr/>
                <p:nvPr/>
              </p:nvSpPr>
              <p:spPr>
                <a:xfrm>
                  <a:off x="0" y="834"/>
                  <a:ext cx="573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16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20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50" name="Rectangle 19"/>
                <p:cNvSpPr/>
                <p:nvPr/>
              </p:nvSpPr>
              <p:spPr>
                <a:xfrm>
                  <a:off x="0" y="834"/>
                  <a:ext cx="573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51" name="Group 20"/>
              <p:cNvGrpSpPr/>
              <p:nvPr/>
            </p:nvGrpSpPr>
            <p:grpSpPr>
              <a:xfrm>
                <a:off x="573" y="834"/>
                <a:ext cx="1891" cy="460"/>
                <a:chOff x="573" y="834"/>
                <a:chExt cx="1891" cy="460"/>
              </a:xfrm>
            </p:grpSpPr>
            <p:sp>
              <p:nvSpPr>
                <p:cNvPr id="376852" name="Rectangle 21"/>
                <p:cNvSpPr/>
                <p:nvPr/>
              </p:nvSpPr>
              <p:spPr>
                <a:xfrm>
                  <a:off x="573" y="834"/>
                  <a:ext cx="1891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色彩鲜艳，稍有一点杂斑，色斑过于细碎，但仍斑斓不失美丽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53" name="Rectangle 22"/>
                <p:cNvSpPr/>
                <p:nvPr/>
              </p:nvSpPr>
              <p:spPr>
                <a:xfrm>
                  <a:off x="573" y="834"/>
                  <a:ext cx="1891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54" name="Group 23"/>
              <p:cNvGrpSpPr/>
              <p:nvPr/>
            </p:nvGrpSpPr>
            <p:grpSpPr>
              <a:xfrm>
                <a:off x="0" y="1294"/>
                <a:ext cx="573" cy="374"/>
                <a:chOff x="0" y="1294"/>
                <a:chExt cx="573" cy="374"/>
              </a:xfrm>
            </p:grpSpPr>
            <p:sp>
              <p:nvSpPr>
                <p:cNvPr id="376855" name="Rectangle 24"/>
                <p:cNvSpPr/>
                <p:nvPr/>
              </p:nvSpPr>
              <p:spPr>
                <a:xfrm>
                  <a:off x="0" y="1294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15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56" name="Rectangle 25"/>
                <p:cNvSpPr/>
                <p:nvPr/>
              </p:nvSpPr>
              <p:spPr>
                <a:xfrm>
                  <a:off x="0" y="1294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57" name="Group 26"/>
              <p:cNvGrpSpPr/>
              <p:nvPr/>
            </p:nvGrpSpPr>
            <p:grpSpPr>
              <a:xfrm>
                <a:off x="573" y="1294"/>
                <a:ext cx="1891" cy="374"/>
                <a:chOff x="573" y="1294"/>
                <a:chExt cx="1891" cy="374"/>
              </a:xfrm>
            </p:grpSpPr>
            <p:sp>
              <p:nvSpPr>
                <p:cNvPr id="376858" name="Rectangle 27"/>
                <p:cNvSpPr/>
                <p:nvPr/>
              </p:nvSpPr>
              <p:spPr>
                <a:xfrm>
                  <a:off x="573" y="1294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色彩一般，光泽度一般，五彩鱼黑色素过多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59" name="Rectangle 28"/>
                <p:cNvSpPr/>
                <p:nvPr/>
              </p:nvSpPr>
              <p:spPr>
                <a:xfrm>
                  <a:off x="573" y="1294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60" name="Group 29"/>
              <p:cNvGrpSpPr/>
              <p:nvPr/>
            </p:nvGrpSpPr>
            <p:grpSpPr>
              <a:xfrm>
                <a:off x="0" y="1668"/>
                <a:ext cx="573" cy="374"/>
                <a:chOff x="0" y="1668"/>
                <a:chExt cx="573" cy="374"/>
              </a:xfrm>
            </p:grpSpPr>
            <p:sp>
              <p:nvSpPr>
                <p:cNvPr id="376861" name="Rectangle 30"/>
                <p:cNvSpPr/>
                <p:nvPr/>
              </p:nvSpPr>
              <p:spPr>
                <a:xfrm>
                  <a:off x="0" y="1668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10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62" name="Rectangle 31"/>
                <p:cNvSpPr/>
                <p:nvPr/>
              </p:nvSpPr>
              <p:spPr>
                <a:xfrm>
                  <a:off x="0" y="1668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6863" name="Group 32"/>
              <p:cNvGrpSpPr/>
              <p:nvPr/>
            </p:nvGrpSpPr>
            <p:grpSpPr>
              <a:xfrm>
                <a:off x="573" y="1668"/>
                <a:ext cx="1891" cy="374"/>
                <a:chOff x="573" y="1668"/>
                <a:chExt cx="1891" cy="374"/>
              </a:xfrm>
            </p:grpSpPr>
            <p:sp>
              <p:nvSpPr>
                <p:cNvPr id="376864" name="Rectangle 33"/>
                <p:cNvSpPr/>
                <p:nvPr/>
              </p:nvSpPr>
              <p:spPr>
                <a:xfrm>
                  <a:off x="573" y="1668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色彩暗淡、无光泽</a:t>
                  </a:r>
                  <a:endPara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6865" name="Rectangle 34"/>
                <p:cNvSpPr/>
                <p:nvPr/>
              </p:nvSpPr>
              <p:spPr>
                <a:xfrm>
                  <a:off x="573" y="1668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6866" name="Rectangle 35"/>
            <p:cNvSpPr/>
            <p:nvPr/>
          </p:nvSpPr>
          <p:spPr>
            <a:xfrm>
              <a:off x="-3" y="-3"/>
              <a:ext cx="2470" cy="204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7857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>
                <a:solidFill>
                  <a:srgbClr val="000099"/>
                </a:solidFill>
              </a:rPr>
              <a:t>（四）动态游姿（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3200" b="1" dirty="0">
                <a:solidFill>
                  <a:srgbClr val="000099"/>
                </a:solidFill>
              </a:rPr>
              <a:t>分）</a:t>
            </a:r>
            <a:endParaRPr lang="zh-CN" altLang="en-US" sz="3200" b="1" dirty="0">
              <a:solidFill>
                <a:srgbClr val="000099"/>
              </a:solidFill>
              <a:latin typeface="宋体" panose="02010600030101010101" pitchFamily="2" charset="-122"/>
            </a:endParaRPr>
          </a:p>
        </p:txBody>
      </p:sp>
      <p:grpSp>
        <p:nvGrpSpPr>
          <p:cNvPr id="377858" name="Group 3"/>
          <p:cNvGrpSpPr/>
          <p:nvPr/>
        </p:nvGrpSpPr>
        <p:grpSpPr>
          <a:xfrm>
            <a:off x="2362200" y="2057400"/>
            <a:ext cx="7391400" cy="4114800"/>
            <a:chOff x="-3" y="-3"/>
            <a:chExt cx="2470" cy="1588"/>
          </a:xfrm>
        </p:grpSpPr>
        <p:grpSp>
          <p:nvGrpSpPr>
            <p:cNvPr id="377859" name="Group 4"/>
            <p:cNvGrpSpPr/>
            <p:nvPr/>
          </p:nvGrpSpPr>
          <p:grpSpPr>
            <a:xfrm>
              <a:off x="0" y="0"/>
              <a:ext cx="2464" cy="1582"/>
              <a:chOff x="0" y="0"/>
              <a:chExt cx="2464" cy="1582"/>
            </a:xfrm>
          </p:grpSpPr>
          <p:grpSp>
            <p:nvGrpSpPr>
              <p:cNvPr id="377860" name="Group 5"/>
              <p:cNvGrpSpPr/>
              <p:nvPr/>
            </p:nvGrpSpPr>
            <p:grpSpPr>
              <a:xfrm>
                <a:off x="0" y="0"/>
                <a:ext cx="573" cy="374"/>
                <a:chOff x="0" y="0"/>
                <a:chExt cx="573" cy="374"/>
              </a:xfrm>
            </p:grpSpPr>
            <p:sp>
              <p:nvSpPr>
                <p:cNvPr id="377861" name="Rectangle 6"/>
                <p:cNvSpPr/>
                <p:nvPr/>
              </p:nvSpPr>
              <p:spPr>
                <a:xfrm>
                  <a:off x="0" y="0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得分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62" name="Rectangle 7"/>
                <p:cNvSpPr/>
                <p:nvPr/>
              </p:nvSpPr>
              <p:spPr>
                <a:xfrm>
                  <a:off x="0" y="0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63" name="Group 8"/>
              <p:cNvGrpSpPr/>
              <p:nvPr/>
            </p:nvGrpSpPr>
            <p:grpSpPr>
              <a:xfrm>
                <a:off x="573" y="0"/>
                <a:ext cx="1891" cy="374"/>
                <a:chOff x="573" y="0"/>
                <a:chExt cx="1891" cy="374"/>
              </a:xfrm>
            </p:grpSpPr>
            <p:sp>
              <p:nvSpPr>
                <p:cNvPr id="377864" name="Rectangle 9"/>
                <p:cNvSpPr/>
                <p:nvPr/>
              </p:nvSpPr>
              <p:spPr>
                <a:xfrm>
                  <a:off x="573" y="0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标    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65" name="Rectangle 10"/>
                <p:cNvSpPr/>
                <p:nvPr/>
              </p:nvSpPr>
              <p:spPr>
                <a:xfrm>
                  <a:off x="573" y="0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66" name="Group 11"/>
              <p:cNvGrpSpPr/>
              <p:nvPr/>
            </p:nvGrpSpPr>
            <p:grpSpPr>
              <a:xfrm>
                <a:off x="0" y="374"/>
                <a:ext cx="573" cy="460"/>
                <a:chOff x="0" y="374"/>
                <a:chExt cx="573" cy="460"/>
              </a:xfrm>
            </p:grpSpPr>
            <p:sp>
              <p:nvSpPr>
                <p:cNvPr id="377867" name="Rectangle 12"/>
                <p:cNvSpPr/>
                <p:nvPr/>
              </p:nvSpPr>
              <p:spPr>
                <a:xfrm>
                  <a:off x="0" y="374"/>
                  <a:ext cx="573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15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68" name="Rectangle 13"/>
                <p:cNvSpPr/>
                <p:nvPr/>
              </p:nvSpPr>
              <p:spPr>
                <a:xfrm>
                  <a:off x="0" y="374"/>
                  <a:ext cx="573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69" name="Group 14"/>
              <p:cNvGrpSpPr/>
              <p:nvPr/>
            </p:nvGrpSpPr>
            <p:grpSpPr>
              <a:xfrm>
                <a:off x="573" y="374"/>
                <a:ext cx="1891" cy="460"/>
                <a:chOff x="573" y="374"/>
                <a:chExt cx="1891" cy="460"/>
              </a:xfrm>
            </p:grpSpPr>
            <p:sp>
              <p:nvSpPr>
                <p:cNvPr id="377870" name="Rectangle 15"/>
                <p:cNvSpPr/>
                <p:nvPr/>
              </p:nvSpPr>
              <p:spPr>
                <a:xfrm>
                  <a:off x="573" y="374"/>
                  <a:ext cx="1891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游动时尾鳍轻摇，起落稳重平直。静止时诸鳍舒展，不侧偏、不倒悬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71" name="Rectangle 16"/>
                <p:cNvSpPr/>
                <p:nvPr/>
              </p:nvSpPr>
              <p:spPr>
                <a:xfrm>
                  <a:off x="573" y="374"/>
                  <a:ext cx="1891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72" name="Group 17"/>
              <p:cNvGrpSpPr/>
              <p:nvPr/>
            </p:nvGrpSpPr>
            <p:grpSpPr>
              <a:xfrm>
                <a:off x="0" y="834"/>
                <a:ext cx="573" cy="374"/>
                <a:chOff x="0" y="834"/>
                <a:chExt cx="573" cy="374"/>
              </a:xfrm>
            </p:grpSpPr>
            <p:sp>
              <p:nvSpPr>
                <p:cNvPr id="377873" name="Rectangle 18"/>
                <p:cNvSpPr/>
                <p:nvPr/>
              </p:nvSpPr>
              <p:spPr>
                <a:xfrm>
                  <a:off x="0" y="834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6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10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74" name="Rectangle 19"/>
                <p:cNvSpPr/>
                <p:nvPr/>
              </p:nvSpPr>
              <p:spPr>
                <a:xfrm>
                  <a:off x="0" y="834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75" name="Group 20"/>
              <p:cNvGrpSpPr/>
              <p:nvPr/>
            </p:nvGrpSpPr>
            <p:grpSpPr>
              <a:xfrm>
                <a:off x="573" y="834"/>
                <a:ext cx="1891" cy="374"/>
                <a:chOff x="573" y="834"/>
                <a:chExt cx="1891" cy="374"/>
              </a:xfrm>
            </p:grpSpPr>
            <p:sp>
              <p:nvSpPr>
                <p:cNvPr id="377876" name="Rectangle 21"/>
                <p:cNvSpPr/>
                <p:nvPr/>
              </p:nvSpPr>
              <p:spPr>
                <a:xfrm>
                  <a:off x="573" y="834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游动时平稳，静止时尾鳍稍下垂或稍侧偏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77" name="Rectangle 22"/>
                <p:cNvSpPr/>
                <p:nvPr/>
              </p:nvSpPr>
              <p:spPr>
                <a:xfrm>
                  <a:off x="573" y="834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78" name="Group 23"/>
              <p:cNvGrpSpPr/>
              <p:nvPr/>
            </p:nvGrpSpPr>
            <p:grpSpPr>
              <a:xfrm>
                <a:off x="0" y="1208"/>
                <a:ext cx="573" cy="374"/>
                <a:chOff x="0" y="1208"/>
                <a:chExt cx="573" cy="374"/>
              </a:xfrm>
            </p:grpSpPr>
            <p:sp>
              <p:nvSpPr>
                <p:cNvPr id="377879" name="Rectangle 24"/>
                <p:cNvSpPr/>
                <p:nvPr/>
              </p:nvSpPr>
              <p:spPr>
                <a:xfrm>
                  <a:off x="0" y="1208"/>
                  <a:ext cx="573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endParaRPr lang="en-US" altLang="zh-CN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80" name="Rectangle 25"/>
                <p:cNvSpPr/>
                <p:nvPr/>
              </p:nvSpPr>
              <p:spPr>
                <a:xfrm>
                  <a:off x="0" y="1208"/>
                  <a:ext cx="573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7881" name="Group 26"/>
              <p:cNvGrpSpPr/>
              <p:nvPr/>
            </p:nvGrpSpPr>
            <p:grpSpPr>
              <a:xfrm>
                <a:off x="573" y="1208"/>
                <a:ext cx="1891" cy="374"/>
                <a:chOff x="573" y="1208"/>
                <a:chExt cx="1891" cy="374"/>
              </a:xfrm>
            </p:grpSpPr>
            <p:sp>
              <p:nvSpPr>
                <p:cNvPr id="377882" name="Rectangle 27"/>
                <p:cNvSpPr/>
                <p:nvPr/>
              </p:nvSpPr>
              <p:spPr>
                <a:xfrm>
                  <a:off x="573" y="1208"/>
                  <a:ext cx="1891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游动时欠平稳，静止时侧偏或倒悬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7883" name="Rectangle 28"/>
                <p:cNvSpPr/>
                <p:nvPr/>
              </p:nvSpPr>
              <p:spPr>
                <a:xfrm>
                  <a:off x="573" y="1208"/>
                  <a:ext cx="1891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7884" name="Rectangle 29"/>
            <p:cNvSpPr/>
            <p:nvPr/>
          </p:nvSpPr>
          <p:spPr>
            <a:xfrm>
              <a:off x="-3" y="-3"/>
              <a:ext cx="2470" cy="1588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8881" name="Group 2"/>
          <p:cNvGrpSpPr/>
          <p:nvPr/>
        </p:nvGrpSpPr>
        <p:grpSpPr>
          <a:xfrm>
            <a:off x="2362200" y="2057400"/>
            <a:ext cx="7467600" cy="4148138"/>
            <a:chOff x="-3" y="-3"/>
            <a:chExt cx="2470" cy="1674"/>
          </a:xfrm>
        </p:grpSpPr>
        <p:grpSp>
          <p:nvGrpSpPr>
            <p:cNvPr id="378882" name="Group 3"/>
            <p:cNvGrpSpPr/>
            <p:nvPr/>
          </p:nvGrpSpPr>
          <p:grpSpPr>
            <a:xfrm>
              <a:off x="0" y="0"/>
              <a:ext cx="2464" cy="1668"/>
              <a:chOff x="0" y="0"/>
              <a:chExt cx="2464" cy="1668"/>
            </a:xfrm>
          </p:grpSpPr>
          <p:grpSp>
            <p:nvGrpSpPr>
              <p:cNvPr id="378883" name="Group 4"/>
              <p:cNvGrpSpPr/>
              <p:nvPr/>
            </p:nvGrpSpPr>
            <p:grpSpPr>
              <a:xfrm>
                <a:off x="0" y="0"/>
                <a:ext cx="608" cy="374"/>
                <a:chOff x="0" y="0"/>
                <a:chExt cx="608" cy="374"/>
              </a:xfrm>
            </p:grpSpPr>
            <p:sp>
              <p:nvSpPr>
                <p:cNvPr id="378884" name="Rectangle 5"/>
                <p:cNvSpPr/>
                <p:nvPr/>
              </p:nvSpPr>
              <p:spPr>
                <a:xfrm>
                  <a:off x="0" y="0"/>
                  <a:ext cx="608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得分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885" name="Rectangle 6"/>
                <p:cNvSpPr/>
                <p:nvPr/>
              </p:nvSpPr>
              <p:spPr>
                <a:xfrm>
                  <a:off x="0" y="0"/>
                  <a:ext cx="608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886" name="Group 7"/>
              <p:cNvGrpSpPr/>
              <p:nvPr/>
            </p:nvGrpSpPr>
            <p:grpSpPr>
              <a:xfrm>
                <a:off x="608" y="0"/>
                <a:ext cx="1856" cy="374"/>
                <a:chOff x="608" y="0"/>
                <a:chExt cx="1856" cy="374"/>
              </a:xfrm>
            </p:grpSpPr>
            <p:sp>
              <p:nvSpPr>
                <p:cNvPr id="378887" name="Rectangle 8"/>
                <p:cNvSpPr/>
                <p:nvPr/>
              </p:nvSpPr>
              <p:spPr>
                <a:xfrm>
                  <a:off x="608" y="0"/>
                  <a:ext cx="1856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标    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888" name="Rectangle 9"/>
                <p:cNvSpPr/>
                <p:nvPr/>
              </p:nvSpPr>
              <p:spPr>
                <a:xfrm>
                  <a:off x="608" y="0"/>
                  <a:ext cx="1856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889" name="Group 10"/>
              <p:cNvGrpSpPr/>
              <p:nvPr/>
            </p:nvGrpSpPr>
            <p:grpSpPr>
              <a:xfrm>
                <a:off x="0" y="374"/>
                <a:ext cx="608" cy="374"/>
                <a:chOff x="0" y="374"/>
                <a:chExt cx="608" cy="374"/>
              </a:xfrm>
            </p:grpSpPr>
            <p:sp>
              <p:nvSpPr>
                <p:cNvPr id="378890" name="Rectangle 11"/>
                <p:cNvSpPr/>
                <p:nvPr/>
              </p:nvSpPr>
              <p:spPr>
                <a:xfrm>
                  <a:off x="0" y="374"/>
                  <a:ext cx="608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加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891" name="Rectangle 12"/>
                <p:cNvSpPr/>
                <p:nvPr/>
              </p:nvSpPr>
              <p:spPr>
                <a:xfrm>
                  <a:off x="0" y="374"/>
                  <a:ext cx="608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892" name="Group 13"/>
              <p:cNvGrpSpPr/>
              <p:nvPr/>
            </p:nvGrpSpPr>
            <p:grpSpPr>
              <a:xfrm>
                <a:off x="608" y="374"/>
                <a:ext cx="1856" cy="374"/>
                <a:chOff x="608" y="374"/>
                <a:chExt cx="1856" cy="374"/>
              </a:xfrm>
            </p:grpSpPr>
            <p:sp>
              <p:nvSpPr>
                <p:cNvPr id="378893" name="Rectangle 14"/>
                <p:cNvSpPr/>
                <p:nvPr/>
              </p:nvSpPr>
              <p:spPr>
                <a:xfrm>
                  <a:off x="608" y="374"/>
                  <a:ext cx="1856" cy="37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有潜质（各种观赏性状会越养越好）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894" name="Rectangle 15"/>
                <p:cNvSpPr/>
                <p:nvPr/>
              </p:nvSpPr>
              <p:spPr>
                <a:xfrm>
                  <a:off x="608" y="374"/>
                  <a:ext cx="1856" cy="374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895" name="Group 16"/>
              <p:cNvGrpSpPr/>
              <p:nvPr/>
            </p:nvGrpSpPr>
            <p:grpSpPr>
              <a:xfrm>
                <a:off x="0" y="748"/>
                <a:ext cx="608" cy="460"/>
                <a:chOff x="0" y="748"/>
                <a:chExt cx="608" cy="460"/>
              </a:xfrm>
            </p:grpSpPr>
            <p:sp>
              <p:nvSpPr>
                <p:cNvPr id="378896" name="Rectangle 17"/>
                <p:cNvSpPr/>
                <p:nvPr/>
              </p:nvSpPr>
              <p:spPr>
                <a:xfrm>
                  <a:off x="0" y="748"/>
                  <a:ext cx="608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加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4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897" name="Rectangle 18"/>
                <p:cNvSpPr/>
                <p:nvPr/>
              </p:nvSpPr>
              <p:spPr>
                <a:xfrm>
                  <a:off x="0" y="748"/>
                  <a:ext cx="608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898" name="Group 19"/>
              <p:cNvGrpSpPr/>
              <p:nvPr/>
            </p:nvGrpSpPr>
            <p:grpSpPr>
              <a:xfrm>
                <a:off x="608" y="748"/>
                <a:ext cx="1856" cy="460"/>
                <a:chOff x="608" y="748"/>
                <a:chExt cx="1856" cy="460"/>
              </a:xfrm>
            </p:grpSpPr>
            <p:sp>
              <p:nvSpPr>
                <p:cNvPr id="378899" name="Rectangle 20"/>
                <p:cNvSpPr/>
                <p:nvPr/>
              </p:nvSpPr>
              <p:spPr>
                <a:xfrm>
                  <a:off x="608" y="748"/>
                  <a:ext cx="1856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鱼体大规格（隔年大鱼，鱼龄隔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年加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分，或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15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厘米以上每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5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厘米加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分）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900" name="Rectangle 21"/>
                <p:cNvSpPr/>
                <p:nvPr/>
              </p:nvSpPr>
              <p:spPr>
                <a:xfrm>
                  <a:off x="608" y="748"/>
                  <a:ext cx="1856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901" name="Group 22"/>
              <p:cNvGrpSpPr/>
              <p:nvPr/>
            </p:nvGrpSpPr>
            <p:grpSpPr>
              <a:xfrm>
                <a:off x="0" y="1208"/>
                <a:ext cx="608" cy="460"/>
                <a:chOff x="0" y="1208"/>
                <a:chExt cx="608" cy="460"/>
              </a:xfrm>
            </p:grpSpPr>
            <p:sp>
              <p:nvSpPr>
                <p:cNvPr id="378902" name="Rectangle 23"/>
                <p:cNvSpPr/>
                <p:nvPr/>
              </p:nvSpPr>
              <p:spPr>
                <a:xfrm>
                  <a:off x="0" y="1208"/>
                  <a:ext cx="608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加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～</a:t>
                  </a:r>
                  <a:r>
                    <a:rPr lang="en-US" altLang="zh-CN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6</a:t>
                  </a: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分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903" name="Rectangle 24"/>
                <p:cNvSpPr/>
                <p:nvPr/>
              </p:nvSpPr>
              <p:spPr>
                <a:xfrm>
                  <a:off x="0" y="1208"/>
                  <a:ext cx="608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78904" name="Group 25"/>
              <p:cNvGrpSpPr/>
              <p:nvPr/>
            </p:nvGrpSpPr>
            <p:grpSpPr>
              <a:xfrm>
                <a:off x="608" y="1208"/>
                <a:ext cx="1856" cy="460"/>
                <a:chOff x="608" y="1208"/>
                <a:chExt cx="1856" cy="460"/>
              </a:xfrm>
            </p:grpSpPr>
            <p:sp>
              <p:nvSpPr>
                <p:cNvPr id="378905" name="Rectangle 26"/>
                <p:cNvSpPr/>
                <p:nvPr/>
              </p:nvSpPr>
              <p:spPr>
                <a:xfrm>
                  <a:off x="608" y="1208"/>
                  <a:ext cx="1856" cy="46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 anchorCtr="0"/>
                <a:p>
                  <a:pPr algn="ctr">
                    <a:buClrTx/>
                    <a:buFontTx/>
                  </a:pPr>
                  <a:r>
                    <a:rPr lang="zh-CN" altLang="en-US" sz="2400" b="1" dirty="0">
                      <a:solidFill>
                        <a:srgbClr val="000099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体色有特征（如体色图案像熊猫、喜鹊、葡萄等），或为新品种</a:t>
                  </a:r>
                  <a:endParaRPr lang="zh-CN" altLang="en-US" sz="2400" b="1" dirty="0">
                    <a:solidFill>
                      <a:srgbClr val="000099"/>
                    </a:solidFill>
                    <a:latin typeface="宋体" panose="02010600030101010101" pitchFamily="2" charset="-122"/>
                    <a:ea typeface="宋体" panose="02010600030101010101" pitchFamily="2" charset="-122"/>
                  </a:endParaRPr>
                </a:p>
                <a:p>
                  <a:pPr algn="ctr" eaLnBrk="0" hangingPunct="0">
                    <a:buClrTx/>
                    <a:buFontTx/>
                  </a:pPr>
                  <a:endPara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78906" name="Rectangle 27"/>
                <p:cNvSpPr/>
                <p:nvPr/>
              </p:nvSpPr>
              <p:spPr>
                <a:xfrm>
                  <a:off x="608" y="1208"/>
                  <a:ext cx="1856" cy="460"/>
                </a:xfrm>
                <a:prstGeom prst="rect">
                  <a:avLst/>
                </a:prstGeom>
                <a:noFill/>
                <a:ln w="7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t" anchorCtr="0"/>
                <a:p>
                  <a:pPr>
                    <a:buClrTx/>
                    <a:buFontTx/>
                  </a:pPr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78907" name="Rectangle 28"/>
            <p:cNvSpPr/>
            <p:nvPr/>
          </p:nvSpPr>
          <p:spPr>
            <a:xfrm>
              <a:off x="-3" y="-3"/>
              <a:ext cx="2470" cy="1674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 anchorCtr="0"/>
            <a:p>
              <a:pPr>
                <a:buClrTx/>
                <a:buFontTx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78908" name="Rectangle 29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（五）、加分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9905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4000" b="1" dirty="0"/>
              <a:t>三、金鱼的选择</a:t>
            </a:r>
            <a:endParaRPr lang="zh-CN" altLang="en-US" sz="4000" b="1" dirty="0"/>
          </a:p>
        </p:txBody>
      </p:sp>
      <p:sp>
        <p:nvSpPr>
          <p:cNvPr id="379906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、体形、动态、神韵等各方面。</a:t>
            </a:r>
            <a:endParaRPr lang="zh-CN" altLang="en-US" sz="2800" b="1" dirty="0">
              <a:solidFill>
                <a:srgbClr val="000066"/>
              </a:solidFill>
              <a:latin typeface="_x000B__x000C_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   体形要讲求均匀，尾鳍自然伸展，即不低垂亦无上翘，无论是</a:t>
            </a:r>
            <a:r>
              <a:rPr lang="zh-CN" altLang="en-US" sz="2800" b="1" dirty="0">
                <a:solidFill>
                  <a:schemeClr val="hlink"/>
                </a:solidFill>
                <a:latin typeface="_x000B__x000C_" charset="0"/>
              </a:rPr>
              <a:t>游动还是静止，都能保持鱼体平衡和稳定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。</a:t>
            </a:r>
            <a:endParaRPr lang="zh-CN" altLang="en-US" sz="2800" b="1" dirty="0">
              <a:solidFill>
                <a:srgbClr val="000066"/>
              </a:solidFill>
              <a:latin typeface="_x000B__x000C_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    游动姿态优雅自如</a:t>
            </a:r>
            <a:endParaRPr lang="zh-CN" altLang="en-US" sz="2800" b="1" dirty="0">
              <a:solidFill>
                <a:srgbClr val="000066"/>
              </a:solidFill>
            </a:endParaRPr>
          </a:p>
        </p:txBody>
      </p:sp>
      <p:pic>
        <p:nvPicPr>
          <p:cNvPr id="379907" name="Picture 5" descr="DCP3)5`L5`[%T]Y5)PHVSYM">
            <a:hlinkClick r:id="" action="ppaction://noaction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82150" y="6183313"/>
            <a:ext cx="1085850" cy="674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0929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>
                <a:solidFill>
                  <a:srgbClr val="000000"/>
                </a:solidFill>
                <a:cs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cs typeface="微软雅黑" panose="020B0503020204020204" pitchFamily="34" charset="-122"/>
              </a:rPr>
              <a:t>、要求鱼体对称</a:t>
            </a:r>
            <a:endParaRPr lang="zh-CN" altLang="en-US" b="1" dirty="0">
              <a:solidFill>
                <a:srgbClr val="000000"/>
              </a:solidFill>
              <a:cs typeface="微软雅黑" panose="020B0503020204020204" pitchFamily="34" charset="-122"/>
            </a:endParaRPr>
          </a:p>
        </p:txBody>
      </p:sp>
      <p:sp>
        <p:nvSpPr>
          <p:cNvPr id="380930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不论哪一个部位都须给人以自然、完整之感。不但讲求体态的整齐和对称，还要讲求各器官在整体结构中的比例之和谐。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 </a:t>
            </a:r>
            <a:endParaRPr lang="zh-CN" altLang="en-US" sz="2800" b="1" dirty="0">
              <a:solidFill>
                <a:srgbClr val="000066"/>
              </a:solidFill>
              <a:latin typeface="_x000B__x000C_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1953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>
                <a:solidFill>
                  <a:srgbClr val="000066"/>
                </a:solidFill>
                <a:cs typeface="微软雅黑" panose="020B0503020204020204" pitchFamily="34" charset="-122"/>
              </a:rPr>
              <a:t>3</a:t>
            </a:r>
            <a:r>
              <a:rPr lang="zh-CN" altLang="en-US" b="1" dirty="0">
                <a:solidFill>
                  <a:srgbClr val="000066"/>
                </a:solidFill>
                <a:cs typeface="微软雅黑" panose="020B0503020204020204" pitchFamily="34" charset="-122"/>
              </a:rPr>
              <a:t>、要求鱼体各部位健全</a:t>
            </a:r>
            <a:endParaRPr lang="zh-CN" altLang="en-US" b="1" dirty="0">
              <a:solidFill>
                <a:srgbClr val="000066"/>
              </a:solidFill>
              <a:cs typeface="微软雅黑" panose="020B0503020204020204" pitchFamily="34" charset="-122"/>
            </a:endParaRPr>
          </a:p>
        </p:txBody>
      </p:sp>
      <p:sp>
        <p:nvSpPr>
          <p:cNvPr id="381954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  <a:buNone/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000066"/>
                </a:solidFill>
                <a:latin typeface="宋体" panose="02010600030101010101" pitchFamily="2" charset="-122"/>
              </a:rPr>
              <a:t>各鳍完整，舒展无卷褶，鳞片整齐无损、有光泽，无再生鳞片等。</a:t>
            </a:r>
            <a:r>
              <a:rPr lang="zh-CN" altLang="en-US" dirty="0">
                <a:solidFill>
                  <a:srgbClr val="000066"/>
                </a:solidFill>
              </a:rPr>
              <a:t> </a:t>
            </a:r>
            <a:endParaRPr lang="zh-CN" alt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2977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>
                <a:solidFill>
                  <a:srgbClr val="000000"/>
                </a:solidFill>
                <a:cs typeface="微软雅黑" panose="020B0503020204020204" pitchFamily="34" charset="-122"/>
              </a:rPr>
              <a:t>4</a:t>
            </a:r>
            <a:r>
              <a:rPr lang="zh-CN" altLang="en-US" b="1" dirty="0">
                <a:solidFill>
                  <a:srgbClr val="000000"/>
                </a:solidFill>
                <a:cs typeface="微软雅黑" panose="020B0503020204020204" pitchFamily="34" charset="-122"/>
              </a:rPr>
              <a:t>、品种特征要突出明显</a:t>
            </a:r>
            <a:endParaRPr lang="zh-CN" altLang="en-US" b="1" dirty="0">
              <a:solidFill>
                <a:srgbClr val="000000"/>
              </a:solidFill>
              <a:cs typeface="微软雅黑" panose="020B0503020204020204" pitchFamily="34" charset="-122"/>
            </a:endParaRPr>
          </a:p>
        </p:txBody>
      </p:sp>
      <p:sp>
        <p:nvSpPr>
          <p:cNvPr id="382978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金鱼各品种之所以自成品系，就在于它们有着不同的品质特征，所以其品种特征越强列越突出越好。特别是那些由两个品系金鱼杂交而产生变异的品种，则应有更强烈突出的品种特征。</a:t>
            </a:r>
            <a:r>
              <a:rPr lang="zh-CN" altLang="en-US" sz="2800" b="1" dirty="0">
                <a:solidFill>
                  <a:srgbClr val="000066"/>
                </a:solidFill>
              </a:rPr>
              <a:t> </a:t>
            </a:r>
            <a:endParaRPr lang="zh-CN" altLang="en-US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4001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>
                <a:solidFill>
                  <a:srgbClr val="000000"/>
                </a:solidFill>
                <a:cs typeface="微软雅黑" panose="020B0503020204020204" pitchFamily="34" charset="-122"/>
              </a:rPr>
              <a:t>5</a:t>
            </a:r>
            <a:r>
              <a:rPr lang="zh-CN" altLang="en-US" b="1" dirty="0">
                <a:solidFill>
                  <a:srgbClr val="000000"/>
                </a:solidFill>
                <a:cs typeface="微软雅黑" panose="020B0503020204020204" pitchFamily="34" charset="-122"/>
              </a:rPr>
              <a:t>、色彩</a:t>
            </a:r>
            <a:endParaRPr lang="zh-CN" altLang="en-US" b="1" dirty="0">
              <a:solidFill>
                <a:srgbClr val="000000"/>
              </a:solidFill>
              <a:cs typeface="微软雅黑" panose="020B0503020204020204" pitchFamily="34" charset="-122"/>
            </a:endParaRPr>
          </a:p>
        </p:txBody>
      </p:sp>
      <p:sp>
        <p:nvSpPr>
          <p:cNvPr id="384002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0066"/>
                </a:solidFill>
                <a:latin typeface="_x000B__x000C_" charset="0"/>
              </a:rPr>
              <a:t>   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对于金鱼色彩美的要求，只要它</a:t>
            </a:r>
            <a:r>
              <a:rPr lang="zh-CN" altLang="en-US" sz="2800" b="1" dirty="0">
                <a:solidFill>
                  <a:schemeClr val="hlink"/>
                </a:solidFill>
                <a:latin typeface="_x000B__x000C_" charset="0"/>
              </a:rPr>
              <a:t>颜色鲜明强烈，色斑清晰明朗，色块排列谐调而富变化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，就大致符合我们对颜色要求的标准。具体地说，单色者宜鲜艳纯正，双色三色者色块之间镶嵌美妙，或对称，或色彩对比鲜明。</a:t>
            </a:r>
            <a:endParaRPr lang="zh-CN" altLang="en-US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7377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4800" dirty="0">
                <a:solidFill>
                  <a:srgbClr val="FF0066"/>
                </a:solidFill>
              </a:rPr>
              <a:t> </a:t>
            </a:r>
            <a:r>
              <a:rPr lang="zh-CN" altLang="en-US" b="1" dirty="0">
                <a:solidFill>
                  <a:srgbClr val="FF0066"/>
                </a:solidFill>
              </a:rPr>
              <a:t>一、金鱼鉴赏标准</a:t>
            </a:r>
            <a:endParaRPr lang="zh-CN" altLang="en-US" b="1" dirty="0">
              <a:solidFill>
                <a:srgbClr val="FF0066"/>
              </a:solidFill>
            </a:endParaRPr>
          </a:p>
        </p:txBody>
      </p:sp>
      <p:sp>
        <p:nvSpPr>
          <p:cNvPr id="357378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0099"/>
                </a:solidFill>
              </a:rPr>
              <a:t>  </a:t>
            </a:r>
            <a:r>
              <a:rPr lang="zh-CN" altLang="en-US" b="1" dirty="0">
                <a:solidFill>
                  <a:srgbClr val="000099"/>
                </a:solidFill>
              </a:rPr>
              <a:t>金鱼的品种很多，有些品种比较普遍，价格便宜，有些品种比较稀有，价格就比较贵。但就鉴赏金鱼而言，应不管贵贱，按公认的</a:t>
            </a:r>
            <a:r>
              <a:rPr lang="zh-CN" altLang="en-US" b="1" dirty="0">
                <a:solidFill>
                  <a:schemeClr val="hlink"/>
                </a:solidFill>
              </a:rPr>
              <a:t>鉴赏标准来评判。</a:t>
            </a:r>
            <a:endParaRPr lang="zh-CN" altLang="en-US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5025" name="Rectangle 2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以大为美、贵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。大反映出旺盛、强健的生命力，从而增强了美感的表现力。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“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大</a:t>
            </a:r>
            <a:r>
              <a:rPr lang="zh-CN" altLang="en-US" sz="2800" b="1" dirty="0">
                <a:solidFill>
                  <a:srgbClr val="000066"/>
                </a:solidFill>
                <a:latin typeface="_x000B__x000C_" charset="0"/>
              </a:rPr>
              <a:t>”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 不仅体现在整个形体方面，而且也体现在反映该鱼特征的某一局部器官方面，如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龙睛、高头、水泡、绒球等</a:t>
            </a:r>
            <a:r>
              <a:rPr lang="zh-CN" altLang="en-US" sz="2800" b="1" dirty="0">
                <a:solidFill>
                  <a:srgbClr val="000066"/>
                </a:solidFill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000066"/>
              </a:solidFill>
            </a:endParaRPr>
          </a:p>
        </p:txBody>
      </p:sp>
      <p:sp>
        <p:nvSpPr>
          <p:cNvPr id="385026" name="Rectangle 3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/>
              <a:t>6</a:t>
            </a:r>
            <a:r>
              <a:rPr lang="zh-CN" altLang="en-US" b="1" dirty="0"/>
              <a:t>、大小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6049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b="1" dirty="0">
                <a:solidFill>
                  <a:srgbClr val="000066"/>
                </a:solidFill>
                <a:cs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rgbClr val="000066"/>
                </a:solidFill>
                <a:cs typeface="微软雅黑" panose="020B0503020204020204" pitchFamily="34" charset="-122"/>
              </a:rPr>
              <a:t>、稀有</a:t>
            </a:r>
            <a:endParaRPr lang="zh-CN" altLang="en-US" b="1" dirty="0">
              <a:solidFill>
                <a:srgbClr val="000066"/>
              </a:solidFill>
              <a:cs typeface="微软雅黑" panose="020B0503020204020204" pitchFamily="34" charset="-122"/>
            </a:endParaRPr>
          </a:p>
        </p:txBody>
      </p:sp>
      <p:sp>
        <p:nvSpPr>
          <p:cNvPr id="386050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indent="457200" fontAlgn="auto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_x000B__x000C_" charset="0"/>
              </a:rPr>
              <a:t>  </a:t>
            </a:r>
            <a:r>
              <a:rPr lang="zh-CN" altLang="en-US" sz="2400" b="1" dirty="0">
                <a:solidFill>
                  <a:srgbClr val="000066"/>
                </a:solidFill>
                <a:latin typeface="_x000B__x000C_" charset="0"/>
              </a:rPr>
              <a:t>以稀为贵：</a:t>
            </a:r>
            <a:endParaRPr lang="zh-CN" altLang="en-US" sz="2400" b="1" dirty="0">
              <a:solidFill>
                <a:srgbClr val="000066"/>
              </a:solidFill>
              <a:latin typeface="_x000B__x000C_" charset="0"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66"/>
                </a:solidFill>
                <a:latin typeface="_x000B__x000C_" charset="0"/>
              </a:rPr>
              <a:t>  在成长中被不断挑选淘汰，有的品 种淘汰率极高</a:t>
            </a:r>
            <a:endParaRPr lang="zh-CN" altLang="en-US" sz="2400" b="1" dirty="0">
              <a:solidFill>
                <a:srgbClr val="000066"/>
              </a:solidFill>
              <a:latin typeface="_x000B__x000C_" charset="0"/>
            </a:endParaRPr>
          </a:p>
          <a:p>
            <a:pPr indent="457200" fontAlgn="auto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66"/>
                </a:solidFill>
                <a:latin typeface="_x000B__x000C_" charset="0"/>
              </a:rPr>
              <a:t>  有些品种较难饲养，存活率低，成品率更低。</a:t>
            </a:r>
            <a:endParaRPr lang="zh-CN" altLang="en-US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7073" name="WordArt 2"/>
          <p:cNvSpPr>
            <a:spLocks noTextEdit="1"/>
          </p:cNvSpPr>
          <p:nvPr/>
        </p:nvSpPr>
        <p:spPr>
          <a:xfrm>
            <a:off x="2819400" y="1981200"/>
            <a:ext cx="6416675" cy="2957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 b="1">
                <a:solidFill>
                  <a:schemeClr val="accent2">
                    <a:alpha val="78038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The End</a:t>
            </a:r>
            <a:endParaRPr lang="zh-CN" altLang="en-US" sz="3600" b="1">
              <a:solidFill>
                <a:schemeClr val="accent2">
                  <a:alpha val="78038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01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（一）形态标准</a:t>
            </a:r>
            <a:endParaRPr lang="zh-CN" altLang="en-US" sz="3200" b="1" dirty="0"/>
          </a:p>
        </p:txBody>
      </p:sp>
      <p:sp>
        <p:nvSpPr>
          <p:cNvPr id="358402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hlink"/>
                </a:solidFill>
              </a:rPr>
              <a:t>基本要求</a:t>
            </a:r>
            <a:r>
              <a:rPr lang="zh-CN" altLang="en-US" sz="2400" b="1" dirty="0"/>
              <a:t>：</a:t>
            </a:r>
            <a:r>
              <a:rPr lang="zh-CN" altLang="en-US" sz="2400" b="1" dirty="0">
                <a:solidFill>
                  <a:srgbClr val="000099"/>
                </a:solidFill>
              </a:rPr>
              <a:t>必须体态端正，体形匀称，各部分对称。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hlink"/>
                </a:solidFill>
              </a:rPr>
              <a:t>鳍的要求</a:t>
            </a:r>
            <a:r>
              <a:rPr lang="zh-CN" altLang="en-US" sz="2400" b="1" dirty="0">
                <a:solidFill>
                  <a:srgbClr val="000099"/>
                </a:solidFill>
              </a:rPr>
              <a:t>：长短均应符合品种要求，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</a:rPr>
              <a:t>                     </a:t>
            </a:r>
            <a:r>
              <a:rPr lang="zh-CN" altLang="en-US" sz="2400" b="1" dirty="0">
                <a:solidFill>
                  <a:srgbClr val="00B050"/>
                </a:solidFill>
              </a:rPr>
              <a:t>尾鳍</a:t>
            </a:r>
            <a:r>
              <a:rPr lang="en-US" altLang="zh-CN" sz="2400" b="1" dirty="0">
                <a:solidFill>
                  <a:srgbClr val="00B050"/>
                </a:solidFill>
              </a:rPr>
              <a:t>4</a:t>
            </a:r>
            <a:r>
              <a:rPr lang="zh-CN" altLang="en-US" sz="2400" b="1" dirty="0">
                <a:solidFill>
                  <a:srgbClr val="00B050"/>
                </a:solidFill>
              </a:rPr>
              <a:t>尾者较</a:t>
            </a:r>
            <a:r>
              <a:rPr lang="en-US" altLang="zh-CN" sz="2400" b="1" dirty="0">
                <a:solidFill>
                  <a:srgbClr val="00B050"/>
                </a:solidFill>
              </a:rPr>
              <a:t>3</a:t>
            </a:r>
            <a:r>
              <a:rPr lang="zh-CN" altLang="en-US" sz="2400" b="1" dirty="0">
                <a:solidFill>
                  <a:srgbClr val="00B050"/>
                </a:solidFill>
              </a:rPr>
              <a:t>尾者为上</a:t>
            </a:r>
            <a:endParaRPr lang="zh-CN" altLang="en-US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B050"/>
                </a:solidFill>
              </a:rPr>
              <a:t>                     背鳍以长而高、挺拔竖直为佳品</a:t>
            </a:r>
            <a:endParaRPr lang="zh-CN" altLang="en-US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B050"/>
                </a:solidFill>
              </a:rPr>
              <a:t>                     其它各鳍应刚柔适度，能充分伸展的为好</a:t>
            </a:r>
            <a:endParaRPr lang="zh-CN" altLang="en-US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071BD9"/>
                </a:solidFill>
              </a:rPr>
              <a:t>其品种特征：越明显越为上品。</a:t>
            </a:r>
            <a:endParaRPr lang="zh-CN" altLang="en-US" sz="2400" b="1" dirty="0">
              <a:solidFill>
                <a:srgbClr val="071BD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9425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（二） 色彩标准</a:t>
            </a:r>
            <a:endParaRPr lang="zh-CN" altLang="en-US" sz="3200" b="1" dirty="0"/>
          </a:p>
        </p:txBody>
      </p:sp>
      <p:sp>
        <p:nvSpPr>
          <p:cNvPr id="570371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dirty="0"/>
              <a:t>  </a:t>
            </a:r>
            <a:r>
              <a:rPr lang="zh-CN" altLang="en-US" b="1" dirty="0">
                <a:solidFill>
                  <a:srgbClr val="000099"/>
                </a:solidFill>
              </a:rPr>
              <a:t>金鱼的</a:t>
            </a:r>
            <a:r>
              <a:rPr lang="zh-CN" altLang="en-US" b="1" dirty="0">
                <a:solidFill>
                  <a:schemeClr val="hlink"/>
                </a:solidFill>
              </a:rPr>
              <a:t>色彩以通体浓艳鲜明为佳</a:t>
            </a:r>
            <a:r>
              <a:rPr lang="zh-CN" altLang="en-US" b="1" dirty="0">
                <a:solidFill>
                  <a:srgbClr val="000099"/>
                </a:solidFill>
              </a:rPr>
              <a:t>。具体视不同风格而异：</a:t>
            </a:r>
            <a:endParaRPr lang="zh-CN" altLang="en-US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33CC33"/>
                </a:solidFill>
              </a:rPr>
              <a:t>单色鱼要求色纯无暇斑</a:t>
            </a:r>
            <a:r>
              <a:rPr lang="zh-CN" altLang="en-US" b="1" dirty="0">
                <a:solidFill>
                  <a:srgbClr val="000099"/>
                </a:solidFill>
              </a:rPr>
              <a:t>：</a:t>
            </a:r>
            <a:r>
              <a:rPr lang="zh-CN" altLang="en-US" sz="2400" b="1" dirty="0">
                <a:solidFill>
                  <a:srgbClr val="000099"/>
                </a:solidFill>
              </a:rPr>
              <a:t>红色鱼要从头到尾通红似火；墨色鱼要乌黑闪光；紫色鱼要终身色泽稳定。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99"/>
                </a:solidFill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</a:rPr>
              <a:t>双色鱼要求色块相间而不乱、图案醒目</a:t>
            </a:r>
            <a:r>
              <a:rPr lang="zh-CN" altLang="en-US" sz="2800" b="1" dirty="0">
                <a:solidFill>
                  <a:srgbClr val="000099"/>
                </a:solidFill>
              </a:rPr>
              <a:t>。</a:t>
            </a:r>
            <a:endParaRPr lang="zh-CN" alt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charRg st="3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0371">
                                            <p:txEl>
                                              <p:charRg st="31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charRg st="76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0371">
                                            <p:txEl>
                                              <p:charRg st="76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71395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00B050"/>
                </a:solidFill>
              </a:rPr>
              <a:t>五花鱼要求底色为兰，五色齐全。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hlink"/>
                </a:solidFill>
              </a:rPr>
              <a:t>鹤顶红、鹅头红要全身银白，头顶肉瘤端正，红如五月榴花</a:t>
            </a:r>
            <a:r>
              <a:rPr lang="zh-CN" altLang="en-US" sz="2800" b="1" dirty="0">
                <a:solidFill>
                  <a:srgbClr val="000099"/>
                </a:solidFill>
              </a:rPr>
              <a:t>。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00B050"/>
                </a:solidFill>
              </a:rPr>
              <a:t>红头鱼只能“齐鳃红”（红色不能超过鳃盖）</a:t>
            </a:r>
            <a:endParaRPr lang="zh-CN" altLang="en-US" sz="2800" b="1" dirty="0">
              <a:solidFill>
                <a:srgbClr val="33CC33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hlink"/>
                </a:solidFill>
              </a:rPr>
              <a:t>短鳍要求浑厚色深，近鳍端色渐浅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00B050"/>
                </a:solidFill>
              </a:rPr>
              <a:t>长鳍要求色浅、薄而透明。</a:t>
            </a:r>
            <a:endParaRPr lang="zh-CN" alt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charRg st="16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1395">
                                            <p:txEl>
                                              <p:charRg st="16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1395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charRg st="6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1395">
                                            <p:txEl>
                                              <p:charRg st="65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charRg st="8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1395">
                                            <p:txEl>
                                              <p:charRg st="8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1473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200" b="1" dirty="0"/>
              <a:t>（三） 动态标准</a:t>
            </a:r>
            <a:endParaRPr lang="zh-CN" altLang="en-US" sz="3200" b="1" dirty="0"/>
          </a:p>
        </p:txBody>
      </p:sp>
      <p:sp>
        <p:nvSpPr>
          <p:cNvPr id="361474" name="Rectangle 3"/>
          <p:cNvSpPr>
            <a:spLocks noGrp="1" noRot="1"/>
          </p:cNvSpPr>
          <p:nvPr>
            <p:ph idx="1" hasCustomPrompt="1"/>
          </p:nvPr>
        </p:nvSpPr>
        <p:spPr>
          <a:xfrm>
            <a:off x="914400" y="184909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要求：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</a:rPr>
              <a:t>  </a:t>
            </a:r>
            <a:r>
              <a:rPr lang="zh-CN" altLang="en-US" sz="2800" b="1" dirty="0">
                <a:solidFill>
                  <a:srgbClr val="00B050"/>
                </a:solidFill>
              </a:rPr>
              <a:t> 游动时起落稳重平直</a:t>
            </a:r>
            <a:endParaRPr lang="zh-CN" altLang="en-US" sz="28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B050"/>
                </a:solidFill>
              </a:rPr>
              <a:t>   静止时尾鳍下垂，体态保持平衡</a:t>
            </a:r>
            <a:endParaRPr lang="zh-CN" alt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2497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二、中国金鱼的评定标准</a:t>
            </a:r>
            <a:endParaRPr lang="zh-CN" altLang="en-US" dirty="0"/>
          </a:p>
        </p:txBody>
      </p:sp>
      <p:sp>
        <p:nvSpPr>
          <p:cNvPr id="362498" name="Rectangle 3"/>
          <p:cNvSpPr>
            <a:spLocks noGrp="1" noRot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 anchorCtr="0"/>
          <a:p>
            <a:pPr algn="l" fontAlgn="auto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0099"/>
                </a:solidFill>
              </a:rPr>
              <a:t>     </a:t>
            </a:r>
            <a:r>
              <a:rPr lang="zh-CN" altLang="en-US" sz="2800" b="1" dirty="0">
                <a:solidFill>
                  <a:srgbClr val="000099"/>
                </a:solidFill>
              </a:rPr>
              <a:t>该标准被第</a:t>
            </a:r>
            <a:r>
              <a:rPr lang="en-US" altLang="zh-CN" sz="2800" b="1" dirty="0">
                <a:solidFill>
                  <a:srgbClr val="000099"/>
                </a:solidFill>
              </a:rPr>
              <a:t>3</a:t>
            </a:r>
            <a:r>
              <a:rPr lang="zh-CN" altLang="en-US" sz="2800" b="1" dirty="0">
                <a:solidFill>
                  <a:srgbClr val="000099"/>
                </a:solidFill>
              </a:rPr>
              <a:t>、</a:t>
            </a:r>
            <a:r>
              <a:rPr lang="en-US" altLang="zh-CN" sz="2800" b="1" dirty="0">
                <a:solidFill>
                  <a:srgbClr val="000099"/>
                </a:solidFill>
              </a:rPr>
              <a:t>4</a:t>
            </a:r>
            <a:r>
              <a:rPr lang="zh-CN" altLang="en-US" sz="2800" b="1" dirty="0">
                <a:solidFill>
                  <a:srgbClr val="000099"/>
                </a:solidFill>
              </a:rPr>
              <a:t>、</a:t>
            </a:r>
            <a:r>
              <a:rPr lang="en-US" altLang="zh-CN" sz="2800" b="1" dirty="0">
                <a:solidFill>
                  <a:srgbClr val="000099"/>
                </a:solidFill>
              </a:rPr>
              <a:t>5</a:t>
            </a:r>
            <a:r>
              <a:rPr lang="zh-CN" altLang="en-US" sz="2800" b="1" dirty="0">
                <a:solidFill>
                  <a:srgbClr val="000099"/>
                </a:solidFill>
              </a:rPr>
              <a:t>届中国花卉博览会采用金鱼评定</a:t>
            </a:r>
            <a:r>
              <a:rPr lang="zh-CN" altLang="en-US" sz="2800" b="1" dirty="0">
                <a:solidFill>
                  <a:schemeClr val="hlink"/>
                </a:solidFill>
              </a:rPr>
              <a:t>采用百分制加附加分的办法</a:t>
            </a:r>
            <a:r>
              <a:rPr lang="zh-CN" altLang="en-US" sz="2800" b="1" dirty="0">
                <a:solidFill>
                  <a:srgbClr val="000099"/>
                </a:solidFill>
              </a:rPr>
              <a:t>：</a:t>
            </a:r>
            <a:r>
              <a:rPr lang="zh-CN" altLang="en-US" sz="2800" b="1" dirty="0">
                <a:solidFill>
                  <a:srgbClr val="33CC33"/>
                </a:solidFill>
              </a:rPr>
              <a:t>总分</a:t>
            </a:r>
            <a:r>
              <a:rPr lang="en-US" altLang="zh-CN" sz="2800" b="1" dirty="0">
                <a:solidFill>
                  <a:srgbClr val="33CC33"/>
                </a:solidFill>
                <a:latin typeface="Times New Roman" panose="02020603050405020304" pitchFamily="18" charset="0"/>
              </a:rPr>
              <a:t>70</a:t>
            </a:r>
            <a:r>
              <a:rPr lang="zh-CN" altLang="en-US" sz="2800" b="1" dirty="0">
                <a:solidFill>
                  <a:srgbClr val="33CC33"/>
                </a:solidFill>
              </a:rPr>
              <a:t>～</a:t>
            </a:r>
            <a:r>
              <a:rPr lang="en-US" altLang="zh-CN" sz="2800" b="1" dirty="0">
                <a:solidFill>
                  <a:srgbClr val="33CC33"/>
                </a:solidFill>
                <a:latin typeface="Times New Roman" panose="02020603050405020304" pitchFamily="18" charset="0"/>
              </a:rPr>
              <a:t>80</a:t>
            </a:r>
            <a:r>
              <a:rPr lang="zh-CN" altLang="en-US" sz="2800" b="1" dirty="0">
                <a:solidFill>
                  <a:srgbClr val="33CC33"/>
                </a:solidFill>
              </a:rPr>
              <a:t>分为商品鱼（</a:t>
            </a:r>
            <a:r>
              <a:rPr lang="en-US" altLang="zh-CN" sz="2800" b="1" dirty="0">
                <a:solidFill>
                  <a:srgbClr val="33CC33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33CC33"/>
                </a:solidFill>
              </a:rPr>
              <a:t>级）</a:t>
            </a:r>
            <a:r>
              <a:rPr lang="zh-CN" altLang="en-US" sz="2800" b="1" dirty="0">
                <a:solidFill>
                  <a:srgbClr val="000099"/>
                </a:solidFill>
              </a:rPr>
              <a:t>；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80</a:t>
            </a:r>
            <a:r>
              <a:rPr lang="zh-CN" altLang="en-US" sz="2800" b="1" dirty="0">
                <a:solidFill>
                  <a:schemeClr val="accent2"/>
                </a:solidFill>
              </a:rPr>
              <a:t>～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90</a:t>
            </a:r>
            <a:r>
              <a:rPr lang="zh-CN" altLang="en-US" sz="2800" b="1" dirty="0">
                <a:solidFill>
                  <a:schemeClr val="accent2"/>
                </a:solidFill>
              </a:rPr>
              <a:t>分为优质鱼（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chemeClr val="accent2"/>
                </a:solidFill>
              </a:rPr>
              <a:t>级）</a:t>
            </a:r>
            <a:r>
              <a:rPr lang="zh-CN" altLang="en-US" sz="2800" b="1" dirty="0">
                <a:solidFill>
                  <a:srgbClr val="000099"/>
                </a:solidFill>
              </a:rPr>
              <a:t>；</a:t>
            </a:r>
            <a:r>
              <a:rPr lang="en-US" altLang="zh-CN" sz="2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90</a:t>
            </a:r>
            <a:r>
              <a:rPr lang="zh-CN" altLang="en-US" sz="2800" b="1" dirty="0">
                <a:solidFill>
                  <a:srgbClr val="CC3300"/>
                </a:solidFill>
              </a:rPr>
              <a:t>分以上为名贵金鱼（</a:t>
            </a:r>
            <a:r>
              <a:rPr lang="en-US" altLang="zh-CN" sz="28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CC3300"/>
                </a:solidFill>
              </a:rPr>
              <a:t>级）</a:t>
            </a:r>
            <a:r>
              <a:rPr lang="zh-CN" altLang="en-US" sz="2800" b="1" dirty="0">
                <a:solidFill>
                  <a:srgbClr val="000099"/>
                </a:solidFill>
              </a:rPr>
              <a:t>。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名贵金鱼中又分五个等级：</a:t>
            </a:r>
            <a:endParaRPr lang="zh-CN" alt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3522" name="Rectangle 3"/>
          <p:cNvSpPr>
            <a:spLocks noGrp="1" noRot="1"/>
          </p:cNvSpPr>
          <p:nvPr>
            <p:ph idx="1" hasCustomPrompt="1"/>
          </p:nvPr>
        </p:nvSpPr>
        <p:spPr>
          <a:xfrm>
            <a:off x="815975" y="1437005"/>
            <a:ext cx="10766425" cy="4899660"/>
          </a:xfrm>
        </p:spPr>
        <p:txBody>
          <a:bodyPr vert="horz" wrap="square" lIns="91440" tIns="45720" rIns="91440" bIns="45720" anchor="t" anchorCtr="0"/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90.1</a:t>
            </a:r>
            <a:r>
              <a:rPr lang="zh-CN" altLang="en-US" sz="2400" b="1" dirty="0">
                <a:solidFill>
                  <a:srgbClr val="000099"/>
                </a:solidFill>
              </a:rPr>
              <a:t>～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92</a:t>
            </a:r>
            <a:r>
              <a:rPr lang="zh-CN" altLang="en-US" sz="2400" b="1" dirty="0">
                <a:solidFill>
                  <a:srgbClr val="000099"/>
                </a:solidFill>
              </a:rPr>
              <a:t>分为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99"/>
                </a:solidFill>
              </a:rPr>
              <a:t>级；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92.1</a:t>
            </a:r>
            <a:r>
              <a:rPr lang="zh-CN" altLang="en-US" sz="2400" b="1" dirty="0">
                <a:solidFill>
                  <a:srgbClr val="000099"/>
                </a:solidFill>
              </a:rPr>
              <a:t>～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94</a:t>
            </a:r>
            <a:r>
              <a:rPr lang="zh-CN" altLang="en-US" sz="2400" b="1" dirty="0">
                <a:solidFill>
                  <a:srgbClr val="000099"/>
                </a:solidFill>
              </a:rPr>
              <a:t>分为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AA</a:t>
            </a:r>
            <a:r>
              <a:rPr lang="zh-CN" altLang="en-US" sz="2400" b="1" dirty="0">
                <a:solidFill>
                  <a:srgbClr val="000099"/>
                </a:solidFill>
              </a:rPr>
              <a:t>级（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2A</a:t>
            </a:r>
            <a:r>
              <a:rPr lang="zh-CN" altLang="en-US" sz="2400" b="1" dirty="0">
                <a:solidFill>
                  <a:srgbClr val="000099"/>
                </a:solidFill>
              </a:rPr>
              <a:t>级）；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94.1</a:t>
            </a:r>
            <a:r>
              <a:rPr lang="zh-CN" altLang="en-US" sz="2400" b="1" dirty="0">
                <a:solidFill>
                  <a:srgbClr val="000099"/>
                </a:solidFill>
              </a:rPr>
              <a:t>～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96</a:t>
            </a:r>
            <a:r>
              <a:rPr lang="zh-CN" altLang="en-US" sz="2400" b="1" dirty="0">
                <a:solidFill>
                  <a:srgbClr val="000099"/>
                </a:solidFill>
              </a:rPr>
              <a:t>分为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AAA</a:t>
            </a:r>
            <a:r>
              <a:rPr lang="zh-CN" altLang="en-US" sz="2400" b="1" dirty="0">
                <a:solidFill>
                  <a:srgbClr val="000099"/>
                </a:solidFill>
              </a:rPr>
              <a:t>级（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3A</a:t>
            </a:r>
            <a:r>
              <a:rPr lang="zh-CN" altLang="en-US" sz="2400" b="1" dirty="0">
                <a:solidFill>
                  <a:srgbClr val="000099"/>
                </a:solidFill>
              </a:rPr>
              <a:t>级）；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96.1</a:t>
            </a:r>
            <a:r>
              <a:rPr lang="zh-CN" altLang="en-US" sz="2400" b="1" dirty="0">
                <a:solidFill>
                  <a:srgbClr val="000099"/>
                </a:solidFill>
              </a:rPr>
              <a:t>～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98</a:t>
            </a:r>
            <a:r>
              <a:rPr lang="zh-CN" altLang="en-US" sz="2400" b="1" dirty="0">
                <a:solidFill>
                  <a:srgbClr val="000099"/>
                </a:solidFill>
              </a:rPr>
              <a:t>分为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AAAA</a:t>
            </a:r>
            <a:r>
              <a:rPr lang="zh-CN" altLang="en-US" sz="2400" b="1" dirty="0">
                <a:solidFill>
                  <a:srgbClr val="000099"/>
                </a:solidFill>
              </a:rPr>
              <a:t>级（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4A</a:t>
            </a:r>
            <a:r>
              <a:rPr lang="zh-CN" altLang="en-US" sz="2400" b="1" dirty="0">
                <a:solidFill>
                  <a:srgbClr val="000099"/>
                </a:solidFill>
              </a:rPr>
              <a:t>级）；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98.1</a:t>
            </a:r>
            <a:r>
              <a:rPr lang="zh-CN" altLang="en-US" sz="2400" b="1" dirty="0">
                <a:solidFill>
                  <a:srgbClr val="000099"/>
                </a:solidFill>
              </a:rPr>
              <a:t>～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100</a:t>
            </a:r>
            <a:r>
              <a:rPr lang="zh-CN" altLang="en-US" sz="2400" b="1" dirty="0">
                <a:solidFill>
                  <a:srgbClr val="000099"/>
                </a:solidFill>
              </a:rPr>
              <a:t>分为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AAAAA</a:t>
            </a:r>
            <a:r>
              <a:rPr lang="zh-CN" altLang="en-US" sz="2400" b="1" dirty="0">
                <a:solidFill>
                  <a:srgbClr val="000099"/>
                </a:solidFill>
              </a:rPr>
              <a:t>级（</a:t>
            </a: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5A</a:t>
            </a:r>
            <a:r>
              <a:rPr lang="zh-CN" altLang="en-US" sz="2400" b="1" dirty="0">
                <a:solidFill>
                  <a:srgbClr val="000099"/>
                </a:solidFill>
              </a:rPr>
              <a:t>级）；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100</a:t>
            </a:r>
            <a:r>
              <a:rPr lang="zh-CN" altLang="en-US" sz="2400" b="1" dirty="0">
                <a:solidFill>
                  <a:srgbClr val="000099"/>
                </a:solidFill>
              </a:rPr>
              <a:t>分以上为顶级。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b="1" dirty="0">
                <a:solidFill>
                  <a:srgbClr val="000099"/>
                </a:solidFill>
              </a:rPr>
              <a:t>具体评分标准如下：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2880</Words>
  <Application>WPS 演示</Application>
  <PresentationFormat>宽屏</PresentationFormat>
  <Paragraphs>351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36</vt:i4>
      </vt:variant>
    </vt:vector>
  </HeadingPairs>
  <TitlesOfParts>
    <vt:vector size="54" baseType="lpstr">
      <vt:lpstr>Arial</vt:lpstr>
      <vt:lpstr>宋体</vt:lpstr>
      <vt:lpstr>Wingdings</vt:lpstr>
      <vt:lpstr>Arial Unicode MS</vt:lpstr>
      <vt:lpstr>微软雅黑</vt:lpstr>
      <vt:lpstr>华文琥珀</vt:lpstr>
      <vt:lpstr>Calibri Light</vt:lpstr>
      <vt:lpstr>Calibri</vt:lpstr>
      <vt:lpstr>Arial Unicode MS</vt:lpstr>
      <vt:lpstr>等线</vt:lpstr>
      <vt:lpstr>Times New Roman</vt:lpstr>
      <vt:lpstr>Tahoma</vt:lpstr>
      <vt:lpstr>_x000B__x000C_</vt:lpstr>
      <vt:lpstr>Segoe Print</vt:lpstr>
      <vt:lpstr>楷体_GB2312</vt:lpstr>
      <vt:lpstr>华文新魏</vt:lpstr>
      <vt:lpstr>Office Theme</vt:lpstr>
      <vt:lpstr>母版1</vt:lpstr>
      <vt:lpstr>第二章 金鱼的养殖</vt:lpstr>
      <vt:lpstr>第七节、金鱼的选择与鉴赏</vt:lpstr>
      <vt:lpstr> 一、金鱼鉴赏标准</vt:lpstr>
      <vt:lpstr>（一）形态标准</vt:lpstr>
      <vt:lpstr>（二） 色彩标准</vt:lpstr>
      <vt:lpstr>PowerPoint 演示文稿</vt:lpstr>
      <vt:lpstr>（三） 动态标准</vt:lpstr>
      <vt:lpstr>二、中国金鱼的评定标准</vt:lpstr>
      <vt:lpstr>PowerPoint 演示文稿</vt:lpstr>
      <vt:lpstr>（一）体态（10分）</vt:lpstr>
      <vt:lpstr>（二）品种特征（50分）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（三）色彩（25分）</vt:lpstr>
      <vt:lpstr>（四）动态游姿（15分）</vt:lpstr>
      <vt:lpstr>（五）、加分</vt:lpstr>
      <vt:lpstr>三、金鱼的选择</vt:lpstr>
      <vt:lpstr>2、要求鱼体对称</vt:lpstr>
      <vt:lpstr>3、要求鱼体各部位健全</vt:lpstr>
      <vt:lpstr>4、品种特征要突出明显</vt:lpstr>
      <vt:lpstr>5、色彩</vt:lpstr>
      <vt:lpstr>6、大小</vt:lpstr>
      <vt:lpstr>7、稀有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59</cp:revision>
  <dcterms:created xsi:type="dcterms:W3CDTF">2006-08-16T00:00:00Z</dcterms:created>
  <dcterms:modified xsi:type="dcterms:W3CDTF">2020-03-11T16:13:00Z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