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88" r:id="rId3"/>
    <p:sldId id="276" r:id="rId4"/>
    <p:sldId id="257" r:id="rId5"/>
    <p:sldId id="258" r:id="rId6"/>
    <p:sldId id="277" r:id="rId7"/>
    <p:sldId id="259" r:id="rId8"/>
    <p:sldId id="279" r:id="rId9"/>
    <p:sldId id="260" r:id="rId10"/>
    <p:sldId id="280" r:id="rId11"/>
    <p:sldId id="282" r:id="rId12"/>
    <p:sldId id="283" r:id="rId13"/>
    <p:sldId id="267" r:id="rId14"/>
    <p:sldId id="268" r:id="rId15"/>
    <p:sldId id="269" r:id="rId16"/>
    <p:sldId id="278" r:id="rId17"/>
    <p:sldId id="285" r:id="rId18"/>
    <p:sldId id="284" r:id="rId19"/>
    <p:sldId id="286" r:id="rId20"/>
    <p:sldId id="287" r:id="rId21"/>
    <p:sldId id="261" r:id="rId22"/>
    <p:sldId id="273" r:id="rId23"/>
    <p:sldId id="271" r:id="rId24"/>
    <p:sldId id="274" r:id="rId25"/>
    <p:sldId id="289" r:id="rId26"/>
    <p:sldId id="275" r:id="rId27"/>
    <p:sldId id="262" r:id="rId28"/>
    <p:sldId id="263" r:id="rId29"/>
    <p:sldId id="264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2211F-8FF3-4A21-8640-9435ED1FFEE3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CD8F8-D2C9-4A71-AC18-8E80A0C8A2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 panose="05000000000000000000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 panose="05000000000000000000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.qq.com/x/page/b0654t7pqgr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前厅管理与实务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项目一  前厅部概述</a:t>
            </a:r>
            <a:endParaRPr lang="zh-CN" altLang="en-US" dirty="0"/>
          </a:p>
        </p:txBody>
      </p:sp>
      <p:pic>
        <p:nvPicPr>
          <p:cNvPr id="4" name="图片 3" descr="t013983e301943a60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85728"/>
            <a:ext cx="732633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任务二  前厅部的布局和环境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庭园式</a:t>
            </a: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微信图片_20190225094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98500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重技式</a:t>
            </a: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微信图片_201902250942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71678"/>
            <a:ext cx="6985000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现代式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微信图片_20190225094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9850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timg2OROTGX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72066" y="3426857"/>
            <a:ext cx="4071934" cy="2891073"/>
          </a:xfrm>
        </p:spPr>
      </p:pic>
      <p:pic>
        <p:nvPicPr>
          <p:cNvPr id="7" name="图片 6" descr="tim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42984"/>
            <a:ext cx="4648763" cy="50206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8380059_161304218000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57573"/>
            <a:ext cx="8250593" cy="447175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155056_132851889000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2300" y="1219200"/>
            <a:ext cx="7899400" cy="49371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任务二  前厅部的布局和环境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zh-CN" altLang="en-US" dirty="0" smtClean="0"/>
              <a:t>（二）饭店大堂设计依据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饭店的形象定位</a:t>
            </a:r>
            <a:endParaRPr lang="en-US" altLang="zh-CN" dirty="0" smtClean="0"/>
          </a:p>
          <a:p>
            <a:pPr marL="514350" indent="-514350">
              <a:buAutoNum type="arabicPeriod"/>
            </a:pPr>
            <a:endParaRPr lang="en-US" altLang="zh-CN" dirty="0" smtClean="0"/>
          </a:p>
        </p:txBody>
      </p:sp>
      <p:pic>
        <p:nvPicPr>
          <p:cNvPr id="4" name="图片 3" descr="微信图片_20190225095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2214554"/>
            <a:ext cx="6147271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任务二  前厅部的布局和环境</a:t>
            </a:r>
            <a:endParaRPr lang="zh-CN" altLang="en-US" dirty="0"/>
          </a:p>
        </p:txBody>
      </p:sp>
      <p:pic>
        <p:nvPicPr>
          <p:cNvPr id="4" name="内容占位符 3" descr="微信图片_201902250959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3" y="1214422"/>
            <a:ext cx="4482861" cy="3000396"/>
          </a:xfrm>
        </p:spPr>
      </p:pic>
      <p:pic>
        <p:nvPicPr>
          <p:cNvPr id="5" name="图片 4" descr="微信图片_20190225100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0998" y="2714620"/>
            <a:ext cx="4953002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任务二  前厅部的布局和环境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饭店的投资规模</a:t>
            </a: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内容占位符 3" descr="a909cf1bd3e7eb4f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5991232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任务二  前厅部的布局和环境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饭店的建筑面积</a:t>
            </a: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04_28_13_24_1629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6756978" cy="3939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https://v.qq.com/x/page/b0654t7pqgr.html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任务二  前厅部的布局和环境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饭店的经营特色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内容占位符 3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48326"/>
            <a:ext cx="7286676" cy="45381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任务二  前厅部的布局和环境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二</a:t>
            </a:r>
            <a:r>
              <a:rPr lang="en-US" altLang="zh-CN" dirty="0" smtClean="0"/>
              <a:t>. </a:t>
            </a:r>
            <a:r>
              <a:rPr lang="zh-CN" altLang="en-US" dirty="0" smtClean="0"/>
              <a:t>前厅的功能布局 </a:t>
            </a: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（一）正门入口处及人流线路</a:t>
            </a: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     各条人流线路要经过装修或铺设条形地毯，适当装点，形成明确的人流方向，与休息区和服务区互不影响。</a:t>
            </a: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（二）服务区</a:t>
            </a:r>
            <a:endParaRPr lang="en-US" altLang="zh-CN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dirty="0" smtClean="0"/>
              <a:t>总服务台</a:t>
            </a:r>
            <a:endParaRPr lang="en-US" altLang="zh-CN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dirty="0" smtClean="0"/>
              <a:t>大堂副理处</a:t>
            </a:r>
            <a:endParaRPr lang="en-US" altLang="zh-CN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dirty="0" smtClean="0"/>
              <a:t>行李处</a:t>
            </a:r>
            <a:endParaRPr lang="en-US" altLang="zh-CN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zh-CN" altLang="en-US" dirty="0" smtClean="0"/>
              <a:t>（三）休息区</a:t>
            </a:r>
            <a:endParaRPr lang="en-US" altLang="zh-CN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zh-CN" altLang="en-US" dirty="0" smtClean="0"/>
              <a:t>（四）公共卫生间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013983e301943a609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89000" y="1382712"/>
            <a:ext cx="7366000" cy="46101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551e06175370cf03abe3ac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31723" y="1219200"/>
            <a:ext cx="7472546" cy="50673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610212_or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2305050" cy="2952750"/>
          </a:xfrm>
        </p:spPr>
      </p:pic>
      <p:pic>
        <p:nvPicPr>
          <p:cNvPr id="5" name="图片 4" descr="t01cd738de59a7293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714620"/>
            <a:ext cx="5080000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行李处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4565661" cy="3424246"/>
          </a:xfrm>
        </p:spPr>
      </p:pic>
      <p:pic>
        <p:nvPicPr>
          <p:cNvPr id="5" name="图片 4" descr="行李员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29058" y="1500174"/>
            <a:ext cx="585791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291913810846875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14536" y="1219200"/>
            <a:ext cx="6314927" cy="49371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任务二  前厅部的布局和环境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dirty="0" smtClean="0"/>
              <a:t>三</a:t>
            </a:r>
            <a:r>
              <a:rPr lang="en-US" altLang="zh-CN" dirty="0" smtClean="0"/>
              <a:t>. </a:t>
            </a:r>
            <a:r>
              <a:rPr lang="zh-CN" altLang="en-US" dirty="0" smtClean="0"/>
              <a:t>前厅环境设置与营造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（一）环境设置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光线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色彩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温度，湿度与通风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声音</a:t>
            </a:r>
            <a:endParaRPr lang="en-US" altLang="zh-CN" dirty="0" smtClean="0"/>
          </a:p>
          <a:p>
            <a:pPr marL="514350" indent="-514350">
              <a:buNone/>
            </a:pPr>
            <a:r>
              <a:rPr lang="zh-CN" altLang="en-US" dirty="0" smtClean="0"/>
              <a:t>（二）氛围营造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装饰艺术应突出饭店文化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前厅服务员应举止文明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前厅服务员应始终微笑待客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前厅服务员应注重服务效率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任务二  前厅部的布局和环境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CN" altLang="en-US" dirty="0" smtClean="0"/>
              <a:t>四</a:t>
            </a:r>
            <a:r>
              <a:rPr lang="en-US" altLang="zh-CN" dirty="0" smtClean="0"/>
              <a:t>. </a:t>
            </a:r>
            <a:r>
              <a:rPr lang="zh-CN" altLang="en-US" dirty="0" smtClean="0"/>
              <a:t>前厅设备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（一）柜台设备及用品简介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</a:t>
            </a:r>
            <a:r>
              <a:rPr lang="zh-CN" altLang="en-US" dirty="0" smtClean="0"/>
              <a:t>电脑、打印机、扫描仪、复印机、钥匙及信件架、客房钥匙卡、保险箱、信用卡刷卡机、账单架、收款机和验钞机、计算器、打时器、档案小车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（二）行李组设备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</a:t>
            </a:r>
            <a:r>
              <a:rPr lang="zh-CN" altLang="en-US" dirty="0" smtClean="0"/>
              <a:t>行李车、行李寄存架、伞架、轮椅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（三）总机房设备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程控电话交换机、电话自动计费器、呼唤机总台、自动叫醒控制系统等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（四）礼宾部设备配置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工作台、文件柜、电脑、打印机、电话、文具、胶带、绳子、磅秤、计算器、地图、饭店介绍、航空时刻表、火车时刻表、邮政编码簿、电话号码簿等</a:t>
            </a: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任务三  前厅部的发展趋势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一、 前厅服务方式的发展趋势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（一）商务中心的职能退化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（二）坐式前台将被越来越多的饭店采用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（三）接待收银一站化服务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（四）个性化服务向“共性规则”制度转变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二、前厅管理方式的发展趋势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（一）精简机构，合理定编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（二）饭店的定价策略将更加灵活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（三）饭店预订方式网络化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（四）越来越多的饭店将实施“收益管理”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正确认识前厅部在饭店中的</a:t>
            </a:r>
            <a:r>
              <a:rPr lang="zh-CN" altLang="en-US" u="sng" dirty="0" smtClean="0"/>
              <a:t>重要地位</a:t>
            </a:r>
            <a:r>
              <a:rPr lang="zh-CN" altLang="en-US" dirty="0" smtClean="0"/>
              <a:t>及主要</a:t>
            </a:r>
            <a:r>
              <a:rPr lang="zh-CN" altLang="en-US" u="sng" dirty="0" smtClean="0"/>
              <a:t>工作任务</a:t>
            </a:r>
            <a:endParaRPr lang="en-US" altLang="zh-CN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熟悉前厅的</a:t>
            </a:r>
            <a:r>
              <a:rPr lang="zh-CN" altLang="en-US" u="sng" dirty="0" smtClean="0"/>
              <a:t>功能布局</a:t>
            </a:r>
            <a:r>
              <a:rPr lang="zh-CN" altLang="en-US" dirty="0" smtClean="0"/>
              <a:t>和</a:t>
            </a:r>
            <a:r>
              <a:rPr lang="zh-CN" altLang="en-US" u="sng" dirty="0" smtClean="0"/>
              <a:t>环境营造</a:t>
            </a:r>
            <a:endParaRPr lang="en-US" altLang="zh-CN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了解前厅工作的</a:t>
            </a:r>
            <a:r>
              <a:rPr lang="zh-CN" altLang="en-US" u="sng" dirty="0" smtClean="0"/>
              <a:t>主要设备</a:t>
            </a:r>
            <a:endParaRPr lang="en-US" altLang="zh-CN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理解并掌握前厅部的服务及管理</a:t>
            </a:r>
            <a:r>
              <a:rPr lang="zh-CN" altLang="en-US" u="sng" dirty="0" smtClean="0"/>
              <a:t>发展趋势</a:t>
            </a:r>
            <a:endParaRPr lang="zh-CN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任务一  前厅部的地位和任务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一</a:t>
            </a:r>
            <a:r>
              <a:rPr lang="en-US" altLang="zh-CN" dirty="0" smtClean="0"/>
              <a:t>. </a:t>
            </a:r>
            <a:r>
              <a:rPr lang="zh-CN" altLang="en-US" dirty="0" smtClean="0"/>
              <a:t>前厅部的地位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（一）前厅部是饭店业务活动的中心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（二）前厅部是饭店形象的代表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（三）前厅部是创造经济收入的关键部门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（四）前厅部是饭店决策的参谋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（五）前厅部是饭店建立良好宾客关系的重要环节</a:t>
            </a: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dirty="0" smtClean="0"/>
              <a:t>          </a:t>
            </a:r>
            <a:r>
              <a:rPr lang="zh-CN" altLang="en-US" dirty="0" smtClean="0"/>
              <a:t>“</a:t>
            </a:r>
            <a:r>
              <a:rPr lang="zh-CN" altLang="en-US" u="sng" dirty="0" smtClean="0">
                <a:solidFill>
                  <a:srgbClr val="FF0000"/>
                </a:solidFill>
              </a:rPr>
              <a:t>中枢神经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  <p:sp>
        <p:nvSpPr>
          <p:cNvPr id="4" name="右箭头 3"/>
          <p:cNvSpPr/>
          <p:nvPr/>
        </p:nvSpPr>
        <p:spPr>
          <a:xfrm>
            <a:off x="571472" y="5500702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任务一  前厅部的地位和任务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二</a:t>
            </a:r>
            <a:r>
              <a:rPr lang="en-US" altLang="zh-CN" dirty="0" smtClean="0"/>
              <a:t>. </a:t>
            </a:r>
            <a:r>
              <a:rPr lang="zh-CN" altLang="en-US" dirty="0" smtClean="0"/>
              <a:t>前厅部的工作任务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（一）销售客房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（二）提供信息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（三）协调对客服务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（四）房态控制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（五）财务管理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（六）提供各类前厅服务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（七）建立宾客档案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任务一  前厅部的地位和任务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</p:nvPr>
        </p:nvGraphicFramePr>
        <p:xfrm>
          <a:off x="428596" y="1785926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  <a:gridCol w="65436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售前服务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远程询问服务，如电话、传真、电传、信函、网上咨询等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各种预订服务，如散客预订客房、团队客人预订客房等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</a:t>
                      </a:r>
                    </a:p>
                    <a:p>
                      <a:pPr algn="ctr"/>
                      <a:r>
                        <a:rPr lang="zh-CN" altLang="en-US" dirty="0" smtClean="0"/>
                        <a:t>售中服务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抵店时：迎接客人、应接行李、登记入住等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逗留期间：问讯、邮件、委托代办、客账管理、总机话务服务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离店时：退房结账、行李服务、相关离店服务等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</a:t>
                      </a:r>
                    </a:p>
                    <a:p>
                      <a:pPr algn="ctr"/>
                      <a:r>
                        <a:rPr lang="zh-CN" altLang="en-US" dirty="0" smtClean="0"/>
                        <a:t>售后服务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建立客史档案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与宾客保持联系，如节假日信函问候等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任务一  前厅部的地位和任务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三</a:t>
            </a:r>
            <a:r>
              <a:rPr lang="en-US" altLang="zh-CN" dirty="0" smtClean="0"/>
              <a:t>. </a:t>
            </a:r>
            <a:r>
              <a:rPr lang="zh-CN" altLang="en-US" dirty="0" smtClean="0"/>
              <a:t>前厅部的业务特点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（一）业务内容综合性程度高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（二）业务能力的全面性要求高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（三）业务处理重视时效性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（四）业务内容和处理方式的安全性强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任务二  前厅部的布局和环境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前厅：饭店的正门、大厅（大堂）、楼梯、电梯、公共卫生间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r>
              <a:rPr lang="zh-CN" altLang="en-US" dirty="0" smtClean="0"/>
              <a:t>前厅是客人对饭店产生第一印象的重要空间</a:t>
            </a:r>
            <a:endParaRPr lang="en-US" altLang="zh-CN" dirty="0" smtClean="0"/>
          </a:p>
          <a:p>
            <a:r>
              <a:rPr lang="zh-CN" altLang="en-US" dirty="0" smtClean="0"/>
              <a:t>前厅是集交通、服务、休息等多种功能为一体的一个共享</a:t>
            </a:r>
            <a:r>
              <a:rPr lang="zh-CN" altLang="en-US" dirty="0" smtClean="0"/>
              <a:t>空间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前厅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429000"/>
            <a:ext cx="3929091" cy="2950456"/>
          </a:xfrm>
          <a:prstGeom prst="rect">
            <a:avLst/>
          </a:prstGeom>
        </p:spPr>
      </p:pic>
      <p:pic>
        <p:nvPicPr>
          <p:cNvPr id="5" name="图片 4" descr="前厅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429000"/>
            <a:ext cx="2196719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任务二  前厅部的布局和环境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ea1ChsPeriod"/>
            </a:pPr>
            <a:r>
              <a:rPr lang="zh-CN" altLang="en-US" dirty="0" smtClean="0"/>
              <a:t>饭店大堂的设计类型及设计依据</a:t>
            </a:r>
            <a:endParaRPr lang="en-US" altLang="zh-CN" dirty="0" smtClean="0"/>
          </a:p>
          <a:p>
            <a:pPr marL="514350" indent="-514350">
              <a:buNone/>
            </a:pPr>
            <a:r>
              <a:rPr lang="zh-CN" altLang="en-US" dirty="0" smtClean="0"/>
              <a:t>（一）饭店大堂设计装饰的类型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古典式</a:t>
            </a:r>
            <a:endParaRPr lang="en-US" altLang="zh-CN" dirty="0" smtClean="0"/>
          </a:p>
          <a:p>
            <a:pPr marL="514350" indent="-514350">
              <a:buAutoNum type="arabicPeriod"/>
            </a:pPr>
            <a:endParaRPr lang="en-US" altLang="zh-CN" dirty="0" smtClean="0"/>
          </a:p>
          <a:p>
            <a:pPr marL="514350" indent="-514350">
              <a:buNone/>
            </a:pPr>
            <a:endParaRPr lang="zh-CN" altLang="en-US" dirty="0"/>
          </a:p>
        </p:txBody>
      </p:sp>
      <p:pic>
        <p:nvPicPr>
          <p:cNvPr id="5" name="图片 4" descr="微信图片_201902250942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285992"/>
            <a:ext cx="6198214" cy="396685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85</TotalTime>
  <Words>876</Words>
  <Application>WPS 演示</Application>
  <PresentationFormat>全屏显示(4:3)</PresentationFormat>
  <Paragraphs>112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质朴</vt:lpstr>
      <vt:lpstr>前厅管理与实务</vt:lpstr>
      <vt:lpstr>幻灯片 2</vt:lpstr>
      <vt:lpstr>学习目标</vt:lpstr>
      <vt:lpstr>任务一  前厅部的地位和任务</vt:lpstr>
      <vt:lpstr>任务一  前厅部的地位和任务</vt:lpstr>
      <vt:lpstr>任务一  前厅部的地位和任务</vt:lpstr>
      <vt:lpstr>任务一  前厅部的地位和任务</vt:lpstr>
      <vt:lpstr>任务二  前厅部的布局和环境</vt:lpstr>
      <vt:lpstr>任务二  前厅部的布局和环境</vt:lpstr>
      <vt:lpstr>任务二  前厅部的布局和环境</vt:lpstr>
      <vt:lpstr>幻灯片 11</vt:lpstr>
      <vt:lpstr>幻灯片 12</vt:lpstr>
      <vt:lpstr>幻灯片 13</vt:lpstr>
      <vt:lpstr>幻灯片 14</vt:lpstr>
      <vt:lpstr>幻灯片 15</vt:lpstr>
      <vt:lpstr>任务二  前厅部的布局和环境</vt:lpstr>
      <vt:lpstr>任务二  前厅部的布局和环境</vt:lpstr>
      <vt:lpstr>任务二  前厅部的布局和环境</vt:lpstr>
      <vt:lpstr>任务二  前厅部的布局和环境</vt:lpstr>
      <vt:lpstr>任务二  前厅部的布局和环境</vt:lpstr>
      <vt:lpstr>任务二  前厅部的布局和环境</vt:lpstr>
      <vt:lpstr>幻灯片 22</vt:lpstr>
      <vt:lpstr>幻灯片 23</vt:lpstr>
      <vt:lpstr>幻灯片 24</vt:lpstr>
      <vt:lpstr>幻灯片 25</vt:lpstr>
      <vt:lpstr>幻灯片 26</vt:lpstr>
      <vt:lpstr>任务二  前厅部的布局和环境</vt:lpstr>
      <vt:lpstr>任务二  前厅部的布局和环境</vt:lpstr>
      <vt:lpstr>任务三  前厅部的发展趋势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前厅管理与实务</dc:title>
  <dc:creator>Administrator</dc:creator>
  <cp:lastModifiedBy>China</cp:lastModifiedBy>
  <cp:revision>55</cp:revision>
  <dcterms:created xsi:type="dcterms:W3CDTF">2018-03-04T10:12:00Z</dcterms:created>
  <dcterms:modified xsi:type="dcterms:W3CDTF">2020-02-21T05:38:54Z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