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98" r:id="rId3"/>
    <p:sldId id="939" r:id="rId4"/>
    <p:sldId id="940" r:id="rId5"/>
    <p:sldId id="896" r:id="rId6"/>
    <p:sldId id="344" r:id="rId7"/>
    <p:sldId id="897" r:id="rId8"/>
    <p:sldId id="849" r:id="rId9"/>
    <p:sldId id="898" r:id="rId10"/>
    <p:sldId id="899" r:id="rId11"/>
    <p:sldId id="900" r:id="rId12"/>
    <p:sldId id="901" r:id="rId13"/>
    <p:sldId id="902" r:id="rId14"/>
    <p:sldId id="903" r:id="rId15"/>
    <p:sldId id="933" r:id="rId16"/>
    <p:sldId id="934" r:id="rId17"/>
    <p:sldId id="935" r:id="rId18"/>
    <p:sldId id="936" r:id="rId19"/>
    <p:sldId id="904" r:id="rId20"/>
    <p:sldId id="905" r:id="rId21"/>
    <p:sldId id="937" r:id="rId22"/>
    <p:sldId id="938" r:id="rId23"/>
  </p:sldIdLst>
  <p:sldSz cx="12192000" cy="6858000"/>
  <p:notesSz cx="6858000" cy="9144000"/>
  <p:custDataLst>
    <p:tags r:id="rId25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3A2"/>
    <a:srgbClr val="1369B2"/>
    <a:srgbClr val="D6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 snapToGrid="0">
      <p:cViewPr>
        <p:scale>
          <a:sx n="69" d="100"/>
          <a:sy n="69" d="100"/>
        </p:scale>
        <p:origin x="-1171" y="-461"/>
      </p:cViewPr>
      <p:guideLst>
        <p:guide orient="horz" pos="2092"/>
        <p:guide pos="38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66" d="100"/>
        <a:sy n="2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kumimoji="1" sz="1200">
                <a:latin typeface="等线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>
                <a:latin typeface="等线" charset="0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410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kumimoji="1" sz="1200">
                <a:latin typeface="等线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283E0F-74FB-4CF6-B92F-BA0D3B768B7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1016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147" name="幻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fld id="{666C4432-86B1-44C8-B144-754EE8881D6E}" type="slidenum">
              <a:rPr lang="zh-CN" altLang="en-US" sz="1200"/>
              <a:pPr/>
              <a:t>1</a:t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596979"/>
            <a:ext cx="9144000" cy="1912983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88698-2790-4799-A03F-F8D2A4A2DB4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7941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0D640-E144-490B-8F7E-65C826AB46A4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473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3D8B2-F2A4-4705-A013-3C96A07E7A74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41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3D35E-3885-4274-AA9A-8DFBF1713F81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矩形 9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25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1F17B-D6B6-4D3F-8964-F09DF34F00D6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矩形 11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80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40E0F-B024-4B43-831A-91927FC06959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31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B6AA8-31EB-468B-8C41-6415ECD260E2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8009263" y="99152"/>
            <a:ext cx="3668617" cy="958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94" y="6581545"/>
            <a:ext cx="2466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964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0E7A1-F48F-4719-BB98-7E5AEA7B7FB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59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 noProof="1">
                <a:solidFill>
                  <a:srgbClr val="898989"/>
                </a:solidFill>
                <a:latin typeface="等线" charset="-122"/>
                <a:ea typeface="等线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等线" charset="-122"/>
              </a:defRPr>
            </a:lvl1pPr>
          </a:lstStyle>
          <a:p>
            <a:fld id="{5558DAD5-D431-48DD-BB7C-9F90A0AF82BA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1031" name="图片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矩形 1"/>
          <p:cNvSpPr>
            <a:spLocks noChangeArrowheads="1"/>
          </p:cNvSpPr>
          <p:nvPr/>
        </p:nvSpPr>
        <p:spPr bwMode="auto">
          <a:xfrm>
            <a:off x="871538" y="363538"/>
            <a:ext cx="892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宋体" pitchFamily="2" charset="-122"/>
              </a:rPr>
              <a:t>✎ </a:t>
            </a:r>
            <a:endParaRPr lang="zh-CN" altLang="en-US" sz="36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64" r:id="rId8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等线 Ligh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1"/>
          <p:cNvSpPr>
            <a:spLocks noGrp="1" noChangeArrowheads="1"/>
          </p:cNvSpPr>
          <p:nvPr>
            <p:ph type="ctrTitle"/>
          </p:nvPr>
        </p:nvSpPr>
        <p:spPr>
          <a:xfrm>
            <a:off x="1670050" y="1709738"/>
            <a:ext cx="9144000" cy="1912937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章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dirty="0" smtClean="0"/>
              <a:t>流</a:t>
            </a:r>
            <a:r>
              <a:rPr lang="zh-CN" altLang="zh-CN" dirty="0"/>
              <a:t>程控制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124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5038725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15"/>
          <p:cNvSpPr>
            <a:spLocks noChangeArrowheads="1"/>
          </p:cNvSpPr>
          <p:nvPr/>
        </p:nvSpPr>
        <p:spPr bwMode="auto">
          <a:xfrm>
            <a:off x="6187959" y="5038725"/>
            <a:ext cx="205279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</a:t>
            </a: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语句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语句的嵌套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循环语句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9183318" y="5038725"/>
            <a:ext cx="17501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循环嵌套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跳转语句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534" y="789542"/>
            <a:ext cx="4514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语句可使程序产生分支，根据分支数量的不同，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语句分为单分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支、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双分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支和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多分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支语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句。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68400" y="4169571"/>
            <a:ext cx="2946400" cy="1524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648200" y="4194971"/>
            <a:ext cx="3022600" cy="14986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8229600" y="4169571"/>
            <a:ext cx="2819400" cy="15494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矩形 6"/>
          <p:cNvSpPr>
            <a:spLocks noChangeArrowheads="1"/>
          </p:cNvSpPr>
          <p:nvPr/>
        </p:nvSpPr>
        <p:spPr bwMode="auto">
          <a:xfrm>
            <a:off x="1404071" y="4675984"/>
            <a:ext cx="24750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latin typeface="Times New Roman" pitchFamily="18" charset="0"/>
                <a:cs typeface="Times New Roman" pitchFamily="18" charset="0"/>
              </a:rPr>
              <a:t>if</a:t>
            </a:r>
            <a:endParaRPr lang="zh-CN" altLang="zh-C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文本框 7"/>
          <p:cNvSpPr txBox="1">
            <a:spLocks noChangeArrowheads="1"/>
          </p:cNvSpPr>
          <p:nvPr/>
        </p:nvSpPr>
        <p:spPr bwMode="auto">
          <a:xfrm>
            <a:off x="1168400" y="3523458"/>
            <a:ext cx="2971800" cy="646113"/>
          </a:xfrm>
          <a:prstGeom prst="rect">
            <a:avLst/>
          </a:prstGeom>
          <a:solidFill>
            <a:srgbClr val="1353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单分支</a:t>
            </a:r>
            <a:endParaRPr lang="zh-CN" altLang="en-US" sz="3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文本框 8"/>
          <p:cNvSpPr txBox="1">
            <a:spLocks noChangeArrowheads="1"/>
          </p:cNvSpPr>
          <p:nvPr/>
        </p:nvSpPr>
        <p:spPr bwMode="auto">
          <a:xfrm>
            <a:off x="4660900" y="3552829"/>
            <a:ext cx="2997200" cy="646113"/>
          </a:xfrm>
          <a:prstGeom prst="rect">
            <a:avLst/>
          </a:prstGeom>
          <a:solidFill>
            <a:srgbClr val="1353A2"/>
          </a:solidFill>
          <a:ln w="9525">
            <a:solidFill>
              <a:srgbClr val="1353A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双分支</a:t>
            </a:r>
            <a:endParaRPr lang="zh-CN" altLang="en-US" sz="36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文本框 9"/>
          <p:cNvSpPr txBox="1">
            <a:spLocks noChangeArrowheads="1"/>
          </p:cNvSpPr>
          <p:nvPr/>
        </p:nvSpPr>
        <p:spPr bwMode="auto">
          <a:xfrm>
            <a:off x="8229600" y="3523458"/>
            <a:ext cx="2819400" cy="646113"/>
          </a:xfrm>
          <a:prstGeom prst="rect">
            <a:avLst/>
          </a:prstGeom>
          <a:solidFill>
            <a:srgbClr val="1353A2"/>
          </a:solidFill>
          <a:ln w="9525">
            <a:solidFill>
              <a:srgbClr val="1353A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360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多分支</a:t>
            </a:r>
            <a:endParaRPr lang="zh-CN" altLang="en-US" sz="36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0"/>
          <p:cNvSpPr>
            <a:spLocks noChangeArrowheads="1"/>
          </p:cNvSpPr>
          <p:nvPr/>
        </p:nvSpPr>
        <p:spPr bwMode="auto">
          <a:xfrm>
            <a:off x="4968875" y="4675984"/>
            <a:ext cx="2498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latin typeface="Times New Roman" pitchFamily="18" charset="0"/>
                <a:cs typeface="Times New Roman" pitchFamily="18" charset="0"/>
              </a:rPr>
              <a:t>if-else</a:t>
            </a:r>
            <a:endParaRPr lang="zh-CN" altLang="zh-C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1"/>
          <p:cNvSpPr>
            <a:spLocks noChangeArrowheads="1"/>
          </p:cNvSpPr>
          <p:nvPr/>
        </p:nvSpPr>
        <p:spPr bwMode="auto">
          <a:xfrm>
            <a:off x="8451273" y="4675983"/>
            <a:ext cx="24245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latin typeface="Times New Roman" pitchFamily="18" charset="0"/>
                <a:cs typeface="Times New Roman" pitchFamily="18" charset="0"/>
              </a:rPr>
              <a:t>if-elif-else</a:t>
            </a:r>
            <a:endParaRPr lang="zh-CN" altLang="zh-C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77849" y="1636238"/>
            <a:ext cx="6681933" cy="275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 dirty="0"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3600" dirty="0">
                <a:latin typeface="微软雅黑" pitchFamily="34" charset="-122"/>
                <a:ea typeface="微软雅黑" pitchFamily="34" charset="-122"/>
              </a:rPr>
              <a:t>语句由</a:t>
            </a:r>
            <a:r>
              <a:rPr lang="en-US" altLang="zh-CN" sz="3600" dirty="0">
                <a:latin typeface="微软雅黑" pitchFamily="34" charset="-122"/>
                <a:ea typeface="微软雅黑" pitchFamily="34" charset="-122"/>
              </a:rPr>
              <a:t>if</a:t>
            </a:r>
            <a:r>
              <a:rPr lang="zh-CN" altLang="zh-CN" sz="3600" dirty="0">
                <a:latin typeface="微软雅黑" pitchFamily="34" charset="-122"/>
                <a:ea typeface="微软雅黑" pitchFamily="34" charset="-122"/>
              </a:rPr>
              <a:t>关键字、条件表达式</a:t>
            </a:r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zh-CN" sz="3600" dirty="0">
                <a:latin typeface="微软雅黑" pitchFamily="34" charset="-122"/>
                <a:ea typeface="微软雅黑" pitchFamily="34" charset="-122"/>
              </a:rPr>
              <a:t>代码块三部分组成，</a:t>
            </a:r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它</a:t>
            </a:r>
            <a:r>
              <a:rPr lang="zh-CN" altLang="zh-CN" sz="3600" dirty="0">
                <a:latin typeface="微软雅黑" pitchFamily="34" charset="-122"/>
                <a:ea typeface="微软雅黑" pitchFamily="34" charset="-122"/>
              </a:rPr>
              <a:t>根据表达式的判断结果选择是否执行相应的代码块 。</a:t>
            </a:r>
            <a:endParaRPr lang="zh-CN" altLang="en-US" sz="3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34290" y="4599709"/>
            <a:ext cx="6345383" cy="1366874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16" name="文本框 2"/>
          <p:cNvSpPr txBox="1">
            <a:spLocks noChangeArrowheads="1"/>
          </p:cNvSpPr>
          <p:nvPr/>
        </p:nvSpPr>
        <p:spPr bwMode="auto">
          <a:xfrm>
            <a:off x="2269473" y="4806091"/>
            <a:ext cx="26484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latin typeface="Times New Roman" pitchFamily="18" charset="0"/>
              </a:rPr>
              <a:t>if </a:t>
            </a:r>
            <a:r>
              <a:rPr lang="zh-CN" altLang="zh-CN" sz="2800" dirty="0" smtClean="0">
                <a:latin typeface="Times New Roman" pitchFamily="18" charset="0"/>
              </a:rPr>
              <a:t>条</a:t>
            </a:r>
            <a:r>
              <a:rPr lang="zh-CN" altLang="zh-CN" sz="2800" dirty="0">
                <a:latin typeface="Times New Roman" pitchFamily="18" charset="0"/>
              </a:rPr>
              <a:t>件表达式：</a:t>
            </a:r>
          </a:p>
          <a:p>
            <a:r>
              <a:rPr lang="en-US" altLang="zh-CN" sz="2800" dirty="0">
                <a:latin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</a:rPr>
              <a:t>    </a:t>
            </a:r>
            <a:r>
              <a:rPr lang="zh-CN" altLang="zh-CN" sz="2800" dirty="0" smtClean="0">
                <a:latin typeface="Times New Roman" pitchFamily="18" charset="0"/>
              </a:rPr>
              <a:t>代</a:t>
            </a:r>
            <a:r>
              <a:rPr lang="zh-CN" altLang="zh-CN" sz="2800" dirty="0">
                <a:latin typeface="Times New Roman" pitchFamily="18" charset="0"/>
              </a:rPr>
              <a:t>码块</a:t>
            </a:r>
          </a:p>
        </p:txBody>
      </p:sp>
      <p:pic>
        <p:nvPicPr>
          <p:cNvPr id="18" name="图片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998" y="1636238"/>
            <a:ext cx="3130983" cy="438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6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99"/>
          <p:cNvSpPr txBox="1">
            <a:spLocks noChangeArrowheads="1"/>
          </p:cNvSpPr>
          <p:nvPr/>
        </p:nvSpPr>
        <p:spPr bwMode="auto">
          <a:xfrm>
            <a:off x="3324082" y="2930827"/>
            <a:ext cx="7107523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if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关键字可以理解为“如果”，当条件表达式的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值为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True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时，则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执行代码块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82889" y="2632363"/>
            <a:ext cx="8189912" cy="1842655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00"/>
              </a:solidFill>
            </a:endParaRPr>
          </a:p>
        </p:txBody>
      </p:sp>
      <p:pic>
        <p:nvPicPr>
          <p:cNvPr id="10" name="图片 5" descr="t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156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77850" y="1636238"/>
            <a:ext cx="6197024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600" dirty="0">
                <a:latin typeface="微软雅黑" pitchFamily="34" charset="-122"/>
                <a:ea typeface="微软雅黑" pitchFamily="34" charset="-122"/>
              </a:rPr>
              <a:t>if-else</a:t>
            </a:r>
            <a:r>
              <a:rPr lang="zh-CN" altLang="zh-CN" sz="3600" dirty="0">
                <a:latin typeface="微软雅黑" pitchFamily="34" charset="-122"/>
                <a:ea typeface="微软雅黑" pitchFamily="34" charset="-122"/>
              </a:rPr>
              <a:t>语句产生两个分支，可根据条件表达式的判断结果选择执行哪一个分支。</a:t>
            </a:r>
            <a:endParaRPr lang="zh-CN" altLang="en-US" sz="3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34290" y="3830875"/>
            <a:ext cx="5888183" cy="2135708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16" name="文本框 2"/>
          <p:cNvSpPr txBox="1">
            <a:spLocks noChangeArrowheads="1"/>
          </p:cNvSpPr>
          <p:nvPr/>
        </p:nvSpPr>
        <p:spPr bwMode="auto">
          <a:xfrm>
            <a:off x="2269473" y="3990788"/>
            <a:ext cx="264848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latin typeface="Times New Roman" pitchFamily="18" charset="0"/>
              </a:rPr>
              <a:t>if </a:t>
            </a:r>
            <a:r>
              <a:rPr lang="zh-CN" altLang="zh-CN" sz="2800" dirty="0">
                <a:latin typeface="Times New Roman" pitchFamily="18" charset="0"/>
              </a:rPr>
              <a:t>条件表达式：</a:t>
            </a:r>
          </a:p>
          <a:p>
            <a:r>
              <a:rPr lang="en-US" altLang="zh-CN" sz="2800" dirty="0" smtClean="0">
                <a:latin typeface="Times New Roman" pitchFamily="18" charset="0"/>
              </a:rPr>
              <a:t>     </a:t>
            </a:r>
            <a:r>
              <a:rPr lang="zh-CN" altLang="zh-CN" sz="2800" dirty="0" smtClean="0">
                <a:latin typeface="Times New Roman" pitchFamily="18" charset="0"/>
              </a:rPr>
              <a:t>代</a:t>
            </a:r>
            <a:r>
              <a:rPr lang="zh-CN" altLang="zh-CN" sz="2800" dirty="0">
                <a:latin typeface="Times New Roman" pitchFamily="18" charset="0"/>
              </a:rPr>
              <a:t>码块</a:t>
            </a:r>
            <a:r>
              <a:rPr lang="en-US" altLang="zh-CN" sz="2800" dirty="0">
                <a:latin typeface="Times New Roman" pitchFamily="18" charset="0"/>
              </a:rPr>
              <a:t>1</a:t>
            </a:r>
            <a:endParaRPr lang="zh-CN" altLang="zh-CN" sz="2800" dirty="0">
              <a:latin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</a:rPr>
              <a:t>else:</a:t>
            </a:r>
            <a:endParaRPr lang="zh-CN" altLang="zh-CN" sz="2800" dirty="0">
              <a:latin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</a:rPr>
              <a:t>     </a:t>
            </a:r>
            <a:r>
              <a:rPr lang="zh-CN" altLang="zh-CN" sz="2800" dirty="0" smtClean="0">
                <a:latin typeface="Times New Roman" pitchFamily="18" charset="0"/>
              </a:rPr>
              <a:t>代</a:t>
            </a:r>
            <a:r>
              <a:rPr lang="zh-CN" altLang="zh-CN" sz="2800" dirty="0">
                <a:latin typeface="Times New Roman" pitchFamily="18" charset="0"/>
              </a:rPr>
              <a:t>码块</a:t>
            </a:r>
            <a:r>
              <a:rPr lang="en-US" altLang="zh-CN" sz="2800" dirty="0">
                <a:latin typeface="Times New Roman" pitchFamily="18" charset="0"/>
              </a:rPr>
              <a:t>2</a:t>
            </a:r>
            <a:endParaRPr lang="zh-CN" altLang="zh-CN" sz="2800" dirty="0">
              <a:latin typeface="Times New Roman" pitchFamily="18" charset="0"/>
            </a:endParaRPr>
          </a:p>
        </p:txBody>
      </p: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237" y="1808812"/>
            <a:ext cx="4494142" cy="404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4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99"/>
          <p:cNvSpPr txBox="1">
            <a:spLocks noChangeArrowheads="1"/>
          </p:cNvSpPr>
          <p:nvPr/>
        </p:nvSpPr>
        <p:spPr bwMode="auto">
          <a:xfrm>
            <a:off x="3324081" y="2685031"/>
            <a:ext cx="7107523" cy="178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如果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if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条件表达式结果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为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True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则</a:t>
            </a:r>
            <a:r>
              <a:rPr lang="zh-CN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执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行代码块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；如果条件表达式结果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为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False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，则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执行代码块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82889" y="2373007"/>
            <a:ext cx="8189912" cy="241069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00"/>
              </a:solidFill>
            </a:endParaRPr>
          </a:p>
        </p:txBody>
      </p:sp>
      <p:pic>
        <p:nvPicPr>
          <p:cNvPr id="10" name="图片 5" descr="t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376966" y="1916346"/>
            <a:ext cx="808228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charset="0"/>
              <a:buChar char="l"/>
            </a:pPr>
            <a:r>
              <a:rPr lang="zh-CN" alt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判断程序的结果？</a:t>
            </a:r>
          </a:p>
          <a:p>
            <a:pPr>
              <a:buFont typeface="Wingdings" panose="05000000000000000000" charset="0"/>
              <a:buNone/>
            </a:pP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i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=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3</a:t>
            </a:r>
            <a:endParaRPr lang="en-US" sz="2400" b="1" dirty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charset="0"/>
              <a:ea typeface="宋体" panose="02010600030101010101" pitchFamily="2" charset="-122"/>
            </a:endParaRPr>
          </a:p>
          <a:p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if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not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i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&gt;</a:t>
            </a:r>
            <a:r>
              <a:rPr lang="en-US" sz="2400" dirty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5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and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1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+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i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*</a:t>
            </a:r>
            <a:r>
              <a:rPr lang="en-US" sz="2400" dirty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3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==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10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or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i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%</a:t>
            </a:r>
            <a:r>
              <a:rPr lang="en-US" sz="2400" dirty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2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==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0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:</a:t>
            </a:r>
            <a:endParaRPr lang="en-US" sz="240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    </a:t>
            </a:r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print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(</a:t>
            </a:r>
            <a:r>
              <a:rPr lang="en-US" sz="240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"</a:t>
            </a:r>
            <a:r>
              <a:rPr lang="zh-CN" altLang="en-US" sz="240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测试通过</a:t>
            </a:r>
            <a:r>
              <a:rPr lang="en-US" sz="240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"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)</a:t>
            </a:r>
            <a:endParaRPr lang="en-US" sz="2400" b="1" dirty="0">
              <a:solidFill>
                <a:srgbClr val="0000FF"/>
              </a:solidFill>
              <a:highlight>
                <a:srgbClr val="FFFFFF"/>
              </a:highlight>
              <a:latin typeface="Courier New" panose="02070309020205020404" charset="0"/>
              <a:ea typeface="宋体" panose="02010600030101010101" pitchFamily="2" charset="-122"/>
            </a:endParaRPr>
          </a:p>
          <a:p>
            <a:r>
              <a:rPr lang="en-US" sz="2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print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(</a:t>
            </a:r>
            <a:r>
              <a:rPr lang="en-US" sz="240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"</a:t>
            </a:r>
            <a:r>
              <a:rPr lang="zh-CN" altLang="en-US" sz="240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测试</a:t>
            </a:r>
            <a:r>
              <a:rPr lang="en-US" sz="2400" dirty="0">
                <a:solidFill>
                  <a:srgbClr val="808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"</a:t>
            </a:r>
            <a:r>
              <a:rPr lang="en-US" sz="24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charset="0"/>
                <a:ea typeface="宋体" panose="02010600030101010101" pitchFamily="2" charset="-122"/>
              </a:rPr>
              <a:t>)</a:t>
            </a:r>
            <a:endParaRPr lang="zh-CN" altLang="en-US" sz="2400" dirty="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1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5740" y="1558446"/>
            <a:ext cx="4304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输出两个数中的最大值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04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"/>
          <p:cNvSpPr txBox="1"/>
          <p:nvPr/>
        </p:nvSpPr>
        <p:spPr>
          <a:xfrm>
            <a:off x="1577224" y="1756640"/>
            <a:ext cx="968565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charset="0"/>
              <a:buChar char="l"/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设计一个程序，要求任意输入一个年份，自动判断出该年份是否为闰年？已知有满足闰年的条件有两个：</a:t>
            </a:r>
          </a:p>
          <a:p>
            <a:pPr indent="0">
              <a:buFont typeface="Wingdings" panose="05000000000000000000" charset="0"/>
              <a:buNone/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该年份能够对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整除，但不能对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整除</a:t>
            </a:r>
          </a:p>
          <a:p>
            <a:pPr indent="0">
              <a:buFont typeface="Wingdings" panose="05000000000000000000" charset="0"/>
              <a:buNone/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该年份直接能被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400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整除</a:t>
            </a:r>
          </a:p>
          <a:p>
            <a:pPr indent="0">
              <a:buFont typeface="Wingdings" panose="05000000000000000000" charset="0"/>
              <a:buNone/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是闰年则输出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闰年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”,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不是则输出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平年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”.</a:t>
            </a:r>
            <a:endParaRPr lang="zh-CN" altLang="en-US" sz="2400" dirty="0"/>
          </a:p>
          <a:p>
            <a:pPr indent="0">
              <a:buFont typeface="Wingdings" panose="05000000000000000000" charset="0"/>
              <a:buNone/>
            </a:pPr>
            <a:endParaRPr lang="zh-CN" altLang="en-US" sz="2400" dirty="0"/>
          </a:p>
          <a:p>
            <a:pPr indent="0">
              <a:buFont typeface="Wingdings" panose="05000000000000000000" charset="0"/>
              <a:buNone/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4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275" y="1754724"/>
            <a:ext cx="9453018" cy="253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38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34292" y="2943601"/>
            <a:ext cx="4114800" cy="3401781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buFontTx/>
              <a:buNone/>
              <a:defRPr/>
            </a:pPr>
            <a:endParaRPr kumimoji="1" lang="zh-CN" altLang="zh-CN" dirty="0">
              <a:latin typeface="Times New Roman" panose="02020603050405020304" charset="0"/>
              <a:ea typeface="微软雅黑" panose="020B0503020204020204" charset="-122"/>
            </a:endParaRPr>
          </a:p>
        </p:txBody>
      </p:sp>
      <p:sp>
        <p:nvSpPr>
          <p:cNvPr id="16" name="文本框 2"/>
          <p:cNvSpPr txBox="1">
            <a:spLocks noChangeArrowheads="1"/>
          </p:cNvSpPr>
          <p:nvPr/>
        </p:nvSpPr>
        <p:spPr bwMode="auto">
          <a:xfrm>
            <a:off x="1616851" y="3059441"/>
            <a:ext cx="2349681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000" dirty="0">
                <a:latin typeface="Times New Roman" pitchFamily="18" charset="0"/>
              </a:rPr>
              <a:t>if </a:t>
            </a:r>
            <a:r>
              <a:rPr lang="zh-CN" altLang="zh-CN" sz="2000" dirty="0">
                <a:latin typeface="Times New Roman" pitchFamily="18" charset="0"/>
              </a:rPr>
              <a:t>条件表达式</a:t>
            </a:r>
            <a:r>
              <a:rPr lang="en-US" altLang="zh-CN" sz="2000" dirty="0">
                <a:latin typeface="Times New Roman" pitchFamily="18" charset="0"/>
              </a:rPr>
              <a:t>1</a:t>
            </a:r>
            <a:r>
              <a:rPr lang="zh-CN" altLang="zh-CN" sz="2000" dirty="0">
                <a:latin typeface="Times New Roman" pitchFamily="18" charset="0"/>
              </a:rPr>
              <a:t>：</a:t>
            </a:r>
          </a:p>
          <a:p>
            <a:r>
              <a:rPr lang="en-US" altLang="zh-CN" sz="2000" dirty="0" smtClean="0">
                <a:latin typeface="Times New Roman" pitchFamily="18" charset="0"/>
              </a:rPr>
              <a:t>     </a:t>
            </a:r>
            <a:r>
              <a:rPr lang="zh-CN" altLang="zh-CN" sz="2000" dirty="0" smtClean="0">
                <a:latin typeface="Times New Roman" pitchFamily="18" charset="0"/>
              </a:rPr>
              <a:t>代</a:t>
            </a:r>
            <a:r>
              <a:rPr lang="zh-CN" altLang="zh-CN" sz="2000" dirty="0">
                <a:latin typeface="Times New Roman" pitchFamily="18" charset="0"/>
              </a:rPr>
              <a:t>码块</a:t>
            </a:r>
            <a:r>
              <a:rPr lang="en-US" altLang="zh-CN" sz="2000" dirty="0">
                <a:latin typeface="Times New Roman" pitchFamily="18" charset="0"/>
              </a:rPr>
              <a:t>1</a:t>
            </a:r>
            <a:endParaRPr lang="zh-CN" altLang="zh-CN" sz="2000" dirty="0">
              <a:latin typeface="Times New Roman" pitchFamily="18" charset="0"/>
            </a:endParaRPr>
          </a:p>
          <a:p>
            <a:r>
              <a:rPr lang="en-US" altLang="zh-CN" sz="2000" dirty="0">
                <a:latin typeface="Times New Roman" pitchFamily="18" charset="0"/>
              </a:rPr>
              <a:t>elif </a:t>
            </a:r>
            <a:r>
              <a:rPr lang="zh-CN" altLang="zh-CN" sz="2000" dirty="0">
                <a:latin typeface="Times New Roman" pitchFamily="18" charset="0"/>
              </a:rPr>
              <a:t>条件表达式</a:t>
            </a:r>
            <a:r>
              <a:rPr lang="en-US" altLang="zh-CN" sz="2000" dirty="0">
                <a:latin typeface="Times New Roman" pitchFamily="18" charset="0"/>
              </a:rPr>
              <a:t>2:</a:t>
            </a:r>
            <a:endParaRPr lang="zh-CN" altLang="zh-CN" sz="2000" dirty="0">
              <a:latin typeface="Times New Roman" pitchFamily="18" charset="0"/>
            </a:endParaRPr>
          </a:p>
          <a:p>
            <a:r>
              <a:rPr lang="en-US" altLang="zh-CN" sz="2000" dirty="0">
                <a:latin typeface="Times New Roman" pitchFamily="18" charset="0"/>
              </a:rPr>
              <a:t>    </a:t>
            </a:r>
            <a:r>
              <a:rPr lang="en-US" altLang="zh-CN" sz="2000" dirty="0" smtClean="0">
                <a:latin typeface="Times New Roman" pitchFamily="18" charset="0"/>
              </a:rPr>
              <a:t> </a:t>
            </a:r>
            <a:r>
              <a:rPr lang="zh-CN" altLang="zh-CN" sz="2000" dirty="0" smtClean="0">
                <a:latin typeface="Times New Roman" pitchFamily="18" charset="0"/>
              </a:rPr>
              <a:t>代</a:t>
            </a:r>
            <a:r>
              <a:rPr lang="zh-CN" altLang="zh-CN" sz="2000" dirty="0">
                <a:latin typeface="Times New Roman" pitchFamily="18" charset="0"/>
              </a:rPr>
              <a:t>码块</a:t>
            </a:r>
            <a:r>
              <a:rPr lang="en-US" altLang="zh-CN" sz="2000" dirty="0">
                <a:latin typeface="Times New Roman" pitchFamily="18" charset="0"/>
              </a:rPr>
              <a:t>2</a:t>
            </a:r>
            <a:endParaRPr lang="zh-CN" altLang="zh-CN" sz="2000" dirty="0">
              <a:latin typeface="Times New Roman" pitchFamily="18" charset="0"/>
            </a:endParaRPr>
          </a:p>
          <a:p>
            <a:r>
              <a:rPr lang="en-US" altLang="zh-CN" sz="2000" dirty="0">
                <a:latin typeface="Times New Roman" pitchFamily="18" charset="0"/>
              </a:rPr>
              <a:t>elif </a:t>
            </a:r>
            <a:r>
              <a:rPr lang="zh-CN" altLang="zh-CN" sz="2000" dirty="0">
                <a:latin typeface="Times New Roman" pitchFamily="18" charset="0"/>
              </a:rPr>
              <a:t>条件表达式</a:t>
            </a:r>
            <a:r>
              <a:rPr lang="en-US" altLang="zh-CN" sz="2000" dirty="0">
                <a:latin typeface="Times New Roman" pitchFamily="18" charset="0"/>
              </a:rPr>
              <a:t>3:</a:t>
            </a:r>
            <a:endParaRPr lang="zh-CN" altLang="zh-CN" sz="2000" dirty="0">
              <a:latin typeface="Times New Roman" pitchFamily="18" charset="0"/>
            </a:endParaRPr>
          </a:p>
          <a:p>
            <a:r>
              <a:rPr lang="en-US" altLang="zh-CN" sz="2000" dirty="0">
                <a:latin typeface="Times New Roman" pitchFamily="18" charset="0"/>
              </a:rPr>
              <a:t>    </a:t>
            </a:r>
            <a:r>
              <a:rPr lang="en-US" altLang="zh-CN" sz="2000" dirty="0" smtClean="0">
                <a:latin typeface="Times New Roman" pitchFamily="18" charset="0"/>
              </a:rPr>
              <a:t> </a:t>
            </a:r>
            <a:r>
              <a:rPr lang="zh-CN" altLang="zh-CN" sz="2000" dirty="0" smtClean="0">
                <a:latin typeface="Times New Roman" pitchFamily="18" charset="0"/>
              </a:rPr>
              <a:t>代</a:t>
            </a:r>
            <a:r>
              <a:rPr lang="zh-CN" altLang="zh-CN" sz="2000" dirty="0">
                <a:latin typeface="Times New Roman" pitchFamily="18" charset="0"/>
              </a:rPr>
              <a:t>码块</a:t>
            </a:r>
            <a:r>
              <a:rPr lang="en-US" altLang="zh-CN" sz="2000" dirty="0">
                <a:latin typeface="Times New Roman" pitchFamily="18" charset="0"/>
              </a:rPr>
              <a:t>3</a:t>
            </a:r>
            <a:endParaRPr lang="zh-CN" altLang="zh-CN" sz="2000" dirty="0">
              <a:latin typeface="Times New Roman" pitchFamily="18" charset="0"/>
            </a:endParaRPr>
          </a:p>
          <a:p>
            <a:r>
              <a:rPr lang="en-US" altLang="zh-CN" sz="2000" dirty="0">
                <a:latin typeface="Times New Roman" pitchFamily="18" charset="0"/>
              </a:rPr>
              <a:t>elif </a:t>
            </a:r>
            <a:r>
              <a:rPr lang="zh-CN" altLang="zh-CN" sz="2000" dirty="0">
                <a:latin typeface="Times New Roman" pitchFamily="18" charset="0"/>
              </a:rPr>
              <a:t>条件表达式</a:t>
            </a:r>
            <a:r>
              <a:rPr lang="en-US" altLang="zh-CN" sz="2000" dirty="0">
                <a:latin typeface="Times New Roman" pitchFamily="18" charset="0"/>
              </a:rPr>
              <a:t>n-1:</a:t>
            </a:r>
            <a:endParaRPr lang="zh-CN" altLang="zh-CN" sz="2000" dirty="0">
              <a:latin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</a:rPr>
              <a:t>     </a:t>
            </a:r>
            <a:r>
              <a:rPr lang="zh-CN" altLang="zh-CN" sz="2000" dirty="0" smtClean="0">
                <a:latin typeface="Times New Roman" pitchFamily="18" charset="0"/>
              </a:rPr>
              <a:t>代</a:t>
            </a:r>
            <a:r>
              <a:rPr lang="zh-CN" altLang="zh-CN" sz="2000" dirty="0">
                <a:latin typeface="Times New Roman" pitchFamily="18" charset="0"/>
              </a:rPr>
              <a:t>码块</a:t>
            </a:r>
            <a:r>
              <a:rPr lang="en-US" altLang="zh-CN" sz="2000" dirty="0">
                <a:latin typeface="Times New Roman" pitchFamily="18" charset="0"/>
              </a:rPr>
              <a:t>n-1</a:t>
            </a:r>
            <a:endParaRPr lang="zh-CN" altLang="zh-CN" sz="2000" dirty="0">
              <a:latin typeface="Times New Roman" pitchFamily="18" charset="0"/>
            </a:endParaRPr>
          </a:p>
          <a:p>
            <a:r>
              <a:rPr lang="en-US" altLang="zh-CN" sz="2000" dirty="0">
                <a:latin typeface="Times New Roman" pitchFamily="18" charset="0"/>
              </a:rPr>
              <a:t>else:</a:t>
            </a:r>
            <a:endParaRPr lang="zh-CN" altLang="zh-CN" sz="2000" dirty="0">
              <a:latin typeface="Times New Roman" pitchFamily="18" charset="0"/>
            </a:endParaRPr>
          </a:p>
          <a:p>
            <a:r>
              <a:rPr lang="en-US" altLang="zh-CN" sz="2000" dirty="0" smtClean="0">
                <a:latin typeface="Times New Roman" pitchFamily="18" charset="0"/>
              </a:rPr>
              <a:t>     </a:t>
            </a:r>
            <a:r>
              <a:rPr lang="zh-CN" altLang="zh-CN" sz="2000" dirty="0" smtClean="0">
                <a:latin typeface="Times New Roman" pitchFamily="18" charset="0"/>
              </a:rPr>
              <a:t>代</a:t>
            </a:r>
            <a:r>
              <a:rPr lang="zh-CN" altLang="zh-CN" sz="2000" dirty="0">
                <a:latin typeface="Times New Roman" pitchFamily="18" charset="0"/>
              </a:rPr>
              <a:t>码块</a:t>
            </a:r>
            <a:r>
              <a:rPr lang="en-US" altLang="zh-CN" sz="2000" dirty="0">
                <a:latin typeface="Times New Roman" pitchFamily="18" charset="0"/>
              </a:rPr>
              <a:t>n</a:t>
            </a:r>
            <a:endParaRPr lang="zh-CN" altLang="zh-CN" sz="2000" dirty="0">
              <a:latin typeface="Times New Roman" pitchFamily="18" charset="0"/>
            </a:endParaRPr>
          </a:p>
        </p:txBody>
      </p:sp>
      <p:pic>
        <p:nvPicPr>
          <p:cNvPr id="9" name="图片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048" y="2458311"/>
            <a:ext cx="4849298" cy="3984053"/>
          </a:xfrm>
          <a:prstGeom prst="rect">
            <a:avLst/>
          </a:prstGeom>
        </p:spPr>
      </p:pic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1500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如果程序需要处理多种情况，那么可以使用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if-elif-else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语句。</a:t>
            </a:r>
            <a:endParaRPr lang="zh-CN" altLang="en-US" sz="40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421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9"/>
          <p:cNvGrpSpPr>
            <a:grpSpLocks/>
          </p:cNvGrpSpPr>
          <p:nvPr/>
        </p:nvGrpSpPr>
        <p:grpSpPr bwMode="auto">
          <a:xfrm>
            <a:off x="3246438" y="1743075"/>
            <a:ext cx="5407025" cy="3732213"/>
            <a:chOff x="1809684" y="1771915"/>
            <a:chExt cx="5633372" cy="3890359"/>
          </a:xfrm>
        </p:grpSpPr>
        <p:sp>
          <p:nvSpPr>
            <p:cNvPr id="7170" name="弧形 80"/>
            <p:cNvSpPr>
              <a:spLocks noChangeArrowheads="1"/>
            </p:cNvSpPr>
            <p:nvPr/>
          </p:nvSpPr>
          <p:spPr bwMode="auto">
            <a:xfrm rot="5400000">
              <a:off x="3976670" y="3085281"/>
              <a:ext cx="1313885" cy="1314895"/>
            </a:xfrm>
            <a:custGeom>
              <a:avLst/>
              <a:gdLst>
                <a:gd name="T0" fmla="*/ 660347 w 1313885"/>
                <a:gd name="T1" fmla="*/ 1314886 h 1314895"/>
                <a:gd name="T2" fmla="*/ 50918 w 1313885"/>
                <a:gd name="T3" fmla="*/ 911233 h 1314895"/>
                <a:gd name="T4" fmla="*/ 191035 w 1313885"/>
                <a:gd name="T5" fmla="*/ 193946 h 1314895"/>
                <a:gd name="T6" fmla="*/ 907723 w 1313885"/>
                <a:gd name="T7" fmla="*/ 49788 h 1314895"/>
                <a:gd name="T8" fmla="*/ 1313886 w 1313885"/>
                <a:gd name="T9" fmla="*/ 657448 h 1314895"/>
                <a:gd name="T10" fmla="*/ 656943 w 1313885"/>
                <a:gd name="T11" fmla="*/ 657448 h 1314895"/>
                <a:gd name="T12" fmla="*/ 660347 w 1313885"/>
                <a:gd name="T13" fmla="*/ 1314886 h 1314895"/>
                <a:gd name="T14" fmla="*/ 660347 w 1313885"/>
                <a:gd name="T15" fmla="*/ 1314886 h 1314895"/>
                <a:gd name="T16" fmla="*/ 50918 w 1313885"/>
                <a:gd name="T17" fmla="*/ 911233 h 1314895"/>
                <a:gd name="T18" fmla="*/ 191035 w 1313885"/>
                <a:gd name="T19" fmla="*/ 193946 h 1314895"/>
                <a:gd name="T20" fmla="*/ 907723 w 1313885"/>
                <a:gd name="T21" fmla="*/ 49788 h 1314895"/>
                <a:gd name="T22" fmla="*/ 1313886 w 1313885"/>
                <a:gd name="T23" fmla="*/ 657448 h 1314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13885" h="1314895" stroke="0">
                  <a:moveTo>
                    <a:pt x="660347" y="1314886"/>
                  </a:moveTo>
                  <a:cubicBezTo>
                    <a:pt x="394266" y="1316266"/>
                    <a:pt x="153631" y="1156882"/>
                    <a:pt x="50918" y="911233"/>
                  </a:cubicBezTo>
                  <a:cubicBezTo>
                    <a:pt x="-51709" y="665790"/>
                    <a:pt x="3602" y="382641"/>
                    <a:pt x="191035" y="193946"/>
                  </a:cubicBezTo>
                  <a:cubicBezTo>
                    <a:pt x="378689" y="5028"/>
                    <a:pt x="661705" y="-51899"/>
                    <a:pt x="907723" y="49788"/>
                  </a:cubicBezTo>
                  <a:cubicBezTo>
                    <a:pt x="1153536" y="151390"/>
                    <a:pt x="1313886" y="391290"/>
                    <a:pt x="1313886" y="657448"/>
                  </a:cubicBezTo>
                  <a:lnTo>
                    <a:pt x="656943" y="657448"/>
                  </a:lnTo>
                  <a:cubicBezTo>
                    <a:pt x="658078" y="876594"/>
                    <a:pt x="659212" y="1095740"/>
                    <a:pt x="660347" y="1314886"/>
                  </a:cubicBezTo>
                  <a:close/>
                </a:path>
                <a:path w="1313885" h="1314895" fill="none">
                  <a:moveTo>
                    <a:pt x="660347" y="1314886"/>
                  </a:moveTo>
                  <a:cubicBezTo>
                    <a:pt x="394266" y="1316266"/>
                    <a:pt x="153631" y="1156882"/>
                    <a:pt x="50918" y="911233"/>
                  </a:cubicBezTo>
                  <a:cubicBezTo>
                    <a:pt x="-51709" y="665790"/>
                    <a:pt x="3602" y="382641"/>
                    <a:pt x="191035" y="193946"/>
                  </a:cubicBezTo>
                  <a:cubicBezTo>
                    <a:pt x="378689" y="5028"/>
                    <a:pt x="661705" y="-51899"/>
                    <a:pt x="907723" y="49788"/>
                  </a:cubicBezTo>
                  <a:cubicBezTo>
                    <a:pt x="1153536" y="151390"/>
                    <a:pt x="1313886" y="391290"/>
                    <a:pt x="1313886" y="657448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1" name="弧形 81"/>
            <p:cNvSpPr>
              <a:spLocks noChangeArrowheads="1"/>
            </p:cNvSpPr>
            <p:nvPr/>
          </p:nvSpPr>
          <p:spPr bwMode="auto">
            <a:xfrm>
              <a:off x="4091957" y="3203290"/>
              <a:ext cx="1083341" cy="1083872"/>
            </a:xfrm>
            <a:custGeom>
              <a:avLst/>
              <a:gdLst>
                <a:gd name="T0" fmla="*/ 31 w 1083341"/>
                <a:gd name="T1" fmla="*/ 547729 h 1083872"/>
                <a:gd name="T2" fmla="*/ 267398 w 1083341"/>
                <a:gd name="T3" fmla="*/ 74608 h 1083872"/>
                <a:gd name="T4" fmla="*/ 810932 w 1083341"/>
                <a:gd name="T5" fmla="*/ 71700 h 1083872"/>
                <a:gd name="T6" fmla="*/ 1083342 w 1083341"/>
                <a:gd name="T7" fmla="*/ 541937 h 1083872"/>
                <a:gd name="T8" fmla="*/ 541671 w 1083341"/>
                <a:gd name="T9" fmla="*/ 541936 h 1083872"/>
                <a:gd name="T10" fmla="*/ 31 w 1083341"/>
                <a:gd name="T11" fmla="*/ 547729 h 1083872"/>
                <a:gd name="T12" fmla="*/ 31 w 1083341"/>
                <a:gd name="T13" fmla="*/ 547729 h 1083872"/>
                <a:gd name="T14" fmla="*/ 267398 w 1083341"/>
                <a:gd name="T15" fmla="*/ 74608 h 1083872"/>
                <a:gd name="T16" fmla="*/ 810932 w 1083341"/>
                <a:gd name="T17" fmla="*/ 71700 h 1083872"/>
                <a:gd name="T18" fmla="*/ 1083342 w 1083341"/>
                <a:gd name="T19" fmla="*/ 541937 h 1083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3341" h="1083872" stroke="0">
                  <a:moveTo>
                    <a:pt x="31" y="547729"/>
                  </a:moveTo>
                  <a:cubicBezTo>
                    <a:pt x="-2044" y="353477"/>
                    <a:pt x="99961" y="172973"/>
                    <a:pt x="267398" y="74608"/>
                  </a:cubicBezTo>
                  <a:cubicBezTo>
                    <a:pt x="434942" y="-23819"/>
                    <a:pt x="642344" y="-24929"/>
                    <a:pt x="810932" y="71700"/>
                  </a:cubicBezTo>
                  <a:cubicBezTo>
                    <a:pt x="979412" y="168267"/>
                    <a:pt x="1083342" y="347672"/>
                    <a:pt x="1083342" y="541937"/>
                  </a:cubicBezTo>
                  <a:lnTo>
                    <a:pt x="541671" y="541936"/>
                  </a:lnTo>
                  <a:lnTo>
                    <a:pt x="31" y="547729"/>
                  </a:lnTo>
                  <a:close/>
                </a:path>
                <a:path w="1083341" h="1083872" fill="none">
                  <a:moveTo>
                    <a:pt x="31" y="547729"/>
                  </a:moveTo>
                  <a:cubicBezTo>
                    <a:pt x="-2044" y="353477"/>
                    <a:pt x="99961" y="172973"/>
                    <a:pt x="267398" y="74608"/>
                  </a:cubicBezTo>
                  <a:cubicBezTo>
                    <a:pt x="434942" y="-23819"/>
                    <a:pt x="642344" y="-24929"/>
                    <a:pt x="810932" y="71700"/>
                  </a:cubicBezTo>
                  <a:cubicBezTo>
                    <a:pt x="979412" y="168267"/>
                    <a:pt x="1083342" y="347672"/>
                    <a:pt x="1083342" y="541937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2" name="弧形 82"/>
            <p:cNvSpPr>
              <a:spLocks noChangeArrowheads="1"/>
            </p:cNvSpPr>
            <p:nvPr/>
          </p:nvSpPr>
          <p:spPr bwMode="auto">
            <a:xfrm rot="-5400000">
              <a:off x="4171955" y="3346629"/>
              <a:ext cx="898538" cy="823670"/>
            </a:xfrm>
            <a:custGeom>
              <a:avLst/>
              <a:gdLst>
                <a:gd name="T0" fmla="*/ 455476 w 898538"/>
                <a:gd name="T1" fmla="*/ 39 h 823670"/>
                <a:gd name="T2" fmla="*/ 898538 w 898538"/>
                <a:gd name="T3" fmla="*/ 411835 h 823670"/>
                <a:gd name="T4" fmla="*/ 449269 w 898538"/>
                <a:gd name="T5" fmla="*/ 411835 h 823670"/>
                <a:gd name="T6" fmla="*/ 455476 w 898538"/>
                <a:gd name="T7" fmla="*/ 39 h 823670"/>
                <a:gd name="T8" fmla="*/ 455476 w 898538"/>
                <a:gd name="T9" fmla="*/ 39 h 823670"/>
                <a:gd name="T10" fmla="*/ 898538 w 898538"/>
                <a:gd name="T11" fmla="*/ 411835 h 823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8538" h="823670" stroke="0">
                  <a:moveTo>
                    <a:pt x="455476" y="39"/>
                  </a:moveTo>
                  <a:cubicBezTo>
                    <a:pt x="701156" y="3151"/>
                    <a:pt x="898538" y="186603"/>
                    <a:pt x="898538" y="411835"/>
                  </a:cubicBezTo>
                  <a:lnTo>
                    <a:pt x="449269" y="411835"/>
                  </a:lnTo>
                  <a:lnTo>
                    <a:pt x="455476" y="39"/>
                  </a:lnTo>
                  <a:close/>
                </a:path>
                <a:path w="898538" h="823670" fill="none">
                  <a:moveTo>
                    <a:pt x="455476" y="39"/>
                  </a:moveTo>
                  <a:cubicBezTo>
                    <a:pt x="701156" y="3151"/>
                    <a:pt x="898538" y="186603"/>
                    <a:pt x="898538" y="411835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173" name="组合 3"/>
            <p:cNvGrpSpPr>
              <a:grpSpLocks/>
            </p:cNvGrpSpPr>
            <p:nvPr/>
          </p:nvGrpSpPr>
          <p:grpSpPr bwMode="auto">
            <a:xfrm>
              <a:off x="1809684" y="1771915"/>
              <a:ext cx="5633372" cy="3890359"/>
              <a:chOff x="1809685" y="1771917"/>
              <a:chExt cx="5633374" cy="3890364"/>
            </a:xfrm>
          </p:grpSpPr>
          <p:graphicFrame>
            <p:nvGraphicFramePr>
              <p:cNvPr id="7174" name="图表 2"/>
              <p:cNvGraphicFramePr>
                <a:graphicFrameLocks/>
              </p:cNvGraphicFramePr>
              <p:nvPr/>
            </p:nvGraphicFramePr>
            <p:xfrm>
              <a:off x="1809685" y="1771917"/>
              <a:ext cx="5633374" cy="38903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570" r:id="rId4" imgW="5394240" imgH="3720960" progId="Excel.Sheet.8">
                      <p:embed/>
                    </p:oleObj>
                  </mc:Choice>
                  <mc:Fallback>
                    <p:oleObj r:id="rId4" imgW="5394240" imgH="3720960" progId="Excel.Sheet.8">
                      <p:embed/>
                      <p:pic>
                        <p:nvPicPr>
                          <p:cNvPr id="0" name="图表 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09685" y="1771917"/>
                            <a:ext cx="5633374" cy="38903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" name="TextBox 88"/>
              <p:cNvSpPr txBox="1"/>
              <p:nvPr/>
            </p:nvSpPr>
            <p:spPr>
              <a:xfrm rot="18892830">
                <a:off x="3398053" y="2555554"/>
                <a:ext cx="1040850" cy="41679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zh-CN" altLang="en-US" sz="2000" b="1" spc="3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掌握</a:t>
                </a:r>
                <a:endParaRPr lang="zh-CN" altLang="en-US" sz="2000" b="1" spc="3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1" name="TextBox 43"/>
              <p:cNvSpPr txBox="1"/>
              <p:nvPr/>
            </p:nvSpPr>
            <p:spPr>
              <a:xfrm rot="3026289">
                <a:off x="3312874" y="4518938"/>
                <a:ext cx="1042505" cy="41679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zh-CN" altLang="en-US" sz="2000" b="1" spc="300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熟悉</a:t>
                </a:r>
                <a:endParaRPr lang="zh-CN" altLang="en-US" sz="2000" b="1" spc="3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7" name="TextBox 84"/>
            <p:cNvSpPr txBox="1"/>
            <p:nvPr/>
          </p:nvSpPr>
          <p:spPr>
            <a:xfrm rot="3181581" flipH="1">
              <a:off x="5144630" y="2802079"/>
              <a:ext cx="1040849" cy="41685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2000" b="1" spc="3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掌握</a:t>
              </a:r>
            </a:p>
          </p:txBody>
        </p:sp>
        <p:sp>
          <p:nvSpPr>
            <p:cNvPr id="8" name="TextBox 86"/>
            <p:cNvSpPr txBox="1"/>
            <p:nvPr/>
          </p:nvSpPr>
          <p:spPr>
            <a:xfrm rot="8102442" flipH="1" flipV="1">
              <a:off x="5094439" y="4217631"/>
              <a:ext cx="1040337" cy="4170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2000" b="1" spc="3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熟悉</a:t>
              </a:r>
            </a:p>
          </p:txBody>
        </p:sp>
      </p:grpSp>
      <p:sp>
        <p:nvSpPr>
          <p:cNvPr id="12" name="标题 1"/>
          <p:cNvSpPr>
            <a:spLocks noChangeArrowheads="1"/>
          </p:cNvSpPr>
          <p:nvPr/>
        </p:nvSpPr>
        <p:spPr bwMode="auto">
          <a:xfrm>
            <a:off x="2330725" y="265724"/>
            <a:ext cx="5148262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</a:t>
            </a: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 学习目标</a:t>
            </a:r>
          </a:p>
        </p:txBody>
      </p:sp>
      <p:grpSp>
        <p:nvGrpSpPr>
          <p:cNvPr id="13" name="组合 9"/>
          <p:cNvGrpSpPr>
            <a:grpSpLocks/>
          </p:cNvGrpSpPr>
          <p:nvPr/>
        </p:nvGrpSpPr>
        <p:grpSpPr bwMode="auto">
          <a:xfrm>
            <a:off x="1882775" y="1219725"/>
            <a:ext cx="3119438" cy="1383774"/>
            <a:chOff x="153988" y="1372871"/>
            <a:chExt cx="3118034" cy="1382899"/>
          </a:xfrm>
        </p:grpSpPr>
        <p:sp>
          <p:nvSpPr>
            <p:cNvPr id="7181" name="矩形 5"/>
            <p:cNvSpPr>
              <a:spLocks noChangeArrowheads="1"/>
            </p:cNvSpPr>
            <p:nvPr/>
          </p:nvSpPr>
          <p:spPr bwMode="auto">
            <a:xfrm>
              <a:off x="751249" y="1372871"/>
              <a:ext cx="2520773" cy="1015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indent="-457200">
                <a:lnSpc>
                  <a:spcPts val="3600"/>
                </a:lnSpc>
              </a:pPr>
              <a:r>
                <a:rPr lang="zh-CN" altLang="en-US" sz="2000" b="1" dirty="0" smtClean="0">
                  <a:latin typeface="微软雅黑" pitchFamily="34" charset="-122"/>
                  <a:ea typeface="微软雅黑" pitchFamily="34" charset="-122"/>
                </a:rPr>
                <a:t>掌握 </a:t>
              </a:r>
              <a:r>
                <a:rPr lang="en-US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if</a:t>
              </a:r>
              <a:r>
                <a:rPr lang="zh-CN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语句的多种格</a:t>
              </a:r>
              <a:r>
                <a:rPr lang="zh-CN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式</a:t>
              </a:r>
              <a:r>
                <a:rPr lang="zh-CN" altLang="en-US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，跳转语句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7182" name="组合 16"/>
            <p:cNvGrpSpPr>
              <a:grpSpLocks/>
            </p:cNvGrpSpPr>
            <p:nvPr/>
          </p:nvGrpSpPr>
          <p:grpSpPr bwMode="auto">
            <a:xfrm>
              <a:off x="466536" y="2103548"/>
              <a:ext cx="2179369" cy="652222"/>
              <a:chOff x="860198" y="2352244"/>
              <a:chExt cx="2178276" cy="652213"/>
            </a:xfrm>
          </p:grpSpPr>
          <p:cxnSp>
            <p:nvCxnSpPr>
              <p:cNvPr id="7183" name="直接连接符 7"/>
              <p:cNvCxnSpPr>
                <a:cxnSpLocks noChangeShapeType="1"/>
              </p:cNvCxnSpPr>
              <p:nvPr/>
            </p:nvCxnSpPr>
            <p:spPr bwMode="auto">
              <a:xfrm>
                <a:off x="860311" y="2351794"/>
                <a:ext cx="372783" cy="652663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84" name="直接连接符 10"/>
              <p:cNvCxnSpPr>
                <a:cxnSpLocks noChangeShapeType="1"/>
              </p:cNvCxnSpPr>
              <p:nvPr/>
            </p:nvCxnSpPr>
            <p:spPr bwMode="auto">
              <a:xfrm>
                <a:off x="1223576" y="3004457"/>
                <a:ext cx="1814742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185" name="组合 15"/>
            <p:cNvGrpSpPr>
              <a:grpSpLocks/>
            </p:cNvGrpSpPr>
            <p:nvPr/>
          </p:nvGrpSpPr>
          <p:grpSpPr bwMode="auto">
            <a:xfrm>
              <a:off x="153988" y="1614313"/>
              <a:ext cx="474819" cy="522307"/>
              <a:chOff x="1232465" y="3529898"/>
              <a:chExt cx="474581" cy="522300"/>
            </a:xfrm>
          </p:grpSpPr>
          <p:sp>
            <p:nvSpPr>
              <p:cNvPr id="7186" name="椭圆 16"/>
              <p:cNvSpPr>
                <a:spLocks noChangeArrowheads="1"/>
              </p:cNvSpPr>
              <p:nvPr/>
            </p:nvSpPr>
            <p:spPr bwMode="auto">
              <a:xfrm>
                <a:off x="1232465" y="3558160"/>
                <a:ext cx="474308" cy="474808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187" name="TextBox 52"/>
              <p:cNvSpPr txBox="1">
                <a:spLocks noChangeArrowheads="1"/>
              </p:cNvSpPr>
              <p:nvPr/>
            </p:nvSpPr>
            <p:spPr bwMode="auto">
              <a:xfrm>
                <a:off x="1287986" y="3529576"/>
                <a:ext cx="334712" cy="52244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1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1" name="组合 63"/>
          <p:cNvGrpSpPr>
            <a:grpSpLocks/>
          </p:cNvGrpSpPr>
          <p:nvPr/>
        </p:nvGrpSpPr>
        <p:grpSpPr bwMode="auto">
          <a:xfrm>
            <a:off x="6711950" y="1268355"/>
            <a:ext cx="3281363" cy="1343082"/>
            <a:chOff x="5414469" y="1870027"/>
            <a:chExt cx="3281856" cy="1339898"/>
          </a:xfrm>
        </p:grpSpPr>
        <p:grpSp>
          <p:nvGrpSpPr>
            <p:cNvPr id="7189" name="组合 32"/>
            <p:cNvGrpSpPr>
              <a:grpSpLocks/>
            </p:cNvGrpSpPr>
            <p:nvPr/>
          </p:nvGrpSpPr>
          <p:grpSpPr bwMode="auto">
            <a:xfrm flipH="1">
              <a:off x="6253163" y="2557463"/>
              <a:ext cx="2178050" cy="652462"/>
              <a:chOff x="860198" y="2352244"/>
              <a:chExt cx="2178276" cy="652213"/>
            </a:xfrm>
          </p:grpSpPr>
          <p:cxnSp>
            <p:nvCxnSpPr>
              <p:cNvPr id="7190" name="直接连接符 33"/>
              <p:cNvCxnSpPr>
                <a:cxnSpLocks noChangeShapeType="1"/>
              </p:cNvCxnSpPr>
              <p:nvPr/>
            </p:nvCxnSpPr>
            <p:spPr bwMode="auto">
              <a:xfrm>
                <a:off x="860264" y="2352817"/>
                <a:ext cx="371605" cy="65164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91" name="直接连接符 34"/>
              <p:cNvCxnSpPr>
                <a:cxnSpLocks noChangeShapeType="1"/>
              </p:cNvCxnSpPr>
              <p:nvPr/>
            </p:nvCxnSpPr>
            <p:spPr bwMode="auto">
              <a:xfrm>
                <a:off x="1222341" y="3004457"/>
                <a:ext cx="1816736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192" name="组合 35"/>
            <p:cNvGrpSpPr>
              <a:grpSpLocks/>
            </p:cNvGrpSpPr>
            <p:nvPr/>
          </p:nvGrpSpPr>
          <p:grpSpPr bwMode="auto">
            <a:xfrm>
              <a:off x="8223250" y="2109791"/>
              <a:ext cx="473075" cy="522287"/>
              <a:chOff x="1232465" y="3530023"/>
              <a:chExt cx="474415" cy="522742"/>
            </a:xfrm>
          </p:grpSpPr>
          <p:sp>
            <p:nvSpPr>
              <p:cNvPr id="7193" name="椭圆 24"/>
              <p:cNvSpPr>
                <a:spLocks noChangeArrowheads="1"/>
              </p:cNvSpPr>
              <p:nvPr/>
            </p:nvSpPr>
            <p:spPr bwMode="auto">
              <a:xfrm>
                <a:off x="1232348" y="3558995"/>
                <a:ext cx="474532" cy="475089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194" name="TextBox 68"/>
              <p:cNvSpPr txBox="1">
                <a:spLocks noChangeArrowheads="1"/>
              </p:cNvSpPr>
              <p:nvPr/>
            </p:nvSpPr>
            <p:spPr bwMode="auto">
              <a:xfrm>
                <a:off x="1300820" y="3530490"/>
                <a:ext cx="335995" cy="52259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2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195" name="矩形 46"/>
            <p:cNvSpPr>
              <a:spLocks noChangeArrowheads="1"/>
            </p:cNvSpPr>
            <p:nvPr/>
          </p:nvSpPr>
          <p:spPr bwMode="auto">
            <a:xfrm>
              <a:off x="5414469" y="1870027"/>
              <a:ext cx="2774364" cy="1013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marL="457200" indent="-457200" algn="r">
                <a:lnSpc>
                  <a:spcPts val="3600"/>
                </a:lnSpc>
              </a:pPr>
              <a:r>
                <a:rPr lang="zh-CN" altLang="en-US" sz="2000" b="1" dirty="0" smtClean="0">
                  <a:latin typeface="微软雅黑" pitchFamily="34" charset="-122"/>
                  <a:ea typeface="微软雅黑" pitchFamily="34" charset="-122"/>
                </a:rPr>
                <a:t>掌握 </a:t>
              </a:r>
              <a:r>
                <a:rPr lang="en-US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while</a:t>
              </a:r>
              <a:r>
                <a:rPr lang="zh-CN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循</a:t>
              </a:r>
              <a:r>
                <a:rPr lang="zh-CN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环</a:t>
              </a:r>
              <a:r>
                <a:rPr lang="zh-CN" altLang="en-US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，</a:t>
              </a:r>
              <a:endParaRPr lang="en-US" altLang="zh-CN" sz="2000" b="1" dirty="0" smtClean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marL="457200" indent="-457200" algn="r">
                <a:lnSpc>
                  <a:spcPts val="3600"/>
                </a:lnSpc>
              </a:pPr>
              <a:r>
                <a:rPr lang="en-US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for</a:t>
              </a:r>
              <a:r>
                <a:rPr lang="zh-CN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循环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9" name="组合 71"/>
          <p:cNvGrpSpPr>
            <a:grpSpLocks/>
          </p:cNvGrpSpPr>
          <p:nvPr/>
        </p:nvGrpSpPr>
        <p:grpSpPr bwMode="auto">
          <a:xfrm>
            <a:off x="6938963" y="4905376"/>
            <a:ext cx="3424237" cy="1103556"/>
            <a:chOff x="5273227" y="4225925"/>
            <a:chExt cx="3423098" cy="1104900"/>
          </a:xfrm>
        </p:grpSpPr>
        <p:sp>
          <p:nvSpPr>
            <p:cNvPr id="7197" name="矩形 51"/>
            <p:cNvSpPr>
              <a:spLocks noChangeArrowheads="1"/>
            </p:cNvSpPr>
            <p:nvPr/>
          </p:nvSpPr>
          <p:spPr bwMode="auto">
            <a:xfrm>
              <a:off x="5273227" y="4779737"/>
              <a:ext cx="2772529" cy="500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marL="457200" indent="-457200" algn="r">
                <a:lnSpc>
                  <a:spcPts val="3600"/>
                </a:lnSpc>
              </a:pPr>
              <a:r>
                <a:rPr lang="zh-CN" altLang="en-US" sz="2000" b="1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熟悉 </a:t>
              </a:r>
              <a:r>
                <a:rPr lang="en-US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if</a:t>
              </a:r>
              <a:r>
                <a:rPr lang="zh-CN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语句的嵌</a:t>
              </a:r>
              <a:r>
                <a:rPr lang="zh-CN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套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7198" name="组合 38"/>
            <p:cNvGrpSpPr>
              <a:grpSpLocks/>
            </p:cNvGrpSpPr>
            <p:nvPr/>
          </p:nvGrpSpPr>
          <p:grpSpPr bwMode="auto">
            <a:xfrm rot="10800000">
              <a:off x="5685823" y="4225925"/>
              <a:ext cx="2745390" cy="652463"/>
              <a:chOff x="860198" y="2352244"/>
              <a:chExt cx="2745675" cy="652213"/>
            </a:xfrm>
          </p:grpSpPr>
          <p:cxnSp>
            <p:nvCxnSpPr>
              <p:cNvPr id="7199" name="直接连接符 39"/>
              <p:cNvCxnSpPr>
                <a:cxnSpLocks noChangeShapeType="1"/>
              </p:cNvCxnSpPr>
              <p:nvPr/>
            </p:nvCxnSpPr>
            <p:spPr bwMode="auto">
              <a:xfrm>
                <a:off x="882356" y="2364019"/>
                <a:ext cx="373012" cy="651561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00" name="直接连接符 40"/>
              <p:cNvCxnSpPr>
                <a:cxnSpLocks noChangeShapeType="1"/>
              </p:cNvCxnSpPr>
              <p:nvPr/>
            </p:nvCxnSpPr>
            <p:spPr bwMode="auto">
              <a:xfrm rot="10800000" flipH="1">
                <a:off x="1245844" y="3015581"/>
                <a:ext cx="2382512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201" name="组合 41"/>
            <p:cNvGrpSpPr>
              <a:grpSpLocks/>
            </p:cNvGrpSpPr>
            <p:nvPr/>
          </p:nvGrpSpPr>
          <p:grpSpPr bwMode="auto">
            <a:xfrm flipH="1">
              <a:off x="8223250" y="4806950"/>
              <a:ext cx="473075" cy="523875"/>
              <a:chOff x="1232465" y="3533629"/>
              <a:chExt cx="474415" cy="523220"/>
            </a:xfrm>
          </p:grpSpPr>
          <p:sp>
            <p:nvSpPr>
              <p:cNvPr id="7202" name="椭圆 32"/>
              <p:cNvSpPr>
                <a:spLocks noChangeArrowheads="1"/>
              </p:cNvSpPr>
              <p:nvPr/>
            </p:nvSpPr>
            <p:spPr bwMode="auto">
              <a:xfrm>
                <a:off x="1232465" y="3558282"/>
                <a:ext cx="474301" cy="474750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203" name="TextBox 76"/>
              <p:cNvSpPr txBox="1">
                <a:spLocks noChangeArrowheads="1"/>
              </p:cNvSpPr>
              <p:nvPr/>
            </p:nvSpPr>
            <p:spPr bwMode="auto">
              <a:xfrm>
                <a:off x="1305679" y="3532877"/>
                <a:ext cx="335830" cy="523972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3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7" name="组合 10"/>
          <p:cNvGrpSpPr>
            <a:grpSpLocks/>
          </p:cNvGrpSpPr>
          <p:nvPr/>
        </p:nvGrpSpPr>
        <p:grpSpPr bwMode="auto">
          <a:xfrm>
            <a:off x="1630363" y="4857752"/>
            <a:ext cx="3371850" cy="1886662"/>
            <a:chOff x="218911" y="4857376"/>
            <a:chExt cx="3372306" cy="1885034"/>
          </a:xfrm>
        </p:grpSpPr>
        <p:grpSp>
          <p:nvGrpSpPr>
            <p:cNvPr id="7205" name="组合 16"/>
            <p:cNvGrpSpPr>
              <a:grpSpLocks/>
            </p:cNvGrpSpPr>
            <p:nvPr/>
          </p:nvGrpSpPr>
          <p:grpSpPr bwMode="auto">
            <a:xfrm flipV="1">
              <a:off x="445925" y="4857376"/>
              <a:ext cx="2538576" cy="868892"/>
              <a:chOff x="860198" y="2352244"/>
              <a:chExt cx="2178276" cy="652213"/>
            </a:xfrm>
          </p:grpSpPr>
          <p:cxnSp>
            <p:nvCxnSpPr>
              <p:cNvPr id="7206" name="直接连接符 7"/>
              <p:cNvCxnSpPr>
                <a:cxnSpLocks noChangeShapeType="1"/>
              </p:cNvCxnSpPr>
              <p:nvPr/>
            </p:nvCxnSpPr>
            <p:spPr bwMode="auto">
              <a:xfrm>
                <a:off x="860243" y="2351976"/>
                <a:ext cx="371966" cy="652481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07" name="直接连接符 10"/>
              <p:cNvCxnSpPr>
                <a:cxnSpLocks noChangeShapeType="1"/>
              </p:cNvCxnSpPr>
              <p:nvPr/>
            </p:nvCxnSpPr>
            <p:spPr bwMode="auto">
              <a:xfrm>
                <a:off x="1222671" y="3004457"/>
                <a:ext cx="1816230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208" name="组合 41"/>
            <p:cNvGrpSpPr>
              <a:grpSpLocks/>
            </p:cNvGrpSpPr>
            <p:nvPr/>
          </p:nvGrpSpPr>
          <p:grpSpPr bwMode="auto">
            <a:xfrm flipH="1">
              <a:off x="218911" y="5645306"/>
              <a:ext cx="473075" cy="523875"/>
              <a:chOff x="4095245" y="3533376"/>
              <a:chExt cx="474273" cy="523117"/>
            </a:xfrm>
          </p:grpSpPr>
          <p:sp>
            <p:nvSpPr>
              <p:cNvPr id="7209" name="椭圆 40"/>
              <p:cNvSpPr>
                <a:spLocks noChangeArrowheads="1"/>
              </p:cNvSpPr>
              <p:nvPr/>
            </p:nvSpPr>
            <p:spPr bwMode="auto">
              <a:xfrm>
                <a:off x="4095132" y="3559141"/>
                <a:ext cx="474386" cy="473593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210" name="TextBox 50"/>
              <p:cNvSpPr txBox="1">
                <a:spLocks noChangeArrowheads="1"/>
              </p:cNvSpPr>
              <p:nvPr/>
            </p:nvSpPr>
            <p:spPr bwMode="auto">
              <a:xfrm>
                <a:off x="4184278" y="3533798"/>
                <a:ext cx="335891" cy="52269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4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211" name="矩形 7"/>
            <p:cNvSpPr>
              <a:spLocks noChangeArrowheads="1"/>
            </p:cNvSpPr>
            <p:nvPr/>
          </p:nvSpPr>
          <p:spPr bwMode="auto">
            <a:xfrm>
              <a:off x="957852" y="5266357"/>
              <a:ext cx="2633365" cy="1476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zh-CN" altLang="en-US" sz="2000" b="1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熟悉 </a:t>
              </a:r>
              <a:r>
                <a:rPr lang="en-US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for</a:t>
              </a:r>
              <a:r>
                <a:rPr lang="zh-CN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循环与</a:t>
              </a:r>
              <a:r>
                <a:rPr lang="en-US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while</a:t>
              </a:r>
              <a:r>
                <a:rPr lang="zh-CN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循环嵌套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ts val="3600"/>
                </a:lnSpc>
              </a:pP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99"/>
          <p:cNvSpPr txBox="1">
            <a:spLocks noChangeArrowheads="1"/>
          </p:cNvSpPr>
          <p:nvPr/>
        </p:nvSpPr>
        <p:spPr bwMode="auto">
          <a:xfrm>
            <a:off x="3324083" y="2263401"/>
            <a:ext cx="710752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若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条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件表达式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的结果为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True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，则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执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行代码块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；若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条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件表达式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的结果为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True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则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执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行代码块</a:t>
            </a: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，以此类推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若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else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前面的条件表达式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结果都为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False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则</a:t>
            </a:r>
            <a:r>
              <a:rPr lang="zh-CN" altLang="zh-CN" sz="32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执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行代码块</a:t>
            </a:r>
            <a:r>
              <a:rPr lang="en-US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n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82889" y="1870364"/>
            <a:ext cx="8189912" cy="375458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00"/>
              </a:solidFill>
            </a:endParaRPr>
          </a:p>
        </p:txBody>
      </p:sp>
      <p:pic>
        <p:nvPicPr>
          <p:cNvPr id="10" name="图片 5" descr="t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5"/>
          <p:cNvSpPr txBox="1"/>
          <p:nvPr/>
        </p:nvSpPr>
        <p:spPr>
          <a:xfrm>
            <a:off x="2344014" y="2019300"/>
            <a:ext cx="841692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charset="0"/>
              <a:buChar char="l"/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成绩测试，成绩大于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含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算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优秀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成绩大于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分（含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分）算良好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成绩大于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含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算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合格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成绩小于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算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不合格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”,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默认提示输出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成绩测试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，请写一个成绩测试程序，输入相应的分数会得到相应的测试结果。</a:t>
            </a:r>
            <a:endParaRPr lang="zh-CN" altLang="en-US" sz="2400" dirty="0"/>
          </a:p>
          <a:p>
            <a:pPr indent="0">
              <a:buFont typeface="Wingdings" panose="05000000000000000000" charset="0"/>
              <a:buNone/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28617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392" y="1302729"/>
            <a:ext cx="6565524" cy="396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738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/>
        </p:nvSpPr>
        <p:spPr>
          <a:xfrm>
            <a:off x="2406535" y="499110"/>
            <a:ext cx="21558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CN" sz="2800" b="1" dirty="0">
                <a:solidFill>
                  <a:srgbClr val="3F3F3F"/>
                </a:solidFill>
                <a:latin typeface="黑体"/>
                <a:ea typeface="黑体"/>
              </a:rPr>
              <a:t>input()</a:t>
            </a:r>
            <a:r>
              <a:rPr lang="zh-CN" altLang="zh-CN" sz="2800" b="1" dirty="0">
                <a:solidFill>
                  <a:srgbClr val="3F3F3F"/>
                </a:solidFill>
                <a:latin typeface="黑体"/>
                <a:ea typeface="黑体"/>
              </a:rPr>
              <a:t>函数</a:t>
            </a:r>
          </a:p>
        </p:txBody>
      </p:sp>
      <p:sp>
        <p:nvSpPr>
          <p:cNvPr id="3" name="直角三角形 2"/>
          <p:cNvSpPr/>
          <p:nvPr>
            <p:custDataLst>
              <p:tags r:id="rId1"/>
            </p:custDataLst>
          </p:nvPr>
        </p:nvSpPr>
        <p:spPr>
          <a:xfrm>
            <a:off x="0" y="4995672"/>
            <a:ext cx="3365425" cy="1862328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4" name="文本框 2"/>
          <p:cNvSpPr txBox="1"/>
          <p:nvPr/>
        </p:nvSpPr>
        <p:spPr>
          <a:xfrm>
            <a:off x="603250" y="1371600"/>
            <a:ext cx="98221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en-US" altLang="zh-CN">
                <a:solidFill>
                  <a:srgbClr val="3F3F3F"/>
                </a:solidFill>
                <a:latin typeface="黑体"/>
                <a:ea typeface="黑体"/>
                <a:cs typeface="+mn-ea"/>
              </a:rPr>
              <a:t>input</a:t>
            </a:r>
            <a:r>
              <a:rPr lang="zh-CN" altLang="en-US">
                <a:solidFill>
                  <a:srgbClr val="3F3F3F"/>
                </a:solidFill>
                <a:latin typeface="黑体"/>
                <a:ea typeface="黑体"/>
                <a:cs typeface="+mn-ea"/>
              </a:rPr>
              <a:t>函数：用于接收来自键盘的数据输入，接收的数据默认是字符串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CN" altLang="en-US">
                <a:solidFill>
                  <a:srgbClr val="3F3F3F"/>
                </a:solidFill>
                <a:latin typeface="黑体"/>
                <a:ea typeface="黑体"/>
                <a:cs typeface="+mn-ea"/>
              </a:rPr>
              <a:t>数据类型。</a:t>
            </a:r>
          </a:p>
        </p:txBody>
      </p:sp>
      <p:sp>
        <p:nvSpPr>
          <p:cNvPr id="5" name="文本框 5"/>
          <p:cNvSpPr txBox="1"/>
          <p:nvPr/>
        </p:nvSpPr>
        <p:spPr>
          <a:xfrm>
            <a:off x="603250" y="2514600"/>
            <a:ext cx="11353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>
                <a:solidFill>
                  <a:srgbClr val="3F3F3F"/>
                </a:solidFill>
                <a:latin typeface="Arial"/>
                <a:ea typeface="黑体"/>
              </a:rPr>
              <a:t>例：</a:t>
            </a:r>
          </a:p>
        </p:txBody>
      </p:sp>
      <p:sp>
        <p:nvSpPr>
          <p:cNvPr id="6" name="文本框 99"/>
          <p:cNvSpPr txBox="1"/>
          <p:nvPr/>
        </p:nvSpPr>
        <p:spPr>
          <a:xfrm>
            <a:off x="1849120" y="2514600"/>
            <a:ext cx="513905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print</a:t>
            </a:r>
            <a:r>
              <a:rPr lang="en-US" b="1">
                <a:solidFill>
                  <a:srgbClr val="000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(</a:t>
            </a:r>
            <a:r>
              <a:rPr lang="en-US" altLang="zh-CN">
                <a:solidFill>
                  <a:srgbClr val="808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"</a:t>
            </a:r>
            <a:r>
              <a:rPr lang="zh-CN" altLang="en-US">
                <a:solidFill>
                  <a:srgbClr val="808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请输入你的姓名</a:t>
            </a:r>
            <a:r>
              <a:rPr lang="en-US" altLang="zh-CN">
                <a:solidFill>
                  <a:srgbClr val="808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"</a:t>
            </a:r>
            <a:r>
              <a:rPr lang="en-US" b="1">
                <a:solidFill>
                  <a:srgbClr val="000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)</a:t>
            </a:r>
            <a:endParaRPr lang="en-US">
              <a:solidFill>
                <a:srgbClr val="000000"/>
              </a:solidFill>
              <a:highlight>
                <a:srgbClr val="FFFFFF"/>
              </a:highlight>
              <a:latin typeface="黑体"/>
              <a:ea typeface="黑体"/>
              <a:cs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name </a:t>
            </a:r>
            <a:r>
              <a:rPr lang="en-US" b="1">
                <a:solidFill>
                  <a:srgbClr val="000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=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 input</a:t>
            </a:r>
            <a:r>
              <a:rPr lang="en-US" b="1">
                <a:solidFill>
                  <a:srgbClr val="000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()   </a:t>
            </a:r>
            <a:endParaRPr lang="en-US" b="1">
              <a:solidFill>
                <a:srgbClr val="0000FF"/>
              </a:solidFill>
              <a:highlight>
                <a:srgbClr val="FFFFFF"/>
              </a:highlight>
              <a:latin typeface="黑体"/>
              <a:ea typeface="黑体"/>
              <a:cs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print</a:t>
            </a:r>
            <a:r>
              <a:rPr lang="en-US" b="1">
                <a:solidFill>
                  <a:srgbClr val="000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(</a:t>
            </a:r>
            <a:r>
              <a:rPr lang="en-US" altLang="zh-CN">
                <a:solidFill>
                  <a:srgbClr val="808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"</a:t>
            </a:r>
            <a:r>
              <a:rPr lang="zh-CN" altLang="en-US">
                <a:solidFill>
                  <a:srgbClr val="808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你的姓名是</a:t>
            </a:r>
            <a:r>
              <a:rPr lang="en-US" altLang="zh-CN">
                <a:solidFill>
                  <a:srgbClr val="808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:"</a:t>
            </a:r>
            <a:r>
              <a:rPr lang="en-US" b="1">
                <a:solidFill>
                  <a:srgbClr val="000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,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name</a:t>
            </a:r>
            <a:r>
              <a:rPr lang="en-US" b="1">
                <a:solidFill>
                  <a:srgbClr val="000080"/>
                </a:solidFill>
                <a:highlight>
                  <a:srgbClr val="FFFFFF"/>
                </a:highlight>
                <a:latin typeface="黑体"/>
                <a:ea typeface="黑体"/>
                <a:cs typeface="+mn-ea"/>
              </a:rPr>
              <a:t>)</a:t>
            </a:r>
            <a:endParaRPr lang="zh-CN" altLang="en-US">
              <a:solidFill>
                <a:srgbClr val="3F3F3F"/>
              </a:solidFill>
              <a:latin typeface="黑体"/>
              <a:ea typeface="黑体"/>
              <a:cs typeface="+mn-ea"/>
            </a:endParaRPr>
          </a:p>
        </p:txBody>
      </p:sp>
      <p:sp>
        <p:nvSpPr>
          <p:cNvPr id="7" name="文本框 7"/>
          <p:cNvSpPr txBox="1"/>
          <p:nvPr/>
        </p:nvSpPr>
        <p:spPr>
          <a:xfrm>
            <a:off x="1849120" y="3931920"/>
            <a:ext cx="248539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CN" altLang="en-US">
                <a:solidFill>
                  <a:srgbClr val="3F3F3F"/>
                </a:solidFill>
                <a:latin typeface="Arial"/>
                <a:ea typeface="黑体"/>
              </a:rPr>
              <a:t>输出结果：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CN" altLang="en-US">
                <a:solidFill>
                  <a:srgbClr val="FF0000"/>
                </a:solidFill>
                <a:latin typeface="Arial"/>
                <a:ea typeface="黑体"/>
              </a:rPr>
              <a:t>请输入你的姓名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CN" altLang="en-US">
                <a:solidFill>
                  <a:srgbClr val="FF0000"/>
                </a:solidFill>
                <a:latin typeface="Arial"/>
                <a:ea typeface="黑体"/>
              </a:rPr>
              <a:t>小明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CN" altLang="en-US">
                <a:solidFill>
                  <a:srgbClr val="FF0000"/>
                </a:solidFill>
                <a:latin typeface="Arial"/>
                <a:ea typeface="黑体"/>
              </a:rPr>
              <a:t>你的姓名是: 小明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780" y="2858770"/>
            <a:ext cx="4342765" cy="345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9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0" y="4995672"/>
            <a:ext cx="3365425" cy="1862328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3" name="文本框 3"/>
          <p:cNvSpPr txBox="1"/>
          <p:nvPr/>
        </p:nvSpPr>
        <p:spPr>
          <a:xfrm>
            <a:off x="2576830" y="483847"/>
            <a:ext cx="2327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CN" altLang="zh-CN" sz="2800" b="1" dirty="0">
                <a:solidFill>
                  <a:srgbClr val="3F3F3F"/>
                </a:solidFill>
                <a:latin typeface="黑体"/>
                <a:ea typeface="黑体"/>
              </a:rPr>
              <a:t>数据类型转换</a:t>
            </a:r>
          </a:p>
        </p:txBody>
      </p:sp>
      <p:sp>
        <p:nvSpPr>
          <p:cNvPr id="4" name="下箭头 3"/>
          <p:cNvSpPr/>
          <p:nvPr/>
        </p:nvSpPr>
        <p:spPr>
          <a:xfrm>
            <a:off x="2301240" y="3742055"/>
            <a:ext cx="333375" cy="4768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5" name="下箭头 4"/>
          <p:cNvSpPr/>
          <p:nvPr/>
        </p:nvSpPr>
        <p:spPr>
          <a:xfrm>
            <a:off x="8752840" y="3742055"/>
            <a:ext cx="333375" cy="4768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6" name="文本框 7"/>
          <p:cNvSpPr txBox="1"/>
          <p:nvPr/>
        </p:nvSpPr>
        <p:spPr>
          <a:xfrm>
            <a:off x="5950" y="4380995"/>
            <a:ext cx="612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number = </a:t>
            </a:r>
            <a:r>
              <a:rPr lang="en-US" altLang="zh-CN" dirty="0" err="1">
                <a:solidFill>
                  <a:srgbClr val="3F3F3F"/>
                </a:solidFill>
                <a:latin typeface="黑体"/>
                <a:ea typeface="黑体"/>
                <a:cs typeface="+mn-ea"/>
              </a:rPr>
              <a:t>int</a:t>
            </a: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(input(“</a:t>
            </a:r>
            <a:r>
              <a:rPr lang="zh-CN" altLang="zh-CN" dirty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请输入一个整数</a:t>
            </a: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”))</a:t>
            </a:r>
          </a:p>
        </p:txBody>
      </p:sp>
      <p:sp>
        <p:nvSpPr>
          <p:cNvPr id="7" name="文本框 8"/>
          <p:cNvSpPr txBox="1"/>
          <p:nvPr/>
        </p:nvSpPr>
        <p:spPr>
          <a:xfrm>
            <a:off x="6190019" y="4469130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CN" dirty="0" err="1">
                <a:solidFill>
                  <a:srgbClr val="3F3F3F"/>
                </a:solidFill>
                <a:latin typeface="黑体"/>
                <a:ea typeface="黑体"/>
                <a:cs typeface="+mn-ea"/>
              </a:rPr>
              <a:t>num</a:t>
            </a: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 = </a:t>
            </a:r>
            <a:r>
              <a:rPr lang="en-US" altLang="zh-CN" dirty="0" smtClean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float(input</a:t>
            </a: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(“</a:t>
            </a:r>
            <a:r>
              <a:rPr lang="zh-CN" altLang="zh-CN" dirty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请输入一个小数</a:t>
            </a: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</a:rPr>
              <a:t>”))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6132430" y="2268855"/>
            <a:ext cx="0" cy="3552825"/>
          </a:xfrm>
          <a:prstGeom prst="line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2"/>
          <p:cNvSpPr txBox="1"/>
          <p:nvPr/>
        </p:nvSpPr>
        <p:spPr>
          <a:xfrm>
            <a:off x="603250" y="1164590"/>
            <a:ext cx="86029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en-US" altLang="zh-CN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input()</a:t>
            </a:r>
            <a:r>
              <a:rPr lang="zh-CN" altLang="zh-CN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函数接收到的数据默认是字符串，如果</a:t>
            </a:r>
            <a:r>
              <a:rPr lang="zh-CN" altLang="en-US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需要得到数字</a:t>
            </a:r>
            <a:endParaRPr lang="zh-CN" altLang="en-US">
              <a:solidFill>
                <a:srgbClr val="3F3F3F"/>
              </a:solidFill>
              <a:latin typeface="黑体"/>
              <a:ea typeface="黑体"/>
              <a:cs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None/>
            </a:pPr>
            <a:r>
              <a:rPr lang="zh-CN" altLang="en-US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  类型，就需要用到数据类型转换，具体操作如下：</a:t>
            </a:r>
            <a:endParaRPr lang="zh-CN" altLang="en-US">
              <a:solidFill>
                <a:srgbClr val="3F3F3F"/>
              </a:solidFill>
              <a:latin typeface="黑体"/>
              <a:ea typeface="黑体"/>
              <a:cs typeface="+mn-ea"/>
            </a:endParaRPr>
          </a:p>
        </p:txBody>
      </p:sp>
      <p:sp>
        <p:nvSpPr>
          <p:cNvPr id="10" name="文本框 10"/>
          <p:cNvSpPr txBox="1"/>
          <p:nvPr/>
        </p:nvSpPr>
        <p:spPr>
          <a:xfrm>
            <a:off x="3596640" y="5943600"/>
            <a:ext cx="309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zh-CN" sz="1800">
              <a:solidFill>
                <a:srgbClr val="3F3F3F"/>
              </a:solidFill>
              <a:latin typeface="Arial"/>
              <a:ea typeface="黑体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sz="1800">
              <a:solidFill>
                <a:srgbClr val="3F3F3F"/>
              </a:solidFill>
              <a:latin typeface="Arial"/>
              <a:ea typeface="黑体"/>
            </a:endParaRPr>
          </a:p>
        </p:txBody>
      </p:sp>
      <p:sp>
        <p:nvSpPr>
          <p:cNvPr id="11" name="文本框 11"/>
          <p:cNvSpPr txBox="1"/>
          <p:nvPr/>
        </p:nvSpPr>
        <p:spPr>
          <a:xfrm>
            <a:off x="7009447" y="2293620"/>
            <a:ext cx="415353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CN" dirty="0">
                <a:solidFill>
                  <a:srgbClr val="3F3F3F"/>
                </a:solidFill>
                <a:latin typeface="Arial"/>
                <a:ea typeface="黑体"/>
                <a:sym typeface="+mn-ea"/>
              </a:rPr>
              <a:t>2.</a:t>
            </a:r>
            <a:r>
              <a:rPr lang="zh-CN" altLang="zh-CN" dirty="0">
                <a:solidFill>
                  <a:srgbClr val="3F3F3F"/>
                </a:solidFill>
                <a:latin typeface="Arial"/>
                <a:ea typeface="黑体"/>
                <a:sym typeface="+mn-ea"/>
              </a:rPr>
              <a:t>转换成浮点数</a:t>
            </a:r>
            <a:endParaRPr lang="zh-CN" altLang="en-US" dirty="0">
              <a:solidFill>
                <a:srgbClr val="3F3F3F"/>
              </a:solidFill>
              <a:latin typeface="Arial"/>
              <a:ea typeface="黑体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CN" dirty="0">
                <a:solidFill>
                  <a:srgbClr val="3F3F3F"/>
                </a:solidFill>
                <a:latin typeface="Arial"/>
                <a:ea typeface="黑体"/>
                <a:sym typeface="+mn-ea"/>
              </a:rPr>
              <a:t>   b = input(“</a:t>
            </a:r>
            <a:r>
              <a:rPr lang="zh-CN" altLang="zh-CN" dirty="0">
                <a:solidFill>
                  <a:srgbClr val="3F3F3F"/>
                </a:solidFill>
                <a:latin typeface="Arial"/>
                <a:ea typeface="黑体"/>
                <a:sym typeface="+mn-ea"/>
              </a:rPr>
              <a:t>请输入一个小数</a:t>
            </a:r>
            <a:r>
              <a:rPr lang="en-US" altLang="zh-CN" dirty="0">
                <a:solidFill>
                  <a:srgbClr val="3F3F3F"/>
                </a:solidFill>
                <a:latin typeface="Arial"/>
                <a:ea typeface="黑体"/>
                <a:sym typeface="+mn-ea"/>
              </a:rPr>
              <a:t>”)</a:t>
            </a:r>
            <a:endParaRPr lang="zh-CN" altLang="zh-CN" dirty="0">
              <a:solidFill>
                <a:srgbClr val="3F3F3F"/>
              </a:solidFill>
              <a:latin typeface="Arial"/>
              <a:ea typeface="黑体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CN" dirty="0">
                <a:solidFill>
                  <a:srgbClr val="3F3F3F"/>
                </a:solidFill>
                <a:latin typeface="Arial"/>
                <a:ea typeface="黑体"/>
                <a:sym typeface="+mn-ea"/>
              </a:rPr>
              <a:t>   </a:t>
            </a:r>
            <a:r>
              <a:rPr lang="en-US" altLang="zh-CN" dirty="0" err="1">
                <a:solidFill>
                  <a:srgbClr val="3F3F3F"/>
                </a:solidFill>
                <a:latin typeface="Arial"/>
                <a:ea typeface="黑体"/>
                <a:sym typeface="+mn-ea"/>
              </a:rPr>
              <a:t>num</a:t>
            </a:r>
            <a:r>
              <a:rPr lang="en-US" altLang="zh-CN" dirty="0">
                <a:solidFill>
                  <a:srgbClr val="3F3F3F"/>
                </a:solidFill>
                <a:latin typeface="Arial"/>
                <a:ea typeface="黑体"/>
                <a:sym typeface="+mn-ea"/>
              </a:rPr>
              <a:t> = float(b) </a:t>
            </a:r>
            <a:endParaRPr lang="zh-CN" altLang="en-US" dirty="0">
              <a:solidFill>
                <a:srgbClr val="3F3F3F"/>
              </a:solidFill>
              <a:latin typeface="Arial"/>
              <a:ea typeface="黑体"/>
            </a:endParaRPr>
          </a:p>
        </p:txBody>
      </p:sp>
      <p:sp>
        <p:nvSpPr>
          <p:cNvPr id="12" name="文本框 12"/>
          <p:cNvSpPr txBox="1"/>
          <p:nvPr/>
        </p:nvSpPr>
        <p:spPr>
          <a:xfrm>
            <a:off x="941705" y="2293620"/>
            <a:ext cx="51142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1.</a:t>
            </a:r>
            <a:r>
              <a:rPr lang="zh-CN" altLang="zh-CN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转换成</a:t>
            </a:r>
            <a:r>
              <a:rPr lang="zh-CN" altLang="en-US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整数                                                </a:t>
            </a:r>
            <a:endParaRPr lang="zh-CN" altLang="en-US" dirty="0">
              <a:solidFill>
                <a:srgbClr val="3F3F3F"/>
              </a:solidFill>
              <a:latin typeface="黑体"/>
              <a:ea typeface="黑体"/>
              <a:cs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  a = input(“</a:t>
            </a:r>
            <a:r>
              <a:rPr lang="zh-CN" altLang="zh-CN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请输入一个整数</a:t>
            </a: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”)                         </a:t>
            </a:r>
            <a:endParaRPr lang="zh-CN" altLang="zh-CN" dirty="0">
              <a:solidFill>
                <a:srgbClr val="3F3F3F"/>
              </a:solidFill>
              <a:latin typeface="黑体"/>
              <a:ea typeface="黑体"/>
              <a:cs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CN" altLang="zh-CN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  </a:t>
            </a: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number = </a:t>
            </a:r>
            <a:r>
              <a:rPr lang="en-US" altLang="zh-CN" dirty="0" err="1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int</a:t>
            </a:r>
            <a:r>
              <a:rPr lang="en-US" altLang="zh-CN" dirty="0">
                <a:solidFill>
                  <a:srgbClr val="3F3F3F"/>
                </a:solidFill>
                <a:latin typeface="黑体"/>
                <a:ea typeface="黑体"/>
                <a:cs typeface="+mn-ea"/>
                <a:sym typeface="+mn-ea"/>
              </a:rPr>
              <a:t>(a)      </a:t>
            </a:r>
            <a:endParaRPr lang="zh-CN" altLang="en-US" dirty="0">
              <a:solidFill>
                <a:srgbClr val="3F3F3F"/>
              </a:solidFill>
              <a:latin typeface="黑体"/>
              <a:ea typeface="黑体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516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ldLvl="0" animBg="1"/>
      <p:bldP spid="6" grpId="0"/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目录页</a:t>
            </a:r>
          </a:p>
        </p:txBody>
      </p:sp>
      <p:pic>
        <p:nvPicPr>
          <p:cNvPr id="9218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5181600" y="4676438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跳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转语句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21" name="TextBox 6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if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</a:t>
            </a:r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if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语句的嵌套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23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循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环语句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24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循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环嵌套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07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1550988"/>
            <a:ext cx="5227638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5181600" y="4676438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05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跳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转语句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5181600" y="1658600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en-US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if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语句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4606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</a:t>
            </a:r>
            <a:r>
              <a:rPr lang="en-US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if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语句的嵌套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49164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循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环语句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TextBox 11"/>
          <p:cNvSpPr txBox="1">
            <a:spLocks noChangeArrowheads="1"/>
          </p:cNvSpPr>
          <p:nvPr/>
        </p:nvSpPr>
        <p:spPr bwMode="auto">
          <a:xfrm>
            <a:off x="5181600" y="3922713"/>
            <a:ext cx="53101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循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环嵌套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18" name="图片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04" y="3417756"/>
            <a:ext cx="2884578" cy="30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矩形 17"/>
          <p:cNvSpPr>
            <a:spLocks noChangeArrowheads="1"/>
          </p:cNvSpPr>
          <p:nvPr/>
        </p:nvSpPr>
        <p:spPr bwMode="auto">
          <a:xfrm>
            <a:off x="4622670" y="2718878"/>
            <a:ext cx="5001015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思</a:t>
            </a:r>
            <a:r>
              <a:rPr lang="zh-CN" altLang="en-US" sz="48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考</a:t>
            </a:r>
            <a:r>
              <a:rPr lang="zh-CN" altLang="en-US" sz="48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CN" altLang="en-US" sz="48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什么是</a:t>
            </a:r>
            <a:r>
              <a:rPr lang="zh-CN" altLang="en-US" sz="4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流程控制</a:t>
            </a:r>
            <a:r>
              <a:rPr lang="zh-CN" altLang="zh-CN" sz="48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zh-CN" altLang="zh-CN" sz="48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62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99"/>
          <p:cNvSpPr txBox="1">
            <a:spLocks noChangeArrowheads="1"/>
          </p:cNvSpPr>
          <p:nvPr/>
        </p:nvSpPr>
        <p:spPr bwMode="auto">
          <a:xfrm>
            <a:off x="3324083" y="2351049"/>
            <a:ext cx="7107523" cy="237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程序中的语句默认自上而下顺序执行。流程控制意指在程序执行时，</a:t>
            </a:r>
            <a:r>
              <a:rPr lang="zh-CN" altLang="zh-CN" sz="3200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通过一些特定的指令更改程序中语句的执行顺序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，使程序产生跳跃、回溯等现象。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82889" y="2119745"/>
            <a:ext cx="8189912" cy="284018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00"/>
              </a:solidFill>
            </a:endParaRPr>
          </a:p>
        </p:txBody>
      </p:sp>
      <p:pic>
        <p:nvPicPr>
          <p:cNvPr id="7" name="图片 5" descr="tim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379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if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语句的格式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2"/>
          <p:cNvSpPr>
            <a:spLocks noChangeArrowheads="1"/>
          </p:cNvSpPr>
          <p:nvPr/>
        </p:nvSpPr>
        <p:spPr bwMode="auto">
          <a:xfrm>
            <a:off x="577849" y="1320800"/>
            <a:ext cx="11234399" cy="224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程序开发中经常会用到条件判断，比如，用户登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录</a:t>
            </a:r>
            <a:r>
              <a:rPr lang="zh-CN" altLang="en-US" sz="4000" dirty="0">
                <a:latin typeface="微软雅黑" pitchFamily="34" charset="-122"/>
                <a:ea typeface="微软雅黑" pitchFamily="34" charset="-122"/>
              </a:rPr>
              <a:t>时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需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判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断用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户名和密码是否全部正确，进而决定用户是否能够成功登录。</a:t>
            </a:r>
            <a:endParaRPr lang="zh-CN" altLang="en-US" sz="40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054" y="3593993"/>
            <a:ext cx="3038762" cy="2887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5806066" y="4691545"/>
            <a:ext cx="4903498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3600" b="1" dirty="0">
                <a:solidFill>
                  <a:srgbClr val="FF0000"/>
                </a:solidFill>
                <a:latin typeface="Calibri" pitchFamily="34" charset="0"/>
                <a:ea typeface="楷体" pitchFamily="49" charset="-122"/>
              </a:rPr>
              <a:t>类似这种需求的功能，都可以使用</a:t>
            </a:r>
            <a:r>
              <a:rPr lang="en-US" altLang="zh-CN" sz="3600" b="1" dirty="0">
                <a:solidFill>
                  <a:srgbClr val="FF0000"/>
                </a:solidFill>
                <a:latin typeface="Calibri" pitchFamily="34" charset="0"/>
                <a:ea typeface="楷体" pitchFamily="49" charset="-122"/>
              </a:rPr>
              <a:t>if</a:t>
            </a:r>
            <a:r>
              <a:rPr lang="zh-CN" altLang="zh-CN" sz="3600" b="1" dirty="0">
                <a:solidFill>
                  <a:srgbClr val="FF0000"/>
                </a:solidFill>
                <a:latin typeface="Calibri" pitchFamily="34" charset="0"/>
                <a:ea typeface="楷体" pitchFamily="49" charset="-122"/>
              </a:rPr>
              <a:t>语句实现。</a:t>
            </a:r>
          </a:p>
        </p:txBody>
      </p:sp>
    </p:spTree>
    <p:extLst>
      <p:ext uri="{BB962C8B-B14F-4D97-AF65-F5344CB8AC3E}">
        <p14:creationId xmlns:p14="http://schemas.microsoft.com/office/powerpoint/2010/main" val="37675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c82f95a76dde596b5d9ab428dfb3963b51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186_7*i*1"/>
  <p:tag name="KSO_WM_TEMPLATE_CATEGORY" val="custom"/>
  <p:tag name="KSO_WM_TEMPLATE_INDEX" val="16018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186_7*i*1"/>
  <p:tag name="KSO_WM_TEMPLATE_CATEGORY" val="custom"/>
  <p:tag name="KSO_WM_TEMPLATE_INDEX" val="160186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826</Words>
  <Application>Microsoft Office PowerPoint</Application>
  <PresentationFormat>自定义</PresentationFormat>
  <Paragraphs>111</Paragraphs>
  <Slides>22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4" baseType="lpstr">
      <vt:lpstr>Office 主题​​</vt:lpstr>
      <vt:lpstr>Microsoft Excel 97-2003 工作表</vt:lpstr>
      <vt:lpstr>第3章 流程控制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lucius</dc:creator>
  <cp:lastModifiedBy>DELL</cp:lastModifiedBy>
  <cp:revision>2624</cp:revision>
  <dcterms:created xsi:type="dcterms:W3CDTF">2016-08-25T05:35:30Z</dcterms:created>
  <dcterms:modified xsi:type="dcterms:W3CDTF">2020-03-13T01:56:10Z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