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4" r:id="rId3"/>
    <p:sldId id="301" r:id="rId4"/>
    <p:sldId id="302" r:id="rId5"/>
    <p:sldId id="265" r:id="rId6"/>
    <p:sldId id="266" r:id="rId7"/>
    <p:sldId id="267" r:id="rId8"/>
    <p:sldId id="268" r:id="rId9"/>
    <p:sldId id="269" r:id="rId10"/>
    <p:sldId id="303"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 id="287" r:id="rId29"/>
    <p:sldId id="288" r:id="rId30"/>
    <p:sldId id="289" r:id="rId31"/>
    <p:sldId id="290" r:id="rId32"/>
    <p:sldId id="291" r:id="rId33"/>
    <p:sldId id="292" r:id="rId34"/>
    <p:sldId id="293" r:id="rId35"/>
    <p:sldId id="294" r:id="rId36"/>
    <p:sldId id="295" r:id="rId37"/>
    <p:sldId id="296" r:id="rId38"/>
    <p:sldId id="297" r:id="rId39"/>
    <p:sldId id="298" r:id="rId40"/>
    <p:sldId id="299" r:id="rId41"/>
    <p:sldId id="300" r:id="rId4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8" d="100"/>
          <a:sy n="108" d="100"/>
        </p:scale>
        <p:origin x="-1704"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A38818B2-83AD-440A-B9E3-7DF8C7B0B27A}" type="datetimeFigureOut">
              <a:rPr lang="zh-CN" altLang="en-US" smtClean="0"/>
              <a:t>2020/3/13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0D2D241-11C6-4F01-AA3F-01BDC4AF0817}"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A38818B2-83AD-440A-B9E3-7DF8C7B0B27A}" type="datetimeFigureOut">
              <a:rPr lang="zh-CN" altLang="en-US" smtClean="0"/>
              <a:t>2020/3/13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0D2D241-11C6-4F01-AA3F-01BDC4AF0817}"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A38818B2-83AD-440A-B9E3-7DF8C7B0B27A}" type="datetimeFigureOut">
              <a:rPr lang="zh-CN" altLang="en-US" smtClean="0"/>
              <a:t>2020/3/13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0D2D241-11C6-4F01-AA3F-01BDC4AF0817}"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A38818B2-83AD-440A-B9E3-7DF8C7B0B27A}" type="datetimeFigureOut">
              <a:rPr lang="zh-CN" altLang="en-US" smtClean="0"/>
              <a:t>2020/3/13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0D2D241-11C6-4F01-AA3F-01BDC4AF0817}"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A38818B2-83AD-440A-B9E3-7DF8C7B0B27A}" type="datetimeFigureOut">
              <a:rPr lang="zh-CN" altLang="en-US" smtClean="0"/>
              <a:t>2020/3/13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0D2D241-11C6-4F01-AA3F-01BDC4AF0817}"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A38818B2-83AD-440A-B9E3-7DF8C7B0B27A}" type="datetimeFigureOut">
              <a:rPr lang="zh-CN" altLang="en-US" smtClean="0"/>
              <a:t>2020/3/13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0D2D241-11C6-4F01-AA3F-01BDC4AF0817}"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A38818B2-83AD-440A-B9E3-7DF8C7B0B27A}" type="datetimeFigureOut">
              <a:rPr lang="zh-CN" altLang="en-US" smtClean="0"/>
              <a:t>2020/3/13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0D2D241-11C6-4F01-AA3F-01BDC4AF0817}"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A38818B2-83AD-440A-B9E3-7DF8C7B0B27A}" type="datetimeFigureOut">
              <a:rPr lang="zh-CN" altLang="en-US" smtClean="0"/>
              <a:t>2020/3/13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0D2D241-11C6-4F01-AA3F-01BDC4AF0817}"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A38818B2-83AD-440A-B9E3-7DF8C7B0B27A}" type="datetimeFigureOut">
              <a:rPr lang="zh-CN" altLang="en-US" smtClean="0"/>
              <a:t>2020/3/13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0D2D241-11C6-4F01-AA3F-01BDC4AF0817}"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A38818B2-83AD-440A-B9E3-7DF8C7B0B27A}" type="datetimeFigureOut">
              <a:rPr lang="zh-CN" altLang="en-US" smtClean="0"/>
              <a:t>2020/3/13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0D2D241-11C6-4F01-AA3F-01BDC4AF0817}"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A38818B2-83AD-440A-B9E3-7DF8C7B0B27A}" type="datetimeFigureOut">
              <a:rPr lang="zh-CN" altLang="en-US" smtClean="0"/>
              <a:t>2020/3/13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0D2D241-11C6-4F01-AA3F-01BDC4AF0817}"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8818B2-83AD-440A-B9E3-7DF8C7B0B27A}" type="datetimeFigureOut">
              <a:rPr lang="zh-CN" altLang="en-US" smtClean="0"/>
              <a:t>2020/3/13</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D2D241-11C6-4F01-AA3F-01BDC4AF0817}"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b="1" dirty="0"/>
              <a:t>项目四  </a:t>
            </a:r>
            <a:r>
              <a:rPr lang="zh-CN" altLang="en-US" b="1" dirty="0" smtClean="0"/>
              <a:t>旅游服务合同</a:t>
            </a:r>
            <a:endParaRPr lang="zh-CN" altLang="en-US" dirty="0"/>
          </a:p>
        </p:txBody>
      </p:sp>
      <p:sp>
        <p:nvSpPr>
          <p:cNvPr id="3" name="副标题 2"/>
          <p:cNvSpPr>
            <a:spLocks noGrp="1"/>
          </p:cNvSpPr>
          <p:nvPr>
            <p:ph type="subTitle" idx="1"/>
          </p:nvPr>
        </p:nvSpPr>
        <p:spPr/>
        <p:txBody>
          <a:bodyPr/>
          <a:lstStyle/>
          <a:p>
            <a:endParaRPr lang="zh-CN"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标题 1"/>
          <p:cNvSpPr>
            <a:spLocks noGrp="1"/>
          </p:cNvSpPr>
          <p:nvPr>
            <p:ph type="title"/>
          </p:nvPr>
        </p:nvSpPr>
        <p:spPr>
          <a:xfrm>
            <a:off x="642938" y="285750"/>
            <a:ext cx="7772400" cy="604838"/>
          </a:xfrm>
        </p:spPr>
        <p:txBody>
          <a:bodyPr>
            <a:normAutofit fontScale="90000"/>
          </a:bodyPr>
          <a:lstStyle/>
          <a:p>
            <a:endParaRPr lang="zh-CN" altLang="en-US" dirty="0" smtClean="0"/>
          </a:p>
        </p:txBody>
      </p:sp>
      <p:sp>
        <p:nvSpPr>
          <p:cNvPr id="52227" name="内容占位符 2"/>
          <p:cNvSpPr>
            <a:spLocks noGrp="1"/>
          </p:cNvSpPr>
          <p:nvPr>
            <p:ph idx="1"/>
          </p:nvPr>
        </p:nvSpPr>
        <p:spPr>
          <a:xfrm>
            <a:off x="214313" y="928688"/>
            <a:ext cx="8786812" cy="5715000"/>
          </a:xfrm>
        </p:spPr>
        <p:txBody>
          <a:bodyPr/>
          <a:lstStyle/>
          <a:p>
            <a:r>
              <a:rPr lang="en-US" altLang="zh-CN" b="1" smtClean="0"/>
              <a:t>1. </a:t>
            </a:r>
            <a:r>
              <a:rPr lang="zh-CN" altLang="en-US" b="1" smtClean="0"/>
              <a:t>团队出境旅游合同（</a:t>
            </a:r>
            <a:r>
              <a:rPr lang="en-US" altLang="zh-CN" b="1" smtClean="0"/>
              <a:t>GF-2014-2402</a:t>
            </a:r>
            <a:r>
              <a:rPr lang="zh-CN" altLang="en-US" b="1" smtClean="0"/>
              <a:t>）</a:t>
            </a:r>
            <a:endParaRPr lang="zh-CN" altLang="en-US" smtClean="0"/>
          </a:p>
          <a:p>
            <a:pPr>
              <a:buFontTx/>
              <a:buNone/>
            </a:pPr>
            <a:r>
              <a:rPr lang="zh-CN" altLang="en-US" b="1" smtClean="0"/>
              <a:t>      （示范文本）  简本</a:t>
            </a:r>
            <a:endParaRPr lang="en-US" altLang="zh-CN" b="1" smtClean="0"/>
          </a:p>
          <a:p>
            <a:r>
              <a:rPr lang="en-US" altLang="zh-CN" b="1" smtClean="0"/>
              <a:t> 2. </a:t>
            </a:r>
            <a:r>
              <a:rPr lang="zh-CN" altLang="en-US" b="1" smtClean="0"/>
              <a:t>团队境内旅游合同（</a:t>
            </a:r>
            <a:r>
              <a:rPr lang="en-US" b="1" smtClean="0"/>
              <a:t> </a:t>
            </a:r>
            <a:r>
              <a:rPr lang="en-US" altLang="zh-CN" b="1" smtClean="0"/>
              <a:t>GF-2014-2401 </a:t>
            </a:r>
            <a:r>
              <a:rPr lang="zh-CN" altLang="en-US" b="1" smtClean="0"/>
              <a:t>）</a:t>
            </a:r>
            <a:endParaRPr lang="zh-CN" altLang="en-US" smtClean="0"/>
          </a:p>
          <a:p>
            <a:pPr>
              <a:buFontTx/>
              <a:buNone/>
            </a:pPr>
            <a:r>
              <a:rPr lang="zh-CN" altLang="en-US" b="1" smtClean="0"/>
              <a:t>      （示范文本）  简本</a:t>
            </a:r>
            <a:endParaRPr lang="en-US" altLang="zh-CN" b="1" smtClean="0"/>
          </a:p>
          <a:p>
            <a:r>
              <a:rPr lang="en-US" altLang="zh-CN" b="1" smtClean="0"/>
              <a:t>3. </a:t>
            </a:r>
            <a:r>
              <a:rPr lang="zh-CN" altLang="en-US" b="1" smtClean="0"/>
              <a:t>大陆居民赴台湾地区旅游合同（</a:t>
            </a:r>
            <a:r>
              <a:rPr lang="en-US" b="1" smtClean="0"/>
              <a:t> </a:t>
            </a:r>
            <a:r>
              <a:rPr lang="en-US" altLang="zh-CN" b="1" smtClean="0"/>
              <a:t>GF-2014-2403 </a:t>
            </a:r>
            <a:r>
              <a:rPr lang="zh-CN" altLang="en-US" b="1" smtClean="0"/>
              <a:t>）</a:t>
            </a:r>
            <a:endParaRPr lang="zh-CN" altLang="en-US" smtClean="0"/>
          </a:p>
          <a:p>
            <a:pPr>
              <a:buFontTx/>
              <a:buNone/>
            </a:pPr>
            <a:r>
              <a:rPr lang="zh-CN" altLang="en-US" b="1" smtClean="0"/>
              <a:t>      （示范文本）  简本</a:t>
            </a:r>
            <a:endParaRPr lang="en-US" altLang="zh-CN" b="1" smtClean="0"/>
          </a:p>
          <a:p>
            <a:r>
              <a:rPr lang="en-US" altLang="zh-CN" b="1" smtClean="0"/>
              <a:t>4. </a:t>
            </a:r>
            <a:r>
              <a:rPr lang="zh-CN" altLang="en-US" b="1" smtClean="0"/>
              <a:t>境内旅游组团社与地接社合同（</a:t>
            </a:r>
            <a:r>
              <a:rPr lang="en-US" b="1" smtClean="0"/>
              <a:t> </a:t>
            </a:r>
            <a:r>
              <a:rPr lang="en-US" altLang="zh-CN" b="1" smtClean="0"/>
              <a:t>GF-2014-2411 </a:t>
            </a:r>
            <a:r>
              <a:rPr lang="zh-CN" altLang="en-US" b="1" smtClean="0"/>
              <a:t>）</a:t>
            </a:r>
            <a:endParaRPr lang="zh-CN" altLang="en-US" smtClean="0"/>
          </a:p>
          <a:p>
            <a:pPr>
              <a:buFontTx/>
              <a:buNone/>
            </a:pPr>
            <a:r>
              <a:rPr lang="zh-CN" altLang="en-US" b="1" smtClean="0"/>
              <a:t>      （示范文本）</a:t>
            </a:r>
            <a:endParaRPr lang="zh-CN" altLang="en-US" smtClean="0"/>
          </a:p>
          <a:p>
            <a:pPr>
              <a:buFontTx/>
              <a:buNone/>
            </a:pPr>
            <a:endParaRPr lang="zh-CN" altLang="en-US" smtClean="0"/>
          </a:p>
          <a:p>
            <a:pPr>
              <a:buFontTx/>
              <a:buNone/>
            </a:pPr>
            <a:endParaRPr lang="zh-CN" altLang="en-US" smtClean="0"/>
          </a:p>
          <a:p>
            <a:pPr>
              <a:buFontTx/>
              <a:buNone/>
            </a:pPr>
            <a:endParaRPr lang="zh-CN" altLang="en-US" smtClean="0"/>
          </a:p>
          <a:p>
            <a:endParaRPr lang="zh-CN" alt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标题 1"/>
          <p:cNvSpPr>
            <a:spLocks noGrp="1"/>
          </p:cNvSpPr>
          <p:nvPr>
            <p:ph type="title"/>
          </p:nvPr>
        </p:nvSpPr>
        <p:spPr>
          <a:xfrm>
            <a:off x="571500" y="214313"/>
            <a:ext cx="7386638" cy="676275"/>
          </a:xfrm>
        </p:spPr>
        <p:txBody>
          <a:bodyPr/>
          <a:lstStyle/>
          <a:p>
            <a:r>
              <a:rPr lang="zh-CN" altLang="en-US" sz="3600" b="1" dirty="0" smtClean="0"/>
              <a:t>相关</a:t>
            </a:r>
            <a:r>
              <a:rPr lang="zh-CN" altLang="en-US" sz="3600" b="1" dirty="0" smtClean="0"/>
              <a:t>义务</a:t>
            </a:r>
          </a:p>
        </p:txBody>
      </p:sp>
      <p:sp>
        <p:nvSpPr>
          <p:cNvPr id="55299" name="内容占位符 2"/>
          <p:cNvSpPr>
            <a:spLocks noGrp="1"/>
          </p:cNvSpPr>
          <p:nvPr>
            <p:ph idx="1"/>
          </p:nvPr>
        </p:nvSpPr>
        <p:spPr>
          <a:xfrm>
            <a:off x="0" y="857250"/>
            <a:ext cx="9001125" cy="5857875"/>
          </a:xfrm>
        </p:spPr>
        <p:txBody>
          <a:bodyPr/>
          <a:lstStyle/>
          <a:p>
            <a:r>
              <a:rPr lang="en-US" altLang="zh-CN" dirty="0" smtClean="0"/>
              <a:t>1.</a:t>
            </a:r>
            <a:r>
              <a:rPr lang="zh-CN" altLang="en-US" dirty="0" smtClean="0"/>
              <a:t>旅游行程开始前提供旅游行程单义务（</a:t>
            </a:r>
            <a:r>
              <a:rPr lang="en-US" altLang="zh-CN" dirty="0" smtClean="0"/>
              <a:t>59</a:t>
            </a:r>
            <a:r>
              <a:rPr lang="zh-CN" altLang="en-US" dirty="0" smtClean="0"/>
              <a:t>条）</a:t>
            </a:r>
            <a:endParaRPr lang="en-US" altLang="zh-CN" dirty="0" smtClean="0"/>
          </a:p>
          <a:p>
            <a:r>
              <a:rPr lang="en-US" altLang="zh-CN" dirty="0" smtClean="0"/>
              <a:t> 2.</a:t>
            </a:r>
            <a:r>
              <a:rPr lang="zh-CN" altLang="en-US" dirty="0" smtClean="0"/>
              <a:t>对合同内容进行说明义务（</a:t>
            </a:r>
            <a:r>
              <a:rPr lang="en-US" altLang="zh-CN" dirty="0" smtClean="0"/>
              <a:t>58</a:t>
            </a:r>
            <a:r>
              <a:rPr lang="zh-CN" altLang="en-US" dirty="0" smtClean="0"/>
              <a:t>条）</a:t>
            </a:r>
            <a:endParaRPr lang="en-US" altLang="zh-CN" dirty="0" smtClean="0"/>
          </a:p>
          <a:p>
            <a:r>
              <a:rPr lang="en-US" altLang="zh-CN" dirty="0" smtClean="0"/>
              <a:t> 3.</a:t>
            </a:r>
            <a:r>
              <a:rPr lang="zh-CN" altLang="en-US" dirty="0" smtClean="0"/>
              <a:t>提示旅游者投保人身意外伤害险的义务（</a:t>
            </a:r>
            <a:r>
              <a:rPr lang="en-US" altLang="zh-CN" dirty="0" smtClean="0"/>
              <a:t>61</a:t>
            </a:r>
            <a:r>
              <a:rPr lang="zh-CN" altLang="en-US" dirty="0" smtClean="0"/>
              <a:t>条）</a:t>
            </a:r>
            <a:endParaRPr lang="en-US" altLang="zh-CN" dirty="0" smtClean="0"/>
          </a:p>
          <a:p>
            <a:r>
              <a:rPr lang="en-US" altLang="zh-CN" dirty="0" smtClean="0"/>
              <a:t>4.</a:t>
            </a:r>
            <a:r>
              <a:rPr lang="zh-CN" altLang="en-US" dirty="0" smtClean="0"/>
              <a:t>风险告知义务（</a:t>
            </a:r>
            <a:r>
              <a:rPr lang="en-US" altLang="zh-CN" dirty="0" smtClean="0"/>
              <a:t>62</a:t>
            </a:r>
            <a:r>
              <a:rPr lang="zh-CN" altLang="en-US" dirty="0" smtClean="0"/>
              <a:t>条）</a:t>
            </a:r>
            <a:endParaRPr lang="en-US" altLang="zh-CN" dirty="0" smtClean="0"/>
          </a:p>
          <a:p>
            <a:endParaRPr lang="zh-CN" alt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标题 1"/>
          <p:cNvSpPr>
            <a:spLocks noGrp="1"/>
          </p:cNvSpPr>
          <p:nvPr>
            <p:ph type="title"/>
          </p:nvPr>
        </p:nvSpPr>
        <p:spPr>
          <a:xfrm>
            <a:off x="714375" y="285750"/>
            <a:ext cx="7458075" cy="533400"/>
          </a:xfrm>
        </p:spPr>
        <p:txBody>
          <a:bodyPr>
            <a:normAutofit fontScale="90000"/>
          </a:bodyPr>
          <a:lstStyle/>
          <a:p>
            <a:r>
              <a:rPr lang="zh-CN" altLang="en-US" sz="4000" b="1" smtClean="0"/>
              <a:t>风险告知义务</a:t>
            </a:r>
          </a:p>
        </p:txBody>
      </p:sp>
      <p:sp>
        <p:nvSpPr>
          <p:cNvPr id="56323" name="内容占位符 2"/>
          <p:cNvSpPr>
            <a:spLocks noGrp="1"/>
          </p:cNvSpPr>
          <p:nvPr>
            <p:ph idx="1"/>
          </p:nvPr>
        </p:nvSpPr>
        <p:spPr>
          <a:xfrm>
            <a:off x="285750" y="928688"/>
            <a:ext cx="8429625" cy="5572125"/>
          </a:xfrm>
        </p:spPr>
        <p:txBody>
          <a:bodyPr/>
          <a:lstStyle/>
          <a:p>
            <a:r>
              <a:rPr lang="zh-CN" altLang="en-US" sz="2800" b="1" dirty="0" smtClean="0"/>
              <a:t>第</a:t>
            </a:r>
            <a:r>
              <a:rPr lang="en-US" altLang="zh-CN" sz="2800" b="1" dirty="0" smtClean="0"/>
              <a:t>62</a:t>
            </a:r>
            <a:r>
              <a:rPr lang="zh-CN" altLang="en-US" sz="2800" b="1" dirty="0" smtClean="0"/>
              <a:t>条 订立包价旅游合同时，旅行社应当向旅游者告知下列事项</a:t>
            </a:r>
            <a:r>
              <a:rPr lang="zh-CN" altLang="en-US" sz="2800" b="1" dirty="0" smtClean="0">
                <a:solidFill>
                  <a:srgbClr val="FF6600"/>
                </a:solidFill>
              </a:rPr>
              <a:t>（出境前采取行前说明会等方式）</a:t>
            </a:r>
          </a:p>
          <a:p>
            <a:r>
              <a:rPr lang="zh-CN" altLang="en-US" sz="2800" b="1" dirty="0" smtClean="0"/>
              <a:t>（一）旅游者不适合参加旅游活动的情形；</a:t>
            </a:r>
          </a:p>
          <a:p>
            <a:r>
              <a:rPr lang="zh-CN" altLang="en-US" sz="2800" b="1" dirty="0" smtClean="0"/>
              <a:t>（二）旅游活动中的安全注意事项；</a:t>
            </a:r>
          </a:p>
          <a:p>
            <a:r>
              <a:rPr lang="zh-CN" altLang="en-US" sz="2800" b="1" dirty="0" smtClean="0"/>
              <a:t>（三）旅行社依法可以减免责任的信息；</a:t>
            </a:r>
          </a:p>
          <a:p>
            <a:r>
              <a:rPr lang="zh-CN" altLang="en-US" sz="2800" b="1" dirty="0" smtClean="0"/>
              <a:t>（四）旅游者应当注意的旅游目的地相关法律、法规和风俗习惯、宗教禁忌，依照中国法律不宜参加的活动等；</a:t>
            </a:r>
          </a:p>
          <a:p>
            <a:r>
              <a:rPr lang="zh-CN" altLang="en-US" sz="2800" b="1" dirty="0" smtClean="0"/>
              <a:t>（五）法律、法规规定的其他应当告知的事项。</a:t>
            </a:r>
          </a:p>
          <a:p>
            <a:r>
              <a:rPr lang="zh-CN" altLang="en-US" sz="2800" b="1" dirty="0" smtClean="0"/>
              <a:t>在包价旅游合同履行中，遇有前款规定事项的，旅行社也应当告知旅游者。</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标题 1"/>
          <p:cNvSpPr>
            <a:spLocks noGrp="1"/>
          </p:cNvSpPr>
          <p:nvPr>
            <p:ph type="title"/>
          </p:nvPr>
        </p:nvSpPr>
        <p:spPr>
          <a:xfrm>
            <a:off x="642938" y="0"/>
            <a:ext cx="8001000" cy="714375"/>
          </a:xfrm>
        </p:spPr>
        <p:txBody>
          <a:bodyPr/>
          <a:lstStyle/>
          <a:p>
            <a:r>
              <a:rPr lang="zh-CN" altLang="en-US" sz="3600" b="1" dirty="0" smtClean="0"/>
              <a:t>案例分析</a:t>
            </a:r>
          </a:p>
        </p:txBody>
      </p:sp>
      <p:sp>
        <p:nvSpPr>
          <p:cNvPr id="57347" name="内容占位符 2"/>
          <p:cNvSpPr>
            <a:spLocks noGrp="1"/>
          </p:cNvSpPr>
          <p:nvPr>
            <p:ph idx="1"/>
          </p:nvPr>
        </p:nvSpPr>
        <p:spPr>
          <a:xfrm>
            <a:off x="0" y="642938"/>
            <a:ext cx="8929688" cy="5857875"/>
          </a:xfrm>
        </p:spPr>
        <p:txBody>
          <a:bodyPr>
            <a:normAutofit lnSpcReduction="10000"/>
          </a:bodyPr>
          <a:lstStyle/>
          <a:p>
            <a:pPr algn="ctr">
              <a:buFontTx/>
              <a:buNone/>
            </a:pPr>
            <a:r>
              <a:rPr lang="zh-CN" altLang="en-US" dirty="0" smtClean="0"/>
              <a:t>      </a:t>
            </a:r>
            <a:r>
              <a:rPr lang="zh-CN" altLang="en-US" b="1" dirty="0" smtClean="0"/>
              <a:t>苍溪七旬老人瞒病出游突发疾病死亡</a:t>
            </a:r>
            <a:endParaRPr lang="en-US" altLang="zh-CN" b="1" dirty="0" smtClean="0"/>
          </a:p>
          <a:p>
            <a:pPr>
              <a:buFontTx/>
              <a:buNone/>
            </a:pPr>
            <a:r>
              <a:rPr lang="en-US" dirty="0" smtClean="0"/>
              <a:t>    </a:t>
            </a:r>
            <a:r>
              <a:rPr lang="en-US" altLang="zh-CN" sz="2800" b="1" dirty="0" smtClean="0"/>
              <a:t>2015</a:t>
            </a:r>
            <a:r>
              <a:rPr lang="zh-CN" altLang="en-US" sz="2800" b="1" dirty="0" smtClean="0"/>
              <a:t>年</a:t>
            </a:r>
            <a:r>
              <a:rPr lang="en-US" altLang="zh-CN" sz="2800" b="1" dirty="0" smtClean="0"/>
              <a:t>9</a:t>
            </a:r>
            <a:r>
              <a:rPr lang="zh-CN" altLang="en-US" sz="2800" b="1" dirty="0" smtClean="0"/>
              <a:t>月，苍溪县陵江镇七旬居民韩刚与妻子报名参团赴九寨沟旅游。报名前，四川省环宇旅行社有限公司向拟参团人员说明， 必须如实告知健康状况，如患高血压等疾病则不能参团旅游，否则发生事故，旅行社将不承担责任。韩刚当时向旅行社工作人员表示自己身体很好，没有相关疾病， 并签订了免责协议。</a:t>
            </a:r>
            <a:endParaRPr lang="en-US" altLang="zh-CN" sz="2800" b="1" dirty="0" smtClean="0"/>
          </a:p>
          <a:p>
            <a:pPr>
              <a:buFontTx/>
              <a:buNone/>
            </a:pPr>
            <a:r>
              <a:rPr lang="zh-CN" altLang="en-US" sz="2800" b="1" dirty="0" smtClean="0"/>
              <a:t>    旅行团到达九寨沟景区。</a:t>
            </a:r>
            <a:r>
              <a:rPr lang="en-US" altLang="zh-CN" sz="2800" b="1" dirty="0" smtClean="0"/>
              <a:t>2015</a:t>
            </a:r>
            <a:r>
              <a:rPr lang="zh-CN" altLang="en-US" sz="2800" b="1" dirty="0" smtClean="0"/>
              <a:t>年</a:t>
            </a:r>
            <a:r>
              <a:rPr lang="en-US" altLang="zh-CN" sz="2800" b="1" dirty="0" smtClean="0"/>
              <a:t>10</a:t>
            </a:r>
            <a:r>
              <a:rPr lang="zh-CN" altLang="en-US" sz="2800" b="1" dirty="0" smtClean="0"/>
              <a:t>月</a:t>
            </a:r>
            <a:r>
              <a:rPr lang="en-US" altLang="zh-CN" sz="2800" b="1" dirty="0" smtClean="0"/>
              <a:t>10</a:t>
            </a:r>
            <a:r>
              <a:rPr lang="zh-CN" altLang="en-US" sz="2800" b="1" dirty="0" smtClean="0"/>
              <a:t>日晚上</a:t>
            </a:r>
            <a:r>
              <a:rPr lang="en-US" altLang="zh-CN" sz="2800" b="1" dirty="0" smtClean="0"/>
              <a:t>9</a:t>
            </a:r>
            <a:r>
              <a:rPr lang="zh-CN" altLang="en-US" sz="2800" b="1" dirty="0" smtClean="0"/>
              <a:t>时许，韩刚突发疾病昏倒，旅行社随行人员当即将其送到九寨沟县人民医院抢救，并垫支了当晚 的抢救治疗费用。经诊断，韩刚脑部出血，且患有高血压和糖尿病，在住院</a:t>
            </a:r>
            <a:r>
              <a:rPr lang="en-US" altLang="zh-CN" sz="2800" b="1" dirty="0" smtClean="0"/>
              <a:t>54</a:t>
            </a:r>
            <a:r>
              <a:rPr lang="zh-CN" altLang="en-US" sz="2800" b="1" dirty="0" smtClean="0"/>
              <a:t>天后，因医治无效死亡。韩刚住院期间和死亡后，环宇旅行社给予了探视和慰问。</a:t>
            </a:r>
          </a:p>
          <a:p>
            <a:pPr>
              <a:buFontTx/>
              <a:buNone/>
            </a:pPr>
            <a:endParaRPr lang="zh-CN" altLang="en-US" sz="28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标题 1"/>
          <p:cNvSpPr>
            <a:spLocks noGrp="1"/>
          </p:cNvSpPr>
          <p:nvPr>
            <p:ph type="title"/>
          </p:nvPr>
        </p:nvSpPr>
        <p:spPr>
          <a:xfrm>
            <a:off x="642938" y="142875"/>
            <a:ext cx="7772400" cy="142875"/>
          </a:xfrm>
        </p:spPr>
        <p:txBody>
          <a:bodyPr>
            <a:normAutofit fontScale="90000"/>
          </a:bodyPr>
          <a:lstStyle/>
          <a:p>
            <a:endParaRPr lang="zh-CN" altLang="en-US" smtClean="0"/>
          </a:p>
        </p:txBody>
      </p:sp>
      <p:sp>
        <p:nvSpPr>
          <p:cNvPr id="58371" name="内容占位符 2"/>
          <p:cNvSpPr>
            <a:spLocks noGrp="1"/>
          </p:cNvSpPr>
          <p:nvPr>
            <p:ph idx="1"/>
          </p:nvPr>
        </p:nvSpPr>
        <p:spPr>
          <a:xfrm>
            <a:off x="214313" y="428625"/>
            <a:ext cx="8643937" cy="6215063"/>
          </a:xfrm>
        </p:spPr>
        <p:txBody>
          <a:bodyPr/>
          <a:lstStyle/>
          <a:p>
            <a:pPr>
              <a:buFontTx/>
              <a:buNone/>
            </a:pPr>
            <a:r>
              <a:rPr lang="zh-CN" altLang="en-US" dirty="0" smtClean="0"/>
              <a:t>   </a:t>
            </a:r>
            <a:r>
              <a:rPr lang="zh-CN" altLang="en-US" sz="2800" b="1" dirty="0" smtClean="0"/>
              <a:t>韩刚死亡后，其妻以旅行社未尽告知、抢救和照顾义务为由，起诉要求环宇旅行社和承保意外伤害保险的保险公司共同赔偿死亡赔偿金等共计</a:t>
            </a:r>
            <a:r>
              <a:rPr lang="en-US" altLang="zh-CN" sz="2800" b="1" dirty="0" smtClean="0"/>
              <a:t>28.6</a:t>
            </a:r>
            <a:r>
              <a:rPr lang="zh-CN" altLang="en-US" sz="2800" b="1" dirty="0" smtClean="0"/>
              <a:t>万元。</a:t>
            </a:r>
            <a:endParaRPr lang="en-US" altLang="zh-CN" sz="2800" b="1" dirty="0" smtClean="0"/>
          </a:p>
          <a:p>
            <a:r>
              <a:rPr lang="zh-CN" altLang="en-US" sz="2800" b="1" dirty="0" smtClean="0"/>
              <a:t>最后法院判旅行社无责</a:t>
            </a:r>
            <a:endParaRPr lang="en-US" altLang="zh-CN" sz="2800" b="1" dirty="0" smtClean="0"/>
          </a:p>
          <a:p>
            <a:r>
              <a:rPr lang="zh-CN" altLang="en-US" sz="2800" b="1" dirty="0" smtClean="0"/>
              <a:t>法院审理认为，旅行社事前详细告知了不适合参加旅游行程的情形及旅行社责任免除的相关信息，且在韩刚</a:t>
            </a:r>
            <a:r>
              <a:rPr lang="en-US" altLang="zh-CN" sz="2800" b="1" dirty="0" smtClean="0"/>
              <a:t>(</a:t>
            </a:r>
            <a:r>
              <a:rPr lang="zh-CN" altLang="en-US" sz="2800" b="1" dirty="0" smtClean="0"/>
              <a:t>死者</a:t>
            </a:r>
            <a:r>
              <a:rPr lang="en-US" altLang="zh-CN" sz="2800" b="1" dirty="0" smtClean="0"/>
              <a:t>)</a:t>
            </a:r>
            <a:r>
              <a:rPr lang="zh-CN" altLang="en-US" sz="2800" b="1" dirty="0" smtClean="0"/>
              <a:t>突发疾病后及时将其送到医院抢救并垫支了相关费用，对韩刚的死亡无违约和侵权行为。</a:t>
            </a:r>
          </a:p>
          <a:p>
            <a:r>
              <a:rPr lang="zh-CN" altLang="en-US" sz="2800" b="1" dirty="0" smtClean="0"/>
              <a:t>　韩刚在旅行社清楚告知，且明知自己患有高血压等疾病的情况下，未如实将自己的健康状况告诉旅行社，造成严重后果发生，存在重大过失。（旅游者义务</a:t>
            </a:r>
            <a:r>
              <a:rPr lang="en-US" altLang="zh-CN" sz="2800" b="1" dirty="0" smtClean="0"/>
              <a:t>15</a:t>
            </a:r>
            <a:r>
              <a:rPr lang="zh-CN" altLang="en-US" sz="2800" b="1" dirty="0" smtClean="0"/>
              <a:t>条、旅游法</a:t>
            </a:r>
            <a:r>
              <a:rPr lang="en-US" altLang="zh-CN" sz="2800" b="1" dirty="0" smtClean="0"/>
              <a:t>70</a:t>
            </a:r>
            <a:r>
              <a:rPr lang="zh-CN" altLang="en-US" sz="2800" b="1" dirty="0" smtClean="0"/>
              <a:t>条）</a:t>
            </a:r>
          </a:p>
          <a:p>
            <a:pPr>
              <a:buFontTx/>
              <a:buNone/>
            </a:pPr>
            <a:endParaRPr lang="en-US" altLang="zh-CN" sz="2800" dirty="0" smtClean="0"/>
          </a:p>
          <a:p>
            <a:pPr>
              <a:buFontTx/>
              <a:buNone/>
            </a:pPr>
            <a:endParaRPr lang="zh-CN" altLang="en-US" sz="28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标题 1"/>
          <p:cNvSpPr>
            <a:spLocks noGrp="1"/>
          </p:cNvSpPr>
          <p:nvPr>
            <p:ph type="title"/>
          </p:nvPr>
        </p:nvSpPr>
        <p:spPr>
          <a:xfrm>
            <a:off x="714375" y="0"/>
            <a:ext cx="7772400" cy="319088"/>
          </a:xfrm>
        </p:spPr>
        <p:txBody>
          <a:bodyPr>
            <a:normAutofit fontScale="90000"/>
          </a:bodyPr>
          <a:lstStyle/>
          <a:p>
            <a:endParaRPr lang="zh-CN" altLang="en-US" smtClean="0"/>
          </a:p>
        </p:txBody>
      </p:sp>
      <p:sp>
        <p:nvSpPr>
          <p:cNvPr id="59395" name="内容占位符 2"/>
          <p:cNvSpPr>
            <a:spLocks noGrp="1"/>
          </p:cNvSpPr>
          <p:nvPr>
            <p:ph idx="1"/>
          </p:nvPr>
        </p:nvSpPr>
        <p:spPr>
          <a:xfrm>
            <a:off x="142875" y="500063"/>
            <a:ext cx="8786813" cy="6143625"/>
          </a:xfrm>
        </p:spPr>
        <p:txBody>
          <a:bodyPr/>
          <a:lstStyle/>
          <a:p>
            <a:pPr>
              <a:buFontTx/>
              <a:buNone/>
            </a:pPr>
            <a:r>
              <a:rPr lang="zh-CN" altLang="en-US" sz="2800" smtClean="0">
                <a:solidFill>
                  <a:srgbClr val="FF6600"/>
                </a:solidFill>
              </a:rPr>
              <a:t>   患有这三类疾病的人群，为何需要在出游前与旅行社签订免责协议</a:t>
            </a:r>
            <a:r>
              <a:rPr lang="en-US" altLang="zh-CN" sz="2800" smtClean="0">
                <a:solidFill>
                  <a:srgbClr val="FF6600"/>
                </a:solidFill>
              </a:rPr>
              <a:t>?</a:t>
            </a:r>
            <a:endParaRPr lang="zh-CN" altLang="en-US" sz="2800" smtClean="0">
              <a:solidFill>
                <a:srgbClr val="FF6600"/>
              </a:solidFill>
            </a:endParaRPr>
          </a:p>
          <a:p>
            <a:r>
              <a:rPr lang="zh-CN" altLang="en-US" sz="2800" smtClean="0"/>
              <a:t>在国内，游客出行前，旅行社需遵循自愿原则，为游客购买旅游意外险。但是，旅游意外保险中规定，对于这三类疾病， 保险公司是不会进行赔付的。旅行社与游客因这三类疾病提前签署的免责协议，实际上就是基于旅行社为游客购买的商业保险相关赔付条款。</a:t>
            </a:r>
            <a:endParaRPr lang="en-US" altLang="zh-CN" sz="2800" smtClean="0"/>
          </a:p>
          <a:p>
            <a:r>
              <a:rPr lang="zh-CN" altLang="en-US" sz="2800" b="1" smtClean="0"/>
              <a:t>在国内跟团出游时，可购买国内大型保险公司的重大疾病险作为保障。而出境游时，则 可选一些保额较高的境外保险公司所推出的旅游险种。这样在境外遭遇此类疾病引发的意外时，可得到境外医疗机构更好的救援，甚至包括直升机赶至现场抢救。但 这些险种均需游客自费购买。</a:t>
            </a:r>
          </a:p>
          <a:p>
            <a:endParaRPr lang="en-US" altLang="zh-CN" sz="2800" smtClean="0"/>
          </a:p>
          <a:p>
            <a:endParaRPr lang="zh-CN" alt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dirty="0"/>
          </a:p>
        </p:txBody>
      </p:sp>
      <p:sp>
        <p:nvSpPr>
          <p:cNvPr id="3" name="内容占位符 2"/>
          <p:cNvSpPr>
            <a:spLocks noGrp="1"/>
          </p:cNvSpPr>
          <p:nvPr>
            <p:ph idx="1"/>
          </p:nvPr>
        </p:nvSpPr>
        <p:spPr/>
        <p:txBody>
          <a:bodyPr/>
          <a:lstStyle/>
          <a:p>
            <a:pPr>
              <a:buNone/>
            </a:pPr>
            <a:r>
              <a:rPr lang="zh-CN" altLang="en-US" b="1" dirty="0" smtClean="0"/>
              <a:t>四、包价旅游合同的履行</a:t>
            </a:r>
            <a:endParaRPr lang="en-US" altLang="zh-CN" b="1" dirty="0" smtClean="0"/>
          </a:p>
          <a:p>
            <a:r>
              <a:rPr lang="zh-CN" altLang="en-US" dirty="0" smtClean="0"/>
              <a:t>债权人：享有权利一方</a:t>
            </a:r>
            <a:endParaRPr lang="en-US" altLang="zh-CN" dirty="0" smtClean="0"/>
          </a:p>
          <a:p>
            <a:r>
              <a:rPr lang="zh-CN" altLang="en-US" dirty="0" smtClean="0"/>
              <a:t>债务人：承担义务一方</a:t>
            </a:r>
            <a:endParaRPr lang="en-US" altLang="zh-CN" dirty="0" smtClean="0"/>
          </a:p>
          <a:p>
            <a:r>
              <a:rPr lang="zh-CN" altLang="en-US" dirty="0" smtClean="0"/>
              <a:t>相对的</a:t>
            </a:r>
            <a:endParaRPr lang="en-US" altLang="zh-CN" dirty="0" smtClean="0"/>
          </a:p>
          <a:p>
            <a:endParaRPr lang="zh-CN"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914400" y="304800"/>
            <a:ext cx="7543800" cy="609600"/>
          </a:xfrm>
        </p:spPr>
        <p:txBody>
          <a:bodyPr>
            <a:normAutofit fontScale="90000"/>
          </a:bodyPr>
          <a:lstStyle/>
          <a:p>
            <a:pPr eaLnBrk="1" hangingPunct="1"/>
            <a:r>
              <a:rPr lang="zh-CN" altLang="en-US" dirty="0" smtClean="0"/>
              <a:t>组团社  地接社</a:t>
            </a:r>
          </a:p>
        </p:txBody>
      </p:sp>
      <p:sp>
        <p:nvSpPr>
          <p:cNvPr id="70659" name="Rectangle 3"/>
          <p:cNvSpPr>
            <a:spLocks noGrp="1" noChangeArrowheads="1"/>
          </p:cNvSpPr>
          <p:nvPr>
            <p:ph type="body" idx="1"/>
          </p:nvPr>
        </p:nvSpPr>
        <p:spPr>
          <a:xfrm>
            <a:off x="685800" y="914400"/>
            <a:ext cx="7772400" cy="5181600"/>
          </a:xfrm>
        </p:spPr>
        <p:txBody>
          <a:bodyPr/>
          <a:lstStyle/>
          <a:p>
            <a:pPr eaLnBrk="1" hangingPunct="1"/>
            <a:endParaRPr lang="en-US" altLang="zh-CN" dirty="0" smtClean="0"/>
          </a:p>
          <a:p>
            <a:pPr eaLnBrk="1" hangingPunct="1"/>
            <a:r>
              <a:rPr lang="zh-CN" altLang="en-US" b="1" dirty="0" smtClean="0"/>
              <a:t>组团社</a:t>
            </a:r>
          </a:p>
          <a:p>
            <a:pPr eaLnBrk="1" hangingPunct="1">
              <a:buFontTx/>
              <a:buNone/>
            </a:pPr>
            <a:r>
              <a:rPr lang="zh-CN" altLang="en-US" b="1" dirty="0" smtClean="0">
                <a:solidFill>
                  <a:srgbClr val="000000"/>
                </a:solidFill>
                <a:latin typeface="宋体" charset="-122"/>
              </a:rPr>
              <a:t> 是指与旅游者订立包价旅游合同的旅行社</a:t>
            </a:r>
            <a:endParaRPr lang="en-US" altLang="zh-CN" b="1" dirty="0" smtClean="0">
              <a:solidFill>
                <a:srgbClr val="000000"/>
              </a:solidFill>
              <a:latin typeface="宋体" charset="-122"/>
            </a:endParaRPr>
          </a:p>
          <a:p>
            <a:pPr eaLnBrk="1" hangingPunct="1">
              <a:buFontTx/>
              <a:buNone/>
            </a:pPr>
            <a:r>
              <a:rPr lang="zh-CN" altLang="en-US" b="1" dirty="0" smtClean="0"/>
              <a:t> </a:t>
            </a:r>
          </a:p>
          <a:p>
            <a:pPr eaLnBrk="1" hangingPunct="1"/>
            <a:r>
              <a:rPr lang="zh-CN" altLang="en-US" b="1" dirty="0" smtClean="0"/>
              <a:t>地接社</a:t>
            </a:r>
          </a:p>
          <a:p>
            <a:pPr eaLnBrk="1" hangingPunct="1">
              <a:buFontTx/>
              <a:buNone/>
            </a:pPr>
            <a:r>
              <a:rPr lang="zh-CN" altLang="en-US" b="1" dirty="0" smtClean="0">
                <a:solidFill>
                  <a:srgbClr val="000000"/>
                </a:solidFill>
                <a:latin typeface="宋体" charset="-122"/>
              </a:rPr>
              <a:t> 是指接受组团社委托，在目的地接待旅游者的旅行社</a:t>
            </a:r>
            <a:r>
              <a:rPr lang="zh-CN" altLang="en-US" b="1" dirty="0" smtClean="0"/>
              <a:t> </a:t>
            </a:r>
          </a:p>
          <a:p>
            <a:pPr eaLnBrk="1" hangingPunct="1"/>
            <a:endParaRPr lang="zh-CN" altLang="en-US" dirty="0" smtClean="0"/>
          </a:p>
          <a:p>
            <a:pPr eaLnBrk="1" hangingPunct="1"/>
            <a:endParaRPr lang="en-US" altLang="zh-CN"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标题 1"/>
          <p:cNvSpPr>
            <a:spLocks noGrp="1"/>
          </p:cNvSpPr>
          <p:nvPr>
            <p:ph type="title"/>
          </p:nvPr>
        </p:nvSpPr>
        <p:spPr>
          <a:xfrm>
            <a:off x="714375" y="285750"/>
            <a:ext cx="7772400" cy="247650"/>
          </a:xfrm>
        </p:spPr>
        <p:txBody>
          <a:bodyPr>
            <a:normAutofit fontScale="90000"/>
          </a:bodyPr>
          <a:lstStyle/>
          <a:p>
            <a:endParaRPr lang="zh-CN" altLang="en-US" dirty="0" smtClean="0"/>
          </a:p>
        </p:txBody>
      </p:sp>
      <p:sp>
        <p:nvSpPr>
          <p:cNvPr id="71683" name="内容占位符 2"/>
          <p:cNvSpPr>
            <a:spLocks noGrp="1"/>
          </p:cNvSpPr>
          <p:nvPr>
            <p:ph idx="1"/>
          </p:nvPr>
        </p:nvSpPr>
        <p:spPr>
          <a:xfrm>
            <a:off x="685800" y="642938"/>
            <a:ext cx="8458200" cy="6215062"/>
          </a:xfrm>
        </p:spPr>
        <p:txBody>
          <a:bodyPr/>
          <a:lstStyle/>
          <a:p>
            <a:r>
              <a:rPr lang="zh-CN" altLang="en-US" dirty="0" smtClean="0"/>
              <a:t>第六十条 旅行社委托其他旅行社</a:t>
            </a:r>
            <a:r>
              <a:rPr lang="zh-CN" altLang="en-US" b="1" dirty="0" smtClean="0"/>
              <a:t>代理销售</a:t>
            </a:r>
            <a:r>
              <a:rPr lang="zh-CN" altLang="en-US" dirty="0" smtClean="0"/>
              <a:t>包价旅游产品并与旅游者订立包价旅游合同的，应当在包价旅游合同中载明委托社和代理社的基本信息。</a:t>
            </a:r>
            <a:endParaRPr lang="en-US" altLang="zh-CN" dirty="0" smtClean="0"/>
          </a:p>
          <a:p>
            <a:endParaRPr lang="zh-CN" altLang="en-US" dirty="0" smtClean="0"/>
          </a:p>
          <a:p>
            <a:r>
              <a:rPr lang="zh-CN" altLang="en-US" dirty="0" smtClean="0">
                <a:solidFill>
                  <a:srgbClr val="FF0000"/>
                </a:solidFill>
              </a:rPr>
              <a:t>旅行社依照本法规定将包价旅游合同中的接待业务委托给地接社履行的，应当在包价旅游合同中</a:t>
            </a:r>
            <a:r>
              <a:rPr lang="zh-CN" altLang="en-US" b="1" dirty="0" smtClean="0">
                <a:solidFill>
                  <a:srgbClr val="FF0000"/>
                </a:solidFill>
              </a:rPr>
              <a:t>载明地接社的基本信息</a:t>
            </a:r>
            <a:r>
              <a:rPr lang="zh-CN" altLang="en-US" dirty="0" smtClean="0">
                <a:solidFill>
                  <a:srgbClr val="FF0000"/>
                </a:solidFill>
              </a:rPr>
              <a:t>。</a:t>
            </a:r>
            <a:endParaRPr lang="en-US" altLang="zh-CN" dirty="0" smtClean="0">
              <a:solidFill>
                <a:srgbClr val="FF0000"/>
              </a:solidFill>
            </a:endParaRPr>
          </a:p>
          <a:p>
            <a:endParaRPr lang="zh-CN" altLang="en-US" dirty="0" smtClean="0"/>
          </a:p>
          <a:p>
            <a:r>
              <a:rPr lang="zh-CN" altLang="en-US" dirty="0" smtClean="0"/>
              <a:t>安排导游为旅游者提供服务的，应当在包价旅游合同中载明</a:t>
            </a:r>
            <a:r>
              <a:rPr lang="zh-CN" altLang="en-US" b="1" dirty="0" smtClean="0"/>
              <a:t>导游服务费用</a:t>
            </a:r>
            <a:r>
              <a:rPr lang="zh-CN" altLang="en-US" dirty="0" smtClean="0"/>
              <a: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3"/>
          <p:cNvSpPr>
            <a:spLocks noGrp="1" noChangeArrowheads="1"/>
          </p:cNvSpPr>
          <p:nvPr>
            <p:ph type="body" idx="1"/>
          </p:nvPr>
        </p:nvSpPr>
        <p:spPr>
          <a:xfrm>
            <a:off x="304800" y="152400"/>
            <a:ext cx="8610600" cy="6705600"/>
          </a:xfrm>
        </p:spPr>
        <p:txBody>
          <a:bodyPr/>
          <a:lstStyle/>
          <a:p>
            <a:pPr eaLnBrk="1" hangingPunct="1"/>
            <a:endParaRPr lang="en-US" altLang="zh-CN" b="1" dirty="0" smtClean="0">
              <a:solidFill>
                <a:srgbClr val="000000"/>
              </a:solidFill>
              <a:latin typeface="宋体" charset="-122"/>
            </a:endParaRPr>
          </a:p>
          <a:p>
            <a:pPr eaLnBrk="1" hangingPunct="1"/>
            <a:r>
              <a:rPr lang="zh-CN" altLang="en-US" b="1" dirty="0" smtClean="0">
                <a:solidFill>
                  <a:srgbClr val="000000"/>
                </a:solidFill>
                <a:latin typeface="宋体" charset="-122"/>
              </a:rPr>
              <a:t>第</a:t>
            </a:r>
            <a:r>
              <a:rPr lang="en-US" altLang="zh-CN" b="1" dirty="0" smtClean="0">
                <a:solidFill>
                  <a:srgbClr val="000000"/>
                </a:solidFill>
                <a:latin typeface="宋体" charset="-122"/>
              </a:rPr>
              <a:t>69</a:t>
            </a:r>
            <a:r>
              <a:rPr lang="zh-CN" altLang="en-US" b="1" dirty="0" smtClean="0">
                <a:solidFill>
                  <a:srgbClr val="000000"/>
                </a:solidFill>
                <a:latin typeface="宋体" charset="-122"/>
              </a:rPr>
              <a:t>条</a:t>
            </a:r>
            <a:r>
              <a:rPr lang="zh-CN" altLang="en-US" b="1" dirty="0" smtClean="0">
                <a:solidFill>
                  <a:srgbClr val="000000"/>
                </a:solidFill>
                <a:latin typeface="Arial" charset="0"/>
                <a:cs typeface="Arial" charset="0"/>
              </a:rPr>
              <a:t> </a:t>
            </a:r>
            <a:r>
              <a:rPr lang="zh-CN" altLang="en-US" b="1" dirty="0" smtClean="0">
                <a:solidFill>
                  <a:srgbClr val="000000"/>
                </a:solidFill>
                <a:latin typeface="宋体" charset="-122"/>
              </a:rPr>
              <a:t>旅行社应当按照包价旅游合同的约定履行义务，不得擅自变更旅游行程安排。</a:t>
            </a:r>
            <a:endParaRPr lang="zh-CN" altLang="en-US" b="1" dirty="0" smtClean="0"/>
          </a:p>
          <a:p>
            <a:pPr eaLnBrk="1" hangingPunct="1">
              <a:buFontTx/>
              <a:buNone/>
            </a:pPr>
            <a:r>
              <a:rPr lang="zh-CN" altLang="en-US" b="1" dirty="0" smtClean="0">
                <a:solidFill>
                  <a:srgbClr val="000000"/>
                </a:solidFill>
                <a:latin typeface="宋体" charset="-122"/>
              </a:rPr>
              <a:t>  经旅游者同意，旅行社将包价旅游合同中的接待业务</a:t>
            </a:r>
            <a:r>
              <a:rPr lang="zh-CN" altLang="en-US" b="1" dirty="0" smtClean="0">
                <a:solidFill>
                  <a:srgbClr val="FF0000"/>
                </a:solidFill>
                <a:latin typeface="宋体" charset="-122"/>
              </a:rPr>
              <a:t>委托给</a:t>
            </a:r>
            <a:r>
              <a:rPr lang="zh-CN" altLang="en-US" b="1" dirty="0" smtClean="0">
                <a:solidFill>
                  <a:srgbClr val="000000"/>
                </a:solidFill>
                <a:latin typeface="宋体" charset="-122"/>
              </a:rPr>
              <a:t>其他具有相应资质的</a:t>
            </a:r>
            <a:r>
              <a:rPr lang="zh-CN" altLang="en-US" b="1" dirty="0" smtClean="0">
                <a:solidFill>
                  <a:srgbClr val="FF0000"/>
                </a:solidFill>
                <a:latin typeface="宋体" charset="-122"/>
              </a:rPr>
              <a:t>地接社履行</a:t>
            </a:r>
            <a:r>
              <a:rPr lang="zh-CN" altLang="en-US" b="1" dirty="0" smtClean="0">
                <a:solidFill>
                  <a:srgbClr val="000000"/>
                </a:solidFill>
                <a:latin typeface="宋体" charset="-122"/>
              </a:rPr>
              <a:t>的，应当与地接社</a:t>
            </a:r>
            <a:r>
              <a:rPr lang="zh-CN" altLang="en-US" b="1" dirty="0" smtClean="0">
                <a:solidFill>
                  <a:srgbClr val="FF0000"/>
                </a:solidFill>
                <a:latin typeface="宋体" charset="-122"/>
              </a:rPr>
              <a:t>订立书面委托合同</a:t>
            </a:r>
            <a:r>
              <a:rPr lang="zh-CN" altLang="en-US" b="1" dirty="0" smtClean="0">
                <a:solidFill>
                  <a:srgbClr val="000000"/>
                </a:solidFill>
                <a:latin typeface="宋体" charset="-122"/>
              </a:rPr>
              <a:t>，约定双方的权利和义务，向地接社提供与旅游者订立的包价旅游合同的副本，并向地接社支付</a:t>
            </a:r>
            <a:r>
              <a:rPr lang="zh-CN" altLang="en-US" b="1" dirty="0" smtClean="0">
                <a:solidFill>
                  <a:srgbClr val="FF0000"/>
                </a:solidFill>
                <a:latin typeface="宋体" charset="-122"/>
              </a:rPr>
              <a:t>不低于接待和服务成本</a:t>
            </a:r>
            <a:r>
              <a:rPr lang="zh-CN" altLang="en-US" b="1" dirty="0" smtClean="0">
                <a:solidFill>
                  <a:srgbClr val="000000"/>
                </a:solidFill>
                <a:latin typeface="宋体" charset="-122"/>
              </a:rPr>
              <a:t>的费用。地接社应当按照包价旅游合同和委托合同提供服务。</a:t>
            </a:r>
            <a:endParaRPr lang="zh-CN" altLang="en-US" b="1" dirty="0" smtClean="0"/>
          </a:p>
          <a:p>
            <a:pPr eaLnBrk="1" hangingPunct="1"/>
            <a:endParaRPr lang="en-US" altLang="zh-CN"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smtClean="0"/>
              <a:t>新型冠状病毒退费纠纷</a:t>
            </a:r>
            <a:endParaRPr lang="zh-CN"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标题 1"/>
          <p:cNvSpPr>
            <a:spLocks noGrp="1"/>
          </p:cNvSpPr>
          <p:nvPr>
            <p:ph type="title"/>
          </p:nvPr>
        </p:nvSpPr>
        <p:spPr>
          <a:xfrm>
            <a:off x="571500" y="0"/>
            <a:ext cx="7772400" cy="714375"/>
          </a:xfrm>
        </p:spPr>
        <p:txBody>
          <a:bodyPr/>
          <a:lstStyle/>
          <a:p>
            <a:r>
              <a:rPr lang="zh-CN" altLang="en-US" sz="3600" b="1" dirty="0" smtClean="0"/>
              <a:t>五</a:t>
            </a:r>
            <a:r>
              <a:rPr lang="en-US" altLang="zh-CN" sz="3600" b="1" dirty="0" smtClean="0"/>
              <a:t>.</a:t>
            </a:r>
            <a:r>
              <a:rPr lang="zh-CN" altLang="en-US" sz="3600" b="1" dirty="0" smtClean="0"/>
              <a:t>包价旅游合同的解除</a:t>
            </a:r>
          </a:p>
        </p:txBody>
      </p:sp>
      <p:sp>
        <p:nvSpPr>
          <p:cNvPr id="60419" name="内容占位符 2"/>
          <p:cNvSpPr>
            <a:spLocks noGrp="1"/>
          </p:cNvSpPr>
          <p:nvPr>
            <p:ph idx="1"/>
          </p:nvPr>
        </p:nvSpPr>
        <p:spPr>
          <a:xfrm>
            <a:off x="285750" y="714375"/>
            <a:ext cx="8643938" cy="5786438"/>
          </a:xfrm>
        </p:spPr>
        <p:txBody>
          <a:bodyPr/>
          <a:lstStyle/>
          <a:p>
            <a:pPr>
              <a:buFontTx/>
              <a:buNone/>
            </a:pPr>
            <a:r>
              <a:rPr lang="zh-CN" altLang="en-US" b="1" dirty="0" smtClean="0"/>
              <a:t>（</a:t>
            </a:r>
            <a:r>
              <a:rPr lang="en-US" altLang="zh-CN" b="1" dirty="0" smtClean="0"/>
              <a:t>1</a:t>
            </a:r>
            <a:r>
              <a:rPr lang="zh-CN" altLang="en-US" b="1" dirty="0" smtClean="0"/>
              <a:t>）不能成团的告知与解除（</a:t>
            </a:r>
            <a:r>
              <a:rPr lang="en-US" altLang="zh-CN" b="1" dirty="0" smtClean="0"/>
              <a:t>63</a:t>
            </a:r>
            <a:r>
              <a:rPr lang="zh-CN" altLang="en-US" b="1" dirty="0" smtClean="0"/>
              <a:t>条）</a:t>
            </a:r>
            <a:endParaRPr lang="en-US" altLang="zh-CN" b="1" dirty="0" smtClean="0"/>
          </a:p>
          <a:p>
            <a:pPr>
              <a:buFontTx/>
              <a:buNone/>
            </a:pPr>
            <a:r>
              <a:rPr lang="zh-CN" altLang="en-US" b="1" dirty="0" smtClean="0"/>
              <a:t>（</a:t>
            </a:r>
            <a:r>
              <a:rPr lang="en-US" altLang="zh-CN" b="1" dirty="0" smtClean="0"/>
              <a:t>2</a:t>
            </a:r>
            <a:r>
              <a:rPr lang="zh-CN" altLang="en-US" b="1" dirty="0" smtClean="0"/>
              <a:t>）旅游者的解除权</a:t>
            </a:r>
            <a:endParaRPr lang="en-US" altLang="zh-CN" b="1" dirty="0" smtClean="0"/>
          </a:p>
          <a:p>
            <a:r>
              <a:rPr lang="zh-CN" altLang="en-US" b="1" dirty="0" smtClean="0"/>
              <a:t>旅游者替换与合同解除（</a:t>
            </a:r>
            <a:r>
              <a:rPr lang="en-US" altLang="zh-CN" b="1" dirty="0" smtClean="0"/>
              <a:t>64</a:t>
            </a:r>
            <a:r>
              <a:rPr lang="zh-CN" altLang="en-US" b="1" dirty="0" smtClean="0"/>
              <a:t>条）</a:t>
            </a:r>
            <a:endParaRPr lang="en-US" altLang="zh-CN" b="1" dirty="0" smtClean="0"/>
          </a:p>
          <a:p>
            <a:r>
              <a:rPr lang="zh-CN" altLang="en-US" b="1" dirty="0" smtClean="0"/>
              <a:t>旅游者的任意解除权（</a:t>
            </a:r>
            <a:r>
              <a:rPr lang="en-US" altLang="zh-CN" b="1" dirty="0" smtClean="0"/>
              <a:t>65</a:t>
            </a:r>
            <a:r>
              <a:rPr lang="zh-CN" altLang="en-US" b="1" dirty="0" smtClean="0"/>
              <a:t>条）</a:t>
            </a:r>
            <a:endParaRPr lang="en-US" altLang="zh-CN" b="1" dirty="0" smtClean="0"/>
          </a:p>
          <a:p>
            <a:pPr>
              <a:buFontTx/>
              <a:buNone/>
            </a:pPr>
            <a:r>
              <a:rPr lang="zh-CN" altLang="en-US" b="1" dirty="0" smtClean="0"/>
              <a:t>（</a:t>
            </a:r>
            <a:r>
              <a:rPr lang="en-US" altLang="zh-CN" b="1" dirty="0" smtClean="0"/>
              <a:t>3</a:t>
            </a:r>
            <a:r>
              <a:rPr lang="zh-CN" altLang="en-US" b="1" dirty="0" smtClean="0"/>
              <a:t>）旅行社因旅游者原因解除合同（</a:t>
            </a:r>
            <a:r>
              <a:rPr lang="en-US" altLang="zh-CN" b="1" dirty="0" smtClean="0"/>
              <a:t>66</a:t>
            </a:r>
            <a:r>
              <a:rPr lang="zh-CN" altLang="en-US" b="1" dirty="0" smtClean="0"/>
              <a:t>条）</a:t>
            </a:r>
            <a:endParaRPr lang="en-US" altLang="zh-CN" b="1" dirty="0" smtClean="0"/>
          </a:p>
          <a:p>
            <a:pPr>
              <a:buFontTx/>
              <a:buNone/>
            </a:pPr>
            <a:r>
              <a:rPr lang="zh-CN" altLang="en-US" b="1" dirty="0" smtClean="0"/>
              <a:t>（</a:t>
            </a:r>
            <a:r>
              <a:rPr lang="en-US" altLang="zh-CN" b="1" dirty="0" smtClean="0"/>
              <a:t>4</a:t>
            </a:r>
            <a:r>
              <a:rPr lang="zh-CN" altLang="en-US" b="1" dirty="0" smtClean="0"/>
              <a:t>）因不可抗力解除合同（</a:t>
            </a:r>
            <a:r>
              <a:rPr lang="en-US" altLang="zh-CN" b="1" dirty="0" smtClean="0"/>
              <a:t>67</a:t>
            </a:r>
            <a:r>
              <a:rPr lang="zh-CN" altLang="en-US" b="1" dirty="0" smtClean="0"/>
              <a:t>条）</a:t>
            </a:r>
            <a:endParaRPr lang="en-US" altLang="zh-CN" b="1" dirty="0" smtClean="0"/>
          </a:p>
          <a:p>
            <a:pPr>
              <a:buFontTx/>
              <a:buNone/>
            </a:pPr>
            <a:r>
              <a:rPr lang="zh-CN" altLang="en-US" b="1" dirty="0" smtClean="0"/>
              <a:t>（</a:t>
            </a:r>
            <a:r>
              <a:rPr lang="en-US" altLang="zh-CN" b="1" dirty="0" smtClean="0"/>
              <a:t>5</a:t>
            </a:r>
            <a:r>
              <a:rPr lang="zh-CN" altLang="en-US" b="1" dirty="0" smtClean="0"/>
              <a:t>）合同解除后的协助返程义务（</a:t>
            </a:r>
            <a:r>
              <a:rPr lang="en-US" altLang="zh-CN" b="1" dirty="0" smtClean="0"/>
              <a:t>68</a:t>
            </a:r>
            <a:r>
              <a:rPr lang="zh-CN" altLang="en-US" b="1" dirty="0" smtClean="0"/>
              <a:t>条）</a:t>
            </a:r>
            <a:endParaRPr lang="en-US" altLang="zh-CN" b="1" dirty="0" smtClean="0"/>
          </a:p>
          <a:p>
            <a:endParaRPr lang="zh-CN" alt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案例</a:t>
            </a:r>
            <a:endParaRPr lang="zh-CN" altLang="en-US" dirty="0"/>
          </a:p>
        </p:txBody>
      </p:sp>
      <p:sp>
        <p:nvSpPr>
          <p:cNvPr id="3" name="内容占位符 2"/>
          <p:cNvSpPr>
            <a:spLocks noGrp="1"/>
          </p:cNvSpPr>
          <p:nvPr>
            <p:ph idx="1"/>
          </p:nvPr>
        </p:nvSpPr>
        <p:spPr>
          <a:xfrm>
            <a:off x="457200" y="1357298"/>
            <a:ext cx="8229600" cy="4768865"/>
          </a:xfrm>
        </p:spPr>
        <p:txBody>
          <a:bodyPr>
            <a:normAutofit/>
          </a:bodyPr>
          <a:lstStyle/>
          <a:p>
            <a:r>
              <a:rPr lang="zh-CN" altLang="en-US" b="1" dirty="0" smtClean="0"/>
              <a:t>      某政府机关工会组织一次夏季旅游，同甲旅行社签订了旅游合同。在沿途导游讲解过程中，该单位的人认为这些景点没什么意思，住宿条件太差，屋内电视太小条件差，要求换房，时值旅游旺季，很难找到合适宾馆。游客一方要求解除合同。双方协商不成，向旅游局投诉。</a:t>
            </a:r>
            <a:endParaRPr lang="en-US" altLang="zh-CN" b="1" dirty="0" smtClean="0"/>
          </a:p>
          <a:p>
            <a:r>
              <a:rPr lang="zh-CN" altLang="en-US" b="1" dirty="0" smtClean="0">
                <a:solidFill>
                  <a:srgbClr val="FF0000"/>
                </a:solidFill>
              </a:rPr>
              <a:t>游客是否有权单方解除合同？费用如何处理？</a:t>
            </a:r>
            <a:endParaRPr lang="zh-CN" altLang="en-US" b="1" dirty="0">
              <a:solidFill>
                <a:srgbClr val="FF000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案例</a:t>
            </a:r>
            <a:endParaRPr lang="zh-CN" altLang="en-US" dirty="0"/>
          </a:p>
        </p:txBody>
      </p:sp>
      <p:sp>
        <p:nvSpPr>
          <p:cNvPr id="3" name="内容占位符 2"/>
          <p:cNvSpPr>
            <a:spLocks noGrp="1"/>
          </p:cNvSpPr>
          <p:nvPr>
            <p:ph idx="1"/>
          </p:nvPr>
        </p:nvSpPr>
        <p:spPr/>
        <p:txBody>
          <a:bodyPr>
            <a:normAutofit fontScale="92500" lnSpcReduction="10000"/>
          </a:bodyPr>
          <a:lstStyle/>
          <a:p>
            <a:pPr algn="ctr">
              <a:buNone/>
            </a:pPr>
            <a:r>
              <a:rPr lang="zh-CN" altLang="en-US" dirty="0" smtClean="0"/>
              <a:t> </a:t>
            </a:r>
            <a:r>
              <a:rPr lang="zh-CN" altLang="en-US" b="1" dirty="0" smtClean="0"/>
              <a:t>同行游客患传染病，合同是否解除</a:t>
            </a:r>
            <a:endParaRPr lang="en-US" altLang="zh-CN" b="1" dirty="0" smtClean="0"/>
          </a:p>
          <a:p>
            <a:pPr>
              <a:buNone/>
            </a:pPr>
            <a:r>
              <a:rPr lang="zh-CN" altLang="en-US" b="1" dirty="0" smtClean="0"/>
              <a:t>         王某等</a:t>
            </a:r>
            <a:r>
              <a:rPr lang="en-US" altLang="zh-CN" b="1" dirty="0" smtClean="0"/>
              <a:t>17</a:t>
            </a:r>
            <a:r>
              <a:rPr lang="zh-CN" altLang="en-US" b="1" dirty="0" smtClean="0"/>
              <a:t>人参加旅行社的新马泰港澳</a:t>
            </a:r>
            <a:r>
              <a:rPr lang="en-US" altLang="zh-CN" b="1" dirty="0" smtClean="0"/>
              <a:t>15</a:t>
            </a:r>
            <a:r>
              <a:rPr lang="zh-CN" altLang="en-US" b="1" dirty="0" smtClean="0"/>
              <a:t>日游。到达香港后，有些游客发现王某脸色发黄，走路无力，怀疑其得病了，有意识的躲着他。新加坡，病情加重，无力游玩。马来西亚，由亲戚陪着看病，发现患有黄疸性肝炎。得知这一消息，人人自危。回到香港，不幸去世。后来游客集体投诉旅行社，要求退还费用，赔偿精神损失费。</a:t>
            </a:r>
            <a:endParaRPr lang="en-US" altLang="zh-CN" b="1" dirty="0" smtClean="0"/>
          </a:p>
          <a:p>
            <a:pPr>
              <a:buNone/>
            </a:pPr>
            <a:r>
              <a:rPr lang="zh-CN" altLang="en-US" b="1" dirty="0" smtClean="0"/>
              <a:t>    </a:t>
            </a:r>
            <a:r>
              <a:rPr lang="zh-CN" altLang="en-US" b="1" dirty="0" smtClean="0">
                <a:solidFill>
                  <a:srgbClr val="FF0000"/>
                </a:solidFill>
              </a:rPr>
              <a:t>该旅行社是否有失误？为什么？</a:t>
            </a:r>
            <a:endParaRPr lang="en-US" altLang="zh-CN" b="1" dirty="0" smtClean="0">
              <a:solidFill>
                <a:srgbClr val="FF0000"/>
              </a:solidFill>
            </a:endParaRPr>
          </a:p>
          <a:p>
            <a:pPr>
              <a:buNone/>
            </a:pPr>
            <a:endParaRPr lang="en-US" altLang="zh-CN" dirty="0" smtClean="0"/>
          </a:p>
          <a:p>
            <a:endParaRPr lang="zh-CN" alt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内容占位符 2"/>
          <p:cNvSpPr>
            <a:spLocks noGrp="1"/>
          </p:cNvSpPr>
          <p:nvPr>
            <p:ph idx="1"/>
          </p:nvPr>
        </p:nvSpPr>
        <p:spPr>
          <a:xfrm>
            <a:off x="0" y="142852"/>
            <a:ext cx="9144000" cy="6715148"/>
          </a:xfrm>
        </p:spPr>
        <p:txBody>
          <a:bodyPr/>
          <a:lstStyle/>
          <a:p>
            <a:pPr algn="ctr">
              <a:buNone/>
            </a:pPr>
            <a:r>
              <a:rPr lang="zh-CN" altLang="en-US" sz="3600" dirty="0" smtClean="0"/>
              <a:t>案例   </a:t>
            </a:r>
            <a:r>
              <a:rPr lang="zh-CN" altLang="en-US" sz="2400" dirty="0" smtClean="0"/>
              <a:t>   </a:t>
            </a:r>
            <a:endParaRPr lang="en-US" altLang="zh-CN" sz="2400" dirty="0" smtClean="0"/>
          </a:p>
          <a:p>
            <a:r>
              <a:rPr lang="en-US" altLang="zh-CN" sz="2400" dirty="0" smtClean="0"/>
              <a:t>        </a:t>
            </a:r>
            <a:r>
              <a:rPr lang="zh-CN" altLang="en-US" sz="2400" b="1" dirty="0" smtClean="0"/>
              <a:t>刘先生等</a:t>
            </a:r>
            <a:r>
              <a:rPr lang="en-US" altLang="zh-CN" sz="2400" b="1" dirty="0" smtClean="0"/>
              <a:t>17</a:t>
            </a:r>
            <a:r>
              <a:rPr lang="zh-CN" altLang="en-US" sz="2400" b="1" dirty="0" smtClean="0"/>
              <a:t>人参加了由田园旅行社组织的“峨嵋三日游”，双方签订了旅游合同，刘先生等</a:t>
            </a:r>
            <a:r>
              <a:rPr lang="en-US" altLang="zh-CN" sz="2400" b="1" dirty="0" smtClean="0"/>
              <a:t>17</a:t>
            </a:r>
            <a:r>
              <a:rPr lang="zh-CN" altLang="en-US" sz="2400" b="1" dirty="0" smtClean="0"/>
              <a:t>人交了团费。出发前，旅行社详细介绍了此次旅游的行程安排，游客表示同意。刘先生等</a:t>
            </a:r>
            <a:r>
              <a:rPr lang="en-US" altLang="zh-CN" sz="2400" b="1" dirty="0" smtClean="0"/>
              <a:t>17</a:t>
            </a:r>
            <a:r>
              <a:rPr lang="zh-CN" altLang="en-US" sz="2400" b="1" dirty="0" smtClean="0"/>
              <a:t>人按照约定的时间到达集合地点，旅行社的女导游已经在那里等候，但是当时就感到天气突然变凉，导游吩咐大家多加点衣服，以防着凉。</a:t>
            </a:r>
            <a:endParaRPr lang="en-US" altLang="zh-CN" sz="2400" b="1" dirty="0" smtClean="0"/>
          </a:p>
          <a:p>
            <a:r>
              <a:rPr lang="zh-CN" altLang="en-US" sz="2400" b="1" dirty="0" smtClean="0"/>
              <a:t>       车行</a:t>
            </a:r>
            <a:r>
              <a:rPr lang="en-US" altLang="zh-CN" sz="2400" b="1" dirty="0" smtClean="0"/>
              <a:t>3</a:t>
            </a:r>
            <a:r>
              <a:rPr lang="zh-CN" altLang="en-US" sz="2400" b="1" dirty="0" smtClean="0"/>
              <a:t>个多小时，马上就要进入峨眉山景区的时候，突然发现所有车辆都放慢了速度，而且前方好像出现了交通事故一样，只能看到往峨眉山方向行进的车流，而从峨眉山返回的车辆却一个都没有。这时导游接到旅行社打来的电话，称由于天气原因，峨眉山突然出现霜冻的情况，前方道路非常滑，来往的旅游车已经有近百辆不敢行驶停在原地，前方交通出现严重堵塞，如果旅游车现在还没有进入景区，请和游客协商解决。</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标题 1"/>
          <p:cNvSpPr>
            <a:spLocks noGrp="1"/>
          </p:cNvSpPr>
          <p:nvPr>
            <p:ph type="title"/>
          </p:nvPr>
        </p:nvSpPr>
        <p:spPr>
          <a:xfrm>
            <a:off x="642938" y="142875"/>
            <a:ext cx="7772400" cy="461963"/>
          </a:xfrm>
        </p:spPr>
        <p:txBody>
          <a:bodyPr>
            <a:normAutofit fontScale="90000"/>
          </a:bodyPr>
          <a:lstStyle/>
          <a:p>
            <a:endParaRPr lang="zh-CN" altLang="en-US" smtClean="0"/>
          </a:p>
        </p:txBody>
      </p:sp>
      <p:sp>
        <p:nvSpPr>
          <p:cNvPr id="64515" name="内容占位符 2"/>
          <p:cNvSpPr>
            <a:spLocks noGrp="1"/>
          </p:cNvSpPr>
          <p:nvPr>
            <p:ph idx="1"/>
          </p:nvPr>
        </p:nvSpPr>
        <p:spPr>
          <a:xfrm>
            <a:off x="357188" y="785813"/>
            <a:ext cx="8286750" cy="5310187"/>
          </a:xfrm>
        </p:spPr>
        <p:txBody>
          <a:bodyPr>
            <a:normAutofit lnSpcReduction="10000"/>
          </a:bodyPr>
          <a:lstStyle/>
          <a:p>
            <a:r>
              <a:rPr lang="zh-CN" altLang="en-US" sz="2800" b="1" dirty="0" smtClean="0"/>
              <a:t>导游听后转达了旅行社的意见，说如果车继续往前走，很可能被困在路上，到那时就麻烦了。导游耐心地和大家协商并取得了</a:t>
            </a:r>
            <a:r>
              <a:rPr lang="en-US" altLang="zh-CN" sz="2800" b="1" dirty="0" smtClean="0"/>
              <a:t>12</a:t>
            </a:r>
            <a:r>
              <a:rPr lang="zh-CN" altLang="en-US" sz="2800" b="1" dirty="0" smtClean="0"/>
              <a:t>位游客的同意。刘先生等</a:t>
            </a:r>
            <a:r>
              <a:rPr lang="en-US" altLang="zh-CN" sz="2800" b="1" dirty="0" smtClean="0"/>
              <a:t>5</a:t>
            </a:r>
            <a:r>
              <a:rPr lang="zh-CN" altLang="en-US" sz="2800" b="1" dirty="0" smtClean="0"/>
              <a:t>位游客表示异议，但看到大多数人的意见也就勉强同意了。</a:t>
            </a:r>
            <a:endParaRPr lang="en-US" altLang="zh-CN" sz="2800" b="1" dirty="0" smtClean="0"/>
          </a:p>
          <a:p>
            <a:r>
              <a:rPr lang="zh-CN" altLang="en-US" sz="2800" b="1" dirty="0" smtClean="0"/>
              <a:t>当导游与游客返回后，旅行社取消了此次“峨嵋三日游”并全额退还了游客团费。刘先生等</a:t>
            </a:r>
            <a:r>
              <a:rPr lang="en-US" altLang="zh-CN" sz="2800" b="1" dirty="0" smtClean="0"/>
              <a:t>5</a:t>
            </a:r>
            <a:r>
              <a:rPr lang="zh-CN" altLang="en-US" sz="2800" b="1" dirty="0" smtClean="0"/>
              <a:t>人以旅行社单方解除合同违反约定为由，要求其赔偿部分损失，旅行社不同意，双方协商未果刘先生便投诉到旅游质量监督所，要求给予解决。</a:t>
            </a:r>
            <a:endParaRPr lang="en-US" altLang="zh-CN" sz="2800" b="1" dirty="0" smtClean="0"/>
          </a:p>
          <a:p>
            <a:r>
              <a:rPr lang="zh-CN" altLang="en-US" sz="2800" b="1" dirty="0" smtClean="0">
                <a:solidFill>
                  <a:srgbClr val="FF6600"/>
                </a:solidFill>
              </a:rPr>
              <a:t>本案例中的情形是否为不可抗力？</a:t>
            </a:r>
            <a:endParaRPr lang="en-US" altLang="zh-CN" sz="2800" b="1" dirty="0" smtClean="0">
              <a:solidFill>
                <a:srgbClr val="FF6600"/>
              </a:solidFill>
            </a:endParaRPr>
          </a:p>
          <a:p>
            <a:r>
              <a:rPr lang="zh-CN" altLang="en-US" sz="2800" b="1" dirty="0" smtClean="0">
                <a:solidFill>
                  <a:srgbClr val="FF6600"/>
                </a:solidFill>
              </a:rPr>
              <a:t>旅行社是否需要赔偿游客损失？</a:t>
            </a:r>
          </a:p>
          <a:p>
            <a:endParaRPr lang="en-US" altLang="zh-CN" sz="2800" dirty="0" smtClean="0"/>
          </a:p>
          <a:p>
            <a:endParaRPr lang="zh-CN" altLang="en-US" sz="2800" dirty="0" smtClean="0"/>
          </a:p>
          <a:p>
            <a:endParaRPr lang="zh-CN" altLang="en-US"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内容占位符 2"/>
          <p:cNvSpPr>
            <a:spLocks noGrp="1"/>
          </p:cNvSpPr>
          <p:nvPr>
            <p:ph idx="1"/>
          </p:nvPr>
        </p:nvSpPr>
        <p:spPr>
          <a:xfrm>
            <a:off x="357188" y="714375"/>
            <a:ext cx="8929687" cy="6143625"/>
          </a:xfrm>
        </p:spPr>
        <p:txBody>
          <a:bodyPr>
            <a:normAutofit lnSpcReduction="10000"/>
          </a:bodyPr>
          <a:lstStyle/>
          <a:p>
            <a:r>
              <a:rPr lang="zh-CN" altLang="en-US" sz="2800" dirty="0" smtClean="0"/>
              <a:t>第</a:t>
            </a:r>
            <a:r>
              <a:rPr lang="en-US" altLang="zh-CN" sz="2800" dirty="0" smtClean="0"/>
              <a:t>66</a:t>
            </a:r>
            <a:r>
              <a:rPr lang="zh-CN" altLang="en-US" sz="2800" dirty="0" smtClean="0"/>
              <a:t>条 旅游者有下列情形之一的，</a:t>
            </a:r>
            <a:r>
              <a:rPr lang="zh-CN" altLang="en-US" sz="2800" dirty="0" smtClean="0">
                <a:solidFill>
                  <a:srgbClr val="FF0000"/>
                </a:solidFill>
              </a:rPr>
              <a:t>旅行社可以解除合同：</a:t>
            </a:r>
          </a:p>
          <a:p>
            <a:r>
              <a:rPr lang="zh-CN" altLang="en-US" sz="2800" dirty="0" smtClean="0"/>
              <a:t>（一）患有传染病等疾病，可能危害其他旅游者健康和安全的；</a:t>
            </a:r>
          </a:p>
          <a:p>
            <a:r>
              <a:rPr lang="zh-CN" altLang="en-US" sz="2800" dirty="0" smtClean="0"/>
              <a:t>（二）携带危害公共安全的物品且不同意交有关部门处理的；</a:t>
            </a:r>
          </a:p>
          <a:p>
            <a:r>
              <a:rPr lang="zh-CN" altLang="en-US" sz="2800" dirty="0" smtClean="0"/>
              <a:t>（三）从事违法或者违反社会公德的活动的；</a:t>
            </a:r>
          </a:p>
          <a:p>
            <a:r>
              <a:rPr lang="zh-CN" altLang="en-US" sz="2800" dirty="0" smtClean="0"/>
              <a:t>（四）从事严重影响其他旅游者权益的活动，且不听劝阻、不能制止的；</a:t>
            </a:r>
          </a:p>
          <a:p>
            <a:r>
              <a:rPr lang="zh-CN" altLang="en-US" sz="2800" dirty="0" smtClean="0"/>
              <a:t>（五）法律规定的其他情形。</a:t>
            </a:r>
          </a:p>
          <a:p>
            <a:r>
              <a:rPr lang="zh-CN" altLang="en-US" sz="2800" dirty="0" smtClean="0"/>
              <a:t>因前款规定情形解除合同的，组团社应当在扣除必要的费用后，将余款退还旅游者；给旅行社造成损失的，旅游者应当依法承担赔偿责任</a:t>
            </a:r>
            <a:r>
              <a:rPr lang="zh-CN" altLang="en-US" dirty="0" smtClean="0"/>
              <a:t>。</a:t>
            </a:r>
          </a:p>
          <a:p>
            <a:endParaRPr lang="zh-CN" altLang="en-US"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标题 1"/>
          <p:cNvSpPr>
            <a:spLocks noGrp="1"/>
          </p:cNvSpPr>
          <p:nvPr>
            <p:ph type="title"/>
          </p:nvPr>
        </p:nvSpPr>
        <p:spPr>
          <a:xfrm>
            <a:off x="571500" y="0"/>
            <a:ext cx="7772400" cy="533400"/>
          </a:xfrm>
        </p:spPr>
        <p:txBody>
          <a:bodyPr>
            <a:normAutofit fontScale="90000"/>
          </a:bodyPr>
          <a:lstStyle/>
          <a:p>
            <a:r>
              <a:rPr lang="zh-CN" altLang="en-US" dirty="0" smtClean="0"/>
              <a:t>不可抗力</a:t>
            </a:r>
          </a:p>
        </p:txBody>
      </p:sp>
      <p:sp>
        <p:nvSpPr>
          <p:cNvPr id="62467" name="内容占位符 2"/>
          <p:cNvSpPr>
            <a:spLocks noGrp="1"/>
          </p:cNvSpPr>
          <p:nvPr>
            <p:ph idx="1"/>
          </p:nvPr>
        </p:nvSpPr>
        <p:spPr>
          <a:xfrm>
            <a:off x="0" y="571500"/>
            <a:ext cx="8858250" cy="6286500"/>
          </a:xfrm>
        </p:spPr>
        <p:txBody>
          <a:bodyPr/>
          <a:lstStyle/>
          <a:p>
            <a:r>
              <a:rPr lang="zh-CN" altLang="en-US" sz="2400" b="1" dirty="0" smtClean="0"/>
              <a:t>第六十七条 因不可抗力或者旅行社、履行辅助人已尽合理注意义务仍不能避免的事件，影响旅游行程的，按照下列情形处理：</a:t>
            </a:r>
          </a:p>
          <a:p>
            <a:r>
              <a:rPr lang="zh-CN" altLang="en-US" sz="2400" b="1" dirty="0" smtClean="0"/>
              <a:t>（一）合同不能继续履行的，旅行社和旅游者均可以解除合同。合同不能完全履行的，旅行社经向旅游者作出说明，可以在合理范围内</a:t>
            </a:r>
            <a:r>
              <a:rPr lang="zh-CN" altLang="en-US" sz="2400" b="1" dirty="0" smtClean="0">
                <a:solidFill>
                  <a:srgbClr val="FF0000"/>
                </a:solidFill>
              </a:rPr>
              <a:t>变更</a:t>
            </a:r>
            <a:r>
              <a:rPr lang="zh-CN" altLang="en-US" sz="2400" b="1" dirty="0" smtClean="0"/>
              <a:t>合同；旅游者不同意变更的，可以解除合同。</a:t>
            </a:r>
          </a:p>
          <a:p>
            <a:r>
              <a:rPr lang="zh-CN" altLang="en-US" sz="2400" b="1" dirty="0" smtClean="0"/>
              <a:t>（二）合同解除的，组团社应当在</a:t>
            </a:r>
            <a:r>
              <a:rPr lang="zh-CN" altLang="en-US" sz="2400" b="1" dirty="0" smtClean="0">
                <a:solidFill>
                  <a:srgbClr val="FF0000"/>
                </a:solidFill>
              </a:rPr>
              <a:t>扣除</a:t>
            </a:r>
            <a:r>
              <a:rPr lang="zh-CN" altLang="en-US" sz="2400" b="1" dirty="0" smtClean="0"/>
              <a:t>已向地接社或者履行辅助人</a:t>
            </a:r>
            <a:r>
              <a:rPr lang="zh-CN" altLang="en-US" sz="2400" b="1" dirty="0" smtClean="0">
                <a:solidFill>
                  <a:srgbClr val="FF0000"/>
                </a:solidFill>
              </a:rPr>
              <a:t>支付且不可退还</a:t>
            </a:r>
            <a:r>
              <a:rPr lang="zh-CN" altLang="en-US" sz="2400" b="1" dirty="0" smtClean="0"/>
              <a:t>的费用后，将</a:t>
            </a:r>
            <a:r>
              <a:rPr lang="zh-CN" altLang="en-US" sz="2400" b="1" dirty="0" smtClean="0">
                <a:solidFill>
                  <a:srgbClr val="FF0000"/>
                </a:solidFill>
              </a:rPr>
              <a:t>余款退还</a:t>
            </a:r>
            <a:r>
              <a:rPr lang="zh-CN" altLang="en-US" sz="2400" b="1" dirty="0" smtClean="0"/>
              <a:t>旅游者；合同变更的，因此增加的费用由旅游者承担，减少的费用退还旅游者。</a:t>
            </a:r>
          </a:p>
          <a:p>
            <a:r>
              <a:rPr lang="zh-CN" altLang="en-US" sz="2400" b="1" dirty="0" smtClean="0"/>
              <a:t>（三）危及旅游者人身、财产安全的，旅行社应当采取相应的安全措施，因此支出的费用，由旅行社与旅游者</a:t>
            </a:r>
            <a:r>
              <a:rPr lang="zh-CN" altLang="en-US" sz="2400" b="1" dirty="0" smtClean="0">
                <a:solidFill>
                  <a:srgbClr val="FF0000"/>
                </a:solidFill>
              </a:rPr>
              <a:t>分担</a:t>
            </a:r>
            <a:r>
              <a:rPr lang="zh-CN" altLang="en-US" sz="2400" b="1" dirty="0" smtClean="0"/>
              <a:t>。</a:t>
            </a:r>
          </a:p>
          <a:p>
            <a:r>
              <a:rPr lang="zh-CN" altLang="en-US" sz="2400" b="1" dirty="0" smtClean="0"/>
              <a:t>（四）造成旅游者滞留的，旅行社应当采取相应的安置措施。因此增加的食宿费用，由旅游者承担；增加的返程费用，由旅行社与旅游者</a:t>
            </a:r>
            <a:r>
              <a:rPr lang="zh-CN" altLang="en-US" sz="2400" b="1" dirty="0" smtClean="0">
                <a:solidFill>
                  <a:srgbClr val="FF0000"/>
                </a:solidFill>
              </a:rPr>
              <a:t>分担</a:t>
            </a:r>
            <a:r>
              <a:rPr lang="zh-CN" altLang="en-US" sz="2400" b="1" dirty="0" smtClean="0"/>
              <a: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标题 1"/>
          <p:cNvSpPr>
            <a:spLocks noGrp="1"/>
          </p:cNvSpPr>
          <p:nvPr>
            <p:ph type="title"/>
          </p:nvPr>
        </p:nvSpPr>
        <p:spPr>
          <a:xfrm>
            <a:off x="685800" y="609600"/>
            <a:ext cx="7772400" cy="176213"/>
          </a:xfrm>
        </p:spPr>
        <p:txBody>
          <a:bodyPr>
            <a:normAutofit fontScale="90000"/>
          </a:bodyPr>
          <a:lstStyle/>
          <a:p>
            <a:endParaRPr lang="zh-CN" altLang="en-US" smtClean="0"/>
          </a:p>
        </p:txBody>
      </p:sp>
      <p:sp>
        <p:nvSpPr>
          <p:cNvPr id="65539" name="内容占位符 2"/>
          <p:cNvSpPr>
            <a:spLocks noGrp="1"/>
          </p:cNvSpPr>
          <p:nvPr>
            <p:ph idx="1"/>
          </p:nvPr>
        </p:nvSpPr>
        <p:spPr>
          <a:xfrm>
            <a:off x="142875" y="1000125"/>
            <a:ext cx="8643938" cy="5572125"/>
          </a:xfrm>
        </p:spPr>
        <p:txBody>
          <a:bodyPr/>
          <a:lstStyle/>
          <a:p>
            <a:r>
              <a:rPr lang="en-US" altLang="zh-CN" dirty="0" smtClean="0"/>
              <a:t>《</a:t>
            </a:r>
            <a:r>
              <a:rPr lang="zh-CN" altLang="en-US" dirty="0" smtClean="0"/>
              <a:t>合同法</a:t>
            </a:r>
            <a:r>
              <a:rPr lang="en-US" altLang="zh-CN" dirty="0" smtClean="0"/>
              <a:t>》</a:t>
            </a:r>
            <a:r>
              <a:rPr lang="zh-CN" altLang="en-US" dirty="0" smtClean="0"/>
              <a:t>第</a:t>
            </a:r>
            <a:r>
              <a:rPr lang="en-US" altLang="zh-CN" dirty="0" smtClean="0"/>
              <a:t>117</a:t>
            </a:r>
            <a:r>
              <a:rPr lang="zh-CN" altLang="en-US" dirty="0" smtClean="0"/>
              <a:t>条因</a:t>
            </a:r>
            <a:r>
              <a:rPr lang="zh-CN" altLang="en-US" b="1" dirty="0" smtClean="0"/>
              <a:t>不可抗力</a:t>
            </a:r>
            <a:r>
              <a:rPr lang="zh-CN" altLang="en-US" dirty="0" smtClean="0"/>
              <a:t>不能履行合同的，根据不可抗力的影响，</a:t>
            </a:r>
            <a:r>
              <a:rPr lang="zh-CN" altLang="en-US" b="1" dirty="0" smtClean="0"/>
              <a:t>部分或者全</a:t>
            </a:r>
            <a:br>
              <a:rPr lang="zh-CN" altLang="en-US" b="1" dirty="0" smtClean="0"/>
            </a:br>
            <a:r>
              <a:rPr lang="zh-CN" altLang="en-US" b="1" dirty="0" smtClean="0"/>
              <a:t>部免除责任</a:t>
            </a:r>
            <a:r>
              <a:rPr lang="zh-CN" altLang="en-US" dirty="0" smtClean="0"/>
              <a:t>，但法律另有规定的除外。当事人迟延履行后发生不可抗力的，不能免除</a:t>
            </a:r>
            <a:br>
              <a:rPr lang="zh-CN" altLang="en-US" dirty="0" smtClean="0"/>
            </a:br>
            <a:r>
              <a:rPr lang="zh-CN" altLang="en-US" dirty="0" smtClean="0"/>
              <a:t>责任。</a:t>
            </a:r>
            <a:br>
              <a:rPr lang="zh-CN" altLang="en-US" dirty="0" smtClean="0"/>
            </a:br>
            <a:r>
              <a:rPr lang="zh-CN" altLang="en-US" dirty="0" smtClean="0"/>
              <a:t> 本法所称不可抗力，是指</a:t>
            </a:r>
            <a:r>
              <a:rPr lang="zh-CN" altLang="en-US" dirty="0" smtClean="0">
                <a:solidFill>
                  <a:srgbClr val="FF6600"/>
                </a:solidFill>
              </a:rPr>
              <a:t>不能预见、不能避免并不能克服</a:t>
            </a:r>
            <a:r>
              <a:rPr lang="zh-CN" altLang="en-US" dirty="0" smtClean="0"/>
              <a:t>的客观情况。</a:t>
            </a:r>
            <a:r>
              <a:rPr lang="en-US" altLang="zh-CN" dirty="0" smtClean="0"/>
              <a:t>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a:buNone/>
            </a:pPr>
            <a:r>
              <a:rPr lang="zh-CN" altLang="en-US" b="1" dirty="0" smtClean="0"/>
              <a:t>六、包价旅游合同中的违约责任</a:t>
            </a:r>
            <a:endParaRPr lang="en-US" altLang="zh-CN" b="1" dirty="0" smtClean="0"/>
          </a:p>
          <a:p>
            <a:r>
              <a:rPr lang="zh-CN" altLang="en-US" b="1" dirty="0" smtClean="0"/>
              <a:t>（一）旅行社违约</a:t>
            </a:r>
            <a:endParaRPr lang="en-US" altLang="zh-CN" b="1" dirty="0" smtClean="0"/>
          </a:p>
          <a:p>
            <a:r>
              <a:rPr lang="zh-CN" altLang="en-US" b="1" dirty="0" smtClean="0"/>
              <a:t>（二）地接社、履行辅助人原因导致违约</a:t>
            </a:r>
            <a:endParaRPr lang="en-US" altLang="zh-CN" b="1" dirty="0" smtClean="0"/>
          </a:p>
          <a:p>
            <a:r>
              <a:rPr lang="zh-CN" altLang="en-US" b="1" dirty="0" smtClean="0"/>
              <a:t>（三）旅游者责任</a:t>
            </a:r>
            <a:endParaRPr lang="zh-CN" altLang="en-US" b="1"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标题 1"/>
          <p:cNvSpPr>
            <a:spLocks noGrp="1"/>
          </p:cNvSpPr>
          <p:nvPr>
            <p:ph type="title"/>
          </p:nvPr>
        </p:nvSpPr>
        <p:spPr>
          <a:xfrm>
            <a:off x="685800" y="285750"/>
            <a:ext cx="7772400" cy="571500"/>
          </a:xfrm>
        </p:spPr>
        <p:txBody>
          <a:bodyPr>
            <a:normAutofit fontScale="90000"/>
          </a:bodyPr>
          <a:lstStyle/>
          <a:p>
            <a:r>
              <a:rPr lang="zh-CN" altLang="en-US" sz="4000" b="1" dirty="0" smtClean="0"/>
              <a:t>案例：地接社违约  谁承担责任？</a:t>
            </a:r>
          </a:p>
        </p:txBody>
      </p:sp>
      <p:sp>
        <p:nvSpPr>
          <p:cNvPr id="74755" name="内容占位符 2"/>
          <p:cNvSpPr>
            <a:spLocks noGrp="1"/>
          </p:cNvSpPr>
          <p:nvPr>
            <p:ph idx="1"/>
          </p:nvPr>
        </p:nvSpPr>
        <p:spPr>
          <a:xfrm>
            <a:off x="428625" y="928688"/>
            <a:ext cx="8501063" cy="5643562"/>
          </a:xfrm>
        </p:spPr>
        <p:txBody>
          <a:bodyPr/>
          <a:lstStyle/>
          <a:p>
            <a:pPr>
              <a:buFontTx/>
              <a:buNone/>
            </a:pPr>
            <a:r>
              <a:rPr lang="zh-CN" altLang="en-US" sz="2800" dirty="0" smtClean="0"/>
              <a:t>           </a:t>
            </a:r>
            <a:r>
              <a:rPr lang="en-US" altLang="zh-CN" sz="2800" b="1" dirty="0" smtClean="0"/>
              <a:t>2017</a:t>
            </a:r>
            <a:r>
              <a:rPr lang="zh-CN" altLang="en-US" sz="2800" b="1" dirty="0" smtClean="0"/>
              <a:t>年</a:t>
            </a:r>
            <a:r>
              <a:rPr lang="en-US" altLang="zh-CN" sz="2800" b="1" dirty="0" smtClean="0"/>
              <a:t>8</a:t>
            </a:r>
            <a:r>
              <a:rPr lang="zh-CN" altLang="en-US" sz="2800" b="1" dirty="0" smtClean="0"/>
              <a:t>月，张先生一家三口和乌鲁木齐某旅行社签订南疆八日游旅游合同。按行程规定到喀什旅游时，应到高台民居参观游览，但作为地接社的喀什某旅行社在没有告知游客的前提下，擅自改变旅游线路，未按合同规定带领游客参观高台民居，只参观了小街道及民居，参观时间不到</a:t>
            </a:r>
            <a:r>
              <a:rPr lang="en-US" altLang="zh-CN" sz="2800" b="1" dirty="0" smtClean="0"/>
              <a:t>10</a:t>
            </a:r>
            <a:r>
              <a:rPr lang="zh-CN" altLang="en-US" sz="2800" b="1" dirty="0" smtClean="0"/>
              <a:t>分钟，导游就急着带领团队去购物点，对此游客不满，向新疆维吾尔自治区旅游执法总队投诉。</a:t>
            </a:r>
            <a:endParaRPr lang="en-US" altLang="zh-CN" sz="2800" b="1" dirty="0" smtClean="0"/>
          </a:p>
          <a:p>
            <a:pPr>
              <a:buFontTx/>
              <a:buNone/>
            </a:pPr>
            <a:endParaRPr lang="zh-CN" altLang="en-US" sz="28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85000" lnSpcReduction="20000"/>
          </a:bodyPr>
          <a:lstStyle/>
          <a:p>
            <a:r>
              <a:rPr lang="zh-CN" altLang="en-US" dirty="0" smtClean="0"/>
              <a:t>一、旅游服务合同与合同的关系</a:t>
            </a:r>
            <a:endParaRPr lang="en-US" altLang="zh-CN" dirty="0" smtClean="0"/>
          </a:p>
          <a:p>
            <a:r>
              <a:rPr lang="en-US" altLang="zh-CN" dirty="0" smtClean="0"/>
              <a:t>1.</a:t>
            </a:r>
            <a:r>
              <a:rPr lang="zh-CN" altLang="en-US" dirty="0" smtClean="0"/>
              <a:t>旅游服务合同</a:t>
            </a:r>
            <a:endParaRPr lang="en-US" altLang="zh-CN" dirty="0" smtClean="0"/>
          </a:p>
          <a:p>
            <a:r>
              <a:rPr lang="zh-CN" altLang="en-US" dirty="0" smtClean="0">
                <a:solidFill>
                  <a:srgbClr val="FF6600"/>
                </a:solidFill>
              </a:rPr>
              <a:t>第</a:t>
            </a:r>
            <a:r>
              <a:rPr lang="en-US" altLang="zh-CN" dirty="0" smtClean="0">
                <a:solidFill>
                  <a:srgbClr val="FF6600"/>
                </a:solidFill>
              </a:rPr>
              <a:t>57</a:t>
            </a:r>
            <a:r>
              <a:rPr lang="zh-CN" altLang="en-US" dirty="0" smtClean="0">
                <a:solidFill>
                  <a:srgbClr val="FF6600"/>
                </a:solidFill>
              </a:rPr>
              <a:t>条 旅行社组织和安排旅游活动，应当与旅游者订立合同。</a:t>
            </a:r>
            <a:endParaRPr lang="en-US" altLang="zh-CN" b="1" dirty="0" smtClean="0">
              <a:solidFill>
                <a:srgbClr val="FF6600"/>
              </a:solidFill>
              <a:latin typeface="华文中宋" pitchFamily="2" charset="-122"/>
              <a:ea typeface="华文中宋" pitchFamily="2" charset="-122"/>
            </a:endParaRPr>
          </a:p>
          <a:p>
            <a:endParaRPr lang="en-US" altLang="zh-CN" dirty="0" smtClean="0"/>
          </a:p>
          <a:p>
            <a:r>
              <a:rPr lang="zh-CN" altLang="en-US" dirty="0" smtClean="0"/>
              <a:t>旅游服务合同是一方为旅行社另一方为旅游者，为了实现旅游的合同目的所签订的各类服务合同。</a:t>
            </a:r>
            <a:endParaRPr lang="en-US" altLang="zh-CN" dirty="0" smtClean="0"/>
          </a:p>
          <a:p>
            <a:r>
              <a:rPr lang="zh-CN" altLang="en-US" dirty="0" smtClean="0"/>
              <a:t>具体包括：包价旅游合同、委托代订合同、旅游设计和咨询合同等。</a:t>
            </a:r>
            <a:endParaRPr lang="en-US" altLang="zh-CN" dirty="0" smtClean="0"/>
          </a:p>
          <a:p>
            <a:r>
              <a:rPr lang="zh-CN" altLang="en-US" dirty="0" smtClean="0"/>
              <a:t>其中包价旅游合同</a:t>
            </a:r>
            <a:r>
              <a:rPr lang="en-US" altLang="zh-CN" dirty="0" smtClean="0"/>
              <a:t>《</a:t>
            </a:r>
            <a:r>
              <a:rPr lang="zh-CN" altLang="en-US" dirty="0" smtClean="0"/>
              <a:t>旅游法</a:t>
            </a:r>
            <a:r>
              <a:rPr lang="en-US" altLang="zh-CN" dirty="0" smtClean="0"/>
              <a:t>》</a:t>
            </a:r>
            <a:r>
              <a:rPr lang="zh-CN" altLang="en-US" dirty="0" smtClean="0"/>
              <a:t>要求必须</a:t>
            </a:r>
            <a:r>
              <a:rPr lang="zh-CN" altLang="en-US" b="1" dirty="0" smtClean="0">
                <a:solidFill>
                  <a:srgbClr val="0070C0"/>
                </a:solidFill>
              </a:rPr>
              <a:t>书面</a:t>
            </a:r>
            <a:r>
              <a:rPr lang="zh-CN" altLang="en-US" dirty="0" smtClean="0"/>
              <a:t>签订，其他合同是否书面</a:t>
            </a:r>
            <a:r>
              <a:rPr lang="en-US" altLang="zh-CN" dirty="0" smtClean="0"/>
              <a:t>《</a:t>
            </a:r>
            <a:r>
              <a:rPr lang="zh-CN" altLang="en-US" dirty="0" smtClean="0"/>
              <a:t>旅游法</a:t>
            </a:r>
            <a:r>
              <a:rPr lang="en-US" altLang="zh-CN" dirty="0" smtClean="0"/>
              <a:t>》</a:t>
            </a:r>
            <a:r>
              <a:rPr lang="zh-CN" altLang="en-US" dirty="0" smtClean="0"/>
              <a:t>无强制性规定。</a:t>
            </a:r>
            <a:r>
              <a:rPr lang="en-US" dirty="0" smtClean="0"/>
              <a:t> </a:t>
            </a:r>
            <a:endParaRPr lang="zh-CN" altLang="en-US" dirty="0" smtClean="0"/>
          </a:p>
          <a:p>
            <a:endParaRPr lang="zh-CN" alt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500042"/>
            <a:ext cx="9001156" cy="6357958"/>
          </a:xfrm>
        </p:spPr>
        <p:txBody>
          <a:bodyPr>
            <a:normAutofit fontScale="85000" lnSpcReduction="20000"/>
          </a:bodyPr>
          <a:lstStyle/>
          <a:p>
            <a:pPr>
              <a:buNone/>
            </a:pPr>
            <a:r>
              <a:rPr lang="zh-CN" altLang="en-US" sz="3800" b="1" dirty="0" smtClean="0"/>
              <a:t>（一）旅行社违约</a:t>
            </a:r>
            <a:endParaRPr lang="en-US" altLang="zh-CN" sz="3800" b="1" dirty="0" smtClean="0"/>
          </a:p>
          <a:p>
            <a:endParaRPr lang="en-US" altLang="zh-CN" b="1" dirty="0" smtClean="0"/>
          </a:p>
          <a:p>
            <a:r>
              <a:rPr lang="zh-CN" altLang="en-US" b="1" dirty="0" smtClean="0"/>
              <a:t>第七十条 </a:t>
            </a:r>
            <a:r>
              <a:rPr lang="zh-CN" altLang="en-US" b="1" dirty="0" smtClean="0">
                <a:solidFill>
                  <a:srgbClr val="FF0000"/>
                </a:solidFill>
              </a:rPr>
              <a:t>旅行社不履行包价旅游合同义务或者履行合同义务不符合约定的，</a:t>
            </a:r>
            <a:r>
              <a:rPr lang="zh-CN" altLang="en-US" b="1" dirty="0" smtClean="0"/>
              <a:t>应当依法承担继续履行、采取补救措施或者赔偿损失等违约责任；造成旅游者人身损害、财产损失的，应当依法承担赔偿责任。旅行社具备履行条件，经旅游者要求仍拒绝履行合同，造成旅游者人身损害、滞留等严重后果的，旅游者还可以要求旅行社支付旅游费用一倍以上三倍以下的赔偿金。</a:t>
            </a:r>
            <a:br>
              <a:rPr lang="zh-CN" altLang="en-US" b="1" dirty="0" smtClean="0"/>
            </a:br>
            <a:r>
              <a:rPr lang="zh-CN" altLang="en-US" b="1" dirty="0" smtClean="0"/>
              <a:t/>
            </a:r>
            <a:br>
              <a:rPr lang="zh-CN" altLang="en-US" b="1" dirty="0" smtClean="0"/>
            </a:br>
            <a:r>
              <a:rPr lang="zh-CN" altLang="en-US" b="1" dirty="0" smtClean="0">
                <a:solidFill>
                  <a:srgbClr val="FF0000"/>
                </a:solidFill>
              </a:rPr>
              <a:t>由于旅游者自身原因</a:t>
            </a:r>
            <a:r>
              <a:rPr lang="zh-CN" altLang="en-US" b="1" dirty="0" smtClean="0"/>
              <a:t>导致包价旅游合同不能履行或者不能按照约定履行，或者造成旅游者人身损害、财产损失的，旅行社不承担责任。</a:t>
            </a:r>
            <a:br>
              <a:rPr lang="zh-CN" altLang="en-US" b="1" dirty="0" smtClean="0"/>
            </a:br>
            <a:r>
              <a:rPr lang="zh-CN" altLang="en-US" b="1" dirty="0" smtClean="0"/>
              <a:t/>
            </a:r>
            <a:br>
              <a:rPr lang="zh-CN" altLang="en-US" b="1" dirty="0" smtClean="0"/>
            </a:br>
            <a:r>
              <a:rPr lang="zh-CN" altLang="en-US" b="1" dirty="0" smtClean="0">
                <a:solidFill>
                  <a:srgbClr val="FF0000"/>
                </a:solidFill>
              </a:rPr>
              <a:t>在旅游者自行安排活动期间</a:t>
            </a:r>
            <a:r>
              <a:rPr lang="zh-CN" altLang="en-US" b="1" dirty="0" smtClean="0"/>
              <a:t>，旅行社未尽到安全提示、救助义务的，应当对旅游者的人身损害、财产损失承担相应责任。</a:t>
            </a:r>
            <a:endParaRPr lang="en-US" altLang="zh-CN" b="1" dirty="0" smtClean="0"/>
          </a:p>
          <a:p>
            <a:endParaRPr lang="zh-CN" altLang="en-US" b="1"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3"/>
          <p:cNvSpPr>
            <a:spLocks noGrp="1" noChangeArrowheads="1"/>
          </p:cNvSpPr>
          <p:nvPr>
            <p:ph type="body" idx="1"/>
          </p:nvPr>
        </p:nvSpPr>
        <p:spPr>
          <a:xfrm>
            <a:off x="304800" y="685800"/>
            <a:ext cx="8624918" cy="5957910"/>
          </a:xfrm>
        </p:spPr>
        <p:txBody>
          <a:bodyPr>
            <a:normAutofit/>
          </a:bodyPr>
          <a:lstStyle/>
          <a:p>
            <a:pPr>
              <a:buNone/>
            </a:pPr>
            <a:r>
              <a:rPr lang="zh-CN" altLang="en-US" sz="2800" b="1" dirty="0" smtClean="0"/>
              <a:t>（二）地接社、履行辅助人导致违约</a:t>
            </a:r>
            <a:endParaRPr lang="en-US" altLang="zh-CN" sz="2800" dirty="0" smtClean="0">
              <a:solidFill>
                <a:srgbClr val="000000"/>
              </a:solidFill>
              <a:latin typeface="宋体" charset="-122"/>
            </a:endParaRPr>
          </a:p>
          <a:p>
            <a:pPr eaLnBrk="1" hangingPunct="1"/>
            <a:r>
              <a:rPr lang="zh-CN" altLang="en-US" sz="2800" b="1" dirty="0" smtClean="0">
                <a:solidFill>
                  <a:srgbClr val="000000"/>
                </a:solidFill>
                <a:latin typeface="宋体" charset="-122"/>
              </a:rPr>
              <a:t>第七十一条</a:t>
            </a:r>
            <a:r>
              <a:rPr lang="zh-CN" altLang="en-US" sz="2800" b="1" dirty="0" smtClean="0">
                <a:solidFill>
                  <a:srgbClr val="000000"/>
                </a:solidFill>
                <a:latin typeface="Arial" charset="0"/>
                <a:cs typeface="Arial" charset="0"/>
              </a:rPr>
              <a:t> </a:t>
            </a:r>
            <a:r>
              <a:rPr lang="zh-CN" altLang="en-US" sz="2800" b="1" dirty="0" smtClean="0">
                <a:solidFill>
                  <a:srgbClr val="000000"/>
                </a:solidFill>
                <a:latin typeface="宋体" charset="-122"/>
              </a:rPr>
              <a:t>由于地接社、履行辅助人的原因导致违约的，</a:t>
            </a:r>
            <a:r>
              <a:rPr lang="zh-CN" altLang="en-US" sz="2800" b="1" dirty="0" smtClean="0">
                <a:solidFill>
                  <a:srgbClr val="FF0000"/>
                </a:solidFill>
                <a:latin typeface="宋体" charset="-122"/>
              </a:rPr>
              <a:t>由组团社承担责任</a:t>
            </a:r>
            <a:r>
              <a:rPr lang="zh-CN" altLang="en-US" sz="2800" b="1" dirty="0" smtClean="0">
                <a:solidFill>
                  <a:srgbClr val="000000"/>
                </a:solidFill>
                <a:latin typeface="宋体" charset="-122"/>
              </a:rPr>
              <a:t>；组团社承担责任后可以向</a:t>
            </a:r>
            <a:r>
              <a:rPr lang="zh-CN" altLang="en-US" sz="2800" b="1" dirty="0" smtClean="0">
                <a:latin typeface="宋体" charset="-122"/>
              </a:rPr>
              <a:t>地接社</a:t>
            </a:r>
            <a:r>
              <a:rPr lang="zh-CN" altLang="en-US" sz="2800" b="1" dirty="0" smtClean="0">
                <a:solidFill>
                  <a:srgbClr val="000000"/>
                </a:solidFill>
                <a:latin typeface="宋体" charset="-122"/>
              </a:rPr>
              <a:t>、履行辅助人</a:t>
            </a:r>
            <a:r>
              <a:rPr lang="zh-CN" altLang="en-US" sz="2800" b="1" dirty="0" smtClean="0">
                <a:solidFill>
                  <a:srgbClr val="FF0000"/>
                </a:solidFill>
                <a:latin typeface="宋体" charset="-122"/>
              </a:rPr>
              <a:t>追偿</a:t>
            </a:r>
            <a:r>
              <a:rPr lang="zh-CN" altLang="en-US" sz="2800" b="1" dirty="0" smtClean="0">
                <a:solidFill>
                  <a:srgbClr val="000000"/>
                </a:solidFill>
                <a:latin typeface="宋体" charset="-122"/>
              </a:rPr>
              <a:t>。</a:t>
            </a:r>
            <a:endParaRPr lang="zh-CN" altLang="en-US" sz="2800" b="1" dirty="0" smtClean="0"/>
          </a:p>
          <a:p>
            <a:pPr eaLnBrk="1" hangingPunct="1"/>
            <a:r>
              <a:rPr lang="zh-CN" altLang="en-US" sz="2800" b="1" dirty="0" smtClean="0">
                <a:solidFill>
                  <a:srgbClr val="000000"/>
                </a:solidFill>
                <a:latin typeface="宋体" charset="-122"/>
              </a:rPr>
              <a:t>由于地接社、履行辅助人的原因造成旅游者人身损害、财产损失的，</a:t>
            </a:r>
            <a:r>
              <a:rPr lang="zh-CN" altLang="en-US" sz="2800" b="1" dirty="0" smtClean="0">
                <a:solidFill>
                  <a:srgbClr val="FF0000"/>
                </a:solidFill>
                <a:latin typeface="宋体" charset="-122"/>
              </a:rPr>
              <a:t>旅游者可以要求地接社、履行辅助人承担赔偿责任，也可以要求组团社承担赔偿责任；</a:t>
            </a:r>
            <a:r>
              <a:rPr lang="zh-CN" altLang="en-US" sz="2800" b="1" dirty="0" smtClean="0">
                <a:solidFill>
                  <a:srgbClr val="000000"/>
                </a:solidFill>
                <a:latin typeface="宋体" charset="-122"/>
              </a:rPr>
              <a:t>组团社承担责任后可以向地接社、履行辅助人</a:t>
            </a:r>
            <a:r>
              <a:rPr lang="zh-CN" altLang="en-US" sz="2800" b="1" dirty="0" smtClean="0">
                <a:solidFill>
                  <a:srgbClr val="FF0000"/>
                </a:solidFill>
                <a:latin typeface="宋体" charset="-122"/>
              </a:rPr>
              <a:t>追偿</a:t>
            </a:r>
            <a:r>
              <a:rPr lang="zh-CN" altLang="en-US" sz="2800" b="1" dirty="0" smtClean="0">
                <a:solidFill>
                  <a:srgbClr val="000000"/>
                </a:solidFill>
                <a:latin typeface="宋体" charset="-122"/>
              </a:rPr>
              <a:t>。但是，由于公共交通经营者的原因造成旅游者人身损害、财产损失的，由公共交通经营者依法承担赔偿责任，旅行社应当</a:t>
            </a:r>
            <a:r>
              <a:rPr lang="zh-CN" altLang="en-US" sz="2800" b="1" dirty="0" smtClean="0">
                <a:solidFill>
                  <a:srgbClr val="FF0000"/>
                </a:solidFill>
                <a:latin typeface="宋体" charset="-122"/>
              </a:rPr>
              <a:t>协助旅游者向公共交通经营者索赔</a:t>
            </a:r>
            <a:r>
              <a:rPr lang="zh-CN" altLang="en-US" sz="2800" b="1" dirty="0" smtClean="0">
                <a:solidFill>
                  <a:srgbClr val="000000"/>
                </a:solidFill>
                <a:latin typeface="宋体" charset="-122"/>
              </a:rPr>
              <a:t>。</a:t>
            </a:r>
            <a:endParaRPr lang="zh-CN" altLang="en-US" sz="2800" b="1" dirty="0" smtClean="0"/>
          </a:p>
          <a:p>
            <a:pPr eaLnBrk="1" hangingPunct="1"/>
            <a:endParaRPr lang="en-US" altLang="zh-CN" sz="2800"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285720" y="1428736"/>
            <a:ext cx="8401080" cy="4697427"/>
          </a:xfrm>
        </p:spPr>
        <p:txBody>
          <a:bodyPr>
            <a:normAutofit/>
          </a:bodyPr>
          <a:lstStyle/>
          <a:p>
            <a:endParaRPr lang="en-US" altLang="zh-CN" dirty="0" smtClean="0"/>
          </a:p>
          <a:p>
            <a:pPr>
              <a:buNone/>
            </a:pPr>
            <a:r>
              <a:rPr lang="zh-CN" altLang="en-US" sz="2800" b="1" dirty="0" smtClean="0"/>
              <a:t>（三）旅游者责任</a:t>
            </a:r>
            <a:endParaRPr lang="en-US" altLang="zh-CN" sz="2800" b="1" dirty="0" smtClean="0"/>
          </a:p>
          <a:p>
            <a:r>
              <a:rPr lang="zh-CN" altLang="en-US" b="1" dirty="0" smtClean="0"/>
              <a:t>第七十二条 旅游者在旅游活动中或者在解决纠纷时，损害旅行社、履行辅助人、旅游从业人员或者其他旅游者的合法权益的，依法承担赔偿责任。</a:t>
            </a:r>
            <a:endParaRPr lang="zh-CN" altLang="en-US" b="1"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a:buNone/>
            </a:pPr>
            <a:r>
              <a:rPr lang="zh-CN" altLang="en-US" b="1" dirty="0" smtClean="0"/>
              <a:t>案例结果</a:t>
            </a:r>
            <a:endParaRPr lang="en-US" altLang="zh-CN" b="1" dirty="0" smtClean="0"/>
          </a:p>
          <a:p>
            <a:r>
              <a:rPr lang="zh-CN" altLang="en-US" b="1" dirty="0" smtClean="0"/>
              <a:t>经过调解，组团社乌鲁木齐某旅行社和地接社喀什某旅行社及导游向客人书面道歉，乌鲁木齐某旅行社退还游客高台民居的门票费、导游对该景点的讲解费及相应违约金，合计</a:t>
            </a:r>
            <a:r>
              <a:rPr lang="en-US" altLang="zh-CN" b="1" dirty="0" smtClean="0"/>
              <a:t>310</a:t>
            </a:r>
            <a:r>
              <a:rPr lang="zh-CN" altLang="en-US" b="1" dirty="0" smtClean="0"/>
              <a:t>元。</a:t>
            </a:r>
            <a:endParaRPr lang="zh-CN" alt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b="1" dirty="0" smtClean="0"/>
              <a:t>北京某旅行社组织一旅游团去日本旅游，旅游合同中的游览项目包括迪斯尼乐园，但到日本后，由于日本地接社的安排失误，最后此团并未前往该乐园游览。回国后，旅游者就此事投诉到北京市旅游质监所，对旅游者的损失应由谁承担赔偿责任？</a:t>
            </a:r>
            <a:endParaRPr lang="zh-CN" altLang="en-US" b="1"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标题 1"/>
          <p:cNvSpPr>
            <a:spLocks noGrp="1"/>
          </p:cNvSpPr>
          <p:nvPr>
            <p:ph type="title"/>
          </p:nvPr>
        </p:nvSpPr>
        <p:spPr>
          <a:xfrm>
            <a:off x="785813" y="142875"/>
            <a:ext cx="7772400" cy="714375"/>
          </a:xfrm>
        </p:spPr>
        <p:txBody>
          <a:bodyPr/>
          <a:lstStyle/>
          <a:p>
            <a:r>
              <a:rPr lang="zh-CN" altLang="en-US" sz="4000" smtClean="0"/>
              <a:t>如何防止地接社违约？</a:t>
            </a:r>
          </a:p>
        </p:txBody>
      </p:sp>
      <p:sp>
        <p:nvSpPr>
          <p:cNvPr id="75779" name="内容占位符 2"/>
          <p:cNvSpPr>
            <a:spLocks noGrp="1"/>
          </p:cNvSpPr>
          <p:nvPr>
            <p:ph idx="1"/>
          </p:nvPr>
        </p:nvSpPr>
        <p:spPr>
          <a:xfrm>
            <a:off x="285750" y="857250"/>
            <a:ext cx="8643938" cy="6000750"/>
          </a:xfrm>
        </p:spPr>
        <p:txBody>
          <a:bodyPr/>
          <a:lstStyle/>
          <a:p>
            <a:pPr>
              <a:buFontTx/>
              <a:buNone/>
            </a:pPr>
            <a:r>
              <a:rPr lang="zh-CN" altLang="en-US" sz="2800" b="1" dirty="0" smtClean="0"/>
              <a:t>   </a:t>
            </a:r>
            <a:r>
              <a:rPr lang="en-US" altLang="zh-CN" sz="2800" b="1" dirty="0" smtClean="0"/>
              <a:t>1.</a:t>
            </a:r>
            <a:r>
              <a:rPr lang="zh-CN" altLang="en-US" sz="2800" b="1" dirty="0" smtClean="0"/>
              <a:t>选择有合法资质、信誉好的地接社，最好体验地接社的产品。</a:t>
            </a:r>
            <a:endParaRPr lang="en-US" altLang="zh-CN" sz="2800" b="1" dirty="0" smtClean="0"/>
          </a:p>
          <a:p>
            <a:pPr>
              <a:buFontTx/>
              <a:buNone/>
            </a:pPr>
            <a:r>
              <a:rPr lang="en-US" altLang="zh-CN" sz="2800" b="1" dirty="0" smtClean="0"/>
              <a:t>   2.</a:t>
            </a:r>
            <a:r>
              <a:rPr lang="zh-CN" altLang="en-US" sz="2800" b="1" dirty="0" smtClean="0"/>
              <a:t> 组团社和地接社签订详尽的委托合同。组团社把和旅游者签订的旅游合同内容全部纳入委托合同，明确组接团社之间的权利义务。</a:t>
            </a:r>
            <a:endParaRPr lang="en-US" altLang="zh-CN" sz="2800" b="1" dirty="0" smtClean="0"/>
          </a:p>
          <a:p>
            <a:pPr>
              <a:buFontTx/>
              <a:buNone/>
            </a:pPr>
            <a:r>
              <a:rPr lang="en-US" altLang="zh-CN" sz="2800" b="1" dirty="0" smtClean="0"/>
              <a:t>   3.</a:t>
            </a:r>
            <a:r>
              <a:rPr lang="zh-CN" altLang="en-US" sz="2800" b="1" dirty="0" smtClean="0"/>
              <a:t>组团社与地接社之间明确约定法律责任。</a:t>
            </a:r>
          </a:p>
          <a:p>
            <a:pPr>
              <a:buFontTx/>
              <a:buNone/>
            </a:pPr>
            <a:r>
              <a:rPr lang="zh-CN" altLang="en-US" sz="2800" b="1" dirty="0" smtClean="0"/>
              <a:t>    组团社和地接社约定违约责任。即地接社出现违约，就将承担的相应赔偿数额。</a:t>
            </a:r>
            <a:endParaRPr lang="en-US" altLang="zh-CN" sz="2800" b="1" dirty="0" smtClean="0"/>
          </a:p>
          <a:p>
            <a:r>
              <a:rPr lang="zh-CN" altLang="en-US" sz="2800" b="1" dirty="0" smtClean="0"/>
              <a:t>境内旅游组团社与地接社合同（</a:t>
            </a:r>
            <a:r>
              <a:rPr lang="en-US" sz="2800" b="1" dirty="0" smtClean="0"/>
              <a:t> </a:t>
            </a:r>
            <a:r>
              <a:rPr lang="en-US" altLang="zh-CN" sz="2800" b="1" dirty="0" smtClean="0"/>
              <a:t>GF-2014-2411 </a:t>
            </a:r>
            <a:r>
              <a:rPr lang="zh-CN" altLang="en-US" sz="2800" b="1" dirty="0" smtClean="0"/>
              <a:t>）</a:t>
            </a:r>
            <a:endParaRPr lang="zh-CN" altLang="en-US" sz="2800" dirty="0" smtClean="0"/>
          </a:p>
          <a:p>
            <a:pPr>
              <a:buFontTx/>
              <a:buNone/>
            </a:pPr>
            <a:r>
              <a:rPr lang="zh-CN" altLang="en-US" sz="2800" b="1" dirty="0" smtClean="0"/>
              <a:t>      （示范文本）</a:t>
            </a:r>
            <a:endParaRPr lang="zh-CN" altLang="en-US" sz="2800" dirty="0" smtClean="0"/>
          </a:p>
          <a:p>
            <a:pPr>
              <a:buFontTx/>
              <a:buNone/>
            </a:pPr>
            <a:endParaRPr lang="zh-CN" altLang="en-US" sz="2800" dirty="0" smtClean="0"/>
          </a:p>
          <a:p>
            <a:pPr>
              <a:buFontTx/>
              <a:buNone/>
            </a:pPr>
            <a:r>
              <a:rPr lang="zh-CN" altLang="en-US" sz="2800" dirty="0" smtClean="0"/>
              <a:t>    </a:t>
            </a:r>
            <a:endParaRPr lang="zh-CN" altLang="en-US" dirty="0" smtClean="0"/>
          </a:p>
          <a:p>
            <a:pPr>
              <a:buFontTx/>
              <a:buNone/>
            </a:pPr>
            <a:endParaRPr lang="zh-CN" altLang="en-US"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a:buNone/>
            </a:pPr>
            <a:r>
              <a:rPr lang="zh-CN" altLang="en-US" b="1" dirty="0" smtClean="0"/>
              <a:t>七</a:t>
            </a:r>
            <a:r>
              <a:rPr lang="en-US" altLang="zh-CN" b="1" dirty="0" smtClean="0"/>
              <a:t>.</a:t>
            </a:r>
            <a:r>
              <a:rPr lang="zh-CN" altLang="en-US" b="1" dirty="0" smtClean="0"/>
              <a:t>个性化包价旅游合同</a:t>
            </a:r>
            <a:endParaRPr lang="en-US" altLang="zh-CN" b="1" dirty="0" smtClean="0"/>
          </a:p>
          <a:p>
            <a:pPr>
              <a:buNone/>
            </a:pPr>
            <a:r>
              <a:rPr lang="zh-CN" altLang="en-US" dirty="0" smtClean="0"/>
              <a:t>第七十三条 旅行社根据旅游者的具体要求安排旅游行程，与旅游者订立包价旅游合同的，旅游者请求变更旅游行程安排，因此增加的费用由旅游者承担，减少的费用退还旅游者。</a:t>
            </a:r>
            <a:endParaRPr lang="zh-CN" alt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3"/>
          <p:cNvSpPr>
            <a:spLocks noGrp="1" noChangeArrowheads="1"/>
          </p:cNvSpPr>
          <p:nvPr>
            <p:ph type="body" idx="1"/>
          </p:nvPr>
        </p:nvSpPr>
        <p:spPr>
          <a:xfrm>
            <a:off x="152400" y="685800"/>
            <a:ext cx="8991600" cy="6172200"/>
          </a:xfrm>
        </p:spPr>
        <p:txBody>
          <a:bodyPr/>
          <a:lstStyle/>
          <a:p>
            <a:pPr eaLnBrk="1" hangingPunct="1">
              <a:lnSpc>
                <a:spcPct val="90000"/>
              </a:lnSpc>
            </a:pPr>
            <a:endParaRPr lang="en-US" altLang="zh-CN" sz="2800" dirty="0" smtClean="0">
              <a:solidFill>
                <a:srgbClr val="000000"/>
              </a:solidFill>
              <a:latin typeface="宋体" charset="-122"/>
            </a:endParaRPr>
          </a:p>
          <a:p>
            <a:pPr eaLnBrk="1" hangingPunct="1">
              <a:lnSpc>
                <a:spcPct val="90000"/>
              </a:lnSpc>
            </a:pPr>
            <a:r>
              <a:rPr lang="zh-CN" altLang="en-US" sz="2800" b="1" dirty="0" smtClean="0">
                <a:solidFill>
                  <a:srgbClr val="000000"/>
                </a:solidFill>
                <a:latin typeface="宋体" charset="-122"/>
              </a:rPr>
              <a:t>第</a:t>
            </a:r>
            <a:r>
              <a:rPr lang="en-US" altLang="zh-CN" sz="2800" b="1" dirty="0" smtClean="0">
                <a:solidFill>
                  <a:srgbClr val="000000"/>
                </a:solidFill>
                <a:latin typeface="宋体" charset="-122"/>
              </a:rPr>
              <a:t>74</a:t>
            </a:r>
            <a:r>
              <a:rPr lang="zh-CN" altLang="en-US" sz="2800" b="1" dirty="0" smtClean="0">
                <a:solidFill>
                  <a:srgbClr val="000000"/>
                </a:solidFill>
                <a:latin typeface="宋体" charset="-122"/>
              </a:rPr>
              <a:t>条</a:t>
            </a:r>
            <a:r>
              <a:rPr lang="zh-CN" altLang="en-US" sz="2800" b="1" dirty="0" smtClean="0">
                <a:solidFill>
                  <a:srgbClr val="000000"/>
                </a:solidFill>
                <a:latin typeface="Arial" charset="0"/>
                <a:cs typeface="Arial" charset="0"/>
              </a:rPr>
              <a:t> </a:t>
            </a:r>
            <a:r>
              <a:rPr lang="zh-CN" altLang="en-US" sz="2800" b="1" dirty="0" smtClean="0">
                <a:solidFill>
                  <a:srgbClr val="000000"/>
                </a:solidFill>
                <a:latin typeface="宋体" charset="-122"/>
              </a:rPr>
              <a:t>旅行社接受旅游者的委托，为其代订交通、住宿、餐饮、游览、娱乐等旅游服务，收取代办费用的，应当亲自处理委托事务。</a:t>
            </a:r>
            <a:r>
              <a:rPr lang="zh-CN" altLang="en-US" sz="2800" b="1" dirty="0" smtClean="0">
                <a:solidFill>
                  <a:srgbClr val="FF6600"/>
                </a:solidFill>
                <a:latin typeface="宋体" charset="-122"/>
              </a:rPr>
              <a:t>因旅行社的过错</a:t>
            </a:r>
            <a:r>
              <a:rPr lang="zh-CN" altLang="en-US" sz="2800" b="1" dirty="0" smtClean="0">
                <a:solidFill>
                  <a:srgbClr val="000000"/>
                </a:solidFill>
                <a:latin typeface="宋体" charset="-122"/>
              </a:rPr>
              <a:t>给旅游者造成损失的，旅行社应当承担赔偿责任。</a:t>
            </a:r>
            <a:endParaRPr lang="zh-CN" altLang="en-US" sz="2800" b="1" dirty="0" smtClean="0"/>
          </a:p>
          <a:p>
            <a:pPr eaLnBrk="1" hangingPunct="1">
              <a:lnSpc>
                <a:spcPct val="90000"/>
              </a:lnSpc>
            </a:pPr>
            <a:endParaRPr lang="en-US" altLang="zh-CN" sz="2800" b="1" dirty="0" smtClean="0">
              <a:solidFill>
                <a:srgbClr val="000000"/>
              </a:solidFill>
              <a:latin typeface="宋体" charset="-122"/>
            </a:endParaRPr>
          </a:p>
          <a:p>
            <a:pPr eaLnBrk="1" hangingPunct="1">
              <a:lnSpc>
                <a:spcPct val="90000"/>
              </a:lnSpc>
            </a:pPr>
            <a:r>
              <a:rPr lang="zh-CN" altLang="en-US" sz="2800" b="1" dirty="0" smtClean="0">
                <a:solidFill>
                  <a:srgbClr val="000000"/>
                </a:solidFill>
                <a:latin typeface="宋体" charset="-122"/>
              </a:rPr>
              <a:t>旅行社接受旅游者的委托，为其提供旅游行程设计、旅游信息咨询等服务的，应当保证设计合理、可行，信息及时、准确。</a:t>
            </a:r>
          </a:p>
          <a:p>
            <a:pPr eaLnBrk="1" hangingPunct="1">
              <a:lnSpc>
                <a:spcPct val="90000"/>
              </a:lnSpc>
            </a:pPr>
            <a:endParaRPr lang="zh-CN" altLang="en-US" b="1" dirty="0" smtClean="0"/>
          </a:p>
          <a:p>
            <a:pPr eaLnBrk="1" hangingPunct="1">
              <a:lnSpc>
                <a:spcPct val="90000"/>
              </a:lnSpc>
            </a:pPr>
            <a:endParaRPr lang="en-US" altLang="zh-CN" sz="2800" dirty="0" smtClean="0"/>
          </a:p>
        </p:txBody>
      </p:sp>
      <p:sp>
        <p:nvSpPr>
          <p:cNvPr id="66563" name="Rectangle 2"/>
          <p:cNvSpPr>
            <a:spLocks noGrp="1" noChangeArrowheads="1"/>
          </p:cNvSpPr>
          <p:nvPr>
            <p:ph type="title"/>
          </p:nvPr>
        </p:nvSpPr>
        <p:spPr>
          <a:xfrm>
            <a:off x="428625" y="0"/>
            <a:ext cx="8358188" cy="714375"/>
          </a:xfrm>
        </p:spPr>
        <p:txBody>
          <a:bodyPr>
            <a:normAutofit fontScale="90000"/>
          </a:bodyPr>
          <a:lstStyle/>
          <a:p>
            <a:pPr eaLnBrk="1" hangingPunct="1"/>
            <a:r>
              <a:rPr lang="en-US" altLang="zh-CN" sz="3600" b="1" dirty="0" smtClean="0"/>
              <a:t/>
            </a:r>
            <a:br>
              <a:rPr lang="en-US" altLang="zh-CN" sz="3600" b="1" dirty="0" smtClean="0"/>
            </a:br>
            <a:r>
              <a:rPr lang="zh-CN" altLang="en-US" sz="3600" b="1" dirty="0" smtClean="0"/>
              <a:t>八、旅游委托、设计、咨询合同（</a:t>
            </a:r>
            <a:r>
              <a:rPr lang="en-US" altLang="zh-CN" sz="3600" dirty="0" smtClean="0"/>
              <a:t>《</a:t>
            </a:r>
            <a:r>
              <a:rPr lang="zh-CN" altLang="en-US" sz="3600" dirty="0" smtClean="0"/>
              <a:t>旅游法</a:t>
            </a:r>
            <a:r>
              <a:rPr lang="en-US" altLang="zh-CN" sz="3600" dirty="0" smtClean="0"/>
              <a:t>》74</a:t>
            </a:r>
            <a:r>
              <a:rPr lang="zh-CN" altLang="en-US" sz="3600" dirty="0" smtClean="0"/>
              <a:t>条）</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标题 1"/>
          <p:cNvSpPr>
            <a:spLocks noGrp="1"/>
          </p:cNvSpPr>
          <p:nvPr>
            <p:ph type="title"/>
          </p:nvPr>
        </p:nvSpPr>
        <p:spPr>
          <a:xfrm>
            <a:off x="571500" y="0"/>
            <a:ext cx="7772400" cy="785813"/>
          </a:xfrm>
        </p:spPr>
        <p:txBody>
          <a:bodyPr/>
          <a:lstStyle/>
          <a:p>
            <a:endParaRPr lang="zh-CN" altLang="en-US" smtClean="0"/>
          </a:p>
        </p:txBody>
      </p:sp>
      <p:sp>
        <p:nvSpPr>
          <p:cNvPr id="67587" name="内容占位符 2"/>
          <p:cNvSpPr>
            <a:spLocks noGrp="1"/>
          </p:cNvSpPr>
          <p:nvPr>
            <p:ph idx="1"/>
          </p:nvPr>
        </p:nvSpPr>
        <p:spPr>
          <a:xfrm>
            <a:off x="685800" y="785813"/>
            <a:ext cx="7772400" cy="5310187"/>
          </a:xfrm>
        </p:spPr>
        <p:txBody>
          <a:bodyPr/>
          <a:lstStyle/>
          <a:p>
            <a:pPr eaLnBrk="1" hangingPunct="1">
              <a:lnSpc>
                <a:spcPct val="90000"/>
              </a:lnSpc>
            </a:pPr>
            <a:r>
              <a:rPr lang="zh-CN" altLang="en-US" b="1" smtClean="0">
                <a:solidFill>
                  <a:schemeClr val="accent2"/>
                </a:solidFill>
              </a:rPr>
              <a:t>包价旅游合同与委托合同承担责任的情形不同</a:t>
            </a:r>
            <a:r>
              <a:rPr lang="en-US" altLang="zh-CN" b="1" smtClean="0">
                <a:solidFill>
                  <a:schemeClr val="accent2"/>
                </a:solidFill>
              </a:rPr>
              <a:t>(70</a:t>
            </a:r>
            <a:r>
              <a:rPr lang="zh-CN" altLang="en-US" b="1" smtClean="0">
                <a:solidFill>
                  <a:schemeClr val="accent2"/>
                </a:solidFill>
              </a:rPr>
              <a:t>条</a:t>
            </a:r>
            <a:r>
              <a:rPr lang="en-US" altLang="zh-CN" b="1" smtClean="0">
                <a:solidFill>
                  <a:schemeClr val="accent2"/>
                </a:solidFill>
              </a:rPr>
              <a:t>)</a:t>
            </a:r>
          </a:p>
          <a:p>
            <a:pPr eaLnBrk="1" hangingPunct="1">
              <a:lnSpc>
                <a:spcPct val="90000"/>
              </a:lnSpc>
            </a:pPr>
            <a:r>
              <a:rPr lang="zh-CN" altLang="en-US" b="1" smtClean="0"/>
              <a:t>旅行社处理旅游者委托的事务，原则上不是以自己的名义和费用，而是以旅游者的名称和费用进行的。因此代订交通、住宿、餐饮、游览、娱乐等旅游服务的法律后果，直接归旅游者承担。        </a:t>
            </a:r>
            <a:endParaRPr lang="en-US" altLang="zh-CN" b="1" smtClean="0"/>
          </a:p>
          <a:p>
            <a:pPr eaLnBrk="1" hangingPunct="1">
              <a:lnSpc>
                <a:spcPct val="90000"/>
              </a:lnSpc>
            </a:pPr>
            <a:r>
              <a:rPr lang="zh-CN" altLang="en-US" b="1" smtClean="0"/>
              <a:t> 自由行产品（酒店</a:t>
            </a:r>
            <a:r>
              <a:rPr lang="en-US" altLang="zh-CN" b="1" smtClean="0"/>
              <a:t>+</a:t>
            </a:r>
            <a:r>
              <a:rPr lang="zh-CN" altLang="en-US" b="1" smtClean="0"/>
              <a:t>机票）</a:t>
            </a:r>
          </a:p>
          <a:p>
            <a:endParaRPr lang="zh-CN" altLang="en-US"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3"/>
          <p:cNvSpPr>
            <a:spLocks noGrp="1" noChangeArrowheads="1"/>
          </p:cNvSpPr>
          <p:nvPr>
            <p:ph type="body" idx="1"/>
          </p:nvPr>
        </p:nvSpPr>
        <p:spPr>
          <a:xfrm>
            <a:off x="304800" y="533400"/>
            <a:ext cx="8229600" cy="5486400"/>
          </a:xfrm>
        </p:spPr>
        <p:txBody>
          <a:bodyPr/>
          <a:lstStyle/>
          <a:p>
            <a:pPr eaLnBrk="1" hangingPunct="1">
              <a:lnSpc>
                <a:spcPct val="90000"/>
              </a:lnSpc>
            </a:pPr>
            <a:r>
              <a:rPr lang="zh-CN" altLang="en-US" sz="2800" b="1" smtClean="0">
                <a:solidFill>
                  <a:srgbClr val="000000"/>
                </a:solidFill>
                <a:latin typeface="宋体" charset="-122"/>
              </a:rPr>
              <a:t>第</a:t>
            </a:r>
            <a:r>
              <a:rPr lang="en-US" altLang="zh-CN" sz="2800" b="1" smtClean="0">
                <a:solidFill>
                  <a:srgbClr val="000000"/>
                </a:solidFill>
                <a:latin typeface="宋体" charset="-122"/>
              </a:rPr>
              <a:t>70</a:t>
            </a:r>
            <a:r>
              <a:rPr lang="zh-CN" altLang="en-US" sz="2800" b="1" smtClean="0">
                <a:solidFill>
                  <a:srgbClr val="000000"/>
                </a:solidFill>
                <a:latin typeface="宋体" charset="-122"/>
              </a:rPr>
              <a:t>条</a:t>
            </a:r>
            <a:r>
              <a:rPr lang="zh-CN" altLang="en-US" sz="2800" b="1" smtClean="0">
                <a:solidFill>
                  <a:srgbClr val="000000"/>
                </a:solidFill>
                <a:latin typeface="Arial" charset="0"/>
                <a:cs typeface="Arial" charset="0"/>
              </a:rPr>
              <a:t> </a:t>
            </a:r>
            <a:r>
              <a:rPr lang="zh-CN" altLang="en-US" sz="2800" b="1" smtClean="0">
                <a:solidFill>
                  <a:srgbClr val="000000"/>
                </a:solidFill>
                <a:latin typeface="宋体" charset="-122"/>
              </a:rPr>
              <a:t>旅行社不履行包价旅游合同义务或者履行合同义务不符合约定的，应当依法承担继续履行、采取补救措施或者赔偿损失等违约责任；</a:t>
            </a:r>
            <a:r>
              <a:rPr lang="zh-CN" altLang="en-US" sz="2800" b="1" smtClean="0">
                <a:solidFill>
                  <a:srgbClr val="C0504D"/>
                </a:solidFill>
                <a:latin typeface="宋体" charset="-122"/>
              </a:rPr>
              <a:t>造成旅游者人身损害、财产损失的，应当依法承担赔偿责任。</a:t>
            </a:r>
            <a:r>
              <a:rPr lang="zh-CN" altLang="en-US" sz="2800" b="1" smtClean="0">
                <a:solidFill>
                  <a:srgbClr val="000000"/>
                </a:solidFill>
                <a:latin typeface="宋体" charset="-122"/>
              </a:rPr>
              <a:t>旅行社具备履行条件，经旅游者要求仍拒绝履行合同，造成旅游者人身损害、滞留等严重后果的，旅游者还可以要求旅行社支付旅游费用一倍以上三倍以下的赔偿金。</a:t>
            </a:r>
            <a:endParaRPr lang="zh-CN" altLang="en-US" sz="2800" b="1" smtClean="0"/>
          </a:p>
          <a:p>
            <a:pPr eaLnBrk="1" hangingPunct="1">
              <a:lnSpc>
                <a:spcPct val="90000"/>
              </a:lnSpc>
            </a:pPr>
            <a:endParaRPr lang="en-US" altLang="zh-CN" sz="2800" b="1" smtClean="0">
              <a:solidFill>
                <a:srgbClr val="000000"/>
              </a:solidFill>
              <a:latin typeface="宋体" charset="-122"/>
            </a:endParaRPr>
          </a:p>
          <a:p>
            <a:pPr eaLnBrk="1" hangingPunct="1">
              <a:lnSpc>
                <a:spcPct val="90000"/>
              </a:lnSpc>
            </a:pPr>
            <a:r>
              <a:rPr lang="zh-CN" altLang="en-US" sz="2800" b="1" smtClean="0">
                <a:solidFill>
                  <a:srgbClr val="000000"/>
                </a:solidFill>
                <a:latin typeface="宋体" charset="-122"/>
              </a:rPr>
              <a:t>由于</a:t>
            </a:r>
            <a:r>
              <a:rPr lang="zh-CN" altLang="en-US" sz="2800" b="1" smtClean="0">
                <a:solidFill>
                  <a:srgbClr val="C0504D"/>
                </a:solidFill>
                <a:latin typeface="宋体" charset="-122"/>
              </a:rPr>
              <a:t>旅游者自身原因</a:t>
            </a:r>
            <a:r>
              <a:rPr lang="zh-CN" altLang="en-US" sz="2800" b="1" smtClean="0">
                <a:solidFill>
                  <a:srgbClr val="000000"/>
                </a:solidFill>
                <a:latin typeface="宋体" charset="-122"/>
              </a:rPr>
              <a:t>导致包价旅游合同不能履行或者不能按照约定履行，或者造成旅游者人身损害、财产损失的，旅行社不承担责任。</a:t>
            </a:r>
            <a:endParaRPr lang="zh-CN" altLang="en-US" sz="2800" b="1" smtClean="0"/>
          </a:p>
          <a:p>
            <a:pPr eaLnBrk="1" hangingPunct="1">
              <a:lnSpc>
                <a:spcPct val="90000"/>
              </a:lnSpc>
            </a:pPr>
            <a:endParaRPr lang="en-US" altLang="zh-CN" sz="2800" b="1"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dirty="0" smtClean="0"/>
              <a:t>2.</a:t>
            </a:r>
            <a:r>
              <a:rPr lang="zh-CN" altLang="en-US" dirty="0" smtClean="0"/>
              <a:t>旅游服务合同的类型</a:t>
            </a:r>
            <a:endParaRPr lang="en-US" altLang="zh-CN" dirty="0" smtClean="0"/>
          </a:p>
          <a:p>
            <a:endParaRPr lang="en-US" altLang="zh-CN" dirty="0"/>
          </a:p>
          <a:p>
            <a:pPr>
              <a:buNone/>
            </a:pPr>
            <a:r>
              <a:rPr lang="zh-CN" altLang="en-US" dirty="0" smtClean="0"/>
              <a:t>旅游代定合同</a:t>
            </a:r>
            <a:endParaRPr lang="en-US" altLang="zh-CN" dirty="0" smtClean="0"/>
          </a:p>
          <a:p>
            <a:pPr>
              <a:buNone/>
            </a:pPr>
            <a:r>
              <a:rPr lang="zh-CN" altLang="en-US" dirty="0" smtClean="0"/>
              <a:t>旅游设计、咨询合同</a:t>
            </a:r>
            <a:endParaRPr lang="zh-CN" alt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标题 1"/>
          <p:cNvSpPr>
            <a:spLocks noGrp="1"/>
          </p:cNvSpPr>
          <p:nvPr>
            <p:ph type="title"/>
          </p:nvPr>
        </p:nvSpPr>
        <p:spPr>
          <a:xfrm>
            <a:off x="642938" y="428625"/>
            <a:ext cx="7772400" cy="390525"/>
          </a:xfrm>
        </p:spPr>
        <p:txBody>
          <a:bodyPr>
            <a:normAutofit fontScale="90000"/>
          </a:bodyPr>
          <a:lstStyle/>
          <a:p>
            <a:endParaRPr lang="zh-CN" altLang="en-US" smtClean="0"/>
          </a:p>
        </p:txBody>
      </p:sp>
      <p:sp>
        <p:nvSpPr>
          <p:cNvPr id="69635" name="内容占位符 2"/>
          <p:cNvSpPr>
            <a:spLocks noGrp="1"/>
          </p:cNvSpPr>
          <p:nvPr>
            <p:ph idx="1"/>
          </p:nvPr>
        </p:nvSpPr>
        <p:spPr>
          <a:xfrm>
            <a:off x="428625" y="857250"/>
            <a:ext cx="8286750" cy="5715000"/>
          </a:xfrm>
        </p:spPr>
        <p:txBody>
          <a:bodyPr/>
          <a:lstStyle/>
          <a:p>
            <a:r>
              <a:rPr lang="en-US" altLang="zh-CN" b="1" smtClean="0">
                <a:solidFill>
                  <a:srgbClr val="000000"/>
                </a:solidFill>
                <a:latin typeface="宋体" charset="-122"/>
              </a:rPr>
              <a:t>70</a:t>
            </a:r>
            <a:r>
              <a:rPr lang="zh-CN" altLang="en-US" b="1" smtClean="0">
                <a:solidFill>
                  <a:srgbClr val="000000"/>
                </a:solidFill>
                <a:latin typeface="宋体" charset="-122"/>
              </a:rPr>
              <a:t>条第</a:t>
            </a:r>
            <a:r>
              <a:rPr lang="en-US" altLang="zh-CN" b="1" smtClean="0">
                <a:solidFill>
                  <a:srgbClr val="000000"/>
                </a:solidFill>
                <a:latin typeface="宋体" charset="-122"/>
              </a:rPr>
              <a:t>3</a:t>
            </a:r>
            <a:r>
              <a:rPr lang="zh-CN" altLang="en-US" b="1" smtClean="0">
                <a:solidFill>
                  <a:srgbClr val="000000"/>
                </a:solidFill>
                <a:latin typeface="宋体" charset="-122"/>
              </a:rPr>
              <a:t>款</a:t>
            </a:r>
            <a:r>
              <a:rPr lang="en-US" altLang="zh-CN" b="1" smtClean="0">
                <a:solidFill>
                  <a:srgbClr val="000000"/>
                </a:solidFill>
                <a:latin typeface="宋体" charset="-122"/>
              </a:rPr>
              <a:t>:</a:t>
            </a:r>
            <a:r>
              <a:rPr lang="zh-CN" altLang="en-US" b="1" smtClean="0">
                <a:solidFill>
                  <a:srgbClr val="000000"/>
                </a:solidFill>
                <a:latin typeface="宋体" charset="-122"/>
              </a:rPr>
              <a:t>在旅游者</a:t>
            </a:r>
            <a:r>
              <a:rPr lang="zh-CN" altLang="en-US" b="1" smtClean="0">
                <a:solidFill>
                  <a:srgbClr val="FF6600"/>
                </a:solidFill>
                <a:latin typeface="宋体" charset="-122"/>
              </a:rPr>
              <a:t>自行安排活动期间</a:t>
            </a:r>
            <a:r>
              <a:rPr lang="zh-CN" altLang="en-US" b="1" smtClean="0">
                <a:solidFill>
                  <a:srgbClr val="000000"/>
                </a:solidFill>
                <a:latin typeface="宋体" charset="-122"/>
              </a:rPr>
              <a:t>，旅行社未尽到安全提示、救助义务的，应当对旅游者的人身损害、财产损失承担相应责任。</a:t>
            </a:r>
            <a:endParaRPr lang="en-US" altLang="zh-CN" b="1" smtClean="0">
              <a:solidFill>
                <a:srgbClr val="000000"/>
              </a:solidFill>
              <a:latin typeface="宋体" charset="-122"/>
            </a:endParaRPr>
          </a:p>
          <a:p>
            <a:r>
              <a:rPr lang="zh-CN" altLang="en-US" b="1" smtClean="0"/>
              <a:t>自由活动</a:t>
            </a:r>
            <a:r>
              <a:rPr lang="zh-CN" altLang="en-US" smtClean="0"/>
              <a:t>，特指</a:t>
            </a:r>
            <a:r>
              <a:rPr lang="en-US" altLang="zh-CN" smtClean="0"/>
              <a:t>《</a:t>
            </a:r>
            <a:r>
              <a:rPr lang="zh-CN" altLang="en-US" smtClean="0"/>
              <a:t>旅游行程单</a:t>
            </a:r>
            <a:r>
              <a:rPr lang="en-US" altLang="zh-CN" smtClean="0"/>
              <a:t>》</a:t>
            </a:r>
            <a:r>
              <a:rPr lang="zh-CN" altLang="en-US" smtClean="0"/>
              <a:t>中安排的自由活动。</a:t>
            </a:r>
          </a:p>
          <a:p>
            <a:r>
              <a:rPr lang="zh-CN" altLang="en-US" b="1" smtClean="0"/>
              <a:t>自行安排活动期间</a:t>
            </a:r>
            <a:r>
              <a:rPr lang="zh-CN" altLang="en-US" smtClean="0"/>
              <a:t>，指</a:t>
            </a:r>
            <a:r>
              <a:rPr lang="en-US" altLang="zh-CN" smtClean="0"/>
              <a:t>《</a:t>
            </a:r>
            <a:r>
              <a:rPr lang="zh-CN" altLang="en-US" smtClean="0"/>
              <a:t>旅游行程单</a:t>
            </a:r>
            <a:r>
              <a:rPr lang="en-US" altLang="zh-CN" smtClean="0"/>
              <a:t>》</a:t>
            </a:r>
            <a:r>
              <a:rPr lang="zh-CN" altLang="en-US" smtClean="0"/>
              <a:t>中安排的自由活动期间、旅游者不参加旅游行程活动期间、每日行程开始前、结束后旅游者离开住宿设施的个人活动期间、旅游者经领队或者导游同意暂时离团的个人活动期间。</a:t>
            </a:r>
          </a:p>
          <a:p>
            <a:endParaRPr lang="zh-CN" altLang="en-US" b="1" smtClean="0"/>
          </a:p>
          <a:p>
            <a:endParaRPr lang="zh-CN" altLang="en-US"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lnSpcReduction="10000"/>
          </a:bodyPr>
          <a:lstStyle/>
          <a:p>
            <a:pPr>
              <a:buNone/>
            </a:pPr>
            <a:r>
              <a:rPr lang="zh-CN" altLang="en-US" b="1" dirty="0" smtClean="0"/>
              <a:t>九、团队旅游住宿合同</a:t>
            </a:r>
            <a:endParaRPr lang="en-US" altLang="zh-CN" b="1" dirty="0" smtClean="0"/>
          </a:p>
          <a:p>
            <a:r>
              <a:rPr lang="zh-CN" altLang="en-US" b="1" dirty="0" smtClean="0"/>
              <a:t>第七十五条 住宿经营者应当按照旅游服务合同的约定为团队旅游者提供住宿服务。住宿经营者未能按照旅游服务合同提供服务的，应当为旅游者提供不低于原定标准的住宿服务，因此增加的费用由住宿经营者承担；但由于不可抗力、政府因公共利益需要采取措施造成不能提供服务的，住宿经营者应当协助安排旅游者住宿。</a:t>
            </a:r>
            <a:endParaRPr lang="zh-CN" altLang="en-US"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714375" y="0"/>
            <a:ext cx="7429500" cy="500063"/>
          </a:xfrm>
        </p:spPr>
        <p:txBody>
          <a:bodyPr>
            <a:normAutofit fontScale="90000"/>
          </a:bodyPr>
          <a:lstStyle/>
          <a:p>
            <a:pPr eaLnBrk="1" hangingPunct="1"/>
            <a:endParaRPr lang="zh-CN" altLang="en-US" sz="4000" b="1" smtClean="0"/>
          </a:p>
        </p:txBody>
      </p:sp>
      <p:sp>
        <p:nvSpPr>
          <p:cNvPr id="54275" name="Rectangle 3"/>
          <p:cNvSpPr>
            <a:spLocks noGrp="1" noChangeArrowheads="1"/>
          </p:cNvSpPr>
          <p:nvPr>
            <p:ph type="body" idx="1"/>
          </p:nvPr>
        </p:nvSpPr>
        <p:spPr>
          <a:xfrm>
            <a:off x="142875" y="500063"/>
            <a:ext cx="8715375" cy="6215062"/>
          </a:xfrm>
        </p:spPr>
        <p:txBody>
          <a:bodyPr/>
          <a:lstStyle/>
          <a:p>
            <a:pPr eaLnBrk="1" hangingPunct="1">
              <a:lnSpc>
                <a:spcPct val="90000"/>
              </a:lnSpc>
              <a:buFontTx/>
              <a:buNone/>
            </a:pPr>
            <a:r>
              <a:rPr lang="zh-CN" altLang="en-US" b="1" dirty="0" smtClean="0">
                <a:latin typeface="华文中宋" pitchFamily="2" charset="-122"/>
                <a:ea typeface="华文中宋" pitchFamily="2" charset="-122"/>
              </a:rPr>
              <a:t>二、</a:t>
            </a:r>
            <a:r>
              <a:rPr lang="zh-CN" altLang="en-US" b="1" dirty="0" smtClean="0">
                <a:latin typeface="华文中宋" pitchFamily="2" charset="-122"/>
                <a:ea typeface="华文中宋" pitchFamily="2" charset="-122"/>
              </a:rPr>
              <a:t>包价旅游合同的</a:t>
            </a:r>
            <a:r>
              <a:rPr lang="zh-CN" altLang="en-US" b="1" dirty="0" smtClean="0">
                <a:latin typeface="华文中宋" pitchFamily="2" charset="-122"/>
                <a:ea typeface="华文中宋" pitchFamily="2" charset="-122"/>
              </a:rPr>
              <a:t>概念与特征</a:t>
            </a:r>
            <a:endParaRPr lang="en-US" altLang="zh-CN" b="1" dirty="0" smtClean="0">
              <a:latin typeface="华文中宋" pitchFamily="2" charset="-122"/>
              <a:ea typeface="华文中宋" pitchFamily="2" charset="-122"/>
            </a:endParaRPr>
          </a:p>
          <a:p>
            <a:pPr eaLnBrk="1" hangingPunct="1">
              <a:lnSpc>
                <a:spcPct val="90000"/>
              </a:lnSpc>
              <a:buFontTx/>
              <a:buNone/>
            </a:pPr>
            <a:r>
              <a:rPr lang="en-US" altLang="zh-CN" sz="2800" dirty="0" smtClean="0">
                <a:latin typeface="华文中宋" pitchFamily="2" charset="-122"/>
                <a:ea typeface="华文中宋" pitchFamily="2" charset="-122"/>
              </a:rPr>
              <a:t>1.</a:t>
            </a:r>
            <a:r>
              <a:rPr lang="zh-CN" altLang="en-US" sz="2800" dirty="0" smtClean="0">
                <a:latin typeface="华文中宋" pitchFamily="2" charset="-122"/>
                <a:ea typeface="华文中宋" pitchFamily="2" charset="-122"/>
              </a:rPr>
              <a:t>包价旅游合同是指</a:t>
            </a:r>
            <a:r>
              <a:rPr lang="zh-CN" altLang="en-US" sz="2800" dirty="0" smtClean="0">
                <a:solidFill>
                  <a:srgbClr val="FF6600"/>
                </a:solidFill>
                <a:latin typeface="华文中宋" pitchFamily="2" charset="-122"/>
                <a:ea typeface="华文中宋" pitchFamily="2" charset="-122"/>
              </a:rPr>
              <a:t>旅行社预先安排行程</a:t>
            </a:r>
            <a:r>
              <a:rPr lang="zh-CN" altLang="en-US" sz="2800" dirty="0" smtClean="0">
                <a:latin typeface="华文中宋" pitchFamily="2" charset="-122"/>
                <a:ea typeface="华文中宋" pitchFamily="2" charset="-122"/>
              </a:rPr>
              <a:t>，提供或者通过履行辅助人提供交通、住宿、餐饮、游览、导游或者领队等</a:t>
            </a:r>
            <a:r>
              <a:rPr lang="zh-CN" altLang="en-US" sz="2800" dirty="0" smtClean="0">
                <a:solidFill>
                  <a:srgbClr val="FF6600"/>
                </a:solidFill>
                <a:latin typeface="华文中宋" pitchFamily="2" charset="-122"/>
                <a:ea typeface="华文中宋" pitchFamily="2" charset="-122"/>
              </a:rPr>
              <a:t>两项以上旅游服务，旅游者以总价支付旅游费用</a:t>
            </a:r>
            <a:r>
              <a:rPr lang="zh-CN" altLang="en-US" sz="2800" dirty="0" smtClean="0">
                <a:latin typeface="华文中宋" pitchFamily="2" charset="-122"/>
                <a:ea typeface="华文中宋" pitchFamily="2" charset="-122"/>
              </a:rPr>
              <a:t>的合同。   书面形式</a:t>
            </a:r>
          </a:p>
          <a:p>
            <a:pPr eaLnBrk="1" hangingPunct="1">
              <a:lnSpc>
                <a:spcPct val="90000"/>
              </a:lnSpc>
              <a:buFontTx/>
              <a:buNone/>
            </a:pPr>
            <a:r>
              <a:rPr lang="zh-CN" altLang="en-US" sz="2800" dirty="0" smtClean="0">
                <a:latin typeface="华文中宋" pitchFamily="2" charset="-122"/>
                <a:ea typeface="华文中宋" pitchFamily="2" charset="-122"/>
              </a:rPr>
              <a:t>主体：</a:t>
            </a:r>
            <a:r>
              <a:rPr lang="zh-CN" altLang="en-US" sz="2800" dirty="0" smtClean="0">
                <a:latin typeface="宋体" charset="-122"/>
              </a:rPr>
              <a:t>旅行社与旅游者签订</a:t>
            </a:r>
          </a:p>
          <a:p>
            <a:pPr eaLnBrk="1" hangingPunct="1">
              <a:lnSpc>
                <a:spcPct val="90000"/>
              </a:lnSpc>
              <a:buFontTx/>
              <a:buNone/>
            </a:pPr>
            <a:r>
              <a:rPr lang="zh-CN" altLang="en-US" sz="2800" dirty="0" smtClean="0">
                <a:latin typeface="宋体" charset="-122"/>
              </a:rPr>
              <a:t>（</a:t>
            </a:r>
            <a:r>
              <a:rPr lang="zh-CN" altLang="en-US" sz="2800" b="1" dirty="0" smtClean="0"/>
              <a:t>组团社与地接社、旅行社与履行辅助人之间的合同是否是包价旅游合同？）</a:t>
            </a:r>
          </a:p>
          <a:p>
            <a:pPr eaLnBrk="1" hangingPunct="1">
              <a:lnSpc>
                <a:spcPct val="90000"/>
              </a:lnSpc>
              <a:buFontTx/>
              <a:buNone/>
            </a:pPr>
            <a:endParaRPr lang="zh-CN" altLang="en-US" sz="2800" dirty="0" smtClean="0">
              <a:latin typeface="宋体" charset="-122"/>
            </a:endParaRPr>
          </a:p>
          <a:p>
            <a:pPr eaLnBrk="1" hangingPunct="1">
              <a:lnSpc>
                <a:spcPct val="90000"/>
              </a:lnSpc>
              <a:buFontTx/>
              <a:buNone/>
            </a:pPr>
            <a:r>
              <a:rPr lang="en-US" altLang="zh-CN" sz="2800" dirty="0" smtClean="0">
                <a:latin typeface="华文中宋" pitchFamily="2" charset="-122"/>
                <a:ea typeface="华文中宋" pitchFamily="2" charset="-122"/>
              </a:rPr>
              <a:t>2.</a:t>
            </a:r>
            <a:r>
              <a:rPr lang="zh-CN" altLang="en-US" sz="2800" dirty="0" smtClean="0">
                <a:latin typeface="华文中宋" pitchFamily="2" charset="-122"/>
                <a:ea typeface="华文中宋" pitchFamily="2" charset="-122"/>
              </a:rPr>
              <a:t>要件</a:t>
            </a:r>
            <a:r>
              <a:rPr lang="zh-CN" altLang="en-US" sz="2800" dirty="0" smtClean="0">
                <a:latin typeface="华文中宋" pitchFamily="2" charset="-122"/>
                <a:ea typeface="华文中宋" pitchFamily="2" charset="-122"/>
              </a:rPr>
              <a:t>：</a:t>
            </a:r>
            <a:r>
              <a:rPr lang="zh-CN" altLang="en-US" sz="2800" b="1" dirty="0" smtClean="0">
                <a:latin typeface="Verdana" pitchFamily="34" charset="0"/>
                <a:ea typeface="华文中宋" pitchFamily="2" charset="-122"/>
              </a:rPr>
              <a:t/>
            </a:r>
            <a:br>
              <a:rPr lang="zh-CN" altLang="en-US" sz="2800" b="1" dirty="0" smtClean="0">
                <a:latin typeface="Verdana" pitchFamily="34" charset="0"/>
                <a:ea typeface="华文中宋" pitchFamily="2" charset="-122"/>
              </a:rPr>
            </a:br>
            <a:r>
              <a:rPr lang="zh-CN" altLang="en-US" sz="2800" dirty="0" smtClean="0">
                <a:latin typeface="宋体" charset="-122"/>
              </a:rPr>
              <a:t>旅行社预先安排行程</a:t>
            </a:r>
          </a:p>
          <a:p>
            <a:pPr eaLnBrk="1" hangingPunct="1">
              <a:lnSpc>
                <a:spcPct val="90000"/>
              </a:lnSpc>
              <a:buFontTx/>
              <a:buNone/>
            </a:pPr>
            <a:r>
              <a:rPr lang="zh-CN" altLang="en-US" sz="2800" dirty="0" smtClean="0">
                <a:latin typeface="宋体" charset="-122"/>
              </a:rPr>
              <a:t>  提供两项以上旅游服务，旅游者以总价支付</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1066800" y="381000"/>
            <a:ext cx="7391400" cy="762000"/>
          </a:xfrm>
        </p:spPr>
        <p:txBody>
          <a:bodyPr>
            <a:normAutofit fontScale="90000"/>
          </a:bodyPr>
          <a:lstStyle/>
          <a:p>
            <a:pPr eaLnBrk="1" hangingPunct="1"/>
            <a:r>
              <a:rPr lang="en-US" altLang="zh-CN" dirty="0" smtClean="0"/>
              <a:t/>
            </a:r>
            <a:br>
              <a:rPr lang="en-US" altLang="zh-CN" dirty="0" smtClean="0"/>
            </a:br>
            <a:r>
              <a:rPr lang="zh-CN" altLang="en-US" dirty="0" smtClean="0"/>
              <a:t>履行辅助人</a:t>
            </a:r>
            <a:br>
              <a:rPr lang="zh-CN" altLang="en-US" dirty="0" smtClean="0"/>
            </a:br>
            <a:endParaRPr lang="zh-CN" altLang="en-US" dirty="0" smtClean="0"/>
          </a:p>
        </p:txBody>
      </p:sp>
      <p:sp>
        <p:nvSpPr>
          <p:cNvPr id="76803" name="Rectangle 3"/>
          <p:cNvSpPr>
            <a:spLocks noGrp="1" noChangeArrowheads="1"/>
          </p:cNvSpPr>
          <p:nvPr>
            <p:ph type="body" idx="1"/>
          </p:nvPr>
        </p:nvSpPr>
        <p:spPr>
          <a:xfrm>
            <a:off x="381000" y="1371600"/>
            <a:ext cx="8077200" cy="5257800"/>
          </a:xfrm>
        </p:spPr>
        <p:txBody>
          <a:bodyPr>
            <a:normAutofit lnSpcReduction="10000"/>
          </a:bodyPr>
          <a:lstStyle/>
          <a:p>
            <a:pPr eaLnBrk="1" hangingPunct="1">
              <a:lnSpc>
                <a:spcPct val="90000"/>
              </a:lnSpc>
            </a:pPr>
            <a:r>
              <a:rPr lang="zh-CN" altLang="en-US" sz="2800" dirty="0" smtClean="0">
                <a:solidFill>
                  <a:srgbClr val="000000"/>
                </a:solidFill>
                <a:latin typeface="宋体" charset="-122"/>
              </a:rPr>
              <a:t>是指与旅行社</a:t>
            </a:r>
            <a:r>
              <a:rPr lang="zh-CN" altLang="en-US" sz="2800" dirty="0" smtClean="0">
                <a:solidFill>
                  <a:srgbClr val="FF6600"/>
                </a:solidFill>
                <a:latin typeface="宋体" charset="-122"/>
              </a:rPr>
              <a:t>存在合同关系</a:t>
            </a:r>
            <a:r>
              <a:rPr lang="zh-CN" altLang="en-US" sz="2800" dirty="0" smtClean="0">
                <a:solidFill>
                  <a:srgbClr val="000000"/>
                </a:solidFill>
                <a:latin typeface="宋体" charset="-122"/>
              </a:rPr>
              <a:t>，协助其履行包价旅游合同义务，实际提供相关服务的法人或者自然人。</a:t>
            </a:r>
            <a:r>
              <a:rPr lang="zh-CN" altLang="en-US" sz="2800" dirty="0" smtClean="0"/>
              <a:t> </a:t>
            </a:r>
          </a:p>
          <a:p>
            <a:pPr eaLnBrk="1" hangingPunct="1">
              <a:lnSpc>
                <a:spcPct val="90000"/>
              </a:lnSpc>
            </a:pPr>
            <a:r>
              <a:rPr lang="zh-CN" altLang="en-US" sz="2800" dirty="0" smtClean="0">
                <a:ea typeface="华文中宋" pitchFamily="2" charset="-122"/>
              </a:rPr>
              <a:t> </a:t>
            </a:r>
            <a:r>
              <a:rPr lang="zh-CN" altLang="en-US" sz="2800" dirty="0" smtClean="0">
                <a:latin typeface="Verdana" pitchFamily="34" charset="0"/>
                <a:ea typeface="华文中宋" pitchFamily="2" charset="-122"/>
              </a:rPr>
              <a:t> </a:t>
            </a:r>
            <a:r>
              <a:rPr lang="zh-CN" altLang="en-US" sz="2800" dirty="0" smtClean="0">
                <a:latin typeface="华文中宋" pitchFamily="2" charset="-122"/>
                <a:ea typeface="华文中宋" pitchFamily="2" charset="-122"/>
              </a:rPr>
              <a:t>依照本条规定，履行辅助人应与旅行社存在合同关系，该合同的服务内容应与包价旅游合同中相关服务的内容一致，同时，如果履行辅助人违约，这一合同也是旅行社赔偿旅游者后向履行辅助人追偿的依据。</a:t>
            </a:r>
            <a:r>
              <a:rPr lang="zh-CN" altLang="en-US" sz="2800" dirty="0" smtClean="0">
                <a:latin typeface="Verdana" pitchFamily="34" charset="0"/>
                <a:ea typeface="华文中宋" pitchFamily="2" charset="-122"/>
              </a:rPr>
              <a:t/>
            </a:r>
            <a:br>
              <a:rPr lang="zh-CN" altLang="en-US" sz="2800" dirty="0" smtClean="0">
                <a:latin typeface="Verdana" pitchFamily="34" charset="0"/>
                <a:ea typeface="华文中宋" pitchFamily="2" charset="-122"/>
              </a:rPr>
            </a:br>
            <a:r>
              <a:rPr lang="zh-CN" altLang="en-US" sz="2800" dirty="0" smtClean="0">
                <a:latin typeface="Verdana" pitchFamily="34" charset="0"/>
                <a:ea typeface="华文中宋" pitchFamily="2" charset="-122"/>
              </a:rPr>
              <a:t/>
            </a:r>
            <a:br>
              <a:rPr lang="zh-CN" altLang="en-US" sz="2800" dirty="0" smtClean="0">
                <a:latin typeface="Verdana" pitchFamily="34" charset="0"/>
                <a:ea typeface="华文中宋" pitchFamily="2" charset="-122"/>
              </a:rPr>
            </a:br>
            <a:r>
              <a:rPr lang="zh-CN" altLang="en-US" sz="2800" dirty="0" smtClean="0"/>
              <a:t>航空公司、铁路运输企业、轮船公司、是否是履行辅助人？</a:t>
            </a:r>
          </a:p>
          <a:p>
            <a:pPr eaLnBrk="1" hangingPunct="1">
              <a:lnSpc>
                <a:spcPct val="90000"/>
              </a:lnSpc>
            </a:pPr>
            <a:r>
              <a:rPr lang="zh-CN" altLang="en-US" sz="2800" dirty="0" smtClean="0"/>
              <a:t>公共交通经营者</a:t>
            </a:r>
          </a:p>
          <a:p>
            <a:pPr eaLnBrk="1" hangingPunct="1">
              <a:lnSpc>
                <a:spcPct val="90000"/>
              </a:lnSpc>
            </a:pPr>
            <a:r>
              <a:rPr lang="zh-CN" altLang="en-US" sz="2800" dirty="0" smtClean="0"/>
              <a:t>包机、包船、包厢：合同</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标题 1"/>
          <p:cNvSpPr>
            <a:spLocks noGrp="1"/>
          </p:cNvSpPr>
          <p:nvPr>
            <p:ph type="title"/>
          </p:nvPr>
        </p:nvSpPr>
        <p:spPr/>
        <p:txBody>
          <a:bodyPr/>
          <a:lstStyle/>
          <a:p>
            <a:endParaRPr lang="zh-CN" altLang="en-US" smtClean="0"/>
          </a:p>
        </p:txBody>
      </p:sp>
      <p:sp>
        <p:nvSpPr>
          <p:cNvPr id="77827" name="内容占位符 2"/>
          <p:cNvSpPr>
            <a:spLocks noGrp="1"/>
          </p:cNvSpPr>
          <p:nvPr>
            <p:ph idx="1"/>
          </p:nvPr>
        </p:nvSpPr>
        <p:spPr/>
        <p:txBody>
          <a:bodyPr/>
          <a:lstStyle/>
          <a:p>
            <a:r>
              <a:rPr lang="en-US" altLang="zh-CN" dirty="0" smtClean="0"/>
              <a:t>《</a:t>
            </a:r>
            <a:r>
              <a:rPr lang="zh-CN" altLang="en-US" dirty="0" smtClean="0"/>
              <a:t>旅游法</a:t>
            </a:r>
            <a:r>
              <a:rPr lang="en-US" altLang="zh-CN" dirty="0" smtClean="0"/>
              <a:t>》</a:t>
            </a:r>
            <a:r>
              <a:rPr lang="zh-CN" altLang="en-US" dirty="0" smtClean="0"/>
              <a:t>中的</a:t>
            </a:r>
            <a:r>
              <a:rPr lang="zh-CN" altLang="en-US" b="1" dirty="0" smtClean="0"/>
              <a:t>公共交通经营者</a:t>
            </a:r>
            <a:r>
              <a:rPr lang="zh-CN" altLang="en-US" dirty="0" smtClean="0"/>
              <a:t>主要包括飞机、火车、班轮、城际客运班车、城市公交地铁等经营者。</a:t>
            </a:r>
            <a:endParaRPr lang="en-US" altLang="zh-CN" dirty="0" smtClean="0"/>
          </a:p>
          <a:p>
            <a:r>
              <a:rPr lang="zh-CN" altLang="en-US" dirty="0" smtClean="0"/>
              <a:t>不包括旅行社租用的旅游大巴。</a:t>
            </a:r>
            <a:endParaRPr lang="en-US" altLang="zh-CN" dirty="0" smtClean="0"/>
          </a:p>
          <a:p>
            <a:r>
              <a:rPr lang="zh-CN" altLang="en-US" dirty="0" smtClean="0"/>
              <a:t>目前对包机、包列、包船是否属于公共交通理论界存在争议。</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3"/>
          <p:cNvSpPr>
            <a:spLocks noGrp="1" noChangeArrowheads="1"/>
          </p:cNvSpPr>
          <p:nvPr>
            <p:ph type="body" idx="1"/>
          </p:nvPr>
        </p:nvSpPr>
        <p:spPr>
          <a:xfrm>
            <a:off x="533400" y="914400"/>
            <a:ext cx="8382000" cy="5943600"/>
          </a:xfrm>
        </p:spPr>
        <p:txBody>
          <a:bodyPr/>
          <a:lstStyle/>
          <a:p>
            <a:pPr eaLnBrk="1" hangingPunct="1">
              <a:lnSpc>
                <a:spcPct val="90000"/>
              </a:lnSpc>
            </a:pPr>
            <a:r>
              <a:rPr lang="zh-CN" altLang="en-US" b="1" dirty="0" smtClean="0">
                <a:solidFill>
                  <a:srgbClr val="000000"/>
                </a:solidFill>
                <a:latin typeface="宋体" charset="-122"/>
              </a:rPr>
              <a:t>第七十一条</a:t>
            </a:r>
            <a:r>
              <a:rPr lang="zh-CN" altLang="en-US" b="1" dirty="0" smtClean="0">
                <a:solidFill>
                  <a:srgbClr val="000000"/>
                </a:solidFill>
                <a:latin typeface="Arial" charset="0"/>
                <a:cs typeface="Arial" charset="0"/>
              </a:rPr>
              <a:t> </a:t>
            </a:r>
            <a:r>
              <a:rPr lang="zh-CN" altLang="en-US" b="1" dirty="0" smtClean="0">
                <a:solidFill>
                  <a:srgbClr val="000000"/>
                </a:solidFill>
                <a:latin typeface="宋体" charset="-122"/>
              </a:rPr>
              <a:t>由于地接社、履行辅助人的原因导致违约的，由</a:t>
            </a:r>
            <a:r>
              <a:rPr lang="zh-CN" altLang="en-US" b="1" dirty="0" smtClean="0">
                <a:solidFill>
                  <a:srgbClr val="FF6600"/>
                </a:solidFill>
                <a:latin typeface="宋体" charset="-122"/>
              </a:rPr>
              <a:t>组团社承担责任</a:t>
            </a:r>
            <a:r>
              <a:rPr lang="zh-CN" altLang="en-US" b="1" dirty="0" smtClean="0">
                <a:solidFill>
                  <a:srgbClr val="000000"/>
                </a:solidFill>
                <a:latin typeface="宋体" charset="-122"/>
              </a:rPr>
              <a:t>；组团社承担责任后可以向地接社、履行辅助人追偿。</a:t>
            </a:r>
            <a:endParaRPr lang="zh-CN" altLang="en-US" b="1" dirty="0" smtClean="0"/>
          </a:p>
          <a:p>
            <a:pPr eaLnBrk="1" hangingPunct="1">
              <a:lnSpc>
                <a:spcPct val="90000"/>
              </a:lnSpc>
            </a:pPr>
            <a:r>
              <a:rPr lang="zh-CN" altLang="en-US" b="1" dirty="0" smtClean="0">
                <a:solidFill>
                  <a:srgbClr val="000000"/>
                </a:solidFill>
                <a:latin typeface="宋体" charset="-122"/>
              </a:rPr>
              <a:t>由于地接社、履行辅助人的原因造成旅游者人身损害、财产损失的，</a:t>
            </a:r>
            <a:r>
              <a:rPr lang="zh-CN" altLang="en-US" b="1" dirty="0" smtClean="0">
                <a:solidFill>
                  <a:srgbClr val="FF6600"/>
                </a:solidFill>
                <a:latin typeface="宋体" charset="-122"/>
              </a:rPr>
              <a:t>旅游者可以要求地接社、履行辅助人承担赔偿责任，也可以要求组团社承担赔偿责任；</a:t>
            </a:r>
            <a:r>
              <a:rPr lang="zh-CN" altLang="en-US" b="1" dirty="0" smtClean="0">
                <a:solidFill>
                  <a:srgbClr val="000000"/>
                </a:solidFill>
                <a:latin typeface="宋体" charset="-122"/>
              </a:rPr>
              <a:t>组团社承担责任后可以向地接社、履行辅助人追偿。但是，由于公共交通经营者的原因造成旅游者人身损害、财产损失的，</a:t>
            </a:r>
            <a:r>
              <a:rPr lang="zh-CN" altLang="en-US" b="1" dirty="0" smtClean="0">
                <a:solidFill>
                  <a:srgbClr val="FF6600"/>
                </a:solidFill>
                <a:latin typeface="宋体" charset="-122"/>
              </a:rPr>
              <a:t>由公共交通经营者依法承担赔偿责任，旅行社应当协助旅游者向公共交通经营者索赔。</a:t>
            </a:r>
          </a:p>
          <a:p>
            <a:pPr eaLnBrk="1" hangingPunct="1">
              <a:lnSpc>
                <a:spcPct val="90000"/>
              </a:lnSpc>
            </a:pPr>
            <a:endParaRPr lang="zh-CN" altLang="en-US" b="1" dirty="0" smtClean="0">
              <a:solidFill>
                <a:srgbClr val="FF6600"/>
              </a:solidFill>
              <a:latin typeface="宋体" charset="-122"/>
            </a:endParaRPr>
          </a:p>
          <a:p>
            <a:pPr eaLnBrk="1" hangingPunct="1">
              <a:lnSpc>
                <a:spcPct val="90000"/>
              </a:lnSpc>
            </a:pPr>
            <a:endParaRPr lang="en-US" altLang="zh-CN"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42844" y="500042"/>
            <a:ext cx="8543956" cy="6357958"/>
          </a:xfrm>
        </p:spPr>
        <p:txBody>
          <a:bodyPr>
            <a:normAutofit fontScale="70000" lnSpcReduction="20000"/>
          </a:bodyPr>
          <a:lstStyle/>
          <a:p>
            <a:pPr>
              <a:buNone/>
            </a:pPr>
            <a:r>
              <a:rPr lang="zh-CN" altLang="en-US" sz="5100" b="1" dirty="0" smtClean="0"/>
              <a:t>三、</a:t>
            </a:r>
            <a:r>
              <a:rPr lang="zh-CN" altLang="en-US" sz="5100" b="1" dirty="0" smtClean="0"/>
              <a:t>包价旅游合同</a:t>
            </a:r>
            <a:r>
              <a:rPr lang="zh-CN" altLang="en-US" sz="5100" b="1" dirty="0" smtClean="0"/>
              <a:t>的订立</a:t>
            </a:r>
            <a:endParaRPr lang="en-US" altLang="zh-CN" sz="5100" b="1" dirty="0" smtClean="0"/>
          </a:p>
          <a:p>
            <a:pPr>
              <a:buNone/>
            </a:pPr>
            <a:r>
              <a:rPr lang="en-US" altLang="zh-CN" sz="4600" b="1" dirty="0" smtClean="0"/>
              <a:t>1.</a:t>
            </a:r>
            <a:r>
              <a:rPr lang="zh-CN" altLang="en-US" sz="4600" b="1" dirty="0" smtClean="0"/>
              <a:t>形式</a:t>
            </a:r>
            <a:endParaRPr lang="en-US" altLang="zh-CN" sz="4600" b="1" dirty="0" smtClean="0"/>
          </a:p>
          <a:p>
            <a:pPr>
              <a:buNone/>
            </a:pPr>
            <a:r>
              <a:rPr lang="en-US" altLang="zh-CN" sz="4600" b="1" dirty="0" smtClean="0"/>
              <a:t>2.</a:t>
            </a:r>
            <a:r>
              <a:rPr lang="zh-CN" altLang="en-US" sz="4600" b="1" dirty="0" smtClean="0"/>
              <a:t>内容</a:t>
            </a:r>
            <a:endParaRPr lang="en-US" altLang="zh-CN" sz="4600" b="1" dirty="0" smtClean="0"/>
          </a:p>
          <a:p>
            <a:pPr>
              <a:buNone/>
            </a:pPr>
            <a:r>
              <a:rPr lang="zh-CN" altLang="en-US" b="1" dirty="0" smtClean="0"/>
              <a:t>     </a:t>
            </a:r>
            <a:r>
              <a:rPr lang="zh-CN" altLang="en-US" b="1" dirty="0" smtClean="0"/>
              <a:t>（</a:t>
            </a:r>
            <a:r>
              <a:rPr lang="en-US" altLang="zh-CN" b="1" dirty="0" smtClean="0"/>
              <a:t>1</a:t>
            </a:r>
            <a:r>
              <a:rPr lang="zh-CN" altLang="en-US" b="1" dirty="0" smtClean="0"/>
              <a:t>）</a:t>
            </a:r>
            <a:r>
              <a:rPr lang="zh-CN" altLang="en-US" b="1" dirty="0" smtClean="0"/>
              <a:t>旅行社、旅游者的基本信息；</a:t>
            </a:r>
            <a:br>
              <a:rPr lang="zh-CN" altLang="en-US" b="1" dirty="0" smtClean="0"/>
            </a:br>
            <a:r>
              <a:rPr lang="zh-CN" altLang="en-US" b="1" dirty="0" smtClean="0"/>
              <a:t/>
            </a:r>
            <a:br>
              <a:rPr lang="zh-CN" altLang="en-US" b="1" dirty="0" smtClean="0"/>
            </a:br>
            <a:r>
              <a:rPr lang="zh-CN" altLang="en-US" b="1" dirty="0" smtClean="0"/>
              <a:t>（</a:t>
            </a:r>
            <a:r>
              <a:rPr lang="en-US" altLang="zh-CN" b="1" dirty="0" smtClean="0"/>
              <a:t>2</a:t>
            </a:r>
            <a:r>
              <a:rPr lang="zh-CN" altLang="en-US" b="1" dirty="0" smtClean="0"/>
              <a:t>）</a:t>
            </a:r>
            <a:r>
              <a:rPr lang="zh-CN" altLang="en-US" b="1" dirty="0" smtClean="0"/>
              <a:t>旅游行程安排；</a:t>
            </a:r>
            <a:br>
              <a:rPr lang="zh-CN" altLang="en-US" b="1" dirty="0" smtClean="0"/>
            </a:br>
            <a:r>
              <a:rPr lang="zh-CN" altLang="en-US" b="1" dirty="0" smtClean="0"/>
              <a:t/>
            </a:r>
            <a:br>
              <a:rPr lang="zh-CN" altLang="en-US" b="1" dirty="0" smtClean="0"/>
            </a:br>
            <a:r>
              <a:rPr lang="zh-CN" altLang="en-US" b="1" dirty="0" smtClean="0"/>
              <a:t>（</a:t>
            </a:r>
            <a:r>
              <a:rPr lang="en-US" altLang="zh-CN" b="1" dirty="0" smtClean="0"/>
              <a:t>3</a:t>
            </a:r>
            <a:r>
              <a:rPr lang="zh-CN" altLang="en-US" b="1" dirty="0" smtClean="0"/>
              <a:t>）</a:t>
            </a:r>
            <a:r>
              <a:rPr lang="zh-CN" altLang="en-US" b="1" dirty="0" smtClean="0"/>
              <a:t>旅游团成团的最低人数；</a:t>
            </a:r>
            <a:br>
              <a:rPr lang="zh-CN" altLang="en-US" b="1" dirty="0" smtClean="0"/>
            </a:br>
            <a:r>
              <a:rPr lang="zh-CN" altLang="en-US" b="1" dirty="0" smtClean="0"/>
              <a:t/>
            </a:r>
            <a:br>
              <a:rPr lang="zh-CN" altLang="en-US" b="1" dirty="0" smtClean="0"/>
            </a:br>
            <a:r>
              <a:rPr lang="zh-CN" altLang="en-US" b="1" dirty="0" smtClean="0"/>
              <a:t>（</a:t>
            </a:r>
            <a:r>
              <a:rPr lang="en-US" altLang="zh-CN" b="1" dirty="0" smtClean="0"/>
              <a:t>4</a:t>
            </a:r>
            <a:r>
              <a:rPr lang="zh-CN" altLang="en-US" b="1" dirty="0" smtClean="0"/>
              <a:t>）</a:t>
            </a:r>
            <a:r>
              <a:rPr lang="zh-CN" altLang="en-US" b="1" dirty="0" smtClean="0"/>
              <a:t>交通、住宿、餐饮等旅游服务安排和标准；</a:t>
            </a:r>
            <a:br>
              <a:rPr lang="zh-CN" altLang="en-US" b="1" dirty="0" smtClean="0"/>
            </a:br>
            <a:r>
              <a:rPr lang="zh-CN" altLang="en-US" b="1" dirty="0" smtClean="0"/>
              <a:t/>
            </a:r>
            <a:br>
              <a:rPr lang="zh-CN" altLang="en-US" b="1" dirty="0" smtClean="0"/>
            </a:br>
            <a:r>
              <a:rPr lang="zh-CN" altLang="en-US" b="1" dirty="0" smtClean="0"/>
              <a:t>（</a:t>
            </a:r>
            <a:r>
              <a:rPr lang="en-US" altLang="zh-CN" b="1" dirty="0" smtClean="0"/>
              <a:t>5</a:t>
            </a:r>
            <a:r>
              <a:rPr lang="zh-CN" altLang="en-US" b="1" dirty="0" smtClean="0"/>
              <a:t>）</a:t>
            </a:r>
            <a:r>
              <a:rPr lang="zh-CN" altLang="en-US" b="1" dirty="0" smtClean="0"/>
              <a:t>游览、娱乐等项目的具体内容和时间；</a:t>
            </a:r>
            <a:br>
              <a:rPr lang="zh-CN" altLang="en-US" b="1" dirty="0" smtClean="0"/>
            </a:br>
            <a:r>
              <a:rPr lang="zh-CN" altLang="en-US" b="1" dirty="0" smtClean="0"/>
              <a:t/>
            </a:r>
            <a:br>
              <a:rPr lang="zh-CN" altLang="en-US" b="1" dirty="0" smtClean="0"/>
            </a:br>
            <a:r>
              <a:rPr lang="zh-CN" altLang="en-US" b="1" dirty="0" smtClean="0"/>
              <a:t>（</a:t>
            </a:r>
            <a:r>
              <a:rPr lang="en-US" altLang="zh-CN" b="1" dirty="0" smtClean="0"/>
              <a:t>6</a:t>
            </a:r>
            <a:r>
              <a:rPr lang="zh-CN" altLang="en-US" b="1" dirty="0" smtClean="0"/>
              <a:t>）</a:t>
            </a:r>
            <a:r>
              <a:rPr lang="zh-CN" altLang="en-US" b="1" dirty="0" smtClean="0"/>
              <a:t>自由活动时间安排；</a:t>
            </a:r>
            <a:br>
              <a:rPr lang="zh-CN" altLang="en-US" b="1" dirty="0" smtClean="0"/>
            </a:br>
            <a:r>
              <a:rPr lang="zh-CN" altLang="en-US" b="1" dirty="0" smtClean="0"/>
              <a:t/>
            </a:r>
            <a:br>
              <a:rPr lang="zh-CN" altLang="en-US" b="1" dirty="0" smtClean="0"/>
            </a:br>
            <a:r>
              <a:rPr lang="zh-CN" altLang="en-US" b="1" dirty="0" smtClean="0"/>
              <a:t>（</a:t>
            </a:r>
            <a:r>
              <a:rPr lang="en-US" altLang="zh-CN" b="1" dirty="0" smtClean="0"/>
              <a:t>7</a:t>
            </a:r>
            <a:r>
              <a:rPr lang="zh-CN" altLang="en-US" b="1" dirty="0" smtClean="0"/>
              <a:t>）</a:t>
            </a:r>
            <a:r>
              <a:rPr lang="zh-CN" altLang="en-US" b="1" dirty="0" smtClean="0"/>
              <a:t>旅游费用及其交纳的期限和方式；</a:t>
            </a:r>
            <a:br>
              <a:rPr lang="zh-CN" altLang="en-US" b="1" dirty="0" smtClean="0"/>
            </a:br>
            <a:r>
              <a:rPr lang="zh-CN" altLang="en-US" b="1" dirty="0" smtClean="0"/>
              <a:t/>
            </a:r>
            <a:br>
              <a:rPr lang="zh-CN" altLang="en-US" b="1" dirty="0" smtClean="0"/>
            </a:br>
            <a:r>
              <a:rPr lang="zh-CN" altLang="en-US" b="1" dirty="0" smtClean="0"/>
              <a:t>（</a:t>
            </a:r>
            <a:r>
              <a:rPr lang="en-US" altLang="zh-CN" b="1" dirty="0" smtClean="0"/>
              <a:t>8</a:t>
            </a:r>
            <a:r>
              <a:rPr lang="zh-CN" altLang="en-US" b="1" dirty="0" smtClean="0"/>
              <a:t>）</a:t>
            </a:r>
            <a:r>
              <a:rPr lang="zh-CN" altLang="en-US" b="1" dirty="0" smtClean="0"/>
              <a:t>违约责任和解决纠纷的方式；</a:t>
            </a:r>
            <a:br>
              <a:rPr lang="zh-CN" altLang="en-US" b="1" dirty="0" smtClean="0"/>
            </a:br>
            <a:r>
              <a:rPr lang="zh-CN" altLang="en-US" b="1" dirty="0" smtClean="0"/>
              <a:t/>
            </a:r>
            <a:br>
              <a:rPr lang="zh-CN" altLang="en-US" b="1" dirty="0" smtClean="0"/>
            </a:br>
            <a:r>
              <a:rPr lang="zh-CN" altLang="en-US" b="1" dirty="0" smtClean="0"/>
              <a:t>（</a:t>
            </a:r>
            <a:r>
              <a:rPr lang="en-US" altLang="zh-CN" b="1" dirty="0" smtClean="0"/>
              <a:t>9</a:t>
            </a:r>
            <a:r>
              <a:rPr lang="zh-CN" altLang="en-US" b="1" dirty="0" smtClean="0"/>
              <a:t>）</a:t>
            </a:r>
            <a:r>
              <a:rPr lang="zh-CN" altLang="en-US" b="1" dirty="0" smtClean="0"/>
              <a:t>法律、法规规定和双方约定的其他事项。</a:t>
            </a:r>
            <a:endParaRPr lang="zh-CN" altLang="en-US"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TotalTime>
  <Words>3305</Words>
  <Application>Microsoft Office PowerPoint</Application>
  <PresentationFormat>全屏显示(4:3)</PresentationFormat>
  <Paragraphs>169</Paragraphs>
  <Slides>41</Slides>
  <Notes>0</Notes>
  <HiddenSlides>0</HiddenSlides>
  <MMClips>0</MMClips>
  <ScaleCrop>false</ScaleCrop>
  <HeadingPairs>
    <vt:vector size="4" baseType="variant">
      <vt:variant>
        <vt:lpstr>主题</vt:lpstr>
      </vt:variant>
      <vt:variant>
        <vt:i4>1</vt:i4>
      </vt:variant>
      <vt:variant>
        <vt:lpstr>幻灯片标题</vt:lpstr>
      </vt:variant>
      <vt:variant>
        <vt:i4>41</vt:i4>
      </vt:variant>
    </vt:vector>
  </HeadingPairs>
  <TitlesOfParts>
    <vt:vector size="42" baseType="lpstr">
      <vt:lpstr>Office 主题</vt:lpstr>
      <vt:lpstr>项目四  旅游服务合同</vt:lpstr>
      <vt:lpstr>幻灯片 2</vt:lpstr>
      <vt:lpstr>幻灯片 3</vt:lpstr>
      <vt:lpstr>幻灯片 4</vt:lpstr>
      <vt:lpstr>幻灯片 5</vt:lpstr>
      <vt:lpstr> 履行辅助人 </vt:lpstr>
      <vt:lpstr>幻灯片 7</vt:lpstr>
      <vt:lpstr>幻灯片 8</vt:lpstr>
      <vt:lpstr>幻灯片 9</vt:lpstr>
      <vt:lpstr>幻灯片 10</vt:lpstr>
      <vt:lpstr>相关义务</vt:lpstr>
      <vt:lpstr>风险告知义务</vt:lpstr>
      <vt:lpstr>案例分析</vt:lpstr>
      <vt:lpstr>幻灯片 14</vt:lpstr>
      <vt:lpstr>幻灯片 15</vt:lpstr>
      <vt:lpstr>幻灯片 16</vt:lpstr>
      <vt:lpstr>组团社  地接社</vt:lpstr>
      <vt:lpstr>幻灯片 18</vt:lpstr>
      <vt:lpstr>幻灯片 19</vt:lpstr>
      <vt:lpstr>五.包价旅游合同的解除</vt:lpstr>
      <vt:lpstr>案例</vt:lpstr>
      <vt:lpstr>案例</vt:lpstr>
      <vt:lpstr>幻灯片 23</vt:lpstr>
      <vt:lpstr>幻灯片 24</vt:lpstr>
      <vt:lpstr>幻灯片 25</vt:lpstr>
      <vt:lpstr>不可抗力</vt:lpstr>
      <vt:lpstr>幻灯片 27</vt:lpstr>
      <vt:lpstr>幻灯片 28</vt:lpstr>
      <vt:lpstr>案例：地接社违约  谁承担责任？</vt:lpstr>
      <vt:lpstr>幻灯片 30</vt:lpstr>
      <vt:lpstr>幻灯片 31</vt:lpstr>
      <vt:lpstr>幻灯片 32</vt:lpstr>
      <vt:lpstr>幻灯片 33</vt:lpstr>
      <vt:lpstr>幻灯片 34</vt:lpstr>
      <vt:lpstr>如何防止地接社违约？</vt:lpstr>
      <vt:lpstr>幻灯片 36</vt:lpstr>
      <vt:lpstr> 八、旅游委托、设计、咨询合同（《旅游法》74条）</vt:lpstr>
      <vt:lpstr>幻灯片 38</vt:lpstr>
      <vt:lpstr>幻灯片 39</vt:lpstr>
      <vt:lpstr>幻灯片 40</vt:lpstr>
      <vt:lpstr>幻灯片 41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项目四  旅游服务合同</dc:title>
  <dc:creator>PC</dc:creator>
  <cp:lastModifiedBy>PC</cp:lastModifiedBy>
  <cp:revision>6</cp:revision>
  <dcterms:created xsi:type="dcterms:W3CDTF">2020-03-12T22:45:00Z</dcterms:created>
  <dcterms:modified xsi:type="dcterms:W3CDTF">2020-03-12T23:49:55Z</dcterms:modified>
</cp:coreProperties>
</file>