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18" r:id="rId2"/>
    <p:sldId id="325" r:id="rId3"/>
    <p:sldId id="326" r:id="rId4"/>
    <p:sldId id="327" r:id="rId5"/>
    <p:sldId id="316" r:id="rId6"/>
    <p:sldId id="321" r:id="rId7"/>
    <p:sldId id="328" r:id="rId8"/>
    <p:sldId id="329" r:id="rId9"/>
    <p:sldId id="330" r:id="rId10"/>
    <p:sldId id="331" r:id="rId11"/>
    <p:sldId id="332" r:id="rId12"/>
    <p:sldId id="269" r:id="rId13"/>
    <p:sldId id="270" r:id="rId14"/>
    <p:sldId id="323" r:id="rId15"/>
    <p:sldId id="271" r:id="rId16"/>
    <p:sldId id="272" r:id="rId17"/>
    <p:sldId id="273" r:id="rId18"/>
    <p:sldId id="275" r:id="rId19"/>
    <p:sldId id="276" r:id="rId20"/>
    <p:sldId id="277" r:id="rId21"/>
    <p:sldId id="274"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37D31-1814-458D-8748-45C9A825534D}" type="datetimeFigureOut">
              <a:rPr lang="zh-CN" altLang="en-US" smtClean="0"/>
              <a:pPr/>
              <a:t>2020/3/12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AC587-A4E6-408D-BA0A-B5B8B2FF04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BAAC587-A4E6-408D-BA0A-B5B8B2FF0419}" type="slidenum">
              <a:rPr lang="zh-CN" altLang="en-US" smtClean="0"/>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FF5C02D-17B9-4BD5-A2C3-FC6F0A312EAF}"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5E38AF-5DF5-4234-A13E-93735431E30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5C02D-17B9-4BD5-A2C3-FC6F0A312EAF}" type="datetimeFigureOut">
              <a:rPr lang="zh-CN" altLang="en-US" smtClean="0"/>
              <a:pPr/>
              <a:t>2020/3/12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E38AF-5DF5-4234-A13E-93735431E30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66law.cn/qinqua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66law.cn/special/zhaiquan/" TargetMode="External"/><Relationship Id="rId2" Type="http://schemas.openxmlformats.org/officeDocument/2006/relationships/hyperlink" Target="https://www.66law.cn/special/zqrhzw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66law.cn/special/djhdjdqb/" TargetMode="External"/><Relationship Id="rId2" Type="http://schemas.openxmlformats.org/officeDocument/2006/relationships/hyperlink" Target="https://www.66law.cn/tiaoli/48.aspx" TargetMode="External"/><Relationship Id="rId1" Type="http://schemas.openxmlformats.org/officeDocument/2006/relationships/slideLayout" Target="../slideLayouts/slideLayout2.xml"/><Relationship Id="rId4" Type="http://schemas.openxmlformats.org/officeDocument/2006/relationships/hyperlink" Target="https://www.66law.cn/tiaoli/17.asp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buNone/>
            </a:pPr>
            <a:endParaRPr lang="en-US" altLang="zh-CN" b="1" dirty="0" smtClean="0"/>
          </a:p>
          <a:p>
            <a:pPr algn="ctr">
              <a:buNone/>
            </a:pPr>
            <a:endParaRPr lang="en-US" altLang="zh-CN" sz="4000" b="1" dirty="0" smtClean="0"/>
          </a:p>
          <a:p>
            <a:pPr algn="ctr">
              <a:buNone/>
            </a:pPr>
            <a:r>
              <a:rPr lang="zh-CN" altLang="en-US" sz="4000" b="1" dirty="0" smtClean="0"/>
              <a:t>项目三 合同的履行和违约责任</a:t>
            </a:r>
            <a:endParaRPr lang="zh-CN" alt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dirty="0" smtClean="0"/>
              <a:t>第一百二十一条</a:t>
            </a:r>
            <a:r>
              <a:rPr lang="en-US" dirty="0" smtClean="0"/>
              <a:t> </a:t>
            </a:r>
            <a:r>
              <a:rPr lang="en-US" altLang="zh-CN" dirty="0" smtClean="0"/>
              <a:t>【</a:t>
            </a:r>
            <a:r>
              <a:rPr lang="zh-CN" altLang="en-US" dirty="0" smtClean="0"/>
              <a:t>因第三人的过错造成的违约</a:t>
            </a:r>
            <a:r>
              <a:rPr lang="en-US" altLang="zh-CN" dirty="0" smtClean="0"/>
              <a:t>】</a:t>
            </a:r>
            <a:r>
              <a:rPr lang="zh-CN" altLang="en-US" dirty="0" smtClean="0"/>
              <a:t>当事人一方因第三人的原因造成违约的，应当向对方承担违约责任。当事人一方和第三人之间的纠纷，依照法律规定或者按照约定解决。</a:t>
            </a:r>
          </a:p>
          <a:p>
            <a:r>
              <a:rPr lang="zh-CN" altLang="en-US" dirty="0" smtClean="0"/>
              <a:t>第一百二十二条</a:t>
            </a:r>
            <a:r>
              <a:rPr lang="en-US" dirty="0" smtClean="0"/>
              <a:t> </a:t>
            </a:r>
            <a:r>
              <a:rPr lang="en-US" altLang="zh-CN" dirty="0" smtClean="0"/>
              <a:t>【</a:t>
            </a:r>
            <a:r>
              <a:rPr lang="zh-CN" altLang="en-US" dirty="0" smtClean="0"/>
              <a:t>责任竞合</a:t>
            </a:r>
            <a:r>
              <a:rPr lang="en-US" altLang="zh-CN" dirty="0" smtClean="0"/>
              <a:t>】</a:t>
            </a:r>
            <a:r>
              <a:rPr lang="zh-CN" altLang="en-US" dirty="0" smtClean="0"/>
              <a:t>因当事人一方的违约行为，侵害对方人身、财产权益的，受损害方有权选择依照本法要求其承担违约责任或者依照其他法律要求其承担</a:t>
            </a:r>
            <a:r>
              <a:rPr lang="en-US" dirty="0" err="1" smtClean="0">
                <a:hlinkClick r:id="rId2" tooltip="侵权"/>
              </a:rPr>
              <a:t>侵权</a:t>
            </a:r>
            <a:r>
              <a:rPr lang="zh-CN" altLang="en-US" dirty="0" smtClean="0"/>
              <a:t>责任。</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6.</a:t>
            </a:r>
            <a:r>
              <a:rPr lang="zh-CN" altLang="en-US" dirty="0" smtClean="0"/>
              <a:t>防止损失扩大的义务</a:t>
            </a:r>
            <a:endParaRPr lang="en-US" altLang="zh-CN" dirty="0" smtClean="0"/>
          </a:p>
          <a:p>
            <a:r>
              <a:rPr lang="zh-CN" altLang="en-US" dirty="0" smtClean="0"/>
              <a:t>第一百一十九条</a:t>
            </a:r>
            <a:r>
              <a:rPr lang="en-US" dirty="0" smtClean="0"/>
              <a:t> </a:t>
            </a:r>
            <a:r>
              <a:rPr lang="en-US" altLang="zh-CN" dirty="0" smtClean="0"/>
              <a:t>【</a:t>
            </a:r>
            <a:r>
              <a:rPr lang="zh-CN" altLang="en-US" dirty="0" smtClean="0"/>
              <a:t>减损规则</a:t>
            </a:r>
            <a:r>
              <a:rPr lang="en-US" altLang="zh-CN" dirty="0" smtClean="0"/>
              <a:t>】</a:t>
            </a:r>
            <a:r>
              <a:rPr lang="zh-CN" altLang="en-US" dirty="0" smtClean="0"/>
              <a:t>当事人一方违约后，对方应当采取适当措施防止损失的扩大</a:t>
            </a:r>
            <a:r>
              <a:rPr lang="en-US" dirty="0" smtClean="0"/>
              <a:t>;</a:t>
            </a:r>
            <a:r>
              <a:rPr lang="zh-CN" altLang="en-US" dirty="0" smtClean="0"/>
              <a:t>没有采取适当措施致使损失扩大的，不得就扩大的损失要求赔偿。</a:t>
            </a:r>
          </a:p>
          <a:p>
            <a:r>
              <a:rPr lang="zh-CN" altLang="en-US" dirty="0" smtClean="0"/>
              <a:t>当事人因防止损失扩大而支出的合理费用，由违约方承担。</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
            </a:r>
            <a:br>
              <a:rPr lang="en-US" altLang="zh-CN" dirty="0" smtClean="0"/>
            </a:br>
            <a:r>
              <a:rPr lang="zh-CN" altLang="en-US" dirty="0" smtClean="0"/>
              <a:t>案例</a:t>
            </a:r>
            <a:r>
              <a:rPr lang="en-US" altLang="zh-CN" dirty="0" smtClean="0"/>
              <a:t>3</a:t>
            </a:r>
            <a:endParaRPr lang="zh-CN" altLang="en-US" dirty="0"/>
          </a:p>
        </p:txBody>
      </p:sp>
      <p:sp>
        <p:nvSpPr>
          <p:cNvPr id="3" name="内容占位符 2"/>
          <p:cNvSpPr>
            <a:spLocks noGrp="1"/>
          </p:cNvSpPr>
          <p:nvPr>
            <p:ph idx="1"/>
          </p:nvPr>
        </p:nvSpPr>
        <p:spPr>
          <a:xfrm>
            <a:off x="0" y="1600200"/>
            <a:ext cx="9144000" cy="5257800"/>
          </a:xfrm>
        </p:spPr>
        <p:txBody>
          <a:bodyPr>
            <a:normAutofit lnSpcReduction="10000"/>
          </a:bodyPr>
          <a:lstStyle/>
          <a:p>
            <a:r>
              <a:rPr lang="zh-CN" altLang="en-US" b="1" dirty="0" smtClean="0"/>
              <a:t>某旅行社欲购买某房产公司的临街大楼做办公用房，由于资金紧张，便于</a:t>
            </a:r>
            <a:r>
              <a:rPr lang="en-US" altLang="zh-CN" b="1" dirty="0" smtClean="0"/>
              <a:t>2009</a:t>
            </a:r>
            <a:r>
              <a:rPr lang="zh-CN" altLang="en-US" b="1" dirty="0" smtClean="0"/>
              <a:t>年</a:t>
            </a:r>
            <a:r>
              <a:rPr lang="en-US" altLang="zh-CN" b="1" dirty="0" smtClean="0"/>
              <a:t>5</a:t>
            </a:r>
            <a:r>
              <a:rPr lang="zh-CN" altLang="en-US" b="1" dirty="0" smtClean="0"/>
              <a:t>月</a:t>
            </a:r>
            <a:r>
              <a:rPr lang="en-US" altLang="zh-CN" b="1" dirty="0" smtClean="0"/>
              <a:t>10</a:t>
            </a:r>
            <a:r>
              <a:rPr lang="zh-CN" altLang="en-US" b="1" dirty="0" smtClean="0"/>
              <a:t>与某城市合作银行签了贷款合同。银行表示</a:t>
            </a:r>
            <a:r>
              <a:rPr lang="en-US" altLang="zh-CN" b="1" dirty="0" smtClean="0"/>
              <a:t>5</a:t>
            </a:r>
            <a:r>
              <a:rPr lang="zh-CN" altLang="en-US" b="1" dirty="0" smtClean="0"/>
              <a:t>日内提供</a:t>
            </a:r>
            <a:r>
              <a:rPr lang="en-US" altLang="zh-CN" b="1" dirty="0" smtClean="0"/>
              <a:t>30</a:t>
            </a:r>
            <a:r>
              <a:rPr lang="zh-CN" altLang="en-US" b="1" dirty="0" smtClean="0"/>
              <a:t>万元贷款</a:t>
            </a:r>
            <a:endParaRPr lang="en-US" altLang="zh-CN" b="1" dirty="0" smtClean="0"/>
          </a:p>
          <a:p>
            <a:r>
              <a:rPr lang="zh-CN" altLang="en-US" b="1" dirty="0" smtClean="0"/>
              <a:t>随后旅行行社与房产公司签了购房合同，约定由旅行社预交定金</a:t>
            </a:r>
            <a:r>
              <a:rPr lang="en-US" altLang="zh-CN" b="1" dirty="0" smtClean="0"/>
              <a:t>5</a:t>
            </a:r>
            <a:r>
              <a:rPr lang="zh-CN" altLang="en-US" b="1" dirty="0" smtClean="0"/>
              <a:t>万元，</a:t>
            </a:r>
            <a:r>
              <a:rPr lang="en-US" altLang="zh-CN" b="1" dirty="0" smtClean="0"/>
              <a:t>5</a:t>
            </a:r>
            <a:r>
              <a:rPr lang="zh-CN" altLang="en-US" b="1" dirty="0" smtClean="0"/>
              <a:t>月</a:t>
            </a:r>
            <a:r>
              <a:rPr lang="en-US" altLang="zh-CN" b="1" dirty="0" smtClean="0"/>
              <a:t>15</a:t>
            </a:r>
            <a:r>
              <a:rPr lang="zh-CN" altLang="en-US" b="1" dirty="0" smtClean="0"/>
              <a:t>日前交清</a:t>
            </a:r>
            <a:r>
              <a:rPr lang="en-US" altLang="zh-CN" b="1" dirty="0" smtClean="0"/>
              <a:t>30</a:t>
            </a:r>
            <a:r>
              <a:rPr lang="zh-CN" altLang="en-US" b="1" dirty="0" smtClean="0"/>
              <a:t>万房款。但银行</a:t>
            </a:r>
            <a:r>
              <a:rPr lang="en-US" altLang="zh-CN" b="1" dirty="0" smtClean="0"/>
              <a:t>20</a:t>
            </a:r>
            <a:r>
              <a:rPr lang="zh-CN" altLang="en-US" b="1" dirty="0" smtClean="0"/>
              <a:t>天后才将贷款拨至旅行社账户，房产公司以旅行社不履行合同为由，将楼房另行出售，并扣留了旅行社的</a:t>
            </a:r>
            <a:r>
              <a:rPr lang="en-US" altLang="zh-CN" b="1" dirty="0" smtClean="0"/>
              <a:t>5</a:t>
            </a:r>
            <a:r>
              <a:rPr lang="zh-CN" altLang="en-US" b="1" dirty="0" smtClean="0"/>
              <a:t>万定金。该旅行社遂要求银行赔偿其损失，银行拒绝。</a:t>
            </a:r>
            <a:endParaRPr lang="en-US" altLang="zh-CN" b="1" dirty="0" smtClean="0"/>
          </a:p>
          <a:p>
            <a:r>
              <a:rPr lang="zh-CN" altLang="en-US" b="1" dirty="0" smtClean="0"/>
              <a:t>该银行是否承担某旅行社的损失，为什么？</a:t>
            </a:r>
            <a:endParaRPr lang="zh-CN" alt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a:t>
            </a:r>
            <a:r>
              <a:rPr lang="en-US" altLang="zh-CN" dirty="0" smtClean="0"/>
              <a:t>4</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b="1" dirty="0" smtClean="0"/>
              <a:t>2009</a:t>
            </a:r>
            <a:r>
              <a:rPr lang="zh-CN" altLang="en-US" b="1" dirty="0" smtClean="0"/>
              <a:t>年</a:t>
            </a:r>
            <a:r>
              <a:rPr lang="en-US" altLang="zh-CN" b="1" dirty="0" smtClean="0"/>
              <a:t>8</a:t>
            </a:r>
            <a:r>
              <a:rPr lang="zh-CN" altLang="en-US" b="1" dirty="0" smtClean="0"/>
              <a:t>月，韩某同某旅行社签了东南亚</a:t>
            </a:r>
            <a:r>
              <a:rPr lang="en-US" altLang="zh-CN" b="1" dirty="0" smtClean="0"/>
              <a:t>6</a:t>
            </a:r>
            <a:r>
              <a:rPr lang="zh-CN" altLang="en-US" b="1" dirty="0" smtClean="0"/>
              <a:t>日游合同。规定：</a:t>
            </a:r>
            <a:r>
              <a:rPr lang="en-US" altLang="zh-CN" b="1" dirty="0" smtClean="0"/>
              <a:t>9</a:t>
            </a:r>
            <a:r>
              <a:rPr lang="zh-CN" altLang="en-US" b="1" dirty="0" smtClean="0"/>
              <a:t>月</a:t>
            </a:r>
            <a:r>
              <a:rPr lang="en-US" altLang="zh-CN" b="1" dirty="0" smtClean="0"/>
              <a:t>30</a:t>
            </a:r>
            <a:r>
              <a:rPr lang="zh-CN" altLang="en-US" b="1" dirty="0" smtClean="0"/>
              <a:t>日旅游团直飞泰国，费用</a:t>
            </a:r>
            <a:r>
              <a:rPr lang="en-US" altLang="zh-CN" b="1" dirty="0" smtClean="0"/>
              <a:t>4750</a:t>
            </a:r>
            <a:r>
              <a:rPr lang="zh-CN" altLang="en-US" b="1" dirty="0" smtClean="0"/>
              <a:t>元，需预先交定金</a:t>
            </a:r>
            <a:r>
              <a:rPr lang="en-US" altLang="zh-CN" b="1" dirty="0" smtClean="0"/>
              <a:t>3800</a:t>
            </a:r>
            <a:r>
              <a:rPr lang="zh-CN" altLang="en-US" b="1" dirty="0" smtClean="0"/>
              <a:t>元，用于办理护照、签证等，余款取机票时一并付清。合同成立后，韩交了</a:t>
            </a:r>
            <a:r>
              <a:rPr lang="en-US" altLang="zh-CN" b="1" dirty="0" smtClean="0"/>
              <a:t>3800</a:t>
            </a:r>
            <a:r>
              <a:rPr lang="zh-CN" altLang="en-US" b="1" dirty="0" smtClean="0"/>
              <a:t>元，旅行社开了定金发票。</a:t>
            </a:r>
            <a:endParaRPr lang="en-US" altLang="zh-CN" b="1" dirty="0" smtClean="0"/>
          </a:p>
          <a:p>
            <a:r>
              <a:rPr lang="zh-CN" altLang="en-US" b="1" dirty="0" smtClean="0"/>
              <a:t>同年</a:t>
            </a:r>
            <a:r>
              <a:rPr lang="en-US" altLang="zh-CN" b="1" dirty="0" smtClean="0"/>
              <a:t>9</a:t>
            </a:r>
            <a:r>
              <a:rPr lang="zh-CN" altLang="en-US" b="1" dirty="0" smtClean="0"/>
              <a:t>月</a:t>
            </a:r>
            <a:r>
              <a:rPr lang="en-US" altLang="zh-CN" b="1" dirty="0" smtClean="0"/>
              <a:t>8</a:t>
            </a:r>
            <a:r>
              <a:rPr lang="zh-CN" altLang="en-US" b="1" dirty="0" smtClean="0"/>
              <a:t>日，韩某因出差不能外出旅游，提出解除合同，并要求退还预付款</a:t>
            </a:r>
            <a:r>
              <a:rPr lang="en-US" altLang="zh-CN" b="1" dirty="0" smtClean="0"/>
              <a:t>3800</a:t>
            </a:r>
            <a:r>
              <a:rPr lang="zh-CN" altLang="en-US" b="1" dirty="0" smtClean="0"/>
              <a:t>元。旅行社则认为，韩某交的是定金，不能退还。</a:t>
            </a:r>
            <a:endParaRPr lang="en-US" altLang="zh-CN" b="1" dirty="0" smtClean="0"/>
          </a:p>
          <a:p>
            <a:r>
              <a:rPr lang="zh-CN" altLang="en-US" b="1" dirty="0" smtClean="0"/>
              <a:t>定金和预付款有何不同？</a:t>
            </a:r>
            <a:endParaRPr lang="en-US" altLang="zh-CN" b="1" dirty="0" smtClean="0"/>
          </a:p>
          <a:p>
            <a:r>
              <a:rPr lang="zh-CN" altLang="en-US" b="1" dirty="0" smtClean="0"/>
              <a:t>韩某的钱如何处理</a:t>
            </a:r>
            <a:r>
              <a:rPr lang="en-US" altLang="zh-CN" b="1" dirty="0" smtClean="0"/>
              <a:t>?</a:t>
            </a:r>
            <a:endParaRPr lang="zh-CN" alt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214290"/>
            <a:ext cx="8501122" cy="6429420"/>
          </a:xfrm>
        </p:spPr>
        <p:txBody>
          <a:bodyPr>
            <a:normAutofit/>
          </a:bodyPr>
          <a:lstStyle/>
          <a:p>
            <a:pPr algn="ctr">
              <a:buNone/>
            </a:pPr>
            <a:r>
              <a:rPr lang="zh-CN" altLang="en-US" dirty="0" smtClean="0"/>
              <a:t>案例</a:t>
            </a:r>
            <a:r>
              <a:rPr lang="en-US" altLang="zh-CN" dirty="0" smtClean="0"/>
              <a:t>5</a:t>
            </a:r>
            <a:endParaRPr lang="en-US" altLang="zh-CN" dirty="0" smtClean="0"/>
          </a:p>
          <a:p>
            <a:r>
              <a:rPr lang="zh-CN" altLang="en-US" b="1" dirty="0" smtClean="0"/>
              <a:t>某单位组织</a:t>
            </a:r>
            <a:r>
              <a:rPr lang="en-US" altLang="zh-CN" b="1" dirty="0" smtClean="0"/>
              <a:t>22</a:t>
            </a:r>
            <a:r>
              <a:rPr lang="zh-CN" altLang="en-US" b="1" dirty="0" smtClean="0"/>
              <a:t>名员工参加</a:t>
            </a:r>
            <a:r>
              <a:rPr lang="en-US" altLang="zh-CN" b="1" dirty="0" smtClean="0"/>
              <a:t>9</a:t>
            </a:r>
            <a:r>
              <a:rPr lang="zh-CN" altLang="en-US" b="1" dirty="0" smtClean="0"/>
              <a:t>月</a:t>
            </a:r>
            <a:r>
              <a:rPr lang="en-US" altLang="zh-CN" b="1" dirty="0" smtClean="0"/>
              <a:t>2</a:t>
            </a:r>
            <a:r>
              <a:rPr lang="zh-CN" altLang="en-US" b="1" dirty="0" smtClean="0"/>
              <a:t>日的庐山</a:t>
            </a:r>
            <a:r>
              <a:rPr lang="en-US" altLang="zh-CN" b="1" dirty="0" smtClean="0"/>
              <a:t>4</a:t>
            </a:r>
            <a:r>
              <a:rPr lang="zh-CN" altLang="en-US" b="1" dirty="0" smtClean="0"/>
              <a:t>日火车团，全额团费</a:t>
            </a:r>
            <a:r>
              <a:rPr lang="en-US" altLang="zh-CN" b="1" dirty="0" smtClean="0"/>
              <a:t>30500</a:t>
            </a:r>
            <a:r>
              <a:rPr lang="zh-CN" altLang="en-US" b="1" dirty="0" smtClean="0"/>
              <a:t>元，游客预付</a:t>
            </a:r>
            <a:r>
              <a:rPr lang="en-US" altLang="zh-CN" b="1" dirty="0" smtClean="0"/>
              <a:t>2</a:t>
            </a:r>
            <a:r>
              <a:rPr lang="zh-CN" altLang="en-US" b="1" dirty="0" smtClean="0"/>
              <a:t>万元。行前，当地气象台天气预报称，庐山处于台风“泰利”影响范围内，可能会有大到暴雨。游客多次电话询问旅行社能否出行，旅行社均回答没问题。出团后，因长时间的强降水庐山封山，游客未能游览任何景点，被迫于</a:t>
            </a:r>
            <a:r>
              <a:rPr lang="en-US" altLang="zh-CN" b="1" dirty="0" smtClean="0"/>
              <a:t>9</a:t>
            </a:r>
            <a:r>
              <a:rPr lang="zh-CN" altLang="en-US" b="1" dirty="0" smtClean="0"/>
              <a:t>月</a:t>
            </a:r>
            <a:r>
              <a:rPr lang="en-US" altLang="zh-CN" b="1" dirty="0" smtClean="0"/>
              <a:t>4</a:t>
            </a:r>
            <a:r>
              <a:rPr lang="zh-CN" altLang="en-US" b="1" dirty="0" smtClean="0"/>
              <a:t>日返回。旅行社辩称这是“不可抗力”。</a:t>
            </a:r>
            <a:endParaRPr lang="en-US" altLang="zh-CN" b="1" dirty="0" smtClean="0"/>
          </a:p>
          <a:p>
            <a:r>
              <a:rPr lang="zh-CN" altLang="en-US" b="1" dirty="0" smtClean="0"/>
              <a:t>问题：是不可抗力吗</a:t>
            </a:r>
            <a:r>
              <a:rPr lang="en-US" altLang="zh-CN" b="1" dirty="0" smtClean="0"/>
              <a:t>?</a:t>
            </a:r>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42852"/>
            <a:ext cx="8229600" cy="725470"/>
          </a:xfrm>
        </p:spPr>
        <p:txBody>
          <a:bodyPr>
            <a:normAutofit fontScale="90000"/>
          </a:bodyPr>
          <a:lstStyle/>
          <a:p>
            <a:r>
              <a:rPr lang="zh-CN" altLang="en-US" dirty="0" smtClean="0"/>
              <a:t>历年真题</a:t>
            </a:r>
            <a:endParaRPr lang="zh-CN" altLang="en-US" dirty="0"/>
          </a:p>
        </p:txBody>
      </p:sp>
      <p:sp>
        <p:nvSpPr>
          <p:cNvPr id="3" name="内容占位符 2"/>
          <p:cNvSpPr>
            <a:spLocks noGrp="1"/>
          </p:cNvSpPr>
          <p:nvPr>
            <p:ph idx="1"/>
          </p:nvPr>
        </p:nvSpPr>
        <p:spPr>
          <a:xfrm>
            <a:off x="0" y="785794"/>
            <a:ext cx="9144000" cy="6072206"/>
          </a:xfrm>
        </p:spPr>
        <p:txBody>
          <a:bodyPr/>
          <a:lstStyle/>
          <a:p>
            <a:pPr>
              <a:buNone/>
            </a:pPr>
            <a:r>
              <a:rPr lang="zh-CN" altLang="en-US" b="1" dirty="0" smtClean="0"/>
              <a:t>（一）单选</a:t>
            </a:r>
            <a:endParaRPr lang="en-US" altLang="zh-CN" b="1" dirty="0" smtClean="0"/>
          </a:p>
          <a:p>
            <a:r>
              <a:rPr lang="en-US" altLang="zh-CN" sz="2800" b="1" dirty="0" smtClean="0"/>
              <a:t>1.</a:t>
            </a:r>
            <a:r>
              <a:rPr lang="zh-CN" altLang="en-US" sz="2800" b="1" dirty="0" smtClean="0"/>
              <a:t>以下关于格式条款的解释，正确的是（  ）</a:t>
            </a:r>
            <a:endParaRPr lang="en-US" altLang="zh-CN" sz="2800" b="1" dirty="0" smtClean="0"/>
          </a:p>
          <a:p>
            <a:pPr>
              <a:buNone/>
            </a:pPr>
            <a:r>
              <a:rPr lang="en-US" altLang="zh-CN" sz="2800" b="1" dirty="0" smtClean="0"/>
              <a:t>A</a:t>
            </a:r>
            <a:r>
              <a:rPr lang="zh-CN" altLang="en-US" sz="2800" b="1" dirty="0" smtClean="0"/>
              <a:t>指当事人为了重复使用而预先拟定，并在订立合同时未与对方协商的条款。</a:t>
            </a:r>
            <a:endParaRPr lang="en-US" altLang="zh-CN" sz="2800" b="1" dirty="0" smtClean="0"/>
          </a:p>
          <a:p>
            <a:pPr>
              <a:buNone/>
            </a:pPr>
            <a:r>
              <a:rPr lang="en-US" altLang="zh-CN" sz="2800" b="1" dirty="0" smtClean="0"/>
              <a:t>B</a:t>
            </a:r>
            <a:r>
              <a:rPr lang="zh-CN" altLang="en-US" sz="2800" b="1" dirty="0" smtClean="0"/>
              <a:t>指当事人以口头表述的形式订立的条款。</a:t>
            </a:r>
            <a:endParaRPr lang="en-US" altLang="zh-CN" sz="2800" b="1" dirty="0" smtClean="0"/>
          </a:p>
          <a:p>
            <a:pPr>
              <a:buNone/>
            </a:pPr>
            <a:r>
              <a:rPr lang="en-US" altLang="zh-CN" sz="2800" b="1" dirty="0" smtClean="0"/>
              <a:t>C</a:t>
            </a:r>
            <a:r>
              <a:rPr lang="zh-CN" altLang="en-US" sz="2800" b="1" dirty="0" smtClean="0"/>
              <a:t>指以文字的方式表现当事人之间所订合同内容的形式</a:t>
            </a:r>
            <a:endParaRPr lang="en-US" altLang="zh-CN" sz="2800" b="1" dirty="0" smtClean="0"/>
          </a:p>
          <a:p>
            <a:pPr>
              <a:buNone/>
            </a:pPr>
            <a:r>
              <a:rPr lang="en-US" altLang="zh-CN" sz="2800" b="1" dirty="0" smtClean="0"/>
              <a:t>D</a:t>
            </a:r>
            <a:r>
              <a:rPr lang="zh-CN" altLang="en-US" sz="2800" b="1" dirty="0" smtClean="0"/>
              <a:t>指属于不公平拟定，从而无效的条款</a:t>
            </a:r>
            <a:endParaRPr lang="en-US" altLang="zh-CN" sz="28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57166"/>
            <a:ext cx="8186766" cy="5768997"/>
          </a:xfrm>
        </p:spPr>
        <p:txBody>
          <a:bodyPr>
            <a:normAutofit lnSpcReduction="10000"/>
          </a:bodyPr>
          <a:lstStyle/>
          <a:p>
            <a:pPr>
              <a:buNone/>
            </a:pPr>
            <a:r>
              <a:rPr lang="en-US" altLang="zh-CN" dirty="0" smtClean="0"/>
              <a:t>2.</a:t>
            </a:r>
            <a:r>
              <a:rPr lang="zh-CN" altLang="en-US" b="1" dirty="0" smtClean="0"/>
              <a:t>（ ）不符合</a:t>
            </a:r>
            <a:r>
              <a:rPr lang="en-US" altLang="zh-CN" b="1" dirty="0" smtClean="0"/>
              <a:t>《</a:t>
            </a:r>
            <a:r>
              <a:rPr lang="zh-CN" altLang="en-US" b="1" dirty="0" smtClean="0"/>
              <a:t>合同法</a:t>
            </a:r>
            <a:r>
              <a:rPr lang="en-US" altLang="zh-CN" b="1" dirty="0" smtClean="0"/>
              <a:t>》</a:t>
            </a:r>
            <a:r>
              <a:rPr lang="zh-CN" altLang="en-US" b="1" dirty="0" smtClean="0"/>
              <a:t>中关于不可抗力的规定。</a:t>
            </a:r>
            <a:endParaRPr lang="en-US" altLang="zh-CN" b="1" dirty="0" smtClean="0"/>
          </a:p>
          <a:p>
            <a:pPr>
              <a:buNone/>
            </a:pPr>
            <a:r>
              <a:rPr lang="en-US" altLang="zh-CN" b="1" dirty="0" smtClean="0"/>
              <a:t>A.</a:t>
            </a:r>
            <a:r>
              <a:rPr lang="zh-CN" altLang="en-US" b="1" dirty="0" smtClean="0"/>
              <a:t>不可抗力，指不能预见、不能避免并不能克服的客观情况</a:t>
            </a:r>
            <a:endParaRPr lang="en-US" altLang="zh-CN" b="1" dirty="0" smtClean="0"/>
          </a:p>
          <a:p>
            <a:pPr>
              <a:buNone/>
            </a:pPr>
            <a:r>
              <a:rPr lang="en-US" altLang="zh-CN" b="1" dirty="0" smtClean="0"/>
              <a:t>B.</a:t>
            </a:r>
            <a:r>
              <a:rPr lang="zh-CN" altLang="en-US" b="1" dirty="0" smtClean="0"/>
              <a:t>因不可抗力不能履行合同的，根据不可抗力的影响，部分或全部免除责任，但法律另有规定的除外。</a:t>
            </a:r>
            <a:endParaRPr lang="en-US" altLang="zh-CN" b="1" dirty="0" smtClean="0"/>
          </a:p>
          <a:p>
            <a:pPr>
              <a:buNone/>
            </a:pPr>
            <a:r>
              <a:rPr lang="en-US" altLang="zh-CN" b="1" dirty="0" smtClean="0"/>
              <a:t>C.</a:t>
            </a:r>
            <a:r>
              <a:rPr lang="zh-CN" altLang="en-US" b="1" dirty="0" smtClean="0"/>
              <a:t>当事人延迟履行后发生不可抗力的，只有及时通知对方且提供证明后才可免除责任</a:t>
            </a:r>
            <a:endParaRPr lang="en-US" altLang="zh-CN" b="1" dirty="0" smtClean="0"/>
          </a:p>
          <a:p>
            <a:pPr>
              <a:buNone/>
            </a:pPr>
            <a:r>
              <a:rPr lang="en-US" altLang="zh-CN" b="1" dirty="0" smtClean="0"/>
              <a:t>D.</a:t>
            </a:r>
            <a:r>
              <a:rPr lang="zh-CN" altLang="en-US" b="1" dirty="0" smtClean="0"/>
              <a:t>不可抗力作为免责事由是有时间限制的，即它只有发生在合同订立之后、履行完毕之前。</a:t>
            </a:r>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b="1" dirty="0" smtClean="0"/>
              <a:t>3.</a:t>
            </a:r>
            <a:r>
              <a:rPr lang="zh-CN" altLang="en-US" b="1" dirty="0" smtClean="0"/>
              <a:t>当事人既约定定金，又约定违约金的，一方违约时，（  ）</a:t>
            </a:r>
            <a:endParaRPr lang="en-US" altLang="zh-CN" b="1" dirty="0" smtClean="0"/>
          </a:p>
          <a:p>
            <a:pPr>
              <a:buNone/>
            </a:pPr>
            <a:r>
              <a:rPr lang="en-US" altLang="zh-CN" b="1" dirty="0" smtClean="0"/>
              <a:t>A.</a:t>
            </a:r>
            <a:r>
              <a:rPr lang="zh-CN" altLang="en-US" b="1" dirty="0" smtClean="0"/>
              <a:t>对方可以选择适用违约金或者定金条款，而不能同时适用</a:t>
            </a:r>
            <a:endParaRPr lang="en-US" altLang="zh-CN" b="1" dirty="0" smtClean="0"/>
          </a:p>
          <a:p>
            <a:pPr>
              <a:buNone/>
            </a:pPr>
            <a:r>
              <a:rPr lang="en-US" altLang="zh-CN" b="1" dirty="0" smtClean="0"/>
              <a:t>B.</a:t>
            </a:r>
            <a:r>
              <a:rPr lang="zh-CN" altLang="en-US" b="1" dirty="0" smtClean="0"/>
              <a:t>可以同时适用定金和违约金条款，这是对受损方的补偿规定</a:t>
            </a:r>
            <a:endParaRPr lang="en-US" altLang="zh-CN" b="1" dirty="0" smtClean="0"/>
          </a:p>
          <a:p>
            <a:pPr>
              <a:buNone/>
            </a:pPr>
            <a:r>
              <a:rPr lang="en-US" altLang="zh-CN" b="1" dirty="0" smtClean="0"/>
              <a:t>C.</a:t>
            </a:r>
            <a:r>
              <a:rPr lang="zh-CN" altLang="en-US" b="1" dirty="0" smtClean="0"/>
              <a:t>对方只能适用定金要求赔偿</a:t>
            </a:r>
            <a:endParaRPr lang="en-US" altLang="zh-CN" b="1" dirty="0" smtClean="0"/>
          </a:p>
          <a:p>
            <a:pPr>
              <a:buNone/>
            </a:pPr>
            <a:r>
              <a:rPr lang="en-US" altLang="zh-CN" b="1" dirty="0" smtClean="0"/>
              <a:t>D.</a:t>
            </a:r>
            <a:r>
              <a:rPr lang="zh-CN" altLang="en-US" b="1" dirty="0" smtClean="0"/>
              <a:t>因违约金的性质是补偿性为主，所以如果一方违约给对方造成损失，应以违约金补偿为主，定金为辅</a:t>
            </a:r>
            <a:endParaRPr lang="zh-CN" alt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多选</a:t>
            </a:r>
            <a:endParaRPr lang="en-US" altLang="zh-CN" dirty="0" smtClean="0"/>
          </a:p>
          <a:p>
            <a:pPr>
              <a:buNone/>
            </a:pPr>
            <a:r>
              <a:rPr lang="en-US" altLang="zh-CN" dirty="0" smtClean="0"/>
              <a:t>1.</a:t>
            </a:r>
            <a:r>
              <a:rPr lang="zh-CN" altLang="en-US" b="1" dirty="0" smtClean="0"/>
              <a:t>（ ）一般为要约邀请。</a:t>
            </a:r>
            <a:endParaRPr lang="en-US" altLang="zh-CN" b="1" dirty="0" smtClean="0"/>
          </a:p>
          <a:p>
            <a:pPr>
              <a:buNone/>
            </a:pPr>
            <a:r>
              <a:rPr lang="en-US" altLang="zh-CN" b="1" dirty="0" smtClean="0"/>
              <a:t>A</a:t>
            </a:r>
            <a:r>
              <a:rPr lang="zh-CN" altLang="en-US" b="1" dirty="0" smtClean="0"/>
              <a:t>超市发放的附有“解释权归本超市所有”的商品彩印广告。</a:t>
            </a:r>
            <a:endParaRPr lang="en-US" altLang="zh-CN" b="1" dirty="0" smtClean="0"/>
          </a:p>
          <a:p>
            <a:pPr>
              <a:buNone/>
            </a:pPr>
            <a:r>
              <a:rPr lang="en-US" altLang="zh-CN" b="1" dirty="0" smtClean="0"/>
              <a:t>B</a:t>
            </a:r>
            <a:r>
              <a:rPr lang="zh-CN" altLang="en-US" b="1" dirty="0" smtClean="0"/>
              <a:t>拍卖公告</a:t>
            </a:r>
            <a:endParaRPr lang="en-US" altLang="zh-CN" b="1" dirty="0" smtClean="0"/>
          </a:p>
          <a:p>
            <a:pPr>
              <a:buNone/>
            </a:pPr>
            <a:r>
              <a:rPr lang="en-US" altLang="zh-CN" b="1" dirty="0" smtClean="0"/>
              <a:t>C</a:t>
            </a:r>
            <a:r>
              <a:rPr lang="zh-CN" altLang="en-US" b="1" dirty="0" smtClean="0"/>
              <a:t>招标公告</a:t>
            </a:r>
            <a:endParaRPr lang="en-US" altLang="zh-CN" b="1" dirty="0" smtClean="0"/>
          </a:p>
          <a:p>
            <a:pPr>
              <a:buNone/>
            </a:pPr>
            <a:r>
              <a:rPr lang="en-US" altLang="zh-CN" b="1" dirty="0" smtClean="0"/>
              <a:t>D</a:t>
            </a:r>
            <a:r>
              <a:rPr lang="zh-CN" altLang="en-US" b="1" dirty="0" smtClean="0"/>
              <a:t>招股说明书</a:t>
            </a:r>
            <a:endParaRPr lang="en-US" altLang="zh-CN" b="1" dirty="0" smtClean="0"/>
          </a:p>
          <a:p>
            <a:pPr>
              <a:buNone/>
            </a:pPr>
            <a:r>
              <a:rPr lang="en-US" altLang="zh-CN" b="1" dirty="0" smtClean="0"/>
              <a:t>E</a:t>
            </a:r>
            <a:r>
              <a:rPr lang="zh-CN" altLang="en-US" b="1" dirty="0" smtClean="0"/>
              <a:t>厂家向协约商家发放新产品价目表后，商家填写订货数额寄回</a:t>
            </a:r>
            <a:endParaRPr lang="en-US" altLang="zh-CN" b="1" dirty="0" smtClean="0"/>
          </a:p>
          <a:p>
            <a:pPr>
              <a:buNone/>
            </a:pP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en-US" altLang="zh-CN" b="1" dirty="0" smtClean="0"/>
              <a:t>2.</a:t>
            </a:r>
            <a:r>
              <a:rPr lang="zh-CN" altLang="en-US" b="1" dirty="0" smtClean="0"/>
              <a:t>不符合</a:t>
            </a:r>
            <a:r>
              <a:rPr lang="en-US" altLang="zh-CN" b="1" dirty="0" smtClean="0"/>
              <a:t>《</a:t>
            </a:r>
            <a:r>
              <a:rPr lang="zh-CN" altLang="en-US" b="1" dirty="0" smtClean="0"/>
              <a:t>合同法</a:t>
            </a:r>
            <a:r>
              <a:rPr lang="en-US" altLang="zh-CN" b="1" dirty="0" smtClean="0"/>
              <a:t>》</a:t>
            </a:r>
            <a:r>
              <a:rPr lang="zh-CN" altLang="en-US" b="1" dirty="0" smtClean="0"/>
              <a:t>规定的是</a:t>
            </a:r>
            <a:endParaRPr lang="en-US" altLang="zh-CN" b="1" dirty="0" smtClean="0"/>
          </a:p>
          <a:p>
            <a:r>
              <a:rPr lang="en-US" altLang="zh-CN" b="1" dirty="0" smtClean="0"/>
              <a:t>A</a:t>
            </a:r>
            <a:r>
              <a:rPr lang="zh-CN" altLang="en-US" b="1" dirty="0" smtClean="0"/>
              <a:t>一方乘人之危，使对方在违背真实意思的情况下订立的合同，损害对方当事人利益的，从合同订立时即属无效</a:t>
            </a:r>
            <a:endParaRPr lang="en-US" altLang="zh-CN" b="1" dirty="0" smtClean="0"/>
          </a:p>
          <a:p>
            <a:r>
              <a:rPr lang="en-US" altLang="zh-CN" b="1" dirty="0" smtClean="0"/>
              <a:t>B</a:t>
            </a:r>
            <a:r>
              <a:rPr lang="zh-CN" altLang="en-US" b="1" dirty="0" smtClean="0"/>
              <a:t>当事人请求变更的，人民法院或者仲裁机构可以变更或撤销</a:t>
            </a:r>
            <a:endParaRPr lang="en-US" altLang="zh-CN" b="1" dirty="0" smtClean="0"/>
          </a:p>
          <a:p>
            <a:r>
              <a:rPr lang="en-US" altLang="zh-CN" b="1" dirty="0" smtClean="0"/>
              <a:t>C</a:t>
            </a:r>
            <a:r>
              <a:rPr lang="zh-CN" altLang="en-US" b="1" dirty="0" smtClean="0"/>
              <a:t>必须要有一方当事人即受损害方请求变更或撤销</a:t>
            </a:r>
            <a:endParaRPr lang="en-US" altLang="zh-CN" b="1" dirty="0" smtClean="0"/>
          </a:p>
          <a:p>
            <a:r>
              <a:rPr lang="en-US" altLang="zh-CN" b="1" dirty="0" smtClean="0"/>
              <a:t>D</a:t>
            </a:r>
            <a:r>
              <a:rPr lang="zh-CN" altLang="en-US" b="1" dirty="0" smtClean="0"/>
              <a:t>必须由人民法院或者仲裁机构来行使变更或撤销权</a:t>
            </a:r>
            <a:endParaRPr lang="en-US" altLang="zh-CN" b="1" dirty="0" smtClean="0"/>
          </a:p>
          <a:p>
            <a:r>
              <a:rPr lang="en-US" altLang="zh-CN" b="1" dirty="0" smtClean="0"/>
              <a:t>E</a:t>
            </a:r>
            <a:r>
              <a:rPr lang="zh-CN" altLang="en-US" b="1" dirty="0" smtClean="0"/>
              <a:t>如果合同中有有关解决争议方法的条款，当该合同被撤销，那么该解决争议条款即无效</a:t>
            </a:r>
            <a:endParaRPr lang="zh-CN"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428604"/>
            <a:ext cx="8401080" cy="6286544"/>
          </a:xfrm>
        </p:spPr>
        <p:txBody>
          <a:bodyPr>
            <a:noAutofit/>
          </a:bodyPr>
          <a:lstStyle/>
          <a:p>
            <a:pPr algn="ctr">
              <a:buNone/>
            </a:pPr>
            <a:r>
              <a:rPr lang="zh-CN" altLang="en-US" sz="2400" b="1" dirty="0" smtClean="0"/>
              <a:t>案例</a:t>
            </a:r>
            <a:r>
              <a:rPr lang="en-US" altLang="zh-CN" sz="2400" b="1" dirty="0" smtClean="0"/>
              <a:t>1</a:t>
            </a:r>
          </a:p>
          <a:p>
            <a:r>
              <a:rPr lang="zh-CN" altLang="en-US" sz="2400" b="1" dirty="0" smtClean="0"/>
              <a:t>某三星级旅游涉外酒店（以下简称酒店）与某瓷器公司签订了一份买卖合同。双方在合同中约定：瓷器公司向酒店提供</a:t>
            </a:r>
            <a:r>
              <a:rPr lang="en-US" altLang="zh-CN" sz="2400" b="1" dirty="0" smtClean="0"/>
              <a:t>300</a:t>
            </a:r>
            <a:r>
              <a:rPr lang="zh-CN" altLang="en-US" sz="2400" b="1" dirty="0" smtClean="0"/>
              <a:t>套“青花瓷”茶具，每套单价</a:t>
            </a:r>
            <a:r>
              <a:rPr lang="en-US" altLang="zh-CN" sz="2400" b="1" dirty="0" smtClean="0"/>
              <a:t>270</a:t>
            </a:r>
            <a:r>
              <a:rPr lang="zh-CN" altLang="en-US" sz="2400" b="1" dirty="0" smtClean="0"/>
              <a:t>元，总价款</a:t>
            </a:r>
            <a:r>
              <a:rPr lang="en-US" altLang="zh-CN" sz="2400" b="1" dirty="0" smtClean="0"/>
              <a:t>8.1</a:t>
            </a:r>
            <a:r>
              <a:rPr lang="zh-CN" altLang="en-US" sz="2400" b="1" dirty="0" smtClean="0"/>
              <a:t>万元；由酒店到瓷器公司提货，提货时付款</a:t>
            </a:r>
            <a:r>
              <a:rPr lang="en-US" altLang="zh-CN" sz="2400" b="1" dirty="0" smtClean="0"/>
              <a:t>50%</a:t>
            </a:r>
            <a:r>
              <a:rPr lang="zh-CN" altLang="en-US" sz="2400" b="1" dirty="0" smtClean="0"/>
              <a:t>货款，余款在一个月内付清。</a:t>
            </a:r>
            <a:endParaRPr lang="en-US" altLang="zh-CN" sz="2400" b="1" dirty="0" smtClean="0"/>
          </a:p>
          <a:p>
            <a:r>
              <a:rPr lang="zh-CN" altLang="en-US" sz="2400" b="1" dirty="0" smtClean="0"/>
              <a:t>签约后，酒店业务员王某到瓷器公司提货，在对</a:t>
            </a:r>
            <a:r>
              <a:rPr lang="en-US" altLang="zh-CN" sz="2400" b="1" dirty="0" smtClean="0"/>
              <a:t>300</a:t>
            </a:r>
            <a:r>
              <a:rPr lang="zh-CN" altLang="en-US" sz="2400" b="1" dirty="0" smtClean="0"/>
              <a:t>套茶具进行验收时发现有</a:t>
            </a:r>
            <a:r>
              <a:rPr lang="en-US" altLang="zh-CN" sz="2400" b="1" dirty="0" smtClean="0"/>
              <a:t>55</a:t>
            </a:r>
            <a:r>
              <a:rPr lang="zh-CN" altLang="en-US" sz="2400" b="1" dirty="0" smtClean="0"/>
              <a:t>套茶具的包装与其他包装不同。其他包装为塑料泡沫镶嵌，而这</a:t>
            </a:r>
            <a:r>
              <a:rPr lang="en-US" altLang="zh-CN" sz="2400" b="1" dirty="0" smtClean="0"/>
              <a:t>55</a:t>
            </a:r>
            <a:r>
              <a:rPr lang="zh-CN" altLang="en-US" sz="2400" b="1" dirty="0" smtClean="0"/>
              <a:t>套却仅用数层草纸隔开。王某当场提出异议，瓷器公司发货人员解释说，塑料泡沫包装暂时没有了，并称将那</a:t>
            </a:r>
            <a:r>
              <a:rPr lang="en-US" altLang="zh-CN" sz="2400" b="1" dirty="0" smtClean="0"/>
              <a:t>55</a:t>
            </a:r>
            <a:r>
              <a:rPr lang="zh-CN" altLang="en-US" sz="2400" b="1" dirty="0" smtClean="0"/>
              <a:t>套茶具用草纸包装也不会有问题。王某只好做罢。结果在运输过程中，这</a:t>
            </a:r>
            <a:r>
              <a:rPr lang="en-US" altLang="zh-CN" sz="2400" b="1" dirty="0" smtClean="0"/>
              <a:t>55</a:t>
            </a:r>
            <a:r>
              <a:rPr lang="zh-CN" altLang="en-US" sz="2400" b="1" dirty="0" smtClean="0"/>
              <a:t>套茶具损坏了</a:t>
            </a:r>
            <a:r>
              <a:rPr lang="en-US" altLang="zh-CN" sz="2400" b="1" dirty="0" smtClean="0"/>
              <a:t>34</a:t>
            </a:r>
            <a:r>
              <a:rPr lang="zh-CN" altLang="en-US" sz="2400" b="1" dirty="0" smtClean="0"/>
              <a:t>套，酒店向瓷器公司提出更换。瓷器公司则辩称：货已交付，在运输过程中的茶具损坏是由酒店造成的，本公司概不负责。</a:t>
            </a:r>
            <a:endParaRPr lang="en-US" altLang="zh-CN" sz="2400" b="1" dirty="0" smtClean="0"/>
          </a:p>
          <a:p>
            <a:r>
              <a:rPr lang="zh-CN" altLang="en-US" sz="2400" b="1" dirty="0" smtClean="0"/>
              <a:t>瓷器公司是否承担责任？为什么？</a:t>
            </a:r>
          </a:p>
          <a:p>
            <a:endParaRPr lang="zh-CN" alt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smtClean="0"/>
              <a:t>3</a:t>
            </a:r>
            <a:r>
              <a:rPr lang="en-US" altLang="zh-CN" b="1" dirty="0" smtClean="0"/>
              <a:t>.</a:t>
            </a:r>
            <a:r>
              <a:rPr lang="zh-CN" altLang="en-US" b="1" dirty="0" smtClean="0"/>
              <a:t>合同转让的含义主要包括（ ）</a:t>
            </a:r>
            <a:endParaRPr lang="en-US" altLang="zh-CN" b="1" dirty="0" smtClean="0"/>
          </a:p>
          <a:p>
            <a:r>
              <a:rPr lang="en-US" altLang="zh-CN" b="1" dirty="0" smtClean="0"/>
              <a:t>A</a:t>
            </a:r>
            <a:r>
              <a:rPr lang="zh-CN" altLang="en-US" b="1" dirty="0" smtClean="0"/>
              <a:t>合同转让专指合同当事人将其享有的权利或承担的义务全部转让给他人</a:t>
            </a:r>
            <a:endParaRPr lang="en-US" altLang="zh-CN" b="1" dirty="0" smtClean="0"/>
          </a:p>
          <a:p>
            <a:r>
              <a:rPr lang="en-US" altLang="zh-CN" b="1" dirty="0" smtClean="0"/>
              <a:t>B</a:t>
            </a:r>
            <a:r>
              <a:rPr lang="zh-CN" altLang="en-US" b="1" dirty="0" smtClean="0"/>
              <a:t>合同转让不是合同内容的改变</a:t>
            </a:r>
            <a:endParaRPr lang="en-US" altLang="zh-CN" b="1" dirty="0" smtClean="0"/>
          </a:p>
          <a:p>
            <a:r>
              <a:rPr lang="en-US" altLang="zh-CN" b="1" dirty="0" smtClean="0"/>
              <a:t>C</a:t>
            </a:r>
            <a:r>
              <a:rPr lang="zh-CN" altLang="en-US" b="1" dirty="0" smtClean="0"/>
              <a:t>合同转让应当经过对方同意或者通知对方方可产生法律效力</a:t>
            </a:r>
            <a:endParaRPr lang="en-US" altLang="zh-CN" b="1" dirty="0" smtClean="0"/>
          </a:p>
          <a:p>
            <a:r>
              <a:rPr lang="en-US" altLang="zh-CN" b="1" dirty="0" smtClean="0"/>
              <a:t>D</a:t>
            </a:r>
            <a:r>
              <a:rPr lang="zh-CN" altLang="en-US" b="1" dirty="0" smtClean="0"/>
              <a:t>合同转让涉及审批手续，还须办理有关手续</a:t>
            </a:r>
            <a:endParaRPr lang="en-US" altLang="zh-CN" b="1" dirty="0" smtClean="0"/>
          </a:p>
          <a:p>
            <a:r>
              <a:rPr lang="en-US" altLang="zh-CN" b="1" dirty="0" smtClean="0"/>
              <a:t>E</a:t>
            </a:r>
            <a:r>
              <a:rPr lang="zh-CN" altLang="en-US" b="1" dirty="0" smtClean="0"/>
              <a:t>转让合同的主权利时，其从权利不得转让</a:t>
            </a:r>
            <a:endParaRPr lang="zh-CN" alt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答案</a:t>
            </a:r>
            <a:endParaRPr lang="zh-CN" altLang="en-US" dirty="0"/>
          </a:p>
        </p:txBody>
      </p:sp>
      <p:sp>
        <p:nvSpPr>
          <p:cNvPr id="3" name="内容占位符 2"/>
          <p:cNvSpPr>
            <a:spLocks noGrp="1"/>
          </p:cNvSpPr>
          <p:nvPr>
            <p:ph idx="1"/>
          </p:nvPr>
        </p:nvSpPr>
        <p:spPr/>
        <p:txBody>
          <a:bodyPr/>
          <a:lstStyle/>
          <a:p>
            <a:r>
              <a:rPr lang="zh-CN" altLang="en-US" dirty="0" smtClean="0"/>
              <a:t>单选</a:t>
            </a:r>
            <a:endParaRPr lang="en-US" altLang="zh-CN" dirty="0" smtClean="0"/>
          </a:p>
          <a:p>
            <a:pPr>
              <a:buNone/>
            </a:pPr>
            <a:r>
              <a:rPr lang="en-US" altLang="zh-CN" dirty="0" smtClean="0"/>
              <a:t>1.A  2.C  3.A</a:t>
            </a:r>
          </a:p>
          <a:p>
            <a:pPr>
              <a:buNone/>
            </a:pPr>
            <a:r>
              <a:rPr lang="zh-CN" altLang="en-US" dirty="0" smtClean="0"/>
              <a:t>多选</a:t>
            </a:r>
            <a:endParaRPr lang="en-US" altLang="zh-CN" dirty="0" smtClean="0"/>
          </a:p>
          <a:p>
            <a:pPr>
              <a:buNone/>
            </a:pPr>
            <a:r>
              <a:rPr lang="en-US" altLang="zh-CN" dirty="0" smtClean="0"/>
              <a:t>1.ABCD  2.ABE  3.BCD</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一、合同的履行</a:t>
            </a:r>
            <a:endParaRPr lang="en-US" altLang="zh-CN" b="1" dirty="0" smtClean="0"/>
          </a:p>
          <a:p>
            <a:r>
              <a:rPr lang="en-US" altLang="zh-CN" dirty="0" smtClean="0"/>
              <a:t>1.</a:t>
            </a:r>
            <a:r>
              <a:rPr lang="zh-CN" altLang="en-US" dirty="0" smtClean="0"/>
              <a:t>合同履行的概念</a:t>
            </a:r>
            <a:endParaRPr lang="en-US" altLang="zh-CN" dirty="0" smtClean="0"/>
          </a:p>
          <a:p>
            <a:r>
              <a:rPr lang="en-US" altLang="zh-CN" dirty="0" smtClean="0"/>
              <a:t>2.</a:t>
            </a:r>
            <a:r>
              <a:rPr lang="zh-CN" altLang="en-US" dirty="0" smtClean="0"/>
              <a:t>合同履行的原则</a:t>
            </a:r>
            <a:endParaRPr lang="en-US" altLang="zh-CN" dirty="0" smtClean="0"/>
          </a:p>
          <a:p>
            <a:r>
              <a:rPr lang="zh-CN" altLang="en-US" dirty="0" smtClean="0"/>
              <a:t>第六十条</a:t>
            </a:r>
            <a:r>
              <a:rPr lang="en-US" dirty="0" smtClean="0"/>
              <a:t> </a:t>
            </a:r>
            <a:r>
              <a:rPr lang="en-US" altLang="zh-CN" dirty="0" smtClean="0"/>
              <a:t>【</a:t>
            </a:r>
            <a:r>
              <a:rPr lang="zh-CN" altLang="en-US" dirty="0" smtClean="0"/>
              <a:t>严格履行与诚实信用</a:t>
            </a:r>
            <a:r>
              <a:rPr lang="en-US" altLang="zh-CN" dirty="0" smtClean="0"/>
              <a:t>】</a:t>
            </a:r>
            <a:r>
              <a:rPr lang="zh-CN" altLang="en-US" dirty="0" smtClean="0"/>
              <a:t>当事人应当按照约定全面履行自己的义务。</a:t>
            </a:r>
          </a:p>
          <a:p>
            <a:r>
              <a:rPr lang="zh-CN" altLang="en-US" dirty="0" smtClean="0"/>
              <a:t>当事人应当遵循诚实信用原则，根据合同的性质、目的和交易习惯履行通知、协助、保密等义务。</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42852"/>
            <a:ext cx="8401080" cy="6572296"/>
          </a:xfrm>
        </p:spPr>
        <p:txBody>
          <a:bodyPr>
            <a:normAutofit fontScale="70000" lnSpcReduction="20000"/>
          </a:bodyPr>
          <a:lstStyle/>
          <a:p>
            <a:r>
              <a:rPr lang="en-US" altLang="zh-CN" dirty="0" smtClean="0"/>
              <a:t>3.</a:t>
            </a:r>
            <a:r>
              <a:rPr lang="zh-CN" altLang="en-US" dirty="0" smtClean="0"/>
              <a:t>合同约定不明的补救预处理</a:t>
            </a:r>
            <a:endParaRPr lang="en-US" altLang="zh-CN" dirty="0" smtClean="0"/>
          </a:p>
          <a:p>
            <a:r>
              <a:rPr lang="zh-CN" altLang="en-US" dirty="0" smtClean="0"/>
              <a:t>第六十一条</a:t>
            </a:r>
            <a:r>
              <a:rPr lang="en-US" dirty="0" smtClean="0"/>
              <a:t> </a:t>
            </a:r>
            <a:r>
              <a:rPr lang="en-US" altLang="zh-CN" dirty="0" smtClean="0"/>
              <a:t>【</a:t>
            </a:r>
            <a:r>
              <a:rPr lang="zh-CN" altLang="en-US" dirty="0" smtClean="0"/>
              <a:t>合同约定不明的补救</a:t>
            </a:r>
            <a:r>
              <a:rPr lang="en-US" altLang="zh-CN" dirty="0" smtClean="0"/>
              <a:t>】</a:t>
            </a:r>
            <a:r>
              <a:rPr lang="zh-CN" altLang="en-US" dirty="0" smtClean="0"/>
              <a:t>合同生效后，当事人就质量、价款或者报酬、履行地点等内容没有约定或者约定不明确的，可以协议补充</a:t>
            </a:r>
            <a:r>
              <a:rPr lang="en-US" dirty="0" smtClean="0"/>
              <a:t>;</a:t>
            </a:r>
            <a:r>
              <a:rPr lang="zh-CN" altLang="en-US" dirty="0" smtClean="0"/>
              <a:t>不能达成补充协议的，按照合同有关条款或者交易习惯确定。</a:t>
            </a:r>
          </a:p>
          <a:p>
            <a:r>
              <a:rPr lang="zh-CN" altLang="en-US" dirty="0" smtClean="0"/>
              <a:t>第六十二条</a:t>
            </a:r>
            <a:r>
              <a:rPr lang="en-US" dirty="0" smtClean="0"/>
              <a:t> </a:t>
            </a:r>
            <a:r>
              <a:rPr lang="en-US" altLang="zh-CN" dirty="0" smtClean="0"/>
              <a:t>【</a:t>
            </a:r>
            <a:r>
              <a:rPr lang="zh-CN" altLang="en-US" dirty="0" smtClean="0"/>
              <a:t>合同约定不明时的履行</a:t>
            </a:r>
            <a:r>
              <a:rPr lang="en-US" altLang="zh-CN" dirty="0" smtClean="0"/>
              <a:t>】</a:t>
            </a:r>
            <a:r>
              <a:rPr lang="zh-CN" altLang="en-US" dirty="0" smtClean="0"/>
              <a:t>当事人就有关合同内容约定不明确，依照本法第六十一条的规定仍不能确定的，适用下列规定：</a:t>
            </a:r>
          </a:p>
          <a:p>
            <a:r>
              <a:rPr lang="en-US" dirty="0" smtClean="0"/>
              <a:t>(</a:t>
            </a:r>
            <a:r>
              <a:rPr lang="zh-CN" altLang="en-US" dirty="0" smtClean="0"/>
              <a:t>一</a:t>
            </a:r>
            <a:r>
              <a:rPr lang="en-US" dirty="0" smtClean="0"/>
              <a:t>)</a:t>
            </a:r>
            <a:r>
              <a:rPr lang="zh-CN" altLang="en-US" dirty="0" smtClean="0"/>
              <a:t>质量要求不明确的，按照国家标准、行业标准履行</a:t>
            </a:r>
            <a:r>
              <a:rPr lang="en-US" dirty="0" smtClean="0"/>
              <a:t>;</a:t>
            </a:r>
            <a:r>
              <a:rPr lang="zh-CN" altLang="en-US" dirty="0" smtClean="0"/>
              <a:t>没有国家标准、行业标准的，按照通常标准或者符合合同目的的特定标准履行。</a:t>
            </a:r>
          </a:p>
          <a:p>
            <a:r>
              <a:rPr lang="en-US" dirty="0" smtClean="0"/>
              <a:t>(</a:t>
            </a:r>
            <a:r>
              <a:rPr lang="zh-CN" altLang="en-US" dirty="0" smtClean="0"/>
              <a:t>二</a:t>
            </a:r>
            <a:r>
              <a:rPr lang="en-US" dirty="0" smtClean="0"/>
              <a:t>)</a:t>
            </a:r>
            <a:r>
              <a:rPr lang="zh-CN" altLang="en-US" dirty="0" smtClean="0"/>
              <a:t>价款或者报酬不明确的，按照订立合同时履行地的市场价格履行</a:t>
            </a:r>
            <a:r>
              <a:rPr lang="en-US" dirty="0" smtClean="0"/>
              <a:t>;</a:t>
            </a:r>
            <a:r>
              <a:rPr lang="zh-CN" altLang="en-US" dirty="0" smtClean="0"/>
              <a:t>依法应当执行政府定价或者政府指导价的，按照规定履行。</a:t>
            </a:r>
          </a:p>
          <a:p>
            <a:r>
              <a:rPr lang="en-US" dirty="0" smtClean="0"/>
              <a:t>(</a:t>
            </a:r>
            <a:r>
              <a:rPr lang="zh-CN" altLang="en-US" dirty="0" smtClean="0"/>
              <a:t>三</a:t>
            </a:r>
            <a:r>
              <a:rPr lang="en-US" dirty="0" smtClean="0"/>
              <a:t>)</a:t>
            </a:r>
            <a:r>
              <a:rPr lang="zh-CN" altLang="en-US" dirty="0" smtClean="0"/>
              <a:t>履行地点不明确，给付货币的，在接受货币一方所在地履行</a:t>
            </a:r>
            <a:r>
              <a:rPr lang="en-US" dirty="0" smtClean="0"/>
              <a:t>;</a:t>
            </a:r>
            <a:r>
              <a:rPr lang="zh-CN" altLang="en-US" dirty="0" smtClean="0"/>
              <a:t>交付不动产的，在不动产所在地履行</a:t>
            </a:r>
            <a:r>
              <a:rPr lang="en-US" dirty="0" smtClean="0"/>
              <a:t>;</a:t>
            </a:r>
            <a:r>
              <a:rPr lang="zh-CN" altLang="en-US" dirty="0" smtClean="0"/>
              <a:t>其他标的，在履行义务一方所在地履行。</a:t>
            </a:r>
          </a:p>
          <a:p>
            <a:r>
              <a:rPr lang="en-US" dirty="0" smtClean="0"/>
              <a:t>(</a:t>
            </a:r>
            <a:r>
              <a:rPr lang="zh-CN" altLang="en-US" dirty="0" smtClean="0"/>
              <a:t>四</a:t>
            </a:r>
            <a:r>
              <a:rPr lang="en-US" dirty="0" smtClean="0"/>
              <a:t>)</a:t>
            </a:r>
            <a:r>
              <a:rPr lang="zh-CN" altLang="en-US" dirty="0" smtClean="0"/>
              <a:t>履行期限不明确的，</a:t>
            </a:r>
            <a:r>
              <a:rPr lang="en-US" dirty="0" err="1" smtClean="0">
                <a:hlinkClick r:id="rId2" tooltip="债务人"/>
              </a:rPr>
              <a:t>债务人</a:t>
            </a:r>
            <a:r>
              <a:rPr lang="zh-CN" altLang="en-US" dirty="0" smtClean="0"/>
              <a:t>可以随时履行，</a:t>
            </a:r>
            <a:r>
              <a:rPr lang="en-US" dirty="0" err="1" smtClean="0">
                <a:hlinkClick r:id="rId3" tooltip="债权人"/>
              </a:rPr>
              <a:t>债权人</a:t>
            </a:r>
            <a:r>
              <a:rPr lang="zh-CN" altLang="en-US" dirty="0" smtClean="0"/>
              <a:t>也可以随时要求履行，但应当给对方必要的准备时间。</a:t>
            </a:r>
          </a:p>
          <a:p>
            <a:r>
              <a:rPr lang="en-US" dirty="0" smtClean="0"/>
              <a:t>(</a:t>
            </a:r>
            <a:r>
              <a:rPr lang="zh-CN" altLang="en-US" dirty="0" smtClean="0"/>
              <a:t>五</a:t>
            </a:r>
            <a:r>
              <a:rPr lang="en-US" dirty="0" smtClean="0"/>
              <a:t>)</a:t>
            </a:r>
            <a:r>
              <a:rPr lang="zh-CN" altLang="en-US" dirty="0" smtClean="0"/>
              <a:t>履行方式不明确的，按照有利于实现合同目的的方式履行。</a:t>
            </a:r>
          </a:p>
          <a:p>
            <a:r>
              <a:rPr lang="en-US" dirty="0" smtClean="0"/>
              <a:t>(</a:t>
            </a:r>
            <a:r>
              <a:rPr lang="zh-CN" altLang="en-US" dirty="0" smtClean="0"/>
              <a:t>六</a:t>
            </a:r>
            <a:r>
              <a:rPr lang="en-US" dirty="0" smtClean="0"/>
              <a:t>)</a:t>
            </a:r>
            <a:r>
              <a:rPr lang="zh-CN" altLang="en-US" dirty="0" smtClean="0"/>
              <a:t>履行费用的负担不明确的，由履行义务一方负担。</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42852"/>
            <a:ext cx="8715436" cy="6715148"/>
          </a:xfrm>
        </p:spPr>
        <p:txBody>
          <a:bodyPr>
            <a:normAutofit/>
          </a:bodyPr>
          <a:lstStyle/>
          <a:p>
            <a:pPr algn="ctr">
              <a:buNone/>
            </a:pPr>
            <a:r>
              <a:rPr lang="zh-CN" altLang="en-US" sz="2400" dirty="0" smtClean="0"/>
              <a:t>案例</a:t>
            </a:r>
            <a:r>
              <a:rPr lang="en-US" altLang="zh-CN" sz="2400" dirty="0" smtClean="0"/>
              <a:t>2</a:t>
            </a:r>
          </a:p>
          <a:p>
            <a:r>
              <a:rPr lang="en-US" altLang="zh-CN" sz="2800" b="1" dirty="0" smtClean="0">
                <a:latin typeface="+mn-ea"/>
              </a:rPr>
              <a:t>2009</a:t>
            </a:r>
            <a:r>
              <a:rPr lang="zh-CN" altLang="en-US" sz="2800" b="1" dirty="0" smtClean="0">
                <a:latin typeface="+mn-ea"/>
              </a:rPr>
              <a:t>年</a:t>
            </a:r>
            <a:r>
              <a:rPr lang="en-US" altLang="zh-CN" sz="2800" b="1" dirty="0" smtClean="0">
                <a:latin typeface="+mn-ea"/>
              </a:rPr>
              <a:t>1</a:t>
            </a:r>
            <a:r>
              <a:rPr lang="zh-CN" altLang="en-US" sz="2800" b="1" dirty="0" smtClean="0">
                <a:latin typeface="+mn-ea"/>
              </a:rPr>
              <a:t>月</a:t>
            </a:r>
            <a:r>
              <a:rPr lang="en-US" altLang="zh-CN" sz="2800" b="1" dirty="0" smtClean="0">
                <a:latin typeface="+mn-ea"/>
              </a:rPr>
              <a:t>20</a:t>
            </a:r>
            <a:r>
              <a:rPr lang="zh-CN" altLang="en-US" sz="2800" b="1" dirty="0" smtClean="0">
                <a:latin typeface="+mn-ea"/>
              </a:rPr>
              <a:t>日，刘某报名参加某旅行社组织的“云南</a:t>
            </a:r>
            <a:r>
              <a:rPr lang="en-US" altLang="zh-CN" sz="2800" b="1" dirty="0" smtClean="0">
                <a:latin typeface="+mn-ea"/>
              </a:rPr>
              <a:t>—</a:t>
            </a:r>
            <a:r>
              <a:rPr lang="zh-CN" altLang="en-US" sz="2800" b="1" dirty="0" smtClean="0">
                <a:latin typeface="+mn-ea"/>
              </a:rPr>
              <a:t>缅甸”</a:t>
            </a:r>
            <a:r>
              <a:rPr lang="en-US" altLang="zh-CN" sz="2800" b="1" dirty="0" smtClean="0">
                <a:latin typeface="+mn-ea"/>
              </a:rPr>
              <a:t>8</a:t>
            </a:r>
            <a:r>
              <a:rPr lang="zh-CN" altLang="en-US" sz="2800" b="1" dirty="0" smtClean="0">
                <a:latin typeface="+mn-ea"/>
              </a:rPr>
              <a:t>日游，并在旅行社提供的</a:t>
            </a:r>
            <a:r>
              <a:rPr lang="en-US" altLang="zh-CN" sz="2800" b="1" dirty="0" smtClean="0">
                <a:latin typeface="+mn-ea"/>
              </a:rPr>
              <a:t>《</a:t>
            </a:r>
            <a:r>
              <a:rPr lang="zh-CN" altLang="en-US" sz="2800" b="1" dirty="0" smtClean="0">
                <a:latin typeface="+mn-ea"/>
              </a:rPr>
              <a:t>旅游协议书</a:t>
            </a:r>
            <a:r>
              <a:rPr lang="en-US" altLang="zh-CN" sz="2800" b="1" dirty="0" smtClean="0">
                <a:latin typeface="+mn-ea"/>
              </a:rPr>
              <a:t>》</a:t>
            </a:r>
            <a:r>
              <a:rPr lang="zh-CN" altLang="en-US" sz="2800" b="1" dirty="0" smtClean="0">
                <a:latin typeface="+mn-ea"/>
              </a:rPr>
              <a:t>上签字，按合同规定缴纳了旅游费</a:t>
            </a:r>
            <a:r>
              <a:rPr lang="en-US" altLang="zh-CN" sz="2800" b="1" dirty="0" smtClean="0">
                <a:latin typeface="+mn-ea"/>
              </a:rPr>
              <a:t>4900</a:t>
            </a:r>
            <a:r>
              <a:rPr lang="zh-CN" altLang="en-US" sz="2800" b="1" dirty="0" smtClean="0">
                <a:latin typeface="+mn-ea"/>
              </a:rPr>
              <a:t>元。旅行社协议约定</a:t>
            </a:r>
            <a:r>
              <a:rPr lang="en-US" altLang="zh-CN" sz="2800" b="1" dirty="0" smtClean="0">
                <a:latin typeface="+mn-ea"/>
              </a:rPr>
              <a:t>3</a:t>
            </a:r>
            <a:r>
              <a:rPr lang="zh-CN" altLang="en-US" sz="2800" b="1" dirty="0" smtClean="0">
                <a:latin typeface="+mn-ea"/>
              </a:rPr>
              <a:t>月</a:t>
            </a:r>
            <a:r>
              <a:rPr lang="en-US" altLang="zh-CN" sz="2800" b="1" dirty="0" smtClean="0">
                <a:latin typeface="+mn-ea"/>
              </a:rPr>
              <a:t>20</a:t>
            </a:r>
            <a:r>
              <a:rPr lang="zh-CN" altLang="en-US" sz="2800" b="1" dirty="0" smtClean="0">
                <a:latin typeface="+mn-ea"/>
              </a:rPr>
              <a:t>组团出游。</a:t>
            </a:r>
            <a:endParaRPr lang="en-US" altLang="zh-CN" sz="2800" b="1" dirty="0" smtClean="0">
              <a:latin typeface="+mn-ea"/>
            </a:endParaRPr>
          </a:p>
          <a:p>
            <a:r>
              <a:rPr lang="zh-CN" altLang="en-US" sz="2800" b="1" dirty="0" smtClean="0">
                <a:latin typeface="+mn-ea"/>
              </a:rPr>
              <a:t>同年</a:t>
            </a:r>
            <a:r>
              <a:rPr lang="en-US" altLang="zh-CN" sz="2800" b="1" dirty="0" smtClean="0">
                <a:latin typeface="+mn-ea"/>
              </a:rPr>
              <a:t>1</a:t>
            </a:r>
            <a:r>
              <a:rPr lang="zh-CN" altLang="en-US" sz="2800" b="1" dirty="0" smtClean="0">
                <a:latin typeface="+mn-ea"/>
              </a:rPr>
              <a:t>月底，国家计委和民航总局联合发文，规定航空公司国内票价不得以任何名义和形式折扣销售，团体优惠票价不得低于</a:t>
            </a:r>
            <a:r>
              <a:rPr lang="en-US" altLang="zh-CN" sz="2800" b="1" dirty="0" smtClean="0">
                <a:latin typeface="+mn-ea"/>
              </a:rPr>
              <a:t>90%</a:t>
            </a:r>
            <a:r>
              <a:rPr lang="zh-CN" altLang="en-US" sz="2800" b="1" dirty="0" smtClean="0">
                <a:latin typeface="+mn-ea"/>
              </a:rPr>
              <a:t>。鉴于飞机票涨价的情况，旅行社即与刘某协商解决方案：一是按原计划继续出游，但需补齐机票款</a:t>
            </a:r>
            <a:r>
              <a:rPr lang="en-US" altLang="zh-CN" sz="2800" b="1" dirty="0" smtClean="0">
                <a:latin typeface="+mn-ea"/>
              </a:rPr>
              <a:t>420</a:t>
            </a:r>
            <a:r>
              <a:rPr lang="zh-CN" altLang="en-US" sz="2800" b="1" dirty="0" smtClean="0">
                <a:latin typeface="+mn-ea"/>
              </a:rPr>
              <a:t>元；二是取消此次旅游，旅行社退还全部旅游费。刘某考虑已临近春节，再安排其他旅游线路已经来不及了，就勉强补交机票款，按原计划去云南旅游。</a:t>
            </a:r>
            <a:endParaRPr lang="en-US" altLang="zh-CN" sz="2800" b="1" dirty="0" smtClean="0">
              <a:latin typeface="+mn-ea"/>
            </a:endParaRPr>
          </a:p>
          <a:p>
            <a:r>
              <a:rPr lang="zh-CN" altLang="en-US" sz="2800" b="1" dirty="0" smtClean="0">
                <a:latin typeface="+mn-ea"/>
              </a:rPr>
              <a:t>刘某是否应补交机票款</a:t>
            </a:r>
            <a:r>
              <a:rPr lang="en-US" altLang="zh-CN" sz="2800" b="1" dirty="0" smtClean="0">
                <a:latin typeface="+mn-ea"/>
              </a:rPr>
              <a:t>420</a:t>
            </a:r>
            <a:r>
              <a:rPr lang="zh-CN" altLang="en-US" sz="2800" b="1" dirty="0" smtClean="0">
                <a:latin typeface="+mn-ea"/>
              </a:rPr>
              <a:t>元，为什么？</a:t>
            </a:r>
            <a:endParaRPr lang="zh-CN" altLang="en-US" sz="2800" b="1"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normAutofit fontScale="92500" lnSpcReduction="20000"/>
          </a:bodyPr>
          <a:lstStyle/>
          <a:p>
            <a:pPr>
              <a:buNone/>
            </a:pPr>
            <a:r>
              <a:rPr lang="zh-CN" altLang="en-US" b="1" dirty="0" smtClean="0"/>
              <a:t>二、违约责任</a:t>
            </a:r>
            <a:endParaRPr lang="en-US" altLang="zh-CN" b="1" dirty="0" smtClean="0"/>
          </a:p>
          <a:p>
            <a:pPr>
              <a:buNone/>
            </a:pPr>
            <a:r>
              <a:rPr lang="en-US" altLang="zh-CN" b="1" dirty="0" smtClean="0"/>
              <a:t>1.</a:t>
            </a:r>
            <a:r>
              <a:rPr lang="zh-CN" altLang="en-US" b="1" dirty="0" smtClean="0"/>
              <a:t>违约责任的概念和性质</a:t>
            </a:r>
            <a:endParaRPr lang="en-US" altLang="zh-CN" b="1" dirty="0" smtClean="0"/>
          </a:p>
          <a:p>
            <a:pPr>
              <a:buNone/>
            </a:pPr>
            <a:r>
              <a:rPr lang="zh-CN" altLang="en-US" dirty="0" smtClean="0"/>
              <a:t>第一百零七条</a:t>
            </a:r>
            <a:r>
              <a:rPr lang="en-US" dirty="0" smtClean="0"/>
              <a:t> </a:t>
            </a:r>
            <a:r>
              <a:rPr lang="en-US" altLang="zh-CN" dirty="0" smtClean="0"/>
              <a:t>【</a:t>
            </a:r>
            <a:r>
              <a:rPr lang="zh-CN" altLang="en-US" dirty="0" smtClean="0"/>
              <a:t>违约责任</a:t>
            </a:r>
            <a:r>
              <a:rPr lang="en-US" altLang="zh-CN" dirty="0" smtClean="0"/>
              <a:t>】</a:t>
            </a:r>
            <a:r>
              <a:rPr lang="zh-CN" altLang="en-US" dirty="0" smtClean="0"/>
              <a:t>当事人一方不履行合同义务或者履行合同义务不符合约定的，应当承担继续履行、采取补救措施或者赔偿损失等违约责任。</a:t>
            </a:r>
            <a:endParaRPr lang="en-US" altLang="zh-CN" dirty="0" smtClean="0"/>
          </a:p>
          <a:p>
            <a:pPr>
              <a:buNone/>
            </a:pPr>
            <a:r>
              <a:rPr lang="zh-CN" altLang="en-US" dirty="0" smtClean="0"/>
              <a:t>第一百一十三条</a:t>
            </a:r>
            <a:r>
              <a:rPr lang="en-US" dirty="0" smtClean="0"/>
              <a:t> </a:t>
            </a:r>
            <a:r>
              <a:rPr lang="en-US" altLang="zh-CN" dirty="0" smtClean="0"/>
              <a:t>【</a:t>
            </a:r>
            <a:r>
              <a:rPr lang="zh-CN" altLang="en-US" dirty="0" smtClean="0"/>
              <a:t>损害赔偿的范围</a:t>
            </a:r>
            <a:r>
              <a:rPr lang="en-US" altLang="zh-CN" dirty="0" smtClean="0"/>
              <a:t>】</a:t>
            </a:r>
            <a:r>
              <a:rPr lang="zh-CN" altLang="en-US" dirty="0" smtClean="0"/>
              <a:t>当事人一方不履行合同义务或者履行合同义务不符合约定，给对方造成损失的，损失赔偿额应当相当于因违约所造成的损失，包括合同履行后可以获得的利益，但不得超过违反合同一方订立合同时预见到或者应当预见到的因违反合同可能造成的损失。</a:t>
            </a:r>
          </a:p>
          <a:p>
            <a:pPr>
              <a:buNone/>
            </a:pPr>
            <a:endParaRPr lang="zh-CN" altLang="en-US" dirty="0" smtClean="0"/>
          </a:p>
          <a:p>
            <a:pPr>
              <a:buNone/>
            </a:pPr>
            <a:endParaRPr lang="zh-CN" alt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2.</a:t>
            </a:r>
            <a:r>
              <a:rPr lang="zh-CN" altLang="en-US" dirty="0" smtClean="0"/>
              <a:t>违约责任的构成要件</a:t>
            </a:r>
            <a:endParaRPr lang="en-US" altLang="zh-CN" dirty="0" smtClean="0"/>
          </a:p>
          <a:p>
            <a:r>
              <a:rPr lang="en-US" altLang="zh-CN" dirty="0" smtClean="0"/>
              <a:t>3.</a:t>
            </a:r>
            <a:r>
              <a:rPr lang="zh-CN" altLang="en-US" dirty="0" smtClean="0"/>
              <a:t>违约责任的种类</a:t>
            </a:r>
            <a:endParaRPr lang="en-US" altLang="zh-CN" dirty="0" smtClean="0"/>
          </a:p>
          <a:p>
            <a:r>
              <a:rPr lang="zh-CN" altLang="en-US" dirty="0" smtClean="0"/>
              <a:t>第一百零七条</a:t>
            </a:r>
            <a:r>
              <a:rPr lang="en-US" dirty="0" smtClean="0"/>
              <a:t> </a:t>
            </a:r>
            <a:r>
              <a:rPr lang="en-US" altLang="zh-CN" dirty="0" smtClean="0"/>
              <a:t>【</a:t>
            </a:r>
            <a:r>
              <a:rPr lang="zh-CN" altLang="en-US" dirty="0" smtClean="0"/>
              <a:t>违约责任</a:t>
            </a:r>
            <a:r>
              <a:rPr lang="en-US" altLang="zh-CN" dirty="0" smtClean="0"/>
              <a:t>】</a:t>
            </a:r>
            <a:r>
              <a:rPr lang="zh-CN" altLang="en-US" dirty="0" smtClean="0"/>
              <a:t>当事人一方不履行合同义务或者履行合同义务不符合约定的，应当承担继续履行、采取补救措施或者赔偿损失等违约责任。</a:t>
            </a:r>
          </a:p>
          <a:p>
            <a:r>
              <a:rPr lang="zh-CN" altLang="en-US" dirty="0" smtClean="0"/>
              <a:t>第一百零八条</a:t>
            </a:r>
            <a:r>
              <a:rPr lang="en-US" dirty="0" smtClean="0"/>
              <a:t> </a:t>
            </a:r>
            <a:r>
              <a:rPr lang="en-US" altLang="zh-CN" dirty="0" smtClean="0"/>
              <a:t>【</a:t>
            </a:r>
            <a:r>
              <a:rPr lang="zh-CN" altLang="en-US" dirty="0" smtClean="0"/>
              <a:t>拒绝履行</a:t>
            </a:r>
            <a:r>
              <a:rPr lang="en-US" altLang="zh-CN" dirty="0" smtClean="0"/>
              <a:t>】</a:t>
            </a:r>
            <a:r>
              <a:rPr lang="zh-CN" altLang="en-US" dirty="0" smtClean="0"/>
              <a:t>当事人一方明确表示或者以自己的行为表明不履行合同义务的，对方可以在履行期限届满之前要求其承担违约责任。</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786874" cy="6500858"/>
          </a:xfrm>
        </p:spPr>
        <p:txBody>
          <a:bodyPr>
            <a:normAutofit fontScale="62500" lnSpcReduction="20000"/>
          </a:bodyPr>
          <a:lstStyle/>
          <a:p>
            <a:r>
              <a:rPr lang="en-US" altLang="zh-CN" dirty="0" smtClean="0"/>
              <a:t>4.</a:t>
            </a:r>
            <a:r>
              <a:rPr lang="zh-CN" altLang="en-US" dirty="0" smtClean="0"/>
              <a:t>违约责任的承担方式</a:t>
            </a:r>
            <a:endParaRPr lang="en-US" altLang="zh-CN" dirty="0" smtClean="0"/>
          </a:p>
          <a:p>
            <a:r>
              <a:rPr lang="zh-CN" altLang="en-US" dirty="0" smtClean="0"/>
              <a:t>第一百一十三条</a:t>
            </a:r>
            <a:r>
              <a:rPr lang="en-US" dirty="0" smtClean="0"/>
              <a:t> </a:t>
            </a:r>
            <a:r>
              <a:rPr lang="en-US" altLang="zh-CN" dirty="0" smtClean="0"/>
              <a:t>【</a:t>
            </a:r>
            <a:r>
              <a:rPr lang="zh-CN" altLang="en-US" dirty="0" smtClean="0"/>
              <a:t>损害赔偿的范围</a:t>
            </a:r>
            <a:r>
              <a:rPr lang="en-US" altLang="zh-CN" dirty="0" smtClean="0"/>
              <a:t>】</a:t>
            </a:r>
            <a:r>
              <a:rPr lang="zh-CN" altLang="en-US" dirty="0" smtClean="0"/>
              <a:t>当事人一方不履行合同义务或者履行合同义务不符合约定，给对方造成损失的，损失赔偿额应当相当于因违约所造成的损失，包括合同履行后可以获得的利益，但不得超过违反合同一方订立合同时预见到或者应当预见到的因违反合同可能造成的损失。</a:t>
            </a:r>
          </a:p>
          <a:p>
            <a:r>
              <a:rPr lang="zh-CN" altLang="en-US" dirty="0" smtClean="0"/>
              <a:t>经营者对消费者提供商品或者服务有欺诈行为的，依照</a:t>
            </a:r>
            <a:r>
              <a:rPr lang="en-US" altLang="zh-CN" dirty="0" smtClean="0"/>
              <a:t>《</a:t>
            </a:r>
            <a:r>
              <a:rPr lang="zh-CN" altLang="en-US" dirty="0" smtClean="0"/>
              <a:t>中华人民共和国</a:t>
            </a:r>
            <a:r>
              <a:rPr lang="en-US" dirty="0" err="1" smtClean="0">
                <a:hlinkClick r:id="rId2" tooltip="消费者权益保护法"/>
              </a:rPr>
              <a:t>消费者权益保护法</a:t>
            </a:r>
            <a:r>
              <a:rPr lang="en-US" altLang="zh-CN" dirty="0" smtClean="0"/>
              <a:t>》</a:t>
            </a:r>
            <a:r>
              <a:rPr lang="zh-CN" altLang="en-US" dirty="0" smtClean="0"/>
              <a:t>的规定承担损害赔偿责任。</a:t>
            </a:r>
          </a:p>
          <a:p>
            <a:r>
              <a:rPr lang="zh-CN" altLang="en-US" dirty="0" smtClean="0"/>
              <a:t>第一百一十四条</a:t>
            </a:r>
            <a:r>
              <a:rPr lang="en-US" dirty="0" smtClean="0"/>
              <a:t> </a:t>
            </a:r>
            <a:r>
              <a:rPr lang="en-US" altLang="zh-CN" dirty="0" smtClean="0"/>
              <a:t>【</a:t>
            </a:r>
            <a:r>
              <a:rPr lang="zh-CN" altLang="en-US" dirty="0" smtClean="0"/>
              <a:t>违约金</a:t>
            </a:r>
            <a:r>
              <a:rPr lang="en-US" altLang="zh-CN" dirty="0" smtClean="0"/>
              <a:t>】</a:t>
            </a:r>
            <a:r>
              <a:rPr lang="zh-CN" altLang="en-US" dirty="0" smtClean="0"/>
              <a:t>当事人可以约定一方违约时应当根据违约情况向对方支付一定数额的违约金，也可以约定因违约产生的损失赔偿额的计算方法。</a:t>
            </a:r>
          </a:p>
          <a:p>
            <a:r>
              <a:rPr lang="zh-CN" altLang="en-US" dirty="0" smtClean="0"/>
              <a:t>约定的违约金低于造成的损失的，当事人可以请求人民法院或者仲裁机构予以增加</a:t>
            </a:r>
            <a:r>
              <a:rPr lang="en-US" dirty="0" smtClean="0"/>
              <a:t>;</a:t>
            </a:r>
            <a:r>
              <a:rPr lang="zh-CN" altLang="en-US" dirty="0" smtClean="0"/>
              <a:t>约定的违约金过分高于造成的损失的，当事人可以请求人民法院或者仲裁机构予以适当减少。</a:t>
            </a:r>
          </a:p>
          <a:p>
            <a:r>
              <a:rPr lang="zh-CN" altLang="en-US" dirty="0" smtClean="0"/>
              <a:t>当事人就迟延履行约定违约金的，违约方支付违约金后，还应当履行债务。</a:t>
            </a:r>
          </a:p>
          <a:p>
            <a:r>
              <a:rPr lang="zh-CN" altLang="en-US" dirty="0" smtClean="0"/>
              <a:t>第一百一十五条</a:t>
            </a:r>
            <a:r>
              <a:rPr lang="en-US" dirty="0" smtClean="0"/>
              <a:t> </a:t>
            </a:r>
            <a:r>
              <a:rPr lang="en-US" altLang="zh-CN" dirty="0" smtClean="0"/>
              <a:t>【</a:t>
            </a:r>
            <a:r>
              <a:rPr lang="en-US" dirty="0" err="1" smtClean="0">
                <a:hlinkClick r:id="rId3" tooltip="定金"/>
              </a:rPr>
              <a:t>定金</a:t>
            </a:r>
            <a:r>
              <a:rPr lang="en-US" altLang="zh-CN" dirty="0" smtClean="0"/>
              <a:t>】</a:t>
            </a:r>
            <a:r>
              <a:rPr lang="zh-CN" altLang="en-US" dirty="0" smtClean="0"/>
              <a:t>当事人可以依照</a:t>
            </a:r>
            <a:r>
              <a:rPr lang="en-US" altLang="zh-CN" dirty="0" smtClean="0"/>
              <a:t>《</a:t>
            </a:r>
            <a:r>
              <a:rPr lang="zh-CN" altLang="en-US" dirty="0" smtClean="0"/>
              <a:t>中华人民共和国</a:t>
            </a:r>
            <a:r>
              <a:rPr lang="en-US" dirty="0" err="1" smtClean="0">
                <a:hlinkClick r:id="rId4" tooltip="担保法"/>
              </a:rPr>
              <a:t>担保法</a:t>
            </a:r>
            <a:r>
              <a:rPr lang="en-US" altLang="zh-CN" dirty="0" smtClean="0"/>
              <a:t>》</a:t>
            </a:r>
            <a:r>
              <a:rPr lang="zh-CN" altLang="en-US" dirty="0" smtClean="0"/>
              <a:t>约定一方向对方给付定金作为债权的担保。债务人履行债务后，定金应当抵作价款或者收回。给付定金的一方不履行约定的债务的，无权要求返还定金</a:t>
            </a:r>
            <a:r>
              <a:rPr lang="en-US" dirty="0" smtClean="0"/>
              <a:t>;</a:t>
            </a:r>
            <a:r>
              <a:rPr lang="zh-CN" altLang="en-US" dirty="0" smtClean="0"/>
              <a:t>收受定金的一方不履行约定的债务的，应当双倍返还定金。</a:t>
            </a:r>
          </a:p>
          <a:p>
            <a:r>
              <a:rPr lang="zh-CN" altLang="en-US" dirty="0" smtClean="0"/>
              <a:t>第一百一十六条</a:t>
            </a:r>
            <a:r>
              <a:rPr lang="en-US" dirty="0" smtClean="0"/>
              <a:t> </a:t>
            </a:r>
            <a:r>
              <a:rPr lang="en-US" altLang="zh-CN" dirty="0" smtClean="0"/>
              <a:t>【</a:t>
            </a:r>
            <a:r>
              <a:rPr lang="zh-CN" altLang="en-US" dirty="0" smtClean="0"/>
              <a:t>违约金与定金的选择</a:t>
            </a:r>
            <a:r>
              <a:rPr lang="en-US" altLang="zh-CN" dirty="0" smtClean="0"/>
              <a:t>】</a:t>
            </a:r>
            <a:r>
              <a:rPr lang="zh-CN" altLang="en-US" dirty="0" smtClean="0"/>
              <a:t>当事人既约定违约金，又约定定金的，一方违约时，对方可以选择适用违约金或者定金条款。</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285860"/>
            <a:ext cx="9144000" cy="4840303"/>
          </a:xfrm>
        </p:spPr>
        <p:txBody>
          <a:bodyPr/>
          <a:lstStyle/>
          <a:p>
            <a:r>
              <a:rPr lang="en-US" altLang="zh-CN" dirty="0" smtClean="0"/>
              <a:t>5.</a:t>
            </a:r>
            <a:r>
              <a:rPr lang="zh-CN" altLang="en-US" dirty="0" smtClean="0"/>
              <a:t>不可抗力、责任竞合及第三方原因造成的违约</a:t>
            </a:r>
            <a:endParaRPr lang="en-US" altLang="zh-CN" dirty="0" smtClean="0"/>
          </a:p>
          <a:p>
            <a:r>
              <a:rPr lang="zh-CN" altLang="en-US" dirty="0" smtClean="0"/>
              <a:t>第一百一十七条</a:t>
            </a:r>
            <a:r>
              <a:rPr lang="en-US" dirty="0" smtClean="0"/>
              <a:t> </a:t>
            </a:r>
            <a:r>
              <a:rPr lang="en-US" altLang="zh-CN" dirty="0" smtClean="0"/>
              <a:t>【</a:t>
            </a:r>
            <a:r>
              <a:rPr lang="zh-CN" altLang="en-US" dirty="0" smtClean="0"/>
              <a:t>不可抗力</a:t>
            </a:r>
            <a:r>
              <a:rPr lang="en-US" altLang="zh-CN" dirty="0" smtClean="0"/>
              <a:t>】</a:t>
            </a:r>
            <a:r>
              <a:rPr lang="zh-CN" altLang="en-US" dirty="0" smtClean="0"/>
              <a:t>因不可抗力不能履行合同的，根据不可抗力的影响，部分或者全部免除责任，但法律另有规定的除外。当事人迟延履行后发生不可抗力的，不能免除责任。</a:t>
            </a:r>
          </a:p>
          <a:p>
            <a:r>
              <a:rPr lang="zh-CN" altLang="en-US" dirty="0" smtClean="0"/>
              <a:t>本法所称不可抗力，是指不能预见、不能避免并不能克服的客观情况。</a:t>
            </a: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4841</TotalTime>
  <Words>1374</Words>
  <Application>Microsoft Office PowerPoint</Application>
  <PresentationFormat>全屏显示(4:3)</PresentationFormat>
  <Paragraphs>103</Paragraphs>
  <Slides>21</Slides>
  <Notes>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 案例3</vt:lpstr>
      <vt:lpstr>案例4</vt:lpstr>
      <vt:lpstr>幻灯片 14</vt:lpstr>
      <vt:lpstr>历年真题</vt:lpstr>
      <vt:lpstr>幻灯片 16</vt:lpstr>
      <vt:lpstr>幻灯片 17</vt:lpstr>
      <vt:lpstr>幻灯片 18</vt:lpstr>
      <vt:lpstr>幻灯片 19</vt:lpstr>
      <vt:lpstr>幻灯片 20</vt:lpstr>
      <vt:lpstr>答案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合同法</dc:title>
  <dc:creator>PC</dc:creator>
  <cp:lastModifiedBy>PC</cp:lastModifiedBy>
  <cp:revision>79</cp:revision>
  <dcterms:created xsi:type="dcterms:W3CDTF">2015-10-10T22:44:51Z</dcterms:created>
  <dcterms:modified xsi:type="dcterms:W3CDTF">2020-03-12T15:07:49Z</dcterms:modified>
</cp:coreProperties>
</file>