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7" r:id="rId2"/>
    <p:sldId id="262" r:id="rId3"/>
    <p:sldId id="376" r:id="rId4"/>
    <p:sldId id="377" r:id="rId5"/>
    <p:sldId id="379" r:id="rId6"/>
    <p:sldId id="266" r:id="rId7"/>
    <p:sldId id="263" r:id="rId8"/>
    <p:sldId id="264" r:id="rId9"/>
    <p:sldId id="380" r:id="rId10"/>
    <p:sldId id="381" r:id="rId11"/>
    <p:sldId id="382" r:id="rId12"/>
    <p:sldId id="383" r:id="rId13"/>
    <p:sldId id="265" r:id="rId14"/>
    <p:sldId id="267" r:id="rId15"/>
    <p:sldId id="268"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F37D31-1814-458D-8748-45C9A825534D}" type="datetimeFigureOut">
              <a:rPr lang="zh-CN" altLang="en-US" smtClean="0"/>
              <a:pPr/>
              <a:t>2020/3/12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AAC587-A4E6-408D-BA0A-B5B8B2FF041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F5C02D-17B9-4BD5-A2C3-FC6F0A312EAF}" type="datetimeFigureOut">
              <a:rPr lang="zh-CN" altLang="en-US" smtClean="0"/>
              <a:pPr/>
              <a:t>2020/3/12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5E38AF-5DF5-4234-A13E-93735431E30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66law.cn/special/zhaiqz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66law.cn/laws/157150.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gn="ctr">
              <a:buNone/>
            </a:pPr>
            <a:endParaRPr lang="en-US" altLang="zh-CN" b="1" dirty="0" smtClean="0"/>
          </a:p>
          <a:p>
            <a:pPr algn="ctr">
              <a:buNone/>
            </a:pPr>
            <a:endParaRPr lang="en-US" altLang="zh-CN" b="1" dirty="0" smtClean="0"/>
          </a:p>
          <a:p>
            <a:pPr algn="ctr">
              <a:buNone/>
            </a:pPr>
            <a:endParaRPr lang="en-US" altLang="zh-CN" b="1" dirty="0" smtClean="0"/>
          </a:p>
          <a:p>
            <a:pPr algn="ctr">
              <a:buNone/>
            </a:pPr>
            <a:r>
              <a:rPr lang="zh-CN" altLang="en-US" b="1" dirty="0" smtClean="0"/>
              <a:t>项目二  合同的变更、转让、解除和终止</a:t>
            </a:r>
            <a:endParaRPr lang="zh-CN" alt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1142984"/>
            <a:ext cx="8229600" cy="4983179"/>
          </a:xfrm>
        </p:spPr>
        <p:txBody>
          <a:bodyPr>
            <a:normAutofit fontScale="70000" lnSpcReduction="20000"/>
          </a:bodyPr>
          <a:lstStyle/>
          <a:p>
            <a:r>
              <a:rPr lang="en-US" altLang="zh-CN" dirty="0" smtClean="0"/>
              <a:t>2.</a:t>
            </a:r>
            <a:r>
              <a:rPr lang="zh-CN" altLang="en-US" dirty="0" smtClean="0"/>
              <a:t>合同因解除而终止</a:t>
            </a:r>
            <a:endParaRPr lang="en-US" altLang="zh-CN" dirty="0" smtClean="0"/>
          </a:p>
          <a:p>
            <a:r>
              <a:rPr lang="zh-CN" altLang="en-US" dirty="0" smtClean="0"/>
              <a:t>第九十三条</a:t>
            </a:r>
            <a:r>
              <a:rPr lang="en-US" dirty="0" smtClean="0"/>
              <a:t> </a:t>
            </a:r>
            <a:r>
              <a:rPr lang="en-US" altLang="zh-CN" dirty="0" smtClean="0"/>
              <a:t>【</a:t>
            </a:r>
            <a:r>
              <a:rPr lang="zh-CN" altLang="en-US" dirty="0" smtClean="0"/>
              <a:t>合同约定解除</a:t>
            </a:r>
            <a:r>
              <a:rPr lang="en-US" altLang="zh-CN" dirty="0" smtClean="0"/>
              <a:t>】</a:t>
            </a:r>
            <a:r>
              <a:rPr lang="zh-CN" altLang="en-US" dirty="0" smtClean="0"/>
              <a:t>当事人协商一致，可以解除合同。</a:t>
            </a:r>
          </a:p>
          <a:p>
            <a:r>
              <a:rPr lang="zh-CN" altLang="en-US" dirty="0" smtClean="0"/>
              <a:t>当事人可以约定一方解除合同的条件。解除合同的条件成就时，解除权人可以解除合同。</a:t>
            </a:r>
          </a:p>
          <a:p>
            <a:r>
              <a:rPr lang="zh-CN" altLang="en-US" dirty="0" smtClean="0"/>
              <a:t>第九十四条</a:t>
            </a:r>
            <a:r>
              <a:rPr lang="en-US" dirty="0" smtClean="0"/>
              <a:t> </a:t>
            </a:r>
            <a:r>
              <a:rPr lang="en-US" altLang="zh-CN" dirty="0" smtClean="0"/>
              <a:t>【</a:t>
            </a:r>
            <a:r>
              <a:rPr lang="zh-CN" altLang="en-US" dirty="0" smtClean="0"/>
              <a:t>合同的法定解除</a:t>
            </a:r>
            <a:r>
              <a:rPr lang="en-US" altLang="zh-CN" dirty="0" smtClean="0"/>
              <a:t>】</a:t>
            </a:r>
            <a:r>
              <a:rPr lang="zh-CN" altLang="en-US" dirty="0" smtClean="0"/>
              <a:t>有下列情形之一的，当事人可以解除合同：</a:t>
            </a:r>
          </a:p>
          <a:p>
            <a:r>
              <a:rPr lang="en-US" dirty="0" smtClean="0"/>
              <a:t>(</a:t>
            </a:r>
            <a:r>
              <a:rPr lang="zh-CN" altLang="en-US" dirty="0" smtClean="0"/>
              <a:t>一</a:t>
            </a:r>
            <a:r>
              <a:rPr lang="en-US" dirty="0" smtClean="0"/>
              <a:t>)</a:t>
            </a:r>
            <a:r>
              <a:rPr lang="zh-CN" altLang="en-US" dirty="0" smtClean="0"/>
              <a:t>因不可抗力致使不能实现合同目的</a:t>
            </a:r>
            <a:r>
              <a:rPr lang="en-US" dirty="0" smtClean="0"/>
              <a:t>;</a:t>
            </a:r>
            <a:endParaRPr lang="zh-CN" altLang="en-US" dirty="0" smtClean="0"/>
          </a:p>
          <a:p>
            <a:r>
              <a:rPr lang="en-US" dirty="0" smtClean="0"/>
              <a:t>(</a:t>
            </a:r>
            <a:r>
              <a:rPr lang="zh-CN" altLang="en-US" dirty="0" smtClean="0"/>
              <a:t>二</a:t>
            </a:r>
            <a:r>
              <a:rPr lang="en-US" dirty="0" smtClean="0"/>
              <a:t>)</a:t>
            </a:r>
            <a:r>
              <a:rPr lang="zh-CN" altLang="en-US" dirty="0" smtClean="0"/>
              <a:t>在履行期限届满之前，当事人一方明确表示或者以自己的行为表明不履行主要债务</a:t>
            </a:r>
            <a:r>
              <a:rPr lang="en-US" dirty="0" smtClean="0"/>
              <a:t>;</a:t>
            </a:r>
            <a:endParaRPr lang="zh-CN" altLang="en-US" dirty="0" smtClean="0"/>
          </a:p>
          <a:p>
            <a:r>
              <a:rPr lang="en-US" dirty="0" smtClean="0"/>
              <a:t>(</a:t>
            </a:r>
            <a:r>
              <a:rPr lang="zh-CN" altLang="en-US" dirty="0" smtClean="0"/>
              <a:t>三</a:t>
            </a:r>
            <a:r>
              <a:rPr lang="en-US" dirty="0" smtClean="0"/>
              <a:t>)</a:t>
            </a:r>
            <a:r>
              <a:rPr lang="zh-CN" altLang="en-US" dirty="0" smtClean="0"/>
              <a:t>当事人一方迟延履行主要债务，经催告后在合理期限内仍未履行</a:t>
            </a:r>
            <a:r>
              <a:rPr lang="en-US" dirty="0" smtClean="0"/>
              <a:t>;</a:t>
            </a:r>
            <a:endParaRPr lang="zh-CN" altLang="en-US" dirty="0" smtClean="0"/>
          </a:p>
          <a:p>
            <a:r>
              <a:rPr lang="en-US" dirty="0" smtClean="0"/>
              <a:t>(</a:t>
            </a:r>
            <a:r>
              <a:rPr lang="zh-CN" altLang="en-US" dirty="0" smtClean="0"/>
              <a:t>四</a:t>
            </a:r>
            <a:r>
              <a:rPr lang="en-US" dirty="0" smtClean="0"/>
              <a:t>)</a:t>
            </a:r>
            <a:r>
              <a:rPr lang="zh-CN" altLang="en-US" dirty="0" smtClean="0"/>
              <a:t>当事人一方迟延履行债务或者有其他违约行为致使不能实现合同目的</a:t>
            </a:r>
            <a:r>
              <a:rPr lang="en-US" dirty="0" smtClean="0"/>
              <a:t>;</a:t>
            </a:r>
            <a:endParaRPr lang="zh-CN" altLang="en-US" dirty="0" smtClean="0"/>
          </a:p>
          <a:p>
            <a:r>
              <a:rPr lang="en-US" dirty="0" smtClean="0"/>
              <a:t>(</a:t>
            </a:r>
            <a:r>
              <a:rPr lang="zh-CN" altLang="en-US" dirty="0" smtClean="0"/>
              <a:t>五</a:t>
            </a:r>
            <a:r>
              <a:rPr lang="en-US" dirty="0" smtClean="0"/>
              <a:t>)</a:t>
            </a:r>
            <a:r>
              <a:rPr lang="zh-CN" altLang="en-US" dirty="0" smtClean="0"/>
              <a:t>法律规定的其他情形。</a:t>
            </a:r>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77500" lnSpcReduction="20000"/>
          </a:bodyPr>
          <a:lstStyle/>
          <a:p>
            <a:r>
              <a:rPr lang="en-US" altLang="zh-CN" dirty="0" smtClean="0"/>
              <a:t>3.</a:t>
            </a:r>
            <a:r>
              <a:rPr lang="zh-CN" altLang="en-US" dirty="0" smtClean="0"/>
              <a:t>合同解除的程序与法律后果</a:t>
            </a:r>
            <a:endParaRPr lang="en-US" altLang="zh-CN" dirty="0" smtClean="0"/>
          </a:p>
          <a:p>
            <a:r>
              <a:rPr lang="zh-CN" altLang="en-US" dirty="0" smtClean="0"/>
              <a:t>第九十五条</a:t>
            </a:r>
            <a:r>
              <a:rPr lang="en-US" dirty="0" smtClean="0"/>
              <a:t> </a:t>
            </a:r>
            <a:r>
              <a:rPr lang="en-US" altLang="zh-CN" dirty="0" smtClean="0"/>
              <a:t>【</a:t>
            </a:r>
            <a:r>
              <a:rPr lang="zh-CN" altLang="en-US" dirty="0" smtClean="0"/>
              <a:t>解除权消灭</a:t>
            </a:r>
            <a:r>
              <a:rPr lang="en-US" altLang="zh-CN" dirty="0" smtClean="0"/>
              <a:t>】</a:t>
            </a:r>
            <a:r>
              <a:rPr lang="zh-CN" altLang="en-US" dirty="0" smtClean="0"/>
              <a:t>法律规定或者当事人约定解除权行使期限，期限届满当事人不行使的，该权利消灭。</a:t>
            </a:r>
          </a:p>
          <a:p>
            <a:r>
              <a:rPr lang="zh-CN" altLang="en-US" dirty="0" smtClean="0"/>
              <a:t>法律没有规定或者当事人没有约定解除权行使期限，经对方催告后在合理期限内不行使的，该权利消灭。</a:t>
            </a:r>
          </a:p>
          <a:p>
            <a:r>
              <a:rPr lang="zh-CN" altLang="en-US" dirty="0" smtClean="0"/>
              <a:t>第九十六条</a:t>
            </a:r>
            <a:r>
              <a:rPr lang="en-US" dirty="0" smtClean="0"/>
              <a:t> </a:t>
            </a:r>
            <a:r>
              <a:rPr lang="en-US" altLang="zh-CN" dirty="0" smtClean="0"/>
              <a:t>【</a:t>
            </a:r>
            <a:r>
              <a:rPr lang="zh-CN" altLang="en-US" dirty="0" smtClean="0"/>
              <a:t>解除权的行使</a:t>
            </a:r>
            <a:r>
              <a:rPr lang="en-US" altLang="zh-CN" dirty="0" smtClean="0"/>
              <a:t>】</a:t>
            </a:r>
            <a:r>
              <a:rPr lang="zh-CN" altLang="en-US" dirty="0" smtClean="0"/>
              <a:t>当事人一方依照本法第九十三条第二款、第九十四条的规定主张解除合同的，应当通知对方。合同自通知到达对方时解除。对方有异议的，可以请求人民法院或者仲裁机构确认解除合同的效力。</a:t>
            </a:r>
          </a:p>
          <a:p>
            <a:r>
              <a:rPr lang="zh-CN" altLang="en-US" dirty="0" smtClean="0"/>
              <a:t>法律、行政法规规定解除合同应当办理批准、登记等手续的，依照其规定。</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第九十七条</a:t>
            </a:r>
            <a:r>
              <a:rPr lang="en-US" dirty="0" smtClean="0"/>
              <a:t> </a:t>
            </a:r>
            <a:r>
              <a:rPr lang="en-US" altLang="zh-CN" dirty="0" smtClean="0"/>
              <a:t>【</a:t>
            </a:r>
            <a:r>
              <a:rPr lang="zh-CN" altLang="en-US" dirty="0" smtClean="0"/>
              <a:t>解除的效力</a:t>
            </a:r>
            <a:r>
              <a:rPr lang="en-US" altLang="zh-CN" dirty="0" smtClean="0"/>
              <a:t>】</a:t>
            </a:r>
            <a:r>
              <a:rPr lang="zh-CN" altLang="en-US" dirty="0" smtClean="0"/>
              <a:t>合同解除后，尚未履行的，终止履行</a:t>
            </a:r>
            <a:r>
              <a:rPr lang="en-US" dirty="0" smtClean="0"/>
              <a:t>;</a:t>
            </a:r>
            <a:r>
              <a:rPr lang="zh-CN" altLang="en-US" dirty="0" smtClean="0"/>
              <a:t>已经履行的，根据履行情况和合同性质，当事人可以要求恢复原状、采取其他补救措施，并有权要求赔偿损失。</a:t>
            </a:r>
          </a:p>
          <a:p>
            <a:r>
              <a:rPr lang="zh-CN" altLang="en-US" dirty="0" smtClean="0"/>
              <a:t>第九十八条</a:t>
            </a:r>
            <a:r>
              <a:rPr lang="en-US" dirty="0" smtClean="0"/>
              <a:t> </a:t>
            </a:r>
            <a:r>
              <a:rPr lang="en-US" altLang="zh-CN" dirty="0" smtClean="0"/>
              <a:t>【</a:t>
            </a:r>
            <a:r>
              <a:rPr lang="zh-CN" altLang="en-US" dirty="0" smtClean="0"/>
              <a:t>结算、清理条款效力</a:t>
            </a:r>
            <a:r>
              <a:rPr lang="en-US" altLang="zh-CN" dirty="0" smtClean="0"/>
              <a:t>】</a:t>
            </a:r>
            <a:r>
              <a:rPr lang="zh-CN" altLang="en-US" dirty="0" smtClean="0"/>
              <a:t>合同的权利义务终止，不影响合同中结算和清理条款的效力。</a:t>
            </a:r>
          </a:p>
          <a:p>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0"/>
            <a:ext cx="8229600" cy="1000108"/>
          </a:xfrm>
        </p:spPr>
        <p:txBody>
          <a:bodyPr>
            <a:normAutofit/>
          </a:bodyPr>
          <a:lstStyle/>
          <a:p>
            <a:r>
              <a:rPr lang="zh-CN" altLang="en-US" dirty="0" smtClean="0"/>
              <a:t>案例</a:t>
            </a:r>
            <a:r>
              <a:rPr lang="en-US" altLang="zh-CN" dirty="0" smtClean="0"/>
              <a:t>4</a:t>
            </a:r>
            <a:endParaRPr lang="zh-CN" altLang="en-US" dirty="0"/>
          </a:p>
        </p:txBody>
      </p:sp>
      <p:sp>
        <p:nvSpPr>
          <p:cNvPr id="3" name="内容占位符 2"/>
          <p:cNvSpPr>
            <a:spLocks noGrp="1"/>
          </p:cNvSpPr>
          <p:nvPr>
            <p:ph idx="1"/>
          </p:nvPr>
        </p:nvSpPr>
        <p:spPr>
          <a:xfrm>
            <a:off x="0" y="857232"/>
            <a:ext cx="9144000" cy="5857916"/>
          </a:xfrm>
        </p:spPr>
        <p:txBody>
          <a:bodyPr>
            <a:normAutofit fontScale="70000" lnSpcReduction="20000"/>
          </a:bodyPr>
          <a:lstStyle/>
          <a:p>
            <a:pPr>
              <a:lnSpc>
                <a:spcPct val="120000"/>
              </a:lnSpc>
            </a:pPr>
            <a:r>
              <a:rPr lang="zh-CN" altLang="en-US" b="1" dirty="0" smtClean="0"/>
              <a:t>某旅行社经理韩某到某市印刷厂订制、印刷了一批旅游宣传品，总价款</a:t>
            </a:r>
            <a:r>
              <a:rPr lang="en-US" altLang="zh-CN" b="1" dirty="0" smtClean="0"/>
              <a:t>12400</a:t>
            </a:r>
            <a:r>
              <a:rPr lang="zh-CN" altLang="en-US" b="1" dirty="0" smtClean="0"/>
              <a:t>元。韩某当时付清了货款，约定</a:t>
            </a:r>
            <a:r>
              <a:rPr lang="en-US" altLang="zh-CN" b="1" dirty="0" smtClean="0"/>
              <a:t>20</a:t>
            </a:r>
            <a:r>
              <a:rPr lang="zh-CN" altLang="en-US" b="1" dirty="0" smtClean="0"/>
              <a:t>天后提货，如印刷厂不能按期交货，赔偿总价款</a:t>
            </a:r>
            <a:r>
              <a:rPr lang="en-US" altLang="zh-CN" b="1" dirty="0" smtClean="0"/>
              <a:t>5%</a:t>
            </a:r>
            <a:r>
              <a:rPr lang="zh-CN" altLang="en-US" b="1" dirty="0" smtClean="0"/>
              <a:t>的违约金。</a:t>
            </a:r>
            <a:endParaRPr lang="en-US" altLang="zh-CN" b="1" dirty="0" smtClean="0"/>
          </a:p>
          <a:p>
            <a:pPr>
              <a:lnSpc>
                <a:spcPct val="120000"/>
              </a:lnSpc>
            </a:pPr>
            <a:r>
              <a:rPr lang="zh-CN" altLang="en-US" b="1" dirty="0" smtClean="0"/>
              <a:t>临近约定的期限时，该印刷厂给旅行社打来电话，通知提货。该旅行社回复说：韩经理出差在外，等他回来后再提货。又过了一个月，仍不见旅行社前来提货，印刷厂再次通知旅行社，决定代为送货，该旅行社竟回电拒收。在此情况下，印刷厂只好向所在地的公证处申请提存公证。提存公证一个月后，韩某来到印刷厂要求提货，此时因提存保管已额外支出</a:t>
            </a:r>
            <a:r>
              <a:rPr lang="en-US" altLang="zh-CN" b="1" dirty="0" smtClean="0"/>
              <a:t>980</a:t>
            </a:r>
            <a:r>
              <a:rPr lang="zh-CN" altLang="en-US" b="1" dirty="0" smtClean="0"/>
              <a:t>元费用，韩某拒绝支付，并称双方商定的只是</a:t>
            </a:r>
            <a:r>
              <a:rPr lang="en-US" altLang="zh-CN" b="1" dirty="0" smtClean="0"/>
              <a:t>20</a:t>
            </a:r>
            <a:r>
              <a:rPr lang="zh-CN" altLang="en-US" b="1" dirty="0" smtClean="0"/>
              <a:t>天后提货，并没有规定必须提货的具体时间，因此提存保管费用应由印刷厂支付。双方协商未果，诉至法院。</a:t>
            </a:r>
            <a:endParaRPr lang="en-US" altLang="zh-CN" b="1" dirty="0" smtClean="0"/>
          </a:p>
          <a:p>
            <a:pPr>
              <a:lnSpc>
                <a:spcPct val="120000"/>
              </a:lnSpc>
            </a:pPr>
            <a:r>
              <a:rPr lang="zh-CN" altLang="en-US" dirty="0" smtClean="0"/>
              <a:t>根据合同法，印刷厂将该标的物提存是否合法？</a:t>
            </a:r>
            <a:endParaRPr lang="en-US" altLang="zh-CN" dirty="0" smtClean="0"/>
          </a:p>
          <a:p>
            <a:pPr>
              <a:lnSpc>
                <a:spcPct val="120000"/>
              </a:lnSpc>
            </a:pPr>
            <a:r>
              <a:rPr lang="zh-CN" altLang="en-US" dirty="0" smtClean="0"/>
              <a:t>因提存产生的保管费用应由谁来支付？</a:t>
            </a:r>
            <a:r>
              <a:rPr lang="en-US" altLang="zh-CN" dirty="0" smtClean="0"/>
              <a:t/>
            </a:r>
            <a:br>
              <a:rPr lang="en-US" altLang="zh-CN" dirty="0" smtClean="0"/>
            </a:b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857232"/>
          </a:xfrm>
        </p:spPr>
        <p:txBody>
          <a:bodyPr>
            <a:normAutofit fontScale="90000"/>
          </a:bodyPr>
          <a:lstStyle/>
          <a:p>
            <a:r>
              <a:rPr lang="en-US" altLang="zh-CN" dirty="0" smtClean="0"/>
              <a:t/>
            </a:r>
            <a:br>
              <a:rPr lang="en-US" altLang="zh-CN" dirty="0" smtClean="0"/>
            </a:br>
            <a:r>
              <a:rPr lang="zh-CN" altLang="en-US" dirty="0" smtClean="0"/>
              <a:t>案例</a:t>
            </a:r>
            <a:r>
              <a:rPr lang="en-US" altLang="zh-CN" dirty="0" smtClean="0"/>
              <a:t>5</a:t>
            </a:r>
            <a:r>
              <a:rPr lang="zh-CN" altLang="en-US" dirty="0" smtClean="0"/>
              <a:t/>
            </a:r>
            <a:br>
              <a:rPr lang="zh-CN" altLang="en-US" dirty="0" smtClean="0"/>
            </a:br>
            <a:endParaRPr lang="zh-CN" altLang="en-US" dirty="0"/>
          </a:p>
        </p:txBody>
      </p:sp>
      <p:sp>
        <p:nvSpPr>
          <p:cNvPr id="3" name="内容占位符 2"/>
          <p:cNvSpPr>
            <a:spLocks noGrp="1"/>
          </p:cNvSpPr>
          <p:nvPr>
            <p:ph idx="1"/>
          </p:nvPr>
        </p:nvSpPr>
        <p:spPr>
          <a:xfrm>
            <a:off x="0" y="642918"/>
            <a:ext cx="9001156" cy="6215082"/>
          </a:xfrm>
        </p:spPr>
        <p:txBody>
          <a:bodyPr>
            <a:normAutofit fontScale="92500" lnSpcReduction="10000"/>
          </a:bodyPr>
          <a:lstStyle/>
          <a:p>
            <a:r>
              <a:rPr lang="zh-CN" altLang="en-US" b="1" dirty="0" smtClean="0"/>
              <a:t>某旅行社于某宾馆为确立双方合作关系，于</a:t>
            </a:r>
            <a:r>
              <a:rPr lang="en-US" altLang="zh-CN" b="1" dirty="0" smtClean="0"/>
              <a:t>2010</a:t>
            </a:r>
            <a:r>
              <a:rPr lang="zh-CN" altLang="en-US" b="1" dirty="0" smtClean="0"/>
              <a:t>年签订了为期</a:t>
            </a:r>
            <a:r>
              <a:rPr lang="en-US" altLang="zh-CN" b="1" dirty="0" smtClean="0"/>
              <a:t>3</a:t>
            </a:r>
            <a:r>
              <a:rPr lang="zh-CN" altLang="en-US" b="1" dirty="0" smtClean="0"/>
              <a:t>年的合同，约定该旅行社接待的客人一律安排在该宾馆食宿，食宿费用每半年结算一次。</a:t>
            </a:r>
            <a:endParaRPr lang="en-US" altLang="zh-CN" b="1" dirty="0" smtClean="0"/>
          </a:p>
          <a:p>
            <a:r>
              <a:rPr lang="en-US" altLang="zh-CN" b="1" dirty="0" smtClean="0"/>
              <a:t>2010</a:t>
            </a:r>
            <a:r>
              <a:rPr lang="zh-CN" altLang="en-US" b="1" dirty="0" smtClean="0"/>
              <a:t>年下半年，宾馆共接待该旅行社客人</a:t>
            </a:r>
            <a:r>
              <a:rPr lang="en-US" altLang="zh-CN" b="1" dirty="0" smtClean="0"/>
              <a:t>3400</a:t>
            </a:r>
            <a:r>
              <a:rPr lang="zh-CN" altLang="en-US" b="1" dirty="0" smtClean="0"/>
              <a:t>人次，总计食宿费用</a:t>
            </a:r>
            <a:r>
              <a:rPr lang="en-US" altLang="zh-CN" b="1" dirty="0" smtClean="0"/>
              <a:t>10.2</a:t>
            </a:r>
            <a:r>
              <a:rPr lang="zh-CN" altLang="en-US" b="1" dirty="0" smtClean="0"/>
              <a:t>万元，因旅行社资金周转困难，没有及时结算；</a:t>
            </a:r>
            <a:r>
              <a:rPr lang="en-US" altLang="zh-CN" b="1" dirty="0" smtClean="0"/>
              <a:t>2011</a:t>
            </a:r>
            <a:r>
              <a:rPr lang="zh-CN" altLang="en-US" b="1" dirty="0" smtClean="0"/>
              <a:t>年初，该旅行社更换了经理，由于经营不善导致亏损，不但没结清</a:t>
            </a:r>
            <a:r>
              <a:rPr lang="en-US" altLang="zh-CN" b="1" dirty="0" smtClean="0"/>
              <a:t>2010</a:t>
            </a:r>
            <a:r>
              <a:rPr lang="zh-CN" altLang="en-US" b="1" dirty="0" smtClean="0"/>
              <a:t>年的费用，当年还欠下</a:t>
            </a:r>
            <a:r>
              <a:rPr lang="en-US" altLang="zh-CN" b="1" dirty="0" smtClean="0"/>
              <a:t>4000</a:t>
            </a:r>
            <a:r>
              <a:rPr lang="zh-CN" altLang="en-US" b="1" dirty="0" smtClean="0"/>
              <a:t>余元的费用，双方几经协商，都没有达成一致。为此，宾馆告上法庭，请求支付</a:t>
            </a:r>
            <a:r>
              <a:rPr lang="en-US" altLang="zh-CN" b="1" dirty="0" smtClean="0"/>
              <a:t>2</a:t>
            </a:r>
            <a:r>
              <a:rPr lang="zh-CN" altLang="en-US" b="1" dirty="0" smtClean="0"/>
              <a:t>年来旅行社客人在宾馆的食宿费用</a:t>
            </a:r>
            <a:r>
              <a:rPr lang="en-US" altLang="zh-CN" b="1" dirty="0" smtClean="0"/>
              <a:t>10.6</a:t>
            </a:r>
            <a:r>
              <a:rPr lang="zh-CN" altLang="en-US" b="1" dirty="0" smtClean="0"/>
              <a:t>万元及逾期付款利息。法院审理期间，旅行社提出破产申请。后在上级管理部门的撮合下，由宾馆兼并了该旅行社，旅行社成为该宾馆的旅行部，宾馆因此撤诉。</a:t>
            </a:r>
            <a:endParaRPr lang="en-US" altLang="zh-CN" b="1" dirty="0" smtClean="0"/>
          </a:p>
          <a:p>
            <a:r>
              <a:rPr lang="zh-CN" altLang="en-US" b="1" dirty="0" smtClean="0"/>
              <a:t>宾馆和旅行社的合同是否终止，为什么？</a:t>
            </a:r>
            <a:endParaRPr lang="en-US" altLang="zh-CN" b="1" dirty="0" smtClean="0"/>
          </a:p>
          <a:p>
            <a:endParaRPr lang="zh-CN" alt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0"/>
            <a:ext cx="8229600" cy="1143000"/>
          </a:xfrm>
        </p:spPr>
        <p:txBody>
          <a:bodyPr/>
          <a:lstStyle/>
          <a:p>
            <a:r>
              <a:rPr lang="zh-CN" altLang="en-US" dirty="0" smtClean="0"/>
              <a:t>案例</a:t>
            </a:r>
            <a:r>
              <a:rPr lang="en-US" altLang="zh-CN" dirty="0" smtClean="0"/>
              <a:t>6</a:t>
            </a:r>
            <a:endParaRPr lang="zh-CN" altLang="en-US" dirty="0"/>
          </a:p>
        </p:txBody>
      </p:sp>
      <p:sp>
        <p:nvSpPr>
          <p:cNvPr id="3" name="内容占位符 2"/>
          <p:cNvSpPr>
            <a:spLocks noGrp="1"/>
          </p:cNvSpPr>
          <p:nvPr>
            <p:ph idx="1"/>
          </p:nvPr>
        </p:nvSpPr>
        <p:spPr>
          <a:xfrm>
            <a:off x="214282" y="1214422"/>
            <a:ext cx="8786874" cy="5500726"/>
          </a:xfrm>
        </p:spPr>
        <p:txBody>
          <a:bodyPr>
            <a:normAutofit fontScale="92500" lnSpcReduction="10000"/>
          </a:bodyPr>
          <a:lstStyle/>
          <a:p>
            <a:pPr>
              <a:lnSpc>
                <a:spcPct val="110000"/>
              </a:lnSpc>
            </a:pPr>
            <a:r>
              <a:rPr lang="zh-CN" altLang="en-US" b="1" dirty="0" smtClean="0"/>
              <a:t>南京的马先生与某旅行社签合同，参加该旅行社组织的到上海去旅游并包括观看</a:t>
            </a:r>
            <a:r>
              <a:rPr lang="en-US" altLang="zh-CN" b="1" dirty="0" smtClean="0"/>
              <a:t>F1</a:t>
            </a:r>
            <a:r>
              <a:rPr lang="zh-CN" altLang="en-US" b="1" dirty="0" smtClean="0"/>
              <a:t>赛车活动。合同约定，比赛门票费用包含在旅游费用中，共计</a:t>
            </a:r>
            <a:r>
              <a:rPr lang="en-US" altLang="zh-CN" b="1" dirty="0" smtClean="0"/>
              <a:t>1800</a:t>
            </a:r>
            <a:r>
              <a:rPr lang="zh-CN" altLang="en-US" b="1" dirty="0" smtClean="0"/>
              <a:t>元。在临近出发前，旅行社突然通知马先生，由于某种原因，推迟</a:t>
            </a:r>
            <a:r>
              <a:rPr lang="en-US" altLang="zh-CN" b="1" dirty="0" smtClean="0"/>
              <a:t>3</a:t>
            </a:r>
            <a:r>
              <a:rPr lang="zh-CN" altLang="en-US" b="1" dirty="0" smtClean="0"/>
              <a:t>天出发。马先生十分恼火，要求解除合同，退还全部旅游费用，并赔偿因延迟出发而导致看不到首场比赛的损失。旅行社不同意，马先生辩解，如果不是为了看赛车也不会报旅游团。投诉到旅游主管部门。</a:t>
            </a:r>
            <a:endParaRPr lang="en-US" altLang="zh-CN" b="1" dirty="0" smtClean="0"/>
          </a:p>
          <a:p>
            <a:pPr>
              <a:lnSpc>
                <a:spcPct val="110000"/>
              </a:lnSpc>
            </a:pPr>
            <a:r>
              <a:rPr lang="zh-CN" altLang="en-US" b="1" dirty="0" smtClean="0"/>
              <a:t>根据</a:t>
            </a:r>
            <a:r>
              <a:rPr lang="en-US" altLang="zh-CN" b="1" dirty="0" smtClean="0"/>
              <a:t>《</a:t>
            </a:r>
            <a:r>
              <a:rPr lang="zh-CN" altLang="en-US" b="1" dirty="0" smtClean="0"/>
              <a:t>合同法</a:t>
            </a:r>
            <a:r>
              <a:rPr lang="en-US" altLang="zh-CN" b="1" dirty="0" smtClean="0"/>
              <a:t>》</a:t>
            </a:r>
            <a:r>
              <a:rPr lang="zh-CN" altLang="en-US" b="1" dirty="0" smtClean="0"/>
              <a:t>，旅游者是否能解除合同？</a:t>
            </a:r>
            <a:endParaRPr lang="en-US" altLang="zh-CN" b="1" dirty="0" smtClean="0"/>
          </a:p>
          <a:p>
            <a:pPr>
              <a:lnSpc>
                <a:spcPct val="110000"/>
              </a:lnSpc>
            </a:pPr>
            <a:r>
              <a:rPr lang="en-US" altLang="zh-CN" b="1" dirty="0" smtClean="0"/>
              <a:t>《</a:t>
            </a:r>
            <a:r>
              <a:rPr lang="zh-CN" altLang="en-US" b="1" dirty="0" smtClean="0"/>
              <a:t>旅游法</a:t>
            </a:r>
            <a:r>
              <a:rPr lang="en-US" altLang="zh-CN" b="1" dirty="0" smtClean="0"/>
              <a:t>》</a:t>
            </a:r>
            <a:r>
              <a:rPr lang="zh-CN" altLang="en-US" b="1" dirty="0" smtClean="0"/>
              <a:t>又是怎么规定的？</a:t>
            </a:r>
            <a:endParaRPr lang="zh-CN" alt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0"/>
            <a:ext cx="8229600" cy="857232"/>
          </a:xfrm>
        </p:spPr>
        <p:txBody>
          <a:bodyPr>
            <a:normAutofit/>
          </a:bodyPr>
          <a:lstStyle/>
          <a:p>
            <a:r>
              <a:rPr lang="zh-CN" altLang="en-US" dirty="0" smtClean="0"/>
              <a:t>案例</a:t>
            </a:r>
            <a:r>
              <a:rPr lang="en-US" altLang="zh-CN" dirty="0" smtClean="0"/>
              <a:t>1 </a:t>
            </a:r>
            <a:endParaRPr lang="zh-CN" altLang="en-US" dirty="0"/>
          </a:p>
        </p:txBody>
      </p:sp>
      <p:sp>
        <p:nvSpPr>
          <p:cNvPr id="3" name="内容占位符 2"/>
          <p:cNvSpPr>
            <a:spLocks noGrp="1"/>
          </p:cNvSpPr>
          <p:nvPr>
            <p:ph idx="1"/>
          </p:nvPr>
        </p:nvSpPr>
        <p:spPr>
          <a:xfrm>
            <a:off x="0" y="928670"/>
            <a:ext cx="9001156" cy="5786478"/>
          </a:xfrm>
        </p:spPr>
        <p:txBody>
          <a:bodyPr>
            <a:normAutofit fontScale="92500" lnSpcReduction="20000"/>
          </a:bodyPr>
          <a:lstStyle/>
          <a:p>
            <a:r>
              <a:rPr lang="zh-CN" altLang="en-US" b="1" dirty="0" smtClean="0"/>
              <a:t>某三星级酒店与本市某装修公司签订了一份装修合同。合同规定：装修公司负责对宾馆进行装修，对宾馆地面采用大理石铺地，装修用的原料由装修公司负责，总计装修费用</a:t>
            </a:r>
            <a:r>
              <a:rPr lang="en-US" altLang="zh-CN" b="1" dirty="0" smtClean="0"/>
              <a:t>120</a:t>
            </a:r>
            <a:r>
              <a:rPr lang="zh-CN" altLang="en-US" b="1" dirty="0" smtClean="0"/>
              <a:t>万元。合同签订后，装修公司即按照合同要求开始施工。</a:t>
            </a:r>
            <a:endParaRPr lang="en-US" altLang="zh-CN" b="1" dirty="0" smtClean="0"/>
          </a:p>
          <a:p>
            <a:r>
              <a:rPr lang="zh-CN" altLang="en-US" b="1" dirty="0" smtClean="0"/>
              <a:t>不久，宾馆要求对已经装修完毕的会议室进行改装，并换用木制地板铺地。装修公司表示同意。为了购买木制地板，并对会议室重新装修，装修公司共花费</a:t>
            </a:r>
            <a:r>
              <a:rPr lang="en-US" altLang="zh-CN" b="1" dirty="0" smtClean="0"/>
              <a:t>5</a:t>
            </a:r>
            <a:r>
              <a:rPr lang="zh-CN" altLang="en-US" b="1" dirty="0" smtClean="0"/>
              <a:t>万元。工程完毕，验收合格后，装修公司要求宾馆承担为改装会议室而支出的费用。而宾馆只同意按合同约定支付装修费</a:t>
            </a:r>
            <a:r>
              <a:rPr lang="en-US" altLang="zh-CN" b="1" dirty="0" smtClean="0"/>
              <a:t>120</a:t>
            </a:r>
            <a:r>
              <a:rPr lang="zh-CN" altLang="en-US" b="1" dirty="0" smtClean="0"/>
              <a:t>万元。</a:t>
            </a:r>
            <a:endParaRPr lang="en-US" altLang="zh-CN" b="1" dirty="0" smtClean="0"/>
          </a:p>
          <a:p>
            <a:r>
              <a:rPr lang="zh-CN" altLang="en-US" b="1" dirty="0" smtClean="0"/>
              <a:t>双飞协商不成，起诉，装修公司要求宾馆承担因变更合同而导致自己多支出的费用。</a:t>
            </a:r>
            <a:endParaRPr lang="en-US" altLang="zh-CN" b="1" dirty="0" smtClean="0"/>
          </a:p>
          <a:p>
            <a:r>
              <a:rPr lang="zh-CN" altLang="en-US" b="1" dirty="0" smtClean="0">
                <a:solidFill>
                  <a:srgbClr val="FF0000"/>
                </a:solidFill>
              </a:rPr>
              <a:t>装修公司与宾馆的合同变更是否有效？为什么？</a:t>
            </a:r>
            <a:endParaRPr lang="en-US" altLang="zh-CN" b="1" dirty="0" smtClean="0">
              <a:solidFill>
                <a:srgbClr val="FF0000"/>
              </a:solidFill>
            </a:endParaRPr>
          </a:p>
          <a:p>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pPr>
              <a:buNone/>
            </a:pPr>
            <a:r>
              <a:rPr lang="zh-CN" altLang="en-US" b="1" dirty="0" smtClean="0"/>
              <a:t>一、合同的变更</a:t>
            </a:r>
            <a:endParaRPr lang="en-US" altLang="zh-CN" b="1" dirty="0" smtClean="0"/>
          </a:p>
          <a:p>
            <a:r>
              <a:rPr lang="en-US" altLang="zh-CN" dirty="0" smtClean="0"/>
              <a:t>1.</a:t>
            </a:r>
            <a:r>
              <a:rPr lang="zh-CN" altLang="en-US" dirty="0" smtClean="0"/>
              <a:t>合同变更的含义</a:t>
            </a:r>
            <a:endParaRPr lang="en-US" altLang="zh-CN" dirty="0" smtClean="0"/>
          </a:p>
          <a:p>
            <a:r>
              <a:rPr lang="en-US" altLang="zh-CN" dirty="0" smtClean="0"/>
              <a:t>2.</a:t>
            </a:r>
            <a:r>
              <a:rPr lang="zh-CN" altLang="en-US" dirty="0" smtClean="0"/>
              <a:t>合同变更的条件</a:t>
            </a:r>
            <a:endParaRPr lang="en-US" altLang="zh-CN" dirty="0" smtClean="0"/>
          </a:p>
          <a:p>
            <a:r>
              <a:rPr lang="zh-CN" altLang="en-US" dirty="0" smtClean="0"/>
              <a:t>第七十七条</a:t>
            </a:r>
            <a:r>
              <a:rPr lang="en-US" dirty="0" smtClean="0"/>
              <a:t> </a:t>
            </a:r>
            <a:r>
              <a:rPr lang="en-US" altLang="zh-CN" dirty="0" smtClean="0"/>
              <a:t>【</a:t>
            </a:r>
            <a:r>
              <a:rPr lang="zh-CN" altLang="en-US" dirty="0" smtClean="0"/>
              <a:t>合同变更条件</a:t>
            </a:r>
            <a:r>
              <a:rPr lang="en-US" altLang="zh-CN" dirty="0" smtClean="0"/>
              <a:t>】</a:t>
            </a:r>
            <a:r>
              <a:rPr lang="zh-CN" altLang="en-US" dirty="0" smtClean="0"/>
              <a:t>当事人协商一致，可以变更合同。</a:t>
            </a:r>
          </a:p>
          <a:p>
            <a:r>
              <a:rPr lang="zh-CN" altLang="en-US" dirty="0" smtClean="0"/>
              <a:t>法律、行政法规规定变更合同应当办理批准、登记等手续的，依照其规定。</a:t>
            </a:r>
            <a:endParaRPr lang="en-US" altLang="zh-CN" dirty="0" smtClean="0"/>
          </a:p>
          <a:p>
            <a:r>
              <a:rPr lang="zh-CN" altLang="en-US" dirty="0" smtClean="0"/>
              <a:t>第七十八条</a:t>
            </a:r>
            <a:r>
              <a:rPr lang="en-US" dirty="0" smtClean="0"/>
              <a:t> </a:t>
            </a:r>
            <a:r>
              <a:rPr lang="en-US" altLang="zh-CN" dirty="0" smtClean="0"/>
              <a:t>【</a:t>
            </a:r>
            <a:r>
              <a:rPr lang="zh-CN" altLang="en-US" dirty="0" smtClean="0"/>
              <a:t>合同变更内容不明的处理</a:t>
            </a:r>
            <a:r>
              <a:rPr lang="en-US" altLang="zh-CN" dirty="0" smtClean="0"/>
              <a:t>】</a:t>
            </a:r>
            <a:r>
              <a:rPr lang="zh-CN" altLang="en-US" dirty="0" smtClean="0"/>
              <a:t>当事人对合同变更的内容约定不明确的，推定为未变更。</a:t>
            </a:r>
          </a:p>
          <a:p>
            <a:endParaRPr lang="zh-CN" altLang="en-US" dirty="0" smtClean="0"/>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071546"/>
            <a:ext cx="8229600" cy="5054617"/>
          </a:xfrm>
        </p:spPr>
        <p:txBody>
          <a:bodyPr>
            <a:normAutofit fontScale="77500" lnSpcReduction="20000"/>
          </a:bodyPr>
          <a:lstStyle/>
          <a:p>
            <a:pPr>
              <a:buNone/>
            </a:pPr>
            <a:r>
              <a:rPr lang="zh-CN" altLang="en-US" b="1" dirty="0" smtClean="0"/>
              <a:t>二、合同的转让</a:t>
            </a:r>
            <a:endParaRPr lang="en-US" altLang="zh-CN" b="1" dirty="0" smtClean="0"/>
          </a:p>
          <a:p>
            <a:r>
              <a:rPr lang="en-US" altLang="zh-CN" dirty="0" smtClean="0"/>
              <a:t>1.</a:t>
            </a:r>
            <a:r>
              <a:rPr lang="zh-CN" altLang="en-US" dirty="0" smtClean="0"/>
              <a:t>合同转让的含义</a:t>
            </a:r>
            <a:endParaRPr lang="en-US" altLang="zh-CN" dirty="0" smtClean="0"/>
          </a:p>
          <a:p>
            <a:r>
              <a:rPr lang="en-US" altLang="zh-CN" dirty="0" smtClean="0"/>
              <a:t>2.</a:t>
            </a:r>
            <a:r>
              <a:rPr lang="zh-CN" altLang="en-US" dirty="0" smtClean="0"/>
              <a:t>债权转让</a:t>
            </a:r>
            <a:endParaRPr lang="en-US" altLang="zh-CN" dirty="0" smtClean="0"/>
          </a:p>
          <a:p>
            <a:r>
              <a:rPr lang="zh-CN" altLang="en-US" dirty="0" smtClean="0"/>
              <a:t>第七十九条</a:t>
            </a:r>
            <a:r>
              <a:rPr lang="en-US" dirty="0" smtClean="0"/>
              <a:t> </a:t>
            </a:r>
            <a:r>
              <a:rPr lang="en-US" altLang="zh-CN" dirty="0" smtClean="0"/>
              <a:t>【</a:t>
            </a:r>
            <a:r>
              <a:rPr lang="zh-CN" altLang="en-US" dirty="0" smtClean="0"/>
              <a:t>债权的转让</a:t>
            </a:r>
            <a:r>
              <a:rPr lang="en-US" altLang="zh-CN" dirty="0" smtClean="0"/>
              <a:t>】</a:t>
            </a:r>
            <a:r>
              <a:rPr lang="zh-CN" altLang="en-US" dirty="0" smtClean="0"/>
              <a:t>债权人可以将合同的权利全部或者部分转让给第三人，但有下列情形之一的除外：</a:t>
            </a:r>
          </a:p>
          <a:p>
            <a:r>
              <a:rPr lang="en-US" dirty="0" smtClean="0"/>
              <a:t>(</a:t>
            </a:r>
            <a:r>
              <a:rPr lang="zh-CN" altLang="en-US" dirty="0" smtClean="0"/>
              <a:t>一</a:t>
            </a:r>
            <a:r>
              <a:rPr lang="en-US" dirty="0" smtClean="0"/>
              <a:t>)</a:t>
            </a:r>
            <a:r>
              <a:rPr lang="zh-CN" altLang="en-US" dirty="0" smtClean="0"/>
              <a:t>根据合同性质不得转让</a:t>
            </a:r>
            <a:r>
              <a:rPr lang="en-US" dirty="0" smtClean="0"/>
              <a:t>;</a:t>
            </a:r>
            <a:endParaRPr lang="zh-CN" altLang="en-US" dirty="0" smtClean="0"/>
          </a:p>
          <a:p>
            <a:r>
              <a:rPr lang="en-US" dirty="0" smtClean="0"/>
              <a:t>(</a:t>
            </a:r>
            <a:r>
              <a:rPr lang="zh-CN" altLang="en-US" dirty="0" smtClean="0"/>
              <a:t>二</a:t>
            </a:r>
            <a:r>
              <a:rPr lang="en-US" dirty="0" smtClean="0"/>
              <a:t>)</a:t>
            </a:r>
            <a:r>
              <a:rPr lang="zh-CN" altLang="en-US" dirty="0" smtClean="0"/>
              <a:t>按照当事人约定不得转让</a:t>
            </a:r>
            <a:r>
              <a:rPr lang="en-US" dirty="0" smtClean="0"/>
              <a:t>;</a:t>
            </a:r>
            <a:endParaRPr lang="zh-CN" altLang="en-US" dirty="0" smtClean="0"/>
          </a:p>
          <a:p>
            <a:r>
              <a:rPr lang="en-US" dirty="0" smtClean="0"/>
              <a:t>(</a:t>
            </a:r>
            <a:r>
              <a:rPr lang="zh-CN" altLang="en-US" dirty="0" smtClean="0"/>
              <a:t>三</a:t>
            </a:r>
            <a:r>
              <a:rPr lang="en-US" dirty="0" smtClean="0"/>
              <a:t>)</a:t>
            </a:r>
            <a:r>
              <a:rPr lang="zh-CN" altLang="en-US" dirty="0" smtClean="0"/>
              <a:t>依照法律规定不得转让。</a:t>
            </a:r>
          </a:p>
          <a:p>
            <a:r>
              <a:rPr lang="zh-CN" altLang="en-US" dirty="0" smtClean="0"/>
              <a:t>第八十条</a:t>
            </a:r>
            <a:r>
              <a:rPr lang="en-US" dirty="0" smtClean="0"/>
              <a:t> </a:t>
            </a:r>
            <a:r>
              <a:rPr lang="en-US" altLang="zh-CN" dirty="0" smtClean="0"/>
              <a:t>【</a:t>
            </a:r>
            <a:r>
              <a:rPr lang="en-US" dirty="0" err="1" smtClean="0">
                <a:hlinkClick r:id="rId2" tooltip="债权转让"/>
              </a:rPr>
              <a:t>债权转让</a:t>
            </a:r>
            <a:r>
              <a:rPr lang="zh-CN" altLang="en-US" dirty="0" smtClean="0"/>
              <a:t>的通知义务</a:t>
            </a:r>
            <a:r>
              <a:rPr lang="en-US" altLang="zh-CN" dirty="0" smtClean="0"/>
              <a:t>】</a:t>
            </a:r>
            <a:r>
              <a:rPr lang="zh-CN" altLang="en-US" dirty="0" smtClean="0"/>
              <a:t>债权人转让权利的，应当通知债务人。未经通知，该转让对债务人不发生效力。</a:t>
            </a:r>
          </a:p>
          <a:p>
            <a:r>
              <a:rPr lang="zh-CN" altLang="en-US" dirty="0" smtClean="0"/>
              <a:t>债权人转让权利的通知不得撤销，但经受让人同意的除外。</a:t>
            </a:r>
          </a:p>
          <a:p>
            <a:endParaRPr lang="en-US" altLang="zh-CN" dirty="0" smtClean="0"/>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zh-CN" altLang="en-US" dirty="0" smtClean="0"/>
              <a:t>第八十一</a:t>
            </a:r>
            <a:r>
              <a:rPr lang="zh-CN" altLang="en-US" dirty="0" smtClean="0"/>
              <a:t>条</a:t>
            </a:r>
            <a:r>
              <a:rPr lang="en-US" dirty="0" smtClean="0"/>
              <a:t> </a:t>
            </a:r>
            <a:r>
              <a:rPr lang="en-US" altLang="zh-CN" dirty="0" smtClean="0"/>
              <a:t>【</a:t>
            </a:r>
            <a:r>
              <a:rPr lang="zh-CN" altLang="en-US" dirty="0" smtClean="0"/>
              <a:t>从权利的转移</a:t>
            </a:r>
            <a:r>
              <a:rPr lang="en-US" altLang="zh-CN" dirty="0" smtClean="0"/>
              <a:t>】</a:t>
            </a:r>
            <a:r>
              <a:rPr lang="zh-CN" altLang="en-US" dirty="0" smtClean="0"/>
              <a:t>债权人转让权利的，受让人取得与债权有关的从权利，但该从权利专属于债权人自身的除外。</a:t>
            </a:r>
          </a:p>
          <a:p>
            <a:r>
              <a:rPr lang="zh-CN" altLang="en-US" dirty="0" smtClean="0"/>
              <a:t>第八十二条</a:t>
            </a:r>
            <a:r>
              <a:rPr lang="en-US" dirty="0" smtClean="0"/>
              <a:t> </a:t>
            </a:r>
            <a:r>
              <a:rPr lang="en-US" altLang="zh-CN" dirty="0" smtClean="0"/>
              <a:t>【</a:t>
            </a:r>
            <a:r>
              <a:rPr lang="zh-CN" altLang="en-US" dirty="0" smtClean="0"/>
              <a:t>债务人的抗辩权</a:t>
            </a:r>
            <a:r>
              <a:rPr lang="en-US" altLang="zh-CN" dirty="0" smtClean="0"/>
              <a:t>】</a:t>
            </a:r>
            <a:r>
              <a:rPr lang="zh-CN" altLang="en-US" dirty="0" smtClean="0"/>
              <a:t>债务人接到债权转让通知后，债务人对让与人的抗辩，可以向受让人主张。</a:t>
            </a:r>
          </a:p>
          <a:p>
            <a:r>
              <a:rPr lang="zh-CN" altLang="en-US" dirty="0" smtClean="0"/>
              <a:t>第八十三条</a:t>
            </a:r>
            <a:r>
              <a:rPr lang="en-US" dirty="0" smtClean="0"/>
              <a:t> </a:t>
            </a:r>
            <a:r>
              <a:rPr lang="en-US" altLang="zh-CN" dirty="0" smtClean="0"/>
              <a:t>【</a:t>
            </a:r>
            <a:r>
              <a:rPr lang="zh-CN" altLang="en-US" dirty="0" smtClean="0"/>
              <a:t>债务人的抵销权</a:t>
            </a:r>
            <a:r>
              <a:rPr lang="en-US" altLang="zh-CN" dirty="0" smtClean="0"/>
              <a:t>】</a:t>
            </a:r>
            <a:r>
              <a:rPr lang="zh-CN" altLang="en-US" dirty="0" smtClean="0"/>
              <a:t>债务人接到债权转让通知时，债务人对让与人享有债权，并且债务人的债权先于转让的债权到期或者同时到期的，债务人可以向受让人主张抵销。</a:t>
            </a:r>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合同转让</a:t>
            </a:r>
            <a:endParaRPr lang="zh-CN" altLang="en-US" dirty="0"/>
          </a:p>
        </p:txBody>
      </p:sp>
      <p:sp>
        <p:nvSpPr>
          <p:cNvPr id="3" name="内容占位符 2"/>
          <p:cNvSpPr>
            <a:spLocks noGrp="1"/>
          </p:cNvSpPr>
          <p:nvPr>
            <p:ph idx="1"/>
          </p:nvPr>
        </p:nvSpPr>
        <p:spPr>
          <a:xfrm>
            <a:off x="457200" y="1600200"/>
            <a:ext cx="8686800" cy="5257800"/>
          </a:xfrm>
        </p:spPr>
        <p:txBody>
          <a:bodyPr>
            <a:normAutofit/>
          </a:bodyPr>
          <a:lstStyle/>
          <a:p>
            <a:r>
              <a:rPr lang="zh-CN" altLang="en-US" b="1" dirty="0" smtClean="0"/>
              <a:t>连带债务：数人负同一债务，对于债权人各负全部给付义务。</a:t>
            </a:r>
            <a:endParaRPr lang="en-US" altLang="zh-CN" b="1" dirty="0" smtClean="0"/>
          </a:p>
          <a:p>
            <a:r>
              <a:rPr lang="zh-CN" altLang="en-US" b="1" dirty="0" smtClean="0"/>
              <a:t>我国</a:t>
            </a:r>
            <a:r>
              <a:rPr lang="en-US" altLang="zh-CN" b="1" dirty="0" smtClean="0"/>
              <a:t>《</a:t>
            </a:r>
            <a:r>
              <a:rPr lang="zh-CN" altLang="en-US" b="1" dirty="0" smtClean="0"/>
              <a:t>民法通则</a:t>
            </a:r>
            <a:r>
              <a:rPr lang="en-US" altLang="zh-CN" b="1" dirty="0" smtClean="0"/>
              <a:t>》</a:t>
            </a:r>
            <a:r>
              <a:rPr lang="zh-CN" altLang="en-US" b="1" dirty="0" smtClean="0"/>
              <a:t>第 </a:t>
            </a:r>
            <a:r>
              <a:rPr lang="en-US" altLang="zh-CN" b="1" dirty="0" smtClean="0"/>
              <a:t>87 </a:t>
            </a:r>
            <a:r>
              <a:rPr lang="zh-CN" altLang="en-US" b="1" dirty="0" smtClean="0"/>
              <a:t>条规定：“债权人或者债务人一方人数为二人以上的，依照法律的规定或者当事人的约定，享有连带权利的每个债权人，都有权要求债务人履行义务；负有连带义务的每个债务人，都负有清偿全部债务的义务，履行了义务的人，有权要求其他负有连带义务的人偿付他应当承担的份额。”这里规定的即是连带之债。</a:t>
            </a:r>
            <a:endParaRPr lang="zh-CN" alt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0"/>
            <a:ext cx="8229600" cy="571480"/>
          </a:xfrm>
        </p:spPr>
        <p:txBody>
          <a:bodyPr>
            <a:normAutofit fontScale="90000"/>
          </a:bodyPr>
          <a:lstStyle/>
          <a:p>
            <a:r>
              <a:rPr lang="zh-CN" altLang="en-US" sz="3200" dirty="0" smtClean="0"/>
              <a:t>案例</a:t>
            </a:r>
            <a:r>
              <a:rPr lang="en-US" altLang="zh-CN" sz="3200" dirty="0" smtClean="0"/>
              <a:t>2</a:t>
            </a:r>
            <a:endParaRPr lang="zh-CN" altLang="en-US" sz="3200" dirty="0"/>
          </a:p>
        </p:txBody>
      </p:sp>
      <p:sp>
        <p:nvSpPr>
          <p:cNvPr id="3" name="内容占位符 2"/>
          <p:cNvSpPr>
            <a:spLocks noGrp="1"/>
          </p:cNvSpPr>
          <p:nvPr>
            <p:ph idx="1"/>
          </p:nvPr>
        </p:nvSpPr>
        <p:spPr>
          <a:xfrm>
            <a:off x="0" y="428604"/>
            <a:ext cx="9001156" cy="6429396"/>
          </a:xfrm>
        </p:spPr>
        <p:txBody>
          <a:bodyPr>
            <a:normAutofit fontScale="70000" lnSpcReduction="20000"/>
          </a:bodyPr>
          <a:lstStyle/>
          <a:p>
            <a:pPr>
              <a:lnSpc>
                <a:spcPct val="120000"/>
              </a:lnSpc>
            </a:pPr>
            <a:r>
              <a:rPr lang="en-US" altLang="zh-CN" sz="3400" b="1" dirty="0" smtClean="0"/>
              <a:t>2010</a:t>
            </a:r>
            <a:r>
              <a:rPr lang="zh-CN" altLang="en-US" sz="3400" b="1" dirty="0" smtClean="0"/>
              <a:t>年</a:t>
            </a:r>
            <a:r>
              <a:rPr lang="en-US" altLang="zh-CN" sz="3400" b="1" dirty="0" smtClean="0"/>
              <a:t>5</a:t>
            </a:r>
            <a:r>
              <a:rPr lang="zh-CN" altLang="en-US" sz="3400" b="1" dirty="0" smtClean="0"/>
              <a:t>月</a:t>
            </a:r>
            <a:r>
              <a:rPr lang="en-US" altLang="zh-CN" sz="3400" b="1" dirty="0" smtClean="0"/>
              <a:t>8</a:t>
            </a:r>
            <a:r>
              <a:rPr lang="zh-CN" altLang="en-US" sz="3400" b="1" dirty="0" smtClean="0"/>
              <a:t>日，某百货大楼与某空调厂签订了空调购销合同。合同规定，</a:t>
            </a:r>
            <a:r>
              <a:rPr lang="en-US" altLang="zh-CN" sz="3400" b="1" dirty="0" smtClean="0"/>
              <a:t>2010</a:t>
            </a:r>
            <a:r>
              <a:rPr lang="zh-CN" altLang="en-US" sz="3400" b="1" dirty="0" smtClean="0"/>
              <a:t>年</a:t>
            </a:r>
            <a:r>
              <a:rPr lang="en-US" altLang="zh-CN" sz="3400" b="1" dirty="0" smtClean="0"/>
              <a:t>7</a:t>
            </a:r>
            <a:r>
              <a:rPr lang="zh-CN" altLang="en-US" sz="3400" b="1" dirty="0" smtClean="0"/>
              <a:t>月</a:t>
            </a:r>
            <a:r>
              <a:rPr lang="en-US" altLang="zh-CN" sz="3400" b="1" dirty="0" smtClean="0"/>
              <a:t>1</a:t>
            </a:r>
            <a:r>
              <a:rPr lang="zh-CN" altLang="en-US" sz="3400" b="1" dirty="0" smtClean="0"/>
              <a:t>日前，空调厂向百货大楼支付某柜式空调</a:t>
            </a:r>
            <a:r>
              <a:rPr lang="en-US" altLang="zh-CN" sz="3400" b="1" dirty="0" smtClean="0"/>
              <a:t>200</a:t>
            </a:r>
            <a:r>
              <a:rPr lang="zh-CN" altLang="en-US" sz="3400" b="1" dirty="0" smtClean="0"/>
              <a:t>台，每台</a:t>
            </a:r>
            <a:r>
              <a:rPr lang="en-US" altLang="zh-CN" sz="3400" b="1" dirty="0" smtClean="0"/>
              <a:t>6400</a:t>
            </a:r>
            <a:r>
              <a:rPr lang="zh-CN" altLang="en-US" sz="3400" b="1" dirty="0" smtClean="0"/>
              <a:t>元，总价款</a:t>
            </a:r>
            <a:r>
              <a:rPr lang="en-US" altLang="zh-CN" sz="3400" b="1" dirty="0" smtClean="0"/>
              <a:t>128</a:t>
            </a:r>
            <a:r>
              <a:rPr lang="zh-CN" altLang="en-US" sz="3400" b="1" dirty="0" smtClean="0"/>
              <a:t>万元，支付方式为百货大楼到空调厂分批验收自提，百货大楼预付定金</a:t>
            </a:r>
            <a:r>
              <a:rPr lang="en-US" altLang="zh-CN" sz="3400" b="1" dirty="0" smtClean="0"/>
              <a:t>12</a:t>
            </a:r>
            <a:r>
              <a:rPr lang="zh-CN" altLang="en-US" sz="3400" b="1" dirty="0" smtClean="0"/>
              <a:t>万元。</a:t>
            </a:r>
            <a:endParaRPr lang="en-US" altLang="zh-CN" sz="3400" b="1" dirty="0" smtClean="0"/>
          </a:p>
          <a:p>
            <a:pPr>
              <a:lnSpc>
                <a:spcPct val="120000"/>
              </a:lnSpc>
            </a:pPr>
            <a:r>
              <a:rPr lang="zh-CN" altLang="en-US" sz="3400" b="1" dirty="0" smtClean="0"/>
              <a:t>合同签订后，百货大楼得知本市某饭店为评定星级，欲在饭店安装</a:t>
            </a:r>
            <a:r>
              <a:rPr lang="en-US" altLang="zh-CN" sz="3400" b="1" dirty="0" smtClean="0"/>
              <a:t>200</a:t>
            </a:r>
            <a:r>
              <a:rPr lang="zh-CN" altLang="en-US" sz="3400" b="1" dirty="0" smtClean="0"/>
              <a:t>台柜式空调，于是百货大楼找到该饭店，经双方协商达成协议，由该饭店直接到空调厂提货，空调每台</a:t>
            </a:r>
            <a:r>
              <a:rPr lang="en-US" altLang="zh-CN" sz="3400" b="1" dirty="0" smtClean="0"/>
              <a:t>6550</a:t>
            </a:r>
            <a:r>
              <a:rPr lang="zh-CN" altLang="en-US" sz="3400" b="1" dirty="0" smtClean="0"/>
              <a:t>元，总价款</a:t>
            </a:r>
            <a:r>
              <a:rPr lang="en-US" altLang="zh-CN" sz="3400" b="1" dirty="0" smtClean="0"/>
              <a:t>131</a:t>
            </a:r>
            <a:r>
              <a:rPr lang="zh-CN" altLang="en-US" sz="3400" b="1" dirty="0" smtClean="0"/>
              <a:t>万元。之后，百货大楼致函空调厂，称该批空调已转让给本市的饭店，请空调厂允许饭店于同年</a:t>
            </a:r>
            <a:r>
              <a:rPr lang="en-US" altLang="zh-CN" sz="3400" b="1" dirty="0" smtClean="0"/>
              <a:t>6</a:t>
            </a:r>
            <a:r>
              <a:rPr lang="zh-CN" altLang="en-US" sz="3400" b="1" dirty="0" smtClean="0"/>
              <a:t>月</a:t>
            </a:r>
            <a:r>
              <a:rPr lang="en-US" altLang="zh-CN" sz="3400" b="1" dirty="0" smtClean="0"/>
              <a:t>30</a:t>
            </a:r>
            <a:r>
              <a:rPr lang="zh-CN" altLang="en-US" sz="3400" b="1" dirty="0" smtClean="0"/>
              <a:t>日提货，货款由百货大楼于 当年</a:t>
            </a:r>
            <a:r>
              <a:rPr lang="en-US" altLang="zh-CN" sz="3400" b="1" dirty="0" smtClean="0"/>
              <a:t>7</a:t>
            </a:r>
            <a:r>
              <a:rPr lang="zh-CN" altLang="en-US" sz="3400" b="1" dirty="0" smtClean="0"/>
              <a:t>月</a:t>
            </a:r>
            <a:r>
              <a:rPr lang="en-US" altLang="zh-CN" sz="3400" b="1" dirty="0" smtClean="0"/>
              <a:t>2</a:t>
            </a:r>
            <a:r>
              <a:rPr lang="zh-CN" altLang="en-US" sz="3400" b="1" dirty="0" smtClean="0"/>
              <a:t>日一次付清。空调厂对此未予答复。同年</a:t>
            </a:r>
            <a:r>
              <a:rPr lang="en-US" altLang="zh-CN" sz="3400" b="1" dirty="0" smtClean="0"/>
              <a:t>6</a:t>
            </a:r>
            <a:r>
              <a:rPr lang="zh-CN" altLang="en-US" sz="3400" b="1" dirty="0" smtClean="0"/>
              <a:t>月</a:t>
            </a:r>
            <a:r>
              <a:rPr lang="en-US" altLang="zh-CN" sz="3400" b="1" dirty="0" smtClean="0"/>
              <a:t>24</a:t>
            </a:r>
            <a:r>
              <a:rPr lang="zh-CN" altLang="en-US" sz="3400" b="1" dirty="0" smtClean="0"/>
              <a:t>日，饭店致函空调厂，称其将于</a:t>
            </a:r>
            <a:r>
              <a:rPr lang="en-US" altLang="zh-CN" sz="3400" b="1" dirty="0" smtClean="0"/>
              <a:t>6</a:t>
            </a:r>
            <a:r>
              <a:rPr lang="zh-CN" altLang="en-US" sz="3400" b="1" dirty="0" smtClean="0"/>
              <a:t>月</a:t>
            </a:r>
            <a:r>
              <a:rPr lang="en-US" altLang="zh-CN" sz="3400" b="1" dirty="0" smtClean="0"/>
              <a:t>30</a:t>
            </a:r>
            <a:r>
              <a:rPr lang="zh-CN" altLang="en-US" sz="3400" b="1" dirty="0" smtClean="0"/>
              <a:t>日提货，请其做好发货准备。至</a:t>
            </a:r>
            <a:r>
              <a:rPr lang="en-US" altLang="zh-CN" sz="3400" b="1" dirty="0" smtClean="0"/>
              <a:t>6</a:t>
            </a:r>
            <a:r>
              <a:rPr lang="zh-CN" altLang="en-US" sz="3400" b="1" dirty="0" smtClean="0"/>
              <a:t>月</a:t>
            </a:r>
            <a:r>
              <a:rPr lang="en-US" altLang="zh-CN" sz="3400" b="1" dirty="0" smtClean="0"/>
              <a:t>30</a:t>
            </a:r>
            <a:r>
              <a:rPr lang="zh-CN" altLang="en-US" sz="3400" b="1" dirty="0" smtClean="0"/>
              <a:t>日，饭店去空调厂提货时，空调厂以饭店无权提货为由予以拒绝。后经多次催促，空调厂仍拒绝发货。饭店诉至法院，请求判令空调厂承担违约责任。</a:t>
            </a:r>
            <a:endParaRPr lang="en-US" altLang="zh-CN" sz="3400" b="1" dirty="0" smtClean="0"/>
          </a:p>
          <a:p>
            <a:pPr>
              <a:lnSpc>
                <a:spcPct val="120000"/>
              </a:lnSpc>
            </a:pPr>
            <a:r>
              <a:rPr lang="zh-CN" altLang="en-US" sz="3400" b="1" dirty="0" smtClean="0"/>
              <a:t>百货大楼与空调厂</a:t>
            </a:r>
            <a:r>
              <a:rPr lang="zh-CN" altLang="en-US" b="1" dirty="0" smtClean="0"/>
              <a:t>签订的空调购销合同是否有效，为什么？</a:t>
            </a:r>
            <a:endParaRPr lang="en-US" altLang="zh-CN" b="1" dirty="0" smtClean="0"/>
          </a:p>
          <a:p>
            <a:r>
              <a:rPr lang="zh-CN" altLang="en-US" b="1" dirty="0" smtClean="0"/>
              <a:t>百货大楼与饭店签的转让合同是否有效？空调厂是否承担违约责任？</a:t>
            </a:r>
            <a:endParaRPr lang="zh-CN" alt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案例</a:t>
            </a:r>
            <a:r>
              <a:rPr lang="en-US" altLang="zh-CN" dirty="0" smtClean="0"/>
              <a:t>3</a:t>
            </a:r>
            <a:endParaRPr lang="zh-CN" altLang="en-US" dirty="0"/>
          </a:p>
        </p:txBody>
      </p:sp>
      <p:sp>
        <p:nvSpPr>
          <p:cNvPr id="3" name="内容占位符 2"/>
          <p:cNvSpPr>
            <a:spLocks noGrp="1"/>
          </p:cNvSpPr>
          <p:nvPr>
            <p:ph idx="1"/>
          </p:nvPr>
        </p:nvSpPr>
        <p:spPr/>
        <p:txBody>
          <a:bodyPr/>
          <a:lstStyle/>
          <a:p>
            <a:endParaRPr lang="en-US" altLang="zh-CN" dirty="0" smtClean="0"/>
          </a:p>
          <a:p>
            <a:r>
              <a:rPr lang="zh-CN" altLang="en-US" dirty="0" smtClean="0"/>
              <a:t>张</a:t>
            </a:r>
            <a:r>
              <a:rPr lang="zh-CN" altLang="en-US" b="1" dirty="0" smtClean="0"/>
              <a:t>某借给李某</a:t>
            </a:r>
            <a:r>
              <a:rPr lang="en-US" altLang="zh-CN" b="1" dirty="0" smtClean="0"/>
              <a:t>3</a:t>
            </a:r>
            <a:r>
              <a:rPr lang="zh-CN" altLang="en-US" b="1" dirty="0" smtClean="0"/>
              <a:t>万元钱，约定利息</a:t>
            </a:r>
            <a:r>
              <a:rPr lang="en-US" altLang="zh-CN" b="1" dirty="0" smtClean="0"/>
              <a:t>5000</a:t>
            </a:r>
            <a:r>
              <a:rPr lang="zh-CN" altLang="en-US" b="1" dirty="0" smtClean="0"/>
              <a:t>元，两年内一并还清。一年后，张某要出国，于是告诉李某把钱还给张某的父亲。还钱时，李某只还给张父</a:t>
            </a:r>
            <a:r>
              <a:rPr lang="en-US" altLang="zh-CN" b="1" dirty="0" smtClean="0"/>
              <a:t>3</a:t>
            </a:r>
            <a:r>
              <a:rPr lang="zh-CN" altLang="en-US" b="1" dirty="0" smtClean="0"/>
              <a:t>万元的本金，拒绝还</a:t>
            </a:r>
            <a:r>
              <a:rPr lang="en-US" altLang="zh-CN" b="1" dirty="0" smtClean="0"/>
              <a:t>5000</a:t>
            </a:r>
            <a:r>
              <a:rPr lang="zh-CN" altLang="en-US" b="1" dirty="0" smtClean="0"/>
              <a:t>元的利息，张父不同意。</a:t>
            </a:r>
            <a:endParaRPr lang="en-US" altLang="zh-CN" b="1" dirty="0" smtClean="0"/>
          </a:p>
          <a:p>
            <a:r>
              <a:rPr lang="zh-CN" altLang="en-US" b="1" dirty="0" smtClean="0"/>
              <a:t>李某在还本金时，</a:t>
            </a:r>
            <a:r>
              <a:rPr lang="en-US" altLang="zh-CN" b="1" dirty="0" smtClean="0"/>
              <a:t>5000</a:t>
            </a:r>
            <a:r>
              <a:rPr lang="zh-CN" altLang="en-US" b="1" dirty="0" smtClean="0"/>
              <a:t>元的利息是否也应给张父？</a:t>
            </a:r>
            <a:endParaRPr lang="en-US" altLang="zh-CN" b="1" dirty="0" smtClean="0"/>
          </a:p>
          <a:p>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lnSpcReduction="20000"/>
          </a:bodyPr>
          <a:lstStyle/>
          <a:p>
            <a:pPr>
              <a:buNone/>
            </a:pPr>
            <a:r>
              <a:rPr lang="zh-CN" altLang="en-US" dirty="0" smtClean="0"/>
              <a:t>三、合同的终止</a:t>
            </a:r>
            <a:endParaRPr lang="en-US" altLang="zh-CN" dirty="0" smtClean="0"/>
          </a:p>
          <a:p>
            <a:pPr>
              <a:buNone/>
            </a:pPr>
            <a:r>
              <a:rPr lang="en-US" altLang="zh-CN" dirty="0" smtClean="0"/>
              <a:t>1.</a:t>
            </a:r>
            <a:r>
              <a:rPr lang="zh-CN" altLang="en-US" dirty="0" smtClean="0"/>
              <a:t>合同终止及其终止情形</a:t>
            </a:r>
            <a:endParaRPr lang="en-US" altLang="zh-CN" dirty="0" smtClean="0"/>
          </a:p>
          <a:p>
            <a:r>
              <a:rPr lang="zh-CN" altLang="en-US" dirty="0" smtClean="0"/>
              <a:t>第九十一条</a:t>
            </a:r>
            <a:r>
              <a:rPr lang="en-US" dirty="0" smtClean="0"/>
              <a:t> </a:t>
            </a:r>
            <a:r>
              <a:rPr lang="en-US" altLang="zh-CN" dirty="0" smtClean="0"/>
              <a:t>【</a:t>
            </a:r>
            <a:r>
              <a:rPr lang="zh-CN" altLang="en-US" dirty="0" smtClean="0"/>
              <a:t>合同消灭的原因</a:t>
            </a:r>
            <a:r>
              <a:rPr lang="en-US" altLang="zh-CN" dirty="0" smtClean="0"/>
              <a:t>】</a:t>
            </a:r>
            <a:r>
              <a:rPr lang="zh-CN" altLang="en-US" dirty="0" smtClean="0"/>
              <a:t>有下列情形之一的，合同的权利义务终止：</a:t>
            </a:r>
          </a:p>
          <a:p>
            <a:r>
              <a:rPr lang="en-US" dirty="0" smtClean="0"/>
              <a:t>(</a:t>
            </a:r>
            <a:r>
              <a:rPr lang="zh-CN" altLang="en-US" dirty="0" smtClean="0"/>
              <a:t>一</a:t>
            </a:r>
            <a:r>
              <a:rPr lang="en-US" dirty="0" smtClean="0"/>
              <a:t>)</a:t>
            </a:r>
            <a:r>
              <a:rPr lang="zh-CN" altLang="en-US" dirty="0" smtClean="0"/>
              <a:t>债务已经按照约定履行</a:t>
            </a:r>
            <a:r>
              <a:rPr lang="en-US" dirty="0" smtClean="0"/>
              <a:t>;</a:t>
            </a:r>
            <a:endParaRPr lang="zh-CN" altLang="en-US" dirty="0" smtClean="0"/>
          </a:p>
          <a:p>
            <a:r>
              <a:rPr lang="en-US" dirty="0" smtClean="0"/>
              <a:t>(</a:t>
            </a:r>
            <a:r>
              <a:rPr lang="zh-CN" altLang="en-US" dirty="0" smtClean="0"/>
              <a:t>二</a:t>
            </a:r>
            <a:r>
              <a:rPr lang="en-US" dirty="0" smtClean="0"/>
              <a:t>)</a:t>
            </a:r>
            <a:r>
              <a:rPr lang="en-US" dirty="0" err="1" smtClean="0">
                <a:hlinkClick r:id="rId2" tooltip="合同解除"/>
              </a:rPr>
              <a:t>合同解除</a:t>
            </a:r>
            <a:r>
              <a:rPr lang="en-US" dirty="0" smtClean="0"/>
              <a:t>;</a:t>
            </a:r>
            <a:endParaRPr lang="zh-CN" altLang="en-US" dirty="0" smtClean="0"/>
          </a:p>
          <a:p>
            <a:r>
              <a:rPr lang="en-US" dirty="0" smtClean="0"/>
              <a:t>(</a:t>
            </a:r>
            <a:r>
              <a:rPr lang="zh-CN" altLang="en-US" dirty="0" smtClean="0"/>
              <a:t>三</a:t>
            </a:r>
            <a:r>
              <a:rPr lang="en-US" dirty="0" smtClean="0"/>
              <a:t>)</a:t>
            </a:r>
            <a:r>
              <a:rPr lang="zh-CN" altLang="en-US" dirty="0" smtClean="0"/>
              <a:t>债务相互抵销</a:t>
            </a:r>
            <a:r>
              <a:rPr lang="en-US" dirty="0" smtClean="0"/>
              <a:t>;</a:t>
            </a:r>
            <a:endParaRPr lang="zh-CN" altLang="en-US" dirty="0" smtClean="0"/>
          </a:p>
          <a:p>
            <a:r>
              <a:rPr lang="en-US" dirty="0" smtClean="0"/>
              <a:t>(</a:t>
            </a:r>
            <a:r>
              <a:rPr lang="zh-CN" altLang="en-US" dirty="0" smtClean="0"/>
              <a:t>四</a:t>
            </a:r>
            <a:r>
              <a:rPr lang="en-US" dirty="0" smtClean="0"/>
              <a:t>)</a:t>
            </a:r>
            <a:r>
              <a:rPr lang="zh-CN" altLang="en-US" dirty="0" smtClean="0"/>
              <a:t>债务人依法将标的物提存</a:t>
            </a:r>
            <a:r>
              <a:rPr lang="en-US" dirty="0" smtClean="0"/>
              <a:t>;</a:t>
            </a:r>
            <a:endParaRPr lang="zh-CN" altLang="en-US" dirty="0" smtClean="0"/>
          </a:p>
          <a:p>
            <a:r>
              <a:rPr lang="en-US" dirty="0" smtClean="0"/>
              <a:t>(</a:t>
            </a:r>
            <a:r>
              <a:rPr lang="zh-CN" altLang="en-US" dirty="0" smtClean="0"/>
              <a:t>五</a:t>
            </a:r>
            <a:r>
              <a:rPr lang="en-US" dirty="0" smtClean="0"/>
              <a:t>)</a:t>
            </a:r>
            <a:r>
              <a:rPr lang="zh-CN" altLang="en-US" dirty="0" smtClean="0"/>
              <a:t>债权人免除债务</a:t>
            </a:r>
            <a:r>
              <a:rPr lang="en-US" dirty="0" smtClean="0"/>
              <a:t>;</a:t>
            </a:r>
            <a:endParaRPr lang="zh-CN" altLang="en-US" dirty="0" smtClean="0"/>
          </a:p>
          <a:p>
            <a:r>
              <a:rPr lang="en-US" dirty="0" smtClean="0"/>
              <a:t>(</a:t>
            </a:r>
            <a:r>
              <a:rPr lang="zh-CN" altLang="en-US" dirty="0" smtClean="0"/>
              <a:t>六</a:t>
            </a:r>
            <a:r>
              <a:rPr lang="en-US" dirty="0" smtClean="0"/>
              <a:t>)</a:t>
            </a:r>
            <a:r>
              <a:rPr lang="zh-CN" altLang="en-US" dirty="0" smtClean="0"/>
              <a:t>债权债务同归于一人</a:t>
            </a:r>
            <a:r>
              <a:rPr lang="en-US" dirty="0" smtClean="0"/>
              <a:t>;</a:t>
            </a:r>
            <a:endParaRPr lang="zh-CN" altLang="en-US" dirty="0" smtClean="0"/>
          </a:p>
          <a:p>
            <a:r>
              <a:rPr lang="en-US" dirty="0" smtClean="0"/>
              <a:t>(</a:t>
            </a:r>
            <a:r>
              <a:rPr lang="zh-CN" altLang="en-US" dirty="0" smtClean="0"/>
              <a:t>七</a:t>
            </a:r>
            <a:r>
              <a:rPr lang="en-US" dirty="0" smtClean="0"/>
              <a:t>)</a:t>
            </a:r>
            <a:r>
              <a:rPr lang="zh-CN" altLang="en-US" dirty="0" smtClean="0"/>
              <a:t>法律规定或者当事人约定终止的其他情形。</a:t>
            </a:r>
          </a:p>
          <a:p>
            <a:pPr>
              <a:buNone/>
            </a:pPr>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4977</TotalTime>
  <Words>1285</Words>
  <Application>Microsoft Office PowerPoint</Application>
  <PresentationFormat>全屏显示(4:3)</PresentationFormat>
  <Paragraphs>78</Paragraphs>
  <Slides>15</Slides>
  <Notes>0</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Office 主题</vt:lpstr>
      <vt:lpstr>幻灯片 1</vt:lpstr>
      <vt:lpstr>案例1 </vt:lpstr>
      <vt:lpstr>幻灯片 3</vt:lpstr>
      <vt:lpstr>幻灯片 4</vt:lpstr>
      <vt:lpstr>幻灯片 5</vt:lpstr>
      <vt:lpstr>合同转让</vt:lpstr>
      <vt:lpstr>案例2</vt:lpstr>
      <vt:lpstr>案例3</vt:lpstr>
      <vt:lpstr>幻灯片 9</vt:lpstr>
      <vt:lpstr>幻灯片 10</vt:lpstr>
      <vt:lpstr>幻灯片 11</vt:lpstr>
      <vt:lpstr>幻灯片 12</vt:lpstr>
      <vt:lpstr>案例4</vt:lpstr>
      <vt:lpstr> 案例5 </vt:lpstr>
      <vt:lpstr>案例6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合同法</dc:title>
  <dc:creator>PC</dc:creator>
  <cp:lastModifiedBy>PC</cp:lastModifiedBy>
  <cp:revision>80</cp:revision>
  <dcterms:created xsi:type="dcterms:W3CDTF">2015-10-10T22:44:51Z</dcterms:created>
  <dcterms:modified xsi:type="dcterms:W3CDTF">2020-03-12T14:41:29Z</dcterms:modified>
</cp:coreProperties>
</file>