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87" r:id="rId2"/>
    <p:sldId id="316" r:id="rId3"/>
    <p:sldId id="317" r:id="rId4"/>
    <p:sldId id="318" r:id="rId5"/>
    <p:sldId id="314" r:id="rId6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33CC"/>
    <a:srgbClr val="000000"/>
    <a:srgbClr val="FDFDFB"/>
    <a:srgbClr val="F7FAE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720" y="-108"/>
      </p:cViewPr>
      <p:guideLst>
        <p:guide orient="horz" pos="2160"/>
        <p:guide pos="21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28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384859B6-9B56-477F-A131-061CE621DE42}" type="datetimeFigureOut">
              <a:rPr lang="zh-CN" altLang="en-US"/>
              <a:pPr>
                <a:defRPr/>
              </a:pPr>
              <a:t>2018/4/8</a:t>
            </a:fld>
            <a:endParaRPr lang="en-US" altLang="zh-CN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1DEA73D1-AAF4-4B97-B6C4-BBC50C5707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0A78B31-B72A-4202-A208-CBD8A34395C4}" type="datetimeFigureOut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86E7DFE-E46F-43BE-8980-E7C60B0B9D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327DD4-9A80-43B3-A1D6-40FF223722E1}" type="slidenum">
              <a:rPr lang="zh-CN" altLang="en-US"/>
              <a:pPr>
                <a:defRPr/>
              </a:pPr>
              <a:t>1</a:t>
            </a:fld>
            <a:endParaRPr lang="zh-CN" altLang="en-US"/>
          </a:p>
        </p:txBody>
      </p:sp>
      <p:sp>
        <p:nvSpPr>
          <p:cNvPr id="16386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9084983-3EAE-4385-9413-05E47BC48DB8}" type="slidenum">
              <a:rPr lang="zh-CN" altLang="en-US" sz="1200">
                <a:latin typeface="Calibri" pitchFamily="34" charset="0"/>
              </a:rPr>
              <a:pPr algn="r"/>
              <a:t>1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F67BDC-BE6A-49DC-A618-DBD6B565DA7D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4E6A10-C14E-42D2-A8AA-C924815C0149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457255-EA5C-489F-9874-E557C4AB7155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4CE4D3-F41B-4745-A277-57F3FB76A270}" type="slidenum">
              <a:rPr lang="zh-CN" altLang="en-US"/>
              <a:pPr>
                <a:defRPr/>
              </a:pPr>
              <a:t>5</a:t>
            </a:fld>
            <a:endParaRPr lang="zh-CN" altLang="en-US"/>
          </a:p>
        </p:txBody>
      </p:sp>
      <p:sp>
        <p:nvSpPr>
          <p:cNvPr id="61442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6144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9F06F8-F5E7-4D9D-B3A9-CE2C9A78BEA3}" type="slidenum">
              <a:rPr lang="zh-CN" altLang="en-US" sz="1200">
                <a:latin typeface="Calibri" pitchFamily="34" charset="0"/>
              </a:rPr>
              <a:pPr algn="r"/>
              <a:t>5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8"/>
          <p:cNvPicPr>
            <a:picLocks noChangeAspect="1"/>
          </p:cNvPicPr>
          <p:nvPr/>
        </p:nvPicPr>
        <p:blipFill>
          <a:blip r:embed="rId2" cstate="print"/>
          <a:srcRect l="398" t="28519"/>
          <a:stretch>
            <a:fillRect/>
          </a:stretch>
        </p:blipFill>
        <p:spPr bwMode="auto">
          <a:xfrm>
            <a:off x="0" y="-12700"/>
            <a:ext cx="12190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CT2"/>
          <p:cNvSpPr>
            <a:spLocks noGrp="1"/>
          </p:cNvSpPr>
          <p:nvPr>
            <p:ph type="subTitle" idx="1"/>
          </p:nvPr>
        </p:nvSpPr>
        <p:spPr>
          <a:xfrm>
            <a:off x="632188" y="3178254"/>
            <a:ext cx="8262165" cy="467211"/>
          </a:xfrm>
          <a:noFill/>
        </p:spPr>
        <p:txBody>
          <a:bodyPr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effectLst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 smtClean="0"/>
              <a:t>单击此处编辑母版副标题样式</a:t>
            </a:r>
          </a:p>
        </p:txBody>
      </p:sp>
      <p:sp>
        <p:nvSpPr>
          <p:cNvPr id="7" name="KSO_CT1"/>
          <p:cNvSpPr>
            <a:spLocks noGrp="1"/>
          </p:cNvSpPr>
          <p:nvPr>
            <p:ph type="title"/>
          </p:nvPr>
        </p:nvSpPr>
        <p:spPr>
          <a:xfrm>
            <a:off x="632188" y="1341121"/>
            <a:ext cx="8262165" cy="1716487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3600" b="1" kern="1000" baseline="0">
                <a:gradFill flip="none" rotWithShape="1">
                  <a:gsLst>
                    <a:gs pos="65000">
                      <a:schemeClr val="accent1">
                        <a:lumMod val="75000"/>
                      </a:schemeClr>
                    </a:gs>
                    <a:gs pos="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  <a:latin typeface="+mj-ea"/>
                <a:ea typeface="+mj-ea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62F16-DC2F-4244-B5CD-08ABC6A06E28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0">
                <a:solidFill>
                  <a:srgbClr val="9D9D9D"/>
                </a:solidFill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8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7417-0134-4DBE-9966-23D7DAACBCD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234AA-7616-4A8F-80EC-91F8568B8FC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93DAD-BC55-4EE2-BD3E-E26ED0C47BE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10171291" y="365125"/>
            <a:ext cx="1182511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2113843" y="365125"/>
            <a:ext cx="7933269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40E06-0789-44E0-9EF5-756D302B03A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B729B-76CD-4F38-8F28-E05F494E96D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1800"/>
            </a:lvl2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DB91B-1F6D-4D8C-AF40-9488B4F8191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dirty="0" smtClean="0"/>
              <a:t>《</a:t>
            </a:r>
            <a:r>
              <a:rPr lang="zh-CN" altLang="en-US" dirty="0" smtClean="0"/>
              <a:t>炉外精炼操作与控制》</a:t>
            </a:r>
            <a:endParaRPr lang="en-US" altLang="zh-CN" dirty="0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89ECD-3179-4DAE-BD9C-DB7A184A0E1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2098676" y="2108202"/>
            <a:ext cx="7994651" cy="1235075"/>
          </a:xfrm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  <a:effectLst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4050894" y="3400425"/>
            <a:ext cx="4090217" cy="357478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44B04-1CC7-4910-8A82-CC5EE468633D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91447-070C-4196-9846-9B93A413DF7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399823" y="1244603"/>
            <a:ext cx="5080000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6519334" y="1244603"/>
            <a:ext cx="5094116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12157-9F99-4466-983C-82E373DDA4A7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ACB86-C4C3-48C7-8D27-2B42ACFD91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2302932" y="118532"/>
            <a:ext cx="9312101" cy="71702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436" y="1376362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1099436" y="2200274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1847" y="1376362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6431847" y="2200274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7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02EA9-C45F-45C6-9B5F-AC55A9C0672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8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AE4CD-C720-4E2E-B9A1-97CB9728ACD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BBF67-C10E-444D-A56F-D617DEFA3769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CD34C-A0F5-4075-B0B7-28ABCEC1297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BACAB-235C-4AAA-ACBE-C519BA3221E2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>
          <a:xfrm>
            <a:off x="4038600" y="6330950"/>
            <a:ext cx="4114800" cy="365125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0E3BD8B-ED1E-4F46-A78E-2907DC4B35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4591" y="533402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5487989" y="1063631"/>
            <a:ext cx="6172200" cy="4873625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144591" y="2133602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3B368-F608-40D6-9B7A-698DC78B5A9E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FB6DA-1D9F-49E7-9606-F42048F2E75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246192" y="457200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/>
          </p:nvPr>
        </p:nvSpPr>
        <p:spPr>
          <a:xfrm>
            <a:off x="5442833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altLang="en-US" noProof="0" dirty="0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246192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580D8-DD5E-4D9F-8049-92AFEA690753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57D62-8AA2-478D-AD97-8E1DE53512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8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190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E698B5F-8DA3-43BB-8F70-9832B2FF099A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000000"/>
                </a:solidFill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0706E2-B264-4DF4-B55E-E6B0EB9E819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1030" name="KSO_BT1"/>
          <p:cNvSpPr>
            <a:spLocks noGrp="1"/>
          </p:cNvSpPr>
          <p:nvPr>
            <p:ph type="title"/>
          </p:nvPr>
        </p:nvSpPr>
        <p:spPr bwMode="auto">
          <a:xfrm>
            <a:off x="971550" y="76200"/>
            <a:ext cx="10277475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31" name="KSO_BC1"/>
          <p:cNvSpPr>
            <a:spLocks noGrp="1"/>
          </p:cNvSpPr>
          <p:nvPr>
            <p:ph type="body" idx="1"/>
          </p:nvPr>
        </p:nvSpPr>
        <p:spPr bwMode="auto">
          <a:xfrm>
            <a:off x="971550" y="1047750"/>
            <a:ext cx="10277475" cy="486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73" r:id="rId7"/>
    <p:sldLayoutId id="2147483666" r:id="rId8"/>
    <p:sldLayoutId id="2147483665" r:id="rId9"/>
    <p:sldLayoutId id="2147483664" r:id="rId10"/>
    <p:sldLayoutId id="2147483663" r:id="rId11"/>
  </p:sldLayoutIdLst>
  <p:hf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rgbClr val="6C930E"/>
          </a:solidFill>
          <a:latin typeface="+mj-ea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361950" indent="-361950" algn="just" defTabSz="685800" rtl="0" eaLnBrk="0" fontAlgn="base" hangingPunct="0">
        <a:lnSpc>
          <a:spcPct val="110000"/>
        </a:lnSpc>
        <a:spcBef>
          <a:spcPts val="45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"/>
        <a:defRPr lang="zh-CN" altLang="en-US" sz="2400" kern="1200" dirty="0">
          <a:solidFill>
            <a:srgbClr val="6C930E"/>
          </a:solidFill>
          <a:latin typeface="+mn-ea"/>
          <a:ea typeface="+mn-ea"/>
          <a:cs typeface="+mn-cs"/>
        </a:defRPr>
      </a:lvl1pPr>
      <a:lvl2pPr marL="361950" indent="-361950" algn="just" defTabSz="685800" rtl="0" eaLnBrk="0" fontAlgn="base" hangingPunct="0">
        <a:lnSpc>
          <a:spcPct val="120000"/>
        </a:lnSpc>
        <a:spcBef>
          <a:spcPct val="0"/>
        </a:spcBef>
        <a:spcAft>
          <a:spcPts val="450"/>
        </a:spcAft>
        <a:buClr>
          <a:srgbClr val="D7D989"/>
        </a:buClr>
        <a:buFont typeface="幼圆" pitchFamily="49" charset="-122"/>
        <a:buChar char=" "/>
        <a:defRPr kern="1200">
          <a:solidFill>
            <a:schemeClr val="tx1"/>
          </a:solidFill>
          <a:latin typeface="+mn-ea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A277B9-2081-40AF-9D55-91671C712475}" type="slidenum">
              <a:rPr lang="zh-CN" altLang="en-US"/>
              <a:pPr>
                <a:defRPr/>
              </a:pPr>
              <a:t>1</a:t>
            </a:fld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675580" y="1226858"/>
            <a:ext cx="2730782" cy="224314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sp>
        <p:nvSpPr>
          <p:cNvPr id="15364" name="Text Box 11"/>
          <p:cNvSpPr txBox="1">
            <a:spLocks noChangeArrowheads="1"/>
          </p:cNvSpPr>
          <p:nvPr/>
        </p:nvSpPr>
        <p:spPr bwMode="auto">
          <a:xfrm>
            <a:off x="2692400" y="3463925"/>
            <a:ext cx="64785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 dirty="0" smtClean="0">
                <a:solidFill>
                  <a:srgbClr val="000000"/>
                </a:solidFill>
              </a:rPr>
              <a:t>     炉外精炼操作</a:t>
            </a:r>
            <a:r>
              <a:rPr lang="zh-CN" altLang="en-US" sz="4400" b="1" dirty="0">
                <a:solidFill>
                  <a:srgbClr val="000000"/>
                </a:solidFill>
              </a:rPr>
              <a:t>与控制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622925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4.44444E-6 C 0.01094 -0.01945 0.00573 -0.01181 0.01523 -0.02431 C 0.01966 -0.0426 0.02331 -0.04075 0.0319 -0.04422 C 0.03385 -0.04144 0.03646 -0.04075 0.03802 -0.03635 C 0.04622 -0.01459 0.03164 -0.03102 0.04414 -0.02014 C 0.05313 -0.02223 0.06211 -0.02825 0.07148 -0.02825 C 0.08008 -0.02825 0.0905 -0.01945 0.09896 -0.01621 C 0.10794 -0.01737 0.11732 -0.01667 0.12643 -0.02014 C 0.12826 -0.02107 0.12904 -0.02778 0.13073 -0.02825 C 0.1349 -0.02894 0.13893 -0.02547 0.1431 -0.02431 C 0.14427 -0.02014 0.1444 -0.01412 0.14622 -0.01227 C 0.14987 -0.00741 0.1582 -0.00417 0.1582 -0.00371 C 0.18815 -0.00695 0.21107 -0.01297 0.24063 -0.01621 C 0.24362 -0.0213 0.24635 -0.02894 0.24961 -0.03218 C 0.25117 -0.03357 0.253 -0.03426 0.25456 -0.03635 C 0.26914 -0.05764 0.25768 -0.04908 0.26966 -0.05602 C 0.27122 -0.0588 0.27227 -0.06389 0.27409 -0.06389 C 0.27604 -0.06389 0.27721 -0.05834 0.27865 -0.05602 C 0.28073 -0.05325 0.28268 -0.0507 0.28477 -0.04838 C 0.28594 -0.04422 0.28633 -0.03866 0.28789 -0.03635 C 0.29063 -0.03195 0.29701 -0.02825 0.29701 -0.02778 C 0.30703 -0.0294 0.31732 -0.02987 0.32747 -0.03218 C 0.33346 -0.03357 0.33659 -0.04676 0.34271 -0.04838 C 0.37813 -0.05787 0.37565 -0.05602 0.4082 -0.05602 L 0.42513 -0.00417 " pathEditMode="relative" rAng="0" ptsTypes="AAAAAAAAAAAAAAAAAAAAAAAAA">
                                      <p:cBhvr>
                                        <p:cTn id="9" dur="2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50" y="-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50CFE77-4E33-4E2A-8759-D0B40359E0C1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53252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B4851E-3E61-4C5B-8180-19B57200615F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53253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336287"/>
            <a:ext cx="9438217" cy="1143000"/>
          </a:xfrm>
        </p:spPr>
        <p:txBody>
          <a:bodyPr/>
          <a:lstStyle/>
          <a:p>
            <a:pPr eaLnBrk="1" hangingPunct="1"/>
            <a:r>
              <a:rPr lang="zh-CN" altLang="en-US" sz="3600" b="1" dirty="0" smtClean="0">
                <a:latin typeface="Times New Roman" pitchFamily="18" charset="0"/>
                <a:ea typeface="华文新魏" pitchFamily="2" charset="-122"/>
              </a:rPr>
              <a:t>合成渣成分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734485" y="1538025"/>
            <a:ext cx="10314516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b="1" kern="0" dirty="0">
                <a:latin typeface="Times New Roman" pitchFamily="18" charset="0"/>
                <a:ea typeface="+mn-ea"/>
              </a:rPr>
              <a:t>            </a:t>
            </a:r>
            <a:r>
              <a:rPr lang="zh-CN" altLang="en-US" b="1" kern="0" dirty="0" smtClean="0">
                <a:latin typeface="Times New Roman" pitchFamily="18" charset="0"/>
                <a:ea typeface="+mn-ea"/>
              </a:rPr>
              <a:t>    </a:t>
            </a:r>
            <a:r>
              <a:rPr lang="zh-CN" altLang="en-US" sz="2400" b="1" kern="0" dirty="0" smtClean="0">
                <a:latin typeface="+mn-ea"/>
                <a:ea typeface="+mn-ea"/>
              </a:rPr>
              <a:t>合</a:t>
            </a:r>
            <a:r>
              <a:rPr lang="zh-CN" altLang="en-US" sz="2400" b="1" kern="0" dirty="0">
                <a:latin typeface="+mn-ea"/>
                <a:ea typeface="+mn-ea"/>
              </a:rPr>
              <a:t>成渣主要有</a:t>
            </a:r>
            <a:r>
              <a:rPr lang="en-US" altLang="zh-CN" sz="2400" b="1" kern="0" dirty="0" err="1">
                <a:latin typeface="+mn-ea"/>
                <a:ea typeface="+mn-ea"/>
              </a:rPr>
              <a:t>CaO</a:t>
            </a:r>
            <a:r>
              <a:rPr lang="en-US" altLang="zh-CN" sz="2400" b="1" kern="0" dirty="0">
                <a:latin typeface="+mn-ea"/>
                <a:ea typeface="+mn-ea"/>
              </a:rPr>
              <a:t>- Al</a:t>
            </a:r>
            <a:r>
              <a:rPr lang="en-US" altLang="zh-CN" sz="2400" b="1" kern="0" baseline="-25000" dirty="0">
                <a:latin typeface="+mn-ea"/>
                <a:ea typeface="+mn-ea"/>
              </a:rPr>
              <a:t>2</a:t>
            </a:r>
            <a:r>
              <a:rPr lang="en-US" altLang="zh-CN" sz="2400" b="1" kern="0" dirty="0">
                <a:latin typeface="+mn-ea"/>
                <a:ea typeface="+mn-ea"/>
              </a:rPr>
              <a:t>O</a:t>
            </a:r>
            <a:r>
              <a:rPr lang="en-US" altLang="zh-CN" sz="2400" b="1" kern="0" baseline="-25000" dirty="0">
                <a:latin typeface="+mn-ea"/>
                <a:ea typeface="+mn-ea"/>
              </a:rPr>
              <a:t>3</a:t>
            </a:r>
            <a:r>
              <a:rPr lang="zh-CN" altLang="en-US" sz="2400" b="1" kern="0" dirty="0">
                <a:latin typeface="+mn-ea"/>
                <a:ea typeface="+mn-ea"/>
              </a:rPr>
              <a:t>系，</a:t>
            </a:r>
            <a:r>
              <a:rPr lang="en-US" altLang="zh-CN" sz="2400" b="1" kern="0" dirty="0">
                <a:latin typeface="+mn-ea"/>
                <a:ea typeface="+mn-ea"/>
              </a:rPr>
              <a:t>CaO-SiO</a:t>
            </a:r>
            <a:r>
              <a:rPr lang="en-US" altLang="zh-CN" sz="2400" b="1" kern="0" baseline="-25000" dirty="0">
                <a:latin typeface="+mn-ea"/>
                <a:ea typeface="+mn-ea"/>
              </a:rPr>
              <a:t>2</a:t>
            </a:r>
            <a:r>
              <a:rPr lang="en-US" altLang="zh-CN" sz="2400" b="1" kern="0" dirty="0">
                <a:latin typeface="+mn-ea"/>
                <a:ea typeface="+mn-ea"/>
              </a:rPr>
              <a:t>-Al</a:t>
            </a:r>
            <a:r>
              <a:rPr lang="en-US" altLang="zh-CN" sz="2400" b="1" kern="0" baseline="-25000" dirty="0">
                <a:latin typeface="+mn-ea"/>
                <a:ea typeface="+mn-ea"/>
              </a:rPr>
              <a:t>2</a:t>
            </a:r>
            <a:r>
              <a:rPr lang="en-US" altLang="zh-CN" sz="2400" b="1" kern="0" dirty="0">
                <a:latin typeface="+mn-ea"/>
                <a:ea typeface="+mn-ea"/>
              </a:rPr>
              <a:t>O</a:t>
            </a:r>
            <a:r>
              <a:rPr lang="en-US" altLang="zh-CN" sz="2400" b="1" kern="0" baseline="-25000" dirty="0">
                <a:latin typeface="+mn-ea"/>
                <a:ea typeface="+mn-ea"/>
              </a:rPr>
              <a:t>3</a:t>
            </a:r>
            <a:r>
              <a:rPr lang="zh-CN" altLang="en-US" sz="2400" b="1" kern="0" dirty="0">
                <a:latin typeface="+mn-ea"/>
                <a:ea typeface="+mn-ea"/>
              </a:rPr>
              <a:t>系，</a:t>
            </a:r>
            <a:r>
              <a:rPr lang="en-US" altLang="zh-CN" sz="2400" b="1" kern="0" dirty="0">
                <a:latin typeface="+mn-ea"/>
                <a:ea typeface="+mn-ea"/>
              </a:rPr>
              <a:t>CaO-SiO</a:t>
            </a:r>
            <a:r>
              <a:rPr lang="en-US" altLang="zh-CN" sz="2400" b="1" kern="0" baseline="-25000" dirty="0">
                <a:latin typeface="+mn-ea"/>
                <a:ea typeface="+mn-ea"/>
              </a:rPr>
              <a:t>2</a:t>
            </a:r>
            <a:r>
              <a:rPr lang="en-US" altLang="zh-CN" sz="2400" b="1" kern="0" dirty="0">
                <a:latin typeface="+mn-ea"/>
                <a:ea typeface="+mn-ea"/>
              </a:rPr>
              <a:t>-CaF</a:t>
            </a:r>
            <a:r>
              <a:rPr lang="en-US" altLang="zh-CN" sz="2400" b="1" kern="0" baseline="-25000" dirty="0">
                <a:latin typeface="+mn-ea"/>
                <a:ea typeface="+mn-ea"/>
              </a:rPr>
              <a:t>2</a:t>
            </a:r>
            <a:r>
              <a:rPr lang="zh-CN" altLang="en-US" sz="2400" b="1" kern="0" dirty="0">
                <a:latin typeface="+mn-ea"/>
                <a:ea typeface="+mn-ea"/>
              </a:rPr>
              <a:t>系等。其中</a:t>
            </a:r>
            <a:r>
              <a:rPr lang="en-US" altLang="zh-CN" sz="2400" b="1" kern="0" dirty="0" err="1">
                <a:latin typeface="+mn-ea"/>
                <a:ea typeface="+mn-ea"/>
              </a:rPr>
              <a:t>CaO</a:t>
            </a:r>
            <a:r>
              <a:rPr lang="zh-CN" altLang="en-US" sz="2400" b="1" kern="0" dirty="0">
                <a:latin typeface="+mn-ea"/>
                <a:ea typeface="+mn-ea"/>
              </a:rPr>
              <a:t>含量大都波动在</a:t>
            </a:r>
            <a:r>
              <a:rPr lang="en-US" altLang="zh-CN" sz="2400" b="1" kern="0" dirty="0">
                <a:latin typeface="+mn-ea"/>
                <a:ea typeface="+mn-ea"/>
              </a:rPr>
              <a:t>45</a:t>
            </a:r>
            <a:r>
              <a:rPr lang="zh-CN" altLang="en-US" sz="2400" b="1" kern="0" dirty="0">
                <a:latin typeface="+mn-ea"/>
                <a:ea typeface="+mn-ea"/>
              </a:rPr>
              <a:t>％～</a:t>
            </a:r>
            <a:r>
              <a:rPr lang="en-US" altLang="zh-CN" sz="2400" b="1" kern="0" dirty="0">
                <a:latin typeface="+mn-ea"/>
                <a:ea typeface="+mn-ea"/>
              </a:rPr>
              <a:t>60</a:t>
            </a:r>
            <a:r>
              <a:rPr lang="zh-CN" altLang="en-US" sz="2400" b="1" kern="0" dirty="0">
                <a:latin typeface="+mn-ea"/>
                <a:ea typeface="+mn-ea"/>
              </a:rPr>
              <a:t>％的范围，</a:t>
            </a:r>
            <a:r>
              <a:rPr lang="en-US" altLang="zh-CN" sz="2400" b="1" kern="0" dirty="0" err="1">
                <a:latin typeface="+mn-ea"/>
                <a:ea typeface="+mn-ea"/>
              </a:rPr>
              <a:t>MgO</a:t>
            </a:r>
            <a:r>
              <a:rPr lang="zh-CN" altLang="en-US" sz="2400" b="1" kern="0" dirty="0">
                <a:latin typeface="+mn-ea"/>
                <a:ea typeface="+mn-ea"/>
              </a:rPr>
              <a:t>波动在</a:t>
            </a:r>
            <a:r>
              <a:rPr lang="en-US" altLang="zh-CN" sz="2400" b="1" kern="0" dirty="0">
                <a:latin typeface="+mn-ea"/>
                <a:ea typeface="+mn-ea"/>
              </a:rPr>
              <a:t>6</a:t>
            </a:r>
            <a:r>
              <a:rPr lang="zh-CN" altLang="en-US" sz="2400" b="1" kern="0" dirty="0">
                <a:latin typeface="+mn-ea"/>
                <a:ea typeface="+mn-ea"/>
              </a:rPr>
              <a:t>～</a:t>
            </a:r>
            <a:r>
              <a:rPr lang="en-US" altLang="zh-CN" sz="2400" b="1" kern="0" dirty="0">
                <a:latin typeface="+mn-ea"/>
                <a:ea typeface="+mn-ea"/>
              </a:rPr>
              <a:t>10%, Al</a:t>
            </a:r>
            <a:r>
              <a:rPr lang="en-US" altLang="zh-CN" sz="2400" b="1" kern="0" baseline="-25000" dirty="0">
                <a:latin typeface="+mn-ea"/>
                <a:ea typeface="+mn-ea"/>
              </a:rPr>
              <a:t>2</a:t>
            </a:r>
            <a:r>
              <a:rPr lang="en-US" altLang="zh-CN" sz="2400" b="1" kern="0" dirty="0">
                <a:latin typeface="+mn-ea"/>
                <a:ea typeface="+mn-ea"/>
              </a:rPr>
              <a:t>O</a:t>
            </a:r>
            <a:r>
              <a:rPr lang="en-US" altLang="zh-CN" sz="2400" b="1" kern="0" baseline="-25000" dirty="0">
                <a:latin typeface="+mn-ea"/>
                <a:ea typeface="+mn-ea"/>
              </a:rPr>
              <a:t>3</a:t>
            </a:r>
            <a:r>
              <a:rPr lang="zh-CN" altLang="en-US" sz="2400" b="1" kern="0" dirty="0">
                <a:latin typeface="+mn-ea"/>
                <a:ea typeface="+mn-ea"/>
              </a:rPr>
              <a:t>波动在</a:t>
            </a:r>
            <a:r>
              <a:rPr lang="en-US" altLang="zh-CN" sz="2400" b="1" kern="0" dirty="0">
                <a:latin typeface="+mn-ea"/>
                <a:ea typeface="+mn-ea"/>
              </a:rPr>
              <a:t>12</a:t>
            </a:r>
            <a:r>
              <a:rPr lang="zh-CN" altLang="en-US" sz="2400" b="1" kern="0" dirty="0">
                <a:latin typeface="+mn-ea"/>
                <a:ea typeface="+mn-ea"/>
              </a:rPr>
              <a:t>～</a:t>
            </a:r>
            <a:r>
              <a:rPr lang="en-US" altLang="zh-CN" sz="2400" b="1" kern="0" dirty="0">
                <a:latin typeface="+mn-ea"/>
                <a:ea typeface="+mn-ea"/>
              </a:rPr>
              <a:t>16%</a:t>
            </a:r>
            <a:r>
              <a:rPr lang="zh-CN" altLang="en-US" sz="2400" b="1" kern="0" dirty="0">
                <a:latin typeface="+mn-ea"/>
                <a:ea typeface="+mn-ea"/>
              </a:rPr>
              <a:t>。</a:t>
            </a:r>
            <a:r>
              <a:rPr lang="en-US" altLang="zh-CN" sz="2400" b="1" kern="0" dirty="0">
                <a:latin typeface="+mn-ea"/>
                <a:ea typeface="+mn-ea"/>
              </a:rPr>
              <a:t>SiO</a:t>
            </a:r>
            <a:r>
              <a:rPr lang="en-US" altLang="zh-CN" sz="2400" b="1" kern="0" baseline="-25000" dirty="0">
                <a:latin typeface="+mn-ea"/>
                <a:ea typeface="+mn-ea"/>
              </a:rPr>
              <a:t>2</a:t>
            </a:r>
            <a:r>
              <a:rPr lang="zh-CN" altLang="en-US" sz="2400" b="1" kern="0" dirty="0">
                <a:latin typeface="+mn-ea"/>
                <a:ea typeface="+mn-ea"/>
              </a:rPr>
              <a:t>波动在</a:t>
            </a:r>
            <a:r>
              <a:rPr lang="en-US" altLang="zh-CN" sz="2400" b="1" kern="0" dirty="0">
                <a:latin typeface="+mn-ea"/>
                <a:ea typeface="+mn-ea"/>
              </a:rPr>
              <a:t>16</a:t>
            </a:r>
            <a:r>
              <a:rPr lang="zh-CN" altLang="en-US" sz="2400" b="1" kern="0" dirty="0">
                <a:latin typeface="+mn-ea"/>
                <a:ea typeface="+mn-ea"/>
              </a:rPr>
              <a:t>～</a:t>
            </a:r>
            <a:r>
              <a:rPr lang="en-US" altLang="zh-CN" sz="2400" b="1" kern="0" dirty="0">
                <a:latin typeface="+mn-ea"/>
                <a:ea typeface="+mn-ea"/>
              </a:rPr>
              <a:t>20%</a:t>
            </a:r>
            <a:r>
              <a:rPr lang="zh-CN" altLang="en-US" sz="2400" b="1" kern="0" dirty="0">
                <a:latin typeface="+mn-ea"/>
                <a:ea typeface="+mn-ea"/>
              </a:rPr>
              <a:t>。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+mn-ea"/>
                <a:ea typeface="+mn-ea"/>
              </a:rPr>
              <a:t>           </a:t>
            </a:r>
            <a:endParaRPr lang="zh-CN" altLang="en-US" sz="2400" b="1" kern="0" dirty="0">
              <a:latin typeface="+mn-ea"/>
              <a:ea typeface="+mn-ea"/>
            </a:endParaRPr>
          </a:p>
        </p:txBody>
      </p:sp>
      <p:graphicFrame>
        <p:nvGraphicFramePr>
          <p:cNvPr id="7" name="Group 392"/>
          <p:cNvGraphicFramePr>
            <a:graphicFrameLocks noGrp="1"/>
          </p:cNvGraphicFramePr>
          <p:nvPr/>
        </p:nvGraphicFramePr>
        <p:xfrm>
          <a:off x="1269239" y="3205865"/>
          <a:ext cx="9744502" cy="2995680"/>
        </p:xfrm>
        <a:graphic>
          <a:graphicData uri="http://schemas.openxmlformats.org/drawingml/2006/table">
            <a:tbl>
              <a:tblPr/>
              <a:tblGrid>
                <a:gridCol w="1875692"/>
                <a:gridCol w="815518"/>
                <a:gridCol w="836972"/>
                <a:gridCol w="794065"/>
                <a:gridCol w="825101"/>
                <a:gridCol w="714373"/>
                <a:gridCol w="792974"/>
                <a:gridCol w="712630"/>
                <a:gridCol w="792974"/>
                <a:gridCol w="712630"/>
                <a:gridCol w="871573"/>
              </a:tblGrid>
              <a:tr h="5991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渣类型</a:t>
                      </a:r>
                      <a:endParaRPr kumimoji="0" lang="zh-CN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CaO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MgO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SiO</a:t>
                      </a:r>
                      <a:r>
                        <a:rPr kumimoji="0" lang="en-US" altLang="zh-CN" sz="1600" b="1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2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Al</a:t>
                      </a:r>
                      <a:r>
                        <a:rPr kumimoji="0" lang="en-US" altLang="zh-CN" sz="1600" b="1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2</a:t>
                      </a: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O</a:t>
                      </a:r>
                      <a:r>
                        <a:rPr kumimoji="0" lang="en-US" altLang="zh-CN" sz="1600" b="1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3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FeO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Fe</a:t>
                      </a:r>
                      <a:r>
                        <a:rPr kumimoji="0" lang="en-US" altLang="zh-CN" sz="1600" b="1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2</a:t>
                      </a: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O</a:t>
                      </a:r>
                      <a:r>
                        <a:rPr kumimoji="0" lang="en-US" altLang="zh-CN" sz="1600" b="1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3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CaF</a:t>
                      </a:r>
                      <a:r>
                        <a:rPr kumimoji="0" lang="en-US" altLang="zh-CN" sz="1600" b="1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2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S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B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(</a:t>
                      </a:r>
                      <a:r>
                        <a:rPr kumimoji="0" lang="en-US" altLang="zh-CN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CaO</a:t>
                      </a: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)</a:t>
                      </a:r>
                      <a:r>
                        <a:rPr kumimoji="0" lang="en-US" altLang="zh-CN" sz="1600" b="1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u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91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石灰</a:t>
                      </a: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-</a:t>
                      </a:r>
                      <a:r>
                        <a:rPr kumimoji="0" lang="zh-CN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粘土渣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CaO-SiO</a:t>
                      </a:r>
                      <a:r>
                        <a:rPr kumimoji="0" lang="en-US" altLang="zh-CN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</a:t>
                      </a: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-Al</a:t>
                      </a:r>
                      <a:r>
                        <a:rPr kumimoji="0" lang="en-US" altLang="zh-CN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</a:t>
                      </a: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O</a:t>
                      </a:r>
                      <a:r>
                        <a:rPr kumimoji="0" lang="en-US" altLang="zh-CN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3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51.0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1.88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19.0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12.3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0.6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0.12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3.0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0.48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3.64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11.54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91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石灰</a:t>
                      </a: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-</a:t>
                      </a:r>
                      <a:r>
                        <a:rPr kumimoji="0" lang="zh-CN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氧化铝合成渣</a:t>
                      </a: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CaO-Al</a:t>
                      </a:r>
                      <a:r>
                        <a:rPr kumimoji="0" lang="en-US" altLang="zh-CN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</a:t>
                      </a: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O</a:t>
                      </a:r>
                      <a:r>
                        <a:rPr kumimoji="0" lang="en-US" altLang="zh-CN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3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48.94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4.0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6.5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37.83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0.74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  <a:cs typeface="Times New Roman" pitchFamily="18" charset="0"/>
                        </a:rPr>
                        <a:t> 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  <a:cs typeface="Times New Roman" pitchFamily="18" charset="0"/>
                        </a:rPr>
                        <a:t> 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0.63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2.02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21.66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91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脱氧渣系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CaO-SiO</a:t>
                      </a:r>
                      <a:r>
                        <a:rPr kumimoji="0" lang="en-US" altLang="zh-CN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</a:t>
                      </a: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-CaF</a:t>
                      </a:r>
                      <a:r>
                        <a:rPr kumimoji="0" lang="en-US" altLang="zh-CN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57.7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5~8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13.4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6.0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1.78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1.03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9.25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0.64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3.5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38.59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91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自熔性渣系（固态）</a:t>
                      </a: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﹡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46~50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  <a:cs typeface="Times New Roman" pitchFamily="18" charset="0"/>
                        </a:rPr>
                        <a:t> 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9~12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22~26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  <a:cs typeface="Times New Roman" pitchFamily="18" charset="0"/>
                        </a:rPr>
                        <a:t> 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  <a:cs typeface="Times New Roman" pitchFamily="18" charset="0"/>
                        </a:rPr>
                        <a:t> 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  <a:cs typeface="Times New Roman" pitchFamily="18" charset="0"/>
                        </a:rPr>
                        <a:t> 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宋体" pitchFamily="2" charset="-122"/>
                          <a:cs typeface="Times New Roman" pitchFamily="18" charset="0"/>
                        </a:rPr>
                        <a:t> 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3.8~6.1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17.87</a:t>
                      </a:r>
                      <a:endParaRPr kumimoji="0" lang="en-US" altLang="zh-CN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80C180D-6C24-4436-8EE1-9BE871805DAD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54276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255241-318F-4C91-9A37-32C62F2CB5F1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1653604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solidFill>
                  <a:srgbClr val="FF0000"/>
                </a:solidFill>
                <a:latin typeface="+mn-ea"/>
                <a:ea typeface="+mn-ea"/>
              </a:rPr>
              <a:t>     </a:t>
            </a:r>
            <a:r>
              <a:rPr lang="zh-CN" altLang="en-US" sz="2400" b="1" kern="0" dirty="0" smtClean="0">
                <a:solidFill>
                  <a:srgbClr val="0033CC"/>
                </a:solidFill>
                <a:latin typeface="+mn-ea"/>
                <a:ea typeface="+mn-ea"/>
              </a:rPr>
              <a:t>用</a:t>
            </a:r>
            <a:r>
              <a:rPr lang="zh-CN" altLang="en-US" sz="2400" b="1" kern="0" dirty="0">
                <a:solidFill>
                  <a:srgbClr val="0033CC"/>
                </a:solidFill>
                <a:latin typeface="+mn-ea"/>
                <a:ea typeface="+mn-ea"/>
              </a:rPr>
              <a:t>途</a:t>
            </a:r>
            <a:r>
              <a:rPr lang="zh-CN" altLang="en-US" sz="2400" b="1" kern="0" dirty="0">
                <a:latin typeface="+mn-ea"/>
                <a:ea typeface="+mn-ea"/>
              </a:rPr>
              <a:t>：脱硫、氧要求：</a:t>
            </a:r>
            <a:r>
              <a:rPr lang="en-US" altLang="zh-CN" sz="2400" b="1" kern="0" dirty="0">
                <a:latin typeface="+mn-ea"/>
                <a:ea typeface="+mn-ea"/>
              </a:rPr>
              <a:t>SiO</a:t>
            </a:r>
            <a:r>
              <a:rPr lang="en-US" altLang="zh-CN" sz="2400" b="1" kern="0" baseline="-25000" dirty="0">
                <a:latin typeface="+mn-ea"/>
                <a:ea typeface="+mn-ea"/>
              </a:rPr>
              <a:t>2</a:t>
            </a:r>
            <a:r>
              <a:rPr lang="zh-CN" altLang="en-US" sz="2400" b="1" kern="0" dirty="0">
                <a:latin typeface="+mn-ea"/>
                <a:ea typeface="+mn-ea"/>
              </a:rPr>
              <a:t>、</a:t>
            </a:r>
            <a:r>
              <a:rPr lang="en-US" altLang="zh-CN" sz="2400" b="1" kern="0" dirty="0">
                <a:latin typeface="+mn-ea"/>
                <a:ea typeface="+mn-ea"/>
              </a:rPr>
              <a:t> Al</a:t>
            </a:r>
            <a:r>
              <a:rPr lang="en-US" altLang="zh-CN" sz="2400" b="1" kern="0" baseline="-25000" dirty="0">
                <a:latin typeface="+mn-ea"/>
                <a:ea typeface="+mn-ea"/>
              </a:rPr>
              <a:t>2</a:t>
            </a:r>
            <a:r>
              <a:rPr lang="en-US" altLang="zh-CN" sz="2400" b="1" kern="0" dirty="0">
                <a:latin typeface="+mn-ea"/>
                <a:ea typeface="+mn-ea"/>
              </a:rPr>
              <a:t>O</a:t>
            </a:r>
            <a:r>
              <a:rPr lang="en-US" altLang="zh-CN" sz="2400" b="1" kern="0" baseline="-25000" dirty="0">
                <a:latin typeface="+mn-ea"/>
                <a:ea typeface="+mn-ea"/>
              </a:rPr>
              <a:t>3</a:t>
            </a:r>
            <a:r>
              <a:rPr lang="zh-CN" altLang="en-US" sz="2400" b="1" kern="0" dirty="0">
                <a:latin typeface="+mn-ea"/>
                <a:ea typeface="+mn-ea"/>
              </a:rPr>
              <a:t>较低，</a:t>
            </a:r>
            <a:r>
              <a:rPr lang="en-US" altLang="zh-CN" sz="2400" b="1" kern="0" dirty="0">
                <a:latin typeface="+mn-ea"/>
                <a:ea typeface="+mn-ea"/>
              </a:rPr>
              <a:t>CaF</a:t>
            </a:r>
            <a:r>
              <a:rPr lang="en-US" altLang="zh-CN" sz="2400" b="1" kern="0" baseline="-25000" dirty="0">
                <a:latin typeface="+mn-ea"/>
                <a:ea typeface="+mn-ea"/>
              </a:rPr>
              <a:t>2</a:t>
            </a:r>
            <a:r>
              <a:rPr lang="zh-CN" altLang="en-US" sz="2400" b="1" kern="0" dirty="0">
                <a:latin typeface="+mn-ea"/>
                <a:ea typeface="+mn-ea"/>
              </a:rPr>
              <a:t>高些（</a:t>
            </a:r>
            <a:r>
              <a:rPr lang="en-US" altLang="zh-CN" sz="2400" b="1" kern="0" dirty="0">
                <a:latin typeface="+mn-ea"/>
                <a:ea typeface="+mn-ea"/>
              </a:rPr>
              <a:t>10%~15%</a:t>
            </a:r>
            <a:r>
              <a:rPr lang="zh-CN" altLang="en-US" sz="2400" b="1" kern="0" dirty="0">
                <a:latin typeface="+mn-ea"/>
                <a:ea typeface="+mn-ea"/>
              </a:rPr>
              <a:t>）。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solidFill>
                  <a:srgbClr val="0033CC"/>
                </a:solidFill>
                <a:latin typeface="+mn-ea"/>
                <a:ea typeface="+mn-ea"/>
              </a:rPr>
              <a:t>     </a:t>
            </a:r>
            <a:r>
              <a:rPr lang="zh-CN" altLang="en-US" sz="2400" b="1" kern="0" dirty="0" smtClean="0">
                <a:solidFill>
                  <a:srgbClr val="0033CC"/>
                </a:solidFill>
                <a:latin typeface="+mn-ea"/>
                <a:ea typeface="+mn-ea"/>
              </a:rPr>
              <a:t>去</a:t>
            </a:r>
            <a:r>
              <a:rPr lang="zh-CN" altLang="en-US" sz="2400" b="1" kern="0" dirty="0">
                <a:solidFill>
                  <a:srgbClr val="0033CC"/>
                </a:solidFill>
                <a:latin typeface="+mn-ea"/>
                <a:ea typeface="+mn-ea"/>
              </a:rPr>
              <a:t>夹杂要求</a:t>
            </a:r>
            <a:r>
              <a:rPr lang="zh-CN" altLang="en-US" sz="2400" b="1" kern="0" dirty="0">
                <a:latin typeface="+mn-ea"/>
                <a:ea typeface="+mn-ea"/>
              </a:rPr>
              <a:t>：</a:t>
            </a:r>
            <a:r>
              <a:rPr lang="en-US" altLang="zh-CN" sz="2400" b="1" kern="0" dirty="0">
                <a:latin typeface="+mn-ea"/>
                <a:ea typeface="+mn-ea"/>
              </a:rPr>
              <a:t>SiO</a:t>
            </a:r>
            <a:r>
              <a:rPr lang="en-US" altLang="zh-CN" sz="2400" b="1" kern="0" baseline="-25000" dirty="0">
                <a:latin typeface="+mn-ea"/>
                <a:ea typeface="+mn-ea"/>
              </a:rPr>
              <a:t>2</a:t>
            </a:r>
            <a:r>
              <a:rPr lang="zh-CN" altLang="en-US" sz="2400" b="1" kern="0" dirty="0">
                <a:latin typeface="+mn-ea"/>
                <a:ea typeface="+mn-ea"/>
              </a:rPr>
              <a:t>、</a:t>
            </a:r>
            <a:r>
              <a:rPr lang="en-US" altLang="zh-CN" sz="2400" b="1" kern="0" dirty="0">
                <a:latin typeface="+mn-ea"/>
                <a:ea typeface="+mn-ea"/>
              </a:rPr>
              <a:t> Al</a:t>
            </a:r>
            <a:r>
              <a:rPr lang="en-US" altLang="zh-CN" sz="2400" b="1" kern="0" baseline="-25000" dirty="0">
                <a:latin typeface="+mn-ea"/>
                <a:ea typeface="+mn-ea"/>
              </a:rPr>
              <a:t>2</a:t>
            </a:r>
            <a:r>
              <a:rPr lang="en-US" altLang="zh-CN" sz="2400" b="1" kern="0" dirty="0">
                <a:latin typeface="+mn-ea"/>
                <a:ea typeface="+mn-ea"/>
              </a:rPr>
              <a:t>O</a:t>
            </a:r>
            <a:r>
              <a:rPr lang="en-US" altLang="zh-CN" sz="2400" b="1" kern="0" baseline="-25000" dirty="0">
                <a:latin typeface="+mn-ea"/>
                <a:ea typeface="+mn-ea"/>
              </a:rPr>
              <a:t>3</a:t>
            </a:r>
            <a:r>
              <a:rPr lang="zh-CN" altLang="en-US" sz="2400" b="1" kern="0" dirty="0">
                <a:latin typeface="+mn-ea"/>
                <a:ea typeface="+mn-ea"/>
              </a:rPr>
              <a:t>高些，渣流动性好、熔点低。当</a:t>
            </a:r>
            <a:r>
              <a:rPr lang="en-US" altLang="zh-CN" sz="2400" b="1" kern="0" dirty="0">
                <a:latin typeface="+mn-ea"/>
                <a:ea typeface="+mn-ea"/>
              </a:rPr>
              <a:t>Al</a:t>
            </a:r>
            <a:r>
              <a:rPr lang="en-US" altLang="zh-CN" sz="2400" b="1" kern="0" baseline="-25000" dirty="0">
                <a:latin typeface="+mn-ea"/>
                <a:ea typeface="+mn-ea"/>
              </a:rPr>
              <a:t>2</a:t>
            </a:r>
            <a:r>
              <a:rPr lang="en-US" altLang="zh-CN" sz="2400" b="1" kern="0" dirty="0">
                <a:latin typeface="+mn-ea"/>
                <a:ea typeface="+mn-ea"/>
              </a:rPr>
              <a:t>O</a:t>
            </a:r>
            <a:r>
              <a:rPr lang="en-US" altLang="zh-CN" sz="2400" b="1" kern="0" baseline="-25000" dirty="0">
                <a:latin typeface="+mn-ea"/>
                <a:ea typeface="+mn-ea"/>
              </a:rPr>
              <a:t>3</a:t>
            </a:r>
            <a:r>
              <a:rPr lang="zh-CN" altLang="en-US" sz="2400" b="1" kern="0" dirty="0">
                <a:latin typeface="+mn-ea"/>
                <a:ea typeface="+mn-ea"/>
              </a:rPr>
              <a:t>含量为</a:t>
            </a:r>
            <a:r>
              <a:rPr lang="en-US" altLang="zh-CN" sz="2400" b="1" kern="0" dirty="0">
                <a:latin typeface="+mn-ea"/>
                <a:ea typeface="+mn-ea"/>
              </a:rPr>
              <a:t>42%~48%</a:t>
            </a:r>
            <a:r>
              <a:rPr lang="zh-CN" altLang="en-US" sz="2400" b="1" kern="0" dirty="0">
                <a:latin typeface="+mn-ea"/>
                <a:ea typeface="+mn-ea"/>
              </a:rPr>
              <a:t>时，渣流动性最好</a:t>
            </a:r>
            <a:r>
              <a:rPr lang="zh-CN" altLang="en-US" sz="2400" b="1" kern="0" dirty="0" smtClean="0">
                <a:latin typeface="+mn-ea"/>
                <a:ea typeface="+mn-ea"/>
              </a:rPr>
              <a:t>。</a:t>
            </a:r>
            <a:endParaRPr lang="en-US" altLang="zh-CN" sz="2400" b="1" kern="0" dirty="0" smtClean="0">
              <a:latin typeface="+mn-ea"/>
              <a:ea typeface="+mn-ea"/>
            </a:endParaRP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 smtClean="0">
                <a:solidFill>
                  <a:srgbClr val="FF0000"/>
                </a:solidFill>
                <a:latin typeface="+mn-ea"/>
                <a:ea typeface="+mn-ea"/>
              </a:rPr>
              <a:t>     </a:t>
            </a:r>
            <a:r>
              <a:rPr lang="zh-CN" altLang="en-US" sz="2400" b="1" kern="0" dirty="0" smtClean="0">
                <a:solidFill>
                  <a:srgbClr val="0033CC"/>
                </a:solidFill>
                <a:latin typeface="+mn-ea"/>
                <a:ea typeface="+mn-ea"/>
              </a:rPr>
              <a:t>碱</a:t>
            </a:r>
            <a:r>
              <a:rPr lang="zh-CN" altLang="en-US" sz="2400" b="1" kern="0" dirty="0">
                <a:solidFill>
                  <a:srgbClr val="0033CC"/>
                </a:solidFill>
                <a:latin typeface="+mn-ea"/>
                <a:ea typeface="+mn-ea"/>
              </a:rPr>
              <a:t>度</a:t>
            </a:r>
            <a:r>
              <a:rPr lang="zh-CN" altLang="en-US" sz="2400" b="1" kern="0" dirty="0">
                <a:latin typeface="+mn-ea"/>
                <a:ea typeface="+mn-ea"/>
              </a:rPr>
              <a:t>：  </a:t>
            </a:r>
            <a:r>
              <a:rPr lang="en-US" altLang="zh-CN" sz="2400" b="1" kern="0" dirty="0">
                <a:latin typeface="+mn-ea"/>
                <a:ea typeface="+mn-ea"/>
              </a:rPr>
              <a:t>(</a:t>
            </a:r>
            <a:r>
              <a:rPr lang="zh-CN" altLang="en-US" sz="2400" b="1" kern="0" dirty="0">
                <a:latin typeface="+mn-ea"/>
                <a:ea typeface="+mn-ea"/>
              </a:rPr>
              <a:t>石灰－粘土渣</a:t>
            </a:r>
            <a:r>
              <a:rPr lang="en-US" altLang="zh-CN" sz="2400" b="1" kern="0" dirty="0">
                <a:latin typeface="+mn-ea"/>
                <a:ea typeface="+mn-ea"/>
              </a:rPr>
              <a:t>)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+mn-ea"/>
                <a:ea typeface="+mn-ea"/>
              </a:rPr>
              <a:t>                         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+mn-ea"/>
                <a:ea typeface="+mn-ea"/>
              </a:rPr>
              <a:t>            </a:t>
            </a:r>
            <a:r>
              <a:rPr lang="en-US" altLang="zh-CN" sz="2400" b="1" kern="0" dirty="0" smtClean="0">
                <a:latin typeface="+mn-ea"/>
                <a:ea typeface="+mn-ea"/>
              </a:rPr>
              <a:t> (</a:t>
            </a:r>
            <a:r>
              <a:rPr lang="zh-CN" altLang="en-US" sz="2400" b="1" kern="0" dirty="0">
                <a:latin typeface="+mn-ea"/>
                <a:ea typeface="+mn-ea"/>
              </a:rPr>
              <a:t>石灰－氧化铝渣</a:t>
            </a:r>
            <a:r>
              <a:rPr lang="en-US" altLang="zh-CN" sz="2400" b="1" kern="0" dirty="0">
                <a:latin typeface="+mn-ea"/>
                <a:ea typeface="+mn-ea"/>
              </a:rPr>
              <a:t>)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+mn-ea"/>
                <a:ea typeface="+mn-ea"/>
              </a:rPr>
              <a:t>                        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+mn-ea"/>
                <a:ea typeface="+mn-ea"/>
              </a:rPr>
              <a:t>            </a:t>
            </a:r>
            <a:r>
              <a:rPr lang="zh-CN" altLang="en-US" sz="2400" b="1" kern="0" dirty="0" smtClean="0">
                <a:latin typeface="+mn-ea"/>
                <a:ea typeface="+mn-ea"/>
              </a:rPr>
              <a:t>（</a:t>
            </a:r>
            <a:r>
              <a:rPr lang="zh-CN" altLang="en-US" sz="2400" b="1" kern="0" dirty="0">
                <a:latin typeface="+mn-ea"/>
                <a:ea typeface="+mn-ea"/>
              </a:rPr>
              <a:t>自焙性固体渣）  </a:t>
            </a:r>
          </a:p>
          <a:p>
            <a:pPr marL="342900" indent="-342900" algn="just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+mn-ea"/>
                <a:ea typeface="+mn-ea"/>
              </a:rPr>
              <a:t>         </a:t>
            </a:r>
            <a:endParaRPr lang="en-US" altLang="zh-CN" sz="2400" b="1" kern="0" dirty="0">
              <a:latin typeface="+mn-ea"/>
              <a:ea typeface="+mn-ea"/>
            </a:endParaRPr>
          </a:p>
          <a:p>
            <a:pPr marL="342900" indent="-342900" algn="just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150" b="1" kern="0" dirty="0">
                <a:latin typeface="Times New Roman" pitchFamily="18" charset="0"/>
              </a:rPr>
              <a:t>           </a:t>
            </a:r>
            <a:endParaRPr lang="zh-CN" altLang="en-US" b="1" kern="0" dirty="0">
              <a:latin typeface="Times New Roman" pitchFamily="18" charset="0"/>
              <a:ea typeface="+mn-ea"/>
            </a:endParaRPr>
          </a:p>
        </p:txBody>
      </p:sp>
      <p:sp>
        <p:nvSpPr>
          <p:cNvPr id="54278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pic>
        <p:nvPicPr>
          <p:cNvPr id="5427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94544" y="3171181"/>
            <a:ext cx="3428077" cy="841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80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26024" y="4110326"/>
            <a:ext cx="3619231" cy="871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81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35522" y="5114502"/>
            <a:ext cx="4669947" cy="740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11" name="Picture 8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0AB0BEB-9D7E-44D0-831F-4825A5CCD8F4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55300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7E6CA2-AD8B-4DD8-AD09-A4F9F9E6A91F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</a:rPr>
              <a:t>             </a:t>
            </a:r>
            <a:r>
              <a:rPr lang="zh-CN" altLang="en-US" sz="2400" b="1" kern="0" dirty="0">
                <a:latin typeface="+mn-ea"/>
                <a:ea typeface="+mn-ea"/>
              </a:rPr>
              <a:t>除用碱度表示合成渣的成分特点外，还可用游离氧化钙量</a:t>
            </a:r>
            <a:r>
              <a:rPr lang="en-US" altLang="zh-CN" sz="2400" b="1" kern="0" dirty="0">
                <a:latin typeface="+mn-ea"/>
                <a:ea typeface="+mn-ea"/>
              </a:rPr>
              <a:t>(</a:t>
            </a:r>
            <a:r>
              <a:rPr lang="en-US" altLang="zh-CN" sz="2400" b="1" kern="0" dirty="0" err="1">
                <a:latin typeface="+mn-ea"/>
                <a:ea typeface="+mn-ea"/>
              </a:rPr>
              <a:t>CaO</a:t>
            </a:r>
            <a:r>
              <a:rPr lang="en-US" altLang="zh-CN" sz="2400" b="1" kern="0" dirty="0">
                <a:latin typeface="+mn-ea"/>
                <a:ea typeface="+mn-ea"/>
              </a:rPr>
              <a:t>)</a:t>
            </a:r>
            <a:r>
              <a:rPr lang="zh-CN" altLang="en-US" sz="2400" b="1" kern="0" dirty="0">
                <a:latin typeface="+mn-ea"/>
                <a:ea typeface="+mn-ea"/>
              </a:rPr>
              <a:t>来表示能参与冶金反应的氧化钙的数量，其计算式如下：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+mn-ea"/>
                <a:ea typeface="+mn-ea"/>
              </a:rPr>
              <a:t>     </a:t>
            </a:r>
            <a:r>
              <a:rPr lang="en-US" altLang="zh-CN" sz="2400" b="1" kern="0" dirty="0" smtClean="0">
                <a:latin typeface="+mn-ea"/>
                <a:ea typeface="+mn-ea"/>
              </a:rPr>
              <a:t> ω(</a:t>
            </a:r>
            <a:r>
              <a:rPr lang="en-US" altLang="zh-CN" sz="2400" b="1" kern="0" dirty="0" err="1" smtClean="0">
                <a:latin typeface="+mn-ea"/>
                <a:ea typeface="+mn-ea"/>
              </a:rPr>
              <a:t>CaO</a:t>
            </a:r>
            <a:r>
              <a:rPr lang="en-US" altLang="zh-CN" sz="2400" b="1" kern="0" dirty="0" smtClean="0">
                <a:latin typeface="+mn-ea"/>
                <a:ea typeface="+mn-ea"/>
              </a:rPr>
              <a:t>)u</a:t>
            </a:r>
            <a:r>
              <a:rPr lang="zh-CN" altLang="en-US" sz="2400" b="1" kern="0" dirty="0">
                <a:latin typeface="+mn-ea"/>
                <a:ea typeface="+mn-ea"/>
              </a:rPr>
              <a:t>＝</a:t>
            </a:r>
            <a:r>
              <a:rPr lang="en-US" altLang="zh-CN" sz="2400" b="1" kern="0" dirty="0">
                <a:latin typeface="+mn-ea"/>
                <a:ea typeface="+mn-ea"/>
              </a:rPr>
              <a:t>ω(</a:t>
            </a:r>
            <a:r>
              <a:rPr lang="en-US" altLang="zh-CN" sz="2400" b="1" kern="0" dirty="0" err="1">
                <a:latin typeface="+mn-ea"/>
                <a:ea typeface="+mn-ea"/>
              </a:rPr>
              <a:t>CaO</a:t>
            </a:r>
            <a:r>
              <a:rPr lang="en-US" altLang="zh-CN" sz="2400" b="1" kern="0" dirty="0">
                <a:latin typeface="+mn-ea"/>
                <a:ea typeface="+mn-ea"/>
              </a:rPr>
              <a:t>)</a:t>
            </a:r>
            <a:r>
              <a:rPr lang="zh-CN" altLang="en-US" sz="2400" b="1" kern="0" dirty="0">
                <a:latin typeface="+mn-ea"/>
                <a:ea typeface="+mn-ea"/>
              </a:rPr>
              <a:t>＋</a:t>
            </a:r>
            <a:r>
              <a:rPr lang="en-US" altLang="zh-CN" sz="2400" b="1" kern="0" dirty="0">
                <a:latin typeface="+mn-ea"/>
                <a:ea typeface="+mn-ea"/>
              </a:rPr>
              <a:t>1.4ω(</a:t>
            </a:r>
            <a:r>
              <a:rPr lang="en-US" altLang="zh-CN" sz="2400" b="1" kern="0" dirty="0" err="1">
                <a:latin typeface="+mn-ea"/>
                <a:ea typeface="+mn-ea"/>
              </a:rPr>
              <a:t>MgO</a:t>
            </a:r>
            <a:r>
              <a:rPr lang="en-US" altLang="zh-CN" sz="2400" b="1" kern="0" dirty="0">
                <a:latin typeface="+mn-ea"/>
                <a:ea typeface="+mn-ea"/>
              </a:rPr>
              <a:t>)</a:t>
            </a:r>
            <a:r>
              <a:rPr lang="zh-CN" altLang="en-US" sz="2400" b="1" kern="0" dirty="0">
                <a:latin typeface="+mn-ea"/>
                <a:ea typeface="+mn-ea"/>
              </a:rPr>
              <a:t>－</a:t>
            </a:r>
            <a:r>
              <a:rPr lang="en-US" altLang="zh-CN" sz="2400" b="1" kern="0" dirty="0">
                <a:latin typeface="+mn-ea"/>
                <a:ea typeface="+mn-ea"/>
              </a:rPr>
              <a:t>1.86ω (SiO</a:t>
            </a:r>
            <a:r>
              <a:rPr lang="en-US" altLang="zh-CN" sz="2400" b="1" kern="0" baseline="-25000" dirty="0">
                <a:latin typeface="+mn-ea"/>
                <a:ea typeface="+mn-ea"/>
              </a:rPr>
              <a:t>2</a:t>
            </a:r>
            <a:r>
              <a:rPr lang="en-US" altLang="zh-CN" sz="2400" b="1" kern="0" dirty="0">
                <a:latin typeface="+mn-ea"/>
                <a:ea typeface="+mn-ea"/>
              </a:rPr>
              <a:t>)</a:t>
            </a:r>
            <a:r>
              <a:rPr lang="zh-CN" altLang="en-US" sz="2400" b="1" kern="0" dirty="0">
                <a:latin typeface="+mn-ea"/>
                <a:ea typeface="+mn-ea"/>
              </a:rPr>
              <a:t>－</a:t>
            </a:r>
            <a:r>
              <a:rPr lang="en-US" altLang="zh-CN" sz="2400" b="1" kern="0" dirty="0">
                <a:latin typeface="+mn-ea"/>
                <a:ea typeface="+mn-ea"/>
              </a:rPr>
              <a:t>0.55ω (A1</a:t>
            </a:r>
            <a:r>
              <a:rPr lang="en-US" altLang="zh-CN" sz="2400" b="1" kern="0" baseline="-25000" dirty="0">
                <a:latin typeface="+mn-ea"/>
                <a:ea typeface="+mn-ea"/>
              </a:rPr>
              <a:t>2</a:t>
            </a:r>
            <a:r>
              <a:rPr lang="en-US" altLang="zh-CN" sz="2400" b="1" kern="0" dirty="0">
                <a:latin typeface="+mn-ea"/>
                <a:ea typeface="+mn-ea"/>
              </a:rPr>
              <a:t>O</a:t>
            </a:r>
            <a:r>
              <a:rPr lang="en-US" altLang="zh-CN" sz="2400" b="1" kern="0" baseline="-25000" dirty="0">
                <a:latin typeface="+mn-ea"/>
                <a:ea typeface="+mn-ea"/>
              </a:rPr>
              <a:t>3</a:t>
            </a:r>
            <a:r>
              <a:rPr lang="en-US" altLang="zh-CN" sz="2400" b="1" kern="0" dirty="0">
                <a:latin typeface="+mn-ea"/>
                <a:ea typeface="+mn-ea"/>
              </a:rPr>
              <a:t>) 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endParaRPr lang="en-US" altLang="zh-CN" sz="2400" b="1" kern="0" dirty="0">
              <a:latin typeface="+mn-ea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+mn-ea"/>
                <a:ea typeface="+mn-ea"/>
              </a:rPr>
              <a:t>           </a:t>
            </a:r>
            <a:endParaRPr lang="zh-CN" altLang="en-US" sz="2400" b="1" kern="0" dirty="0">
              <a:latin typeface="+mn-ea"/>
              <a:ea typeface="+mn-ea"/>
            </a:endParaRPr>
          </a:p>
        </p:txBody>
      </p:sp>
      <p:sp>
        <p:nvSpPr>
          <p:cNvPr id="55302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4ED957-A951-478C-85BC-C76F8564D87A}" type="slidenum">
              <a:rPr lang="zh-CN" altLang="en-US"/>
              <a:pPr>
                <a:defRPr/>
              </a:pPr>
              <a:t>5</a:t>
            </a:fld>
            <a:endParaRPr lang="en-US" altLang="zh-CN"/>
          </a:p>
        </p:txBody>
      </p:sp>
      <p:sp>
        <p:nvSpPr>
          <p:cNvPr id="11" name="KSO_FN"/>
          <p:cNvSpPr txBox="1">
            <a:spLocks noGrp="1"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127E6C71-DAE6-4ABF-9553-F4B52C4A0937}" type="slidenum">
              <a:rPr lang="zh-CN" altLang="en-US" sz="1400" b="1">
                <a:solidFill>
                  <a:srgbClr val="000000"/>
                </a:solidFill>
                <a:latin typeface="Times New Roman" pitchFamily="18" charset="0"/>
                <a:ea typeface="+mn-ea"/>
              </a:rPr>
              <a:pPr algn="r">
                <a:defRPr/>
              </a:pPr>
              <a:t>5</a:t>
            </a:fld>
            <a:endParaRPr lang="en-US" altLang="zh-CN" sz="1400" b="1">
              <a:solidFill>
                <a:srgbClr val="000000"/>
              </a:solidFill>
              <a:latin typeface="Times New Roman" pitchFamily="18" charset="0"/>
              <a:ea typeface="+mn-ea"/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627438" y="2328863"/>
            <a:ext cx="5292725" cy="183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8800" b="1">
                <a:solidFill>
                  <a:srgbClr val="6C930E"/>
                </a:solidFill>
                <a:ea typeface="微软雅黑" pitchFamily="34" charset="-122"/>
              </a:rPr>
              <a:t>谢谢</a:t>
            </a:r>
          </a:p>
        </p:txBody>
      </p:sp>
      <p:sp>
        <p:nvSpPr>
          <p:cNvPr id="33" name="文本框 32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74713"/>
            <a:ext cx="12192000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645" y="5319712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334963" y="6496050"/>
            <a:ext cx="774700" cy="2301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www.1ppt.com/moban/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行业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www.1ppt.com/hangye/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节日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www.1ppt.com/jieri/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素材下载：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www.1ppt.com/sucai/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背景图片：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www.1ppt.com/beijing/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图表下载：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www.1ppt.com/tubiao/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优秀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www.1ppt.com/xiazai/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www.1ppt.com/powerpoint/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Word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www.1ppt.com/word/              Excel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www.1ppt.com/excel/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资料下载：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www.1ppt.com/ziliao/     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课件下载：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www.1ppt.com/kejian/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范文下载：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www.1ppt.com/fanwen/        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试卷下载：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www.1ppt.com/shiti/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教案下载：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www.1ppt.com/jiaoan/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论坛：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 </a:t>
            </a:r>
            <a:endParaRPr lang="zh-CN" altLang="en-US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</p:txBody>
      </p:sp>
      <p:sp>
        <p:nvSpPr>
          <p:cNvPr id="13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dirty="0" smtClean="0"/>
              <a:t>《</a:t>
            </a:r>
            <a:r>
              <a:rPr lang="zh-CN" altLang="en-US" dirty="0" smtClean="0"/>
              <a:t>炉外精炼</a:t>
            </a:r>
            <a:r>
              <a:rPr lang="en-US" altLang="zh-CN" dirty="0" err="1" smtClean="0"/>
              <a:t>操作与控制</a:t>
            </a:r>
            <a:r>
              <a:rPr lang="en-US" altLang="zh-CN" dirty="0" smtClean="0"/>
              <a:t>》</a:t>
            </a:r>
          </a:p>
        </p:txBody>
      </p:sp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</p:bldLst>
  </p:timing>
</p:sld>
</file>

<file path=ppt/theme/theme1.xml><?xml version="1.0" encoding="utf-8"?>
<a:theme xmlns:a="http://schemas.openxmlformats.org/drawingml/2006/main" name="第一PPT，www.1ppt.com">
  <a:themeElements>
    <a:clrScheme name="自定义 468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90C413"/>
      </a:accent1>
      <a:accent2>
        <a:srgbClr val="BABD3D"/>
      </a:accent2>
      <a:accent3>
        <a:srgbClr val="DCAB48"/>
      </a:accent3>
      <a:accent4>
        <a:srgbClr val="6B8A4B"/>
      </a:accent4>
      <a:accent5>
        <a:srgbClr val="409BA2"/>
      </a:accent5>
      <a:accent6>
        <a:srgbClr val="B84D30"/>
      </a:accent6>
      <a:hlink>
        <a:srgbClr val="00B0F0"/>
      </a:hlink>
      <a:folHlink>
        <a:srgbClr val="AFB2B4"/>
      </a:folHlink>
    </a:clrScheme>
    <a:fontScheme name="KSO主题5">
      <a:majorFont>
        <a:latin typeface="Broadway"/>
        <a:ea typeface="微软雅黑"/>
        <a:cs typeface=""/>
      </a:majorFont>
      <a:minorFont>
        <a:latin typeface="Calibri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</TotalTime>
  <Words>501</Words>
  <Application>Microsoft Office PowerPoint</Application>
  <PresentationFormat>自定义</PresentationFormat>
  <Paragraphs>106</Paragraphs>
  <Slides>5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第一PPT，www.1ppt.com</vt:lpstr>
      <vt:lpstr>幻灯片 1</vt:lpstr>
      <vt:lpstr>合成渣成分</vt:lpstr>
      <vt:lpstr>幻灯片 3</vt:lpstr>
      <vt:lpstr>幻灯片 4</vt:lpstr>
      <vt:lpstr>幻灯片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16说课模板</dc:title>
  <dc:creator>Administrator</dc:creator>
  <cp:lastModifiedBy>Administrator</cp:lastModifiedBy>
  <cp:revision>53</cp:revision>
  <dcterms:created xsi:type="dcterms:W3CDTF">2015-06-25T04:58:24Z</dcterms:created>
  <dcterms:modified xsi:type="dcterms:W3CDTF">2018-04-08T14:10:20Z</dcterms:modified>
</cp:coreProperties>
</file>