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87" r:id="rId2"/>
    <p:sldId id="316" r:id="rId3"/>
    <p:sldId id="317" r:id="rId4"/>
    <p:sldId id="318" r:id="rId5"/>
    <p:sldId id="319" r:id="rId6"/>
    <p:sldId id="314" r:id="rId7"/>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00"/>
    <a:srgbClr val="FDFDFB"/>
    <a:srgbClr val="F7FAE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87" autoAdjust="0"/>
    <p:restoredTop sz="94660"/>
  </p:normalViewPr>
  <p:slideViewPr>
    <p:cSldViewPr snapToGrid="0">
      <p:cViewPr varScale="1">
        <p:scale>
          <a:sx n="70" d="100"/>
          <a:sy n="70" d="100"/>
        </p:scale>
        <p:origin x="-720" y="-108"/>
      </p:cViewPr>
      <p:guideLst>
        <p:guide orient="horz" pos="2160"/>
        <p:guide pos="2116"/>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55" d="100"/>
          <a:sy n="55" d="100"/>
        </p:scale>
        <p:origin x="-22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ea typeface="幼圆" pitchFamily="49" charset="-122"/>
              </a:defRPr>
            </a:lvl1pPr>
          </a:lstStyle>
          <a:p>
            <a:pPr>
              <a:defRPr/>
            </a:pPr>
            <a:endParaRPr lang="zh-CN" altLang="en-US"/>
          </a:p>
        </p:txBody>
      </p:sp>
      <p:sp>
        <p:nvSpPr>
          <p:cNvPr id="768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ea typeface="幼圆" pitchFamily="49" charset="-122"/>
              </a:defRPr>
            </a:lvl1pPr>
          </a:lstStyle>
          <a:p>
            <a:pPr>
              <a:defRPr/>
            </a:pPr>
            <a:fld id="{384859B6-9B56-477F-A131-061CE621DE42}" type="datetimeFigureOut">
              <a:rPr lang="zh-CN" altLang="en-US"/>
              <a:pPr>
                <a:defRPr/>
              </a:pPr>
              <a:t>2018/4/8</a:t>
            </a:fld>
            <a:endParaRPr lang="en-US" altLang="zh-CN"/>
          </a:p>
        </p:txBody>
      </p:sp>
      <p:sp>
        <p:nvSpPr>
          <p:cNvPr id="768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ea typeface="幼圆" pitchFamily="49" charset="-122"/>
              </a:defRPr>
            </a:lvl1pPr>
          </a:lstStyle>
          <a:p>
            <a:pPr>
              <a:defRPr/>
            </a:pPr>
            <a:endParaRPr lang="en-US" altLang="zh-CN"/>
          </a:p>
        </p:txBody>
      </p:sp>
      <p:sp>
        <p:nvSpPr>
          <p:cNvPr id="76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ea typeface="幼圆" pitchFamily="49" charset="-122"/>
              </a:defRPr>
            </a:lvl1pPr>
          </a:lstStyle>
          <a:p>
            <a:pPr>
              <a:defRPr/>
            </a:pPr>
            <a:fld id="{1DEA73D1-AAF4-4B97-B6C4-BBC50C57078F}"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0A78B31-B72A-4202-A208-CBD8A34395C4}" type="datetimeFigureOut">
              <a:rPr lang="zh-CN" altLang="en-US"/>
              <a:pPr>
                <a:defRPr/>
              </a:pPr>
              <a:t>2018/4/8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ltLang="zh-CN"/>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86E7DFE-E46F-43BE-8980-E7C60B0B9DC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0327DD4-9A80-43B3-A1D6-40FF223722E1}" type="slidenum">
              <a:rPr lang="zh-CN" altLang="en-US"/>
              <a:pPr>
                <a:defRPr/>
              </a:pPr>
              <a:t>1</a:t>
            </a:fld>
            <a:endParaRPr lang="zh-CN" altLang="en-US"/>
          </a:p>
        </p:txBody>
      </p:sp>
      <p:sp>
        <p:nvSpPr>
          <p:cNvPr id="16386" name="幻灯片图像占位符 1"/>
          <p:cNvSpPr>
            <a:spLocks noGrp="1" noRot="1" noChangeAspect="1"/>
          </p:cNvSpPr>
          <p:nvPr>
            <p:ph type="sldImg"/>
          </p:nvPr>
        </p:nvSpPr>
        <p:spPr bwMode="auto">
          <a:noFill/>
          <a:ln>
            <a:solidFill>
              <a:srgbClr val="000000"/>
            </a:solidFill>
            <a:miter lim="800000"/>
            <a:headEnd/>
            <a:tailEnd/>
          </a:ln>
        </p:spPr>
      </p:sp>
      <p:sp>
        <p:nvSpPr>
          <p:cNvPr id="1638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6388"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39084983-3EAE-4385-9413-05E47BC48DB8}" type="slidenum">
              <a:rPr lang="zh-CN" altLang="en-US" sz="1200">
                <a:latin typeface="Calibri" pitchFamily="34" charset="0"/>
              </a:rPr>
              <a:pPr algn="r"/>
              <a:t>1</a:t>
            </a:fld>
            <a:endParaRPr lang="en-US" altLang="zh-CN"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53FEF2AD-EAE8-4E82-9B10-631140C97460}" type="slidenum">
              <a:rPr lang="en-US" altLang="zh-CN" smtClean="0"/>
              <a:pPr/>
              <a:t>2</a:t>
            </a:fld>
            <a:endParaRPr lang="en-US" altLang="zh-CN" smtClean="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fld id="{AF7BD288-DDFF-4572-B3C3-7F9AB2428B55}" type="slidenum">
              <a:rPr lang="en-US" altLang="zh-CN" smtClean="0"/>
              <a:pPr/>
              <a:t>3</a:t>
            </a:fld>
            <a:endParaRPr lang="en-US" altLang="zh-CN" smtClean="0"/>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EDE78C12-F9AA-4286-951B-21C2932AD185}" type="slidenum">
              <a:rPr lang="en-US" altLang="zh-CN" smtClean="0"/>
              <a:pPr/>
              <a:t>4</a:t>
            </a:fld>
            <a:endParaRPr lang="en-US" altLang="zh-CN" smtClean="0"/>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351216AA-8A16-481B-A0F7-A898FA05BAFA}" type="slidenum">
              <a:rPr lang="en-US" altLang="zh-CN" smtClean="0"/>
              <a:pPr/>
              <a:t>5</a:t>
            </a:fld>
            <a:endParaRPr lang="en-US" altLang="zh-CN" smtClean="0"/>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74CE4D3-F41B-4745-A277-57F3FB76A270}" type="slidenum">
              <a:rPr lang="zh-CN" altLang="en-US"/>
              <a:pPr>
                <a:defRPr/>
              </a:pPr>
              <a:t>6</a:t>
            </a:fld>
            <a:endParaRPr lang="zh-CN" altLang="en-US"/>
          </a:p>
        </p:txBody>
      </p:sp>
      <p:sp>
        <p:nvSpPr>
          <p:cNvPr id="61442" name="幻灯片图像占位符 1"/>
          <p:cNvSpPr>
            <a:spLocks noGrp="1" noRot="1" noChangeAspect="1"/>
          </p:cNvSpPr>
          <p:nvPr>
            <p:ph type="sldImg"/>
          </p:nvPr>
        </p:nvSpPr>
        <p:spPr bwMode="auto">
          <a:noFill/>
          <a:ln>
            <a:solidFill>
              <a:srgbClr val="000000"/>
            </a:solidFill>
            <a:miter lim="800000"/>
            <a:headEnd/>
            <a:tailEnd/>
          </a:ln>
        </p:spPr>
      </p:sp>
      <p:sp>
        <p:nvSpPr>
          <p:cNvPr id="6144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1444"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9E9F06F8-F5E7-4D9D-B3A9-CE2C9A78BEA3}" type="slidenum">
              <a:rPr lang="zh-CN" altLang="en-US" sz="1200">
                <a:latin typeface="Calibri" pitchFamily="34" charset="0"/>
              </a:rPr>
              <a:pPr algn="r"/>
              <a:t>6</a:t>
            </a:fld>
            <a:endParaRPr lang="en-US" altLang="zh-CN"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4" name="图片 18"/>
          <p:cNvPicPr>
            <a:picLocks noChangeAspect="1"/>
          </p:cNvPicPr>
          <p:nvPr/>
        </p:nvPicPr>
        <p:blipFill>
          <a:blip r:embed="rId2" cstate="print"/>
          <a:srcRect l="398" t="28519"/>
          <a:stretch>
            <a:fillRect/>
          </a:stretch>
        </p:blipFill>
        <p:spPr bwMode="auto">
          <a:xfrm>
            <a:off x="0" y="-12700"/>
            <a:ext cx="12190413" cy="6856413"/>
          </a:xfrm>
          <a:prstGeom prst="rect">
            <a:avLst/>
          </a:prstGeom>
          <a:noFill/>
          <a:ln w="9525">
            <a:noFill/>
            <a:miter lim="800000"/>
            <a:headEnd/>
            <a:tailEnd/>
          </a:ln>
        </p:spPr>
      </p:pic>
      <p:sp>
        <p:nvSpPr>
          <p:cNvPr id="3" name="KSO_CT2"/>
          <p:cNvSpPr>
            <a:spLocks noGrp="1"/>
          </p:cNvSpPr>
          <p:nvPr>
            <p:ph type="subTitle" idx="1"/>
          </p:nvPr>
        </p:nvSpPr>
        <p:spPr>
          <a:xfrm>
            <a:off x="632188" y="3178254"/>
            <a:ext cx="8262165" cy="467211"/>
          </a:xfrm>
          <a:noFill/>
        </p:spPr>
        <p:txBody>
          <a:bodyPr>
            <a:noAutofit/>
          </a:bodyPr>
          <a:lstStyle>
            <a:lvl1pPr marL="0" indent="0" algn="ctr">
              <a:buNone/>
              <a:defRPr sz="2000" b="0">
                <a:solidFill>
                  <a:schemeClr val="tx1"/>
                </a:solidFill>
                <a:effectLst/>
                <a:latin typeface="+mn-ea"/>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单击此处编辑母版副标题样式</a:t>
            </a:r>
          </a:p>
        </p:txBody>
      </p:sp>
      <p:sp>
        <p:nvSpPr>
          <p:cNvPr id="7" name="KSO_CT1"/>
          <p:cNvSpPr>
            <a:spLocks noGrp="1"/>
          </p:cNvSpPr>
          <p:nvPr>
            <p:ph type="title"/>
          </p:nvPr>
        </p:nvSpPr>
        <p:spPr>
          <a:xfrm>
            <a:off x="632188" y="1341121"/>
            <a:ext cx="8262165" cy="1716487"/>
          </a:xfrm>
        </p:spPr>
        <p:txBody>
          <a:bodyPr>
            <a:noAutofit/>
          </a:bodyPr>
          <a:lstStyle>
            <a:lvl1pPr algn="ctr">
              <a:lnSpc>
                <a:spcPct val="100000"/>
              </a:lnSpc>
              <a:defRPr sz="3600" b="1" kern="1000" baseline="0">
                <a:gradFill flip="none" rotWithShape="1">
                  <a:gsLst>
                    <a:gs pos="65000">
                      <a:schemeClr val="accent1">
                        <a:lumMod val="75000"/>
                      </a:schemeClr>
                    </a:gs>
                    <a:gs pos="0">
                      <a:schemeClr val="accent1">
                        <a:shade val="67500"/>
                        <a:satMod val="115000"/>
                      </a:schemeClr>
                    </a:gs>
                    <a:gs pos="100000">
                      <a:schemeClr val="accent1">
                        <a:shade val="100000"/>
                        <a:satMod val="115000"/>
                      </a:schemeClr>
                    </a:gs>
                  </a:gsLst>
                  <a:path path="circle">
                    <a:fillToRect l="50000" t="50000" r="50000" b="50000"/>
                  </a:path>
                  <a:tileRect/>
                </a:gradFill>
                <a:effectLst/>
                <a:latin typeface="+mj-ea"/>
                <a:ea typeface="+mj-ea"/>
              </a:defRPr>
            </a:lvl1pPr>
          </a:lstStyle>
          <a:p>
            <a:r>
              <a:rPr lang="zh-CN" altLang="en-US" dirty="0" smtClean="0"/>
              <a:t>单击此处编辑母版标题样式</a:t>
            </a:r>
            <a:endParaRPr lang="zh-CN" altLang="en-US" dirty="0"/>
          </a:p>
        </p:txBody>
      </p:sp>
      <p:sp>
        <p:nvSpPr>
          <p:cNvPr id="5" name="KSO_FD"/>
          <p:cNvSpPr>
            <a:spLocks noGrp="1"/>
          </p:cNvSpPr>
          <p:nvPr>
            <p:ph type="dt" sz="half" idx="10"/>
          </p:nvPr>
        </p:nvSpPr>
        <p:spPr/>
        <p:txBody>
          <a:bodyPr/>
          <a:lstStyle>
            <a:lvl1pPr>
              <a:defRPr/>
            </a:lvl1pPr>
          </a:lstStyle>
          <a:p>
            <a:pPr>
              <a:defRPr/>
            </a:pPr>
            <a:fld id="{01862F16-DC2F-4244-B5CD-08ABC6A06E28}"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sz="900" b="0">
                <a:solidFill>
                  <a:srgbClr val="9D9D9D"/>
                </a:solidFill>
              </a:defRPr>
            </a:lvl1pPr>
          </a:lstStyle>
          <a:p>
            <a:pPr>
              <a:defRPr/>
            </a:pPr>
            <a:r>
              <a:rPr lang="en-US" altLang="zh-CN"/>
              <a:t>《</a:t>
            </a:r>
            <a:r>
              <a:rPr lang="zh-CN" altLang="en-US"/>
              <a:t>烧结球团生产操作与控制》</a:t>
            </a:r>
            <a:endParaRPr lang="en-US" altLang="zh-CN"/>
          </a:p>
        </p:txBody>
      </p:sp>
      <p:sp>
        <p:nvSpPr>
          <p:cNvPr id="8" name="KSO_FN"/>
          <p:cNvSpPr>
            <a:spLocks noGrp="1"/>
          </p:cNvSpPr>
          <p:nvPr>
            <p:ph type="sldNum" sz="quarter" idx="12"/>
          </p:nvPr>
        </p:nvSpPr>
        <p:spPr/>
        <p:txBody>
          <a:bodyPr/>
          <a:lstStyle>
            <a:lvl1pPr>
              <a:defRPr/>
            </a:lvl1pPr>
          </a:lstStyle>
          <a:p>
            <a:pPr>
              <a:defRPr/>
            </a:pPr>
            <a:fld id="{586F7417-0134-4DBE-9966-23D7DAACBCDB}"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3BA234AA-7616-4A8F-80EC-91F8568B8FC0}"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87593DAD-BC55-4EE2-BD3E-E26ED0C47BE9}"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78640E06-0789-44E0-9EF5-756D302B03A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CE8B729B-76CD-4F38-8F28-E05F494E96D8}"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lumMod val="75000"/>
                  </a:schemeClr>
                </a:solidFill>
              </a:defRPr>
            </a:lvl1pPr>
            <a:lvl2pPr>
              <a:defRPr sz="1800"/>
            </a:lvl2pPr>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A39DB91B-1F6D-4D8C-AF40-9488B4F8191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dirty="0" smtClean="0"/>
              <a:t>《</a:t>
            </a:r>
            <a:r>
              <a:rPr lang="zh-CN" altLang="en-US" dirty="0" smtClean="0"/>
              <a:t>炉外精炼操作与控制》</a:t>
            </a:r>
            <a:endParaRPr lang="en-US" altLang="zh-CN" dirty="0"/>
          </a:p>
        </p:txBody>
      </p:sp>
      <p:sp>
        <p:nvSpPr>
          <p:cNvPr id="6" name="KSO_FN"/>
          <p:cNvSpPr>
            <a:spLocks noGrp="1"/>
          </p:cNvSpPr>
          <p:nvPr>
            <p:ph type="sldNum" sz="quarter" idx="12"/>
          </p:nvPr>
        </p:nvSpPr>
        <p:spPr/>
        <p:txBody>
          <a:bodyPr/>
          <a:lstStyle>
            <a:lvl1pPr>
              <a:defRPr/>
            </a:lvl1pPr>
          </a:lstStyle>
          <a:p>
            <a:pPr>
              <a:defRPr/>
            </a:pPr>
            <a:fld id="{CE889ECD-3179-4DAE-BD9C-DB7A184A0E1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ormAutofit/>
          </a:bodyPr>
          <a:lstStyle>
            <a:lvl1pPr algn="ctr">
              <a:defRPr sz="2700">
                <a:solidFill>
                  <a:schemeClr val="tx2"/>
                </a:solidFill>
                <a:effectLst/>
              </a:defRPr>
            </a:lvl1pPr>
          </a:lstStyle>
          <a:p>
            <a:r>
              <a:rPr lang="zh-CN" altLang="en-US" dirty="0"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solidFill>
            <a:schemeClr val="tx2">
              <a:lumMod val="40000"/>
              <a:lumOff val="60000"/>
            </a:schemeClr>
          </a:solidFill>
        </p:spPr>
        <p:txBody>
          <a:bodyPr anchor="ctr">
            <a:normAutofit/>
          </a:bodyPr>
          <a:lstStyle>
            <a:lvl1pPr marL="0" indent="0" algn="ctr">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p>
        </p:txBody>
      </p:sp>
      <p:sp>
        <p:nvSpPr>
          <p:cNvPr id="4" name="KSO_FD"/>
          <p:cNvSpPr>
            <a:spLocks noGrp="1"/>
          </p:cNvSpPr>
          <p:nvPr>
            <p:ph type="dt" sz="half" idx="10"/>
          </p:nvPr>
        </p:nvSpPr>
        <p:spPr/>
        <p:txBody>
          <a:bodyPr/>
          <a:lstStyle>
            <a:lvl1pPr>
              <a:defRPr/>
            </a:lvl1pPr>
          </a:lstStyle>
          <a:p>
            <a:pPr>
              <a:defRPr/>
            </a:pPr>
            <a:fld id="{7BA44B04-1CC7-4910-8A82-CC5EE468633D}"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3A491447-070C-4196-9846-9B93A413DF75}"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KSO_FD"/>
          <p:cNvSpPr>
            <a:spLocks noGrp="1"/>
          </p:cNvSpPr>
          <p:nvPr>
            <p:ph type="dt" sz="half" idx="10"/>
          </p:nvPr>
        </p:nvSpPr>
        <p:spPr/>
        <p:txBody>
          <a:bodyPr/>
          <a:lstStyle>
            <a:lvl1pPr>
              <a:defRPr/>
            </a:lvl1pPr>
          </a:lstStyle>
          <a:p>
            <a:pPr>
              <a:defRPr/>
            </a:pPr>
            <a:fld id="{D9A12157-9F99-4466-983C-82E373DDA4A7}"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D7ACB86-C4C3-48C7-8D27-2B42ACFD91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KSO_FD"/>
          <p:cNvSpPr>
            <a:spLocks noGrp="1"/>
          </p:cNvSpPr>
          <p:nvPr>
            <p:ph type="dt" sz="half" idx="10"/>
          </p:nvPr>
        </p:nvSpPr>
        <p:spPr/>
        <p:txBody>
          <a:bodyPr/>
          <a:lstStyle>
            <a:lvl1pPr>
              <a:defRPr/>
            </a:lvl1pPr>
          </a:lstStyle>
          <a:p>
            <a:pPr>
              <a:defRPr/>
            </a:pPr>
            <a:fld id="{92402EA9-C45F-45C6-9B5F-AC55A9C06720}" type="datetime1">
              <a:rPr lang="zh-CN" altLang="en-US"/>
              <a:pPr>
                <a:defRPr/>
              </a:pPr>
              <a:t>2018/4/8</a:t>
            </a:fld>
            <a:endParaRPr lang="zh-CN" altLang="en-US"/>
          </a:p>
        </p:txBody>
      </p:sp>
      <p:sp>
        <p:nvSpPr>
          <p:cNvPr id="8"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9" name="KSO_FN"/>
          <p:cNvSpPr>
            <a:spLocks noGrp="1"/>
          </p:cNvSpPr>
          <p:nvPr>
            <p:ph type="sldNum" sz="quarter" idx="12"/>
          </p:nvPr>
        </p:nvSpPr>
        <p:spPr/>
        <p:txBody>
          <a:bodyPr/>
          <a:lstStyle>
            <a:lvl1pPr>
              <a:defRPr/>
            </a:lvl1pPr>
          </a:lstStyle>
          <a:p>
            <a:pPr>
              <a:defRPr/>
            </a:pPr>
            <a:fld id="{78DAE4CD-C720-4E2E-B9A1-97CB9728ACD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FD"/>
          <p:cNvSpPr>
            <a:spLocks noGrp="1"/>
          </p:cNvSpPr>
          <p:nvPr>
            <p:ph type="dt" sz="half" idx="10"/>
          </p:nvPr>
        </p:nvSpPr>
        <p:spPr/>
        <p:txBody>
          <a:bodyPr/>
          <a:lstStyle>
            <a:lvl1pPr>
              <a:defRPr/>
            </a:lvl1pPr>
          </a:lstStyle>
          <a:p>
            <a:pPr>
              <a:defRPr/>
            </a:pPr>
            <a:fld id="{4F3BBF67-C10E-444D-A56F-D617DEFA3769}" type="datetime1">
              <a:rPr lang="zh-CN" altLang="en-US"/>
              <a:pPr>
                <a:defRPr/>
              </a:pPr>
              <a:t>2018/4/8</a:t>
            </a:fld>
            <a:endParaRPr lang="zh-CN" altLang="en-US"/>
          </a:p>
        </p:txBody>
      </p:sp>
      <p:sp>
        <p:nvSpPr>
          <p:cNvPr id="4"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5" name="KSO_FN"/>
          <p:cNvSpPr>
            <a:spLocks noGrp="1"/>
          </p:cNvSpPr>
          <p:nvPr>
            <p:ph type="sldNum" sz="quarter" idx="12"/>
          </p:nvPr>
        </p:nvSpPr>
        <p:spPr/>
        <p:txBody>
          <a:bodyPr/>
          <a:lstStyle>
            <a:lvl1pPr>
              <a:defRPr/>
            </a:lvl1pPr>
          </a:lstStyle>
          <a:p>
            <a:pPr>
              <a:defRPr/>
            </a:pPr>
            <a:fld id="{B7ACD34C-A0F5-4075-B0B7-28ABCEC12979}"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
        <p:nvSpPr>
          <p:cNvPr id="3" name="KSO_FD"/>
          <p:cNvSpPr>
            <a:spLocks noGrp="1"/>
          </p:cNvSpPr>
          <p:nvPr>
            <p:ph type="dt" sz="half" idx="10"/>
          </p:nvPr>
        </p:nvSpPr>
        <p:spPr/>
        <p:txBody>
          <a:bodyPr/>
          <a:lstStyle>
            <a:lvl1pPr>
              <a:defRPr/>
            </a:lvl1pPr>
          </a:lstStyle>
          <a:p>
            <a:pPr>
              <a:defRPr/>
            </a:pPr>
            <a:fld id="{71ABACAB-235C-4AAA-ACBE-C519BA3221E2}" type="datetime1">
              <a:rPr lang="zh-CN" altLang="en-US"/>
              <a:pPr>
                <a:defRPr/>
              </a:pPr>
              <a:t>2018/4/8</a:t>
            </a:fld>
            <a:endParaRPr lang="zh-CN" altLang="en-US"/>
          </a:p>
        </p:txBody>
      </p:sp>
      <p:sp>
        <p:nvSpPr>
          <p:cNvPr id="4" name="KSO_FT"/>
          <p:cNvSpPr>
            <a:spLocks noGrp="1"/>
          </p:cNvSpPr>
          <p:nvPr>
            <p:ph type="ftr" sz="quarter" idx="11"/>
          </p:nvPr>
        </p:nvSpPr>
        <p:spPr>
          <a:xfrm>
            <a:off x="4038600" y="6330950"/>
            <a:ext cx="4114800" cy="365125"/>
          </a:xfrm>
        </p:spPr>
        <p:txBody>
          <a:bodyPr/>
          <a:lstStyle>
            <a:lvl1pPr>
              <a:defRPr sz="1600"/>
            </a:lvl1pPr>
          </a:lstStyle>
          <a:p>
            <a:pPr>
              <a:defRPr/>
            </a:pPr>
            <a:endParaRPr lang="en-US" altLang="zh-CN"/>
          </a:p>
        </p:txBody>
      </p:sp>
      <p:sp>
        <p:nvSpPr>
          <p:cNvPr id="5" name="KSO_FN"/>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z="1400" b="1">
                <a:solidFill>
                  <a:srgbClr val="000000"/>
                </a:solidFill>
                <a:latin typeface="Times New Roman" pitchFamily="18" charset="0"/>
              </a:defRPr>
            </a:lvl1pPr>
          </a:lstStyle>
          <a:p>
            <a:pPr>
              <a:defRPr/>
            </a:pPr>
            <a:fld id="{C0E3BD8B-ED1E-4F46-A78E-2907DC4B358E}"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0E63B368-F608-40D6-9B7A-698DC78B5A9E}"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DADFB6DA-1D9F-49E7-9606-F42048F2E757}"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单击图标添加图片</a:t>
            </a:r>
            <a:endParaRPr lang="en-US" altLang="en-US" noProof="0" dirty="0"/>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F8A580D8-DD5E-4D9F-8049-92AFEA690753}"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7157D62-8AA2-478D-AD97-8E1DE53512C4}"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图片 8"/>
          <p:cNvPicPr>
            <a:picLocks noChangeAspect="1"/>
          </p:cNvPicPr>
          <p:nvPr/>
        </p:nvPicPr>
        <p:blipFill>
          <a:blip r:embed="rId13" cstate="print"/>
          <a:srcRect/>
          <a:stretch>
            <a:fillRect/>
          </a:stretch>
        </p:blipFill>
        <p:spPr bwMode="auto">
          <a:xfrm>
            <a:off x="0" y="0"/>
            <a:ext cx="12190413" cy="6858000"/>
          </a:xfrm>
          <a:prstGeom prst="rect">
            <a:avLst/>
          </a:prstGeom>
          <a:noFill/>
          <a:ln w="9525">
            <a:noFill/>
            <a:miter lim="800000"/>
            <a:headEnd/>
            <a:tailEnd/>
          </a:ln>
        </p:spPr>
      </p:pic>
      <p:sp>
        <p:nvSpPr>
          <p:cNvPr id="4" name="KSO_FD"/>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ea typeface="+mn-ea"/>
              </a:defRPr>
            </a:lvl1pPr>
          </a:lstStyle>
          <a:p>
            <a:pPr>
              <a:defRPr/>
            </a:pPr>
            <a:fld id="{4E698B5F-8DA3-43BB-8F70-9832B2FF099A}" type="datetime1">
              <a:rPr lang="zh-CN" altLang="en-US"/>
              <a:pPr>
                <a:defRPr/>
              </a:pPr>
              <a:t>2018/4/8</a:t>
            </a:fld>
            <a:endParaRPr lang="zh-CN" altLang="en-US"/>
          </a:p>
        </p:txBody>
      </p:sp>
      <p:sp>
        <p:nvSpPr>
          <p:cNvPr id="5" name="KSO_FT"/>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000000"/>
                </a:solidFill>
                <a:latin typeface="Calibri" pitchFamily="34" charset="0"/>
                <a:ea typeface="幼圆" pitchFamily="49" charset="-122"/>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ea typeface="+mn-ea"/>
              </a:defRPr>
            </a:lvl1pPr>
          </a:lstStyle>
          <a:p>
            <a:pPr>
              <a:defRPr/>
            </a:pPr>
            <a:fld id="{030706E2-B264-4DF4-B55E-E6B0EB9E8198}" type="slidenum">
              <a:rPr lang="zh-CN" altLang="en-US"/>
              <a:pPr>
                <a:defRPr/>
              </a:pPr>
              <a:t>‹#›</a:t>
            </a:fld>
            <a:endParaRPr lang="zh-CN" altLang="en-US"/>
          </a:p>
        </p:txBody>
      </p:sp>
      <p:sp>
        <p:nvSpPr>
          <p:cNvPr id="1030" name="KSO_BT1"/>
          <p:cNvSpPr>
            <a:spLocks noGrp="1"/>
          </p:cNvSpPr>
          <p:nvPr>
            <p:ph type="title"/>
          </p:nvPr>
        </p:nvSpPr>
        <p:spPr bwMode="auto">
          <a:xfrm>
            <a:off x="971550" y="76200"/>
            <a:ext cx="10277475" cy="7969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endParaRPr lang="en-US" smtClean="0"/>
          </a:p>
        </p:txBody>
      </p:sp>
      <p:sp>
        <p:nvSpPr>
          <p:cNvPr id="1031" name="KSO_BC1"/>
          <p:cNvSpPr>
            <a:spLocks noGrp="1"/>
          </p:cNvSpPr>
          <p:nvPr>
            <p:ph type="body" idx="1"/>
          </p:nvPr>
        </p:nvSpPr>
        <p:spPr bwMode="auto">
          <a:xfrm>
            <a:off x="971550" y="1047750"/>
            <a:ext cx="10277475" cy="48625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73" r:id="rId7"/>
    <p:sldLayoutId id="2147483666" r:id="rId8"/>
    <p:sldLayoutId id="2147483665" r:id="rId9"/>
    <p:sldLayoutId id="2147483664" r:id="rId10"/>
    <p:sldLayoutId id="2147483663" r:id="rId11"/>
  </p:sldLayoutIdLst>
  <p:hf hdr="0" dt="0"/>
  <p:txStyles>
    <p:titleStyle>
      <a:lvl1pPr algn="l" defTabSz="685800" rtl="0" eaLnBrk="0" fontAlgn="base" hangingPunct="0">
        <a:lnSpc>
          <a:spcPct val="90000"/>
        </a:lnSpc>
        <a:spcBef>
          <a:spcPct val="0"/>
        </a:spcBef>
        <a:spcAft>
          <a:spcPct val="0"/>
        </a:spcAft>
        <a:defRPr sz="3200" b="1" kern="1200">
          <a:solidFill>
            <a:srgbClr val="6C930E"/>
          </a:solidFill>
          <a:latin typeface="+mj-ea"/>
          <a:ea typeface="+mj-ea"/>
          <a:cs typeface="+mj-cs"/>
        </a:defRPr>
      </a:lvl1pPr>
      <a:lvl2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2pPr>
      <a:lvl3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3pPr>
      <a:lvl4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4pPr>
      <a:lvl5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5pPr>
      <a:lvl6pPr marL="4572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6pPr>
      <a:lvl7pPr marL="9144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7pPr>
      <a:lvl8pPr marL="13716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8pPr>
      <a:lvl9pPr marL="18288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9pPr>
    </p:titleStyle>
    <p:bodyStyle>
      <a:lvl1pPr marL="361950" indent="-361950" algn="just" defTabSz="685800" rtl="0" eaLnBrk="0" fontAlgn="base" hangingPunct="0">
        <a:lnSpc>
          <a:spcPct val="110000"/>
        </a:lnSpc>
        <a:spcBef>
          <a:spcPts val="450"/>
        </a:spcBef>
        <a:spcAft>
          <a:spcPct val="0"/>
        </a:spcAft>
        <a:buClr>
          <a:schemeClr val="accent1"/>
        </a:buClr>
        <a:buSzPct val="80000"/>
        <a:buFont typeface="Wingdings" pitchFamily="2" charset="2"/>
        <a:buChar char=""/>
        <a:defRPr lang="zh-CN" altLang="en-US" sz="2400" kern="1200" dirty="0">
          <a:solidFill>
            <a:srgbClr val="6C930E"/>
          </a:solidFill>
          <a:latin typeface="+mn-ea"/>
          <a:ea typeface="+mn-ea"/>
          <a:cs typeface="+mn-cs"/>
        </a:defRPr>
      </a:lvl1pPr>
      <a:lvl2pPr marL="361950" indent="-361950" algn="just" defTabSz="685800" rtl="0" eaLnBrk="0" fontAlgn="base" hangingPunct="0">
        <a:lnSpc>
          <a:spcPct val="120000"/>
        </a:lnSpc>
        <a:spcBef>
          <a:spcPct val="0"/>
        </a:spcBef>
        <a:spcAft>
          <a:spcPts val="450"/>
        </a:spcAft>
        <a:buClr>
          <a:srgbClr val="D7D989"/>
        </a:buClr>
        <a:buFont typeface="幼圆" pitchFamily="49" charset="-122"/>
        <a:buChar char=" "/>
        <a:defRPr kern="1200">
          <a:solidFill>
            <a:schemeClr val="tx1"/>
          </a:solidFill>
          <a:latin typeface="+mn-ea"/>
          <a:ea typeface="+mn-ea"/>
          <a:cs typeface="+mn-cs"/>
        </a:defRPr>
      </a:lvl2pPr>
      <a:lvl3pPr marL="857250" indent="-171450" algn="l" defTabSz="685800"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SO_FN"/>
          <p:cNvSpPr>
            <a:spLocks noGrp="1"/>
          </p:cNvSpPr>
          <p:nvPr>
            <p:ph type="sldNum" sz="quarter" idx="12"/>
          </p:nvPr>
        </p:nvSpPr>
        <p:spPr/>
        <p:txBody>
          <a:bodyPr/>
          <a:lstStyle/>
          <a:p>
            <a:pPr>
              <a:defRPr/>
            </a:pPr>
            <a:fld id="{0AA277B9-2081-40AF-9D55-91671C712475}" type="slidenum">
              <a:rPr lang="zh-CN" altLang="en-US"/>
              <a:pPr>
                <a:defRPr/>
              </a:pPr>
              <a:t>1</a:t>
            </a:fld>
            <a:endParaRPr lang="en-US" altLang="zh-CN"/>
          </a:p>
        </p:txBody>
      </p:sp>
      <p:pic>
        <p:nvPicPr>
          <p:cNvPr id="4" name="图片 3"/>
          <p:cNvPicPr>
            <a:picLocks noChangeAspect="1"/>
          </p:cNvPicPr>
          <p:nvPr/>
        </p:nvPicPr>
        <p:blipFill>
          <a:blip r:embed="rId3" cstate="print">
            <a:duotone>
              <a:schemeClr val="accent3">
                <a:shade val="45000"/>
                <a:satMod val="135000"/>
              </a:schemeClr>
              <a:prstClr val="white"/>
            </a:duotone>
            <a:extLst>
              <a:ext uri="{28A0092B-C50C-407E-A947-70E740481C1C}"/>
            </a:extLst>
          </a:blip>
          <a:stretch>
            <a:fillRect/>
          </a:stretch>
        </p:blipFill>
        <p:spPr>
          <a:xfrm>
            <a:off x="3675580" y="1226858"/>
            <a:ext cx="2730782" cy="2243143"/>
          </a:xfrm>
          <a:prstGeom prst="rect">
            <a:avLst/>
          </a:prstGeom>
          <a:noFill/>
          <a:ln>
            <a:noFill/>
          </a:ln>
        </p:spPr>
      </p:pic>
      <p:sp>
        <p:nvSpPr>
          <p:cNvPr id="7" name="文本框 6"/>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sp>
        <p:nvSpPr>
          <p:cNvPr id="15364" name="Text Box 11"/>
          <p:cNvSpPr txBox="1">
            <a:spLocks noChangeArrowheads="1"/>
          </p:cNvSpPr>
          <p:nvPr/>
        </p:nvSpPr>
        <p:spPr bwMode="auto">
          <a:xfrm>
            <a:off x="2692400" y="3463925"/>
            <a:ext cx="6478588" cy="762000"/>
          </a:xfrm>
          <a:prstGeom prst="rect">
            <a:avLst/>
          </a:prstGeom>
          <a:noFill/>
          <a:ln w="9525">
            <a:noFill/>
            <a:miter lim="800000"/>
            <a:headEnd/>
            <a:tailEnd/>
          </a:ln>
        </p:spPr>
        <p:txBody>
          <a:bodyPr>
            <a:spAutoFit/>
          </a:bodyPr>
          <a:lstStyle/>
          <a:p>
            <a:pPr>
              <a:spcBef>
                <a:spcPct val="50000"/>
              </a:spcBef>
            </a:pPr>
            <a:r>
              <a:rPr lang="zh-CN" altLang="en-US" sz="4400" b="1" dirty="0" smtClean="0">
                <a:solidFill>
                  <a:srgbClr val="000000"/>
                </a:solidFill>
              </a:rPr>
              <a:t>     炉外精炼操作</a:t>
            </a:r>
            <a:r>
              <a:rPr lang="zh-CN" altLang="en-US" sz="4400" b="1" dirty="0">
                <a:solidFill>
                  <a:srgbClr val="000000"/>
                </a:solidFill>
              </a:rPr>
              <a:t>与控制</a:t>
            </a:r>
          </a:p>
        </p:txBody>
      </p:sp>
      <p:pic>
        <p:nvPicPr>
          <p:cNvPr id="6" name="图片 5"/>
          <p:cNvPicPr>
            <a:picLocks noChangeAspect="1"/>
          </p:cNvPicPr>
          <p:nvPr/>
        </p:nvPicPr>
        <p:blipFill>
          <a:blip r:embed="rId4" cstate="print"/>
          <a:srcRect/>
          <a:stretch>
            <a:fillRect/>
          </a:stretch>
        </p:blipFill>
        <p:spPr bwMode="auto">
          <a:xfrm>
            <a:off x="0" y="5622925"/>
            <a:ext cx="12192000" cy="1538288"/>
          </a:xfrm>
          <a:prstGeom prst="rect">
            <a:avLst/>
          </a:prstGeom>
          <a:noFill/>
          <a:ln w="9525">
            <a:noFill/>
            <a:miter lim="800000"/>
            <a:headEnd/>
            <a:tailEnd/>
          </a:ln>
        </p:spPr>
      </p:pic>
      <p:pic>
        <p:nvPicPr>
          <p:cNvPr id="15366" name="Picture 8"/>
          <p:cNvPicPr>
            <a:picLocks noChangeAspect="1" noChangeArrowheads="1"/>
          </p:cNvPicPr>
          <p:nvPr/>
        </p:nvPicPr>
        <p:blipFill>
          <a:blip r:embed="rId5"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0" presetClass="path" presetSubtype="0" fill="hold" nodeType="afterEffect">
                                  <p:stCondLst>
                                    <p:cond delay="0"/>
                                  </p:stCondLst>
                                  <p:childTnLst>
                                    <p:animMotion origin="layout" path="M -4.16667E-7 4.44444E-6 C 0.01094 -0.01945 0.00573 -0.01181 0.01523 -0.02431 C 0.01966 -0.0426 0.02331 -0.04075 0.0319 -0.04422 C 0.03385 -0.04144 0.03646 -0.04075 0.03802 -0.03635 C 0.04622 -0.01459 0.03164 -0.03102 0.04414 -0.02014 C 0.05313 -0.02223 0.06211 -0.02825 0.07148 -0.02825 C 0.08008 -0.02825 0.0905 -0.01945 0.09896 -0.01621 C 0.10794 -0.01737 0.11732 -0.01667 0.12643 -0.02014 C 0.12826 -0.02107 0.12904 -0.02778 0.13073 -0.02825 C 0.1349 -0.02894 0.13893 -0.02547 0.1431 -0.02431 C 0.14427 -0.02014 0.1444 -0.01412 0.14622 -0.01227 C 0.14987 -0.00741 0.1582 -0.00417 0.1582 -0.00371 C 0.18815 -0.00695 0.21107 -0.01297 0.24063 -0.01621 C 0.24362 -0.0213 0.24635 -0.02894 0.24961 -0.03218 C 0.25117 -0.03357 0.253 -0.03426 0.25456 -0.03635 C 0.26914 -0.05764 0.25768 -0.04908 0.26966 -0.05602 C 0.27122 -0.0588 0.27227 -0.06389 0.27409 -0.06389 C 0.27604 -0.06389 0.27721 -0.05834 0.27865 -0.05602 C 0.28073 -0.05325 0.28268 -0.0507 0.28477 -0.04838 C 0.28594 -0.04422 0.28633 -0.03866 0.28789 -0.03635 C 0.29063 -0.03195 0.29701 -0.02825 0.29701 -0.02778 C 0.30703 -0.0294 0.31732 -0.02987 0.32747 -0.03218 C 0.33346 -0.03357 0.33659 -0.04676 0.34271 -0.04838 C 0.37813 -0.05787 0.37565 -0.05602 0.4082 -0.05602 L 0.42513 -0.00417 " pathEditMode="relative" rAng="0" ptsTypes="AAAAAAAAAAAAAAAAAAAAAAAAA">
                                      <p:cBhvr>
                                        <p:cTn id="9" dur="2100" fill="hold"/>
                                        <p:tgtEl>
                                          <p:spTgt spid="4"/>
                                        </p:tgtEl>
                                        <p:attrNameLst>
                                          <p:attrName>ppt_x</p:attrName>
                                          <p:attrName>ppt_y</p:attrName>
                                        </p:attrNameLst>
                                      </p:cBhvr>
                                      <p:rCtr x="21250" y="-3194"/>
                                    </p:animMotion>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750"/>
                                        <p:tgtEl>
                                          <p:spTgt spid="7"/>
                                        </p:tgtEl>
                                      </p:cBhvr>
                                    </p:animEffect>
                                  </p:childTnLst>
                                </p:cTn>
                              </p:par>
                              <p:par>
                                <p:cTn id="15" presetID="22" presetClass="entr" presetSubtype="2"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日期占位符 3"/>
          <p:cNvSpPr>
            <a:spLocks noGrp="1"/>
          </p:cNvSpPr>
          <p:nvPr>
            <p:ph type="dt" sz="quarter" idx="10"/>
          </p:nvPr>
        </p:nvSpPr>
        <p:spPr>
          <a:noFill/>
        </p:spPr>
        <p:txBody>
          <a:bodyPr/>
          <a:lstStyle/>
          <a:p>
            <a:fld id="{BA2A3AB8-69EF-49DD-97AD-D8D2CC2ACFB3}" type="datetime1">
              <a:rPr lang="zh-CN" altLang="en-US" smtClean="0"/>
              <a:pPr/>
              <a:t>2018/4/8</a:t>
            </a:fld>
            <a:endParaRPr lang="en-US" altLang="zh-CN" smtClean="0"/>
          </a:p>
        </p:txBody>
      </p:sp>
      <p:sp>
        <p:nvSpPr>
          <p:cNvPr id="89092" name="灯片编号占位符 5"/>
          <p:cNvSpPr>
            <a:spLocks noGrp="1"/>
          </p:cNvSpPr>
          <p:nvPr>
            <p:ph type="sldNum" sz="quarter" idx="12"/>
          </p:nvPr>
        </p:nvSpPr>
        <p:spPr>
          <a:noFill/>
        </p:spPr>
        <p:txBody>
          <a:bodyPr/>
          <a:lstStyle/>
          <a:p>
            <a:fld id="{EA3A6C0D-274D-4742-BBD0-897E5D83CC23}" type="slidenum">
              <a:rPr lang="en-US" altLang="zh-CN" smtClean="0"/>
              <a:pPr/>
              <a:t>2</a:t>
            </a:fld>
            <a:endParaRPr lang="en-US" altLang="zh-CN" smtClean="0"/>
          </a:p>
        </p:txBody>
      </p:sp>
      <p:sp>
        <p:nvSpPr>
          <p:cNvPr id="89093" name="Rectangle 2"/>
          <p:cNvSpPr>
            <a:spLocks noGrp="1" noChangeArrowheads="1"/>
          </p:cNvSpPr>
          <p:nvPr>
            <p:ph type="title"/>
          </p:nvPr>
        </p:nvSpPr>
        <p:spPr>
          <a:xfrm>
            <a:off x="1524001" y="500063"/>
            <a:ext cx="9438217" cy="1143000"/>
          </a:xfrm>
        </p:spPr>
        <p:txBody>
          <a:bodyPr/>
          <a:lstStyle/>
          <a:p>
            <a:pPr eaLnBrk="1" hangingPunct="1"/>
            <a:r>
              <a:rPr lang="zh-CN" altLang="en-US" sz="3600" b="1" dirty="0" smtClean="0">
                <a:latin typeface="Times New Roman" pitchFamily="18" charset="0"/>
                <a:ea typeface="华文新魏" pitchFamily="2" charset="-122"/>
              </a:rPr>
              <a:t>氩气搅拌钢包内钢液的运动</a:t>
            </a:r>
          </a:p>
        </p:txBody>
      </p:sp>
      <p:sp>
        <p:nvSpPr>
          <p:cNvPr id="8" name="Rectangle 2"/>
          <p:cNvSpPr txBox="1">
            <a:spLocks noChangeArrowheads="1"/>
          </p:cNvSpPr>
          <p:nvPr/>
        </p:nvSpPr>
        <p:spPr bwMode="auto">
          <a:xfrm>
            <a:off x="285751" y="1844676"/>
            <a:ext cx="7048500" cy="4513263"/>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a:latin typeface="Times New Roman" pitchFamily="18" charset="0"/>
                <a:ea typeface="+mn-ea"/>
              </a:rPr>
              <a:t>            根据肖泽强等人提出的全浮力模型，将钢包内分成三个区域：        </a:t>
            </a:r>
          </a:p>
          <a:p>
            <a:pPr marL="342900" indent="-342900" algn="just">
              <a:lnSpc>
                <a:spcPct val="130000"/>
              </a:lnSpc>
              <a:spcBef>
                <a:spcPct val="20000"/>
              </a:spcBef>
              <a:buClr>
                <a:schemeClr val="folHlink"/>
              </a:buClr>
              <a:buSzPct val="60000"/>
              <a:defRPr/>
            </a:pPr>
            <a:r>
              <a:rPr lang="zh-CN" altLang="en-US" sz="2400" b="1" kern="0" dirty="0">
                <a:latin typeface="Times New Roman" pitchFamily="18" charset="0"/>
                <a:ea typeface="+mn-ea"/>
              </a:rPr>
              <a:t>            </a:t>
            </a:r>
            <a:r>
              <a:rPr lang="en-US" altLang="zh-CN" sz="2400" b="1" kern="0" dirty="0">
                <a:latin typeface="Times New Roman" pitchFamily="18" charset="0"/>
                <a:ea typeface="+mn-ea"/>
              </a:rPr>
              <a:t>1. </a:t>
            </a:r>
            <a:r>
              <a:rPr lang="zh-CN" altLang="en-US" sz="2400" b="1" kern="0" dirty="0">
                <a:latin typeface="Times New Roman" pitchFamily="18" charset="0"/>
                <a:ea typeface="+mn-ea"/>
              </a:rPr>
              <a:t>位于喷嘴上方的气液两相流区，是气泡推动钢液循环的</a:t>
            </a:r>
            <a:r>
              <a:rPr lang="zh-CN" altLang="en-US" sz="2400" b="1" kern="0" dirty="0">
                <a:solidFill>
                  <a:srgbClr val="3333FF"/>
                </a:solidFill>
                <a:latin typeface="Times New Roman" pitchFamily="18" charset="0"/>
                <a:ea typeface="+mn-ea"/>
              </a:rPr>
              <a:t>启动区</a:t>
            </a:r>
            <a:r>
              <a:rPr lang="zh-CN" altLang="en-US" sz="2400" b="1" kern="0" dirty="0">
                <a:latin typeface="Times New Roman" pitchFamily="18" charset="0"/>
                <a:ea typeface="+mn-ea"/>
              </a:rPr>
              <a:t>。此区内气泡、钢液，若喷粉时还有粉料，相互之间进行着充分的混合和复杂的冶金反应。</a:t>
            </a:r>
            <a:endParaRPr lang="en-US" altLang="zh-CN" sz="2400" b="1" kern="0" dirty="0">
              <a:latin typeface="Times New Roman" pitchFamily="18" charset="0"/>
              <a:ea typeface="+mn-ea"/>
            </a:endParaRPr>
          </a:p>
          <a:p>
            <a:pPr marL="342900" indent="-342900" algn="just">
              <a:lnSpc>
                <a:spcPct val="130000"/>
              </a:lnSpc>
              <a:spcBef>
                <a:spcPct val="20000"/>
              </a:spcBef>
              <a:buClr>
                <a:schemeClr val="folHlink"/>
              </a:buClr>
              <a:buSzPct val="60000"/>
              <a:defRPr/>
            </a:pPr>
            <a:r>
              <a:rPr lang="en-US" altLang="zh-CN" sz="2400" b="1" kern="0" dirty="0">
                <a:latin typeface="Times New Roman" pitchFamily="18" charset="0"/>
                <a:ea typeface="+mn-ea"/>
              </a:rPr>
              <a:t>            </a:t>
            </a:r>
            <a:r>
              <a:rPr lang="zh-CN" altLang="en-US" sz="2400" b="1" kern="0" dirty="0">
                <a:latin typeface="Times New Roman" pitchFamily="18" charset="0"/>
                <a:ea typeface="+mn-ea"/>
              </a:rPr>
              <a:t>由于钢包喷粉或吹气搅拌的供气强度较小，因此，在喷口处气体的原始动量可忽略不计。</a:t>
            </a:r>
          </a:p>
          <a:p>
            <a:pPr marL="342900" indent="-342900" algn="just">
              <a:lnSpc>
                <a:spcPct val="130000"/>
              </a:lnSpc>
              <a:spcBef>
                <a:spcPct val="20000"/>
              </a:spcBef>
              <a:buClr>
                <a:schemeClr val="folHlink"/>
              </a:buClr>
              <a:buSzPct val="60000"/>
              <a:defRPr/>
            </a:pPr>
            <a:r>
              <a:rPr lang="en-US" altLang="zh-CN" sz="2150" b="1" kern="0" dirty="0">
                <a:latin typeface="Times New Roman" pitchFamily="18" charset="0"/>
                <a:ea typeface="+mn-ea"/>
              </a:rPr>
              <a:t>             </a:t>
            </a:r>
          </a:p>
          <a:p>
            <a:pPr marL="342900" indent="-342900" algn="just">
              <a:lnSpc>
                <a:spcPct val="130000"/>
              </a:lnSpc>
              <a:spcBef>
                <a:spcPct val="20000"/>
              </a:spcBef>
              <a:buClr>
                <a:schemeClr val="folHlink"/>
              </a:buClr>
              <a:buSzPct val="60000"/>
              <a:defRPr/>
            </a:pPr>
            <a:r>
              <a:rPr lang="en-US" altLang="zh-CN" sz="2150" b="1" kern="0" dirty="0">
                <a:latin typeface="Times New Roman" pitchFamily="18" charset="0"/>
              </a:rPr>
              <a:t>           </a:t>
            </a:r>
            <a:endParaRPr lang="zh-CN" altLang="en-US" b="1" kern="0" dirty="0">
              <a:latin typeface="Times New Roman" pitchFamily="18" charset="0"/>
              <a:ea typeface="+mn-ea"/>
            </a:endParaRPr>
          </a:p>
        </p:txBody>
      </p:sp>
      <p:pic>
        <p:nvPicPr>
          <p:cNvPr id="89095" name="Picture 4" descr="22"/>
          <p:cNvPicPr>
            <a:picLocks noChangeAspect="1" noChangeArrowheads="1"/>
          </p:cNvPicPr>
          <p:nvPr/>
        </p:nvPicPr>
        <p:blipFill>
          <a:blip r:embed="rId3" cstate="print"/>
          <a:srcRect l="15683" r="15683"/>
          <a:stretch>
            <a:fillRect/>
          </a:stretch>
        </p:blipFill>
        <p:spPr bwMode="auto">
          <a:xfrm>
            <a:off x="7810500" y="2071688"/>
            <a:ext cx="3953933" cy="3887787"/>
          </a:xfrm>
          <a:prstGeom prst="rect">
            <a:avLst/>
          </a:prstGeom>
          <a:noFill/>
          <a:ln w="9525">
            <a:noFill/>
            <a:miter lim="800000"/>
            <a:headEnd/>
            <a:tailEnd/>
          </a:ln>
        </p:spPr>
      </p:pic>
      <p:sp>
        <p:nvSpPr>
          <p:cNvPr id="9"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10" name="Picture 8"/>
          <p:cNvPicPr>
            <a:picLocks noChangeAspect="1" noChangeArrowheads="1"/>
          </p:cNvPicPr>
          <p:nvPr/>
        </p:nvPicPr>
        <p:blipFill>
          <a:blip r:embed="rId4"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日期占位符 3"/>
          <p:cNvSpPr>
            <a:spLocks noGrp="1"/>
          </p:cNvSpPr>
          <p:nvPr>
            <p:ph type="dt" sz="quarter" idx="10"/>
          </p:nvPr>
        </p:nvSpPr>
        <p:spPr>
          <a:noFill/>
        </p:spPr>
        <p:txBody>
          <a:bodyPr/>
          <a:lstStyle/>
          <a:p>
            <a:fld id="{415DE1FC-F0A0-47B0-97E0-A1D5E15529A0}" type="datetime1">
              <a:rPr lang="zh-CN" altLang="en-US" smtClean="0"/>
              <a:pPr/>
              <a:t>2018/4/8</a:t>
            </a:fld>
            <a:endParaRPr lang="en-US" altLang="zh-CN" smtClean="0"/>
          </a:p>
        </p:txBody>
      </p:sp>
      <p:sp>
        <p:nvSpPr>
          <p:cNvPr id="90116" name="灯片编号占位符 5"/>
          <p:cNvSpPr>
            <a:spLocks noGrp="1"/>
          </p:cNvSpPr>
          <p:nvPr>
            <p:ph type="sldNum" sz="quarter" idx="12"/>
          </p:nvPr>
        </p:nvSpPr>
        <p:spPr>
          <a:noFill/>
        </p:spPr>
        <p:txBody>
          <a:bodyPr/>
          <a:lstStyle/>
          <a:p>
            <a:fld id="{B4C4DEF3-F347-471C-BEAB-CB776AB4A7B3}" type="slidenum">
              <a:rPr lang="en-US" altLang="zh-CN" smtClean="0"/>
              <a:pPr/>
              <a:t>3</a:t>
            </a:fld>
            <a:endParaRPr lang="en-US" altLang="zh-CN" smtClean="0"/>
          </a:p>
        </p:txBody>
      </p:sp>
      <p:sp>
        <p:nvSpPr>
          <p:cNvPr id="8" name="Rectangle 2"/>
          <p:cNvSpPr txBox="1">
            <a:spLocks noChangeArrowheads="1"/>
          </p:cNvSpPr>
          <p:nvPr/>
        </p:nvSpPr>
        <p:spPr bwMode="auto">
          <a:xfrm>
            <a:off x="1020234" y="1844676"/>
            <a:ext cx="10314517" cy="4513263"/>
          </a:xfrm>
          <a:prstGeom prst="rect">
            <a:avLst/>
          </a:prstGeom>
          <a:noFill/>
          <a:ln w="9525">
            <a:noFill/>
            <a:miter lim="800000"/>
            <a:headEnd/>
            <a:tailEnd/>
          </a:ln>
        </p:spPr>
        <p:txBody>
          <a:bodyPr/>
          <a:lstStyle/>
          <a:p>
            <a:pPr marL="342900" indent="-342900" algn="just">
              <a:lnSpc>
                <a:spcPct val="125000"/>
              </a:lnSpc>
              <a:spcBef>
                <a:spcPct val="20000"/>
              </a:spcBef>
              <a:buClr>
                <a:schemeClr val="folHlink"/>
              </a:buClr>
              <a:buSzPct val="60000"/>
              <a:defRPr/>
            </a:pPr>
            <a:r>
              <a:rPr lang="zh-CN" altLang="en-US" sz="2400" b="1" kern="0" dirty="0">
                <a:latin typeface="Times New Roman" pitchFamily="18" charset="0"/>
                <a:ea typeface="+mn-ea"/>
              </a:rPr>
              <a:t>            在喷口附近形成的气泡很快变成大小不等的</a:t>
            </a:r>
            <a:r>
              <a:rPr lang="zh-CN" altLang="en-US" sz="2400" b="1" kern="0" dirty="0">
                <a:solidFill>
                  <a:srgbClr val="3333FF"/>
                </a:solidFill>
                <a:latin typeface="Times New Roman" pitchFamily="18" charset="0"/>
                <a:ea typeface="+mn-ea"/>
              </a:rPr>
              <a:t>蘑菇状</a:t>
            </a:r>
            <a:r>
              <a:rPr lang="zh-CN" altLang="en-US" sz="2400" b="1" kern="0" dirty="0">
                <a:latin typeface="Times New Roman" pitchFamily="18" charset="0"/>
                <a:ea typeface="+mn-ea"/>
              </a:rPr>
              <a:t>气泡以一定的速度上浮，同时带动了该区钢液的向上流动。该区的气相分率是不大的，尺寸不同的气泡大致按直线方向上浮。大气泡产生的紊流将小气泡推向一侧，且上浮过程中气泡体积不断增大。这样，流股尺寸不断加大，气泡的作用向外缘扩大，所以该区呈上大下小的喇叭形。每一个气泡依浮力的大小有个力作用与钢液上，使得该区的钢液随气泡而向上流动，从而推动了整个钢包内钢液的运动。</a:t>
            </a:r>
            <a:endParaRPr lang="en-US" altLang="zh-CN" sz="2400" b="1" kern="0" dirty="0">
              <a:latin typeface="Times New Roman" pitchFamily="18" charset="0"/>
              <a:ea typeface="+mn-ea"/>
            </a:endParaRPr>
          </a:p>
          <a:p>
            <a:pPr marL="342900" indent="-342900" algn="just">
              <a:lnSpc>
                <a:spcPct val="125000"/>
              </a:lnSpc>
              <a:spcBef>
                <a:spcPct val="20000"/>
              </a:spcBef>
              <a:buClr>
                <a:schemeClr val="folHlink"/>
              </a:buClr>
              <a:buSzPct val="60000"/>
              <a:defRPr/>
            </a:pPr>
            <a:endParaRPr lang="zh-CN" altLang="en-US" sz="2400" b="1" kern="0" dirty="0">
              <a:latin typeface="Times New Roman" pitchFamily="18" charset="0"/>
              <a:ea typeface="+mn-ea"/>
            </a:endParaRPr>
          </a:p>
        </p:txBody>
      </p:sp>
      <p:sp>
        <p:nvSpPr>
          <p:cNvPr id="90118" name="标题 6"/>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日期占位符 3"/>
          <p:cNvSpPr>
            <a:spLocks noGrp="1"/>
          </p:cNvSpPr>
          <p:nvPr>
            <p:ph type="dt" sz="quarter" idx="10"/>
          </p:nvPr>
        </p:nvSpPr>
        <p:spPr>
          <a:noFill/>
        </p:spPr>
        <p:txBody>
          <a:bodyPr/>
          <a:lstStyle/>
          <a:p>
            <a:fld id="{A8706B2D-2B7A-4566-852E-AC3F4CB0B856}" type="datetime1">
              <a:rPr lang="zh-CN" altLang="en-US" smtClean="0"/>
              <a:pPr/>
              <a:t>2018/4/8</a:t>
            </a:fld>
            <a:endParaRPr lang="en-US" altLang="zh-CN" smtClean="0"/>
          </a:p>
        </p:txBody>
      </p:sp>
      <p:sp>
        <p:nvSpPr>
          <p:cNvPr id="91140" name="灯片编号占位符 5"/>
          <p:cNvSpPr>
            <a:spLocks noGrp="1"/>
          </p:cNvSpPr>
          <p:nvPr>
            <p:ph type="sldNum" sz="quarter" idx="12"/>
          </p:nvPr>
        </p:nvSpPr>
        <p:spPr>
          <a:noFill/>
        </p:spPr>
        <p:txBody>
          <a:bodyPr/>
          <a:lstStyle/>
          <a:p>
            <a:fld id="{FC50B978-BA95-46D5-85BB-F2B6DBD40FD3}" type="slidenum">
              <a:rPr lang="en-US" altLang="zh-CN" smtClean="0"/>
              <a:pPr/>
              <a:t>4</a:t>
            </a:fld>
            <a:endParaRPr lang="en-US" altLang="zh-CN" smtClean="0"/>
          </a:p>
        </p:txBody>
      </p:sp>
      <p:sp>
        <p:nvSpPr>
          <p:cNvPr id="8" name="Rectangle 2"/>
          <p:cNvSpPr txBox="1">
            <a:spLocks noChangeArrowheads="1"/>
          </p:cNvSpPr>
          <p:nvPr/>
        </p:nvSpPr>
        <p:spPr bwMode="auto">
          <a:xfrm>
            <a:off x="1020234" y="1714501"/>
            <a:ext cx="10314517" cy="4513263"/>
          </a:xfrm>
          <a:prstGeom prst="rect">
            <a:avLst/>
          </a:prstGeom>
          <a:noFill/>
          <a:ln w="9525">
            <a:noFill/>
            <a:miter lim="800000"/>
            <a:headEnd/>
            <a:tailEnd/>
          </a:ln>
        </p:spPr>
        <p:txBody>
          <a:bodyPr/>
          <a:lstStyle/>
          <a:p>
            <a:pPr marL="342900" indent="-342900" algn="just">
              <a:lnSpc>
                <a:spcPct val="125000"/>
              </a:lnSpc>
              <a:spcBef>
                <a:spcPct val="20000"/>
              </a:spcBef>
              <a:buClr>
                <a:schemeClr val="folHlink"/>
              </a:buClr>
              <a:buSzPct val="60000"/>
              <a:defRPr/>
            </a:pPr>
            <a:r>
              <a:rPr lang="zh-CN" altLang="en-US" sz="2400" b="1" kern="0" dirty="0">
                <a:latin typeface="Times New Roman" pitchFamily="18" charset="0"/>
                <a:ea typeface="+mn-ea"/>
              </a:rPr>
              <a:t>     </a:t>
            </a:r>
            <a:r>
              <a:rPr lang="en-US" altLang="zh-CN" sz="2400" b="1" kern="0" dirty="0">
                <a:latin typeface="Times New Roman" pitchFamily="18" charset="0"/>
                <a:ea typeface="+mn-ea"/>
              </a:rPr>
              <a:t>2. </a:t>
            </a:r>
            <a:r>
              <a:rPr lang="zh-CN" altLang="en-US" sz="2400" b="1" kern="0" dirty="0">
                <a:latin typeface="Times New Roman" pitchFamily="18" charset="0"/>
                <a:ea typeface="+mn-ea"/>
              </a:rPr>
              <a:t>顶部水平流区</a:t>
            </a:r>
            <a:endParaRPr lang="en-US" altLang="zh-CN" sz="2400" b="1" kern="0" dirty="0">
              <a:latin typeface="Times New Roman" pitchFamily="18" charset="0"/>
              <a:ea typeface="+mn-ea"/>
            </a:endParaRPr>
          </a:p>
          <a:p>
            <a:pPr marL="342900" indent="-342900" algn="just">
              <a:lnSpc>
                <a:spcPct val="125000"/>
              </a:lnSpc>
              <a:spcBef>
                <a:spcPct val="20000"/>
              </a:spcBef>
              <a:buClr>
                <a:schemeClr val="folHlink"/>
              </a:buClr>
              <a:buSzPct val="60000"/>
              <a:defRPr/>
            </a:pPr>
            <a:r>
              <a:rPr lang="en-US" altLang="zh-CN" sz="2400" b="1" kern="0" dirty="0">
                <a:latin typeface="Times New Roman" pitchFamily="18" charset="0"/>
                <a:ea typeface="+mn-ea"/>
              </a:rPr>
              <a:t>             </a:t>
            </a:r>
            <a:r>
              <a:rPr lang="zh-CN" altLang="en-US" sz="2400" b="1" kern="0" dirty="0">
                <a:latin typeface="Times New Roman" pitchFamily="18" charset="0"/>
                <a:ea typeface="+mn-ea"/>
              </a:rPr>
              <a:t>气液流股上升至顶面以后，气体溢出，被驱动而涌向液面的钢水则由于惯性力的作用，在液面形成一个有一定直径的</a:t>
            </a:r>
            <a:r>
              <a:rPr lang="zh-CN" altLang="en-US" sz="2400" b="1" kern="0" dirty="0">
                <a:solidFill>
                  <a:srgbClr val="3333FF"/>
                </a:solidFill>
                <a:latin typeface="Times New Roman" pitchFamily="18" charset="0"/>
                <a:ea typeface="+mn-ea"/>
              </a:rPr>
              <a:t>圆凸区</a:t>
            </a:r>
            <a:r>
              <a:rPr lang="zh-CN" altLang="en-US" sz="2400" b="1" kern="0" dirty="0">
                <a:latin typeface="Times New Roman" pitchFamily="18" charset="0"/>
                <a:ea typeface="+mn-ea"/>
              </a:rPr>
              <a:t>，不断上涌的钢水和圆凸区高度造成的势压头，迫使钢水流向四周，在钢包顶面形成一层水平流。成放射形流散向四周的钢液与钢包中顶面的浮渣形成互不相溶的两相液层，渣层与钢液层之间以一定的相对速度滑动。由于渣钢界面的不断更新，使所有渣钢间的冶金反应得到加速。该区流散向四周的钢液，在钢包高度方向的速度是不同的。与渣相接触的表面层钢液速度最大，向下径向速度逐渐减小，直到</a:t>
            </a:r>
            <a:r>
              <a:rPr lang="zh-CN" altLang="en-US" sz="2400" b="1" kern="0" dirty="0">
                <a:latin typeface="Times New Roman" pitchFamily="18" charset="0"/>
              </a:rPr>
              <a:t>径向速度为零。</a:t>
            </a:r>
            <a:endParaRPr lang="zh-CN" altLang="en-US" sz="2400" b="1" kern="0" dirty="0">
              <a:latin typeface="Times New Roman" pitchFamily="18" charset="0"/>
              <a:ea typeface="+mn-ea"/>
            </a:endParaRPr>
          </a:p>
        </p:txBody>
      </p:sp>
      <p:sp>
        <p:nvSpPr>
          <p:cNvPr id="91142" name="标题 6"/>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日期占位符 3"/>
          <p:cNvSpPr>
            <a:spLocks noGrp="1"/>
          </p:cNvSpPr>
          <p:nvPr>
            <p:ph type="dt" sz="quarter" idx="10"/>
          </p:nvPr>
        </p:nvSpPr>
        <p:spPr>
          <a:noFill/>
        </p:spPr>
        <p:txBody>
          <a:bodyPr/>
          <a:lstStyle/>
          <a:p>
            <a:fld id="{38CBF809-6FF9-4150-BC21-95BB5461F465}" type="datetime1">
              <a:rPr lang="zh-CN" altLang="en-US" smtClean="0"/>
              <a:pPr/>
              <a:t>2018/4/8</a:t>
            </a:fld>
            <a:endParaRPr lang="en-US" altLang="zh-CN" smtClean="0"/>
          </a:p>
        </p:txBody>
      </p:sp>
      <p:sp>
        <p:nvSpPr>
          <p:cNvPr id="92164" name="灯片编号占位符 5"/>
          <p:cNvSpPr>
            <a:spLocks noGrp="1"/>
          </p:cNvSpPr>
          <p:nvPr>
            <p:ph type="sldNum" sz="quarter" idx="12"/>
          </p:nvPr>
        </p:nvSpPr>
        <p:spPr>
          <a:noFill/>
        </p:spPr>
        <p:txBody>
          <a:bodyPr/>
          <a:lstStyle/>
          <a:p>
            <a:fld id="{E58A0145-02DF-4FD6-8F72-3E40F7EF01A6}" type="slidenum">
              <a:rPr lang="en-US" altLang="zh-CN" smtClean="0"/>
              <a:pPr/>
              <a:t>5</a:t>
            </a:fld>
            <a:endParaRPr lang="en-US" altLang="zh-CN" smtClean="0"/>
          </a:p>
        </p:txBody>
      </p:sp>
      <p:sp>
        <p:nvSpPr>
          <p:cNvPr id="8" name="Rectangle 2"/>
          <p:cNvSpPr txBox="1">
            <a:spLocks noChangeArrowheads="1"/>
          </p:cNvSpPr>
          <p:nvPr/>
        </p:nvSpPr>
        <p:spPr bwMode="auto">
          <a:xfrm>
            <a:off x="1020234" y="1844676"/>
            <a:ext cx="10314517" cy="4513263"/>
          </a:xfrm>
          <a:prstGeom prst="rect">
            <a:avLst/>
          </a:prstGeom>
          <a:noFill/>
          <a:ln w="9525">
            <a:noFill/>
            <a:miter lim="800000"/>
            <a:headEnd/>
            <a:tailEnd/>
          </a:ln>
        </p:spPr>
        <p:txBody>
          <a:bodyPr/>
          <a:lstStyle/>
          <a:p>
            <a:pPr marL="342900" indent="-342900" algn="just">
              <a:lnSpc>
                <a:spcPct val="125000"/>
              </a:lnSpc>
              <a:spcBef>
                <a:spcPct val="20000"/>
              </a:spcBef>
              <a:buClr>
                <a:schemeClr val="folHlink"/>
              </a:buClr>
              <a:buSzPct val="60000"/>
              <a:defRPr/>
            </a:pPr>
            <a:r>
              <a:rPr lang="zh-CN" altLang="en-US" b="1" kern="0" dirty="0">
                <a:latin typeface="Times New Roman" pitchFamily="18" charset="0"/>
                <a:ea typeface="+mn-ea"/>
              </a:rPr>
              <a:t>     </a:t>
            </a:r>
            <a:r>
              <a:rPr lang="en-US" altLang="zh-CN" sz="2400" b="1" kern="0" dirty="0">
                <a:latin typeface="Times New Roman" pitchFamily="18" charset="0"/>
                <a:ea typeface="+mn-ea"/>
              </a:rPr>
              <a:t>3. </a:t>
            </a:r>
            <a:r>
              <a:rPr lang="zh-CN" altLang="en-US" sz="2400" b="1" kern="0" dirty="0">
                <a:latin typeface="Times New Roman" pitchFamily="18" charset="0"/>
                <a:ea typeface="+mn-ea"/>
              </a:rPr>
              <a:t>钢包侧壁和下部的金属液流向气液区的回流区</a:t>
            </a:r>
          </a:p>
          <a:p>
            <a:pPr marL="342900" indent="-342900" algn="just">
              <a:lnSpc>
                <a:spcPct val="125000"/>
              </a:lnSpc>
              <a:spcBef>
                <a:spcPct val="20000"/>
              </a:spcBef>
              <a:buClr>
                <a:schemeClr val="folHlink"/>
              </a:buClr>
              <a:buSzPct val="60000"/>
              <a:defRPr/>
            </a:pPr>
            <a:r>
              <a:rPr lang="zh-CN" altLang="en-US" sz="2400" b="1" kern="0" dirty="0">
                <a:latin typeface="Times New Roman" pitchFamily="18" charset="0"/>
                <a:ea typeface="+mn-ea"/>
              </a:rPr>
              <a:t>             水平</a:t>
            </a:r>
            <a:r>
              <a:rPr lang="zh-CN" altLang="en-US" sz="2400" b="1" kern="0" dirty="0">
                <a:latin typeface="Times New Roman" pitchFamily="18" charset="0"/>
              </a:rPr>
              <a:t>径向流动的钢液在钢包壁附近，转向下方流动。由于钢液是向四周散开，且在向下流动过程中又不断受到轴向气液两相流区的力的作用，所以该区的厚度与钢包半径相比是相当小的。在包壁不远处，向下流速达到最大值后，随</a:t>
            </a:r>
            <a:r>
              <a:rPr lang="en-US" altLang="zh-CN" sz="2400" b="1" kern="0" dirty="0">
                <a:latin typeface="Times New Roman" pitchFamily="18" charset="0"/>
              </a:rPr>
              <a:t>r</a:t>
            </a:r>
            <a:r>
              <a:rPr lang="zh-CN" altLang="en-US" sz="2400" b="1" kern="0" dirty="0">
                <a:latin typeface="Times New Roman" pitchFamily="18" charset="0"/>
              </a:rPr>
              <a:t>的减小而急剧较小。沿钢包壁返回到钢包下部的钢液，以及钢包中下部在气液两相区附近的钢液，在气液两相区抽引力的作用下，由四周向中心运动，并再次进入气液两相流区，从而完成钢液流的循环。</a:t>
            </a:r>
            <a:endParaRPr lang="zh-CN" altLang="en-US" sz="2400" b="1" kern="0" dirty="0">
              <a:latin typeface="Times New Roman" pitchFamily="18" charset="0"/>
              <a:ea typeface="+mn-ea"/>
            </a:endParaRPr>
          </a:p>
        </p:txBody>
      </p:sp>
      <p:sp>
        <p:nvSpPr>
          <p:cNvPr id="92166" name="标题 6"/>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KSO_FN"/>
          <p:cNvSpPr>
            <a:spLocks noGrp="1"/>
          </p:cNvSpPr>
          <p:nvPr>
            <p:ph type="sldNum" sz="quarter" idx="12"/>
          </p:nvPr>
        </p:nvSpPr>
        <p:spPr/>
        <p:txBody>
          <a:bodyPr/>
          <a:lstStyle/>
          <a:p>
            <a:pPr>
              <a:defRPr/>
            </a:pPr>
            <a:fld id="{204ED957-A951-478C-85BC-C76F8564D87A}" type="slidenum">
              <a:rPr lang="zh-CN" altLang="en-US"/>
              <a:pPr>
                <a:defRPr/>
              </a:pPr>
              <a:t>6</a:t>
            </a:fld>
            <a:endParaRPr lang="en-US" altLang="zh-CN"/>
          </a:p>
        </p:txBody>
      </p:sp>
      <p:sp>
        <p:nvSpPr>
          <p:cNvPr id="11" name="KSO_FN"/>
          <p:cNvSpPr txBox="1">
            <a:spLocks noGrp="1"/>
          </p:cNvSpPr>
          <p:nvPr/>
        </p:nvSpPr>
        <p:spPr>
          <a:xfrm>
            <a:off x="8610600" y="6356350"/>
            <a:ext cx="2743200" cy="365125"/>
          </a:xfrm>
          <a:prstGeom prst="rect">
            <a:avLst/>
          </a:prstGeom>
          <a:noFill/>
        </p:spPr>
        <p:txBody>
          <a:bodyPr anchor="ctr"/>
          <a:lstStyle/>
          <a:p>
            <a:pPr algn="r">
              <a:defRPr/>
            </a:pPr>
            <a:fld id="{127E6C71-DAE6-4ABF-9553-F4B52C4A0937}" type="slidenum">
              <a:rPr lang="zh-CN" altLang="en-US" sz="1400" b="1">
                <a:solidFill>
                  <a:srgbClr val="000000"/>
                </a:solidFill>
                <a:latin typeface="Times New Roman" pitchFamily="18" charset="0"/>
                <a:ea typeface="+mn-ea"/>
              </a:rPr>
              <a:pPr algn="r">
                <a:defRPr/>
              </a:pPr>
              <a:t>6</a:t>
            </a:fld>
            <a:endParaRPr lang="en-US" altLang="zh-CN" sz="1400" b="1">
              <a:solidFill>
                <a:srgbClr val="000000"/>
              </a:solidFill>
              <a:latin typeface="Times New Roman" pitchFamily="18" charset="0"/>
              <a:ea typeface="+mn-ea"/>
            </a:endParaRPr>
          </a:p>
        </p:txBody>
      </p:sp>
      <p:sp>
        <p:nvSpPr>
          <p:cNvPr id="3" name="文本框 2"/>
          <p:cNvSpPr txBox="1">
            <a:spLocks noChangeArrowheads="1"/>
          </p:cNvSpPr>
          <p:nvPr/>
        </p:nvSpPr>
        <p:spPr bwMode="auto">
          <a:xfrm>
            <a:off x="3627438" y="2328863"/>
            <a:ext cx="5292725" cy="1836737"/>
          </a:xfrm>
          <a:prstGeom prst="rect">
            <a:avLst/>
          </a:prstGeom>
          <a:noFill/>
          <a:ln w="9525">
            <a:noFill/>
            <a:miter lim="800000"/>
            <a:headEnd/>
            <a:tailEnd/>
          </a:ln>
        </p:spPr>
        <p:txBody>
          <a:bodyPr>
            <a:spAutoFit/>
          </a:bodyPr>
          <a:lstStyle/>
          <a:p>
            <a:pPr algn="ctr">
              <a:lnSpc>
                <a:spcPct val="130000"/>
              </a:lnSpc>
            </a:pPr>
            <a:r>
              <a:rPr lang="zh-CN" altLang="en-US" sz="8800" b="1">
                <a:solidFill>
                  <a:srgbClr val="6C930E"/>
                </a:solidFill>
                <a:ea typeface="微软雅黑" pitchFamily="34" charset="-122"/>
              </a:rPr>
              <a:t>谢谢</a:t>
            </a:r>
          </a:p>
        </p:txBody>
      </p:sp>
      <p:sp>
        <p:nvSpPr>
          <p:cNvPr id="33" name="文本框 32"/>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pic>
        <p:nvPicPr>
          <p:cNvPr id="7" name="图片 6"/>
          <p:cNvPicPr>
            <a:picLocks noChangeAspect="1"/>
          </p:cNvPicPr>
          <p:nvPr/>
        </p:nvPicPr>
        <p:blipFill>
          <a:blip r:embed="rId3" cstate="print"/>
          <a:srcRect/>
          <a:stretch>
            <a:fillRect/>
          </a:stretch>
        </p:blipFill>
        <p:spPr bwMode="auto">
          <a:xfrm>
            <a:off x="0" y="874713"/>
            <a:ext cx="12192000" cy="1538287"/>
          </a:xfrm>
          <a:prstGeom prst="rect">
            <a:avLst/>
          </a:prstGeom>
          <a:noFill/>
          <a:ln w="9525">
            <a:noFill/>
            <a:miter lim="800000"/>
            <a:headEnd/>
            <a:tailEnd/>
          </a:ln>
        </p:spPr>
      </p:pic>
      <p:pic>
        <p:nvPicPr>
          <p:cNvPr id="8" name="图片 7"/>
          <p:cNvPicPr>
            <a:picLocks noChangeAspect="1"/>
          </p:cNvPicPr>
          <p:nvPr/>
        </p:nvPicPr>
        <p:blipFill>
          <a:blip r:embed="rId4" cstate="print"/>
          <a:srcRect/>
          <a:stretch>
            <a:fillRect/>
          </a:stretch>
        </p:blipFill>
        <p:spPr bwMode="auto">
          <a:xfrm>
            <a:off x="13645" y="5319712"/>
            <a:ext cx="12192000" cy="1538288"/>
          </a:xfrm>
          <a:prstGeom prst="rect">
            <a:avLst/>
          </a:prstGeom>
          <a:noFill/>
          <a:ln w="9525">
            <a:noFill/>
            <a:miter lim="800000"/>
            <a:headEnd/>
            <a:tailEnd/>
          </a:ln>
        </p:spPr>
      </p:pic>
      <p:sp>
        <p:nvSpPr>
          <p:cNvPr id="9" name="矩形 8"/>
          <p:cNvSpPr/>
          <p:nvPr/>
        </p:nvSpPr>
        <p:spPr>
          <a:xfrm>
            <a:off x="334963" y="6496050"/>
            <a:ext cx="774700" cy="230188"/>
          </a:xfrm>
          <a:prstGeom prst="rect">
            <a:avLst/>
          </a:prstGeom>
        </p:spPr>
        <p:txBody>
          <a:bodyPr>
            <a:spAutoFit/>
          </a:bodyPr>
          <a:lstStyle/>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模板下载：</a:t>
            </a:r>
            <a:r>
              <a:rPr lang="en-US" altLang="zh-CN" sz="100" kern="0" dirty="0">
                <a:solidFill>
                  <a:sysClr val="window" lastClr="FFFFFF"/>
                </a:solidFill>
                <a:latin typeface="+mn-lt"/>
                <a:ea typeface="+mn-ea"/>
              </a:rPr>
              <a:t>www.1ppt.com/moban/     </a:t>
            </a:r>
            <a:r>
              <a:rPr lang="zh-CN" altLang="en-US" sz="100" kern="0" dirty="0">
                <a:solidFill>
                  <a:sysClr val="window" lastClr="FFFFFF"/>
                </a:solidFill>
                <a:latin typeface="+mn-lt"/>
                <a:ea typeface="+mn-ea"/>
              </a:rPr>
              <a:t>行业</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www.1ppt.com/hangye/ </a:t>
            </a:r>
          </a:p>
          <a:p>
            <a:pPr fontAlgn="auto">
              <a:spcBef>
                <a:spcPts val="0"/>
              </a:spcBef>
              <a:spcAft>
                <a:spcPts val="0"/>
              </a:spcAft>
              <a:defRPr/>
            </a:pPr>
            <a:r>
              <a:rPr lang="zh-CN" altLang="en-US" sz="100" kern="0" dirty="0">
                <a:solidFill>
                  <a:sysClr val="window" lastClr="FFFFFF"/>
                </a:solidFill>
                <a:latin typeface="+mn-lt"/>
                <a:ea typeface="+mn-ea"/>
              </a:rPr>
              <a:t>节日</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www.1ppt.com/jieri/           PPT</a:t>
            </a:r>
            <a:r>
              <a:rPr lang="zh-CN" altLang="en-US" sz="100" kern="0" dirty="0">
                <a:solidFill>
                  <a:sysClr val="window" lastClr="FFFFFF"/>
                </a:solidFill>
                <a:latin typeface="+mn-lt"/>
                <a:ea typeface="+mn-ea"/>
              </a:rPr>
              <a:t>素材下载：</a:t>
            </a:r>
            <a:r>
              <a:rPr lang="en-US" altLang="zh-CN" sz="100" kern="0" dirty="0">
                <a:solidFill>
                  <a:sysClr val="window" lastClr="FFFFFF"/>
                </a:solidFill>
                <a:latin typeface="+mn-lt"/>
                <a:ea typeface="+mn-ea"/>
              </a:rPr>
              <a:t>www.1ppt.com/sucai/</a:t>
            </a:r>
          </a:p>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背景图片：</a:t>
            </a:r>
            <a:r>
              <a:rPr lang="en-US" altLang="zh-CN" sz="100" kern="0" dirty="0">
                <a:solidFill>
                  <a:sysClr val="window" lastClr="FFFFFF"/>
                </a:solidFill>
                <a:latin typeface="+mn-lt"/>
                <a:ea typeface="+mn-ea"/>
              </a:rPr>
              <a:t>www.1ppt.com/beijing/      PPT</a:t>
            </a:r>
            <a:r>
              <a:rPr lang="zh-CN" altLang="en-US" sz="100" kern="0" dirty="0">
                <a:solidFill>
                  <a:sysClr val="window" lastClr="FFFFFF"/>
                </a:solidFill>
                <a:latin typeface="+mn-lt"/>
                <a:ea typeface="+mn-ea"/>
              </a:rPr>
              <a:t>图表下载：</a:t>
            </a:r>
            <a:r>
              <a:rPr lang="en-US" altLang="zh-CN" sz="100" kern="0" dirty="0">
                <a:solidFill>
                  <a:sysClr val="window" lastClr="FFFFFF"/>
                </a:solidFill>
                <a:latin typeface="+mn-lt"/>
                <a:ea typeface="+mn-ea"/>
              </a:rPr>
              <a:t>www.1ppt.com/tubiao/      </a:t>
            </a:r>
          </a:p>
          <a:p>
            <a:pPr fontAlgn="auto">
              <a:spcBef>
                <a:spcPts val="0"/>
              </a:spcBef>
              <a:spcAft>
                <a:spcPts val="0"/>
              </a:spcAft>
              <a:defRPr/>
            </a:pPr>
            <a:r>
              <a:rPr lang="zh-CN" altLang="en-US" sz="100" kern="0" dirty="0">
                <a:solidFill>
                  <a:sysClr val="window" lastClr="FFFFFF"/>
                </a:solidFill>
                <a:latin typeface="+mn-lt"/>
                <a:ea typeface="+mn-ea"/>
              </a:rPr>
              <a:t>优秀</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下载：</a:t>
            </a:r>
            <a:r>
              <a:rPr lang="en-US" altLang="zh-CN" sz="100" kern="0" dirty="0">
                <a:solidFill>
                  <a:sysClr val="window" lastClr="FFFFFF"/>
                </a:solidFill>
                <a:latin typeface="+mn-lt"/>
                <a:ea typeface="+mn-ea"/>
              </a:rPr>
              <a:t>www.1ppt.com/xiazai/        PPT</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www.1ppt.com/powerpoint/      </a:t>
            </a:r>
          </a:p>
          <a:p>
            <a:pPr fontAlgn="auto">
              <a:spcBef>
                <a:spcPts val="0"/>
              </a:spcBef>
              <a:spcAft>
                <a:spcPts val="0"/>
              </a:spcAft>
              <a:defRPr/>
            </a:pPr>
            <a:r>
              <a:rPr lang="en-US" altLang="zh-CN" sz="100" kern="0" dirty="0">
                <a:solidFill>
                  <a:sysClr val="window" lastClr="FFFFFF"/>
                </a:solidFill>
                <a:latin typeface="+mn-lt"/>
                <a:ea typeface="+mn-ea"/>
              </a:rPr>
              <a:t>Word</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www.1ppt.com/word/              Excel</a:t>
            </a:r>
            <a:r>
              <a:rPr lang="zh-CN" altLang="en-US" sz="100" kern="0" dirty="0">
                <a:solidFill>
                  <a:sysClr val="window" lastClr="FFFFFF"/>
                </a:solidFill>
                <a:latin typeface="+mn-lt"/>
                <a:ea typeface="+mn-ea"/>
              </a:rPr>
              <a:t>教程：</a:t>
            </a:r>
            <a:r>
              <a:rPr lang="en-US" altLang="zh-CN" sz="100" kern="0" dirty="0">
                <a:solidFill>
                  <a:sysClr val="window" lastClr="FFFFFF"/>
                </a:solidFill>
                <a:latin typeface="+mn-lt"/>
                <a:ea typeface="+mn-ea"/>
              </a:rPr>
              <a:t>www.1ppt.com/excel/  </a:t>
            </a:r>
          </a:p>
          <a:p>
            <a:pPr fontAlgn="auto">
              <a:spcBef>
                <a:spcPts val="0"/>
              </a:spcBef>
              <a:spcAft>
                <a:spcPts val="0"/>
              </a:spcAft>
              <a:defRPr/>
            </a:pPr>
            <a:r>
              <a:rPr lang="zh-CN" altLang="en-US" sz="100" kern="0" dirty="0">
                <a:solidFill>
                  <a:sysClr val="window" lastClr="FFFFFF"/>
                </a:solidFill>
                <a:latin typeface="+mn-lt"/>
                <a:ea typeface="+mn-ea"/>
              </a:rPr>
              <a:t>资料下载：</a:t>
            </a:r>
            <a:r>
              <a:rPr lang="en-US" altLang="zh-CN" sz="100" kern="0" dirty="0">
                <a:solidFill>
                  <a:sysClr val="window" lastClr="FFFFFF"/>
                </a:solidFill>
                <a:latin typeface="+mn-lt"/>
                <a:ea typeface="+mn-ea"/>
              </a:rPr>
              <a:t>www.1ppt.com/ziliao/                PPT</a:t>
            </a:r>
            <a:r>
              <a:rPr lang="zh-CN" altLang="en-US" sz="100" kern="0" dirty="0">
                <a:solidFill>
                  <a:sysClr val="window" lastClr="FFFFFF"/>
                </a:solidFill>
                <a:latin typeface="+mn-lt"/>
                <a:ea typeface="+mn-ea"/>
              </a:rPr>
              <a:t>课件下载：</a:t>
            </a:r>
            <a:r>
              <a:rPr lang="en-US" altLang="zh-CN" sz="100" kern="0" dirty="0">
                <a:solidFill>
                  <a:sysClr val="window" lastClr="FFFFFF"/>
                </a:solidFill>
                <a:latin typeface="+mn-lt"/>
                <a:ea typeface="+mn-ea"/>
              </a:rPr>
              <a:t>www.1ppt.com/kejian/ </a:t>
            </a:r>
          </a:p>
          <a:p>
            <a:pPr fontAlgn="auto">
              <a:spcBef>
                <a:spcPts val="0"/>
              </a:spcBef>
              <a:spcAft>
                <a:spcPts val="0"/>
              </a:spcAft>
              <a:defRPr/>
            </a:pPr>
            <a:r>
              <a:rPr lang="zh-CN" altLang="en-US" sz="100" kern="0" dirty="0">
                <a:solidFill>
                  <a:sysClr val="window" lastClr="FFFFFF"/>
                </a:solidFill>
                <a:latin typeface="+mn-lt"/>
                <a:ea typeface="+mn-ea"/>
              </a:rPr>
              <a:t>范文下载：</a:t>
            </a:r>
            <a:r>
              <a:rPr lang="en-US" altLang="zh-CN" sz="100" kern="0" dirty="0">
                <a:solidFill>
                  <a:sysClr val="window" lastClr="FFFFFF"/>
                </a:solidFill>
                <a:latin typeface="+mn-lt"/>
                <a:ea typeface="+mn-ea"/>
              </a:rPr>
              <a:t>www.1ppt.com/fanwen/             </a:t>
            </a:r>
            <a:r>
              <a:rPr lang="zh-CN" altLang="en-US" sz="100" kern="0" dirty="0">
                <a:solidFill>
                  <a:sysClr val="window" lastClr="FFFFFF"/>
                </a:solidFill>
                <a:latin typeface="+mn-lt"/>
                <a:ea typeface="+mn-ea"/>
              </a:rPr>
              <a:t>试卷下载：</a:t>
            </a:r>
            <a:r>
              <a:rPr lang="en-US" altLang="zh-CN" sz="100" kern="0" dirty="0">
                <a:solidFill>
                  <a:sysClr val="window" lastClr="FFFFFF"/>
                </a:solidFill>
                <a:latin typeface="+mn-lt"/>
                <a:ea typeface="+mn-ea"/>
              </a:rPr>
              <a:t>www.1ppt.com/shiti/  </a:t>
            </a:r>
          </a:p>
          <a:p>
            <a:pPr fontAlgn="auto">
              <a:spcBef>
                <a:spcPts val="0"/>
              </a:spcBef>
              <a:spcAft>
                <a:spcPts val="0"/>
              </a:spcAft>
              <a:defRPr/>
            </a:pPr>
            <a:r>
              <a:rPr lang="zh-CN" altLang="en-US" sz="100" kern="0" dirty="0">
                <a:solidFill>
                  <a:sysClr val="window" lastClr="FFFFFF"/>
                </a:solidFill>
                <a:latin typeface="+mn-lt"/>
                <a:ea typeface="+mn-ea"/>
              </a:rPr>
              <a:t>教案下载：</a:t>
            </a:r>
            <a:r>
              <a:rPr lang="en-US" altLang="zh-CN" sz="100" kern="0" dirty="0">
                <a:solidFill>
                  <a:sysClr val="window" lastClr="FFFFFF"/>
                </a:solidFill>
                <a:latin typeface="+mn-lt"/>
                <a:ea typeface="+mn-ea"/>
              </a:rPr>
              <a:t>www.1ppt.com/jiaoan/        PPT</a:t>
            </a:r>
            <a:r>
              <a:rPr lang="zh-CN" altLang="en-US" sz="100" kern="0" dirty="0">
                <a:solidFill>
                  <a:sysClr val="window" lastClr="FFFFFF"/>
                </a:solidFill>
                <a:latin typeface="+mn-lt"/>
                <a:ea typeface="+mn-ea"/>
              </a:rPr>
              <a:t>论坛：</a:t>
            </a:r>
            <a:r>
              <a:rPr lang="en-US" altLang="zh-CN" sz="100" kern="0" dirty="0">
                <a:solidFill>
                  <a:sysClr val="window" lastClr="FFFFFF"/>
                </a:solidFill>
                <a:latin typeface="+mn-lt"/>
                <a:ea typeface="+mn-ea"/>
              </a:rPr>
              <a:t>www.1ppt.cn</a:t>
            </a:r>
          </a:p>
          <a:p>
            <a:pPr fontAlgn="auto">
              <a:spcBef>
                <a:spcPts val="0"/>
              </a:spcBef>
              <a:spcAft>
                <a:spcPts val="0"/>
              </a:spcAft>
              <a:defRPr/>
            </a:pPr>
            <a:r>
              <a:rPr lang="en-US" altLang="zh-CN" sz="100" kern="0" dirty="0">
                <a:solidFill>
                  <a:sysClr val="window" lastClr="FFFFFF"/>
                </a:solidFill>
                <a:latin typeface="+mn-lt"/>
                <a:ea typeface="+mn-ea"/>
              </a:rPr>
              <a:t> </a:t>
            </a:r>
            <a:endParaRPr lang="zh-CN" altLang="en-US" sz="100" kern="0" dirty="0">
              <a:solidFill>
                <a:sysClr val="window" lastClr="FFFFFF"/>
              </a:solidFill>
              <a:latin typeface="+mn-lt"/>
              <a:ea typeface="+mn-ea"/>
            </a:endParaRPr>
          </a:p>
        </p:txBody>
      </p:sp>
      <p:sp>
        <p:nvSpPr>
          <p:cNvPr id="13"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dirty="0" smtClean="0"/>
              <a:t>《</a:t>
            </a:r>
            <a:r>
              <a:rPr lang="zh-CN" altLang="en-US" dirty="0" smtClean="0"/>
              <a:t>炉外精炼</a:t>
            </a:r>
            <a:r>
              <a:rPr lang="en-US" altLang="zh-CN" dirty="0" err="1" smtClean="0"/>
              <a:t>操作与控制</a:t>
            </a:r>
            <a:r>
              <a:rPr lang="en-US" altLang="zh-CN" dirty="0" smtClean="0"/>
              <a:t>》</a:t>
            </a:r>
          </a:p>
        </p:txBody>
      </p:sp>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righ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3" grpId="0"/>
    </p:bldLst>
  </p:timing>
</p:sld>
</file>

<file path=ppt/theme/theme1.xml><?xml version="1.0" encoding="utf-8"?>
<a:theme xmlns:a="http://schemas.openxmlformats.org/drawingml/2006/main" name="第一PPT，www.1ppt.com">
  <a:themeElements>
    <a:clrScheme name="自定义 468">
      <a:dk1>
        <a:srgbClr val="5F5F5F"/>
      </a:dk1>
      <a:lt1>
        <a:srgbClr val="FFFFFF"/>
      </a:lt1>
      <a:dk2>
        <a:srgbClr val="5F5F5F"/>
      </a:dk2>
      <a:lt2>
        <a:srgbClr val="FFFFFF"/>
      </a:lt2>
      <a:accent1>
        <a:srgbClr val="90C413"/>
      </a:accent1>
      <a:accent2>
        <a:srgbClr val="BABD3D"/>
      </a:accent2>
      <a:accent3>
        <a:srgbClr val="DCAB48"/>
      </a:accent3>
      <a:accent4>
        <a:srgbClr val="6B8A4B"/>
      </a:accent4>
      <a:accent5>
        <a:srgbClr val="409BA2"/>
      </a:accent5>
      <a:accent6>
        <a:srgbClr val="B84D30"/>
      </a:accent6>
      <a:hlink>
        <a:srgbClr val="00B0F0"/>
      </a:hlink>
      <a:folHlink>
        <a:srgbClr val="AFB2B4"/>
      </a:folHlink>
    </a:clrScheme>
    <a:fontScheme name="KSO主题5">
      <a:majorFont>
        <a:latin typeface="Broadway"/>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453</TotalTime>
  <Words>1004</Words>
  <Application>Microsoft Office PowerPoint</Application>
  <PresentationFormat>自定义</PresentationFormat>
  <Paragraphs>48</Paragraphs>
  <Slides>6</Slides>
  <Notes>6</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第一PPT，www.1ppt.com</vt:lpstr>
      <vt:lpstr>幻灯片 1</vt:lpstr>
      <vt:lpstr>氩气搅拌钢包内钢液的运动</vt:lpstr>
      <vt:lpstr>幻灯片 3</vt:lpstr>
      <vt:lpstr>幻灯片 4</vt:lpstr>
      <vt:lpstr>幻灯片 5</vt:lpstr>
      <vt:lpstr>幻灯片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16说课模板</dc:title>
  <dc:creator>Administrator</dc:creator>
  <cp:lastModifiedBy>Administrator</cp:lastModifiedBy>
  <cp:revision>57</cp:revision>
  <dcterms:created xsi:type="dcterms:W3CDTF">2015-06-25T04:58:24Z</dcterms:created>
  <dcterms:modified xsi:type="dcterms:W3CDTF">2018-04-08T14:08:39Z</dcterms:modified>
</cp:coreProperties>
</file>