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87" r:id="rId2"/>
    <p:sldId id="314" r:id="rId3"/>
    <p:sldId id="315" r:id="rId4"/>
    <p:sldId id="316" r:id="rId5"/>
    <p:sldId id="317" r:id="rId6"/>
  </p:sldIdLst>
  <p:sldSz cx="12192000" cy="6858000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FDFDFB"/>
    <a:srgbClr val="F7FAE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87" autoAdjust="0"/>
    <p:restoredTop sz="94660"/>
  </p:normalViewPr>
  <p:slideViewPr>
    <p:cSldViewPr snapToGrid="0">
      <p:cViewPr varScale="1">
        <p:scale>
          <a:sx n="70" d="100"/>
          <a:sy n="70" d="100"/>
        </p:scale>
        <p:origin x="-720" y="-108"/>
      </p:cViewPr>
      <p:guideLst>
        <p:guide orient="horz" pos="2160"/>
        <p:guide pos="211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55" d="100"/>
          <a:sy n="55" d="100"/>
        </p:scale>
        <p:origin x="-22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sz="1200">
                <a:latin typeface="Calibri" panose="020F0502020204030204" pitchFamily="34" charset="0"/>
                <a:ea typeface="幼圆" panose="020105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200">
                <a:latin typeface="Calibri" panose="020F0502020204030204" pitchFamily="34" charset="0"/>
                <a:ea typeface="幼圆" panose="02010509060101010101" pitchFamily="49" charset="-122"/>
              </a:defRPr>
            </a:lvl1pPr>
          </a:lstStyle>
          <a:p>
            <a:pPr>
              <a:defRPr/>
            </a:pPr>
            <a:fld id="{384859B6-9B56-477F-A131-061CE621DE42}" type="datetimeFigureOut">
              <a:rPr lang="zh-CN" altLang="en-US"/>
              <a:pPr>
                <a:defRPr/>
              </a:pPr>
              <a:t>2019/5/30</a:t>
            </a:fld>
            <a:endParaRPr lang="en-US" altLang="zh-CN"/>
          </a:p>
        </p:txBody>
      </p:sp>
      <p:sp>
        <p:nvSpPr>
          <p:cNvPr id="768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>
              <a:defRPr sz="1200">
                <a:latin typeface="Calibri" panose="020F0502020204030204" pitchFamily="34" charset="0"/>
                <a:ea typeface="幼圆" panose="02010509060101010101" pitchFamily="49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68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>
                <a:latin typeface="Calibri" panose="020F0502020204030204" pitchFamily="34" charset="0"/>
                <a:ea typeface="幼圆" panose="02010509060101010101" pitchFamily="49" charset="-122"/>
              </a:defRPr>
            </a:lvl1pPr>
          </a:lstStyle>
          <a:p>
            <a:pPr>
              <a:defRPr/>
            </a:pPr>
            <a:fld id="{1DEA73D1-AAF4-4B97-B6C4-BBC50C57078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40A78B31-B72A-4202-A208-CBD8A34395C4}" type="datetimeFigureOut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A86E7DFE-E46F-43BE-8980-E7C60B0B9DC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灯片编号占位符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0327DD4-9A80-43B3-A1D6-40FF223722E1}" type="slidenum">
              <a:rPr lang="zh-CN" altLang="en-US"/>
              <a:pPr>
                <a:defRPr/>
              </a:pPr>
              <a:t>1</a:t>
            </a:fld>
            <a:endParaRPr lang="zh-CN" altLang="en-US"/>
          </a:p>
        </p:txBody>
      </p:sp>
      <p:sp>
        <p:nvSpPr>
          <p:cNvPr id="16386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638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6388" name="灯片编号占位符 3"/>
          <p:cNvSpPr txBox="1">
            <a:spLocks noGrp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b"/>
          <a:lstStyle/>
          <a:p>
            <a:pPr algn="r"/>
            <a:fld id="{39084983-3EAE-4385-9413-05E47BC48DB8}" type="slidenum">
              <a:rPr lang="zh-CN" altLang="en-US" sz="1200">
                <a:latin typeface="Calibri" panose="020F0502020204030204" pitchFamily="34" charset="0"/>
              </a:rPr>
              <a:pPr algn="r"/>
              <a:t>1</a:t>
            </a:fld>
            <a:endParaRPr lang="en-US" altLang="zh-CN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39C729C-C628-40AD-B193-2E334029E020}" type="slidenum">
              <a:rPr lang="en-US" altLang="zh-CN" smtClean="0"/>
              <a:pPr/>
              <a:t>2</a:t>
            </a:fld>
            <a:endParaRPr lang="en-US" altLang="zh-CN" smtClean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zh-CN" sz="1600" dirty="0" smtClean="0">
              <a:ea typeface="华文行楷" panose="020108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901DB5-9377-4DC9-9A9B-CC4BFE6EDF3A}" type="slidenum">
              <a:rPr lang="en-US" altLang="zh-CN" smtClean="0"/>
              <a:pPr/>
              <a:t>3</a:t>
            </a:fld>
            <a:endParaRPr lang="en-US" altLang="zh-CN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zh-CN" sz="1600" dirty="0" smtClean="0">
              <a:ea typeface="华文行楷" panose="020108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32A6488-F072-4E85-BEFF-B8401449C345}" type="slidenum">
              <a:rPr lang="en-US" altLang="zh-CN" smtClean="0"/>
              <a:pPr/>
              <a:t>4</a:t>
            </a:fld>
            <a:endParaRPr lang="en-US" altLang="zh-CN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zh-CN" sz="1600" dirty="0" smtClean="0">
              <a:ea typeface="华文行楷" panose="020108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灯片编号占位符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4CE4D3-F41B-4745-A277-57F3FB76A270}" type="slidenum">
              <a:rPr lang="zh-CN" altLang="en-US"/>
              <a:pPr>
                <a:defRPr/>
              </a:pPr>
              <a:t>5</a:t>
            </a:fld>
            <a:endParaRPr lang="zh-CN" altLang="en-US"/>
          </a:p>
        </p:txBody>
      </p:sp>
      <p:sp>
        <p:nvSpPr>
          <p:cNvPr id="61442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6144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61444" name="灯片编号占位符 3"/>
          <p:cNvSpPr txBox="1">
            <a:spLocks noGrp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b"/>
          <a:lstStyle/>
          <a:p>
            <a:pPr algn="r"/>
            <a:fld id="{9E9F06F8-F5E7-4D9D-B3A9-CE2C9A78BEA3}" type="slidenum">
              <a:rPr lang="zh-CN" altLang="en-US" sz="1200">
                <a:latin typeface="Calibri" panose="020F0502020204030204" pitchFamily="34" charset="0"/>
              </a:rPr>
              <a:pPr algn="r"/>
              <a:t>5</a:t>
            </a:fld>
            <a:endParaRPr lang="en-US" altLang="zh-CN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18"/>
          <p:cNvPicPr>
            <a:picLocks noChangeAspect="1"/>
          </p:cNvPicPr>
          <p:nvPr/>
        </p:nvPicPr>
        <p:blipFill>
          <a:blip r:embed="rId2" cstate="print"/>
          <a:srcRect l="398" t="28519"/>
          <a:stretch>
            <a:fillRect/>
          </a:stretch>
        </p:blipFill>
        <p:spPr bwMode="auto">
          <a:xfrm>
            <a:off x="0" y="-12700"/>
            <a:ext cx="12190413" cy="685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632188" y="3178254"/>
            <a:ext cx="8262165" cy="467211"/>
          </a:xfrm>
          <a:noFill/>
        </p:spPr>
        <p:txBody>
          <a:bodyPr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effectLst/>
                <a:latin typeface="+mn-ea"/>
                <a:ea typeface="+mn-ea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dirty="0" smtClean="0"/>
              <a:t>单击此处编辑母版副标题样式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632188" y="1341121"/>
            <a:ext cx="8262165" cy="1716487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3600" b="1" kern="1000" baseline="0">
                <a:gradFill flip="none" rotWithShape="1">
                  <a:gsLst>
                    <a:gs pos="65000">
                      <a:schemeClr val="accent1">
                        <a:lumMod val="75000"/>
                      </a:schemeClr>
                    </a:gs>
                    <a:gs pos="0">
                      <a:schemeClr val="accent1"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shade val="100000"/>
                        <a:satMod val="115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+mj-ea"/>
                <a:ea typeface="+mj-ea"/>
              </a:defRPr>
            </a:lvl1pPr>
          </a:lstStyle>
          <a:p>
            <a:r>
              <a:rPr lang="zh-CN" altLang="en-US" dirty="0" smtClean="0"/>
              <a:t>单击此处编辑母版标题样式</a:t>
            </a:r>
            <a:endParaRPr lang="zh-CN" altLang="en-US" dirty="0"/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62F16-DC2F-4244-B5CD-08ABC6A06E28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 b="0">
                <a:solidFill>
                  <a:srgbClr val="9D9D9D"/>
                </a:solidFill>
              </a:defRPr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8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7417-0134-4DBE-9966-23D7DAACBCD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>
                <a:solidFill>
                  <a:schemeClr val="accent1">
                    <a:lumMod val="75000"/>
                  </a:schemeClr>
                </a:solidFill>
              </a:defRPr>
            </a:lvl1pPr>
            <a:lvl2pPr>
              <a:defRPr sz="1800"/>
            </a:lvl2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DB91B-1F6D-4D8C-AF40-9488B4F81914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89ECD-3179-4DAE-BD9C-DB7A184A0E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ST1"/>
          <p:cNvSpPr>
            <a:spLocks noGrp="1"/>
          </p:cNvSpPr>
          <p:nvPr>
            <p:ph type="title"/>
          </p:nvPr>
        </p:nvSpPr>
        <p:spPr>
          <a:xfrm>
            <a:off x="2098676" y="2108202"/>
            <a:ext cx="7994651" cy="1235075"/>
          </a:xfrm>
        </p:spPr>
        <p:txBody>
          <a:bodyPr>
            <a:normAutofit/>
          </a:bodyPr>
          <a:lstStyle>
            <a:lvl1pPr algn="ctr">
              <a:defRPr sz="2700">
                <a:solidFill>
                  <a:schemeClr val="tx2"/>
                </a:solidFill>
                <a:effectLst/>
              </a:defRPr>
            </a:lvl1pPr>
          </a:lstStyle>
          <a:p>
            <a:r>
              <a:rPr lang="zh-CN" altLang="en-US" dirty="0" smtClean="0"/>
              <a:t>单击此处编辑母版标题样式</a:t>
            </a:r>
            <a:endParaRPr lang="en-US" dirty="0"/>
          </a:p>
        </p:txBody>
      </p:sp>
      <p:sp>
        <p:nvSpPr>
          <p:cNvPr id="3" name="KSO_ST2"/>
          <p:cNvSpPr>
            <a:spLocks noGrp="1"/>
          </p:cNvSpPr>
          <p:nvPr>
            <p:ph type="body" idx="1"/>
          </p:nvPr>
        </p:nvSpPr>
        <p:spPr>
          <a:xfrm>
            <a:off x="4050894" y="3400425"/>
            <a:ext cx="4090217" cy="357478"/>
          </a:xfrm>
          <a:prstGeom prst="roundRect">
            <a:avLst>
              <a:gd name="adj" fmla="val 50000"/>
            </a:avLst>
          </a:prstGeom>
          <a:solidFill>
            <a:schemeClr val="tx2">
              <a:lumMod val="40000"/>
              <a:lumOff val="6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 smtClean="0"/>
              <a:t>单击此处编辑母版文本样式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44B04-1CC7-4910-8A82-CC5EE468633D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91447-070C-4196-9846-9B93A413DF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399823" y="1244603"/>
            <a:ext cx="5080000" cy="49323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6519334" y="1244603"/>
            <a:ext cx="5094116" cy="49323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12157-9F99-4466-983C-82E373DDA4A7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ACB86-C4C3-48C7-8D27-2B42ACFD910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2302932" y="118532"/>
            <a:ext cx="9312101" cy="717022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9436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35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1099436" y="2200274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31847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35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431847" y="2200274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7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02EA9-C45F-45C6-9B5F-AC55A9C06720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8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9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AE4CD-C720-4E2E-B9A1-97CB9728ACD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BBF67-C10E-444D-A56F-D617DEFA3769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4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5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CD34C-A0F5-4075-B0B7-28ABCEC1297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/>
          <p:cNvPicPr>
            <a:picLocks noChangeAspect="1" noChangeArrowheads="1"/>
          </p:cNvPicPr>
          <p:nvPr userDrawn="1"/>
        </p:nvPicPr>
        <p:blipFill>
          <a:blip r:embed="rId2" cstate="print">
            <a:clrChange>
              <a:clrFrom>
                <a:srgbClr val="040001"/>
              </a:clrFrom>
              <a:clrTo>
                <a:srgbClr val="040001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96043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BACAB-235C-4AAA-ACBE-C519BA3221E2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4" name="KSO_FT"/>
          <p:cNvSpPr>
            <a:spLocks noGrp="1"/>
          </p:cNvSpPr>
          <p:nvPr>
            <p:ph type="ftr" sz="quarter" idx="11"/>
          </p:nvPr>
        </p:nvSpPr>
        <p:spPr>
          <a:xfrm>
            <a:off x="4038600" y="6330950"/>
            <a:ext cx="4114800" cy="365125"/>
          </a:xfrm>
        </p:spPr>
        <p:txBody>
          <a:bodyPr/>
          <a:lstStyle>
            <a:lvl1pPr>
              <a:defRPr sz="16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KSO_FN"/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/>
          <a:lstStyle>
            <a:lvl1pPr fontAlgn="base">
              <a:spcBef>
                <a:spcPct val="0"/>
              </a:spcBef>
              <a:spcAft>
                <a:spcPct val="0"/>
              </a:spcAft>
              <a:defRPr sz="1400" b="1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C0E3BD8B-ED1E-4F46-A78E-2907DC4B358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144591" y="533402"/>
            <a:ext cx="3932237" cy="1600200"/>
          </a:xfrm>
        </p:spPr>
        <p:txBody>
          <a:bodyPr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5487989" y="1063631"/>
            <a:ext cx="6172200" cy="4873625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1144591" y="2133602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3B368-F608-40D6-9B7A-698DC78B5A9E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FB6DA-1D9F-49E7-9606-F42048F2E75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46192" y="457200"/>
            <a:ext cx="3932237" cy="1600200"/>
          </a:xfrm>
        </p:spPr>
        <p:txBody>
          <a:bodyPr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 noChangeAspect="1"/>
          </p:cNvSpPr>
          <p:nvPr>
            <p:ph type="pic" idx="1"/>
          </p:nvPr>
        </p:nvSpPr>
        <p:spPr>
          <a:xfrm>
            <a:off x="5442833" y="987429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altLang="en-US" noProof="0" dirty="0"/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1246192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580D8-DD5E-4D9F-8049-92AFEA690753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57D62-8AA2-478D-AD97-8E1DE53512C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234AA-7616-4A8F-80EC-91F8568B8FC0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93DAD-BC55-4EE2-BD3E-E26ED0C47B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91" y="365125"/>
            <a:ext cx="1182511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2113843" y="365125"/>
            <a:ext cx="7933269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40E06-0789-44E0-9EF5-756D302B03A4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B729B-76CD-4F38-8F28-E05F494E96D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图片 8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121904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KSO_FD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4E698B5F-8DA3-43BB-8F70-9832B2FF099A}" type="datetime1">
              <a:rPr lang="zh-CN" altLang="en-US"/>
              <a:pPr>
                <a:defRPr/>
              </a:pPr>
              <a:t>2019/5/30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ctr">
              <a:defRPr sz="1400" b="1">
                <a:solidFill>
                  <a:srgbClr val="000000"/>
                </a:solidFill>
                <a:latin typeface="Calibri" panose="020F0502020204030204" pitchFamily="34" charset="0"/>
                <a:ea typeface="幼圆" panose="02010509060101010101" pitchFamily="49" charset="-122"/>
              </a:defRPr>
            </a:lvl1pPr>
          </a:lstStyle>
          <a:p>
            <a:pPr>
              <a:defRPr/>
            </a:pPr>
            <a:r>
              <a:rPr lang="en-US" altLang="zh-CN"/>
              <a:t>《</a:t>
            </a:r>
            <a:r>
              <a:rPr lang="zh-CN" altLang="en-US"/>
              <a:t>烧结球团生产操作与控制》</a:t>
            </a: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030706E2-B264-4DF4-B55E-E6B0EB9E819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1030" name="KSO_BT1"/>
          <p:cNvSpPr>
            <a:spLocks noGrp="1"/>
          </p:cNvSpPr>
          <p:nvPr>
            <p:ph type="title"/>
          </p:nvPr>
        </p:nvSpPr>
        <p:spPr bwMode="auto">
          <a:xfrm>
            <a:off x="971550" y="76200"/>
            <a:ext cx="10277475" cy="7969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b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1031" name="KSO_BC1"/>
          <p:cNvSpPr>
            <a:spLocks noGrp="1"/>
          </p:cNvSpPr>
          <p:nvPr>
            <p:ph type="body" idx="1"/>
          </p:nvPr>
        </p:nvSpPr>
        <p:spPr bwMode="auto">
          <a:xfrm>
            <a:off x="971550" y="1047750"/>
            <a:ext cx="10277475" cy="48625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 kern="1200">
          <a:solidFill>
            <a:srgbClr val="6C930E"/>
          </a:solidFill>
          <a:latin typeface="+mj-ea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6C930E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6C930E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6C930E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6C930E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6C930E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6C930E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6C930E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6C930E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361950" indent="-361950" algn="just" defTabSz="685800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accent1"/>
        </a:buClr>
        <a:buSzPct val="80000"/>
        <a:buFont typeface="Wingdings" panose="05000000000000000000" pitchFamily="2" charset="2"/>
        <a:buChar char=""/>
        <a:defRPr lang="zh-CN" altLang="en-US" sz="2400" kern="1200" dirty="0">
          <a:solidFill>
            <a:srgbClr val="6C930E"/>
          </a:solidFill>
          <a:latin typeface="+mn-ea"/>
          <a:ea typeface="+mn-ea"/>
          <a:cs typeface="+mn-cs"/>
        </a:defRPr>
      </a:lvl1pPr>
      <a:lvl2pPr marL="361950" indent="-361950" algn="just" defTabSz="685800" rtl="0" eaLnBrk="0" fontAlgn="base" hangingPunct="0">
        <a:lnSpc>
          <a:spcPct val="120000"/>
        </a:lnSpc>
        <a:spcBef>
          <a:spcPct val="0"/>
        </a:spcBef>
        <a:spcAft>
          <a:spcPts val="450"/>
        </a:spcAft>
        <a:buClr>
          <a:srgbClr val="D7D989"/>
        </a:buClr>
        <a:buFont typeface="幼圆" panose="02010509060101010101" pitchFamily="49" charset="-122"/>
        <a:buChar char=" "/>
        <a:defRPr kern="1200">
          <a:solidFill>
            <a:schemeClr val="tx1"/>
          </a:solidFill>
          <a:latin typeface="+mn-ea"/>
          <a:ea typeface="+mn-ea"/>
          <a:cs typeface="+mn-cs"/>
        </a:defRPr>
      </a:lvl2pPr>
      <a:lvl3pPr marL="8572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A277B9-2081-40AF-9D55-91671C712475}" type="slidenum">
              <a:rPr lang="zh-CN" altLang="en-US"/>
              <a:pPr>
                <a:defRPr/>
              </a:pPr>
              <a:t>1</a:t>
            </a:fld>
            <a:endParaRPr lang="en-US" altLang="zh-CN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675580" y="1226858"/>
            <a:ext cx="2730782" cy="224314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文本框 6"/>
          <p:cNvSpPr txBox="1">
            <a:spLocks noChangeArrowheads="1"/>
          </p:cNvSpPr>
          <p:nvPr/>
        </p:nvSpPr>
        <p:spPr bwMode="auto">
          <a:xfrm>
            <a:off x="10648950" y="7753350"/>
            <a:ext cx="723900" cy="3444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1400">
                <a:ea typeface="微软雅黑" panose="020B0503020204020204" pitchFamily="34" charset="-122"/>
              </a:rPr>
              <a:t>延迟符</a:t>
            </a:r>
          </a:p>
        </p:txBody>
      </p:sp>
      <p:sp>
        <p:nvSpPr>
          <p:cNvPr id="15364" name="Text Box 11"/>
          <p:cNvSpPr txBox="1">
            <a:spLocks noChangeArrowheads="1"/>
          </p:cNvSpPr>
          <p:nvPr/>
        </p:nvSpPr>
        <p:spPr bwMode="auto">
          <a:xfrm>
            <a:off x="2692400" y="3463925"/>
            <a:ext cx="6478588" cy="7067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CN" altLang="en-US" sz="4000" b="1" dirty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炉外精炼操作</a:t>
            </a:r>
            <a:r>
              <a:rPr lang="zh-CN" altLang="en-US" sz="4000" b="1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与控制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622925"/>
            <a:ext cx="12192000" cy="153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8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40001"/>
              </a:clrFrom>
              <a:clrTo>
                <a:srgbClr val="040001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96043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0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0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4.44444E-6 C 0.01094 -0.01945 0.00573 -0.01181 0.01523 -0.02431 C 0.01966 -0.0426 0.02331 -0.04075 0.0319 -0.04422 C 0.03385 -0.04144 0.03646 -0.04075 0.03802 -0.03635 C 0.04622 -0.01459 0.03164 -0.03102 0.04414 -0.02014 C 0.05313 -0.02223 0.06211 -0.02825 0.07148 -0.02825 C 0.08008 -0.02825 0.0905 -0.01945 0.09896 -0.01621 C 0.10794 -0.01737 0.11732 -0.01667 0.12643 -0.02014 C 0.12826 -0.02107 0.12904 -0.02778 0.13073 -0.02825 C 0.1349 -0.02894 0.13893 -0.02547 0.1431 -0.02431 C 0.14427 -0.02014 0.1444 -0.01412 0.14622 -0.01227 C 0.14987 -0.00741 0.1582 -0.00417 0.1582 -0.00371 C 0.18815 -0.00695 0.21107 -0.01297 0.24063 -0.01621 C 0.24362 -0.0213 0.24635 -0.02894 0.24961 -0.03218 C 0.25117 -0.03357 0.253 -0.03426 0.25456 -0.03635 C 0.26914 -0.05764 0.25768 -0.04908 0.26966 -0.05602 C 0.27122 -0.0588 0.27227 -0.06389 0.27409 -0.06389 C 0.27604 -0.06389 0.27721 -0.05834 0.27865 -0.05602 C 0.28073 -0.05325 0.28268 -0.0507 0.28477 -0.04838 C 0.28594 -0.04422 0.28633 -0.03866 0.28789 -0.03635 C 0.29063 -0.03195 0.29701 -0.02825 0.29701 -0.02778 C 0.30703 -0.0294 0.31732 -0.02987 0.32747 -0.03218 C 0.33346 -0.03357 0.33659 -0.04676 0.34271 -0.04838 C 0.37813 -0.05787 0.37565 -0.05602 0.4082 -0.05602 L 0.42513 -0.00417 " pathEditMode="relative" rAng="0" ptsTypes="AAAAAAAAAAAAAAAAAAAAAAAAA">
                                      <p:cBhvr>
                                        <p:cTn id="9" dur="2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50" y="-3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日期占位符 3"/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F57CDBCA-39BF-4E7D-9B0F-E9FB3063AAE1}" type="datetime1">
              <a:rPr lang="zh-CN" altLang="en-US" smtClean="0"/>
              <a:pPr/>
              <a:t>2019/5/30</a:t>
            </a:fld>
            <a:endParaRPr lang="en-US" altLang="zh-CN" smtClean="0"/>
          </a:p>
        </p:txBody>
      </p:sp>
      <p:sp>
        <p:nvSpPr>
          <p:cNvPr id="1946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61F4AA2-D397-40EE-83E4-7EC1B7546265}" type="slidenum">
              <a:rPr lang="en-US" altLang="zh-CN" smtClean="0"/>
              <a:pPr/>
              <a:t>2</a:t>
            </a:fld>
            <a:endParaRPr lang="en-US" altLang="zh-CN" smtClean="0"/>
          </a:p>
        </p:txBody>
      </p:sp>
      <p:sp>
        <p:nvSpPr>
          <p:cNvPr id="1946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377315" y="-200426"/>
            <a:ext cx="9438005" cy="1143000"/>
          </a:xfrm>
        </p:spPr>
        <p:txBody>
          <a:bodyPr/>
          <a:lstStyle/>
          <a:p>
            <a:pPr algn="ctr" eaLnBrk="1" hangingPunct="1"/>
            <a:r>
              <a:rPr lang="zh-CN" altLang="en-US" sz="3600" b="1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炉外精炼出现和发展的原因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039283" y="1210464"/>
            <a:ext cx="10314517" cy="45132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altLang="zh-CN" sz="23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</a:t>
            </a:r>
            <a:r>
              <a:rPr lang="zh-CN" altLang="en-US" sz="2200" kern="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原因</a:t>
            </a:r>
            <a:r>
              <a:rPr lang="zh-CN" altLang="en-US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：对钢材质量日益苛刻的要求：纯净度、各向异性小、合金成分范围窄。</a:t>
            </a:r>
            <a:endParaRPr lang="en-US" altLang="zh-CN" sz="22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altLang="zh-CN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</a:t>
            </a:r>
            <a:r>
              <a:rPr lang="zh-CN" altLang="en-US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传统的炼钢方法中，电炉炼钢采用电弧作为热源，在温度、炉内气氛和炉渣性质的控制上，有相当大的灵活性。但这种工艺本身存在着矛盾和不合理的地方。</a:t>
            </a:r>
            <a:endParaRPr lang="en-US" altLang="zh-CN" sz="22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altLang="zh-CN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1. </a:t>
            </a:r>
            <a:r>
              <a:rPr lang="zh-CN" altLang="en-US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脱硫。碱性电弧炉中所造的还原渣有着较强的脱硫能力，但是由于炉内渣钢接触界面积太小，脱硫不能充分进行，即还原渣的脱硫能力不能被充分利用。</a:t>
            </a:r>
            <a:endParaRPr lang="en-US" altLang="zh-CN" sz="22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zh-CN" altLang="en-US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</a:t>
            </a:r>
            <a:r>
              <a:rPr lang="en-US" altLang="zh-CN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 </a:t>
            </a:r>
            <a:r>
              <a:rPr lang="zh-CN" altLang="en-US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脱氢。对于大断面合金结构钢和大锻件钢最敏感的缺陷是白点。 要求把钢中的氢降低到</a:t>
            </a:r>
            <a:r>
              <a:rPr lang="en-US" altLang="zh-CN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2.5</a:t>
            </a:r>
            <a:r>
              <a:rPr lang="zh-CN" altLang="en-US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～</a:t>
            </a:r>
            <a:r>
              <a:rPr lang="en-US" altLang="zh-CN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3ppm</a:t>
            </a:r>
            <a:r>
              <a:rPr lang="zh-CN" altLang="en-US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以下。但在</a:t>
            </a:r>
            <a:r>
              <a:rPr lang="zh-CN" altLang="en-US" sz="2200" kern="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电弧炉冶炼的氧化期，经过激烈而均匀的碳氧化沸腾时完全可以达到的。但是，还原期却又使钢中的氢回升到</a:t>
            </a:r>
            <a:r>
              <a:rPr lang="en-US" altLang="zh-CN" sz="2200" kern="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5—7ppm</a:t>
            </a:r>
            <a:r>
              <a:rPr lang="zh-CN" altLang="en-US" sz="2200" kern="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，而出钢、浇注后则几乎回复到熔清时的水平。</a:t>
            </a:r>
            <a:endParaRPr lang="en-US" altLang="zh-CN" sz="22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altLang="zh-CN" sz="22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</a:t>
            </a:r>
            <a:endParaRPr lang="zh-CN" altLang="en-US" sz="22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r>
              <a:rPr lang="en-US" altLang="zh-CN" sz="1600" dirty="0" smtClean="0"/>
              <a:t>《</a:t>
            </a:r>
            <a:r>
              <a:rPr lang="zh-CN" altLang="en-US" sz="1600" dirty="0" smtClean="0"/>
              <a:t>炉外精炼</a:t>
            </a:r>
            <a:r>
              <a:rPr lang="en-US" altLang="zh-CN" sz="1600" dirty="0" err="1" smtClean="0"/>
              <a:t>操作与控制</a:t>
            </a:r>
            <a:r>
              <a:rPr lang="en-US" altLang="zh-CN" sz="1600" dirty="0" smtClean="0"/>
              <a:t>》</a:t>
            </a:r>
          </a:p>
        </p:txBody>
      </p:sp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40001"/>
              </a:clrFrom>
              <a:clrTo>
                <a:srgbClr val="040001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96043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日期占位符 3"/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1EADAFFD-29DA-4CF3-8174-6EC3B77112E3}" type="datetime1">
              <a:rPr lang="zh-CN" altLang="en-US" smtClean="0"/>
              <a:pPr/>
              <a:t>2019/5/30</a:t>
            </a:fld>
            <a:endParaRPr lang="en-US" altLang="zh-CN" smtClean="0"/>
          </a:p>
        </p:txBody>
      </p:sp>
      <p:sp>
        <p:nvSpPr>
          <p:cNvPr id="20484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49A4EB2-B234-413B-825E-9646A8B7D992}" type="slidenum">
              <a:rPr lang="en-US" altLang="zh-CN" smtClean="0"/>
              <a:pPr/>
              <a:t>3</a:t>
            </a:fld>
            <a:endParaRPr lang="en-US" altLang="zh-CN" smtClean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020233" y="1326052"/>
            <a:ext cx="10314517" cy="45132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en-US" altLang="zh-CN" sz="2400" kern="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2400" kern="0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原因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：还原期稀薄渣的加入，钢中的氢急剧上升到大气中水蒸气分压力相平衡的数值。</a:t>
            </a:r>
            <a:endParaRPr lang="en-US" altLang="zh-CN" sz="24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3. 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脱氧。还原期钢液的纯净度较高，钢中的［</a:t>
            </a: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］</a:t>
            </a: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≤80ppm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，终脱氧后［</a:t>
            </a: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］</a:t>
            </a: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≤30ppm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。但出钢过程中，钢液和大气接触，［</a:t>
            </a: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］急剧升高，出钢过程回升</a:t>
            </a: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100-200ppm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，给浇注带来恶劣的后果。</a:t>
            </a:r>
            <a:endParaRPr lang="en-US" altLang="zh-CN" sz="24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4.  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不能适应超高功率电弧炉的生产。超高功率电弧炉</a:t>
            </a:r>
            <a:r>
              <a:rPr lang="zh-CN" altLang="en-US" sz="2400" kern="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技术的出现，显著地提高了废钢的熔化速率，从而提高电炉的生产率。但是按照老的电炉炼钢工艺，在电炉内还要经过相当长时间的氧化和还原才能出钢。这样超高功率缩短熔化期的效果就被冲淡，大功率变压器长时间低负荷运行。</a:t>
            </a:r>
            <a:endParaRPr lang="en-US" altLang="zh-CN" sz="24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endParaRPr lang="en-US" altLang="zh-CN" sz="24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</a:t>
            </a:r>
            <a:endParaRPr lang="zh-CN" altLang="en-US" sz="24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r>
              <a:rPr lang="en-US" altLang="zh-CN" sz="1600" dirty="0" smtClean="0"/>
              <a:t>《</a:t>
            </a:r>
            <a:r>
              <a:rPr lang="zh-CN" altLang="en-US" sz="1600" dirty="0" smtClean="0"/>
              <a:t>炉外精炼</a:t>
            </a:r>
            <a:r>
              <a:rPr lang="en-US" altLang="zh-CN" sz="1600" dirty="0" err="1" smtClean="0"/>
              <a:t>操作与控制</a:t>
            </a:r>
            <a:r>
              <a:rPr lang="en-US" altLang="zh-CN" sz="1600" dirty="0" smtClean="0"/>
              <a:t>》</a:t>
            </a:r>
          </a:p>
        </p:txBody>
      </p:sp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40001"/>
              </a:clrFrom>
              <a:clrTo>
                <a:srgbClr val="040001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96043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日期占位符 3"/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FDFB616D-ECA4-4C9F-97E0-E952E3A0BA95}" type="datetime1">
              <a:rPr lang="zh-CN" altLang="en-US" smtClean="0"/>
              <a:pPr/>
              <a:t>2019/5/30</a:t>
            </a:fld>
            <a:endParaRPr lang="en-US" altLang="zh-CN" smtClean="0"/>
          </a:p>
        </p:txBody>
      </p:sp>
      <p:sp>
        <p:nvSpPr>
          <p:cNvPr id="21508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F13E6F3-0031-400A-A48D-8FE8E3384859}" type="slidenum">
              <a:rPr lang="en-US" altLang="zh-CN" smtClean="0"/>
              <a:pPr/>
              <a:t>4</a:t>
            </a:fld>
            <a:endParaRPr lang="en-US" altLang="zh-CN" smtClean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020233" y="1844676"/>
            <a:ext cx="10314517" cy="45132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en-US" altLang="zh-CN" sz="2400" kern="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5</a:t>
            </a: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. </a:t>
            </a:r>
            <a:r>
              <a:rPr lang="zh-CN" altLang="en-US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适应连铸技术的出现。连铸机要求炼钢设备能定时、定量地提供一定温度的优质钢液。使用传统的炼钢工艺就较难满足这些要求，连铸技术的作用不能充分发挥。在炼钢设备与连铸机之间设置一种具备保持和调温的缓冲设备，必然显著地改善炼钢设备和连铸机的配合。</a:t>
            </a:r>
            <a:endParaRPr lang="en-US" altLang="zh-CN" sz="24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algn="just">
              <a:lnSpc>
                <a:spcPct val="130000"/>
              </a:lnSpc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altLang="zh-CN" sz="2400" kern="0" dirty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</a:t>
            </a:r>
            <a:endParaRPr lang="zh-CN" altLang="en-US" sz="2400" kern="0" dirty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r>
              <a:rPr lang="en-US" altLang="zh-CN" sz="1600" dirty="0" smtClean="0"/>
              <a:t>《</a:t>
            </a:r>
            <a:r>
              <a:rPr lang="zh-CN" altLang="en-US" sz="1600" dirty="0" smtClean="0"/>
              <a:t>炉外精炼</a:t>
            </a:r>
            <a:r>
              <a:rPr lang="en-US" altLang="zh-CN" sz="1600" dirty="0" err="1" smtClean="0"/>
              <a:t>操作与控制</a:t>
            </a:r>
            <a:r>
              <a:rPr lang="en-US" altLang="zh-CN" sz="1600" dirty="0" smtClean="0"/>
              <a:t>》</a:t>
            </a:r>
          </a:p>
        </p:txBody>
      </p:sp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40001"/>
              </a:clrFrom>
              <a:clrTo>
                <a:srgbClr val="040001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96043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4ED957-A951-478C-85BC-C76F8564D87A}" type="slidenum">
              <a:rPr lang="zh-CN" altLang="en-US"/>
              <a:pPr>
                <a:defRPr/>
              </a:pPr>
              <a:t>5</a:t>
            </a:fld>
            <a:endParaRPr lang="en-US" altLang="zh-CN"/>
          </a:p>
        </p:txBody>
      </p:sp>
      <p:sp>
        <p:nvSpPr>
          <p:cNvPr id="11" name="KSO_FN"/>
          <p:cNvSpPr txBox="1">
            <a:spLocks noGrp="1"/>
          </p:cNvSpPr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>
              <a:defRPr/>
            </a:pPr>
            <a:fld id="{127E6C71-DAE6-4ABF-9553-F4B52C4A0937}" type="slidenum">
              <a:rPr lang="zh-CN" altLang="en-US" sz="14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</a:rPr>
              <a:pPr algn="r">
                <a:defRPr/>
              </a:pPr>
              <a:t>5</a:t>
            </a:fld>
            <a:endParaRPr lang="en-US" altLang="zh-CN" sz="1400" b="1">
              <a:solidFill>
                <a:srgbClr val="000000"/>
              </a:solidFill>
              <a:latin typeface="Times New Roman" panose="02020603050405020304" pitchFamily="18" charset="0"/>
              <a:ea typeface="+mn-ea"/>
            </a:endParaRPr>
          </a:p>
        </p:txBody>
      </p:sp>
      <p:sp>
        <p:nvSpPr>
          <p:cNvPr id="3" name="文本框 2"/>
          <p:cNvSpPr txBox="1">
            <a:spLocks noChangeArrowheads="1"/>
          </p:cNvSpPr>
          <p:nvPr/>
        </p:nvSpPr>
        <p:spPr bwMode="auto">
          <a:xfrm>
            <a:off x="3627438" y="2328863"/>
            <a:ext cx="5292725" cy="18367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lnSpc>
                <a:spcPct val="130000"/>
              </a:lnSpc>
            </a:pPr>
            <a:r>
              <a:rPr lang="zh-CN" altLang="en-US" sz="8800" b="1">
                <a:solidFill>
                  <a:srgbClr val="6C930E"/>
                </a:solidFill>
                <a:ea typeface="微软雅黑" panose="020B0503020204020204" pitchFamily="34" charset="-122"/>
              </a:rPr>
              <a:t>谢谢</a:t>
            </a:r>
          </a:p>
        </p:txBody>
      </p:sp>
      <p:sp>
        <p:nvSpPr>
          <p:cNvPr id="33" name="文本框 32"/>
          <p:cNvSpPr txBox="1">
            <a:spLocks noChangeArrowheads="1"/>
          </p:cNvSpPr>
          <p:nvPr/>
        </p:nvSpPr>
        <p:spPr bwMode="auto">
          <a:xfrm>
            <a:off x="10648950" y="7753350"/>
            <a:ext cx="723900" cy="3444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1400">
                <a:ea typeface="微软雅黑" panose="020B0503020204020204" pitchFamily="34" charset="-122"/>
              </a:rPr>
              <a:t>延迟符</a:t>
            </a: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874713"/>
            <a:ext cx="12192000" cy="153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645" y="5319712"/>
            <a:ext cx="12192000" cy="153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矩形 8"/>
          <p:cNvSpPr/>
          <p:nvPr/>
        </p:nvSpPr>
        <p:spPr>
          <a:xfrm>
            <a:off x="334963" y="6496050"/>
            <a:ext cx="774700" cy="23018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模板下载：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www.1ppt.com/moban/     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行业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模板：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www.1ppt.com/hangye/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节日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模板：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www.1ppt.com/jieri/           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素材下载：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www.1ppt.com/sucai/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背景图片：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www.1ppt.com/beijing/      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图表下载：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www.1ppt.com/tubiao/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优秀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下载：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www.1ppt.com/xiazai/        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教程： 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www.1ppt.com/powerpoint/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Word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教程： 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www.1ppt.com/word/              Excel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教程：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www.1ppt.com/excel/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资料下载：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www.1ppt.com/ziliao/                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课件下载：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www.1ppt.com/kejian/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范文下载：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www.1ppt.com/fanwen/             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试卷下载：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www.1ppt.com/shiti/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教案下载：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www.1ppt.com/jiaoan/        PPT</a:t>
            </a:r>
            <a:r>
              <a:rPr lang="zh-CN" altLang="en-US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论坛：</a:t>
            </a: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www.1ppt.cn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00" kern="0" dirty="0">
                <a:solidFill>
                  <a:sysClr val="window" lastClr="FFFFFF"/>
                </a:solidFill>
                <a:latin typeface="+mn-lt"/>
                <a:ea typeface="+mn-ea"/>
              </a:rPr>
              <a:t> </a:t>
            </a:r>
            <a:endParaRPr lang="zh-CN" altLang="en-US" sz="100" kern="0" dirty="0">
              <a:solidFill>
                <a:sysClr val="window" lastClr="FFFFFF"/>
              </a:solidFill>
              <a:latin typeface="+mn-lt"/>
              <a:ea typeface="+mn-ea"/>
            </a:endParaRPr>
          </a:p>
        </p:txBody>
      </p:sp>
      <p:sp>
        <p:nvSpPr>
          <p:cNvPr id="13" name="KSO_FT"/>
          <p:cNvSpPr>
            <a:spLocks noGrp="1"/>
          </p:cNvSpPr>
          <p:nvPr>
            <p:ph type="ftr" sz="quarter" idx="11"/>
          </p:nvPr>
        </p:nvSpPr>
        <p:spPr bwMode="auto">
          <a:xfrm>
            <a:off x="4038600" y="6330950"/>
            <a:ext cx="4114800" cy="365125"/>
          </a:xfrm>
          <a:noFill/>
          <a:ln>
            <a:miter lim="800000"/>
          </a:ln>
        </p:spPr>
        <p:txBody>
          <a:bodyPr/>
          <a:lstStyle/>
          <a:p>
            <a:r>
              <a:rPr lang="en-US" altLang="zh-CN" dirty="0" smtClean="0"/>
              <a:t>《</a:t>
            </a:r>
            <a:r>
              <a:rPr lang="zh-CN" altLang="en-US" dirty="0" smtClean="0"/>
              <a:t>炉外精炼</a:t>
            </a:r>
            <a:r>
              <a:rPr lang="en-US" altLang="zh-CN" dirty="0" err="1" smtClean="0"/>
              <a:t>操作与控制</a:t>
            </a:r>
            <a:r>
              <a:rPr lang="en-US" altLang="zh-CN" dirty="0" smtClean="0"/>
              <a:t>》</a:t>
            </a:r>
          </a:p>
        </p:txBody>
      </p:sp>
    </p:spTree>
  </p:cSld>
  <p:clrMapOvr>
    <a:masterClrMapping/>
  </p:clrMapOvr>
  <p:transition spd="slow" advClick="0" advTm="0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7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3" grpId="0"/>
    </p:bldLst>
  </p:timing>
</p:sld>
</file>

<file path=ppt/theme/theme1.xml><?xml version="1.0" encoding="utf-8"?>
<a:theme xmlns:a="http://schemas.openxmlformats.org/drawingml/2006/main" name="第一PPT，www.1ppt.com">
  <a:themeElements>
    <a:clrScheme name="自定义 468">
      <a:dk1>
        <a:srgbClr val="5F5F5F"/>
      </a:dk1>
      <a:lt1>
        <a:srgbClr val="FFFFFF"/>
      </a:lt1>
      <a:dk2>
        <a:srgbClr val="5F5F5F"/>
      </a:dk2>
      <a:lt2>
        <a:srgbClr val="FFFFFF"/>
      </a:lt2>
      <a:accent1>
        <a:srgbClr val="90C413"/>
      </a:accent1>
      <a:accent2>
        <a:srgbClr val="BABD3D"/>
      </a:accent2>
      <a:accent3>
        <a:srgbClr val="DCAB48"/>
      </a:accent3>
      <a:accent4>
        <a:srgbClr val="6B8A4B"/>
      </a:accent4>
      <a:accent5>
        <a:srgbClr val="409BA2"/>
      </a:accent5>
      <a:accent6>
        <a:srgbClr val="B84D30"/>
      </a:accent6>
      <a:hlink>
        <a:srgbClr val="00B0F0"/>
      </a:hlink>
      <a:folHlink>
        <a:srgbClr val="AFB2B4"/>
      </a:folHlink>
    </a:clrScheme>
    <a:fontScheme name="KSO主题5">
      <a:majorFont>
        <a:latin typeface="Broadway"/>
        <a:ea typeface="微软雅黑"/>
        <a:cs typeface=""/>
      </a:majorFont>
      <a:minorFont>
        <a:latin typeface="Calibri"/>
        <a:ea typeface="幼圆"/>
        <a:cs typeface="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pitchFamily="34" charset="-122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851</Words>
  <Application>Microsoft Office PowerPoint</Application>
  <PresentationFormat>自定义</PresentationFormat>
  <Paragraphs>46</Paragraphs>
  <Slides>5</Slides>
  <Notes>5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6" baseType="lpstr">
      <vt:lpstr>第一PPT，www.1ppt.com</vt:lpstr>
      <vt:lpstr>幻灯片 1</vt:lpstr>
      <vt:lpstr>炉外精炼出现和发展的原因</vt:lpstr>
      <vt:lpstr>幻灯片 3</vt:lpstr>
      <vt:lpstr>幻灯片 4</vt:lpstr>
      <vt:lpstr>幻灯片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16说课模板</dc:title>
  <dc:creator>Administrator</dc:creator>
  <cp:lastModifiedBy>Administrator</cp:lastModifiedBy>
  <cp:revision>54</cp:revision>
  <dcterms:created xsi:type="dcterms:W3CDTF">2015-06-25T04:58:00Z</dcterms:created>
  <dcterms:modified xsi:type="dcterms:W3CDTF">2019-05-30T12:32:09Z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2052-11.1.0.8236</vt:lpwstr>
  </property>
</Properties>
</file>