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69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13" r:id="rId11"/>
    <p:sldId id="405" r:id="rId12"/>
    <p:sldId id="414" r:id="rId13"/>
    <p:sldId id="406" r:id="rId14"/>
    <p:sldId id="407" r:id="rId15"/>
    <p:sldId id="415" r:id="rId16"/>
    <p:sldId id="408" r:id="rId17"/>
    <p:sldId id="409" r:id="rId18"/>
    <p:sldId id="410" r:id="rId19"/>
    <p:sldId id="416" r:id="rId20"/>
    <p:sldId id="411" r:id="rId21"/>
    <p:sldId id="27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79" autoAdjust="0"/>
  </p:normalViewPr>
  <p:slideViewPr>
    <p:cSldViewPr>
      <p:cViewPr>
        <p:scale>
          <a:sx n="93" d="100"/>
          <a:sy n="93" d="100"/>
        </p:scale>
        <p:origin x="-113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7EBA0-FB09-45C8-8E4F-BF4146E4609E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DC1F-6D0F-4177-937B-74DCAFBE48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79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3" y="116633"/>
            <a:ext cx="1223415" cy="12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6306"/>
            <a:ext cx="4208561" cy="8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4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75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4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676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A9F1A6-DFB0-4B21-BDA3-C22F9FD4EA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78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0825" y="3933825"/>
            <a:ext cx="2952750" cy="2924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363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flip="none" rotWithShape="1">
          <a:gsLst>
            <a:gs pos="100000">
              <a:schemeClr val="bg1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3" descr="C:\Users\AIERXUAN\Desktop\微信图片_2018122709470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459"/>
            <a:ext cx="1078677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cuments\Tencent Files\108542432\FileRecv\大校徽及文字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7" y="6224085"/>
            <a:ext cx="325301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71600" y="908800"/>
            <a:ext cx="8157998" cy="50397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1956099" y="692696"/>
            <a:ext cx="7177270" cy="1152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986001" y="692696"/>
            <a:ext cx="8157998" cy="10072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08"/>
          <a:stretch/>
        </p:blipFill>
        <p:spPr>
          <a:xfrm>
            <a:off x="-14402" y="5517232"/>
            <a:ext cx="9144000" cy="16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7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7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3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5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5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3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5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/>
          <a:stretch/>
        </p:blipFill>
        <p:spPr>
          <a:xfrm flipV="1">
            <a:off x="0" y="2974843"/>
            <a:ext cx="9144000" cy="4198573"/>
          </a:xfrm>
          <a:prstGeom prst="rect">
            <a:avLst/>
          </a:prstGeom>
        </p:spPr>
      </p:pic>
      <p:sp>
        <p:nvSpPr>
          <p:cNvPr id="7" name="文本框 10"/>
          <p:cNvSpPr txBox="1"/>
          <p:nvPr/>
        </p:nvSpPr>
        <p:spPr>
          <a:xfrm>
            <a:off x="485306" y="1537711"/>
            <a:ext cx="8173387" cy="742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：碳</a:t>
            </a:r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的氧化</a:t>
            </a:r>
          </a:p>
        </p:txBody>
      </p:sp>
      <p:sp>
        <p:nvSpPr>
          <p:cNvPr id="8" name="文本占位符 2"/>
          <p:cNvSpPr>
            <a:spLocks noGrp="1"/>
          </p:cNvSpPr>
          <p:nvPr/>
        </p:nvSpPr>
        <p:spPr>
          <a:xfrm>
            <a:off x="35496" y="2648198"/>
            <a:ext cx="9144000" cy="12128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2000"/>
            </a:lvl1pPr>
            <a:lvl2pPr lvl="1">
              <a:defRPr sz="1800"/>
            </a:lvl2pPr>
            <a:lvl3pPr lvl="2">
              <a:defRPr sz="1600"/>
            </a:lvl3pPr>
            <a:lvl4pPr lvl="3">
              <a:defRPr sz="1600"/>
            </a:lvl4pPr>
            <a:lvl5pPr lvl="4">
              <a:defRPr sz="1600"/>
            </a:lvl5pPr>
          </a:lstStyle>
          <a:p>
            <a:pPr marL="0" lvl="0" indent="0" algn="ctr" eaLnBrk="1" hangingPunct="1">
              <a:lnSpc>
                <a:spcPct val="150000"/>
              </a:lnSpc>
              <a:buNone/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KSO_FT"/>
          <p:cNvSpPr>
            <a:spLocks noGrp="1"/>
          </p:cNvSpPr>
          <p:nvPr/>
        </p:nvSpPr>
        <p:spPr bwMode="auto">
          <a:xfrm>
            <a:off x="2339752" y="6468181"/>
            <a:ext cx="4114800" cy="3651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en-US"/>
            </a:defPPr>
            <a:lvl1pPr marL="0" algn="ctr" defTabSz="685800" rtl="0" eaLnBrk="1" latinLnBrk="0" hangingPunct="1">
              <a:defRPr sz="1600" b="1" kern="1200">
                <a:solidFill>
                  <a:srgbClr val="00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《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转炉炼钢生产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4871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限制环节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气泡生成和溢出环节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气泡的生成过程是先生成小气泡，然后不断长大。氧气转炉炼钢，氧气流在反应区与金属直接接触，并有大量气泡弥散存在于金属熔池内，所以生成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气泡很顺利，即气泡生成过程并不是脱碳反应的控制环节。</a:t>
            </a:r>
          </a:p>
          <a:p>
            <a:pPr lvl="1" indent="0" eaLnBrk="1" hangingPunct="1">
              <a:lnSpc>
                <a:spcPct val="150000"/>
              </a:lnSpc>
              <a:buNone/>
            </a:pPr>
            <a:endParaRPr lang="zh-CN" altLang="en-US" sz="2200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脱碳反应环节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5006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化学反应环节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一般认为，化学反应是否是控制环节，可由其表观活化能的大小来判断。当活化能≥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250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 kcal/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mol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时，则化学反应是控制环节；当活化能≤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 kcal/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mol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时，则化学反应不是控制环节；处于两者之间，则为混合控制过程。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反应活化能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15~35 &lt; 250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 kcal/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mol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，非限制环节。高温下，脱碳反应迅速，可以认为是瞬时反应。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的扩散：为脱碳反应的限制环节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脱碳反应环节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31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855365"/>
            <a:ext cx="5050904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lvl="1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在转炉炼钢过程中，脱碳速度是变化的：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lvl="1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★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  <a:hlinkClick r:id="rId2" action="ppaction://hlinksldjump"/>
              </a:rPr>
              <a:t>台阶形曲线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：整个脱碳过程中脱碳速度变化的曲线</a:t>
            </a:r>
          </a:p>
          <a:p>
            <a:pPr lvl="1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★变化特点：按脱碳速度，吹炼过程分为三个阶段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95" y="1844824"/>
            <a:ext cx="361224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489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784976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lvl="1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吹炼前期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意义：从供氧开始直到脱碳速度达到最大的冶炼过程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特点：开吹时，温度低（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1250~1350℃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 、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Mn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含量高，脱碳速度低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; Si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Mn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含量逐渐降低，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Si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含量逐渐降低至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，脱碳速度逐 渐提高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时间：与供氧参数和铁水条件有关 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供氧强度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Nm</a:t>
            </a:r>
            <a:r>
              <a:rPr lang="en-US" altLang="zh-CN" sz="22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/t min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前期时间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min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2.0 / 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4.0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                           7.5 / 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4.0         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实际</a:t>
            </a:r>
            <a:r>
              <a:rPr lang="en-US" altLang="zh-CN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3~4min</a:t>
            </a:r>
          </a:p>
          <a:p>
            <a:pPr lvl="2" indent="0" eaLnBrk="1" hangingPunct="1">
              <a:lnSpc>
                <a:spcPct val="150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控制环节：铁水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[%Si]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、熔池温度、供氧条件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510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858964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吹炼中期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意义：从脱碳速度达到最大值直到开始下降的冶炼过程 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特点：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lvl="2" indent="0" eaLnBrk="1" hangingPunct="1">
              <a:lnSpc>
                <a:spcPct val="150000"/>
              </a:lnSpc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①脱碳速度达到最大值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lvl="2" indent="0" eaLnBrk="1" hangingPunct="1">
              <a:lnSpc>
                <a:spcPct val="150000"/>
              </a:lnSpc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②提高供氧强度，脱碳速度上升 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lvl="2" indent="0" eaLnBrk="1" hangingPunct="1">
              <a:lnSpc>
                <a:spcPct val="150000"/>
              </a:lnSpc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③若供氧强度不变，脱碳速度几乎为定值，与熔池中碳含量无关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120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-180528" y="1855365"/>
            <a:ext cx="858964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时间：与供氧参数有关，中期脱碳量基本一定（约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3%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），供氧强度高则时间短</a:t>
            </a:r>
            <a:endParaRPr lang="zh-CN" altLang="en-US" sz="2200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供氧强度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Nm</a:t>
            </a:r>
            <a:r>
              <a:rPr lang="en-US" altLang="zh-CN" sz="2200" baseline="30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tmin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中期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时间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min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     2.0 / 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4.0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                  13.2 / 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7.0         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实际</a:t>
            </a:r>
            <a:r>
              <a:rPr lang="en-US" altLang="zh-CN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7-9min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控制环节：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含量高，供应充分；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消耗大，供应不足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★ 供氧条件为限制环节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99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吹炼后期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意义：从脱碳速度开始下降到吹炼结束的冶炼过程 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特点：碳含量逐渐减少，脱碳速度逐渐下降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时间：与终点碳要求有关     </a:t>
            </a:r>
            <a:r>
              <a:rPr lang="zh-CN" altLang="en-US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一般</a:t>
            </a:r>
            <a:r>
              <a:rPr lang="en-US" altLang="zh-CN" sz="2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2~3min</a:t>
            </a:r>
            <a:endParaRPr lang="en-US" altLang="zh-CN" sz="2200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控制环节：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含量低，供应不充分</a:t>
            </a:r>
          </a:p>
          <a:p>
            <a:pPr lvl="2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             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消耗下降，与供氧条件关系减小 </a:t>
            </a:r>
          </a:p>
          <a:p>
            <a:pPr lvl="3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★ 熔池中</a:t>
            </a:r>
            <a:r>
              <a:rPr lang="en-US" altLang="zh-CN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扩散是脱碳反应的限制环节</a:t>
            </a:r>
            <a:endParaRPr lang="en-US" altLang="zh-CN" sz="2200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3" indent="0" eaLnBrk="1" hangingPunct="1">
              <a:lnSpc>
                <a:spcPct val="150000"/>
              </a:lnSpc>
              <a:buFont typeface="Wingdings" pitchFamily="2" charset="2"/>
              <a:buNone/>
            </a:pPr>
            <a:endParaRPr lang="zh-CN" altLang="en-US" sz="2200" dirty="0" smtClean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6019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170072"/>
              </p:ext>
            </p:extLst>
          </p:nvPr>
        </p:nvGraphicFramePr>
        <p:xfrm>
          <a:off x="3347864" y="5305431"/>
          <a:ext cx="2303636" cy="72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公式" r:id="rId3" imgW="1244600" imgH="393700" progId="Equation.3">
                  <p:embed/>
                </p:oleObj>
              </mc:Choice>
              <mc:Fallback>
                <p:oleObj name="公式" r:id="rId3" imgW="1244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305431"/>
                        <a:ext cx="2303636" cy="720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6185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600200"/>
            <a:ext cx="8784976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838200" lvl="1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临界碳含量</a:t>
            </a:r>
          </a:p>
          <a:p>
            <a:pPr marL="838200" lvl="1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吹炼过程中脱碳速度开始下降的碳含量，是脱碳反应控制环节的转折点。其值与搅拌条件、供氧工艺有关。</a:t>
            </a:r>
          </a:p>
          <a:p>
            <a:pPr marL="838200" lvl="1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研究表明：转炉条件下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0.2-0.3%C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838200" lvl="1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临界碳含量在生产中应用：①火焰变化判断碳含量：火焰变弱到达临界碳含量；②钢中氧含量急剧增加；③应降低供氧强度（供氧已经不是限制环节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546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lvl="1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脱碳极限值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在吹炼后期，脱碳速度减慢，脱碳效率下降，导致在渣和钢中的氧积累必然增多。在终点达到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0.02%C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时，熔池中平衡氧含量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1250ppm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，过剩氧也很大，而实际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[O]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将达到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1400~1700ppm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，终点渣中（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）将达到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45%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若继续吹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降碳，由于碳含量下降，熔池搅拌变弱，实际上很难进一步脱碳，相反是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氧化形成大量“红烟”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78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idx="1"/>
          </p:nvPr>
        </p:nvSpPr>
        <p:spPr>
          <a:xfrm>
            <a:off x="950912" y="1556792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lvl="1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导致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①温度增加；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②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Fe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大量氧化，增加铁烧损；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③使渣中（</a:t>
            </a:r>
            <a:r>
              <a:rPr lang="en-US" altLang="zh-CN" sz="2200" dirty="0" err="1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严重侵蚀炉衬；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④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％</a:t>
            </a:r>
            <a:r>
              <a:rPr lang="en-US" altLang="zh-CN" sz="2200" dirty="0">
                <a:latin typeface="微软雅黑" pitchFamily="34" charset="-122"/>
                <a:ea typeface="微软雅黑" pitchFamily="34" charset="-122"/>
              </a:rPr>
              <a:t>O]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进一步升高，合金消耗量增加，钢中夹杂物含量升高；</a:t>
            </a:r>
          </a:p>
          <a:p>
            <a:pPr marL="0" lvl="1" indent="0" eaLnBrk="1" hangingPunct="1">
              <a:lnSpc>
                <a:spcPct val="150000"/>
              </a:lnSpc>
              <a:spcBef>
                <a:spcPct val="10000"/>
              </a:spcBef>
              <a:buFontTx/>
              <a:buNone/>
              <a:defRPr/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⑤冶炼时间大大延长，经济性大大下降。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4804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61144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氧反应的作用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784"/>
            <a:ext cx="8496300" cy="4752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碳氧化反应是炼钢过程中极其重要的反应，炼钢过程中的碳氧反应不仅完成脱碳任务，而且还具有以下作用：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放热升温；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    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有利于乳化液和泡沫渣的形成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加大钢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渣界面，加速反应的进行；</a:t>
            </a:r>
          </a:p>
          <a:p>
            <a:pPr indent="0">
              <a:lnSpc>
                <a:spcPct val="150000"/>
              </a:lnSpc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气体产生泡沫渣和气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渣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金属三相乳化，增加了渣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金反应接触面积，促进了气－渣－金属液间的反应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有利于化学反应速度提高。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640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因此，用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LD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法冶炼超低碳钢（小于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0.02%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）是很难的，一般以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0.02%C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为脱碳极限量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marL="0" lvl="1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由于底部供气，复吹转炉搅拌能力在碳含量较低时搅拌仍然很强，因此脱碳条件也比顶吹有利。例如，底吹转炉由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0.033%C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降到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0.011%C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，仅吹炼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55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秒即可，钢中含氧量和渣中（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）也不会太高。</a:t>
            </a:r>
          </a:p>
          <a:p>
            <a:pPr marL="0" lvl="1" indent="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降低</a:t>
            </a:r>
            <a:r>
              <a:rPr lang="en-US" altLang="zh-CN" sz="2200" i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</a:t>
            </a:r>
            <a:r>
              <a:rPr lang="en-US" altLang="zh-CN" sz="2200" baseline="-25000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是冶炼超低碳钢更为有效的工艺方法，如真空处理和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AOD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LD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和复吹转炉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一般把最小终点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C]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控制在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0.05%C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左右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五、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脱碳速度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933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8"/>
          <a:stretch/>
        </p:blipFill>
        <p:spPr>
          <a:xfrm>
            <a:off x="5680" y="4509120"/>
            <a:ext cx="9144000" cy="38516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6"/>
          <a:stretch/>
        </p:blipFill>
        <p:spPr>
          <a:xfrm>
            <a:off x="0" y="3592286"/>
            <a:ext cx="9144000" cy="30689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226429" y="1052815"/>
            <a:ext cx="9330208" cy="8189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 b="67240"/>
          <a:stretch/>
        </p:blipFill>
        <p:spPr>
          <a:xfrm>
            <a:off x="839038" y="836712"/>
            <a:ext cx="8208561" cy="18722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b="74165"/>
          <a:stretch/>
        </p:blipFill>
        <p:spPr>
          <a:xfrm>
            <a:off x="-186208" y="643889"/>
            <a:ext cx="9330208" cy="16368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2204864"/>
            <a:ext cx="612068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11500" b="1" cap="all" dirty="0" smtClean="0">
                <a:ln w="0"/>
                <a:solidFill>
                  <a:schemeClr val="accent4"/>
                </a:soli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rPr>
              <a:t>谢谢！</a:t>
            </a:r>
            <a:endParaRPr lang="zh-CN" altLang="en-US" sz="11500" b="1" cap="all" dirty="0">
              <a:ln w="0"/>
              <a:solidFill>
                <a:schemeClr val="accent4"/>
              </a:solidFill>
              <a:effectLst>
                <a:reflection blurRad="12700" stA="50000" endPos="50000" dist="5000" dir="5400000" sy="-100000" rotWithShape="0"/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4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-26988" y="1557536"/>
            <a:ext cx="8893176" cy="59039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719138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均匀熔池中成分和温度；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</a:t>
            </a:r>
          </a:p>
          <a:p>
            <a:pPr marL="719138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有利于非金属夹杂的上浮和有害气体的排出；</a:t>
            </a:r>
          </a:p>
          <a:p>
            <a:pPr marL="719138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◆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造成喷溅和溢出。</a:t>
            </a:r>
          </a:p>
          <a:p>
            <a:pPr marL="719138"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气体排除不均匀和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气体溢出形成泡沫渣造成的熔池液面上涨，是产生喷溅和溢出的主要原因。造成操作不稳定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﹑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金属损失大，造渣材料消耗大，炉口粘渣、粘钢严重。严重的喷溅会造成事故。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261144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氧反应的作用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872" y="12778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碳氧反应的三种基本形式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20900"/>
            <a:ext cx="8496300" cy="4692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indent="0" eaLnBrk="1" hangingPunct="1">
              <a:lnSpc>
                <a:spcPct val="150000"/>
              </a:lnSpc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</a:pP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在吹氧炼钢过程中，金属液中的一部分碳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在反应区被气体氧化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，一部分碳与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溶解在金属液中氧进行氧化反应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，还有一部分碳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与炉渣中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200" dirty="0" err="1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反应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，生成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aphicFrame>
        <p:nvGraphicFramePr>
          <p:cNvPr id="768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76888"/>
              </p:ext>
            </p:extLst>
          </p:nvPr>
        </p:nvGraphicFramePr>
        <p:xfrm>
          <a:off x="1475656" y="1852057"/>
          <a:ext cx="2375619" cy="87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公式" r:id="rId3" imgW="1054100" imgH="393700" progId="Equation.3">
                  <p:embed/>
                </p:oleObj>
              </mc:Choice>
              <mc:Fallback>
                <p:oleObj name="公式" r:id="rId3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52057"/>
                        <a:ext cx="2375619" cy="875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056525"/>
              </p:ext>
            </p:extLst>
          </p:nvPr>
        </p:nvGraphicFramePr>
        <p:xfrm>
          <a:off x="4596988" y="2000217"/>
          <a:ext cx="4223161" cy="429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公式" r:id="rId5" imgW="2247900" imgH="228600" progId="Equation.3">
                  <p:embed/>
                </p:oleObj>
              </mc:Choice>
              <mc:Fallback>
                <p:oleObj name="公式" r:id="rId5" imgW="224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988" y="2000217"/>
                        <a:ext cx="4223161" cy="429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Rectangle 8"/>
          <p:cNvSpPr>
            <a:spLocks noChangeArrowheads="1"/>
          </p:cNvSpPr>
          <p:nvPr/>
        </p:nvSpPr>
        <p:spPr bwMode="auto">
          <a:xfrm>
            <a:off x="15447" y="3307710"/>
            <a:ext cx="169284" cy="3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2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68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661940"/>
              </p:ext>
            </p:extLst>
          </p:nvPr>
        </p:nvGraphicFramePr>
        <p:xfrm>
          <a:off x="1457603" y="2985004"/>
          <a:ext cx="2177772" cy="45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公式" r:id="rId7" imgW="965200" imgH="203200" progId="Equation.3">
                  <p:embed/>
                </p:oleObj>
              </mc:Choice>
              <mc:Fallback>
                <p:oleObj name="公式" r:id="rId7" imgW="96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603" y="2985004"/>
                        <a:ext cx="2177772" cy="452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Rectangle 10"/>
          <p:cNvSpPr>
            <a:spLocks noChangeArrowheads="1"/>
          </p:cNvSpPr>
          <p:nvPr/>
        </p:nvSpPr>
        <p:spPr bwMode="auto">
          <a:xfrm>
            <a:off x="15447" y="3293422"/>
            <a:ext cx="169284" cy="33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20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768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044813"/>
              </p:ext>
            </p:extLst>
          </p:nvPr>
        </p:nvGraphicFramePr>
        <p:xfrm>
          <a:off x="4657933" y="2970445"/>
          <a:ext cx="4090779" cy="4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公式" r:id="rId9" imgW="2159000" imgH="228600" progId="Equation.3">
                  <p:embed/>
                </p:oleObj>
              </mc:Choice>
              <mc:Fallback>
                <p:oleObj name="公式" r:id="rId9" imgW="215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933" y="2970445"/>
                        <a:ext cx="4090779" cy="432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graphicFrame>
        <p:nvGraphicFramePr>
          <p:cNvPr id="768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048346"/>
              </p:ext>
            </p:extLst>
          </p:nvPr>
        </p:nvGraphicFramePr>
        <p:xfrm>
          <a:off x="1578133" y="3843576"/>
          <a:ext cx="3498692" cy="44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公式" r:id="rId11" imgW="1548728" imgH="203112" progId="Equation.3">
                  <p:embed/>
                </p:oleObj>
              </mc:Choice>
              <mc:Fallback>
                <p:oleObj name="公式" r:id="rId11" imgW="154872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133" y="3843576"/>
                        <a:ext cx="3498692" cy="449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碳氧反应式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62913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endParaRPr lang="en-US" altLang="zh-CN" sz="2200" dirty="0" smtClean="0"/>
          </a:p>
          <a:p>
            <a:pPr indent="0" eaLnBrk="1" hangingPunct="1">
              <a:lnSpc>
                <a:spcPct val="150000"/>
              </a:lnSpc>
            </a:pPr>
            <a:endParaRPr lang="en-US" altLang="zh-CN" sz="2200" b="1" dirty="0" smtClean="0">
              <a:latin typeface="楷体_GB2312" pitchFamily="49" charset="-122"/>
              <a:ea typeface="楷体_GB2312" pitchFamily="49" charset="-122"/>
            </a:endParaRP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转炉冶炼时保持炉口微正压，而炉气中以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CO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为主，常取</a:t>
            </a:r>
            <a:r>
              <a:rPr lang="en-US" altLang="zh-CN" sz="2200" b="1" i="1" dirty="0" err="1" smtClean="0"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_GB2312" pitchFamily="49" charset="-122"/>
              </a:rPr>
              <a:t>CO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=1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atm</a:t>
            </a:r>
            <a:r>
              <a:rPr lang="en-US" altLang="zh-CN" sz="2200" i="1" dirty="0" smtClean="0">
                <a:latin typeface="Times New Roman" pitchFamily="18" charset="0"/>
              </a:rPr>
              <a:t> </a:t>
            </a:r>
            <a:r>
              <a:rPr lang="zh-CN" altLang="en-US" sz="2200" i="1" dirty="0" smtClean="0">
                <a:latin typeface="Times New Roman" pitchFamily="18" charset="0"/>
              </a:rPr>
              <a:t>。</a:t>
            </a:r>
            <a:endParaRPr lang="zh-CN" altLang="en-US" sz="2200" b="1" i="1" dirty="0" smtClean="0">
              <a:latin typeface="Times New Roman" pitchFamily="18" charset="0"/>
              <a:ea typeface="楷体_GB2312" pitchFamily="49" charset="-122"/>
            </a:endParaRP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温度一定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K</a:t>
            </a:r>
            <a:r>
              <a:rPr lang="en-US" altLang="zh-CN" sz="2200" b="1" i="1" baseline="-25000" dirty="0" smtClean="0">
                <a:latin typeface="Times New Roman" pitchFamily="18" charset="0"/>
                <a:ea typeface="楷体_GB2312" pitchFamily="49" charset="-122"/>
              </a:rPr>
              <a:t>P 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是定值，若令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m=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[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%C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] </a:t>
            </a:r>
            <a:r>
              <a:rPr lang="en-US" altLang="zh-CN" sz="2200" b="1" dirty="0" smtClean="0">
                <a:latin typeface="Times New Roman" pitchFamily="18" charset="0"/>
              </a:rPr>
              <a:t>·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[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%O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]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， </a:t>
            </a:r>
            <a:r>
              <a:rPr lang="en-US" altLang="zh-CN" sz="2200" b="1" i="1" dirty="0" err="1" smtClean="0">
                <a:latin typeface="Times New Roman" pitchFamily="18" charset="0"/>
                <a:ea typeface="楷体_GB2312" pitchFamily="49" charset="-122"/>
              </a:rPr>
              <a:t>f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_GB2312" pitchFamily="49" charset="-122"/>
              </a:rPr>
              <a:t>C</a:t>
            </a:r>
            <a:r>
              <a:rPr lang="en-US" altLang="zh-CN" sz="2200" b="1" i="1" dirty="0" err="1" smtClean="0">
                <a:latin typeface="Times New Roman" pitchFamily="18" charset="0"/>
                <a:ea typeface="楷体_GB2312" pitchFamily="49" charset="-122"/>
              </a:rPr>
              <a:t>.f</a:t>
            </a:r>
            <a:r>
              <a:rPr lang="en-US" altLang="zh-CN" sz="2200" b="1" i="1" baseline="-25000" dirty="0" err="1" smtClean="0">
                <a:latin typeface="Times New Roman" pitchFamily="18" charset="0"/>
                <a:ea typeface="楷体_GB2312" pitchFamily="49" charset="-122"/>
              </a:rPr>
              <a:t>O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=1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，则                   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, 1600℃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时，</a:t>
            </a:r>
            <a:r>
              <a:rPr lang="en-US" altLang="zh-CN" sz="2200" b="1" i="1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K</a:t>
            </a:r>
            <a:r>
              <a:rPr lang="en-US" altLang="zh-CN" sz="2200" b="1" i="1" baseline="-25000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200" b="1" i="1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200" b="1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400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200" b="1" i="1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m=</a:t>
            </a:r>
            <a:r>
              <a:rPr lang="en-US" altLang="zh-CN" sz="2200" b="1" dirty="0" smtClean="0">
                <a:solidFill>
                  <a:srgbClr val="1010DE"/>
                </a:solidFill>
                <a:latin typeface="Times New Roman" pitchFamily="18" charset="0"/>
                <a:ea typeface="楷体_GB2312" pitchFamily="49" charset="-122"/>
              </a:rPr>
              <a:t>0.0025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m 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即为碳氧浓度积。当达到平衡时，</a:t>
            </a:r>
            <a:r>
              <a:rPr lang="en-US" altLang="zh-CN" sz="2200" b="1" i="1" dirty="0" smtClean="0">
                <a:latin typeface="Times New Roman" pitchFamily="18" charset="0"/>
                <a:ea typeface="楷体_GB2312" pitchFamily="49" charset="-122"/>
              </a:rPr>
              <a:t>m</a:t>
            </a:r>
            <a:r>
              <a:rPr lang="zh-CN" altLang="en-US" sz="2200" b="1" dirty="0" smtClean="0">
                <a:latin typeface="Times New Roman" pitchFamily="18" charset="0"/>
                <a:ea typeface="楷体_GB2312" pitchFamily="49" charset="-122"/>
              </a:rPr>
              <a:t>为一常数</a:t>
            </a:r>
            <a:r>
              <a:rPr lang="en-US" altLang="zh-CN" sz="2200" b="1" dirty="0" smtClean="0">
                <a:latin typeface="Times New Roman" pitchFamily="18" charset="0"/>
                <a:ea typeface="楷体_GB2312" pitchFamily="49" charset="-122"/>
              </a:rPr>
              <a:t>.</a:t>
            </a:r>
            <a:r>
              <a:rPr lang="en-US" altLang="zh-CN" sz="2200" dirty="0" smtClean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778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78143"/>
              </p:ext>
            </p:extLst>
          </p:nvPr>
        </p:nvGraphicFramePr>
        <p:xfrm>
          <a:off x="1475656" y="4725144"/>
          <a:ext cx="12546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公式" r:id="rId3" imgW="634449" imgH="215713" progId="Equation.3">
                  <p:embed/>
                </p:oleObj>
              </mc:Choice>
              <mc:Fallback>
                <p:oleObj name="公式" r:id="rId3" imgW="63444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725144"/>
                        <a:ext cx="1254632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15844"/>
              </p:ext>
            </p:extLst>
          </p:nvPr>
        </p:nvGraphicFramePr>
        <p:xfrm>
          <a:off x="1475656" y="1801503"/>
          <a:ext cx="1727919" cy="83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公式" r:id="rId5" imgW="926698" imgH="444307" progId="Equation.3">
                  <p:embed/>
                </p:oleObj>
              </mc:Choice>
              <mc:Fallback>
                <p:oleObj name="公式" r:id="rId5" imgW="92669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01503"/>
                        <a:ext cx="1727919" cy="836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Rectangle 7"/>
          <p:cNvSpPr>
            <a:spLocks noChangeArrowheads="1"/>
          </p:cNvSpPr>
          <p:nvPr/>
        </p:nvSpPr>
        <p:spPr bwMode="auto">
          <a:xfrm>
            <a:off x="41722" y="3113437"/>
            <a:ext cx="143009" cy="3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endParaRPr lang="zh-CN" altLang="en-US" sz="2200"/>
          </a:p>
        </p:txBody>
      </p:sp>
      <p:graphicFrame>
        <p:nvGraphicFramePr>
          <p:cNvPr id="778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994207"/>
              </p:ext>
            </p:extLst>
          </p:nvPr>
        </p:nvGraphicFramePr>
        <p:xfrm>
          <a:off x="4211960" y="1844824"/>
          <a:ext cx="3867540" cy="78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公式" r:id="rId7" imgW="2209800" imgH="444500" progId="Equation.3">
                  <p:embed/>
                </p:oleObj>
              </mc:Choice>
              <mc:Fallback>
                <p:oleObj name="公式" r:id="rId7" imgW="2209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844824"/>
                        <a:ext cx="3867540" cy="78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碳氧积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6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4888" y="134076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zh-CN" altLang="en-US" sz="2200" dirty="0" smtClean="0">
                <a:solidFill>
                  <a:srgbClr val="1010DE"/>
                </a:solidFill>
                <a:latin typeface="微软雅黑" pitchFamily="34" charset="-122"/>
                <a:ea typeface="微软雅黑" pitchFamily="34" charset="-122"/>
              </a:rPr>
              <a:t>常压下碳氧浓度之间的关系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pic>
        <p:nvPicPr>
          <p:cNvPr id="78851" name="Picture 3" descr="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6214" r="6245" b="7174"/>
          <a:stretch/>
        </p:blipFill>
        <p:spPr bwMode="auto">
          <a:xfrm>
            <a:off x="2339752" y="1988840"/>
            <a:ext cx="4057650" cy="36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碳氧积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617687"/>
            <a:ext cx="8964612" cy="4619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“碳氧积”是一个平衡概念，是指在平衡条件下（而不是在实际熔池中），钢液中碳含量和氧含量的乘积。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实际上</a:t>
            </a:r>
            <a:r>
              <a:rPr lang="en-US" altLang="zh-CN" sz="2200" i="1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不是真正的平衡，因为碳和氧的浓度并不等于它们的活度。  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只有当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[%C]→0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.f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=1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，此时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才接近平衡态。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[%C]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提高时，因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zh-CN" sz="2200" i="1" dirty="0" err="1" smtClean="0">
                <a:latin typeface="微软雅黑" pitchFamily="34" charset="-122"/>
                <a:ea typeface="微软雅黑" pitchFamily="34" charset="-122"/>
              </a:rPr>
              <a:t>.f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减小，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值增加：    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[%C]=1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en-US" altLang="zh-CN" sz="2200" i="1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=0.0036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pPr indent="0" eaLnBrk="1" hangingPunct="1">
              <a:lnSpc>
                <a:spcPct val="150000"/>
              </a:lnSpc>
              <a:buFontTx/>
              <a:buNone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[%C]=2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en-US" altLang="zh-CN" sz="2200" i="1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=0.0064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碳氧积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511250"/>
            <a:ext cx="8642350" cy="55181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  <a:spcBef>
                <a:spcPct val="15000"/>
              </a:spcBef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由于碳氧反应是放热反应，因此，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随温度升高，</a:t>
            </a:r>
            <a:r>
              <a:rPr lang="en-US" altLang="zh-CN" sz="22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值升高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，曲线向右角移动。</a:t>
            </a:r>
          </a:p>
          <a:p>
            <a:pPr indent="0" eaLnBrk="1" hangingPunct="1">
              <a:lnSpc>
                <a:spcPct val="150000"/>
              </a:lnSpc>
              <a:spcBef>
                <a:spcPct val="15000"/>
              </a:spcBef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在各种炼钢方法中，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实际熔池中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反应都没有达到平衡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，而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〔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％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O〕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都高于相应的理论值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spcBef>
                <a:spcPct val="15000"/>
              </a:spcBef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由于在炼钢过程中存在着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[Fe]+[O]=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en-US" sz="2200" dirty="0" smtClean="0">
                <a:solidFill>
                  <a:srgbClr val="E90803"/>
                </a:solidFill>
                <a:latin typeface="微软雅黑" pitchFamily="34" charset="-122"/>
                <a:ea typeface="微软雅黑" pitchFamily="34" charset="-122"/>
              </a:rPr>
              <a:t>钢中实际氧含量比碳氧平衡时氧含量高。</a:t>
            </a:r>
            <a:endParaRPr lang="en-US" altLang="zh-CN" sz="2200" dirty="0" smtClean="0">
              <a:solidFill>
                <a:srgbClr val="E90803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 eaLnBrk="1" hangingPunct="1">
              <a:lnSpc>
                <a:spcPct val="150000"/>
              </a:lnSpc>
              <a:spcBef>
                <a:spcPct val="15000"/>
              </a:spcBef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如果与（</a:t>
            </a:r>
            <a:r>
              <a:rPr lang="en-US" altLang="zh-CN" sz="22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）平衡的氧含量记作</a:t>
            </a:r>
            <a:r>
              <a:rPr lang="en-US" altLang="zh-CN" sz="2200" i="1" dirty="0" smtClean="0"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2200" i="1" baseline="-250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en-US" altLang="zh-CN" sz="2200" i="1" baseline="-250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200" i="1" baseline="-25000" dirty="0" err="1" smtClean="0"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钢中氧含量高于</a:t>
            </a:r>
            <a:r>
              <a:rPr lang="en-US" altLang="zh-CN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C-O</a:t>
            </a: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平衡的氧，但低于</a:t>
            </a:r>
            <a:r>
              <a:rPr lang="en-US" altLang="zh-CN" sz="22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sz="2200" baseline="-25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en-US" altLang="zh-CN" sz="2200" i="1" baseline="-25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2200" baseline="-25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en-US" altLang="zh-CN" sz="2200" i="1" baseline="-25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200" i="1" baseline="-25000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FeO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碳氧积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5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662880" y="1783357"/>
            <a:ext cx="8229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脱碳反应环节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反应物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向反应区扩散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相互接触进行化学反应</a:t>
            </a:r>
          </a:p>
          <a:p>
            <a:pPr lvl="1" indent="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反应产物</a:t>
            </a:r>
            <a:r>
              <a:rPr lang="en-US" altLang="zh-CN" sz="2200" dirty="0" smtClean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以气泡形式生成和排除 </a:t>
            </a:r>
            <a:endParaRPr lang="el-GR" altLang="zh-CN" sz="2200" baseline="30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261144"/>
            <a:ext cx="8229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脱碳反应环节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877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1466</Words>
  <Application>Microsoft Office PowerPoint</Application>
  <PresentationFormat>全屏显示(4:3)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主题​​</vt:lpstr>
      <vt:lpstr>公式</vt:lpstr>
      <vt:lpstr>PowerPoint 演示文稿</vt:lpstr>
      <vt:lpstr>一、 碳氧反应的作用</vt:lpstr>
      <vt:lpstr>一、 碳氧反应的作用</vt:lpstr>
      <vt:lpstr>碳氧反应的三种基本形式: </vt:lpstr>
      <vt:lpstr>PowerPoint 演示文稿</vt:lpstr>
      <vt:lpstr>常压下碳氧浓度之间的关系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AIERXUAN</dc:creator>
  <cp:lastModifiedBy>lenovo</cp:lastModifiedBy>
  <cp:revision>106</cp:revision>
  <dcterms:created xsi:type="dcterms:W3CDTF">2018-12-27T01:42:22Z</dcterms:created>
  <dcterms:modified xsi:type="dcterms:W3CDTF">2019-02-17T13:06:45Z</dcterms:modified>
</cp:coreProperties>
</file>