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13"/>
  </p:notesMasterIdLst>
  <p:sldIdLst>
    <p:sldId id="269" r:id="rId2"/>
    <p:sldId id="337" r:id="rId3"/>
    <p:sldId id="352" r:id="rId4"/>
    <p:sldId id="355" r:id="rId5"/>
    <p:sldId id="356" r:id="rId6"/>
    <p:sldId id="357" r:id="rId7"/>
    <p:sldId id="358" r:id="rId8"/>
    <p:sldId id="359" r:id="rId9"/>
    <p:sldId id="360" r:id="rId10"/>
    <p:sldId id="361" r:id="rId11"/>
    <p:sldId id="271" r:id="rId1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666" y="-27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A7EBA0-FB09-45C8-8E4F-BF4146E4609E}" type="datetimeFigureOut">
              <a:rPr lang="zh-CN" altLang="en-US" smtClean="0"/>
              <a:t>2019/2/17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B2DC1F-6D0F-4177-937B-74DCAFBE4892}" type="slidenum">
              <a:rPr lang="zh-CN" altLang="en-US" smtClean="0"/>
              <a:t>‹#›</a:t>
            </a:fld>
            <a:endParaRPr lang="zh-CN" altLang="en-US"/>
          </a:p>
        </p:txBody>
      </p:sp>
    </p:spTree>
    <p:extLst>
      <p:ext uri="{BB962C8B-B14F-4D97-AF65-F5344CB8AC3E}">
        <p14:creationId xmlns:p14="http://schemas.microsoft.com/office/powerpoint/2010/main" val="1829790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2019/2/17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pic>
        <p:nvPicPr>
          <p:cNvPr id="7" name="Picture 3" descr="C:\Users\AIERXUAN\Desktop\微信图片_20181227094700.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0233" y="116633"/>
            <a:ext cx="1223415" cy="12275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istrator\Documents\Tencent Files\108542432\FileRecv\大校徽及文字.png"/>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4788024" y="286306"/>
            <a:ext cx="4208561" cy="838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472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2019/2/17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739754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2019/2/17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744949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533400"/>
            <a:ext cx="8229600" cy="55975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a:xfrm>
            <a:off x="457200" y="6248400"/>
            <a:ext cx="1676400" cy="457200"/>
          </a:xfrm>
        </p:spPr>
        <p:txBody>
          <a:bodyPr/>
          <a:lstStyle>
            <a:lvl1pPr>
              <a:defRPr/>
            </a:lvl1pPr>
          </a:lstStyle>
          <a:p>
            <a:endParaRPr lang="en-US" altLang="zh-CN"/>
          </a:p>
        </p:txBody>
      </p:sp>
      <p:sp>
        <p:nvSpPr>
          <p:cNvPr id="4" name="页脚占位符 3"/>
          <p:cNvSpPr>
            <a:spLocks noGrp="1"/>
          </p:cNvSpPr>
          <p:nvPr>
            <p:ph type="ftr" sz="quarter" idx="11"/>
          </p:nvPr>
        </p:nvSpPr>
        <p:spPr>
          <a:xfrm>
            <a:off x="3124200" y="6248400"/>
            <a:ext cx="2895600" cy="457200"/>
          </a:xfrm>
        </p:spPr>
        <p:txBody>
          <a:bodyPr/>
          <a:lstStyle>
            <a:lvl1pPr>
              <a:defRPr/>
            </a:lvl1pPr>
          </a:lstStyle>
          <a:p>
            <a:endParaRPr lang="en-US" altLang="zh-CN"/>
          </a:p>
        </p:txBody>
      </p:sp>
      <p:sp>
        <p:nvSpPr>
          <p:cNvPr id="5" name="灯片编号占位符 4"/>
          <p:cNvSpPr>
            <a:spLocks noGrp="1"/>
          </p:cNvSpPr>
          <p:nvPr>
            <p:ph type="sldNum" sz="quarter" idx="12"/>
          </p:nvPr>
        </p:nvSpPr>
        <p:spPr>
          <a:xfrm>
            <a:off x="6781800" y="6248400"/>
            <a:ext cx="1905000" cy="457200"/>
          </a:xfrm>
        </p:spPr>
        <p:txBody>
          <a:bodyPr/>
          <a:lstStyle>
            <a:lvl1pPr>
              <a:defRPr/>
            </a:lvl1pPr>
          </a:lstStyle>
          <a:p>
            <a:fld id="{4DA9F1A6-DFB0-4B21-BDA3-C22F9FD4EA69}" type="slidenum">
              <a:rPr lang="en-US" altLang="zh-CN"/>
              <a:pPr/>
              <a:t>‹#›</a:t>
            </a:fld>
            <a:endParaRPr lang="en-US" altLang="zh-CN"/>
          </a:p>
        </p:txBody>
      </p:sp>
    </p:spTree>
    <p:extLst>
      <p:ext uri="{BB962C8B-B14F-4D97-AF65-F5344CB8AC3E}">
        <p14:creationId xmlns:p14="http://schemas.microsoft.com/office/powerpoint/2010/main" val="312783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gradFill flip="none" rotWithShape="1">
          <a:gsLst>
            <a:gs pos="100000">
              <a:schemeClr val="bg1"/>
            </a:gs>
            <a:gs pos="100000">
              <a:srgbClr val="FFEBFA"/>
            </a:gs>
          </a:gsLst>
          <a:lin ang="18900000" scaled="0"/>
          <a:tileRect/>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530820CF-B880-4189-942D-D702A7CBA730}" type="datetimeFigureOut">
              <a:rPr lang="zh-CN" altLang="en-US" smtClean="0"/>
              <a:t>2019/2/17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pic>
        <p:nvPicPr>
          <p:cNvPr id="11" name="Picture 3" descr="C:\Users\AIERXUAN\Desktop\微信图片_20181227094700.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114459"/>
            <a:ext cx="1078677" cy="10822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istrator\Documents\Tencent Files\108542432\FileRecv\大校徽及文字.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890987" y="6224085"/>
            <a:ext cx="3253013" cy="648072"/>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11"/>
          <p:cNvPicPr>
            <a:picLocks noChangeAspect="1"/>
          </p:cNvPicPr>
          <p:nvPr userDrawn="1"/>
        </p:nvPicPr>
        <p:blipFill rotWithShape="1">
          <a:blip r:embed="rId4" cstate="print">
            <a:duotone>
              <a:prstClr val="black"/>
              <a:schemeClr val="accent6">
                <a:tint val="45000"/>
                <a:satMod val="400000"/>
              </a:schemeClr>
            </a:duotone>
            <a:extLst>
              <a:ext uri="{28A0092B-C50C-407E-A947-70E740481C1C}">
                <a14:useLocalDpi xmlns:a14="http://schemas.microsoft.com/office/drawing/2010/main" val="0"/>
              </a:ext>
            </a:extLst>
          </a:blip>
          <a:srcRect l="-1771" b="74165"/>
          <a:stretch/>
        </p:blipFill>
        <p:spPr>
          <a:xfrm>
            <a:off x="971600" y="908800"/>
            <a:ext cx="8157998" cy="503976"/>
          </a:xfrm>
          <a:prstGeom prst="rect">
            <a:avLst/>
          </a:prstGeom>
        </p:spPr>
      </p:pic>
      <p:pic>
        <p:nvPicPr>
          <p:cNvPr id="13" name="图片 12"/>
          <p:cNvPicPr>
            <a:picLocks noChangeAspect="1"/>
          </p:cNvPicPr>
          <p:nvPr userDrawn="1"/>
        </p:nvPicPr>
        <p:blipFill rotWithShape="1">
          <a:blip r:embed="rId5" cstate="print">
            <a:duotone>
              <a:prstClr val="black"/>
              <a:schemeClr val="accent6">
                <a:tint val="45000"/>
                <a:satMod val="400000"/>
              </a:schemeClr>
            </a:duotone>
            <a:extLst>
              <a:ext uri="{28A0092B-C50C-407E-A947-70E740481C1C}">
                <a14:useLocalDpi xmlns:a14="http://schemas.microsoft.com/office/drawing/2010/main" val="0"/>
              </a:ext>
            </a:extLst>
          </a:blip>
          <a:srcRect r="28293" b="67240"/>
          <a:stretch/>
        </p:blipFill>
        <p:spPr>
          <a:xfrm>
            <a:off x="1956099" y="692696"/>
            <a:ext cx="7177270" cy="1152128"/>
          </a:xfrm>
          <a:prstGeom prst="rect">
            <a:avLst/>
          </a:prstGeom>
        </p:spPr>
      </p:pic>
      <p:pic>
        <p:nvPicPr>
          <p:cNvPr id="14" name="图片 13"/>
          <p:cNvPicPr>
            <a:picLocks noChangeAspect="1"/>
          </p:cNvPicPr>
          <p:nvPr userDrawn="1"/>
        </p:nvPicPr>
        <p:blipFill rotWithShape="1">
          <a:blip r:embed="rId4" cstate="print">
            <a:duotone>
              <a:prstClr val="black"/>
              <a:schemeClr val="accent6">
                <a:tint val="45000"/>
                <a:satMod val="400000"/>
              </a:schemeClr>
            </a:duotone>
            <a:extLst>
              <a:ext uri="{28A0092B-C50C-407E-A947-70E740481C1C}">
                <a14:useLocalDpi xmlns:a14="http://schemas.microsoft.com/office/drawing/2010/main" val="0"/>
              </a:ext>
            </a:extLst>
          </a:blip>
          <a:srcRect l="-1771" b="74165"/>
          <a:stretch/>
        </p:blipFill>
        <p:spPr>
          <a:xfrm>
            <a:off x="986001" y="692696"/>
            <a:ext cx="8157998" cy="1007269"/>
          </a:xfrm>
          <a:prstGeom prst="rect">
            <a:avLst/>
          </a:prstGeom>
        </p:spPr>
      </p:pic>
      <p:pic>
        <p:nvPicPr>
          <p:cNvPr id="15" name="图片 14"/>
          <p:cNvPicPr>
            <a:picLocks noChangeAspect="1"/>
          </p:cNvPicPr>
          <p:nvPr userDrawn="1"/>
        </p:nvPicPr>
        <p:blipFill rotWithShape="1">
          <a:blip r:embed="rId6" cstate="print">
            <a:extLst>
              <a:ext uri="{28A0092B-C50C-407E-A947-70E740481C1C}">
                <a14:useLocalDpi xmlns:a14="http://schemas.microsoft.com/office/drawing/2010/main" val="0"/>
              </a:ext>
            </a:extLst>
          </a:blip>
          <a:srcRect t="55608"/>
          <a:stretch/>
        </p:blipFill>
        <p:spPr>
          <a:xfrm>
            <a:off x="-14402" y="5517232"/>
            <a:ext cx="9144000" cy="1664056"/>
          </a:xfrm>
          <a:prstGeom prst="rect">
            <a:avLst/>
          </a:prstGeom>
        </p:spPr>
      </p:pic>
    </p:spTree>
    <p:extLst>
      <p:ext uri="{BB962C8B-B14F-4D97-AF65-F5344CB8AC3E}">
        <p14:creationId xmlns:p14="http://schemas.microsoft.com/office/powerpoint/2010/main" val="731070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86257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2019/2/17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648575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2019/2/17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8567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2019/2/17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259358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2019/2/17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094955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58353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678332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18900000" scaled="0"/>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2019/2/17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838598590"/>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t="35051"/>
          <a:stretch/>
        </p:blipFill>
        <p:spPr>
          <a:xfrm flipV="1">
            <a:off x="0" y="2974843"/>
            <a:ext cx="9144000" cy="4198573"/>
          </a:xfrm>
          <a:prstGeom prst="rect">
            <a:avLst/>
          </a:prstGeom>
        </p:spPr>
      </p:pic>
      <p:sp>
        <p:nvSpPr>
          <p:cNvPr id="7" name="文本框 10"/>
          <p:cNvSpPr txBox="1"/>
          <p:nvPr/>
        </p:nvSpPr>
        <p:spPr>
          <a:xfrm>
            <a:off x="485306" y="1537711"/>
            <a:ext cx="8173387" cy="742319"/>
          </a:xfrm>
          <a:prstGeom prst="rect">
            <a:avLst/>
          </a:prstGeom>
          <a:noFill/>
        </p:spPr>
        <p:txBody>
          <a:bodyPr wrap="square">
            <a:spAutoFit/>
          </a:bodyPr>
          <a:lstStyle/>
          <a:p>
            <a:pPr lvl="0" algn="ctr">
              <a:lnSpc>
                <a:spcPct val="130000"/>
              </a:lnSpc>
              <a:defRPr/>
            </a:pPr>
            <a:r>
              <a:rPr lang="zh-CN" altLang="en-US" sz="3600" dirty="0" smtClean="0">
                <a:solidFill>
                  <a:schemeClr val="tx1">
                    <a:lumMod val="85000"/>
                    <a:lumOff val="15000"/>
                  </a:schemeClr>
                </a:solidFill>
                <a:latin typeface="微软雅黑" pitchFamily="34" charset="-122"/>
                <a:ea typeface="微软雅黑" pitchFamily="34" charset="-122"/>
              </a:rPr>
              <a:t>任务四：转炉车间主要设备</a:t>
            </a:r>
          </a:p>
        </p:txBody>
      </p:sp>
      <p:sp>
        <p:nvSpPr>
          <p:cNvPr id="8" name="文本占位符 2"/>
          <p:cNvSpPr>
            <a:spLocks noGrp="1"/>
          </p:cNvSpPr>
          <p:nvPr/>
        </p:nvSpPr>
        <p:spPr>
          <a:xfrm>
            <a:off x="35496" y="2648198"/>
            <a:ext cx="9144000" cy="1212850"/>
          </a:xfrm>
          <a:prstGeom prst="rect">
            <a:avLst/>
          </a:prstGeom>
          <a:noFill/>
          <a:ln w="9525">
            <a:noFill/>
          </a:ln>
        </p:spPr>
        <p:txBody>
          <a:bodyPr anchor="ctr"/>
          <a:lstStyle>
            <a:lvl1pPr lvl="0">
              <a:defRPr sz="2000"/>
            </a:lvl1pPr>
            <a:lvl2pPr lvl="1">
              <a:defRPr sz="1800"/>
            </a:lvl2pPr>
            <a:lvl3pPr lvl="2">
              <a:defRPr sz="1600"/>
            </a:lvl3pPr>
            <a:lvl4pPr lvl="3">
              <a:defRPr sz="1600"/>
            </a:lvl4pPr>
            <a:lvl5pPr lvl="4">
              <a:defRPr sz="1600"/>
            </a:lvl5pPr>
          </a:lstStyle>
          <a:p>
            <a:pPr marL="0" lvl="0" indent="0" algn="ctr" eaLnBrk="1" hangingPunct="1">
              <a:lnSpc>
                <a:spcPct val="150000"/>
              </a:lnSpc>
              <a:buNone/>
            </a:pPr>
            <a:endParaRPr lang="zh-CN" altLang="en-US" sz="2800" dirty="0">
              <a:solidFill>
                <a:schemeClr val="tx1">
                  <a:lumMod val="85000"/>
                  <a:lumOff val="15000"/>
                </a:schemeClr>
              </a:solidFill>
              <a:latin typeface="微软雅黑" pitchFamily="34" charset="-122"/>
              <a:ea typeface="微软雅黑" pitchFamily="34" charset="-122"/>
            </a:endParaRPr>
          </a:p>
        </p:txBody>
      </p:sp>
      <p:sp>
        <p:nvSpPr>
          <p:cNvPr id="10" name="KSO_FT"/>
          <p:cNvSpPr>
            <a:spLocks noGrp="1"/>
          </p:cNvSpPr>
          <p:nvPr/>
        </p:nvSpPr>
        <p:spPr bwMode="auto">
          <a:xfrm>
            <a:off x="2339752" y="6468181"/>
            <a:ext cx="4114800" cy="365125"/>
          </a:xfrm>
          <a:prstGeom prst="rect">
            <a:avLst/>
          </a:prstGeom>
          <a:noFill/>
          <a:ln>
            <a:miter lim="800000"/>
          </a:ln>
        </p:spPr>
        <p:txBody>
          <a:bodyPr vert="horz" wrap="square" lIns="91440" tIns="45720" rIns="91440" bIns="45720" numCol="1" anchor="ctr" anchorCtr="0" compatLnSpc="1"/>
          <a:lstStyle>
            <a:defPPr>
              <a:defRPr lang="en-US"/>
            </a:defPPr>
            <a:lvl1pPr marL="0" algn="ctr" defTabSz="685800" rtl="0" eaLnBrk="1" latinLnBrk="0" hangingPunct="1">
              <a:defRPr sz="1600" b="1" kern="1200">
                <a:solidFill>
                  <a:srgbClr val="000000"/>
                </a:solidFill>
                <a:latin typeface="Calibri" panose="020F0502020204030204" pitchFamily="34" charset="0"/>
                <a:ea typeface="幼圆" panose="02010509060101010101" pitchFamily="49" charset="-122"/>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2000" dirty="0" smtClean="0">
                <a:solidFill>
                  <a:schemeClr val="tx1">
                    <a:lumMod val="85000"/>
                    <a:lumOff val="15000"/>
                  </a:schemeClr>
                </a:solidFill>
              </a:rPr>
              <a:t>《</a:t>
            </a:r>
            <a:r>
              <a:rPr lang="zh-CN" altLang="en-US" sz="2000" dirty="0" smtClean="0">
                <a:solidFill>
                  <a:schemeClr val="tx1">
                    <a:lumMod val="85000"/>
                    <a:lumOff val="15000"/>
                  </a:schemeClr>
                </a:solidFill>
              </a:rPr>
              <a:t>转炉炼钢生产</a:t>
            </a:r>
            <a:r>
              <a:rPr lang="en-US" altLang="zh-CN" sz="2000" dirty="0" smtClean="0">
                <a:solidFill>
                  <a:schemeClr val="tx1">
                    <a:lumMod val="85000"/>
                    <a:lumOff val="15000"/>
                  </a:schemeClr>
                </a:solidFill>
              </a:rPr>
              <a:t>》</a:t>
            </a:r>
          </a:p>
        </p:txBody>
      </p:sp>
      <p:sp>
        <p:nvSpPr>
          <p:cNvPr id="6" name="文本占位符 2"/>
          <p:cNvSpPr>
            <a:spLocks noGrp="1"/>
          </p:cNvSpPr>
          <p:nvPr/>
        </p:nvSpPr>
        <p:spPr>
          <a:xfrm>
            <a:off x="-36512" y="2060848"/>
            <a:ext cx="9144000" cy="1212850"/>
          </a:xfrm>
          <a:prstGeom prst="rect">
            <a:avLst/>
          </a:prstGeom>
          <a:noFill/>
          <a:ln w="9525">
            <a:noFill/>
          </a:ln>
        </p:spPr>
        <p:txBody>
          <a:bodyPr anchor="ctr"/>
          <a:lstStyle>
            <a:lvl1pPr lvl="0">
              <a:defRPr sz="2000"/>
            </a:lvl1pPr>
            <a:lvl2pPr lvl="1">
              <a:defRPr sz="1800"/>
            </a:lvl2pPr>
            <a:lvl3pPr lvl="2">
              <a:defRPr sz="1600"/>
            </a:lvl3pPr>
            <a:lvl4pPr lvl="3">
              <a:defRPr sz="1600"/>
            </a:lvl4pPr>
            <a:lvl5pPr lvl="4">
              <a:defRPr sz="1600"/>
            </a:lvl5pPr>
          </a:lstStyle>
          <a:p>
            <a:pPr lvl="0" algn="ctr">
              <a:lnSpc>
                <a:spcPct val="150000"/>
              </a:lnSpc>
            </a:pPr>
            <a:r>
              <a:rPr lang="zh-CN" altLang="en-US" sz="2800" dirty="0" smtClean="0">
                <a:solidFill>
                  <a:schemeClr val="tx1">
                    <a:lumMod val="85000"/>
                    <a:lumOff val="15000"/>
                  </a:schemeClr>
                </a:solidFill>
                <a:latin typeface="微软雅黑" pitchFamily="34" charset="-122"/>
                <a:ea typeface="微软雅黑" pitchFamily="34" charset="-122"/>
              </a:rPr>
              <a:t>转炉倾动机构</a:t>
            </a:r>
            <a:endParaRPr lang="zh-CN" altLang="en-US" sz="2800" dirty="0">
              <a:solidFill>
                <a:schemeClr val="tx1">
                  <a:lumMod val="85000"/>
                  <a:lumOff val="1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48714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文本占位符 206850"/>
          <p:cNvSpPr>
            <a:spLocks noGrp="1"/>
          </p:cNvSpPr>
          <p:nvPr>
            <p:ph idx="1"/>
          </p:nvPr>
        </p:nvSpPr>
        <p:spPr>
          <a:xfrm>
            <a:off x="251520" y="1600200"/>
            <a:ext cx="5904656" cy="4525963"/>
          </a:xfrm>
        </p:spPr>
        <p:txBody>
          <a:bodyPr vert="horz" lIns="91440" tIns="45720" rIns="91440" bIns="45720" rtlCol="0">
            <a:normAutofit/>
          </a:bodyPr>
          <a:lstStyle/>
          <a:p>
            <a:pPr marL="0" indent="342900">
              <a:lnSpc>
                <a:spcPct val="150000"/>
              </a:lnSpc>
              <a:spcBef>
                <a:spcPts val="400"/>
              </a:spcBef>
              <a:buFont typeface="Wingdings" panose="05000000000000000000" pitchFamily="2" charset="2"/>
              <a:buNone/>
            </a:pPr>
            <a:r>
              <a:rPr sz="2200" noProof="1">
                <a:solidFill>
                  <a:srgbClr val="000000"/>
                </a:solidFill>
                <a:latin typeface="微软雅黑" pitchFamily="34" charset="-122"/>
                <a:ea typeface="微软雅黑" pitchFamily="34" charset="-122"/>
                <a:sym typeface="+mn-ea"/>
              </a:rPr>
              <a:t>（</a:t>
            </a:r>
            <a:r>
              <a:rPr lang="en-US" altLang="zh-CN" sz="2200" noProof="1">
                <a:solidFill>
                  <a:srgbClr val="000000"/>
                </a:solidFill>
                <a:latin typeface="微软雅黑" pitchFamily="34" charset="-122"/>
                <a:ea typeface="微软雅黑" pitchFamily="34" charset="-122"/>
                <a:sym typeface="+mn-ea"/>
              </a:rPr>
              <a:t>4</a:t>
            </a:r>
            <a:r>
              <a:rPr sz="2200" noProof="1">
                <a:solidFill>
                  <a:srgbClr val="000000"/>
                </a:solidFill>
                <a:latin typeface="微软雅黑" pitchFamily="34" charset="-122"/>
                <a:ea typeface="微软雅黑" pitchFamily="34" charset="-122"/>
                <a:sym typeface="+mn-ea"/>
              </a:rPr>
              <a:t>）液压传动的倾动机构</a:t>
            </a:r>
          </a:p>
          <a:p>
            <a:pPr marL="0" indent="342900">
              <a:lnSpc>
                <a:spcPct val="150000"/>
              </a:lnSpc>
              <a:spcBef>
                <a:spcPts val="400"/>
              </a:spcBef>
              <a:buFont typeface="Wingdings" panose="05000000000000000000" pitchFamily="2" charset="2"/>
              <a:buNone/>
            </a:pPr>
            <a:r>
              <a:rPr sz="2200" noProof="1">
                <a:solidFill>
                  <a:srgbClr val="000000"/>
                </a:solidFill>
                <a:latin typeface="微软雅黑" pitchFamily="34" charset="-122"/>
                <a:ea typeface="微软雅黑" pitchFamily="34" charset="-122"/>
              </a:rPr>
              <a:t>特点</a:t>
            </a:r>
            <a:r>
              <a:rPr lang="en-US" altLang="zh-CN" sz="2200" noProof="1">
                <a:solidFill>
                  <a:srgbClr val="000000"/>
                </a:solidFill>
                <a:latin typeface="微软雅黑" pitchFamily="34" charset="-122"/>
                <a:ea typeface="微软雅黑" pitchFamily="34" charset="-122"/>
              </a:rPr>
              <a:t>: </a:t>
            </a:r>
          </a:p>
          <a:p>
            <a:pPr marL="0" indent="342900">
              <a:lnSpc>
                <a:spcPct val="150000"/>
              </a:lnSpc>
              <a:spcBef>
                <a:spcPts val="400"/>
              </a:spcBef>
              <a:buFont typeface="Wingdings" panose="05000000000000000000" pitchFamily="2" charset="2"/>
              <a:buNone/>
            </a:pPr>
            <a:r>
              <a:rPr sz="2200" noProof="1" smtClean="0">
                <a:solidFill>
                  <a:srgbClr val="000000"/>
                </a:solidFill>
                <a:latin typeface="微软雅黑" pitchFamily="34" charset="-122"/>
                <a:ea typeface="微软雅黑" pitchFamily="34" charset="-122"/>
              </a:rPr>
              <a:t>适于低速</a:t>
            </a:r>
            <a:r>
              <a:rPr sz="2200" noProof="1">
                <a:solidFill>
                  <a:srgbClr val="000000"/>
                </a:solidFill>
                <a:latin typeface="微软雅黑" pitchFamily="34" charset="-122"/>
                <a:ea typeface="微软雅黑" pitchFamily="34" charset="-122"/>
              </a:rPr>
              <a:t>、重载的场合，不怕过载和阻塞； </a:t>
            </a:r>
          </a:p>
          <a:p>
            <a:pPr marL="0" indent="342900">
              <a:lnSpc>
                <a:spcPct val="150000"/>
              </a:lnSpc>
              <a:spcBef>
                <a:spcPts val="400"/>
              </a:spcBef>
              <a:buFont typeface="Wingdings" panose="05000000000000000000" pitchFamily="2" charset="2"/>
              <a:buNone/>
            </a:pPr>
            <a:r>
              <a:rPr sz="2200" noProof="1" smtClean="0">
                <a:solidFill>
                  <a:srgbClr val="000000"/>
                </a:solidFill>
                <a:latin typeface="微软雅黑" pitchFamily="34" charset="-122"/>
                <a:ea typeface="微软雅黑" pitchFamily="34" charset="-122"/>
              </a:rPr>
              <a:t>可以无级调速</a:t>
            </a:r>
            <a:r>
              <a:rPr sz="2200" noProof="1">
                <a:solidFill>
                  <a:srgbClr val="000000"/>
                </a:solidFill>
                <a:latin typeface="微软雅黑" pitchFamily="34" charset="-122"/>
                <a:ea typeface="微软雅黑" pitchFamily="34" charset="-122"/>
              </a:rPr>
              <a:t>，结构简单、重量轻、体积小，因此液压传动对转炉的倾动机构有很强的适用性。</a:t>
            </a:r>
          </a:p>
          <a:p>
            <a:pPr marL="0" indent="342900">
              <a:lnSpc>
                <a:spcPct val="150000"/>
              </a:lnSpc>
              <a:spcBef>
                <a:spcPts val="400"/>
              </a:spcBef>
              <a:buFont typeface="Wingdings" panose="05000000000000000000" pitchFamily="2" charset="2"/>
              <a:buNone/>
            </a:pPr>
            <a:r>
              <a:rPr sz="2200" noProof="1">
                <a:solidFill>
                  <a:srgbClr val="000000"/>
                </a:solidFill>
                <a:latin typeface="微软雅黑" pitchFamily="34" charset="-122"/>
                <a:ea typeface="微软雅黑" pitchFamily="34" charset="-122"/>
              </a:rPr>
              <a:t>     </a:t>
            </a:r>
          </a:p>
        </p:txBody>
      </p:sp>
      <p:pic>
        <p:nvPicPr>
          <p:cNvPr id="19459" name="图片 207875" descr="10D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7931" y="926511"/>
            <a:ext cx="2516982" cy="45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文本框 1"/>
          <p:cNvSpPr txBox="1">
            <a:spLocks noChangeArrowheads="1"/>
          </p:cNvSpPr>
          <p:nvPr/>
        </p:nvSpPr>
        <p:spPr bwMode="auto">
          <a:xfrm>
            <a:off x="6009833" y="5531922"/>
            <a:ext cx="2954655" cy="41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nSpc>
                <a:spcPct val="130000"/>
              </a:lnSpc>
            </a:pPr>
            <a:r>
              <a:rPr lang="zh-CN" altLang="en-US">
                <a:solidFill>
                  <a:srgbClr val="000000"/>
                </a:solidFill>
                <a:latin typeface="微软雅黑" pitchFamily="34" charset="-122"/>
                <a:ea typeface="微软雅黑" pitchFamily="34" charset="-122"/>
              </a:rPr>
              <a:t>转炉液压传动的倾动机构图</a:t>
            </a:r>
          </a:p>
        </p:txBody>
      </p:sp>
      <p:sp>
        <p:nvSpPr>
          <p:cNvPr id="7" name="Rectangle 2"/>
          <p:cNvSpPr txBox="1">
            <a:spLocks noChangeArrowheads="1"/>
          </p:cNvSpPr>
          <p:nvPr/>
        </p:nvSpPr>
        <p:spPr>
          <a:xfrm>
            <a:off x="1259632" y="387475"/>
            <a:ext cx="3421449" cy="610936"/>
          </a:xfrm>
          <a:prstGeom prst="rect">
            <a:avLst/>
          </a:prstGeom>
          <a:noFill/>
        </p:spPr>
        <p:txBody>
          <a:bodyPr vert="horz" wrap="none" lIns="68580" tIns="34290" rIns="68580" bIns="3429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10000"/>
              </a:lnSpc>
            </a:pPr>
            <a:r>
              <a:rPr lang="zh-CN" altLang="en-US" sz="3200" b="1"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三、倾动机构类型</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284074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t="40418"/>
          <a:stretch/>
        </p:blipFill>
        <p:spPr>
          <a:xfrm>
            <a:off x="5680" y="4509120"/>
            <a:ext cx="9144000" cy="3851626"/>
          </a:xfrm>
          <a:prstGeom prst="rect">
            <a:avLst/>
          </a:prstGeom>
        </p:spPr>
      </p:pic>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t="52526"/>
          <a:stretch/>
        </p:blipFill>
        <p:spPr>
          <a:xfrm>
            <a:off x="0" y="3592286"/>
            <a:ext cx="9144000" cy="3068914"/>
          </a:xfrm>
          <a:prstGeom prst="rect">
            <a:avLst/>
          </a:prstGeom>
        </p:spPr>
      </p:pic>
      <p:pic>
        <p:nvPicPr>
          <p:cNvPr id="17" name="图片 16"/>
          <p:cNvPicPr>
            <a:picLocks noChangeAspect="1"/>
          </p:cNvPicPr>
          <p:nvPr/>
        </p:nvPicPr>
        <p:blipFill rotWithShape="1">
          <a:blip r:embed="rId4" cstate="print">
            <a:duotone>
              <a:prstClr val="black"/>
              <a:schemeClr val="accent6">
                <a:tint val="45000"/>
                <a:satMod val="400000"/>
              </a:schemeClr>
            </a:duotone>
            <a:extLst>
              <a:ext uri="{28A0092B-C50C-407E-A947-70E740481C1C}">
                <a14:useLocalDpi xmlns:a14="http://schemas.microsoft.com/office/drawing/2010/main" val="0"/>
              </a:ext>
            </a:extLst>
          </a:blip>
          <a:srcRect l="-1771" b="74165"/>
          <a:stretch/>
        </p:blipFill>
        <p:spPr>
          <a:xfrm>
            <a:off x="-226429" y="1052815"/>
            <a:ext cx="9330208" cy="818961"/>
          </a:xfrm>
          <a:prstGeom prst="rect">
            <a:avLst/>
          </a:prstGeom>
        </p:spPr>
      </p:pic>
      <p:pic>
        <p:nvPicPr>
          <p:cNvPr id="18" name="图片 17"/>
          <p:cNvPicPr>
            <a:picLocks noChangeAspect="1"/>
          </p:cNvPicPr>
          <p:nvPr/>
        </p:nvPicPr>
        <p:blipFill rotWithShape="1">
          <a:blip r:embed="rId5" cstate="print">
            <a:duotone>
              <a:prstClr val="black"/>
              <a:schemeClr val="accent6">
                <a:tint val="45000"/>
                <a:satMod val="400000"/>
              </a:schemeClr>
            </a:duotone>
            <a:extLst>
              <a:ext uri="{28A0092B-C50C-407E-A947-70E740481C1C}">
                <a14:useLocalDpi xmlns:a14="http://schemas.microsoft.com/office/drawing/2010/main" val="0"/>
              </a:ext>
            </a:extLst>
          </a:blip>
          <a:srcRect r="28293" b="67240"/>
          <a:stretch/>
        </p:blipFill>
        <p:spPr>
          <a:xfrm>
            <a:off x="839038" y="836712"/>
            <a:ext cx="8208561" cy="1872208"/>
          </a:xfrm>
          <a:prstGeom prst="rect">
            <a:avLst/>
          </a:prstGeom>
        </p:spPr>
      </p:pic>
      <p:pic>
        <p:nvPicPr>
          <p:cNvPr id="19" name="图片 18"/>
          <p:cNvPicPr>
            <a:picLocks noChangeAspect="1"/>
          </p:cNvPicPr>
          <p:nvPr/>
        </p:nvPicPr>
        <p:blipFill rotWithShape="1">
          <a:blip r:embed="rId4" cstate="print">
            <a:duotone>
              <a:prstClr val="black"/>
              <a:schemeClr val="accent6">
                <a:tint val="45000"/>
                <a:satMod val="400000"/>
              </a:schemeClr>
            </a:duotone>
            <a:extLst>
              <a:ext uri="{28A0092B-C50C-407E-A947-70E740481C1C}">
                <a14:useLocalDpi xmlns:a14="http://schemas.microsoft.com/office/drawing/2010/main" val="0"/>
              </a:ext>
            </a:extLst>
          </a:blip>
          <a:srcRect l="-1771" b="74165"/>
          <a:stretch/>
        </p:blipFill>
        <p:spPr>
          <a:xfrm>
            <a:off x="-186208" y="643889"/>
            <a:ext cx="9330208" cy="1636812"/>
          </a:xfrm>
          <a:prstGeom prst="rect">
            <a:avLst/>
          </a:prstGeom>
        </p:spPr>
      </p:pic>
      <p:sp>
        <p:nvSpPr>
          <p:cNvPr id="4" name="矩形 3"/>
          <p:cNvSpPr/>
          <p:nvPr/>
        </p:nvSpPr>
        <p:spPr>
          <a:xfrm>
            <a:off x="1763688" y="2204864"/>
            <a:ext cx="6120680" cy="186204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11500" b="1" cap="all" dirty="0" smtClean="0">
                <a:ln w="0"/>
                <a:solidFill>
                  <a:schemeClr val="accent4"/>
                </a:solidFill>
                <a:effectLst>
                  <a:reflection blurRad="12700" stA="50000" endPos="50000" dist="5000" dir="5400000" sy="-100000" rotWithShape="0"/>
                </a:effectLst>
                <a:latin typeface="华文行楷" pitchFamily="2" charset="-122"/>
                <a:ea typeface="华文行楷" pitchFamily="2" charset="-122"/>
              </a:rPr>
              <a:t>谢谢！</a:t>
            </a:r>
            <a:endParaRPr lang="zh-CN" altLang="en-US" sz="11500" b="1" cap="all" dirty="0">
              <a:ln w="0"/>
              <a:solidFill>
                <a:schemeClr val="accent4"/>
              </a:solidFill>
              <a:effectLst>
                <a:reflection blurRad="12700" stA="50000" endPos="50000" dist="5000" dir="5400000" sy="-100000" rotWithShape="0"/>
              </a:effectLst>
              <a:latin typeface="华文行楷" pitchFamily="2" charset="-122"/>
              <a:ea typeface="华文行楷" pitchFamily="2" charset="-122"/>
            </a:endParaRPr>
          </a:p>
        </p:txBody>
      </p:sp>
    </p:spTree>
    <p:extLst>
      <p:ext uri="{BB962C8B-B14F-4D97-AF65-F5344CB8AC3E}">
        <p14:creationId xmlns:p14="http://schemas.microsoft.com/office/powerpoint/2010/main" val="3046492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484784"/>
            <a:ext cx="8229600" cy="4525963"/>
          </a:xfrm>
        </p:spPr>
        <p:txBody>
          <a:bodyPr>
            <a:normAutofit/>
          </a:bodyPr>
          <a:lstStyle/>
          <a:p>
            <a:pPr indent="457200">
              <a:lnSpc>
                <a:spcPct val="150000"/>
              </a:lnSpc>
            </a:pPr>
            <a:r>
              <a:rPr lang="zh-CN" altLang="en-US" sz="2200" dirty="0" smtClean="0">
                <a:latin typeface="微软雅黑" pitchFamily="34" charset="-122"/>
                <a:ea typeface="微软雅黑" pitchFamily="34" charset="-122"/>
              </a:rPr>
              <a:t>在</a:t>
            </a:r>
            <a:r>
              <a:rPr lang="zh-CN" altLang="en-US" sz="2200" dirty="0">
                <a:latin typeface="微软雅黑" pitchFamily="34" charset="-122"/>
                <a:ea typeface="微软雅黑" pitchFamily="34" charset="-122"/>
              </a:rPr>
              <a:t>转炉设备中</a:t>
            </a:r>
            <a:r>
              <a:rPr lang="en-US" altLang="zh-CN" sz="2200" dirty="0">
                <a:latin typeface="微软雅黑" pitchFamily="34" charset="-122"/>
                <a:ea typeface="微软雅黑" pitchFamily="34" charset="-122"/>
              </a:rPr>
              <a:t>, </a:t>
            </a:r>
            <a:r>
              <a:rPr lang="zh-CN" altLang="en-US" sz="2200" dirty="0">
                <a:latin typeface="微软雅黑" pitchFamily="34" charset="-122"/>
                <a:ea typeface="微软雅黑" pitchFamily="34" charset="-122"/>
              </a:rPr>
              <a:t>倾动机构是实现转炉炼钢生产的关键设备之一。转炉倾动机构的工作特点是</a:t>
            </a:r>
            <a:r>
              <a:rPr lang="en-US" altLang="zh-CN" sz="2200" dirty="0">
                <a:latin typeface="微软雅黑" pitchFamily="34" charset="-122"/>
                <a:ea typeface="微软雅黑" pitchFamily="34" charset="-122"/>
              </a:rPr>
              <a:t>: </a:t>
            </a:r>
          </a:p>
          <a:p>
            <a:pPr indent="457200">
              <a:lnSpc>
                <a:spcPct val="150000"/>
              </a:lnSpc>
            </a:pPr>
            <a:r>
              <a:rPr lang="en-US" altLang="zh-CN" sz="2200" dirty="0">
                <a:latin typeface="微软雅黑" pitchFamily="34" charset="-122"/>
                <a:ea typeface="微软雅黑" pitchFamily="34" charset="-122"/>
              </a:rPr>
              <a:t>(1)</a:t>
            </a:r>
            <a:r>
              <a:rPr lang="zh-CN" altLang="en-US" sz="2200" dirty="0">
                <a:latin typeface="微软雅黑" pitchFamily="34" charset="-122"/>
                <a:ea typeface="微软雅黑" pitchFamily="34" charset="-122"/>
              </a:rPr>
              <a:t>减速比大。</a:t>
            </a:r>
            <a:endParaRPr lang="en-US" altLang="zh-CN" sz="2200" dirty="0">
              <a:latin typeface="微软雅黑" pitchFamily="34" charset="-122"/>
              <a:ea typeface="微软雅黑" pitchFamily="34" charset="-122"/>
            </a:endParaRPr>
          </a:p>
          <a:p>
            <a:pPr indent="457200">
              <a:lnSpc>
                <a:spcPct val="150000"/>
              </a:lnSpc>
            </a:pPr>
            <a:r>
              <a:rPr lang="en-US" altLang="zh-CN" sz="2200" dirty="0" smtClean="0">
                <a:latin typeface="微软雅黑" pitchFamily="34" charset="-122"/>
                <a:ea typeface="微软雅黑" pitchFamily="34" charset="-122"/>
              </a:rPr>
              <a:t>(</a:t>
            </a:r>
            <a:r>
              <a:rPr lang="en-US" altLang="zh-CN" sz="2200" dirty="0">
                <a:latin typeface="微软雅黑" pitchFamily="34" charset="-122"/>
                <a:ea typeface="微软雅黑" pitchFamily="34" charset="-122"/>
              </a:rPr>
              <a:t>2)</a:t>
            </a:r>
            <a:r>
              <a:rPr lang="zh-CN" altLang="en-US" sz="2200" dirty="0">
                <a:latin typeface="微软雅黑" pitchFamily="34" charset="-122"/>
                <a:ea typeface="微软雅黑" pitchFamily="34" charset="-122"/>
              </a:rPr>
              <a:t>倾动力矩大。</a:t>
            </a:r>
            <a:endParaRPr lang="en-US" altLang="zh-CN" sz="2200" dirty="0">
              <a:latin typeface="微软雅黑" pitchFamily="34" charset="-122"/>
              <a:ea typeface="微软雅黑" pitchFamily="34" charset="-122"/>
            </a:endParaRPr>
          </a:p>
          <a:p>
            <a:pPr indent="457200">
              <a:lnSpc>
                <a:spcPct val="150000"/>
              </a:lnSpc>
            </a:pPr>
            <a:r>
              <a:rPr lang="en-US" altLang="zh-CN" sz="2200" dirty="0" smtClean="0">
                <a:latin typeface="微软雅黑" pitchFamily="34" charset="-122"/>
                <a:ea typeface="微软雅黑" pitchFamily="34" charset="-122"/>
              </a:rPr>
              <a:t>(</a:t>
            </a:r>
            <a:r>
              <a:rPr lang="en-US" altLang="zh-CN" sz="2200" dirty="0">
                <a:latin typeface="微软雅黑" pitchFamily="34" charset="-122"/>
                <a:ea typeface="微软雅黑" pitchFamily="34" charset="-122"/>
              </a:rPr>
              <a:t>3)</a:t>
            </a:r>
            <a:r>
              <a:rPr lang="zh-CN" altLang="en-US" sz="2200" dirty="0">
                <a:latin typeface="微软雅黑" pitchFamily="34" charset="-122"/>
                <a:ea typeface="微软雅黑" pitchFamily="34" charset="-122"/>
              </a:rPr>
              <a:t>启、制动频繁，承受的动载荷较大。。</a:t>
            </a:r>
          </a:p>
          <a:p>
            <a:pPr indent="457200">
              <a:lnSpc>
                <a:spcPct val="150000"/>
              </a:lnSpc>
            </a:pPr>
            <a:r>
              <a:rPr lang="en-US" altLang="zh-CN" sz="2200" dirty="0">
                <a:latin typeface="微软雅黑" pitchFamily="34" charset="-122"/>
                <a:ea typeface="微软雅黑" pitchFamily="34" charset="-122"/>
              </a:rPr>
              <a:t>(4)</a:t>
            </a:r>
            <a:r>
              <a:rPr lang="zh-CN" altLang="en-US" sz="2200" dirty="0">
                <a:latin typeface="微软雅黑" pitchFamily="34" charset="-122"/>
                <a:ea typeface="微软雅黑" pitchFamily="34" charset="-122"/>
              </a:rPr>
              <a:t>倾动机构工作在高温、多渣尘的环境中，工作条件十分恶劣。</a:t>
            </a:r>
          </a:p>
        </p:txBody>
      </p:sp>
      <p:sp>
        <p:nvSpPr>
          <p:cNvPr id="5" name="Rectangle 2"/>
          <p:cNvSpPr txBox="1">
            <a:spLocks noChangeArrowheads="1"/>
          </p:cNvSpPr>
          <p:nvPr/>
        </p:nvSpPr>
        <p:spPr>
          <a:xfrm>
            <a:off x="1259632" y="387475"/>
            <a:ext cx="4242187" cy="610936"/>
          </a:xfrm>
          <a:prstGeom prst="rect">
            <a:avLst/>
          </a:prstGeom>
          <a:noFill/>
        </p:spPr>
        <p:txBody>
          <a:bodyPr vert="horz" wrap="none" lIns="68580" tIns="34290" rIns="68580" bIns="3429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10000"/>
              </a:lnSpc>
            </a:pPr>
            <a:r>
              <a:rPr lang="zh-CN" altLang="en-US" sz="3200" b="1"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一、倾动机构工作特点</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12110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259632" y="387475"/>
            <a:ext cx="3831818" cy="610936"/>
          </a:xfrm>
          <a:prstGeom prst="rect">
            <a:avLst/>
          </a:prstGeom>
          <a:noFill/>
        </p:spPr>
        <p:txBody>
          <a:bodyPr vert="horz" wrap="none" lIns="68580" tIns="34290" rIns="68580" bIns="3429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10000"/>
              </a:lnSpc>
            </a:pPr>
            <a:r>
              <a:rPr lang="zh-CN" altLang="en-US" sz="3200" b="1"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二、对倾动机构要求</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p:txBody>
      </p:sp>
      <p:sp>
        <p:nvSpPr>
          <p:cNvPr id="7" name="内容占位符 2"/>
          <p:cNvSpPr>
            <a:spLocks noGrp="1"/>
          </p:cNvSpPr>
          <p:nvPr>
            <p:ph idx="1"/>
          </p:nvPr>
        </p:nvSpPr>
        <p:spPr>
          <a:xfrm>
            <a:off x="457200" y="1600200"/>
            <a:ext cx="8229600" cy="4525963"/>
          </a:xfrm>
        </p:spPr>
        <p:txBody>
          <a:bodyPr>
            <a:normAutofit/>
          </a:bodyPr>
          <a:lstStyle/>
          <a:p>
            <a:pPr indent="0">
              <a:lnSpc>
                <a:spcPct val="160000"/>
              </a:lnSpc>
            </a:pPr>
            <a:r>
              <a:rPr lang="zh-CN" altLang="en-US" sz="2200" dirty="0">
                <a:latin typeface="微软雅黑" pitchFamily="34" charset="-122"/>
                <a:ea typeface="微软雅黑" pitchFamily="34" charset="-122"/>
              </a:rPr>
              <a:t>对倾动机构的要求</a:t>
            </a:r>
          </a:p>
          <a:p>
            <a:pPr indent="0">
              <a:lnSpc>
                <a:spcPct val="160000"/>
              </a:lnSpc>
            </a:pPr>
            <a:r>
              <a:rPr lang="en-US" altLang="zh-CN" sz="2200" dirty="0">
                <a:latin typeface="微软雅黑" pitchFamily="34" charset="-122"/>
                <a:ea typeface="微软雅黑" pitchFamily="34" charset="-122"/>
              </a:rPr>
              <a:t>(1)</a:t>
            </a:r>
            <a:r>
              <a:rPr lang="zh-CN" altLang="en-US" sz="2200" dirty="0">
                <a:latin typeface="微软雅黑" pitchFamily="34" charset="-122"/>
                <a:ea typeface="微软雅黑" pitchFamily="34" charset="-122"/>
              </a:rPr>
              <a:t>在整个生产过程中，必须满足工艺的需要。</a:t>
            </a:r>
            <a:endParaRPr lang="en-US" altLang="zh-CN" sz="2200" dirty="0">
              <a:latin typeface="微软雅黑" pitchFamily="34" charset="-122"/>
              <a:ea typeface="微软雅黑" pitchFamily="34" charset="-122"/>
            </a:endParaRPr>
          </a:p>
          <a:p>
            <a:pPr indent="0">
              <a:lnSpc>
                <a:spcPct val="160000"/>
              </a:lnSpc>
            </a:pPr>
            <a:r>
              <a:rPr lang="en-US" altLang="zh-CN" sz="2200" dirty="0">
                <a:latin typeface="微软雅黑" pitchFamily="34" charset="-122"/>
                <a:ea typeface="微软雅黑" pitchFamily="34" charset="-122"/>
              </a:rPr>
              <a:t>(2)</a:t>
            </a:r>
            <a:r>
              <a:rPr lang="zh-CN" altLang="en-US" sz="2200" dirty="0">
                <a:latin typeface="微软雅黑" pitchFamily="34" charset="-122"/>
                <a:ea typeface="微软雅黑" pitchFamily="34" charset="-122"/>
              </a:rPr>
              <a:t>根据吹炼工艺的要求，转炉应具有两种以上的倾动速度。</a:t>
            </a:r>
          </a:p>
          <a:p>
            <a:pPr indent="0">
              <a:lnSpc>
                <a:spcPct val="160000"/>
              </a:lnSpc>
            </a:pPr>
            <a:r>
              <a:rPr lang="en-US" altLang="zh-CN" sz="2200" dirty="0">
                <a:latin typeface="微软雅黑" pitchFamily="34" charset="-122"/>
                <a:ea typeface="微软雅黑" pitchFamily="34" charset="-122"/>
              </a:rPr>
              <a:t>(3)</a:t>
            </a:r>
            <a:r>
              <a:rPr lang="zh-CN" altLang="en-US" sz="2200" dirty="0">
                <a:latin typeface="微软雅黑" pitchFamily="34" charset="-122"/>
                <a:ea typeface="微软雅黑" pitchFamily="34" charset="-122"/>
              </a:rPr>
              <a:t>在生产过程中，倾动机构必须能安全可靠地运转。</a:t>
            </a:r>
            <a:endParaRPr lang="en-US" altLang="zh-CN" sz="2200" dirty="0">
              <a:latin typeface="微软雅黑" pitchFamily="34" charset="-122"/>
              <a:ea typeface="微软雅黑" pitchFamily="34" charset="-122"/>
            </a:endParaRPr>
          </a:p>
          <a:p>
            <a:pPr indent="0">
              <a:lnSpc>
                <a:spcPct val="160000"/>
              </a:lnSpc>
            </a:pPr>
            <a:r>
              <a:rPr lang="en-US" altLang="zh-CN" sz="2200" dirty="0">
                <a:latin typeface="微软雅黑" pitchFamily="34" charset="-122"/>
                <a:ea typeface="微软雅黑" pitchFamily="34" charset="-122"/>
              </a:rPr>
              <a:t>(4)</a:t>
            </a:r>
            <a:r>
              <a:rPr lang="zh-CN" altLang="en-US" sz="2200" dirty="0">
                <a:latin typeface="微软雅黑" pitchFamily="34" charset="-122"/>
                <a:ea typeface="微软雅黑" pitchFamily="34" charset="-122"/>
              </a:rPr>
              <a:t>倾动机构对载荷的变化和结构的变形应有较好的适应性。</a:t>
            </a:r>
            <a:endParaRPr lang="en-US" altLang="zh-CN" sz="2200" dirty="0">
              <a:latin typeface="微软雅黑" pitchFamily="34" charset="-122"/>
              <a:ea typeface="微软雅黑" pitchFamily="34" charset="-122"/>
            </a:endParaRPr>
          </a:p>
          <a:p>
            <a:pPr indent="0">
              <a:lnSpc>
                <a:spcPct val="160000"/>
              </a:lnSpc>
            </a:pPr>
            <a:r>
              <a:rPr lang="en-US" altLang="zh-CN" sz="2200" dirty="0">
                <a:latin typeface="微软雅黑" pitchFamily="34" charset="-122"/>
                <a:ea typeface="微软雅黑" pitchFamily="34" charset="-122"/>
              </a:rPr>
              <a:t>(5)</a:t>
            </a:r>
            <a:r>
              <a:rPr lang="zh-CN" altLang="en-US" sz="2200" dirty="0">
                <a:latin typeface="微软雅黑" pitchFamily="34" charset="-122"/>
                <a:ea typeface="微软雅黑" pitchFamily="34" charset="-122"/>
              </a:rPr>
              <a:t>结构紧凑，重量轻，机械效率高，安装、维修方便。</a:t>
            </a:r>
          </a:p>
        </p:txBody>
      </p:sp>
    </p:spTree>
    <p:extLst>
      <p:ext uri="{BB962C8B-B14F-4D97-AF65-F5344CB8AC3E}">
        <p14:creationId xmlns:p14="http://schemas.microsoft.com/office/powerpoint/2010/main" val="3160634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7" name="文本占位符 200706"/>
          <p:cNvSpPr>
            <a:spLocks noGrp="1"/>
          </p:cNvSpPr>
          <p:nvPr>
            <p:ph idx="1"/>
          </p:nvPr>
        </p:nvSpPr>
        <p:spPr>
          <a:xfrm>
            <a:off x="518864" y="1484784"/>
            <a:ext cx="8229600" cy="4525963"/>
          </a:xfrm>
        </p:spPr>
        <p:txBody>
          <a:bodyPr vert="horz" lIns="91440" tIns="45720" rIns="91440" bIns="45720" rtlCol="0">
            <a:normAutofit/>
          </a:bodyPr>
          <a:lstStyle/>
          <a:p>
            <a:pPr indent="0">
              <a:lnSpc>
                <a:spcPct val="160000"/>
              </a:lnSpc>
            </a:pPr>
            <a:r>
              <a:rPr lang="en-US" altLang="zh-CN" sz="2200" noProof="1">
                <a:latin typeface="微软雅黑" pitchFamily="34" charset="-122"/>
                <a:ea typeface="微软雅黑" pitchFamily="34" charset="-122"/>
                <a:sym typeface="+mn-ea"/>
              </a:rPr>
              <a:t>3.</a:t>
            </a:r>
            <a:r>
              <a:rPr sz="2200" noProof="1">
                <a:latin typeface="微软雅黑" pitchFamily="34" charset="-122"/>
                <a:ea typeface="微软雅黑" pitchFamily="34" charset="-122"/>
                <a:sym typeface="+mn-ea"/>
              </a:rPr>
              <a:t>类型 </a:t>
            </a:r>
          </a:p>
          <a:p>
            <a:pPr indent="0">
              <a:lnSpc>
                <a:spcPct val="160000"/>
              </a:lnSpc>
            </a:pPr>
            <a:r>
              <a:rPr lang="en-US" altLang="zh-CN" sz="2200" noProof="1">
                <a:latin typeface="微软雅黑" pitchFamily="34" charset="-122"/>
                <a:ea typeface="微软雅黑" pitchFamily="34" charset="-122"/>
              </a:rPr>
              <a:t> </a:t>
            </a:r>
            <a:r>
              <a:rPr sz="2200" noProof="1">
                <a:latin typeface="微软雅黑" pitchFamily="34" charset="-122"/>
                <a:ea typeface="微软雅黑" pitchFamily="34" charset="-122"/>
              </a:rPr>
              <a:t>转炉倾动机构按其传动设备安装位置可分为落地式、半悬挂式和全悬挂式等。</a:t>
            </a:r>
          </a:p>
          <a:p>
            <a:pPr indent="0">
              <a:lnSpc>
                <a:spcPct val="160000"/>
              </a:lnSpc>
            </a:pPr>
            <a:r>
              <a:rPr sz="2200" noProof="1">
                <a:latin typeface="微软雅黑" pitchFamily="34" charset="-122"/>
                <a:ea typeface="微软雅黑" pitchFamily="34" charset="-122"/>
              </a:rPr>
              <a:t>  （</a:t>
            </a:r>
            <a:r>
              <a:rPr lang="en-US" altLang="zh-CN" sz="2200" noProof="1">
                <a:latin typeface="微软雅黑" pitchFamily="34" charset="-122"/>
                <a:ea typeface="微软雅黑" pitchFamily="34" charset="-122"/>
              </a:rPr>
              <a:t>1</a:t>
            </a:r>
            <a:r>
              <a:rPr sz="2200" noProof="1">
                <a:latin typeface="微软雅黑" pitchFamily="34" charset="-122"/>
                <a:ea typeface="微软雅黑" pitchFamily="34" charset="-122"/>
              </a:rPr>
              <a:t>）落地式倾动机构 </a:t>
            </a:r>
          </a:p>
          <a:p>
            <a:pPr indent="0">
              <a:lnSpc>
                <a:spcPct val="160000"/>
              </a:lnSpc>
            </a:pPr>
            <a:r>
              <a:rPr sz="2200" noProof="1">
                <a:latin typeface="微软雅黑" pitchFamily="34" charset="-122"/>
                <a:ea typeface="微软雅黑" pitchFamily="34" charset="-122"/>
              </a:rPr>
              <a:t>结构：转炉耳轴上装有大齿轮，而所有其它传动件都装在另外的基础上。或所有的传动件 </a:t>
            </a:r>
            <a:r>
              <a:rPr lang="en-US" altLang="zh-CN" sz="2200" noProof="1">
                <a:latin typeface="微软雅黑" pitchFamily="34" charset="-122"/>
                <a:ea typeface="微软雅黑" pitchFamily="34" charset="-122"/>
              </a:rPr>
              <a:t>(</a:t>
            </a:r>
            <a:r>
              <a:rPr sz="2200" noProof="1">
                <a:latin typeface="微软雅黑" pitchFamily="34" charset="-122"/>
                <a:ea typeface="微软雅黑" pitchFamily="34" charset="-122"/>
              </a:rPr>
              <a:t>包括大齿轮在内</a:t>
            </a:r>
            <a:r>
              <a:rPr lang="en-US" altLang="zh-CN" sz="2200" noProof="1">
                <a:latin typeface="微软雅黑" pitchFamily="34" charset="-122"/>
                <a:ea typeface="微软雅黑" pitchFamily="34" charset="-122"/>
              </a:rPr>
              <a:t>)</a:t>
            </a:r>
            <a:r>
              <a:rPr sz="2200" noProof="1">
                <a:latin typeface="微软雅黑" pitchFamily="34" charset="-122"/>
                <a:ea typeface="微软雅黑" pitchFamily="34" charset="-122"/>
              </a:rPr>
              <a:t>都安装在另外的基础上。</a:t>
            </a:r>
          </a:p>
        </p:txBody>
      </p:sp>
      <p:sp>
        <p:nvSpPr>
          <p:cNvPr id="5" name="Rectangle 2"/>
          <p:cNvSpPr txBox="1">
            <a:spLocks noChangeArrowheads="1"/>
          </p:cNvSpPr>
          <p:nvPr/>
        </p:nvSpPr>
        <p:spPr>
          <a:xfrm>
            <a:off x="1259632" y="387475"/>
            <a:ext cx="3421449" cy="610936"/>
          </a:xfrm>
          <a:prstGeom prst="rect">
            <a:avLst/>
          </a:prstGeom>
          <a:noFill/>
        </p:spPr>
        <p:txBody>
          <a:bodyPr vert="horz" wrap="none" lIns="68580" tIns="34290" rIns="68580" bIns="3429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10000"/>
              </a:lnSpc>
            </a:pPr>
            <a:r>
              <a:rPr lang="zh-CN" altLang="en-US" sz="3200" b="1"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三、倾动机构类型</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4161857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图片 201731" descr="10D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3475" y="908051"/>
            <a:ext cx="4114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文本框 1"/>
          <p:cNvSpPr txBox="1">
            <a:spLocks noChangeArrowheads="1"/>
          </p:cNvSpPr>
          <p:nvPr/>
        </p:nvSpPr>
        <p:spPr bwMode="auto">
          <a:xfrm>
            <a:off x="5865817" y="5347971"/>
            <a:ext cx="2954655" cy="41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nSpc>
                <a:spcPct val="130000"/>
              </a:lnSpc>
            </a:pPr>
            <a:r>
              <a:rPr lang="zh-CN" altLang="en-US">
                <a:solidFill>
                  <a:srgbClr val="000000"/>
                </a:solidFill>
                <a:latin typeface="微软雅黑" pitchFamily="34" charset="-122"/>
                <a:ea typeface="微软雅黑" pitchFamily="34" charset="-122"/>
              </a:rPr>
              <a:t>某厂转炉落地式倾动机构图</a:t>
            </a:r>
          </a:p>
        </p:txBody>
      </p:sp>
      <p:sp>
        <p:nvSpPr>
          <p:cNvPr id="201731" name="文本占位符 201730"/>
          <p:cNvSpPr>
            <a:spLocks noGrp="1"/>
          </p:cNvSpPr>
          <p:nvPr/>
        </p:nvSpPr>
        <p:spPr>
          <a:xfrm>
            <a:off x="395536" y="1412776"/>
            <a:ext cx="4680519" cy="3771900"/>
          </a:xfrm>
          <a:prstGeom prst="rect">
            <a:avLst/>
          </a:prstGeom>
          <a:noFill/>
          <a:ln w="9525">
            <a:noFill/>
          </a:ln>
        </p:spPr>
        <p:txBody>
          <a:bodyPr/>
          <a:lstStyle>
            <a:lvl1pPr marL="361950" indent="-361950" algn="just" defTabSz="685800" rtl="0" eaLnBrk="0" fontAlgn="base" hangingPunct="0">
              <a:lnSpc>
                <a:spcPct val="110000"/>
              </a:lnSpc>
              <a:spcBef>
                <a:spcPts val="450"/>
              </a:spcBef>
              <a:spcAft>
                <a:spcPct val="0"/>
              </a:spcAft>
              <a:buClr>
                <a:schemeClr val="accent1"/>
              </a:buClr>
              <a:buSzPct val="80000"/>
              <a:buFont typeface="Wingdings" panose="05000000000000000000" pitchFamily="2" charset="2"/>
              <a:buChar char=""/>
              <a:defRPr lang="zh-CN" altLang="en-US" sz="2400" kern="1200" dirty="0">
                <a:solidFill>
                  <a:srgbClr val="6C930E"/>
                </a:solidFill>
                <a:latin typeface="+mn-ea"/>
                <a:ea typeface="+mn-ea"/>
                <a:cs typeface="+mn-cs"/>
              </a:defRPr>
            </a:lvl1pPr>
            <a:lvl2pPr marL="361950" indent="-361950" algn="just" defTabSz="685800" rtl="0" eaLnBrk="0" fontAlgn="base" hangingPunct="0">
              <a:lnSpc>
                <a:spcPct val="120000"/>
              </a:lnSpc>
              <a:spcBef>
                <a:spcPct val="0"/>
              </a:spcBef>
              <a:spcAft>
                <a:spcPts val="450"/>
              </a:spcAft>
              <a:buClr>
                <a:srgbClr val="D7D989"/>
              </a:buClr>
              <a:buFont typeface="幼圆" panose="02010509060101010101" pitchFamily="49" charset="-122"/>
              <a:buChar char=" "/>
              <a:defRPr kern="1200">
                <a:solidFill>
                  <a:schemeClr val="tx1"/>
                </a:solidFill>
                <a:latin typeface="+mn-ea"/>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Font typeface="Wingdings" panose="05000000000000000000" pitchFamily="2" charset="2"/>
              <a:buNone/>
            </a:pPr>
            <a:r>
              <a:rPr sz="2200" noProof="1">
                <a:solidFill>
                  <a:srgbClr val="000000"/>
                </a:solidFill>
                <a:latin typeface="微软雅黑" pitchFamily="34" charset="-122"/>
                <a:ea typeface="微软雅黑" pitchFamily="34" charset="-122"/>
              </a:rPr>
              <a:t>特点：</a:t>
            </a:r>
          </a:p>
          <a:p>
            <a:pPr marL="0" indent="457200">
              <a:lnSpc>
                <a:spcPct val="150000"/>
              </a:lnSpc>
              <a:spcBef>
                <a:spcPts val="400"/>
              </a:spcBef>
              <a:buFont typeface="Wingdings" panose="05000000000000000000" pitchFamily="2" charset="2"/>
              <a:buNone/>
            </a:pPr>
            <a:r>
              <a:rPr sz="2200" noProof="1">
                <a:solidFill>
                  <a:srgbClr val="000000"/>
                </a:solidFill>
                <a:latin typeface="微软雅黑" pitchFamily="34" charset="-122"/>
                <a:ea typeface="微软雅黑" pitchFamily="34" charset="-122"/>
              </a:rPr>
              <a:t>倾动机械结构简单，便于加工制造和装配维修；</a:t>
            </a:r>
          </a:p>
          <a:p>
            <a:pPr marL="0" indent="457200">
              <a:lnSpc>
                <a:spcPct val="150000"/>
              </a:lnSpc>
              <a:spcBef>
                <a:spcPts val="400"/>
              </a:spcBef>
              <a:buFont typeface="Wingdings" panose="05000000000000000000" pitchFamily="2" charset="2"/>
              <a:buNone/>
            </a:pPr>
            <a:r>
              <a:rPr sz="2200" noProof="1">
                <a:solidFill>
                  <a:srgbClr val="000000"/>
                </a:solidFill>
                <a:latin typeface="微软雅黑" pitchFamily="34" charset="-122"/>
                <a:ea typeface="微软雅黑" pitchFamily="34" charset="-122"/>
              </a:rPr>
              <a:t>耳轴轴承磨损或托圈变形、耳轴向上翘曲时，会影响大小齿轮间的正常啮合；</a:t>
            </a:r>
          </a:p>
          <a:p>
            <a:pPr marL="0" indent="457200">
              <a:lnSpc>
                <a:spcPct val="150000"/>
              </a:lnSpc>
              <a:spcBef>
                <a:spcPts val="400"/>
              </a:spcBef>
              <a:buFont typeface="Wingdings" panose="05000000000000000000" pitchFamily="2" charset="2"/>
              <a:buNone/>
            </a:pPr>
            <a:r>
              <a:rPr sz="2200" noProof="1">
                <a:solidFill>
                  <a:srgbClr val="000000"/>
                </a:solidFill>
                <a:latin typeface="微软雅黑" pitchFamily="34" charset="-122"/>
                <a:ea typeface="微软雅黑" pitchFamily="34" charset="-122"/>
              </a:rPr>
              <a:t>大齿轮为开式齿轮，易落灰，磨损严重，寿命短。 </a:t>
            </a:r>
          </a:p>
          <a:p>
            <a:pPr marL="0" indent="457200">
              <a:lnSpc>
                <a:spcPct val="150000"/>
              </a:lnSpc>
              <a:buFont typeface="Wingdings" panose="05000000000000000000" pitchFamily="2" charset="2"/>
              <a:buNone/>
            </a:pPr>
            <a:endParaRPr sz="2200" noProof="1">
              <a:solidFill>
                <a:srgbClr val="000000"/>
              </a:solidFill>
              <a:latin typeface="微软雅黑" pitchFamily="34" charset="-122"/>
              <a:ea typeface="微软雅黑" pitchFamily="34" charset="-122"/>
            </a:endParaRPr>
          </a:p>
        </p:txBody>
      </p:sp>
      <p:sp>
        <p:nvSpPr>
          <p:cNvPr id="7" name="Rectangle 2"/>
          <p:cNvSpPr txBox="1">
            <a:spLocks noChangeArrowheads="1"/>
          </p:cNvSpPr>
          <p:nvPr/>
        </p:nvSpPr>
        <p:spPr>
          <a:xfrm>
            <a:off x="1259632" y="387475"/>
            <a:ext cx="3421449" cy="610936"/>
          </a:xfrm>
          <a:prstGeom prst="rect">
            <a:avLst/>
          </a:prstGeom>
          <a:noFill/>
        </p:spPr>
        <p:txBody>
          <a:bodyPr vert="horz" wrap="none" lIns="68580" tIns="34290" rIns="68580" bIns="3429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10000"/>
              </a:lnSpc>
            </a:pPr>
            <a:r>
              <a:rPr lang="zh-CN" altLang="en-US" sz="3200" b="1"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三、倾动机构类型</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528081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文本占位符 202754"/>
          <p:cNvSpPr>
            <a:spLocks noGrp="1"/>
          </p:cNvSpPr>
          <p:nvPr>
            <p:ph idx="1"/>
          </p:nvPr>
        </p:nvSpPr>
        <p:spPr/>
        <p:txBody>
          <a:bodyPr vert="horz" lIns="91440" tIns="45720" rIns="91440" bIns="45720" rtlCol="0">
            <a:normAutofit/>
          </a:bodyPr>
          <a:lstStyle/>
          <a:p>
            <a:pPr indent="0">
              <a:lnSpc>
                <a:spcPct val="160000"/>
              </a:lnSpc>
            </a:pPr>
            <a:r>
              <a:rPr sz="2200" noProof="1">
                <a:latin typeface="微软雅黑" pitchFamily="34" charset="-122"/>
                <a:ea typeface="微软雅黑" pitchFamily="34" charset="-122"/>
                <a:sym typeface="+mn-ea"/>
              </a:rPr>
              <a:t>（</a:t>
            </a:r>
            <a:r>
              <a:rPr lang="en-US" altLang="zh-CN" sz="2200" noProof="1">
                <a:latin typeface="微软雅黑" pitchFamily="34" charset="-122"/>
                <a:ea typeface="微软雅黑" pitchFamily="34" charset="-122"/>
                <a:sym typeface="+mn-ea"/>
              </a:rPr>
              <a:t>2</a:t>
            </a:r>
            <a:r>
              <a:rPr sz="2200" noProof="1">
                <a:latin typeface="微软雅黑" pitchFamily="34" charset="-122"/>
                <a:ea typeface="微软雅黑" pitchFamily="34" charset="-122"/>
                <a:sym typeface="+mn-ea"/>
              </a:rPr>
              <a:t>）半悬挂式倾动机构</a:t>
            </a:r>
          </a:p>
          <a:p>
            <a:pPr indent="457200">
              <a:lnSpc>
                <a:spcPct val="160000"/>
              </a:lnSpc>
            </a:pPr>
            <a:r>
              <a:rPr sz="2200" noProof="1">
                <a:latin typeface="微软雅黑" pitchFamily="34" charset="-122"/>
                <a:ea typeface="微软雅黑" pitchFamily="34" charset="-122"/>
              </a:rPr>
              <a:t>结构：在转炉耳轴上装有一个悬挂减速器，而其余的电 机、减速器等都安装在另外的基础上。悬挂减速器的小齿轮通过万向联轴器或齿形联轴器与落地减速器相连接。</a:t>
            </a:r>
            <a:endParaRPr lang="en-US" altLang="zh-CN" sz="2200" noProof="1">
              <a:latin typeface="微软雅黑" pitchFamily="34" charset="-122"/>
              <a:ea typeface="微软雅黑" pitchFamily="34" charset="-122"/>
            </a:endParaRPr>
          </a:p>
          <a:p>
            <a:pPr indent="457200">
              <a:lnSpc>
                <a:spcPct val="160000"/>
              </a:lnSpc>
            </a:pPr>
            <a:r>
              <a:rPr sz="2200" noProof="1">
                <a:latin typeface="微软雅黑" pitchFamily="34" charset="-122"/>
                <a:ea typeface="微软雅黑" pitchFamily="34" charset="-122"/>
              </a:rPr>
              <a:t>特点：当托圈和耳轴受热、受载而变形翘曲时，悬挂减速器随之位移，其中的大小人字齿轮仍能正常啮合传动，消除了落地式倾动机构的弱点。 </a:t>
            </a:r>
          </a:p>
        </p:txBody>
      </p:sp>
      <p:sp>
        <p:nvSpPr>
          <p:cNvPr id="5" name="Rectangle 2"/>
          <p:cNvSpPr txBox="1">
            <a:spLocks noChangeArrowheads="1"/>
          </p:cNvSpPr>
          <p:nvPr/>
        </p:nvSpPr>
        <p:spPr>
          <a:xfrm>
            <a:off x="1259632" y="387475"/>
            <a:ext cx="3421449" cy="610936"/>
          </a:xfrm>
          <a:prstGeom prst="rect">
            <a:avLst/>
          </a:prstGeom>
          <a:noFill/>
        </p:spPr>
        <p:txBody>
          <a:bodyPr vert="horz" wrap="none" lIns="68580" tIns="34290" rIns="68580" bIns="3429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10000"/>
              </a:lnSpc>
            </a:pPr>
            <a:r>
              <a:rPr lang="zh-CN" altLang="en-US" sz="3200" b="1"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三、倾动机构类型</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739554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图片 203779" descr="10D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1081" y="1445894"/>
            <a:ext cx="4333142" cy="408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755" name="文本占位符 202754"/>
          <p:cNvSpPr>
            <a:spLocks noGrp="1"/>
          </p:cNvSpPr>
          <p:nvPr/>
        </p:nvSpPr>
        <p:spPr>
          <a:xfrm>
            <a:off x="323528" y="1123950"/>
            <a:ext cx="3648398" cy="5334000"/>
          </a:xfrm>
          <a:prstGeom prst="rect">
            <a:avLst/>
          </a:prstGeom>
          <a:noFill/>
          <a:ln w="9525">
            <a:noFill/>
          </a:ln>
        </p:spPr>
        <p:txBody>
          <a:bodyPr/>
          <a:lstStyle>
            <a:lvl1pPr marL="361950" indent="-361950" algn="just" defTabSz="685800" rtl="0" eaLnBrk="0" fontAlgn="base" hangingPunct="0">
              <a:lnSpc>
                <a:spcPct val="110000"/>
              </a:lnSpc>
              <a:spcBef>
                <a:spcPts val="450"/>
              </a:spcBef>
              <a:spcAft>
                <a:spcPct val="0"/>
              </a:spcAft>
              <a:buClr>
                <a:schemeClr val="accent1"/>
              </a:buClr>
              <a:buSzPct val="80000"/>
              <a:buFont typeface="Wingdings" panose="05000000000000000000" pitchFamily="2" charset="2"/>
              <a:buChar char=""/>
              <a:defRPr lang="zh-CN" altLang="en-US" sz="2400" kern="1200" dirty="0">
                <a:solidFill>
                  <a:srgbClr val="6C930E"/>
                </a:solidFill>
                <a:latin typeface="+mn-ea"/>
                <a:ea typeface="+mn-ea"/>
                <a:cs typeface="+mn-cs"/>
              </a:defRPr>
            </a:lvl1pPr>
            <a:lvl2pPr marL="361950" indent="-361950" algn="just" defTabSz="685800" rtl="0" eaLnBrk="0" fontAlgn="base" hangingPunct="0">
              <a:lnSpc>
                <a:spcPct val="120000"/>
              </a:lnSpc>
              <a:spcBef>
                <a:spcPct val="0"/>
              </a:spcBef>
              <a:spcAft>
                <a:spcPts val="450"/>
              </a:spcAft>
              <a:buClr>
                <a:srgbClr val="D7D989"/>
              </a:buClr>
              <a:buFont typeface="幼圆" panose="02010509060101010101" pitchFamily="49" charset="-122"/>
              <a:buChar char=" "/>
              <a:defRPr kern="1200">
                <a:solidFill>
                  <a:schemeClr val="tx1"/>
                </a:solidFill>
                <a:latin typeface="+mn-ea"/>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609600" indent="-609600">
              <a:lnSpc>
                <a:spcPct val="90000"/>
              </a:lnSpc>
              <a:buFont typeface="Wingdings" panose="05000000000000000000" pitchFamily="2" charset="2"/>
              <a:buNone/>
            </a:pPr>
            <a:endParaRPr lang="en-US" altLang="zh-CN" sz="2800" b="1" noProof="1">
              <a:solidFill>
                <a:srgbClr val="000000"/>
              </a:solidFill>
              <a:latin typeface="宋体" panose="02010600030101010101" pitchFamily="2" charset="-122"/>
              <a:ea typeface="宋体" panose="02010600030101010101" pitchFamily="2" charset="-122"/>
            </a:endParaRPr>
          </a:p>
          <a:p>
            <a:pPr marL="0" indent="0" algn="l" defTabSz="914400" eaLnBrk="1" hangingPunct="1">
              <a:lnSpc>
                <a:spcPct val="160000"/>
              </a:lnSpc>
              <a:spcBef>
                <a:spcPct val="20000"/>
              </a:spcBef>
              <a:buNone/>
            </a:pPr>
            <a:r>
              <a:rPr sz="2200" noProof="1">
                <a:solidFill>
                  <a:schemeClr val="tx1"/>
                </a:solidFill>
                <a:latin typeface="微软雅黑" pitchFamily="34" charset="-122"/>
                <a:ea typeface="微软雅黑" pitchFamily="34" charset="-122"/>
              </a:rPr>
              <a:t>特点：</a:t>
            </a:r>
          </a:p>
          <a:p>
            <a:pPr marL="342900" indent="-609600" algn="l" defTabSz="914400" eaLnBrk="1" hangingPunct="1">
              <a:lnSpc>
                <a:spcPct val="160000"/>
              </a:lnSpc>
              <a:spcBef>
                <a:spcPct val="20000"/>
              </a:spcBef>
              <a:buFont typeface="Arial" pitchFamily="34" charset="0"/>
              <a:buChar char="•"/>
            </a:pPr>
            <a:r>
              <a:rPr sz="2200" noProof="1" smtClean="0">
                <a:solidFill>
                  <a:schemeClr val="tx1"/>
                </a:solidFill>
                <a:latin typeface="微软雅黑" pitchFamily="34" charset="-122"/>
                <a:ea typeface="微软雅黑" pitchFamily="34" charset="-122"/>
              </a:rPr>
              <a:t>当托圈和耳轴受热</a:t>
            </a:r>
            <a:r>
              <a:rPr sz="2200" noProof="1">
                <a:solidFill>
                  <a:schemeClr val="tx1"/>
                </a:solidFill>
                <a:latin typeface="微软雅黑" pitchFamily="34" charset="-122"/>
                <a:ea typeface="微软雅黑" pitchFamily="34" charset="-122"/>
              </a:rPr>
              <a:t>、受载而变形翘曲时，悬挂减速器随之位移，其中的大小人字齿轮仍能正常啮合传动，消除了落地式倾动机构的弱点。 </a:t>
            </a:r>
          </a:p>
        </p:txBody>
      </p:sp>
      <p:sp>
        <p:nvSpPr>
          <p:cNvPr id="16387" name="文本框 1"/>
          <p:cNvSpPr txBox="1">
            <a:spLocks noChangeArrowheads="1"/>
          </p:cNvSpPr>
          <p:nvPr/>
        </p:nvSpPr>
        <p:spPr bwMode="auto">
          <a:xfrm>
            <a:off x="5364957" y="5527676"/>
            <a:ext cx="3185487" cy="41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nSpc>
                <a:spcPct val="130000"/>
              </a:lnSpc>
            </a:pPr>
            <a:r>
              <a:rPr lang="zh-CN" altLang="en-US" dirty="0">
                <a:solidFill>
                  <a:srgbClr val="000000"/>
                </a:solidFill>
                <a:latin typeface="微软雅黑" pitchFamily="34" charset="-122"/>
                <a:ea typeface="微软雅黑" pitchFamily="34" charset="-122"/>
              </a:rPr>
              <a:t>某厂转炉半悬挂式倾动机构图</a:t>
            </a:r>
          </a:p>
        </p:txBody>
      </p:sp>
      <p:sp>
        <p:nvSpPr>
          <p:cNvPr id="7" name="Rectangle 2"/>
          <p:cNvSpPr txBox="1">
            <a:spLocks noChangeArrowheads="1"/>
          </p:cNvSpPr>
          <p:nvPr/>
        </p:nvSpPr>
        <p:spPr>
          <a:xfrm>
            <a:off x="1259632" y="387475"/>
            <a:ext cx="3421449" cy="610936"/>
          </a:xfrm>
          <a:prstGeom prst="rect">
            <a:avLst/>
          </a:prstGeom>
          <a:noFill/>
        </p:spPr>
        <p:txBody>
          <a:bodyPr vert="horz" wrap="none" lIns="68580" tIns="34290" rIns="68580" bIns="3429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10000"/>
              </a:lnSpc>
            </a:pPr>
            <a:r>
              <a:rPr lang="zh-CN" altLang="en-US" sz="3200" b="1"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三、倾动机构类型</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263426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3" name="文本占位符 204802"/>
          <p:cNvSpPr>
            <a:spLocks noGrp="1"/>
          </p:cNvSpPr>
          <p:nvPr>
            <p:ph idx="1"/>
          </p:nvPr>
        </p:nvSpPr>
        <p:spPr>
          <a:xfrm>
            <a:off x="457200" y="1600200"/>
            <a:ext cx="4978896" cy="4525963"/>
          </a:xfrm>
          <a:noFill/>
          <a:ln w="9525">
            <a:noFill/>
          </a:ln>
        </p:spPr>
        <p:txBody>
          <a:bodyPr>
            <a:normAutofit/>
          </a:bodyPr>
          <a:lstStyle/>
          <a:p>
            <a:pPr marL="0" indent="0" algn="just" defTabSz="685800" eaLnBrk="0" fontAlgn="base" hangingPunct="0">
              <a:lnSpc>
                <a:spcPct val="150000"/>
              </a:lnSpc>
              <a:spcBef>
                <a:spcPts val="450"/>
              </a:spcBef>
              <a:spcAft>
                <a:spcPct val="0"/>
              </a:spcAft>
              <a:buClr>
                <a:schemeClr val="accent1"/>
              </a:buClr>
              <a:buSzPct val="80000"/>
              <a:buFont typeface="Wingdings" panose="05000000000000000000" pitchFamily="2" charset="2"/>
              <a:buNone/>
            </a:pPr>
            <a:r>
              <a:rPr sz="2200" noProof="1">
                <a:solidFill>
                  <a:srgbClr val="000000"/>
                </a:solidFill>
                <a:latin typeface="微软雅黑" pitchFamily="34" charset="-122"/>
                <a:ea typeface="微软雅黑" pitchFamily="34" charset="-122"/>
                <a:sym typeface="+mn-ea"/>
              </a:rPr>
              <a:t>（</a:t>
            </a:r>
            <a:r>
              <a:rPr lang="en-US" altLang="zh-CN" sz="2200" noProof="1">
                <a:solidFill>
                  <a:srgbClr val="000000"/>
                </a:solidFill>
                <a:latin typeface="微软雅黑" pitchFamily="34" charset="-122"/>
                <a:ea typeface="微软雅黑" pitchFamily="34" charset="-122"/>
                <a:sym typeface="+mn-ea"/>
              </a:rPr>
              <a:t>3</a:t>
            </a:r>
            <a:r>
              <a:rPr sz="2200" noProof="1">
                <a:solidFill>
                  <a:srgbClr val="000000"/>
                </a:solidFill>
                <a:latin typeface="微软雅黑" pitchFamily="34" charset="-122"/>
                <a:ea typeface="微软雅黑" pitchFamily="34" charset="-122"/>
                <a:sym typeface="+mn-ea"/>
              </a:rPr>
              <a:t>）全悬挂式倾动机构 </a:t>
            </a:r>
          </a:p>
          <a:p>
            <a:pPr marL="0" indent="609600" algn="just" defTabSz="685800" eaLnBrk="0" fontAlgn="base" hangingPunct="0">
              <a:lnSpc>
                <a:spcPct val="150000"/>
              </a:lnSpc>
              <a:spcBef>
                <a:spcPts val="450"/>
              </a:spcBef>
              <a:spcAft>
                <a:spcPct val="0"/>
              </a:spcAft>
              <a:buClr>
                <a:schemeClr val="accent1"/>
              </a:buClr>
              <a:buSzPct val="80000"/>
              <a:buFont typeface="Wingdings" panose="05000000000000000000" pitchFamily="2" charset="2"/>
              <a:buNone/>
            </a:pPr>
            <a:r>
              <a:rPr sz="2200" noProof="1">
                <a:solidFill>
                  <a:srgbClr val="000000"/>
                </a:solidFill>
                <a:latin typeface="微软雅黑" pitchFamily="34" charset="-122"/>
                <a:ea typeface="微软雅黑" pitchFamily="34" charset="-122"/>
              </a:rPr>
              <a:t> 结构：全悬挂式倾动机构，是把转炉传动的二次减速器的大齿轮悬挂在转炉耳轴上，而电动机、制动器、一级减速器都装在悬挂大齿轮的箱体上。 </a:t>
            </a:r>
          </a:p>
        </p:txBody>
      </p:sp>
      <p:pic>
        <p:nvPicPr>
          <p:cNvPr id="17411" name="图片 204803" descr="10D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5" y="1384897"/>
            <a:ext cx="2777555" cy="434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文本框 1"/>
          <p:cNvSpPr txBox="1">
            <a:spLocks noChangeArrowheads="1"/>
          </p:cNvSpPr>
          <p:nvPr/>
        </p:nvSpPr>
        <p:spPr bwMode="auto">
          <a:xfrm>
            <a:off x="6172201" y="5619751"/>
            <a:ext cx="2262158" cy="41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nSpc>
                <a:spcPct val="130000"/>
              </a:lnSpc>
            </a:pPr>
            <a:r>
              <a:rPr lang="zh-CN" altLang="en-US" dirty="0">
                <a:solidFill>
                  <a:srgbClr val="000000"/>
                </a:solidFill>
                <a:latin typeface="微软雅黑" pitchFamily="34" charset="-122"/>
                <a:ea typeface="微软雅黑" pitchFamily="34" charset="-122"/>
              </a:rPr>
              <a:t>全悬挂式倾动机构图</a:t>
            </a:r>
          </a:p>
        </p:txBody>
      </p:sp>
      <p:sp>
        <p:nvSpPr>
          <p:cNvPr id="7" name="Rectangle 2"/>
          <p:cNvSpPr txBox="1">
            <a:spLocks noChangeArrowheads="1"/>
          </p:cNvSpPr>
          <p:nvPr/>
        </p:nvSpPr>
        <p:spPr>
          <a:xfrm>
            <a:off x="1259632" y="387475"/>
            <a:ext cx="3421449" cy="610936"/>
          </a:xfrm>
          <a:prstGeom prst="rect">
            <a:avLst/>
          </a:prstGeom>
          <a:noFill/>
        </p:spPr>
        <p:txBody>
          <a:bodyPr vert="horz" wrap="none" lIns="68580" tIns="34290" rIns="68580" bIns="3429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10000"/>
              </a:lnSpc>
            </a:pPr>
            <a:r>
              <a:rPr lang="zh-CN" altLang="en-US" sz="3200" b="1"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三、倾动机构类型</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55836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7" name="文本占位符 205826"/>
          <p:cNvSpPr>
            <a:spLocks noGrp="1"/>
          </p:cNvSpPr>
          <p:nvPr>
            <p:ph idx="1"/>
          </p:nvPr>
        </p:nvSpPr>
        <p:spPr>
          <a:xfrm>
            <a:off x="251520" y="1600200"/>
            <a:ext cx="5040560" cy="4525963"/>
          </a:xfrm>
        </p:spPr>
        <p:txBody>
          <a:bodyPr>
            <a:normAutofit/>
          </a:bodyPr>
          <a:lstStyle/>
          <a:p>
            <a:pPr marL="0" indent="342900">
              <a:lnSpc>
                <a:spcPct val="150000"/>
              </a:lnSpc>
              <a:spcBef>
                <a:spcPts val="400"/>
              </a:spcBef>
              <a:buFont typeface="Wingdings" panose="05000000000000000000" pitchFamily="2" charset="2"/>
              <a:buNone/>
            </a:pPr>
            <a:r>
              <a:rPr sz="2200" noProof="1">
                <a:solidFill>
                  <a:srgbClr val="000000"/>
                </a:solidFill>
                <a:latin typeface="微软雅黑" pitchFamily="34" charset="-122"/>
                <a:ea typeface="微软雅黑" pitchFamily="34" charset="-122"/>
              </a:rPr>
              <a:t>特点：结构紧凑、重量轻、占地面积小、运转安全可靠、工作性能好。但由于增加了啮合点，加工、调整和对轴承质量的要求都较高。这种倾动机构多为大型转炉所采用。</a:t>
            </a:r>
          </a:p>
          <a:p>
            <a:pPr marL="0" indent="342900">
              <a:lnSpc>
                <a:spcPct val="150000"/>
              </a:lnSpc>
              <a:spcBef>
                <a:spcPts val="400"/>
              </a:spcBef>
              <a:buFont typeface="Wingdings" panose="05000000000000000000" pitchFamily="2" charset="2"/>
              <a:buNone/>
            </a:pPr>
            <a:r>
              <a:rPr sz="2200" noProof="1">
                <a:solidFill>
                  <a:srgbClr val="000000"/>
                </a:solidFill>
                <a:latin typeface="微软雅黑" pitchFamily="34" charset="-122"/>
                <a:ea typeface="微软雅黑" pitchFamily="34" charset="-122"/>
              </a:rPr>
              <a:t>    我国上海宝钢的</a:t>
            </a:r>
            <a:r>
              <a:rPr lang="en-US" altLang="zh-CN" sz="2200" noProof="1">
                <a:solidFill>
                  <a:srgbClr val="000000"/>
                </a:solidFill>
                <a:latin typeface="微软雅黑" pitchFamily="34" charset="-122"/>
                <a:ea typeface="微软雅黑" pitchFamily="34" charset="-122"/>
              </a:rPr>
              <a:t>300t</a:t>
            </a:r>
            <a:r>
              <a:rPr sz="2200" noProof="1">
                <a:solidFill>
                  <a:srgbClr val="000000"/>
                </a:solidFill>
                <a:latin typeface="微软雅黑" pitchFamily="34" charset="-122"/>
                <a:ea typeface="微软雅黑" pitchFamily="34" charset="-122"/>
              </a:rPr>
              <a:t>、首钢的</a:t>
            </a:r>
            <a:r>
              <a:rPr lang="en-US" altLang="zh-CN" sz="2200" noProof="1">
                <a:solidFill>
                  <a:srgbClr val="000000"/>
                </a:solidFill>
                <a:latin typeface="微软雅黑" pitchFamily="34" charset="-122"/>
                <a:ea typeface="微软雅黑" pitchFamily="34" charset="-122"/>
              </a:rPr>
              <a:t>210t</a:t>
            </a:r>
            <a:r>
              <a:rPr sz="2200" noProof="1">
                <a:solidFill>
                  <a:srgbClr val="000000"/>
                </a:solidFill>
                <a:latin typeface="微软雅黑" pitchFamily="34" charset="-122"/>
                <a:ea typeface="微软雅黑" pitchFamily="34" charset="-122"/>
              </a:rPr>
              <a:t>转炉均采用了全悬挂式倾动机构。</a:t>
            </a:r>
          </a:p>
          <a:p>
            <a:pPr indent="342900">
              <a:lnSpc>
                <a:spcPct val="150000"/>
              </a:lnSpc>
              <a:buFont typeface="Wingdings" panose="05000000000000000000" pitchFamily="2" charset="2"/>
              <a:buNone/>
            </a:pPr>
            <a:endParaRPr sz="2200" noProof="1">
              <a:solidFill>
                <a:srgbClr val="000000"/>
              </a:solidFill>
              <a:latin typeface="微软雅黑" pitchFamily="34" charset="-122"/>
              <a:ea typeface="微软雅黑" pitchFamily="34" charset="-122"/>
            </a:endParaRPr>
          </a:p>
        </p:txBody>
      </p:sp>
      <p:pic>
        <p:nvPicPr>
          <p:cNvPr id="18434" name="图片 205827" descr="200905142034598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25" y="1162687"/>
            <a:ext cx="3371850" cy="399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文本框 1"/>
          <p:cNvSpPr txBox="1">
            <a:spLocks noChangeArrowheads="1"/>
          </p:cNvSpPr>
          <p:nvPr/>
        </p:nvSpPr>
        <p:spPr bwMode="auto">
          <a:xfrm>
            <a:off x="5634985" y="5173664"/>
            <a:ext cx="3185487" cy="41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nSpc>
                <a:spcPct val="130000"/>
              </a:lnSpc>
            </a:pPr>
            <a:r>
              <a:rPr lang="zh-CN" altLang="en-US" dirty="0">
                <a:solidFill>
                  <a:srgbClr val="000000"/>
                </a:solidFill>
                <a:latin typeface="微软雅黑" pitchFamily="34" charset="-122"/>
                <a:ea typeface="微软雅黑" pitchFamily="34" charset="-122"/>
              </a:rPr>
              <a:t>某厂转炉全悬挂式倾动机构图</a:t>
            </a:r>
          </a:p>
        </p:txBody>
      </p:sp>
      <p:sp>
        <p:nvSpPr>
          <p:cNvPr id="6" name="Rectangle 2"/>
          <p:cNvSpPr txBox="1">
            <a:spLocks noChangeArrowheads="1"/>
          </p:cNvSpPr>
          <p:nvPr/>
        </p:nvSpPr>
        <p:spPr>
          <a:xfrm>
            <a:off x="1259632" y="387475"/>
            <a:ext cx="3421449" cy="610936"/>
          </a:xfrm>
          <a:prstGeom prst="rect">
            <a:avLst/>
          </a:prstGeom>
          <a:noFill/>
        </p:spPr>
        <p:txBody>
          <a:bodyPr vert="horz" wrap="none" lIns="68580" tIns="34290" rIns="68580" bIns="3429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10000"/>
              </a:lnSpc>
            </a:pPr>
            <a:r>
              <a:rPr lang="zh-CN" altLang="en-US" sz="3200" b="1"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三、倾动机构类型</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5180389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674</TotalTime>
  <Words>411</Words>
  <Application>Microsoft Office PowerPoint</Application>
  <PresentationFormat>全屏显示(4:3)</PresentationFormat>
  <Paragraphs>52</Paragraphs>
  <Slides>11</Slides>
  <Notes>0</Notes>
  <HiddenSlides>0</HiddenSlides>
  <MMClips>0</MMClips>
  <ScaleCrop>false</ScaleCrop>
  <HeadingPairs>
    <vt:vector size="4" baseType="variant">
      <vt:variant>
        <vt:lpstr>主题</vt:lpstr>
      </vt:variant>
      <vt:variant>
        <vt:i4>1</vt:i4>
      </vt:variant>
      <vt:variant>
        <vt:lpstr>幻灯片标题</vt:lpstr>
      </vt:variant>
      <vt:variant>
        <vt:i4>11</vt:i4>
      </vt:variant>
    </vt:vector>
  </HeadingPairs>
  <TitlesOfParts>
    <vt:vector size="12"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AIERXUAN</dc:creator>
  <cp:lastModifiedBy>lenovo</cp:lastModifiedBy>
  <cp:revision>90</cp:revision>
  <dcterms:created xsi:type="dcterms:W3CDTF">2018-12-27T01:42:22Z</dcterms:created>
  <dcterms:modified xsi:type="dcterms:W3CDTF">2019-02-17T10:58:45Z</dcterms:modified>
</cp:coreProperties>
</file>