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69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27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79" autoAdjust="0"/>
  </p:normalViewPr>
  <p:slideViewPr>
    <p:cSldViewPr>
      <p:cViewPr>
        <p:scale>
          <a:sx n="93" d="100"/>
          <a:sy n="93" d="100"/>
        </p:scale>
        <p:origin x="-11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7EBA0-FB09-45C8-8E4F-BF4146E4609E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DC1F-6D0F-4177-937B-74DCAFBE4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79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IERXUAN\Desktop\微信图片_201812270947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3" y="116633"/>
            <a:ext cx="1223415" cy="12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Tencent Files\108542432\FileRecv\大校徽及文字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306"/>
            <a:ext cx="4208561" cy="8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4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A9F1A6-DFB0-4B21-BDA3-C22F9FD4EA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8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flip="none" rotWithShape="1">
          <a:gsLst>
            <a:gs pos="100000">
              <a:schemeClr val="bg1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3" descr="C:\Users\AIERXUAN\Desktop\微信图片_201812270947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459"/>
            <a:ext cx="1078677" cy="10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Tencent Files\108542432\FileRecv\大校徽及文字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7" y="6224085"/>
            <a:ext cx="32530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971600" y="908800"/>
            <a:ext cx="8157998" cy="5039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 b="67240"/>
          <a:stretch/>
        </p:blipFill>
        <p:spPr>
          <a:xfrm>
            <a:off x="1956099" y="692696"/>
            <a:ext cx="7177270" cy="1152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986001" y="692696"/>
            <a:ext cx="8157998" cy="10072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8"/>
          <a:stretch/>
        </p:blipFill>
        <p:spPr>
          <a:xfrm>
            <a:off x="-14402" y="5517232"/>
            <a:ext cx="9144000" cy="16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5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5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/>
          <a:stretch/>
        </p:blipFill>
        <p:spPr>
          <a:xfrm flipV="1">
            <a:off x="0" y="2974843"/>
            <a:ext cx="9144000" cy="4198573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485306" y="1537711"/>
            <a:ext cx="817338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项目三：转炉炼钢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原料</a:t>
            </a:r>
            <a:endParaRPr lang="en-US" altLang="zh-CN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任务二：转炉炼钢非金属料</a:t>
            </a:r>
          </a:p>
        </p:txBody>
      </p:sp>
      <p:sp>
        <p:nvSpPr>
          <p:cNvPr id="10" name="KSO_FT"/>
          <p:cNvSpPr>
            <a:spLocks noGrp="1"/>
          </p:cNvSpPr>
          <p:nvPr/>
        </p:nvSpPr>
        <p:spPr bwMode="auto">
          <a:xfrm>
            <a:off x="2339752" y="6468181"/>
            <a:ext cx="4114800" cy="365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ctr" defTabSz="685800" rtl="0" eaLnBrk="1" latinLnBrk="0" hangingPunct="1">
              <a:defRPr sz="1600" b="1" kern="1200">
                <a:solidFill>
                  <a:srgbClr val="00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转炉炼钢生产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4871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idx="1"/>
          </p:nvPr>
        </p:nvSpPr>
        <p:spPr>
          <a:xfrm>
            <a:off x="385525" y="1742384"/>
            <a:ext cx="8077019" cy="5791072"/>
          </a:xfrm>
        </p:spPr>
        <p:txBody>
          <a:bodyPr>
            <a:normAutofit/>
          </a:bodyPr>
          <a:lstStyle/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其它冷却剂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　石灰石、生白云石也可作冷却剂使用，其分解熔化均能吸收热量，同时还具有脱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的能力。比铁矿石、氧化铁皮作冷却剂引起的喷溅小，在去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相同情况下渣中∑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较低。但比废钢作冷却剂时造成的金属损失多，当废钢与铁矿石供应不足时，可作为补充冷却剂少量使用。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9632" y="116632"/>
            <a:ext cx="822905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三、冷却剂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86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008896"/>
            <a:ext cx="8153038" cy="6172632"/>
          </a:xfrm>
        </p:spPr>
        <p:txBody>
          <a:bodyPr>
            <a:normAutofit/>
          </a:bodyPr>
          <a:lstStyle/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吹炼中、高碳钢种时，吹炼终点用增碳剂调整钢中碳含量达到要求。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　要求：固定碳高，灰分、挥发分和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含量低，清洁干燥，粒度适中。（石油焦：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C≥95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％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粒度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5mm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260648"/>
            <a:ext cx="8229058" cy="60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、增碳剂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0783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567960"/>
            <a:ext cx="8001000" cy="5029392"/>
          </a:xfrm>
        </p:spPr>
        <p:txBody>
          <a:bodyPr>
            <a:normAutofit/>
          </a:bodyPr>
          <a:lstStyle/>
          <a:p>
            <a:pPr indent="342900">
              <a:lnSpc>
                <a:spcPct val="150000"/>
              </a:lnSpc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氮气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 indent="342900">
              <a:lnSpc>
                <a:spcPct val="150000"/>
              </a:lnSpc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  氮气是转炉溅渣护炉和复吹工艺的主要气源。</a:t>
            </a:r>
          </a:p>
          <a:p>
            <a:pPr indent="342900">
              <a:lnSpc>
                <a:spcPct val="150000"/>
              </a:lnSpc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　要求：满足溅渣护炉和复吹用供气量，气压稳定、氮气纯度大于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99.95%,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无油、无水。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氩气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氩气是转炉炼钢复吹和钢包吹氩精炼工艺的主要气源。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　要求：同上。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260648"/>
            <a:ext cx="8229058" cy="60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五、其他主要气体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5934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8"/>
          <a:stretch/>
        </p:blipFill>
        <p:spPr>
          <a:xfrm>
            <a:off x="5680" y="4509120"/>
            <a:ext cx="9144000" cy="38516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6"/>
          <a:stretch/>
        </p:blipFill>
        <p:spPr>
          <a:xfrm>
            <a:off x="0" y="3592286"/>
            <a:ext cx="9144000" cy="30689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-226429" y="1052815"/>
            <a:ext cx="9330208" cy="8189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 b="67240"/>
          <a:stretch/>
        </p:blipFill>
        <p:spPr>
          <a:xfrm>
            <a:off x="839038" y="836712"/>
            <a:ext cx="8208561" cy="1872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-186208" y="643889"/>
            <a:ext cx="9330208" cy="16368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2204864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1500" b="1" cap="all" dirty="0" smtClean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rPr>
              <a:t>谢谢！</a:t>
            </a:r>
            <a:endParaRPr lang="zh-CN" altLang="en-US" sz="11500" b="1" cap="all" dirty="0">
              <a:ln w="0"/>
              <a:solidFill>
                <a:schemeClr val="accent4"/>
              </a:solidFill>
              <a:effectLst>
                <a:reflection blurRad="12700" stA="50000" endPos="50000" dist="5000" dir="5400000" sy="-100000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4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507698" y="1274267"/>
            <a:ext cx="8178831" cy="5256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（一）石灰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⑴作用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造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碱性渣以去除钢中的磷或硫。</a:t>
            </a:r>
          </a:p>
          <a:p>
            <a:pPr indent="34290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⑵要求： 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①%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有效达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85%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以上；</a:t>
            </a:r>
          </a:p>
          <a:p>
            <a:pPr indent="342900" eaLnBrk="1" hangingPunct="1">
              <a:lnSpc>
                <a:spcPct val="150000"/>
              </a:lnSpc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由于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%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baseline="-25000" dirty="0">
                <a:latin typeface="微软雅黑" pitchFamily="34" charset="-122"/>
                <a:ea typeface="微软雅黑" pitchFamily="34" charset="-122"/>
              </a:rPr>
              <a:t>有效 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= %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baseline="-25000" dirty="0">
                <a:latin typeface="微软雅黑" pitchFamily="34" charset="-122"/>
                <a:ea typeface="微软雅黑" pitchFamily="34" charset="-122"/>
              </a:rPr>
              <a:t>石灰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-  B×%SiO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baseline="-25000" dirty="0">
                <a:latin typeface="微软雅黑" pitchFamily="34" charset="-122"/>
                <a:ea typeface="微软雅黑" pitchFamily="34" charset="-122"/>
              </a:rPr>
              <a:t>石灰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，因此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%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baseline="-25000" dirty="0">
                <a:latin typeface="微软雅黑" pitchFamily="34" charset="-122"/>
                <a:ea typeface="微软雅黑" pitchFamily="34" charset="-122"/>
              </a:rPr>
              <a:t>石灰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要高，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要低，部标规定≤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含量一般应小于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0.05%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（减轻脱硫负担）；</a:t>
            </a:r>
          </a:p>
          <a:p>
            <a:pPr indent="34290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烧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减＜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3.0%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2500" b="1" dirty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500" b="1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332656"/>
            <a:ext cx="289534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一、造渣材料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864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idx="1"/>
          </p:nvPr>
        </p:nvSpPr>
        <p:spPr>
          <a:xfrm>
            <a:off x="385525" y="1572544"/>
            <a:ext cx="8301004" cy="6248944"/>
          </a:xfrm>
        </p:spPr>
        <p:txBody>
          <a:bodyPr>
            <a:normAutofit/>
          </a:bodyPr>
          <a:lstStyle/>
          <a:p>
            <a:pPr indent="342900" eaLnBrk="1" hangingPunct="1">
              <a:lnSpc>
                <a:spcPct val="12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活性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度要高，水活性的盐酸消耗量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300ml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以上；</a:t>
            </a:r>
          </a:p>
          <a:p>
            <a:pPr indent="342900" eaLnBrk="1" hangingPunct="1">
              <a:lnSpc>
                <a:spcPct val="12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⑤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新鲜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干燥（石灰容易吸收空气中的水分，增加钢液的氢含量，因此最好现烧现用）；</a:t>
            </a:r>
          </a:p>
          <a:p>
            <a:pPr indent="342900">
              <a:lnSpc>
                <a:spcPct val="120000"/>
              </a:lnSpc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⑥块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度一般要求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40mm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（块度过大时，熔化慢，成渣晚，影响去磷、去硫；块度过小，则易被炉气带走）。 </a:t>
            </a:r>
          </a:p>
          <a:p>
            <a:pPr indent="342900" eaLnBrk="1" hangingPunct="1">
              <a:lnSpc>
                <a:spcPct val="120000"/>
              </a:lnSpc>
              <a:spcBef>
                <a:spcPct val="100000"/>
              </a:spcBef>
              <a:buFontTx/>
              <a:buNone/>
            </a:pP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活性石灰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 indent="342900" eaLnBrk="1" hangingPunct="1">
              <a:lnSpc>
                <a:spcPct val="12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1323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1423K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温度下烧得的具有高反应能力（活性度＞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310ml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）、体积密度小（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1.7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2.0g∕cm</a:t>
            </a:r>
            <a:r>
              <a:rPr lang="en-US" altLang="zh-CN" sz="2200" baseline="30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）、气孔率高（＞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％）、比表面积大（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0.5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1.3cm</a:t>
            </a:r>
            <a:r>
              <a:rPr lang="en-US" altLang="zh-CN" sz="2200" baseline="30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∕g)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、晶粒细小的优质石灰。</a:t>
            </a:r>
          </a:p>
          <a:p>
            <a:pPr indent="342900" eaLnBrk="1" hangingPunct="1">
              <a:lnSpc>
                <a:spcPct val="120000"/>
              </a:lnSpc>
              <a:buFontTx/>
              <a:buNone/>
            </a:pP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332656"/>
            <a:ext cx="289534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一、造渣材料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2336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716841"/>
            <a:ext cx="8363448" cy="75448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（二）白云石</a:t>
            </a:r>
          </a:p>
          <a:p>
            <a:pPr indent="4572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）成分：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白云石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是化学组成为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CaCO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·MgCO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的矿物，理论含量为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CaO30.4%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MgO21.9%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47.7%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。天然白云石中还含有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等杂质。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）作用：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提高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渣中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的含量，减轻炉衬的侵蚀，延长使用寿命；同时白云石也是溅渣护炉的调渣剂。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）要求：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的含量要高，杂质含量尽量低。</a:t>
            </a:r>
          </a:p>
          <a:p>
            <a:pPr indent="4572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  </a:t>
            </a:r>
          </a:p>
        </p:txBody>
      </p:sp>
      <p:sp>
        <p:nvSpPr>
          <p:cNvPr id="6" name="矩形 5"/>
          <p:cNvSpPr/>
          <p:nvPr/>
        </p:nvSpPr>
        <p:spPr>
          <a:xfrm>
            <a:off x="1403648" y="332656"/>
            <a:ext cx="289534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一、造渣材料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794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idx="1"/>
          </p:nvPr>
        </p:nvSpPr>
        <p:spPr>
          <a:xfrm>
            <a:off x="507699" y="1657464"/>
            <a:ext cx="8077019" cy="60200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（三）萤石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⑴作用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助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熔剂或化渣剂。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CaF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能与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生成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1362℃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的共晶体，且本身熔点仅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935℃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左右，化渣很快。但萤石资源短缺，价高，而且用量过大对炉衬有侵蚀作用，冶金部转炉操作规程规定萤石用量≤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4kg/t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        </a:t>
            </a:r>
          </a:p>
          <a:p>
            <a:pPr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⑵要求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CaF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75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85%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0.2%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；块度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80mm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，且应保持清洁、干燥、不混杂。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  </a:t>
            </a:r>
          </a:p>
        </p:txBody>
      </p:sp>
      <p:sp>
        <p:nvSpPr>
          <p:cNvPr id="6" name="矩形 5"/>
          <p:cNvSpPr/>
          <p:nvPr/>
        </p:nvSpPr>
        <p:spPr>
          <a:xfrm>
            <a:off x="1403648" y="332656"/>
            <a:ext cx="289534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一、造渣材料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238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70742" y="1673085"/>
            <a:ext cx="8189690" cy="49962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（四）合成造渣剂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  用石灰加入适量的氧化铁皮、萤石、氧化锰或其它氧化物等熔剂，在低温下预制成型。其熔点低，碱度高，成分均匀，粒度小，高温下易碎裂，成渣速度快，脱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效果良好。如：高碱度球团矿、黑皮石灰等。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  由于合成造渣剂的良好成渣效果，减轻了顶吹氧枪的化渣作用，从而有助于简化转炉吹炼操作。</a:t>
            </a:r>
          </a:p>
        </p:txBody>
      </p:sp>
      <p:sp>
        <p:nvSpPr>
          <p:cNvPr id="6" name="矩形 5"/>
          <p:cNvSpPr/>
          <p:nvPr/>
        </p:nvSpPr>
        <p:spPr>
          <a:xfrm>
            <a:off x="1403648" y="332656"/>
            <a:ext cx="2895344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一、造渣材料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5775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61637" cy="6020007"/>
          </a:xfrm>
        </p:spPr>
        <p:txBody>
          <a:bodyPr>
            <a:normAutofit/>
          </a:bodyPr>
          <a:lstStyle/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来源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：工业制氧机分离空气所得。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作用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：氧化杂质元素同时产生化学热，并利用氧气射流搅拌熔池。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要求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纯度要高，含氧量≥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99.5%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（减少热损和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[N]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）；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脱除水分，含水量≤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3g/m</a:t>
            </a:r>
            <a:r>
              <a:rPr lang="en-US" altLang="zh-CN" sz="2200" baseline="30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（减少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[H]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）；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具有一定的压力，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0.7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1.5MPa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且稳定。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8229058" cy="609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二、氧化剂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41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496943" cy="6096320"/>
          </a:xfrm>
        </p:spPr>
        <p:txBody>
          <a:bodyPr>
            <a:normAutofit/>
          </a:bodyPr>
          <a:lstStyle/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少量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使用矿石、氧化铁皮。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200" dirty="0" smtClean="0">
                <a:latin typeface="微软雅黑"/>
                <a:ea typeface="微软雅黑"/>
              </a:rPr>
              <a:t>①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成分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：主要成分为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200" dirty="0" smtClean="0">
                <a:latin typeface="微软雅黑"/>
                <a:ea typeface="微软雅黑"/>
              </a:rPr>
              <a:t>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作用：萤石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的代用品，可与石灰生成铁酸钙。另外，分解时吸热具有冷却作用；可分解出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具有氧化作用。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200" dirty="0" smtClean="0">
                <a:latin typeface="微软雅黑"/>
                <a:ea typeface="微软雅黑"/>
              </a:rPr>
              <a:t>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要求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铁矿石的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TFe≥56%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≤10%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S≤0.2%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，块度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50mm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为宜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氧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化铁皮的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TFe≥90%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，其它杂质不大于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，使用前在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500℃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温度下烘烤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个小时以上，去除水分和油污。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8229058" cy="609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二、氧化剂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25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361" y="-685368"/>
            <a:ext cx="8541278" cy="3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077019" cy="6020007"/>
          </a:xfrm>
        </p:spPr>
        <p:txBody>
          <a:bodyPr>
            <a:normAutofit/>
          </a:bodyPr>
          <a:lstStyle/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/>
                <a:ea typeface="微软雅黑"/>
              </a:rPr>
              <a:t>①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废钢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主要的一种冷却剂，冷却效果稳定、利用率高、渣量小不易造成喷溅。缺点是加入时占用冶炼时间，过程调温不方便。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/>
                <a:ea typeface="微软雅黑"/>
              </a:rPr>
              <a:t>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生铁块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废钢相比，冷却效应低，需配加一定量的石灰，渣量大，加入占用冶炼时间，过程调温不方便。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/>
                <a:ea typeface="微软雅黑"/>
              </a:rPr>
              <a:t>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铁矿石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和氧化铁皮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其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冷却效应约为废钢的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倍，过程调温方便。</a:t>
            </a:r>
          </a:p>
          <a:p>
            <a:pPr indent="3429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260648"/>
            <a:ext cx="822905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三、冷却剂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206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885</Words>
  <Application>Microsoft Office PowerPoint</Application>
  <PresentationFormat>全屏显示(4:3)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二、氧化剂</vt:lpstr>
      <vt:lpstr>二、氧化剂</vt:lpstr>
      <vt:lpstr>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AIERXUAN</dc:creator>
  <cp:lastModifiedBy>lenovo</cp:lastModifiedBy>
  <cp:revision>98</cp:revision>
  <dcterms:created xsi:type="dcterms:W3CDTF">2018-12-27T01:42:22Z</dcterms:created>
  <dcterms:modified xsi:type="dcterms:W3CDTF">2019-02-16T11:50:02Z</dcterms:modified>
</cp:coreProperties>
</file>