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69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271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79" autoAdjust="0"/>
  </p:normalViewPr>
  <p:slideViewPr>
    <p:cSldViewPr>
      <p:cViewPr>
        <p:scale>
          <a:sx n="93" d="100"/>
          <a:sy n="93" d="100"/>
        </p:scale>
        <p:origin x="-113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7EBA0-FB09-45C8-8E4F-BF4146E4609E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DC1F-6D0F-4177-937B-74DCAFBE4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79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" descr="C:\Users\AIERXUAN\Desktop\微信图片_201812270947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3" y="116633"/>
            <a:ext cx="1223415" cy="12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cuments\Tencent Files\108542432\FileRecv\大校徽及文字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6306"/>
            <a:ext cx="4208561" cy="8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7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75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94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A9F1A6-DFB0-4B21-BDA3-C22F9FD4EA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78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 flip="none" rotWithShape="1">
          <a:gsLst>
            <a:gs pos="100000">
              <a:schemeClr val="bg1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3" descr="C:\Users\AIERXUAN\Desktop\微信图片_201812270947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459"/>
            <a:ext cx="1078677" cy="10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cuments\Tencent Files\108542432\FileRecv\大校徽及文字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87" y="6224085"/>
            <a:ext cx="325301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74165"/>
          <a:stretch/>
        </p:blipFill>
        <p:spPr>
          <a:xfrm>
            <a:off x="971600" y="908800"/>
            <a:ext cx="8157998" cy="5039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3" b="67240"/>
          <a:stretch/>
        </p:blipFill>
        <p:spPr>
          <a:xfrm>
            <a:off x="1956099" y="692696"/>
            <a:ext cx="7177270" cy="11521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74165"/>
          <a:stretch/>
        </p:blipFill>
        <p:spPr>
          <a:xfrm>
            <a:off x="986001" y="692696"/>
            <a:ext cx="8157998" cy="10072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8"/>
          <a:stretch/>
        </p:blipFill>
        <p:spPr>
          <a:xfrm>
            <a:off x="-14402" y="5517232"/>
            <a:ext cx="9144000" cy="16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25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57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7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5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95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5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3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5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1"/>
          <a:stretch/>
        </p:blipFill>
        <p:spPr>
          <a:xfrm flipV="1">
            <a:off x="0" y="2974843"/>
            <a:ext cx="9144000" cy="4198573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485306" y="1537711"/>
            <a:ext cx="8173387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36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任务三：</a:t>
            </a:r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炼钢熔渣</a:t>
            </a:r>
          </a:p>
        </p:txBody>
      </p:sp>
      <p:sp>
        <p:nvSpPr>
          <p:cNvPr id="8" name="文本占位符 2"/>
          <p:cNvSpPr>
            <a:spLocks noGrp="1"/>
          </p:cNvSpPr>
          <p:nvPr/>
        </p:nvSpPr>
        <p:spPr>
          <a:xfrm>
            <a:off x="35496" y="2648198"/>
            <a:ext cx="9144000" cy="1212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lvl="0" indent="0" algn="ctr" eaLnBrk="1" hangingPunct="1">
              <a:lnSpc>
                <a:spcPct val="150000"/>
              </a:lnSpc>
              <a:buNone/>
            </a:pP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KSO_FT"/>
          <p:cNvSpPr>
            <a:spLocks noGrp="1"/>
          </p:cNvSpPr>
          <p:nvPr/>
        </p:nvSpPr>
        <p:spPr bwMode="auto">
          <a:xfrm>
            <a:off x="2339752" y="6468181"/>
            <a:ext cx="4114800" cy="3651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ctr" defTabSz="685800" rtl="0" eaLnBrk="1" latinLnBrk="0" hangingPunct="1">
              <a:defRPr sz="1600" b="1" kern="1200">
                <a:solidFill>
                  <a:srgbClr val="000000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转炉炼钢生产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4871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496300" cy="47513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indent="0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熔渣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R&lt;2.0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时为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酸性渣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，由于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SiO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含量高，高温下可拉成细丝，称为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长渣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，冷却后呈黑亮色玻璃状。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R&gt;2.0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碱性渣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，称之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短渣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2200" u="sng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炼钢熔渣</a:t>
            </a:r>
            <a:r>
              <a:rPr lang="en-US" altLang="zh-CN" sz="2200" u="sng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R≥3.0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indent="0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炼钢熔渣中含有不同数量的碱性、中性和酸性氧化物，它们酸、碱性的强弱可排列如下：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en-US" altLang="zh-CN" sz="2200" dirty="0" err="1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CaO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2200" dirty="0" err="1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MnO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2200" dirty="0" err="1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2200" dirty="0" err="1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MgO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CaF</a:t>
            </a:r>
            <a:r>
              <a:rPr lang="en-US" altLang="zh-CN" sz="2200" baseline="-250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Fe</a:t>
            </a:r>
            <a:r>
              <a:rPr lang="en-US" altLang="zh-CN" sz="2200" baseline="-250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Al</a:t>
            </a:r>
            <a:r>
              <a:rPr lang="en-US" altLang="zh-CN" sz="2200" baseline="-250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TiO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SiO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5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碱性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                                  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中性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            酸性                            </a:t>
            </a:r>
          </a:p>
          <a:p>
            <a:pPr indent="0" algn="ctr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二、熔渣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的化学性质</a:t>
            </a:r>
          </a:p>
        </p:txBody>
      </p:sp>
    </p:spTree>
    <p:extLst>
      <p:ext uri="{BB962C8B-B14F-4D97-AF65-F5344CB8AC3E}">
        <p14:creationId xmlns:p14="http://schemas.microsoft.com/office/powerpoint/2010/main" val="5885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8864" y="126876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熔渣的氧化性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16956"/>
            <a:ext cx="8642350" cy="4824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2200" u="sng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熔渣的氧化性</a:t>
            </a:r>
            <a:r>
              <a:rPr lang="zh-CN" altLang="en-US" sz="2200" u="sng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也称熔渣的氧化能力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，它是熔渣的一个重要的化学性质。</a:t>
            </a:r>
          </a:p>
          <a:p>
            <a:pPr indent="0"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熔渣的氧化性</a:t>
            </a:r>
            <a:r>
              <a:rPr lang="zh-CN" altLang="en-US" sz="2200" u="sng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是指在一定的温度下，单位时间内熔渣向钢液供氧的数量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indent="0"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在其他一定的情况下，熔渣的氧化性</a:t>
            </a:r>
            <a:r>
              <a:rPr lang="zh-CN" altLang="en-US" sz="2200" u="sng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决定了脱磷、脱碳以及夹杂物的去除等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。由于氧化物分解后不同，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只有</a:t>
            </a:r>
            <a:r>
              <a:rPr lang="en-US" altLang="zh-CN" sz="2200" u="sng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200" u="sng" dirty="0" err="1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en-US" altLang="zh-CN" sz="2200" u="sng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(Fe</a:t>
            </a:r>
            <a:r>
              <a:rPr lang="en-US" altLang="zh-CN" sz="2200" baseline="-250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才能向钢中传氧，而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(Al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(SiO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MgO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CaO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等不能传氧。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二、熔渣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的化学性质</a:t>
            </a:r>
          </a:p>
        </p:txBody>
      </p:sp>
    </p:spTree>
    <p:extLst>
      <p:ext uri="{BB962C8B-B14F-4D97-AF65-F5344CB8AC3E}">
        <p14:creationId xmlns:p14="http://schemas.microsoft.com/office/powerpoint/2010/main" val="33664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1625500"/>
            <a:ext cx="7772400" cy="43957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熔渣的氧化性通常是用∑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(%</a:t>
            </a:r>
            <a:r>
              <a:rPr lang="en-US" altLang="zh-CN" sz="2200" dirty="0" err="1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) 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表示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 包括（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）本身和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Fe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折合成（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）两部分。将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Fe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折合成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有两种方法：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全氧折合法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endParaRPr lang="zh-CN" altLang="en-US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全铁折合法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： 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87842"/>
              </p:ext>
            </p:extLst>
          </p:nvPr>
        </p:nvGraphicFramePr>
        <p:xfrm>
          <a:off x="2987824" y="3839666"/>
          <a:ext cx="4824536" cy="51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公式" r:id="rId3" imgW="2387600" imgH="254000" progId="Equation.3">
                  <p:embed/>
                </p:oleObj>
              </mc:Choice>
              <mc:Fallback>
                <p:oleObj name="公式" r:id="rId3" imgW="2387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839666"/>
                        <a:ext cx="4824536" cy="51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030243"/>
            <a:ext cx="184731" cy="54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zh-CN" altLang="en-US" sz="220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295986"/>
              </p:ext>
            </p:extLst>
          </p:nvPr>
        </p:nvGraphicFramePr>
        <p:xfrm>
          <a:off x="2915816" y="4991464"/>
          <a:ext cx="4969644" cy="53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公式" r:id="rId5" imgW="2400300" imgH="254000" progId="Equation.3">
                  <p:embed/>
                </p:oleObj>
              </mc:Choice>
              <mc:Fallback>
                <p:oleObj name="公式" r:id="rId5" imgW="2400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991464"/>
                        <a:ext cx="4969644" cy="531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二、熔渣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的化学性质</a:t>
            </a:r>
          </a:p>
        </p:txBody>
      </p:sp>
    </p:spTree>
    <p:extLst>
      <p:ext uri="{BB962C8B-B14F-4D97-AF65-F5344CB8AC3E}">
        <p14:creationId xmlns:p14="http://schemas.microsoft.com/office/powerpoint/2010/main" val="26684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252164" y="1773634"/>
            <a:ext cx="8496300" cy="5111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609600" indent="0"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熔渣氧化性在炼钢过程中的作用体现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在对熔渣自身、对钢水和对炼钢操作工艺影响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三个方面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609600" indent="0" algn="just" eaLnBrk="1" hangingPunct="1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影响化渣速度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，渣中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能促进石灰溶解，加速化渣，改善炼钢反应动力学条件，加速传质过程；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影响熔渣粘度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，渣中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Fe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和碱性氧化物反应生成铁酸盐，降低熔渣熔点和粘度，避免炼钢渣“返干” 。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二、熔渣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的化学性质</a:t>
            </a:r>
          </a:p>
        </p:txBody>
      </p:sp>
    </p:spTree>
    <p:extLst>
      <p:ext uri="{BB962C8B-B14F-4D97-AF65-F5344CB8AC3E}">
        <p14:creationId xmlns:p14="http://schemas.microsoft.com/office/powerpoint/2010/main" val="35889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8062913" cy="43227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609600" indent="0" eaLnBrk="1" hangingPunct="1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影响钢水含氧量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[O]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，低碳钢水含氧量明显受熔渣氧化性的影响，当钢水含碳量相同时，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熔渣氧化性强，则钢水含氧量高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；影响钢水脱磷，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熔渣氧化性强，有利于脱磷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609600" indent="0" eaLnBrk="1" hangingPunct="1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影响铁合金收得率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氧化性强，降低铁合金收得率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影响炉衬寿命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，熔渣氧化性强，炉衬寿命降低；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影响金属收得率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，熔渣氧化性越强，金属收得率越低。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二、熔渣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的化学性质</a:t>
            </a:r>
          </a:p>
        </p:txBody>
      </p:sp>
    </p:spTree>
    <p:extLst>
      <p:ext uri="{BB962C8B-B14F-4D97-AF65-F5344CB8AC3E}">
        <p14:creationId xmlns:p14="http://schemas.microsoft.com/office/powerpoint/2010/main" val="18189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8135937" cy="4824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熔渣的熔点</a:t>
            </a:r>
            <a:endParaRPr lang="en-US" altLang="zh-CN" sz="2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炼钢过程要求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熔渣的熔点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低于所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炼钢的熔点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50℃-200℃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熔渣的熔化温度与熔渣的成分有关，一般说来，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熔渣中高熔点组元越多，熔化温度越高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 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除</a:t>
            </a:r>
            <a:r>
              <a:rPr lang="en-US" altLang="zh-CN" sz="2200" dirty="0" err="1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CaF</a:t>
            </a:r>
            <a:r>
              <a:rPr lang="en-US" altLang="zh-CN" sz="2200" baseline="-250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外，其他简单氧化物的熔点都很高。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三、熔渣的物理性质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18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776" y="836067"/>
            <a:ext cx="82296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熔渣中常见的氧化物的熔点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graphicFrame>
        <p:nvGraphicFramePr>
          <p:cNvPr id="355421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761285"/>
              </p:ext>
            </p:extLst>
          </p:nvPr>
        </p:nvGraphicFramePr>
        <p:xfrm>
          <a:off x="457200" y="1268413"/>
          <a:ext cx="8229600" cy="4876640"/>
        </p:xfrm>
        <a:graphic>
          <a:graphicData uri="http://schemas.openxmlformats.org/drawingml/2006/table">
            <a:tbl>
              <a:tblPr/>
              <a:tblGrid>
                <a:gridCol w="2207104">
                  <a:extLst>
                    <a:ext uri="{9D8B030D-6E8A-4147-A177-3AD203B41FA5}"/>
                  </a:extLst>
                </a:gridCol>
                <a:gridCol w="1656074">
                  <a:extLst>
                    <a:ext uri="{9D8B030D-6E8A-4147-A177-3AD203B41FA5}"/>
                  </a:extLst>
                </a:gridCol>
                <a:gridCol w="2616269">
                  <a:extLst>
                    <a:ext uri="{9D8B030D-6E8A-4147-A177-3AD203B41FA5}"/>
                  </a:extLst>
                </a:gridCol>
                <a:gridCol w="1750153">
                  <a:extLst>
                    <a:ext uri="{9D8B030D-6E8A-4147-A177-3AD203B41FA5}"/>
                  </a:extLst>
                </a:gridCol>
              </a:tblGrid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化合物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熔点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/℃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化合物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熔点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/℃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CaO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2600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MgO. 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1557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925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MgO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2800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2MgO. 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1890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1713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CaO.MgO. 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1390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FeO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1370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3CaO.MgO. 2SiO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1550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Fe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1457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2CaO.MgO. 2SiO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1450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MnO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1783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2FeO. 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1205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Al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2050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MnO. 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1285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CaF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1418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2MnO. 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1345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CaO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. SiO</a:t>
                      </a:r>
                      <a:r>
                        <a:rPr kumimoji="0" lang="en-US" altLang="zh-CN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1550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CaO. MnO. 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&gt;1700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2CaO. 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2130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3CaO. P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1800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3CaO. 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&gt;2065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CaO. Fe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2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1220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3CaO. 2SiO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1485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2CaO. Fe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2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1420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CaO. FeO .SiO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1205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CaO. 2Fe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2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1240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Fe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3.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1217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CaO. 2FeO .SiO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1205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81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MgO. Al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O</a:t>
                      </a:r>
                      <a:r>
                        <a:rPr kumimoji="0" lang="en-US" altLang="zh-CN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2135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CaO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. CaF</a:t>
                      </a:r>
                      <a:r>
                        <a:rPr kumimoji="0" lang="en-US" altLang="zh-CN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1400</a:t>
                      </a:r>
                    </a:p>
                  </a:txBody>
                  <a:tcPr marL="86014" marR="8601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三、熔渣的物理性质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4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1956"/>
            <a:ext cx="2674938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20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熔渣的黏度</a:t>
            </a:r>
            <a:r>
              <a:rPr lang="zh-CN" altLang="en-US" sz="220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981"/>
            <a:ext cx="8062912" cy="47513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eaLnBrk="1" hangingPunct="1">
              <a:lnSpc>
                <a:spcPct val="150000"/>
              </a:lnSpc>
            </a:pPr>
            <a:r>
              <a:rPr lang="zh-CN" altLang="en-US" sz="2200" smtClean="0">
                <a:latin typeface="微软雅黑" pitchFamily="34" charset="-122"/>
                <a:ea typeface="微软雅黑" pitchFamily="34" charset="-122"/>
              </a:rPr>
              <a:t>黏度是熔渣重要的物理性质，对元素的扩散、渣钢间反应、气体逸出、热量传递，铁损及炉衬寿命等均有很大的影响。</a:t>
            </a:r>
            <a:endParaRPr lang="en-US" altLang="zh-CN" sz="2200" smtClean="0"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</a:pPr>
            <a:r>
              <a:rPr lang="zh-CN" altLang="en-US" sz="220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影响熔渣黏度的因素</a:t>
            </a:r>
            <a:r>
              <a:rPr lang="zh-CN" altLang="en-US" sz="2200" smtClean="0">
                <a:latin typeface="微软雅黑" pitchFamily="34" charset="-122"/>
                <a:ea typeface="微软雅黑" pitchFamily="34" charset="-122"/>
              </a:rPr>
              <a:t>主要有：</a:t>
            </a:r>
            <a:r>
              <a:rPr lang="zh-CN" altLang="en-US" sz="220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熔渣的成分，熔渣中的固体熔点，温度</a:t>
            </a:r>
            <a:r>
              <a:rPr lang="zh-CN" altLang="en-US" sz="220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indent="0" eaLnBrk="1" hangingPunct="1">
              <a:lnSpc>
                <a:spcPct val="150000"/>
              </a:lnSpc>
            </a:pPr>
            <a:r>
              <a:rPr lang="zh-CN" altLang="en-US" sz="2200" smtClean="0">
                <a:latin typeface="微软雅黑" pitchFamily="34" charset="-122"/>
                <a:ea typeface="微软雅黑" pitchFamily="34" charset="-122"/>
              </a:rPr>
              <a:t>一般来讲，</a:t>
            </a:r>
            <a:r>
              <a:rPr lang="zh-CN" altLang="en-US" sz="220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在一定的温度下，凡是能降低熔渣熔点成分，在一定范围内增加其浓度，可使熔渣黏度降低</a:t>
            </a:r>
            <a:r>
              <a:rPr lang="zh-CN" altLang="en-US" sz="2200" smtClean="0">
                <a:latin typeface="微软雅黑" pitchFamily="34" charset="-122"/>
                <a:ea typeface="微软雅黑" pitchFamily="34" charset="-122"/>
              </a:rPr>
              <a:t>；反之</a:t>
            </a:r>
            <a:r>
              <a:rPr lang="en-US" altLang="zh-CN" sz="2200" smtClean="0">
                <a:latin typeface="微软雅黑" pitchFamily="34" charset="-122"/>
                <a:ea typeface="微软雅黑" pitchFamily="34" charset="-122"/>
              </a:rPr>
              <a:t>,  </a:t>
            </a:r>
            <a:r>
              <a:rPr lang="zh-CN" altLang="en-US" sz="2200" smtClean="0">
                <a:latin typeface="微软雅黑" pitchFamily="34" charset="-122"/>
                <a:ea typeface="微软雅黑" pitchFamily="34" charset="-122"/>
              </a:rPr>
              <a:t>则使熔渣黏度增大。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9632" y="260648"/>
            <a:ext cx="3011081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二、熔渣的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</a:p>
        </p:txBody>
      </p:sp>
    </p:spTree>
    <p:extLst>
      <p:ext uri="{BB962C8B-B14F-4D97-AF65-F5344CB8AC3E}">
        <p14:creationId xmlns:p14="http://schemas.microsoft.com/office/powerpoint/2010/main" val="42685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137525" cy="57610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碱性渣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中，</a:t>
            </a:r>
            <a:r>
              <a:rPr lang="en-US" altLang="zh-CN" sz="2200" dirty="0" err="1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CaO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超过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40-50%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后，黏度随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CaO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增加。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SiO</a:t>
            </a:r>
            <a:r>
              <a:rPr lang="en-US" altLang="zh-CN" sz="2200" baseline="-250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在一定范围内增加，能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降低碱性渣的黏度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，但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SiO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含量超过一定值形成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2CaO</a:t>
            </a:r>
            <a:r>
              <a:rPr lang="en-US" altLang="en-US" sz="2200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SiO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时，则使熔渣变稠，原因是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2CaO</a:t>
            </a:r>
            <a:r>
              <a:rPr lang="en-US" altLang="en-US" sz="2200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SiO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的熔点高达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2130℃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dirty="0" err="1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熔点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1370℃)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Fe</a:t>
            </a:r>
            <a:r>
              <a:rPr lang="en-US" altLang="zh-CN" sz="2200" baseline="-250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(1457℃)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有明显降低渣熔点的作用，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增加</a:t>
            </a:r>
            <a:r>
              <a:rPr lang="en-US" altLang="zh-CN" sz="2200" dirty="0" err="1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含量，渣黏度显著降低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dirty="0" err="1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MgO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在碱性渣中对黏度影响很大，当</a:t>
            </a:r>
            <a:r>
              <a:rPr lang="en-US" altLang="zh-CN" sz="2200" dirty="0" err="1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MgO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浓度超过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9%-10%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时，会破坏渣的均匀性，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使熔渣变黏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Al</a:t>
            </a:r>
            <a:r>
              <a:rPr lang="en-US" altLang="zh-CN" sz="2200" baseline="-250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能降低渣的熔点，从而具有稀释碱性渣的作用。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CaF</a:t>
            </a:r>
            <a:r>
              <a:rPr lang="en-US" altLang="zh-CN" sz="2200" baseline="-250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本身熔点较低，它能降低熔渣的黏度。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三、熔渣的物理性质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41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1916831"/>
            <a:ext cx="8062913" cy="4608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algn="just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炼钢过程中，希望造渣材料完全溶解，形成均匀相的熔渣。但实际上炉渣中往往悬浮着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石灰颗粒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200" dirty="0" err="1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MgO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质颗粒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熔渣自身析出的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2CaO</a:t>
            </a:r>
            <a:r>
              <a:rPr lang="en-US" altLang="en-US" sz="2200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SiO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3CaO</a:t>
            </a:r>
            <a:r>
              <a:rPr lang="en-US" altLang="en-US" sz="2200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固体颗粒等。这些固体颗粒的状态对熔渣的黏度产生不同影响。少量尺寸大的颗粒（直径达几毫米），对熔渣黏度影响不大，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尺寸较小（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en-US" altLang="zh-CN" sz="2200" baseline="300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-3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-10</a:t>
            </a:r>
            <a:r>
              <a:rPr lang="en-US" altLang="zh-CN" sz="2200" baseline="300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-2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mm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）数量多的固体颗粒呈乳浊液状态，使熔渣黏度增加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三、熔渣的物理性质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58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58280"/>
            <a:ext cx="8351838" cy="4191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　   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“炼钢先炼渣，好渣出好钢”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，所有炼钢任务的完成几乎都与熔渣有关。熔渣的结构决定着熔渣的物理化学性质，而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熔渣的物理化学性质又影响着炼钢的化学反应平衡及反应速率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。因此，在炼钢过程中必须控制和调整好炉内熔渣的物理化学性质。 </a:t>
            </a:r>
          </a:p>
        </p:txBody>
      </p:sp>
    </p:spTree>
    <p:extLst>
      <p:ext uri="{BB962C8B-B14F-4D97-AF65-F5344CB8AC3E}">
        <p14:creationId xmlns:p14="http://schemas.microsoft.com/office/powerpoint/2010/main" val="6789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7989888" cy="4191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algn="just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酸性渣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温度升高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，聚合的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Si-O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离子键易破坏，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黏度下降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；对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碱性渣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而言，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温度升高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，有利于消除没有熔化的固体颗粒，因而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黏度下降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，总之，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温度升高，熔渣的黏度降低。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indent="0" eaLnBrk="1" hangingPunct="1">
              <a:lnSpc>
                <a:spcPct val="150000"/>
              </a:lnSpc>
            </a:pP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1600℃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炼钢温度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下，熔渣黏度在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0.02-0.1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Pa</a:t>
            </a:r>
            <a:r>
              <a:rPr lang="en-US" altLang="en-US" sz="2200" dirty="0" err="1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之间。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三、熔渣的物理性质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64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784" y="1124099"/>
            <a:ext cx="82296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zh-CN" altLang="en-US" sz="3200" dirty="0" smtClean="0">
                <a:solidFill>
                  <a:srgbClr val="1010DE"/>
                </a:solidFill>
                <a:ea typeface="楷体_GB2312" pitchFamily="49" charset="-122"/>
              </a:rPr>
              <a:t>熔渣和钢水的黏度</a:t>
            </a:r>
            <a:r>
              <a:rPr lang="zh-CN" altLang="en-US" dirty="0" smtClean="0"/>
              <a:t> </a:t>
            </a:r>
          </a:p>
        </p:txBody>
      </p:sp>
      <p:graphicFrame>
        <p:nvGraphicFramePr>
          <p:cNvPr id="360502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027542"/>
              </p:ext>
            </p:extLst>
          </p:nvPr>
        </p:nvGraphicFramePr>
        <p:xfrm>
          <a:off x="457200" y="1741358"/>
          <a:ext cx="8229600" cy="4423946"/>
        </p:xfrm>
        <a:graphic>
          <a:graphicData uri="http://schemas.openxmlformats.org/drawingml/2006/table">
            <a:tbl>
              <a:tblPr/>
              <a:tblGrid>
                <a:gridCol w="2742090">
                  <a:extLst>
                    <a:ext uri="{9D8B030D-6E8A-4147-A177-3AD203B41FA5}"/>
                  </a:extLst>
                </a:gridCol>
                <a:gridCol w="2743755">
                  <a:extLst>
                    <a:ext uri="{9D8B030D-6E8A-4147-A177-3AD203B41FA5}"/>
                  </a:extLst>
                </a:gridCol>
                <a:gridCol w="2743755">
                  <a:extLst>
                    <a:ext uri="{9D8B030D-6E8A-4147-A177-3AD203B41FA5}"/>
                  </a:extLst>
                </a:gridCol>
              </a:tblGrid>
              <a:tr h="461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物质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温度（℃）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黏度（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Pa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·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3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水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0.00089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3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铁水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1425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0.0015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3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9080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钢水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1595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0.0025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3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稀熔渣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1595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0.0020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3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9080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黏度中等渣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1595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0.020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3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稠熔渣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1595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0.20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3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FeO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1400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0.030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3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CaO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接近熔点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&lt;0.050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3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SiO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1942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1.5×10</a:t>
                      </a:r>
                      <a:r>
                        <a:rPr kumimoji="0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43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Al</a:t>
                      </a:r>
                      <a:r>
                        <a:rPr kumimoji="0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2100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0.05</a:t>
                      </a:r>
                    </a:p>
                  </a:txBody>
                  <a:tcPr marL="95898" marR="9589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三、熔渣的物理性质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41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268413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20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熔渣的密度</a:t>
            </a:r>
            <a:r>
              <a:rPr lang="zh-CN" altLang="en-US" sz="220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98663"/>
            <a:ext cx="8229600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固体炉渣的密度可近似用下式计算：</a:t>
            </a:r>
          </a:p>
          <a:p>
            <a:pPr indent="0" eaLnBrk="1" hangingPunct="1">
              <a:lnSpc>
                <a:spcPct val="150000"/>
              </a:lnSpc>
            </a:pPr>
            <a:endParaRPr lang="zh-CN" altLang="en-US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0"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200" i="1" dirty="0" err="1" smtClean="0">
                <a:latin typeface="微软雅黑" pitchFamily="34" charset="-122"/>
                <a:ea typeface="微软雅黑" pitchFamily="34" charset="-122"/>
              </a:rPr>
              <a:t>ρ</a:t>
            </a:r>
            <a:r>
              <a:rPr lang="en-US" altLang="zh-CN" sz="2200" i="1" baseline="-25000" dirty="0" err="1" smtClean="0">
                <a:latin typeface="微软雅黑" pitchFamily="34" charset="-122"/>
                <a:ea typeface="微软雅黑" pitchFamily="34" charset="-122"/>
              </a:rPr>
              <a:t>i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为各化合物的密度；</a:t>
            </a:r>
            <a:r>
              <a:rPr lang="en-US" altLang="zh-CN" sz="2200" i="1" dirty="0" err="1" smtClean="0">
                <a:latin typeface="微软雅黑" pitchFamily="34" charset="-122"/>
                <a:ea typeface="微软雅黑" pitchFamily="34" charset="-122"/>
              </a:rPr>
              <a:t>w</a:t>
            </a:r>
            <a:r>
              <a:rPr lang="en-US" altLang="zh-CN" sz="2200" i="1" baseline="-25000" dirty="0" err="1" smtClean="0">
                <a:latin typeface="微软雅黑" pitchFamily="34" charset="-122"/>
                <a:ea typeface="微软雅黑" pitchFamily="34" charset="-122"/>
              </a:rPr>
              <a:t>i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为渣中各化合物的质量百分数，</a:t>
            </a:r>
            <a:r>
              <a:rPr lang="en-US" altLang="zh-CN" sz="2200" i="1" dirty="0" smtClean="0">
                <a:latin typeface="微软雅黑" pitchFamily="34" charset="-122"/>
                <a:ea typeface="微软雅黑" pitchFamily="34" charset="-122"/>
              </a:rPr>
              <a:t>%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 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08944"/>
              </p:ext>
            </p:extLst>
          </p:nvPr>
        </p:nvGraphicFramePr>
        <p:xfrm>
          <a:off x="3635896" y="2629347"/>
          <a:ext cx="1684758" cy="51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公式" r:id="rId3" imgW="749300" imgH="228600" progId="Equation.3">
                  <p:embed/>
                </p:oleObj>
              </mc:Choice>
              <mc:Fallback>
                <p:oleObj name="公式" r:id="rId3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629347"/>
                        <a:ext cx="1684758" cy="511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三、熔渣的物理性质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53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872" y="1556147"/>
            <a:ext cx="82296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熔渣中化合物的密度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graphicFrame>
        <p:nvGraphicFramePr>
          <p:cNvPr id="362558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883833"/>
              </p:ext>
            </p:extLst>
          </p:nvPr>
        </p:nvGraphicFramePr>
        <p:xfrm>
          <a:off x="539750" y="2274663"/>
          <a:ext cx="8229600" cy="3530601"/>
        </p:xfrm>
        <a:graphic>
          <a:graphicData uri="http://schemas.openxmlformats.org/drawingml/2006/table">
            <a:tbl>
              <a:tblPr/>
              <a:tblGrid>
                <a:gridCol w="1369919">
                  <a:extLst>
                    <a:ext uri="{9D8B030D-6E8A-4147-A177-3AD203B41FA5}"/>
                  </a:extLst>
                </a:gridCol>
                <a:gridCol w="1371600">
                  <a:extLst>
                    <a:ext uri="{9D8B030D-6E8A-4147-A177-3AD203B41FA5}"/>
                  </a:extLst>
                </a:gridCol>
                <a:gridCol w="1371600">
                  <a:extLst>
                    <a:ext uri="{9D8B030D-6E8A-4147-A177-3AD203B41FA5}"/>
                  </a:extLst>
                </a:gridCol>
                <a:gridCol w="1373281">
                  <a:extLst>
                    <a:ext uri="{9D8B030D-6E8A-4147-A177-3AD203B41FA5}"/>
                  </a:extLst>
                </a:gridCol>
                <a:gridCol w="1371600">
                  <a:extLst>
                    <a:ext uri="{9D8B030D-6E8A-4147-A177-3AD203B41FA5}"/>
                  </a:extLst>
                </a:gridCol>
                <a:gridCol w="1371600">
                  <a:extLst>
                    <a:ext uri="{9D8B030D-6E8A-4147-A177-3AD203B41FA5}"/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化合物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密度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化合物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密度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化合物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密度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Al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3.97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MnO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5.40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</a:t>
                      </a:r>
                      <a:r>
                        <a:rPr kumimoji="0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4.87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08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Na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2.27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</a:t>
                      </a:r>
                      <a:r>
                        <a:rPr kumimoji="0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2.39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ZrO</a:t>
                      </a:r>
                      <a:r>
                        <a:rPr kumimoji="0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5.56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CaO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3.32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Fe</a:t>
                      </a:r>
                      <a:r>
                        <a:rPr kumimoji="0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5.20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CaF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2.80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CeO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7.13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FeO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5.90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FeS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4.58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08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Cr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5.21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SiO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2.32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CaS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2.80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5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MgO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3.50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TiO</a:t>
                      </a:r>
                      <a:r>
                        <a:rPr kumimoji="0" lang="en-US" altLang="zh-CN" sz="20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4.24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819" marR="968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三、熔渣的物理性质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81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7772400" cy="4824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indent="0" eaLnBrk="1" hangingPunct="1">
              <a:lnSpc>
                <a:spcPct val="150000"/>
              </a:lnSpc>
            </a:pP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1400℃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时熔渣的密度与组成的关系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： 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endParaRPr lang="zh-CN" altLang="en-US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熔渣的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温度高于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1400℃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时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可表示为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  <a:buFontTx/>
              <a:buNone/>
            </a:pP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一般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液态碱性渣的密度为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3.0 g/cm</a:t>
            </a:r>
            <a:r>
              <a:rPr lang="en-US" altLang="zh-CN" sz="2200" baseline="300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 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固态碱性渣的密度为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3.5 g/cm</a:t>
            </a:r>
            <a:r>
              <a:rPr lang="en-US" altLang="zh-CN" sz="2200" baseline="300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40%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的高氧化性的密度为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4.0g/cm</a:t>
            </a:r>
            <a:r>
              <a:rPr lang="en-US" altLang="zh-CN" sz="22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471737"/>
              </p:ext>
            </p:extLst>
          </p:nvPr>
        </p:nvGraphicFramePr>
        <p:xfrm>
          <a:off x="971550" y="1916832"/>
          <a:ext cx="72009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公式" r:id="rId3" imgW="4432300" imgH="685800" progId="Equation.3">
                  <p:embed/>
                </p:oleObj>
              </mc:Choice>
              <mc:Fallback>
                <p:oleObj name="公式" r:id="rId3" imgW="44323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16832"/>
                        <a:ext cx="720090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922207"/>
              </p:ext>
            </p:extLst>
          </p:nvPr>
        </p:nvGraphicFramePr>
        <p:xfrm>
          <a:off x="3347864" y="3861048"/>
          <a:ext cx="2736354" cy="68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公式" r:id="rId5" imgW="1714500" imgH="431800" progId="Equation.3">
                  <p:embed/>
                </p:oleObj>
              </mc:Choice>
              <mc:Fallback>
                <p:oleObj name="公式" r:id="rId5" imgW="171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861048"/>
                        <a:ext cx="2736354" cy="68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三、熔渣的物理性质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21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8"/>
          <a:stretch/>
        </p:blipFill>
        <p:spPr>
          <a:xfrm>
            <a:off x="5680" y="4509120"/>
            <a:ext cx="9144000" cy="38516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6"/>
          <a:stretch/>
        </p:blipFill>
        <p:spPr>
          <a:xfrm>
            <a:off x="0" y="3592286"/>
            <a:ext cx="9144000" cy="30689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74165"/>
          <a:stretch/>
        </p:blipFill>
        <p:spPr>
          <a:xfrm>
            <a:off x="-226429" y="1052815"/>
            <a:ext cx="9330208" cy="8189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3" b="67240"/>
          <a:stretch/>
        </p:blipFill>
        <p:spPr>
          <a:xfrm>
            <a:off x="839038" y="836712"/>
            <a:ext cx="8208561" cy="18722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74165"/>
          <a:stretch/>
        </p:blipFill>
        <p:spPr>
          <a:xfrm>
            <a:off x="-186208" y="643889"/>
            <a:ext cx="9330208" cy="16368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63688" y="2204864"/>
            <a:ext cx="61206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11500" b="1" cap="all" dirty="0" smtClean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</a:rPr>
              <a:t>谢谢！</a:t>
            </a:r>
            <a:endParaRPr lang="zh-CN" altLang="en-US" sz="11500" b="1" cap="all" dirty="0">
              <a:ln w="0"/>
              <a:solidFill>
                <a:schemeClr val="accent4"/>
              </a:solidFill>
              <a:effectLst>
                <a:reflection blurRad="12700" stA="50000" endPos="50000" dist="5000" dir="5400000" sy="-100000" rotWithShape="0"/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64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142190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（一）熔渣的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作用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7442"/>
            <a:ext cx="8353425" cy="4679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去除铁水和钢水中的磷、硫等有害元素，同时能将将铁和其他有用元素的损失控制最低； </a:t>
            </a:r>
          </a:p>
          <a:p>
            <a:pPr indent="0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保护钢液不过度氧化、不吸收有害气体、保温、减少有益元素烧损； </a:t>
            </a:r>
          </a:p>
          <a:p>
            <a:pPr indent="0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防止热量散失，以保证钢的冶炼温度； </a:t>
            </a:r>
          </a:p>
          <a:p>
            <a:pPr indent="0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吸收钢液中上浮的夹杂物及反应产物。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9632" y="260648"/>
            <a:ext cx="682622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熔渣的作用、来源、分类与组成 </a:t>
            </a:r>
          </a:p>
        </p:txBody>
      </p:sp>
    </p:spTree>
    <p:extLst>
      <p:ext uri="{BB962C8B-B14F-4D97-AF65-F5344CB8AC3E}">
        <p14:creationId xmlns:p14="http://schemas.microsoft.com/office/powerpoint/2010/main" val="3480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55728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熔渣在炼钢过程也有不利作用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7420" y="2276425"/>
            <a:ext cx="8604250" cy="4752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eaLnBrk="1" hangingPunct="1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侵蚀耐火材料，降低炉衬寿命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，特别是低碱度熔渣对炉衬的侵蚀更为严重；</a:t>
            </a:r>
          </a:p>
          <a:p>
            <a:pPr indent="0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熔渣中夹带小颗粒金属及未被还原的金属氧化物，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降低了金属的回收率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造好渣是炼钢的重要条件，造出</a:t>
            </a:r>
            <a:r>
              <a:rPr lang="zh-CN" altLang="en-US" sz="2200" i="1" u="sng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成分合适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200" i="1" u="sng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温度适当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并具有</a:t>
            </a:r>
            <a:r>
              <a:rPr lang="zh-CN" altLang="en-US" sz="2200" i="1" u="sng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适宜于某种精炼目的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的炉渣，发挥其积极作用，抑制其不利作用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9632" y="260648"/>
            <a:ext cx="682622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熔渣的作用、来源、分类与组成 </a:t>
            </a:r>
          </a:p>
        </p:txBody>
      </p:sp>
    </p:spTree>
    <p:extLst>
      <p:ext uri="{BB962C8B-B14F-4D97-AF65-F5344CB8AC3E}">
        <p14:creationId xmlns:p14="http://schemas.microsoft.com/office/powerpoint/2010/main" val="10664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425" y="157735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（二）熔渣的来源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20888"/>
            <a:ext cx="8229600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609600" indent="0" algn="just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炼钢过程有目的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加入的造渣材料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，如石灰、石灰石、萤石、硅石、铁矾土及火砖块。</a:t>
            </a:r>
          </a:p>
          <a:p>
            <a:pPr marL="609600" indent="0" algn="just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钢铁材料中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Si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Mn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Fe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等元素的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氧化产物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609600" indent="0" algn="just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冶炼过程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被侵蚀的炉衬耐火材料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9632" y="260648"/>
            <a:ext cx="682622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熔渣的作用、来源、分类与组成 </a:t>
            </a:r>
          </a:p>
        </p:txBody>
      </p:sp>
    </p:spTree>
    <p:extLst>
      <p:ext uri="{BB962C8B-B14F-4D97-AF65-F5344CB8AC3E}">
        <p14:creationId xmlns:p14="http://schemas.microsoft.com/office/powerpoint/2010/main" val="31461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62148" y="1340768"/>
            <a:ext cx="8229600" cy="710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38200" algn="l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（三）熔渣的分类与组成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7376"/>
            <a:ext cx="7920037" cy="4826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不同炼钢方法采用不同的渣系进行冶炼，造不同成分的炉渣，可达到不同的冶炼目的。</a:t>
            </a:r>
          </a:p>
          <a:p>
            <a:pPr indent="0"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转炉炼钢造碱性氧化渣，而电炉炼钢造碱性还原渣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，它们在物理化学性质和冶金反应特点上有明显的差别。</a:t>
            </a:r>
          </a:p>
          <a:p>
            <a:pPr indent="0"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碱性氧化渣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因碱性氧化物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CaO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含量较高，具有脱磷、脱硫能力，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碱性还原渣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因含有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CaC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，不仅具有脱硫能力，而且有脱氧能力。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9632" y="260648"/>
            <a:ext cx="682622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熔渣的作用、来源、分类与组成 </a:t>
            </a:r>
          </a:p>
        </p:txBody>
      </p:sp>
    </p:spTree>
    <p:extLst>
      <p:ext uri="{BB962C8B-B14F-4D97-AF65-F5344CB8AC3E}">
        <p14:creationId xmlns:p14="http://schemas.microsoft.com/office/powerpoint/2010/main" val="33802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556792"/>
            <a:ext cx="82296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转炉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的炉渣成分和性质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graphicFrame>
        <p:nvGraphicFramePr>
          <p:cNvPr id="33587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52075"/>
              </p:ext>
            </p:extLst>
          </p:nvPr>
        </p:nvGraphicFramePr>
        <p:xfrm>
          <a:off x="1403648" y="2420888"/>
          <a:ext cx="6796992" cy="3034384"/>
        </p:xfrm>
        <a:graphic>
          <a:graphicData uri="http://schemas.openxmlformats.org/drawingml/2006/table">
            <a:tbl>
              <a:tblPr/>
              <a:tblGrid>
                <a:gridCol w="1218031">
                  <a:extLst>
                    <a:ext uri="{9D8B030D-6E8A-4147-A177-3AD203B41FA5}"/>
                  </a:extLst>
                </a:gridCol>
                <a:gridCol w="1715026">
                  <a:extLst>
                    <a:ext uri="{9D8B030D-6E8A-4147-A177-3AD203B41FA5}"/>
                  </a:extLst>
                </a:gridCol>
                <a:gridCol w="1431028">
                  <a:extLst>
                    <a:ext uri="{9D8B030D-6E8A-4147-A177-3AD203B41FA5}"/>
                  </a:extLst>
                </a:gridCol>
                <a:gridCol w="2432907">
                  <a:extLst>
                    <a:ext uri="{9D8B030D-6E8A-4147-A177-3AD203B41FA5}"/>
                  </a:extLst>
                </a:gridCol>
              </a:tblGrid>
              <a:tr h="6570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类别</a:t>
                      </a:r>
                    </a:p>
                  </a:txBody>
                  <a:tcPr marL="90879" marR="9087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化学成分</a:t>
                      </a:r>
                    </a:p>
                  </a:txBody>
                  <a:tcPr marL="90879" marR="9087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E9080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转炉中组成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E9080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879" marR="9087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10DE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冶金反应特点</a:t>
                      </a:r>
                    </a:p>
                  </a:txBody>
                  <a:tcPr marL="90879" marR="9087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52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90803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酸性氧化渣</a:t>
                      </a:r>
                    </a:p>
                  </a:txBody>
                  <a:tcPr marL="90879" marR="9087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CaO+FeO+MnO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altLang="zh-CN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zh-CN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O</a:t>
                      </a:r>
                      <a:r>
                        <a:rPr kumimoji="0" lang="en-US" altLang="zh-CN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0879" marR="9087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－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879" marR="9087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[C],[Si],[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Mn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]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氧化缓慢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10DE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不能脱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10DE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P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10DE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、脱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10DE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；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钢水中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[O]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较低  </a:t>
                      </a:r>
                    </a:p>
                  </a:txBody>
                  <a:tcPr marL="90879" marR="9087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3106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10DE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碱性氧化渣</a:t>
                      </a:r>
                    </a:p>
                  </a:txBody>
                  <a:tcPr marL="90879" marR="9087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/SiO</a:t>
                      </a:r>
                      <a:r>
                        <a:rPr kumimoji="0" lang="en-US" altLang="zh-CN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CaO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FeO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MnO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MgO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0879" marR="9087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3.0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－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35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－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55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7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－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－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－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879" marR="9087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[C],[Si],[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Mn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]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迅速氧化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能较好脱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P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；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能脱去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50%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的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；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10DE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钢水中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10DE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[O]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10DE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较高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90879" marR="90879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9632" y="260648"/>
            <a:ext cx="682622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熔渣的作用、来源、分类与组成 </a:t>
            </a:r>
          </a:p>
        </p:txBody>
      </p:sp>
    </p:spTree>
    <p:extLst>
      <p:ext uri="{BB962C8B-B14F-4D97-AF65-F5344CB8AC3E}">
        <p14:creationId xmlns:p14="http://schemas.microsoft.com/office/powerpoint/2010/main" val="27979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74304"/>
            <a:ext cx="8497887" cy="4191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609600" indent="0" eaLnBrk="1" hangingPunct="1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熔渣的碱度</a:t>
            </a:r>
          </a:p>
          <a:p>
            <a:pPr marL="609600" indent="0"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熔渣中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碱性氧化物浓度总和与酸性氧化物浓度总和之比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称之为熔渣碱度，常用符号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表示。熔渣碱度的大小直接对渣钢间的物理化学反应，如脱磷、脱硫、去气等产生影响。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二、熔渣的化学性质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44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炉料中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w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[P]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&lt;0.30%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2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2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0.30%≤w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[P]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＜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0.60%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 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276879"/>
              </p:ext>
            </p:extLst>
          </p:nvPr>
        </p:nvGraphicFramePr>
        <p:xfrm>
          <a:off x="3923928" y="2132856"/>
          <a:ext cx="1545283" cy="108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公式" r:id="rId3" imgW="660113" imgH="469696" progId="Equation.3">
                  <p:embed/>
                </p:oleObj>
              </mc:Choice>
              <mc:Fallback>
                <p:oleObj name="公式" r:id="rId3" imgW="660113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132856"/>
                        <a:ext cx="1545283" cy="108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518626"/>
              </p:ext>
            </p:extLst>
          </p:nvPr>
        </p:nvGraphicFramePr>
        <p:xfrm>
          <a:off x="2987824" y="4221088"/>
          <a:ext cx="4169650" cy="63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公式" r:id="rId5" imgW="1548728" imgH="241195" progId="Equation.3">
                  <p:embed/>
                </p:oleObj>
              </mc:Choice>
              <mc:Fallback>
                <p:oleObj name="公式" r:id="rId5" imgW="154872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221088"/>
                        <a:ext cx="4169650" cy="639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59632" y="260648"/>
            <a:ext cx="3831818" cy="6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二、熔渣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的化学性质</a:t>
            </a:r>
          </a:p>
        </p:txBody>
      </p:sp>
    </p:spTree>
    <p:extLst>
      <p:ext uri="{BB962C8B-B14F-4D97-AF65-F5344CB8AC3E}">
        <p14:creationId xmlns:p14="http://schemas.microsoft.com/office/powerpoint/2010/main" val="17618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1868</Words>
  <Application>Microsoft Office PowerPoint</Application>
  <PresentationFormat>全屏显示(4:3)</PresentationFormat>
  <Paragraphs>269</Paragraphs>
  <Slides>25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主题​​</vt:lpstr>
      <vt:lpstr>公式</vt:lpstr>
      <vt:lpstr>PowerPoint 演示文稿</vt:lpstr>
      <vt:lpstr>PowerPoint 演示文稿</vt:lpstr>
      <vt:lpstr>（一）熔渣的作用</vt:lpstr>
      <vt:lpstr>熔渣在炼钢过程也有不利作用: </vt:lpstr>
      <vt:lpstr>（二）熔渣的来源 </vt:lpstr>
      <vt:lpstr>（三）熔渣的分类与组成</vt:lpstr>
      <vt:lpstr>转炉的炉渣成分和性质 </vt:lpstr>
      <vt:lpstr>PowerPoint 演示文稿</vt:lpstr>
      <vt:lpstr>PowerPoint 演示文稿</vt:lpstr>
      <vt:lpstr>PowerPoint 演示文稿</vt:lpstr>
      <vt:lpstr>熔渣的氧化性 </vt:lpstr>
      <vt:lpstr>PowerPoint 演示文稿</vt:lpstr>
      <vt:lpstr>PowerPoint 演示文稿</vt:lpstr>
      <vt:lpstr>PowerPoint 演示文稿</vt:lpstr>
      <vt:lpstr>PowerPoint 演示文稿</vt:lpstr>
      <vt:lpstr>熔渣中常见的氧化物的熔点 </vt:lpstr>
      <vt:lpstr>熔渣的黏度 </vt:lpstr>
      <vt:lpstr>PowerPoint 演示文稿</vt:lpstr>
      <vt:lpstr>PowerPoint 演示文稿</vt:lpstr>
      <vt:lpstr>PowerPoint 演示文稿</vt:lpstr>
      <vt:lpstr>熔渣和钢水的黏度 </vt:lpstr>
      <vt:lpstr>熔渣的密度 </vt:lpstr>
      <vt:lpstr>熔渣中化合物的密度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AIERXUAN</dc:creator>
  <cp:lastModifiedBy>lenovo</cp:lastModifiedBy>
  <cp:revision>92</cp:revision>
  <dcterms:created xsi:type="dcterms:W3CDTF">2018-12-27T01:42:22Z</dcterms:created>
  <dcterms:modified xsi:type="dcterms:W3CDTF">2019-02-17T13:06:06Z</dcterms:modified>
</cp:coreProperties>
</file>