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</p:sldMasterIdLst>
  <p:sldIdLst>
    <p:sldId id="260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12192000" cy="6858000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华文新魏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华文新魏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华文新魏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华文新魏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华文新魏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华文新魏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华文新魏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华文新魏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华文新魏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85662"/>
    <a:srgbClr val="C12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1"/>
    <p:restoredTop sz="94660"/>
  </p:normalViewPr>
  <p:slideViewPr>
    <p:cSldViewPr snapToGrid="0">
      <p:cViewPr varScale="1">
        <p:scale>
          <a:sx n="65" d="100"/>
          <a:sy n="65" d="100"/>
        </p:scale>
        <p:origin x="66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D5FFB7-BFA9-43F3-9676-58783DCC1BC4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D5FFB7-BFA9-43F3-9676-58783DCC1BC4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11139"/>
            <a:ext cx="2743200" cy="5915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11139"/>
            <a:ext cx="8026400" cy="5915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D5FFB7-BFA9-43F3-9676-58783DCC1BC4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F9F83D-43BE-494C-9E21-0DD8308CF32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F9F83D-43BE-494C-9E21-0DD8308CF32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F9F83D-43BE-494C-9E21-0DD8308CF32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F9F83D-43BE-494C-9E21-0DD8308CF32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F9F83D-43BE-494C-9E21-0DD8308CF32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F9F83D-43BE-494C-9E21-0DD8308CF32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F9F83D-43BE-494C-9E21-0DD8308CF32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F9F83D-43BE-494C-9E21-0DD8308CF32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D5FFB7-BFA9-43F3-9676-58783DCC1BC4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F9F83D-43BE-494C-9E21-0DD8308CF32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F9F83D-43BE-494C-9E21-0DD8308CF32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11139"/>
            <a:ext cx="2743200" cy="5915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11139"/>
            <a:ext cx="8026400" cy="5915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F9F83D-43BE-494C-9E21-0DD8308CF32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A18550-FB59-40FA-93BD-B32F45F3C3E9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A18550-FB59-40FA-93BD-B32F45F3C3E9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A18550-FB59-40FA-93BD-B32F45F3C3E9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A18550-FB59-40FA-93BD-B32F45F3C3E9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A18550-FB59-40FA-93BD-B32F45F3C3E9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A18550-FB59-40FA-93BD-B32F45F3C3E9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A18550-FB59-40FA-93BD-B32F45F3C3E9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D5FFB7-BFA9-43F3-9676-58783DCC1BC4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A18550-FB59-40FA-93BD-B32F45F3C3E9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A18550-FB59-40FA-93BD-B32F45F3C3E9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A18550-FB59-40FA-93BD-B32F45F3C3E9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11139"/>
            <a:ext cx="2743200" cy="5915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11139"/>
            <a:ext cx="8026400" cy="5915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A18550-FB59-40FA-93BD-B32F45F3C3E9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0849BE-C0C2-4D78-9487-29C9708D7F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0849BE-C0C2-4D78-9487-29C9708D7F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0849BE-C0C2-4D78-9487-29C9708D7F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0849BE-C0C2-4D78-9487-29C9708D7F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0849BE-C0C2-4D78-9487-29C9708D7F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0849BE-C0C2-4D78-9487-29C9708D7F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D5FFB7-BFA9-43F3-9676-58783DCC1BC4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0849BE-C0C2-4D78-9487-29C9708D7F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0849BE-C0C2-4D78-9487-29C9708D7F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0849BE-C0C2-4D78-9487-29C9708D7F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0849BE-C0C2-4D78-9487-29C9708D7F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11139"/>
            <a:ext cx="2743200" cy="5915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11139"/>
            <a:ext cx="8026400" cy="5915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0849BE-C0C2-4D78-9487-29C9708D7F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4"/>
          <p:cNvSpPr/>
          <p:nvPr/>
        </p:nvSpPr>
        <p:spPr>
          <a:xfrm>
            <a:off x="406400" y="328613"/>
            <a:ext cx="11376025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0" name="副标题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7" name="日期占位符 18"/>
          <p:cNvSpPr>
            <a:spLocks noGrp="1"/>
          </p:cNvSpPr>
          <p:nvPr>
            <p:ph type="dt" sz="half" idx="2"/>
          </p:nvPr>
        </p:nvSpPr>
        <p:spPr>
          <a:xfrm>
            <a:off x="5035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3"/>
          </p:nvPr>
        </p:nvSpPr>
        <p:spPr>
          <a:xfrm>
            <a:off x="8083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10" name="灯片编号占位符 10"/>
          <p:cNvSpPr>
            <a:spLocks noGrp="1"/>
          </p:cNvSpPr>
          <p:nvPr>
            <p:ph type="sldNum" sz="quarter" idx="4"/>
          </p:nvPr>
        </p:nvSpPr>
        <p:spPr>
          <a:xfrm>
            <a:off x="11131550" y="6111875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1EB3E35-FCD2-422E-B213-4E5C17BDD7A4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2217" y="156872"/>
            <a:ext cx="10911840" cy="964357"/>
          </a:xfrm>
        </p:spPr>
        <p:txBody>
          <a:bodyPr/>
          <a:lstStyle>
            <a:lvl1pPr>
              <a:defRPr baseline="0">
                <a:solidFill>
                  <a:srgbClr val="C00000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7384" y="1284515"/>
            <a:ext cx="11546016" cy="537754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131550" y="6111875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33DD2B-EAAD-4C59-ACB6-1A4D330C99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406400" y="328613"/>
            <a:ext cx="11376025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5035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8083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131550" y="6111875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F90369E-5D46-49DC-9C7B-F703C4E2D6D1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5035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>
          <a:xfrm>
            <a:off x="8083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11131550" y="6111875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0B46E2-C982-45FF-A181-02DAB18D078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lvl1pPr>
              <a:defRPr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5035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8083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11131550" y="6111875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0B6D54-E5F2-428A-8B13-877277EA0C8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D5FFB7-BFA9-43F3-9676-58783DCC1BC4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2"/>
          </p:nvPr>
        </p:nvSpPr>
        <p:spPr>
          <a:xfrm>
            <a:off x="5035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3"/>
          </p:nvPr>
        </p:nvSpPr>
        <p:spPr>
          <a:xfrm>
            <a:off x="8083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11131550" y="6111875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4308528-4311-4DFB-BBDB-00ADFA8C1DB6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406400" y="328613"/>
            <a:ext cx="11376025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日期占位符 1"/>
          <p:cNvSpPr>
            <a:spLocks noGrp="1"/>
          </p:cNvSpPr>
          <p:nvPr>
            <p:ph type="dt" sz="half" idx="2"/>
          </p:nvPr>
        </p:nvSpPr>
        <p:spPr>
          <a:xfrm>
            <a:off x="5035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3"/>
          </p:nvPr>
        </p:nvSpPr>
        <p:spPr>
          <a:xfrm>
            <a:off x="8083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11131550" y="6111875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879596-2345-4B8C-A78B-73490F2DB775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5035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>
          <a:xfrm>
            <a:off x="8083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11131550" y="6111875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8FDA6A-6F97-4A48-B99B-391EA32D9C73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406400" y="328613"/>
            <a:ext cx="11376025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单圆角矩形 5"/>
          <p:cNvSpPr/>
          <p:nvPr/>
        </p:nvSpPr>
        <p:spPr>
          <a:xfrm>
            <a:off x="8534400" y="433388"/>
            <a:ext cx="30988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 vert="horz" wrap="square" lIns="182880" tIns="9144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5035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8083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11131550" y="6111875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271A48-A9F1-4130-8FF0-3163F1C770F8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2"/>
          </p:nvPr>
        </p:nvSpPr>
        <p:spPr>
          <a:xfrm>
            <a:off x="5035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8083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131550" y="6111875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6DBAD2-0B3D-4044-8F5D-AAA8AE7F1E9F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2"/>
          </p:nvPr>
        </p:nvSpPr>
        <p:spPr>
          <a:xfrm>
            <a:off x="5035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8083550" y="6111875"/>
            <a:ext cx="3048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131550" y="6111875"/>
            <a:ext cx="609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A93A429-AB74-40E1-AD8D-4FA171AB424F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D5FFB7-BFA9-43F3-9676-58783DCC1BC4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D5FFB7-BFA9-43F3-9676-58783DCC1BC4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D5FFB7-BFA9-43F3-9676-58783DCC1BC4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D5FFB7-BFA9-43F3-9676-58783DCC1BC4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image" Target="../media/image2.png"/><Relationship Id="rId13" Type="http://schemas.openxmlformats.org/officeDocument/2006/relationships/image" Target="../media/image1.png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4" Type="http://schemas.openxmlformats.org/officeDocument/2006/relationships/theme" Target="../theme/theme3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5" Type="http://schemas.openxmlformats.org/officeDocument/2006/relationships/theme" Target="../theme/theme4.xml"/><Relationship Id="rId14" Type="http://schemas.openxmlformats.org/officeDocument/2006/relationships/image" Target="../media/image2.png"/><Relationship Id="rId13" Type="http://schemas.openxmlformats.org/officeDocument/2006/relationships/image" Target="../media/image1.png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20637"/>
            <a:ext cx="12192000" cy="1438275"/>
          </a:xfrm>
          <a:prstGeom prst="rect">
            <a:avLst/>
          </a:prstGeom>
          <a:solidFill>
            <a:srgbClr val="243AA8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0638" y="6742113"/>
            <a:ext cx="12171363" cy="115888"/>
          </a:xfrm>
          <a:prstGeom prst="rect">
            <a:avLst/>
          </a:prstGeom>
          <a:solidFill>
            <a:srgbClr val="C1C1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7200" rIns="36000" bIns="18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0638" y="-9525"/>
            <a:ext cx="12192000" cy="109538"/>
          </a:xfrm>
          <a:prstGeom prst="rect">
            <a:avLst/>
          </a:prstGeom>
          <a:solidFill>
            <a:srgbClr val="C1C1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7200" rIns="36000" bIns="18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title"/>
          </p:nvPr>
        </p:nvSpPr>
        <p:spPr>
          <a:xfrm>
            <a:off x="609600" y="2111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0" name="Rectangle 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D5FFB7-BFA9-43F3-9676-58783DCC1BC4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5"/>
          <p:cNvSpPr>
            <a:spLocks noGrp="1"/>
          </p:cNvSpPr>
          <p:nvPr>
            <p:ph type="title"/>
          </p:nvPr>
        </p:nvSpPr>
        <p:spPr>
          <a:xfrm>
            <a:off x="609600" y="2111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F9F83D-43BE-494C-9E21-0DD8308CF32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20637"/>
            <a:ext cx="12192000" cy="1438275"/>
          </a:xfrm>
          <a:prstGeom prst="rect">
            <a:avLst/>
          </a:prstGeom>
          <a:solidFill>
            <a:srgbClr val="243AA8"/>
          </a:solidFill>
          <a:ln w="9525" cmpd="sng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0638" y="6742113"/>
            <a:ext cx="12171363" cy="115888"/>
          </a:xfrm>
          <a:prstGeom prst="rect">
            <a:avLst/>
          </a:prstGeom>
          <a:solidFill>
            <a:srgbClr val="C1C1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7200" rIns="36000" bIns="18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0638" y="-9525"/>
            <a:ext cx="12192000" cy="109538"/>
          </a:xfrm>
          <a:prstGeom prst="rect">
            <a:avLst/>
          </a:prstGeom>
          <a:solidFill>
            <a:srgbClr val="C1C1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7200" rIns="36000" bIns="18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7" name="Rectangle 5"/>
          <p:cNvSpPr>
            <a:spLocks noGrp="1"/>
          </p:cNvSpPr>
          <p:nvPr>
            <p:ph type="title"/>
          </p:nvPr>
        </p:nvSpPr>
        <p:spPr>
          <a:xfrm>
            <a:off x="609600" y="2111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8" name="Rectangle 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A18550-FB59-40FA-93BD-B32F45F3C3E9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5"/>
          <p:cNvSpPr>
            <a:spLocks noGrp="1"/>
          </p:cNvSpPr>
          <p:nvPr>
            <p:ph type="title"/>
          </p:nvPr>
        </p:nvSpPr>
        <p:spPr>
          <a:xfrm>
            <a:off x="609600" y="2111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099" name="Rectangle 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20849BE-C0C2-4D78-9487-29C9708D7F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/>
      <p:sp>
        <p:nvSpPr>
          <p:cNvPr id="9" name="圆角矩形 8"/>
          <p:cNvSpPr/>
          <p:nvPr/>
        </p:nvSpPr>
        <p:spPr>
          <a:xfrm>
            <a:off x="0" y="0"/>
            <a:ext cx="12191999" cy="68580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212725" y="163513"/>
            <a:ext cx="10912475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126" name="文本占位符 3"/>
          <p:cNvSpPr>
            <a:spLocks noGrp="1"/>
          </p:cNvSpPr>
          <p:nvPr>
            <p:ph type="body" idx="1"/>
          </p:nvPr>
        </p:nvSpPr>
        <p:spPr>
          <a:xfrm>
            <a:off x="584200" y="1417638"/>
            <a:ext cx="10910888" cy="5026025"/>
          </a:xfrm>
          <a:prstGeom prst="rect">
            <a:avLst/>
          </a:prstGeom>
          <a:noFill/>
          <a:ln w="9525">
            <a:noFill/>
          </a:ln>
        </p:spPr>
        <p:txBody>
          <a:bodyPr lIns="182880" tIns="9144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265430" indent="-265430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005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880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文本框 2"/>
          <p:cNvSpPr txBox="1"/>
          <p:nvPr/>
        </p:nvSpPr>
        <p:spPr>
          <a:xfrm>
            <a:off x="1862138" y="2249488"/>
            <a:ext cx="8847137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6600" dirty="0">
                <a:latin typeface="Arial" panose="020B0604020202020204" pitchFamily="34" charset="0"/>
                <a:ea typeface="华文新魏" pitchFamily="2" charset="-122"/>
              </a:rPr>
              <a:t>如何更加有效地沟通</a:t>
            </a:r>
            <a:endParaRPr lang="zh-CN" altLang="en-US" sz="6600" dirty="0">
              <a:latin typeface="Arial" panose="020B0604020202020204" pitchFamily="34" charset="0"/>
              <a:ea typeface="华文新魏" pitchFamily="2" charset="-122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2263" y="157163"/>
            <a:ext cx="10912475" cy="963613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活动小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练习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哪个小组做的更准确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？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68475" y="1614488"/>
            <a:ext cx="9466263" cy="3351213"/>
          </a:xfrm>
        </p:spPr>
        <p:txBody>
          <a:bodyPr vert="horz" wrap="square" lIns="182880" tIns="9144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问题思考：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430" marR="0" lvl="0" indent="-265430" algn="l" defTabSz="914400" rtl="0" eaLnBrk="0" fontAlgn="base" latinLnBrk="0" hangingPunct="0">
              <a:lnSpc>
                <a:spcPct val="2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1.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如此沟通最大障碍是什么？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430" marR="0" lvl="0" indent="-265430" algn="l" defTabSz="914400" rtl="0" eaLnBrk="0" fontAlgn="base" latinLnBrk="0" hangingPunct="0">
              <a:lnSpc>
                <a:spcPct val="200000"/>
              </a:lnSpc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2.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怎样克服这些沟通上的障碍？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2263" y="157163"/>
            <a:ext cx="10912475" cy="963613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合理使用身体语言达成有效沟通目的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>
          <a:xfrm>
            <a:off x="417513" y="1284288"/>
            <a:ext cx="11545887" cy="1466850"/>
          </a:xfrm>
          <a:ln/>
        </p:spPr>
        <p:txBody>
          <a:bodyPr vert="horz" wrap="square" lIns="182880" tIns="91440" rIns="91440" bIns="45720" anchor="t"/>
          <a:p>
            <a:pPr>
              <a:lnSpc>
                <a:spcPct val="200000"/>
              </a:lnSpc>
            </a:pPr>
            <a:r>
              <a:rPr lang="zh-CN" altLang="en-US" sz="2000" dirty="0"/>
              <a:t>在面对面人际交往所传递的信息两种，言语本身占</a:t>
            </a:r>
            <a:r>
              <a:rPr lang="en-US" altLang="zh-CN" sz="2000" dirty="0"/>
              <a:t>7%</a:t>
            </a:r>
            <a:r>
              <a:rPr lang="zh-CN" altLang="en-US" sz="2000" dirty="0"/>
              <a:t>，语言语调占</a:t>
            </a:r>
            <a:r>
              <a:rPr lang="en-US" altLang="zh-CN" sz="2000" dirty="0"/>
              <a:t>38%</a:t>
            </a:r>
            <a:r>
              <a:rPr lang="zh-CN" altLang="en-US" sz="2000" dirty="0"/>
              <a:t>，身体动作占</a:t>
            </a:r>
            <a:r>
              <a:rPr lang="en-US" altLang="zh-CN" sz="2000" dirty="0"/>
              <a:t>55%</a:t>
            </a:r>
            <a:r>
              <a:rPr lang="zh-CN" altLang="en-US" sz="2000" dirty="0"/>
              <a:t>。</a:t>
            </a:r>
            <a:endParaRPr lang="en-US" altLang="zh-CN" sz="2000" dirty="0"/>
          </a:p>
          <a:p>
            <a:pPr>
              <a:lnSpc>
                <a:spcPct val="200000"/>
              </a:lnSpc>
            </a:pPr>
            <a:r>
              <a:rPr lang="zh-CN" altLang="en-US" sz="2000" dirty="0"/>
              <a:t>正确认识使用身体语言，可以有效合理的进行信息传递。</a:t>
            </a:r>
            <a:endParaRPr lang="en-US" altLang="zh-CN" sz="2000" dirty="0"/>
          </a:p>
          <a:p>
            <a:pPr>
              <a:lnSpc>
                <a:spcPct val="200000"/>
              </a:lnSpc>
            </a:pPr>
            <a:endParaRPr lang="en-US" altLang="zh-CN" sz="2000" dirty="0"/>
          </a:p>
        </p:txBody>
      </p:sp>
      <p:grpSp>
        <p:nvGrpSpPr>
          <p:cNvPr id="10" name="组合 9"/>
          <p:cNvGrpSpPr/>
          <p:nvPr/>
        </p:nvGrpSpPr>
        <p:grpSpPr>
          <a:xfrm>
            <a:off x="2809875" y="3394075"/>
            <a:ext cx="4184650" cy="1912938"/>
            <a:chOff x="930876" y="3369276"/>
            <a:chExt cx="4184821" cy="1913240"/>
          </a:xfrm>
        </p:grpSpPr>
        <p:sp>
          <p:nvSpPr>
            <p:cNvPr id="19461" name="文本框 4"/>
            <p:cNvSpPr txBox="1"/>
            <p:nvPr/>
          </p:nvSpPr>
          <p:spPr>
            <a:xfrm>
              <a:off x="930876" y="4110680"/>
              <a:ext cx="1878227" cy="7078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000" dirty="0">
                  <a:solidFill>
                    <a:srgbClr val="FF0000"/>
                  </a:solidFill>
                  <a:latin typeface="Arial" panose="020B0604020202020204" pitchFamily="34" charset="0"/>
                  <a:ea typeface="华文新魏" pitchFamily="2" charset="-122"/>
                </a:rPr>
                <a:t>身体语言包括</a:t>
              </a:r>
              <a:endPara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华文新魏" pitchFamily="2" charset="-122"/>
              </a:endParaRPr>
            </a:p>
            <a:p>
              <a:endPara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华文新魏" pitchFamily="2" charset="-122"/>
              </a:endParaRPr>
            </a:p>
          </p:txBody>
        </p:sp>
        <p:sp>
          <p:nvSpPr>
            <p:cNvPr id="6" name="左大括号 5"/>
            <p:cNvSpPr/>
            <p:nvPr/>
          </p:nvSpPr>
          <p:spPr>
            <a:xfrm>
              <a:off x="2734350" y="3455015"/>
              <a:ext cx="355615" cy="170524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463" name="文本框 6"/>
            <p:cNvSpPr txBox="1"/>
            <p:nvPr/>
          </p:nvSpPr>
          <p:spPr>
            <a:xfrm>
              <a:off x="3237470" y="3369276"/>
              <a:ext cx="1878227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dirty="0">
                  <a:latin typeface="Arial" panose="020B0604020202020204" pitchFamily="34" charset="0"/>
                  <a:ea typeface="华文新魏" pitchFamily="2" charset="-122"/>
                </a:rPr>
                <a:t>外在仪表</a:t>
              </a:r>
              <a:endParaRPr lang="zh-CN" altLang="en-US" dirty="0">
                <a:latin typeface="Arial" panose="020B0604020202020204" pitchFamily="34" charset="0"/>
                <a:ea typeface="华文新魏" pitchFamily="2" charset="-122"/>
              </a:endParaRPr>
            </a:p>
          </p:txBody>
        </p:sp>
        <p:sp>
          <p:nvSpPr>
            <p:cNvPr id="19464" name="文本框 7"/>
            <p:cNvSpPr txBox="1"/>
            <p:nvPr/>
          </p:nvSpPr>
          <p:spPr>
            <a:xfrm>
              <a:off x="3237469" y="4110680"/>
              <a:ext cx="1878227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dirty="0">
                  <a:latin typeface="Arial" panose="020B0604020202020204" pitchFamily="34" charset="0"/>
                  <a:ea typeface="华文新魏" pitchFamily="2" charset="-122"/>
                </a:rPr>
                <a:t>语调使用</a:t>
              </a:r>
              <a:endParaRPr lang="zh-CN" altLang="en-US" dirty="0">
                <a:latin typeface="Arial" panose="020B0604020202020204" pitchFamily="34" charset="0"/>
                <a:ea typeface="华文新魏" pitchFamily="2" charset="-122"/>
              </a:endParaRPr>
            </a:p>
          </p:txBody>
        </p:sp>
        <p:sp>
          <p:nvSpPr>
            <p:cNvPr id="19465" name="文本框 8"/>
            <p:cNvSpPr txBox="1"/>
            <p:nvPr/>
          </p:nvSpPr>
          <p:spPr>
            <a:xfrm>
              <a:off x="3237468" y="4913184"/>
              <a:ext cx="1878227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dirty="0">
                  <a:latin typeface="Arial" panose="020B0604020202020204" pitchFamily="34" charset="0"/>
                  <a:ea typeface="华文新魏" pitchFamily="2" charset="-122"/>
                </a:rPr>
                <a:t>身体动作</a:t>
              </a:r>
              <a:endParaRPr lang="zh-CN" altLang="en-US" dirty="0">
                <a:latin typeface="Arial" panose="020B0604020202020204" pitchFamily="34" charset="0"/>
                <a:ea typeface="华文新魏" pitchFamily="2" charset="-122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4325" y="0"/>
            <a:ext cx="10910888" cy="963613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外在仪表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483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00" y="1030288"/>
            <a:ext cx="9885363" cy="58277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2263" y="157163"/>
            <a:ext cx="10912475" cy="963613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TPO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原则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>
          <a:xfrm>
            <a:off x="646113" y="1301750"/>
            <a:ext cx="11545887" cy="5376863"/>
          </a:xfrm>
          <a:ln/>
        </p:spPr>
        <p:txBody>
          <a:bodyPr vert="horz" wrap="square" lIns="182880" tIns="91440" rIns="91440" bIns="45720" anchor="t"/>
          <a:p>
            <a:pPr>
              <a:lnSpc>
                <a:spcPct val="250000"/>
              </a:lnSpc>
            </a:pPr>
            <a:r>
              <a:rPr lang="en-US" altLang="zh-CN" dirty="0"/>
              <a:t>T</a:t>
            </a:r>
            <a:r>
              <a:rPr lang="zh-CN" altLang="en-US" dirty="0"/>
              <a:t>（</a:t>
            </a:r>
            <a:r>
              <a:rPr lang="en-US" altLang="zh-CN" dirty="0"/>
              <a:t>Time),</a:t>
            </a:r>
            <a:r>
              <a:rPr lang="zh-CN" altLang="en-US" dirty="0"/>
              <a:t>指服饰打扮必须根据时间来决定。</a:t>
            </a:r>
            <a:endParaRPr lang="en-US" altLang="zh-CN" dirty="0"/>
          </a:p>
          <a:p>
            <a:pPr>
              <a:lnSpc>
                <a:spcPct val="250000"/>
              </a:lnSpc>
            </a:pPr>
            <a:r>
              <a:rPr lang="en-US" altLang="zh-CN" dirty="0"/>
              <a:t>P</a:t>
            </a:r>
            <a:r>
              <a:rPr lang="zh-CN" altLang="en-US" dirty="0"/>
              <a:t>（</a:t>
            </a:r>
            <a:r>
              <a:rPr lang="en-US" altLang="zh-CN" dirty="0"/>
              <a:t>Place)</a:t>
            </a:r>
            <a:r>
              <a:rPr lang="zh-CN" altLang="en-US" dirty="0"/>
              <a:t>，指服饰打扮要与所处的场所相协调。</a:t>
            </a:r>
            <a:endParaRPr lang="en-US" altLang="zh-CN" dirty="0"/>
          </a:p>
          <a:p>
            <a:pPr>
              <a:lnSpc>
                <a:spcPct val="250000"/>
              </a:lnSpc>
            </a:pPr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/>
              <a:t>Object)</a:t>
            </a:r>
            <a:r>
              <a:rPr lang="zh-CN" altLang="en-US" dirty="0"/>
              <a:t>代表目的，指试图通过服饰打扮给对方留下什么印象。</a:t>
            </a:r>
            <a:endParaRPr lang="zh-CN" alt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2263" y="157163"/>
            <a:ext cx="10912475" cy="963613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语调使用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2531" name="Group 5"/>
          <p:cNvGrpSpPr/>
          <p:nvPr/>
        </p:nvGrpSpPr>
        <p:grpSpPr>
          <a:xfrm>
            <a:off x="1358900" y="2351088"/>
            <a:ext cx="9004300" cy="1265237"/>
            <a:chOff x="0" y="242"/>
            <a:chExt cx="4137" cy="575"/>
          </a:xfrm>
        </p:grpSpPr>
        <p:sp>
          <p:nvSpPr>
            <p:cNvPr id="22532" name="Oval 6"/>
            <p:cNvSpPr/>
            <p:nvPr/>
          </p:nvSpPr>
          <p:spPr>
            <a:xfrm>
              <a:off x="0" y="262"/>
              <a:ext cx="1034" cy="555"/>
            </a:xfrm>
            <a:prstGeom prst="ellipse">
              <a:avLst/>
            </a:prstGeom>
            <a:solidFill>
              <a:srgbClr val="99CC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algn="ctr"/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新魏" pitchFamily="2" charset="-122"/>
                </a:rPr>
                <a:t>音 量</a:t>
              </a:r>
              <a:endPara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华文新魏" pitchFamily="2" charset="-122"/>
              </a:endParaRPr>
            </a:p>
          </p:txBody>
        </p:sp>
        <p:sp>
          <p:nvSpPr>
            <p:cNvPr id="22533" name="Oval 7"/>
            <p:cNvSpPr/>
            <p:nvPr/>
          </p:nvSpPr>
          <p:spPr>
            <a:xfrm>
              <a:off x="1034" y="242"/>
              <a:ext cx="1034" cy="555"/>
            </a:xfrm>
            <a:prstGeom prst="ellipse">
              <a:avLst/>
            </a:prstGeom>
            <a:solidFill>
              <a:srgbClr val="C0C0C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algn="ctr"/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新魏" pitchFamily="2" charset="-122"/>
                </a:rPr>
                <a:t>音 调</a:t>
              </a:r>
              <a:endPara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华文新魏" pitchFamily="2" charset="-122"/>
              </a:endParaRPr>
            </a:p>
          </p:txBody>
        </p:sp>
        <p:sp>
          <p:nvSpPr>
            <p:cNvPr id="22534" name="Oval 8"/>
            <p:cNvSpPr/>
            <p:nvPr/>
          </p:nvSpPr>
          <p:spPr>
            <a:xfrm>
              <a:off x="2068" y="242"/>
              <a:ext cx="1035" cy="555"/>
            </a:xfrm>
            <a:prstGeom prst="ellipse">
              <a:avLst/>
            </a:prstGeom>
            <a:solidFill>
              <a:srgbClr val="99CC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algn="ctr"/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新魏" pitchFamily="2" charset="-122"/>
                </a:rPr>
                <a:t>语 速</a:t>
              </a:r>
              <a:endPara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itchFamily="2" charset="-122"/>
              </a:endParaRPr>
            </a:p>
            <a:p>
              <a:endParaRPr lang="zh-CN" altLang="en-US" dirty="0">
                <a:solidFill>
                  <a:srgbClr val="0000FF"/>
                </a:solidFill>
                <a:latin typeface="Arial" panose="020B0604020202020204" pitchFamily="34" charset="0"/>
                <a:ea typeface="华文新魏" pitchFamily="2" charset="-122"/>
              </a:endParaRPr>
            </a:p>
          </p:txBody>
        </p:sp>
        <p:sp>
          <p:nvSpPr>
            <p:cNvPr id="22535" name="Oval 12"/>
            <p:cNvSpPr/>
            <p:nvPr/>
          </p:nvSpPr>
          <p:spPr>
            <a:xfrm>
              <a:off x="3103" y="242"/>
              <a:ext cx="1034" cy="555"/>
            </a:xfrm>
            <a:prstGeom prst="ellipse">
              <a:avLst/>
            </a:prstGeom>
            <a:solidFill>
              <a:srgbClr val="C0C0C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algn="ctr"/>
              <a:r>
                <a:rPr lang="zh-CN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新魏" pitchFamily="2" charset="-122"/>
                </a:rPr>
                <a:t>重 音</a:t>
              </a:r>
              <a:endPara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华文新魏" pitchFamily="2" charset="-122"/>
              </a:endParaRPr>
            </a:p>
          </p:txBody>
        </p:sp>
      </p:grp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2263" y="157163"/>
            <a:ext cx="10912475" cy="963613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身体动作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555" name="Rectangle 4"/>
          <p:cNvSpPr/>
          <p:nvPr/>
        </p:nvSpPr>
        <p:spPr>
          <a:xfrm>
            <a:off x="247650" y="1577975"/>
            <a:ext cx="9144000" cy="0"/>
          </a:xfrm>
          <a:prstGeom prst="rect">
            <a:avLst/>
          </a:prstGeom>
          <a:solidFill>
            <a:srgbClr val="99CC00"/>
          </a:solidFill>
          <a:ln w="9525">
            <a:noFill/>
          </a:ln>
        </p:spPr>
        <p:txBody>
          <a:bodyPr wrap="none" anchor="ctr">
            <a:spAutoFit/>
          </a:bodyPr>
          <a:p>
            <a:pPr algn="ctr" eaLnBrk="1" hangingPunct="1"/>
            <a:endParaRPr lang="zh-CN" altLang="en-US" sz="2000" b="1" dirty="0">
              <a:solidFill>
                <a:srgbClr val="000000"/>
              </a:solidFill>
              <a:latin typeface="Verdan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3556" name="Rectangle 3"/>
          <p:cNvSpPr/>
          <p:nvPr/>
        </p:nvSpPr>
        <p:spPr>
          <a:xfrm rot="3419336">
            <a:off x="7967663" y="1289050"/>
            <a:ext cx="965200" cy="1036638"/>
          </a:xfrm>
          <a:prstGeom prst="rect">
            <a:avLst/>
          </a:prstGeom>
          <a:gradFill rotWithShape="1">
            <a:gsLst>
              <a:gs pos="0">
                <a:srgbClr val="007E8B">
                  <a:alpha val="100000"/>
                </a:srgbClr>
              </a:gs>
              <a:gs pos="50000">
                <a:srgbClr val="00B6C9">
                  <a:alpha val="100000"/>
                </a:srgbClr>
              </a:gs>
              <a:gs pos="100000">
                <a:srgbClr val="00D9F0">
                  <a:alpha val="100000"/>
                </a:srgbClr>
              </a:gs>
            </a:gsLst>
            <a:lin ang="18900000" scaled="1"/>
            <a:tileRect/>
          </a:gradFill>
          <a:ln w="381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rot="10800000" vert="eaVert" wrap="none" anchor="ctr"/>
          <a:lstStyle>
            <a:lvl1pPr marL="265430" indent="-26543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005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130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255" indent="-182880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None/>
            </a:pPr>
            <a:endParaRPr lang="zh-CN" altLang="en-US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3557" name="Group 10"/>
          <p:cNvGrpSpPr/>
          <p:nvPr/>
        </p:nvGrpSpPr>
        <p:grpSpPr>
          <a:xfrm>
            <a:off x="1897063" y="2025650"/>
            <a:ext cx="1036637" cy="963613"/>
            <a:chOff x="-2" y="0"/>
            <a:chExt cx="1003300" cy="923673"/>
          </a:xfrm>
        </p:grpSpPr>
        <p:sp>
          <p:nvSpPr>
            <p:cNvPr id="23568" name="Rectangle 5"/>
            <p:cNvSpPr/>
            <p:nvPr/>
          </p:nvSpPr>
          <p:spPr>
            <a:xfrm rot="3419336">
              <a:off x="39812" y="-39814"/>
              <a:ext cx="923673" cy="1003300"/>
            </a:xfrm>
            <a:prstGeom prst="rect">
              <a:avLst/>
            </a:prstGeom>
            <a:gradFill rotWithShape="1">
              <a:gsLst>
                <a:gs pos="0">
                  <a:srgbClr val="006D2A">
                    <a:alpha val="100000"/>
                  </a:srgbClr>
                </a:gs>
                <a:gs pos="50000">
                  <a:srgbClr val="009E41">
                    <a:alpha val="100000"/>
                  </a:srgbClr>
                </a:gs>
                <a:gs pos="100000">
                  <a:srgbClr val="00BD4F">
                    <a:alpha val="100000"/>
                  </a:srgbClr>
                </a:gs>
              </a:gsLst>
              <a:lin ang="54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179605" dir="487806" algn="ctr" rotWithShape="0">
                <a:srgbClr val="000000">
                  <a:alpha val="50000"/>
                </a:srgbClr>
              </a:outerShdw>
            </a:effectLst>
          </p:spPr>
          <p:txBody>
            <a:bodyPr rot="10800000" vert="eaVert" wrap="none" anchor="ctr"/>
            <a:lstStyle>
              <a:lvl1pPr marL="265430" indent="-265430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005" indent="-200025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86130" indent="-182880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4255" indent="-182880" algn="l" rtl="0" eaLnBrk="0" fontAlgn="base" hangingPunct="0">
                <a:spcBef>
                  <a:spcPts val="225"/>
                </a:spcBef>
                <a:spcAft>
                  <a:spcPct val="0"/>
                </a:spcAft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79525" indent="-182880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None/>
              </a:pPr>
              <a:endParaRPr lang="zh-CN" altLang="en-US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569" name="Text Box 6"/>
            <p:cNvSpPr txBox="1"/>
            <p:nvPr/>
          </p:nvSpPr>
          <p:spPr>
            <a:xfrm>
              <a:off x="114695" y="188691"/>
              <a:ext cx="873779" cy="5015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65430" indent="-265430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005" indent="-200025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86130" indent="-182880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4255" indent="-182880" algn="l" rtl="0" eaLnBrk="0" fontAlgn="base" hangingPunct="0">
                <a:spcBef>
                  <a:spcPts val="225"/>
                </a:spcBef>
                <a:spcAft>
                  <a:spcPct val="0"/>
                </a:spcAft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79525" indent="-182880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>
                <a:spcBef>
                  <a:spcPct val="0"/>
                </a:spcBef>
                <a:buClrTx/>
                <a:buNone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</a:rPr>
                <a:t>表情</a:t>
              </a:r>
              <a:endParaRPr lang="en-US" altLang="x-none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3558" name="Group 13"/>
          <p:cNvGrpSpPr/>
          <p:nvPr/>
        </p:nvGrpSpPr>
        <p:grpSpPr>
          <a:xfrm>
            <a:off x="5408613" y="2746375"/>
            <a:ext cx="1490662" cy="963613"/>
            <a:chOff x="0" y="0"/>
            <a:chExt cx="1441451" cy="923673"/>
          </a:xfrm>
        </p:grpSpPr>
        <p:sp>
          <p:nvSpPr>
            <p:cNvPr id="23566" name="Rectangle 9"/>
            <p:cNvSpPr/>
            <p:nvPr/>
          </p:nvSpPr>
          <p:spPr>
            <a:xfrm rot="3419336">
              <a:off x="193648" y="-40139"/>
              <a:ext cx="923673" cy="1003950"/>
            </a:xfrm>
            <a:prstGeom prst="rect">
              <a:avLst/>
            </a:prstGeom>
            <a:gradFill rotWithShape="1">
              <a:gsLst>
                <a:gs pos="0">
                  <a:srgbClr val="336699"/>
                </a:gs>
                <a:gs pos="100000">
                  <a:srgbClr val="004747"/>
                </a:gs>
              </a:gsLst>
              <a:lin ang="54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179605" dir="487806" algn="ctr" rotWithShape="0">
                <a:srgbClr val="000000">
                  <a:alpha val="50000"/>
                </a:srgbClr>
              </a:outerShdw>
            </a:effectLst>
          </p:spPr>
          <p:txBody>
            <a:bodyPr rot="10800000" vert="eaVert" wrap="none" anchor="ctr"/>
            <a:lstStyle>
              <a:lvl1pPr marL="265430" indent="-265430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005" indent="-200025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86130" indent="-182880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4255" indent="-182880" algn="l" rtl="0" eaLnBrk="0" fontAlgn="base" hangingPunct="0">
                <a:spcBef>
                  <a:spcPts val="225"/>
                </a:spcBef>
                <a:spcAft>
                  <a:spcPct val="0"/>
                </a:spcAft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79525" indent="-182880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None/>
              </a:pPr>
              <a:endParaRPr lang="zh-CN" altLang="en-US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0" y="159779"/>
              <a:ext cx="1441451" cy="442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动作</a:t>
              </a:r>
              <a:endPara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3559" name="Line 12"/>
          <p:cNvSpPr/>
          <p:nvPr/>
        </p:nvSpPr>
        <p:spPr>
          <a:xfrm>
            <a:off x="2747963" y="3017838"/>
            <a:ext cx="787400" cy="1112837"/>
          </a:xfrm>
          <a:prstGeom prst="line">
            <a:avLst/>
          </a:prstGeom>
          <a:ln w="57150" cap="rnd" cmpd="sng">
            <a:solidFill>
              <a:srgbClr val="80808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23560" name="Line 13"/>
          <p:cNvSpPr/>
          <p:nvPr/>
        </p:nvSpPr>
        <p:spPr>
          <a:xfrm flipV="1">
            <a:off x="4402138" y="3575050"/>
            <a:ext cx="1101725" cy="635000"/>
          </a:xfrm>
          <a:prstGeom prst="line">
            <a:avLst/>
          </a:prstGeom>
          <a:ln w="57150" cap="rnd" cmpd="sng">
            <a:solidFill>
              <a:srgbClr val="80808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23561" name="Line 14"/>
          <p:cNvSpPr/>
          <p:nvPr/>
        </p:nvSpPr>
        <p:spPr>
          <a:xfrm flipV="1">
            <a:off x="6607175" y="2130425"/>
            <a:ext cx="1338263" cy="808038"/>
          </a:xfrm>
          <a:prstGeom prst="line">
            <a:avLst/>
          </a:prstGeom>
          <a:ln w="57150" cap="rnd" cmpd="sng">
            <a:solidFill>
              <a:srgbClr val="808080"/>
            </a:solidFill>
            <a:prstDash val="sysDot"/>
            <a:headEnd type="none" w="med" len="med"/>
            <a:tailEnd type="none" w="med" len="med"/>
          </a:ln>
        </p:spPr>
      </p:sp>
      <p:grpSp>
        <p:nvGrpSpPr>
          <p:cNvPr id="23562" name="Group 23"/>
          <p:cNvGrpSpPr/>
          <p:nvPr/>
        </p:nvGrpSpPr>
        <p:grpSpPr>
          <a:xfrm>
            <a:off x="3440113" y="3956050"/>
            <a:ext cx="1036637" cy="963613"/>
            <a:chOff x="-2" y="0"/>
            <a:chExt cx="1003300" cy="923673"/>
          </a:xfrm>
        </p:grpSpPr>
        <p:sp>
          <p:nvSpPr>
            <p:cNvPr id="23564" name="Rectangle 7"/>
            <p:cNvSpPr/>
            <p:nvPr/>
          </p:nvSpPr>
          <p:spPr>
            <a:xfrm rot="3419336">
              <a:off x="39812" y="-39814"/>
              <a:ext cx="923673" cy="1003300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181847"/>
                </a:gs>
              </a:gsLst>
              <a:lin ang="54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179605" dir="487806" algn="ctr" rotWithShape="0">
                <a:srgbClr val="000000">
                  <a:alpha val="50000"/>
                </a:srgbClr>
              </a:outerShdw>
            </a:effectLst>
          </p:spPr>
          <p:txBody>
            <a:bodyPr rot="10800000" vert="eaVert" wrap="none" anchor="ctr"/>
            <a:lstStyle>
              <a:lvl1pPr marL="265430" indent="-265430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005" indent="-200025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Verdana" panose="020B0604030504040204" pitchFamily="34" charset="0"/>
                <a:buChar char="◦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86130" indent="-182880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ED3742"/>
                </a:buClr>
                <a:buSzPct val="100000"/>
                <a:buFont typeface="Wingdings 2" panose="05020102010507070707" pitchFamily="18" charset="2"/>
                <a:buChar char="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4255" indent="-182880" algn="l" rtl="0" eaLnBrk="0" fontAlgn="base" hangingPunct="0">
                <a:spcBef>
                  <a:spcPts val="225"/>
                </a:spcBef>
                <a:spcAft>
                  <a:spcPct val="0"/>
                </a:spcAft>
                <a:buClr>
                  <a:srgbClr val="ED3742"/>
                </a:buClr>
                <a:buSzPct val="112000"/>
                <a:buFont typeface="Verdana" panose="020B0604030504040204" pitchFamily="34" charset="0"/>
                <a:buChar char="◦"/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79525" indent="-182880" algn="l" rtl="0" eaLnBrk="0" fontAlgn="base" hangingPunct="0">
                <a:spcBef>
                  <a:spcPts val="250"/>
                </a:spcBef>
                <a:spcAft>
                  <a:spcPct val="0"/>
                </a:spcAft>
                <a:buClr>
                  <a:srgbClr val="4A85BF"/>
                </a:buClr>
                <a:buSzPct val="100000"/>
                <a:buFont typeface="Wingdings 2" panose="05020102010507070707" pitchFamily="18" charset="2"/>
                <a:buChar char="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None/>
              </a:pPr>
              <a:endParaRPr lang="zh-CN" altLang="en-US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106012" y="226734"/>
              <a:ext cx="872702" cy="502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眼神</a:t>
              </a: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3563" name="Text Box 10"/>
          <p:cNvSpPr txBox="1"/>
          <p:nvPr/>
        </p:nvSpPr>
        <p:spPr>
          <a:xfrm>
            <a:off x="8059738" y="1350963"/>
            <a:ext cx="900112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65430" indent="-26543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005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130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255" indent="-182880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ClrTx/>
              <a:buNone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</a:rPr>
              <a:t>站</a:t>
            </a:r>
            <a:endParaRPr lang="en-US" altLang="zh-CN" sz="2400" b="1" dirty="0">
              <a:solidFill>
                <a:srgbClr val="FFFFFF"/>
              </a:solidFill>
              <a:latin typeface="微软雅黑" panose="020B0503020204020204" pitchFamily="34" charset="-122"/>
            </a:endParaRPr>
          </a:p>
          <a:p>
            <a:pPr marL="0" lvl="0" indent="0" algn="ctr">
              <a:spcBef>
                <a:spcPct val="0"/>
              </a:spcBef>
              <a:buClrTx/>
              <a:buNone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</a:rPr>
              <a:t>坐</a:t>
            </a:r>
            <a:endParaRPr lang="en-US" altLang="x-none" sz="2400" b="1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2263" y="157163"/>
            <a:ext cx="10912475" cy="690563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活动训练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7513" y="1004888"/>
            <a:ext cx="11545887" cy="5657850"/>
          </a:xfrm>
          <a:ln/>
        </p:spPr>
        <p:txBody>
          <a:bodyPr vert="horz" wrap="square" lIns="182880" tIns="91440" rIns="91440" bIns="45720" anchor="t"/>
          <a:p>
            <a:pPr>
              <a:lnSpc>
                <a:spcPct val="200000"/>
              </a:lnSpc>
            </a:pPr>
            <a:r>
              <a:rPr lang="zh-CN" altLang="en-US" sz="2000" dirty="0"/>
              <a:t>步骤一：个人小练习</a:t>
            </a:r>
            <a:endParaRPr lang="en-US" altLang="zh-CN" sz="2000" dirty="0"/>
          </a:p>
          <a:p>
            <a:pPr>
              <a:lnSpc>
                <a:spcPct val="200000"/>
              </a:lnSpc>
            </a:pPr>
            <a:r>
              <a:rPr lang="zh-CN" altLang="en-US" sz="2000" dirty="0"/>
              <a:t>       找一个人到教室前面的凳子上坐下，请大家点评坐姿是否正确。</a:t>
            </a:r>
            <a:endParaRPr lang="en-US" altLang="zh-CN" sz="2000" dirty="0"/>
          </a:p>
          <a:p>
            <a:pPr>
              <a:lnSpc>
                <a:spcPct val="200000"/>
              </a:lnSpc>
            </a:pPr>
            <a:r>
              <a:rPr lang="zh-CN" altLang="en-US" sz="2000" dirty="0"/>
              <a:t>步骤二：仪态举止“现场秀”</a:t>
            </a:r>
            <a:endParaRPr lang="en-US" altLang="zh-CN" sz="2000" dirty="0"/>
          </a:p>
          <a:p>
            <a:pPr>
              <a:lnSpc>
                <a:spcPct val="200000"/>
              </a:lnSpc>
            </a:pPr>
            <a:r>
              <a:rPr lang="en-US" altLang="zh-CN" sz="2000" dirty="0"/>
              <a:t>      1.</a:t>
            </a:r>
            <a:r>
              <a:rPr lang="zh-CN" altLang="en-US" sz="2000" dirty="0"/>
              <a:t>以小组为单位</a:t>
            </a:r>
            <a:endParaRPr lang="en-US" altLang="zh-CN" sz="2000" dirty="0"/>
          </a:p>
          <a:p>
            <a:pPr>
              <a:lnSpc>
                <a:spcPct val="200000"/>
              </a:lnSpc>
            </a:pPr>
            <a:r>
              <a:rPr lang="en-US" altLang="zh-CN" sz="2000" dirty="0"/>
              <a:t>      2.</a:t>
            </a:r>
            <a:r>
              <a:rPr lang="zh-CN" altLang="en-US" sz="2000" dirty="0"/>
              <a:t>各组设置一个情境，包含要包含站姿、坐姿、言谈等方面的内容</a:t>
            </a:r>
            <a:endParaRPr lang="en-US" altLang="zh-CN" sz="2000" dirty="0"/>
          </a:p>
          <a:p>
            <a:pPr>
              <a:lnSpc>
                <a:spcPct val="200000"/>
              </a:lnSpc>
            </a:pPr>
            <a:r>
              <a:rPr lang="en-US" altLang="zh-CN" sz="2000" dirty="0"/>
              <a:t>      3.</a:t>
            </a:r>
            <a:r>
              <a:rPr lang="zh-CN" altLang="en-US" sz="2000" dirty="0"/>
              <a:t>各小组进行</a:t>
            </a:r>
            <a:r>
              <a:rPr lang="en-US" altLang="zh-CN" sz="2000" dirty="0"/>
              <a:t>2</a:t>
            </a:r>
            <a:r>
              <a:rPr lang="zh-CN" altLang="en-US" sz="2000" dirty="0"/>
              <a:t>分钟表演。可以派代表，也可以全员组合现场秀。</a:t>
            </a:r>
            <a:endParaRPr lang="zh-CN" alt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charRg st="10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charRg st="1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charRg st="1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6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charRg st="46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charRg st="60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5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charRg st="75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2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charRg st="112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通用_蓝">
  <a:themeElements>
    <a:clrScheme name="通用_蓝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通用_蓝">
      <a:majorFont>
        <a:latin typeface="Arial"/>
        <a:ea typeface="隶书"/>
        <a:cs typeface=""/>
      </a:majorFont>
      <a:minorFont>
        <a:latin typeface="Arial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通用_蓝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通用_蓝">
  <a:themeElements>
    <a:clrScheme name="1_通用_蓝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通用_蓝">
      <a:majorFont>
        <a:latin typeface="Arial"/>
        <a:ea typeface="隶书"/>
        <a:cs typeface=""/>
      </a:majorFont>
      <a:minorFont>
        <a:latin typeface="Arial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1_通用_蓝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通用_蓝">
  <a:themeElements>
    <a:clrScheme name="通用_蓝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通用_蓝">
      <a:majorFont>
        <a:latin typeface="Arial"/>
        <a:ea typeface="隶书"/>
        <a:cs typeface=""/>
      </a:majorFont>
      <a:minorFont>
        <a:latin typeface="Arial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通用_蓝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通用_蓝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通用_蓝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通用_蓝">
  <a:themeElements>
    <a:clrScheme name="1_通用_蓝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通用_蓝">
      <a:majorFont>
        <a:latin typeface="Arial"/>
        <a:ea typeface="隶书"/>
        <a:cs typeface=""/>
      </a:majorFont>
      <a:minorFont>
        <a:latin typeface="Arial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1_通用_蓝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通用_蓝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通用_蓝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视点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蓝白</Template>
  <TotalTime>0</TotalTime>
  <Words>435</Words>
  <Application>WPS 演示</Application>
  <PresentationFormat>宽屏</PresentationFormat>
  <Paragraphs>62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8</vt:i4>
      </vt:variant>
    </vt:vector>
  </HeadingPairs>
  <TitlesOfParts>
    <vt:vector size="27" baseType="lpstr">
      <vt:lpstr>Arial</vt:lpstr>
      <vt:lpstr>宋体</vt:lpstr>
      <vt:lpstr>Wingdings</vt:lpstr>
      <vt:lpstr>华文新魏</vt:lpstr>
      <vt:lpstr>隶书</vt:lpstr>
      <vt:lpstr>Calibri</vt:lpstr>
      <vt:lpstr>Verdana</vt:lpstr>
      <vt:lpstr>微软雅黑</vt:lpstr>
      <vt:lpstr>Wingdings 2</vt:lpstr>
      <vt:lpstr>Times New Roman</vt:lpstr>
      <vt:lpstr>黑体</vt:lpstr>
      <vt:lpstr>Verdana</vt:lpstr>
      <vt:lpstr>Wingdings 2</vt:lpstr>
      <vt:lpstr>Arial Unicode MS</vt:lpstr>
      <vt:lpstr>通用_蓝</vt:lpstr>
      <vt:lpstr>1_通用_蓝</vt:lpstr>
      <vt:lpstr>2_通用_蓝</vt:lpstr>
      <vt:lpstr>3_通用_蓝</vt:lpstr>
      <vt:lpstr>视点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职业核心能力训练授课思路</dc:title>
  <dc:creator>宣传统战部</dc:creator>
  <cp:lastModifiedBy>Administrator</cp:lastModifiedBy>
  <cp:revision>51</cp:revision>
  <dcterms:created xsi:type="dcterms:W3CDTF">2017-02-15T02:10:02Z</dcterms:created>
  <dcterms:modified xsi:type="dcterms:W3CDTF">2019-03-28T02:52:13Z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2052-10.8.0.6501</vt:lpwstr>
  </property>
</Properties>
</file>