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7" r:id="rId1"/>
  </p:sldMasterIdLst>
  <p:notesMasterIdLst>
    <p:notesMasterId r:id="rId15"/>
  </p:notesMasterIdLst>
  <p:handoutMasterIdLst>
    <p:handoutMasterId r:id="rId16"/>
  </p:handoutMasterIdLst>
  <p:sldIdLst>
    <p:sldId id="2963" r:id="rId2"/>
    <p:sldId id="2986" r:id="rId3"/>
    <p:sldId id="3034" r:id="rId4"/>
    <p:sldId id="3024" r:id="rId5"/>
    <p:sldId id="3035" r:id="rId6"/>
    <p:sldId id="3036" r:id="rId7"/>
    <p:sldId id="3026" r:id="rId8"/>
    <p:sldId id="3037" r:id="rId9"/>
    <p:sldId id="3045" r:id="rId10"/>
    <p:sldId id="3047" r:id="rId11"/>
    <p:sldId id="3048" r:id="rId12"/>
    <p:sldId id="3049" r:id="rId13"/>
    <p:sldId id="3033" r:id="rId14"/>
  </p:sldIdLst>
  <p:sldSz cx="12858750" cy="7232650"/>
  <p:notesSz cx="6858000" cy="9144000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30F"/>
    <a:srgbClr val="D92C86"/>
    <a:srgbClr val="5ACFEB"/>
    <a:srgbClr val="CBE8ED"/>
    <a:srgbClr val="66C3C3"/>
    <a:srgbClr val="C0E2E7"/>
    <a:srgbClr val="F34391"/>
    <a:srgbClr val="63C99C"/>
    <a:srgbClr val="FFFFFF"/>
    <a:srgbClr val="6E19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9" autoAdjust="0"/>
    <p:restoredTop sz="95317" autoAdjust="0"/>
  </p:normalViewPr>
  <p:slideViewPr>
    <p:cSldViewPr>
      <p:cViewPr>
        <p:scale>
          <a:sx n="50" d="100"/>
          <a:sy n="50" d="100"/>
        </p:scale>
        <p:origin x="-1470" y="-1194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2017/3/28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24271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6021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63866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267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pPr/>
              <a:t>3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267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363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2638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6021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6021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6021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602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48547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095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3624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iming>
    <p:tnLst>
      <p:par>
        <p:cTn id="1" dur="indefinite" restart="never" nodeType="tmRoot"/>
      </p:par>
    </p:tnLst>
  </p:timing>
  <p:txStyles>
    <p:titleStyle>
      <a:lvl1pPr algn="l" defTabSz="964326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2" indent="-241082" algn="l" defTabSz="964326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45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408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71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2169734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65189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3134060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616223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409838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82163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6432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4648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2865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41081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9297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7514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57305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714425" y="0"/>
            <a:ext cx="14572954" cy="852962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285971" y="5116523"/>
            <a:ext cx="84010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6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面</a:t>
            </a:r>
            <a:r>
              <a:rPr lang="zh-CN" altLang="en-US" sz="6600" b="1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对</a:t>
            </a:r>
            <a:r>
              <a:rPr lang="zh-CN" altLang="en-US" sz="6600" b="1" cap="all" dirty="0" smtClean="0">
                <a:solidFill>
                  <a:schemeClr val="accent3"/>
                </a:solidFill>
                <a:cs typeface="Arial" panose="020B0604020202020204" pitchFamily="34" charset="0"/>
              </a:rPr>
              <a:t>自</a:t>
            </a:r>
            <a:r>
              <a:rPr lang="zh-CN" altLang="en-US" sz="6600" b="1" cap="all" dirty="0" smtClean="0">
                <a:solidFill>
                  <a:schemeClr val="accent4"/>
                </a:solidFill>
                <a:cs typeface="Arial" panose="020B0604020202020204" pitchFamily="34" charset="0"/>
              </a:rPr>
              <a:t>我，</a:t>
            </a:r>
            <a:r>
              <a:rPr lang="zh-CN" altLang="en-US" sz="66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展现</a:t>
            </a:r>
            <a:r>
              <a:rPr lang="zh-CN" altLang="en-US" sz="6600" b="1" cap="all" dirty="0" smtClean="0">
                <a:solidFill>
                  <a:schemeClr val="accent3"/>
                </a:solidFill>
                <a:cs typeface="Arial" panose="020B0604020202020204" pitchFamily="34" charset="0"/>
              </a:rPr>
              <a:t>自</a:t>
            </a:r>
            <a:r>
              <a:rPr lang="zh-CN" altLang="en-US" sz="6600" b="1" cap="all" dirty="0" smtClean="0">
                <a:solidFill>
                  <a:schemeClr val="accent4"/>
                </a:solidFill>
                <a:cs typeface="Arial" panose="020B0604020202020204" pitchFamily="34" charset="0"/>
              </a:rPr>
              <a:t>我</a:t>
            </a:r>
            <a:endParaRPr lang="zh-CN" altLang="en-US" sz="6600" b="1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28128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1142963" y="5045085"/>
            <a:ext cx="2043356" cy="1769966"/>
            <a:chOff x="5097085" y="4489719"/>
            <a:chExt cx="2125426" cy="1841056"/>
          </a:xfrm>
        </p:grpSpPr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5451323" y="4693191"/>
              <a:ext cx="1415725" cy="1637583"/>
            </a:xfrm>
            <a:custGeom>
              <a:avLst/>
              <a:gdLst>
                <a:gd name="T0" fmla="*/ 577 w 1155"/>
                <a:gd name="T1" fmla="*/ 0 h 1336"/>
                <a:gd name="T2" fmla="*/ 0 w 1155"/>
                <a:gd name="T3" fmla="*/ 335 h 1336"/>
                <a:gd name="T4" fmla="*/ 0 w 1155"/>
                <a:gd name="T5" fmla="*/ 1004 h 1336"/>
                <a:gd name="T6" fmla="*/ 577 w 1155"/>
                <a:gd name="T7" fmla="*/ 1336 h 1336"/>
                <a:gd name="T8" fmla="*/ 1155 w 1155"/>
                <a:gd name="T9" fmla="*/ 1004 h 1336"/>
                <a:gd name="T10" fmla="*/ 1155 w 1155"/>
                <a:gd name="T11" fmla="*/ 335 h 1336"/>
                <a:gd name="T12" fmla="*/ 577 w 1155"/>
                <a:gd name="T13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336">
                  <a:moveTo>
                    <a:pt x="577" y="0"/>
                  </a:moveTo>
                  <a:lnTo>
                    <a:pt x="0" y="335"/>
                  </a:lnTo>
                  <a:lnTo>
                    <a:pt x="0" y="1004"/>
                  </a:lnTo>
                  <a:lnTo>
                    <a:pt x="577" y="1336"/>
                  </a:lnTo>
                  <a:lnTo>
                    <a:pt x="1155" y="1004"/>
                  </a:lnTo>
                  <a:lnTo>
                    <a:pt x="1155" y="335"/>
                  </a:lnTo>
                  <a:lnTo>
                    <a:pt x="577" y="0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9C622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5451323" y="4693191"/>
              <a:ext cx="709701" cy="817566"/>
            </a:xfrm>
            <a:custGeom>
              <a:avLst/>
              <a:gdLst>
                <a:gd name="T0" fmla="*/ 579 w 579"/>
                <a:gd name="T1" fmla="*/ 3 h 667"/>
                <a:gd name="T2" fmla="*/ 577 w 579"/>
                <a:gd name="T3" fmla="*/ 0 h 667"/>
                <a:gd name="T4" fmla="*/ 3 w 579"/>
                <a:gd name="T5" fmla="*/ 335 h 667"/>
                <a:gd name="T6" fmla="*/ 0 w 579"/>
                <a:gd name="T7" fmla="*/ 335 h 667"/>
                <a:gd name="T8" fmla="*/ 0 w 579"/>
                <a:gd name="T9" fmla="*/ 335 h 667"/>
                <a:gd name="T10" fmla="*/ 0 w 579"/>
                <a:gd name="T11" fmla="*/ 335 h 667"/>
                <a:gd name="T12" fmla="*/ 3 w 579"/>
                <a:gd name="T13" fmla="*/ 335 h 667"/>
                <a:gd name="T14" fmla="*/ 577 w 579"/>
                <a:gd name="T15" fmla="*/ 667 h 667"/>
                <a:gd name="T16" fmla="*/ 579 w 579"/>
                <a:gd name="T17" fmla="*/ 667 h 667"/>
                <a:gd name="T18" fmla="*/ 579 w 579"/>
                <a:gd name="T19" fmla="*/ 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667">
                  <a:moveTo>
                    <a:pt x="579" y="3"/>
                  </a:moveTo>
                  <a:lnTo>
                    <a:pt x="577" y="0"/>
                  </a:lnTo>
                  <a:lnTo>
                    <a:pt x="3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3" y="335"/>
                  </a:lnTo>
                  <a:lnTo>
                    <a:pt x="577" y="667"/>
                  </a:lnTo>
                  <a:lnTo>
                    <a:pt x="579" y="667"/>
                  </a:lnTo>
                  <a:lnTo>
                    <a:pt x="579" y="3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A16A34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18"/>
            <p:cNvSpPr>
              <a:spLocks/>
            </p:cNvSpPr>
            <p:nvPr/>
          </p:nvSpPr>
          <p:spPr bwMode="auto">
            <a:xfrm>
              <a:off x="5097085" y="4489719"/>
              <a:ext cx="1061487" cy="614094"/>
            </a:xfrm>
            <a:custGeom>
              <a:avLst/>
              <a:gdLst>
                <a:gd name="T0" fmla="*/ 0 w 866"/>
                <a:gd name="T1" fmla="*/ 335 h 501"/>
                <a:gd name="T2" fmla="*/ 289 w 866"/>
                <a:gd name="T3" fmla="*/ 501 h 501"/>
                <a:gd name="T4" fmla="*/ 866 w 866"/>
                <a:gd name="T5" fmla="*/ 166 h 501"/>
                <a:gd name="T6" fmla="*/ 579 w 866"/>
                <a:gd name="T7" fmla="*/ 0 h 501"/>
                <a:gd name="T8" fmla="*/ 0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0" y="335"/>
                  </a:moveTo>
                  <a:lnTo>
                    <a:pt x="289" y="501"/>
                  </a:lnTo>
                  <a:lnTo>
                    <a:pt x="866" y="166"/>
                  </a:lnTo>
                  <a:lnTo>
                    <a:pt x="579" y="0"/>
                  </a:lnTo>
                  <a:lnTo>
                    <a:pt x="0" y="335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19"/>
            <p:cNvSpPr>
              <a:spLocks/>
            </p:cNvSpPr>
            <p:nvPr/>
          </p:nvSpPr>
          <p:spPr bwMode="auto">
            <a:xfrm>
              <a:off x="6161024" y="4489719"/>
              <a:ext cx="1061487" cy="614094"/>
            </a:xfrm>
            <a:custGeom>
              <a:avLst/>
              <a:gdLst>
                <a:gd name="T0" fmla="*/ 866 w 866"/>
                <a:gd name="T1" fmla="*/ 335 h 501"/>
                <a:gd name="T2" fmla="*/ 576 w 866"/>
                <a:gd name="T3" fmla="*/ 501 h 501"/>
                <a:gd name="T4" fmla="*/ 0 w 866"/>
                <a:gd name="T5" fmla="*/ 169 h 501"/>
                <a:gd name="T6" fmla="*/ 287 w 866"/>
                <a:gd name="T7" fmla="*/ 0 h 501"/>
                <a:gd name="T8" fmla="*/ 866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335"/>
                  </a:moveTo>
                  <a:lnTo>
                    <a:pt x="576" y="501"/>
                  </a:lnTo>
                  <a:lnTo>
                    <a:pt x="0" y="169"/>
                  </a:lnTo>
                  <a:lnTo>
                    <a:pt x="287" y="0"/>
                  </a:lnTo>
                  <a:lnTo>
                    <a:pt x="866" y="335"/>
                  </a:lnTo>
                  <a:close/>
                </a:path>
              </a:pathLst>
            </a:custGeom>
            <a:gradFill>
              <a:gsLst>
                <a:gs pos="0">
                  <a:srgbClr val="DC9D54"/>
                </a:gs>
                <a:gs pos="100000">
                  <a:srgbClr val="FFBB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5451323" y="5103813"/>
              <a:ext cx="709701" cy="1226962"/>
            </a:xfrm>
            <a:custGeom>
              <a:avLst/>
              <a:gdLst>
                <a:gd name="T0" fmla="*/ 3 w 579"/>
                <a:gd name="T1" fmla="*/ 0 h 1001"/>
                <a:gd name="T2" fmla="*/ 0 w 579"/>
                <a:gd name="T3" fmla="*/ 0 h 1001"/>
                <a:gd name="T4" fmla="*/ 0 w 579"/>
                <a:gd name="T5" fmla="*/ 669 h 1001"/>
                <a:gd name="T6" fmla="*/ 577 w 579"/>
                <a:gd name="T7" fmla="*/ 1001 h 1001"/>
                <a:gd name="T8" fmla="*/ 579 w 579"/>
                <a:gd name="T9" fmla="*/ 1001 h 1001"/>
                <a:gd name="T10" fmla="*/ 579 w 579"/>
                <a:gd name="T11" fmla="*/ 332 h 1001"/>
                <a:gd name="T12" fmla="*/ 577 w 579"/>
                <a:gd name="T13" fmla="*/ 332 h 1001"/>
                <a:gd name="T14" fmla="*/ 3 w 579"/>
                <a:gd name="T15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9" h="1001">
                  <a:moveTo>
                    <a:pt x="3" y="0"/>
                  </a:moveTo>
                  <a:lnTo>
                    <a:pt x="0" y="0"/>
                  </a:lnTo>
                  <a:lnTo>
                    <a:pt x="0" y="669"/>
                  </a:lnTo>
                  <a:lnTo>
                    <a:pt x="577" y="1001"/>
                  </a:lnTo>
                  <a:lnTo>
                    <a:pt x="579" y="1001"/>
                  </a:lnTo>
                  <a:lnTo>
                    <a:pt x="579" y="332"/>
                  </a:lnTo>
                  <a:lnTo>
                    <a:pt x="577" y="332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0">
                  <a:srgbClr val="CB8F4D"/>
                </a:gs>
                <a:gs pos="100000">
                  <a:srgbClr val="A16C38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>
              <a:spLocks/>
            </p:cNvSpPr>
            <p:nvPr/>
          </p:nvSpPr>
          <p:spPr bwMode="auto">
            <a:xfrm>
              <a:off x="5097085" y="5103813"/>
              <a:ext cx="1063939" cy="614094"/>
            </a:xfrm>
            <a:custGeom>
              <a:avLst/>
              <a:gdLst>
                <a:gd name="T0" fmla="*/ 0 w 868"/>
                <a:gd name="T1" fmla="*/ 166 h 501"/>
                <a:gd name="T2" fmla="*/ 289 w 868"/>
                <a:gd name="T3" fmla="*/ 0 h 501"/>
                <a:gd name="T4" fmla="*/ 868 w 868"/>
                <a:gd name="T5" fmla="*/ 332 h 501"/>
                <a:gd name="T6" fmla="*/ 579 w 868"/>
                <a:gd name="T7" fmla="*/ 501 h 501"/>
                <a:gd name="T8" fmla="*/ 0 w 868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8" h="501">
                  <a:moveTo>
                    <a:pt x="0" y="166"/>
                  </a:moveTo>
                  <a:lnTo>
                    <a:pt x="289" y="0"/>
                  </a:lnTo>
                  <a:lnTo>
                    <a:pt x="868" y="332"/>
                  </a:lnTo>
                  <a:lnTo>
                    <a:pt x="579" y="501"/>
                  </a:lnTo>
                  <a:lnTo>
                    <a:pt x="0" y="166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>
              <a:spLocks/>
            </p:cNvSpPr>
            <p:nvPr/>
          </p:nvSpPr>
          <p:spPr bwMode="auto">
            <a:xfrm>
              <a:off x="6161024" y="5103813"/>
              <a:ext cx="1061487" cy="614094"/>
            </a:xfrm>
            <a:custGeom>
              <a:avLst/>
              <a:gdLst>
                <a:gd name="T0" fmla="*/ 866 w 866"/>
                <a:gd name="T1" fmla="*/ 166 h 501"/>
                <a:gd name="T2" fmla="*/ 576 w 866"/>
                <a:gd name="T3" fmla="*/ 0 h 501"/>
                <a:gd name="T4" fmla="*/ 0 w 866"/>
                <a:gd name="T5" fmla="*/ 332 h 501"/>
                <a:gd name="T6" fmla="*/ 287 w 866"/>
                <a:gd name="T7" fmla="*/ 501 h 501"/>
                <a:gd name="T8" fmla="*/ 866 w 866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166"/>
                  </a:moveTo>
                  <a:lnTo>
                    <a:pt x="576" y="0"/>
                  </a:lnTo>
                  <a:lnTo>
                    <a:pt x="0" y="332"/>
                  </a:lnTo>
                  <a:lnTo>
                    <a:pt x="287" y="501"/>
                  </a:lnTo>
                  <a:lnTo>
                    <a:pt x="866" y="166"/>
                  </a:lnTo>
                  <a:close/>
                </a:path>
              </a:pathLst>
            </a:custGeom>
            <a:gradFill>
              <a:gsLst>
                <a:gs pos="0">
                  <a:srgbClr val="D99C5B"/>
                </a:gs>
                <a:gs pos="100000">
                  <a:srgbClr val="FEBC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5"/>
          <p:cNvGrpSpPr/>
          <p:nvPr/>
        </p:nvGrpSpPr>
        <p:grpSpPr>
          <a:xfrm>
            <a:off x="285707" y="1187433"/>
            <a:ext cx="3906316" cy="3827992"/>
            <a:chOff x="1593653" y="1193226"/>
            <a:chExt cx="8916937" cy="8412003"/>
          </a:xfrm>
        </p:grpSpPr>
        <p:grpSp>
          <p:nvGrpSpPr>
            <p:cNvPr id="4" name="Group 86"/>
            <p:cNvGrpSpPr/>
            <p:nvPr/>
          </p:nvGrpSpPr>
          <p:grpSpPr>
            <a:xfrm>
              <a:off x="1593653" y="1193226"/>
              <a:ext cx="8916937" cy="8412003"/>
              <a:chOff x="1906641" y="2079025"/>
              <a:chExt cx="8916937" cy="8412003"/>
            </a:xfrm>
          </p:grpSpPr>
          <p:sp>
            <p:nvSpPr>
              <p:cNvPr id="102" name="AutoShape 191"/>
              <p:cNvSpPr>
                <a:spLocks/>
              </p:cNvSpPr>
              <p:nvPr/>
            </p:nvSpPr>
            <p:spPr bwMode="auto">
              <a:xfrm>
                <a:off x="6352334" y="2079025"/>
                <a:ext cx="1752302" cy="20508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9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4" y="18457"/>
                      <a:pt x="21600" y="14326"/>
                      <a:pt x="21600" y="9228"/>
                    </a:cubicBezTo>
                    <a:cubicBezTo>
                      <a:pt x="21600" y="4131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92"/>
              <p:cNvSpPr>
                <a:spLocks/>
              </p:cNvSpPr>
              <p:nvPr/>
            </p:nvSpPr>
            <p:spPr bwMode="auto">
              <a:xfrm>
                <a:off x="5313302" y="7360485"/>
                <a:ext cx="2674229" cy="31305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1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AutoShape 193"/>
              <p:cNvSpPr>
                <a:spLocks/>
              </p:cNvSpPr>
              <p:nvPr/>
            </p:nvSpPr>
            <p:spPr bwMode="auto">
              <a:xfrm>
                <a:off x="7478662" y="7087894"/>
                <a:ext cx="2186651" cy="256193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5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AutoShape 194"/>
              <p:cNvSpPr>
                <a:spLocks/>
              </p:cNvSpPr>
              <p:nvPr/>
            </p:nvSpPr>
            <p:spPr bwMode="auto">
              <a:xfrm>
                <a:off x="6863333" y="4992347"/>
                <a:ext cx="2697650" cy="31582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9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AutoShape 195"/>
              <p:cNvSpPr>
                <a:spLocks/>
              </p:cNvSpPr>
              <p:nvPr/>
            </p:nvSpPr>
            <p:spPr bwMode="auto">
              <a:xfrm>
                <a:off x="5551769" y="3476057"/>
                <a:ext cx="2401696" cy="28111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AutoShape 196"/>
              <p:cNvSpPr>
                <a:spLocks/>
              </p:cNvSpPr>
              <p:nvPr/>
            </p:nvSpPr>
            <p:spPr bwMode="auto">
              <a:xfrm>
                <a:off x="9043597" y="5418271"/>
                <a:ext cx="1779981" cy="20827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09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97"/>
              <p:cNvSpPr>
                <a:spLocks/>
              </p:cNvSpPr>
              <p:nvPr/>
            </p:nvSpPr>
            <p:spPr bwMode="auto">
              <a:xfrm>
                <a:off x="1906641" y="4055314"/>
                <a:ext cx="1754431" cy="20529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8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98"/>
              <p:cNvSpPr>
                <a:spLocks/>
              </p:cNvSpPr>
              <p:nvPr/>
            </p:nvSpPr>
            <p:spPr bwMode="auto">
              <a:xfrm>
                <a:off x="5381436" y="5878269"/>
                <a:ext cx="1907730" cy="22339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4325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1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AutoShape 199"/>
              <p:cNvSpPr>
                <a:spLocks/>
              </p:cNvSpPr>
              <p:nvPr/>
            </p:nvSpPr>
            <p:spPr bwMode="auto">
              <a:xfrm>
                <a:off x="2074845" y="5912343"/>
                <a:ext cx="1826822" cy="21360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4325"/>
                      <a:pt x="4836" y="18457"/>
                      <a:pt x="10800" y="18457"/>
                    </a:cubicBezTo>
                    <a:cubicBezTo>
                      <a:pt x="10964" y="18457"/>
                      <a:pt x="11127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AutoShape 200"/>
              <p:cNvSpPr>
                <a:spLocks/>
              </p:cNvSpPr>
              <p:nvPr/>
            </p:nvSpPr>
            <p:spPr bwMode="auto">
              <a:xfrm>
                <a:off x="3337439" y="6830210"/>
                <a:ext cx="2376146" cy="278554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9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5"/>
                      <a:pt x="21600" y="9229"/>
                    </a:cubicBezTo>
                    <a:close/>
                    <a:moveTo>
                      <a:pt x="21600" y="922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AutoShape 201"/>
              <p:cNvSpPr>
                <a:spLocks/>
              </p:cNvSpPr>
              <p:nvPr/>
            </p:nvSpPr>
            <p:spPr bwMode="auto">
              <a:xfrm>
                <a:off x="3133039" y="4172443"/>
                <a:ext cx="2921212" cy="34265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7"/>
                      <a:pt x="10800" y="18457"/>
                    </a:cubicBezTo>
                    <a:cubicBezTo>
                      <a:pt x="10965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AutoShape 202"/>
              <p:cNvSpPr>
                <a:spLocks/>
              </p:cNvSpPr>
              <p:nvPr/>
            </p:nvSpPr>
            <p:spPr bwMode="auto">
              <a:xfrm>
                <a:off x="7921528" y="3099114"/>
                <a:ext cx="2133422" cy="250230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3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203"/>
              <p:cNvSpPr>
                <a:spLocks/>
              </p:cNvSpPr>
              <p:nvPr/>
            </p:nvSpPr>
            <p:spPr bwMode="auto">
              <a:xfrm>
                <a:off x="3558872" y="2419765"/>
                <a:ext cx="2146197" cy="25129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1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8"/>
                      <a:pt x="10801" y="18458"/>
                    </a:cubicBezTo>
                    <a:cubicBezTo>
                      <a:pt x="10965" y="18458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Text Placeholder 1"/>
            <p:cNvSpPr txBox="1">
              <a:spLocks/>
            </p:cNvSpPr>
            <p:nvPr/>
          </p:nvSpPr>
          <p:spPr>
            <a:xfrm>
              <a:off x="3678521" y="2183853"/>
              <a:ext cx="1222967" cy="905869"/>
            </a:xfrm>
            <a:prstGeom prst="rect">
              <a:avLst/>
            </a:prstGeom>
          </p:spPr>
          <p:txBody>
            <a:bodyPr vert="horz" lIns="0" tIns="30803" rIns="0" bIns="30803" anchor="ctr"/>
            <a:lstStyle>
              <a:lvl1pPr marL="0" indent="0" algn="ctr" defTabSz="4572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370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1097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35205" y="4018182"/>
              <a:ext cx="3023209" cy="1302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966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自信心</a:t>
              </a:r>
              <a:endParaRPr lang="en-US" sz="296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52867" y="4770929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不足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04208" y="7235534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经验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1022" y="3218227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情况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93006" y="2013833"/>
              <a:ext cx="1672973" cy="994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自卑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60841" y="4939839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提升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01785" y="6561849"/>
              <a:ext cx="1570516" cy="9285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自负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Rounded Rectangle 9"/>
          <p:cNvSpPr/>
          <p:nvPr/>
        </p:nvSpPr>
        <p:spPr>
          <a:xfrm>
            <a:off x="6336621" y="2230708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Rounded Rectangle 12"/>
          <p:cNvSpPr/>
          <p:nvPr/>
        </p:nvSpPr>
        <p:spPr>
          <a:xfrm>
            <a:off x="6336621" y="3773135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ounded Rectangle 15"/>
          <p:cNvSpPr/>
          <p:nvPr/>
        </p:nvSpPr>
        <p:spPr>
          <a:xfrm>
            <a:off x="6336621" y="5313746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6434028" y="2301876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2" name="Text Placeholder 7"/>
          <p:cNvSpPr txBox="1">
            <a:spLocks/>
          </p:cNvSpPr>
          <p:nvPr/>
        </p:nvSpPr>
        <p:spPr>
          <a:xfrm>
            <a:off x="6434028" y="3858023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53" name="Text Placeholder 7"/>
          <p:cNvSpPr txBox="1">
            <a:spLocks/>
          </p:cNvSpPr>
          <p:nvPr/>
        </p:nvSpPr>
        <p:spPr>
          <a:xfrm>
            <a:off x="6434028" y="5391379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TextBox 8"/>
          <p:cNvSpPr txBox="1"/>
          <p:nvPr/>
        </p:nvSpPr>
        <p:spPr>
          <a:xfrm>
            <a:off x="3500417" y="401615"/>
            <a:ext cx="71438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自信心训练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：我最不满意的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……</a:t>
            </a:r>
            <a:endParaRPr lang="zh-CN" altLang="en-US" sz="4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7715259" y="2330441"/>
            <a:ext cx="4357718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请列出你对自己最不满意的方面；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7786697" y="3687763"/>
            <a:ext cx="4357718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大胆的走向讲台，可以举例说明你对自己最不满意的方面；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7786697" y="5259399"/>
            <a:ext cx="4786346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台下同学用阳光心态调节方式，为台上同学出谋划策，打开心扉。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491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1142963" y="5045085"/>
            <a:ext cx="2043356" cy="1769966"/>
            <a:chOff x="5097085" y="4489719"/>
            <a:chExt cx="2125426" cy="1841056"/>
          </a:xfrm>
        </p:grpSpPr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5451323" y="4693191"/>
              <a:ext cx="1415725" cy="1637583"/>
            </a:xfrm>
            <a:custGeom>
              <a:avLst/>
              <a:gdLst>
                <a:gd name="T0" fmla="*/ 577 w 1155"/>
                <a:gd name="T1" fmla="*/ 0 h 1336"/>
                <a:gd name="T2" fmla="*/ 0 w 1155"/>
                <a:gd name="T3" fmla="*/ 335 h 1336"/>
                <a:gd name="T4" fmla="*/ 0 w 1155"/>
                <a:gd name="T5" fmla="*/ 1004 h 1336"/>
                <a:gd name="T6" fmla="*/ 577 w 1155"/>
                <a:gd name="T7" fmla="*/ 1336 h 1336"/>
                <a:gd name="T8" fmla="*/ 1155 w 1155"/>
                <a:gd name="T9" fmla="*/ 1004 h 1336"/>
                <a:gd name="T10" fmla="*/ 1155 w 1155"/>
                <a:gd name="T11" fmla="*/ 335 h 1336"/>
                <a:gd name="T12" fmla="*/ 577 w 1155"/>
                <a:gd name="T13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336">
                  <a:moveTo>
                    <a:pt x="577" y="0"/>
                  </a:moveTo>
                  <a:lnTo>
                    <a:pt x="0" y="335"/>
                  </a:lnTo>
                  <a:lnTo>
                    <a:pt x="0" y="1004"/>
                  </a:lnTo>
                  <a:lnTo>
                    <a:pt x="577" y="1336"/>
                  </a:lnTo>
                  <a:lnTo>
                    <a:pt x="1155" y="1004"/>
                  </a:lnTo>
                  <a:lnTo>
                    <a:pt x="1155" y="335"/>
                  </a:lnTo>
                  <a:lnTo>
                    <a:pt x="577" y="0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9C622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5451323" y="4693191"/>
              <a:ext cx="709701" cy="817566"/>
            </a:xfrm>
            <a:custGeom>
              <a:avLst/>
              <a:gdLst>
                <a:gd name="T0" fmla="*/ 579 w 579"/>
                <a:gd name="T1" fmla="*/ 3 h 667"/>
                <a:gd name="T2" fmla="*/ 577 w 579"/>
                <a:gd name="T3" fmla="*/ 0 h 667"/>
                <a:gd name="T4" fmla="*/ 3 w 579"/>
                <a:gd name="T5" fmla="*/ 335 h 667"/>
                <a:gd name="T6" fmla="*/ 0 w 579"/>
                <a:gd name="T7" fmla="*/ 335 h 667"/>
                <a:gd name="T8" fmla="*/ 0 w 579"/>
                <a:gd name="T9" fmla="*/ 335 h 667"/>
                <a:gd name="T10" fmla="*/ 0 w 579"/>
                <a:gd name="T11" fmla="*/ 335 h 667"/>
                <a:gd name="T12" fmla="*/ 3 w 579"/>
                <a:gd name="T13" fmla="*/ 335 h 667"/>
                <a:gd name="T14" fmla="*/ 577 w 579"/>
                <a:gd name="T15" fmla="*/ 667 h 667"/>
                <a:gd name="T16" fmla="*/ 579 w 579"/>
                <a:gd name="T17" fmla="*/ 667 h 667"/>
                <a:gd name="T18" fmla="*/ 579 w 579"/>
                <a:gd name="T19" fmla="*/ 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667">
                  <a:moveTo>
                    <a:pt x="579" y="3"/>
                  </a:moveTo>
                  <a:lnTo>
                    <a:pt x="577" y="0"/>
                  </a:lnTo>
                  <a:lnTo>
                    <a:pt x="3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3" y="335"/>
                  </a:lnTo>
                  <a:lnTo>
                    <a:pt x="577" y="667"/>
                  </a:lnTo>
                  <a:lnTo>
                    <a:pt x="579" y="667"/>
                  </a:lnTo>
                  <a:lnTo>
                    <a:pt x="579" y="3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A16A34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18"/>
            <p:cNvSpPr>
              <a:spLocks/>
            </p:cNvSpPr>
            <p:nvPr/>
          </p:nvSpPr>
          <p:spPr bwMode="auto">
            <a:xfrm>
              <a:off x="5097085" y="4489719"/>
              <a:ext cx="1061487" cy="614094"/>
            </a:xfrm>
            <a:custGeom>
              <a:avLst/>
              <a:gdLst>
                <a:gd name="T0" fmla="*/ 0 w 866"/>
                <a:gd name="T1" fmla="*/ 335 h 501"/>
                <a:gd name="T2" fmla="*/ 289 w 866"/>
                <a:gd name="T3" fmla="*/ 501 h 501"/>
                <a:gd name="T4" fmla="*/ 866 w 866"/>
                <a:gd name="T5" fmla="*/ 166 h 501"/>
                <a:gd name="T6" fmla="*/ 579 w 866"/>
                <a:gd name="T7" fmla="*/ 0 h 501"/>
                <a:gd name="T8" fmla="*/ 0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0" y="335"/>
                  </a:moveTo>
                  <a:lnTo>
                    <a:pt x="289" y="501"/>
                  </a:lnTo>
                  <a:lnTo>
                    <a:pt x="866" y="166"/>
                  </a:lnTo>
                  <a:lnTo>
                    <a:pt x="579" y="0"/>
                  </a:lnTo>
                  <a:lnTo>
                    <a:pt x="0" y="335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19"/>
            <p:cNvSpPr>
              <a:spLocks/>
            </p:cNvSpPr>
            <p:nvPr/>
          </p:nvSpPr>
          <p:spPr bwMode="auto">
            <a:xfrm>
              <a:off x="6161024" y="4489719"/>
              <a:ext cx="1061487" cy="614094"/>
            </a:xfrm>
            <a:custGeom>
              <a:avLst/>
              <a:gdLst>
                <a:gd name="T0" fmla="*/ 866 w 866"/>
                <a:gd name="T1" fmla="*/ 335 h 501"/>
                <a:gd name="T2" fmla="*/ 576 w 866"/>
                <a:gd name="T3" fmla="*/ 501 h 501"/>
                <a:gd name="T4" fmla="*/ 0 w 866"/>
                <a:gd name="T5" fmla="*/ 169 h 501"/>
                <a:gd name="T6" fmla="*/ 287 w 866"/>
                <a:gd name="T7" fmla="*/ 0 h 501"/>
                <a:gd name="T8" fmla="*/ 866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335"/>
                  </a:moveTo>
                  <a:lnTo>
                    <a:pt x="576" y="501"/>
                  </a:lnTo>
                  <a:lnTo>
                    <a:pt x="0" y="169"/>
                  </a:lnTo>
                  <a:lnTo>
                    <a:pt x="287" y="0"/>
                  </a:lnTo>
                  <a:lnTo>
                    <a:pt x="866" y="335"/>
                  </a:lnTo>
                  <a:close/>
                </a:path>
              </a:pathLst>
            </a:custGeom>
            <a:gradFill>
              <a:gsLst>
                <a:gs pos="0">
                  <a:srgbClr val="DC9D54"/>
                </a:gs>
                <a:gs pos="100000">
                  <a:srgbClr val="FFBB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5451323" y="5103813"/>
              <a:ext cx="709701" cy="1226962"/>
            </a:xfrm>
            <a:custGeom>
              <a:avLst/>
              <a:gdLst>
                <a:gd name="T0" fmla="*/ 3 w 579"/>
                <a:gd name="T1" fmla="*/ 0 h 1001"/>
                <a:gd name="T2" fmla="*/ 0 w 579"/>
                <a:gd name="T3" fmla="*/ 0 h 1001"/>
                <a:gd name="T4" fmla="*/ 0 w 579"/>
                <a:gd name="T5" fmla="*/ 669 h 1001"/>
                <a:gd name="T6" fmla="*/ 577 w 579"/>
                <a:gd name="T7" fmla="*/ 1001 h 1001"/>
                <a:gd name="T8" fmla="*/ 579 w 579"/>
                <a:gd name="T9" fmla="*/ 1001 h 1001"/>
                <a:gd name="T10" fmla="*/ 579 w 579"/>
                <a:gd name="T11" fmla="*/ 332 h 1001"/>
                <a:gd name="T12" fmla="*/ 577 w 579"/>
                <a:gd name="T13" fmla="*/ 332 h 1001"/>
                <a:gd name="T14" fmla="*/ 3 w 579"/>
                <a:gd name="T15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9" h="1001">
                  <a:moveTo>
                    <a:pt x="3" y="0"/>
                  </a:moveTo>
                  <a:lnTo>
                    <a:pt x="0" y="0"/>
                  </a:lnTo>
                  <a:lnTo>
                    <a:pt x="0" y="669"/>
                  </a:lnTo>
                  <a:lnTo>
                    <a:pt x="577" y="1001"/>
                  </a:lnTo>
                  <a:lnTo>
                    <a:pt x="579" y="1001"/>
                  </a:lnTo>
                  <a:lnTo>
                    <a:pt x="579" y="332"/>
                  </a:lnTo>
                  <a:lnTo>
                    <a:pt x="577" y="332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0">
                  <a:srgbClr val="CB8F4D"/>
                </a:gs>
                <a:gs pos="100000">
                  <a:srgbClr val="A16C38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>
              <a:spLocks/>
            </p:cNvSpPr>
            <p:nvPr/>
          </p:nvSpPr>
          <p:spPr bwMode="auto">
            <a:xfrm>
              <a:off x="5097085" y="5103813"/>
              <a:ext cx="1063939" cy="614094"/>
            </a:xfrm>
            <a:custGeom>
              <a:avLst/>
              <a:gdLst>
                <a:gd name="T0" fmla="*/ 0 w 868"/>
                <a:gd name="T1" fmla="*/ 166 h 501"/>
                <a:gd name="T2" fmla="*/ 289 w 868"/>
                <a:gd name="T3" fmla="*/ 0 h 501"/>
                <a:gd name="T4" fmla="*/ 868 w 868"/>
                <a:gd name="T5" fmla="*/ 332 h 501"/>
                <a:gd name="T6" fmla="*/ 579 w 868"/>
                <a:gd name="T7" fmla="*/ 501 h 501"/>
                <a:gd name="T8" fmla="*/ 0 w 868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8" h="501">
                  <a:moveTo>
                    <a:pt x="0" y="166"/>
                  </a:moveTo>
                  <a:lnTo>
                    <a:pt x="289" y="0"/>
                  </a:lnTo>
                  <a:lnTo>
                    <a:pt x="868" y="332"/>
                  </a:lnTo>
                  <a:lnTo>
                    <a:pt x="579" y="501"/>
                  </a:lnTo>
                  <a:lnTo>
                    <a:pt x="0" y="166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>
              <a:spLocks/>
            </p:cNvSpPr>
            <p:nvPr/>
          </p:nvSpPr>
          <p:spPr bwMode="auto">
            <a:xfrm>
              <a:off x="6161024" y="5103813"/>
              <a:ext cx="1061487" cy="614094"/>
            </a:xfrm>
            <a:custGeom>
              <a:avLst/>
              <a:gdLst>
                <a:gd name="T0" fmla="*/ 866 w 866"/>
                <a:gd name="T1" fmla="*/ 166 h 501"/>
                <a:gd name="T2" fmla="*/ 576 w 866"/>
                <a:gd name="T3" fmla="*/ 0 h 501"/>
                <a:gd name="T4" fmla="*/ 0 w 866"/>
                <a:gd name="T5" fmla="*/ 332 h 501"/>
                <a:gd name="T6" fmla="*/ 287 w 866"/>
                <a:gd name="T7" fmla="*/ 501 h 501"/>
                <a:gd name="T8" fmla="*/ 866 w 866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166"/>
                  </a:moveTo>
                  <a:lnTo>
                    <a:pt x="576" y="0"/>
                  </a:lnTo>
                  <a:lnTo>
                    <a:pt x="0" y="332"/>
                  </a:lnTo>
                  <a:lnTo>
                    <a:pt x="287" y="501"/>
                  </a:lnTo>
                  <a:lnTo>
                    <a:pt x="866" y="166"/>
                  </a:lnTo>
                  <a:close/>
                </a:path>
              </a:pathLst>
            </a:custGeom>
            <a:gradFill>
              <a:gsLst>
                <a:gs pos="0">
                  <a:srgbClr val="D99C5B"/>
                </a:gs>
                <a:gs pos="100000">
                  <a:srgbClr val="FEBC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5"/>
          <p:cNvGrpSpPr/>
          <p:nvPr/>
        </p:nvGrpSpPr>
        <p:grpSpPr>
          <a:xfrm>
            <a:off x="285707" y="1187433"/>
            <a:ext cx="3906316" cy="3827992"/>
            <a:chOff x="1593653" y="1193226"/>
            <a:chExt cx="8916937" cy="8412003"/>
          </a:xfrm>
        </p:grpSpPr>
        <p:grpSp>
          <p:nvGrpSpPr>
            <p:cNvPr id="4" name="Group 86"/>
            <p:cNvGrpSpPr/>
            <p:nvPr/>
          </p:nvGrpSpPr>
          <p:grpSpPr>
            <a:xfrm>
              <a:off x="1593653" y="1193226"/>
              <a:ext cx="8916937" cy="8412003"/>
              <a:chOff x="1906641" y="2079025"/>
              <a:chExt cx="8916937" cy="8412003"/>
            </a:xfrm>
          </p:grpSpPr>
          <p:sp>
            <p:nvSpPr>
              <p:cNvPr id="102" name="AutoShape 191"/>
              <p:cNvSpPr>
                <a:spLocks/>
              </p:cNvSpPr>
              <p:nvPr/>
            </p:nvSpPr>
            <p:spPr bwMode="auto">
              <a:xfrm>
                <a:off x="6352334" y="2079025"/>
                <a:ext cx="1752302" cy="20508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9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4" y="18457"/>
                      <a:pt x="21600" y="14326"/>
                      <a:pt x="21600" y="9228"/>
                    </a:cubicBezTo>
                    <a:cubicBezTo>
                      <a:pt x="21600" y="4131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92"/>
              <p:cNvSpPr>
                <a:spLocks/>
              </p:cNvSpPr>
              <p:nvPr/>
            </p:nvSpPr>
            <p:spPr bwMode="auto">
              <a:xfrm>
                <a:off x="5313302" y="7360485"/>
                <a:ext cx="2674229" cy="31305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1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AutoShape 193"/>
              <p:cNvSpPr>
                <a:spLocks/>
              </p:cNvSpPr>
              <p:nvPr/>
            </p:nvSpPr>
            <p:spPr bwMode="auto">
              <a:xfrm>
                <a:off x="7478662" y="7087894"/>
                <a:ext cx="2186651" cy="256193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5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AutoShape 194"/>
              <p:cNvSpPr>
                <a:spLocks/>
              </p:cNvSpPr>
              <p:nvPr/>
            </p:nvSpPr>
            <p:spPr bwMode="auto">
              <a:xfrm>
                <a:off x="6863333" y="4992347"/>
                <a:ext cx="2697650" cy="31582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9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AutoShape 195"/>
              <p:cNvSpPr>
                <a:spLocks/>
              </p:cNvSpPr>
              <p:nvPr/>
            </p:nvSpPr>
            <p:spPr bwMode="auto">
              <a:xfrm>
                <a:off x="5551769" y="3476057"/>
                <a:ext cx="2401696" cy="28111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AutoShape 196"/>
              <p:cNvSpPr>
                <a:spLocks/>
              </p:cNvSpPr>
              <p:nvPr/>
            </p:nvSpPr>
            <p:spPr bwMode="auto">
              <a:xfrm>
                <a:off x="9043597" y="5418271"/>
                <a:ext cx="1779981" cy="20827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09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97"/>
              <p:cNvSpPr>
                <a:spLocks/>
              </p:cNvSpPr>
              <p:nvPr/>
            </p:nvSpPr>
            <p:spPr bwMode="auto">
              <a:xfrm>
                <a:off x="1906641" y="4055314"/>
                <a:ext cx="1754431" cy="20529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8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98"/>
              <p:cNvSpPr>
                <a:spLocks/>
              </p:cNvSpPr>
              <p:nvPr/>
            </p:nvSpPr>
            <p:spPr bwMode="auto">
              <a:xfrm>
                <a:off x="5381436" y="5878269"/>
                <a:ext cx="1907730" cy="22339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4325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1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AutoShape 199"/>
              <p:cNvSpPr>
                <a:spLocks/>
              </p:cNvSpPr>
              <p:nvPr/>
            </p:nvSpPr>
            <p:spPr bwMode="auto">
              <a:xfrm>
                <a:off x="2074845" y="5912343"/>
                <a:ext cx="1826822" cy="21360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4325"/>
                      <a:pt x="4836" y="18457"/>
                      <a:pt x="10800" y="18457"/>
                    </a:cubicBezTo>
                    <a:cubicBezTo>
                      <a:pt x="10964" y="18457"/>
                      <a:pt x="11127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AutoShape 200"/>
              <p:cNvSpPr>
                <a:spLocks/>
              </p:cNvSpPr>
              <p:nvPr/>
            </p:nvSpPr>
            <p:spPr bwMode="auto">
              <a:xfrm>
                <a:off x="3337439" y="6830210"/>
                <a:ext cx="2376146" cy="278554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9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5"/>
                      <a:pt x="21600" y="9229"/>
                    </a:cubicBezTo>
                    <a:close/>
                    <a:moveTo>
                      <a:pt x="21600" y="922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AutoShape 201"/>
              <p:cNvSpPr>
                <a:spLocks/>
              </p:cNvSpPr>
              <p:nvPr/>
            </p:nvSpPr>
            <p:spPr bwMode="auto">
              <a:xfrm>
                <a:off x="3133039" y="4172443"/>
                <a:ext cx="2921212" cy="34265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7"/>
                      <a:pt x="10800" y="18457"/>
                    </a:cubicBezTo>
                    <a:cubicBezTo>
                      <a:pt x="10965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AutoShape 202"/>
              <p:cNvSpPr>
                <a:spLocks/>
              </p:cNvSpPr>
              <p:nvPr/>
            </p:nvSpPr>
            <p:spPr bwMode="auto">
              <a:xfrm>
                <a:off x="7921528" y="3099114"/>
                <a:ext cx="2133422" cy="250230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3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203"/>
              <p:cNvSpPr>
                <a:spLocks/>
              </p:cNvSpPr>
              <p:nvPr/>
            </p:nvSpPr>
            <p:spPr bwMode="auto">
              <a:xfrm>
                <a:off x="3558872" y="2419765"/>
                <a:ext cx="2146197" cy="25129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1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8"/>
                      <a:pt x="10801" y="18458"/>
                    </a:cubicBezTo>
                    <a:cubicBezTo>
                      <a:pt x="10965" y="18458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Text Placeholder 1"/>
            <p:cNvSpPr txBox="1">
              <a:spLocks/>
            </p:cNvSpPr>
            <p:nvPr/>
          </p:nvSpPr>
          <p:spPr>
            <a:xfrm>
              <a:off x="3678521" y="2183853"/>
              <a:ext cx="1222967" cy="905869"/>
            </a:xfrm>
            <a:prstGeom prst="rect">
              <a:avLst/>
            </a:prstGeom>
          </p:spPr>
          <p:txBody>
            <a:bodyPr vert="horz" lIns="0" tIns="30803" rIns="0" bIns="30803" anchor="ctr"/>
            <a:lstStyle>
              <a:lvl1pPr marL="0" indent="0" algn="ctr" defTabSz="4572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370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1097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35205" y="4018182"/>
              <a:ext cx="3023209" cy="1302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966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自信心</a:t>
              </a:r>
              <a:endParaRPr lang="en-US" sz="296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52867" y="4770929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不足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04208" y="7235534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经验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1022" y="3218227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情况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93006" y="2013833"/>
              <a:ext cx="1672973" cy="994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自卑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60841" y="4939839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提升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01785" y="6561849"/>
              <a:ext cx="1570516" cy="9285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自负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Rounded Rectangle 9"/>
          <p:cNvSpPr/>
          <p:nvPr/>
        </p:nvSpPr>
        <p:spPr>
          <a:xfrm>
            <a:off x="6336621" y="2230708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Rounded Rectangle 12"/>
          <p:cNvSpPr/>
          <p:nvPr/>
        </p:nvSpPr>
        <p:spPr>
          <a:xfrm>
            <a:off x="6336621" y="3773135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ounded Rectangle 15"/>
          <p:cNvSpPr/>
          <p:nvPr/>
        </p:nvSpPr>
        <p:spPr>
          <a:xfrm>
            <a:off x="6336621" y="5313746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6434028" y="2301876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2" name="Text Placeholder 7"/>
          <p:cNvSpPr txBox="1">
            <a:spLocks/>
          </p:cNvSpPr>
          <p:nvPr/>
        </p:nvSpPr>
        <p:spPr>
          <a:xfrm>
            <a:off x="6434028" y="3858023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53" name="Text Placeholder 7"/>
          <p:cNvSpPr txBox="1">
            <a:spLocks/>
          </p:cNvSpPr>
          <p:nvPr/>
        </p:nvSpPr>
        <p:spPr>
          <a:xfrm>
            <a:off x="6434028" y="5391379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TextBox 8"/>
          <p:cNvSpPr txBox="1"/>
          <p:nvPr/>
        </p:nvSpPr>
        <p:spPr>
          <a:xfrm>
            <a:off x="3643293" y="473053"/>
            <a:ext cx="728667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自信心训练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：全新生命力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……</a:t>
            </a:r>
            <a:endParaRPr lang="zh-CN" altLang="en-US" sz="4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7715259" y="2116127"/>
            <a:ext cx="4500594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请设计出一个拥有全新生命的你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；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7643821" y="5259399"/>
            <a:ext cx="4643470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每天早晨读一遍，按照自己的设计去行动。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7643821" y="3830639"/>
            <a:ext cx="4572032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把你的计划告诉好朋友、同学或老师；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491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1142963" y="5045085"/>
            <a:ext cx="2043356" cy="1769966"/>
            <a:chOff x="5097085" y="4489719"/>
            <a:chExt cx="2125426" cy="1841056"/>
          </a:xfrm>
        </p:grpSpPr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5451323" y="4693191"/>
              <a:ext cx="1415725" cy="1637583"/>
            </a:xfrm>
            <a:custGeom>
              <a:avLst/>
              <a:gdLst>
                <a:gd name="T0" fmla="*/ 577 w 1155"/>
                <a:gd name="T1" fmla="*/ 0 h 1336"/>
                <a:gd name="T2" fmla="*/ 0 w 1155"/>
                <a:gd name="T3" fmla="*/ 335 h 1336"/>
                <a:gd name="T4" fmla="*/ 0 w 1155"/>
                <a:gd name="T5" fmla="*/ 1004 h 1336"/>
                <a:gd name="T6" fmla="*/ 577 w 1155"/>
                <a:gd name="T7" fmla="*/ 1336 h 1336"/>
                <a:gd name="T8" fmla="*/ 1155 w 1155"/>
                <a:gd name="T9" fmla="*/ 1004 h 1336"/>
                <a:gd name="T10" fmla="*/ 1155 w 1155"/>
                <a:gd name="T11" fmla="*/ 335 h 1336"/>
                <a:gd name="T12" fmla="*/ 577 w 1155"/>
                <a:gd name="T13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336">
                  <a:moveTo>
                    <a:pt x="577" y="0"/>
                  </a:moveTo>
                  <a:lnTo>
                    <a:pt x="0" y="335"/>
                  </a:lnTo>
                  <a:lnTo>
                    <a:pt x="0" y="1004"/>
                  </a:lnTo>
                  <a:lnTo>
                    <a:pt x="577" y="1336"/>
                  </a:lnTo>
                  <a:lnTo>
                    <a:pt x="1155" y="1004"/>
                  </a:lnTo>
                  <a:lnTo>
                    <a:pt x="1155" y="335"/>
                  </a:lnTo>
                  <a:lnTo>
                    <a:pt x="577" y="0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9C622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5451323" y="4693191"/>
              <a:ext cx="709701" cy="817566"/>
            </a:xfrm>
            <a:custGeom>
              <a:avLst/>
              <a:gdLst>
                <a:gd name="T0" fmla="*/ 579 w 579"/>
                <a:gd name="T1" fmla="*/ 3 h 667"/>
                <a:gd name="T2" fmla="*/ 577 w 579"/>
                <a:gd name="T3" fmla="*/ 0 h 667"/>
                <a:gd name="T4" fmla="*/ 3 w 579"/>
                <a:gd name="T5" fmla="*/ 335 h 667"/>
                <a:gd name="T6" fmla="*/ 0 w 579"/>
                <a:gd name="T7" fmla="*/ 335 h 667"/>
                <a:gd name="T8" fmla="*/ 0 w 579"/>
                <a:gd name="T9" fmla="*/ 335 h 667"/>
                <a:gd name="T10" fmla="*/ 0 w 579"/>
                <a:gd name="T11" fmla="*/ 335 h 667"/>
                <a:gd name="T12" fmla="*/ 3 w 579"/>
                <a:gd name="T13" fmla="*/ 335 h 667"/>
                <a:gd name="T14" fmla="*/ 577 w 579"/>
                <a:gd name="T15" fmla="*/ 667 h 667"/>
                <a:gd name="T16" fmla="*/ 579 w 579"/>
                <a:gd name="T17" fmla="*/ 667 h 667"/>
                <a:gd name="T18" fmla="*/ 579 w 579"/>
                <a:gd name="T19" fmla="*/ 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667">
                  <a:moveTo>
                    <a:pt x="579" y="3"/>
                  </a:moveTo>
                  <a:lnTo>
                    <a:pt x="577" y="0"/>
                  </a:lnTo>
                  <a:lnTo>
                    <a:pt x="3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3" y="335"/>
                  </a:lnTo>
                  <a:lnTo>
                    <a:pt x="577" y="667"/>
                  </a:lnTo>
                  <a:lnTo>
                    <a:pt x="579" y="667"/>
                  </a:lnTo>
                  <a:lnTo>
                    <a:pt x="579" y="3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A16A34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18"/>
            <p:cNvSpPr>
              <a:spLocks/>
            </p:cNvSpPr>
            <p:nvPr/>
          </p:nvSpPr>
          <p:spPr bwMode="auto">
            <a:xfrm>
              <a:off x="5097085" y="4489719"/>
              <a:ext cx="1061487" cy="614094"/>
            </a:xfrm>
            <a:custGeom>
              <a:avLst/>
              <a:gdLst>
                <a:gd name="T0" fmla="*/ 0 w 866"/>
                <a:gd name="T1" fmla="*/ 335 h 501"/>
                <a:gd name="T2" fmla="*/ 289 w 866"/>
                <a:gd name="T3" fmla="*/ 501 h 501"/>
                <a:gd name="T4" fmla="*/ 866 w 866"/>
                <a:gd name="T5" fmla="*/ 166 h 501"/>
                <a:gd name="T6" fmla="*/ 579 w 866"/>
                <a:gd name="T7" fmla="*/ 0 h 501"/>
                <a:gd name="T8" fmla="*/ 0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0" y="335"/>
                  </a:moveTo>
                  <a:lnTo>
                    <a:pt x="289" y="501"/>
                  </a:lnTo>
                  <a:lnTo>
                    <a:pt x="866" y="166"/>
                  </a:lnTo>
                  <a:lnTo>
                    <a:pt x="579" y="0"/>
                  </a:lnTo>
                  <a:lnTo>
                    <a:pt x="0" y="335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19"/>
            <p:cNvSpPr>
              <a:spLocks/>
            </p:cNvSpPr>
            <p:nvPr/>
          </p:nvSpPr>
          <p:spPr bwMode="auto">
            <a:xfrm>
              <a:off x="6161024" y="4489719"/>
              <a:ext cx="1061487" cy="614094"/>
            </a:xfrm>
            <a:custGeom>
              <a:avLst/>
              <a:gdLst>
                <a:gd name="T0" fmla="*/ 866 w 866"/>
                <a:gd name="T1" fmla="*/ 335 h 501"/>
                <a:gd name="T2" fmla="*/ 576 w 866"/>
                <a:gd name="T3" fmla="*/ 501 h 501"/>
                <a:gd name="T4" fmla="*/ 0 w 866"/>
                <a:gd name="T5" fmla="*/ 169 h 501"/>
                <a:gd name="T6" fmla="*/ 287 w 866"/>
                <a:gd name="T7" fmla="*/ 0 h 501"/>
                <a:gd name="T8" fmla="*/ 866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335"/>
                  </a:moveTo>
                  <a:lnTo>
                    <a:pt x="576" y="501"/>
                  </a:lnTo>
                  <a:lnTo>
                    <a:pt x="0" y="169"/>
                  </a:lnTo>
                  <a:lnTo>
                    <a:pt x="287" y="0"/>
                  </a:lnTo>
                  <a:lnTo>
                    <a:pt x="866" y="335"/>
                  </a:lnTo>
                  <a:close/>
                </a:path>
              </a:pathLst>
            </a:custGeom>
            <a:gradFill>
              <a:gsLst>
                <a:gs pos="0">
                  <a:srgbClr val="DC9D54"/>
                </a:gs>
                <a:gs pos="100000">
                  <a:srgbClr val="FFBB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5451323" y="5103813"/>
              <a:ext cx="709701" cy="1226962"/>
            </a:xfrm>
            <a:custGeom>
              <a:avLst/>
              <a:gdLst>
                <a:gd name="T0" fmla="*/ 3 w 579"/>
                <a:gd name="T1" fmla="*/ 0 h 1001"/>
                <a:gd name="T2" fmla="*/ 0 w 579"/>
                <a:gd name="T3" fmla="*/ 0 h 1001"/>
                <a:gd name="T4" fmla="*/ 0 w 579"/>
                <a:gd name="T5" fmla="*/ 669 h 1001"/>
                <a:gd name="T6" fmla="*/ 577 w 579"/>
                <a:gd name="T7" fmla="*/ 1001 h 1001"/>
                <a:gd name="T8" fmla="*/ 579 w 579"/>
                <a:gd name="T9" fmla="*/ 1001 h 1001"/>
                <a:gd name="T10" fmla="*/ 579 w 579"/>
                <a:gd name="T11" fmla="*/ 332 h 1001"/>
                <a:gd name="T12" fmla="*/ 577 w 579"/>
                <a:gd name="T13" fmla="*/ 332 h 1001"/>
                <a:gd name="T14" fmla="*/ 3 w 579"/>
                <a:gd name="T15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9" h="1001">
                  <a:moveTo>
                    <a:pt x="3" y="0"/>
                  </a:moveTo>
                  <a:lnTo>
                    <a:pt x="0" y="0"/>
                  </a:lnTo>
                  <a:lnTo>
                    <a:pt x="0" y="669"/>
                  </a:lnTo>
                  <a:lnTo>
                    <a:pt x="577" y="1001"/>
                  </a:lnTo>
                  <a:lnTo>
                    <a:pt x="579" y="1001"/>
                  </a:lnTo>
                  <a:lnTo>
                    <a:pt x="579" y="332"/>
                  </a:lnTo>
                  <a:lnTo>
                    <a:pt x="577" y="332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0">
                  <a:srgbClr val="CB8F4D"/>
                </a:gs>
                <a:gs pos="100000">
                  <a:srgbClr val="A16C38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>
              <a:spLocks/>
            </p:cNvSpPr>
            <p:nvPr/>
          </p:nvSpPr>
          <p:spPr bwMode="auto">
            <a:xfrm>
              <a:off x="5097085" y="5103813"/>
              <a:ext cx="1063939" cy="614094"/>
            </a:xfrm>
            <a:custGeom>
              <a:avLst/>
              <a:gdLst>
                <a:gd name="T0" fmla="*/ 0 w 868"/>
                <a:gd name="T1" fmla="*/ 166 h 501"/>
                <a:gd name="T2" fmla="*/ 289 w 868"/>
                <a:gd name="T3" fmla="*/ 0 h 501"/>
                <a:gd name="T4" fmla="*/ 868 w 868"/>
                <a:gd name="T5" fmla="*/ 332 h 501"/>
                <a:gd name="T6" fmla="*/ 579 w 868"/>
                <a:gd name="T7" fmla="*/ 501 h 501"/>
                <a:gd name="T8" fmla="*/ 0 w 868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8" h="501">
                  <a:moveTo>
                    <a:pt x="0" y="166"/>
                  </a:moveTo>
                  <a:lnTo>
                    <a:pt x="289" y="0"/>
                  </a:lnTo>
                  <a:lnTo>
                    <a:pt x="868" y="332"/>
                  </a:lnTo>
                  <a:lnTo>
                    <a:pt x="579" y="501"/>
                  </a:lnTo>
                  <a:lnTo>
                    <a:pt x="0" y="166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>
              <a:spLocks/>
            </p:cNvSpPr>
            <p:nvPr/>
          </p:nvSpPr>
          <p:spPr bwMode="auto">
            <a:xfrm>
              <a:off x="6161024" y="5103813"/>
              <a:ext cx="1061487" cy="614094"/>
            </a:xfrm>
            <a:custGeom>
              <a:avLst/>
              <a:gdLst>
                <a:gd name="T0" fmla="*/ 866 w 866"/>
                <a:gd name="T1" fmla="*/ 166 h 501"/>
                <a:gd name="T2" fmla="*/ 576 w 866"/>
                <a:gd name="T3" fmla="*/ 0 h 501"/>
                <a:gd name="T4" fmla="*/ 0 w 866"/>
                <a:gd name="T5" fmla="*/ 332 h 501"/>
                <a:gd name="T6" fmla="*/ 287 w 866"/>
                <a:gd name="T7" fmla="*/ 501 h 501"/>
                <a:gd name="T8" fmla="*/ 866 w 866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166"/>
                  </a:moveTo>
                  <a:lnTo>
                    <a:pt x="576" y="0"/>
                  </a:lnTo>
                  <a:lnTo>
                    <a:pt x="0" y="332"/>
                  </a:lnTo>
                  <a:lnTo>
                    <a:pt x="287" y="501"/>
                  </a:lnTo>
                  <a:lnTo>
                    <a:pt x="866" y="166"/>
                  </a:lnTo>
                  <a:close/>
                </a:path>
              </a:pathLst>
            </a:custGeom>
            <a:gradFill>
              <a:gsLst>
                <a:gs pos="0">
                  <a:srgbClr val="D99C5B"/>
                </a:gs>
                <a:gs pos="100000">
                  <a:srgbClr val="FEBC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5"/>
          <p:cNvGrpSpPr/>
          <p:nvPr/>
        </p:nvGrpSpPr>
        <p:grpSpPr>
          <a:xfrm>
            <a:off x="285707" y="1187433"/>
            <a:ext cx="3906316" cy="3827992"/>
            <a:chOff x="1593653" y="1193226"/>
            <a:chExt cx="8916937" cy="8412003"/>
          </a:xfrm>
        </p:grpSpPr>
        <p:grpSp>
          <p:nvGrpSpPr>
            <p:cNvPr id="4" name="Group 86"/>
            <p:cNvGrpSpPr/>
            <p:nvPr/>
          </p:nvGrpSpPr>
          <p:grpSpPr>
            <a:xfrm>
              <a:off x="1593653" y="1193226"/>
              <a:ext cx="8916937" cy="8412003"/>
              <a:chOff x="1906641" y="2079025"/>
              <a:chExt cx="8916937" cy="8412003"/>
            </a:xfrm>
          </p:grpSpPr>
          <p:sp>
            <p:nvSpPr>
              <p:cNvPr id="102" name="AutoShape 191"/>
              <p:cNvSpPr>
                <a:spLocks/>
              </p:cNvSpPr>
              <p:nvPr/>
            </p:nvSpPr>
            <p:spPr bwMode="auto">
              <a:xfrm>
                <a:off x="6352334" y="2079025"/>
                <a:ext cx="1752302" cy="20508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9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4" y="18457"/>
                      <a:pt x="21600" y="14326"/>
                      <a:pt x="21600" y="9228"/>
                    </a:cubicBezTo>
                    <a:cubicBezTo>
                      <a:pt x="21600" y="4131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92"/>
              <p:cNvSpPr>
                <a:spLocks/>
              </p:cNvSpPr>
              <p:nvPr/>
            </p:nvSpPr>
            <p:spPr bwMode="auto">
              <a:xfrm>
                <a:off x="5313302" y="7360485"/>
                <a:ext cx="2674229" cy="31305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1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AutoShape 193"/>
              <p:cNvSpPr>
                <a:spLocks/>
              </p:cNvSpPr>
              <p:nvPr/>
            </p:nvSpPr>
            <p:spPr bwMode="auto">
              <a:xfrm>
                <a:off x="7478662" y="7087894"/>
                <a:ext cx="2186651" cy="256193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5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AutoShape 194"/>
              <p:cNvSpPr>
                <a:spLocks/>
              </p:cNvSpPr>
              <p:nvPr/>
            </p:nvSpPr>
            <p:spPr bwMode="auto">
              <a:xfrm>
                <a:off x="6863333" y="4992347"/>
                <a:ext cx="2697650" cy="31582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9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AutoShape 195"/>
              <p:cNvSpPr>
                <a:spLocks/>
              </p:cNvSpPr>
              <p:nvPr/>
            </p:nvSpPr>
            <p:spPr bwMode="auto">
              <a:xfrm>
                <a:off x="5551769" y="3476057"/>
                <a:ext cx="2401696" cy="28111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AutoShape 196"/>
              <p:cNvSpPr>
                <a:spLocks/>
              </p:cNvSpPr>
              <p:nvPr/>
            </p:nvSpPr>
            <p:spPr bwMode="auto">
              <a:xfrm>
                <a:off x="9043597" y="5418271"/>
                <a:ext cx="1779981" cy="20827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09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97"/>
              <p:cNvSpPr>
                <a:spLocks/>
              </p:cNvSpPr>
              <p:nvPr/>
            </p:nvSpPr>
            <p:spPr bwMode="auto">
              <a:xfrm>
                <a:off x="1906641" y="4055314"/>
                <a:ext cx="1754431" cy="20529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8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98"/>
              <p:cNvSpPr>
                <a:spLocks/>
              </p:cNvSpPr>
              <p:nvPr/>
            </p:nvSpPr>
            <p:spPr bwMode="auto">
              <a:xfrm>
                <a:off x="5381436" y="5878269"/>
                <a:ext cx="1907730" cy="22339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4325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1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AutoShape 199"/>
              <p:cNvSpPr>
                <a:spLocks/>
              </p:cNvSpPr>
              <p:nvPr/>
            </p:nvSpPr>
            <p:spPr bwMode="auto">
              <a:xfrm>
                <a:off x="2074845" y="5912343"/>
                <a:ext cx="1826822" cy="21360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4325"/>
                      <a:pt x="4836" y="18457"/>
                      <a:pt x="10800" y="18457"/>
                    </a:cubicBezTo>
                    <a:cubicBezTo>
                      <a:pt x="10964" y="18457"/>
                      <a:pt x="11127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AutoShape 200"/>
              <p:cNvSpPr>
                <a:spLocks/>
              </p:cNvSpPr>
              <p:nvPr/>
            </p:nvSpPr>
            <p:spPr bwMode="auto">
              <a:xfrm>
                <a:off x="3337439" y="6830210"/>
                <a:ext cx="2376146" cy="278554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9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5"/>
                      <a:pt x="21600" y="9229"/>
                    </a:cubicBezTo>
                    <a:close/>
                    <a:moveTo>
                      <a:pt x="21600" y="922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AutoShape 201"/>
              <p:cNvSpPr>
                <a:spLocks/>
              </p:cNvSpPr>
              <p:nvPr/>
            </p:nvSpPr>
            <p:spPr bwMode="auto">
              <a:xfrm>
                <a:off x="3133039" y="4172443"/>
                <a:ext cx="2921212" cy="34265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7"/>
                      <a:pt x="10800" y="18457"/>
                    </a:cubicBezTo>
                    <a:cubicBezTo>
                      <a:pt x="10965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AutoShape 202"/>
              <p:cNvSpPr>
                <a:spLocks/>
              </p:cNvSpPr>
              <p:nvPr/>
            </p:nvSpPr>
            <p:spPr bwMode="auto">
              <a:xfrm>
                <a:off x="7921528" y="3099114"/>
                <a:ext cx="2133422" cy="250230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3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203"/>
              <p:cNvSpPr>
                <a:spLocks/>
              </p:cNvSpPr>
              <p:nvPr/>
            </p:nvSpPr>
            <p:spPr bwMode="auto">
              <a:xfrm>
                <a:off x="3558872" y="2419765"/>
                <a:ext cx="2146197" cy="25129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1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8"/>
                      <a:pt x="10801" y="18458"/>
                    </a:cubicBezTo>
                    <a:cubicBezTo>
                      <a:pt x="10965" y="18458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Text Placeholder 1"/>
            <p:cNvSpPr txBox="1">
              <a:spLocks/>
            </p:cNvSpPr>
            <p:nvPr/>
          </p:nvSpPr>
          <p:spPr>
            <a:xfrm>
              <a:off x="3678521" y="2183853"/>
              <a:ext cx="1222967" cy="905869"/>
            </a:xfrm>
            <a:prstGeom prst="rect">
              <a:avLst/>
            </a:prstGeom>
          </p:spPr>
          <p:txBody>
            <a:bodyPr vert="horz" lIns="0" tIns="30803" rIns="0" bIns="30803" anchor="ctr"/>
            <a:lstStyle>
              <a:lvl1pPr marL="0" indent="0" algn="ctr" defTabSz="4572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370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1097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35205" y="4018182"/>
              <a:ext cx="3023209" cy="1302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966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自信心</a:t>
              </a:r>
              <a:endParaRPr lang="en-US" sz="296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52867" y="4770929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不足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04208" y="7235534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经验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1022" y="3218227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情况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93006" y="2013833"/>
              <a:ext cx="1672973" cy="994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自卑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60841" y="4939839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提升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01785" y="6561849"/>
              <a:ext cx="1570516" cy="9285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自负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Rounded Rectangle 9"/>
          <p:cNvSpPr/>
          <p:nvPr/>
        </p:nvSpPr>
        <p:spPr>
          <a:xfrm>
            <a:off x="6336621" y="2230708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Rounded Rectangle 12"/>
          <p:cNvSpPr/>
          <p:nvPr/>
        </p:nvSpPr>
        <p:spPr>
          <a:xfrm>
            <a:off x="6336621" y="3773135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ounded Rectangle 15"/>
          <p:cNvSpPr/>
          <p:nvPr/>
        </p:nvSpPr>
        <p:spPr>
          <a:xfrm>
            <a:off x="6336621" y="5313746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6434028" y="2301876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2" name="Text Placeholder 7"/>
          <p:cNvSpPr txBox="1">
            <a:spLocks/>
          </p:cNvSpPr>
          <p:nvPr/>
        </p:nvSpPr>
        <p:spPr>
          <a:xfrm>
            <a:off x="6434028" y="3858023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53" name="Text Placeholder 7"/>
          <p:cNvSpPr txBox="1">
            <a:spLocks/>
          </p:cNvSpPr>
          <p:nvPr/>
        </p:nvSpPr>
        <p:spPr>
          <a:xfrm>
            <a:off x="6434028" y="5391379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TextBox 8"/>
          <p:cNvSpPr txBox="1"/>
          <p:nvPr/>
        </p:nvSpPr>
        <p:spPr>
          <a:xfrm>
            <a:off x="3643293" y="473053"/>
            <a:ext cx="728667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自信心训练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：崭新的形象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……</a:t>
            </a:r>
            <a:endParaRPr lang="zh-CN" altLang="en-US" sz="4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7715259" y="2116127"/>
            <a:ext cx="4500594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仔细观察以下你自己，你经常穿的衣服和留的发型是否符合你所处的环境；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7858135" y="5402275"/>
            <a:ext cx="4643470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崭新的面貌，会给自己增添自信心。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7786697" y="3902077"/>
            <a:ext cx="457203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给自己设计一个最佳形象；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491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54" y="0"/>
            <a:ext cx="12858043" cy="721672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3219450" y="4118471"/>
            <a:ext cx="641985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80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T</a:t>
            </a:r>
            <a:r>
              <a:rPr lang="en-US" altLang="zh-CN" sz="8000" b="1" cap="all" dirty="0">
                <a:solidFill>
                  <a:schemeClr val="accent2"/>
                </a:solidFill>
                <a:cs typeface="Arial" panose="020B0604020202020204" pitchFamily="34" charset="0"/>
              </a:rPr>
              <a:t>h</a:t>
            </a:r>
            <a:r>
              <a:rPr lang="en-US" altLang="zh-CN" sz="8000" b="1" cap="all" dirty="0">
                <a:solidFill>
                  <a:schemeClr val="accent3"/>
                </a:solidFill>
                <a:cs typeface="Arial" panose="020B0604020202020204" pitchFamily="34" charset="0"/>
              </a:rPr>
              <a:t>a</a:t>
            </a:r>
            <a:r>
              <a:rPr lang="en-US" altLang="zh-CN" sz="8000" b="1" cap="all" dirty="0">
                <a:solidFill>
                  <a:schemeClr val="accent4"/>
                </a:solidFill>
                <a:cs typeface="Arial" panose="020B0604020202020204" pitchFamily="34" charset="0"/>
              </a:rPr>
              <a:t>nk </a:t>
            </a:r>
            <a:r>
              <a:rPr lang="en-US" altLang="zh-CN" sz="80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you</a:t>
            </a:r>
            <a:endParaRPr lang="zh-CN" altLang="en-US" sz="8000" b="1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64399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5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917207" cy="72393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MH_Others_1"/>
          <p:cNvSpPr txBox="1"/>
          <p:nvPr>
            <p:custDataLst>
              <p:tags r:id="rId2"/>
            </p:custDataLst>
          </p:nvPr>
        </p:nvSpPr>
        <p:spPr>
          <a:xfrm>
            <a:off x="1243487" y="1113625"/>
            <a:ext cx="2430232" cy="20313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作业回顾</a:t>
            </a:r>
            <a:endParaRPr lang="zh-CN" altLang="en-US" sz="6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Text_1"/>
          <p:cNvSpPr/>
          <p:nvPr>
            <p:custDataLst>
              <p:tags r:id="rId3"/>
            </p:custDataLst>
          </p:nvPr>
        </p:nvSpPr>
        <p:spPr>
          <a:xfrm>
            <a:off x="5714995" y="1330309"/>
            <a:ext cx="6357982" cy="430887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200" dirty="0" smtClean="0">
                <a:solidFill>
                  <a:srgbClr val="00B0F0"/>
                </a:solidFill>
              </a:rPr>
              <a:t>   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当你的亲人、朋友、老师或同学接收到你对他们爱和感激之情的表达时</a:t>
            </a:r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……</a:t>
            </a: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对方有什么反应？</a:t>
            </a:r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你有什么样的收获和体验呢？ </a:t>
            </a:r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-785863" y="4330705"/>
            <a:ext cx="5286412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6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爱</a:t>
            </a:r>
            <a:r>
              <a:rPr lang="zh-CN" altLang="en-US" sz="6600" b="1" cap="all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要</a:t>
            </a:r>
            <a:r>
              <a:rPr lang="zh-CN" altLang="en-US" sz="6600" b="1" cap="all" dirty="0" smtClean="0">
                <a:solidFill>
                  <a:srgbClr val="CBE8ED"/>
                </a:solidFill>
                <a:cs typeface="Arial" panose="020B0604020202020204" pitchFamily="34" charset="0"/>
              </a:rPr>
              <a:t>大</a:t>
            </a:r>
            <a:r>
              <a:rPr lang="zh-CN" altLang="en-US" sz="6600" b="1" cap="all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胆</a:t>
            </a:r>
            <a:endParaRPr lang="en-US" altLang="zh-CN" sz="6600" b="1" cap="all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zh-CN" altLang="en-US" sz="6600" b="1" cap="all" dirty="0" smtClean="0">
                <a:solidFill>
                  <a:schemeClr val="accent4"/>
                </a:solidFill>
                <a:cs typeface="Arial" panose="020B0604020202020204" pitchFamily="34" charset="0"/>
              </a:rPr>
              <a:t>        </a:t>
            </a:r>
            <a:r>
              <a:rPr lang="zh-CN" altLang="en-US" sz="6600" b="1" cap="all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说</a:t>
            </a:r>
            <a:r>
              <a:rPr lang="zh-CN" altLang="en-US" sz="6600" b="1" cap="all" dirty="0" smtClean="0">
                <a:solidFill>
                  <a:srgbClr val="FFC000"/>
                </a:solidFill>
                <a:cs typeface="Arial" panose="020B0604020202020204" pitchFamily="34" charset="0"/>
              </a:rPr>
              <a:t>出</a:t>
            </a:r>
            <a:r>
              <a:rPr lang="zh-CN" altLang="en-US" sz="6600" b="1" cap="all" dirty="0" smtClean="0">
                <a:solidFill>
                  <a:schemeClr val="accent4"/>
                </a:solidFill>
                <a:cs typeface="Arial" panose="020B0604020202020204" pitchFamily="34" charset="0"/>
              </a:rPr>
              <a:t>来</a:t>
            </a:r>
            <a:endParaRPr lang="zh-CN" altLang="en-US" sz="6600" b="1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44875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20" grpId="0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917207" cy="72393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MH_Others_1"/>
          <p:cNvSpPr txBox="1"/>
          <p:nvPr>
            <p:custDataLst>
              <p:tags r:id="rId2"/>
            </p:custDataLst>
          </p:nvPr>
        </p:nvSpPr>
        <p:spPr>
          <a:xfrm>
            <a:off x="642897" y="1113625"/>
            <a:ext cx="3143272" cy="20313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继续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……</a:t>
            </a:r>
            <a:endParaRPr lang="zh-CN" altLang="en-US" sz="6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Text_1"/>
          <p:cNvSpPr/>
          <p:nvPr>
            <p:custDataLst>
              <p:tags r:id="rId3"/>
            </p:custDataLst>
          </p:nvPr>
        </p:nvSpPr>
        <p:spPr>
          <a:xfrm>
            <a:off x="5072053" y="758805"/>
            <a:ext cx="7572382" cy="738663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</a:rPr>
              <a:t> 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全体起立，与同桌握手，说几句赞美的话。</a:t>
            </a:r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如：你今天看起来很精神！你很热情，我很欣赏你</a:t>
            </a:r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……</a:t>
            </a: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你感觉你的同桌自信么？从哪里看出来的？</a:t>
            </a:r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你感觉你自信么？从哪里表现出来的？</a:t>
            </a:r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en-US" sz="4000" dirty="0" smtClean="0"/>
              <a:t> </a:t>
            </a:r>
            <a:endParaRPr lang="zh-CN" altLang="en-US" sz="4000" dirty="0" smtClean="0"/>
          </a:p>
          <a:p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en-US" altLang="zh-CN" sz="4000" b="1" dirty="0" smtClean="0">
                <a:solidFill>
                  <a:srgbClr val="5ACFEB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</a:p>
          <a:p>
            <a:endParaRPr lang="en-US" altLang="zh-CN" sz="4000" b="1" dirty="0" smtClean="0">
              <a:solidFill>
                <a:srgbClr val="5ACFEB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-785863" y="4330705"/>
            <a:ext cx="5286412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6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爱</a:t>
            </a:r>
            <a:r>
              <a:rPr lang="zh-CN" altLang="en-US" sz="6600" b="1" cap="all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要</a:t>
            </a:r>
            <a:r>
              <a:rPr lang="zh-CN" altLang="en-US" sz="6600" b="1" cap="all" dirty="0" smtClean="0">
                <a:solidFill>
                  <a:srgbClr val="CBE8ED"/>
                </a:solidFill>
                <a:cs typeface="Arial" panose="020B0604020202020204" pitchFamily="34" charset="0"/>
              </a:rPr>
              <a:t>大</a:t>
            </a:r>
            <a:r>
              <a:rPr lang="zh-CN" altLang="en-US" sz="6600" b="1" cap="all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胆</a:t>
            </a:r>
            <a:endParaRPr lang="en-US" altLang="zh-CN" sz="6600" b="1" cap="all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zh-CN" altLang="en-US" sz="6600" b="1" cap="all" dirty="0" smtClean="0">
                <a:solidFill>
                  <a:schemeClr val="accent4"/>
                </a:solidFill>
                <a:cs typeface="Arial" panose="020B0604020202020204" pitchFamily="34" charset="0"/>
              </a:rPr>
              <a:t>        </a:t>
            </a:r>
            <a:r>
              <a:rPr lang="zh-CN" altLang="en-US" sz="6600" b="1" cap="all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说</a:t>
            </a:r>
            <a:r>
              <a:rPr lang="zh-CN" altLang="en-US" sz="6600" b="1" cap="all" dirty="0" smtClean="0">
                <a:solidFill>
                  <a:srgbClr val="FFC000"/>
                </a:solidFill>
                <a:cs typeface="Arial" panose="020B0604020202020204" pitchFamily="34" charset="0"/>
              </a:rPr>
              <a:t>出</a:t>
            </a:r>
            <a:r>
              <a:rPr lang="zh-CN" altLang="en-US" sz="6600" b="1" cap="all" dirty="0" smtClean="0">
                <a:solidFill>
                  <a:schemeClr val="accent4"/>
                </a:solidFill>
                <a:cs typeface="Arial" panose="020B0604020202020204" pitchFamily="34" charset="0"/>
              </a:rPr>
              <a:t>来</a:t>
            </a:r>
            <a:endParaRPr lang="zh-CN" altLang="en-US" sz="6600" b="1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448756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20" grpId="0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286225" y="3547552"/>
            <a:ext cx="379284" cy="36850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09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286227" y="3033946"/>
            <a:ext cx="4374190" cy="663736"/>
            <a:chOff x="643467" y="1947984"/>
            <a:chExt cx="4045562" cy="629355"/>
          </a:xfrm>
        </p:grpSpPr>
        <p:sp>
          <p:nvSpPr>
            <p:cNvPr id="31" name="Right Arrow 30"/>
            <p:cNvSpPr/>
            <p:nvPr/>
          </p:nvSpPr>
          <p:spPr>
            <a:xfrm>
              <a:off x="1003098" y="1947984"/>
              <a:ext cx="3685931" cy="629355"/>
            </a:xfrm>
            <a:prstGeom prst="rightArrow">
              <a:avLst>
                <a:gd name="adj1" fmla="val 54891"/>
                <a:gd name="adj2" fmla="val 5815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643467" y="2089868"/>
              <a:ext cx="1123849" cy="345114"/>
            </a:xfrm>
            <a:prstGeom prst="flowChartManualOperati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760325" y="4211288"/>
            <a:ext cx="379281" cy="3021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09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60326" y="3697684"/>
            <a:ext cx="3618822" cy="663737"/>
            <a:chOff x="1093007" y="2577339"/>
            <a:chExt cx="3431368" cy="629356"/>
          </a:xfrm>
        </p:grpSpPr>
        <p:sp>
          <p:nvSpPr>
            <p:cNvPr id="43" name="Right Arrow 42"/>
            <p:cNvSpPr/>
            <p:nvPr/>
          </p:nvSpPr>
          <p:spPr>
            <a:xfrm>
              <a:off x="1452637" y="2577339"/>
              <a:ext cx="3071738" cy="629356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1093007" y="2719223"/>
              <a:ext cx="1123849" cy="345115"/>
            </a:xfrm>
            <a:prstGeom prst="flowChartManualOperati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246423" y="4863004"/>
            <a:ext cx="367280" cy="2369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09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234422" y="4349400"/>
            <a:ext cx="2883546" cy="663737"/>
            <a:chOff x="-982317" y="1123950"/>
            <a:chExt cx="3986335" cy="1066800"/>
          </a:xfrm>
        </p:grpSpPr>
        <p:sp>
          <p:nvSpPr>
            <p:cNvPr id="49" name="Right Arrow 48"/>
            <p:cNvSpPr/>
            <p:nvPr/>
          </p:nvSpPr>
          <p:spPr>
            <a:xfrm>
              <a:off x="-372717" y="1123950"/>
              <a:ext cx="3376735" cy="1066800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-982317" y="1364453"/>
              <a:ext cx="1905000" cy="584993"/>
            </a:xfrm>
            <a:prstGeom prst="flowChartManualOperati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720521" y="5517644"/>
            <a:ext cx="379279" cy="17150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09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720522" y="5004038"/>
            <a:ext cx="2173084" cy="663737"/>
            <a:chOff x="304800" y="1123950"/>
            <a:chExt cx="3492723" cy="1066800"/>
          </a:xfrm>
          <a:solidFill>
            <a:schemeClr val="accent4"/>
          </a:solidFill>
        </p:grpSpPr>
        <p:sp>
          <p:nvSpPr>
            <p:cNvPr id="54" name="Right Arrow 53"/>
            <p:cNvSpPr/>
            <p:nvPr/>
          </p:nvSpPr>
          <p:spPr>
            <a:xfrm>
              <a:off x="1143000" y="1123950"/>
              <a:ext cx="2654523" cy="1066800"/>
            </a:xfrm>
            <a:prstGeom prst="rightArrow">
              <a:avLst>
                <a:gd name="adj1" fmla="val 54891"/>
                <a:gd name="adj2" fmla="val 5815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304800" y="1364453"/>
              <a:ext cx="1905000" cy="584993"/>
            </a:xfrm>
            <a:prstGeom prst="flowChartManualOperat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0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7" name="MH_Text_1"/>
          <p:cNvSpPr/>
          <p:nvPr>
            <p:custDataLst>
              <p:tags r:id="rId1"/>
            </p:custDataLst>
          </p:nvPr>
        </p:nvSpPr>
        <p:spPr>
          <a:xfrm>
            <a:off x="500021" y="615929"/>
            <a:ext cx="11930146" cy="184665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200" dirty="0" smtClean="0">
                <a:solidFill>
                  <a:srgbClr val="00B0F0"/>
                </a:solidFill>
              </a:rPr>
              <a:t>            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</a:rPr>
              <a:t>自信是对自己的积极感受，是发自内心的自我肯定与相信 。它是心理健康的重要标志之一，也是一个人取得成功必须要具备的一项心理特质。 </a:t>
            </a:r>
            <a:endParaRPr lang="en-US" altLang="zh-CN" sz="4000" b="1" dirty="0" smtClean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>
          <a:xfrm>
            <a:off x="6572251" y="2830507"/>
            <a:ext cx="6072275" cy="2630491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</a:ln>
        </p:spPr>
        <p:txBody>
          <a:bodyPr/>
          <a:lstStyle/>
          <a:p>
            <a:pPr marL="241082" marR="0" lvl="0" indent="-241082" algn="l" defTabSz="964326" rtl="0" eaLnBrk="1" fontAlgn="auto" latinLnBrk="0" hangingPunct="1">
              <a:lnSpc>
                <a:spcPct val="90000"/>
              </a:lnSpc>
              <a:spcBef>
                <a:spcPts val="1055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zh-CN" sz="2953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41082" marR="0" lvl="0" indent="-241082" algn="l" defTabSz="964326" rtl="0" eaLnBrk="1" fontAlgn="auto" latinLnBrk="0" hangingPunct="1">
              <a:lnSpc>
                <a:spcPct val="90000"/>
              </a:lnSpc>
              <a:spcBef>
                <a:spcPts val="1055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9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0" lang="en-US" altLang="zh-CN" sz="2953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隶书" pitchFamily="2" charset="-122"/>
                <a:ea typeface="华文隶书" pitchFamily="2" charset="-122"/>
              </a:rPr>
              <a:t>不足    </a:t>
            </a:r>
            <a:r>
              <a:rPr kumimoji="0" lang="zh-CN" altLang="en-US" sz="29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lang="zh-CN" altLang="en-US" sz="2800" dirty="0" smtClean="0">
                <a:latin typeface="华文隶书" pitchFamily="2" charset="-122"/>
                <a:ea typeface="华文隶书" pitchFamily="2" charset="-122"/>
              </a:rPr>
              <a:t>过度</a:t>
            </a:r>
          </a:p>
          <a:p>
            <a:pPr marL="241082" marR="0" lvl="0" indent="-241082" algn="l" defTabSz="964326" rtl="0" eaLnBrk="1" fontAlgn="auto" latinLnBrk="0" hangingPunct="1">
              <a:lnSpc>
                <a:spcPct val="90000"/>
              </a:lnSpc>
              <a:spcBef>
                <a:spcPts val="1055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9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</a:rPr>
              <a:t>    自卑  </a:t>
            </a:r>
            <a:r>
              <a:rPr kumimoji="0" lang="zh-CN" altLang="en-US" sz="29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lang="zh-CN" altLang="en-US" sz="2953" dirty="0" smtClean="0">
                <a:solidFill>
                  <a:schemeClr val="accent4">
                    <a:lumMod val="75000"/>
                  </a:schemeClr>
                </a:solidFill>
                <a:latin typeface="华文琥珀" pitchFamily="2" charset="-122"/>
                <a:ea typeface="华文琥珀" pitchFamily="2" charset="-122"/>
              </a:rPr>
              <a:t>自信 </a:t>
            </a:r>
            <a:r>
              <a:rPr kumimoji="0" lang="zh-CN" altLang="en-US" sz="29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lang="zh-CN" altLang="en-US" sz="2953" dirty="0" smtClean="0">
                <a:solidFill>
                  <a:schemeClr val="accent4">
                    <a:lumMod val="75000"/>
                  </a:schemeClr>
                </a:solidFill>
                <a:latin typeface="华文琥珀" pitchFamily="2" charset="-122"/>
                <a:ea typeface="华文琥珀" pitchFamily="2" charset="-122"/>
              </a:rPr>
              <a:t>自负</a:t>
            </a:r>
            <a:endParaRPr lang="zh-CN" altLang="en-US" sz="2953" dirty="0">
              <a:solidFill>
                <a:schemeClr val="accent4">
                  <a:lumMod val="75000"/>
                </a:schemeClr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>
            <a:off x="7929573" y="3902077"/>
            <a:ext cx="1143000" cy="533400"/>
          </a:xfrm>
          <a:prstGeom prst="lef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10287027" y="3902077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357937" y="5759465"/>
            <a:ext cx="51435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B0F0"/>
                </a:solidFill>
                <a:latin typeface="华文中宋" pitchFamily="2" charset="-122"/>
                <a:ea typeface="华文中宋" pitchFamily="2" charset="-122"/>
              </a:rPr>
              <a:t>轻视自己，认为无法赶上别人。</a:t>
            </a:r>
            <a:endParaRPr kumimoji="1" lang="zh-CN" altLang="en-US" sz="2800" b="1" dirty="0">
              <a:solidFill>
                <a:srgbClr val="00B0F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357937" y="6402407"/>
            <a:ext cx="59298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B0F0"/>
                </a:solidFill>
                <a:latin typeface="华文中宋" pitchFamily="2" charset="-122"/>
                <a:ea typeface="华文中宋" pitchFamily="2" charset="-122"/>
              </a:rPr>
              <a:t>过高地估计自己，夸张和炫耀自己。</a:t>
            </a:r>
          </a:p>
        </p:txBody>
      </p:sp>
      <p:sp>
        <p:nvSpPr>
          <p:cNvPr id="24" name="矩形 23"/>
          <p:cNvSpPr/>
          <p:nvPr/>
        </p:nvSpPr>
        <p:spPr>
          <a:xfrm>
            <a:off x="5000615" y="5688027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000615" y="6402407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8"/>
          <p:cNvSpPr txBox="1"/>
          <p:nvPr/>
        </p:nvSpPr>
        <p:spPr>
          <a:xfrm>
            <a:off x="5143491" y="5759465"/>
            <a:ext cx="8572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自卑</a:t>
            </a:r>
            <a:endParaRPr lang="zh-CN" altLang="en-US" sz="40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5143491" y="6402407"/>
            <a:ext cx="8572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自负</a:t>
            </a:r>
            <a:endParaRPr lang="zh-CN" altLang="en-US" sz="40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9" name="Group 4"/>
          <p:cNvGrpSpPr>
            <a:grpSpLocks noChangeAspect="1"/>
          </p:cNvGrpSpPr>
          <p:nvPr/>
        </p:nvGrpSpPr>
        <p:grpSpPr bwMode="auto">
          <a:xfrm>
            <a:off x="500021" y="5973779"/>
            <a:ext cx="1274480" cy="989809"/>
            <a:chOff x="2329" y="786"/>
            <a:chExt cx="3022" cy="2347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" fmla="*/ 0 w 10000"/>
                <a:gd name="connsiteY0" fmla="*/ 5342 h 6013"/>
                <a:gd name="connsiteX1" fmla="*/ 0 w 10000"/>
                <a:gd name="connsiteY1" fmla="*/ 5342 h 6013"/>
                <a:gd name="connsiteX2" fmla="*/ 5000 w 10000"/>
                <a:gd name="connsiteY2" fmla="*/ 6013 h 6013"/>
                <a:gd name="connsiteX3" fmla="*/ 5000 w 10000"/>
                <a:gd name="connsiteY3" fmla="*/ 6013 h 6013"/>
                <a:gd name="connsiteX4" fmla="*/ 10000 w 10000"/>
                <a:gd name="connsiteY4" fmla="*/ 5342 h 6013"/>
                <a:gd name="connsiteX5" fmla="*/ 10000 w 10000"/>
                <a:gd name="connsiteY5" fmla="*/ 5342 h 6013"/>
                <a:gd name="connsiteX6" fmla="*/ 10000 w 10000"/>
                <a:gd name="connsiteY6" fmla="*/ 0 h 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66081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7" grpId="0" animBg="1"/>
      <p:bldP spid="52" grpId="0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-2071746" y="-1312893"/>
          <a:ext cx="16216426" cy="9013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850"/>
                <a:gridCol w="5500288"/>
                <a:gridCol w="5500288"/>
              </a:tblGrid>
              <a:tr h="125325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>
                          <a:solidFill>
                            <a:srgbClr val="FFFF00"/>
                          </a:solidFill>
                          <a:latin typeface="方正姚体" pitchFamily="2" charset="-122"/>
                          <a:ea typeface="方正姚体" pitchFamily="2" charset="-122"/>
                        </a:rPr>
                        <a:t>自信行为</a:t>
                      </a:r>
                      <a:endParaRPr lang="zh-CN" altLang="en-US" sz="4000" dirty="0">
                        <a:solidFill>
                          <a:srgbClr val="FFFF00"/>
                        </a:solidFill>
                        <a:latin typeface="方正姚体" pitchFamily="2" charset="-122"/>
                        <a:ea typeface="方正姚体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rgbClr val="FFFF00"/>
                          </a:solidFill>
                          <a:latin typeface="方正姚体" pitchFamily="2" charset="-122"/>
                          <a:ea typeface="方正姚体" pitchFamily="2" charset="-122"/>
                          <a:cs typeface="+mn-cs"/>
                        </a:rPr>
                        <a:t>自卑行为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kern="1200" dirty="0" smtClean="0">
                          <a:solidFill>
                            <a:srgbClr val="FFFF00"/>
                          </a:solidFill>
                          <a:latin typeface="方正姚体" pitchFamily="2" charset="-122"/>
                          <a:ea typeface="方正姚体" pitchFamily="2" charset="-122"/>
                          <a:cs typeface="+mn-cs"/>
                        </a:rPr>
                        <a:t>自负行为</a:t>
                      </a: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阳光、开朗、赋予表现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自我否定、受抑制、不敢表现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狂妄自大、赋予表现</a:t>
                      </a: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勇敢、果断、坦诚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对批评很敏感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瞧不起别人、以自我为中心</a:t>
                      </a:r>
                      <a:endParaRPr lang="zh-CN" altLang="en-US" sz="2400" b="1" dirty="0"/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虚心、大度、内外一致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孤僻怯懦、咄咄逼人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过度防卫，有明显的嫉妒心</a:t>
                      </a: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活泼、开放、轻松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否认现实、随波逐流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很少关心别人，与他人关系疏远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对自己很满意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害怕竞争，容易受暗示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对自己相当满意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为自己选择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允许别人替自己选择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喜欢控制别人，为别人做选择</a:t>
                      </a: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敢于承认自己的不足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不敢面对自身不足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认识不到自身不足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4787"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执着追求、不畏困难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神经质的追求完美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自尊心特别强，缺乏自知之明</a:t>
                      </a:r>
                      <a:endParaRPr lang="zh-CN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02102"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华文琥珀" pitchFamily="2" charset="-122"/>
                          <a:ea typeface="华文琥珀" pitchFamily="2" charset="-122"/>
                        </a:rPr>
                        <a:t>能实现渴望的目标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64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华文琥珀" pitchFamily="2" charset="-122"/>
                          <a:ea typeface="华文琥珀" pitchFamily="2" charset="-122"/>
                        </a:rPr>
                        <a:t>实现不了渴望的目的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64326" rtl="0" eaLnBrk="1" latinLnBrk="0" hangingPunct="1"/>
                      <a:r>
                        <a:rPr lang="zh-CN" altLang="en-US" sz="2800" kern="1200" dirty="0" smtClean="0">
                          <a:solidFill>
                            <a:srgbClr val="C000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实现不了渴望的目标</a:t>
                      </a:r>
                      <a:endParaRPr lang="zh-CN" altLang="en-US" sz="2800" kern="1200" dirty="0">
                        <a:solidFill>
                          <a:srgbClr val="C000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 rot="20863545">
            <a:off x="9215457" y="330177"/>
            <a:ext cx="3424246" cy="2001815"/>
          </a:xfrm>
          <a:prstGeom prst="cloudCallout">
            <a:avLst>
              <a:gd name="adj1" fmla="val -70185"/>
              <a:gd name="adj2" fmla="val 44542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kumimoji="1" lang="zh-CN" altLang="en-US" sz="4400" b="1" dirty="0" smtClean="0">
                <a:solidFill>
                  <a:srgbClr val="0066FF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kumimoji="1" lang="zh-CN" altLang="en-US" sz="4400" b="1" dirty="0" smtClean="0">
                <a:solidFill>
                  <a:schemeClr val="accent4">
                    <a:lumMod val="75000"/>
                  </a:schemeClr>
                </a:solidFill>
                <a:latin typeface="华文彩云" pitchFamily="2" charset="-122"/>
                <a:ea typeface="华文彩云" pitchFamily="2" charset="-122"/>
              </a:rPr>
              <a:t>自信心</a:t>
            </a:r>
            <a:endParaRPr kumimoji="1" lang="zh-CN" altLang="en-US" sz="4400" b="1" dirty="0">
              <a:solidFill>
                <a:schemeClr val="accent4">
                  <a:lumMod val="75000"/>
                </a:schemeClr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 rot="723971">
            <a:off x="9317665" y="4292529"/>
            <a:ext cx="3516718" cy="2335358"/>
          </a:xfrm>
          <a:prstGeom prst="cloudCallout">
            <a:avLst>
              <a:gd name="adj1" fmla="val -70185"/>
              <a:gd name="adj2" fmla="val 44542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kumimoji="1" lang="zh-CN" altLang="en-US" sz="4400" b="1" dirty="0" smtClean="0">
                <a:solidFill>
                  <a:schemeClr val="accent2">
                    <a:lumMod val="50000"/>
                  </a:schemeClr>
                </a:solidFill>
                <a:latin typeface="华文彩云" pitchFamily="2" charset="-122"/>
                <a:ea typeface="华文彩云" pitchFamily="2" charset="-122"/>
              </a:rPr>
              <a:t>自卑和自负</a:t>
            </a:r>
            <a:endParaRPr kumimoji="1" lang="zh-CN" altLang="en-US" sz="4400" b="1" dirty="0" smtClean="0">
              <a:solidFill>
                <a:schemeClr val="accent2">
                  <a:lumMod val="50000"/>
                </a:schemeClr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8" name="Freeform 57"/>
          <p:cNvSpPr>
            <a:spLocks noEditPoints="1"/>
          </p:cNvSpPr>
          <p:nvPr/>
        </p:nvSpPr>
        <p:spPr bwMode="auto">
          <a:xfrm>
            <a:off x="7378801" y="4719468"/>
            <a:ext cx="290038" cy="257127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9526" tIns="49764" rIns="99526" bIns="4976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44"/>
          <p:cNvSpPr/>
          <p:nvPr/>
        </p:nvSpPr>
        <p:spPr>
          <a:xfrm>
            <a:off x="6500813" y="2187565"/>
            <a:ext cx="2181688" cy="2110250"/>
          </a:xfrm>
          <a:prstGeom prst="ellipse">
            <a:avLst/>
          </a:prstGeom>
          <a:solidFill>
            <a:schemeClr val="accent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 rot="21064776">
            <a:off x="6770531" y="2617932"/>
            <a:ext cx="1819735" cy="1221912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积极心理影像</a:t>
            </a:r>
            <a:endParaRPr lang="es-ES_tradnl" sz="4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53"/>
          <p:cNvSpPr/>
          <p:nvPr/>
        </p:nvSpPr>
        <p:spPr>
          <a:xfrm rot="1005189">
            <a:off x="6250652" y="4927214"/>
            <a:ext cx="2110250" cy="20446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 rot="423312">
            <a:off x="6426089" y="5366527"/>
            <a:ext cx="1819735" cy="1221912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消</a:t>
            </a:r>
            <a:r>
              <a:rPr lang="zh-CN" altLang="en-US" sz="4000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极心理影像</a:t>
            </a:r>
            <a:endParaRPr lang="es-ES_tradnl" sz="4000" dirty="0">
              <a:solidFill>
                <a:schemeClr val="tx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285707" y="2187565"/>
            <a:ext cx="6089430" cy="4729280"/>
            <a:chOff x="2329" y="786"/>
            <a:chExt cx="3022" cy="2347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" fmla="*/ 0 w 10000"/>
                <a:gd name="connsiteY0" fmla="*/ 5342 h 6013"/>
                <a:gd name="connsiteX1" fmla="*/ 0 w 10000"/>
                <a:gd name="connsiteY1" fmla="*/ 5342 h 6013"/>
                <a:gd name="connsiteX2" fmla="*/ 5000 w 10000"/>
                <a:gd name="connsiteY2" fmla="*/ 6013 h 6013"/>
                <a:gd name="connsiteX3" fmla="*/ 5000 w 10000"/>
                <a:gd name="connsiteY3" fmla="*/ 6013 h 6013"/>
                <a:gd name="connsiteX4" fmla="*/ 10000 w 10000"/>
                <a:gd name="connsiteY4" fmla="*/ 5342 h 6013"/>
                <a:gd name="connsiteX5" fmla="*/ 10000 w 10000"/>
                <a:gd name="connsiteY5" fmla="*/ 5342 h 6013"/>
                <a:gd name="connsiteX6" fmla="*/ 10000 w 10000"/>
                <a:gd name="connsiteY6" fmla="*/ 0 h 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143623" y="4830771"/>
            <a:ext cx="141415" cy="6429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2571723" y="1044557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4714863" y="4902209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Oval 18"/>
          <p:cNvSpPr>
            <a:spLocks noChangeArrowheads="1"/>
          </p:cNvSpPr>
          <p:nvPr/>
        </p:nvSpPr>
        <p:spPr bwMode="auto">
          <a:xfrm>
            <a:off x="1928781" y="5759465"/>
            <a:ext cx="141415" cy="6429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Oval 18"/>
          <p:cNvSpPr>
            <a:spLocks noChangeArrowheads="1"/>
          </p:cNvSpPr>
          <p:nvPr/>
        </p:nvSpPr>
        <p:spPr bwMode="auto">
          <a:xfrm>
            <a:off x="714335" y="4902209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5929309" y="2116127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2428847" y="4687895"/>
            <a:ext cx="142876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642897" y="2687631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Oval 18"/>
          <p:cNvSpPr>
            <a:spLocks noChangeArrowheads="1"/>
          </p:cNvSpPr>
          <p:nvPr/>
        </p:nvSpPr>
        <p:spPr bwMode="auto">
          <a:xfrm>
            <a:off x="3714731" y="-1"/>
            <a:ext cx="357190" cy="9731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Oval 18"/>
          <p:cNvSpPr>
            <a:spLocks noChangeArrowheads="1"/>
          </p:cNvSpPr>
          <p:nvPr/>
        </p:nvSpPr>
        <p:spPr bwMode="auto">
          <a:xfrm>
            <a:off x="5410200" y="247650"/>
            <a:ext cx="233357" cy="7254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3643293" y="1901813"/>
            <a:ext cx="212853" cy="5715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Oval 18"/>
          <p:cNvSpPr>
            <a:spLocks noChangeArrowheads="1"/>
          </p:cNvSpPr>
          <p:nvPr/>
        </p:nvSpPr>
        <p:spPr bwMode="auto">
          <a:xfrm>
            <a:off x="285707" y="0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Oval 18"/>
          <p:cNvSpPr>
            <a:spLocks noChangeArrowheads="1"/>
          </p:cNvSpPr>
          <p:nvPr/>
        </p:nvSpPr>
        <p:spPr bwMode="auto">
          <a:xfrm>
            <a:off x="1171535" y="858815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Oval 18"/>
          <p:cNvSpPr>
            <a:spLocks noChangeArrowheads="1"/>
          </p:cNvSpPr>
          <p:nvPr/>
        </p:nvSpPr>
        <p:spPr bwMode="auto">
          <a:xfrm>
            <a:off x="5500681" y="6045217"/>
            <a:ext cx="212853" cy="6429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285707" y="6402407"/>
            <a:ext cx="141415" cy="5715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auto">
          <a:xfrm>
            <a:off x="4714863" y="1473185"/>
            <a:ext cx="141415" cy="5715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11144283" y="3402011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Oval 18"/>
          <p:cNvSpPr>
            <a:spLocks noChangeArrowheads="1"/>
          </p:cNvSpPr>
          <p:nvPr/>
        </p:nvSpPr>
        <p:spPr bwMode="auto">
          <a:xfrm>
            <a:off x="11858663" y="2044689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auto">
          <a:xfrm>
            <a:off x="10001275" y="2973383"/>
            <a:ext cx="141415" cy="5715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Oval 18"/>
          <p:cNvSpPr>
            <a:spLocks noChangeArrowheads="1"/>
          </p:cNvSpPr>
          <p:nvPr/>
        </p:nvSpPr>
        <p:spPr bwMode="auto">
          <a:xfrm>
            <a:off x="7715259" y="1044557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Oval 18"/>
          <p:cNvSpPr>
            <a:spLocks noChangeArrowheads="1"/>
          </p:cNvSpPr>
          <p:nvPr/>
        </p:nvSpPr>
        <p:spPr bwMode="auto">
          <a:xfrm>
            <a:off x="9786961" y="6545283"/>
            <a:ext cx="141415" cy="6873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Oval 18"/>
          <p:cNvSpPr>
            <a:spLocks noChangeArrowheads="1"/>
          </p:cNvSpPr>
          <p:nvPr/>
        </p:nvSpPr>
        <p:spPr bwMode="auto">
          <a:xfrm>
            <a:off x="8715391" y="4259267"/>
            <a:ext cx="195265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8929705" y="0"/>
            <a:ext cx="212853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Oval 18"/>
          <p:cNvSpPr>
            <a:spLocks noChangeArrowheads="1"/>
          </p:cNvSpPr>
          <p:nvPr/>
        </p:nvSpPr>
        <p:spPr bwMode="auto">
          <a:xfrm>
            <a:off x="2786037" y="3187697"/>
            <a:ext cx="141415" cy="5715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Oval 18"/>
          <p:cNvSpPr>
            <a:spLocks noChangeArrowheads="1"/>
          </p:cNvSpPr>
          <p:nvPr/>
        </p:nvSpPr>
        <p:spPr bwMode="auto">
          <a:xfrm>
            <a:off x="4643425" y="3544887"/>
            <a:ext cx="141415" cy="6429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1571591" y="2401879"/>
            <a:ext cx="150939" cy="7858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9409" tIns="39705" rIns="79409" bIns="39705" numCol="1" anchor="t" anchorCtr="0" compatLnSpc="1">
            <a:prstTxWarp prst="textNoShape">
              <a:avLst/>
            </a:prstTxWarp>
          </a:bodyPr>
          <a:lstStyle/>
          <a:p>
            <a:endParaRPr lang="id-ID" sz="1050">
              <a:ln>
                <a:solidFill>
                  <a:schemeClr val="bg2"/>
                </a:solidFill>
              </a:ln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3821326" y="4552429"/>
            <a:ext cx="2607421" cy="1359683"/>
            <a:chOff x="3821326" y="3817808"/>
            <a:chExt cx="2607421" cy="1359683"/>
          </a:xfrm>
        </p:grpSpPr>
        <p:sp>
          <p:nvSpPr>
            <p:cNvPr id="6" name="Freeform 3720"/>
            <p:cNvSpPr>
              <a:spLocks/>
            </p:cNvSpPr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3721"/>
            <p:cNvSpPr>
              <a:spLocks/>
            </p:cNvSpPr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050244" y="2394042"/>
            <a:ext cx="2378502" cy="1241451"/>
            <a:chOff x="4050244" y="1659421"/>
            <a:chExt cx="2378502" cy="1241451"/>
          </a:xfrm>
        </p:grpSpPr>
        <p:sp>
          <p:nvSpPr>
            <p:cNvPr id="9" name="Freeform 3723"/>
            <p:cNvSpPr>
              <a:spLocks/>
            </p:cNvSpPr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3724"/>
            <p:cNvSpPr>
              <a:spLocks/>
            </p:cNvSpPr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359712" y="3295884"/>
            <a:ext cx="3069033" cy="1601181"/>
            <a:chOff x="3359712" y="2561263"/>
            <a:chExt cx="3069033" cy="1601181"/>
          </a:xfrm>
        </p:grpSpPr>
        <p:sp>
          <p:nvSpPr>
            <p:cNvPr id="15" name="Freeform 3729"/>
            <p:cNvSpPr>
              <a:spLocks/>
            </p:cNvSpPr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3730"/>
            <p:cNvSpPr>
              <a:spLocks/>
            </p:cNvSpPr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428745" y="4087043"/>
            <a:ext cx="2606163" cy="1360941"/>
            <a:chOff x="6428745" y="3352422"/>
            <a:chExt cx="2606163" cy="1360941"/>
          </a:xfrm>
        </p:grpSpPr>
        <p:sp>
          <p:nvSpPr>
            <p:cNvPr id="18" name="Freeform 3732"/>
            <p:cNvSpPr>
              <a:spLocks/>
            </p:cNvSpPr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3733"/>
            <p:cNvSpPr>
              <a:spLocks/>
            </p:cNvSpPr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428745" y="1929915"/>
            <a:ext cx="2381016" cy="1241449"/>
            <a:chOff x="6428745" y="1195294"/>
            <a:chExt cx="2381016" cy="1241449"/>
          </a:xfrm>
        </p:grpSpPr>
        <p:sp>
          <p:nvSpPr>
            <p:cNvPr id="21" name="Freeform 3735"/>
            <p:cNvSpPr>
              <a:spLocks/>
            </p:cNvSpPr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3736"/>
            <p:cNvSpPr>
              <a:spLocks/>
            </p:cNvSpPr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6428747" y="2831757"/>
            <a:ext cx="3070292" cy="1601181"/>
            <a:chOff x="6428747" y="2097136"/>
            <a:chExt cx="3070292" cy="1601181"/>
          </a:xfrm>
        </p:grpSpPr>
        <p:sp>
          <p:nvSpPr>
            <p:cNvPr id="27" name="Freeform 3741"/>
            <p:cNvSpPr>
              <a:spLocks/>
            </p:cNvSpPr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742"/>
            <p:cNvSpPr>
              <a:spLocks/>
            </p:cNvSpPr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1" name="TextBox 8"/>
          <p:cNvSpPr txBox="1"/>
          <p:nvPr/>
        </p:nvSpPr>
        <p:spPr>
          <a:xfrm>
            <a:off x="824035" y="233568"/>
            <a:ext cx="531958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5400" b="1" dirty="0" smtClean="0">
                <a:solidFill>
                  <a:schemeClr val="bg1">
                    <a:lumMod val="65000"/>
                  </a:schemeClr>
                </a:solidFill>
                <a:latin typeface="隶书" pitchFamily="49" charset="-122"/>
                <a:ea typeface="隶书" pitchFamily="49" charset="-122"/>
                <a:sym typeface="Arial" panose="020B0604020202020204" pitchFamily="34" charset="0"/>
              </a:rPr>
              <a:t>影响</a:t>
            </a:r>
            <a:r>
              <a:rPr lang="zh-CN" altLang="en-US" sz="5400" b="1" dirty="0" smtClean="0">
                <a:solidFill>
                  <a:schemeClr val="bg1">
                    <a:lumMod val="65000"/>
                  </a:schemeClr>
                </a:solidFill>
                <a:latin typeface="隶书" pitchFamily="49" charset="-122"/>
                <a:ea typeface="隶书" pitchFamily="49" charset="-122"/>
                <a:sym typeface="Arial" panose="020B0604020202020204" pitchFamily="34" charset="0"/>
              </a:rPr>
              <a:t>自卑的因素</a:t>
            </a:r>
            <a:endParaRPr lang="zh-CN" altLang="en-US" sz="5400" b="1" dirty="0">
              <a:solidFill>
                <a:schemeClr val="bg1">
                  <a:lumMod val="65000"/>
                </a:schemeClr>
              </a:solidFill>
              <a:latin typeface="隶书" pitchFamily="49" charset="-122"/>
              <a:ea typeface="隶书" pitchFamily="49" charset="-122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9077306" y="1973251"/>
            <a:ext cx="3781444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把一次失败和终身失败相混淆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85" name="TextBox 8"/>
          <p:cNvSpPr txBox="1"/>
          <p:nvPr/>
        </p:nvSpPr>
        <p:spPr>
          <a:xfrm>
            <a:off x="6429375" y="1401747"/>
            <a:ext cx="200026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主</a:t>
            </a: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观因素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115" name="TextBox 8"/>
          <p:cNvSpPr txBox="1"/>
          <p:nvPr/>
        </p:nvSpPr>
        <p:spPr>
          <a:xfrm>
            <a:off x="4500549" y="1758937"/>
            <a:ext cx="200026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600" b="1" dirty="0" smtClean="0">
                <a:solidFill>
                  <a:schemeClr val="accent3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客观因素</a:t>
            </a:r>
            <a:endParaRPr lang="zh-CN" altLang="en-US" sz="3600" b="1" dirty="0">
              <a:solidFill>
                <a:schemeClr val="accent3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117" name="TextBox 8"/>
          <p:cNvSpPr txBox="1"/>
          <p:nvPr/>
        </p:nvSpPr>
        <p:spPr>
          <a:xfrm>
            <a:off x="357145" y="5045085"/>
            <a:ext cx="2857475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经常和自卑的小人物打交道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118" name="TextBox 8"/>
          <p:cNvSpPr txBox="1"/>
          <p:nvPr/>
        </p:nvSpPr>
        <p:spPr>
          <a:xfrm>
            <a:off x="9501209" y="4402143"/>
            <a:ext cx="2928958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D92C86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拿自己的缺点和别人的优点做对比</a:t>
            </a:r>
            <a:endParaRPr lang="zh-CN" altLang="en-US" sz="2800" b="1" dirty="0">
              <a:solidFill>
                <a:srgbClr val="D92C86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119" name="TextBox 8"/>
          <p:cNvSpPr txBox="1"/>
          <p:nvPr/>
        </p:nvSpPr>
        <p:spPr>
          <a:xfrm>
            <a:off x="0" y="3544887"/>
            <a:ext cx="3214710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他人的态度和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评价；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  <a:p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个人的能力、性格、价值取向、思维等</a:t>
            </a:r>
            <a:endParaRPr lang="zh-CN" altLang="en-US" sz="2800" b="1" dirty="0" smtClean="0">
              <a:solidFill>
                <a:schemeClr val="accent2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120" name="TextBox 8"/>
          <p:cNvSpPr txBox="1"/>
          <p:nvPr/>
        </p:nvSpPr>
        <p:spPr>
          <a:xfrm>
            <a:off x="214269" y="2473317"/>
            <a:ext cx="3786214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4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文化、社会</a:t>
            </a:r>
            <a:r>
              <a:rPr lang="zh-CN" altLang="en-US" sz="2800" b="1" dirty="0" smtClean="0">
                <a:solidFill>
                  <a:schemeClr val="accent4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、家庭、</a:t>
            </a:r>
            <a:endParaRPr lang="en-US" altLang="zh-CN" sz="2800" b="1" dirty="0" smtClean="0">
              <a:solidFill>
                <a:schemeClr val="accent4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  <a:p>
            <a:r>
              <a:rPr lang="zh-CN" altLang="en-US" sz="2800" b="1" dirty="0" smtClean="0">
                <a:solidFill>
                  <a:schemeClr val="accent4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学校、社群生活</a:t>
            </a:r>
            <a:endParaRPr lang="zh-CN" altLang="en-US" sz="2800" b="1" dirty="0">
              <a:solidFill>
                <a:schemeClr val="accent4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121" name="TextBox 8"/>
          <p:cNvSpPr txBox="1"/>
          <p:nvPr/>
        </p:nvSpPr>
        <p:spPr>
          <a:xfrm>
            <a:off x="9715523" y="3116259"/>
            <a:ext cx="3143227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00B0F0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过于追求完美容易产生自卑</a:t>
            </a:r>
            <a:endParaRPr lang="zh-CN" altLang="en-US" sz="2800" b="1" dirty="0">
              <a:solidFill>
                <a:srgbClr val="00B0F0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6711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1142963" y="5045085"/>
            <a:ext cx="2043356" cy="1769966"/>
            <a:chOff x="5097085" y="4489719"/>
            <a:chExt cx="2125426" cy="1841056"/>
          </a:xfrm>
        </p:grpSpPr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5451323" y="4693191"/>
              <a:ext cx="1415725" cy="1637583"/>
            </a:xfrm>
            <a:custGeom>
              <a:avLst/>
              <a:gdLst>
                <a:gd name="T0" fmla="*/ 577 w 1155"/>
                <a:gd name="T1" fmla="*/ 0 h 1336"/>
                <a:gd name="T2" fmla="*/ 0 w 1155"/>
                <a:gd name="T3" fmla="*/ 335 h 1336"/>
                <a:gd name="T4" fmla="*/ 0 w 1155"/>
                <a:gd name="T5" fmla="*/ 1004 h 1336"/>
                <a:gd name="T6" fmla="*/ 577 w 1155"/>
                <a:gd name="T7" fmla="*/ 1336 h 1336"/>
                <a:gd name="T8" fmla="*/ 1155 w 1155"/>
                <a:gd name="T9" fmla="*/ 1004 h 1336"/>
                <a:gd name="T10" fmla="*/ 1155 w 1155"/>
                <a:gd name="T11" fmla="*/ 335 h 1336"/>
                <a:gd name="T12" fmla="*/ 577 w 1155"/>
                <a:gd name="T13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336">
                  <a:moveTo>
                    <a:pt x="577" y="0"/>
                  </a:moveTo>
                  <a:lnTo>
                    <a:pt x="0" y="335"/>
                  </a:lnTo>
                  <a:lnTo>
                    <a:pt x="0" y="1004"/>
                  </a:lnTo>
                  <a:lnTo>
                    <a:pt x="577" y="1336"/>
                  </a:lnTo>
                  <a:lnTo>
                    <a:pt x="1155" y="1004"/>
                  </a:lnTo>
                  <a:lnTo>
                    <a:pt x="1155" y="335"/>
                  </a:lnTo>
                  <a:lnTo>
                    <a:pt x="577" y="0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9C622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5451323" y="4693191"/>
              <a:ext cx="709701" cy="817566"/>
            </a:xfrm>
            <a:custGeom>
              <a:avLst/>
              <a:gdLst>
                <a:gd name="T0" fmla="*/ 579 w 579"/>
                <a:gd name="T1" fmla="*/ 3 h 667"/>
                <a:gd name="T2" fmla="*/ 577 w 579"/>
                <a:gd name="T3" fmla="*/ 0 h 667"/>
                <a:gd name="T4" fmla="*/ 3 w 579"/>
                <a:gd name="T5" fmla="*/ 335 h 667"/>
                <a:gd name="T6" fmla="*/ 0 w 579"/>
                <a:gd name="T7" fmla="*/ 335 h 667"/>
                <a:gd name="T8" fmla="*/ 0 w 579"/>
                <a:gd name="T9" fmla="*/ 335 h 667"/>
                <a:gd name="T10" fmla="*/ 0 w 579"/>
                <a:gd name="T11" fmla="*/ 335 h 667"/>
                <a:gd name="T12" fmla="*/ 3 w 579"/>
                <a:gd name="T13" fmla="*/ 335 h 667"/>
                <a:gd name="T14" fmla="*/ 577 w 579"/>
                <a:gd name="T15" fmla="*/ 667 h 667"/>
                <a:gd name="T16" fmla="*/ 579 w 579"/>
                <a:gd name="T17" fmla="*/ 667 h 667"/>
                <a:gd name="T18" fmla="*/ 579 w 579"/>
                <a:gd name="T19" fmla="*/ 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667">
                  <a:moveTo>
                    <a:pt x="579" y="3"/>
                  </a:moveTo>
                  <a:lnTo>
                    <a:pt x="577" y="0"/>
                  </a:lnTo>
                  <a:lnTo>
                    <a:pt x="3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3" y="335"/>
                  </a:lnTo>
                  <a:lnTo>
                    <a:pt x="577" y="667"/>
                  </a:lnTo>
                  <a:lnTo>
                    <a:pt x="579" y="667"/>
                  </a:lnTo>
                  <a:lnTo>
                    <a:pt x="579" y="3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A16A34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18"/>
            <p:cNvSpPr>
              <a:spLocks/>
            </p:cNvSpPr>
            <p:nvPr/>
          </p:nvSpPr>
          <p:spPr bwMode="auto">
            <a:xfrm>
              <a:off x="5097085" y="4489719"/>
              <a:ext cx="1061487" cy="614094"/>
            </a:xfrm>
            <a:custGeom>
              <a:avLst/>
              <a:gdLst>
                <a:gd name="T0" fmla="*/ 0 w 866"/>
                <a:gd name="T1" fmla="*/ 335 h 501"/>
                <a:gd name="T2" fmla="*/ 289 w 866"/>
                <a:gd name="T3" fmla="*/ 501 h 501"/>
                <a:gd name="T4" fmla="*/ 866 w 866"/>
                <a:gd name="T5" fmla="*/ 166 h 501"/>
                <a:gd name="T6" fmla="*/ 579 w 866"/>
                <a:gd name="T7" fmla="*/ 0 h 501"/>
                <a:gd name="T8" fmla="*/ 0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0" y="335"/>
                  </a:moveTo>
                  <a:lnTo>
                    <a:pt x="289" y="501"/>
                  </a:lnTo>
                  <a:lnTo>
                    <a:pt x="866" y="166"/>
                  </a:lnTo>
                  <a:lnTo>
                    <a:pt x="579" y="0"/>
                  </a:lnTo>
                  <a:lnTo>
                    <a:pt x="0" y="335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19"/>
            <p:cNvSpPr>
              <a:spLocks/>
            </p:cNvSpPr>
            <p:nvPr/>
          </p:nvSpPr>
          <p:spPr bwMode="auto">
            <a:xfrm>
              <a:off x="6161024" y="4489719"/>
              <a:ext cx="1061487" cy="614094"/>
            </a:xfrm>
            <a:custGeom>
              <a:avLst/>
              <a:gdLst>
                <a:gd name="T0" fmla="*/ 866 w 866"/>
                <a:gd name="T1" fmla="*/ 335 h 501"/>
                <a:gd name="T2" fmla="*/ 576 w 866"/>
                <a:gd name="T3" fmla="*/ 501 h 501"/>
                <a:gd name="T4" fmla="*/ 0 w 866"/>
                <a:gd name="T5" fmla="*/ 169 h 501"/>
                <a:gd name="T6" fmla="*/ 287 w 866"/>
                <a:gd name="T7" fmla="*/ 0 h 501"/>
                <a:gd name="T8" fmla="*/ 866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335"/>
                  </a:moveTo>
                  <a:lnTo>
                    <a:pt x="576" y="501"/>
                  </a:lnTo>
                  <a:lnTo>
                    <a:pt x="0" y="169"/>
                  </a:lnTo>
                  <a:lnTo>
                    <a:pt x="287" y="0"/>
                  </a:lnTo>
                  <a:lnTo>
                    <a:pt x="866" y="335"/>
                  </a:lnTo>
                  <a:close/>
                </a:path>
              </a:pathLst>
            </a:custGeom>
            <a:gradFill>
              <a:gsLst>
                <a:gs pos="0">
                  <a:srgbClr val="DC9D54"/>
                </a:gs>
                <a:gs pos="100000">
                  <a:srgbClr val="FFBB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5451323" y="5103813"/>
              <a:ext cx="709701" cy="1226962"/>
            </a:xfrm>
            <a:custGeom>
              <a:avLst/>
              <a:gdLst>
                <a:gd name="T0" fmla="*/ 3 w 579"/>
                <a:gd name="T1" fmla="*/ 0 h 1001"/>
                <a:gd name="T2" fmla="*/ 0 w 579"/>
                <a:gd name="T3" fmla="*/ 0 h 1001"/>
                <a:gd name="T4" fmla="*/ 0 w 579"/>
                <a:gd name="T5" fmla="*/ 669 h 1001"/>
                <a:gd name="T6" fmla="*/ 577 w 579"/>
                <a:gd name="T7" fmla="*/ 1001 h 1001"/>
                <a:gd name="T8" fmla="*/ 579 w 579"/>
                <a:gd name="T9" fmla="*/ 1001 h 1001"/>
                <a:gd name="T10" fmla="*/ 579 w 579"/>
                <a:gd name="T11" fmla="*/ 332 h 1001"/>
                <a:gd name="T12" fmla="*/ 577 w 579"/>
                <a:gd name="T13" fmla="*/ 332 h 1001"/>
                <a:gd name="T14" fmla="*/ 3 w 579"/>
                <a:gd name="T15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9" h="1001">
                  <a:moveTo>
                    <a:pt x="3" y="0"/>
                  </a:moveTo>
                  <a:lnTo>
                    <a:pt x="0" y="0"/>
                  </a:lnTo>
                  <a:lnTo>
                    <a:pt x="0" y="669"/>
                  </a:lnTo>
                  <a:lnTo>
                    <a:pt x="577" y="1001"/>
                  </a:lnTo>
                  <a:lnTo>
                    <a:pt x="579" y="1001"/>
                  </a:lnTo>
                  <a:lnTo>
                    <a:pt x="579" y="332"/>
                  </a:lnTo>
                  <a:lnTo>
                    <a:pt x="577" y="332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0">
                  <a:srgbClr val="CB8F4D"/>
                </a:gs>
                <a:gs pos="100000">
                  <a:srgbClr val="A16C38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>
              <a:spLocks/>
            </p:cNvSpPr>
            <p:nvPr/>
          </p:nvSpPr>
          <p:spPr bwMode="auto">
            <a:xfrm>
              <a:off x="5097085" y="5103813"/>
              <a:ext cx="1063939" cy="614094"/>
            </a:xfrm>
            <a:custGeom>
              <a:avLst/>
              <a:gdLst>
                <a:gd name="T0" fmla="*/ 0 w 868"/>
                <a:gd name="T1" fmla="*/ 166 h 501"/>
                <a:gd name="T2" fmla="*/ 289 w 868"/>
                <a:gd name="T3" fmla="*/ 0 h 501"/>
                <a:gd name="T4" fmla="*/ 868 w 868"/>
                <a:gd name="T5" fmla="*/ 332 h 501"/>
                <a:gd name="T6" fmla="*/ 579 w 868"/>
                <a:gd name="T7" fmla="*/ 501 h 501"/>
                <a:gd name="T8" fmla="*/ 0 w 868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8" h="501">
                  <a:moveTo>
                    <a:pt x="0" y="166"/>
                  </a:moveTo>
                  <a:lnTo>
                    <a:pt x="289" y="0"/>
                  </a:lnTo>
                  <a:lnTo>
                    <a:pt x="868" y="332"/>
                  </a:lnTo>
                  <a:lnTo>
                    <a:pt x="579" y="501"/>
                  </a:lnTo>
                  <a:lnTo>
                    <a:pt x="0" y="166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>
              <a:spLocks/>
            </p:cNvSpPr>
            <p:nvPr/>
          </p:nvSpPr>
          <p:spPr bwMode="auto">
            <a:xfrm>
              <a:off x="6161024" y="5103813"/>
              <a:ext cx="1061487" cy="614094"/>
            </a:xfrm>
            <a:custGeom>
              <a:avLst/>
              <a:gdLst>
                <a:gd name="T0" fmla="*/ 866 w 866"/>
                <a:gd name="T1" fmla="*/ 166 h 501"/>
                <a:gd name="T2" fmla="*/ 576 w 866"/>
                <a:gd name="T3" fmla="*/ 0 h 501"/>
                <a:gd name="T4" fmla="*/ 0 w 866"/>
                <a:gd name="T5" fmla="*/ 332 h 501"/>
                <a:gd name="T6" fmla="*/ 287 w 866"/>
                <a:gd name="T7" fmla="*/ 501 h 501"/>
                <a:gd name="T8" fmla="*/ 866 w 866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166"/>
                  </a:moveTo>
                  <a:lnTo>
                    <a:pt x="576" y="0"/>
                  </a:lnTo>
                  <a:lnTo>
                    <a:pt x="0" y="332"/>
                  </a:lnTo>
                  <a:lnTo>
                    <a:pt x="287" y="501"/>
                  </a:lnTo>
                  <a:lnTo>
                    <a:pt x="866" y="166"/>
                  </a:lnTo>
                  <a:close/>
                </a:path>
              </a:pathLst>
            </a:custGeom>
            <a:gradFill>
              <a:gsLst>
                <a:gs pos="0">
                  <a:srgbClr val="D99C5B"/>
                </a:gs>
                <a:gs pos="100000">
                  <a:srgbClr val="FEBC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5"/>
          <p:cNvGrpSpPr/>
          <p:nvPr/>
        </p:nvGrpSpPr>
        <p:grpSpPr>
          <a:xfrm>
            <a:off x="285707" y="1187433"/>
            <a:ext cx="3906316" cy="3827992"/>
            <a:chOff x="1593653" y="1193226"/>
            <a:chExt cx="8916937" cy="8412003"/>
          </a:xfrm>
        </p:grpSpPr>
        <p:grpSp>
          <p:nvGrpSpPr>
            <p:cNvPr id="4" name="Group 86"/>
            <p:cNvGrpSpPr/>
            <p:nvPr/>
          </p:nvGrpSpPr>
          <p:grpSpPr>
            <a:xfrm>
              <a:off x="1593653" y="1193226"/>
              <a:ext cx="8916937" cy="8412003"/>
              <a:chOff x="1906641" y="2079025"/>
              <a:chExt cx="8916937" cy="8412003"/>
            </a:xfrm>
          </p:grpSpPr>
          <p:sp>
            <p:nvSpPr>
              <p:cNvPr id="102" name="AutoShape 191"/>
              <p:cNvSpPr>
                <a:spLocks/>
              </p:cNvSpPr>
              <p:nvPr/>
            </p:nvSpPr>
            <p:spPr bwMode="auto">
              <a:xfrm>
                <a:off x="6352334" y="2079025"/>
                <a:ext cx="1752302" cy="20508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9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4" y="18457"/>
                      <a:pt x="21600" y="14326"/>
                      <a:pt x="21600" y="9228"/>
                    </a:cubicBezTo>
                    <a:cubicBezTo>
                      <a:pt x="21600" y="4131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92"/>
              <p:cNvSpPr>
                <a:spLocks/>
              </p:cNvSpPr>
              <p:nvPr/>
            </p:nvSpPr>
            <p:spPr bwMode="auto">
              <a:xfrm>
                <a:off x="5313302" y="7360485"/>
                <a:ext cx="2674229" cy="31305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1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AutoShape 193"/>
              <p:cNvSpPr>
                <a:spLocks/>
              </p:cNvSpPr>
              <p:nvPr/>
            </p:nvSpPr>
            <p:spPr bwMode="auto">
              <a:xfrm>
                <a:off x="7478662" y="7087894"/>
                <a:ext cx="2186651" cy="256193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5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AutoShape 194"/>
              <p:cNvSpPr>
                <a:spLocks/>
              </p:cNvSpPr>
              <p:nvPr/>
            </p:nvSpPr>
            <p:spPr bwMode="auto">
              <a:xfrm>
                <a:off x="6863333" y="4992347"/>
                <a:ext cx="2697650" cy="31582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9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AutoShape 195"/>
              <p:cNvSpPr>
                <a:spLocks/>
              </p:cNvSpPr>
              <p:nvPr/>
            </p:nvSpPr>
            <p:spPr bwMode="auto">
              <a:xfrm>
                <a:off x="5551769" y="3476057"/>
                <a:ext cx="2401696" cy="28111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AutoShape 196"/>
              <p:cNvSpPr>
                <a:spLocks/>
              </p:cNvSpPr>
              <p:nvPr/>
            </p:nvSpPr>
            <p:spPr bwMode="auto">
              <a:xfrm>
                <a:off x="9043597" y="5418271"/>
                <a:ext cx="1779981" cy="20827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09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97"/>
              <p:cNvSpPr>
                <a:spLocks/>
              </p:cNvSpPr>
              <p:nvPr/>
            </p:nvSpPr>
            <p:spPr bwMode="auto">
              <a:xfrm>
                <a:off x="1906641" y="4055314"/>
                <a:ext cx="1754431" cy="20529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8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98"/>
              <p:cNvSpPr>
                <a:spLocks/>
              </p:cNvSpPr>
              <p:nvPr/>
            </p:nvSpPr>
            <p:spPr bwMode="auto">
              <a:xfrm>
                <a:off x="5381436" y="5878269"/>
                <a:ext cx="1907730" cy="22339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4325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1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AutoShape 199"/>
              <p:cNvSpPr>
                <a:spLocks/>
              </p:cNvSpPr>
              <p:nvPr/>
            </p:nvSpPr>
            <p:spPr bwMode="auto">
              <a:xfrm>
                <a:off x="2074845" y="5912343"/>
                <a:ext cx="1826822" cy="21360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4325"/>
                      <a:pt x="4836" y="18457"/>
                      <a:pt x="10800" y="18457"/>
                    </a:cubicBezTo>
                    <a:cubicBezTo>
                      <a:pt x="10964" y="18457"/>
                      <a:pt x="11127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AutoShape 200"/>
              <p:cNvSpPr>
                <a:spLocks/>
              </p:cNvSpPr>
              <p:nvPr/>
            </p:nvSpPr>
            <p:spPr bwMode="auto">
              <a:xfrm>
                <a:off x="3337439" y="6830210"/>
                <a:ext cx="2376146" cy="278554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9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5"/>
                      <a:pt x="21600" y="9229"/>
                    </a:cubicBezTo>
                    <a:close/>
                    <a:moveTo>
                      <a:pt x="21600" y="922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AutoShape 201"/>
              <p:cNvSpPr>
                <a:spLocks/>
              </p:cNvSpPr>
              <p:nvPr/>
            </p:nvSpPr>
            <p:spPr bwMode="auto">
              <a:xfrm>
                <a:off x="3133039" y="4172443"/>
                <a:ext cx="2921212" cy="34265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7"/>
                      <a:pt x="10800" y="18457"/>
                    </a:cubicBezTo>
                    <a:cubicBezTo>
                      <a:pt x="10965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AutoShape 202"/>
              <p:cNvSpPr>
                <a:spLocks/>
              </p:cNvSpPr>
              <p:nvPr/>
            </p:nvSpPr>
            <p:spPr bwMode="auto">
              <a:xfrm>
                <a:off x="7921528" y="3099114"/>
                <a:ext cx="2133422" cy="250230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3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203"/>
              <p:cNvSpPr>
                <a:spLocks/>
              </p:cNvSpPr>
              <p:nvPr/>
            </p:nvSpPr>
            <p:spPr bwMode="auto">
              <a:xfrm>
                <a:off x="3558872" y="2419765"/>
                <a:ext cx="2146197" cy="25129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1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8"/>
                      <a:pt x="10801" y="18458"/>
                    </a:cubicBezTo>
                    <a:cubicBezTo>
                      <a:pt x="10965" y="18458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Text Placeholder 1"/>
            <p:cNvSpPr txBox="1">
              <a:spLocks/>
            </p:cNvSpPr>
            <p:nvPr/>
          </p:nvSpPr>
          <p:spPr>
            <a:xfrm>
              <a:off x="3678521" y="2183853"/>
              <a:ext cx="1222967" cy="905869"/>
            </a:xfrm>
            <a:prstGeom prst="rect">
              <a:avLst/>
            </a:prstGeom>
          </p:spPr>
          <p:txBody>
            <a:bodyPr vert="horz" lIns="0" tIns="30803" rIns="0" bIns="30803" anchor="ctr"/>
            <a:lstStyle>
              <a:lvl1pPr marL="0" indent="0" algn="ctr" defTabSz="4572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370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1097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35205" y="4018182"/>
              <a:ext cx="3023209" cy="1302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966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自信心</a:t>
              </a:r>
              <a:endParaRPr lang="en-US" sz="296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52867" y="4770929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不足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04208" y="7235534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经验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1022" y="3218227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情况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93006" y="2013833"/>
              <a:ext cx="1672973" cy="994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自卑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60841" y="4939839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提升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01785" y="6561849"/>
              <a:ext cx="1570516" cy="9285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自负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Rounded Rectangle 9"/>
          <p:cNvSpPr/>
          <p:nvPr/>
        </p:nvSpPr>
        <p:spPr>
          <a:xfrm>
            <a:off x="6336621" y="2230708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Rounded Rectangle 12"/>
          <p:cNvSpPr/>
          <p:nvPr/>
        </p:nvSpPr>
        <p:spPr>
          <a:xfrm>
            <a:off x="6336621" y="3773135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ounded Rectangle 15"/>
          <p:cNvSpPr/>
          <p:nvPr/>
        </p:nvSpPr>
        <p:spPr>
          <a:xfrm>
            <a:off x="6336621" y="5313746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6434028" y="2301876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2" name="Text Placeholder 7"/>
          <p:cNvSpPr txBox="1">
            <a:spLocks/>
          </p:cNvSpPr>
          <p:nvPr/>
        </p:nvSpPr>
        <p:spPr>
          <a:xfrm>
            <a:off x="6434028" y="3858023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53" name="Text Placeholder 7"/>
          <p:cNvSpPr txBox="1">
            <a:spLocks/>
          </p:cNvSpPr>
          <p:nvPr/>
        </p:nvSpPr>
        <p:spPr>
          <a:xfrm>
            <a:off x="6434028" y="5391379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TextBox 8"/>
          <p:cNvSpPr txBox="1"/>
          <p:nvPr/>
        </p:nvSpPr>
        <p:spPr>
          <a:xfrm>
            <a:off x="3643293" y="473053"/>
            <a:ext cx="728667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自信心训练：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心灵对接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……</a:t>
            </a:r>
            <a:endParaRPr lang="zh-CN" altLang="en-US" sz="4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7715259" y="2116127"/>
            <a:ext cx="3786214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自由组合，两人一组，最好是男女异性组合；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7572383" y="5259399"/>
            <a:ext cx="3929090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请专注地看着对方的眼睛，保持安静，时间为一分钟。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7643821" y="3759201"/>
            <a:ext cx="3786214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面对面坐好，距离尽可能近一些；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491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1142963" y="5045085"/>
            <a:ext cx="2043356" cy="1769966"/>
            <a:chOff x="5097085" y="4489719"/>
            <a:chExt cx="2125426" cy="1841056"/>
          </a:xfrm>
        </p:grpSpPr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5451323" y="4693191"/>
              <a:ext cx="1415725" cy="1637583"/>
            </a:xfrm>
            <a:custGeom>
              <a:avLst/>
              <a:gdLst>
                <a:gd name="T0" fmla="*/ 577 w 1155"/>
                <a:gd name="T1" fmla="*/ 0 h 1336"/>
                <a:gd name="T2" fmla="*/ 0 w 1155"/>
                <a:gd name="T3" fmla="*/ 335 h 1336"/>
                <a:gd name="T4" fmla="*/ 0 w 1155"/>
                <a:gd name="T5" fmla="*/ 1004 h 1336"/>
                <a:gd name="T6" fmla="*/ 577 w 1155"/>
                <a:gd name="T7" fmla="*/ 1336 h 1336"/>
                <a:gd name="T8" fmla="*/ 1155 w 1155"/>
                <a:gd name="T9" fmla="*/ 1004 h 1336"/>
                <a:gd name="T10" fmla="*/ 1155 w 1155"/>
                <a:gd name="T11" fmla="*/ 335 h 1336"/>
                <a:gd name="T12" fmla="*/ 577 w 1155"/>
                <a:gd name="T13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336">
                  <a:moveTo>
                    <a:pt x="577" y="0"/>
                  </a:moveTo>
                  <a:lnTo>
                    <a:pt x="0" y="335"/>
                  </a:lnTo>
                  <a:lnTo>
                    <a:pt x="0" y="1004"/>
                  </a:lnTo>
                  <a:lnTo>
                    <a:pt x="577" y="1336"/>
                  </a:lnTo>
                  <a:lnTo>
                    <a:pt x="1155" y="1004"/>
                  </a:lnTo>
                  <a:lnTo>
                    <a:pt x="1155" y="335"/>
                  </a:lnTo>
                  <a:lnTo>
                    <a:pt x="577" y="0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9C622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5451323" y="4693191"/>
              <a:ext cx="709701" cy="817566"/>
            </a:xfrm>
            <a:custGeom>
              <a:avLst/>
              <a:gdLst>
                <a:gd name="T0" fmla="*/ 579 w 579"/>
                <a:gd name="T1" fmla="*/ 3 h 667"/>
                <a:gd name="T2" fmla="*/ 577 w 579"/>
                <a:gd name="T3" fmla="*/ 0 h 667"/>
                <a:gd name="T4" fmla="*/ 3 w 579"/>
                <a:gd name="T5" fmla="*/ 335 h 667"/>
                <a:gd name="T6" fmla="*/ 0 w 579"/>
                <a:gd name="T7" fmla="*/ 335 h 667"/>
                <a:gd name="T8" fmla="*/ 0 w 579"/>
                <a:gd name="T9" fmla="*/ 335 h 667"/>
                <a:gd name="T10" fmla="*/ 0 w 579"/>
                <a:gd name="T11" fmla="*/ 335 h 667"/>
                <a:gd name="T12" fmla="*/ 3 w 579"/>
                <a:gd name="T13" fmla="*/ 335 h 667"/>
                <a:gd name="T14" fmla="*/ 577 w 579"/>
                <a:gd name="T15" fmla="*/ 667 h 667"/>
                <a:gd name="T16" fmla="*/ 579 w 579"/>
                <a:gd name="T17" fmla="*/ 667 h 667"/>
                <a:gd name="T18" fmla="*/ 579 w 579"/>
                <a:gd name="T19" fmla="*/ 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667">
                  <a:moveTo>
                    <a:pt x="579" y="3"/>
                  </a:moveTo>
                  <a:lnTo>
                    <a:pt x="577" y="0"/>
                  </a:lnTo>
                  <a:lnTo>
                    <a:pt x="3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3" y="335"/>
                  </a:lnTo>
                  <a:lnTo>
                    <a:pt x="577" y="667"/>
                  </a:lnTo>
                  <a:lnTo>
                    <a:pt x="579" y="667"/>
                  </a:lnTo>
                  <a:lnTo>
                    <a:pt x="579" y="3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A16A34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18"/>
            <p:cNvSpPr>
              <a:spLocks/>
            </p:cNvSpPr>
            <p:nvPr/>
          </p:nvSpPr>
          <p:spPr bwMode="auto">
            <a:xfrm>
              <a:off x="5097085" y="4489719"/>
              <a:ext cx="1061487" cy="614094"/>
            </a:xfrm>
            <a:custGeom>
              <a:avLst/>
              <a:gdLst>
                <a:gd name="T0" fmla="*/ 0 w 866"/>
                <a:gd name="T1" fmla="*/ 335 h 501"/>
                <a:gd name="T2" fmla="*/ 289 w 866"/>
                <a:gd name="T3" fmla="*/ 501 h 501"/>
                <a:gd name="T4" fmla="*/ 866 w 866"/>
                <a:gd name="T5" fmla="*/ 166 h 501"/>
                <a:gd name="T6" fmla="*/ 579 w 866"/>
                <a:gd name="T7" fmla="*/ 0 h 501"/>
                <a:gd name="T8" fmla="*/ 0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0" y="335"/>
                  </a:moveTo>
                  <a:lnTo>
                    <a:pt x="289" y="501"/>
                  </a:lnTo>
                  <a:lnTo>
                    <a:pt x="866" y="166"/>
                  </a:lnTo>
                  <a:lnTo>
                    <a:pt x="579" y="0"/>
                  </a:lnTo>
                  <a:lnTo>
                    <a:pt x="0" y="335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19"/>
            <p:cNvSpPr>
              <a:spLocks/>
            </p:cNvSpPr>
            <p:nvPr/>
          </p:nvSpPr>
          <p:spPr bwMode="auto">
            <a:xfrm>
              <a:off x="6161024" y="4489719"/>
              <a:ext cx="1061487" cy="614094"/>
            </a:xfrm>
            <a:custGeom>
              <a:avLst/>
              <a:gdLst>
                <a:gd name="T0" fmla="*/ 866 w 866"/>
                <a:gd name="T1" fmla="*/ 335 h 501"/>
                <a:gd name="T2" fmla="*/ 576 w 866"/>
                <a:gd name="T3" fmla="*/ 501 h 501"/>
                <a:gd name="T4" fmla="*/ 0 w 866"/>
                <a:gd name="T5" fmla="*/ 169 h 501"/>
                <a:gd name="T6" fmla="*/ 287 w 866"/>
                <a:gd name="T7" fmla="*/ 0 h 501"/>
                <a:gd name="T8" fmla="*/ 866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335"/>
                  </a:moveTo>
                  <a:lnTo>
                    <a:pt x="576" y="501"/>
                  </a:lnTo>
                  <a:lnTo>
                    <a:pt x="0" y="169"/>
                  </a:lnTo>
                  <a:lnTo>
                    <a:pt x="287" y="0"/>
                  </a:lnTo>
                  <a:lnTo>
                    <a:pt x="866" y="335"/>
                  </a:lnTo>
                  <a:close/>
                </a:path>
              </a:pathLst>
            </a:custGeom>
            <a:gradFill>
              <a:gsLst>
                <a:gs pos="0">
                  <a:srgbClr val="DC9D54"/>
                </a:gs>
                <a:gs pos="100000">
                  <a:srgbClr val="FFBB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5451323" y="5103813"/>
              <a:ext cx="709701" cy="1226962"/>
            </a:xfrm>
            <a:custGeom>
              <a:avLst/>
              <a:gdLst>
                <a:gd name="T0" fmla="*/ 3 w 579"/>
                <a:gd name="T1" fmla="*/ 0 h 1001"/>
                <a:gd name="T2" fmla="*/ 0 w 579"/>
                <a:gd name="T3" fmla="*/ 0 h 1001"/>
                <a:gd name="T4" fmla="*/ 0 w 579"/>
                <a:gd name="T5" fmla="*/ 669 h 1001"/>
                <a:gd name="T6" fmla="*/ 577 w 579"/>
                <a:gd name="T7" fmla="*/ 1001 h 1001"/>
                <a:gd name="T8" fmla="*/ 579 w 579"/>
                <a:gd name="T9" fmla="*/ 1001 h 1001"/>
                <a:gd name="T10" fmla="*/ 579 w 579"/>
                <a:gd name="T11" fmla="*/ 332 h 1001"/>
                <a:gd name="T12" fmla="*/ 577 w 579"/>
                <a:gd name="T13" fmla="*/ 332 h 1001"/>
                <a:gd name="T14" fmla="*/ 3 w 579"/>
                <a:gd name="T15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9" h="1001">
                  <a:moveTo>
                    <a:pt x="3" y="0"/>
                  </a:moveTo>
                  <a:lnTo>
                    <a:pt x="0" y="0"/>
                  </a:lnTo>
                  <a:lnTo>
                    <a:pt x="0" y="669"/>
                  </a:lnTo>
                  <a:lnTo>
                    <a:pt x="577" y="1001"/>
                  </a:lnTo>
                  <a:lnTo>
                    <a:pt x="579" y="1001"/>
                  </a:lnTo>
                  <a:lnTo>
                    <a:pt x="579" y="332"/>
                  </a:lnTo>
                  <a:lnTo>
                    <a:pt x="577" y="332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0">
                  <a:srgbClr val="CB8F4D"/>
                </a:gs>
                <a:gs pos="100000">
                  <a:srgbClr val="A16C38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>
              <a:spLocks/>
            </p:cNvSpPr>
            <p:nvPr/>
          </p:nvSpPr>
          <p:spPr bwMode="auto">
            <a:xfrm>
              <a:off x="5097085" y="5103813"/>
              <a:ext cx="1063939" cy="614094"/>
            </a:xfrm>
            <a:custGeom>
              <a:avLst/>
              <a:gdLst>
                <a:gd name="T0" fmla="*/ 0 w 868"/>
                <a:gd name="T1" fmla="*/ 166 h 501"/>
                <a:gd name="T2" fmla="*/ 289 w 868"/>
                <a:gd name="T3" fmla="*/ 0 h 501"/>
                <a:gd name="T4" fmla="*/ 868 w 868"/>
                <a:gd name="T5" fmla="*/ 332 h 501"/>
                <a:gd name="T6" fmla="*/ 579 w 868"/>
                <a:gd name="T7" fmla="*/ 501 h 501"/>
                <a:gd name="T8" fmla="*/ 0 w 868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8" h="501">
                  <a:moveTo>
                    <a:pt x="0" y="166"/>
                  </a:moveTo>
                  <a:lnTo>
                    <a:pt x="289" y="0"/>
                  </a:lnTo>
                  <a:lnTo>
                    <a:pt x="868" y="332"/>
                  </a:lnTo>
                  <a:lnTo>
                    <a:pt x="579" y="501"/>
                  </a:lnTo>
                  <a:lnTo>
                    <a:pt x="0" y="166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>
              <a:spLocks/>
            </p:cNvSpPr>
            <p:nvPr/>
          </p:nvSpPr>
          <p:spPr bwMode="auto">
            <a:xfrm>
              <a:off x="6161024" y="5103813"/>
              <a:ext cx="1061487" cy="614094"/>
            </a:xfrm>
            <a:custGeom>
              <a:avLst/>
              <a:gdLst>
                <a:gd name="T0" fmla="*/ 866 w 866"/>
                <a:gd name="T1" fmla="*/ 166 h 501"/>
                <a:gd name="T2" fmla="*/ 576 w 866"/>
                <a:gd name="T3" fmla="*/ 0 h 501"/>
                <a:gd name="T4" fmla="*/ 0 w 866"/>
                <a:gd name="T5" fmla="*/ 332 h 501"/>
                <a:gd name="T6" fmla="*/ 287 w 866"/>
                <a:gd name="T7" fmla="*/ 501 h 501"/>
                <a:gd name="T8" fmla="*/ 866 w 866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166"/>
                  </a:moveTo>
                  <a:lnTo>
                    <a:pt x="576" y="0"/>
                  </a:lnTo>
                  <a:lnTo>
                    <a:pt x="0" y="332"/>
                  </a:lnTo>
                  <a:lnTo>
                    <a:pt x="287" y="501"/>
                  </a:lnTo>
                  <a:lnTo>
                    <a:pt x="866" y="166"/>
                  </a:lnTo>
                  <a:close/>
                </a:path>
              </a:pathLst>
            </a:custGeom>
            <a:gradFill>
              <a:gsLst>
                <a:gs pos="0">
                  <a:srgbClr val="D99C5B"/>
                </a:gs>
                <a:gs pos="100000">
                  <a:srgbClr val="FEBC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id-ID" sz="1186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5"/>
          <p:cNvGrpSpPr/>
          <p:nvPr/>
        </p:nvGrpSpPr>
        <p:grpSpPr>
          <a:xfrm>
            <a:off x="285707" y="1187433"/>
            <a:ext cx="3906316" cy="3827992"/>
            <a:chOff x="1593653" y="1193226"/>
            <a:chExt cx="8916937" cy="8412003"/>
          </a:xfrm>
        </p:grpSpPr>
        <p:grpSp>
          <p:nvGrpSpPr>
            <p:cNvPr id="4" name="Group 86"/>
            <p:cNvGrpSpPr/>
            <p:nvPr/>
          </p:nvGrpSpPr>
          <p:grpSpPr>
            <a:xfrm>
              <a:off x="1593653" y="1193226"/>
              <a:ext cx="8916937" cy="8412003"/>
              <a:chOff x="1906641" y="2079025"/>
              <a:chExt cx="8916937" cy="8412003"/>
            </a:xfrm>
          </p:grpSpPr>
          <p:sp>
            <p:nvSpPr>
              <p:cNvPr id="102" name="AutoShape 191"/>
              <p:cNvSpPr>
                <a:spLocks/>
              </p:cNvSpPr>
              <p:nvPr/>
            </p:nvSpPr>
            <p:spPr bwMode="auto">
              <a:xfrm>
                <a:off x="6352334" y="2079025"/>
                <a:ext cx="1752302" cy="20508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9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4" y="18457"/>
                      <a:pt x="21600" y="14326"/>
                      <a:pt x="21600" y="9228"/>
                    </a:cubicBezTo>
                    <a:cubicBezTo>
                      <a:pt x="21600" y="4131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92"/>
              <p:cNvSpPr>
                <a:spLocks/>
              </p:cNvSpPr>
              <p:nvPr/>
            </p:nvSpPr>
            <p:spPr bwMode="auto">
              <a:xfrm>
                <a:off x="5313302" y="7360485"/>
                <a:ext cx="2674229" cy="31305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1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AutoShape 193"/>
              <p:cNvSpPr>
                <a:spLocks/>
              </p:cNvSpPr>
              <p:nvPr/>
            </p:nvSpPr>
            <p:spPr bwMode="auto">
              <a:xfrm>
                <a:off x="7478662" y="7087894"/>
                <a:ext cx="2186651" cy="256193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5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AutoShape 194"/>
              <p:cNvSpPr>
                <a:spLocks/>
              </p:cNvSpPr>
              <p:nvPr/>
            </p:nvSpPr>
            <p:spPr bwMode="auto">
              <a:xfrm>
                <a:off x="6863333" y="4992347"/>
                <a:ext cx="2697650" cy="31582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9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AutoShape 195"/>
              <p:cNvSpPr>
                <a:spLocks/>
              </p:cNvSpPr>
              <p:nvPr/>
            </p:nvSpPr>
            <p:spPr bwMode="auto">
              <a:xfrm>
                <a:off x="5551769" y="3476057"/>
                <a:ext cx="2401696" cy="28111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AutoShape 196"/>
              <p:cNvSpPr>
                <a:spLocks/>
              </p:cNvSpPr>
              <p:nvPr/>
            </p:nvSpPr>
            <p:spPr bwMode="auto">
              <a:xfrm>
                <a:off x="9043597" y="5418271"/>
                <a:ext cx="1779981" cy="20827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09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97"/>
              <p:cNvSpPr>
                <a:spLocks/>
              </p:cNvSpPr>
              <p:nvPr/>
            </p:nvSpPr>
            <p:spPr bwMode="auto">
              <a:xfrm>
                <a:off x="1906641" y="4055314"/>
                <a:ext cx="1754431" cy="20529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8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98"/>
              <p:cNvSpPr>
                <a:spLocks/>
              </p:cNvSpPr>
              <p:nvPr/>
            </p:nvSpPr>
            <p:spPr bwMode="auto">
              <a:xfrm>
                <a:off x="5381436" y="5878269"/>
                <a:ext cx="1907730" cy="22339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4325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1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AutoShape 199"/>
              <p:cNvSpPr>
                <a:spLocks/>
              </p:cNvSpPr>
              <p:nvPr/>
            </p:nvSpPr>
            <p:spPr bwMode="auto">
              <a:xfrm>
                <a:off x="2074845" y="5912343"/>
                <a:ext cx="1826822" cy="21360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4325"/>
                      <a:pt x="4836" y="18457"/>
                      <a:pt x="10800" y="18457"/>
                    </a:cubicBezTo>
                    <a:cubicBezTo>
                      <a:pt x="10964" y="18457"/>
                      <a:pt x="11127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AutoShape 200"/>
              <p:cNvSpPr>
                <a:spLocks/>
              </p:cNvSpPr>
              <p:nvPr/>
            </p:nvSpPr>
            <p:spPr bwMode="auto">
              <a:xfrm>
                <a:off x="3337439" y="6830210"/>
                <a:ext cx="2376146" cy="278554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9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5"/>
                      <a:pt x="21600" y="9229"/>
                    </a:cubicBezTo>
                    <a:close/>
                    <a:moveTo>
                      <a:pt x="21600" y="922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AutoShape 201"/>
              <p:cNvSpPr>
                <a:spLocks/>
              </p:cNvSpPr>
              <p:nvPr/>
            </p:nvSpPr>
            <p:spPr bwMode="auto">
              <a:xfrm>
                <a:off x="3133039" y="4172443"/>
                <a:ext cx="2921212" cy="34265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7"/>
                      <a:pt x="10800" y="18457"/>
                    </a:cubicBezTo>
                    <a:cubicBezTo>
                      <a:pt x="10965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AutoShape 202"/>
              <p:cNvSpPr>
                <a:spLocks/>
              </p:cNvSpPr>
              <p:nvPr/>
            </p:nvSpPr>
            <p:spPr bwMode="auto">
              <a:xfrm>
                <a:off x="7921528" y="3099114"/>
                <a:ext cx="2133422" cy="250230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3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203"/>
              <p:cNvSpPr>
                <a:spLocks/>
              </p:cNvSpPr>
              <p:nvPr/>
            </p:nvSpPr>
            <p:spPr bwMode="auto">
              <a:xfrm>
                <a:off x="3558872" y="2419765"/>
                <a:ext cx="2146197" cy="25129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1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8"/>
                      <a:pt x="10801" y="18458"/>
                    </a:cubicBezTo>
                    <a:cubicBezTo>
                      <a:pt x="10965" y="18458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6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Text Placeholder 1"/>
            <p:cNvSpPr txBox="1">
              <a:spLocks/>
            </p:cNvSpPr>
            <p:nvPr/>
          </p:nvSpPr>
          <p:spPr>
            <a:xfrm>
              <a:off x="3678521" y="2183853"/>
              <a:ext cx="1222967" cy="905869"/>
            </a:xfrm>
            <a:prstGeom prst="rect">
              <a:avLst/>
            </a:prstGeom>
          </p:spPr>
          <p:txBody>
            <a:bodyPr vert="horz" lIns="0" tIns="30803" rIns="0" bIns="30803" anchor="ctr"/>
            <a:lstStyle>
              <a:lvl1pPr marL="0" indent="0" algn="ctr" defTabSz="4572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370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1097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35205" y="4018182"/>
              <a:ext cx="3023209" cy="1302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966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自信心</a:t>
              </a:r>
              <a:endParaRPr lang="en-US" sz="296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52867" y="4770929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不足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04208" y="7235534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2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经验</a:t>
              </a:r>
              <a:endParaRPr lang="en-US" sz="2372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1022" y="3218227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情况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93006" y="2013833"/>
              <a:ext cx="1672973" cy="994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自卑</a:t>
              </a:r>
              <a:endParaRPr lang="en-US" sz="2076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60841" y="4939839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提升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01785" y="6561849"/>
              <a:ext cx="1570516" cy="9285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7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自负</a:t>
              </a:r>
              <a:endParaRPr lang="en-US" sz="1928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Rounded Rectangle 9"/>
          <p:cNvSpPr/>
          <p:nvPr/>
        </p:nvSpPr>
        <p:spPr>
          <a:xfrm>
            <a:off x="6336621" y="2230708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Rounded Rectangle 12"/>
          <p:cNvSpPr/>
          <p:nvPr/>
        </p:nvSpPr>
        <p:spPr>
          <a:xfrm>
            <a:off x="6336621" y="3773135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ounded Rectangle 15"/>
          <p:cNvSpPr/>
          <p:nvPr/>
        </p:nvSpPr>
        <p:spPr>
          <a:xfrm>
            <a:off x="6336621" y="5313746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2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6434028" y="2301876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2" name="Text Placeholder 7"/>
          <p:cNvSpPr txBox="1">
            <a:spLocks/>
          </p:cNvSpPr>
          <p:nvPr/>
        </p:nvSpPr>
        <p:spPr>
          <a:xfrm>
            <a:off x="6434028" y="3858023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53" name="Text Placeholder 7"/>
          <p:cNvSpPr txBox="1">
            <a:spLocks/>
          </p:cNvSpPr>
          <p:nvPr/>
        </p:nvSpPr>
        <p:spPr>
          <a:xfrm>
            <a:off x="6434028" y="5391379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TextBox 8"/>
          <p:cNvSpPr txBox="1"/>
          <p:nvPr/>
        </p:nvSpPr>
        <p:spPr>
          <a:xfrm>
            <a:off x="3857607" y="401615"/>
            <a:ext cx="514353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自信心训练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：我能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……</a:t>
            </a:r>
            <a:endParaRPr lang="zh-CN" altLang="en-US" sz="4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7715259" y="2330441"/>
            <a:ext cx="4357718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尽可能罗列出你能做的事情，不少于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20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条；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7715259" y="5402275"/>
            <a:ext cx="442915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rgbClr val="FA730F"/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大声喊出你最想喊的那条。</a:t>
            </a:r>
            <a:endParaRPr lang="zh-CN" altLang="en-US" sz="2800" b="1" dirty="0">
              <a:solidFill>
                <a:srgbClr val="FA730F"/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7643821" y="3616325"/>
            <a:ext cx="4357718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如果想不出来，就从“我能吃饭”“我能吃饭”“我能走路”</a:t>
            </a: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……</a:t>
            </a: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  <a:latin typeface="方正姚体" pitchFamily="2" charset="-122"/>
                <a:ea typeface="方正姚体" pitchFamily="2" charset="-122"/>
                <a:sym typeface="Arial" panose="020B0604020202020204" pitchFamily="34" charset="0"/>
              </a:rPr>
              <a:t>写起；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  <a:latin typeface="方正姚体" pitchFamily="2" charset="-122"/>
              <a:ea typeface="方正姚体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491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3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Office Theme">
  <a:themeElements>
    <a:clrScheme name="自定义 26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CFEB"/>
      </a:accent1>
      <a:accent2>
        <a:srgbClr val="63C99C"/>
      </a:accent2>
      <a:accent3>
        <a:srgbClr val="FA730F"/>
      </a:accent3>
      <a:accent4>
        <a:srgbClr val="F34391"/>
      </a:accent4>
      <a:accent5>
        <a:srgbClr val="5ACFEB"/>
      </a:accent5>
      <a:accent6>
        <a:srgbClr val="63C99C"/>
      </a:accent6>
      <a:hlink>
        <a:srgbClr val="FA730F"/>
      </a:hlink>
      <a:folHlink>
        <a:srgbClr val="F34391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709</Words>
  <Application>Microsoft Office PowerPoint</Application>
  <PresentationFormat>自定义</PresentationFormat>
  <Paragraphs>154</Paragraphs>
  <Slides>13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bt392</dc:title>
  <dc:creator/>
  <cp:lastModifiedBy/>
  <cp:revision>1</cp:revision>
  <dcterms:created xsi:type="dcterms:W3CDTF">2016-12-22T13:25:41Z</dcterms:created>
  <dcterms:modified xsi:type="dcterms:W3CDTF">2017-03-28T13:02:26Z</dcterms:modified>
</cp:coreProperties>
</file>