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avi" ContentType="video/avi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452" r:id="rId3"/>
    <p:sldId id="453" r:id="rId4"/>
    <p:sldId id="448" r:id="rId5"/>
    <p:sldId id="291" r:id="rId6"/>
    <p:sldId id="456" r:id="rId7"/>
    <p:sldId id="258" r:id="rId8"/>
    <p:sldId id="259" r:id="rId9"/>
    <p:sldId id="458" r:id="rId10"/>
    <p:sldId id="459" r:id="rId11"/>
    <p:sldId id="411" r:id="rId12"/>
    <p:sldId id="460" r:id="rId13"/>
    <p:sldId id="261" r:id="rId14"/>
    <p:sldId id="461" r:id="rId15"/>
    <p:sldId id="462" r:id="rId16"/>
    <p:sldId id="463" r:id="rId17"/>
    <p:sldId id="277" r:id="rId18"/>
    <p:sldId id="306" r:id="rId19"/>
    <p:sldId id="307" r:id="rId20"/>
    <p:sldId id="445" r:id="rId21"/>
    <p:sldId id="450" r:id="rId22"/>
    <p:sldId id="464" r:id="rId23"/>
    <p:sldId id="451" r:id="rId24"/>
    <p:sldId id="447" r:id="rId25"/>
    <p:sldId id="454" r:id="rId26"/>
    <p:sldId id="455" r:id="rId27"/>
    <p:sldId id="263" r:id="rId29"/>
    <p:sldId id="311" r:id="rId30"/>
    <p:sldId id="352" r:id="rId31"/>
    <p:sldId id="264" r:id="rId32"/>
    <p:sldId id="279" r:id="rId33"/>
    <p:sldId id="280" r:id="rId34"/>
    <p:sldId id="457" r:id="rId35"/>
    <p:sldId id="353" r:id="rId36"/>
    <p:sldId id="350" r:id="rId37"/>
    <p:sldId id="354" r:id="rId38"/>
    <p:sldId id="355" r:id="rId39"/>
    <p:sldId id="316" r:id="rId40"/>
    <p:sldId id="318" r:id="rId41"/>
    <p:sldId id="265" r:id="rId42"/>
    <p:sldId id="444" r:id="rId4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-23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幻灯片图像占位符 69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538" y="715963"/>
            <a:ext cx="6361112" cy="3579812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8371" name="文本占位符 698370"/>
          <p:cNvSpPr>
            <a:spLocks noGrp="1"/>
          </p:cNvSpPr>
          <p:nvPr>
            <p:ph type="body" idx="1"/>
          </p:nvPr>
        </p:nvSpPr>
        <p:spPr>
          <a:xfrm>
            <a:off x="911225" y="4533900"/>
            <a:ext cx="5010150" cy="4295775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 eaLnBrk="0" hangingPunct="0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microsoft.com/office/2007/relationships/media" Target="../media/media1.avi"/><Relationship Id="rId2" Type="http://schemas.openxmlformats.org/officeDocument/2006/relationships/video" Target="../media/media1.avi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A683-014A-4B3F-928D-B54F7A1B451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页背景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99046" y="-383937"/>
            <a:ext cx="13315950" cy="7677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314263375387db7f7143a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50217"/>
            <a:ext cx="12192000" cy="5757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KiAiVHCyTDsbvkKAAEM-HxzsuI51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43337" y="590550"/>
            <a:ext cx="4505325" cy="5676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1719" y="4087263"/>
            <a:ext cx="22365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C000"/>
                </a:solidFill>
              </a:rPr>
              <a:t>管理风险</a:t>
            </a:r>
            <a:endParaRPr lang="en-US" altLang="zh-CN" sz="4000" dirty="0" smtClean="0">
              <a:solidFill>
                <a:srgbClr val="FFC000"/>
              </a:solidFill>
            </a:endParaRPr>
          </a:p>
          <a:p>
            <a:pPr algn="ctr"/>
            <a:r>
              <a:rPr lang="zh-CN" altLang="en-US" sz="4000" dirty="0" smtClean="0">
                <a:solidFill>
                  <a:srgbClr val="FFC000"/>
                </a:solidFill>
              </a:rPr>
              <a:t>技术风险</a:t>
            </a:r>
            <a:endParaRPr lang="en-US" altLang="zh-CN" sz="4000" dirty="0" smtClean="0">
              <a:solidFill>
                <a:srgbClr val="FFC000"/>
              </a:solidFill>
            </a:endParaRPr>
          </a:p>
          <a:p>
            <a:pPr algn="ctr"/>
            <a:r>
              <a:rPr lang="zh-CN" altLang="en-US" sz="4000" dirty="0" smtClean="0">
                <a:solidFill>
                  <a:srgbClr val="FFC000"/>
                </a:solidFill>
              </a:rPr>
              <a:t>人员风险</a:t>
            </a:r>
            <a:endParaRPr lang="zh-CN" altLang="en-US" sz="40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3753" y="572882"/>
            <a:ext cx="22365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C000"/>
                </a:solidFill>
              </a:rPr>
              <a:t>市场风险</a:t>
            </a:r>
            <a:endParaRPr lang="en-US" altLang="zh-CN" sz="4000" dirty="0" smtClean="0">
              <a:solidFill>
                <a:srgbClr val="FFC000"/>
              </a:solidFill>
            </a:endParaRPr>
          </a:p>
          <a:p>
            <a:pPr algn="ctr"/>
            <a:r>
              <a:rPr lang="zh-CN" altLang="en-US" sz="4000" dirty="0" smtClean="0">
                <a:solidFill>
                  <a:srgbClr val="FFC000"/>
                </a:solidFill>
              </a:rPr>
              <a:t>竞争风险</a:t>
            </a:r>
            <a:endParaRPr lang="en-US" altLang="zh-CN" sz="4000" dirty="0" smtClean="0">
              <a:solidFill>
                <a:srgbClr val="FFC000"/>
              </a:solidFill>
            </a:endParaRPr>
          </a:p>
          <a:p>
            <a:pPr algn="ctr"/>
            <a:r>
              <a:rPr lang="zh-CN" altLang="en-US" sz="4000" dirty="0" smtClean="0">
                <a:solidFill>
                  <a:srgbClr val="FFC000"/>
                </a:solidFill>
              </a:rPr>
              <a:t>资源风险</a:t>
            </a:r>
            <a:endParaRPr lang="zh-CN" altLang="en-US" sz="40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0650" y="155337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C000"/>
                </a:solidFill>
              </a:rPr>
              <a:t>外部因素</a:t>
            </a:r>
            <a:endParaRPr lang="zh-CN" altLang="en-US" sz="40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3362" y="4384712"/>
            <a:ext cx="223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C000"/>
                </a:solidFill>
              </a:rPr>
              <a:t>内部因素</a:t>
            </a:r>
            <a:endParaRPr lang="zh-CN" altLang="en-U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view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创业活动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1dad858299747a84a0d304f3bd5a2.jpg@900w_1l_2o_100sh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8747256169829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86000" y="889000"/>
            <a:ext cx="7620000" cy="5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224656b5cd4c841219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32000" y="939800"/>
            <a:ext cx="8128000" cy="497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 (17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24280" y="1092837"/>
            <a:ext cx="8343440" cy="4672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=163245602,2834248763&amp;fm=27&amp;gp=0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48009" y="439207"/>
            <a:ext cx="8695982" cy="5979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7314103352875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90381" y="695466"/>
            <a:ext cx="8211238" cy="5467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3849" y="550844"/>
            <a:ext cx="11420131" cy="55457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王永昌创立的鼎洲环保产业有限公司在山西榆次很有名气，专门生产砖块成型机。</a:t>
            </a:r>
            <a:r>
              <a:rPr lang="en-US" altLang="zh-CN" sz="24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1999</a:t>
            </a:r>
            <a:r>
              <a:rPr lang="zh-CN" altLang="en-US" sz="24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年招来一位能人郭某，郭某很快就将其产品推广到全国。王永昌将自己的轿车让给郭某，还买一套大房子送给他，另外，除拿销售提成，年薪还提高到</a:t>
            </a:r>
            <a:r>
              <a:rPr lang="en-US" altLang="zh-CN" sz="24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10</a:t>
            </a:r>
            <a:r>
              <a:rPr lang="zh-CN" altLang="en-US" sz="24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万。在榆次，这简直是天价。而郭某投桃报李的结果是出走离开鼎洲，自立门户，挖鼎洲的墙脚。由于技术问题，郭某失败。走投无路之际，央求原来的东家收留自己，王不仅不计前嫌，还在郭某的请求下，升其为副总。郭某在担任副总期间，在销售部排除异己，使鼎洲的客户资源掌握在自己手中，偷取其核心技术机密，并删除保留在鼎洲技术部电脑里的技术资料。然后向王提出辞职，并保证自己永不仿制鼎洲产品，不涉及砖块成型机行业。郭某离开后，注册了自己的公司，生产了不同牌子的鼎洲产品。在郭某公司的冲击下，失去了客户资源的鼎洲一败涂地。 </a:t>
            </a:r>
            <a:endParaRPr lang="zh-CN" altLang="en-US" sz="2400" b="1" dirty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创业风险</a:t>
              </a:r>
              <a:endParaRPr lang="zh-CN" altLang="en-US" sz="4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组合 7"/>
          <p:cNvGrpSpPr/>
          <p:nvPr/>
        </p:nvGrpSpPr>
        <p:grpSpPr>
          <a:xfrm>
            <a:off x="6963666" y="5634238"/>
            <a:ext cx="6192899" cy="941822"/>
            <a:chOff x="4212477" y="2875973"/>
            <a:chExt cx="6590817" cy="1105918"/>
          </a:xfrm>
        </p:grpSpPr>
        <p:sp>
          <p:nvSpPr>
            <p:cNvPr id="9" name="任意多边形 8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576919" y="2875973"/>
              <a:ext cx="5226375" cy="68524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95504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CN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诺基亚手机</a:t>
            </a:r>
            <a:endParaRPr lang="en-US" altLang="zh-CN" sz="2000" dirty="0" smtClean="0"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gray">
          <a:xfrm>
            <a:off x="5732893" y="3735388"/>
            <a:ext cx="56534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>
                <a:solidFill>
                  <a:schemeClr val="tx2"/>
                </a:solidFill>
                <a:ea typeface="宋体" panose="02010600030101010101" pitchFamily="2" charset="-122"/>
              </a:rPr>
              <a:t>Text</a:t>
            </a:r>
            <a:endParaRPr lang="en-US" altLang="zh-CN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69641" name="AutoShape 9"/>
          <p:cNvSpPr>
            <a:spLocks noChangeArrowheads="1"/>
          </p:cNvSpPr>
          <p:nvPr/>
        </p:nvSpPr>
        <p:spPr bwMode="gray">
          <a:xfrm rot="10800000">
            <a:off x="3962400" y="2743200"/>
            <a:ext cx="711200" cy="2057400"/>
          </a:xfrm>
          <a:prstGeom prst="leftArrow">
            <a:avLst>
              <a:gd name="adj1" fmla="val 65583"/>
              <a:gd name="adj2" fmla="val 6518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510"/>
                  <a:invGamma/>
                  <a:alpha val="12000"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9646" name="AutoShape 14"/>
          <p:cNvSpPr>
            <a:spLocks noChangeArrowheads="1"/>
          </p:cNvSpPr>
          <p:nvPr/>
        </p:nvSpPr>
        <p:spPr bwMode="gray">
          <a:xfrm rot="10800000">
            <a:off x="7319434" y="2743200"/>
            <a:ext cx="706967" cy="2057400"/>
          </a:xfrm>
          <a:prstGeom prst="rightArrow">
            <a:avLst>
              <a:gd name="adj1" fmla="val 67750"/>
              <a:gd name="adj2" fmla="val 66167"/>
            </a:avLst>
          </a:prstGeom>
          <a:gradFill rotWithShape="1">
            <a:gsLst>
              <a:gs pos="0">
                <a:schemeClr val="accent2">
                  <a:gamma/>
                  <a:tint val="54510"/>
                  <a:invGamma/>
                  <a:alpha val="1200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gray">
          <a:xfrm rot="10800000">
            <a:off x="4832351" y="2362200"/>
            <a:ext cx="2336800" cy="533400"/>
          </a:xfrm>
          <a:prstGeom prst="upArrow">
            <a:avLst>
              <a:gd name="adj1" fmla="val 68380"/>
              <a:gd name="adj2" fmla="val 70833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510"/>
                  <a:invGamma/>
                  <a:alpha val="12000"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199" name="Text Box 17"/>
          <p:cNvSpPr txBox="1">
            <a:spLocks noChangeArrowheads="1"/>
          </p:cNvSpPr>
          <p:nvPr/>
        </p:nvSpPr>
        <p:spPr bwMode="gray">
          <a:xfrm>
            <a:off x="5871113" y="1371601"/>
            <a:ext cx="1114408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b="1">
                <a:ea typeface="宋体" panose="02010600030101010101" pitchFamily="2" charset="-122"/>
              </a:rPr>
              <a:t>苹果势头</a:t>
            </a:r>
            <a:endParaRPr lang="en-US" altLang="zh-CN" b="1">
              <a:ea typeface="宋体" panose="02010600030101010101" pitchFamily="2" charset="-122"/>
            </a:endParaRPr>
          </a:p>
          <a:p>
            <a:pPr algn="ctr" eaLnBrk="0" hangingPunct="0"/>
            <a:r>
              <a:rPr lang="zh-CN" altLang="en-US" b="1">
                <a:ea typeface="宋体" panose="02010600030101010101" pitchFamily="2" charset="-122"/>
              </a:rPr>
              <a:t>越来越猛</a:t>
            </a:r>
            <a:endParaRPr lang="zh-CN" altLang="en-US" b="1">
              <a:ea typeface="宋体" panose="02010600030101010101" pitchFamily="2" charset="-122"/>
            </a:endParaRPr>
          </a:p>
          <a:p>
            <a:pPr algn="ctr" eaLnBrk="0" hangingPunct="0"/>
            <a:endParaRPr lang="en-US" altLang="zh-CN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8200" name="Text Box 19"/>
          <p:cNvSpPr txBox="1">
            <a:spLocks noChangeArrowheads="1"/>
          </p:cNvSpPr>
          <p:nvPr/>
        </p:nvSpPr>
        <p:spPr bwMode="gray">
          <a:xfrm>
            <a:off x="6318762" y="5562601"/>
            <a:ext cx="133882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>
                <a:ea typeface="宋体" panose="02010600030101010101" pitchFamily="2" charset="-122"/>
              </a:rPr>
              <a:t>Symbian</a:t>
            </a:r>
            <a:r>
              <a:rPr lang="zh-CN" altLang="en-US">
                <a:ea typeface="宋体" panose="02010600030101010101" pitchFamily="2" charset="-122"/>
              </a:rPr>
              <a:t>创</a:t>
            </a:r>
            <a:endParaRPr lang="en-US" altLang="zh-CN">
              <a:ea typeface="宋体" panose="02010600030101010101" pitchFamily="2" charset="-122"/>
            </a:endParaRPr>
          </a:p>
          <a:p>
            <a:pPr algn="ctr" eaLnBrk="0" hangingPunct="0"/>
            <a:r>
              <a:rPr lang="zh-CN" altLang="en-US">
                <a:ea typeface="宋体" panose="02010600030101010101" pitchFamily="2" charset="-122"/>
              </a:rPr>
              <a:t>新迟迟未见</a:t>
            </a:r>
            <a:endParaRPr lang="en-US" altLang="zh-CN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69652" name="AutoShape 20"/>
          <p:cNvSpPr>
            <a:spLocks noChangeArrowheads="1"/>
          </p:cNvSpPr>
          <p:nvPr/>
        </p:nvSpPr>
        <p:spPr bwMode="gray">
          <a:xfrm rot="10800000">
            <a:off x="4802718" y="4724401"/>
            <a:ext cx="2341033" cy="525463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accent2">
                  <a:gamma/>
                  <a:tint val="54510"/>
                  <a:invGamma/>
                  <a:alpha val="12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8202" name="图片 23" descr="u=214153491,3745981891&amp;fm=0&amp;gp=0.jp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59200" y="1143000"/>
            <a:ext cx="177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图片 24" descr="20100910163731597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2362200"/>
            <a:ext cx="220133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25"/>
          <p:cNvSpPr txBox="1">
            <a:spLocks noChangeArrowheads="1"/>
          </p:cNvSpPr>
          <p:nvPr/>
        </p:nvSpPr>
        <p:spPr bwMode="auto">
          <a:xfrm>
            <a:off x="8839200" y="3810001"/>
            <a:ext cx="15240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panose="02010600030101010101" pitchFamily="2" charset="-122"/>
              </a:rPr>
              <a:t>Android</a:t>
            </a:r>
            <a:r>
              <a:rPr lang="zh-CN" altLang="en-US" b="1">
                <a:ea typeface="宋体" panose="02010600030101010101" pitchFamily="2" charset="-122"/>
              </a:rPr>
              <a:t>成为新挑战者</a:t>
            </a:r>
            <a:endParaRPr lang="zh-CN" altLang="en-US" b="1">
              <a:ea typeface="宋体" panose="02010600030101010101" pitchFamily="2" charset="-122"/>
            </a:endParaRPr>
          </a:p>
        </p:txBody>
      </p:sp>
      <p:pic>
        <p:nvPicPr>
          <p:cNvPr id="8205" name="图片 26" descr="201009101638301dbf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0" y="5334000"/>
            <a:ext cx="159173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27" descr="20100910163127abf1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5600" y="2438400"/>
            <a:ext cx="1930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TextBox 28"/>
          <p:cNvSpPr txBox="1">
            <a:spLocks noChangeArrowheads="1"/>
          </p:cNvSpPr>
          <p:nvPr/>
        </p:nvSpPr>
        <p:spPr bwMode="auto">
          <a:xfrm>
            <a:off x="1828800" y="3810001"/>
            <a:ext cx="2032000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MeeGO</a:t>
            </a:r>
            <a:r>
              <a:rPr lang="zh-CN" altLang="en-US">
                <a:ea typeface="宋体" panose="02010600030101010101" pitchFamily="2" charset="-122"/>
              </a:rPr>
              <a:t>未</a:t>
            </a:r>
            <a:endParaRPr lang="en-US" altLang="zh-CN">
              <a:ea typeface="宋体" panose="02010600030101010101" pitchFamily="2" charset="-122"/>
            </a:endParaRPr>
          </a:p>
          <a:p>
            <a:r>
              <a:rPr lang="zh-CN" altLang="en-US">
                <a:ea typeface="宋体" panose="02010600030101010101" pitchFamily="2" charset="-122"/>
              </a:rPr>
              <a:t>来难测</a:t>
            </a:r>
            <a:endParaRPr lang="zh-CN" altLang="en-US">
              <a:ea typeface="宋体" panose="02010600030101010101" pitchFamily="2" charset="-122"/>
            </a:endParaRPr>
          </a:p>
          <a:p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17" name="图片 16" descr="200841915245818777801.gif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76801" y="3276600"/>
            <a:ext cx="2167465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05665" y="384390"/>
            <a:ext cx="6780670" cy="6089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内容占位符 8"/>
          <p:cNvGraphicFramePr>
            <a:graphicFrameLocks noGrp="1"/>
          </p:cNvGraphicFramePr>
          <p:nvPr>
            <p:ph idx="4294967295"/>
          </p:nvPr>
        </p:nvGraphicFramePr>
        <p:xfrm>
          <a:off x="190501" y="2928938"/>
          <a:ext cx="11715751" cy="1928814"/>
        </p:xfrm>
        <a:graphic>
          <a:graphicData uri="http://schemas.openxmlformats.org/drawingml/2006/table">
            <a:tbl>
              <a:tblPr/>
              <a:tblGrid>
                <a:gridCol w="2343151"/>
                <a:gridCol w="2343149"/>
                <a:gridCol w="2343151"/>
                <a:gridCol w="2343149"/>
                <a:gridCol w="2343151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Android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系统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iOS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系统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Symbian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系统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黑莓系统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Windows Phone 7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系统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谷歌公司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苹果公司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诺基亚公司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RIM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公司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微软公司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市场份额第一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应用于广受欢迎的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iPhone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份额持续下跌，已被放弃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份额下跌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最新的操作系统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43037" name="Picture 9" descr="http://t1.gstatic.com/images?q=tbn:ANd9GcQGCY-AWGaNi4rVqKMSJWm7M_qZ8S2mlnF6MCvNiD0f4Zmj3966Q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052513"/>
            <a:ext cx="2381251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8" name="Picture 11" descr="http://t0.gstatic.com/images?q=tbn:ANd9GcTRM97lbsbO5WN6gdL0Vj3_3zzdI46N7OVXM9W2nOiOqxkvnvLu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917" y="981076"/>
            <a:ext cx="24892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2" y="5400675"/>
            <a:ext cx="3905249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0" name="Picture 14" descr="http://t1.gstatic.com/images?q=tbn:ANd9GcT5f6zpjJSFKGXALHa4jT7OL3n1cSvmuVjU0SVhwp-L6eGm09l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6867" y="1196975"/>
            <a:ext cx="237913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肘形连接符 16"/>
          <p:cNvCxnSpPr/>
          <p:nvPr/>
        </p:nvCxnSpPr>
        <p:spPr>
          <a:xfrm>
            <a:off x="1428751" y="5000625"/>
            <a:ext cx="2286000" cy="1214438"/>
          </a:xfrm>
          <a:prstGeom prst="bentConnector3">
            <a:avLst>
              <a:gd name="adj1" fmla="val -908"/>
            </a:avLst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22"/>
          <p:cNvCxnSpPr/>
          <p:nvPr/>
        </p:nvCxnSpPr>
        <p:spPr>
          <a:xfrm rot="10800000" flipV="1">
            <a:off x="7715251" y="5000625"/>
            <a:ext cx="3225800" cy="1143000"/>
          </a:xfrm>
          <a:prstGeom prst="bentConnector3">
            <a:avLst>
              <a:gd name="adj1" fmla="val -2111"/>
            </a:avLst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连接符 27"/>
          <p:cNvCxnSpPr/>
          <p:nvPr/>
        </p:nvCxnSpPr>
        <p:spPr>
          <a:xfrm rot="16200000" flipH="1">
            <a:off x="2833688" y="4976813"/>
            <a:ext cx="1000125" cy="762000"/>
          </a:xfrm>
          <a:prstGeom prst="bentConnector3">
            <a:avLst>
              <a:gd name="adj1" fmla="val 99870"/>
            </a:avLst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4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7467" y="1412876"/>
            <a:ext cx="2127251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5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3685" y="1268414"/>
            <a:ext cx="2618316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46" name="TextBox 40"/>
          <p:cNvSpPr txBox="1">
            <a:spLocks noChangeArrowheads="1"/>
          </p:cNvSpPr>
          <p:nvPr/>
        </p:nvSpPr>
        <p:spPr bwMode="auto">
          <a:xfrm>
            <a:off x="10287000" y="357188"/>
            <a:ext cx="19050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市场分析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乘号 48"/>
          <p:cNvSpPr/>
          <p:nvPr/>
        </p:nvSpPr>
        <p:spPr>
          <a:xfrm>
            <a:off x="5524500" y="2214564"/>
            <a:ext cx="1143000" cy="928687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乘号 49"/>
          <p:cNvSpPr/>
          <p:nvPr/>
        </p:nvSpPr>
        <p:spPr>
          <a:xfrm>
            <a:off x="7823200" y="2205039"/>
            <a:ext cx="1143000" cy="928687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=700348160,435620953&amp;fm=27&amp;gp=0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059017" y="217391"/>
            <a:ext cx="6073966" cy="6423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0479" y="2743200"/>
            <a:ext cx="3890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C000"/>
                </a:solidFill>
              </a:rPr>
              <a:t>同生缘 集体庆生</a:t>
            </a:r>
            <a:endParaRPr lang="zh-CN" altLang="en-U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4" name="图片 3" descr="u=1936316699,1122854790&amp;fm=214&amp;gp=0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66850" y="1885950"/>
            <a:ext cx="9258300" cy="30861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87903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创业案例分享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思考与讨论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老鼠饥饿极限实验</a:t>
              </a:r>
              <a:endParaRPr lang="zh-CN" sz="4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创业风险</a:t>
              </a:r>
              <a:endParaRPr lang="zh-CN" sz="4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72762" y="2836710"/>
            <a:ext cx="9546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为了发现王子</a:t>
            </a:r>
            <a:r>
              <a:rPr lang="en-US" altLang="zh-CN" sz="4000" dirty="0" smtClean="0">
                <a:solidFill>
                  <a:schemeClr val="bg1"/>
                </a:solidFill>
              </a:rPr>
              <a:t>,</a:t>
            </a:r>
            <a:r>
              <a:rPr lang="zh-CN" altLang="en-US" sz="4000" dirty="0" smtClean="0">
                <a:solidFill>
                  <a:schemeClr val="bg1"/>
                </a:solidFill>
              </a:rPr>
              <a:t>你必须和无数个青蛙接吻。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87162" y="2924845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创业是一个危机并存的过程。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353663" y="2502393"/>
            <a:ext cx="9484673" cy="1853214"/>
            <a:chOff x="1403229" y="2503503"/>
            <a:chExt cx="9484673" cy="1853214"/>
          </a:xfrm>
        </p:grpSpPr>
        <p:grpSp>
          <p:nvGrpSpPr>
            <p:cNvPr id="23" name="组合 22"/>
            <p:cNvGrpSpPr/>
            <p:nvPr/>
          </p:nvGrpSpPr>
          <p:grpSpPr>
            <a:xfrm>
              <a:off x="1403229" y="2968472"/>
              <a:ext cx="923277" cy="923277"/>
              <a:chOff x="2433962" y="2967362"/>
              <a:chExt cx="923277" cy="9232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433962" y="2967362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27665" y="3044280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T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578640" y="2750968"/>
              <a:ext cx="1358284" cy="1358284"/>
              <a:chOff x="2578640" y="2750968"/>
              <a:chExt cx="1358284" cy="135828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78640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760633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H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189058" y="2503503"/>
              <a:ext cx="1853214" cy="1853214"/>
              <a:chOff x="4189058" y="2503503"/>
              <a:chExt cx="1853214" cy="185321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89058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618516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A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294406" y="2503503"/>
              <a:ext cx="1853214" cy="1853214"/>
              <a:chOff x="6294406" y="2503503"/>
              <a:chExt cx="1853214" cy="185321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294406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723863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N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399756" y="2750968"/>
              <a:ext cx="1358284" cy="1358284"/>
              <a:chOff x="8399756" y="2750968"/>
              <a:chExt cx="1358284" cy="13582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399756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581749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K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9964625" y="3044279"/>
              <a:ext cx="923277" cy="923277"/>
              <a:chOff x="9964625" y="3044279"/>
              <a:chExt cx="923277" cy="92327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964625" y="3044279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0258328" y="3121197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S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5229" y="2743200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C000"/>
                </a:solidFill>
              </a:rPr>
              <a:t>创业资源与创业风险</a:t>
            </a:r>
            <a:endParaRPr lang="zh-CN" altLang="en-U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Kiom1fL3bayPZg5AADsRBji3iM491.jpg-wh_651x-s_18341191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56481" y="903526"/>
            <a:ext cx="8079038" cy="5050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3306159" y="1663997"/>
            <a:ext cx="796206" cy="686384"/>
            <a:chOff x="3306159" y="1663997"/>
            <a:chExt cx="796206" cy="686384"/>
          </a:xfrm>
        </p:grpSpPr>
        <p:sp>
          <p:nvSpPr>
            <p:cNvPr id="6" name="六边形 5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15791" y="1745579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4211997" y="1663997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211997" y="1776357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引导案例</a:t>
            </a:r>
            <a:endParaRPr lang="zh-CN" altLang="en-US" dirty="0"/>
          </a:p>
        </p:txBody>
      </p:sp>
      <p:grpSp>
        <p:nvGrpSpPr>
          <p:cNvPr id="44" name="组合 43"/>
          <p:cNvGrpSpPr/>
          <p:nvPr/>
        </p:nvGrpSpPr>
        <p:grpSpPr>
          <a:xfrm>
            <a:off x="3782730" y="2611871"/>
            <a:ext cx="796206" cy="686384"/>
            <a:chOff x="3782730" y="2611871"/>
            <a:chExt cx="796206" cy="686384"/>
          </a:xfrm>
        </p:grpSpPr>
        <p:sp>
          <p:nvSpPr>
            <p:cNvPr id="23" name="六边形 22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92362" y="2693453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4688568" y="2611871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688568" y="2724231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创业活动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259301" y="3559745"/>
            <a:ext cx="796206" cy="686384"/>
            <a:chOff x="4259301" y="3559745"/>
            <a:chExt cx="796206" cy="686384"/>
          </a:xfrm>
        </p:grpSpPr>
        <p:sp>
          <p:nvSpPr>
            <p:cNvPr id="30" name="六边形 29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68933" y="3641327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>
            <a:off x="5165139" y="3559745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165139" y="3672105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创业案例分享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35872" y="4507619"/>
            <a:ext cx="796206" cy="686384"/>
            <a:chOff x="4735872" y="4507619"/>
            <a:chExt cx="796206" cy="686384"/>
          </a:xfrm>
        </p:grpSpPr>
        <p:sp>
          <p:nvSpPr>
            <p:cNvPr id="37" name="六边形 36"/>
            <p:cNvSpPr/>
            <p:nvPr/>
          </p:nvSpPr>
          <p:spPr>
            <a:xfrm>
              <a:off x="4735872" y="4507619"/>
              <a:ext cx="796206" cy="686384"/>
            </a:xfrm>
            <a:prstGeom prst="hexagon">
              <a:avLst/>
            </a:prstGeom>
            <a:solidFill>
              <a:srgbClr val="117EB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845504" y="4589201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5641710" y="4507619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641710" y="4619979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思考与讨论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0387" y="2136339"/>
            <a:ext cx="1101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5400" dirty="0"/>
              <a:t>目</a:t>
            </a:r>
            <a:endParaRPr lang="en-US" altLang="zh-CN" sz="5400" dirty="0"/>
          </a:p>
          <a:p>
            <a:endParaRPr lang="en-US" altLang="zh-CN" sz="5400" dirty="0"/>
          </a:p>
          <a:p>
            <a:r>
              <a:rPr lang="zh-CN" altLang="en-US" sz="5400" dirty="0"/>
              <a:t>录</a:t>
            </a:r>
            <a:endParaRPr lang="zh-CN" altLang="en-US" sz="5400" dirty="0"/>
          </a:p>
        </p:txBody>
      </p:sp>
      <p:grpSp>
        <p:nvGrpSpPr>
          <p:cNvPr id="3" name="组合 2"/>
          <p:cNvGrpSpPr/>
          <p:nvPr/>
        </p:nvGrpSpPr>
        <p:grpSpPr>
          <a:xfrm>
            <a:off x="675018" y="394714"/>
            <a:ext cx="1592413" cy="1617333"/>
            <a:chOff x="675018" y="483494"/>
            <a:chExt cx="1592413" cy="1617333"/>
          </a:xfrm>
        </p:grpSpPr>
        <p:sp>
          <p:nvSpPr>
            <p:cNvPr id="33" name="六边形 32"/>
            <p:cNvSpPr/>
            <p:nvPr/>
          </p:nvSpPr>
          <p:spPr>
            <a:xfrm>
              <a:off x="1073122" y="1414443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六边形 33"/>
            <p:cNvSpPr/>
            <p:nvPr/>
          </p:nvSpPr>
          <p:spPr>
            <a:xfrm>
              <a:off x="1073122" y="483494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六边形 38"/>
            <p:cNvSpPr/>
            <p:nvPr/>
          </p:nvSpPr>
          <p:spPr>
            <a:xfrm>
              <a:off x="1471225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六边形 39"/>
            <p:cNvSpPr/>
            <p:nvPr/>
          </p:nvSpPr>
          <p:spPr>
            <a:xfrm>
              <a:off x="675018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引导案例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 smtClean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校舍通勤车到底可不可行？</a:t>
              </a:r>
              <a:endParaRPr lang="zh-CN" sz="48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78100" y="2451100"/>
            <a:ext cx="7035800" cy="195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WPS 演示</Application>
  <PresentationFormat>自定义</PresentationFormat>
  <Paragraphs>129</Paragraphs>
  <Slides>40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楷体_GB2312</vt:lpstr>
      <vt:lpstr>新宋体</vt:lpstr>
      <vt:lpstr>隶书</vt:lpstr>
      <vt:lpstr>华文琥珀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诺基亚手机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大树家</cp:lastModifiedBy>
  <cp:revision>74</cp:revision>
  <dcterms:created xsi:type="dcterms:W3CDTF">2017-08-26T16:45:00Z</dcterms:created>
  <dcterms:modified xsi:type="dcterms:W3CDTF">2020-03-12T15:31:28Z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