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73" r:id="rId3"/>
    <p:sldId id="291" r:id="rId4"/>
    <p:sldId id="258" r:id="rId5"/>
    <p:sldId id="259" r:id="rId6"/>
    <p:sldId id="260" r:id="rId7"/>
    <p:sldId id="261" r:id="rId8"/>
    <p:sldId id="277" r:id="rId9"/>
    <p:sldId id="308" r:id="rId10"/>
    <p:sldId id="309" r:id="rId11"/>
    <p:sldId id="311" r:id="rId12"/>
    <p:sldId id="312" r:id="rId13"/>
    <p:sldId id="313" r:id="rId14"/>
    <p:sldId id="318" r:id="rId15"/>
    <p:sldId id="331" r:id="rId16"/>
    <p:sldId id="332" r:id="rId17"/>
    <p:sldId id="333" r:id="rId18"/>
    <p:sldId id="324" r:id="rId19"/>
    <p:sldId id="325" r:id="rId20"/>
    <p:sldId id="326" r:id="rId21"/>
    <p:sldId id="327" r:id="rId22"/>
    <p:sldId id="328" r:id="rId23"/>
    <p:sldId id="276" r:id="rId24"/>
    <p:sldId id="319" r:id="rId25"/>
    <p:sldId id="320" r:id="rId26"/>
    <p:sldId id="321" r:id="rId27"/>
    <p:sldId id="310" r:id="rId28"/>
    <p:sldId id="330" r:id="rId29"/>
    <p:sldId id="292" r:id="rId30"/>
    <p:sldId id="263" r:id="rId31"/>
    <p:sldId id="278" r:id="rId32"/>
    <p:sldId id="264" r:id="rId33"/>
    <p:sldId id="279" r:id="rId34"/>
    <p:sldId id="280" r:id="rId35"/>
    <p:sldId id="265" r:id="rId36"/>
    <p:sldId id="281" r:id="rId38"/>
  </p:sldIdLst>
  <p:sldSz cx="12192000" cy="6858000"/>
  <p:notesSz cx="7104380" cy="1023493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" Target="slides/slide2.xml"/><Relationship Id="rId39" Type="http://schemas.openxmlformats.org/officeDocument/2006/relationships/presProps" Target="presProps.xml"/><Relationship Id="rId38" Type="http://schemas.openxmlformats.org/officeDocument/2006/relationships/slide" Target="slides/slide35.xml"/><Relationship Id="rId37" Type="http://schemas.openxmlformats.org/officeDocument/2006/relationships/notesMaster" Target="notesMasters/notesMaster1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D2A48B96-639E-45A3-A0BA-2464DFDB1FAA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7" name="备注占位符 4"/>
          <p:cNvSpPr>
            <a:spLocks noGrp="1"/>
          </p:cNvSpPr>
          <p:nvPr>
            <p:ph type="body" sz="quarter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A6837353-30EB-4A48-80EB-173D804AEFBD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891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3891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页背景">
            <a:hlinkClick r:id="" action="ppaction://media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-198437" y="-384175"/>
            <a:ext cx="13315950" cy="767715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 indent="-2286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2860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1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jpeg"/><Relationship Id="rId8" Type="http://schemas.openxmlformats.org/officeDocument/2006/relationships/image" Target="../media/image39.jpeg"/><Relationship Id="rId7" Type="http://schemas.openxmlformats.org/officeDocument/2006/relationships/image" Target="../media/image38.jpeg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41.jpeg"/><Relationship Id="rId10" Type="http://schemas.openxmlformats.org/officeDocument/2006/relationships/hyperlink" Target="http://blog.sina.com.cn/main/html/showpic.html" TargetMode="External"/><Relationship Id="rId1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5.jpeg"/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grpSp>
        <p:nvGrpSpPr>
          <p:cNvPr id="4098" name="组合 5"/>
          <p:cNvGrpSpPr/>
          <p:nvPr/>
        </p:nvGrpSpPr>
        <p:grpSpPr>
          <a:xfrm>
            <a:off x="1758950" y="2946400"/>
            <a:ext cx="8674100" cy="965200"/>
            <a:chOff x="2263805" y="3430709"/>
            <a:chExt cx="8673483" cy="965464"/>
          </a:xfrm>
        </p:grpSpPr>
        <p:sp>
          <p:nvSpPr>
            <p:cNvPr id="5" name="任意多边形 4"/>
            <p:cNvSpPr/>
            <p:nvPr/>
          </p:nvSpPr>
          <p:spPr>
            <a:xfrm>
              <a:off x="2588117" y="3430709"/>
              <a:ext cx="8024858" cy="965464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117EBF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2263805" y="3497943"/>
              <a:ext cx="8673483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/>
              <a:r>
                <a:rPr lang="zh-CN" sz="4800" noProof="1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创意创新创业</a:t>
              </a:r>
              <a:endParaRPr lang="zh-CN" sz="4800" noProof="1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101" name="组合 7"/>
          <p:cNvGrpSpPr/>
          <p:nvPr/>
        </p:nvGrpSpPr>
        <p:grpSpPr>
          <a:xfrm>
            <a:off x="6964363" y="5634038"/>
            <a:ext cx="4910137" cy="941387"/>
            <a:chOff x="4212476" y="2876110"/>
            <a:chExt cx="5226375" cy="1105781"/>
          </a:xfrm>
        </p:grpSpPr>
        <p:sp>
          <p:nvSpPr>
            <p:cNvPr id="9" name="任意多边形 8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auto"/>
              <a:endParaRPr lang="zh-CN" altLang="en-US" sz="2400" strike="noStrike" noProof="1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212476" y="3075058"/>
              <a:ext cx="5226375" cy="685473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p>
              <a:pPr algn="ctr" fontAlgn="auto"/>
              <a:r>
                <a:rPr lang="zh-CN" altLang="en-US" sz="3200" noProof="1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王玲玲</a:t>
              </a:r>
              <a:endParaRPr lang="zh-CN" altLang="en-US" sz="3200" noProof="1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1" name="Rectangle 3"/>
          <p:cNvSpPr>
            <a:spLocks noGrp="1"/>
          </p:cNvSpPr>
          <p:nvPr>
            <p:ph idx="1"/>
          </p:nvPr>
        </p:nvSpPr>
        <p:spPr>
          <a:xfrm>
            <a:off x="2028825" y="3717925"/>
            <a:ext cx="7812088" cy="2820988"/>
          </a:xfrm>
        </p:spPr>
        <p:txBody>
          <a:bodyPr vert="horz" wrap="square" lIns="91440" tIns="45720" rIns="91440" bIns="45720" anchor="t">
            <a:normAutofit/>
          </a:bodyPr>
          <a:p>
            <a:pPr fontAlgn="auto">
              <a:lnSpc>
                <a:spcPct val="80000"/>
              </a:lnSpc>
            </a:pPr>
            <a:r>
              <a:rPr lang="zh-CN" altLang="en-US" sz="2400" strike="noStrike" noProof="1" dirty="0">
                <a:solidFill>
                  <a:srgbClr val="FFFF00"/>
                </a:solidFill>
              </a:rPr>
              <a:t>达芬奇</a:t>
            </a:r>
            <a:r>
              <a:rPr lang="en-US" altLang="zh-CN" sz="2400" strike="noStrike" noProof="1" dirty="0">
                <a:solidFill>
                  <a:srgbClr val="FFFF00"/>
                </a:solidFill>
              </a:rPr>
              <a:t>1500</a:t>
            </a:r>
            <a:r>
              <a:rPr lang="zh-CN" altLang="en-US" sz="2400" strike="noStrike" noProof="1" dirty="0">
                <a:solidFill>
                  <a:srgbClr val="FFFF00"/>
                </a:solidFill>
              </a:rPr>
              <a:t>年首次发明</a:t>
            </a:r>
            <a:endParaRPr lang="zh-CN" altLang="en-US" sz="2400" strike="noStrike" noProof="1" dirty="0">
              <a:solidFill>
                <a:srgbClr val="FFFF00"/>
              </a:solidFill>
            </a:endParaRPr>
          </a:p>
          <a:p>
            <a:pPr fontAlgn="auto">
              <a:lnSpc>
                <a:spcPct val="80000"/>
              </a:lnSpc>
            </a:pPr>
            <a:r>
              <a:rPr lang="en-US" altLang="zh-CN" sz="2400" strike="noStrike" noProof="1" dirty="0">
                <a:solidFill>
                  <a:srgbClr val="FFFF00"/>
                </a:solidFill>
              </a:rPr>
              <a:t>300</a:t>
            </a:r>
            <a:r>
              <a:rPr lang="zh-CN" altLang="en-US" sz="2400" strike="noStrike" noProof="1" dirty="0">
                <a:solidFill>
                  <a:srgbClr val="FFFF00"/>
                </a:solidFill>
              </a:rPr>
              <a:t>年后，重新发明</a:t>
            </a:r>
            <a:endParaRPr lang="zh-CN" altLang="en-US" sz="2400" strike="noStrike" noProof="1" dirty="0">
              <a:solidFill>
                <a:srgbClr val="FFFF00"/>
              </a:solidFill>
            </a:endParaRPr>
          </a:p>
          <a:p>
            <a:pPr fontAlgn="auto">
              <a:lnSpc>
                <a:spcPct val="80000"/>
              </a:lnSpc>
            </a:pPr>
            <a:r>
              <a:rPr lang="en-US" altLang="zh-CN" sz="2400" strike="noStrike" noProof="1" dirty="0">
                <a:solidFill>
                  <a:srgbClr val="FFFF00"/>
                </a:solidFill>
              </a:rPr>
              <a:t>1800</a:t>
            </a:r>
            <a:r>
              <a:rPr lang="zh-CN" altLang="en-US" sz="2400" strike="noStrike" noProof="1" dirty="0">
                <a:solidFill>
                  <a:srgbClr val="FFFF00"/>
                </a:solidFill>
              </a:rPr>
              <a:t>－</a:t>
            </a:r>
            <a:r>
              <a:rPr lang="en-US" altLang="zh-CN" sz="2400" strike="noStrike" noProof="1" dirty="0">
                <a:solidFill>
                  <a:srgbClr val="FFFF00"/>
                </a:solidFill>
              </a:rPr>
              <a:t>1900</a:t>
            </a:r>
            <a:r>
              <a:rPr lang="zh-CN" altLang="en-US" sz="2400" strike="noStrike" noProof="1" dirty="0">
                <a:solidFill>
                  <a:srgbClr val="FFFF00"/>
                </a:solidFill>
              </a:rPr>
              <a:t>的</a:t>
            </a:r>
            <a:r>
              <a:rPr lang="en-US" altLang="zh-CN" sz="2400" strike="noStrike" noProof="1" dirty="0">
                <a:solidFill>
                  <a:srgbClr val="FFFF00"/>
                </a:solidFill>
              </a:rPr>
              <a:t>100</a:t>
            </a:r>
            <a:r>
              <a:rPr lang="zh-CN" altLang="en-US" sz="2400" strike="noStrike" noProof="1" dirty="0">
                <a:solidFill>
                  <a:srgbClr val="FFFF00"/>
                </a:solidFill>
              </a:rPr>
              <a:t>年内</a:t>
            </a:r>
            <a:endParaRPr lang="zh-CN" altLang="en-US" sz="2400" strike="noStrike" noProof="1" dirty="0">
              <a:solidFill>
                <a:srgbClr val="FFFF00"/>
              </a:solidFill>
            </a:endParaRPr>
          </a:p>
          <a:p>
            <a:pPr lvl="1" fontAlgn="auto">
              <a:lnSpc>
                <a:spcPct val="80000"/>
              </a:lnSpc>
            </a:pPr>
            <a:r>
              <a:rPr lang="zh-CN" altLang="en-US" strike="noStrike" noProof="1" dirty="0">
                <a:solidFill>
                  <a:srgbClr val="FFFF00"/>
                </a:solidFill>
              </a:rPr>
              <a:t>完成了：转向、发条、脚踏板、链条、充气轮胎的创新发明</a:t>
            </a:r>
            <a:endParaRPr lang="zh-CN" altLang="en-US" strike="noStrike" noProof="1" dirty="0">
              <a:solidFill>
                <a:srgbClr val="FFFF00"/>
              </a:solidFill>
            </a:endParaRPr>
          </a:p>
        </p:txBody>
      </p:sp>
      <p:pic>
        <p:nvPicPr>
          <p:cNvPr id="13314" name="Picture 4" descr="leonard1_smal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1412875"/>
            <a:ext cx="1498600" cy="1871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Picture 5" descr="highwhe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538" y="1463675"/>
            <a:ext cx="1157287" cy="1565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Picture 9" descr="HTSafety_smal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525" y="1836738"/>
            <a:ext cx="1655763" cy="1160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Picture 10" descr="PHpneum_sma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5725" y="1947863"/>
            <a:ext cx="1692275" cy="1049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Picture 11" descr="PHBonShk_smal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1675" y="1628775"/>
            <a:ext cx="1230313" cy="1439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Picture 12" descr="draisine_small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1813" y="1844675"/>
            <a:ext cx="1223962" cy="1200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0" name="Text Box 14"/>
          <p:cNvSpPr txBox="1"/>
          <p:nvPr/>
        </p:nvSpPr>
        <p:spPr>
          <a:xfrm>
            <a:off x="1524000" y="3379788"/>
            <a:ext cx="8586788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达芬奇</a:t>
            </a:r>
            <a:r>
              <a:rPr lang="en-US" altLang="zh-CN" sz="1600">
                <a:latin typeface="Arial" panose="020B0604020202020204" pitchFamily="34" charset="0"/>
                <a:ea typeface="宋体" panose="02010600030101010101" pitchFamily="2" charset="-122"/>
              </a:rPr>
              <a:t>1500      Re-invent 1821    pedals 1869	high-wheel	Chain	        air-Tire</a:t>
            </a:r>
            <a:endParaRPr lang="en-US" altLang="zh-CN" sz="16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5" name="Rectangle 3"/>
          <p:cNvSpPr>
            <a:spLocks noGrp="1"/>
          </p:cNvSpPr>
          <p:nvPr>
            <p:ph idx="1"/>
          </p:nvPr>
        </p:nvSpPr>
        <p:spPr>
          <a:xfrm>
            <a:off x="1755775" y="5591175"/>
            <a:ext cx="4716463" cy="1150938"/>
          </a:xfrm>
        </p:spPr>
        <p:txBody>
          <a:bodyPr vert="horz" wrap="square" lIns="91440" tIns="45720" rIns="91440" bIns="45720" anchor="t">
            <a:normAutofit fontScale="80000"/>
          </a:bodyPr>
          <a:p>
            <a:pPr fontAlgn="auto">
              <a:lnSpc>
                <a:spcPct val="80000"/>
              </a:lnSpc>
            </a:pPr>
            <a:r>
              <a:rPr lang="en-US" altLang="zh-CN" sz="2400" strike="noStrike" noProof="1" dirty="0">
                <a:solidFill>
                  <a:srgbClr val="FFFF00"/>
                </a:solidFill>
              </a:rPr>
              <a:t>1900-2000</a:t>
            </a:r>
            <a:r>
              <a:rPr lang="zh-CN" altLang="en-US" sz="2400" strike="noStrike" noProof="1" dirty="0">
                <a:solidFill>
                  <a:srgbClr val="FFFF00"/>
                </a:solidFill>
              </a:rPr>
              <a:t>的百年中</a:t>
            </a:r>
            <a:endParaRPr lang="zh-CN" altLang="en-US" sz="2400" strike="noStrike" noProof="1" dirty="0">
              <a:solidFill>
                <a:srgbClr val="FFFF00"/>
              </a:solidFill>
            </a:endParaRPr>
          </a:p>
          <a:p>
            <a:pPr lvl="1" fontAlgn="auto">
              <a:lnSpc>
                <a:spcPct val="80000"/>
              </a:lnSpc>
            </a:pPr>
            <a:r>
              <a:rPr lang="zh-CN" altLang="en-US" strike="noStrike" noProof="1" dirty="0">
                <a:solidFill>
                  <a:srgbClr val="FFFF00"/>
                </a:solidFill>
              </a:rPr>
              <a:t>从宫廷御用到全民首选的交通工具</a:t>
            </a:r>
            <a:endParaRPr lang="zh-CN" altLang="en-US" strike="noStrike" noProof="1" dirty="0">
              <a:solidFill>
                <a:srgbClr val="FFFF00"/>
              </a:solidFill>
            </a:endParaRPr>
          </a:p>
          <a:p>
            <a:pPr fontAlgn="auto">
              <a:lnSpc>
                <a:spcPct val="80000"/>
              </a:lnSpc>
            </a:pPr>
            <a:r>
              <a:rPr lang="zh-CN" altLang="en-US" sz="2400" strike="noStrike" noProof="1" dirty="0">
                <a:solidFill>
                  <a:srgbClr val="FFFF00"/>
                </a:solidFill>
              </a:rPr>
              <a:t>中国有相同的</a:t>
            </a:r>
            <a:r>
              <a:rPr lang="en-US" altLang="zh-CN" sz="2400" strike="noStrike" noProof="1" dirty="0">
                <a:solidFill>
                  <a:srgbClr val="FFFF00"/>
                </a:solidFill>
              </a:rPr>
              <a:t>100</a:t>
            </a:r>
            <a:r>
              <a:rPr lang="zh-CN" altLang="en-US" sz="2400" strike="noStrike" noProof="1" dirty="0">
                <a:solidFill>
                  <a:srgbClr val="FFFF00"/>
                </a:solidFill>
              </a:rPr>
              <a:t>年机会、时间</a:t>
            </a:r>
            <a:endParaRPr lang="zh-CN" altLang="en-US" sz="2400" strike="noStrike" noProof="1" dirty="0">
              <a:solidFill>
                <a:srgbClr val="FFFF00"/>
              </a:solidFill>
            </a:endParaRPr>
          </a:p>
        </p:txBody>
      </p:sp>
      <p:pic>
        <p:nvPicPr>
          <p:cNvPr id="14338" name="Picture 4" descr="永久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3429000"/>
            <a:ext cx="3525838" cy="1763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5" descr="British-chines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438" y="1360488"/>
            <a:ext cx="3132137" cy="1997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Picture 6" descr="永久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500" y="1255713"/>
            <a:ext cx="5434013" cy="2173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Picture 7" descr="永久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6225" y="4941888"/>
            <a:ext cx="2590800" cy="180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Text Box 9"/>
          <p:cNvSpPr txBox="1"/>
          <p:nvPr/>
        </p:nvSpPr>
        <p:spPr>
          <a:xfrm>
            <a:off x="5303838" y="4437063"/>
            <a:ext cx="2519362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永久自行车厂</a:t>
            </a:r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1940</a:t>
            </a:r>
            <a:r>
              <a:rPr lang="zh-CN" altLang="en-US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上海</a:t>
            </a:r>
            <a:endParaRPr lang="zh-CN" altLang="en-US" dirty="0">
              <a:solidFill>
                <a:srgbClr val="FF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43" name="Text Box 10"/>
          <p:cNvSpPr txBox="1"/>
          <p:nvPr/>
        </p:nvSpPr>
        <p:spPr>
          <a:xfrm>
            <a:off x="5375275" y="4076700"/>
            <a:ext cx="1096963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批量生产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44" name="Text Box 11"/>
          <p:cNvSpPr txBox="1"/>
          <p:nvPr/>
        </p:nvSpPr>
        <p:spPr>
          <a:xfrm>
            <a:off x="7464425" y="3275013"/>
            <a:ext cx="639763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轻便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45" name="Text Box 12"/>
          <p:cNvSpPr txBox="1"/>
          <p:nvPr/>
        </p:nvSpPr>
        <p:spPr>
          <a:xfrm>
            <a:off x="9702800" y="4430713"/>
            <a:ext cx="639763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加重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46" name="Text Box 11"/>
          <p:cNvSpPr txBox="1"/>
          <p:nvPr/>
        </p:nvSpPr>
        <p:spPr>
          <a:xfrm>
            <a:off x="9625013" y="3284538"/>
            <a:ext cx="639762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女式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1" name="Picture 7" descr="tandem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16500" y="1268413"/>
            <a:ext cx="2916238" cy="14398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2" name="页脚占位符 4"/>
          <p:cNvSpPr txBox="1">
            <a:spLocks noGrp="1"/>
          </p:cNvSpPr>
          <p:nvPr>
            <p:ph type="ftr" sz="quarter" idx="11"/>
          </p:nvPr>
        </p:nvSpPr>
        <p:spPr>
          <a:xfrm>
            <a:off x="4648200" y="6245225"/>
            <a:ext cx="2895600" cy="476250"/>
          </a:xfrm>
          <a:noFill/>
          <a:ln>
            <a:noFill/>
          </a:ln>
        </p:spPr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u="none" baseline="0" dirty="0">
                <a:latin typeface="Arial" panose="020B0604020202020204" pitchFamily="34" charset="0"/>
                <a:ea typeface="宋体" panose="02010600030101010101" pitchFamily="2" charset="-122"/>
              </a:rPr>
              <a:t>西方思维基因剖析</a:t>
            </a:r>
            <a:endParaRPr lang="zh-CN" altLang="en-US" u="none" baseline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3" name="Rectangle 3"/>
          <p:cNvSpPr>
            <a:spLocks noGrp="1"/>
          </p:cNvSpPr>
          <p:nvPr>
            <p:ph idx="4294967295"/>
          </p:nvPr>
        </p:nvSpPr>
        <p:spPr>
          <a:xfrm>
            <a:off x="1524000" y="1484313"/>
            <a:ext cx="3348038" cy="2952750"/>
          </a:xfrm>
        </p:spPr>
        <p:txBody>
          <a:bodyPr wrap="square" lIns="91440" tIns="45720" rIns="91440" bIns="45720" anchor="t"/>
          <a:p>
            <a:r>
              <a:rPr lang="en-US" altLang="zh-CN" sz="2400" dirty="0">
                <a:solidFill>
                  <a:srgbClr val="FFFF00"/>
                </a:solidFill>
              </a:rPr>
              <a:t>1900</a:t>
            </a:r>
            <a:r>
              <a:rPr lang="zh-CN" altLang="en-US" sz="2400" dirty="0">
                <a:solidFill>
                  <a:srgbClr val="FFFF00"/>
                </a:solidFill>
              </a:rPr>
              <a:t>－</a:t>
            </a:r>
            <a:r>
              <a:rPr lang="en-US" altLang="zh-CN" sz="2400" dirty="0">
                <a:solidFill>
                  <a:srgbClr val="FFFF00"/>
                </a:solidFill>
              </a:rPr>
              <a:t>2000</a:t>
            </a:r>
            <a:r>
              <a:rPr lang="zh-CN" altLang="en-US" sz="2400" dirty="0">
                <a:solidFill>
                  <a:srgbClr val="FFFF00"/>
                </a:solidFill>
              </a:rPr>
              <a:t>的百年中</a:t>
            </a:r>
            <a:endParaRPr lang="zh-CN" altLang="en-US" sz="2400" dirty="0">
              <a:solidFill>
                <a:srgbClr val="FFFF00"/>
              </a:solidFill>
            </a:endParaRPr>
          </a:p>
          <a:p>
            <a:pPr lvl="1"/>
            <a:r>
              <a:rPr lang="zh-CN" altLang="en-US" dirty="0">
                <a:solidFill>
                  <a:srgbClr val="FFFF00"/>
                </a:solidFill>
              </a:rPr>
              <a:t>功能细分</a:t>
            </a:r>
            <a:endParaRPr lang="zh-CN" altLang="en-US" dirty="0">
              <a:solidFill>
                <a:srgbClr val="FFFF00"/>
              </a:solidFill>
            </a:endParaRPr>
          </a:p>
          <a:p>
            <a:pPr lvl="2"/>
            <a:r>
              <a:rPr lang="zh-CN" altLang="en-US" dirty="0">
                <a:solidFill>
                  <a:srgbClr val="FFFF00"/>
                </a:solidFill>
              </a:rPr>
              <a:t>交通工具</a:t>
            </a:r>
            <a:endParaRPr lang="zh-CN" altLang="en-US" dirty="0">
              <a:solidFill>
                <a:srgbClr val="FFFF00"/>
              </a:solidFill>
            </a:endParaRPr>
          </a:p>
          <a:p>
            <a:pPr lvl="2"/>
            <a:r>
              <a:rPr lang="zh-CN" altLang="en-US" dirty="0">
                <a:solidFill>
                  <a:srgbClr val="FFFF00"/>
                </a:solidFill>
              </a:rPr>
              <a:t>运动工具</a:t>
            </a:r>
            <a:endParaRPr lang="zh-CN" altLang="en-US" dirty="0">
              <a:solidFill>
                <a:srgbClr val="FFFF00"/>
              </a:solidFill>
            </a:endParaRPr>
          </a:p>
          <a:p>
            <a:pPr lvl="2"/>
            <a:r>
              <a:rPr lang="zh-CN" altLang="en-US" dirty="0">
                <a:solidFill>
                  <a:srgbClr val="FFFF00"/>
                </a:solidFill>
              </a:rPr>
              <a:t>娱乐工具</a:t>
            </a:r>
            <a:endParaRPr lang="zh-CN" altLang="en-US" dirty="0">
              <a:solidFill>
                <a:srgbClr val="FFFF00"/>
              </a:solidFill>
            </a:endParaRPr>
          </a:p>
          <a:p>
            <a:pPr lvl="2"/>
            <a:r>
              <a:rPr lang="zh-CN" altLang="en-US" dirty="0">
                <a:solidFill>
                  <a:srgbClr val="FFFF00"/>
                </a:solidFill>
              </a:rPr>
              <a:t>更多的创新</a:t>
            </a:r>
            <a:endParaRPr lang="zh-CN" altLang="en-US" dirty="0">
              <a:solidFill>
                <a:srgbClr val="FFFF00"/>
              </a:solidFill>
            </a:endParaRPr>
          </a:p>
          <a:p>
            <a:pPr lvl="2"/>
            <a:r>
              <a:rPr lang="zh-CN" altLang="en-US" dirty="0">
                <a:solidFill>
                  <a:srgbClr val="FFFF00"/>
                </a:solidFill>
              </a:rPr>
              <a:t>仍然在持续创新</a:t>
            </a:r>
            <a:endParaRPr lang="zh-CN" altLang="en-US" dirty="0">
              <a:solidFill>
                <a:srgbClr val="FFFF00"/>
              </a:solidFill>
            </a:endParaRPr>
          </a:p>
        </p:txBody>
      </p:sp>
      <p:pic>
        <p:nvPicPr>
          <p:cNvPr id="15364" name="Picture 5" descr="ristretto04"/>
          <p:cNvPicPr>
            <a:picLocks noChangeAspect="1"/>
          </p:cNvPicPr>
          <p:nvPr/>
        </p:nvPicPr>
        <p:blipFill>
          <a:blip r:embed="rId2"/>
          <a:srcRect t="6915"/>
          <a:stretch>
            <a:fillRect/>
          </a:stretch>
        </p:blipFill>
        <p:spPr>
          <a:xfrm>
            <a:off x="5016500" y="2708275"/>
            <a:ext cx="2592388" cy="1703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Picture 6" descr="bike-gravity-yellow-preview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4581525"/>
            <a:ext cx="2879725" cy="2160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6" name="Picture 9" descr="abike+cliv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9825" y="4149725"/>
            <a:ext cx="1754188" cy="2592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7" name="Picture 10" descr="pursui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0238" y="4581525"/>
            <a:ext cx="2990850" cy="2132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8" name="Picture 8" descr="abike2_small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9400" y="1628775"/>
            <a:ext cx="2768600" cy="2076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9" name="Text Box 11"/>
          <p:cNvSpPr txBox="1"/>
          <p:nvPr/>
        </p:nvSpPr>
        <p:spPr>
          <a:xfrm>
            <a:off x="6888163" y="4687888"/>
            <a:ext cx="2376487" cy="17526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 			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公路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	山地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	追逐		双人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              折叠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grpSp>
        <p:nvGrpSpPr>
          <p:cNvPr id="16386" name="组合 1"/>
          <p:cNvGrpSpPr/>
          <p:nvPr/>
        </p:nvGrpSpPr>
        <p:grpSpPr>
          <a:xfrm>
            <a:off x="171103" y="115888"/>
            <a:ext cx="11015980" cy="5591810"/>
            <a:chOff x="2753150" y="2876110"/>
            <a:chExt cx="20892677" cy="10604283"/>
          </a:xfrm>
        </p:grpSpPr>
        <p:sp>
          <p:nvSpPr>
            <p:cNvPr id="6" name="六边形 5"/>
            <p:cNvSpPr/>
            <p:nvPr/>
          </p:nvSpPr>
          <p:spPr>
            <a:xfrm>
              <a:off x="2753150" y="2876110"/>
              <a:ext cx="1282707" cy="1105781"/>
            </a:xfrm>
            <a:prstGeom prst="hexagon">
              <a:avLst/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4000" strike="noStrike" noProof="1" dirty="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990791" y="6303295"/>
              <a:ext cx="18655036" cy="717709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l" fontAlgn="auto"/>
              <a:r>
                <a:rPr lang="zh-CN" altLang="en-US" sz="4000" b="1" i="1" noProof="1" dirty="0">
                  <a:solidFill>
                    <a:schemeClr val="bg1"/>
                  </a:solidFill>
                  <a:latin typeface="+mn-lt"/>
                  <a:ea typeface="宋体" panose="02010600030101010101" pitchFamily="2" charset="-122"/>
                  <a:cs typeface="+mn-cs"/>
                  <a:sym typeface="+mn-ea"/>
                </a:rPr>
                <a:t>如果将自行车分为若干部分：</a:t>
              </a:r>
              <a:r>
                <a:rPr lang="zh-CN" altLang="en-US" sz="4000" b="1" i="1" noProof="1" dirty="0">
                  <a:solidFill>
                    <a:srgbClr val="FFFF00"/>
                  </a:solidFill>
                  <a:latin typeface="+mn-lt"/>
                  <a:ea typeface="宋体" panose="02010600030101010101" pitchFamily="2" charset="-122"/>
                  <a:cs typeface="+mn-cs"/>
                  <a:sym typeface="+mn-ea"/>
                </a:rPr>
                <a:t>车胎、钢圈、链条、齿轮、车身、车把、刹车、车座、车铃</a:t>
              </a:r>
              <a:r>
                <a:rPr lang="zh-CN" altLang="en-US" sz="4000" b="1" i="1" noProof="1" dirty="0">
                  <a:solidFill>
                    <a:schemeClr val="bg1"/>
                  </a:solidFill>
                  <a:latin typeface="+mn-lt"/>
                  <a:ea typeface="宋体" panose="02010600030101010101" pitchFamily="2" charset="-122"/>
                  <a:cs typeface="+mn-cs"/>
                  <a:sym typeface="+mn-ea"/>
                </a:rPr>
                <a:t>等分别予以研究，只要革新其中一个或几个部分，就可以导致自行车整体性能的创新。</a:t>
              </a:r>
              <a:endParaRPr lang="zh-CN" altLang="en-US" sz="4000" b="1" i="1" noProof="1" dirty="0">
                <a:solidFill>
                  <a:schemeClr val="bg1"/>
                </a:solidFill>
                <a:ea typeface="宋体" panose="02010600030101010101" pitchFamily="2" charset="-122"/>
                <a:sym typeface="+mn-ea"/>
              </a:endParaRPr>
            </a:p>
            <a:p>
              <a:pPr algn="ctr" fontAlgn="auto"/>
              <a:endParaRPr lang="zh-CN" altLang="en-US" sz="4000" b="1" i="1" noProof="1" dirty="0">
                <a:solidFill>
                  <a:schemeClr val="bg1"/>
                </a:solidFill>
                <a:latin typeface="微软雅黑" panose="020B0503020204020204" charset="-122"/>
                <a:ea typeface="宋体" panose="02010600030101010101" pitchFamily="2" charset="-122"/>
                <a:sym typeface="+mn-ea"/>
              </a:endParaRPr>
            </a:p>
          </p:txBody>
        </p:sp>
      </p:grp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标题 143361"/>
          <p:cNvSpPr>
            <a:spLocks noGrp="1"/>
          </p:cNvSpPr>
          <p:nvPr>
            <p:ph type="title"/>
          </p:nvPr>
        </p:nvSpPr>
        <p:spPr>
          <a:xfrm>
            <a:off x="1992313" y="225425"/>
            <a:ext cx="8229600" cy="1143000"/>
          </a:xfrm>
        </p:spPr>
        <p:txBody>
          <a:bodyPr lIns="91440" tIns="45720" rIns="91440" bIns="45720" anchor="ctr"/>
          <a:p>
            <a:r>
              <a:rPr lang="zh-CN" altLang="en-US" dirty="0"/>
              <a:t>自行车创新设计设问探求表 </a:t>
            </a:r>
            <a:endParaRPr lang="zh-CN" altLang="en-US" dirty="0"/>
          </a:p>
        </p:txBody>
      </p:sp>
      <p:graphicFrame>
        <p:nvGraphicFramePr>
          <p:cNvPr id="143646" name="内容占位符 143645"/>
          <p:cNvGraphicFramePr/>
          <p:nvPr>
            <p:ph idx="1"/>
          </p:nvPr>
        </p:nvGraphicFramePr>
        <p:xfrm>
          <a:off x="1981200" y="1016000"/>
          <a:ext cx="8435975" cy="5544820"/>
        </p:xfrm>
        <a:graphic>
          <a:graphicData uri="http://schemas.openxmlformats.org/drawingml/2006/table">
            <a:tbl>
              <a:tblPr/>
              <a:tblGrid>
                <a:gridCol w="819150"/>
                <a:gridCol w="1781175"/>
                <a:gridCol w="2138680"/>
                <a:gridCol w="3696970"/>
              </a:tblGrid>
              <a:tr h="3302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序号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设问项目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新概念名称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创意简要说明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118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zh-CN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有无其他用途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多功能保健自行车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将自行车改进设计，使之成为组合式多功能家用健身器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29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zh-CN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能否借用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自助自行车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借用机动车传动原理，使之成为自助车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zh-CN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能否改变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太空自行车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改变自行车的传统形态（如采用椭圆形链轮传动），设计出形态特殊的“太空自行车”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308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zh-CN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能否扩大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新型鞍座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扩大自行车鞍座，使之舒适，必要时还可存储物品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83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zh-CN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能否缩小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儿童自行车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设计各种儿童玩耍的微型自行车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723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zh-CN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能否代用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新材料自行车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采用新型材料（如复合材料、工程塑料）代替钢材，制作轻便型高强度自行车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altLang="zh-CN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能否重新调整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长度可调自行车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设计前后轮距离可调的自行车，缩小占地空间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54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altLang="zh-CN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能否颠倒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可后退自行车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传统自行车只能前进，开发设计可后退的自行车，方便使用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1180">
                <a:tc rowSpan="2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altLang="zh-CN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能否组合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自行车水泵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将小型离心泵与自行车组合成自行车水泵，方便农村使用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 vMerge="1"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三轮自行车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设计三轮自行车，供两人同乘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22562" name="内容占位符 322561"/>
          <p:cNvGraphicFramePr/>
          <p:nvPr>
            <p:ph idx="1"/>
          </p:nvPr>
        </p:nvGraphicFramePr>
        <p:xfrm>
          <a:off x="324485" y="1052830"/>
          <a:ext cx="11634470" cy="5045075"/>
        </p:xfrm>
        <a:graphic>
          <a:graphicData uri="http://schemas.openxmlformats.org/drawingml/2006/table">
            <a:tbl>
              <a:tblPr/>
              <a:tblGrid>
                <a:gridCol w="1267460"/>
                <a:gridCol w="1458595"/>
                <a:gridCol w="8908415"/>
              </a:tblGrid>
              <a:tr h="747713">
                <a:tc>
                  <a:txBody>
                    <a:bodyPr/>
                    <a:lstStyle>
                      <a:lvl1pPr marL="46990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304925" lvl="2" indent="-3949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94180" lvl="3" indent="-387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94230" lvl="4" indent="-3987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ct val="90000"/>
                        </a:lnSpc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endParaRPr lang="zh-CN" altLang="en-US" sz="2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304925" lvl="2" indent="-3949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94180" lvl="3" indent="-387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94230" lvl="4" indent="-3987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ct val="90000"/>
                        </a:lnSpc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2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设想名称</a:t>
                      </a:r>
                      <a:endParaRPr lang="zh-CN" altLang="en-US" sz="2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304925" lvl="2" indent="-3949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94180" lvl="3" indent="-387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94230" lvl="4" indent="-3987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ct val="90000"/>
                        </a:lnSpc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2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简要说明</a:t>
                      </a:r>
                      <a:endParaRPr lang="zh-CN" altLang="en-US" sz="2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7712">
                <a:tc>
                  <a:txBody>
                    <a:bodyPr/>
                    <a:lstStyle>
                      <a:lvl1pPr marL="46990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304925" lvl="2" indent="-3949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94180" lvl="3" indent="-387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94230" lvl="4" indent="-3987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>
                        <a:lnSpc>
                          <a:spcPct val="90000"/>
                        </a:lnSpc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2200" b="1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加一加</a:t>
                      </a:r>
                      <a:endParaRPr lang="zh-CN" altLang="en-US" sz="2200" b="1" dirty="0">
                        <a:solidFill>
                          <a:schemeClr val="hlink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304925" lvl="2" indent="-3949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94180" lvl="3" indent="-387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94230" lvl="4" indent="-3987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>
                        <a:lnSpc>
                          <a:spcPct val="90000"/>
                        </a:lnSpc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自行车</a:t>
                      </a:r>
                      <a:endParaRPr lang="zh-CN" altLang="en-US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>
                        <a:lnSpc>
                          <a:spcPct val="90000"/>
                        </a:lnSpc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反光镜</a:t>
                      </a:r>
                      <a:endParaRPr lang="zh-CN" altLang="en-US" sz="2200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304925" lvl="2" indent="-3949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94180" lvl="3" indent="-387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94230" lvl="4" indent="-3987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>
                        <a:lnSpc>
                          <a:spcPct val="90000"/>
                        </a:lnSpc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在龙头上安装折叠式反光镜，像摩托车一样看到后面的情况，提高安全性</a:t>
                      </a:r>
                      <a:endParaRPr lang="zh-CN" altLang="en-US" sz="2100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738">
                <a:tc>
                  <a:txBody>
                    <a:bodyPr/>
                    <a:lstStyle>
                      <a:lvl1pPr marL="46990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304925" lvl="2" indent="-3949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94180" lvl="3" indent="-387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94230" lvl="4" indent="-3987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>
                        <a:lnSpc>
                          <a:spcPct val="90000"/>
                        </a:lnSpc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2200" b="1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减一减</a:t>
                      </a:r>
                      <a:endParaRPr lang="zh-CN" altLang="en-US" sz="2200" b="1" dirty="0">
                        <a:solidFill>
                          <a:schemeClr val="hlink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304925" lvl="2" indent="-3949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94180" lvl="3" indent="-387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94230" lvl="4" indent="-3987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>
                        <a:lnSpc>
                          <a:spcPct val="90000"/>
                        </a:lnSpc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无链条</a:t>
                      </a:r>
                      <a:endParaRPr lang="zh-CN" altLang="en-US" sz="2200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304925" lvl="2" indent="-3949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94180" lvl="3" indent="-387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94230" lvl="4" indent="-3987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>
                        <a:lnSpc>
                          <a:spcPct val="90000"/>
                        </a:lnSpc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取消链条，利用杠杆原理把踏脚由旋转运动改为上下运动</a:t>
                      </a:r>
                      <a:endParaRPr lang="zh-CN" altLang="en-US" sz="2100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737">
                <a:tc>
                  <a:txBody>
                    <a:bodyPr/>
                    <a:lstStyle>
                      <a:lvl1pPr marL="46990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304925" lvl="2" indent="-3949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94180" lvl="3" indent="-387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94230" lvl="4" indent="-3987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>
                        <a:lnSpc>
                          <a:spcPct val="90000"/>
                        </a:lnSpc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2200" b="1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扩一扩</a:t>
                      </a:r>
                      <a:endParaRPr lang="zh-CN" altLang="en-US" sz="2200" b="1" dirty="0">
                        <a:solidFill>
                          <a:schemeClr val="hlink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304925" lvl="2" indent="-3949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94180" lvl="3" indent="-387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94230" lvl="4" indent="-3987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>
                        <a:lnSpc>
                          <a:spcPct val="90000"/>
                        </a:lnSpc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水陆两用</a:t>
                      </a:r>
                      <a:endParaRPr lang="zh-CN" altLang="en-US" sz="2200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304925" lvl="2" indent="-3949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94180" lvl="3" indent="-387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94230" lvl="4" indent="-3987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>
                        <a:lnSpc>
                          <a:spcPct val="90000"/>
                        </a:lnSpc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在车两侧装上四个气囊，充足气后可以浮于水面，车后装小型螺旋桨</a:t>
                      </a:r>
                      <a:endParaRPr lang="zh-CN" altLang="en-US" sz="2100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>
                      <a:lvl1pPr marL="46990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304925" lvl="2" indent="-3949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94180" lvl="3" indent="-387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94230" lvl="4" indent="-3987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>
                        <a:lnSpc>
                          <a:spcPct val="90000"/>
                        </a:lnSpc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2200" b="1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缩一缩</a:t>
                      </a:r>
                      <a:endParaRPr lang="zh-CN" altLang="en-US" sz="2200" b="1" dirty="0">
                        <a:solidFill>
                          <a:schemeClr val="hlink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304925" lvl="2" indent="-3949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94180" lvl="3" indent="-387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94230" lvl="4" indent="-3987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>
                        <a:lnSpc>
                          <a:spcPct val="90000"/>
                        </a:lnSpc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折叠式</a:t>
                      </a:r>
                      <a:endParaRPr lang="zh-CN" altLang="en-US" sz="2200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304925" lvl="2" indent="-3949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94180" lvl="3" indent="-387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94230" lvl="4" indent="-3987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>
                        <a:lnSpc>
                          <a:spcPct val="90000"/>
                        </a:lnSpc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折叠后缩小体积，便于拎上楼</a:t>
                      </a:r>
                      <a:endParaRPr lang="zh-CN" altLang="en-US" sz="2100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5363">
                <a:tc>
                  <a:txBody>
                    <a:bodyPr/>
                    <a:lstStyle>
                      <a:lvl1pPr marL="46990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304925" lvl="2" indent="-3949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94180" lvl="3" indent="-387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94230" lvl="4" indent="-3987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>
                        <a:lnSpc>
                          <a:spcPct val="90000"/>
                        </a:lnSpc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2200" b="1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变一变</a:t>
                      </a:r>
                      <a:endParaRPr lang="zh-CN" altLang="en-US" sz="2200" b="1" dirty="0">
                        <a:solidFill>
                          <a:schemeClr val="hlink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304925" lvl="2" indent="-3949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94180" lvl="3" indent="-387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94230" lvl="4" indent="-3987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>
                        <a:lnSpc>
                          <a:spcPct val="90000"/>
                        </a:lnSpc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助动式</a:t>
                      </a:r>
                      <a:endParaRPr lang="zh-CN" altLang="en-US" sz="2200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304925" lvl="2" indent="-3949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94180" lvl="3" indent="-387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94230" lvl="4" indent="-3987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>
                        <a:lnSpc>
                          <a:spcPct val="90000"/>
                        </a:lnSpc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安装大型发条，在有电源的地方，接通电源就可上紧发条，骑车时放松发条助力</a:t>
                      </a:r>
                      <a:endParaRPr lang="zh-CN" altLang="en-US" sz="2100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7712">
                <a:tc>
                  <a:txBody>
                    <a:bodyPr/>
                    <a:lstStyle>
                      <a:lvl1pPr marL="46990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304925" lvl="2" indent="-3949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94180" lvl="3" indent="-387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94230" lvl="4" indent="-3987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>
                        <a:lnSpc>
                          <a:spcPct val="90000"/>
                        </a:lnSpc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2200" b="1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改一改</a:t>
                      </a:r>
                      <a:endParaRPr lang="zh-CN" altLang="en-US" sz="2200" b="1" dirty="0">
                        <a:solidFill>
                          <a:schemeClr val="hlink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304925" lvl="2" indent="-3949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94180" lvl="3" indent="-387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94230" lvl="4" indent="-3987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>
                        <a:lnSpc>
                          <a:spcPct val="90000"/>
                        </a:lnSpc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龙头可转</a:t>
                      </a:r>
                      <a:endParaRPr lang="zh-CN" altLang="en-US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ea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buClrTx/>
                        <a:buSzPct val="100000"/>
                        <a:buNone/>
                      </a:pPr>
                      <a:endParaRPr lang="zh-CN" altLang="en-US" sz="2200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304925" lvl="2" indent="-3949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94180" lvl="3" indent="-387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94230" lvl="4" indent="-3987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>
                        <a:lnSpc>
                          <a:spcPct val="90000"/>
                        </a:lnSpc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使龙头可以转动 </a:t>
                      </a:r>
                      <a:r>
                        <a:rPr lang="en-US" altLang="zh-CN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</a:t>
                      </a:r>
                      <a:r>
                        <a:rPr lang="zh-CN" alt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度，停车场车多时转动车龙头就可拿出</a:t>
                      </a:r>
                      <a:endParaRPr lang="zh-CN" altLang="en-US" sz="2100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67" name="标题 322595"/>
          <p:cNvSpPr>
            <a:spLocks noGrp="1"/>
          </p:cNvSpPr>
          <p:nvPr>
            <p:ph type="title"/>
          </p:nvPr>
        </p:nvSpPr>
        <p:spPr>
          <a:xfrm>
            <a:off x="2098675" y="304800"/>
            <a:ext cx="8001000" cy="638175"/>
          </a:xfrm>
        </p:spPr>
        <p:txBody>
          <a:bodyPr lIns="91440" tIns="45720" rIns="91440" bIns="45720" anchor="b"/>
          <a:p>
            <a:r>
              <a:rPr lang="zh-CN" altLang="en-US" sz="3000" dirty="0">
                <a:solidFill>
                  <a:schemeClr val="hlink"/>
                </a:solidFill>
                <a:ea typeface="黑体" panose="02010609060101010101" pitchFamily="49" charset="-122"/>
              </a:rPr>
              <a:t>自行车</a:t>
            </a:r>
            <a:endParaRPr lang="zh-CN" altLang="en-US" sz="3000" dirty="0">
              <a:solidFill>
                <a:schemeClr val="hlink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23586" name="内容占位符 323585"/>
          <p:cNvGraphicFramePr/>
          <p:nvPr>
            <p:ph idx="1"/>
          </p:nvPr>
        </p:nvGraphicFramePr>
        <p:xfrm>
          <a:off x="967423" y="972820"/>
          <a:ext cx="10941685" cy="4911725"/>
        </p:xfrm>
        <a:graphic>
          <a:graphicData uri="http://schemas.openxmlformats.org/drawingml/2006/table">
            <a:tbl>
              <a:tblPr/>
              <a:tblGrid>
                <a:gridCol w="1715135"/>
                <a:gridCol w="1423670"/>
                <a:gridCol w="7802880"/>
              </a:tblGrid>
              <a:tr h="865188">
                <a:tc>
                  <a:txBody>
                    <a:bodyPr/>
                    <a:lstStyle>
                      <a:lvl1pPr marL="46990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304925" lvl="2" indent="-3949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94180" lvl="3" indent="-387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94230" lvl="4" indent="-3987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2200" b="1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联一联</a:t>
                      </a:r>
                      <a:endParaRPr lang="zh-CN" altLang="en-US" sz="2200" b="1" dirty="0">
                        <a:solidFill>
                          <a:schemeClr val="hlink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304925" lvl="2" indent="-3949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94180" lvl="3" indent="-387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94230" lvl="4" indent="-3987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多功能</a:t>
                      </a:r>
                      <a:endParaRPr lang="zh-CN" altLang="en-US" sz="2200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304925" lvl="2" indent="-3949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94180" lvl="3" indent="-387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94230" lvl="4" indent="-3987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在农村可以用自行车抽水、自行车脱粒、安上拖斗可以运输</a:t>
                      </a:r>
                      <a:endParaRPr lang="zh-CN" altLang="en-US" sz="2200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587">
                <a:tc>
                  <a:txBody>
                    <a:bodyPr/>
                    <a:lstStyle>
                      <a:lvl1pPr marL="46990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304925" lvl="2" indent="-3949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94180" lvl="3" indent="-387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94230" lvl="4" indent="-3987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2200" b="1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学一学</a:t>
                      </a:r>
                      <a:endParaRPr lang="zh-CN" altLang="en-US" sz="2200" b="1" dirty="0">
                        <a:solidFill>
                          <a:schemeClr val="hlink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304925" lvl="2" indent="-3949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94180" lvl="3" indent="-387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94230" lvl="4" indent="-3987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电动式</a:t>
                      </a:r>
                      <a:endParaRPr lang="zh-CN" altLang="en-US" sz="2200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304925" lvl="2" indent="-3949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94180" lvl="3" indent="-387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94230" lvl="4" indent="-3987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安装蓄电池和小电机</a:t>
                      </a:r>
                      <a:endParaRPr lang="zh-CN" altLang="en-US" sz="2200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6613">
                <a:tc>
                  <a:txBody>
                    <a:bodyPr/>
                    <a:lstStyle>
                      <a:lvl1pPr marL="46990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304925" lvl="2" indent="-3949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94180" lvl="3" indent="-387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94230" lvl="4" indent="-3987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2200" b="1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代一代</a:t>
                      </a:r>
                      <a:endParaRPr lang="zh-CN" altLang="en-US" sz="2200" b="1" dirty="0">
                        <a:solidFill>
                          <a:schemeClr val="hlink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304925" lvl="2" indent="-3949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94180" lvl="3" indent="-387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94230" lvl="4" indent="-3987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塑料</a:t>
                      </a:r>
                      <a:endParaRPr lang="zh-CN" altLang="en-US" sz="22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304925" lvl="2" indent="-3949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94180" lvl="3" indent="-387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94230" lvl="4" indent="-3987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用碳纤维塑料做成的车架取代原有的金属车架，强度大重量轻</a:t>
                      </a:r>
                      <a:endParaRPr lang="zh-CN" altLang="en-US" sz="2200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>
                      <a:lvl1pPr marL="46990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304925" lvl="2" indent="-3949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94180" lvl="3" indent="-387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94230" lvl="4" indent="-3987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2200" b="1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搬一搬</a:t>
                      </a:r>
                      <a:endParaRPr lang="zh-CN" altLang="en-US" sz="2200" b="1" dirty="0">
                        <a:solidFill>
                          <a:schemeClr val="hlink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304925" lvl="2" indent="-3949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94180" lvl="3" indent="-387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94230" lvl="4" indent="-3987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健身</a:t>
                      </a:r>
                      <a:endParaRPr lang="zh-CN" altLang="en-US" sz="2200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304925" lvl="2" indent="-3949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94180" lvl="3" indent="-387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94230" lvl="4" indent="-3987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用于在家锻炼身体</a:t>
                      </a:r>
                      <a:endParaRPr lang="zh-CN" altLang="en-US" sz="22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5037">
                <a:tc>
                  <a:txBody>
                    <a:bodyPr/>
                    <a:lstStyle>
                      <a:lvl1pPr marL="46990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304925" lvl="2" indent="-3949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94180" lvl="3" indent="-387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94230" lvl="4" indent="-3987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2200" b="1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反一反</a:t>
                      </a:r>
                      <a:endParaRPr lang="zh-CN" altLang="en-US" sz="2200" b="1" dirty="0">
                        <a:solidFill>
                          <a:schemeClr val="hlink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304925" lvl="2" indent="-3949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94180" lvl="3" indent="-387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94230" lvl="4" indent="-3987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发电</a:t>
                      </a:r>
                      <a:endParaRPr lang="zh-CN" altLang="en-US" sz="2200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304925" lvl="2" indent="-3949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94180" lvl="3" indent="-387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94230" lvl="4" indent="-3987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用自行车拖动小型发电机，在停电时，解决用电问题</a:t>
                      </a:r>
                      <a:endParaRPr lang="zh-CN" altLang="en-US" sz="2200" b="1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0">
                <a:tc>
                  <a:txBody>
                    <a:bodyPr/>
                    <a:lstStyle>
                      <a:lvl1pPr marL="46990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304925" lvl="2" indent="-3949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94180" lvl="3" indent="-387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94230" lvl="4" indent="-3987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2200" b="1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定一定</a:t>
                      </a:r>
                      <a:endParaRPr lang="zh-CN" altLang="en-US" sz="2200" b="1" dirty="0">
                        <a:solidFill>
                          <a:schemeClr val="hlink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304925" lvl="2" indent="-3949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94180" lvl="3" indent="-387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94230" lvl="4" indent="-3987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自动限速</a:t>
                      </a:r>
                      <a:endParaRPr lang="zh-CN" altLang="en-US" sz="2200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304925" lvl="2" indent="-3949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94180" lvl="3" indent="-387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94230" lvl="4" indent="-3987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加上自动限速器，使自行车不可能超速行驶，增加安全性</a:t>
                      </a:r>
                      <a:endParaRPr lang="zh-CN" altLang="en-US" sz="2200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rgbClr val="FFFF00"/>
                </a:solidFill>
                <a:sym typeface="+mn-ea"/>
              </a:rPr>
              <a:t>对自行车的创新</a:t>
            </a:r>
            <a:endParaRPr kumimoji="0" lang="zh-CN" altLang="en-US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20482" name="Rectangle 3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986770" cy="4351655"/>
          </a:xfrm>
        </p:spPr>
        <p:txBody>
          <a:bodyPr wrap="square" lIns="91440" tIns="45720" rIns="91440" bIns="45720" anchor="t"/>
          <a:p>
            <a:pPr marL="0" indent="0">
              <a:lnSpc>
                <a:spcPct val="150000"/>
              </a:lnSpc>
              <a:buNone/>
            </a:pPr>
            <a:r>
              <a:rPr lang="zh-CN" altLang="en-US" dirty="0">
                <a:solidFill>
                  <a:schemeClr val="bg1"/>
                </a:solidFill>
              </a:rPr>
              <a:t>　　</a:t>
            </a:r>
            <a:r>
              <a:rPr lang="en-US" altLang="zh-CN" dirty="0">
                <a:solidFill>
                  <a:schemeClr val="bg1"/>
                </a:solidFill>
              </a:rPr>
              <a:t>1</a:t>
            </a:r>
            <a:r>
              <a:rPr lang="zh-CN" altLang="en-US" dirty="0">
                <a:solidFill>
                  <a:schemeClr val="bg1"/>
                </a:solidFill>
              </a:rPr>
              <a:t>、车梁中隐藏鱼杆。</a:t>
            </a:r>
            <a:endParaRPr lang="zh-CN" altLang="en-US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dirty="0">
                <a:solidFill>
                  <a:schemeClr val="bg1"/>
                </a:solidFill>
              </a:rPr>
              <a:t>　　</a:t>
            </a:r>
            <a:r>
              <a:rPr lang="en-US" altLang="zh-CN" dirty="0">
                <a:solidFill>
                  <a:schemeClr val="bg1"/>
                </a:solidFill>
              </a:rPr>
              <a:t>2</a:t>
            </a:r>
            <a:r>
              <a:rPr lang="zh-CN" altLang="en-US" dirty="0">
                <a:solidFill>
                  <a:schemeClr val="bg1"/>
                </a:solidFill>
              </a:rPr>
              <a:t>、车梁中隐藏雨伞，可以方便地固定在车上使用。</a:t>
            </a:r>
            <a:endParaRPr lang="zh-CN" altLang="en-US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dirty="0">
                <a:solidFill>
                  <a:schemeClr val="bg1"/>
                </a:solidFill>
              </a:rPr>
              <a:t>　　</a:t>
            </a:r>
            <a:r>
              <a:rPr lang="en-US" altLang="zh-CN" dirty="0">
                <a:solidFill>
                  <a:schemeClr val="bg1"/>
                </a:solidFill>
              </a:rPr>
              <a:t>3</a:t>
            </a:r>
            <a:r>
              <a:rPr lang="zh-CN" altLang="en-US" dirty="0">
                <a:solidFill>
                  <a:schemeClr val="bg1"/>
                </a:solidFill>
              </a:rPr>
              <a:t>、车架上安装卸外胎的装置，转动车轮即可卸下外胎补修内胎。</a:t>
            </a:r>
            <a:br>
              <a:rPr lang="zh-CN" altLang="en-US" dirty="0">
                <a:solidFill>
                  <a:schemeClr val="bg1"/>
                </a:solidFill>
              </a:rPr>
            </a:br>
            <a:r>
              <a:rPr lang="zh-CN" altLang="en-US" dirty="0">
                <a:solidFill>
                  <a:schemeClr val="bg1"/>
                </a:solidFill>
              </a:rPr>
              <a:t>　　</a:t>
            </a:r>
            <a:r>
              <a:rPr lang="en-US" altLang="zh-CN" dirty="0">
                <a:solidFill>
                  <a:schemeClr val="bg1"/>
                </a:solidFill>
              </a:rPr>
              <a:t>4</a:t>
            </a:r>
            <a:r>
              <a:rPr lang="zh-CN" altLang="en-US" dirty="0">
                <a:solidFill>
                  <a:schemeClr val="bg1"/>
                </a:solidFill>
              </a:rPr>
              <a:t>、车轮能带动气泵，可以充气。</a:t>
            </a:r>
            <a:br>
              <a:rPr lang="zh-CN" altLang="en-US" dirty="0">
                <a:solidFill>
                  <a:schemeClr val="bg1"/>
                </a:solidFill>
              </a:rPr>
            </a:br>
            <a:r>
              <a:rPr lang="zh-CN" altLang="en-US" dirty="0">
                <a:solidFill>
                  <a:schemeClr val="bg1"/>
                </a:solidFill>
              </a:rPr>
              <a:t>　　</a:t>
            </a:r>
            <a:r>
              <a:rPr lang="en-US" altLang="zh-CN" dirty="0">
                <a:solidFill>
                  <a:schemeClr val="bg1"/>
                </a:solidFill>
              </a:rPr>
              <a:t>5</a:t>
            </a:r>
            <a:r>
              <a:rPr lang="zh-CN" altLang="en-US" dirty="0">
                <a:solidFill>
                  <a:schemeClr val="bg1"/>
                </a:solidFill>
              </a:rPr>
              <a:t>、车梁本身就是高压气瓶，可以充气。　　　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ll dir="r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506" name="Rectangle 3"/>
          <p:cNvSpPr>
            <a:spLocks noGrp="1"/>
          </p:cNvSpPr>
          <p:nvPr>
            <p:ph idx="4294967295"/>
          </p:nvPr>
        </p:nvSpPr>
        <p:spPr>
          <a:xfrm>
            <a:off x="185420" y="260985"/>
            <a:ext cx="11799570" cy="6336030"/>
          </a:xfrm>
        </p:spPr>
        <p:txBody>
          <a:bodyPr wrap="square" lIns="91440" tIns="45720" rIns="91440" bIns="45720" anchor="t"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</a:rPr>
              <a:t>6</a:t>
            </a:r>
            <a:r>
              <a:rPr lang="zh-CN" altLang="en-US" dirty="0">
                <a:solidFill>
                  <a:schemeClr val="bg1"/>
                </a:solidFill>
              </a:rPr>
              <a:t>、车座下是酒精炉或煤气炉，车梁是气瓶、车座是炊具。（可充氧气用于高山救护）。</a:t>
            </a:r>
            <a:endParaRPr lang="zh-CN" altLang="en-US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　　</a:t>
            </a:r>
            <a:r>
              <a:rPr lang="en-US" altLang="zh-CN" dirty="0">
                <a:solidFill>
                  <a:schemeClr val="bg1"/>
                </a:solidFill>
              </a:rPr>
              <a:t>7</a:t>
            </a:r>
            <a:r>
              <a:rPr lang="zh-CN" altLang="en-US" dirty="0">
                <a:solidFill>
                  <a:schemeClr val="bg1"/>
                </a:solidFill>
              </a:rPr>
              <a:t>、车架可以变成帐篷支架。</a:t>
            </a:r>
            <a:br>
              <a:rPr lang="zh-CN" altLang="en-US" dirty="0">
                <a:solidFill>
                  <a:schemeClr val="bg1"/>
                </a:solidFill>
              </a:rPr>
            </a:br>
            <a:r>
              <a:rPr lang="zh-CN" altLang="en-US" dirty="0">
                <a:solidFill>
                  <a:schemeClr val="bg1"/>
                </a:solidFill>
              </a:rPr>
              <a:t>　　</a:t>
            </a:r>
            <a:r>
              <a:rPr lang="en-US" altLang="zh-CN" dirty="0">
                <a:solidFill>
                  <a:schemeClr val="bg1"/>
                </a:solidFill>
              </a:rPr>
              <a:t>8</a:t>
            </a:r>
            <a:r>
              <a:rPr lang="zh-CN" altLang="en-US" dirty="0">
                <a:solidFill>
                  <a:schemeClr val="bg1"/>
                </a:solidFill>
              </a:rPr>
              <a:t>、车锁安装在车架内，不怕撬，不怕剪。</a:t>
            </a:r>
            <a:br>
              <a:rPr lang="zh-CN" altLang="en-US" dirty="0">
                <a:solidFill>
                  <a:schemeClr val="bg1"/>
                </a:solidFill>
              </a:rPr>
            </a:br>
            <a:r>
              <a:rPr lang="zh-CN" altLang="en-US" dirty="0">
                <a:solidFill>
                  <a:schemeClr val="bg1"/>
                </a:solidFill>
              </a:rPr>
              <a:t>　　</a:t>
            </a:r>
            <a:r>
              <a:rPr lang="en-US" altLang="zh-CN" dirty="0">
                <a:solidFill>
                  <a:schemeClr val="bg1"/>
                </a:solidFill>
              </a:rPr>
              <a:t>9</a:t>
            </a:r>
            <a:r>
              <a:rPr lang="zh-CN" altLang="en-US" dirty="0">
                <a:solidFill>
                  <a:schemeClr val="bg1"/>
                </a:solidFill>
              </a:rPr>
              <a:t>、利用刹车的能量来发电、存电。</a:t>
            </a:r>
            <a:br>
              <a:rPr lang="zh-CN" altLang="en-US" dirty="0">
                <a:solidFill>
                  <a:schemeClr val="bg1"/>
                </a:solidFill>
              </a:rPr>
            </a:br>
            <a:r>
              <a:rPr lang="zh-CN" altLang="en-US" dirty="0">
                <a:solidFill>
                  <a:schemeClr val="bg1"/>
                </a:solidFill>
              </a:rPr>
              <a:t>　　</a:t>
            </a:r>
            <a:r>
              <a:rPr lang="en-US" altLang="zh-CN" dirty="0">
                <a:solidFill>
                  <a:schemeClr val="bg1"/>
                </a:solidFill>
              </a:rPr>
              <a:t>10</a:t>
            </a:r>
            <a:r>
              <a:rPr lang="zh-CN" altLang="en-US" dirty="0">
                <a:solidFill>
                  <a:schemeClr val="bg1"/>
                </a:solidFill>
              </a:rPr>
              <a:t>、自行车稍加改造，骑旧时可以方便地改变为摇椅或健身自行车。 </a:t>
            </a:r>
            <a:br>
              <a:rPr lang="zh-CN" altLang="en-US" dirty="0">
                <a:solidFill>
                  <a:schemeClr val="bg1"/>
                </a:solidFill>
              </a:rPr>
            </a:br>
            <a:r>
              <a:rPr lang="zh-CN" altLang="en-US" dirty="0">
                <a:solidFill>
                  <a:schemeClr val="bg1"/>
                </a:solidFill>
              </a:rPr>
              <a:t>　　</a:t>
            </a:r>
            <a:r>
              <a:rPr lang="en-US" altLang="zh-CN" dirty="0">
                <a:solidFill>
                  <a:schemeClr val="bg1"/>
                </a:solidFill>
              </a:rPr>
              <a:t>11</a:t>
            </a:r>
            <a:r>
              <a:rPr lang="zh-CN" altLang="en-US" dirty="0">
                <a:solidFill>
                  <a:schemeClr val="bg1"/>
                </a:solidFill>
              </a:rPr>
              <a:t>、车轮辐条上安装叶轮，车停时打开叶轮，可利用风力发电。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ll dir="r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530" name="Rectangle 3"/>
          <p:cNvSpPr>
            <a:spLocks noGrp="1"/>
          </p:cNvSpPr>
          <p:nvPr>
            <p:ph idx="4294967295"/>
          </p:nvPr>
        </p:nvSpPr>
        <p:spPr>
          <a:xfrm>
            <a:off x="702310" y="549275"/>
            <a:ext cx="11246485" cy="5546725"/>
          </a:xfrm>
        </p:spPr>
        <p:txBody>
          <a:bodyPr wrap="square" lIns="91440" tIns="45720" rIns="91440" bIns="45720" anchor="t"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　</a:t>
            </a:r>
            <a:r>
              <a:rPr lang="en-US" altLang="zh-CN" dirty="0">
                <a:solidFill>
                  <a:schemeClr val="bg1"/>
                </a:solidFill>
              </a:rPr>
              <a:t>12</a:t>
            </a:r>
            <a:r>
              <a:rPr lang="zh-CN" altLang="en-US" dirty="0">
                <a:solidFill>
                  <a:schemeClr val="bg1"/>
                </a:solidFill>
              </a:rPr>
              <a:t>、车架上安装折叠的泡沫材料和气囊，能变成水上自行车。</a:t>
            </a:r>
            <a:endParaRPr lang="zh-CN" altLang="en-US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　</a:t>
            </a:r>
            <a:r>
              <a:rPr lang="en-US" altLang="zh-CN" dirty="0">
                <a:solidFill>
                  <a:schemeClr val="bg1"/>
                </a:solidFill>
              </a:rPr>
              <a:t>13</a:t>
            </a:r>
            <a:r>
              <a:rPr lang="zh-CN" altLang="en-US" dirty="0">
                <a:solidFill>
                  <a:schemeClr val="bg1"/>
                </a:solidFill>
              </a:rPr>
              <a:t>、车架上安装折叠式太阳能灶。　　     </a:t>
            </a:r>
            <a:endParaRPr lang="zh-CN" altLang="en-US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    </a:t>
            </a:r>
            <a:r>
              <a:rPr lang="en-US" altLang="zh-CN" dirty="0">
                <a:solidFill>
                  <a:schemeClr val="bg1"/>
                </a:solidFill>
              </a:rPr>
              <a:t>14  </a:t>
            </a:r>
            <a:r>
              <a:rPr lang="zh-CN" altLang="en-US" dirty="0">
                <a:solidFill>
                  <a:schemeClr val="bg1"/>
                </a:solidFill>
              </a:rPr>
              <a:t>车上安装发电充电装置，可以给手机充电。</a:t>
            </a:r>
            <a:endParaRPr lang="zh-CN" altLang="en-US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   </a:t>
            </a:r>
            <a:r>
              <a:rPr lang="en-US" altLang="zh-CN" dirty="0">
                <a:solidFill>
                  <a:schemeClr val="bg1"/>
                </a:solidFill>
              </a:rPr>
              <a:t>15</a:t>
            </a:r>
            <a:r>
              <a:rPr lang="zh-CN" altLang="en-US" dirty="0">
                <a:solidFill>
                  <a:schemeClr val="bg1"/>
                </a:solidFill>
              </a:rPr>
              <a:t>车座为弹簧秤，可秤骑车人体重。</a:t>
            </a:r>
            <a:br>
              <a:rPr lang="zh-CN" altLang="en-US" dirty="0">
                <a:solidFill>
                  <a:schemeClr val="bg1"/>
                </a:solidFill>
              </a:rPr>
            </a:br>
            <a:r>
              <a:rPr lang="zh-CN" altLang="en-US" dirty="0">
                <a:solidFill>
                  <a:schemeClr val="bg1"/>
                </a:solidFill>
              </a:rPr>
              <a:t>   </a:t>
            </a:r>
            <a:r>
              <a:rPr lang="en-US" altLang="zh-CN" dirty="0">
                <a:solidFill>
                  <a:schemeClr val="bg1"/>
                </a:solidFill>
              </a:rPr>
              <a:t>16</a:t>
            </a:r>
            <a:r>
              <a:rPr lang="zh-CN" altLang="en-US" dirty="0">
                <a:solidFill>
                  <a:schemeClr val="bg1"/>
                </a:solidFill>
              </a:rPr>
              <a:t>辐条上安装风哨，骑时发出哨声。</a:t>
            </a:r>
            <a:br>
              <a:rPr lang="zh-CN" altLang="en-US" dirty="0">
                <a:solidFill>
                  <a:schemeClr val="bg1"/>
                </a:solidFill>
              </a:rPr>
            </a:br>
            <a:r>
              <a:rPr lang="zh-CN" altLang="en-US" dirty="0">
                <a:solidFill>
                  <a:schemeClr val="bg1"/>
                </a:solidFill>
              </a:rPr>
              <a:t>   </a:t>
            </a:r>
            <a:r>
              <a:rPr lang="en-US" altLang="zh-CN" dirty="0">
                <a:solidFill>
                  <a:schemeClr val="bg1"/>
                </a:solidFill>
              </a:rPr>
              <a:t>17</a:t>
            </a:r>
            <a:r>
              <a:rPr lang="zh-CN" altLang="en-US" dirty="0">
                <a:solidFill>
                  <a:schemeClr val="bg1"/>
                </a:solidFill>
              </a:rPr>
              <a:t>车周围装上海绵或橡胶，变为人力碰碰车。   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ll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5122" name="图片 1" descr="wKhQUVXIyW-EGJ0dAAAAAEH3Oik517.jpg..210x2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78113" y="287338"/>
            <a:ext cx="6835775" cy="6283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554" name="Rectangle 3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1095355" cy="4351655"/>
          </a:xfrm>
        </p:spPr>
        <p:txBody>
          <a:bodyPr wrap="square" lIns="91440" tIns="45720" rIns="91440" bIns="45720" anchor="t"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</a:rPr>
              <a:t>18</a:t>
            </a:r>
            <a:r>
              <a:rPr lang="zh-CN" altLang="en-US" dirty="0">
                <a:solidFill>
                  <a:schemeClr val="bg1"/>
                </a:solidFill>
              </a:rPr>
              <a:t>车梁前开口，可发射纸花弹。</a:t>
            </a:r>
            <a:br>
              <a:rPr lang="zh-CN" altLang="en-US" dirty="0">
                <a:solidFill>
                  <a:schemeClr val="bg1"/>
                </a:solidFill>
              </a:rPr>
            </a:br>
            <a:r>
              <a:rPr lang="zh-CN" altLang="en-US" dirty="0">
                <a:solidFill>
                  <a:schemeClr val="bg1"/>
                </a:solidFill>
              </a:rPr>
              <a:t> </a:t>
            </a:r>
            <a:r>
              <a:rPr lang="en-US" altLang="zh-CN" dirty="0">
                <a:solidFill>
                  <a:schemeClr val="bg1"/>
                </a:solidFill>
              </a:rPr>
              <a:t>19</a:t>
            </a:r>
            <a:r>
              <a:rPr lang="zh-CN" altLang="en-US" dirty="0">
                <a:solidFill>
                  <a:schemeClr val="bg1"/>
                </a:solidFill>
              </a:rPr>
              <a:t>、车边装清扫箱，骑着车能清扫拉圾。</a:t>
            </a:r>
            <a:br>
              <a:rPr lang="zh-CN" altLang="en-US" dirty="0">
                <a:solidFill>
                  <a:schemeClr val="bg1"/>
                </a:solidFill>
              </a:rPr>
            </a:br>
            <a:r>
              <a:rPr lang="zh-CN" altLang="en-US" dirty="0">
                <a:solidFill>
                  <a:schemeClr val="bg1"/>
                </a:solidFill>
              </a:rPr>
              <a:t>  </a:t>
            </a:r>
            <a:r>
              <a:rPr lang="en-US" altLang="zh-CN" dirty="0">
                <a:solidFill>
                  <a:schemeClr val="bg1"/>
                </a:solidFill>
              </a:rPr>
              <a:t>20</a:t>
            </a:r>
            <a:r>
              <a:rPr lang="zh-CN" altLang="en-US" dirty="0">
                <a:solidFill>
                  <a:schemeClr val="bg1"/>
                </a:solidFill>
              </a:rPr>
              <a:t>、装上涂料桶，骑车供给压力，可户外喷刷树本、墙体标语。</a:t>
            </a:r>
            <a:endParaRPr lang="zh-CN" altLang="en-US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  </a:t>
            </a:r>
            <a:r>
              <a:rPr lang="en-US" altLang="zh-CN" dirty="0">
                <a:solidFill>
                  <a:schemeClr val="bg1"/>
                </a:solidFill>
              </a:rPr>
              <a:t>21</a:t>
            </a:r>
            <a:r>
              <a:rPr lang="zh-CN" altLang="en-US" dirty="0">
                <a:solidFill>
                  <a:schemeClr val="bg1"/>
                </a:solidFill>
              </a:rPr>
              <a:t>、车后座可放到地上按上小轮可变拖车装货，稍高一些可当椅子。</a:t>
            </a:r>
            <a:endParaRPr lang="zh-CN" altLang="en-US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</a:rPr>
              <a:t>22</a:t>
            </a:r>
            <a:r>
              <a:rPr lang="zh-CN" altLang="en-US" dirty="0">
                <a:solidFill>
                  <a:schemeClr val="bg1"/>
                </a:solidFill>
              </a:rPr>
              <a:t>、车前后都设手把，成为双人角力健身车</a:t>
            </a:r>
            <a:br>
              <a:rPr lang="zh-CN" altLang="en-US" dirty="0">
                <a:solidFill>
                  <a:schemeClr val="bg1"/>
                </a:solidFill>
              </a:rPr>
            </a:br>
            <a:r>
              <a:rPr lang="zh-CN" altLang="en-US" dirty="0">
                <a:solidFill>
                  <a:schemeClr val="bg1"/>
                </a:solidFill>
              </a:rPr>
              <a:t> 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ll dir="r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578" name="Rectangle 3"/>
          <p:cNvSpPr>
            <a:spLocks noGrp="1"/>
          </p:cNvSpPr>
          <p:nvPr>
            <p:ph idx="4294967295"/>
          </p:nvPr>
        </p:nvSpPr>
        <p:spPr>
          <a:xfrm>
            <a:off x="753110" y="1475740"/>
            <a:ext cx="10515600" cy="4351338"/>
          </a:xfrm>
        </p:spPr>
        <p:txBody>
          <a:bodyPr wrap="square" lIns="91440" tIns="45720" rIns="91440" bIns="45720" anchor="t"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</a:rPr>
              <a:t> 23</a:t>
            </a:r>
            <a:r>
              <a:rPr lang="zh-CN" altLang="en-US" dirty="0">
                <a:solidFill>
                  <a:schemeClr val="bg1"/>
                </a:solidFill>
              </a:rPr>
              <a:t>、制作自行车模，象汽车模一样供人收藏。</a:t>
            </a:r>
            <a:endParaRPr lang="zh-CN" altLang="en-US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   </a:t>
            </a:r>
            <a:r>
              <a:rPr lang="en-US" altLang="zh-CN" dirty="0">
                <a:solidFill>
                  <a:schemeClr val="bg1"/>
                </a:solidFill>
              </a:rPr>
              <a:t>24</a:t>
            </a:r>
            <a:r>
              <a:rPr lang="zh-CN" altLang="en-US" dirty="0">
                <a:solidFill>
                  <a:schemeClr val="bg1"/>
                </a:solidFill>
              </a:rPr>
              <a:t>、防雨、防尘车座。     </a:t>
            </a:r>
            <a:endParaRPr lang="zh-CN" altLang="en-US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   </a:t>
            </a:r>
            <a:r>
              <a:rPr lang="en-US" altLang="zh-CN" dirty="0">
                <a:solidFill>
                  <a:schemeClr val="bg1"/>
                </a:solidFill>
              </a:rPr>
              <a:t>25</a:t>
            </a:r>
            <a:r>
              <a:rPr lang="zh-CN" altLang="en-US" dirty="0">
                <a:solidFill>
                  <a:schemeClr val="bg1"/>
                </a:solidFill>
              </a:rPr>
              <a:t>、带秒表的车，供运动使用 </a:t>
            </a:r>
            <a:br>
              <a:rPr lang="zh-CN" altLang="en-US" dirty="0">
                <a:solidFill>
                  <a:schemeClr val="bg1"/>
                </a:solidFill>
              </a:rPr>
            </a:br>
            <a:br>
              <a:rPr lang="zh-CN" altLang="en-US" dirty="0">
                <a:solidFill>
                  <a:schemeClr val="bg1"/>
                </a:solidFill>
              </a:rPr>
            </a:br>
            <a:r>
              <a:rPr lang="zh-CN" altLang="en-US" dirty="0">
                <a:solidFill>
                  <a:schemeClr val="bg1"/>
                </a:solidFill>
              </a:rPr>
              <a:t>      更多：象骑马一样的自行车、会蹦跳的自行车、按摩屁股的自行车、装电子宠物的自行车、洗自行车机、开修自行车的连锁店、组织自行车郊外游等。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ll dir="r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43010" name="Rectangle 2"/>
          <p:cNvSpPr>
            <a:spLocks noGrp="1"/>
          </p:cNvSpPr>
          <p:nvPr>
            <p:ph type="title"/>
          </p:nvPr>
        </p:nvSpPr>
        <p:spPr>
          <a:xfrm>
            <a:off x="1981200" y="500063"/>
            <a:ext cx="8229600" cy="1143000"/>
          </a:xfrm>
        </p:spPr>
        <p:txBody>
          <a:bodyPr vert="horz" wrap="square" lIns="91440" tIns="45720" rIns="91440" bIns="45720" anchor="ctr">
            <a:normAutofit fontScale="90000"/>
          </a:bodyPr>
          <a:p>
            <a:pPr algn="l" eaLnBrk="1" fontAlgn="auto" hangingPunct="1"/>
            <a:r>
              <a:rPr lang="zh-CN" altLang="en-US" sz="2000" b="1" strike="noStrike" noProof="1" dirty="0">
                <a:solidFill>
                  <a:srgbClr val="FFFF00"/>
                </a:solidFill>
              </a:rPr>
              <a:t>各种自行车（专利约15000种）</a:t>
            </a:r>
            <a:br>
              <a:rPr lang="zh-CN" altLang="en-US" sz="2000" dirty="0">
                <a:solidFill>
                  <a:srgbClr val="FFFF00"/>
                </a:solidFill>
              </a:rPr>
            </a:br>
            <a:r>
              <a:rPr lang="zh-CN" altLang="en-US" sz="2000" b="1" strike="noStrike" noProof="1" dirty="0">
                <a:solidFill>
                  <a:srgbClr val="FFFF00"/>
                </a:solidFill>
              </a:rPr>
              <a:t>自行车的本质：骑   方式：</a:t>
            </a:r>
            <a:r>
              <a:rPr lang="zh-CN" altLang="en-US" sz="2000" b="1" strike="noStrike" noProof="1" dirty="0">
                <a:solidFill>
                  <a:srgbClr val="FFFF00"/>
                </a:solidFill>
                <a:latin typeface="Arial" panose="020B0604020202020204" pitchFamily="34" charset="0"/>
              </a:rPr>
              <a:t>“</a:t>
            </a:r>
            <a:r>
              <a:rPr lang="zh-CN" altLang="en-US" sz="2000" b="1" strike="noStrike" noProof="1" dirty="0">
                <a:solidFill>
                  <a:srgbClr val="FFFF00"/>
                </a:solidFill>
              </a:rPr>
              <a:t>行</a:t>
            </a:r>
            <a:r>
              <a:rPr lang="zh-CN" altLang="en-US" sz="2000" b="1" strike="noStrike" noProof="1" dirty="0">
                <a:solidFill>
                  <a:srgbClr val="FFFF00"/>
                </a:solidFill>
                <a:latin typeface="Arial" panose="020B0604020202020204" pitchFamily="34" charset="0"/>
              </a:rPr>
              <a:t>”</a:t>
            </a:r>
            <a:r>
              <a:rPr lang="zh-CN" altLang="en-US" sz="2000" b="1" strike="noStrike" noProof="1" dirty="0">
                <a:solidFill>
                  <a:srgbClr val="FFFF00"/>
                </a:solidFill>
              </a:rPr>
              <a:t>、</a:t>
            </a:r>
            <a:r>
              <a:rPr lang="zh-CN" altLang="en-US" sz="2000" b="1" strike="noStrike" noProof="1" dirty="0">
                <a:solidFill>
                  <a:srgbClr val="FFFF00"/>
                </a:solidFill>
                <a:latin typeface="Arial" panose="020B0604020202020204" pitchFamily="34" charset="0"/>
              </a:rPr>
              <a:t>“</a:t>
            </a:r>
            <a:r>
              <a:rPr lang="zh-CN" altLang="en-US" sz="2000" b="1" strike="noStrike" noProof="1" dirty="0">
                <a:solidFill>
                  <a:srgbClr val="FFFF00"/>
                </a:solidFill>
              </a:rPr>
              <a:t>锻炼</a:t>
            </a:r>
            <a:r>
              <a:rPr lang="zh-CN" altLang="en-US" sz="2000" b="1" strike="noStrike" noProof="1" dirty="0">
                <a:solidFill>
                  <a:srgbClr val="FFFF00"/>
                </a:solidFill>
                <a:latin typeface="Arial" panose="020B0604020202020204" pitchFamily="34" charset="0"/>
              </a:rPr>
              <a:t>”</a:t>
            </a:r>
            <a:r>
              <a:rPr lang="zh-CN" altLang="en-US" sz="2000" b="1" strike="noStrike" noProof="1" dirty="0">
                <a:solidFill>
                  <a:srgbClr val="FFFF00"/>
                </a:solidFill>
              </a:rPr>
              <a:t>、</a:t>
            </a:r>
            <a:r>
              <a:rPr lang="zh-CN" altLang="en-US" sz="2000" b="1" strike="noStrike" noProof="1" dirty="0">
                <a:solidFill>
                  <a:srgbClr val="FFFF00"/>
                </a:solidFill>
                <a:latin typeface="Arial" panose="020B0604020202020204" pitchFamily="34" charset="0"/>
              </a:rPr>
              <a:t>“</a:t>
            </a:r>
            <a:r>
              <a:rPr lang="zh-CN" altLang="en-US" sz="2000" b="1" strike="noStrike" noProof="1" dirty="0">
                <a:solidFill>
                  <a:srgbClr val="FFFF00"/>
                </a:solidFill>
              </a:rPr>
              <a:t>休闲</a:t>
            </a:r>
            <a:r>
              <a:rPr lang="zh-CN" altLang="en-US" sz="2000" b="1" strike="noStrike" noProof="1" dirty="0">
                <a:solidFill>
                  <a:srgbClr val="FFFF00"/>
                </a:solidFill>
                <a:latin typeface="Arial" panose="020B0604020202020204" pitchFamily="34" charset="0"/>
              </a:rPr>
              <a:t>”</a:t>
            </a:r>
            <a:r>
              <a:rPr lang="zh-CN" altLang="en-US" sz="2000" b="1" strike="noStrike" noProof="1" dirty="0">
                <a:solidFill>
                  <a:srgbClr val="FFFF00"/>
                </a:solidFill>
              </a:rPr>
              <a:t>、</a:t>
            </a:r>
            <a:r>
              <a:rPr lang="zh-CN" altLang="en-US" sz="2000" b="1" strike="noStrike" noProof="1" dirty="0">
                <a:solidFill>
                  <a:srgbClr val="FFFF00"/>
                </a:solidFill>
                <a:latin typeface="Arial" panose="020B0604020202020204" pitchFamily="34" charset="0"/>
              </a:rPr>
              <a:t>“</a:t>
            </a:r>
            <a:r>
              <a:rPr lang="zh-CN" altLang="en-US" sz="2000" b="1" strike="noStrike" noProof="1" dirty="0">
                <a:solidFill>
                  <a:srgbClr val="FFFF00"/>
                </a:solidFill>
              </a:rPr>
              <a:t>方便</a:t>
            </a:r>
            <a:r>
              <a:rPr lang="zh-CN" altLang="en-US" sz="2000" b="1" strike="noStrike" noProof="1" dirty="0">
                <a:solidFill>
                  <a:srgbClr val="FFFF00"/>
                </a:solidFill>
                <a:latin typeface="Arial" panose="020B0604020202020204" pitchFamily="34" charset="0"/>
              </a:rPr>
              <a:t>”</a:t>
            </a:r>
            <a:br>
              <a:rPr lang="zh-CN" altLang="en-US" sz="2000" b="1" dirty="0">
                <a:solidFill>
                  <a:srgbClr val="FFFF00"/>
                </a:solidFill>
              </a:rPr>
            </a:br>
            <a:r>
              <a:rPr lang="zh-CN" altLang="en-US" sz="2000" b="1" strike="noStrike" noProof="1" dirty="0">
                <a:solidFill>
                  <a:srgbClr val="FFFF00"/>
                </a:solidFill>
              </a:rPr>
              <a:t>突破传统创造新的方法： 折叠自行车、双人自行车、山地自行车、儿童自行车等</a:t>
            </a:r>
            <a:endParaRPr lang="zh-CN" altLang="en-US" sz="2000" b="1" strike="noStrike" noProof="1" dirty="0">
              <a:solidFill>
                <a:srgbClr val="FFFF00"/>
              </a:solidFill>
            </a:endParaRPr>
          </a:p>
        </p:txBody>
      </p:sp>
      <p:pic>
        <p:nvPicPr>
          <p:cNvPr id="25603" name="Picture 4" descr="u=698139673,3672525841&amp;gp=34"/>
          <p:cNvPicPr>
            <a:picLocks noGrp="1" noChangeAspect="1"/>
          </p:cNvPicPr>
          <p:nvPr>
            <p:ph type="body"/>
          </p:nvPr>
        </p:nvPicPr>
        <p:blipFill>
          <a:blip r:embed="rId1"/>
          <a:stretch>
            <a:fillRect/>
          </a:stretch>
        </p:blipFill>
        <p:spPr>
          <a:xfrm>
            <a:off x="5087938" y="1916113"/>
            <a:ext cx="2447925" cy="2447925"/>
          </a:xfrm>
        </p:spPr>
      </p:pic>
      <p:pic>
        <p:nvPicPr>
          <p:cNvPr id="25604" name="Picture 5" descr="u=2677352744,765605213&amp;gp=8"/>
          <p:cNvPicPr>
            <a:picLocks noChangeAspect="1"/>
          </p:cNvPicPr>
          <p:nvPr/>
        </p:nvPicPr>
        <p:blipFill>
          <a:blip r:embed="rId2">
            <a:lum contrast="17999"/>
          </a:blip>
          <a:stretch>
            <a:fillRect/>
          </a:stretch>
        </p:blipFill>
        <p:spPr>
          <a:xfrm>
            <a:off x="2279650" y="1989138"/>
            <a:ext cx="2303463" cy="1535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5" name="Picture 6" descr="u=2079017970,2967370693&amp;gp=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1763" y="1773238"/>
            <a:ext cx="2484437" cy="1987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6" name="Picture 7" descr="u=906169609,3067390095&amp;gp=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5550" y="4005263"/>
            <a:ext cx="1944688" cy="1944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7" name="Picture 8" descr="u=1821277409,1378180913&amp;gp=28"/>
          <p:cNvPicPr>
            <a:picLocks noChangeAspect="1"/>
          </p:cNvPicPr>
          <p:nvPr/>
        </p:nvPicPr>
        <p:blipFill>
          <a:blip r:embed="rId5">
            <a:lum contrast="6000"/>
          </a:blip>
          <a:stretch>
            <a:fillRect/>
          </a:stretch>
        </p:blipFill>
        <p:spPr>
          <a:xfrm>
            <a:off x="5087938" y="4508500"/>
            <a:ext cx="2305050" cy="1495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8" name="Picture 9" descr="u=1170605911,668074863&amp;gp=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1763" y="4221163"/>
            <a:ext cx="2376487" cy="17827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标题 39937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/>
          <a:p>
            <a:endParaRPr lang="zh-CN" altLang="en-US" dirty="0"/>
          </a:p>
        </p:txBody>
      </p:sp>
      <p:sp>
        <p:nvSpPr>
          <p:cNvPr id="26626" name="文本占位符 39938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endParaRPr lang="zh-CN" altLang="en-US" dirty="0"/>
          </a:p>
        </p:txBody>
      </p:sp>
      <p:pic>
        <p:nvPicPr>
          <p:cNvPr id="26627" name="图片 39939" descr="图片2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标题 41985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/>
          <a:p>
            <a:endParaRPr lang="zh-CN" altLang="en-US" dirty="0"/>
          </a:p>
        </p:txBody>
      </p:sp>
      <p:sp>
        <p:nvSpPr>
          <p:cNvPr id="27650" name="文本占位符 41986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endParaRPr lang="zh-CN" altLang="en-US" dirty="0"/>
          </a:p>
        </p:txBody>
      </p:sp>
      <p:pic>
        <p:nvPicPr>
          <p:cNvPr id="27651" name="图片 41987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4588" y="0"/>
            <a:ext cx="9599612" cy="723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2" name="图片 41988" descr="图片2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588" y="0"/>
            <a:ext cx="9599612" cy="723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3" name="矩形 41989"/>
          <p:cNvSpPr/>
          <p:nvPr/>
        </p:nvSpPr>
        <p:spPr>
          <a:xfrm>
            <a:off x="1524000" y="1371600"/>
            <a:ext cx="2171700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2800" b="1" i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风火轮形式</a:t>
            </a:r>
            <a:endParaRPr lang="zh-CN" altLang="en-US" sz="2800" b="1" i="1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7654" name="矩形 41990"/>
          <p:cNvSpPr/>
          <p:nvPr/>
        </p:nvSpPr>
        <p:spPr>
          <a:xfrm>
            <a:off x="7848600" y="2362200"/>
            <a:ext cx="1447800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2800" b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脚踏驱动</a:t>
            </a:r>
            <a:endParaRPr lang="zh-CN" altLang="en-US" sz="2800" b="1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effectLst>
                <a:outerShdw dist="35921" dir="2699999" algn="ctr" rotWithShape="0">
                  <a:srgbClr val="80808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标题 43009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/>
          <a:p>
            <a:endParaRPr lang="zh-CN" altLang="en-US" dirty="0"/>
          </a:p>
        </p:txBody>
      </p:sp>
      <p:sp>
        <p:nvSpPr>
          <p:cNvPr id="28674" name="文本占位符 43010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endParaRPr lang="zh-CN" altLang="en-US" dirty="0"/>
          </a:p>
        </p:txBody>
      </p:sp>
      <p:pic>
        <p:nvPicPr>
          <p:cNvPr id="28675" name="图片 43011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4588" y="0"/>
            <a:ext cx="9599612" cy="723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6" name="图片 43012" descr="图片3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588" y="0"/>
            <a:ext cx="9599612" cy="723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7" name="矩形 43013"/>
          <p:cNvSpPr/>
          <p:nvPr/>
        </p:nvSpPr>
        <p:spPr>
          <a:xfrm>
            <a:off x="1981200" y="3124200"/>
            <a:ext cx="723900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2800" b="1" i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飞行</a:t>
            </a:r>
            <a:endParaRPr lang="zh-CN" altLang="en-US" sz="2800" b="1" i="1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8678" name="矩形 43014"/>
          <p:cNvSpPr/>
          <p:nvPr/>
        </p:nvSpPr>
        <p:spPr>
          <a:xfrm>
            <a:off x="9220200" y="3733800"/>
            <a:ext cx="666750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2800" b="1" i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滑行</a:t>
            </a:r>
            <a:endParaRPr lang="zh-CN" altLang="en-US" sz="2800" b="1" i="1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7" name="图片 522243" descr="1副本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9999"/>
          </a:blip>
          <a:stretch>
            <a:fillRect/>
          </a:stretch>
        </p:blipFill>
        <p:spPr>
          <a:xfrm>
            <a:off x="1343025" y="333375"/>
            <a:ext cx="2232025" cy="165576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</p:pic>
      <p:pic>
        <p:nvPicPr>
          <p:cNvPr id="29698" name="图片 522246" descr="bk2006751322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0" y="44450"/>
            <a:ext cx="1792288" cy="2347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699" name="图片 522247" descr="bk2006751319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413" y="333375"/>
            <a:ext cx="2398712" cy="1693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0" name="图片 522248" descr="200532015054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2413" y="385763"/>
            <a:ext cx="2230437" cy="1674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1" name="图片 522250" descr="图片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1588" y="2349500"/>
            <a:ext cx="2665412" cy="1897063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CCFFCC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9702" name="图片 522251" descr="20056241643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3475" y="4724400"/>
            <a:ext cx="2397125" cy="1820863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</p:pic>
      <p:pic>
        <p:nvPicPr>
          <p:cNvPr id="29703" name="文本占位符 522252" descr="055"/>
          <p:cNvPicPr>
            <a:picLocks noGrp="1" noChangeAspect="1"/>
          </p:cNvPicPr>
          <p:nvPr>
            <p:ph type="body"/>
          </p:nvPr>
        </p:nvPicPr>
        <p:blipFill>
          <a:blip r:embed="rId7"/>
          <a:stretch>
            <a:fillRect/>
          </a:stretch>
        </p:blipFill>
        <p:spPr>
          <a:xfrm>
            <a:off x="8401050" y="2420938"/>
            <a:ext cx="2486025" cy="1863725"/>
          </a:xfrm>
        </p:spPr>
      </p:pic>
      <p:pic>
        <p:nvPicPr>
          <p:cNvPr id="29704" name="图片 522253" descr="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2125" y="4797425"/>
            <a:ext cx="2505075" cy="1730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5" name="图片 522255" descr="za5_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4338" y="2205038"/>
            <a:ext cx="3543300" cy="2035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6" name="图片 522258" descr="4bb308be02000thz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43025" y="4652963"/>
            <a:ext cx="2768600" cy="2076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灯片编号占位符 1"/>
          <p:cNvSpPr/>
          <p:nvPr>
            <p:ph type="sldNum" sz="quarter" idx="12"/>
          </p:nvPr>
        </p:nvSpPr>
        <p:spPr/>
        <p:txBody>
          <a:bodyPr vert="horz" lIns="91440" tIns="45720" rIns="91440" bIns="45720" rtlCol="0" anchor="ctr"/>
          <a:p>
            <a:pPr lvl="0" fontAlgn="auto"/>
            <a:fld id="{9A0DB2DC-4C9A-4742-B13C-FB6460FD3503}" type="slidenum">
              <a:rPr lang="zh-CN" altLang="en-US" strike="noStrike" noProof="1" dirty="0">
                <a:latin typeface="+mn-lt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1524000" y="155575"/>
            <a:ext cx="8977313" cy="792163"/>
          </a:xfrm>
        </p:spPr>
        <p:txBody>
          <a:bodyPr wrap="square" lIns="91440" tIns="45720" rIns="91440" bIns="45720" anchor="ctr"/>
          <a:p>
            <a:r>
              <a:rPr lang="zh-CN" altLang="en-US" sz="4000" b="1" dirty="0">
                <a:solidFill>
                  <a:srgbClr val="FFFFFF"/>
                </a:solidFill>
                <a:latin typeface="华文新魏" pitchFamily="2" charset="-122"/>
                <a:ea typeface="华文新魏" pitchFamily="2" charset="-122"/>
              </a:rPr>
              <a:t>头脑风暴：如何改进一辆新自行车？</a:t>
            </a:r>
            <a:endParaRPr lang="zh-CN" altLang="en-US" sz="4000" b="1" dirty="0">
              <a:solidFill>
                <a:srgbClr val="FFFFFF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45059" name="Picture 5" descr="u=443809793,1425111747&amp;fm=3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4825" y="908050"/>
            <a:ext cx="3600450" cy="2376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0" name="Picture 7" descr="u=325747533,3785056270&amp;fm=3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538" y="1052513"/>
            <a:ext cx="3384550" cy="180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1" name="Picture 9" descr="u=2817636294,4269538199&amp;fm=52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475" y="3424238"/>
            <a:ext cx="3457575" cy="273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2" name="Picture 10" descr="u=785381239,2978842878&amp;fm=52&amp;gp=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8363" y="3297238"/>
            <a:ext cx="4105275" cy="30241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31746" name="图片 1" descr="timg (4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550" y="584200"/>
            <a:ext cx="9994900" cy="568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grpSp>
        <p:nvGrpSpPr>
          <p:cNvPr id="32770" name="组合 7"/>
          <p:cNvGrpSpPr/>
          <p:nvPr/>
        </p:nvGrpSpPr>
        <p:grpSpPr>
          <a:xfrm>
            <a:off x="3249613" y="2957513"/>
            <a:ext cx="5692775" cy="942975"/>
            <a:chOff x="2753150" y="2876110"/>
            <a:chExt cx="6685701" cy="1105781"/>
          </a:xfrm>
        </p:grpSpPr>
        <p:grpSp>
          <p:nvGrpSpPr>
            <p:cNvPr id="32771" name="组合 1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3" name="六边形 2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2400" strike="noStrike" noProof="1" dirty="0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3415791" y="1787903"/>
                <a:ext cx="576943" cy="471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/>
                <a:r>
                  <a:rPr lang="en-US" altLang="zh-CN" sz="3600" noProof="1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3</a:t>
                </a:r>
                <a:endParaRPr lang="zh-CN" altLang="en-US" sz="3600" noProof="1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5" name="任意多边形 4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2400" strike="noStrike" noProof="1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212476" y="3075058"/>
              <a:ext cx="5226375" cy="68540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 fontAlgn="auto"/>
              <a:r>
                <a:rPr lang="zh-CN" altLang="en-US" sz="3200" noProof="1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创业案例分享</a:t>
              </a:r>
              <a:endParaRPr lang="zh-CN" altLang="en-US" sz="3200" noProof="1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grpSp>
        <p:nvGrpSpPr>
          <p:cNvPr id="6146" name="组合 42"/>
          <p:cNvGrpSpPr/>
          <p:nvPr/>
        </p:nvGrpSpPr>
        <p:grpSpPr>
          <a:xfrm>
            <a:off x="3306763" y="1663700"/>
            <a:ext cx="795337" cy="687388"/>
            <a:chOff x="3306159" y="1663997"/>
            <a:chExt cx="796206" cy="686384"/>
          </a:xfrm>
        </p:grpSpPr>
        <p:sp>
          <p:nvSpPr>
            <p:cNvPr id="6" name="六边形 5"/>
            <p:cNvSpPr/>
            <p:nvPr/>
          </p:nvSpPr>
          <p:spPr>
            <a:xfrm>
              <a:off x="3306159" y="1663997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415791" y="1745579"/>
              <a:ext cx="5769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/>
              <a:r>
                <a:rPr lang="en-US" altLang="zh-CN" sz="2800" noProof="1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1</a:t>
              </a:r>
              <a:endParaRPr lang="zh-CN" altLang="en-US" sz="2800" noProof="1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4" name="任意多边形 13"/>
          <p:cNvSpPr/>
          <p:nvPr/>
        </p:nvSpPr>
        <p:spPr>
          <a:xfrm>
            <a:off x="4211638" y="1663700"/>
            <a:ext cx="3244850" cy="687388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15" name="文本框 14"/>
          <p:cNvSpPr txBox="1"/>
          <p:nvPr/>
        </p:nvSpPr>
        <p:spPr>
          <a:xfrm>
            <a:off x="4211997" y="1776357"/>
            <a:ext cx="324413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>
                <a:latin typeface="微软雅黑" panose="020B0503020204020204" charset="-122"/>
                <a:ea typeface="微软雅黑" panose="020B0503020204020204" charset="-122"/>
                <a:cs typeface="+mn-cs"/>
              </a:rPr>
              <a:t>引导案例</a:t>
            </a:r>
            <a:endParaRPr lang="zh-CN" altLang="en-US" strike="noStrike" noProof="1" dirty="0"/>
          </a:p>
        </p:txBody>
      </p:sp>
      <p:grpSp>
        <p:nvGrpSpPr>
          <p:cNvPr id="6151" name="组合 43"/>
          <p:cNvGrpSpPr/>
          <p:nvPr/>
        </p:nvGrpSpPr>
        <p:grpSpPr>
          <a:xfrm>
            <a:off x="3783013" y="2611438"/>
            <a:ext cx="795337" cy="687387"/>
            <a:chOff x="3782730" y="2611871"/>
            <a:chExt cx="796206" cy="686384"/>
          </a:xfrm>
        </p:grpSpPr>
        <p:sp>
          <p:nvSpPr>
            <p:cNvPr id="23" name="六边形 22"/>
            <p:cNvSpPr/>
            <p:nvPr/>
          </p:nvSpPr>
          <p:spPr>
            <a:xfrm>
              <a:off x="3782730" y="2611871"/>
              <a:ext cx="796206" cy="686384"/>
            </a:xfrm>
            <a:prstGeom prst="hexagon">
              <a:avLst/>
            </a:prstGeom>
            <a:solidFill>
              <a:srgbClr val="117EB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892362" y="2693453"/>
              <a:ext cx="5769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/>
              <a:r>
                <a:rPr lang="en-US" altLang="zh-CN" sz="2800" noProof="1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2</a:t>
              </a:r>
              <a:endParaRPr lang="zh-CN" altLang="en-US" sz="2800" noProof="1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1" name="任意多边形 20"/>
          <p:cNvSpPr/>
          <p:nvPr/>
        </p:nvSpPr>
        <p:spPr>
          <a:xfrm>
            <a:off x="4687888" y="2611438"/>
            <a:ext cx="3244850" cy="687388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22" name="文本框 21"/>
          <p:cNvSpPr txBox="1"/>
          <p:nvPr/>
        </p:nvSpPr>
        <p:spPr>
          <a:xfrm>
            <a:off x="4688568" y="2724231"/>
            <a:ext cx="324413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zh-CN" altLang="en-US" sz="2400" noProof="1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创业问答</a:t>
            </a:r>
            <a:endParaRPr lang="zh-CN" altLang="en-US" sz="2400" noProof="1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156" name="组合 44"/>
          <p:cNvGrpSpPr/>
          <p:nvPr/>
        </p:nvGrpSpPr>
        <p:grpSpPr>
          <a:xfrm>
            <a:off x="4259263" y="3559175"/>
            <a:ext cx="796925" cy="687388"/>
            <a:chOff x="4259301" y="3559745"/>
            <a:chExt cx="796206" cy="686384"/>
          </a:xfrm>
        </p:grpSpPr>
        <p:sp>
          <p:nvSpPr>
            <p:cNvPr id="30" name="六边形 29"/>
            <p:cNvSpPr/>
            <p:nvPr/>
          </p:nvSpPr>
          <p:spPr>
            <a:xfrm>
              <a:off x="4259301" y="3559745"/>
              <a:ext cx="796206" cy="686384"/>
            </a:xfrm>
            <a:prstGeom prst="hexagon">
              <a:avLst/>
            </a:prstGeom>
            <a:solidFill>
              <a:srgbClr val="117EB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368933" y="3641327"/>
              <a:ext cx="5769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/>
              <a:r>
                <a:rPr lang="en-US" altLang="zh-CN" sz="2800" noProof="1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3</a:t>
              </a:r>
              <a:endParaRPr lang="zh-CN" altLang="en-US" sz="2800" noProof="1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8" name="任意多边形 27"/>
          <p:cNvSpPr/>
          <p:nvPr/>
        </p:nvSpPr>
        <p:spPr>
          <a:xfrm>
            <a:off x="5165725" y="3559175"/>
            <a:ext cx="3243263" cy="687388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29" name="文本框 28"/>
          <p:cNvSpPr txBox="1"/>
          <p:nvPr/>
        </p:nvSpPr>
        <p:spPr>
          <a:xfrm>
            <a:off x="5165139" y="3672105"/>
            <a:ext cx="324413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zh-CN" altLang="en-US" sz="2400" noProof="1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创业案例分享</a:t>
            </a:r>
            <a:endParaRPr lang="zh-CN" altLang="en-US" sz="2400" noProof="1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161" name="组合 45"/>
          <p:cNvGrpSpPr/>
          <p:nvPr/>
        </p:nvGrpSpPr>
        <p:grpSpPr>
          <a:xfrm>
            <a:off x="4735513" y="4506913"/>
            <a:ext cx="796925" cy="687387"/>
            <a:chOff x="4735872" y="4507619"/>
            <a:chExt cx="796206" cy="686384"/>
          </a:xfrm>
        </p:grpSpPr>
        <p:sp>
          <p:nvSpPr>
            <p:cNvPr id="37" name="六边形 36"/>
            <p:cNvSpPr/>
            <p:nvPr/>
          </p:nvSpPr>
          <p:spPr>
            <a:xfrm>
              <a:off x="4735872" y="4507619"/>
              <a:ext cx="796206" cy="686384"/>
            </a:xfrm>
            <a:prstGeom prst="hexagon">
              <a:avLst/>
            </a:prstGeom>
            <a:solidFill>
              <a:srgbClr val="117EB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4845504" y="4589201"/>
              <a:ext cx="5769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/>
              <a:r>
                <a:rPr lang="en-US" altLang="zh-CN" sz="2800" noProof="1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4</a:t>
              </a:r>
              <a:endParaRPr lang="zh-CN" altLang="en-US" sz="2800" noProof="1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5" name="任意多边形 34"/>
          <p:cNvSpPr/>
          <p:nvPr/>
        </p:nvSpPr>
        <p:spPr>
          <a:xfrm>
            <a:off x="5641975" y="4506913"/>
            <a:ext cx="3243263" cy="687388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36" name="文本框 35"/>
          <p:cNvSpPr txBox="1"/>
          <p:nvPr/>
        </p:nvSpPr>
        <p:spPr>
          <a:xfrm>
            <a:off x="5641710" y="4619979"/>
            <a:ext cx="324413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zh-CN" altLang="en-US" sz="2400" noProof="1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思考与讨论</a:t>
            </a:r>
            <a:endParaRPr lang="zh-CN" altLang="en-US" sz="2400" noProof="1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20387" y="2136339"/>
            <a:ext cx="11016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z="5400" strike="noStrike" noProof="1" dirty="0">
                <a:latin typeface="微软雅黑" panose="020B0503020204020204" charset="-122"/>
                <a:ea typeface="微软雅黑" panose="020B0503020204020204" charset="-122"/>
                <a:cs typeface="+mn-cs"/>
              </a:rPr>
              <a:t>目</a:t>
            </a:r>
            <a:endParaRPr lang="en-US" altLang="zh-CN" sz="5400" strike="noStrike" noProof="1" dirty="0"/>
          </a:p>
          <a:p>
            <a:pPr fontAlgn="auto"/>
            <a:endParaRPr lang="en-US" altLang="zh-CN" sz="5400" strike="noStrike" noProof="1" dirty="0"/>
          </a:p>
          <a:p>
            <a:pPr fontAlgn="auto"/>
            <a:r>
              <a:rPr lang="zh-CN" altLang="en-US" sz="5400" strike="noStrike" noProof="1" dirty="0">
                <a:latin typeface="微软雅黑" panose="020B0503020204020204" charset="-122"/>
                <a:ea typeface="微软雅黑" panose="020B0503020204020204" charset="-122"/>
                <a:cs typeface="+mn-cs"/>
              </a:rPr>
              <a:t>录</a:t>
            </a:r>
            <a:endParaRPr lang="zh-CN" altLang="en-US" sz="5400" strike="noStrike" noProof="1" dirty="0"/>
          </a:p>
        </p:txBody>
      </p:sp>
      <p:grpSp>
        <p:nvGrpSpPr>
          <p:cNvPr id="6167" name="组合 2"/>
          <p:cNvGrpSpPr/>
          <p:nvPr/>
        </p:nvGrpSpPr>
        <p:grpSpPr>
          <a:xfrm>
            <a:off x="674688" y="395288"/>
            <a:ext cx="1592262" cy="1616075"/>
            <a:chOff x="675018" y="483494"/>
            <a:chExt cx="1592413" cy="1617333"/>
          </a:xfrm>
        </p:grpSpPr>
        <p:sp>
          <p:nvSpPr>
            <p:cNvPr id="33" name="六边形 32"/>
            <p:cNvSpPr/>
            <p:nvPr/>
          </p:nvSpPr>
          <p:spPr>
            <a:xfrm>
              <a:off x="1073122" y="1414443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34" name="六边形 33"/>
            <p:cNvSpPr/>
            <p:nvPr/>
          </p:nvSpPr>
          <p:spPr>
            <a:xfrm>
              <a:off x="1073122" y="483494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39" name="六边形 38"/>
            <p:cNvSpPr/>
            <p:nvPr/>
          </p:nvSpPr>
          <p:spPr>
            <a:xfrm>
              <a:off x="1471225" y="933221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40" name="六边形 39"/>
            <p:cNvSpPr/>
            <p:nvPr/>
          </p:nvSpPr>
          <p:spPr>
            <a:xfrm>
              <a:off x="675018" y="933221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grpSp>
        <p:nvGrpSpPr>
          <p:cNvPr id="33794" name="组合 1"/>
          <p:cNvGrpSpPr/>
          <p:nvPr/>
        </p:nvGrpSpPr>
        <p:grpSpPr>
          <a:xfrm>
            <a:off x="1049338" y="1338263"/>
            <a:ext cx="2755900" cy="706437"/>
            <a:chOff x="4212477" y="2876110"/>
            <a:chExt cx="5226374" cy="1340539"/>
          </a:xfrm>
        </p:grpSpPr>
        <p:sp>
          <p:nvSpPr>
            <p:cNvPr id="4" name="任意多边形 3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4000" strike="noStrike" noProof="1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212477" y="2876362"/>
              <a:ext cx="5226374" cy="134028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 fontAlgn="auto"/>
              <a:r>
                <a:rPr lang="zh-CN" altLang="en-US" sz="4000" noProof="1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共享自行车</a:t>
              </a:r>
              <a:endParaRPr lang="zh-CN" altLang="en-US" sz="4000" noProof="1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grpSp>
        <p:nvGrpSpPr>
          <p:cNvPr id="34818" name="组合 7"/>
          <p:cNvGrpSpPr/>
          <p:nvPr/>
        </p:nvGrpSpPr>
        <p:grpSpPr>
          <a:xfrm>
            <a:off x="3249613" y="2957513"/>
            <a:ext cx="5692775" cy="942975"/>
            <a:chOff x="2753150" y="2876110"/>
            <a:chExt cx="6685701" cy="1105781"/>
          </a:xfrm>
        </p:grpSpPr>
        <p:grpSp>
          <p:nvGrpSpPr>
            <p:cNvPr id="34819" name="组合 1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3" name="六边形 2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2400" strike="noStrike" noProof="1" dirty="0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3415791" y="1777322"/>
                <a:ext cx="576943" cy="471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/>
                <a:r>
                  <a:rPr lang="en-US" altLang="zh-CN" sz="3600" noProof="1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4</a:t>
                </a:r>
                <a:endParaRPr lang="zh-CN" altLang="en-US" sz="3600" noProof="1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5" name="任意多边形 4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2400" strike="noStrike" noProof="1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212476" y="3075058"/>
              <a:ext cx="5226375" cy="68540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 fontAlgn="auto"/>
              <a:r>
                <a:rPr lang="zh-CN" altLang="en-US" sz="3200" noProof="1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思考与讨论</a:t>
              </a:r>
              <a:endParaRPr lang="zh-CN" altLang="en-US" sz="3200" noProof="1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grpSp>
        <p:nvGrpSpPr>
          <p:cNvPr id="35842" name="组合 5"/>
          <p:cNvGrpSpPr/>
          <p:nvPr/>
        </p:nvGrpSpPr>
        <p:grpSpPr>
          <a:xfrm>
            <a:off x="1758950" y="2946400"/>
            <a:ext cx="8674100" cy="965200"/>
            <a:chOff x="2263805" y="3430709"/>
            <a:chExt cx="8673483" cy="965464"/>
          </a:xfrm>
        </p:grpSpPr>
        <p:sp>
          <p:nvSpPr>
            <p:cNvPr id="5" name="任意多边形 4"/>
            <p:cNvSpPr/>
            <p:nvPr/>
          </p:nvSpPr>
          <p:spPr>
            <a:xfrm>
              <a:off x="2588117" y="3430709"/>
              <a:ext cx="8024858" cy="965464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117EBF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2263805" y="3497943"/>
              <a:ext cx="8673483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/>
              <a:r>
                <a:rPr lang="zh-CN" sz="4800" noProof="1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从创意到创新与创业</a:t>
              </a:r>
              <a:endParaRPr lang="zh-CN" sz="4800" noProof="1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9220" name="Rectangle 3"/>
          <p:cNvSpPr>
            <a:spLocks noGrp="1"/>
          </p:cNvSpPr>
          <p:nvPr>
            <p:ph idx="4294967295"/>
          </p:nvPr>
        </p:nvSpPr>
        <p:spPr>
          <a:xfrm>
            <a:off x="539750" y="592138"/>
            <a:ext cx="10228263" cy="6034087"/>
          </a:xfrm>
        </p:spPr>
        <p:txBody>
          <a:bodyPr wrap="square" lIns="91440" tIns="45720" rIns="91440" bIns="45720" anchor="t"/>
          <a:p>
            <a:pPr>
              <a:lnSpc>
                <a:spcPct val="150000"/>
              </a:lnSpc>
            </a:pPr>
            <a:r>
              <a:rPr lang="zh-CN" altLang="en-US" sz="4000" i="1" dirty="0">
                <a:solidFill>
                  <a:schemeClr val="bg1"/>
                </a:solidFill>
              </a:rPr>
              <a:t>创意是新的想法</a:t>
            </a:r>
            <a:endParaRPr lang="zh-CN" altLang="en-US" sz="4000" i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4000" i="1" dirty="0">
                <a:solidFill>
                  <a:schemeClr val="bg1"/>
                </a:solidFill>
                <a:ea typeface="黑体" panose="02010609060101010101" pitchFamily="49" charset="-122"/>
              </a:rPr>
              <a:t>创新是新想法的实施 </a:t>
            </a:r>
            <a:endParaRPr lang="zh-CN" altLang="en-US" sz="4000" i="1" dirty="0">
              <a:solidFill>
                <a:schemeClr val="bg1"/>
              </a:solidFill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i="1" dirty="0">
                <a:solidFill>
                  <a:schemeClr val="bg1"/>
                </a:solidFill>
                <a:ea typeface="黑体" panose="02010609060101010101" pitchFamily="49" charset="-122"/>
              </a:rPr>
              <a:t>创业是更复杂、更系统的过程      </a:t>
            </a:r>
            <a:endParaRPr lang="zh-CN" altLang="en-US" sz="4000" i="1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grpSp>
        <p:nvGrpSpPr>
          <p:cNvPr id="37890" name="组合 35"/>
          <p:cNvGrpSpPr/>
          <p:nvPr/>
        </p:nvGrpSpPr>
        <p:grpSpPr>
          <a:xfrm>
            <a:off x="1354138" y="2501900"/>
            <a:ext cx="9483725" cy="1854200"/>
            <a:chOff x="1403229" y="2503503"/>
            <a:chExt cx="9484673" cy="1853214"/>
          </a:xfrm>
        </p:grpSpPr>
        <p:grpSp>
          <p:nvGrpSpPr>
            <p:cNvPr id="37891" name="组合 22"/>
            <p:cNvGrpSpPr/>
            <p:nvPr/>
          </p:nvGrpSpPr>
          <p:grpSpPr>
            <a:xfrm>
              <a:off x="1403229" y="2968472"/>
              <a:ext cx="923277" cy="923277"/>
              <a:chOff x="2433962" y="2967362"/>
              <a:chExt cx="923277" cy="923277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2433962" y="2967362"/>
                <a:ext cx="923277" cy="923277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/>
              </a:p>
            </p:txBody>
          </p:sp>
          <p:sp>
            <p:nvSpPr>
              <p:cNvPr id="37893" name="文本框 24"/>
              <p:cNvSpPr txBox="1"/>
              <p:nvPr/>
            </p:nvSpPr>
            <p:spPr>
              <a:xfrm>
                <a:off x="2727665" y="3044280"/>
                <a:ext cx="335871" cy="76944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pPr algn="ctr"/>
                <a:r>
                  <a:rPr lang="en-US" altLang="zh-CN" sz="4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T</a:t>
                </a:r>
                <a:endParaRPr lang="zh-CN" altLang="en-US" sz="4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37894" name="组合 30"/>
            <p:cNvGrpSpPr/>
            <p:nvPr/>
          </p:nvGrpSpPr>
          <p:grpSpPr>
            <a:xfrm>
              <a:off x="2578640" y="2750968"/>
              <a:ext cx="1358284" cy="1358284"/>
              <a:chOff x="2578640" y="2750968"/>
              <a:chExt cx="1358284" cy="1358284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2578640" y="2750968"/>
                <a:ext cx="1358284" cy="135828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/>
              </a:p>
            </p:txBody>
          </p:sp>
          <p:sp>
            <p:nvSpPr>
              <p:cNvPr id="37896" name="文本框 25"/>
              <p:cNvSpPr txBox="1"/>
              <p:nvPr/>
            </p:nvSpPr>
            <p:spPr>
              <a:xfrm>
                <a:off x="2760633" y="2876112"/>
                <a:ext cx="994299" cy="110799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pPr algn="ctr"/>
                <a:r>
                  <a:rPr lang="en-US" altLang="zh-CN" sz="66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H</a:t>
                </a:r>
                <a:endParaRPr lang="zh-CN" altLang="en-US" sz="6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37897" name="组合 31"/>
            <p:cNvGrpSpPr/>
            <p:nvPr/>
          </p:nvGrpSpPr>
          <p:grpSpPr>
            <a:xfrm>
              <a:off x="4189058" y="2503503"/>
              <a:ext cx="1853214" cy="1853214"/>
              <a:chOff x="4189058" y="2503503"/>
              <a:chExt cx="1853214" cy="1853214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4189058" y="2503503"/>
                <a:ext cx="1853214" cy="185321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/>
              </a:p>
            </p:txBody>
          </p:sp>
          <p:sp>
            <p:nvSpPr>
              <p:cNvPr id="37899" name="文本框 26"/>
              <p:cNvSpPr txBox="1"/>
              <p:nvPr/>
            </p:nvSpPr>
            <p:spPr>
              <a:xfrm>
                <a:off x="4618516" y="2645280"/>
                <a:ext cx="994299" cy="156966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pPr algn="ctr"/>
                <a:r>
                  <a:rPr lang="en-US" altLang="zh-CN" sz="96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A</a:t>
                </a:r>
                <a:endParaRPr lang="zh-CN" altLang="en-US" sz="9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37900" name="组合 32"/>
            <p:cNvGrpSpPr/>
            <p:nvPr/>
          </p:nvGrpSpPr>
          <p:grpSpPr>
            <a:xfrm>
              <a:off x="6294406" y="2503503"/>
              <a:ext cx="1853214" cy="1853214"/>
              <a:chOff x="6294406" y="2503503"/>
              <a:chExt cx="1853214" cy="1853214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6294406" y="2503503"/>
                <a:ext cx="1853214" cy="185321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/>
              </a:p>
            </p:txBody>
          </p:sp>
          <p:sp>
            <p:nvSpPr>
              <p:cNvPr id="37902" name="文本框 27"/>
              <p:cNvSpPr txBox="1"/>
              <p:nvPr/>
            </p:nvSpPr>
            <p:spPr>
              <a:xfrm>
                <a:off x="6723863" y="2645280"/>
                <a:ext cx="994299" cy="156966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pPr algn="ctr"/>
                <a:r>
                  <a:rPr lang="en-US" altLang="zh-CN" sz="96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N</a:t>
                </a:r>
                <a:endParaRPr lang="zh-CN" altLang="en-US" sz="9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37903" name="组合 33"/>
            <p:cNvGrpSpPr/>
            <p:nvPr/>
          </p:nvGrpSpPr>
          <p:grpSpPr>
            <a:xfrm>
              <a:off x="8399756" y="2750968"/>
              <a:ext cx="1358284" cy="1358284"/>
              <a:chOff x="8399756" y="2750968"/>
              <a:chExt cx="1358284" cy="1358284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8399756" y="2750968"/>
                <a:ext cx="1358284" cy="135828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/>
              </a:p>
            </p:txBody>
          </p:sp>
          <p:sp>
            <p:nvSpPr>
              <p:cNvPr id="37905" name="文本框 28"/>
              <p:cNvSpPr txBox="1"/>
              <p:nvPr/>
            </p:nvSpPr>
            <p:spPr>
              <a:xfrm>
                <a:off x="8581749" y="2876112"/>
                <a:ext cx="994299" cy="110799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pPr algn="ctr"/>
                <a:r>
                  <a:rPr lang="en-US" altLang="zh-CN" sz="66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K</a:t>
                </a:r>
                <a:endParaRPr lang="zh-CN" altLang="en-US" sz="6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37906" name="组合 34"/>
            <p:cNvGrpSpPr/>
            <p:nvPr/>
          </p:nvGrpSpPr>
          <p:grpSpPr>
            <a:xfrm>
              <a:off x="9964625" y="3044279"/>
              <a:ext cx="923277" cy="923277"/>
              <a:chOff x="9964625" y="3044279"/>
              <a:chExt cx="923277" cy="923277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9964625" y="3044279"/>
                <a:ext cx="923277" cy="923277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/>
              </a:p>
            </p:txBody>
          </p:sp>
          <p:sp>
            <p:nvSpPr>
              <p:cNvPr id="37908" name="文本框 29"/>
              <p:cNvSpPr txBox="1"/>
              <p:nvPr/>
            </p:nvSpPr>
            <p:spPr>
              <a:xfrm>
                <a:off x="10258328" y="3121197"/>
                <a:ext cx="335871" cy="76944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pPr algn="ctr"/>
                <a:r>
                  <a:rPr lang="en-US" altLang="zh-CN" sz="4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S</a:t>
                </a:r>
                <a:endParaRPr lang="zh-CN" altLang="en-US" sz="4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grpSp>
        <p:nvGrpSpPr>
          <p:cNvPr id="39938" name="组合 1"/>
          <p:cNvGrpSpPr/>
          <p:nvPr/>
        </p:nvGrpSpPr>
        <p:grpSpPr>
          <a:xfrm>
            <a:off x="-134937" y="115888"/>
            <a:ext cx="3830637" cy="811212"/>
            <a:chOff x="2172721" y="2876110"/>
            <a:chExt cx="7266130" cy="1539234"/>
          </a:xfrm>
        </p:grpSpPr>
        <p:grpSp>
          <p:nvGrpSpPr>
            <p:cNvPr id="39939" name="组合 2"/>
            <p:cNvGrpSpPr/>
            <p:nvPr/>
          </p:nvGrpSpPr>
          <p:grpSpPr>
            <a:xfrm>
              <a:off x="2172721" y="2876110"/>
              <a:ext cx="2664920" cy="1471546"/>
              <a:chOff x="2945873" y="1663997"/>
              <a:chExt cx="1654178" cy="913423"/>
            </a:xfrm>
          </p:grpSpPr>
          <p:sp>
            <p:nvSpPr>
              <p:cNvPr id="6" name="六边形 5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4000" strike="noStrike" noProof="1" dirty="0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2945873" y="1745473"/>
                <a:ext cx="1654178" cy="831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/>
                <a:r>
                  <a:rPr lang="zh-CN" altLang="en-US" sz="4000" noProof="1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活动</a:t>
                </a:r>
                <a:endParaRPr lang="zh-CN" altLang="en-US" sz="4000" noProof="1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4" name="任意多边形 3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4000" strike="noStrike" noProof="1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212477" y="3075057"/>
              <a:ext cx="5226374" cy="134028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 fontAlgn="auto"/>
              <a:r>
                <a:rPr lang="zh-CN" altLang="en-US" sz="4000" noProof="1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纸飞机</a:t>
              </a:r>
              <a:endParaRPr lang="zh-CN" altLang="en-US" sz="4000" noProof="1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grpSp>
        <p:nvGrpSpPr>
          <p:cNvPr id="7170" name="组合 7"/>
          <p:cNvGrpSpPr/>
          <p:nvPr/>
        </p:nvGrpSpPr>
        <p:grpSpPr>
          <a:xfrm>
            <a:off x="3249613" y="2957513"/>
            <a:ext cx="5692775" cy="942975"/>
            <a:chOff x="2753150" y="2876110"/>
            <a:chExt cx="6685701" cy="1105781"/>
          </a:xfrm>
        </p:grpSpPr>
        <p:grpSp>
          <p:nvGrpSpPr>
            <p:cNvPr id="7171" name="组合 1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3" name="六边形 2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2400" strike="noStrike" noProof="1" dirty="0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3415791" y="1777322"/>
                <a:ext cx="576943" cy="471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/>
                <a:r>
                  <a:rPr lang="en-US" altLang="zh-CN" sz="3600" noProof="1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1</a:t>
                </a:r>
                <a:endParaRPr lang="zh-CN" altLang="en-US" sz="3600" noProof="1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5" name="任意多边形 4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2400" strike="noStrike" noProof="1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212476" y="3075058"/>
              <a:ext cx="5226375" cy="68540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 fontAlgn="auto"/>
              <a:r>
                <a:rPr lang="zh-CN" altLang="en-US" sz="3200" noProof="1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引导案例</a:t>
              </a:r>
              <a:endParaRPr lang="zh-CN" altLang="en-US" sz="3200" noProof="1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8194" name="图片 1" descr="17723726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4750" y="1771650"/>
            <a:ext cx="4762500" cy="3314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grpSp>
        <p:nvGrpSpPr>
          <p:cNvPr id="9218" name="组合 7"/>
          <p:cNvGrpSpPr/>
          <p:nvPr/>
        </p:nvGrpSpPr>
        <p:grpSpPr>
          <a:xfrm>
            <a:off x="3249613" y="2957513"/>
            <a:ext cx="5692775" cy="942975"/>
            <a:chOff x="2753150" y="2876110"/>
            <a:chExt cx="6685701" cy="1105781"/>
          </a:xfrm>
        </p:grpSpPr>
        <p:grpSp>
          <p:nvGrpSpPr>
            <p:cNvPr id="9219" name="组合 1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3" name="六边形 2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2400" strike="noStrike" noProof="1" dirty="0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3415791" y="1777322"/>
                <a:ext cx="576943" cy="471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/>
                <a:r>
                  <a:rPr lang="en-US" altLang="zh-CN" sz="3600" noProof="1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2</a:t>
                </a:r>
                <a:endParaRPr lang="zh-CN" altLang="en-US" sz="3600" noProof="1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5" name="任意多边形 4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2400" strike="noStrike" noProof="1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212476" y="3075058"/>
              <a:ext cx="5226375" cy="68540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 fontAlgn="auto"/>
              <a:r>
                <a:rPr lang="zh-CN" altLang="en-US" sz="3200" noProof="1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创业问答</a:t>
              </a:r>
              <a:endParaRPr lang="zh-CN" altLang="en-US" sz="3200" noProof="1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42" name="图片 2" descr="01ba4557de4d4a0000012e7e313794.jpg@2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3500" y="-381000"/>
            <a:ext cx="9525000" cy="7620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标题 466945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p>
            <a:r>
              <a:rPr lang="zh-CN" altLang="en-US" sz="3600" dirty="0">
                <a:solidFill>
                  <a:srgbClr val="FFC000"/>
                </a:solidFill>
                <a:latin typeface="隶书" pitchFamily="49" charset="-122"/>
                <a:ea typeface="隶书" pitchFamily="49" charset="-122"/>
              </a:rPr>
              <a:t>自行车的发展</a:t>
            </a:r>
            <a:endParaRPr lang="zh-CN" altLang="en-US" sz="3600" dirty="0">
              <a:solidFill>
                <a:srgbClr val="FFC0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1266" name="文本占位符 466946"/>
          <p:cNvSpPr>
            <a:spLocks noGrp="1"/>
          </p:cNvSpPr>
          <p:nvPr>
            <p:ph type="body"/>
          </p:nvPr>
        </p:nvSpPr>
        <p:spPr>
          <a:xfrm>
            <a:off x="1803400" y="2057400"/>
            <a:ext cx="8875713" cy="4419600"/>
          </a:xfrm>
        </p:spPr>
        <p:txBody>
          <a:bodyPr lIns="91440" tIns="45720" rIns="91440" bIns="45720" anchor="t"/>
          <a:p>
            <a:pPr algn="just">
              <a:lnSpc>
                <a:spcPct val="130000"/>
              </a:lnSpc>
              <a:spcBef>
                <a:spcPct val="0"/>
              </a:spcBef>
              <a:buClr>
                <a:schemeClr val="bg1"/>
              </a:buClr>
              <a:buSzPct val="100000"/>
            </a:pPr>
            <a:r>
              <a:rPr lang="zh-CN" altLang="en-US" sz="2400" dirty="0">
                <a:solidFill>
                  <a:srgbClr val="FFC000"/>
                </a:solidFill>
                <a:latin typeface="隶书" pitchFamily="49" charset="-122"/>
                <a:ea typeface="隶书" pitchFamily="49" charset="-122"/>
              </a:rPr>
              <a:t>1817年发明的称为“木房子”的第一辆自行车由机架及木制的轮子组成，没有手把，骑车人的脚是驱动动力。从工程的观点看，该车不舒适、不能转向等。</a:t>
            </a:r>
            <a:endParaRPr lang="zh-CN" altLang="en-US" sz="2400" dirty="0">
              <a:solidFill>
                <a:srgbClr val="FFC000"/>
              </a:solidFill>
              <a:latin typeface="隶书" pitchFamily="49" charset="-122"/>
              <a:ea typeface="隶书" pitchFamily="49" charset="-122"/>
            </a:endParaRPr>
          </a:p>
          <a:p>
            <a:pPr algn="just">
              <a:lnSpc>
                <a:spcPct val="130000"/>
              </a:lnSpc>
              <a:spcBef>
                <a:spcPct val="0"/>
              </a:spcBef>
              <a:buClr>
                <a:schemeClr val="bg1"/>
              </a:buClr>
              <a:buSzPct val="100000"/>
            </a:pPr>
            <a:r>
              <a:rPr lang="zh-CN" altLang="en-US" sz="2400" dirty="0">
                <a:solidFill>
                  <a:srgbClr val="FFC000"/>
                </a:solidFill>
                <a:latin typeface="隶书" pitchFamily="49" charset="-122"/>
                <a:ea typeface="隶书" pitchFamily="49" charset="-122"/>
              </a:rPr>
              <a:t>1861年，基于“木房子”的新一代自形车设计成功，该车是现在所说的“早期脚踏车”，“木房子”的缺点依然存在。</a:t>
            </a:r>
            <a:endParaRPr lang="zh-CN" altLang="en-US" sz="2400" dirty="0">
              <a:solidFill>
                <a:srgbClr val="FFC000"/>
              </a:solidFill>
              <a:latin typeface="隶书" pitchFamily="49" charset="-122"/>
              <a:ea typeface="隶书" pitchFamily="49" charset="-122"/>
            </a:endParaRPr>
          </a:p>
          <a:p>
            <a:pPr algn="just">
              <a:lnSpc>
                <a:spcPct val="130000"/>
              </a:lnSpc>
              <a:spcBef>
                <a:spcPct val="0"/>
              </a:spcBef>
              <a:buClr>
                <a:schemeClr val="bg1"/>
              </a:buClr>
              <a:buSzPct val="100000"/>
            </a:pPr>
            <a:r>
              <a:rPr lang="zh-CN" altLang="en-US" sz="2400" dirty="0">
                <a:solidFill>
                  <a:srgbClr val="FFC000"/>
                </a:solidFill>
                <a:latin typeface="隶书" pitchFamily="49" charset="-122"/>
                <a:ea typeface="隶书" pitchFamily="49" charset="-122"/>
              </a:rPr>
              <a:t>1870年，被称为“</a:t>
            </a:r>
            <a:r>
              <a:rPr lang="en-US" altLang="zh-CN" sz="2400">
                <a:solidFill>
                  <a:srgbClr val="FFC000"/>
                </a:solidFill>
                <a:latin typeface="Times New Roman" panose="02020603050405020304" pitchFamily="18" charset="0"/>
                <a:ea typeface="隶书" pitchFamily="49" charset="-122"/>
              </a:rPr>
              <a:t>Ariel</a:t>
            </a:r>
            <a:r>
              <a:rPr lang="en-US" altLang="zh-CN" sz="2400">
                <a:solidFill>
                  <a:srgbClr val="FFC000"/>
                </a:solidFill>
                <a:latin typeface="隶书" pitchFamily="49" charset="-122"/>
                <a:ea typeface="隶书" pitchFamily="49" charset="-122"/>
              </a:rPr>
              <a:t>”</a:t>
            </a:r>
            <a:r>
              <a:rPr lang="zh-CN" altLang="en-US" sz="2400" dirty="0">
                <a:solidFill>
                  <a:srgbClr val="FFC000"/>
                </a:solidFill>
                <a:latin typeface="隶书" pitchFamily="49" charset="-122"/>
                <a:ea typeface="隶书" pitchFamily="49" charset="-122"/>
              </a:rPr>
              <a:t>的自行车车设计成功，该车前轮安装在一个垂直的轴上，使转向成为可能，但依然不安全、不舒适、驱动困难。</a:t>
            </a:r>
            <a:endParaRPr lang="zh-CN" altLang="en-US" sz="2400" dirty="0">
              <a:solidFill>
                <a:srgbClr val="FFC0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2" name="灯片编号占位符 1"/>
          <p:cNvSpPr/>
          <p:nvPr>
            <p:ph type="sldNum" sz="quarter" idx="12"/>
          </p:nvPr>
        </p:nvSpPr>
        <p:spPr/>
        <p:txBody>
          <a:bodyPr vert="horz" lIns="91440" tIns="45720" rIns="91440" bIns="45720" rtlCol="0" anchor="ctr"/>
          <a:p>
            <a:pPr lvl="0" fontAlgn="auto"/>
            <a:fld id="{9A0DB2DC-4C9A-4742-B13C-FB6460FD3503}" type="slidenum">
              <a:rPr lang="zh-CN" altLang="en-US" strike="noStrike" noProof="1" dirty="0">
                <a:latin typeface="+mn-lt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文本占位符 467970"/>
          <p:cNvSpPr>
            <a:spLocks noGrp="1"/>
          </p:cNvSpPr>
          <p:nvPr>
            <p:ph type="body"/>
          </p:nvPr>
        </p:nvSpPr>
        <p:spPr>
          <a:xfrm>
            <a:off x="2216150" y="2057400"/>
            <a:ext cx="8420100" cy="4419600"/>
          </a:xfrm>
        </p:spPr>
        <p:txBody>
          <a:bodyPr lIns="91440" tIns="45720" rIns="91440" bIns="45720" anchor="t"/>
          <a:p>
            <a:pPr algn="just">
              <a:spcBef>
                <a:spcPct val="50000"/>
              </a:spcBef>
              <a:buClr>
                <a:schemeClr val="bg1"/>
              </a:buClr>
              <a:buSzPct val="100000"/>
            </a:pPr>
            <a:r>
              <a:rPr lang="zh-CN" altLang="en-US" sz="2400" dirty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1879年，脚登驱动、链轮及链条传动的自行车设计成功，该类车的速度可以达到很高，但该类自行车没有车闸，因此高速骑车时很危险。</a:t>
            </a:r>
            <a:endParaRPr lang="zh-CN" altLang="en-US" sz="2400" dirty="0">
              <a:solidFill>
                <a:srgbClr val="FFFF00"/>
              </a:solidFill>
              <a:latin typeface="隶书" pitchFamily="49" charset="-122"/>
              <a:ea typeface="隶书" pitchFamily="49" charset="-122"/>
            </a:endParaRPr>
          </a:p>
          <a:p>
            <a:pPr algn="just">
              <a:spcBef>
                <a:spcPct val="50000"/>
              </a:spcBef>
              <a:buClr>
                <a:schemeClr val="bg1"/>
              </a:buClr>
              <a:buSzPct val="100000"/>
            </a:pPr>
            <a:r>
              <a:rPr lang="zh-CN" altLang="en-US" sz="2400" dirty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1888年，车闸设计成功，前轮直径已变大，但零部件材料不过关，影响了自行车的速度。</a:t>
            </a:r>
            <a:endParaRPr lang="zh-CN" altLang="en-US" sz="2400" dirty="0">
              <a:solidFill>
                <a:srgbClr val="FFFF00"/>
              </a:solidFill>
              <a:latin typeface="隶书" pitchFamily="49" charset="-122"/>
              <a:ea typeface="隶书" pitchFamily="49" charset="-122"/>
            </a:endParaRPr>
          </a:p>
          <a:p>
            <a:pPr algn="just">
              <a:spcBef>
                <a:spcPct val="50000"/>
              </a:spcBef>
              <a:buClr>
                <a:schemeClr val="bg1"/>
              </a:buClr>
              <a:buSzPct val="100000"/>
            </a:pPr>
            <a:r>
              <a:rPr lang="zh-CN" altLang="en-US" sz="2400" dirty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20世纪，各种新材料用于自行车零件。</a:t>
            </a:r>
            <a:endParaRPr lang="zh-CN" altLang="en-US" sz="2400" dirty="0">
              <a:solidFill>
                <a:srgbClr val="FFFF00"/>
              </a:solidFill>
              <a:latin typeface="隶书" pitchFamily="49" charset="-122"/>
              <a:ea typeface="隶书" pitchFamily="49" charset="-122"/>
            </a:endParaRPr>
          </a:p>
          <a:p>
            <a:pPr algn="just">
              <a:spcBef>
                <a:spcPct val="50000"/>
              </a:spcBef>
              <a:buClr>
                <a:schemeClr val="bg1"/>
              </a:buClr>
              <a:buSzPct val="100000"/>
              <a:buNone/>
            </a:pPr>
            <a:endParaRPr lang="zh-CN" altLang="en-US" sz="2400" dirty="0">
              <a:solidFill>
                <a:srgbClr val="FFFF00"/>
              </a:solidFill>
              <a:latin typeface="隶书" pitchFamily="49" charset="-122"/>
              <a:ea typeface="隶书" pitchFamily="49" charset="-122"/>
            </a:endParaRPr>
          </a:p>
          <a:p>
            <a:pPr algn="just">
              <a:spcBef>
                <a:spcPct val="50000"/>
              </a:spcBef>
              <a:buClr>
                <a:schemeClr val="bg1"/>
              </a:buClr>
              <a:buSzPct val="100000"/>
            </a:pPr>
            <a:r>
              <a:rPr lang="zh-CN" altLang="en-US" sz="4000" dirty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在自行车进化的过程中，全世界申请了相关专利</a:t>
            </a:r>
            <a:r>
              <a:rPr lang="en-US" altLang="zh-CN" sz="4000" dirty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15000</a:t>
            </a:r>
            <a:r>
              <a:rPr lang="zh-CN" altLang="zh-CN" sz="4000" dirty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多</a:t>
            </a:r>
            <a:r>
              <a:rPr lang="zh-CN" altLang="en-US" sz="4000" dirty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件。</a:t>
            </a:r>
            <a:endParaRPr lang="zh-CN" altLang="en-US" sz="4000" dirty="0">
              <a:solidFill>
                <a:srgbClr val="FFFF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2" name="灯片编号占位符 1"/>
          <p:cNvSpPr/>
          <p:nvPr>
            <p:ph type="sldNum" sz="quarter" idx="12"/>
          </p:nvPr>
        </p:nvSpPr>
        <p:spPr/>
        <p:txBody>
          <a:bodyPr vert="horz" lIns="91440" tIns="45720" rIns="91440" bIns="45720" rtlCol="0" anchor="ctr"/>
          <a:p>
            <a:pPr lvl="0" fontAlgn="auto"/>
            <a:fld id="{9A0DB2DC-4C9A-4742-B13C-FB6460FD3503}" type="slidenum">
              <a:rPr lang="zh-CN" altLang="en-US" strike="noStrike" noProof="1" dirty="0">
                <a:latin typeface="+mn-lt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2368</Words>
  <Application>WPS 演示</Application>
  <PresentationFormat>宽屏</PresentationFormat>
  <Paragraphs>325</Paragraphs>
  <Slides>35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9" baseType="lpstr">
      <vt:lpstr>Arial</vt:lpstr>
      <vt:lpstr>宋体</vt:lpstr>
      <vt:lpstr>Wingdings</vt:lpstr>
      <vt:lpstr>Calibri</vt:lpstr>
      <vt:lpstr>微软雅黑</vt:lpstr>
      <vt:lpstr>隶书</vt:lpstr>
      <vt:lpstr>Times New Roman</vt:lpstr>
      <vt:lpstr>Arial Unicode MS</vt:lpstr>
      <vt:lpstr>Calibri Light</vt:lpstr>
      <vt:lpstr>Tahoma</vt:lpstr>
      <vt:lpstr>Verdana</vt:lpstr>
      <vt:lpstr>黑体</vt:lpstr>
      <vt:lpstr>华文新魏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自行车的发展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自行车创新设计设问探求表 </vt:lpstr>
      <vt:lpstr>自行车</vt:lpstr>
      <vt:lpstr>PowerPoint 演示文稿</vt:lpstr>
      <vt:lpstr>对自行车的创新</vt:lpstr>
      <vt:lpstr>PowerPoint 演示文稿</vt:lpstr>
      <vt:lpstr>PowerPoint 演示文稿</vt:lpstr>
      <vt:lpstr>PowerPoint 演示文稿</vt:lpstr>
      <vt:lpstr>PowerPoint 演示文稿</vt:lpstr>
      <vt:lpstr>各种自行车（专利约15000种） 自行车的本质：骑   方式：“行”、“锻炼”、“休闲”、“方便” 突破传统创造新的方法： 折叠自行车、双人自行车、山地自行车、儿童自行车等</vt:lpstr>
      <vt:lpstr>PowerPoint 演示文稿</vt:lpstr>
      <vt:lpstr>PowerPoint 演示文稿</vt:lpstr>
      <vt:lpstr>PowerPoint 演示文稿</vt:lpstr>
      <vt:lpstr>PowerPoint 演示文稿</vt:lpstr>
      <vt:lpstr>头脑风暴：如何改进一辆新自行车？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大树家</cp:lastModifiedBy>
  <cp:revision>33</cp:revision>
  <dcterms:created xsi:type="dcterms:W3CDTF">2017-08-26T16:45:00Z</dcterms:created>
  <dcterms:modified xsi:type="dcterms:W3CDTF">2020-03-12T15:26:34Z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