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11" r:id="rId3"/>
    <p:sldId id="1138" r:id="rId4"/>
    <p:sldId id="1139" r:id="rId5"/>
    <p:sldId id="1140" r:id="rId6"/>
    <p:sldId id="1141" r:id="rId7"/>
    <p:sldId id="1142" r:id="rId8"/>
  </p:sldIdLst>
  <p:sldSz cx="9906000" cy="6858000" type="A4"/>
  <p:notesSz cx="6858000" cy="914400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969696"/>
    <a:srgbClr val="FF0066"/>
    <a:srgbClr val="FF3300"/>
    <a:srgbClr val="99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416" y="-78"/>
      </p:cViewPr>
      <p:guideLst>
        <p:guide orient="horz" pos="2160"/>
        <p:guide pos="5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t" anchorCtr="0" compatLnSpc="1"/>
          <a:lstStyle>
            <a:lvl1pPr defTabSz="942975">
              <a:defRPr sz="1200" b="0"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t" anchorCtr="0" compatLnSpc="1"/>
          <a:lstStyle>
            <a:lvl1pPr algn="r" defTabSz="942975">
              <a:defRPr sz="1200" b="0"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</a:lstStyle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7412" name="幻灯片图像占位符 2051"/>
          <p:cNvSpPr>
            <a:spLocks noGrp="1"/>
          </p:cNvSpPr>
          <p:nvPr>
            <p:ph type="sldImg"/>
          </p:nvPr>
        </p:nvSpPr>
        <p:spPr>
          <a:xfrm>
            <a:off x="696913" y="685800"/>
            <a:ext cx="5462587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348" tIns="47174" rIns="94348" bIns="4717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b" anchorCtr="0" compatLnSpc="1"/>
          <a:lstStyle>
            <a:lvl1pPr defTabSz="942975">
              <a:defRPr sz="1200" b="0"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b" anchorCtr="0" compatLnSpc="1"/>
          <a:p>
            <a:pPr lvl="0" algn="r" defTabSz="942975" eaLnBrk="1" fontAlgn="base" hangingPunct="1"/>
            <a:fld id="{9A0DB2DC-4C9A-4742-B13C-FB6460FD3503}" type="slidenum">
              <a:rPr lang="en-US" altLang="zh-CN" sz="1200" b="0" strike="noStrike" noProof="1" dirty="0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</a:fld>
            <a:endParaRPr lang="en-US" altLang="zh-CN" sz="1200" b="0" strike="noStrike" noProof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14913" y="1825625"/>
            <a:ext cx="421005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14913" y="4076700"/>
            <a:ext cx="421005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1038" y="365125"/>
            <a:ext cx="8543925" cy="58118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base"/>
            <a:r>
              <a:rPr lang="zh-CN" altLang="en-US" sz="48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2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wmf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圆角矩形 1025"/>
          <p:cNvSpPr>
            <a:spLocks noChangeArrowheads="1"/>
          </p:cNvSpPr>
          <p:nvPr/>
        </p:nvSpPr>
        <p:spPr bwMode="auto"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7" name="矩形 1026"/>
          <p:cNvSpPr>
            <a:spLocks noChangeArrowheads="1"/>
          </p:cNvSpPr>
          <p:nvPr/>
        </p:nvSpPr>
        <p:spPr bwMode="auto"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8" name="文本框 1027"/>
          <p:cNvSpPr txBox="1">
            <a:spLocks noChangeArrowheads="1"/>
          </p:cNvSpPr>
          <p:nvPr/>
        </p:nvSpPr>
        <p:spPr bwMode="auto">
          <a:xfrm>
            <a:off x="273050" y="88900"/>
            <a:ext cx="1828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n-cs"/>
              </a:rPr>
              <a:t>混凝土结构施工</a:t>
            </a:r>
            <a:endParaRPr kumimoji="0" lang="en-GB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方正魏碑简体" pitchFamily="2" charset="-122"/>
              <a:cs typeface="+mn-cs"/>
            </a:endParaRPr>
          </a:p>
        </p:txBody>
      </p:sp>
      <p:pic>
        <p:nvPicPr>
          <p:cNvPr id="1029" name="图片 1028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29"/>
          <p:cNvSpPr>
            <a:spLocks noChangeArrowheads="1"/>
          </p:cNvSpPr>
          <p:nvPr/>
        </p:nvSpPr>
        <p:spPr bwMode="auto"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1" name="矩形 1030"/>
          <p:cNvSpPr>
            <a:spLocks noChangeArrowheads="1"/>
          </p:cNvSpPr>
          <p:nvPr/>
        </p:nvSpPr>
        <p:spPr bwMode="auto"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79873"/>
          <p:cNvSpPr>
            <a:spLocks noGrp="1"/>
          </p:cNvSpPr>
          <p:nvPr>
            <p:ph type="title"/>
          </p:nvPr>
        </p:nvSpPr>
        <p:spPr>
          <a:xfrm>
            <a:off x="495300" y="654050"/>
            <a:ext cx="8915400" cy="647700"/>
          </a:xfrm>
          <a:noFill/>
          <a:ln>
            <a:noFill/>
          </a:ln>
        </p:spPr>
        <p:txBody>
          <a:bodyPr anchor="t"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黑体" panose="02010609060101010101" pitchFamily="49" charset="-122"/>
              </a:rPr>
              <a:t>5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钢筋工程验收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4" name="文本占位符 79874"/>
          <p:cNvSpPr>
            <a:spLocks noGrp="1"/>
          </p:cNvSpPr>
          <p:nvPr>
            <p:ph idx="1"/>
          </p:nvPr>
        </p:nvSpPr>
        <p:spPr>
          <a:xfrm>
            <a:off x="273050" y="1341438"/>
            <a:ext cx="9432925" cy="1108075"/>
          </a:xfrm>
          <a:noFill/>
          <a:ln>
            <a:noFill/>
          </a:ln>
        </p:spPr>
        <p:txBody>
          <a:bodyPr anchor="t"/>
          <a:p>
            <a:pPr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 钢筋工程属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隐蔽工程</a:t>
            </a:r>
            <a:r>
              <a:rPr lang="zh-CN" altLang="en-US" sz="2400" b="1" dirty="0">
                <a:latin typeface="宋体" panose="02010600030101010101" pitchFamily="2" charset="-122"/>
              </a:rPr>
              <a:t>，浇筑砼前应组织对钢筋和预埋件进行验收，并做好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隐蔽工程记录</a:t>
            </a:r>
            <a:r>
              <a:rPr lang="zh-CN" altLang="en-US" sz="2400" b="1" dirty="0">
                <a:latin typeface="宋体" panose="02010600030101010101" pitchFamily="2" charset="-122"/>
              </a:rPr>
              <a:t>，相关各方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签字确认</a:t>
            </a:r>
            <a:r>
              <a:rPr lang="zh-CN" altLang="en-US" sz="2400" b="1" dirty="0">
                <a:latin typeface="宋体" panose="02010600030101010101" pitchFamily="2" charset="-122"/>
              </a:rPr>
              <a:t>，以备查证。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18435" name="文本框 79875"/>
          <p:cNvSpPr txBox="1"/>
          <p:nvPr/>
        </p:nvSpPr>
        <p:spPr>
          <a:xfrm>
            <a:off x="6392863" y="188913"/>
            <a:ext cx="3167062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5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钢筋的绑扎与安装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8436" name="图片 79876" descr="钢筋工程验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9988" y="2492375"/>
            <a:ext cx="4862512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矩形 79877"/>
          <p:cNvSpPr/>
          <p:nvPr/>
        </p:nvSpPr>
        <p:spPr>
          <a:xfrm>
            <a:off x="1208088" y="5734050"/>
            <a:ext cx="8353425" cy="476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05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筏板基础钢筋验收                               柱基础钢筋验收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文本框 79878"/>
          <p:cNvSpPr txBox="1"/>
          <p:nvPr/>
        </p:nvSpPr>
        <p:spPr>
          <a:xfrm>
            <a:off x="6608763" y="6505575"/>
            <a:ext cx="316706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spcBef>
                <a:spcPct val="5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共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62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r>
              <a:rPr lang="en-US" altLang="zh-CN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</a:rPr>
              <a:t>62</a:t>
            </a:r>
            <a:r>
              <a:rPr lang="zh-CN" altLang="en-US" sz="1800" dirty="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页</a:t>
            </a:r>
            <a:endParaRPr lang="zh-CN" altLang="en-US" sz="1800" dirty="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8439" name="图片 79879" descr="监理、施工单位现场分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493963"/>
            <a:ext cx="4883150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95" y="532765"/>
            <a:ext cx="8724900" cy="3566795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、施工人员均需经过三级安全教育，进入现场必须戴好安全帽，穿具有安全性的电工专用鞋。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、所有临电必须由电工接至作业面，其他人员禁止乱接电线。机电人员应持证上岗，并按规定使用好个人防护用品。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、电焊之前进行用火审批，作业前应检查周围作业环境，并设专人看火。灭火器材配备齐全后，方可进行作业。</a:t>
            </a:r>
            <a:endParaRPr lang="zh-CN" altLang="en-US" sz="2400" dirty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745" y="3915410"/>
            <a:ext cx="3500755" cy="25450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95" y="519430"/>
            <a:ext cx="8794115" cy="3789045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、夜间作业，作业面应有足够的照明；同时，灯光不得照向场外影响交通及居民休息。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、钢材、半成品等应按规格、品种分别堆放整齐，码放高度必须符合规定，距基坑边缘不小于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m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。制作场地要平整，工作台要稳固，照明灯具必须加网罩。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、多人合运钢筋，起、落、转、停动作要一致，人工上下传送不得在同一垂直线上。钢筋堆放要分散、稳当，防止倾倒和塌落。</a:t>
            </a:r>
            <a:endParaRPr lang="zh-CN" altLang="en-US" sz="2400" dirty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9710" y="4520565"/>
            <a:ext cx="4587240" cy="21755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文本框 5"/>
          <p:cNvSpPr txBox="1"/>
          <p:nvPr/>
        </p:nvSpPr>
        <p:spPr>
          <a:xfrm>
            <a:off x="5332095" y="5893435"/>
            <a:ext cx="1715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钢材整齐堆放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" y="473075"/>
            <a:ext cx="9025255" cy="4137660"/>
          </a:xfrm>
        </p:spPr>
        <p:txBody>
          <a:bodyPr/>
          <a:lstStyle/>
          <a:p>
            <a:pPr marL="0" lvl="0" indent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、在高空、深坑绑轧钢筋和安装骨架，须搭设脚手架和马道。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绑扎墙柱钢筋时严禁直接踩踏已完成绑扎的钢筋，必须设临时操作架，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严禁使用探头板、飞板。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、绑扎基础钢筋时，应按施工设计规定摆放钢筋，钢筋支架或马凳架起上部钢筋，不得任意减少马凳或支架。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、绑扎阳台、挑檐、外墙钢筋，应搭设外挂架或安全网。绑扎时挂好安全带。进入施工现场正确戴好安全帽。</a:t>
            </a:r>
            <a:endParaRPr lang="zh-CN" altLang="en-US" sz="2400" dirty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5745" y="3386455"/>
            <a:ext cx="4031615" cy="2822575"/>
          </a:xfrm>
          <a:prstGeom prst="rect">
            <a:avLst/>
          </a:prstGeom>
        </p:spPr>
      </p:pic>
      <p:pic>
        <p:nvPicPr>
          <p:cNvPr id="732166" name="Picture 6" descr="博士老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18" y="4610656"/>
            <a:ext cx="886557" cy="11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7" name="AutoShape 7"/>
          <p:cNvSpPr>
            <a:spLocks noChangeArrowheads="1"/>
          </p:cNvSpPr>
          <p:nvPr/>
        </p:nvSpPr>
        <p:spPr bwMode="auto">
          <a:xfrm>
            <a:off x="3961765" y="4610511"/>
            <a:ext cx="886460" cy="524958"/>
          </a:xfrm>
          <a:prstGeom prst="wedgeRoundRectCallout">
            <a:avLst>
              <a:gd name="adj1" fmla="val 200573"/>
              <a:gd name="adj2" fmla="val 175757"/>
              <a:gd name="adj3" fmla="val 16667"/>
            </a:avLst>
          </a:prstGeom>
          <a:solidFill>
            <a:srgbClr val="00B0F0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90000" rIns="90000" bIns="90000" anchor="ctr" anchorCtr="1">
            <a:spAutoFit/>
          </a:bodyPr>
          <a:lstStyle>
            <a:lvl1pPr marL="342900" indent="-342900" eaLnBrk="0" hangingPunct="0"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  <a:lvl2pPr marL="742950" indent="-285750" eaLnBrk="0" hangingPunct="0"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2pPr>
            <a:lvl3pPr marL="1143000" indent="-228600" eaLnBrk="0" hangingPunct="0"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3pPr>
            <a:lvl4pPr marL="1600200" indent="-228600" eaLnBrk="0" hangingPunct="0"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4pPr>
            <a:lvl5pPr marL="2057400" indent="-228600" eaLnBrk="0" hangingPunct="0"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FF00"/>
                </a:solidFill>
                <a:latin typeface="Times New Roman" panose="02020603050405020304" pitchFamily="18" charset="0"/>
                <a:ea typeface="隶书" panose="02010509060101010101" pitchFamily="49" charset="-122"/>
              </a:defRPr>
            </a:lvl9pPr>
          </a:lstStyle>
          <a:p>
            <a:pPr marL="0" indent="0"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马凳筋</a:t>
            </a:r>
            <a:endParaRPr lang="zh-CN" altLang="en-US" sz="16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370" y="462280"/>
            <a:ext cx="9786620" cy="362712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、对电动机具使用前必须经审核验收合格后方能投入使用。机械在使用过程中要注意机械维修与保养，杜绝机械伤人。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2m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以上高空作业必须正确使用安全带。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、对施工中的薄弱部位、环节应重点控制，做到现场有人监督、指挥。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工作面要求工完场清，焊渣、废料、余料及时收集清理。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5945" y="3471545"/>
            <a:ext cx="4587240" cy="2961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3615" y="5898515"/>
            <a:ext cx="2727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钢筋高空作业系安全带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405" y="1416050"/>
            <a:ext cx="9324340" cy="452628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严禁私自移动安全防护设施，需要移动时必须经总包方安全部门批准，移动后应有相应的防护措施，施工完毕后应恢复原有的标准。作业人员施工做到文明施工，施工场地划分环卫包干区，指定专人负责，做到及时清理场地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、为减少对工地周围居民的噪声污染，严禁在晚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至第二天早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在现场卸钢筋。堆料场钢筋按计划用塔吊将钢筋运至施工作业面，尽可能减少噪声污染。夜间照明灯光不得射向附近的居民楼。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rgbClr val="5F5E5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961</Words>
  <Application>WPS 演示</Application>
  <PresentationFormat>A4 纸张(210x297 毫米)</PresentationFormat>
  <Paragraphs>37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隶书</vt:lpstr>
      <vt:lpstr>方正魏碑简体</vt:lpstr>
      <vt:lpstr>Monotype Sorts</vt:lpstr>
      <vt:lpstr>黑体</vt:lpstr>
      <vt:lpstr>仿宋_GB2312</vt:lpstr>
      <vt:lpstr>Tahoma</vt:lpstr>
      <vt:lpstr>仿宋</vt:lpstr>
      <vt:lpstr>微软雅黑</vt:lpstr>
      <vt:lpstr>Arial Unicode MS</vt:lpstr>
      <vt:lpstr>Wingdings</vt:lpstr>
      <vt:lpstr>PMingLiU</vt:lpstr>
      <vt:lpstr>PMingLiU-ExtB</vt:lpstr>
      <vt:lpstr>MingLiU-ExtB</vt:lpstr>
      <vt:lpstr>华康俪金黑W8(P)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690</cp:revision>
  <dcterms:created xsi:type="dcterms:W3CDTF">2001-07-20T08:56:34Z</dcterms:created>
  <dcterms:modified xsi:type="dcterms:W3CDTF">2020-03-12T14:44:47Z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