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7" r:id="rId3"/>
    <p:sldId id="265" r:id="rId4"/>
    <p:sldId id="258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A8A4A-32B5-44ED-BADE-668FD02A8625}" type="datetimeFigureOut">
              <a:rPr lang="zh-CN" altLang="en-US" smtClean="0"/>
              <a:t>2018/12/7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706DB60-15C1-4E0B-8A5F-1F0424A28D9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73140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描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A8A4A-32B5-44ED-BADE-668FD02A8625}" type="datetimeFigureOut">
              <a:rPr lang="zh-CN" altLang="en-US" smtClean="0"/>
              <a:t>2018/12/7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706DB60-15C1-4E0B-8A5F-1F0424A28D9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03026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引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A8A4A-32B5-44ED-BADE-668FD02A8625}" type="datetimeFigureOut">
              <a:rPr lang="zh-CN" altLang="en-US" smtClean="0"/>
              <a:t>2018/12/7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706DB60-15C1-4E0B-8A5F-1F0424A28D93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171819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A8A4A-32B5-44ED-BADE-668FD02A8625}" type="datetimeFigureOut">
              <a:rPr lang="zh-CN" altLang="en-US" smtClean="0"/>
              <a:t>2018/12/7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706DB60-15C1-4E0B-8A5F-1F0424A28D9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90813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言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A8A4A-32B5-44ED-BADE-668FD02A8625}" type="datetimeFigureOut">
              <a:rPr lang="zh-CN" altLang="en-US" smtClean="0"/>
              <a:t>2018/12/7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706DB60-15C1-4E0B-8A5F-1F0424A28D93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295533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或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A8A4A-32B5-44ED-BADE-668FD02A8625}" type="datetimeFigureOut">
              <a:rPr lang="zh-CN" altLang="en-US" smtClean="0"/>
              <a:t>2018/12/7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706DB60-15C1-4E0B-8A5F-1F0424A28D9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86007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A8A4A-32B5-44ED-BADE-668FD02A8625}" type="datetimeFigureOut">
              <a:rPr lang="zh-CN" altLang="en-US" smtClean="0"/>
              <a:t>2018/12/7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6DB60-15C1-4E0B-8A5F-1F0424A28D9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576555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A8A4A-32B5-44ED-BADE-668FD02A8625}" type="datetimeFigureOut">
              <a:rPr lang="zh-CN" altLang="en-US" smtClean="0"/>
              <a:t>2018/12/7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6DB60-15C1-4E0B-8A5F-1F0424A28D9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34701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A8A4A-32B5-44ED-BADE-668FD02A8625}" type="datetimeFigureOut">
              <a:rPr lang="zh-CN" altLang="en-US" smtClean="0"/>
              <a:t>2018/12/7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6DB60-15C1-4E0B-8A5F-1F0424A28D9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40659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A8A4A-32B5-44ED-BADE-668FD02A8625}" type="datetimeFigureOut">
              <a:rPr lang="zh-CN" altLang="en-US" smtClean="0"/>
              <a:t>2018/12/7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706DB60-15C1-4E0B-8A5F-1F0424A28D9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61431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A8A4A-32B5-44ED-BADE-668FD02A8625}" type="datetimeFigureOut">
              <a:rPr lang="zh-CN" altLang="en-US" smtClean="0"/>
              <a:t>2018/12/7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706DB60-15C1-4E0B-8A5F-1F0424A28D9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9122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A8A4A-32B5-44ED-BADE-668FD02A8625}" type="datetimeFigureOut">
              <a:rPr lang="zh-CN" altLang="en-US" smtClean="0"/>
              <a:t>2018/12/7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706DB60-15C1-4E0B-8A5F-1F0424A28D9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5332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A8A4A-32B5-44ED-BADE-668FD02A8625}" type="datetimeFigureOut">
              <a:rPr lang="zh-CN" altLang="en-US" smtClean="0"/>
              <a:t>2018/12/7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6DB60-15C1-4E0B-8A5F-1F0424A28D9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28895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A8A4A-32B5-44ED-BADE-668FD02A8625}" type="datetimeFigureOut">
              <a:rPr lang="zh-CN" altLang="en-US" smtClean="0"/>
              <a:t>2018/12/7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6DB60-15C1-4E0B-8A5F-1F0424A28D9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8066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A8A4A-32B5-44ED-BADE-668FD02A8625}" type="datetimeFigureOut">
              <a:rPr lang="zh-CN" altLang="en-US" smtClean="0"/>
              <a:t>2018/12/7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6DB60-15C1-4E0B-8A5F-1F0424A28D9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67287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A8A4A-32B5-44ED-BADE-668FD02A8625}" type="datetimeFigureOut">
              <a:rPr lang="zh-CN" altLang="en-US" smtClean="0"/>
              <a:t>2018/12/7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706DB60-15C1-4E0B-8A5F-1F0424A28D9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0818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3A8A4A-32B5-44ED-BADE-668FD02A8625}" type="datetimeFigureOut">
              <a:rPr lang="zh-CN" altLang="en-US" smtClean="0"/>
              <a:t>2018/12/7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706DB60-15C1-4E0B-8A5F-1F0424A28D9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24222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2013922"/>
          </a:xfrm>
        </p:spPr>
        <p:txBody>
          <a:bodyPr/>
          <a:lstStyle/>
          <a:p>
            <a:pPr algn="ctr"/>
            <a:r>
              <a:rPr lang="zh-CN" altLang="en-US" sz="9600" dirty="0" smtClean="0">
                <a:solidFill>
                  <a:srgbClr val="FF0000"/>
                </a:solidFill>
              </a:rPr>
              <a:t>踏莎行</a:t>
            </a:r>
            <a:endParaRPr lang="zh-CN" altLang="en-US" sz="9600" dirty="0">
              <a:solidFill>
                <a:srgbClr val="FF0000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713717" y="3333665"/>
            <a:ext cx="9228201" cy="3009470"/>
          </a:xfrm>
        </p:spPr>
        <p:txBody>
          <a:bodyPr>
            <a:noAutofit/>
          </a:bodyPr>
          <a:lstStyle/>
          <a:p>
            <a:r>
              <a:rPr lang="zh-CN" altLang="en-US" sz="1600" b="1" dirty="0"/>
              <a:t>踏莎行，词牌名，又名“踏雪行”“踏云行”“柳长春”“惜余春”“转调踏莎行”等。以晏殊</a:t>
            </a:r>
            <a:r>
              <a:rPr lang="en-US" altLang="zh-CN" sz="1600" b="1" dirty="0"/>
              <a:t>《</a:t>
            </a:r>
            <a:r>
              <a:rPr lang="zh-CN" altLang="en-US" sz="1600" b="1" dirty="0"/>
              <a:t>踏莎行</a:t>
            </a:r>
            <a:r>
              <a:rPr lang="en-US" altLang="zh-CN" sz="1600" b="1" dirty="0"/>
              <a:t>·</a:t>
            </a:r>
            <a:r>
              <a:rPr lang="zh-CN" altLang="en-US" sz="1600" b="1" dirty="0"/>
              <a:t>细草愁烟</a:t>
            </a:r>
            <a:r>
              <a:rPr lang="en-US" altLang="zh-CN" sz="1600" b="1" dirty="0"/>
              <a:t>》</a:t>
            </a:r>
            <a:r>
              <a:rPr lang="zh-CN" altLang="en-US" sz="1600" b="1" dirty="0"/>
              <a:t>为正体，双调五十八字，前后段各五句、三仄。另有双调六十六字，前后段各六句、四仄韵；双调六十四字，前后段各六句、四仄韵变体</a:t>
            </a:r>
            <a:r>
              <a:rPr lang="zh-CN" altLang="en-US" sz="1600" b="1" dirty="0" smtClean="0"/>
              <a:t>。</a:t>
            </a:r>
            <a:endParaRPr lang="en-US" altLang="zh-CN" sz="1600" b="1" dirty="0" smtClean="0"/>
          </a:p>
          <a:p>
            <a:r>
              <a:rPr lang="zh-CN" altLang="en-US" sz="1600" b="1" dirty="0" smtClean="0"/>
              <a:t>此</a:t>
            </a:r>
            <a:r>
              <a:rPr lang="zh-CN" altLang="en-US" sz="1600" b="1" dirty="0"/>
              <a:t>调为重头曲，前后段相同；每段由两个四字句和三个七字句组成，第三句与第五句为平平仄仄平平仄式，因而奇句与偶句较为协调。每段两个四字句以对偶为工，如晏殊的“细草愁烟，幽花怯露”“带缓罗衷，香残蕙炷”；“祖席离歌，长亭别宴”，“画月魂消，高楼目断”；“碧海无渡，瑶台有路”，“绮帘凝尘，香闺掩雾”。代表作品有欧阳修</a:t>
            </a:r>
            <a:r>
              <a:rPr lang="en-US" altLang="zh-CN" sz="1600" b="1" dirty="0"/>
              <a:t>《</a:t>
            </a:r>
            <a:r>
              <a:rPr lang="zh-CN" altLang="en-US" sz="1600" b="1" dirty="0"/>
              <a:t>踏莎行</a:t>
            </a:r>
            <a:r>
              <a:rPr lang="en-US" altLang="zh-CN" sz="1600" b="1" dirty="0"/>
              <a:t>·</a:t>
            </a:r>
            <a:r>
              <a:rPr lang="zh-CN" altLang="en-US" sz="1600" b="1" dirty="0"/>
              <a:t>候馆梅残</a:t>
            </a:r>
            <a:r>
              <a:rPr lang="en-US" altLang="zh-CN" sz="1600" b="1" dirty="0"/>
              <a:t>》</a:t>
            </a:r>
            <a:r>
              <a:rPr lang="zh-CN" altLang="en-US" sz="1600" b="1" dirty="0"/>
              <a:t>等</a:t>
            </a:r>
            <a:r>
              <a:rPr lang="zh-CN" altLang="en-US" sz="1600" b="1" dirty="0" smtClean="0"/>
              <a:t>。</a:t>
            </a:r>
            <a:endParaRPr lang="en-US" altLang="zh-CN" sz="1600" b="1" dirty="0" smtClean="0"/>
          </a:p>
          <a:p>
            <a:r>
              <a:rPr lang="zh-CN" altLang="en-US" sz="1600" b="1" dirty="0" smtClean="0"/>
              <a:t>“莎”</a:t>
            </a:r>
            <a:r>
              <a:rPr lang="zh-CN" altLang="en-US" sz="1600" b="1" dirty="0"/>
              <a:t>（</a:t>
            </a:r>
            <a:r>
              <a:rPr lang="en-US" altLang="zh-CN" sz="1600" b="1" dirty="0" err="1"/>
              <a:t>suō</a:t>
            </a:r>
            <a:r>
              <a:rPr lang="zh-CN" altLang="en-US" sz="1600" b="1" dirty="0"/>
              <a:t>）：莎草，是一种常见的野草，广布于热带、温带，其块茎入药，叫“香附”，夏季开花。踏草是唐束时期广为流行的活动，又叫踏青，北方一般在清明时节前后。所以，“踏莎行”调名本意即咏古代民间盛行的春天踏青活动。</a:t>
            </a:r>
          </a:p>
        </p:txBody>
      </p:sp>
    </p:spTree>
    <p:extLst>
      <p:ext uri="{BB962C8B-B14F-4D97-AF65-F5344CB8AC3E}">
        <p14:creationId xmlns:p14="http://schemas.microsoft.com/office/powerpoint/2010/main" val="2630279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5223737" y="385804"/>
            <a:ext cx="16209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</a:rPr>
              <a:t>格律对照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1153296" y="1417053"/>
            <a:ext cx="976183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400" b="1" i="0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正体</a:t>
            </a:r>
            <a:endParaRPr lang="zh-CN" altLang="en-US" sz="1400" b="0" i="0" dirty="0" smtClean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  <a:p>
            <a:r>
              <a:rPr lang="zh-CN" altLang="en-US" sz="1400" b="0" i="0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格律对照例词：</a:t>
            </a:r>
            <a:r>
              <a:rPr lang="en-US" altLang="zh-CN" sz="1400" b="0" i="0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《</a:t>
            </a:r>
            <a:r>
              <a:rPr lang="zh-CN" altLang="en-US" sz="1400" b="0" i="0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踏莎行</a:t>
            </a:r>
            <a:r>
              <a:rPr lang="en-US" altLang="zh-CN" sz="1400" b="0" i="0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·</a:t>
            </a:r>
            <a:r>
              <a:rPr lang="zh-CN" altLang="en-US" sz="1400" b="0" i="0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细草愁烟</a:t>
            </a:r>
            <a:r>
              <a:rPr lang="en-US" altLang="zh-CN" sz="1400" b="0" i="0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》</a:t>
            </a:r>
          </a:p>
          <a:p>
            <a:r>
              <a:rPr lang="zh-CN" altLang="en-US" sz="1400" b="0" i="0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中仄平平，中平中</a:t>
            </a:r>
            <a:r>
              <a:rPr lang="zh-CN" altLang="en-US" sz="1400" b="1" i="0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仄</a:t>
            </a:r>
            <a:r>
              <a:rPr lang="zh-CN" altLang="en-US" sz="1400" b="0" i="0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。中平中仄平平</a:t>
            </a:r>
            <a:r>
              <a:rPr lang="zh-CN" altLang="en-US" sz="1400" b="1" i="0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仄</a:t>
            </a:r>
            <a:r>
              <a:rPr lang="zh-CN" altLang="en-US" sz="1400" b="0" i="0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。中平中仄仄平平，中平中仄平平</a:t>
            </a:r>
            <a:r>
              <a:rPr lang="zh-CN" altLang="en-US" sz="1400" b="1" i="0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仄</a:t>
            </a:r>
            <a:endParaRPr lang="zh-CN" altLang="en-US" sz="1400" b="0" i="0" dirty="0" smtClean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  <a:p>
            <a:r>
              <a:rPr lang="zh-CN" altLang="en-US" sz="1400" b="0" i="1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细草愁烟，幽花怯</a:t>
            </a:r>
            <a:r>
              <a:rPr lang="zh-CN" altLang="en-US" sz="1400" b="1" i="1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露</a:t>
            </a:r>
            <a:r>
              <a:rPr lang="zh-CN" altLang="en-US" sz="1400" b="0" i="1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。凭阑总是销魂</a:t>
            </a:r>
            <a:r>
              <a:rPr lang="zh-CN" altLang="en-US" sz="1400" b="1" i="1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处</a:t>
            </a:r>
            <a:r>
              <a:rPr lang="zh-CN" altLang="en-US" sz="1400" b="0" i="1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。日高深院静无人，时时海燕双飞</a:t>
            </a:r>
            <a:r>
              <a:rPr lang="zh-CN" altLang="en-US" sz="1400" b="1" i="1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去</a:t>
            </a:r>
            <a:r>
              <a:rPr lang="zh-CN" altLang="en-US" sz="1400" b="0" i="1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。</a:t>
            </a:r>
            <a:endParaRPr lang="zh-CN" altLang="en-US" sz="1400" b="0" i="0" dirty="0" smtClean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  <a:p>
            <a:r>
              <a:rPr lang="zh-CN" altLang="en-US" sz="1400" b="0" i="0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中仄平平，中平中</a:t>
            </a:r>
            <a:r>
              <a:rPr lang="zh-CN" altLang="en-US" sz="1400" b="1" i="0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仄</a:t>
            </a:r>
            <a:r>
              <a:rPr lang="zh-CN" altLang="en-US" sz="1400" b="0" i="0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。中平中仄平平</a:t>
            </a:r>
            <a:r>
              <a:rPr lang="zh-CN" altLang="en-US" sz="1400" b="1" i="0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仄</a:t>
            </a:r>
            <a:r>
              <a:rPr lang="zh-CN" altLang="en-US" sz="1400" b="0" i="0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。中平中仄仄平平，中平中仄平平</a:t>
            </a:r>
            <a:r>
              <a:rPr lang="zh-CN" altLang="en-US" sz="1400" b="1" i="0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仄</a:t>
            </a:r>
            <a:r>
              <a:rPr lang="zh-CN" altLang="en-US" sz="1400" b="0" i="0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。</a:t>
            </a:r>
          </a:p>
          <a:p>
            <a:r>
              <a:rPr lang="zh-CN" altLang="en-US" sz="1400" b="0" i="1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带缓罗衣，香残蕙</a:t>
            </a:r>
            <a:r>
              <a:rPr lang="zh-CN" altLang="en-US" sz="1400" b="1" i="1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炷</a:t>
            </a:r>
            <a:r>
              <a:rPr lang="zh-CN" altLang="en-US" sz="1400" b="0" i="1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。天长不禁迢迢</a:t>
            </a:r>
            <a:r>
              <a:rPr lang="zh-CN" altLang="en-US" sz="1400" b="1" i="1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路</a:t>
            </a:r>
            <a:r>
              <a:rPr lang="zh-CN" altLang="en-US" sz="1400" b="0" i="1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。垂杨只解惹春风，何曾系得行人</a:t>
            </a:r>
            <a:r>
              <a:rPr lang="zh-CN" altLang="en-US" sz="1400" b="1" i="1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住</a:t>
            </a:r>
            <a:r>
              <a:rPr lang="zh-CN" altLang="en-US" sz="1400" b="0" i="1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。</a:t>
            </a:r>
            <a:endParaRPr lang="zh-CN" altLang="en-US" sz="1400" b="0" i="0" dirty="0" smtClean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  <a:p>
            <a:r>
              <a:rPr lang="zh-CN" altLang="en-US" sz="1400" b="1" i="0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变体一</a:t>
            </a:r>
            <a:endParaRPr lang="zh-CN" altLang="en-US" sz="1400" b="0" i="0" dirty="0" smtClean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  <a:p>
            <a:r>
              <a:rPr lang="zh-CN" altLang="en-US" sz="1400" b="0" i="0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格律对照例词：</a:t>
            </a:r>
            <a:r>
              <a:rPr lang="en-US" altLang="zh-CN" sz="1400" b="0" i="0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《</a:t>
            </a:r>
            <a:r>
              <a:rPr lang="zh-CN" altLang="en-US" sz="1400" b="0" i="0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踏莎行</a:t>
            </a:r>
            <a:r>
              <a:rPr lang="en-US" altLang="zh-CN" sz="1400" b="0" i="0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·</a:t>
            </a:r>
            <a:r>
              <a:rPr lang="zh-CN" altLang="en-US" sz="1400" b="0" i="0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翠幄成阴</a:t>
            </a:r>
            <a:r>
              <a:rPr lang="en-US" altLang="zh-CN" sz="1400" b="0" i="0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》</a:t>
            </a:r>
          </a:p>
          <a:p>
            <a:r>
              <a:rPr lang="zh-CN" altLang="en-US" sz="1400" b="0" i="0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仄仄平平，平平中</a:t>
            </a:r>
            <a:r>
              <a:rPr lang="zh-CN" altLang="en-US" sz="1400" b="1" i="0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仄</a:t>
            </a:r>
            <a:r>
              <a:rPr lang="zh-CN" altLang="en-US" sz="1400" b="0" i="0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。中平平仄仄、中平</a:t>
            </a:r>
            <a:r>
              <a:rPr lang="zh-CN" altLang="en-US" sz="1400" b="1" i="0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仄</a:t>
            </a:r>
            <a:r>
              <a:rPr lang="zh-CN" altLang="en-US" sz="1400" b="0" i="0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。平平中仄，仄平平仄</a:t>
            </a:r>
            <a:r>
              <a:rPr lang="zh-CN" altLang="en-US" sz="1400" b="1" i="0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仄</a:t>
            </a:r>
            <a:r>
              <a:rPr lang="zh-CN" altLang="en-US" sz="1400" b="0" i="0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。平平仄仄仄平平</a:t>
            </a:r>
            <a:r>
              <a:rPr lang="zh-CN" altLang="en-US" sz="1400" b="1" i="0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仄</a:t>
            </a:r>
            <a:r>
              <a:rPr lang="zh-CN" altLang="en-US" sz="1400" b="0" i="0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。</a:t>
            </a:r>
          </a:p>
          <a:p>
            <a:r>
              <a:rPr lang="zh-CN" altLang="en-US" sz="1400" b="0" i="1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翠幄成阴，谁家帘</a:t>
            </a:r>
            <a:r>
              <a:rPr lang="zh-CN" altLang="en-US" sz="1400" b="1" i="1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幕</a:t>
            </a:r>
            <a:r>
              <a:rPr lang="zh-CN" altLang="en-US" sz="1400" b="0" i="1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。绮罗香拥处、觥筹</a:t>
            </a:r>
            <a:r>
              <a:rPr lang="zh-CN" altLang="en-US" sz="1400" b="1" i="1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错</a:t>
            </a:r>
            <a:r>
              <a:rPr lang="zh-CN" altLang="en-US" sz="1400" b="0" i="1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。清和将近，奈春寒更</a:t>
            </a:r>
            <a:r>
              <a:rPr lang="zh-CN" altLang="en-US" sz="1400" b="1" i="1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薄</a:t>
            </a:r>
            <a:r>
              <a:rPr lang="zh-CN" altLang="en-US" sz="1400" b="0" i="1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。高歌看簌簌梁尘</a:t>
            </a:r>
            <a:r>
              <a:rPr lang="zh-CN" altLang="en-US" sz="1400" b="1" i="1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落</a:t>
            </a:r>
            <a:r>
              <a:rPr lang="zh-CN" altLang="en-US" sz="1400" b="0" i="1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。　</a:t>
            </a:r>
            <a:endParaRPr lang="zh-CN" altLang="en-US" sz="1400" b="0" i="0" dirty="0" smtClean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  <a:p>
            <a:r>
              <a:rPr lang="zh-CN" altLang="en-US" sz="1400" b="0" i="0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仄仄平平，中平中</a:t>
            </a:r>
            <a:r>
              <a:rPr lang="zh-CN" altLang="en-US" sz="1400" b="1" i="0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仄</a:t>
            </a:r>
            <a:r>
              <a:rPr lang="zh-CN" altLang="en-US" sz="1400" b="0" i="0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。中中中中仄、仄平</a:t>
            </a:r>
            <a:r>
              <a:rPr lang="zh-CN" altLang="en-US" sz="1400" b="1" i="0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仄</a:t>
            </a:r>
            <a:r>
              <a:rPr lang="zh-CN" altLang="en-US" sz="1400" b="0" i="0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。平平中仄，仄中平中</a:t>
            </a:r>
            <a:r>
              <a:rPr lang="zh-CN" altLang="en-US" sz="1400" b="1" i="0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仄</a:t>
            </a:r>
            <a:r>
              <a:rPr lang="zh-CN" altLang="en-US" sz="1400" b="0" i="0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。中仄仄仄仄中平</a:t>
            </a:r>
            <a:r>
              <a:rPr lang="zh-CN" altLang="en-US" sz="1400" b="1" i="0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仄</a:t>
            </a:r>
            <a:r>
              <a:rPr lang="zh-CN" altLang="en-US" sz="1400" b="0" i="0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。</a:t>
            </a:r>
          </a:p>
          <a:p>
            <a:r>
              <a:rPr lang="zh-CN" altLang="en-US" sz="1400" b="0" i="1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好景良辰，人生行</a:t>
            </a:r>
            <a:r>
              <a:rPr lang="zh-CN" altLang="en-US" sz="1400" b="1" i="1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乐</a:t>
            </a:r>
            <a:r>
              <a:rPr lang="zh-CN" altLang="en-US" sz="1400" b="0" i="1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。金杯无奈是、苦相</a:t>
            </a:r>
            <a:r>
              <a:rPr lang="zh-CN" altLang="en-US" sz="1400" b="1" i="1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虐</a:t>
            </a:r>
            <a:r>
              <a:rPr lang="zh-CN" altLang="en-US" sz="1400" b="0" i="1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。残红飞尽，袅垂杨轻</a:t>
            </a:r>
            <a:r>
              <a:rPr lang="zh-CN" altLang="en-US" sz="1400" b="1" i="1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弱</a:t>
            </a:r>
            <a:r>
              <a:rPr lang="zh-CN" altLang="en-US" sz="1400" b="0" i="1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。来岁断不负莺花</a:t>
            </a:r>
            <a:r>
              <a:rPr lang="zh-CN" altLang="en-US" sz="1400" b="1" i="1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约</a:t>
            </a:r>
            <a:r>
              <a:rPr lang="zh-CN" altLang="en-US" sz="1400" b="0" i="1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。</a:t>
            </a:r>
            <a:endParaRPr lang="zh-CN" altLang="en-US" sz="1400" b="0" i="0" dirty="0" smtClean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  <a:p>
            <a:r>
              <a:rPr lang="zh-CN" altLang="en-US" sz="1400" b="1" i="0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变体二</a:t>
            </a:r>
            <a:endParaRPr lang="zh-CN" altLang="en-US" sz="1400" b="0" i="0" dirty="0" smtClean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  <a:p>
            <a:r>
              <a:rPr lang="zh-CN" altLang="en-US" sz="1400" b="0" i="0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格律对照例词：</a:t>
            </a:r>
            <a:r>
              <a:rPr lang="en-US" altLang="zh-CN" sz="1400" b="0" i="0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《</a:t>
            </a:r>
            <a:r>
              <a:rPr lang="zh-CN" altLang="en-US" sz="1400" b="0" i="0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踏莎行</a:t>
            </a:r>
            <a:r>
              <a:rPr lang="en-US" altLang="zh-CN" sz="1400" b="0" i="0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·</a:t>
            </a:r>
            <a:r>
              <a:rPr lang="zh-CN" altLang="en-US" sz="1400" b="0" i="0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上巳道中作</a:t>
            </a:r>
            <a:r>
              <a:rPr lang="en-US" altLang="zh-CN" sz="1400" b="0" i="0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》</a:t>
            </a:r>
          </a:p>
          <a:p>
            <a:r>
              <a:rPr lang="zh-CN" altLang="en-US" sz="1400" b="0" i="0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仄仄平平，平平仄</a:t>
            </a:r>
            <a:r>
              <a:rPr lang="zh-CN" altLang="en-US" sz="1400" b="1" i="0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仄</a:t>
            </a:r>
            <a:r>
              <a:rPr lang="zh-CN" altLang="en-US" sz="1400" b="0" i="0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。平平平仄仄，平平</a:t>
            </a:r>
            <a:r>
              <a:rPr lang="zh-CN" altLang="en-US" sz="1400" b="1" i="0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仄</a:t>
            </a:r>
            <a:r>
              <a:rPr lang="zh-CN" altLang="en-US" sz="1400" b="0" i="0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。平平仄仄，平平仄</a:t>
            </a:r>
            <a:r>
              <a:rPr lang="zh-CN" altLang="en-US" sz="1400" b="1" i="0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仄</a:t>
            </a:r>
            <a:r>
              <a:rPr lang="zh-CN" altLang="en-US" sz="1400" b="0" i="0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。平仄仄仄，平平平</a:t>
            </a:r>
            <a:r>
              <a:rPr lang="zh-CN" altLang="en-US" sz="1400" b="1" i="0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仄</a:t>
            </a:r>
            <a:r>
              <a:rPr lang="zh-CN" altLang="en-US" sz="1400" b="0" i="0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。</a:t>
            </a:r>
          </a:p>
          <a:p>
            <a:r>
              <a:rPr lang="zh-CN" altLang="en-US" sz="1400" b="0" i="1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洛浦尘生，巫山梦</a:t>
            </a:r>
            <a:r>
              <a:rPr lang="zh-CN" altLang="en-US" sz="1400" b="1" i="1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断</a:t>
            </a:r>
            <a:r>
              <a:rPr lang="zh-CN" altLang="en-US" sz="1400" b="0" i="1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。旗亭烟草里，春深</a:t>
            </a:r>
            <a:r>
              <a:rPr lang="zh-CN" altLang="en-US" sz="1400" b="1" i="1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浅</a:t>
            </a:r>
            <a:r>
              <a:rPr lang="zh-CN" altLang="en-US" sz="1400" b="0" i="1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。梨花落尽，酴醿又</a:t>
            </a:r>
            <a:r>
              <a:rPr lang="zh-CN" altLang="en-US" sz="1400" b="1" i="1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绽</a:t>
            </a:r>
            <a:r>
              <a:rPr lang="zh-CN" altLang="en-US" sz="1400" b="0" i="1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。天气也似，寻常庭</a:t>
            </a:r>
            <a:r>
              <a:rPr lang="zh-CN" altLang="en-US" sz="1400" b="1" i="1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院</a:t>
            </a:r>
            <a:r>
              <a:rPr lang="zh-CN" altLang="en-US" sz="1400" b="0" i="1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。</a:t>
            </a:r>
            <a:endParaRPr lang="zh-CN" altLang="en-US" sz="1400" b="0" i="0" dirty="0" smtClean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  <a:p>
            <a:r>
              <a:rPr lang="zh-CN" altLang="en-US" sz="1400" b="0" i="0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仄仄平平，仄平仄仄。仄平平仄仄，仄平仄。平平仄仄，平平仄仄。仄平仄仄，仄平平仄。</a:t>
            </a:r>
          </a:p>
          <a:p>
            <a:r>
              <a:rPr lang="zh-CN" altLang="en-US" sz="1400" b="0" i="1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向晚情怀，十分恼</a:t>
            </a:r>
            <a:r>
              <a:rPr lang="zh-CN" altLang="en-US" sz="1400" b="1" i="1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乱</a:t>
            </a:r>
            <a:r>
              <a:rPr lang="zh-CN" altLang="en-US" sz="1400" b="0" i="1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。水边佳丽地，近前</a:t>
            </a:r>
            <a:r>
              <a:rPr lang="zh-CN" altLang="en-US" sz="1400" b="1" i="1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看</a:t>
            </a:r>
            <a:r>
              <a:rPr lang="zh-CN" altLang="en-US" sz="1400" b="0" i="1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。娉婷笑语，流觞美</a:t>
            </a:r>
            <a:r>
              <a:rPr lang="zh-CN" altLang="en-US" sz="1400" b="1" i="1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满</a:t>
            </a:r>
            <a:r>
              <a:rPr lang="zh-CN" altLang="en-US" sz="1400" b="0" i="1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。意思不到，夕阳孤</a:t>
            </a:r>
            <a:r>
              <a:rPr lang="zh-CN" altLang="en-US" sz="1400" b="1" i="1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馆</a:t>
            </a:r>
            <a:r>
              <a:rPr lang="zh-CN" altLang="en-US" sz="1400" b="0" i="1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。</a:t>
            </a:r>
            <a:r>
              <a:rPr lang="zh-CN" altLang="en-US" sz="1400" b="0" i="1" baseline="30000" dirty="0" smtClean="0">
                <a:solidFill>
                  <a:srgbClr val="3366CC"/>
                </a:solidFill>
                <a:effectLst/>
                <a:latin typeface="arial" panose="020B0604020202020204" pitchFamily="34" charset="0"/>
              </a:rPr>
              <a:t> </a:t>
            </a:r>
            <a:endParaRPr lang="zh-CN" altLang="en-US" sz="1400" b="0" i="0" dirty="0" smtClean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  <a:p>
            <a:r>
              <a:rPr lang="zh-CN" altLang="en-US" sz="1400" b="0" i="0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（说明：词牌格律与对照例词交错排列。格律使用宋体字排印，例词使用斜体字排印。词牌符号含义如下：平，表示填平声字；仄，表示填仄声字；中，表示可平可仄。句末加粗为韵脚。）</a:t>
            </a:r>
            <a:endParaRPr lang="zh-CN" altLang="en-US" sz="1400" b="0" i="0" dirty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3703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614618" y="403305"/>
            <a:ext cx="4514334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000" b="1" dirty="0">
                <a:solidFill>
                  <a:srgbClr val="FF0000"/>
                </a:solidFill>
              </a:rPr>
              <a:t>踏莎行</a:t>
            </a:r>
            <a:r>
              <a:rPr lang="en-US" altLang="zh-CN" sz="2000" b="1" dirty="0">
                <a:solidFill>
                  <a:srgbClr val="FF0000"/>
                </a:solidFill>
              </a:rPr>
              <a:t>·</a:t>
            </a:r>
            <a:r>
              <a:rPr lang="zh-CN" altLang="en-US" sz="2000" b="1" dirty="0">
                <a:solidFill>
                  <a:srgbClr val="FF0000"/>
                </a:solidFill>
              </a:rPr>
              <a:t>细草愁烟</a:t>
            </a:r>
          </a:p>
          <a:p>
            <a:r>
              <a:rPr lang="zh-CN" altLang="en-US" sz="2000" b="1" dirty="0" smtClean="0">
                <a:solidFill>
                  <a:srgbClr val="FF0000"/>
                </a:solidFill>
              </a:rPr>
              <a:t>宋 晏殊</a:t>
            </a:r>
            <a:endParaRPr lang="zh-CN" altLang="en-US" sz="2000" b="1" dirty="0">
              <a:solidFill>
                <a:srgbClr val="FF0000"/>
              </a:solidFill>
            </a:endParaRPr>
          </a:p>
          <a:p>
            <a:r>
              <a:rPr lang="zh-CN" altLang="en-US" sz="2000" b="1" dirty="0">
                <a:solidFill>
                  <a:srgbClr val="FF0000"/>
                </a:solidFill>
              </a:rPr>
              <a:t>细草愁烟，幽花怯露。凭阑总是销魂处。日高深院静无人，时时海燕双飞去。</a:t>
            </a:r>
          </a:p>
          <a:p>
            <a:r>
              <a:rPr lang="zh-CN" altLang="en-US" sz="2000" b="1" dirty="0">
                <a:solidFill>
                  <a:srgbClr val="FF0000"/>
                </a:solidFill>
              </a:rPr>
              <a:t>带缓罗衣，香残蕙炷。天长不禁迢迢路。垂杨只解惹春风，何曾系得行人住</a:t>
            </a:r>
            <a:r>
              <a:rPr lang="zh-CN" altLang="en-US" sz="2000" b="1" dirty="0" smtClean="0">
                <a:solidFill>
                  <a:srgbClr val="FF0000"/>
                </a:solidFill>
              </a:rPr>
              <a:t>。</a:t>
            </a:r>
            <a:endParaRPr lang="en-US" altLang="zh-CN" sz="2000" b="1" dirty="0" smtClean="0">
              <a:solidFill>
                <a:srgbClr val="FF0000"/>
              </a:solidFill>
            </a:endParaRPr>
          </a:p>
          <a:p>
            <a:endParaRPr lang="en-US" altLang="zh-CN" sz="2000" b="1" dirty="0">
              <a:solidFill>
                <a:srgbClr val="FF0000"/>
              </a:solidFill>
            </a:endParaRPr>
          </a:p>
          <a:p>
            <a:r>
              <a:rPr lang="zh-CN" altLang="en-US" sz="14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注释：⑴怯：来描写花晨露中的感受。</a:t>
            </a:r>
          </a:p>
          <a:p>
            <a:r>
              <a:rPr lang="zh-CN" altLang="en-US" sz="14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⑵缓：缓带，古代一种</a:t>
            </a:r>
            <a:r>
              <a:rPr lang="zh-CN" altLang="en-US" sz="1400" dirty="0" smtClean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衣服。</a:t>
            </a:r>
            <a:endParaRPr lang="zh-CN" altLang="en-US" sz="1400" dirty="0">
              <a:solidFill>
                <a:srgbClr val="FF0000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r>
              <a:rPr lang="zh-CN" altLang="en-US" sz="14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⑶蕙：香草。</a:t>
            </a:r>
          </a:p>
          <a:p>
            <a:r>
              <a:rPr lang="zh-CN" altLang="en-US" sz="14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⑶炷：燃烧。</a:t>
            </a:r>
          </a:p>
          <a:p>
            <a:r>
              <a:rPr lang="zh-CN" altLang="en-US" sz="14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⑹解：古同“懈”，松弛，懈怠</a:t>
            </a:r>
            <a:r>
              <a:rPr lang="zh-CN" altLang="en-US" sz="1400" dirty="0" smtClean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。</a:t>
            </a:r>
            <a:endParaRPr lang="en-US" altLang="zh-CN" sz="1400" dirty="0" smtClean="0">
              <a:solidFill>
                <a:srgbClr val="FF0000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endParaRPr lang="en-US" altLang="zh-CN" sz="1400" dirty="0">
              <a:solidFill>
                <a:srgbClr val="FF0000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r>
              <a:rPr lang="zh-CN" altLang="en-US" sz="14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译文：纤细的小草在风中飘动好像一缕缕轻烟惹人发愁，独自开放的花朵害怕露珠的打扰，倚在栏杆上总会想起一些让人难忘的往事。太阳高高的照在院子里，院子却静静地没有一个人居住，只看到时不时的有一些海燕双双飞来飞去。轻轻缓一下罗衣上的锦带，香气还残留在用蕙点燃的火炷上，那条路是不是跟天一样的长。垂下的杨柳只能够惹得住春风眷顾罢了，什么时候才能留得下一些行人在这里稍停片刻呢！</a:t>
            </a:r>
          </a:p>
        </p:txBody>
      </p:sp>
      <p:sp>
        <p:nvSpPr>
          <p:cNvPr id="3" name="矩形 2"/>
          <p:cNvSpPr/>
          <p:nvPr/>
        </p:nvSpPr>
        <p:spPr>
          <a:xfrm>
            <a:off x="6886832" y="4353860"/>
            <a:ext cx="486856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400" dirty="0">
                <a:latin typeface="仿宋" panose="02010609060101010101" pitchFamily="49" charset="-122"/>
                <a:ea typeface="仿宋" panose="02010609060101010101" pitchFamily="49" charset="-122"/>
              </a:rPr>
              <a:t>这首诗见于晏殊</a:t>
            </a:r>
            <a:r>
              <a:rPr lang="en-US" altLang="zh-CN" sz="1400" dirty="0">
                <a:latin typeface="仿宋" panose="02010609060101010101" pitchFamily="49" charset="-122"/>
                <a:ea typeface="仿宋" panose="02010609060101010101" pitchFamily="49" charset="-122"/>
              </a:rPr>
              <a:t>《</a:t>
            </a:r>
            <a:r>
              <a:rPr lang="zh-CN" altLang="en-US" sz="1400" dirty="0">
                <a:latin typeface="仿宋" panose="02010609060101010101" pitchFamily="49" charset="-122"/>
                <a:ea typeface="仿宋" panose="02010609060101010101" pitchFamily="49" charset="-122"/>
              </a:rPr>
              <a:t>全宋词</a:t>
            </a:r>
            <a:r>
              <a:rPr lang="en-US" altLang="zh-CN" sz="1400" dirty="0">
                <a:latin typeface="仿宋" panose="02010609060101010101" pitchFamily="49" charset="-122"/>
                <a:ea typeface="仿宋" panose="02010609060101010101" pitchFamily="49" charset="-122"/>
              </a:rPr>
              <a:t>》</a:t>
            </a:r>
            <a:r>
              <a:rPr lang="zh-CN" altLang="en-US" sz="1400" dirty="0">
                <a:latin typeface="仿宋" panose="02010609060101010101" pitchFamily="49" charset="-122"/>
                <a:ea typeface="仿宋" panose="02010609060101010101" pitchFamily="49" charset="-122"/>
              </a:rPr>
              <a:t>，北宋时期，天圣五年（</a:t>
            </a:r>
            <a:r>
              <a:rPr lang="en-US" altLang="zh-CN" sz="1400" dirty="0">
                <a:latin typeface="仿宋" panose="02010609060101010101" pitchFamily="49" charset="-122"/>
                <a:ea typeface="仿宋" panose="02010609060101010101" pitchFamily="49" charset="-122"/>
              </a:rPr>
              <a:t>1027</a:t>
            </a:r>
            <a:r>
              <a:rPr lang="zh-CN" altLang="en-US" sz="1400" dirty="0">
                <a:latin typeface="仿宋" panose="02010609060101010101" pitchFamily="49" charset="-122"/>
                <a:ea typeface="仿宋" panose="02010609060101010101" pitchFamily="49" charset="-122"/>
              </a:rPr>
              <a:t>年），以刑部侍郎贬知宣州，后改知应天府。在此期间，他极重视书院的发展，大力扶持应天府书院，力邀范仲淹到书院讲学，培养了大批人才，该书院又称</a:t>
            </a:r>
            <a:r>
              <a:rPr lang="zh-CN" altLang="en-US" sz="1400" dirty="0" smtClean="0">
                <a:latin typeface="仿宋" panose="02010609060101010101" pitchFamily="49" charset="-122"/>
                <a:ea typeface="仿宋" panose="02010609060101010101" pitchFamily="49" charset="-122"/>
              </a:rPr>
              <a:t>“睢</a:t>
            </a:r>
            <a:r>
              <a:rPr lang="en-US" altLang="zh-CN" sz="1400" dirty="0" smtClean="0">
                <a:latin typeface="仿宋" panose="02010609060101010101" pitchFamily="49" charset="-122"/>
                <a:ea typeface="仿宋" panose="02010609060101010101" pitchFamily="49" charset="-122"/>
              </a:rPr>
              <a:t>[</a:t>
            </a:r>
            <a:r>
              <a:rPr lang="en-US" altLang="zh-CN" sz="1400" dirty="0" err="1" smtClean="0">
                <a:latin typeface="仿宋" panose="02010609060101010101" pitchFamily="49" charset="-122"/>
                <a:ea typeface="仿宋" panose="02010609060101010101" pitchFamily="49" charset="-122"/>
              </a:rPr>
              <a:t>suī</a:t>
            </a:r>
            <a:r>
              <a:rPr lang="en-US" altLang="zh-CN" sz="1400" dirty="0" smtClean="0">
                <a:latin typeface="仿宋" panose="02010609060101010101" pitchFamily="49" charset="-122"/>
                <a:ea typeface="仿宋" panose="02010609060101010101" pitchFamily="49" charset="-122"/>
              </a:rPr>
              <a:t>]</a:t>
            </a:r>
            <a:r>
              <a:rPr lang="zh-CN" altLang="en-US" sz="1400" dirty="0" smtClean="0">
                <a:latin typeface="仿宋" panose="02010609060101010101" pitchFamily="49" charset="-122"/>
                <a:ea typeface="仿宋" panose="02010609060101010101" pitchFamily="49" charset="-122"/>
              </a:rPr>
              <a:t>阳书院”</a:t>
            </a:r>
            <a:r>
              <a:rPr lang="zh-CN" altLang="en-US" sz="1400" dirty="0">
                <a:latin typeface="仿宋" panose="02010609060101010101" pitchFamily="49" charset="-122"/>
                <a:ea typeface="仿宋" panose="02010609060101010101" pitchFamily="49" charset="-122"/>
              </a:rPr>
              <a:t>。这是自五代以来，学校屡遭禁废后，由晏殊开创大办教育之先河。庆历三年在宰相任上时，又与枢密副使范仲淹一起，倡导州、县立学和改革教学内容，官学设教授。自此，京师至郡县，都设有官学。形成一种广兴文学的浪潮，这就是有名的“庆历兴学”。晏殊临春之季不禁有感而发，以物抒情，感叹时光的</a:t>
            </a:r>
            <a:r>
              <a:rPr lang="zh-CN" altLang="en-US" sz="1400" dirty="0" smtClean="0">
                <a:latin typeface="仿宋" panose="02010609060101010101" pitchFamily="49" charset="-122"/>
                <a:ea typeface="仿宋" panose="02010609060101010101" pitchFamily="49" charset="-122"/>
              </a:rPr>
              <a:t>流逝。</a:t>
            </a:r>
            <a:endParaRPr lang="zh-CN" altLang="en-US" sz="1400" dirty="0"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5113" y="403305"/>
            <a:ext cx="4441636" cy="3782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2744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589905" y="320928"/>
            <a:ext cx="5000366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dirty="0" smtClean="0">
                <a:solidFill>
                  <a:srgbClr val="FF0000"/>
                </a:solidFill>
              </a:rPr>
              <a:t>踏莎行</a:t>
            </a:r>
            <a:r>
              <a:rPr lang="en-US" altLang="zh-CN" b="1" dirty="0" smtClean="0">
                <a:solidFill>
                  <a:srgbClr val="FF0000"/>
                </a:solidFill>
              </a:rPr>
              <a:t>·</a:t>
            </a:r>
            <a:r>
              <a:rPr lang="zh-CN" altLang="en-US" b="1" dirty="0" smtClean="0">
                <a:solidFill>
                  <a:srgbClr val="FF0000"/>
                </a:solidFill>
              </a:rPr>
              <a:t>春暮</a:t>
            </a:r>
          </a:p>
          <a:p>
            <a:r>
              <a:rPr lang="zh-CN" altLang="en-US" b="1" dirty="0" smtClean="0">
                <a:solidFill>
                  <a:srgbClr val="FF0000"/>
                </a:solidFill>
              </a:rPr>
              <a:t>宋 寇准</a:t>
            </a:r>
          </a:p>
          <a:p>
            <a:r>
              <a:rPr lang="zh-CN" altLang="en-US" b="1" dirty="0" smtClean="0">
                <a:solidFill>
                  <a:srgbClr val="FF0000"/>
                </a:solidFill>
              </a:rPr>
              <a:t>春色将阑，莺声渐老，红英落尽青梅小。画堂人静雨蒙蒙，屏山半掩余香袅。</a:t>
            </a:r>
          </a:p>
          <a:p>
            <a:r>
              <a:rPr lang="zh-CN" altLang="en-US" b="1" dirty="0" smtClean="0">
                <a:solidFill>
                  <a:srgbClr val="FF0000"/>
                </a:solidFill>
              </a:rPr>
              <a:t>密约沉沉，离情杳杳，菱花尘满慵将照。倚楼无语欲销魂，长空黯淡连芳草。</a:t>
            </a:r>
            <a:endParaRPr lang="en-US" altLang="zh-CN" b="1" dirty="0" smtClean="0">
              <a:solidFill>
                <a:srgbClr val="FF0000"/>
              </a:solidFill>
            </a:endParaRPr>
          </a:p>
          <a:p>
            <a:endParaRPr lang="en-US" altLang="zh-CN" b="1" dirty="0">
              <a:solidFill>
                <a:srgbClr val="FF0000"/>
              </a:solidFill>
            </a:endParaRPr>
          </a:p>
          <a:p>
            <a:r>
              <a:rPr lang="zh-CN" altLang="en-US" sz="1400" b="1" dirty="0" smtClean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注释</a:t>
            </a:r>
            <a:r>
              <a:rPr lang="zh-CN" altLang="en-US" sz="1400" b="1" dirty="0" smtClean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：</a:t>
            </a:r>
            <a:r>
              <a:rPr lang="zh-CN" altLang="en-US" sz="1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①</a:t>
            </a:r>
            <a:r>
              <a:rPr lang="zh-CN" altLang="en-US" sz="1400" b="1" dirty="0" smtClean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阑</a:t>
            </a:r>
            <a:r>
              <a:rPr lang="zh-CN" altLang="en-US" sz="1400" b="1" dirty="0" smtClean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（</a:t>
            </a:r>
            <a:r>
              <a:rPr lang="en-US" altLang="zh-CN" sz="1400" b="1" dirty="0" err="1" smtClean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lán</a:t>
            </a:r>
            <a:r>
              <a:rPr lang="zh-CN" altLang="en-US" sz="1400" b="1" dirty="0" smtClean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）：残，尽，晚。</a:t>
            </a:r>
          </a:p>
          <a:p>
            <a:r>
              <a:rPr lang="zh-CN" altLang="en-US" sz="1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②</a:t>
            </a:r>
            <a:r>
              <a:rPr lang="zh-CN" altLang="en-US" sz="1400" b="1" dirty="0" smtClean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红</a:t>
            </a:r>
            <a:r>
              <a:rPr lang="zh-CN" altLang="en-US" sz="1400" b="1" dirty="0" smtClean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英：红花。南唐李煜</a:t>
            </a:r>
            <a:r>
              <a:rPr lang="en-US" altLang="zh-CN" sz="1400" b="1" dirty="0" smtClean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《</a:t>
            </a:r>
            <a:r>
              <a:rPr lang="zh-CN" altLang="en-US" sz="1400" b="1" dirty="0" smtClean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采桑子</a:t>
            </a:r>
            <a:r>
              <a:rPr lang="en-US" altLang="zh-CN" sz="1400" b="1" dirty="0" smtClean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》</a:t>
            </a:r>
            <a:r>
              <a:rPr lang="zh-CN" altLang="en-US" sz="1400" b="1" dirty="0" smtClean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词：“亭前春逐红英尽。”</a:t>
            </a:r>
          </a:p>
          <a:p>
            <a:r>
              <a:rPr lang="zh-CN" altLang="en-US" sz="1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③</a:t>
            </a:r>
            <a:r>
              <a:rPr lang="zh-CN" altLang="en-US" sz="1400" b="1" dirty="0" smtClean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屏</a:t>
            </a:r>
            <a:r>
              <a:rPr lang="zh-CN" altLang="en-US" sz="1400" b="1" dirty="0" smtClean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山：指屏风。唐温庭筠</a:t>
            </a:r>
            <a:r>
              <a:rPr lang="en-US" altLang="zh-CN" sz="1400" b="1" dirty="0" smtClean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《</a:t>
            </a:r>
            <a:r>
              <a:rPr lang="zh-CN" altLang="en-US" sz="1400" b="1" dirty="0" smtClean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南歌子</a:t>
            </a:r>
            <a:r>
              <a:rPr lang="en-US" altLang="zh-CN" sz="1400" b="1" dirty="0" smtClean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》</a:t>
            </a:r>
            <a:r>
              <a:rPr lang="zh-CN" altLang="en-US" sz="1400" b="1" dirty="0" smtClean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词：“扑蕊添黄子，呵花满翠鬟，鸳枕映屏山。”</a:t>
            </a:r>
          </a:p>
          <a:p>
            <a:r>
              <a:rPr lang="zh-CN" altLang="en-US" sz="1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④</a:t>
            </a:r>
            <a:r>
              <a:rPr lang="zh-CN" altLang="en-US" sz="1400" b="1" dirty="0" smtClean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密约</a:t>
            </a:r>
            <a:r>
              <a:rPr lang="zh-CN" altLang="en-US" sz="1400" b="1" dirty="0" smtClean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：指男女之间互诉衷情，暗约佳期。沉沉：深沉。此指重大之事，即终身之事。</a:t>
            </a:r>
          </a:p>
          <a:p>
            <a:r>
              <a:rPr lang="zh-CN" altLang="en-US" sz="1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⑤</a:t>
            </a:r>
            <a:r>
              <a:rPr lang="zh-CN" altLang="en-US" sz="1400" b="1" dirty="0" smtClean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杳</a:t>
            </a:r>
            <a:r>
              <a:rPr lang="zh-CN" altLang="en-US" sz="1400" b="1" dirty="0" smtClean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（</a:t>
            </a:r>
            <a:r>
              <a:rPr lang="en-US" altLang="zh-CN" sz="1400" b="1" dirty="0" err="1" smtClean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yǎo</a:t>
            </a:r>
            <a:r>
              <a:rPr lang="zh-CN" altLang="en-US" sz="1400" b="1" dirty="0" smtClean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）杳：深远无边际。</a:t>
            </a:r>
          </a:p>
          <a:p>
            <a:r>
              <a:rPr lang="zh-CN" altLang="en-US" sz="1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⑥</a:t>
            </a:r>
            <a:r>
              <a:rPr lang="zh-CN" altLang="en-US" sz="1400" b="1" dirty="0" smtClean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菱</a:t>
            </a:r>
            <a:r>
              <a:rPr lang="zh-CN" altLang="en-US" sz="1400" b="1" dirty="0" smtClean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花：指菱花镜，亦泛指镜子。慵（</a:t>
            </a:r>
            <a:r>
              <a:rPr lang="en-US" altLang="zh-CN" sz="1400" b="1" dirty="0" err="1" smtClean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yōng</a:t>
            </a:r>
            <a:r>
              <a:rPr lang="zh-CN" altLang="en-US" sz="1400" b="1" dirty="0" smtClean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）将照：懒得拿起镜子来照。慵：懒散。将：拿。</a:t>
            </a:r>
          </a:p>
          <a:p>
            <a:r>
              <a:rPr lang="zh-CN" altLang="en-US" sz="1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⑦</a:t>
            </a:r>
            <a:r>
              <a:rPr lang="zh-CN" altLang="en-US" sz="1400" b="1" dirty="0" smtClean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销魂</a:t>
            </a:r>
            <a:r>
              <a:rPr lang="zh-CN" altLang="en-US" sz="1400" b="1" dirty="0" smtClean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：形容极度伤心。</a:t>
            </a:r>
            <a:endParaRPr lang="en-US" altLang="zh-CN" sz="1400" b="1" dirty="0" smtClean="0">
              <a:solidFill>
                <a:srgbClr val="FF0000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r>
              <a:rPr lang="zh-CN" altLang="en-US" sz="1400" b="1" dirty="0" smtClean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译文：春色将尽，莺声燕语渐渐不闻，满地落花堆积，稀疏的青梅斜挂枝头，眼见到了春末夏初了。濛濛细雨中，一个消瘦的女子静静地独立在画阁外，眼前的屏风半掩着厅堂，惟见缕缕沉香从屏风后袅袅散来，更添了几分幽幽的心事。</a:t>
            </a:r>
          </a:p>
          <a:p>
            <a:r>
              <a:rPr lang="zh-CN" altLang="en-US" sz="1400" b="1" dirty="0" smtClean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遥想当年依依惜别时的深情约定啊。如今一别经年，依然杳无音讯，可晓得我这份断肠的思念吗？妆奁久未开，菱饰尘灰满，眼下竟然连照镜的心都懒了。只是落寞地倚在栏杆上，心下纵有万语千言，却又向谁人说起？惟有无语凝噎，暗自销魂罢了。天空灰蒙蒙的，黯然地衔着绵绵不尽的芳草，一如我的思念。</a:t>
            </a:r>
            <a:endParaRPr lang="zh-CN" altLang="en-US" sz="1400" b="1" dirty="0">
              <a:solidFill>
                <a:srgbClr val="FF0000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8781" y="320929"/>
            <a:ext cx="3748564" cy="3748564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7217026" y="4400719"/>
            <a:ext cx="4632073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400" dirty="0"/>
              <a:t>宋太宗淳化二年（</a:t>
            </a:r>
            <a:r>
              <a:rPr lang="en-US" altLang="zh-CN" sz="1400" dirty="0"/>
              <a:t>991</a:t>
            </a:r>
            <a:r>
              <a:rPr lang="zh-CN" altLang="en-US" sz="1400" dirty="0"/>
              <a:t>年），寇凖被贬为青州知府，任职之际，他为了表达自己仕途坎坷以及对政坛、对君上难以割舍的情怀和自家的失落之情，写下了这首词。这是一首闺怨词，所表现的是一个闺中女子在暮春时节，倚楼而望，盼望离人归来的幽怨情思。全词语言细腻，深郁多情，既有全方位的场景描写，又有细致入微的景物刻画，移隋入景，情景交融，描绘了一幅清雅脱俗的仕女相思图。</a:t>
            </a:r>
          </a:p>
        </p:txBody>
      </p:sp>
    </p:spTree>
    <p:extLst>
      <p:ext uri="{BB962C8B-B14F-4D97-AF65-F5344CB8AC3E}">
        <p14:creationId xmlns:p14="http://schemas.microsoft.com/office/powerpoint/2010/main" val="2462219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524000" y="312690"/>
            <a:ext cx="4720281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000" b="1" dirty="0">
                <a:solidFill>
                  <a:srgbClr val="FF0000"/>
                </a:solidFill>
              </a:rPr>
              <a:t>踏莎行</a:t>
            </a:r>
            <a:r>
              <a:rPr lang="en-US" altLang="zh-CN" sz="2000" b="1" dirty="0">
                <a:solidFill>
                  <a:srgbClr val="FF0000"/>
                </a:solidFill>
              </a:rPr>
              <a:t>·</a:t>
            </a:r>
            <a:r>
              <a:rPr lang="zh-CN" altLang="en-US" sz="2000" b="1" dirty="0">
                <a:solidFill>
                  <a:srgbClr val="FF0000"/>
                </a:solidFill>
              </a:rPr>
              <a:t>候馆梅残</a:t>
            </a:r>
          </a:p>
          <a:p>
            <a:r>
              <a:rPr lang="zh-CN" altLang="en-US" sz="2000" b="1" dirty="0" smtClean="0">
                <a:solidFill>
                  <a:srgbClr val="FF0000"/>
                </a:solidFill>
              </a:rPr>
              <a:t>宋 欧阳修</a:t>
            </a:r>
            <a:endParaRPr lang="zh-CN" altLang="en-US" sz="2000" b="1" dirty="0">
              <a:solidFill>
                <a:srgbClr val="FF0000"/>
              </a:solidFill>
            </a:endParaRPr>
          </a:p>
          <a:p>
            <a:r>
              <a:rPr lang="zh-CN" altLang="en-US" sz="2000" b="1" dirty="0">
                <a:solidFill>
                  <a:srgbClr val="FF0000"/>
                </a:solidFill>
              </a:rPr>
              <a:t>候馆梅残，溪桥柳细。草薰风暖摇征辔。离愁渐远渐无穷，迢迢不断如春水。 </a:t>
            </a:r>
          </a:p>
          <a:p>
            <a:r>
              <a:rPr lang="zh-CN" altLang="en-US" sz="2000" b="1" dirty="0">
                <a:solidFill>
                  <a:srgbClr val="FF0000"/>
                </a:solidFill>
              </a:rPr>
              <a:t>寸寸柔肠，盈盈粉泪。楼高莫近危阑倚。平芜尽处是春山，行人更在春山外</a:t>
            </a:r>
            <a:r>
              <a:rPr lang="zh-CN" altLang="en-US" sz="2000" b="1" dirty="0" smtClean="0">
                <a:solidFill>
                  <a:srgbClr val="FF0000"/>
                </a:solidFill>
              </a:rPr>
              <a:t>。</a:t>
            </a:r>
            <a:endParaRPr lang="en-US" altLang="zh-CN" sz="2000" b="1" dirty="0" smtClean="0">
              <a:solidFill>
                <a:srgbClr val="FF0000"/>
              </a:solidFill>
            </a:endParaRPr>
          </a:p>
          <a:p>
            <a:endParaRPr lang="en-US" altLang="zh-CN" sz="2000" b="1" dirty="0">
              <a:solidFill>
                <a:srgbClr val="FF0000"/>
              </a:solidFill>
            </a:endParaRPr>
          </a:p>
          <a:p>
            <a:r>
              <a:rPr lang="zh-CN" altLang="en-US" sz="1300" b="1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注释</a:t>
            </a:r>
            <a:r>
              <a:rPr lang="zh-CN" altLang="en-US" sz="1300" b="1" dirty="0" smtClean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：</a:t>
            </a:r>
            <a:r>
              <a:rPr lang="zh-CN" altLang="en-US" sz="1300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①</a:t>
            </a:r>
            <a:r>
              <a:rPr lang="zh-CN" altLang="en-US" sz="1300" dirty="0" smtClean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候</a:t>
            </a:r>
            <a:r>
              <a:rPr lang="zh-CN" altLang="en-US" sz="13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馆：迎宾候客之馆舍。</a:t>
            </a:r>
            <a:r>
              <a:rPr lang="en-US" altLang="zh-CN" sz="13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《</a:t>
            </a:r>
            <a:r>
              <a:rPr lang="zh-CN" altLang="en-US" sz="13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周礼</a:t>
            </a:r>
            <a:r>
              <a:rPr lang="en-US" altLang="zh-CN" sz="13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·</a:t>
            </a:r>
            <a:r>
              <a:rPr lang="zh-CN" altLang="en-US" sz="13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地官</a:t>
            </a:r>
            <a:r>
              <a:rPr lang="en-US" altLang="zh-CN" sz="13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·</a:t>
            </a:r>
            <a:r>
              <a:rPr lang="zh-CN" altLang="en-US" sz="13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遗人</a:t>
            </a:r>
            <a:r>
              <a:rPr lang="en-US" altLang="zh-CN" sz="13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》</a:t>
            </a:r>
            <a:r>
              <a:rPr lang="zh-CN" altLang="en-US" sz="13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：“五十里有市，市有候馆。”</a:t>
            </a:r>
          </a:p>
          <a:p>
            <a:r>
              <a:rPr lang="zh-CN" altLang="en-US" sz="1300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②</a:t>
            </a:r>
            <a:r>
              <a:rPr lang="zh-CN" altLang="en-US" sz="1300" dirty="0" smtClean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草</a:t>
            </a:r>
            <a:r>
              <a:rPr lang="zh-CN" altLang="en-US" sz="13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薰：小草散发的清香。薰，香气侵袭。征辔（</a:t>
            </a:r>
            <a:r>
              <a:rPr lang="en-US" altLang="zh-CN" sz="1300" dirty="0" err="1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pèi</a:t>
            </a:r>
            <a:r>
              <a:rPr lang="zh-CN" altLang="en-US" sz="13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）：行人坐骑的缰绳。辔，缰绳。此句化用南朝梁江淹</a:t>
            </a:r>
            <a:r>
              <a:rPr lang="en-US" altLang="zh-CN" sz="13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《</a:t>
            </a:r>
            <a:r>
              <a:rPr lang="zh-CN" altLang="en-US" sz="13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别赋</a:t>
            </a:r>
            <a:r>
              <a:rPr lang="en-US" altLang="zh-CN" sz="13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》“</a:t>
            </a:r>
            <a:r>
              <a:rPr lang="zh-CN" altLang="en-US" sz="13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闺中风暖，陌上草薰”而成。</a:t>
            </a:r>
          </a:p>
          <a:p>
            <a:r>
              <a:rPr lang="zh-CN" altLang="en-US" sz="1300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③</a:t>
            </a:r>
            <a:r>
              <a:rPr lang="zh-CN" altLang="en-US" sz="1300" dirty="0" smtClean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迢迢</a:t>
            </a:r>
            <a:r>
              <a:rPr lang="zh-CN" altLang="en-US" sz="13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：形容遥远的样子。</a:t>
            </a:r>
          </a:p>
          <a:p>
            <a:r>
              <a:rPr lang="zh-CN" altLang="en-US" sz="1300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④</a:t>
            </a:r>
            <a:r>
              <a:rPr lang="zh-CN" altLang="en-US" sz="1300" dirty="0" smtClean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寸寸</a:t>
            </a:r>
            <a:r>
              <a:rPr lang="zh-CN" altLang="en-US" sz="13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柔肠：柔肠寸断，形容愁苦到极点。</a:t>
            </a:r>
          </a:p>
          <a:p>
            <a:r>
              <a:rPr lang="zh-CN" altLang="en-US" sz="1300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⑤</a:t>
            </a:r>
            <a:r>
              <a:rPr lang="zh-CN" altLang="en-US" sz="1300" dirty="0" smtClean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盈盈</a:t>
            </a:r>
            <a:r>
              <a:rPr lang="zh-CN" altLang="en-US" sz="13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：泪水充溢眼眶之状。粉泪：泪水流到脸上，与粉妆和在一起。</a:t>
            </a:r>
          </a:p>
          <a:p>
            <a:r>
              <a:rPr lang="zh-CN" altLang="en-US" sz="1300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⑥</a:t>
            </a:r>
            <a:r>
              <a:rPr lang="zh-CN" altLang="en-US" sz="1300" dirty="0" smtClean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危</a:t>
            </a:r>
            <a:r>
              <a:rPr lang="zh-CN" altLang="en-US" sz="13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阑：也作“危栏”，高楼上的栏杆。</a:t>
            </a:r>
          </a:p>
          <a:p>
            <a:r>
              <a:rPr lang="zh-CN" altLang="en-US" sz="1300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⑦</a:t>
            </a:r>
            <a:r>
              <a:rPr lang="zh-CN" altLang="en-US" sz="1300" dirty="0" smtClean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平</a:t>
            </a:r>
            <a:r>
              <a:rPr lang="zh-CN" altLang="en-US" sz="13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芜：平坦地向前延伸的草地。芜，草地</a:t>
            </a:r>
            <a:r>
              <a:rPr lang="zh-CN" altLang="en-US" sz="1300" dirty="0" smtClean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。</a:t>
            </a:r>
            <a:endParaRPr lang="en-US" altLang="zh-CN" sz="1300" dirty="0" smtClean="0">
              <a:solidFill>
                <a:srgbClr val="FF0000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r>
              <a:rPr lang="zh-CN" altLang="en-US" sz="1300" b="1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译文</a:t>
            </a:r>
            <a:r>
              <a:rPr lang="zh-CN" altLang="en-US" sz="13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：客舍前的梅花已经凋残，溪桥旁新生细柳轻垂，春风踏芳草远行人跃马扬鞭。走得越远离愁越没有穷尽，像那迢迢不断的春江之水。</a:t>
            </a:r>
          </a:p>
          <a:p>
            <a:r>
              <a:rPr lang="zh-CN" altLang="en-US" sz="13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寸寸柔肠痛断，行行盈淌粉泪，不要登高楼望远把栏杆凭倚。平坦的草地尽头就是重重春山，行人还在那重重春山之外。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3439" y="312691"/>
            <a:ext cx="4808701" cy="307306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6870356" y="3739630"/>
            <a:ext cx="4843849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400" dirty="0"/>
              <a:t>此词是欧阳修词的代表作</a:t>
            </a:r>
            <a:r>
              <a:rPr lang="zh-CN" altLang="en-US" sz="1400" dirty="0" smtClean="0"/>
              <a:t>之一。主要</a:t>
            </a:r>
            <a:r>
              <a:rPr lang="zh-CN" altLang="en-US" sz="1400" dirty="0"/>
              <a:t>抒写早春南方行旅的离愁。上阕写行人客旅的思念。以时空的转换，写人在旅途，漂泊无际，且无止期，从而展示了游子剪不断的离愁。下阕写居者对高楼的企盼和悬想，写远望之人的内心活动。春山本无内外之别，词人将其界定，写出居者念远的迷茫心境，颇令人玩味。全词笔调细腻委婉，寓情于景，含蓄深沉，是为人所称道的名篇</a:t>
            </a:r>
            <a:r>
              <a:rPr lang="zh-CN" altLang="en-US" sz="1400" dirty="0" smtClean="0"/>
              <a:t>。</a:t>
            </a:r>
            <a:endParaRPr lang="en-US" altLang="zh-CN" sz="1400" dirty="0" smtClean="0"/>
          </a:p>
          <a:p>
            <a:r>
              <a:rPr lang="zh-CN" altLang="en-US" sz="1400" dirty="0"/>
              <a:t>据中国唐代文学学会会长陈尚君考证，欧阳修这首词当作于宋仁宗明道元年（</a:t>
            </a:r>
            <a:r>
              <a:rPr lang="en-US" altLang="zh-CN" sz="1400" dirty="0"/>
              <a:t>1033</a:t>
            </a:r>
            <a:r>
              <a:rPr lang="zh-CN" altLang="en-US" sz="1400" dirty="0"/>
              <a:t>年）暮春，是作者早年行役江南时的作品。</a:t>
            </a:r>
          </a:p>
        </p:txBody>
      </p:sp>
    </p:spTree>
    <p:extLst>
      <p:ext uri="{BB962C8B-B14F-4D97-AF65-F5344CB8AC3E}">
        <p14:creationId xmlns:p14="http://schemas.microsoft.com/office/powerpoint/2010/main" val="13385420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573426" y="187579"/>
            <a:ext cx="4950941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000" b="1" dirty="0">
                <a:solidFill>
                  <a:srgbClr val="FF0000"/>
                </a:solidFill>
              </a:rPr>
              <a:t>踏莎行</a:t>
            </a:r>
            <a:r>
              <a:rPr lang="en-US" altLang="zh-CN" sz="2000" b="1" dirty="0">
                <a:solidFill>
                  <a:srgbClr val="FF0000"/>
                </a:solidFill>
              </a:rPr>
              <a:t>·</a:t>
            </a:r>
            <a:r>
              <a:rPr lang="zh-CN" altLang="en-US" sz="2000" b="1" dirty="0">
                <a:solidFill>
                  <a:srgbClr val="FF0000"/>
                </a:solidFill>
              </a:rPr>
              <a:t>画鼓催春</a:t>
            </a:r>
          </a:p>
          <a:p>
            <a:r>
              <a:rPr lang="zh-CN" altLang="en-US" sz="2000" b="1" dirty="0" smtClean="0">
                <a:solidFill>
                  <a:srgbClr val="FF0000"/>
                </a:solidFill>
              </a:rPr>
              <a:t>黄</a:t>
            </a:r>
            <a:r>
              <a:rPr lang="zh-CN" altLang="en-US" sz="2000" b="1" dirty="0">
                <a:solidFill>
                  <a:srgbClr val="FF0000"/>
                </a:solidFill>
              </a:rPr>
              <a:t>庭坚 </a:t>
            </a:r>
            <a:r>
              <a:rPr lang="en-US" altLang="zh-CN" sz="2000" b="1" dirty="0" smtClean="0">
                <a:solidFill>
                  <a:srgbClr val="FF0000"/>
                </a:solidFill>
              </a:rPr>
              <a:t> </a:t>
            </a:r>
            <a:r>
              <a:rPr lang="zh-CN" altLang="en-US" sz="2000" b="1" dirty="0" smtClean="0">
                <a:solidFill>
                  <a:srgbClr val="FF0000"/>
                </a:solidFill>
              </a:rPr>
              <a:t>宋</a:t>
            </a:r>
            <a:endParaRPr lang="zh-CN" altLang="en-US" sz="2000" b="1" dirty="0">
              <a:solidFill>
                <a:srgbClr val="FF0000"/>
              </a:solidFill>
            </a:endParaRPr>
          </a:p>
          <a:p>
            <a:r>
              <a:rPr lang="zh-CN" altLang="en-US" sz="2000" b="1" dirty="0">
                <a:solidFill>
                  <a:srgbClr val="FF0000"/>
                </a:solidFill>
              </a:rPr>
              <a:t>画鼓催春，蛮歌走饷。雨前一焙谁争长。低株摘尽到高株，株株别是闽溪样。</a:t>
            </a:r>
          </a:p>
          <a:p>
            <a:r>
              <a:rPr lang="zh-CN" altLang="en-US" sz="2000" b="1" dirty="0">
                <a:solidFill>
                  <a:srgbClr val="FF0000"/>
                </a:solidFill>
              </a:rPr>
              <a:t>碾破春风，香凝午帐。银瓶雪滚翻成浪。今宵无睡酒醒时，摩围影在秋江上</a:t>
            </a:r>
            <a:r>
              <a:rPr lang="zh-CN" altLang="en-US" sz="2000" b="1" dirty="0" smtClean="0">
                <a:solidFill>
                  <a:srgbClr val="FF0000"/>
                </a:solidFill>
              </a:rPr>
              <a:t>。</a:t>
            </a:r>
            <a:endParaRPr lang="en-US" altLang="zh-CN" sz="2000" b="1" dirty="0" smtClean="0">
              <a:solidFill>
                <a:srgbClr val="FF0000"/>
              </a:solidFill>
            </a:endParaRPr>
          </a:p>
          <a:p>
            <a:endParaRPr lang="en-US" altLang="zh-CN" sz="1200" b="1" dirty="0">
              <a:solidFill>
                <a:srgbClr val="FF0000"/>
              </a:solidFill>
            </a:endParaRPr>
          </a:p>
          <a:p>
            <a:r>
              <a:rPr lang="zh-CN" altLang="en-US" sz="12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注释：画鼓：有彩绘的鼓</a:t>
            </a:r>
            <a:r>
              <a:rPr lang="zh-CN" altLang="en-US" sz="1200" dirty="0" smtClean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。</a:t>
            </a:r>
            <a:endParaRPr lang="en-US" altLang="zh-CN" sz="1200" dirty="0" smtClean="0">
              <a:solidFill>
                <a:srgbClr val="FF0000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r>
              <a:rPr lang="zh-CN" altLang="en-US" sz="1200" dirty="0" smtClean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蛮</a:t>
            </a:r>
            <a:r>
              <a:rPr lang="zh-CN" altLang="en-US" sz="12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歌：南方少数民族之歌。古时称西南少数民族为蛮夷，当地所唱的歌曲称为蛮歌。</a:t>
            </a:r>
          </a:p>
          <a:p>
            <a:r>
              <a:rPr lang="zh-CN" altLang="en-US" sz="1200" dirty="0" smtClean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饷</a:t>
            </a:r>
            <a:r>
              <a:rPr lang="zh-CN" altLang="en-US" sz="12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：给在田间里劳动的人送饭。</a:t>
            </a:r>
          </a:p>
          <a:p>
            <a:r>
              <a:rPr lang="zh-CN" altLang="en-US" sz="1200" dirty="0" smtClean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雨前</a:t>
            </a:r>
            <a:r>
              <a:rPr lang="zh-CN" altLang="en-US" sz="12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：绿茶的一种，用谷雨前采摘的细嫩芽尖制成。</a:t>
            </a:r>
          </a:p>
          <a:p>
            <a:r>
              <a:rPr lang="zh-CN" altLang="en-US" sz="1200" dirty="0" smtClean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焙</a:t>
            </a:r>
            <a:r>
              <a:rPr lang="zh-CN" altLang="en-US" sz="12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：微火烘烤。卢仝</a:t>
            </a:r>
            <a:r>
              <a:rPr lang="en-US" altLang="zh-CN" sz="12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《</a:t>
            </a:r>
            <a:r>
              <a:rPr lang="zh-CN" altLang="en-US" sz="12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走笔谢孟谏议寄新茶</a:t>
            </a:r>
            <a:r>
              <a:rPr lang="en-US" altLang="zh-CN" sz="12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》</a:t>
            </a:r>
            <a:r>
              <a:rPr lang="zh-CN" altLang="en-US" sz="12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有：“摘鲜焙芳旋封裹，至精至好且不奢。”</a:t>
            </a:r>
          </a:p>
          <a:p>
            <a:r>
              <a:rPr lang="zh-CN" altLang="en-US" sz="1200" dirty="0" smtClean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争</a:t>
            </a:r>
            <a:r>
              <a:rPr lang="zh-CN" altLang="en-US" sz="12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长（</a:t>
            </a:r>
            <a:r>
              <a:rPr lang="en-US" altLang="zh-CN" sz="1200" dirty="0" err="1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zhǎng</a:t>
            </a:r>
            <a:r>
              <a:rPr lang="zh-CN" altLang="en-US" sz="12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）：即争霸。唐魏征有</a:t>
            </a:r>
            <a:r>
              <a:rPr lang="en-US" altLang="zh-CN" sz="12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《</a:t>
            </a:r>
            <a:r>
              <a:rPr lang="zh-CN" altLang="en-US" sz="12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赋西汉</a:t>
            </a:r>
            <a:r>
              <a:rPr lang="en-US" altLang="zh-CN" sz="12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》</a:t>
            </a:r>
            <a:r>
              <a:rPr lang="zh-CN" altLang="en-US" sz="12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诗：“受降临轵道，争长趣鸿门。”</a:t>
            </a:r>
          </a:p>
          <a:p>
            <a:r>
              <a:rPr lang="zh-CN" altLang="en-US" sz="1200" dirty="0" smtClean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闽</a:t>
            </a:r>
            <a:r>
              <a:rPr lang="zh-CN" altLang="en-US" sz="12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溪：即建溪，福建闽江的北源，流经武夷山茶区。张舜民</a:t>
            </a:r>
            <a:r>
              <a:rPr lang="en-US" altLang="zh-CN" sz="12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《</a:t>
            </a:r>
            <a:r>
              <a:rPr lang="zh-CN" altLang="en-US" sz="12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画墁录</a:t>
            </a:r>
            <a:r>
              <a:rPr lang="en-US" altLang="zh-CN" sz="12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》</a:t>
            </a:r>
            <a:r>
              <a:rPr lang="zh-CN" altLang="en-US" sz="12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有：“追至本朝，建溪独盛，采焙制作，前世所未有也。”溪产有建溪贡茶，即龙团凤饼。</a:t>
            </a:r>
          </a:p>
          <a:p>
            <a:r>
              <a:rPr lang="zh-CN" altLang="en-US" sz="1200" dirty="0" smtClean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碾</a:t>
            </a:r>
            <a:r>
              <a:rPr lang="zh-CN" altLang="en-US" sz="12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破：将茶碾碎。</a:t>
            </a:r>
          </a:p>
          <a:p>
            <a:r>
              <a:rPr lang="zh-CN" altLang="en-US" sz="1200" dirty="0" smtClean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春风</a:t>
            </a:r>
            <a:r>
              <a:rPr lang="zh-CN" altLang="en-US" sz="12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：指茶。</a:t>
            </a:r>
          </a:p>
          <a:p>
            <a:r>
              <a:rPr lang="zh-CN" altLang="en-US" sz="1200" dirty="0" smtClean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银</a:t>
            </a:r>
            <a:r>
              <a:rPr lang="zh-CN" altLang="en-US" sz="12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瓶：银质的瓶，常指酒器，此指盛茶的茶具。宋徽宗</a:t>
            </a:r>
            <a:r>
              <a:rPr lang="en-US" altLang="zh-CN" sz="12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《</a:t>
            </a:r>
            <a:r>
              <a:rPr lang="zh-CN" altLang="en-US" sz="12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大观茶论</a:t>
            </a:r>
            <a:r>
              <a:rPr lang="en-US" altLang="zh-CN" sz="12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》</a:t>
            </a:r>
            <a:r>
              <a:rPr lang="zh-CN" altLang="en-US" sz="12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：“饼（同‘瓶’）宜金银，小大之制，惟所裁给。”</a:t>
            </a:r>
          </a:p>
          <a:p>
            <a:r>
              <a:rPr lang="zh-CN" altLang="en-US" sz="1200" dirty="0" smtClean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摩</a:t>
            </a:r>
            <a:r>
              <a:rPr lang="zh-CN" altLang="en-US" sz="12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围：指摩围山，在黔州</a:t>
            </a:r>
            <a:r>
              <a:rPr lang="zh-CN" altLang="en-US" sz="1200" dirty="0" smtClean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。</a:t>
            </a:r>
            <a:endParaRPr lang="en-US" altLang="zh-CN" sz="1200" dirty="0" smtClean="0">
              <a:solidFill>
                <a:srgbClr val="FF0000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r>
              <a:rPr lang="zh-CN" altLang="en-US" sz="12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译文：茶农们擂响画鼓，催促春天的到来；唱着山歌去田间为劳作的人们送饭。采茶人们都争抢着在雨前节之前焙制好茶叶来一争高下。他们摘完稍矮一些的嫩芽，就伸手去摘那些长在高处的嫩芽，不管长在何处，每一株茶树所摘下的茶叶都像是建溪茶那样完美。</a:t>
            </a:r>
          </a:p>
          <a:p>
            <a:r>
              <a:rPr lang="zh-CN" altLang="en-US" sz="12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将春茶碾碎，香气弥漫在房间的帐子上。茶具里的茶水，像潮水一样翻滚。今夜酒醒之后无法入睡，看见摩围山的影子倒影在秋江上。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7601" y="311146"/>
            <a:ext cx="4653696" cy="3329978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6730314" y="3998608"/>
            <a:ext cx="5280454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400" dirty="0"/>
              <a:t>这首词应是作于绍圣三年（</a:t>
            </a:r>
            <a:r>
              <a:rPr lang="en-US" altLang="zh-CN" sz="1400" dirty="0"/>
              <a:t>1096</a:t>
            </a:r>
            <a:r>
              <a:rPr lang="zh-CN" altLang="en-US" sz="1400" dirty="0"/>
              <a:t>年）或绍圣四年（</a:t>
            </a:r>
            <a:r>
              <a:rPr lang="en-US" altLang="zh-CN" sz="1400" dirty="0"/>
              <a:t>1097</a:t>
            </a:r>
            <a:r>
              <a:rPr lang="zh-CN" altLang="en-US" sz="1400" dirty="0"/>
              <a:t>年）时期，此时黄庭坚被贬于黔州，居住在摩围阁，作者于此地见到少数民族采茶，制茶的过程，激发了作者的爱茶之心，创作此篇来表达作者的喜爱之情。该词主要描写了闽地春意时间的景象，上片生动地记录了黔州地区少数民族采茶制茶的风俗，下片作者通过描写自己的视觉、嗅觉等感官感受，运用比喻、夸张等修辞手法描写了茶汤的香气和形态，抒发了作者内心对茶的喜爱。</a:t>
            </a:r>
          </a:p>
        </p:txBody>
      </p:sp>
    </p:spTree>
    <p:extLst>
      <p:ext uri="{BB962C8B-B14F-4D97-AF65-F5344CB8AC3E}">
        <p14:creationId xmlns:p14="http://schemas.microsoft.com/office/powerpoint/2010/main" val="6518143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515762" y="183453"/>
            <a:ext cx="4967416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000" b="1" dirty="0" smtClean="0">
                <a:solidFill>
                  <a:srgbClr val="FF0000"/>
                </a:solidFill>
              </a:rPr>
              <a:t>踏</a:t>
            </a:r>
            <a:r>
              <a:rPr lang="zh-CN" altLang="en-US" sz="2000" b="1" dirty="0">
                <a:solidFill>
                  <a:srgbClr val="FF0000"/>
                </a:solidFill>
              </a:rPr>
              <a:t>莎行</a:t>
            </a:r>
            <a:r>
              <a:rPr lang="en-US" altLang="zh-CN" sz="2000" b="1" dirty="0">
                <a:solidFill>
                  <a:srgbClr val="FF0000"/>
                </a:solidFill>
              </a:rPr>
              <a:t>·</a:t>
            </a:r>
            <a:r>
              <a:rPr lang="zh-CN" altLang="en-US" sz="2000" b="1" dirty="0">
                <a:solidFill>
                  <a:srgbClr val="FF0000"/>
                </a:solidFill>
              </a:rPr>
              <a:t>郴州旅舍</a:t>
            </a:r>
          </a:p>
          <a:p>
            <a:r>
              <a:rPr lang="zh-CN" altLang="en-US" sz="2000" b="1" dirty="0" smtClean="0">
                <a:solidFill>
                  <a:srgbClr val="FF0000"/>
                </a:solidFill>
              </a:rPr>
              <a:t>宋 秦观</a:t>
            </a:r>
            <a:endParaRPr lang="zh-CN" altLang="en-US" sz="2000" b="1" dirty="0">
              <a:solidFill>
                <a:srgbClr val="FF0000"/>
              </a:solidFill>
            </a:endParaRPr>
          </a:p>
          <a:p>
            <a:r>
              <a:rPr lang="zh-CN" altLang="en-US" sz="2000" b="1" dirty="0">
                <a:solidFill>
                  <a:srgbClr val="FF0000"/>
                </a:solidFill>
              </a:rPr>
              <a:t>雾失楼台，月迷津渡。桃源望断无寻处。可堪孤馆闭春寒，杜鹃声里斜阳暮。 </a:t>
            </a:r>
          </a:p>
          <a:p>
            <a:r>
              <a:rPr lang="zh-CN" altLang="en-US" sz="2000" b="1" dirty="0">
                <a:solidFill>
                  <a:srgbClr val="FF0000"/>
                </a:solidFill>
              </a:rPr>
              <a:t>驿寄梅花，鱼传尺素。砌成此恨无重数。郴江幸自绕郴山，为谁流下潇湘去</a:t>
            </a:r>
            <a:r>
              <a:rPr lang="zh-CN" altLang="en-US" sz="2000" b="1" dirty="0" smtClean="0">
                <a:solidFill>
                  <a:srgbClr val="FF0000"/>
                </a:solidFill>
              </a:rPr>
              <a:t>。</a:t>
            </a:r>
            <a:endParaRPr lang="en-US" altLang="zh-CN" sz="2000" b="1" dirty="0" smtClean="0">
              <a:solidFill>
                <a:srgbClr val="FF0000"/>
              </a:solidFill>
            </a:endParaRPr>
          </a:p>
          <a:p>
            <a:endParaRPr lang="en-US" altLang="zh-CN" sz="2000" b="1" dirty="0">
              <a:solidFill>
                <a:srgbClr val="FF0000"/>
              </a:solidFill>
            </a:endParaRPr>
          </a:p>
          <a:p>
            <a:r>
              <a:rPr lang="zh-CN" altLang="en-US" sz="12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注释：郴（</a:t>
            </a:r>
            <a:r>
              <a:rPr lang="en-US" altLang="zh-CN" sz="1200" dirty="0" err="1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chēn</a:t>
            </a:r>
            <a:r>
              <a:rPr lang="zh-CN" altLang="en-US" sz="12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）州：今属湖南。</a:t>
            </a:r>
          </a:p>
          <a:p>
            <a:r>
              <a:rPr lang="zh-CN" altLang="en-US" sz="1200" dirty="0" smtClean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雾</a:t>
            </a:r>
            <a:r>
              <a:rPr lang="zh-CN" altLang="en-US" sz="12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失楼台：暮霭沉沉，楼台消失在浓雾中。</a:t>
            </a:r>
          </a:p>
          <a:p>
            <a:r>
              <a:rPr lang="zh-CN" altLang="en-US" sz="1200" dirty="0" smtClean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月</a:t>
            </a:r>
            <a:r>
              <a:rPr lang="zh-CN" altLang="en-US" sz="12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迷津渡：月色朦胧，渡口迷失不见。</a:t>
            </a:r>
          </a:p>
          <a:p>
            <a:r>
              <a:rPr lang="zh-CN" altLang="en-US" sz="1200" dirty="0" smtClean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桃源</a:t>
            </a:r>
            <a:r>
              <a:rPr lang="zh-CN" altLang="en-US" sz="12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望断无寻处：拼命寻找也看不见理想的桃花源。桃源：语出晋陶渊明</a:t>
            </a:r>
            <a:r>
              <a:rPr lang="en-US" altLang="zh-CN" sz="12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《</a:t>
            </a:r>
            <a:r>
              <a:rPr lang="zh-CN" altLang="en-US" sz="12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桃花源记</a:t>
            </a:r>
            <a:r>
              <a:rPr lang="en-US" altLang="zh-CN" sz="12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》</a:t>
            </a:r>
            <a:r>
              <a:rPr lang="zh-CN" altLang="en-US" sz="12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，指生活安乐、合乎理想的地方。无寻处：找不到。</a:t>
            </a:r>
          </a:p>
          <a:p>
            <a:r>
              <a:rPr lang="zh-CN" altLang="en-US" sz="1200" dirty="0" smtClean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可</a:t>
            </a:r>
            <a:r>
              <a:rPr lang="zh-CN" altLang="en-US" sz="12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堪：怎堪，哪堪，受不住。</a:t>
            </a:r>
          </a:p>
          <a:p>
            <a:r>
              <a:rPr lang="zh-CN" altLang="en-US" sz="1200" dirty="0" smtClean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杜鹃</a:t>
            </a:r>
            <a:r>
              <a:rPr lang="zh-CN" altLang="en-US" sz="12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：鸟名，相传其鸣叫声像人言“不如归去”，容易勾起人的思乡之情。</a:t>
            </a:r>
          </a:p>
          <a:p>
            <a:r>
              <a:rPr lang="zh-CN" altLang="en-US" sz="1200" dirty="0" smtClean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驿</a:t>
            </a:r>
            <a:r>
              <a:rPr lang="zh-CN" altLang="en-US" sz="12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寄梅花：陆凯在</a:t>
            </a:r>
            <a:r>
              <a:rPr lang="en-US" altLang="zh-CN" sz="12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《</a:t>
            </a:r>
            <a:r>
              <a:rPr lang="zh-CN" altLang="en-US" sz="12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赠范晔诗</a:t>
            </a:r>
            <a:r>
              <a:rPr lang="en-US" altLang="zh-CN" sz="12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》</a:t>
            </a:r>
            <a:r>
              <a:rPr lang="zh-CN" altLang="en-US" sz="12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：“折梅逢驿使，寄与陇头人。江南无所有，聊寄一枝春。”这里作者是将自己比作范晔，表示收到了来自远方的问候。</a:t>
            </a:r>
          </a:p>
          <a:p>
            <a:r>
              <a:rPr lang="zh-CN" altLang="en-US" sz="1200" dirty="0" smtClean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鱼</a:t>
            </a:r>
            <a:r>
              <a:rPr lang="zh-CN" altLang="en-US" sz="12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传尺素：东汉蔡邕的</a:t>
            </a:r>
            <a:r>
              <a:rPr lang="en-US" altLang="zh-CN" sz="12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《</a:t>
            </a:r>
            <a:r>
              <a:rPr lang="zh-CN" altLang="en-US" sz="12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饮马长城窟行</a:t>
            </a:r>
            <a:r>
              <a:rPr lang="en-US" altLang="zh-CN" sz="12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》</a:t>
            </a:r>
            <a:r>
              <a:rPr lang="zh-CN" altLang="en-US" sz="12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中有“客从远方来，遗我双鲤鱼。呼儿烹鲤鱼，中有尺素书。” 另外，古时舟车劳顿，信件很容易损坏，古人便将信件放入匣子中，再将信匣刻成鱼形，美观而又方便携带。“鱼传尺素”成了传递书信的又一个代名词。这里也表示接到朋友问候的意思。</a:t>
            </a:r>
          </a:p>
          <a:p>
            <a:r>
              <a:rPr lang="zh-CN" altLang="en-US" sz="1200" dirty="0" smtClean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砌</a:t>
            </a:r>
            <a:r>
              <a:rPr lang="zh-CN" altLang="en-US" sz="12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：堆积。无重数：数不尽。</a:t>
            </a:r>
          </a:p>
          <a:p>
            <a:r>
              <a:rPr lang="zh-CN" altLang="en-US" sz="1200" dirty="0" smtClean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郴</a:t>
            </a:r>
            <a:r>
              <a:rPr lang="zh-CN" altLang="en-US" sz="12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江：清顾祖禹</a:t>
            </a:r>
            <a:r>
              <a:rPr lang="en-US" altLang="zh-CN" sz="12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《</a:t>
            </a:r>
            <a:r>
              <a:rPr lang="zh-CN" altLang="en-US" sz="12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读史方舆纪要</a:t>
            </a:r>
            <a:r>
              <a:rPr lang="en-US" altLang="zh-CN" sz="12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·</a:t>
            </a:r>
            <a:r>
              <a:rPr lang="zh-CN" altLang="en-US" sz="12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湖广</a:t>
            </a:r>
            <a:r>
              <a:rPr lang="en-US" altLang="zh-CN" sz="12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》</a:t>
            </a:r>
            <a:r>
              <a:rPr lang="zh-CN" altLang="en-US" sz="12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载：郴水在“州东一里，一名郴江，源发黄岑山，北流经此</a:t>
            </a:r>
            <a:r>
              <a:rPr lang="en-US" altLang="zh-CN" sz="12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……</a:t>
            </a:r>
            <a:r>
              <a:rPr lang="zh-CN" altLang="en-US" sz="12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下流会来水及自豹水入湘江。”幸自：本自，本来是。</a:t>
            </a:r>
          </a:p>
          <a:p>
            <a:r>
              <a:rPr lang="zh-CN" altLang="en-US" sz="1200" dirty="0" smtClean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为</a:t>
            </a:r>
            <a:r>
              <a:rPr lang="zh-CN" altLang="en-US" sz="12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谁流下潇湘去：为什么要流到潇湘去呢？意思是连郴江都耐不住寂寞何况人呢？为谁：为什么。潇湘，潇水和湘水，是湖南境内的两条河流，合流后称湘江，又称潇湘。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3336" y="183453"/>
            <a:ext cx="4437689" cy="3040105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6837848" y="3430495"/>
            <a:ext cx="504866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400" dirty="0"/>
              <a:t>此词为作者绍圣四年（</a:t>
            </a:r>
            <a:r>
              <a:rPr lang="en-US" altLang="zh-CN" sz="1400" dirty="0"/>
              <a:t>1097</a:t>
            </a:r>
            <a:r>
              <a:rPr lang="zh-CN" altLang="en-US" sz="1400" dirty="0"/>
              <a:t>）作者因坐党籍连遭贬谪于郴州旅店所写。当时作者因新旧党争先贬杭州通判，再贬监州酒税，后又被罗织罪名贬谪郴州，削去所有官爵和俸禄；又贬横州，此词作于离郴前，</a:t>
            </a:r>
          </a:p>
          <a:p>
            <a:r>
              <a:rPr lang="zh-CN" altLang="en-US" sz="1400" dirty="0"/>
              <a:t>元祐六年（</a:t>
            </a:r>
            <a:r>
              <a:rPr lang="en-US" altLang="zh-CN" sz="1400" dirty="0"/>
              <a:t>1091</a:t>
            </a:r>
            <a:r>
              <a:rPr lang="zh-CN" altLang="en-US" sz="1400" dirty="0"/>
              <a:t>年）七月，苏轼受到贾易的弹劾。秦观从苏轼处得知自己亦附带被劾，便立刻去找有关台谏官员疏通。秦观的失态使得苏轼兄弟的政治操行遭到政敌的攻讦，而苏轼与秦观的关系也因此发生了微妙的变化。有人认为，这首</a:t>
            </a:r>
            <a:r>
              <a:rPr lang="en-US" altLang="zh-CN" sz="1400" dirty="0"/>
              <a:t>《</a:t>
            </a:r>
            <a:r>
              <a:rPr lang="zh-CN" altLang="en-US" sz="1400" dirty="0"/>
              <a:t>踏莎行</a:t>
            </a:r>
            <a:r>
              <a:rPr lang="en-US" altLang="zh-CN" sz="1400" dirty="0"/>
              <a:t>》</a:t>
            </a:r>
            <a:r>
              <a:rPr lang="zh-CN" altLang="en-US" sz="1400" dirty="0"/>
              <a:t>的下阕，很可能是秦观在流放岁月中，通过同为苏门友人的黄庭坚，向苏轼所作的曲折表白。</a:t>
            </a:r>
          </a:p>
        </p:txBody>
      </p:sp>
    </p:spTree>
    <p:extLst>
      <p:ext uri="{BB962C8B-B14F-4D97-AF65-F5344CB8AC3E}">
        <p14:creationId xmlns:p14="http://schemas.microsoft.com/office/powerpoint/2010/main" val="40209419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622853" y="263262"/>
            <a:ext cx="4761471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dirty="0">
                <a:solidFill>
                  <a:srgbClr val="FF0000"/>
                </a:solidFill>
              </a:rPr>
              <a:t>踏莎行</a:t>
            </a:r>
            <a:r>
              <a:rPr lang="en-US" altLang="zh-CN" b="1" dirty="0">
                <a:solidFill>
                  <a:srgbClr val="FF0000"/>
                </a:solidFill>
              </a:rPr>
              <a:t>·</a:t>
            </a:r>
            <a:r>
              <a:rPr lang="zh-CN" altLang="en-US" b="1" dirty="0">
                <a:solidFill>
                  <a:srgbClr val="FF0000"/>
                </a:solidFill>
              </a:rPr>
              <a:t>情似游丝</a:t>
            </a:r>
          </a:p>
          <a:p>
            <a:r>
              <a:rPr lang="zh-CN" altLang="en-US" b="1" dirty="0" smtClean="0">
                <a:solidFill>
                  <a:srgbClr val="FF0000"/>
                </a:solidFill>
              </a:rPr>
              <a:t>宋  周紫芝</a:t>
            </a:r>
            <a:endParaRPr lang="zh-CN" altLang="en-US" b="1" dirty="0">
              <a:solidFill>
                <a:srgbClr val="FF0000"/>
              </a:solidFill>
            </a:endParaRPr>
          </a:p>
          <a:p>
            <a:r>
              <a:rPr lang="zh-CN" altLang="en-US" b="1" dirty="0">
                <a:solidFill>
                  <a:srgbClr val="FF0000"/>
                </a:solidFill>
              </a:rPr>
              <a:t>情似游丝，人如飞絮。泪珠阁定空相觑。一溪烟柳万丝垂，无因系得兰舟住。 </a:t>
            </a:r>
          </a:p>
          <a:p>
            <a:r>
              <a:rPr lang="zh-CN" altLang="en-US" b="1" dirty="0">
                <a:solidFill>
                  <a:srgbClr val="FF0000"/>
                </a:solidFill>
              </a:rPr>
              <a:t>雁过斜阳，草迷烟渚。如今已是愁无数。明朝且做莫思量，如何过得今宵</a:t>
            </a:r>
            <a:r>
              <a:rPr lang="zh-CN" altLang="en-US" b="1" dirty="0" smtClean="0">
                <a:solidFill>
                  <a:srgbClr val="FF0000"/>
                </a:solidFill>
              </a:rPr>
              <a:t>去。</a:t>
            </a:r>
            <a:endParaRPr lang="en-US" altLang="zh-CN" b="1" dirty="0" smtClean="0">
              <a:solidFill>
                <a:srgbClr val="FF0000"/>
              </a:solidFill>
            </a:endParaRPr>
          </a:p>
          <a:p>
            <a:endParaRPr lang="en-US" altLang="zh-CN" b="1" dirty="0">
              <a:solidFill>
                <a:srgbClr val="FF0000"/>
              </a:solidFill>
            </a:endParaRPr>
          </a:p>
          <a:p>
            <a:r>
              <a:rPr lang="zh-CN" altLang="en-US" sz="14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注释：游丝：蜘蛛等昆虫所吐的飘荡在空中的丝。</a:t>
            </a:r>
          </a:p>
          <a:p>
            <a:r>
              <a:rPr lang="zh-CN" altLang="en-US" sz="1400" dirty="0" smtClean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阁</a:t>
            </a:r>
            <a:r>
              <a:rPr lang="zh-CN" altLang="en-US" sz="14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：同“搁”，停住。空：空自，枉自。觑（</a:t>
            </a:r>
            <a:r>
              <a:rPr lang="en-US" altLang="zh-CN" sz="1400" dirty="0" err="1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qù</a:t>
            </a:r>
            <a:r>
              <a:rPr lang="zh-CN" altLang="en-US" sz="14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）：细看。指离别前两人眼中含泪空自对面相看。</a:t>
            </a:r>
          </a:p>
          <a:p>
            <a:r>
              <a:rPr lang="zh-CN" altLang="en-US" sz="1400" dirty="0" smtClean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无</a:t>
            </a:r>
            <a:r>
              <a:rPr lang="zh-CN" altLang="en-US" sz="14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因：没有法子。兰舟：木兰舟，船的美称。</a:t>
            </a:r>
          </a:p>
          <a:p>
            <a:r>
              <a:rPr lang="zh-CN" altLang="en-US" sz="1400" dirty="0" smtClean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渚</a:t>
            </a:r>
            <a:r>
              <a:rPr lang="zh-CN" altLang="en-US" sz="14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（</a:t>
            </a:r>
            <a:r>
              <a:rPr lang="en-US" altLang="zh-CN" sz="1400" dirty="0" err="1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zhǔ</a:t>
            </a:r>
            <a:r>
              <a:rPr lang="zh-CN" altLang="en-US" sz="14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）：水中小洲。</a:t>
            </a:r>
          </a:p>
          <a:p>
            <a:r>
              <a:rPr lang="zh-CN" altLang="en-US" sz="1400" dirty="0" smtClean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莫</a:t>
            </a:r>
            <a:r>
              <a:rPr lang="zh-CN" altLang="en-US" sz="14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：不要</a:t>
            </a:r>
            <a:r>
              <a:rPr lang="zh-CN" altLang="en-US" sz="1400" dirty="0" smtClean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。</a:t>
            </a:r>
            <a:endParaRPr lang="en-US" altLang="zh-CN" sz="1400" dirty="0" smtClean="0">
              <a:solidFill>
                <a:srgbClr val="FF0000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endParaRPr lang="en-US" altLang="zh-CN" sz="1400" dirty="0" smtClean="0">
              <a:solidFill>
                <a:srgbClr val="FF0000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r>
              <a:rPr lang="zh-CN" altLang="en-US" sz="14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译文：离情像游丝般飘忽不定，情人像飞絮般难留踪影。两双含泪的大眼睛，呆呆地凝目对视，徒自满含深情。溪边的烟柳垂下万条丝绦，却不能把他的行船拴系留停。</a:t>
            </a:r>
          </a:p>
          <a:p>
            <a:r>
              <a:rPr lang="zh-CN" altLang="en-US" sz="14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大雁在斜阳外飞行，轻烟笼罩着沙洲，芳草一片迷蒙。无穷的烦恼现在就填满了我的心胸。明天姑且不再思量，可又怎样才能熬过今宵。怎样才能挨到明日的天明？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7958" y="267938"/>
            <a:ext cx="5249241" cy="241137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6384323" y="3051258"/>
            <a:ext cx="5642919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400" dirty="0"/>
              <a:t>周紫芝生活在南宋，亲历宋代社会的巨大变迁，颠沛流离的生活使得离别成为家常便饭。 </a:t>
            </a:r>
            <a:r>
              <a:rPr lang="zh-CN" altLang="en-US" sz="1400" dirty="0" smtClean="0"/>
              <a:t>作者</a:t>
            </a:r>
            <a:r>
              <a:rPr lang="zh-CN" altLang="en-US" sz="1400" dirty="0"/>
              <a:t>与情人将要离别，难以表达自己心中的哀愁与不舍。故作者作此词，意为送别相思之人，用以反映出有情人的无奈</a:t>
            </a:r>
            <a:r>
              <a:rPr lang="zh-CN" altLang="en-US" sz="1400" dirty="0" smtClean="0"/>
              <a:t>。</a:t>
            </a:r>
            <a:endParaRPr lang="en-US" altLang="zh-CN" sz="1400" dirty="0" smtClean="0"/>
          </a:p>
          <a:p>
            <a:r>
              <a:rPr lang="zh-CN" altLang="en-US" sz="1400" dirty="0"/>
              <a:t>上片写离别时的情景。一对恋人在绿柳垂丝、柳絮飞舞的春光中，在水边依依惜别的情境生动地凸显在读者的面前。下片写别后的留恋与相思，愁绪无数，无法排遣，仍写居者行人走后的凄怆情怀。这首词含蓄深婉，情景交融，几入化境，愁苦之味溢于言表，通过对分别情景的描述和别后的相思之苦的传达，婉转地抒发了词人的无限离愁别恨。</a:t>
            </a:r>
          </a:p>
        </p:txBody>
      </p:sp>
    </p:spTree>
    <p:extLst>
      <p:ext uri="{BB962C8B-B14F-4D97-AF65-F5344CB8AC3E}">
        <p14:creationId xmlns:p14="http://schemas.microsoft.com/office/powerpoint/2010/main" val="40373361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606378" y="302907"/>
            <a:ext cx="491799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000" b="1" dirty="0">
                <a:solidFill>
                  <a:srgbClr val="FF0000"/>
                </a:solidFill>
              </a:rPr>
              <a:t>踏莎行</a:t>
            </a:r>
            <a:r>
              <a:rPr lang="en-US" altLang="zh-CN" sz="2000" b="1" dirty="0">
                <a:solidFill>
                  <a:srgbClr val="FF0000"/>
                </a:solidFill>
              </a:rPr>
              <a:t>·</a:t>
            </a:r>
            <a:r>
              <a:rPr lang="zh-CN" altLang="en-US" sz="2000" b="1" dirty="0">
                <a:solidFill>
                  <a:srgbClr val="FF0000"/>
                </a:solidFill>
              </a:rPr>
              <a:t>雪中看梅花</a:t>
            </a:r>
          </a:p>
          <a:p>
            <a:r>
              <a:rPr lang="zh-CN" altLang="en-US" sz="2000" b="1" dirty="0" smtClean="0">
                <a:solidFill>
                  <a:srgbClr val="FF0000"/>
                </a:solidFill>
              </a:rPr>
              <a:t>王</a:t>
            </a:r>
            <a:r>
              <a:rPr lang="zh-CN" altLang="en-US" sz="2000" b="1" dirty="0">
                <a:solidFill>
                  <a:srgbClr val="FF0000"/>
                </a:solidFill>
              </a:rPr>
              <a:t>旭 </a:t>
            </a:r>
            <a:r>
              <a:rPr lang="zh-CN" altLang="en-US" sz="2000" b="1" dirty="0" smtClean="0">
                <a:solidFill>
                  <a:srgbClr val="FF0000"/>
                </a:solidFill>
              </a:rPr>
              <a:t> 元</a:t>
            </a:r>
            <a:endParaRPr lang="zh-CN" altLang="en-US" sz="2000" b="1" dirty="0">
              <a:solidFill>
                <a:srgbClr val="FF0000"/>
              </a:solidFill>
            </a:endParaRPr>
          </a:p>
          <a:p>
            <a:r>
              <a:rPr lang="zh-CN" altLang="en-US" sz="2000" b="1" dirty="0">
                <a:solidFill>
                  <a:srgbClr val="FF0000"/>
                </a:solidFill>
              </a:rPr>
              <a:t>两种风流，一家制作。雪花全似梅花萼。细看不是雪无香，天风吹得香零落。</a:t>
            </a:r>
          </a:p>
          <a:p>
            <a:r>
              <a:rPr lang="zh-CN" altLang="en-US" sz="2000" b="1" dirty="0">
                <a:solidFill>
                  <a:srgbClr val="FF0000"/>
                </a:solidFill>
              </a:rPr>
              <a:t>虽是一般，惟高一着。雪花不似梅花薄。梅花散彩向空山，雪花随意穿帘幕</a:t>
            </a:r>
            <a:r>
              <a:rPr lang="zh-CN" altLang="en-US" sz="2000" b="1" dirty="0" smtClean="0">
                <a:solidFill>
                  <a:srgbClr val="FF0000"/>
                </a:solidFill>
              </a:rPr>
              <a:t>。</a:t>
            </a:r>
            <a:endParaRPr lang="en-US" altLang="zh-CN" sz="2000" b="1" dirty="0" smtClean="0">
              <a:solidFill>
                <a:srgbClr val="FF0000"/>
              </a:solidFill>
            </a:endParaRPr>
          </a:p>
          <a:p>
            <a:endParaRPr lang="en-US" altLang="zh-CN" sz="2000" b="1" dirty="0">
              <a:solidFill>
                <a:srgbClr val="FF0000"/>
              </a:solidFill>
            </a:endParaRPr>
          </a:p>
          <a:p>
            <a:r>
              <a:rPr lang="zh-CN" altLang="en-US" sz="14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注释：①风流：风度、标格。</a:t>
            </a:r>
          </a:p>
          <a:p>
            <a:r>
              <a:rPr lang="zh-CN" altLang="en-US" sz="14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②一家制作：意指雪和梅都是大自然的产物。</a:t>
            </a:r>
          </a:p>
          <a:p>
            <a:r>
              <a:rPr lang="zh-CN" altLang="en-US" sz="14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③萼：花萼，这里指的是花瓣（因押韵关系用“萼”字）。</a:t>
            </a:r>
          </a:p>
          <a:p>
            <a:r>
              <a:rPr lang="zh-CN" altLang="en-US" sz="14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④细看不是雪无香：仔细一看，不是雪花，因为雪花没有香气。</a:t>
            </a:r>
          </a:p>
          <a:p>
            <a:r>
              <a:rPr lang="zh-CN" altLang="en-US" sz="14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⑤着（</a:t>
            </a:r>
            <a:r>
              <a:rPr lang="en-US" altLang="zh-CN" sz="1400" dirty="0" err="1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zhāo</a:t>
            </a:r>
            <a:r>
              <a:rPr lang="zh-CN" altLang="en-US" sz="14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）：等次。</a:t>
            </a:r>
          </a:p>
          <a:p>
            <a:r>
              <a:rPr lang="zh-CN" altLang="en-US" sz="14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⑥薄（</a:t>
            </a:r>
            <a:r>
              <a:rPr lang="en-US" altLang="zh-CN" sz="1400" dirty="0" err="1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báo</a:t>
            </a:r>
            <a:r>
              <a:rPr lang="zh-CN" altLang="en-US" sz="14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）：厚度小的。</a:t>
            </a:r>
          </a:p>
          <a:p>
            <a:r>
              <a:rPr lang="zh-CN" altLang="en-US" sz="14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⑦散彩：放射出光彩。</a:t>
            </a:r>
          </a:p>
          <a:p>
            <a:r>
              <a:rPr lang="zh-CN" altLang="en-US" sz="14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⑧帘：窗帷。最后两句说：梅花开在空山，放射出光辉异形，雪花却在人家帘幕下低飞</a:t>
            </a:r>
            <a:r>
              <a:rPr lang="zh-CN" altLang="en-US" sz="1400" dirty="0" smtClean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。</a:t>
            </a:r>
            <a:endParaRPr lang="en-US" altLang="zh-CN" sz="1400" dirty="0" smtClean="0">
              <a:solidFill>
                <a:srgbClr val="FF0000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endParaRPr lang="en-US" altLang="zh-CN" sz="1400" dirty="0" smtClean="0">
              <a:solidFill>
                <a:srgbClr val="FF0000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r>
              <a:rPr lang="zh-CN" altLang="en-US" sz="14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译文：两种风格，都是大自然的杰作，雪花好似梅花的花瓣，仔细一看不是雪，因为雪无香气，风吧香气吹得四散。</a:t>
            </a:r>
          </a:p>
          <a:p>
            <a:r>
              <a:rPr lang="zh-CN" altLang="en-US" sz="14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虽然色彩一样，形状相似，但是有一个高出一等，雪花不像梅花薄。梅花开在空山，放射出光辉异形，雪花却在人家帘幕下低飞。</a:t>
            </a:r>
          </a:p>
        </p:txBody>
      </p:sp>
      <p:sp>
        <p:nvSpPr>
          <p:cNvPr id="3" name="矩形 2"/>
          <p:cNvSpPr/>
          <p:nvPr/>
        </p:nvSpPr>
        <p:spPr>
          <a:xfrm>
            <a:off x="6755027" y="3519271"/>
            <a:ext cx="523102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400" dirty="0" smtClean="0"/>
              <a:t>这是一</a:t>
            </a:r>
            <a:r>
              <a:rPr lang="zh-CN" altLang="en-US" sz="1400" dirty="0"/>
              <a:t>首咏物词，运用了托物言志的手法。词一开篇，就是指点江山、直抒胸臆。与众不同的是，他不是只咏雪或只咏梅，而是花开两朵、两朵俱美。运用了托物言志的手法</a:t>
            </a:r>
            <a:r>
              <a:rPr lang="zh-CN" altLang="en-US" sz="1400" dirty="0" smtClean="0"/>
              <a:t>。一会</a:t>
            </a:r>
            <a:r>
              <a:rPr lang="zh-CN" altLang="en-US" sz="1400" dirty="0"/>
              <a:t>是一个平台上的比较，一会是各自舞台上的辉煌；既各有高低，又各有所长。从篇章角度分析，上下阕的结构是一致的：一二句，先立主旨、总领全段；三四五句，以鲜明意象，比较二者异同；把这异同的典型特征，完全袒露在作者笔下、袒露在读者眼前；其中的对比手法，恰好也照应了主旨。这样的结构意图，就是抓住雪与梅的同与不同：上阕的“全似”，下阕的“不似”，这就全面的比较了两种风流。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778" y="302907"/>
            <a:ext cx="4706551" cy="2941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985344"/>
      </p:ext>
    </p:extLst>
  </p:cSld>
  <p:clrMapOvr>
    <a:masterClrMapping/>
  </p:clrMapOvr>
</p:sld>
</file>

<file path=ppt/theme/theme1.xml><?xml version="1.0" encoding="utf-8"?>
<a:theme xmlns:a="http://schemas.openxmlformats.org/drawingml/2006/main" name="丝状">
  <a:themeElements>
    <a:clrScheme name="丝状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丝状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丝状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167</TotalTime>
  <Words>3964</Words>
  <Application>Microsoft Office PowerPoint</Application>
  <PresentationFormat>宽屏</PresentationFormat>
  <Paragraphs>137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8" baseType="lpstr">
      <vt:lpstr>仿宋</vt:lpstr>
      <vt:lpstr>楷体_GB2312</vt:lpstr>
      <vt:lpstr>宋体</vt:lpstr>
      <vt:lpstr>幼圆</vt:lpstr>
      <vt:lpstr>Arial</vt:lpstr>
      <vt:lpstr>Arial</vt:lpstr>
      <vt:lpstr>Century Gothic</vt:lpstr>
      <vt:lpstr>Wingdings 3</vt:lpstr>
      <vt:lpstr>丝状</vt:lpstr>
      <vt:lpstr>踏莎行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WWW.LENOVO.COM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浪淘沙</dc:title>
  <dc:creator>Windows 用户</dc:creator>
  <cp:lastModifiedBy>Windows 用户</cp:lastModifiedBy>
  <cp:revision>69</cp:revision>
  <dcterms:created xsi:type="dcterms:W3CDTF">2018-11-29T08:53:16Z</dcterms:created>
  <dcterms:modified xsi:type="dcterms:W3CDTF">2018-12-07T01:19:26Z</dcterms:modified>
</cp:coreProperties>
</file>