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0" r:id="rId3"/>
    <p:sldId id="285" r:id="rId4"/>
    <p:sldId id="281" r:id="rId5"/>
    <p:sldId id="282" r:id="rId6"/>
    <p:sldId id="283" r:id="rId7"/>
    <p:sldId id="284" r:id="rId8"/>
    <p:sldId id="286" r:id="rId9"/>
    <p:sldId id="287" r:id="rId10"/>
    <p:sldId id="288" r:id="rId11"/>
    <p:sldId id="289" r:id="rId12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4605"/>
    <a:srgbClr val="FA55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626533" y="1198563"/>
            <a:ext cx="10943167" cy="10826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>
                <a:solidFill>
                  <a:schemeClr val="bg1"/>
                </a:solidFill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endParaRPr lang="zh-CN" altLang="en-US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70573" cy="59372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76672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174750"/>
            <a:ext cx="5376672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8" name="文本占位符 1027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9" name="日期占位符 1028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82F288E0-7875-42C4-84C8-98DBBD3BF4D2}" type="datetimeFigureOut">
              <a:rPr lang="zh-CN" altLang="en-US" smtClean="0"/>
              <a:t>2019/5/30</a:t>
            </a:fld>
            <a:endParaRPr lang="zh-CN" altLang="en-US"/>
          </a:p>
        </p:txBody>
      </p:sp>
      <p:sp>
        <p:nvSpPr>
          <p:cNvPr id="1030" name="页脚占位符 1029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1" name="灯片编号占位符 1030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aike.baidu.com/item/%E6%B5%A3%E6%BA%AA%E6%B2%99%C2%B7%E5%B8%B8%E5%B1%B1%E9%81%93%E4%B8%AD/9265746?fromtitle=%E6%B5%A3%E6%BA%AA%E6%B2%99%C2%B7%E5%B8%B8%E5%B1%B1%E9%81%93%E4%B8%AD%E5%8D%B3%E4%BA%8B&amp;fromid=4162326#4_2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o.gushiwen.org/authorv_3b99a16ff2dd.aspx" TargetMode="External"/><Relationship Id="rId2" Type="http://schemas.openxmlformats.org/officeDocument/2006/relationships/hyperlink" Target="https://www.gushiwen.org/shiwen/default.aspx?cstr=%e5%ae%8b%e4%bb%a3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baike.baidu.com/item/%E6%B5%A3%E6%BA%AA%E6%B2%99%C2%B7%E7%AB%AF%E5%8D%8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aike.baidu.com/item/%E6%B5%A3%E6%BA%AA%E6%B2%99%C2%B7%E4%B8%80%E6%9B%B2%E6%96%B0%E8%AF%8D%E9%85%92%E4%B8%80%E6%9D%AF/6457876?fr=aladdin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aike.baidu.com/item/%E6%B5%A3%E6%BA%AA%E6%B2%99%C2%B7%E6%BC%A0%E6%BC%A0%E8%BD%BB%E5%AF%92%E4%B8%8A%E5%B0%8F%E6%A5%BC/3733472?fr=aladdin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aike.baidu.com/item/%E6%B5%A3%E6%BA%AA%E6%B2%99%C2%B7%E5%B1%B1%E7%BB%95%E5%B9%B3%E6%B9%96%E6%B3%A2%E6%92%BC%E5%9F%8E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aike.baidu.com/item/%E6%B5%A3%E6%BA%AA%E6%B2%99%C2%B7%E9%9C%9C%E6%97%A5%E6%98%8E%E9%9C%84%E6%B0%B4%E8%98%B8%E7%A9%BA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2023745"/>
          </a:xfrm>
        </p:spPr>
        <p:txBody>
          <a:bodyPr/>
          <a:lstStyle/>
          <a:p>
            <a:r>
              <a:rPr lang="zh-CN" altLang="en-US" sz="6600" dirty="0">
                <a:latin typeface="华文隶书" panose="02010800040101010101" charset="-122"/>
                <a:ea typeface="华文隶书" panose="02010800040101010101" charset="-122"/>
              </a:rPr>
              <a:t>浣溪沙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30698" y="4286250"/>
            <a:ext cx="10949517" cy="1752600"/>
          </a:xfrm>
        </p:spPr>
        <p:txBody>
          <a:bodyPr/>
          <a:lstStyle/>
          <a:p>
            <a:endParaRPr lang="zh-CN" altLang="en-US" dirty="0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313038"/>
            <a:ext cx="10972800" cy="5814712"/>
          </a:xfrm>
        </p:spPr>
        <p:txBody>
          <a:bodyPr/>
          <a:lstStyle/>
          <a:p>
            <a:pPr algn="ctr"/>
            <a:r>
              <a:rPr lang="zh-CN" altLang="en-US" sz="2800" dirty="0">
                <a:solidFill>
                  <a:srgbClr val="C00000"/>
                </a:solidFill>
              </a:rPr>
              <a:t>浣溪沙</a:t>
            </a:r>
            <a:r>
              <a:rPr lang="en-US" altLang="zh-CN" sz="2800" dirty="0">
                <a:solidFill>
                  <a:srgbClr val="C00000"/>
                </a:solidFill>
              </a:rPr>
              <a:t>·</a:t>
            </a:r>
            <a:r>
              <a:rPr lang="zh-CN" altLang="en-US" sz="2800" dirty="0">
                <a:solidFill>
                  <a:srgbClr val="C00000"/>
                </a:solidFill>
              </a:rPr>
              <a:t>常山道中即事</a:t>
            </a:r>
          </a:p>
          <a:p>
            <a:pPr algn="ctr"/>
            <a:r>
              <a:rPr lang="zh-CN" altLang="en-US" sz="2800" dirty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宋代：</a:t>
            </a:r>
            <a:r>
              <a:rPr lang="zh-CN" altLang="en-US" sz="2800" dirty="0" smtClean="0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辛弃疾</a:t>
            </a:r>
            <a:endParaRPr lang="zh-CN" altLang="en-US" sz="2800" dirty="0">
              <a:solidFill>
                <a:srgbClr val="C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algn="ctr"/>
            <a:r>
              <a:rPr lang="zh-CN" altLang="en-US" sz="2800" dirty="0">
                <a:solidFill>
                  <a:srgbClr val="C00000"/>
                </a:solidFill>
              </a:rPr>
              <a:t>北陇田高踏水频。西溪禾早已尝新。隔墙沽酒煮纤鳞。</a:t>
            </a:r>
          </a:p>
          <a:p>
            <a:pPr algn="ctr"/>
            <a:r>
              <a:rPr lang="zh-CN" altLang="en-US" sz="2800" dirty="0">
                <a:solidFill>
                  <a:srgbClr val="C00000"/>
                </a:solidFill>
              </a:rPr>
              <a:t>忽</a:t>
            </a:r>
            <a:r>
              <a:rPr lang="zh-CN" altLang="en-US" sz="2800" dirty="0" smtClean="0">
                <a:solidFill>
                  <a:srgbClr val="C00000"/>
                </a:solidFill>
              </a:rPr>
              <a:t>有微</a:t>
            </a:r>
            <a:r>
              <a:rPr lang="zh-CN" altLang="en-US" sz="2800" dirty="0">
                <a:solidFill>
                  <a:srgbClr val="C00000"/>
                </a:solidFill>
              </a:rPr>
              <a:t>凉何处雨，更无留影霎时云。卖瓜声过竹边村</a:t>
            </a:r>
            <a:r>
              <a:rPr lang="zh-CN" altLang="en-US" sz="2800" dirty="0" smtClean="0">
                <a:solidFill>
                  <a:srgbClr val="C00000"/>
                </a:solidFill>
              </a:rPr>
              <a:t>。</a:t>
            </a:r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zh-CN" altLang="en-US" sz="1000" dirty="0" smtClean="0">
                <a:solidFill>
                  <a:srgbClr val="C00000"/>
                </a:solidFill>
              </a:rPr>
              <a:t>链接：</a:t>
            </a:r>
            <a:r>
              <a:rPr lang="en-US" altLang="zh-CN" sz="1000" dirty="0">
                <a:solidFill>
                  <a:srgbClr val="C00000"/>
                </a:solidFill>
                <a:hlinkClick r:id="rId2"/>
              </a:rPr>
              <a:t>https://baike.baidu.com/item/%E6%B5%A3%E6%BA%AA%E6%B2%99%C2%B7%E5%B8%B8%E5%B1%B1%E9%81%93%E4%B8%AD/9265746?fromtitle=%</a:t>
            </a:r>
            <a:r>
              <a:rPr lang="en-US" altLang="zh-CN" sz="1000" dirty="0" smtClean="0">
                <a:solidFill>
                  <a:srgbClr val="C00000"/>
                </a:solidFill>
                <a:hlinkClick r:id="rId2"/>
              </a:rPr>
              <a:t>E6%B5%A3%E6%BA%AA%E6%B2%99%C2%B7%E5%B8%B8%E5%B1%B1%E9%81%93%E4%B8%AD%E5%8D%B3%E4%BA%8B&amp;fromid=4162326#4_2</a:t>
            </a:r>
            <a:endParaRPr lang="en-US" altLang="zh-CN" sz="1000" dirty="0" smtClean="0">
              <a:solidFill>
                <a:srgbClr val="C00000"/>
              </a:solidFill>
            </a:endParaRPr>
          </a:p>
          <a:p>
            <a:r>
              <a:rPr lang="zh-CN" altLang="en-US" sz="1900" b="1" dirty="0">
                <a:solidFill>
                  <a:schemeClr val="accent1">
                    <a:lumMod val="50000"/>
                  </a:schemeClr>
                </a:solidFill>
              </a:rPr>
              <a:t>注释</a:t>
            </a:r>
            <a:r>
              <a:rPr lang="zh-CN" altLang="en-US" sz="1900" b="1" dirty="0" smtClean="0">
                <a:solidFill>
                  <a:schemeClr val="accent1">
                    <a:lumMod val="50000"/>
                  </a:schemeClr>
                </a:solidFill>
              </a:rPr>
              <a:t>：</a:t>
            </a:r>
            <a:r>
              <a:rPr lang="en-US" altLang="zh-CN" sz="1900" dirty="0" smtClean="0">
                <a:solidFill>
                  <a:schemeClr val="accent1">
                    <a:lumMod val="50000"/>
                  </a:schemeClr>
                </a:solidFill>
              </a:rPr>
              <a:t>1.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常山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：县名，今属浙江，以境内有常山而得名。常山绝顶有湖，亦称湖山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900" dirty="0" smtClean="0">
                <a:solidFill>
                  <a:schemeClr val="accent1">
                    <a:lumMod val="50000"/>
                  </a:schemeClr>
                </a:solidFill>
              </a:rPr>
              <a:t>2.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陇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1900" dirty="0" err="1">
                <a:solidFill>
                  <a:schemeClr val="accent1">
                    <a:lumMod val="50000"/>
                  </a:schemeClr>
                </a:solidFill>
              </a:rPr>
              <a:t>lǒng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）：高地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900" dirty="0" smtClean="0">
                <a:solidFill>
                  <a:schemeClr val="accent1">
                    <a:lumMod val="50000"/>
                  </a:schemeClr>
                </a:solidFill>
              </a:rPr>
              <a:t>3.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踏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水频：忙于踏水车引水灌田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900" dirty="0" smtClean="0">
                <a:solidFill>
                  <a:schemeClr val="accent1">
                    <a:lumMod val="50000"/>
                  </a:schemeClr>
                </a:solidFill>
              </a:rPr>
              <a:t>4.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尝新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：指品尝新稻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900" dirty="0" smtClean="0">
                <a:solidFill>
                  <a:schemeClr val="accent1">
                    <a:lumMod val="50000"/>
                  </a:schemeClr>
                </a:solidFill>
              </a:rPr>
              <a:t>5.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沽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1900" dirty="0" err="1">
                <a:solidFill>
                  <a:schemeClr val="accent1">
                    <a:lumMod val="50000"/>
                  </a:schemeClr>
                </a:solidFill>
              </a:rPr>
              <a:t>gū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）酒：买酒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900" dirty="0" smtClean="0">
                <a:solidFill>
                  <a:schemeClr val="accent1">
                    <a:lumMod val="50000"/>
                  </a:schemeClr>
                </a:solidFill>
              </a:rPr>
              <a:t>6.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煮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：一作“醉”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900" dirty="0" smtClean="0">
                <a:solidFill>
                  <a:schemeClr val="accent1">
                    <a:lumMod val="50000"/>
                  </a:schemeClr>
                </a:solidFill>
              </a:rPr>
              <a:t>7.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纤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鳞：细鳞，代指鱼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900" dirty="0" smtClean="0">
                <a:solidFill>
                  <a:schemeClr val="accent1">
                    <a:lumMod val="50000"/>
                  </a:schemeClr>
                </a:solidFill>
              </a:rPr>
              <a:t>8.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更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无：绝无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900" dirty="0" smtClean="0">
                <a:solidFill>
                  <a:schemeClr val="accent1">
                    <a:lumMod val="50000"/>
                  </a:schemeClr>
                </a:solidFill>
              </a:rPr>
              <a:t>9.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霎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1900" dirty="0" err="1">
                <a:solidFill>
                  <a:schemeClr val="accent1">
                    <a:lumMod val="50000"/>
                  </a:schemeClr>
                </a:solidFill>
              </a:rPr>
              <a:t>shà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）时：形容极短的时间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CN" sz="19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1900" b="1" dirty="0" smtClean="0">
                <a:solidFill>
                  <a:schemeClr val="accent1">
                    <a:lumMod val="50000"/>
                  </a:schemeClr>
                </a:solidFill>
              </a:rPr>
              <a:t>译文：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北边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高地上的人不停地踏着水车灌溉农田，西溪的人们已经尝过了新收割的早稻。劳作结束，隔着院墙买来酒，再炖上细鳞鱼，小酌一番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。忽然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凉风吹拂，接着飘来几星细雨，正担心要下雨的时候，抬头望天，带雨的云一眨眼又无影无踪了，这时竹林旁的村庄传来卖瓜的叫声</a:t>
            </a:r>
            <a:r>
              <a:rPr lang="zh-CN" altLang="en-US" sz="19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CN" sz="19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1900" b="1" dirty="0">
                <a:solidFill>
                  <a:schemeClr val="accent1">
                    <a:lumMod val="50000"/>
                  </a:schemeClr>
                </a:solidFill>
              </a:rPr>
              <a:t>创作背景：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此词作于宋宁宗嘉泰三年（</a:t>
            </a:r>
            <a:r>
              <a:rPr lang="en-US" altLang="zh-CN" sz="1900" dirty="0">
                <a:solidFill>
                  <a:schemeClr val="accent1">
                    <a:lumMod val="50000"/>
                  </a:schemeClr>
                </a:solidFill>
              </a:rPr>
              <a:t>1203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）夏天。当时朝廷委任外戚韩侂胄（</a:t>
            </a:r>
            <a:r>
              <a:rPr lang="en-US" altLang="zh-CN" sz="1900" dirty="0" err="1">
                <a:solidFill>
                  <a:schemeClr val="accent1">
                    <a:lumMod val="50000"/>
                  </a:schemeClr>
                </a:solidFill>
              </a:rPr>
              <a:t>tuō</a:t>
            </a:r>
            <a:r>
              <a:rPr lang="en-US" altLang="zh-CN" sz="19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CN" sz="1900" dirty="0" err="1">
                <a:solidFill>
                  <a:schemeClr val="accent1">
                    <a:lumMod val="50000"/>
                  </a:schemeClr>
                </a:solidFill>
              </a:rPr>
              <a:t>zhòu</a:t>
            </a:r>
            <a:r>
              <a:rPr lang="zh-CN" altLang="en-US" sz="1900" dirty="0">
                <a:solidFill>
                  <a:schemeClr val="accent1">
                    <a:lumMod val="50000"/>
                  </a:schemeClr>
                </a:solidFill>
              </a:rPr>
              <a:t>）用事，欲图北伐，于是起用闲居瓢泉八九年之久的辛弃疾为绍兴知府兼浙东安抚使，当年六月辛弃疾到任。这首词是作者由铅山至绍兴赴任途中，经过常山农村时创作的。</a:t>
            </a:r>
            <a:endParaRPr lang="en-US" altLang="zh-CN" sz="19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599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263611"/>
            <a:ext cx="10972800" cy="5864139"/>
          </a:xfrm>
        </p:spPr>
        <p:txBody>
          <a:bodyPr/>
          <a:lstStyle/>
          <a:p>
            <a:pPr algn="ctr"/>
            <a:r>
              <a:rPr lang="zh-CN" altLang="en-US" b="1" dirty="0"/>
              <a:t>浣溪沙</a:t>
            </a:r>
            <a:r>
              <a:rPr lang="en-US" altLang="zh-CN" b="1" dirty="0"/>
              <a:t>·</a:t>
            </a:r>
            <a:r>
              <a:rPr lang="zh-CN" altLang="en-US" b="1" dirty="0"/>
              <a:t>端午</a:t>
            </a:r>
          </a:p>
          <a:p>
            <a:pPr algn="ctr"/>
            <a:r>
              <a:rPr lang="zh-CN" altLang="en-US" dirty="0" smtClean="0">
                <a:hlinkClick r:id="rId2"/>
              </a:rPr>
              <a:t>宋</a:t>
            </a:r>
            <a:r>
              <a:rPr lang="zh-CN" altLang="en-US" dirty="0" smtClean="0"/>
              <a:t> </a:t>
            </a:r>
            <a:r>
              <a:rPr lang="zh-CN" altLang="en-US" dirty="0" smtClean="0">
                <a:hlinkClick r:id="rId3"/>
              </a:rPr>
              <a:t>苏轼</a:t>
            </a:r>
            <a:endParaRPr lang="zh-CN" altLang="en-US" dirty="0"/>
          </a:p>
          <a:p>
            <a:r>
              <a:rPr lang="zh-CN" altLang="en-US" dirty="0"/>
              <a:t>轻汗微微透碧纨，明朝端午浴芳兰。流香涨腻满晴川。</a:t>
            </a:r>
            <a:br>
              <a:rPr lang="zh-CN" altLang="en-US" dirty="0"/>
            </a:br>
            <a:r>
              <a:rPr lang="zh-CN" altLang="en-US" dirty="0"/>
              <a:t>彩线轻缠红玉臂，小符斜挂绿云鬟。佳人相见一千年。</a:t>
            </a:r>
          </a:p>
          <a:p>
            <a:endParaRPr lang="en-US" altLang="zh-CN" sz="1600" b="1" dirty="0" smtClean="0">
              <a:solidFill>
                <a:srgbClr val="C00000"/>
              </a:solidFill>
            </a:endParaRPr>
          </a:p>
          <a:p>
            <a:r>
              <a:rPr lang="en-US" altLang="zh-CN" sz="1600" b="1" dirty="0">
                <a:solidFill>
                  <a:srgbClr val="C00000"/>
                </a:solidFill>
                <a:hlinkClick r:id="rId4"/>
              </a:rPr>
              <a:t>https://baike.baidu.com/item/%</a:t>
            </a:r>
            <a:r>
              <a:rPr lang="en-US" altLang="zh-CN" sz="1600" b="1" dirty="0" smtClean="0">
                <a:solidFill>
                  <a:srgbClr val="C00000"/>
                </a:solidFill>
                <a:hlinkClick r:id="rId4"/>
              </a:rPr>
              <a:t>E6%B5%A3%E6%BA%AA%E6%B2%99%C2%B7%E7%AB%AF%E5%8D%88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CN" sz="1600" b="1" dirty="0">
                <a:solidFill>
                  <a:srgbClr val="C00000"/>
                </a:solidFill>
              </a:rPr>
              <a:t> 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     </a:t>
            </a:r>
            <a:r>
              <a:rPr lang="zh-CN" altLang="en-US" sz="1600" b="1" dirty="0" smtClean="0">
                <a:solidFill>
                  <a:srgbClr val="C00000"/>
                </a:solidFill>
              </a:rPr>
              <a:t>注释：</a:t>
            </a:r>
            <a:r>
              <a:rPr lang="en-US" altLang="zh-CN" sz="1600" dirty="0" smtClean="0"/>
              <a:t>1.</a:t>
            </a:r>
            <a:r>
              <a:rPr lang="zh-CN" altLang="en-US" sz="1600" dirty="0" smtClean="0"/>
              <a:t>碧</a:t>
            </a:r>
            <a:r>
              <a:rPr lang="zh-CN" altLang="en-US" sz="1600" dirty="0"/>
              <a:t>纨（</a:t>
            </a:r>
            <a:r>
              <a:rPr lang="en-US" altLang="zh-CN" sz="1600" dirty="0" err="1"/>
              <a:t>wàn</a:t>
            </a:r>
            <a:r>
              <a:rPr lang="zh-CN" altLang="en-US" sz="1600" dirty="0"/>
              <a:t>）：绿色薄绸。</a:t>
            </a:r>
          </a:p>
          <a:p>
            <a:r>
              <a:rPr lang="en-US" altLang="zh-CN" sz="1600" dirty="0" smtClean="0"/>
              <a:t>2.</a:t>
            </a:r>
            <a:r>
              <a:rPr lang="zh-CN" altLang="en-US" sz="1600" dirty="0" smtClean="0"/>
              <a:t>芳</a:t>
            </a:r>
            <a:r>
              <a:rPr lang="zh-CN" altLang="en-US" sz="1600" dirty="0"/>
              <a:t>兰：芳香的兰花。端午节有浴兰汤的风俗。</a:t>
            </a:r>
          </a:p>
          <a:p>
            <a:r>
              <a:rPr lang="en-US" altLang="zh-CN" sz="1600" dirty="0" smtClean="0"/>
              <a:t>3.</a:t>
            </a:r>
            <a:r>
              <a:rPr lang="zh-CN" altLang="en-US" sz="1600" dirty="0" smtClean="0"/>
              <a:t>流</a:t>
            </a:r>
            <a:r>
              <a:rPr lang="zh-CN" altLang="en-US" sz="1600" dirty="0"/>
              <a:t>香涨腻：指女子梳洗时，用剩下的香粉胭脂随水流入河中。杜牧</a:t>
            </a:r>
            <a:r>
              <a:rPr lang="en-US" altLang="zh-CN" sz="1600" dirty="0"/>
              <a:t>《</a:t>
            </a:r>
            <a:r>
              <a:rPr lang="zh-CN" altLang="en-US" sz="1600" dirty="0"/>
              <a:t>阿房宫赋</a:t>
            </a:r>
            <a:r>
              <a:rPr lang="en-US" altLang="zh-CN" sz="1600" dirty="0"/>
              <a:t>》</a:t>
            </a:r>
            <a:r>
              <a:rPr lang="zh-CN" altLang="en-US" sz="1600" dirty="0"/>
              <a:t>：“弃脂水也”。</a:t>
            </a:r>
          </a:p>
          <a:p>
            <a:r>
              <a:rPr lang="en-US" altLang="zh-CN" sz="1600" dirty="0" smtClean="0"/>
              <a:t>4.</a:t>
            </a:r>
            <a:r>
              <a:rPr lang="zh-CN" altLang="en-US" sz="1600" dirty="0" smtClean="0"/>
              <a:t>“小符”</a:t>
            </a:r>
            <a:r>
              <a:rPr lang="zh-CN" altLang="en-US" sz="1600" dirty="0"/>
              <a:t>句：这句指妇女们在发髻上挂着祛邪驱鬼、保佑平安的符录</a:t>
            </a:r>
            <a:r>
              <a:rPr lang="zh-CN" altLang="en-US" sz="1600" dirty="0" smtClean="0"/>
              <a:t>。</a:t>
            </a:r>
            <a:r>
              <a:rPr lang="en-US" altLang="zh-CN" sz="1600" dirty="0" smtClean="0"/>
              <a:t>5.</a:t>
            </a:r>
            <a:r>
              <a:rPr lang="zh-CN" altLang="en-US" sz="1600" dirty="0" smtClean="0"/>
              <a:t>云</a:t>
            </a:r>
            <a:r>
              <a:rPr lang="zh-CN" altLang="en-US" sz="1600" dirty="0"/>
              <a:t>鬟（</a:t>
            </a:r>
            <a:r>
              <a:rPr lang="en-US" altLang="zh-CN" sz="1600" dirty="0" err="1"/>
              <a:t>huán</a:t>
            </a:r>
            <a:r>
              <a:rPr lang="zh-CN" altLang="en-US" sz="1600" dirty="0"/>
              <a:t>）：女子的发髻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r>
              <a:rPr lang="zh-CN" altLang="en-US" sz="1600" b="1" dirty="0">
                <a:solidFill>
                  <a:srgbClr val="C00000"/>
                </a:solidFill>
              </a:rPr>
              <a:t>译文：</a:t>
            </a:r>
            <a:r>
              <a:rPr lang="zh-CN" altLang="en-US" sz="1600" dirty="0"/>
              <a:t>微微小汗湿透了碧色的细绢，明日端午节用芳兰草沐浴。流香酒般的浴水、油腻布满大晴的江面。</a:t>
            </a:r>
          </a:p>
          <a:p>
            <a:r>
              <a:rPr lang="zh-CN" altLang="en-US" sz="1600" dirty="0"/>
              <a:t>五彩花线轻轻地缠在红玉色手臂上，小小的符篆（或赤灵符）斜挂在耳下的黑色发髻上。与朝云同过端午节，天长地久，白头偕老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32209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浣溪沙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3968750"/>
          </a:xfrm>
        </p:spPr>
        <p:txBody>
          <a:bodyPr/>
          <a:lstStyle/>
          <a:p>
            <a:r>
              <a:rPr lang="zh-CN" altLang="en-US" sz="2000" dirty="0"/>
              <a:t>浣溪沙，原为唐教坊曲名，后用为词牌名。据南朝宋孔灵符</a:t>
            </a:r>
            <a:r>
              <a:rPr lang="en-US" altLang="zh-CN" sz="2000" dirty="0"/>
              <a:t>《</a:t>
            </a:r>
            <a:r>
              <a:rPr lang="zh-CN" altLang="en-US" sz="2000" dirty="0"/>
              <a:t>会稽记</a:t>
            </a:r>
            <a:r>
              <a:rPr lang="en-US" altLang="zh-CN" sz="2000" dirty="0"/>
              <a:t>》</a:t>
            </a:r>
            <a:r>
              <a:rPr lang="zh-CN" altLang="en-US" sz="2000" dirty="0"/>
              <a:t>载，“勾践索美女以献吴王，得诸暨罗山卖薪女西施、郑旦，先教习于土城山。山边有石，云是西施浣纱石”。今浙江诸暨市南近郊的苎萝山下浣纱溪畔有浣纱石，上有传为东晋王羲之所书“浣纱”二字，相传这里是春秋时越国美女西施浣纱处。一说浣纱溪即浙江绍兴南二十里的若耶溪。总之，调名“浣纱溪”的本意即咏春秋越国美女西施浣纱的溪水。</a:t>
            </a:r>
            <a:endParaRPr lang="en-US" altLang="zh-CN" sz="2000" dirty="0" smtClean="0"/>
          </a:p>
          <a:p>
            <a:r>
              <a:rPr lang="zh-CN" altLang="en-US" sz="2000" dirty="0" smtClean="0"/>
              <a:t>此</a:t>
            </a:r>
            <a:r>
              <a:rPr lang="zh-CN" altLang="en-US" sz="2000" dirty="0"/>
              <a:t>调分平仄两体，字数以四十二字居多，另有四十四字和四十六字两种。最早采用此调的是唐人韩偓，通常以其词《浣溪沙·宿醉离愁慢髻鬟》为正体，另有四种变体。此调音节明快，为婉约、豪放两派词人所常用。代表作有晏殊的《浣溪沙·一曲新词酒一杯》、秦观的《浣溪沙·漠漠轻寒上小楼》等。</a:t>
            </a:r>
          </a:p>
          <a:p>
            <a:r>
              <a:rPr lang="zh-CN" altLang="en-US" sz="2000" dirty="0"/>
              <a:t>浣溪沙词调有五种格式。正体，双调四十二字，上片三句，三平韵，下片三句，两平韵，过片二句用对偶句的居多。此调音节明快，为婉约、豪放两派词人所常用。</a:t>
            </a:r>
          </a:p>
          <a:p>
            <a:endParaRPr lang="zh-CN" alt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格律对照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773113"/>
            <a:ext cx="10972800" cy="6084887"/>
          </a:xfrm>
        </p:spPr>
        <p:txBody>
          <a:bodyPr/>
          <a:lstStyle/>
          <a:p>
            <a:r>
              <a:rPr lang="zh-CN" altLang="en-US" sz="1000" b="1" dirty="0"/>
              <a:t>正体</a:t>
            </a:r>
            <a:endParaRPr lang="zh-CN" altLang="en-US" sz="1000" dirty="0"/>
          </a:p>
          <a:p>
            <a:r>
              <a:rPr lang="zh-CN" altLang="en-US" sz="1000" dirty="0"/>
              <a:t>格律对照例词：</a:t>
            </a:r>
            <a:r>
              <a:rPr lang="en-US" altLang="zh-CN" sz="1000" dirty="0"/>
              <a:t>《</a:t>
            </a:r>
            <a:r>
              <a:rPr lang="zh-CN" altLang="en-US" sz="1000" dirty="0"/>
              <a:t>浣溪沙</a:t>
            </a:r>
            <a:r>
              <a:rPr lang="en-US" altLang="zh-CN" sz="1000" dirty="0"/>
              <a:t>·</a:t>
            </a:r>
            <a:r>
              <a:rPr lang="zh-CN" altLang="en-US" sz="1000" dirty="0"/>
              <a:t>宿醉离愁慢髻鬟</a:t>
            </a:r>
            <a:r>
              <a:rPr lang="en-US" altLang="zh-CN" sz="1000" dirty="0"/>
              <a:t>》</a:t>
            </a:r>
          </a:p>
          <a:p>
            <a:r>
              <a:rPr lang="zh-CN" altLang="en-US" sz="1000" dirty="0"/>
              <a:t>中仄平平仄仄</a:t>
            </a:r>
            <a:r>
              <a:rPr lang="zh-CN" altLang="en-US" sz="1000" b="1" dirty="0"/>
              <a:t>平</a:t>
            </a:r>
            <a:r>
              <a:rPr lang="zh-CN" altLang="en-US" sz="1000" dirty="0"/>
              <a:t>，中平中仄仄平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，中平中仄仄平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宿醉离愁慢髻</a:t>
            </a:r>
            <a:r>
              <a:rPr lang="zh-CN" altLang="en-US" sz="1000" b="1" i="1" dirty="0"/>
              <a:t>鬟</a:t>
            </a:r>
            <a:r>
              <a:rPr lang="zh-CN" altLang="en-US" sz="1000" i="1" dirty="0"/>
              <a:t>，六铢衣薄惹轻</a:t>
            </a:r>
            <a:r>
              <a:rPr lang="zh-CN" altLang="en-US" sz="1000" b="1" i="1" dirty="0"/>
              <a:t>寒</a:t>
            </a:r>
            <a:r>
              <a:rPr lang="zh-CN" altLang="en-US" sz="1000" i="1" dirty="0"/>
              <a:t>，慵红闷翠掩青</a:t>
            </a:r>
            <a:r>
              <a:rPr lang="zh-CN" altLang="en-US" sz="1000" b="1" i="1" dirty="0"/>
              <a:t>鸾</a:t>
            </a:r>
            <a:r>
              <a:rPr lang="zh-CN" altLang="en-US" sz="1000" i="1" dirty="0"/>
              <a:t>。</a:t>
            </a:r>
            <a:endParaRPr lang="zh-CN" altLang="en-US" sz="1000" dirty="0"/>
          </a:p>
          <a:p>
            <a:r>
              <a:rPr lang="zh-CN" altLang="en-US" sz="1000" dirty="0"/>
              <a:t>中仄中平平仄仄，中平中仄仄平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。中平中仄仄平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罗袜况兼金菡萏，雪肌仍是玉琅</a:t>
            </a:r>
            <a:r>
              <a:rPr lang="zh-CN" altLang="en-US" sz="1000" b="1" i="1" dirty="0"/>
              <a:t>玕</a:t>
            </a:r>
            <a:r>
              <a:rPr lang="zh-CN" altLang="en-US" sz="1000" i="1" dirty="0"/>
              <a:t>。骨香腰细更沈</a:t>
            </a:r>
            <a:r>
              <a:rPr lang="zh-CN" altLang="en-US" sz="1000" b="1" i="1" dirty="0"/>
              <a:t>檀</a:t>
            </a:r>
            <a:r>
              <a:rPr lang="zh-CN" altLang="en-US" sz="1000" i="1" dirty="0"/>
              <a:t>。</a:t>
            </a:r>
            <a:endParaRPr lang="zh-CN" altLang="en-US" sz="1000" dirty="0"/>
          </a:p>
          <a:p>
            <a:r>
              <a:rPr lang="zh-CN" altLang="en-US" sz="1000" b="1" dirty="0"/>
              <a:t>变体一</a:t>
            </a:r>
            <a:endParaRPr lang="zh-CN" altLang="en-US" sz="1000" dirty="0"/>
          </a:p>
          <a:p>
            <a:r>
              <a:rPr lang="zh-CN" altLang="en-US" sz="1000" dirty="0"/>
              <a:t>格律对照例词：</a:t>
            </a:r>
            <a:r>
              <a:rPr lang="en-US" altLang="zh-CN" sz="1000" dirty="0"/>
              <a:t>《</a:t>
            </a:r>
            <a:r>
              <a:rPr lang="zh-CN" altLang="en-US" sz="1000" dirty="0"/>
              <a:t>浣溪沙</a:t>
            </a:r>
            <a:r>
              <a:rPr lang="en-US" altLang="zh-CN" sz="1000" dirty="0"/>
              <a:t>·</a:t>
            </a:r>
            <a:r>
              <a:rPr lang="zh-CN" altLang="en-US" sz="1000" dirty="0"/>
              <a:t>红蓼渡头秋正雨</a:t>
            </a:r>
            <a:r>
              <a:rPr lang="en-US" altLang="zh-CN" sz="1000" dirty="0"/>
              <a:t>》</a:t>
            </a:r>
          </a:p>
          <a:p>
            <a:r>
              <a:rPr lang="zh-CN" altLang="en-US" sz="1000" dirty="0"/>
              <a:t>平仄平平平仄仄，仄平平仄仄平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，仄平平仄仄平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红蓼渡头秋正雨，印沙鸥迹自成</a:t>
            </a:r>
            <a:r>
              <a:rPr lang="zh-CN" altLang="en-US" sz="1000" b="1" i="1" dirty="0"/>
              <a:t>行</a:t>
            </a:r>
            <a:r>
              <a:rPr lang="zh-CN" altLang="en-US" sz="1000" i="1" dirty="0"/>
              <a:t>，整鬟飘袖野风</a:t>
            </a:r>
            <a:r>
              <a:rPr lang="zh-CN" altLang="en-US" sz="1000" b="1" i="1" dirty="0"/>
              <a:t>香</a:t>
            </a:r>
            <a:r>
              <a:rPr lang="zh-CN" altLang="en-US" sz="1000" i="1" dirty="0"/>
              <a:t>。</a:t>
            </a:r>
            <a:endParaRPr lang="zh-CN" altLang="en-US" sz="1000" dirty="0"/>
          </a:p>
          <a:p>
            <a:r>
              <a:rPr lang="zh-CN" altLang="en-US" sz="1000" dirty="0"/>
              <a:t>仄仄平平平仄仄，仄平平仄仄平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，仄平平仄仄平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不语含颦深浦里，几回愁煞棹船</a:t>
            </a:r>
            <a:r>
              <a:rPr lang="zh-CN" altLang="en-US" sz="1000" b="1" i="1" dirty="0"/>
              <a:t>郎</a:t>
            </a:r>
            <a:r>
              <a:rPr lang="zh-CN" altLang="en-US" sz="1000" i="1" dirty="0"/>
              <a:t>，燕归帆尽水茫</a:t>
            </a:r>
            <a:r>
              <a:rPr lang="zh-CN" altLang="en-US" sz="1000" b="1" i="1" dirty="0"/>
              <a:t>茫</a:t>
            </a:r>
            <a:r>
              <a:rPr lang="zh-CN" altLang="en-US" sz="1000" i="1" dirty="0"/>
              <a:t>。</a:t>
            </a:r>
            <a:endParaRPr lang="zh-CN" altLang="en-US" sz="1000" dirty="0"/>
          </a:p>
          <a:p>
            <a:r>
              <a:rPr lang="zh-CN" altLang="en-US" sz="1000" b="1" dirty="0"/>
              <a:t>变体二</a:t>
            </a:r>
            <a:endParaRPr lang="zh-CN" altLang="en-US" sz="1000" dirty="0"/>
          </a:p>
          <a:p>
            <a:r>
              <a:rPr lang="zh-CN" altLang="en-US" sz="1000" dirty="0"/>
              <a:t>平仄平平仄仄</a:t>
            </a:r>
            <a:r>
              <a:rPr lang="zh-CN" altLang="en-US" sz="1000" b="1" dirty="0"/>
              <a:t>平</a:t>
            </a:r>
            <a:r>
              <a:rPr lang="zh-CN" altLang="en-US" sz="1000" dirty="0"/>
              <a:t>，仄平平仄仄平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，仄平平仄仄平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风撼芳菲满院</a:t>
            </a:r>
            <a:r>
              <a:rPr lang="zh-CN" altLang="en-US" sz="1000" b="1" i="1" dirty="0"/>
              <a:t>香</a:t>
            </a:r>
            <a:r>
              <a:rPr lang="zh-CN" altLang="en-US" sz="1000" i="1" dirty="0"/>
              <a:t>，四帘慵卷日初</a:t>
            </a:r>
            <a:r>
              <a:rPr lang="zh-CN" altLang="en-US" sz="1000" b="1" i="1" dirty="0"/>
              <a:t>长</a:t>
            </a:r>
            <a:r>
              <a:rPr lang="zh-CN" altLang="en-US" sz="1000" i="1" dirty="0"/>
              <a:t>，鬓云垂枕响微</a:t>
            </a:r>
            <a:r>
              <a:rPr lang="zh-CN" altLang="en-US" sz="1000" b="1" i="1" dirty="0"/>
              <a:t>锽</a:t>
            </a:r>
            <a:r>
              <a:rPr lang="zh-CN" altLang="en-US" sz="1000" i="1" dirty="0"/>
              <a:t>。</a:t>
            </a:r>
            <a:endParaRPr lang="zh-CN" altLang="en-US" sz="1000" dirty="0"/>
          </a:p>
          <a:p>
            <a:r>
              <a:rPr lang="zh-CN" altLang="en-US" sz="1000" dirty="0"/>
              <a:t>平仄仄平平仄仄，平平平仄仄平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。仄平平，平仄仄，仄平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春梦未成愁寂寂，佳期难会信茫</a:t>
            </a:r>
            <a:r>
              <a:rPr lang="zh-CN" altLang="en-US" sz="1000" b="1" i="1" dirty="0"/>
              <a:t>茫</a:t>
            </a:r>
            <a:r>
              <a:rPr lang="zh-CN" altLang="en-US" sz="1000" i="1" dirty="0"/>
              <a:t>。万般心，千点泪，泣兰</a:t>
            </a:r>
            <a:r>
              <a:rPr lang="zh-CN" altLang="en-US" sz="1000" b="1" i="1" dirty="0"/>
              <a:t>堂</a:t>
            </a:r>
            <a:r>
              <a:rPr lang="zh-CN" altLang="en-US" sz="1000" i="1" dirty="0"/>
              <a:t>。</a:t>
            </a:r>
            <a:endParaRPr lang="zh-CN" altLang="en-US" sz="1000" dirty="0"/>
          </a:p>
          <a:p>
            <a:r>
              <a:rPr lang="zh-CN" altLang="en-US" sz="1000" b="1" dirty="0"/>
              <a:t>变体三</a:t>
            </a:r>
            <a:endParaRPr lang="zh-CN" altLang="en-US" sz="1000" dirty="0"/>
          </a:p>
          <a:p>
            <a:r>
              <a:rPr lang="zh-CN" altLang="en-US" sz="1000" dirty="0"/>
              <a:t>格律对照例词：</a:t>
            </a:r>
            <a:r>
              <a:rPr lang="en-US" altLang="zh-CN" sz="1000" dirty="0"/>
              <a:t>《</a:t>
            </a:r>
            <a:r>
              <a:rPr lang="zh-CN" altLang="en-US" sz="1000" dirty="0"/>
              <a:t>浣溪沙</a:t>
            </a:r>
            <a:r>
              <a:rPr lang="en-US" altLang="zh-CN" sz="1000" dirty="0"/>
              <a:t>·</a:t>
            </a:r>
            <a:r>
              <a:rPr lang="zh-CN" altLang="en-US" sz="1000" dirty="0"/>
              <a:t>红藕香寒翠渚平</a:t>
            </a:r>
            <a:r>
              <a:rPr lang="en-US" altLang="zh-CN" sz="1000" dirty="0"/>
              <a:t>》</a:t>
            </a:r>
          </a:p>
          <a:p>
            <a:r>
              <a:rPr lang="zh-CN" altLang="en-US" sz="1000" dirty="0"/>
              <a:t>平仄平平仄仄</a:t>
            </a:r>
            <a:r>
              <a:rPr lang="zh-CN" altLang="en-US" sz="1000" b="1" dirty="0"/>
              <a:t>平</a:t>
            </a:r>
            <a:r>
              <a:rPr lang="zh-CN" altLang="en-US" sz="1000" dirty="0"/>
              <a:t>，仄平平仄仄平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。平仄平，仄仄仄，仄平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红藕香寒翠渚</a:t>
            </a:r>
            <a:r>
              <a:rPr lang="zh-CN" altLang="en-US" sz="1000" b="1" i="1" dirty="0"/>
              <a:t>平</a:t>
            </a:r>
            <a:r>
              <a:rPr lang="zh-CN" altLang="en-US" sz="1000" i="1" dirty="0"/>
              <a:t>，月笼虚阁夜蛩</a:t>
            </a:r>
            <a:r>
              <a:rPr lang="zh-CN" altLang="en-US" sz="1000" b="1" i="1" dirty="0"/>
              <a:t>清</a:t>
            </a:r>
            <a:r>
              <a:rPr lang="zh-CN" altLang="en-US" sz="1000" i="1" dirty="0"/>
              <a:t>。天际鸿，枕上梦，两牵</a:t>
            </a:r>
            <a:r>
              <a:rPr lang="zh-CN" altLang="en-US" sz="1000" b="1" i="1" dirty="0"/>
              <a:t>情</a:t>
            </a:r>
            <a:r>
              <a:rPr lang="zh-CN" altLang="en-US" sz="1000" i="1" dirty="0"/>
              <a:t>。</a:t>
            </a:r>
            <a:endParaRPr lang="zh-CN" altLang="en-US" sz="1000" dirty="0"/>
          </a:p>
          <a:p>
            <a:r>
              <a:rPr lang="zh-CN" altLang="en-US" sz="1000" dirty="0"/>
              <a:t>仄仄仄平平仄仄，仄平平仄仄平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。仄平平，平仄仄，仄平</a:t>
            </a:r>
            <a:r>
              <a:rPr lang="zh-CN" altLang="en-US" sz="1000" b="1" dirty="0"/>
              <a:t>平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宝帐玉炉残麝冷，罗衣金缕暗尘</a:t>
            </a:r>
            <a:r>
              <a:rPr lang="zh-CN" altLang="en-US" sz="1000" b="1" i="1" dirty="0"/>
              <a:t>生</a:t>
            </a:r>
            <a:r>
              <a:rPr lang="zh-CN" altLang="en-US" sz="1000" i="1" dirty="0"/>
              <a:t>。小窗凉，孤烛背，泪纵</a:t>
            </a:r>
            <a:r>
              <a:rPr lang="zh-CN" altLang="en-US" sz="1000" b="1" i="1" dirty="0"/>
              <a:t>横</a:t>
            </a:r>
            <a:r>
              <a:rPr lang="zh-CN" altLang="en-US" sz="1000" i="1" dirty="0"/>
              <a:t>。</a:t>
            </a:r>
            <a:endParaRPr lang="zh-CN" altLang="en-US" sz="1000" dirty="0"/>
          </a:p>
          <a:p>
            <a:r>
              <a:rPr lang="zh-CN" altLang="en-US" sz="1000" b="1" dirty="0"/>
              <a:t>变体四</a:t>
            </a:r>
            <a:endParaRPr lang="zh-CN" altLang="en-US" sz="1000" dirty="0"/>
          </a:p>
          <a:p>
            <a:r>
              <a:rPr lang="zh-CN" altLang="en-US" sz="1000" dirty="0"/>
              <a:t>格律对照例词：</a:t>
            </a:r>
            <a:r>
              <a:rPr lang="en-US" altLang="zh-CN" sz="1000" dirty="0"/>
              <a:t>《</a:t>
            </a:r>
            <a:r>
              <a:rPr lang="zh-CN" altLang="en-US" sz="1000" dirty="0"/>
              <a:t>浣溪沙</a:t>
            </a:r>
            <a:r>
              <a:rPr lang="en-US" altLang="zh-CN" sz="1000" dirty="0"/>
              <a:t>·</a:t>
            </a:r>
            <a:r>
              <a:rPr lang="zh-CN" altLang="en-US" sz="1000" dirty="0"/>
              <a:t>红日已高三丈透</a:t>
            </a:r>
            <a:r>
              <a:rPr lang="en-US" altLang="zh-CN" sz="1000" dirty="0"/>
              <a:t>》</a:t>
            </a:r>
          </a:p>
          <a:p>
            <a:r>
              <a:rPr lang="zh-CN" altLang="en-US" sz="1000" dirty="0"/>
              <a:t>平仄仄平平仄</a:t>
            </a:r>
            <a:r>
              <a:rPr lang="zh-CN" altLang="en-US" sz="1000" b="1" dirty="0"/>
              <a:t>仄</a:t>
            </a:r>
            <a:r>
              <a:rPr lang="zh-CN" altLang="en-US" sz="1000" dirty="0"/>
              <a:t>，平平仄仄平平</a:t>
            </a:r>
            <a:r>
              <a:rPr lang="zh-CN" altLang="en-US" sz="1000" b="1" dirty="0"/>
              <a:t>仄</a:t>
            </a:r>
            <a:r>
              <a:rPr lang="zh-CN" altLang="en-US" sz="1000" dirty="0"/>
              <a:t>，平仄仄平平仄</a:t>
            </a:r>
            <a:r>
              <a:rPr lang="zh-CN" altLang="en-US" sz="1000" b="1" dirty="0"/>
              <a:t>仄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红日已高三丈</a:t>
            </a:r>
            <a:r>
              <a:rPr lang="zh-CN" altLang="en-US" sz="1000" b="1" i="1" dirty="0"/>
              <a:t>透</a:t>
            </a:r>
            <a:r>
              <a:rPr lang="zh-CN" altLang="en-US" sz="1000" i="1" dirty="0"/>
              <a:t>，金炉次第添香</a:t>
            </a:r>
            <a:r>
              <a:rPr lang="zh-CN" altLang="en-US" sz="1000" b="1" i="1" dirty="0"/>
              <a:t>兽</a:t>
            </a:r>
            <a:r>
              <a:rPr lang="zh-CN" altLang="en-US" sz="1000" i="1" dirty="0"/>
              <a:t>，红锦地衣随步</a:t>
            </a:r>
            <a:r>
              <a:rPr lang="zh-CN" altLang="en-US" sz="1000" b="1" i="1" dirty="0"/>
              <a:t>皱</a:t>
            </a:r>
            <a:r>
              <a:rPr lang="zh-CN" altLang="en-US" sz="1000" i="1" dirty="0"/>
              <a:t>。</a:t>
            </a:r>
            <a:endParaRPr lang="zh-CN" altLang="en-US" sz="1000" dirty="0"/>
          </a:p>
          <a:p>
            <a:r>
              <a:rPr lang="zh-CN" altLang="en-US" sz="1000" dirty="0"/>
              <a:t>平平仄仄平平仄，仄仄平平平仄</a:t>
            </a:r>
            <a:r>
              <a:rPr lang="zh-CN" altLang="en-US" sz="1000" b="1" dirty="0"/>
              <a:t>仄</a:t>
            </a:r>
            <a:r>
              <a:rPr lang="zh-CN" altLang="en-US" sz="1000" dirty="0"/>
              <a:t>，仄仄平平平仄</a:t>
            </a:r>
            <a:r>
              <a:rPr lang="zh-CN" altLang="en-US" sz="1000" b="1" dirty="0"/>
              <a:t>仄</a:t>
            </a:r>
            <a:r>
              <a:rPr lang="zh-CN" altLang="en-US" sz="1000" dirty="0"/>
              <a:t>。</a:t>
            </a:r>
          </a:p>
          <a:p>
            <a:r>
              <a:rPr lang="zh-CN" altLang="en-US" sz="1000" i="1" dirty="0"/>
              <a:t>佳人舞点金钗溜，酒恶时拈花蕊</a:t>
            </a:r>
            <a:r>
              <a:rPr lang="zh-CN" altLang="en-US" sz="1000" b="1" i="1" dirty="0"/>
              <a:t>嗅</a:t>
            </a:r>
            <a:r>
              <a:rPr lang="zh-CN" altLang="en-US" sz="1000" i="1" dirty="0"/>
              <a:t>，别殿遥闻箫鼓</a:t>
            </a:r>
            <a:r>
              <a:rPr lang="zh-CN" altLang="en-US" sz="1000" b="1" i="1" dirty="0"/>
              <a:t>奏</a:t>
            </a:r>
            <a:r>
              <a:rPr lang="zh-CN" altLang="en-US" sz="1000" i="1" dirty="0"/>
              <a:t>。</a:t>
            </a:r>
            <a:r>
              <a:rPr lang="zh-CN" altLang="en-US" sz="1000" baseline="30000" dirty="0"/>
              <a:t> </a:t>
            </a:r>
            <a:r>
              <a:rPr lang="en-US" altLang="zh-CN" sz="1000" baseline="30000" dirty="0"/>
              <a:t>[3]</a:t>
            </a:r>
            <a:r>
              <a:rPr lang="zh-CN" altLang="en-US" sz="1000" dirty="0"/>
              <a:t>  </a:t>
            </a:r>
            <a:r>
              <a:rPr lang="en-US" altLang="zh-CN" sz="1000" baseline="30000" dirty="0"/>
              <a:t>[6]</a:t>
            </a:r>
            <a:r>
              <a:rPr lang="zh-CN" altLang="en-US" sz="1000" dirty="0"/>
              <a:t>  </a:t>
            </a:r>
            <a:r>
              <a:rPr lang="en-US" altLang="zh-CN" sz="1000" baseline="30000" dirty="0"/>
              <a:t>[7]</a:t>
            </a:r>
            <a:r>
              <a:rPr lang="zh-CN" altLang="en-US" sz="1000" dirty="0"/>
              <a:t> </a:t>
            </a:r>
          </a:p>
          <a:p>
            <a:r>
              <a:rPr lang="zh-CN" altLang="en-US" sz="1000" dirty="0"/>
              <a:t>（说明：词牌格律与对照例词交错排列。格律使用宋体字排印，例词使用斜体字排印。词牌符号含义如下：平，表示填平声字；仄，表示填仄声字；中，表示可平可仄。句末加粗为韵脚。）</a:t>
            </a:r>
          </a:p>
          <a:p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34932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43585" y="98853"/>
            <a:ext cx="10838815" cy="6573795"/>
          </a:xfrm>
        </p:spPr>
        <p:txBody>
          <a:bodyPr/>
          <a:lstStyle/>
          <a:p>
            <a:pPr algn="ctr"/>
            <a:r>
              <a:rPr lang="zh-CN" altLang="en-US" dirty="0">
                <a:solidFill>
                  <a:srgbClr val="FA5504"/>
                </a:solidFill>
              </a:rPr>
              <a:t>浣溪沙</a:t>
            </a:r>
            <a:r>
              <a:rPr lang="en-US" altLang="zh-CN" dirty="0">
                <a:solidFill>
                  <a:srgbClr val="FA5504"/>
                </a:solidFill>
              </a:rPr>
              <a:t>·</a:t>
            </a:r>
            <a:r>
              <a:rPr lang="zh-CN" altLang="en-US" dirty="0">
                <a:solidFill>
                  <a:srgbClr val="FA5504"/>
                </a:solidFill>
              </a:rPr>
              <a:t>一曲新词酒一杯</a:t>
            </a:r>
            <a:br>
              <a:rPr lang="zh-CN" altLang="en-US" dirty="0">
                <a:solidFill>
                  <a:srgbClr val="FA5504"/>
                </a:solidFill>
              </a:rPr>
            </a:br>
            <a:r>
              <a:rPr lang="zh-CN" altLang="en-US" dirty="0">
                <a:solidFill>
                  <a:srgbClr val="FA5504"/>
                </a:solidFill>
              </a:rPr>
              <a:t>宋代：晏殊</a:t>
            </a:r>
            <a:endParaRPr lang="en-US" altLang="zh-CN" dirty="0" smtClean="0">
              <a:solidFill>
                <a:srgbClr val="FA5504"/>
              </a:solidFill>
            </a:endParaRPr>
          </a:p>
          <a:p>
            <a:pPr algn="ctr"/>
            <a:r>
              <a:rPr lang="zh-CN" altLang="en-US" dirty="0" smtClean="0">
                <a:solidFill>
                  <a:srgbClr val="FA5504"/>
                </a:solidFill>
              </a:rPr>
              <a:t>一曲</a:t>
            </a:r>
            <a:r>
              <a:rPr lang="zh-CN" altLang="en-US" dirty="0">
                <a:solidFill>
                  <a:srgbClr val="FA5504"/>
                </a:solidFill>
              </a:rPr>
              <a:t>新词酒一杯，去年天气旧亭台。夕阳西下几时回？</a:t>
            </a:r>
          </a:p>
          <a:p>
            <a:pPr algn="ctr"/>
            <a:r>
              <a:rPr lang="zh-CN" altLang="en-US" dirty="0">
                <a:solidFill>
                  <a:srgbClr val="FA5504"/>
                </a:solidFill>
              </a:rPr>
              <a:t>无可奈何花落去，似曾相识燕归来。小园香径独徘徊。</a:t>
            </a:r>
            <a:endParaRPr lang="zh-CN" altLang="en-US" dirty="0"/>
          </a:p>
          <a:p>
            <a:r>
              <a:rPr lang="zh-CN" altLang="en-US" sz="1000" b="1" dirty="0" smtClean="0"/>
              <a:t>链接：</a:t>
            </a:r>
            <a:r>
              <a:rPr lang="en-US" altLang="zh-CN" sz="1000" dirty="0">
                <a:hlinkClick r:id="rId2"/>
              </a:rPr>
              <a:t>https://baike.baidu.com/item/%</a:t>
            </a:r>
            <a:r>
              <a:rPr lang="en-US" altLang="zh-CN" sz="1000" dirty="0" smtClean="0">
                <a:hlinkClick r:id="rId2"/>
              </a:rPr>
              <a:t>E6%B5%A3%E6%BA%AA%E6%B2%99%C2%B7%E4%B8%80%E6%9B%B2%E6%96%B0%E8%AF%8D%E9%85%92%E4%B8%80%E6%9D%AF/6457876?fr=aladdin</a:t>
            </a:r>
            <a:endParaRPr lang="zh-CN" altLang="en-US" sz="1000" dirty="0"/>
          </a:p>
          <a:p>
            <a:r>
              <a:rPr lang="zh-CN" altLang="en-US" sz="1400" b="1" dirty="0"/>
              <a:t>注释</a:t>
            </a:r>
            <a:r>
              <a:rPr lang="zh-CN" altLang="en-US" sz="1400" b="1" dirty="0" smtClean="0"/>
              <a:t>：</a:t>
            </a:r>
            <a:r>
              <a:rPr lang="en-US" altLang="zh-CN" sz="1400" dirty="0" smtClean="0"/>
              <a:t>1.</a:t>
            </a:r>
            <a:r>
              <a:rPr lang="zh-CN" altLang="en-US" sz="1400" dirty="0" smtClean="0"/>
              <a:t>一曲</a:t>
            </a:r>
            <a:r>
              <a:rPr lang="zh-CN" altLang="en-US" sz="1400" dirty="0"/>
              <a:t>新词酒一杯：此句化用白居易</a:t>
            </a:r>
            <a:r>
              <a:rPr lang="en-US" altLang="zh-CN" sz="1400" dirty="0"/>
              <a:t>《</a:t>
            </a:r>
            <a:r>
              <a:rPr lang="zh-CN" altLang="en-US" sz="1400" dirty="0"/>
              <a:t>长安道</a:t>
            </a:r>
            <a:r>
              <a:rPr lang="en-US" altLang="zh-CN" sz="1400" dirty="0"/>
              <a:t>》</a:t>
            </a:r>
            <a:r>
              <a:rPr lang="zh-CN" altLang="en-US" sz="1400" dirty="0"/>
              <a:t>诗意：“花枝缺入青楼开，</a:t>
            </a:r>
            <a:r>
              <a:rPr lang="zh-CN" altLang="en-US" sz="1400" dirty="0">
                <a:solidFill>
                  <a:srgbClr val="FF0000"/>
                </a:solidFill>
              </a:rPr>
              <a:t>艳歌一曲酒一杯</a:t>
            </a:r>
            <a:r>
              <a:rPr lang="zh-CN" altLang="en-US" sz="1400" dirty="0"/>
              <a:t>，美人劝我急行乐，自古朱颜不再来</a:t>
            </a:r>
            <a:r>
              <a:rPr lang="zh-CN" altLang="en-US" sz="1400" dirty="0" smtClean="0"/>
              <a:t>。君</a:t>
            </a:r>
            <a:r>
              <a:rPr lang="zh-CN" altLang="en-US" sz="1400" dirty="0"/>
              <a:t>不见外州</a:t>
            </a:r>
            <a:r>
              <a:rPr lang="zh-CN" altLang="en-US" sz="1400" dirty="0" smtClean="0"/>
              <a:t>客，长安</a:t>
            </a:r>
            <a:r>
              <a:rPr lang="zh-CN" altLang="en-US" sz="1400" dirty="0"/>
              <a:t>道</a:t>
            </a:r>
            <a:r>
              <a:rPr lang="zh-CN" altLang="en-US" sz="1400" dirty="0" smtClean="0"/>
              <a:t>，一</a:t>
            </a:r>
            <a:r>
              <a:rPr lang="zh-CN" altLang="en-US" sz="1400" dirty="0"/>
              <a:t>回来，一回</a:t>
            </a:r>
            <a:r>
              <a:rPr lang="zh-CN" altLang="en-US" sz="1400" dirty="0" smtClean="0"/>
              <a:t>老”。一曲</a:t>
            </a:r>
            <a:r>
              <a:rPr lang="zh-CN" altLang="en-US" sz="1400" dirty="0"/>
              <a:t>，一首。因为词是配合音乐唱的，故称“曲”。新词，刚填好的词，意指新歌。酒一杯，一杯酒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2.</a:t>
            </a:r>
            <a:r>
              <a:rPr lang="zh-CN" altLang="en-US" sz="1400" dirty="0" smtClean="0"/>
              <a:t>去年</a:t>
            </a:r>
            <a:r>
              <a:rPr lang="zh-CN" altLang="en-US" sz="1400" dirty="0"/>
              <a:t>天气旧亭台：是说天气、亭台都和去年一样。此句化用五代郑谷</a:t>
            </a:r>
            <a:r>
              <a:rPr lang="en-US" altLang="zh-CN" sz="1400" dirty="0"/>
              <a:t>《</a:t>
            </a:r>
            <a:r>
              <a:rPr lang="zh-CN" altLang="en-US" sz="1400" dirty="0"/>
              <a:t>和知己秋日伤怀</a:t>
            </a:r>
            <a:r>
              <a:rPr lang="en-US" altLang="zh-CN" sz="1400" dirty="0"/>
              <a:t>》</a:t>
            </a:r>
            <a:r>
              <a:rPr lang="zh-CN" altLang="en-US" sz="1400" dirty="0"/>
              <a:t>诗：“流水歌声共不回，</a:t>
            </a:r>
            <a:r>
              <a:rPr lang="zh-CN" altLang="en-US" sz="1400" dirty="0">
                <a:solidFill>
                  <a:srgbClr val="FF0000"/>
                </a:solidFill>
              </a:rPr>
              <a:t>去年天气旧池台</a:t>
            </a:r>
            <a:r>
              <a:rPr lang="zh-CN" altLang="en-US" sz="1400" dirty="0"/>
              <a:t>。梁尘寂寞燕归去，黄蜀葵花一</a:t>
            </a:r>
            <a:r>
              <a:rPr lang="zh-CN" altLang="en-US" sz="1400" dirty="0" smtClean="0"/>
              <a:t>朵开。</a:t>
            </a:r>
            <a:r>
              <a:rPr lang="zh-CN" altLang="en-US" sz="1400" dirty="0"/>
              <a:t>”晏词“亭台”一本作“池台”。去年天气，跟去年此日相同的天气。旧亭台，曾经到过的或熟悉的亭台楼阁。旧，旧时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3.</a:t>
            </a:r>
            <a:r>
              <a:rPr lang="zh-CN" altLang="en-US" sz="1400" dirty="0" smtClean="0"/>
              <a:t>夕阳</a:t>
            </a:r>
            <a:r>
              <a:rPr lang="zh-CN" altLang="en-US" sz="1400" dirty="0"/>
              <a:t>：落日。西下：向西方地平线落下。几时回：什么时候回来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4.</a:t>
            </a:r>
            <a:r>
              <a:rPr lang="zh-CN" altLang="en-US" sz="1400" dirty="0" smtClean="0"/>
              <a:t>无可奈何</a:t>
            </a:r>
            <a:r>
              <a:rPr lang="zh-CN" altLang="en-US" sz="1400" dirty="0"/>
              <a:t>：不得已，没有办法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5.</a:t>
            </a:r>
            <a:r>
              <a:rPr lang="zh-CN" altLang="en-US" sz="1400" dirty="0" smtClean="0"/>
              <a:t>似曾相识</a:t>
            </a:r>
            <a:r>
              <a:rPr lang="zh-CN" altLang="en-US" sz="1400" dirty="0"/>
              <a:t>：好像曾经认识。形容见过的事物再度出现。后用作成语，即出自晏殊此句。燕归来：燕子从南方飞回来。燕归来，春中常景，在有意无意之间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6.</a:t>
            </a:r>
            <a:r>
              <a:rPr lang="zh-CN" altLang="en-US" sz="1400" dirty="0" smtClean="0"/>
              <a:t>小</a:t>
            </a:r>
            <a:r>
              <a:rPr lang="zh-CN" altLang="en-US" sz="1400" dirty="0"/>
              <a:t>园香径：花草芳香的小径，或指落花散香的小径。因落花满径，幽香四溢，故云香径。香径，带着幽香的园中小径。独：副词，用于谓语前，表示“独自”的意思。徘徊：来回走。</a:t>
            </a:r>
            <a:endParaRPr lang="en-US" altLang="zh-CN" sz="1400" dirty="0" smtClean="0"/>
          </a:p>
          <a:p>
            <a:r>
              <a:rPr lang="zh-CN" altLang="en-US" sz="1400" b="1" dirty="0" smtClean="0"/>
              <a:t>晏殊</a:t>
            </a:r>
            <a:r>
              <a:rPr lang="zh-CN" altLang="en-US" sz="1400" dirty="0"/>
              <a:t>【yàn shū】（991-1055）字同叔，著名词人、诗人、散文家，北宋抚州府临川城人（今江西进贤县文港镇沙河人，位于香楠峰下，其父为抚州府手力节级），是当时的抚州籍第一个宰相。生于宋太宗淳化二年（</a:t>
            </a:r>
            <a:r>
              <a:rPr lang="en-US" altLang="zh-CN" sz="1400" dirty="0"/>
              <a:t>991</a:t>
            </a:r>
            <a:r>
              <a:rPr lang="zh-CN" altLang="en-US" sz="1400" dirty="0"/>
              <a:t>），十四岁以神童入试，赐同进士出身，命为秘书省正字，官至右谏议大夫、集贤殿学士、同平章事兼枢密使、礼部刑部尚书、观文殿大学士知永兴军、兵部尚书，</a:t>
            </a:r>
            <a:r>
              <a:rPr lang="en-US" altLang="zh-CN" sz="1400" dirty="0"/>
              <a:t>1055</a:t>
            </a:r>
            <a:r>
              <a:rPr lang="zh-CN" altLang="en-US" sz="1400" dirty="0"/>
              <a:t>年病逝于京中，封临淄公，谥号元献，世称晏元献。晏殊与其第七子晏几道（1037-1110），在当时北宋词坛上，被称为“大晏”和“小晏”。</a:t>
            </a:r>
          </a:p>
          <a:p>
            <a:r>
              <a:rPr lang="zh-CN" altLang="en-US" sz="1400" dirty="0"/>
              <a:t>这是晏殊词中最为脍炙人口的篇章。此词虽含伤春惜时之意，却实为感慨抒怀之情。词之上片绾合今昔，叠印时空，重在思昔；下片则巧借眼前景物，重在伤今。词中似乎于无意间描写司空见惯的现象，却有哲理的意味，启迪人们从更高层次思索宇宙人生问题。词中涉及到时间永恒而人生有限这样深广的意念，却表现得十分含蓄。</a:t>
            </a:r>
          </a:p>
          <a:p>
            <a:endParaRPr lang="zh-CN" alt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90616"/>
            <a:ext cx="10972800" cy="6767384"/>
          </a:xfrm>
        </p:spPr>
        <p:txBody>
          <a:bodyPr/>
          <a:lstStyle/>
          <a:p>
            <a:pPr algn="ctr"/>
            <a:r>
              <a:rPr lang="zh-CN" altLang="en-US" dirty="0">
                <a:solidFill>
                  <a:srgbClr val="CB4605"/>
                </a:solidFill>
              </a:rPr>
              <a:t>浣溪沙</a:t>
            </a:r>
            <a:r>
              <a:rPr lang="en-US" altLang="zh-CN" dirty="0">
                <a:solidFill>
                  <a:srgbClr val="CB4605"/>
                </a:solidFill>
              </a:rPr>
              <a:t>·</a:t>
            </a:r>
            <a:r>
              <a:rPr lang="zh-CN" altLang="en-US" dirty="0">
                <a:solidFill>
                  <a:srgbClr val="CB4605"/>
                </a:solidFill>
              </a:rPr>
              <a:t>漠漠轻寒上小楼</a:t>
            </a:r>
            <a:br>
              <a:rPr lang="zh-CN" altLang="en-US" dirty="0">
                <a:solidFill>
                  <a:srgbClr val="CB4605"/>
                </a:solidFill>
              </a:rPr>
            </a:br>
            <a:r>
              <a:rPr lang="zh-CN" altLang="en-US" dirty="0" smtClean="0">
                <a:solidFill>
                  <a:srgbClr val="CB4605"/>
                </a:solidFill>
              </a:rPr>
              <a:t>宋 秦观</a:t>
            </a:r>
            <a:endParaRPr lang="en-US" altLang="zh-CN" dirty="0" smtClean="0">
              <a:solidFill>
                <a:srgbClr val="CB4605"/>
              </a:solidFill>
            </a:endParaRPr>
          </a:p>
          <a:p>
            <a:pPr algn="ctr"/>
            <a:r>
              <a:rPr lang="zh-CN" altLang="en-US" dirty="0" smtClean="0">
                <a:solidFill>
                  <a:srgbClr val="CB4605"/>
                </a:solidFill>
              </a:rPr>
              <a:t>漠漠</a:t>
            </a:r>
            <a:r>
              <a:rPr lang="zh-CN" altLang="en-US" dirty="0">
                <a:solidFill>
                  <a:srgbClr val="CB4605"/>
                </a:solidFill>
              </a:rPr>
              <a:t>轻寒上小楼，晓阴无赖似穷秋。淡烟流水画屏幽。</a:t>
            </a:r>
          </a:p>
          <a:p>
            <a:pPr algn="ctr"/>
            <a:r>
              <a:rPr lang="zh-CN" altLang="en-US" dirty="0">
                <a:solidFill>
                  <a:srgbClr val="CB4605"/>
                </a:solidFill>
              </a:rPr>
              <a:t>自在飞花轻似梦，无边丝雨细如愁。宝帘闲挂小银钩。</a:t>
            </a:r>
            <a:endParaRPr lang="zh-CN" altLang="en-US" dirty="0"/>
          </a:p>
          <a:p>
            <a:r>
              <a:rPr lang="zh-CN" altLang="en-US" sz="1000" dirty="0" smtClean="0">
                <a:solidFill>
                  <a:srgbClr val="FF0000"/>
                </a:solidFill>
              </a:rPr>
              <a:t>链接：</a:t>
            </a:r>
            <a:r>
              <a:rPr lang="en-US" altLang="zh-CN" sz="1000" dirty="0">
                <a:solidFill>
                  <a:srgbClr val="FF0000"/>
                </a:solidFill>
                <a:hlinkClick r:id="rId2"/>
              </a:rPr>
              <a:t>https://baike.baidu.com/item/%</a:t>
            </a:r>
            <a:r>
              <a:rPr lang="en-US" altLang="zh-CN" sz="1000" dirty="0" smtClean="0">
                <a:solidFill>
                  <a:srgbClr val="FF0000"/>
                </a:solidFill>
                <a:hlinkClick r:id="rId2"/>
              </a:rPr>
              <a:t>E6%B5%A3%E6%BA%AA%E6%B2%99%C2%B7%E6%BC%A0%E6%BC%A0%E8%BD%BB%E5%AF%92%E4%B8%8A%E5%B0%8F%E6%A5%BC/3733472?fr=aladdin</a:t>
            </a:r>
            <a:endParaRPr lang="en-US" altLang="zh-CN" sz="1000" dirty="0" smtClean="0">
              <a:solidFill>
                <a:srgbClr val="FF0000"/>
              </a:solidFill>
            </a:endParaRPr>
          </a:p>
          <a:p>
            <a:r>
              <a:rPr lang="zh-CN" altLang="en-US" sz="1500" b="1" dirty="0" smtClean="0"/>
              <a:t>注释 </a:t>
            </a:r>
            <a:r>
              <a:rPr lang="zh-CN" altLang="en-US" sz="1500" dirty="0" smtClean="0"/>
              <a:t>：</a:t>
            </a:r>
            <a:r>
              <a:rPr lang="en-US" altLang="zh-CN" sz="1500" dirty="0" smtClean="0"/>
              <a:t>1.</a:t>
            </a:r>
            <a:r>
              <a:rPr lang="zh-CN" altLang="en-US" sz="1500" dirty="0" smtClean="0"/>
              <a:t>漠漠</a:t>
            </a:r>
            <a:r>
              <a:rPr lang="zh-CN" altLang="en-US" sz="1500" dirty="0"/>
              <a:t>：像清寒一样的冷漠。轻寒：薄寒，有别于严寒和料峭春寒</a:t>
            </a:r>
            <a:r>
              <a:rPr lang="zh-CN" altLang="en-US" sz="1500" dirty="0" smtClean="0"/>
              <a:t>。</a:t>
            </a:r>
            <a:r>
              <a:rPr lang="en-US" altLang="zh-CN" sz="1500" dirty="0" smtClean="0"/>
              <a:t>2.</a:t>
            </a:r>
            <a:r>
              <a:rPr lang="zh-CN" altLang="en-US" sz="1500" dirty="0" smtClean="0"/>
              <a:t>晓</a:t>
            </a:r>
            <a:r>
              <a:rPr lang="zh-CN" altLang="en-US" sz="1500" dirty="0"/>
              <a:t>阴：早晨天阴着。无赖：词人厌恶之语。穷秋：秋天走到了尽头</a:t>
            </a:r>
            <a:r>
              <a:rPr lang="zh-CN" altLang="en-US" sz="1500" dirty="0" smtClean="0"/>
              <a:t>。</a:t>
            </a:r>
            <a:r>
              <a:rPr lang="en-US" altLang="zh-CN" sz="1500" dirty="0" smtClean="0"/>
              <a:t>3.</a:t>
            </a:r>
            <a:r>
              <a:rPr lang="zh-CN" altLang="en-US" sz="1500" dirty="0" smtClean="0"/>
              <a:t>淡</a:t>
            </a:r>
            <a:r>
              <a:rPr lang="zh-CN" altLang="en-US" sz="1500" dirty="0"/>
              <a:t>烟流水：画屏上轻烟淡淡，流水潺潺。幽：意境悠远</a:t>
            </a:r>
            <a:r>
              <a:rPr lang="zh-CN" altLang="en-US" sz="1500" dirty="0" smtClean="0"/>
              <a:t>。</a:t>
            </a:r>
            <a:r>
              <a:rPr lang="en-US" altLang="zh-CN" sz="1500" dirty="0" smtClean="0"/>
              <a:t>4.</a:t>
            </a:r>
            <a:r>
              <a:rPr lang="zh-CN" altLang="en-US" sz="1500" dirty="0" smtClean="0"/>
              <a:t>丝</a:t>
            </a:r>
            <a:r>
              <a:rPr lang="zh-CN" altLang="en-US" sz="1500" dirty="0"/>
              <a:t>雨：细雨</a:t>
            </a:r>
            <a:r>
              <a:rPr lang="zh-CN" altLang="en-US" sz="1500" dirty="0" smtClean="0"/>
              <a:t>。</a:t>
            </a:r>
            <a:r>
              <a:rPr lang="en-US" altLang="zh-CN" sz="1500" dirty="0" smtClean="0"/>
              <a:t>5.</a:t>
            </a:r>
            <a:r>
              <a:rPr lang="zh-CN" altLang="en-US" sz="1500" dirty="0" smtClean="0"/>
              <a:t>宝</a:t>
            </a:r>
            <a:r>
              <a:rPr lang="zh-CN" altLang="en-US" sz="1500" dirty="0"/>
              <a:t>帘：缀着珠宝的帘子，指华丽的帘幕</a:t>
            </a:r>
            <a:r>
              <a:rPr lang="zh-CN" altLang="en-US" sz="1500" dirty="0" smtClean="0"/>
              <a:t>。</a:t>
            </a:r>
            <a:r>
              <a:rPr lang="en-US" altLang="zh-CN" sz="1500" dirty="0" smtClean="0"/>
              <a:t>6.</a:t>
            </a:r>
            <a:r>
              <a:rPr lang="zh-CN" altLang="en-US" sz="1500" dirty="0" smtClean="0"/>
              <a:t>闲</a:t>
            </a:r>
            <a:r>
              <a:rPr lang="zh-CN" altLang="en-US" sz="1500" dirty="0"/>
              <a:t>挂：很随意地挂着</a:t>
            </a:r>
            <a:r>
              <a:rPr lang="zh-CN" altLang="en-US" sz="1500" dirty="0" smtClean="0"/>
              <a:t>。</a:t>
            </a:r>
            <a:endParaRPr lang="zh-CN" altLang="en-US" sz="1500" dirty="0"/>
          </a:p>
          <a:p>
            <a:r>
              <a:rPr lang="zh-CN" altLang="en-US" sz="1500" b="1" dirty="0" smtClean="0"/>
              <a:t>译文</a:t>
            </a:r>
            <a:r>
              <a:rPr lang="zh-CN" altLang="en-US" sz="1500" b="1" dirty="0"/>
              <a:t>：</a:t>
            </a:r>
            <a:r>
              <a:rPr lang="zh-CN" altLang="en-US" sz="1500" dirty="0"/>
              <a:t>带着一丝寒意，独自登上小楼，清晨的阴凉，令人厌烦，仿佛已是深秋。回望画屏，淡淡烟雾，潺潺流水，意境幽幽。窗外，花儿自由自在地轻轻飞舞，恰似梦境，雨淅淅沥沥的下着，漫无边际地飘洒着，就像愁绪飞扬。再看那缀着珠宝的帘子正随意悬挂在小小银钩之上</a:t>
            </a:r>
            <a:r>
              <a:rPr lang="zh-CN" altLang="en-US" sz="1500" dirty="0" smtClean="0"/>
              <a:t>。</a:t>
            </a:r>
            <a:endParaRPr lang="en-US" altLang="zh-CN" sz="1500" dirty="0" smtClean="0"/>
          </a:p>
          <a:p>
            <a:r>
              <a:rPr lang="zh-CN" altLang="en-US" sz="1500" dirty="0" smtClean="0"/>
              <a:t>创作</a:t>
            </a:r>
            <a:r>
              <a:rPr lang="zh-CN" altLang="en-US" sz="1500" dirty="0"/>
              <a:t>背景：“伤春”是古代诗词的一大主题，在对季节变换的惋惜的背后，就隐藏着对时光年华逝去的感叹，对生命、爱情乃至一切美好事物之短暂易逝的一种悲哀</a:t>
            </a:r>
            <a:r>
              <a:rPr lang="zh-CN" altLang="en-US" sz="1500" dirty="0" smtClean="0"/>
              <a:t>。 秦观</a:t>
            </a:r>
            <a:r>
              <a:rPr lang="zh-CN" altLang="en-US" sz="1500" dirty="0"/>
              <a:t>早年虽英气勃发，议论宏伟，但在新旧两党斗争中，他连遭打击，先是屡困京洛，后又远谪南荒，难免给他带来绵绵苦痛。这首词的作年目下已难确考，但联系他的坎坷身世，可能此词也寄托了他的忧愁悲慨之情</a:t>
            </a:r>
            <a:r>
              <a:rPr lang="zh-CN" altLang="en-US" sz="1500" dirty="0" smtClean="0"/>
              <a:t>。</a:t>
            </a:r>
            <a:endParaRPr lang="en-US" altLang="zh-CN" sz="1500" dirty="0" smtClean="0"/>
          </a:p>
          <a:p>
            <a:r>
              <a:rPr lang="zh-CN" altLang="en-US" sz="1500" dirty="0"/>
              <a:t>这首词以轻浅的色调、幽渺的意境，描绘一个女子在春阴的清晨里所生发的淡淡哀愁和轻轻寂寞。全词意境怅静悠闲，含蓄有味</a:t>
            </a:r>
            <a:r>
              <a:rPr lang="zh-CN" altLang="en-US" sz="1500" dirty="0" smtClean="0"/>
              <a:t>。</a:t>
            </a:r>
            <a:endParaRPr lang="en-US" altLang="zh-CN" sz="1500" dirty="0" smtClean="0"/>
          </a:p>
          <a:p>
            <a:r>
              <a:rPr lang="zh-CN" altLang="en-US" sz="1500" b="1" dirty="0">
                <a:sym typeface="+mn-ea"/>
              </a:rPr>
              <a:t>秦观</a:t>
            </a:r>
            <a:r>
              <a:rPr lang="zh-CN" altLang="en-US" sz="1500" dirty="0">
                <a:sym typeface="+mn-ea"/>
              </a:rPr>
              <a:t>（1049-1100）字太虚，又字少游，别号邗沟居士，世称淮海先生。汉族，北宋高邮（今江苏）人，官至太学博士，国史馆编修。秦观一 生坎坷，所写诗词，高古沉重，寄托身世，感人至深。秦观生前行踪所至之处，多有遗迹。如浙江杭州的秦少游祠，丽水的秦少游塑像、淮海先生祠、莺花亭；青田的秦学士祠；湖南郴州三绝碑；广西横县的海棠亭、醉乡亭、淮海堂、淮海书院等</a:t>
            </a:r>
            <a:r>
              <a:rPr lang="zh-CN" altLang="en-US" sz="1500" dirty="0" smtClean="0">
                <a:sym typeface="+mn-ea"/>
              </a:rPr>
              <a:t>。</a:t>
            </a:r>
            <a:endParaRPr lang="en-US" altLang="zh-CN" sz="1500" dirty="0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143635"/>
          </a:xfrm>
        </p:spPr>
        <p:txBody>
          <a:bodyPr/>
          <a:lstStyle/>
          <a:p>
            <a:pPr algn="ctr"/>
            <a:r>
              <a:rPr lang="zh-CN" alt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  <a:sym typeface="+mn-ea"/>
              </a:rPr>
              <a:t>浣溪沙</a:t>
            </a:r>
            <a:r>
              <a:rPr lang="zh-CN" altLang="en-US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·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  <a:sym typeface="+mn-ea"/>
              </a:rPr>
              <a:t>新秋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32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  <a:sym typeface="+mn-ea"/>
              </a:rPr>
              <a:t>宋 苏轼</a:t>
            </a:r>
            <a:endParaRPr lang="zh-CN" altLang="en-US" sz="3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454785"/>
            <a:ext cx="10972800" cy="4672965"/>
          </a:xfrm>
        </p:spPr>
        <p:txBody>
          <a:bodyPr/>
          <a:lstStyle/>
          <a:p>
            <a:r>
              <a:rPr lang="zh-CN" altLang="en-US">
                <a:solidFill>
                  <a:srgbClr val="CB4605"/>
                </a:solidFill>
              </a:rPr>
              <a:t>风卷珠帘自上钩。萧萧乱叶报新秋。独携纤手上高楼。 </a:t>
            </a:r>
          </a:p>
          <a:p>
            <a:r>
              <a:rPr lang="zh-CN" altLang="en-US">
                <a:solidFill>
                  <a:srgbClr val="CB4605"/>
                </a:solidFill>
              </a:rPr>
              <a:t>缺月向人舒窈窕，三星当户照绸缪。香生雾縠见纤柔。</a:t>
            </a:r>
            <a:endParaRPr lang="zh-CN" altLang="en-US"/>
          </a:p>
          <a:p>
            <a:r>
              <a:rPr lang="zh-CN" altLang="en-US" sz="1600"/>
              <a:t>苏轼（1037－1101），北宋文学家、书画家、美食家。字子瞻，号东坡居士。汉族，四川人，葬于颍昌（今河南省平顶山市郏县）。一生仕途坎坷，学识渊博，天资极高，诗文书画皆精。其文汪洋恣肆，明白畅达，与欧阳修并称欧苏，为“唐宋八大家”之一；诗清新豪健，善用夸张、比喻，艺术表现独具风格，与黄庭坚并称苏黄；词开豪放一派，对后世有巨大影响，与辛弃疾并称苏辛；书法擅长行书、楷书，能自创新意，用笔丰腴跌宕，有天真烂漫之趣，与黄庭坚、米芾、蔡襄并称宋四家；画学文同，论画主张神似，提倡“士人画”。著有《苏东坡全集》和《东坡乐府》等。</a:t>
            </a:r>
          </a:p>
          <a:p>
            <a:r>
              <a:rPr lang="zh-CN" altLang="en-US" sz="1600"/>
              <a:t>注释：1</a:t>
            </a:r>
            <a:r>
              <a:rPr lang="en-US" altLang="zh-CN" sz="1600"/>
              <a:t>.</a:t>
            </a:r>
            <a:r>
              <a:rPr lang="zh-CN" altLang="en-US" sz="1600"/>
              <a:t>珠帘：珍珠缀成的帘子。钩：帘卷猴固定帘子的器物。2</a:t>
            </a:r>
            <a:r>
              <a:rPr lang="en-US" altLang="zh-CN" sz="1600"/>
              <a:t>.</a:t>
            </a:r>
            <a:r>
              <a:rPr lang="zh-CN" altLang="en-US" sz="1600"/>
              <a:t>新秋：初秋。</a:t>
            </a:r>
          </a:p>
          <a:p>
            <a:r>
              <a:rPr lang="zh-CN" altLang="en-US" sz="1600"/>
              <a:t>3</a:t>
            </a:r>
            <a:r>
              <a:rPr lang="en-US" altLang="zh-CN" sz="1600"/>
              <a:t>.</a:t>
            </a:r>
            <a:r>
              <a:rPr lang="zh-CN" altLang="en-US" sz="1600"/>
              <a:t>窈窕：指月色柔和如美女婀娜多姿。“缺月”通鹊桥。4</a:t>
            </a:r>
            <a:r>
              <a:rPr lang="en-US" altLang="zh-CN" sz="1600"/>
              <a:t>.</a:t>
            </a:r>
            <a:r>
              <a:rPr lang="zh-CN" altLang="en-US" sz="1600"/>
              <a:t>三星：指河鼓三星，其中河鼓二即牛郎星。</a:t>
            </a:r>
          </a:p>
          <a:p>
            <a:r>
              <a:rPr lang="zh-CN" altLang="en-US" sz="1600"/>
              <a:t>5</a:t>
            </a:r>
            <a:r>
              <a:rPr lang="en-US" altLang="zh-CN" sz="1600"/>
              <a:t>.</a:t>
            </a:r>
            <a:r>
              <a:rPr lang="zh-CN" altLang="en-US" sz="1600"/>
              <a:t>绸缪：紧密缠附貌。指相会的男女情意缠绵。6</a:t>
            </a:r>
            <a:r>
              <a:rPr lang="en-US" altLang="zh-CN" sz="1600"/>
              <a:t>.</a:t>
            </a:r>
            <a:r>
              <a:rPr lang="zh-CN" altLang="en-US" sz="1600"/>
              <a:t>雾縠：薄雾般的轻纱。縠（hú</a:t>
            </a:r>
            <a:r>
              <a:rPr lang="en-US" altLang="zh-CN" sz="1600"/>
              <a:t>),质地轻薄纤细透亮、表面起绉的平纹丝织物</a:t>
            </a:r>
            <a:r>
              <a:rPr lang="zh-CN" altLang="zh-CN" sz="1600"/>
              <a:t>。</a:t>
            </a:r>
          </a:p>
          <a:p>
            <a:endParaRPr lang="zh-CN" altLang="zh-CN"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80010"/>
            <a:ext cx="10972800" cy="905510"/>
          </a:xfrm>
        </p:spPr>
        <p:txBody>
          <a:bodyPr/>
          <a:lstStyle/>
          <a:p>
            <a:pPr algn="ctr"/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浣溪沙·闺情</a:t>
            </a:r>
            <a:b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宋代：李清照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>
                <a:solidFill>
                  <a:srgbClr val="CB4605"/>
                </a:solidFill>
              </a:rPr>
              <a:t>绣面芙蓉一笑开。斜飞宝鸭衬香腮。眼波才动被人猜。</a:t>
            </a:r>
          </a:p>
          <a:p>
            <a:r>
              <a:rPr lang="zh-CN" altLang="en-US">
                <a:solidFill>
                  <a:srgbClr val="CB4605"/>
                </a:solidFill>
              </a:rPr>
              <a:t>一面风情深有韵，半笺娇恨寄幽怀。月移花影约重来。</a:t>
            </a:r>
          </a:p>
          <a:p>
            <a:r>
              <a:rPr lang="zh-CN" altLang="en-US" sz="2000"/>
              <a:t>李清照（1084年3月13日—约1155年），号易安居士，汉族，齐州济南（今山东省济南市章丘区）人。宋代女词人，婉约词派代表，有“千古第一才女”之称。</a:t>
            </a:r>
          </a:p>
          <a:p>
            <a:r>
              <a:rPr lang="zh-CN" altLang="en-US" sz="2000"/>
              <a:t>此词当是早期作品。写一位风韵秀美的女子与心上人幽会，又写信相约其再会的情景。人物的肖像描写采用比拟、衬托、侧面描写的方法。语言活泼自然，格调欢快俊。</a:t>
            </a:r>
          </a:p>
          <a:p>
            <a:r>
              <a:rPr lang="zh-CN" altLang="en-US" sz="1600"/>
              <a:t>绣面：唐宋以前妇女面额及颊上均贴纹饰花样。芙蓉：荷花，此处指很好看。飞：《历代诗余》作“偎”</a:t>
            </a:r>
          </a:p>
          <a:p>
            <a:r>
              <a:rPr lang="zh-CN" altLang="en-US" sz="1600"/>
              <a:t>宝鸭：指两颊所贴鸦形图案，可参敦煌壁画供养人之妇女绘画，或以为指钗头形状为鸭形的宝钗，钗，古代妇女头上的饰物。香腮：美丽芳香的面颊。一面：整个脸上。风情：男女爱慕之情。韵：标致。笺：纸，指信笺、诗笺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23568"/>
            <a:ext cx="10972800" cy="6004182"/>
          </a:xfrm>
        </p:spPr>
        <p:txBody>
          <a:bodyPr/>
          <a:lstStyle/>
          <a:p>
            <a:pPr algn="ctr"/>
            <a:r>
              <a:rPr lang="zh-CN" altLang="en-US" sz="2800" dirty="0" smtClean="0">
                <a:solidFill>
                  <a:srgbClr val="FF0000"/>
                </a:solidFill>
              </a:rPr>
              <a:t>浣溪</a:t>
            </a:r>
            <a:r>
              <a:rPr lang="zh-CN" altLang="en-US" sz="2800" dirty="0">
                <a:solidFill>
                  <a:srgbClr val="FF0000"/>
                </a:solidFill>
              </a:rPr>
              <a:t>沙</a:t>
            </a:r>
            <a:r>
              <a:rPr lang="en-US" altLang="zh-CN" sz="2800" dirty="0">
                <a:solidFill>
                  <a:srgbClr val="FF0000"/>
                </a:solidFill>
              </a:rPr>
              <a:t>·</a:t>
            </a:r>
            <a:r>
              <a:rPr lang="zh-CN" altLang="en-US" sz="2800" dirty="0">
                <a:solidFill>
                  <a:srgbClr val="FF0000"/>
                </a:solidFill>
              </a:rPr>
              <a:t>山绕平湖波撼</a:t>
            </a:r>
            <a:r>
              <a:rPr lang="zh-CN" altLang="en-US" sz="2800" dirty="0" smtClean="0">
                <a:solidFill>
                  <a:srgbClr val="FF0000"/>
                </a:solidFill>
              </a:rPr>
              <a:t>城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sz="28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张</a:t>
            </a:r>
            <a:r>
              <a:rPr lang="zh-CN" altLang="en-US" sz="28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元干 </a:t>
            </a:r>
            <a:r>
              <a:rPr lang="zh-CN" altLang="en-US" sz="28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宋代</a:t>
            </a:r>
            <a:endParaRPr lang="zh-CN" altLang="en-US" sz="2800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algn="ctr"/>
            <a:r>
              <a:rPr lang="zh-CN" altLang="en-US" sz="2800" dirty="0">
                <a:solidFill>
                  <a:srgbClr val="FF0000"/>
                </a:solidFill>
              </a:rPr>
              <a:t>山绕平湖波撼城。湖光倒影浸山青。水晶楼下欲三更。</a:t>
            </a:r>
          </a:p>
          <a:p>
            <a:pPr algn="ctr"/>
            <a:r>
              <a:rPr lang="zh-CN" altLang="en-US" sz="2800" dirty="0">
                <a:solidFill>
                  <a:srgbClr val="FF0000"/>
                </a:solidFill>
              </a:rPr>
              <a:t>雾柳暗时</a:t>
            </a:r>
            <a:r>
              <a:rPr lang="zh-CN" altLang="en-US" sz="2800" dirty="0" smtClean="0">
                <a:solidFill>
                  <a:srgbClr val="FF0000"/>
                </a:solidFill>
              </a:rPr>
              <a:t>云度</a:t>
            </a:r>
            <a:r>
              <a:rPr lang="zh-CN" altLang="en-US" sz="2800" dirty="0">
                <a:solidFill>
                  <a:srgbClr val="FF0000"/>
                </a:solidFill>
              </a:rPr>
              <a:t>月，露荷翻处水流萤。萧萧散发到天明</a:t>
            </a:r>
            <a:r>
              <a:rPr lang="zh-CN" altLang="en-US" sz="2800" dirty="0" smtClean="0">
                <a:solidFill>
                  <a:srgbClr val="FF0000"/>
                </a:solidFill>
              </a:rPr>
              <a:t>。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zh-CN" altLang="en-US" sz="1000" b="1" dirty="0" smtClean="0">
                <a:solidFill>
                  <a:srgbClr val="FF0000"/>
                </a:solidFill>
              </a:rPr>
              <a:t>链接：</a:t>
            </a:r>
            <a:r>
              <a:rPr lang="en-US" altLang="zh-CN" sz="1000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en-US" altLang="zh-CN" sz="1000" dirty="0">
                <a:solidFill>
                  <a:srgbClr val="FF0000"/>
                </a:solidFill>
                <a:hlinkClick r:id="rId2"/>
              </a:rPr>
              <a:t>://baike.baidu.com/item/%</a:t>
            </a:r>
            <a:r>
              <a:rPr lang="en-US" altLang="zh-CN" sz="1000" dirty="0" smtClean="0">
                <a:solidFill>
                  <a:srgbClr val="FF0000"/>
                </a:solidFill>
                <a:hlinkClick r:id="rId2"/>
              </a:rPr>
              <a:t>E6%B5%A3%E6%BA%AA%E6%B2%99%C2%B7%E5%B1%B1%E7%BB%95%E5%B9%B3%E6%B9%96%E6%B3%A2%E6%92%BC%E5%9F%8E</a:t>
            </a:r>
            <a:endParaRPr lang="en-US" altLang="zh-CN" sz="1000" dirty="0" smtClean="0">
              <a:solidFill>
                <a:srgbClr val="FF0000"/>
              </a:solidFill>
            </a:endParaRPr>
          </a:p>
          <a:p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注释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：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1.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平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湖：湖名，位于嘉兴东南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2.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波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撼（</a:t>
            </a:r>
            <a:r>
              <a:rPr lang="en-US" altLang="zh-CN" sz="1600" dirty="0" err="1">
                <a:solidFill>
                  <a:schemeClr val="accent1">
                    <a:lumMod val="50000"/>
                  </a:schemeClr>
                </a:solidFill>
              </a:rPr>
              <a:t>hàn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）城：波涛汹涌，撼动城郭。化用孟浩然</a:t>
            </a: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</a:rPr>
              <a:t>《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临洞庭</a:t>
            </a: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</a:rPr>
              <a:t>》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：“气蒸云梦泽。波撼岳阳城”诗意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3.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浸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1600" dirty="0" err="1">
                <a:solidFill>
                  <a:schemeClr val="accent1">
                    <a:lumMod val="50000"/>
                  </a:schemeClr>
                </a:solidFill>
              </a:rPr>
              <a:t>jìn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）：浸染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4.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水晶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楼：楼名，在浙江吴兴。一说指湖水泛着波光照到楼上，如同水晶一样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5.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欲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：将要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6.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三更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1600" dirty="0" err="1">
                <a:solidFill>
                  <a:schemeClr val="accent1">
                    <a:lumMod val="50000"/>
                  </a:schemeClr>
                </a:solidFill>
              </a:rPr>
              <a:t>gēng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）：半夜，午夜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7.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雾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柳：指柳树如同雾罩着一样阴暗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8.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度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1600" dirty="0" err="1">
                <a:solidFill>
                  <a:schemeClr val="accent1">
                    <a:lumMod val="50000"/>
                  </a:schemeClr>
                </a:solidFill>
              </a:rPr>
              <a:t>dù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）：指遮挡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9.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露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荷：带着露珠的荷叶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10.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水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流萤（</a:t>
            </a:r>
            <a:r>
              <a:rPr lang="en-US" altLang="zh-CN" sz="1600" dirty="0" err="1">
                <a:solidFill>
                  <a:schemeClr val="accent1">
                    <a:lumMod val="50000"/>
                  </a:schemeClr>
                </a:solidFill>
              </a:rPr>
              <a:t>yíng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）：风摆荷叶，叶上水珠闪亮得就像萤火虫一样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11.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萧萧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1600" dirty="0" err="1">
                <a:solidFill>
                  <a:schemeClr val="accent1">
                    <a:lumMod val="50000"/>
                  </a:schemeClr>
                </a:solidFill>
              </a:rPr>
              <a:t>xiāo</a:t>
            </a: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CN" sz="1600" dirty="0" err="1">
                <a:solidFill>
                  <a:schemeClr val="accent1">
                    <a:lumMod val="50000"/>
                  </a:schemeClr>
                </a:solidFill>
              </a:rPr>
              <a:t>xiāo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）：指头发花白稀疏的样子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</a:rPr>
              <a:t>12.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散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1600" dirty="0" err="1">
                <a:solidFill>
                  <a:schemeClr val="accent1">
                    <a:lumMod val="50000"/>
                  </a:schemeClr>
                </a:solidFill>
              </a:rPr>
              <a:t>sǎn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）发：散开的头发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CN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译文：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连绵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的山峦环绕着平湖，波涛很大，有摇动城墙之势。湖水的波光里倒映着山峦的影子，浸染着山的青翠。就要到三更时分，湖光荡漾，照到楼上犹如水晶一般清莹。</a:t>
            </a:r>
          </a:p>
          <a:p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天上的流云遮住了月亮，柳树如同笼罩在雾中一样发暗。带着露珠的荷叶翻动时，水光闪烁，如同飞流的萤火一样。散开着花白稀松的头发，静静地待到天明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CN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</a:rPr>
              <a:t>创作背景：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此词为词人晚年游览江浙一带时所作。宋高宗绍兴元年年底，从词人致仕回到福建到被追赴临安大理寺销籍除名前的这段时间，词人退居在福建生活。高宗建炎</a:t>
            </a: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年到绍兴</a:t>
            </a: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</a:rPr>
              <a:t>19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年（公元</a:t>
            </a: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</a:rPr>
              <a:t>1129-1149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年）二十年间，词人一直与当地官员以及诸多居闽友人保持着密切的联系和互动，共写了</a:t>
            </a: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</a:rPr>
              <a:t>44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首交游词。 这首</a:t>
            </a: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</a:rPr>
              <a:t>《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浣溪沙</a:t>
            </a:r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</a:rPr>
              <a:t>》</a:t>
            </a:r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</a:rPr>
              <a:t>就是词人晚年游览江浙一带的山水美景时所作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CN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CN" sz="1300" dirty="0" smtClean="0">
              <a:solidFill>
                <a:srgbClr val="FF0000"/>
              </a:solidFill>
            </a:endParaRPr>
          </a:p>
          <a:p>
            <a:endParaRPr lang="zh-CN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57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214184"/>
            <a:ext cx="10972800" cy="5913566"/>
          </a:xfrm>
        </p:spPr>
        <p:txBody>
          <a:bodyPr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浣溪沙</a:t>
            </a:r>
            <a:r>
              <a:rPr lang="en-US" altLang="zh-CN" sz="2800" b="1" dirty="0">
                <a:solidFill>
                  <a:srgbClr val="FF0000"/>
                </a:solidFill>
              </a:rPr>
              <a:t>·</a:t>
            </a:r>
            <a:r>
              <a:rPr lang="zh-CN" altLang="en-US" sz="2800" b="1" dirty="0">
                <a:solidFill>
                  <a:srgbClr val="FF0000"/>
                </a:solidFill>
              </a:rPr>
              <a:t>霜日明霄水蘸空</a:t>
            </a:r>
          </a:p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张孝祥 宋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霜日明霄水蘸空。鸣鞘声里绣旗红。淡烟衰草有无中。</a:t>
            </a:r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万里中原烽火北，一尊浊酒戍楼东。酒阑挥泪向悲风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。</a:t>
            </a:r>
            <a:endParaRPr lang="zh-CN" altLang="en-US" sz="2800" dirty="0">
              <a:solidFill>
                <a:srgbClr val="FF0000"/>
              </a:solidFill>
            </a:endParaRPr>
          </a:p>
          <a:p>
            <a:r>
              <a:rPr lang="zh-CN" altLang="en-US" sz="1000" dirty="0" smtClean="0">
                <a:solidFill>
                  <a:srgbClr val="FF0000"/>
                </a:solidFill>
              </a:rPr>
              <a:t>链接：</a:t>
            </a:r>
            <a:r>
              <a:rPr lang="en-US" altLang="zh-CN" sz="1000" dirty="0">
                <a:solidFill>
                  <a:srgbClr val="FF0000"/>
                </a:solidFill>
                <a:hlinkClick r:id="rId2"/>
              </a:rPr>
              <a:t>https://baike.baidu.com/item/%</a:t>
            </a:r>
            <a:r>
              <a:rPr lang="en-US" altLang="zh-CN" sz="1000" dirty="0" smtClean="0">
                <a:solidFill>
                  <a:srgbClr val="FF0000"/>
                </a:solidFill>
                <a:hlinkClick r:id="rId2"/>
              </a:rPr>
              <a:t>E6%B5%A3%E6%BA%AA%E6%B2%99%C2%B7%E9%9C%9C%E6%97%A5%E6%98%8E%E9%9C%84%E6%B0%B4%E8%98%B8%E7%A9%BA</a:t>
            </a:r>
            <a:endParaRPr lang="en-US" altLang="zh-CN" sz="1000" dirty="0" smtClean="0">
              <a:solidFill>
                <a:srgbClr val="FF0000"/>
              </a:solidFill>
            </a:endParaRPr>
          </a:p>
          <a:p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</a:rPr>
              <a:t>注释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</a:rPr>
              <a:t>：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</a:rPr>
              <a:t>1.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霜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日：指秋天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</a:rPr>
              <a:t>2.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明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霄（</a:t>
            </a:r>
            <a:r>
              <a:rPr lang="en-US" altLang="zh-CN" sz="2000" dirty="0" err="1">
                <a:solidFill>
                  <a:schemeClr val="accent1">
                    <a:lumMod val="50000"/>
                  </a:schemeClr>
                </a:solidFill>
              </a:rPr>
              <a:t>xiāo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）：晴朗的天空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</a:rPr>
              <a:t>3.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水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蘸（</a:t>
            </a:r>
            <a:r>
              <a:rPr lang="en-US" altLang="zh-CN" sz="2000" dirty="0" err="1">
                <a:solidFill>
                  <a:schemeClr val="accent1">
                    <a:lumMod val="50000"/>
                  </a:schemeClr>
                </a:solidFill>
              </a:rPr>
              <a:t>zhàn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）空：指远方的湖水和天空相接。蘸：沾染，沾取液体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</a:rPr>
              <a:t>4.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鸣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鞘声：指从鞘里取刀、剑所发出的声音，词中指的是挥动马鞭发出的响声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</a:rPr>
              <a:t>5.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绣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旗：锦绣的军旗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</a:rPr>
              <a:t>6.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澹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2000" dirty="0" err="1">
                <a:solidFill>
                  <a:schemeClr val="accent1">
                    <a:lumMod val="50000"/>
                  </a:schemeClr>
                </a:solidFill>
              </a:rPr>
              <a:t>dàn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）烟：烟雾稀薄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</a:rPr>
              <a:t>7.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尊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：同“樽”，酒杯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</a:rPr>
              <a:t>8.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戍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lang="en-US" altLang="zh-CN" sz="2000" dirty="0" err="1">
                <a:solidFill>
                  <a:schemeClr val="accent1">
                    <a:lumMod val="50000"/>
                  </a:schemeClr>
                </a:solidFill>
              </a:rPr>
              <a:t>shù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）楼：边境上的城楼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</a:rPr>
              <a:t>9.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酒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阑（</a:t>
            </a:r>
            <a:r>
              <a:rPr lang="en-US" altLang="zh-CN" sz="2000" dirty="0" err="1">
                <a:solidFill>
                  <a:schemeClr val="accent1">
                    <a:lumMod val="50000"/>
                  </a:schemeClr>
                </a:solidFill>
              </a:rPr>
              <a:t>lán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）：将酒饮尽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。悲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风：凄厉的风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CN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</a:rPr>
              <a:t>译文：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秋日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的天空，晴空万里，我登上荆州城，只见水天空阔，交相辉映，边塞处鞭声响亮、红旗耀眼，边地上衰草连天、烟雾笼罩，望上去隐隐约约，处于有无之中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。凭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高北望，自然想起那万里之外沦陷的中原，心情无比沉痛，便在城楼上饮下杯浊酒，原想是要借酒消愁，无奈酒罢益悲，忍不住临风洒泪，凄凉秋风中心情更加沉痛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CN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</a:rPr>
              <a:t>创作背景：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宋孝宗乾道四年（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</a:rPr>
              <a:t>1168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</a:rPr>
              <a:t>年），词人任荆南、湖北路安抚使，驻节荆州。当时荆州已成为边塞，词人登上城楼观察边塞情况，心中感慨良多，于是写下了这首词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CN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zh-CN" altLang="en-US" sz="1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93141"/>
      </p:ext>
    </p:extLst>
  </p:cSld>
  <p:clrMapOvr>
    <a:masterClrMapping/>
  </p:clrMapOvr>
</p:sld>
</file>

<file path=ppt/theme/theme1.xml><?xml version="1.0" encoding="utf-8"?>
<a:theme xmlns:a="http://schemas.openxmlformats.org/drawingml/2006/main" name="蓝色波浪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9E2"/>
      </a:accent5>
      <a:accent6>
        <a:srgbClr val="2D89E5"/>
      </a:accent6>
      <a:hlink>
        <a:srgbClr val="CC3300"/>
      </a:hlink>
      <a:folHlink>
        <a:srgbClr val="9966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9E2"/>
        </a:accent5>
        <a:accent6>
          <a:srgbClr val="2D89E5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2531</Words>
  <Application>Microsoft Office PowerPoint</Application>
  <PresentationFormat>宽屏</PresentationFormat>
  <Paragraphs>102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华文隶书</vt:lpstr>
      <vt:lpstr>楷体_GB2312</vt:lpstr>
      <vt:lpstr>宋体</vt:lpstr>
      <vt:lpstr>Arial</vt:lpstr>
      <vt:lpstr>蓝色波浪</vt:lpstr>
      <vt:lpstr>浣溪沙</vt:lpstr>
      <vt:lpstr>浣溪沙</vt:lpstr>
      <vt:lpstr>格律对照</vt:lpstr>
      <vt:lpstr>PowerPoint 演示文稿</vt:lpstr>
      <vt:lpstr>PowerPoint 演示文稿</vt:lpstr>
      <vt:lpstr>浣溪沙·新秋 宋 苏轼</vt:lpstr>
      <vt:lpstr>浣溪沙·闺情 宋代：李清照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用户</cp:lastModifiedBy>
  <cp:revision>186</cp:revision>
  <dcterms:created xsi:type="dcterms:W3CDTF">2018-08-29T08:58:00Z</dcterms:created>
  <dcterms:modified xsi:type="dcterms:W3CDTF">2019-05-30T01:48:58Z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2052-10.8.0.6501</vt:lpwstr>
  </property>
</Properties>
</file>