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300C-F834-4692-93F4-D7084E4F3DD1}" type="datetimeFigureOut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456D5F5-1AC3-4227-BD0C-CB610A9E6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914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300C-F834-4692-93F4-D7084E4F3DD1}" type="datetimeFigureOut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56D5F5-1AC3-4227-BD0C-CB610A9E6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074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300C-F834-4692-93F4-D7084E4F3DD1}" type="datetimeFigureOut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56D5F5-1AC3-4227-BD0C-CB610A9E69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862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300C-F834-4692-93F4-D7084E4F3DD1}" type="datetimeFigureOut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56D5F5-1AC3-4227-BD0C-CB610A9E6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3452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300C-F834-4692-93F4-D7084E4F3DD1}" type="datetimeFigureOut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56D5F5-1AC3-4227-BD0C-CB610A9E69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3708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300C-F834-4692-93F4-D7084E4F3DD1}" type="datetimeFigureOut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56D5F5-1AC3-4227-BD0C-CB610A9E6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25088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300C-F834-4692-93F4-D7084E4F3DD1}" type="datetimeFigureOut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D5F5-1AC3-4227-BD0C-CB610A9E6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1234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300C-F834-4692-93F4-D7084E4F3DD1}" type="datetimeFigureOut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D5F5-1AC3-4227-BD0C-CB610A9E6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189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300C-F834-4692-93F4-D7084E4F3DD1}" type="datetimeFigureOut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D5F5-1AC3-4227-BD0C-CB610A9E6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8870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300C-F834-4692-93F4-D7084E4F3DD1}" type="datetimeFigureOut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56D5F5-1AC3-4227-BD0C-CB610A9E6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783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300C-F834-4692-93F4-D7084E4F3DD1}" type="datetimeFigureOut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56D5F5-1AC3-4227-BD0C-CB610A9E6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5356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300C-F834-4692-93F4-D7084E4F3DD1}" type="datetimeFigureOut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56D5F5-1AC3-4227-BD0C-CB610A9E6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782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300C-F834-4692-93F4-D7084E4F3DD1}" type="datetimeFigureOut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D5F5-1AC3-4227-BD0C-CB610A9E6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7620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300C-F834-4692-93F4-D7084E4F3DD1}" type="datetimeFigureOut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D5F5-1AC3-4227-BD0C-CB610A9E6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4909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300C-F834-4692-93F4-D7084E4F3DD1}" type="datetimeFigureOut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D5F5-1AC3-4227-BD0C-CB610A9E6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6877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300C-F834-4692-93F4-D7084E4F3DD1}" type="datetimeFigureOut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56D5F5-1AC3-4227-BD0C-CB610A9E6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556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1300C-F834-4692-93F4-D7084E4F3DD1}" type="datetimeFigureOut">
              <a:rPr lang="zh-CN" altLang="en-US" smtClean="0"/>
              <a:t>2019/3/29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456D5F5-1AC3-4227-BD0C-CB610A9E6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923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hyperlink" Target="http://tv.cctv.com/2018/07/15/VIDE7ragF1gbzREv5692YfvQ180715.shtml" TargetMode="External"/><Relationship Id="rId7" Type="http://schemas.openxmlformats.org/officeDocument/2006/relationships/hyperlink" Target="https://www.bilibili.com/video/av6191917/?redirectFrom=h5" TargetMode="External"/><Relationship Id="rId2" Type="http://schemas.openxmlformats.org/officeDocument/2006/relationships/hyperlink" Target="https://baike.baidu.com/item/%E5%8F%B6%E5%98%89%E8%8E%B9/5059748?fr=aladdi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ilibili.com/video/av10329918/?spm_id_from=333.338.recommend_report.3" TargetMode="External"/><Relationship Id="rId5" Type="http://schemas.openxmlformats.org/officeDocument/2006/relationships/hyperlink" Target="https://www.bilibili.com/video/av44921899/" TargetMode="External"/><Relationship Id="rId4" Type="http://schemas.openxmlformats.org/officeDocument/2006/relationships/hyperlink" Target="https://www.xuexi.cn/bbff81cf145416e2eaf4f4f163caa5d9/cf94877c29e1c685574e0226618fb1be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qiyi.com/w_19rv4owdf1.html" TargetMode="External"/><Relationship Id="rId7" Type="http://schemas.openxmlformats.org/officeDocument/2006/relationships/image" Target="../media/image2.jpg"/><Relationship Id="rId2" Type="http://schemas.openxmlformats.org/officeDocument/2006/relationships/hyperlink" Target="https://baike.baidu.com/item/%E8%92%8B%E5%8B%8B/2803701?fr=aladdi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.qq.com/x/page/q0315rr9vuc.html" TargetMode="External"/><Relationship Id="rId5" Type="http://schemas.openxmlformats.org/officeDocument/2006/relationships/hyperlink" Target="http://video.tudou.com/v/XMzk5MjI2NjY4MA==.html" TargetMode="External"/><Relationship Id="rId4" Type="http://schemas.openxmlformats.org/officeDocument/2006/relationships/hyperlink" Target="http://video.tudou.com/v/XMzk5MjI2MjU4NA==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163.com/movie/2014/1/4/M/M9IJH8P3G_M9IJT1D4M.html" TargetMode="External"/><Relationship Id="rId2" Type="http://schemas.openxmlformats.org/officeDocument/2006/relationships/hyperlink" Target="https://open.163.com/movie/2014/1/P/0/M9IJH8P3G_M9IJT1PP0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pen.163.com/movie/2014/1/G/O/M9IJH8P3G_M9KUBRHGO.html" TargetMode="External"/><Relationship Id="rId5" Type="http://schemas.openxmlformats.org/officeDocument/2006/relationships/hyperlink" Target="https://open.163.com/movie/2014/1/9/0/M9IJH8P3G_M9KCCOO90.html" TargetMode="External"/><Relationship Id="rId4" Type="http://schemas.openxmlformats.org/officeDocument/2006/relationships/hyperlink" Target="https://open.163.com/movie/2014/1/J/N/M9IJH8P3G_M9IJT0CJN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163.com/movie/2018/1/7/4/MD6N1UTTN_MD6N2FH74.html" TargetMode="External"/><Relationship Id="rId2" Type="http://schemas.openxmlformats.org/officeDocument/2006/relationships/hyperlink" Target="http://open.163.com/special/ntu/dongpoci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163.com/movie/2015/1/D/D/MAEBM8M3E_MAEH7NBDD.html" TargetMode="External"/><Relationship Id="rId2" Type="http://schemas.openxmlformats.org/officeDocument/2006/relationships/hyperlink" Target="http://open.163.com/special/cuvocw/tangshisongci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300889" y="1935892"/>
            <a:ext cx="8391825" cy="1614051"/>
          </a:xfrm>
        </p:spPr>
        <p:txBody>
          <a:bodyPr>
            <a:normAutofit/>
          </a:bodyPr>
          <a:lstStyle/>
          <a:p>
            <a:pPr algn="ctr"/>
            <a:r>
              <a:rPr lang="zh-CN" altLang="en-US" sz="8800" dirty="0">
                <a:solidFill>
                  <a:srgbClr val="FF0000"/>
                </a:solidFill>
              </a:rPr>
              <a:t>名家讲宋词</a:t>
            </a:r>
          </a:p>
        </p:txBody>
      </p:sp>
    </p:spTree>
    <p:extLst>
      <p:ext uri="{BB962C8B-B14F-4D97-AF65-F5344CB8AC3E}">
        <p14:creationId xmlns:p14="http://schemas.microsoft.com/office/powerpoint/2010/main" val="152159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40990" y="220455"/>
            <a:ext cx="8911687" cy="1015221"/>
          </a:xfrm>
        </p:spPr>
        <p:txBody>
          <a:bodyPr/>
          <a:lstStyle/>
          <a:p>
            <a:pPr algn="ctr"/>
            <a:r>
              <a:rPr lang="zh-CN" altLang="en-US" dirty="0">
                <a:solidFill>
                  <a:srgbClr val="FF0000"/>
                </a:solidFill>
              </a:rPr>
              <a:t>叶嘉</a:t>
            </a:r>
            <a:r>
              <a:rPr lang="zh-CN" altLang="en-US" dirty="0" smtClean="0">
                <a:solidFill>
                  <a:srgbClr val="FF0000"/>
                </a:solidFill>
              </a:rPr>
              <a:t>莹</a:t>
            </a:r>
            <a:r>
              <a:rPr lang="en-US" altLang="zh-CN" dirty="0" smtClean="0">
                <a:solidFill>
                  <a:srgbClr val="FF0000"/>
                </a:solidFill>
              </a:rPr>
              <a:t/>
            </a:r>
            <a:br>
              <a:rPr lang="en-US" altLang="zh-CN" dirty="0" smtClean="0">
                <a:solidFill>
                  <a:srgbClr val="FF0000"/>
                </a:solidFill>
              </a:rPr>
            </a:br>
            <a:r>
              <a:rPr lang="zh-CN" altLang="en-US" sz="2000" dirty="0">
                <a:solidFill>
                  <a:srgbClr val="FF0000"/>
                </a:solidFill>
              </a:rPr>
              <a:t>教师，文学家，</a:t>
            </a:r>
            <a:r>
              <a:rPr lang="zh-CN" altLang="en-US" sz="2000" dirty="0" smtClean="0">
                <a:solidFill>
                  <a:srgbClr val="FF0000"/>
                </a:solidFill>
              </a:rPr>
              <a:t>作家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10898" y="1309816"/>
            <a:ext cx="6693714" cy="4975654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dirty="0"/>
              <a:t>叶嘉莹，女，</a:t>
            </a:r>
            <a:r>
              <a:rPr lang="en-US" altLang="zh-CN" dirty="0"/>
              <a:t>1924</a:t>
            </a:r>
            <a:r>
              <a:rPr lang="zh-CN" altLang="en-US" dirty="0"/>
              <a:t>年</a:t>
            </a:r>
            <a:r>
              <a:rPr lang="en-US" altLang="zh-CN" dirty="0"/>
              <a:t>7</a:t>
            </a:r>
            <a:r>
              <a:rPr lang="zh-CN" altLang="en-US" dirty="0"/>
              <a:t>月出生，号迦陵，中国古典文学研究专家。现为南开大学中华古典文化研究所所长，博士生导师，加拿大皇家学会院士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>
                <a:hlinkClick r:id="rId2"/>
              </a:rPr>
              <a:t>人物简介</a:t>
            </a:r>
            <a:r>
              <a:rPr lang="en-US" altLang="zh-CN" dirty="0" smtClean="0">
                <a:hlinkClick r:id="rId2"/>
              </a:rPr>
              <a:t>https</a:t>
            </a:r>
            <a:r>
              <a:rPr lang="en-US" altLang="zh-CN" dirty="0">
                <a:hlinkClick r:id="rId2"/>
              </a:rPr>
              <a:t>://baike.baidu.com/item/%</a:t>
            </a:r>
            <a:r>
              <a:rPr lang="en-US" altLang="zh-CN" dirty="0" smtClean="0">
                <a:hlinkClick r:id="rId2"/>
              </a:rPr>
              <a:t>E5%8F%B6%E5%98%89%E8%8E%B9/5059748?fr=aladdin</a:t>
            </a:r>
            <a:endParaRPr lang="en-US" altLang="zh-CN" dirty="0" smtClean="0"/>
          </a:p>
          <a:p>
            <a:r>
              <a:rPr lang="en-US" altLang="zh-CN" dirty="0">
                <a:hlinkClick r:id="rId3"/>
              </a:rPr>
              <a:t>[</a:t>
            </a:r>
            <a:r>
              <a:rPr lang="zh-CN" altLang="en-US" dirty="0">
                <a:hlinkClick r:id="rId3"/>
              </a:rPr>
              <a:t>面对面</a:t>
            </a:r>
            <a:r>
              <a:rPr lang="en-US" altLang="zh-CN" dirty="0">
                <a:hlinkClick r:id="rId3"/>
              </a:rPr>
              <a:t>]</a:t>
            </a:r>
            <a:r>
              <a:rPr lang="zh-CN" altLang="en-US" dirty="0">
                <a:hlinkClick r:id="rId3"/>
              </a:rPr>
              <a:t>叶嘉莹：诗词慰平生</a:t>
            </a:r>
            <a:r>
              <a:rPr lang="en-US" altLang="zh-CN" dirty="0" smtClean="0">
                <a:hlinkClick r:id="rId3"/>
              </a:rPr>
              <a:t>http</a:t>
            </a:r>
            <a:r>
              <a:rPr lang="en-US" altLang="zh-CN" dirty="0">
                <a:hlinkClick r:id="rId3"/>
              </a:rPr>
              <a:t>://</a:t>
            </a:r>
            <a:r>
              <a:rPr lang="en-US" altLang="zh-CN" dirty="0" smtClean="0">
                <a:hlinkClick r:id="rId3"/>
              </a:rPr>
              <a:t>tv.cctv.com/2018/07/15/VIDE7ragF1gbzREv5692YfvQ180715.shtml</a:t>
            </a:r>
            <a:endParaRPr lang="zh-CN" altLang="en-US" dirty="0"/>
          </a:p>
          <a:p>
            <a:r>
              <a:rPr lang="zh-CN" altLang="en-US" dirty="0" smtClean="0"/>
              <a:t>小词</a:t>
            </a:r>
            <a:r>
              <a:rPr lang="zh-CN" altLang="en-US" dirty="0"/>
              <a:t>中的修养境界</a:t>
            </a:r>
            <a:r>
              <a:rPr lang="en-US" altLang="zh-CN" dirty="0" smtClean="0">
                <a:hlinkClick r:id="rId4"/>
              </a:rPr>
              <a:t>https</a:t>
            </a:r>
            <a:r>
              <a:rPr lang="en-US" altLang="zh-CN" dirty="0">
                <a:hlinkClick r:id="rId4"/>
              </a:rPr>
              <a:t>://</a:t>
            </a:r>
            <a:r>
              <a:rPr lang="en-US" altLang="zh-CN" dirty="0" smtClean="0">
                <a:hlinkClick r:id="rId4"/>
              </a:rPr>
              <a:t>www.xuexi.cn/bbff81cf145416e2eaf4f4f163caa5d9/cf94877c29e1c685574e0226618fb1be.html</a:t>
            </a:r>
            <a:endParaRPr lang="en-US" altLang="zh-CN" dirty="0" smtClean="0"/>
          </a:p>
          <a:p>
            <a:r>
              <a:rPr lang="en-US" altLang="zh-CN" dirty="0">
                <a:hlinkClick r:id="rId5"/>
              </a:rPr>
              <a:t>https://www.bilibili.com/video/av44921899</a:t>
            </a:r>
            <a:r>
              <a:rPr lang="en-US" altLang="zh-CN" dirty="0" smtClean="0">
                <a:hlinkClick r:id="rId5"/>
              </a:rPr>
              <a:t>/</a:t>
            </a:r>
            <a:endParaRPr lang="en-US" altLang="zh-CN" dirty="0" smtClean="0"/>
          </a:p>
          <a:p>
            <a:r>
              <a:rPr lang="zh-CN" altLang="en-US" dirty="0"/>
              <a:t>唐</a:t>
            </a:r>
            <a:r>
              <a:rPr lang="zh-CN" altLang="en-US" dirty="0" smtClean="0"/>
              <a:t>宋词讲座</a:t>
            </a:r>
            <a:r>
              <a:rPr lang="en-US" altLang="zh-CN" dirty="0" smtClean="0">
                <a:hlinkClick r:id="rId6"/>
              </a:rPr>
              <a:t>https</a:t>
            </a:r>
            <a:r>
              <a:rPr lang="en-US" altLang="zh-CN" dirty="0">
                <a:hlinkClick r:id="rId6"/>
              </a:rPr>
              <a:t>://www.bilibili.com/video/av10329918/?</a:t>
            </a:r>
            <a:r>
              <a:rPr lang="en-US" altLang="zh-CN" dirty="0" smtClean="0">
                <a:hlinkClick r:id="rId6"/>
              </a:rPr>
              <a:t>spm_id_from=333.338.recommend_report.3</a:t>
            </a:r>
            <a:endParaRPr lang="en-US" altLang="zh-CN" dirty="0" smtClean="0"/>
          </a:p>
          <a:p>
            <a:r>
              <a:rPr lang="zh-CN" altLang="en-US" dirty="0"/>
              <a:t>人间词话七</a:t>
            </a:r>
            <a:r>
              <a:rPr lang="zh-CN" altLang="en-US" dirty="0" smtClean="0"/>
              <a:t>讲</a:t>
            </a:r>
            <a:r>
              <a:rPr lang="en-US" altLang="zh-CN" dirty="0">
                <a:hlinkClick r:id="rId7"/>
              </a:rPr>
              <a:t>https://www.bilibili.com/video/av6191917/?</a:t>
            </a:r>
            <a:r>
              <a:rPr lang="en-US" altLang="zh-CN" dirty="0" smtClean="0">
                <a:hlinkClick r:id="rId7"/>
              </a:rPr>
              <a:t>redirectFrom=h5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282" y="1309816"/>
            <a:ext cx="3465073" cy="4304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40990" y="113364"/>
            <a:ext cx="8911687" cy="1023458"/>
          </a:xfrm>
        </p:spPr>
        <p:txBody>
          <a:bodyPr/>
          <a:lstStyle/>
          <a:p>
            <a:pPr algn="ctr"/>
            <a:r>
              <a:rPr lang="zh-CN" altLang="en-US" dirty="0" smtClean="0">
                <a:solidFill>
                  <a:srgbClr val="FF0000"/>
                </a:solidFill>
              </a:rPr>
              <a:t>蒋勋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sz="2000" dirty="0" smtClean="0">
                <a:solidFill>
                  <a:srgbClr val="FF0000"/>
                </a:solidFill>
              </a:rPr>
              <a:t>画家，诗人，作家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85255" y="1136822"/>
            <a:ext cx="5902881" cy="5247502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dirty="0"/>
              <a:t>蒋勋</a:t>
            </a:r>
            <a:r>
              <a:rPr lang="en-US" altLang="zh-CN" dirty="0"/>
              <a:t>﹙1947</a:t>
            </a:r>
            <a:r>
              <a:rPr lang="zh-CN" altLang="en-US" dirty="0"/>
              <a:t>年－</a:t>
            </a:r>
            <a:r>
              <a:rPr lang="en-US" altLang="zh-CN" dirty="0"/>
              <a:t>﹚</a:t>
            </a:r>
            <a:r>
              <a:rPr lang="zh-CN" altLang="en-US" dirty="0"/>
              <a:t>，台湾知名画家、诗人与作家。福建福州人。生于古都西安，成长于台湾。</a:t>
            </a:r>
            <a:r>
              <a:rPr lang="zh-CN" altLang="en-US" dirty="0" smtClean="0"/>
              <a:t>台北中国文化大学</a:t>
            </a:r>
            <a:r>
              <a:rPr lang="zh-CN" altLang="en-US" dirty="0"/>
              <a:t>史学系、艺术研究所毕业。现任</a:t>
            </a:r>
            <a:r>
              <a:rPr lang="en-US" altLang="zh-CN" dirty="0"/>
              <a:t>《</a:t>
            </a:r>
            <a:r>
              <a:rPr lang="zh-CN" altLang="en-US" dirty="0"/>
              <a:t>联合文学</a:t>
            </a:r>
            <a:r>
              <a:rPr lang="en-US" altLang="zh-CN" dirty="0"/>
              <a:t>》</a:t>
            </a:r>
            <a:r>
              <a:rPr lang="zh-CN" altLang="en-US" dirty="0"/>
              <a:t>社</a:t>
            </a:r>
            <a:r>
              <a:rPr lang="zh-CN" altLang="en-US" dirty="0" smtClean="0"/>
              <a:t>社长。</a:t>
            </a:r>
            <a:endParaRPr lang="en-US" altLang="zh-CN" dirty="0" smtClean="0"/>
          </a:p>
          <a:p>
            <a:r>
              <a:rPr lang="zh-CN" altLang="en-US" dirty="0" smtClean="0"/>
              <a:t>人物介绍</a:t>
            </a:r>
            <a:r>
              <a:rPr lang="en-US" altLang="zh-CN" dirty="0">
                <a:hlinkClick r:id="rId2"/>
              </a:rPr>
              <a:t>https://baike.baidu.com/item/%</a:t>
            </a:r>
            <a:r>
              <a:rPr lang="en-US" altLang="zh-CN" dirty="0" smtClean="0">
                <a:hlinkClick r:id="rId2"/>
              </a:rPr>
              <a:t>E8%92%8B%E5%8B%8B/2803701?fr=aladdin</a:t>
            </a:r>
            <a:endParaRPr lang="en-US" altLang="zh-CN" dirty="0" smtClean="0"/>
          </a:p>
          <a:p>
            <a:r>
              <a:rPr lang="zh-CN" altLang="en-US" dirty="0"/>
              <a:t>蒋勋说宋词之一</a:t>
            </a:r>
            <a:r>
              <a:rPr lang="en-US" altLang="zh-CN" dirty="0"/>
              <a:t>: </a:t>
            </a:r>
            <a:r>
              <a:rPr lang="zh-CN" altLang="en-US" dirty="0"/>
              <a:t>五代词的</a:t>
            </a:r>
            <a:r>
              <a:rPr lang="zh-CN" altLang="en-US" dirty="0" smtClean="0"/>
              <a:t>变革</a:t>
            </a:r>
            <a:r>
              <a:rPr lang="en-US" altLang="zh-CN" dirty="0" smtClean="0"/>
              <a:t>01</a:t>
            </a:r>
          </a:p>
          <a:p>
            <a:r>
              <a:rPr lang="en-US" altLang="zh-CN" dirty="0">
                <a:hlinkClick r:id="rId3"/>
              </a:rPr>
              <a:t>http://</a:t>
            </a:r>
            <a:r>
              <a:rPr lang="en-US" altLang="zh-CN" dirty="0" smtClean="0">
                <a:hlinkClick r:id="rId3"/>
              </a:rPr>
              <a:t>www.iqiyi.com/w_19rv4owdf1.html</a:t>
            </a:r>
            <a:endParaRPr lang="en-US" altLang="zh-CN" dirty="0" smtClean="0"/>
          </a:p>
          <a:p>
            <a:r>
              <a:rPr lang="zh-CN" altLang="en-US" dirty="0" smtClean="0"/>
              <a:t>蒋勋</a:t>
            </a:r>
            <a:r>
              <a:rPr lang="zh-CN" altLang="en-US" dirty="0"/>
              <a:t>说宋词之一</a:t>
            </a:r>
            <a:r>
              <a:rPr lang="en-US" altLang="zh-CN" dirty="0"/>
              <a:t>: </a:t>
            </a:r>
            <a:r>
              <a:rPr lang="zh-CN" altLang="en-US" dirty="0"/>
              <a:t>五代词的变革</a:t>
            </a:r>
            <a:r>
              <a:rPr lang="en-US" altLang="zh-CN" dirty="0" smtClean="0"/>
              <a:t>02</a:t>
            </a:r>
          </a:p>
          <a:p>
            <a:r>
              <a:rPr lang="en-US" altLang="zh-CN" dirty="0">
                <a:hlinkClick r:id="rId4"/>
              </a:rPr>
              <a:t>http://video.tudou.com/v/XMzk5MjI2MjU4NA==.</a:t>
            </a:r>
            <a:r>
              <a:rPr lang="en-US" altLang="zh-CN" dirty="0" smtClean="0">
                <a:hlinkClick r:id="rId4"/>
              </a:rPr>
              <a:t>html</a:t>
            </a:r>
            <a:endParaRPr lang="en-US" altLang="zh-CN" dirty="0" smtClean="0"/>
          </a:p>
          <a:p>
            <a:r>
              <a:rPr lang="zh-CN" altLang="en-US" dirty="0" smtClean="0"/>
              <a:t>蒋勋</a:t>
            </a:r>
            <a:r>
              <a:rPr lang="zh-CN" altLang="en-US" dirty="0"/>
              <a:t>说宋词之一</a:t>
            </a:r>
            <a:r>
              <a:rPr lang="en-US" altLang="zh-CN" dirty="0"/>
              <a:t>: </a:t>
            </a:r>
            <a:r>
              <a:rPr lang="zh-CN" altLang="en-US" dirty="0"/>
              <a:t>五代词的变革</a:t>
            </a:r>
            <a:r>
              <a:rPr lang="en-US" altLang="zh-CN" dirty="0" smtClean="0"/>
              <a:t>03</a:t>
            </a:r>
          </a:p>
          <a:p>
            <a:r>
              <a:rPr lang="en-US" altLang="zh-CN" dirty="0">
                <a:hlinkClick r:id="rId5"/>
              </a:rPr>
              <a:t>http://video.tudou.com/v/XMzk5MjI2NjY4MA==.</a:t>
            </a:r>
            <a:r>
              <a:rPr lang="en-US" altLang="zh-CN" dirty="0" smtClean="0">
                <a:hlinkClick r:id="rId5"/>
              </a:rPr>
              <a:t>html</a:t>
            </a:r>
            <a:endParaRPr lang="en-US" altLang="zh-CN" dirty="0" smtClean="0"/>
          </a:p>
          <a:p>
            <a:r>
              <a:rPr lang="zh-CN" altLang="en-US" dirty="0"/>
              <a:t>蒋勋说宋词</a:t>
            </a:r>
            <a:r>
              <a:rPr lang="en-US" altLang="zh-CN" dirty="0"/>
              <a:t>:</a:t>
            </a:r>
            <a:r>
              <a:rPr lang="zh-CN" altLang="en-US" dirty="0"/>
              <a:t>南宋词家</a:t>
            </a:r>
            <a:r>
              <a:rPr lang="en-US" altLang="zh-CN" dirty="0"/>
              <a:t>——</a:t>
            </a:r>
            <a:r>
              <a:rPr lang="zh-CN" altLang="en-US" dirty="0"/>
              <a:t>南宋文化的品格 </a:t>
            </a:r>
            <a:r>
              <a:rPr lang="en-US" altLang="zh-CN" dirty="0"/>
              <a:t>01</a:t>
            </a:r>
            <a:endParaRPr lang="en-US" altLang="zh-CN" dirty="0" smtClean="0"/>
          </a:p>
          <a:p>
            <a:r>
              <a:rPr lang="en-US" altLang="zh-CN" dirty="0">
                <a:hlinkClick r:id="rId6"/>
              </a:rPr>
              <a:t>https://</a:t>
            </a:r>
            <a:r>
              <a:rPr lang="en-US" altLang="zh-CN" dirty="0" smtClean="0">
                <a:hlinkClick r:id="rId6"/>
              </a:rPr>
              <a:t>v.qq.com/x/page/q0315rr9vuc.html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168" y="1548714"/>
            <a:ext cx="4061254" cy="4061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36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4911745" cy="842225"/>
          </a:xfrm>
        </p:spPr>
        <p:txBody>
          <a:bodyPr/>
          <a:lstStyle/>
          <a:p>
            <a:pPr algn="ctr"/>
            <a:r>
              <a:rPr lang="zh-CN" altLang="en-US" dirty="0">
                <a:solidFill>
                  <a:srgbClr val="FF0000"/>
                </a:solidFill>
              </a:rPr>
              <a:t>诗词格律与写作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58097" y="1655805"/>
            <a:ext cx="10046515" cy="4852087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韵、韵脚、韵书、押韵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>
                <a:hlinkClick r:id="rId2"/>
              </a:rPr>
              <a:t>https://</a:t>
            </a:r>
            <a:r>
              <a:rPr lang="en-US" altLang="zh-CN" dirty="0" smtClean="0">
                <a:hlinkClick r:id="rId2"/>
              </a:rPr>
              <a:t>open.163.com/movie/2014/1/P/0/M9IJH8P3G_M9IJT1PP0.html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四声、入声辨别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en-US" altLang="zh-CN" dirty="0">
                <a:hlinkClick r:id="rId3"/>
              </a:rPr>
              <a:t>https://</a:t>
            </a:r>
            <a:r>
              <a:rPr lang="en-US" altLang="zh-CN" dirty="0" smtClean="0">
                <a:hlinkClick r:id="rId3"/>
              </a:rPr>
              <a:t>open.163.com/movie/2014/1/4/M/M9IJH8P3G_M9IJT1D4M.html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 smtClean="0">
                <a:solidFill>
                  <a:srgbClr val="FF0000"/>
                </a:solidFill>
              </a:rPr>
              <a:t>平仄</a:t>
            </a:r>
            <a:r>
              <a:rPr lang="zh-CN" altLang="en-US" dirty="0">
                <a:solidFill>
                  <a:srgbClr val="FF0000"/>
                </a:solidFill>
              </a:rPr>
              <a:t>、 律句、 准律句 、粘</a:t>
            </a:r>
            <a:r>
              <a:rPr lang="zh-CN" altLang="en-US" dirty="0" smtClean="0">
                <a:solidFill>
                  <a:srgbClr val="FF0000"/>
                </a:solidFill>
              </a:rPr>
              <a:t>对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 smtClean="0">
                <a:hlinkClick r:id="rId4"/>
              </a:rPr>
              <a:t>https</a:t>
            </a:r>
            <a:r>
              <a:rPr lang="en-US" altLang="zh-CN" dirty="0">
                <a:hlinkClick r:id="rId4"/>
              </a:rPr>
              <a:t>://</a:t>
            </a:r>
            <a:r>
              <a:rPr lang="en-US" altLang="zh-CN" dirty="0" smtClean="0">
                <a:hlinkClick r:id="rId4"/>
              </a:rPr>
              <a:t>open.163.com/movie/2014/1/J/N/M9IJH8P3G_M9IJT0CJN.html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孤平、拗</a:t>
            </a:r>
            <a:r>
              <a:rPr lang="zh-CN" altLang="en-US" dirty="0" smtClean="0">
                <a:solidFill>
                  <a:srgbClr val="FF0000"/>
                </a:solidFill>
              </a:rPr>
              <a:t>救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>
                <a:hlinkClick r:id="rId5"/>
              </a:rPr>
              <a:t>https://</a:t>
            </a:r>
            <a:r>
              <a:rPr lang="en-US" altLang="zh-CN" dirty="0" smtClean="0">
                <a:hlinkClick r:id="rId5"/>
              </a:rPr>
              <a:t>open.163.com/movie/2014/1/9/0/M9IJH8P3G_M9KCCOO90.html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对仗 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>
                <a:hlinkClick r:id="rId6"/>
              </a:rPr>
              <a:t>https://</a:t>
            </a:r>
            <a:r>
              <a:rPr lang="en-US" altLang="zh-CN" dirty="0" smtClean="0">
                <a:hlinkClick r:id="rId6"/>
              </a:rPr>
              <a:t>open.163.com/movie/2014/1/G/O/M9IJH8P3G_M9KUBRHGO.html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04429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59757" y="179267"/>
            <a:ext cx="8911687" cy="735133"/>
          </a:xfrm>
        </p:spPr>
        <p:txBody>
          <a:bodyPr/>
          <a:lstStyle/>
          <a:p>
            <a:pPr algn="ctr"/>
            <a:r>
              <a:rPr lang="zh-CN" altLang="en-US" dirty="0" smtClean="0">
                <a:solidFill>
                  <a:srgbClr val="FF0000"/>
                </a:solidFill>
              </a:rPr>
              <a:t>网易公开课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82811" y="1145059"/>
            <a:ext cx="10536194" cy="54122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国立台湾大学</a:t>
            </a:r>
            <a:r>
              <a:rPr lang="zh-CN" altLang="en-US" dirty="0" smtClean="0"/>
              <a:t>公开课</a:t>
            </a:r>
            <a:r>
              <a:rPr lang="zh-CN" altLang="en-US" dirty="0"/>
              <a:t>：东坡</a:t>
            </a:r>
            <a:r>
              <a:rPr lang="zh-CN" altLang="en-US" dirty="0" smtClean="0"/>
              <a:t>词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>
                <a:hlinkClick r:id="rId2"/>
              </a:rPr>
              <a:t>http://</a:t>
            </a:r>
            <a:r>
              <a:rPr lang="en-US" altLang="zh-CN" dirty="0" smtClean="0">
                <a:hlinkClick r:id="rId2"/>
              </a:rPr>
              <a:t>open.163.com/special/ntu/dongpoci.html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台湾大学公开课：宋词之</a:t>
            </a:r>
            <a:r>
              <a:rPr lang="zh-CN" altLang="en-US" dirty="0" smtClean="0"/>
              <a:t>美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>
                <a:hlinkClick r:id="rId3"/>
              </a:rPr>
              <a:t>https://</a:t>
            </a:r>
            <a:r>
              <a:rPr lang="en-US" altLang="zh-CN" dirty="0" smtClean="0">
                <a:hlinkClick r:id="rId3"/>
              </a:rPr>
              <a:t>open.163.com/movie/2018/1/7/4/MD6N1UTTN_MD6N2FH74.html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教授</a:t>
            </a:r>
            <a:r>
              <a:rPr lang="zh-CN" altLang="en-US" dirty="0" smtClean="0"/>
              <a:t>：</a:t>
            </a:r>
            <a:r>
              <a:rPr lang="zh-CN" altLang="en-US" dirty="0"/>
              <a:t>刘少雄</a:t>
            </a:r>
          </a:p>
          <a:p>
            <a:pPr marL="0" indent="0">
              <a:buNone/>
            </a:pP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职业</a:t>
            </a:r>
            <a:r>
              <a:rPr lang="zh-CN" altLang="en-US" dirty="0"/>
              <a:t>：台大中文系教授，兼任艺文中心主任。主要开设东坡词、二李词、清真词、稼轩词等课程。讲授唐宋词，兼顾体性与时序、情感与形式等多重面向，精细分析歌词的文辞意境、精神意韵。着有</a:t>
            </a:r>
            <a:r>
              <a:rPr lang="en-US" altLang="zh-CN" dirty="0"/>
              <a:t>《</a:t>
            </a:r>
            <a:r>
              <a:rPr lang="zh-CN" altLang="en-US" dirty="0"/>
              <a:t>会通与适变─东坡以诗为词论题新诠</a:t>
            </a:r>
            <a:r>
              <a:rPr lang="en-US" altLang="zh-CN" dirty="0" smtClean="0"/>
              <a:t>》《</a:t>
            </a:r>
            <a:r>
              <a:rPr lang="zh-CN" altLang="en-US" dirty="0"/>
              <a:t>读写之间─学词讲义</a:t>
            </a:r>
            <a:r>
              <a:rPr lang="en-US" altLang="zh-CN" dirty="0" smtClean="0"/>
              <a:t>》《</a:t>
            </a:r>
            <a:r>
              <a:rPr lang="zh-CN" altLang="en-US" dirty="0"/>
              <a:t>词学文体与史观新论</a:t>
            </a:r>
            <a:r>
              <a:rPr lang="en-US" altLang="zh-CN" dirty="0"/>
              <a:t>》</a:t>
            </a:r>
            <a:r>
              <a:rPr lang="zh-CN" altLang="en-US" dirty="0"/>
              <a:t>等书。另有诗集</a:t>
            </a:r>
            <a:r>
              <a:rPr lang="en-US" altLang="zh-CN" dirty="0"/>
              <a:t>《</a:t>
            </a:r>
            <a:r>
              <a:rPr lang="zh-CN" altLang="en-US" dirty="0"/>
              <a:t>光年之外</a:t>
            </a:r>
            <a:r>
              <a:rPr lang="en-US" altLang="zh-CN" dirty="0"/>
              <a:t>》</a:t>
            </a:r>
            <a:r>
              <a:rPr lang="zh-CN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6746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2798"/>
          </a:xfrm>
        </p:spPr>
        <p:txBody>
          <a:bodyPr/>
          <a:lstStyle/>
          <a:p>
            <a:pPr algn="ctr"/>
            <a:r>
              <a:rPr lang="zh-CN" altLang="en-US" dirty="0">
                <a:solidFill>
                  <a:srgbClr val="FF0000"/>
                </a:solidFill>
              </a:rPr>
              <a:t>网易公开课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89212" y="1548714"/>
            <a:ext cx="8915400" cy="4362508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中国人民大学</a:t>
            </a:r>
            <a:r>
              <a:rPr lang="zh-CN" altLang="en-US" dirty="0" smtClean="0"/>
              <a:t>公开课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唐诗宋词</a:t>
            </a:r>
            <a:r>
              <a:rPr lang="zh-CN" altLang="en-US" dirty="0"/>
              <a:t>的审美</a:t>
            </a:r>
            <a:r>
              <a:rPr lang="zh-CN" altLang="en-US" dirty="0" smtClean="0"/>
              <a:t>类型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>
                <a:hlinkClick r:id="rId2"/>
              </a:rPr>
              <a:t>http://</a:t>
            </a:r>
            <a:r>
              <a:rPr lang="en-US" altLang="zh-CN" dirty="0" smtClean="0">
                <a:hlinkClick r:id="rId2"/>
              </a:rPr>
              <a:t>open.163.com/special/cuvocw/tangshisongci.html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宋词的悲剧</a:t>
            </a:r>
            <a:r>
              <a:rPr lang="zh-CN" altLang="en-US" dirty="0" smtClean="0"/>
              <a:t>意识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>
                <a:hlinkClick r:id="rId3"/>
              </a:rPr>
              <a:t>https://</a:t>
            </a:r>
            <a:r>
              <a:rPr lang="en-US" altLang="zh-CN" dirty="0" smtClean="0">
                <a:hlinkClick r:id="rId3"/>
              </a:rPr>
              <a:t>open.163.com/movie/2015/1/D/D/MAEBM8M3E_MAEH7NBDD.html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 smtClean="0"/>
              <a:t>教授：</a:t>
            </a:r>
            <a:r>
              <a:rPr lang="zh-CN" altLang="en-US" dirty="0"/>
              <a:t>冷成金</a:t>
            </a:r>
          </a:p>
          <a:p>
            <a:pPr marL="0" indent="0">
              <a:buNone/>
            </a:pPr>
            <a:r>
              <a:rPr lang="zh-CN" altLang="en-US" dirty="0"/>
              <a:t>职业：中国人民大学文学院教授、博士生导师。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6844744"/>
      </p:ext>
    </p:extLst>
  </p:cSld>
  <p:clrMapOvr>
    <a:masterClrMapping/>
  </p:clrMapOvr>
</p:sld>
</file>

<file path=ppt/theme/theme1.xml><?xml version="1.0" encoding="utf-8"?>
<a:theme xmlns:a="http://schemas.openxmlformats.org/drawingml/2006/main" name="丝状">
  <a:themeElements>
    <a:clrScheme name="丝状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丝状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丝状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320</TotalTime>
  <Words>409</Words>
  <Application>Microsoft Office PowerPoint</Application>
  <PresentationFormat>宽屏</PresentationFormat>
  <Paragraphs>53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黑体</vt:lpstr>
      <vt:lpstr>幼圆</vt:lpstr>
      <vt:lpstr>Arial</vt:lpstr>
      <vt:lpstr>Century Gothic</vt:lpstr>
      <vt:lpstr>Wingdings 3</vt:lpstr>
      <vt:lpstr>丝状</vt:lpstr>
      <vt:lpstr>名家讲宋词</vt:lpstr>
      <vt:lpstr>叶嘉莹 教师，文学家，作家</vt:lpstr>
      <vt:lpstr>蒋勋 画家，诗人，作家</vt:lpstr>
      <vt:lpstr>诗词格律与写作</vt:lpstr>
      <vt:lpstr>网易公开课</vt:lpstr>
      <vt:lpstr>网易公开课</vt:lpstr>
    </vt:vector>
  </TitlesOfParts>
  <Company>WWW.LENOVO.COM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名家讲宋词</dc:title>
  <dc:creator>Windows 用户</dc:creator>
  <cp:lastModifiedBy>Windows 用户</cp:lastModifiedBy>
  <cp:revision>49</cp:revision>
  <dcterms:created xsi:type="dcterms:W3CDTF">2019-03-08T02:34:29Z</dcterms:created>
  <dcterms:modified xsi:type="dcterms:W3CDTF">2019-03-29T06:59:37Z</dcterms:modified>
</cp:coreProperties>
</file>