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90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917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9816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627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8737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225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525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28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109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50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92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34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39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078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956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6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2E236-EBE8-447E-8D22-DC9D89E7EA99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724754-A02D-4975-9D01-E5C4BDFE6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982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6%8D%A3%E7%BB%83%E5%AD%90%E4%BB%A4%C2%B7%E6%B7%B1%E9%99%A2%E9%9D%99/10926641?fr=aladdin" TargetMode="External"/><Relationship Id="rId2" Type="http://schemas.openxmlformats.org/officeDocument/2006/relationships/hyperlink" Target="https://hanyu.baidu.com/s?wd=%E6%9D%8E%E7%85%9C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6%8D%A3%E7%BB%83%E5%AD%90%E4%BB%A4%C2%B7%E4%BA%91%E9%AC%93%E4%B9%B1" TargetMode="External"/><Relationship Id="rId2" Type="http://schemas.openxmlformats.org/officeDocument/2006/relationships/hyperlink" Target="https://hanyu.baidu.com/s?wd=%E6%9D%8E%E7%85%9C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618943" y="801130"/>
            <a:ext cx="6628928" cy="1175951"/>
          </a:xfrm>
        </p:spPr>
        <p:txBody>
          <a:bodyPr/>
          <a:lstStyle/>
          <a:p>
            <a:pPr algn="ctr"/>
            <a:r>
              <a:rPr lang="zh-CN" altLang="en-US" dirty="0"/>
              <a:t>捣练子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89213" y="2430163"/>
            <a:ext cx="8915399" cy="3473500"/>
          </a:xfrm>
        </p:spPr>
        <p:txBody>
          <a:bodyPr/>
          <a:lstStyle/>
          <a:p>
            <a:r>
              <a:rPr lang="zh-CN" altLang="en-US" dirty="0"/>
              <a:t>捣练子，词牌名，又名“捣练子令”“深院月”“剪征袍”等。以李煜词</a:t>
            </a:r>
            <a:r>
              <a:rPr lang="en-US" altLang="zh-CN" dirty="0"/>
              <a:t>《</a:t>
            </a:r>
            <a:r>
              <a:rPr lang="zh-CN" altLang="en-US" dirty="0"/>
              <a:t>捣练子令</a:t>
            </a:r>
            <a:r>
              <a:rPr lang="en-US" altLang="zh-CN" dirty="0"/>
              <a:t>·</a:t>
            </a:r>
            <a:r>
              <a:rPr lang="zh-CN" altLang="en-US" dirty="0"/>
              <a:t>深院静</a:t>
            </a:r>
            <a:r>
              <a:rPr lang="en-US" altLang="zh-CN" dirty="0"/>
              <a:t>》</a:t>
            </a:r>
            <a:r>
              <a:rPr lang="zh-CN" altLang="en-US" dirty="0"/>
              <a:t>为正体，单调二十七字，五句三平韵。另有双调三十八字，前后段各五句，三平韵的变体。代表作有贺铸</a:t>
            </a:r>
            <a:r>
              <a:rPr lang="en-US" altLang="zh-CN" dirty="0"/>
              <a:t>《</a:t>
            </a:r>
            <a:r>
              <a:rPr lang="zh-CN" altLang="en-US" dirty="0"/>
              <a:t>捣练子</a:t>
            </a:r>
            <a:r>
              <a:rPr lang="en-US" altLang="zh-CN" dirty="0"/>
              <a:t>·</a:t>
            </a:r>
            <a:r>
              <a:rPr lang="zh-CN" altLang="en-US" dirty="0"/>
              <a:t>砧面莹</a:t>
            </a:r>
            <a:r>
              <a:rPr lang="en-US" altLang="zh-CN" dirty="0"/>
              <a:t>》</a:t>
            </a:r>
            <a:r>
              <a:rPr lang="zh-CN" altLang="en-US" dirty="0"/>
              <a:t>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“练”为白色熟绢，捣之使柔软。“子”有小的意思，是词调的一种名称。唐崔令钦</a:t>
            </a:r>
            <a:r>
              <a:rPr lang="en-US" altLang="zh-CN" dirty="0"/>
              <a:t>《</a:t>
            </a:r>
            <a:r>
              <a:rPr lang="zh-CN" altLang="en-US" dirty="0"/>
              <a:t>教坊记</a:t>
            </a:r>
            <a:r>
              <a:rPr lang="en-US" altLang="zh-CN" dirty="0"/>
              <a:t>》</a:t>
            </a:r>
            <a:r>
              <a:rPr lang="zh-CN" altLang="en-US" dirty="0"/>
              <a:t>载曲名二百七十八个，任半塘说：“其中六十五调皆以‘子’名，显为小曲。”此词以咏捣练而得名，为妇女捣练时所唱歌曲，多作妻子怀念征夫之辞。此调是在平起式七言绝句的基础上，破首句为两个三字句</a:t>
            </a:r>
            <a:r>
              <a:rPr lang="en-US" altLang="zh-CN" dirty="0"/>
              <a:t>——</a:t>
            </a:r>
            <a:r>
              <a:rPr lang="zh-CN" altLang="en-US" dirty="0"/>
              <a:t>平仄仄，仄平平，因而声韵变异，形成独特格律。</a:t>
            </a:r>
            <a:r>
              <a:rPr lang="en-US" altLang="zh-CN" dirty="0"/>
              <a:t>《</a:t>
            </a:r>
            <a:r>
              <a:rPr lang="zh-CN" altLang="en-US" dirty="0"/>
              <a:t>钦定词谱</a:t>
            </a:r>
            <a:r>
              <a:rPr lang="en-US" altLang="zh-CN" dirty="0"/>
              <a:t>》</a:t>
            </a:r>
            <a:r>
              <a:rPr lang="zh-CN" altLang="en-US" dirty="0"/>
              <a:t>说：一名“捣练子令”。因李煜词起结有“深院静”及“数声和月到帘栊”句，更名“深院月”。贺铸词名“杵声齐”“剪征袍”等。</a:t>
            </a:r>
          </a:p>
        </p:txBody>
      </p:sp>
    </p:spTree>
    <p:extLst>
      <p:ext uri="{BB962C8B-B14F-4D97-AF65-F5344CB8AC3E}">
        <p14:creationId xmlns:p14="http://schemas.microsoft.com/office/powerpoint/2010/main" val="110721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76099" y="245761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solidFill>
                  <a:srgbClr val="002060"/>
                </a:solidFill>
              </a:rPr>
              <a:t>格律对照</a:t>
            </a:r>
            <a:endParaRPr lang="zh-CN" altLang="en-US" sz="3600" dirty="0">
              <a:solidFill>
                <a:srgbClr val="00206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10031" y="1166843"/>
            <a:ext cx="90369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正体</a:t>
            </a:r>
            <a:endParaRPr lang="zh-CN" alt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格律对照词：</a:t>
            </a:r>
            <a:r>
              <a:rPr lang="en-US" altLang="zh-CN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捣练子令</a:t>
            </a:r>
            <a:r>
              <a:rPr lang="en-US" altLang="zh-CN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·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深院静</a:t>
            </a:r>
            <a:r>
              <a:rPr lang="en-US" altLang="zh-CN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》</a:t>
            </a:r>
          </a:p>
          <a:p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中仄仄，仄平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，中仄平平中仄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。中仄中平平仄仄，仄平中仄仄平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深院静，小庭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空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，断续寒砧断续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风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。无奈夜长人不寐，数声和月到帘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栊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</a:t>
            </a:r>
            <a:endParaRPr lang="zh-CN" alt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变体</a:t>
            </a:r>
            <a:endParaRPr lang="zh-CN" alt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格律对照词：</a:t>
            </a:r>
            <a:r>
              <a:rPr lang="en-US" altLang="zh-CN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《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捣练子</a:t>
            </a:r>
            <a:r>
              <a:rPr lang="en-US" altLang="zh-CN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·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心自小</a:t>
            </a:r>
            <a:r>
              <a:rPr lang="en-US" altLang="zh-CN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》</a:t>
            </a:r>
          </a:p>
          <a:p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平仄仄，仄平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，中平中仄仄平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。仄平平，中仄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心自小，玉钗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头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，月娥飞下白蘋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洲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。水中仙，月下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游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</a:t>
            </a:r>
            <a:endParaRPr lang="zh-CN" alt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平中仄，仄平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，中平仄仄仄平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。仄平中，中中</a:t>
            </a:r>
            <a:r>
              <a:rPr lang="zh-CN" altLang="en-US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平</a:t>
            </a:r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</a:t>
            </a:r>
          </a:p>
          <a:p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江汉佩，洞庭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舟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，香名薄幸寄青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楼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。问何如，打拍</a:t>
            </a:r>
            <a:r>
              <a:rPr lang="zh-CN" altLang="en-US" b="1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浮</a:t>
            </a:r>
            <a:r>
              <a:rPr lang="zh-CN" altLang="en-US" b="0" i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。</a:t>
            </a:r>
            <a:r>
              <a:rPr lang="zh-CN" altLang="en-US" b="0" i="0" baseline="30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zh-CN" altLang="en-US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</a:t>
            </a:r>
            <a:endParaRPr lang="zh-CN" alt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（说明：词牌格律与对照例词交错排列。格律使用宋体字排印，例词使用斜体字排印。词牌符号含义如下：平，表示填平声字；仄，表示填仄声字；中，表示可平可仄。句末加粗为韵脚。）</a:t>
            </a:r>
            <a:endParaRPr lang="zh-CN" altLang="en-US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98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81664" y="439863"/>
            <a:ext cx="507450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002060"/>
                </a:solidFill>
                <a:latin typeface="Arial" panose="020B0604020202020204" pitchFamily="34" charset="0"/>
              </a:rPr>
              <a:t>捣练子令</a:t>
            </a:r>
            <a:r>
              <a:rPr lang="en-US" altLang="zh-CN" b="1" dirty="0">
                <a:solidFill>
                  <a:srgbClr val="002060"/>
                </a:solidFill>
                <a:latin typeface="Arial" panose="020B0604020202020204" pitchFamily="34" charset="0"/>
              </a:rPr>
              <a:t>·</a:t>
            </a:r>
            <a:r>
              <a:rPr lang="zh-CN" altLang="en-US" b="1" dirty="0">
                <a:solidFill>
                  <a:srgbClr val="002060"/>
                </a:solidFill>
                <a:latin typeface="Arial" panose="020B0604020202020204" pitchFamily="34" charset="0"/>
              </a:rPr>
              <a:t>深院静</a:t>
            </a:r>
          </a:p>
          <a:p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  <a:hlinkClick r:id="rId2"/>
              </a:rPr>
              <a:t>【</a:t>
            </a:r>
            <a: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  <a:hlinkClick r:id="rId2"/>
              </a:rPr>
              <a:t>作者</a:t>
            </a:r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  <a:hlinkClick r:id="rId2"/>
              </a:rPr>
              <a:t>】</a:t>
            </a:r>
            <a: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  <a:hlinkClick r:id="rId2"/>
              </a:rPr>
              <a:t>李煜 </a:t>
            </a:r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</a:rPr>
              <a:t>【</a:t>
            </a:r>
            <a: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</a:rPr>
              <a:t>朝代</a:t>
            </a:r>
            <a:r>
              <a:rPr lang="en-US" altLang="zh-CN" dirty="0">
                <a:solidFill>
                  <a:srgbClr val="002060"/>
                </a:solidFill>
                <a:latin typeface="Arial" panose="020B0604020202020204" pitchFamily="34" charset="0"/>
              </a:rPr>
              <a:t>】</a:t>
            </a:r>
            <a: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</a:rPr>
              <a:t>五代</a:t>
            </a:r>
          </a:p>
          <a:p>
            <a: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</a:rPr>
              <a:t>深院静，小庭空，断续寒砧断续风。</a:t>
            </a:r>
            <a:b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zh-CN" altLang="en-US" dirty="0">
                <a:solidFill>
                  <a:srgbClr val="002060"/>
                </a:solidFill>
                <a:latin typeface="Arial" panose="020B0604020202020204" pitchFamily="34" charset="0"/>
              </a:rPr>
              <a:t>无奈夜长人不寐，数声和月到帘栊</a:t>
            </a:r>
            <a:r>
              <a:rPr lang="zh-CN" altLang="en-US" dirty="0" smtClean="0">
                <a:solidFill>
                  <a:srgbClr val="002060"/>
                </a:solidFill>
                <a:latin typeface="Arial" panose="020B0604020202020204" pitchFamily="34" charset="0"/>
              </a:rPr>
              <a:t>。</a:t>
            </a:r>
            <a:endParaRPr lang="en-US" altLang="zh-CN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链接：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  <a:hlinkClick r:id="rId3"/>
              </a:rPr>
              <a:t>https</a:t>
            </a:r>
            <a:r>
              <a:rPr lang="en-US" altLang="zh-CN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  <a:hlinkClick r:id="rId3"/>
              </a:rPr>
              <a:t>://baike.baidu.com/item/%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  <a:hlinkClick r:id="rId3"/>
              </a:rPr>
              <a:t>E6%8D%A3%E7%BB%83%E5%AD%90%E4%BB%A4%C2%B7%E6%B7%B1%E9%99%A2%E9%9D%99/10926641?fr=aladdin</a:t>
            </a:r>
            <a:endParaRPr lang="en-US" altLang="zh-CN" sz="1200" dirty="0" smtClean="0">
              <a:solidFill>
                <a:srgbClr val="333333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endParaRPr lang="en-US" altLang="zh-CN" sz="1200" b="0" i="0" dirty="0">
              <a:solidFill>
                <a:srgbClr val="333333"/>
              </a:solidFill>
              <a:effectLst/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注释：①这是一首写别后相思的本义词</a:t>
            </a:r>
            <a:r>
              <a:rPr lang="zh-CN" altLang="en-US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。②寒砧（</a:t>
            </a:r>
            <a:r>
              <a:rPr lang="en-US" altLang="zh-CN" sz="1200" dirty="0" err="1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zhēn</a:t>
            </a:r>
            <a:r>
              <a:rPr lang="zh-CN" altLang="en-US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）：砧，捣衣石，这里指捣衣声。古时将生丝织成的绢用木杵在石上捣软制成熟绢，以便裁制衣服。寒砧，因夜深天寒，故称。这里指寒夜之中的捣衣声。唐代杜甫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《</a:t>
            </a:r>
            <a:r>
              <a:rPr lang="zh-CN" altLang="en-US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秋兴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》</a:t>
            </a:r>
            <a:r>
              <a:rPr lang="zh-CN" altLang="en-US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中有诗句云：“寒衣处处催刀尺，白帝城高急暮砧。”</a:t>
            </a:r>
          </a:p>
          <a:p>
            <a:r>
              <a:rPr lang="zh-CN" altLang="en-US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③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无奈：</a:t>
            </a:r>
            <a:r>
              <a:rPr lang="en-US" altLang="zh-CN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《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啸余谱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》《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尊前集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》《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南词新谱</a:t>
            </a:r>
            <a:r>
              <a:rPr lang="en-US" altLang="zh-CN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》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中作“早是”。</a:t>
            </a:r>
          </a:p>
          <a:p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④不寐：</a:t>
            </a:r>
            <a:r>
              <a:rPr lang="en-US" altLang="zh-CN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《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啸余谱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》《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尊前集</a:t>
            </a:r>
            <a:r>
              <a:rPr lang="en-US" altLang="zh-CN" sz="1200" dirty="0" smtClean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》《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南词新谱</a:t>
            </a:r>
            <a:r>
              <a:rPr lang="en-US" altLang="zh-CN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》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中均作“不寝”。不寐，不能入睡。</a:t>
            </a:r>
          </a:p>
          <a:p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⑤数声：几声，这里指捣衣的声音。</a:t>
            </a:r>
          </a:p>
          <a:p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⑥和月：伴随着月光。</a:t>
            </a:r>
          </a:p>
          <a:p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⑦到：传到。</a:t>
            </a:r>
          </a:p>
          <a:p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⑧帘栊（</a:t>
            </a:r>
            <a:r>
              <a:rPr lang="en-US" altLang="zh-CN" sz="1200" dirty="0" err="1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lóng</a:t>
            </a:r>
            <a:r>
              <a:rPr lang="zh-CN" altLang="en-US" sz="1200" dirty="0">
                <a:solidFill>
                  <a:srgbClr val="333333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）：挂着竹帘的格子窗。栊：有横直格的窗子。</a:t>
            </a:r>
            <a:endParaRPr lang="zh-CN" altLang="en-US" sz="1200" b="0" i="0" dirty="0">
              <a:solidFill>
                <a:srgbClr val="333333"/>
              </a:solidFill>
              <a:effectLst/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977449" y="5173014"/>
            <a:ext cx="50662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2060"/>
                </a:solidFill>
                <a:latin typeface="+mn-ea"/>
              </a:rPr>
              <a:t>975</a:t>
            </a:r>
            <a:r>
              <a:rPr lang="zh-CN" altLang="en-US" sz="1400" dirty="0">
                <a:solidFill>
                  <a:srgbClr val="002060"/>
                </a:solidFill>
                <a:latin typeface="+mn-ea"/>
              </a:rPr>
              <a:t>年（开宝八年），宋朝灭南唐，李煜亡家败国，肉袒出降，被囚禁待罪于汴京。宋太祖赵匡胤因李煜曾守城相拒，封其为“违命侯”。李煜在忍屈负辱地过起了囚徒生活。李煜的词以被俘为界，分为前后两期，后期词作多倾泻失国之痛和去国之思，沉郁哀婉，感人至深。</a:t>
            </a:r>
            <a:r>
              <a:rPr lang="en-US" altLang="zh-CN" sz="1400" dirty="0">
                <a:solidFill>
                  <a:srgbClr val="002060"/>
                </a:solidFill>
                <a:latin typeface="+mn-ea"/>
              </a:rPr>
              <a:t>《</a:t>
            </a:r>
            <a:r>
              <a:rPr lang="zh-CN" altLang="en-US" sz="1400" dirty="0">
                <a:solidFill>
                  <a:srgbClr val="002060"/>
                </a:solidFill>
                <a:latin typeface="+mn-ea"/>
              </a:rPr>
              <a:t>捣练子令</a:t>
            </a:r>
            <a:r>
              <a:rPr lang="en-US" altLang="zh-CN" sz="1400" dirty="0">
                <a:solidFill>
                  <a:srgbClr val="002060"/>
                </a:solidFill>
                <a:latin typeface="+mn-ea"/>
              </a:rPr>
              <a:t>·</a:t>
            </a:r>
            <a:r>
              <a:rPr lang="zh-CN" altLang="en-US" sz="1400" dirty="0">
                <a:solidFill>
                  <a:srgbClr val="002060"/>
                </a:solidFill>
                <a:latin typeface="+mn-ea"/>
              </a:rPr>
              <a:t>深院静</a:t>
            </a:r>
            <a:r>
              <a:rPr lang="en-US" altLang="zh-CN" sz="1400" dirty="0">
                <a:solidFill>
                  <a:srgbClr val="002060"/>
                </a:solidFill>
                <a:latin typeface="+mn-ea"/>
              </a:rPr>
              <a:t>》</a:t>
            </a:r>
            <a:r>
              <a:rPr lang="zh-CN" altLang="en-US" sz="1400" dirty="0">
                <a:solidFill>
                  <a:srgbClr val="002060"/>
                </a:solidFill>
                <a:latin typeface="+mn-ea"/>
              </a:rPr>
              <a:t>属于李煜后期的作品，写出了词人因寒夜捣衣之声而引起的各种离怀愁绪。</a:t>
            </a:r>
          </a:p>
        </p:txBody>
      </p:sp>
      <p:sp>
        <p:nvSpPr>
          <p:cNvPr id="6" name="矩形 5"/>
          <p:cNvSpPr/>
          <p:nvPr/>
        </p:nvSpPr>
        <p:spPr>
          <a:xfrm>
            <a:off x="6977449" y="4112395"/>
            <a:ext cx="52145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002060"/>
                </a:solidFill>
              </a:rPr>
              <a:t>作者通过对一个失眠者夜听砧上捣练之声的描绘，写出了抒情主人公内心的焦躁烦恼。但作者却为这种忐忑不宁的心情安排了一个十分幽静寂寥、空虚冷漠的环境。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147" y="319044"/>
            <a:ext cx="5010572" cy="358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14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98140" y="390436"/>
            <a:ext cx="44566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捣练子令</a:t>
            </a:r>
            <a:r>
              <a:rPr lang="en-US" altLang="zh-CN" b="1" dirty="0">
                <a:solidFill>
                  <a:srgbClr val="333333"/>
                </a:solidFill>
                <a:latin typeface="Arial" panose="020B0604020202020204" pitchFamily="34" charset="0"/>
              </a:rPr>
              <a:t>·</a:t>
            </a:r>
            <a:r>
              <a:rPr lang="zh-CN" alt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云鬟乱</a:t>
            </a:r>
          </a:p>
          <a:p>
            <a:r>
              <a:rPr lang="en-US" altLang="zh-CN" dirty="0">
                <a:solidFill>
                  <a:srgbClr val="999999"/>
                </a:solidFill>
                <a:latin typeface="Arial" panose="020B0604020202020204" pitchFamily="34" charset="0"/>
                <a:hlinkClick r:id="rId2"/>
              </a:rPr>
              <a:t>【</a:t>
            </a:r>
            <a:r>
              <a:rPr lang="zh-CN" altLang="en-US" dirty="0">
                <a:solidFill>
                  <a:srgbClr val="999999"/>
                </a:solidFill>
                <a:latin typeface="Arial" panose="020B0604020202020204" pitchFamily="34" charset="0"/>
                <a:hlinkClick r:id="rId2"/>
              </a:rPr>
              <a:t>作者</a:t>
            </a:r>
            <a:r>
              <a:rPr lang="en-US" altLang="zh-CN" dirty="0">
                <a:solidFill>
                  <a:srgbClr val="999999"/>
                </a:solidFill>
                <a:latin typeface="Arial" panose="020B0604020202020204" pitchFamily="34" charset="0"/>
                <a:hlinkClick r:id="rId2"/>
              </a:rPr>
              <a:t>】</a:t>
            </a:r>
            <a:r>
              <a:rPr lang="zh-CN" altLang="en-US" dirty="0">
                <a:solidFill>
                  <a:srgbClr val="2673DB"/>
                </a:solidFill>
                <a:latin typeface="Arial" panose="020B0604020202020204" pitchFamily="34" charset="0"/>
                <a:hlinkClick r:id="rId2"/>
              </a:rPr>
              <a:t>李煜 </a:t>
            </a:r>
            <a:r>
              <a:rPr lang="en-US" altLang="zh-CN" dirty="0">
                <a:solidFill>
                  <a:srgbClr val="999999"/>
                </a:solidFill>
                <a:latin typeface="Arial" panose="020B0604020202020204" pitchFamily="34" charset="0"/>
              </a:rPr>
              <a:t>【</a:t>
            </a:r>
            <a:r>
              <a:rPr lang="zh-CN" altLang="en-US" dirty="0">
                <a:solidFill>
                  <a:srgbClr val="999999"/>
                </a:solidFill>
                <a:latin typeface="Arial" panose="020B0604020202020204" pitchFamily="34" charset="0"/>
              </a:rPr>
              <a:t>朝代</a:t>
            </a:r>
            <a:r>
              <a:rPr lang="en-US" altLang="zh-CN" dirty="0">
                <a:solidFill>
                  <a:srgbClr val="999999"/>
                </a:solidFill>
                <a:latin typeface="Arial" panose="020B0604020202020204" pitchFamily="34" charset="0"/>
              </a:rPr>
              <a:t>】</a:t>
            </a:r>
            <a:r>
              <a:rPr lang="zh-CN" altLang="en-US" dirty="0">
                <a:solidFill>
                  <a:srgbClr val="666666"/>
                </a:solidFill>
                <a:latin typeface="Arial" panose="020B0604020202020204" pitchFamily="34" charset="0"/>
              </a:rPr>
              <a:t>唐</a:t>
            </a:r>
          </a:p>
          <a:p>
            <a:r>
              <a:rPr lang="zh-CN" altLang="en-US" dirty="0">
                <a:solidFill>
                  <a:srgbClr val="333333"/>
                </a:solidFill>
                <a:latin typeface="Arial" panose="020B0604020202020204" pitchFamily="34" charset="0"/>
              </a:rPr>
              <a:t>云鬓乱，晚妆残，带恨眉儿远岫攒。</a:t>
            </a:r>
            <a:br>
              <a:rPr lang="zh-CN" altLang="en-US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zh-CN" altLang="en-US" dirty="0">
                <a:solidFill>
                  <a:srgbClr val="333333"/>
                </a:solidFill>
                <a:latin typeface="Arial" panose="020B0604020202020204" pitchFamily="34" charset="0"/>
              </a:rPr>
              <a:t>斜托香腮春笋嫩，为谁和泪倚阑干</a:t>
            </a:r>
            <a:r>
              <a:rPr lang="zh-CN" altLang="en-US" dirty="0" smtClean="0">
                <a:solidFill>
                  <a:srgbClr val="333333"/>
                </a:solidFill>
                <a:latin typeface="Arial" panose="020B0604020202020204" pitchFamily="34" charset="0"/>
              </a:rPr>
              <a:t>。</a:t>
            </a:r>
            <a:endParaRPr lang="en-US" altLang="zh-CN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en-US" altLang="zh-CN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zh-CN" altLang="en-US" sz="1400" dirty="0" smtClean="0">
                <a:solidFill>
                  <a:srgbClr val="002060"/>
                </a:solidFill>
                <a:latin typeface="Arial" panose="020B0604020202020204" pitchFamily="34" charset="0"/>
              </a:rPr>
              <a:t>链接：</a:t>
            </a:r>
            <a:r>
              <a:rPr lang="en-US" altLang="zh-CN" sz="1400" dirty="0">
                <a:solidFill>
                  <a:srgbClr val="002060"/>
                </a:solidFill>
                <a:latin typeface="Arial" panose="020B0604020202020204" pitchFamily="34" charset="0"/>
                <a:hlinkClick r:id="rId3"/>
              </a:rPr>
              <a:t>https://baike.baidu.com/item/%</a:t>
            </a:r>
            <a:r>
              <a:rPr lang="en-US" altLang="zh-CN" sz="1400" dirty="0" smtClean="0">
                <a:solidFill>
                  <a:srgbClr val="002060"/>
                </a:solidFill>
                <a:latin typeface="Arial" panose="020B0604020202020204" pitchFamily="34" charset="0"/>
                <a:hlinkClick r:id="rId3"/>
              </a:rPr>
              <a:t>E6%8D%A3%E7%BB%83%E5%AD%90%E4%BB%A4%C2%B7%E4%BA%91%E9%AC%93%E4%B9%B1</a:t>
            </a:r>
            <a:endParaRPr lang="en-US" altLang="zh-CN" sz="1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注释：①此词调下</a:t>
            </a:r>
            <a:r>
              <a:rPr lang="en-US" altLang="zh-CN" sz="1400" dirty="0">
                <a:solidFill>
                  <a:srgbClr val="002060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花草粹编</a:t>
            </a:r>
            <a:r>
              <a:rPr lang="en-US" altLang="zh-CN" sz="1400" dirty="0">
                <a:solidFill>
                  <a:srgbClr val="002060"/>
                </a:solidFill>
                <a:latin typeface="Arial" panose="020B0604020202020204" pitchFamily="34" charset="0"/>
              </a:rPr>
              <a:t>》</a:t>
            </a:r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有题作“春恨”，</a:t>
            </a:r>
            <a:r>
              <a:rPr lang="en-US" altLang="zh-CN" sz="1400" dirty="0">
                <a:solidFill>
                  <a:srgbClr val="002060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续选草堂诗余</a:t>
            </a:r>
            <a:r>
              <a:rPr lang="en-US" altLang="zh-CN" sz="1400" dirty="0" smtClean="0">
                <a:solidFill>
                  <a:srgbClr val="002060"/>
                </a:solidFill>
                <a:latin typeface="Arial" panose="020B0604020202020204" pitchFamily="34" charset="0"/>
              </a:rPr>
              <a:t>》《</a:t>
            </a:r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清绮轩词选</a:t>
            </a:r>
            <a:r>
              <a:rPr lang="en-US" altLang="zh-CN" sz="1400" dirty="0">
                <a:solidFill>
                  <a:srgbClr val="002060"/>
                </a:solidFill>
                <a:latin typeface="Arial" panose="020B0604020202020204" pitchFamily="34" charset="0"/>
              </a:rPr>
              <a:t>》</a:t>
            </a:r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中有题作“闺情”，当为李煜前期的作品。</a:t>
            </a:r>
          </a:p>
          <a:p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②云鬓：形容女子像乌云一般浓黑、秀美的鬓发。</a:t>
            </a:r>
          </a:p>
          <a:p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③远岫（</a:t>
            </a:r>
            <a:r>
              <a:rPr lang="en-US" altLang="zh-CN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xiù</a:t>
            </a:r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）：远处的山峰。岫，山。攒（</a:t>
            </a:r>
            <a:r>
              <a:rPr lang="en-US" altLang="zh-CN" sz="1400" dirty="0" err="1">
                <a:solidFill>
                  <a:srgbClr val="002060"/>
                </a:solidFill>
                <a:latin typeface="Arial" panose="020B0604020202020204" pitchFamily="34" charset="0"/>
              </a:rPr>
              <a:t>cuán</a:t>
            </a:r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）：簇聚，凑集。这里是指紧皱双眉。全句意思是，因愁带恨的双眉像远山一样聚在一起。</a:t>
            </a:r>
          </a:p>
          <a:p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④香腮：指美女的腮颊。春笋：春季的竹笋。这里指女子像春笋样纤润尖细的手指。嫩：柔软纤细。</a:t>
            </a:r>
          </a:p>
          <a:p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⑤和：带，含。阑干：同“栏干”</a:t>
            </a:r>
            <a:r>
              <a:rPr lang="zh-CN" altLang="en-US" sz="1400" dirty="0" smtClean="0">
                <a:solidFill>
                  <a:srgbClr val="002060"/>
                </a:solidFill>
                <a:latin typeface="Arial" panose="020B0604020202020204" pitchFamily="34" charset="0"/>
              </a:rPr>
              <a:t>。</a:t>
            </a:r>
            <a:endParaRPr lang="en-US" altLang="zh-CN" sz="1400" dirty="0" smtClean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endParaRPr lang="zh-CN" altLang="en-US" sz="14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62118" y="4518617"/>
            <a:ext cx="525574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solidFill>
                  <a:srgbClr val="002060"/>
                </a:solidFill>
                <a:latin typeface="arial" panose="020B0604020202020204" pitchFamily="34" charset="0"/>
              </a:rPr>
              <a:t>这首词写女子春怨相思的情景。开篇二句写发、写面，虽明白但并不传神，是暗写侧描。三句“带恨眉儿”一语点破，不知何恨，不明白但却极传神，是抓住最具特点的细致景象进行正面描写，由一点入，见意更远。“攒”字是“带恨眉儿”的动作，用“远岫”喻之，不但妥切传神而且独具意蕴，“远岫攒”不可解，“眉儿攒”也不可解。此恨之深，此情之切，自可想见。后两句明白如话，直描其景，直问其情，虽问而不需答，“为谁”二字使前面不明朗的词旨一下子明朗起来，把何以成“恨”的不明白一下子明白开来。</a:t>
            </a:r>
            <a:endParaRPr lang="zh-CN" altLang="en-US" sz="1400" dirty="0">
              <a:solidFill>
                <a:srgbClr val="00206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118" y="486546"/>
            <a:ext cx="4877573" cy="321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078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783</Words>
  <Application>Microsoft Office PowerPoint</Application>
  <PresentationFormat>宽屏</PresentationFormat>
  <Paragraphs>41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华文仿宋</vt:lpstr>
      <vt:lpstr>幼圆</vt:lpstr>
      <vt:lpstr>Arial</vt:lpstr>
      <vt:lpstr>Arial</vt:lpstr>
      <vt:lpstr>Century Gothic</vt:lpstr>
      <vt:lpstr>Wingdings 3</vt:lpstr>
      <vt:lpstr>丝状</vt:lpstr>
      <vt:lpstr>捣练子</vt:lpstr>
      <vt:lpstr>PowerPoint 演示文稿</vt:lpstr>
      <vt:lpstr>PowerPoint 演示文稿</vt:lpstr>
      <vt:lpstr>PowerPoint 演示文稿</vt:lpstr>
    </vt:vector>
  </TitlesOfParts>
  <Company>WWW.LENOVO.COM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捣练子</dc:title>
  <dc:creator>Windows 用户</dc:creator>
  <cp:lastModifiedBy>Windows 用户</cp:lastModifiedBy>
  <cp:revision>30</cp:revision>
  <dcterms:created xsi:type="dcterms:W3CDTF">2019-03-21T08:59:13Z</dcterms:created>
  <dcterms:modified xsi:type="dcterms:W3CDTF">2019-03-22T09:33:50Z</dcterms:modified>
</cp:coreProperties>
</file>