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72DA4D4-FA35-48BF-82BE-AE6C30E1742E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BAFF69F-062A-4DA5-AECF-6D78C1286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2815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A4D4-FA35-48BF-82BE-AE6C30E1742E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F69F-062A-4DA5-AECF-6D78C1286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940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A4D4-FA35-48BF-82BE-AE6C30E1742E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F69F-062A-4DA5-AECF-6D78C1286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6658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A4D4-FA35-48BF-82BE-AE6C30E1742E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F69F-062A-4DA5-AECF-6D78C128608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4922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A4D4-FA35-48BF-82BE-AE6C30E1742E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F69F-062A-4DA5-AECF-6D78C1286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32672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A4D4-FA35-48BF-82BE-AE6C30E1742E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F69F-062A-4DA5-AECF-6D78C1286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07058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A4D4-FA35-48BF-82BE-AE6C30E1742E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F69F-062A-4DA5-AECF-6D78C1286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0122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A4D4-FA35-48BF-82BE-AE6C30E1742E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F69F-062A-4DA5-AECF-6D78C1286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3460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A4D4-FA35-48BF-82BE-AE6C30E1742E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F69F-062A-4DA5-AECF-6D78C1286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78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A4D4-FA35-48BF-82BE-AE6C30E1742E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F69F-062A-4DA5-AECF-6D78C1286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529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A4D4-FA35-48BF-82BE-AE6C30E1742E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F69F-062A-4DA5-AECF-6D78C1286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298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A4D4-FA35-48BF-82BE-AE6C30E1742E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F69F-062A-4DA5-AECF-6D78C1286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1335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A4D4-FA35-48BF-82BE-AE6C30E1742E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F69F-062A-4DA5-AECF-6D78C1286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8305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A4D4-FA35-48BF-82BE-AE6C30E1742E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F69F-062A-4DA5-AECF-6D78C1286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882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A4D4-FA35-48BF-82BE-AE6C30E1742E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F69F-062A-4DA5-AECF-6D78C1286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126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A4D4-FA35-48BF-82BE-AE6C30E1742E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F69F-062A-4DA5-AECF-6D78C1286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930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A4D4-FA35-48BF-82BE-AE6C30E1742E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F69F-062A-4DA5-AECF-6D78C1286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6039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DA4D4-FA35-48BF-82BE-AE6C30E1742E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FF69F-062A-4DA5-AECF-6D78C1286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5443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aike.baidu.com/item/%E6%B8%94%E6%AD%8C%E5%AD%90/732747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1274848"/>
          </a:xfrm>
        </p:spPr>
        <p:txBody>
          <a:bodyPr>
            <a:normAutofit/>
          </a:bodyPr>
          <a:lstStyle/>
          <a:p>
            <a:pPr algn="ctr"/>
            <a:r>
              <a:rPr lang="zh-CN" altLang="en-US" sz="6600" dirty="0" smtClean="0">
                <a:solidFill>
                  <a:schemeClr val="bg1"/>
                </a:solidFill>
              </a:rPr>
              <a:t>渔歌子</a:t>
            </a:r>
            <a:endParaRPr lang="zh-CN" altLang="en-US" sz="6600" dirty="0">
              <a:solidFill>
                <a:schemeClr val="bg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76424" y="2537254"/>
            <a:ext cx="8791575" cy="2720546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+mn-ea"/>
              </a:rPr>
              <a:t>渔歌子，词牌名，又名“渔父”“渔父乐”“渔父词”“秋日田父辞”等。以张志和</a:t>
            </a:r>
            <a:r>
              <a:rPr lang="en-US" altLang="zh-CN" sz="2800" dirty="0">
                <a:solidFill>
                  <a:schemeClr val="bg1"/>
                </a:solidFill>
                <a:latin typeface="+mn-ea"/>
              </a:rPr>
              <a:t>《</a:t>
            </a:r>
            <a:r>
              <a:rPr lang="zh-CN" altLang="en-US" sz="2800" dirty="0">
                <a:solidFill>
                  <a:schemeClr val="bg1"/>
                </a:solidFill>
                <a:latin typeface="+mn-ea"/>
              </a:rPr>
              <a:t>渔歌子</a:t>
            </a:r>
            <a:r>
              <a:rPr lang="en-US" altLang="zh-CN" sz="2800" dirty="0">
                <a:solidFill>
                  <a:schemeClr val="bg1"/>
                </a:solidFill>
                <a:latin typeface="+mn-ea"/>
              </a:rPr>
              <a:t>·</a:t>
            </a:r>
            <a:r>
              <a:rPr lang="zh-CN" altLang="en-US" sz="2800" dirty="0">
                <a:solidFill>
                  <a:schemeClr val="bg1"/>
                </a:solidFill>
                <a:latin typeface="+mn-ea"/>
              </a:rPr>
              <a:t>西塞山前白鹭飞</a:t>
            </a:r>
            <a:r>
              <a:rPr lang="en-US" altLang="zh-CN" sz="2800" dirty="0">
                <a:solidFill>
                  <a:schemeClr val="bg1"/>
                </a:solidFill>
                <a:latin typeface="+mn-ea"/>
              </a:rPr>
              <a:t>》</a:t>
            </a:r>
            <a:r>
              <a:rPr lang="zh-CN" altLang="en-US" sz="2800" dirty="0">
                <a:solidFill>
                  <a:schemeClr val="bg1"/>
                </a:solidFill>
                <a:latin typeface="+mn-ea"/>
              </a:rPr>
              <a:t>为正体，单调二十七字，五句四平韵。另有单调二十七字，五句三平韵；双调五十字，前后段各六句、四仄韵等变体。代表作品有李煜</a:t>
            </a:r>
            <a:r>
              <a:rPr lang="en-US" altLang="zh-CN" sz="2800" dirty="0">
                <a:solidFill>
                  <a:schemeClr val="bg1"/>
                </a:solidFill>
                <a:latin typeface="+mn-ea"/>
              </a:rPr>
              <a:t>《</a:t>
            </a:r>
            <a:r>
              <a:rPr lang="zh-CN" altLang="en-US" sz="2800" dirty="0">
                <a:solidFill>
                  <a:schemeClr val="bg1"/>
                </a:solidFill>
                <a:latin typeface="+mn-ea"/>
              </a:rPr>
              <a:t>渔父</a:t>
            </a:r>
            <a:r>
              <a:rPr lang="en-US" altLang="zh-CN" sz="2800" dirty="0">
                <a:solidFill>
                  <a:schemeClr val="bg1"/>
                </a:solidFill>
                <a:latin typeface="+mn-ea"/>
              </a:rPr>
              <a:t>·</a:t>
            </a:r>
            <a:r>
              <a:rPr lang="zh-CN" altLang="en-US" sz="2800" dirty="0">
                <a:solidFill>
                  <a:schemeClr val="bg1"/>
                </a:solidFill>
                <a:latin typeface="+mn-ea"/>
              </a:rPr>
              <a:t>一棹春风一叶舟</a:t>
            </a:r>
            <a:r>
              <a:rPr lang="en-US" altLang="zh-CN" sz="2800" dirty="0">
                <a:solidFill>
                  <a:schemeClr val="bg1"/>
                </a:solidFill>
                <a:latin typeface="+mn-ea"/>
              </a:rPr>
              <a:t>》</a:t>
            </a:r>
            <a:r>
              <a:rPr lang="zh-CN" altLang="en-US" sz="2800" dirty="0">
                <a:solidFill>
                  <a:schemeClr val="bg1"/>
                </a:solidFill>
                <a:latin typeface="+mn-ea"/>
              </a:rPr>
              <a:t>、孙光宪</a:t>
            </a:r>
            <a:r>
              <a:rPr lang="en-US" altLang="zh-CN" sz="2800" dirty="0">
                <a:solidFill>
                  <a:schemeClr val="bg1"/>
                </a:solidFill>
                <a:latin typeface="+mn-ea"/>
              </a:rPr>
              <a:t>《</a:t>
            </a:r>
            <a:r>
              <a:rPr lang="zh-CN" altLang="en-US" sz="2800" dirty="0">
                <a:solidFill>
                  <a:schemeClr val="bg1"/>
                </a:solidFill>
                <a:latin typeface="+mn-ea"/>
              </a:rPr>
              <a:t>渔歌子</a:t>
            </a:r>
            <a:r>
              <a:rPr lang="en-US" altLang="zh-CN" sz="2800" dirty="0">
                <a:solidFill>
                  <a:schemeClr val="bg1"/>
                </a:solidFill>
                <a:latin typeface="+mn-ea"/>
              </a:rPr>
              <a:t>·</a:t>
            </a:r>
            <a:r>
              <a:rPr lang="zh-CN" altLang="en-US" sz="2800" dirty="0">
                <a:solidFill>
                  <a:schemeClr val="bg1"/>
                </a:solidFill>
                <a:latin typeface="+mn-ea"/>
              </a:rPr>
              <a:t>泛流萤</a:t>
            </a:r>
            <a:r>
              <a:rPr lang="en-US" altLang="zh-CN" sz="2800" dirty="0">
                <a:solidFill>
                  <a:schemeClr val="bg1"/>
                </a:solidFill>
                <a:latin typeface="+mn-ea"/>
              </a:rPr>
              <a:t>》</a:t>
            </a:r>
            <a:r>
              <a:rPr lang="zh-CN" altLang="en-US" sz="2800" dirty="0">
                <a:solidFill>
                  <a:schemeClr val="bg1"/>
                </a:solidFill>
                <a:latin typeface="+mn-ea"/>
              </a:rPr>
              <a:t>等。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162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7220" y="264278"/>
            <a:ext cx="4983893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渔歌子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张志和 唐 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西塞山前白鹭飞，桃花流水鳜鱼肥。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青箬笠，绿蓑衣，斜风细雨不须归。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endParaRPr lang="en-US" altLang="zh-CN" b="1" dirty="0">
              <a:solidFill>
                <a:srgbClr val="C00000"/>
              </a:solidFill>
            </a:endParaRP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创作背景：唐代宗大历七年（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772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）九月，颜真卿任湖州刺史，次年到任。张志和驾舟往谒，时值暮春，桃花水涨，鳜鱼水美，他们即兴唱和，张志和首唱，作词五首，这首词是其中之一。这首词于宪宗时一度散失，长庆三年（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823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），李德裕访得之，著录于其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玄真子渔歌记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文中，始流传至今。</a:t>
            </a:r>
            <a:endParaRPr lang="en-US" altLang="zh-CN" sz="1600" b="1" dirty="0" smtClean="0">
              <a:solidFill>
                <a:srgbClr val="C0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西塞山在今浙江省吴兴县境内的西苕溪上，从前叫道士矶，是一座突出在河边的大石岩。西苕溪北通太湖，南邻莫干山，风景很优美。张志和这首词描绘春汛期的景物，反映了太湖流域水乡的可爱。</a:t>
            </a:r>
            <a:endParaRPr lang="zh-CN" altLang="en-US" sz="1600" b="1" dirty="0">
              <a:solidFill>
                <a:srgbClr val="C0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475" y="264278"/>
            <a:ext cx="6100775" cy="420953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27220" y="447381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 smtClean="0"/>
              <a:t>链接：</a:t>
            </a:r>
            <a:r>
              <a:rPr lang="en-US" altLang="zh-CN" dirty="0" smtClean="0">
                <a:hlinkClick r:id="rId3"/>
              </a:rPr>
              <a:t>https</a:t>
            </a:r>
            <a:r>
              <a:rPr lang="en-US" altLang="zh-CN" dirty="0">
                <a:hlinkClick r:id="rId3"/>
              </a:rPr>
              <a:t>://baike.baidu.com/item/%</a:t>
            </a:r>
            <a:r>
              <a:rPr lang="en-US" altLang="zh-CN" dirty="0" smtClean="0">
                <a:hlinkClick r:id="rId3"/>
              </a:rPr>
              <a:t>E6%B8%94%E6%AD%8C%E5%AD%90/732747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62449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74357" y="121675"/>
            <a:ext cx="47697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渔歌子</a:t>
            </a:r>
            <a:r>
              <a:rPr lang="en-US" altLang="zh-CN" b="1" dirty="0" smtClean="0">
                <a:solidFill>
                  <a:srgbClr val="C00000"/>
                </a:solidFill>
              </a:rPr>
              <a:t>·</a:t>
            </a:r>
            <a:r>
              <a:rPr lang="zh-CN" altLang="en-US" b="1" dirty="0" smtClean="0">
                <a:solidFill>
                  <a:srgbClr val="C00000"/>
                </a:solidFill>
              </a:rPr>
              <a:t>荻花秋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李珣 五代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荻花秋，潇湘夜，橘洲佳景如屏画。碧烟中，明月下，小艇垂纶初罢。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水为乡，篷作舍，鱼羹稻饭常餐也。酒盈杯，书满架，名利不将心挂。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endParaRPr lang="en-US" altLang="zh-CN" b="1" dirty="0">
              <a:solidFill>
                <a:srgbClr val="C00000"/>
              </a:solidFill>
            </a:endParaRPr>
          </a:p>
          <a:p>
            <a:r>
              <a:rPr lang="zh-CN" altLang="en-US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注释：荻（</a:t>
            </a:r>
            <a:r>
              <a:rPr lang="en-US" altLang="zh-CN" sz="1500" b="1" dirty="0" err="1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dí</a:t>
            </a:r>
            <a:r>
              <a:rPr lang="zh-CN" altLang="en-US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）：多年生草本植物，秋季抽生草黄色扇形圆锥花序，生长在路边和水旁。</a:t>
            </a:r>
          </a:p>
          <a:p>
            <a:r>
              <a:rPr lang="zh-CN" altLang="en-US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⑶潇湘：两水名，今湖南境内。</a:t>
            </a:r>
            <a:r>
              <a:rPr lang="en-US" altLang="zh-CN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山海经</a:t>
            </a:r>
            <a:r>
              <a:rPr lang="en-US" altLang="zh-CN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：“潇水，源出九巅山，湘水，源出海阳山。至零陵合流而于洞庭也。”</a:t>
            </a:r>
          </a:p>
          <a:p>
            <a:r>
              <a:rPr lang="zh-CN" altLang="en-US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⑷橘洲：在长沙市境内湘江中，又名下洲，旧时多橘，故又称“橘子洲”。</a:t>
            </a:r>
            <a:r>
              <a:rPr lang="en-US" altLang="zh-CN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水经注</a:t>
            </a:r>
            <a:r>
              <a:rPr lang="en-US" altLang="zh-CN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·</a:t>
            </a:r>
            <a:r>
              <a:rPr lang="zh-CN" altLang="en-US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湘水</a:t>
            </a:r>
            <a:r>
              <a:rPr lang="en-US" altLang="zh-CN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：“湘水又北经南津城西，西对橘洲。”</a:t>
            </a:r>
          </a:p>
          <a:p>
            <a:r>
              <a:rPr lang="zh-CN" altLang="en-US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⑸垂纶（</a:t>
            </a:r>
            <a:r>
              <a:rPr lang="en-US" altLang="zh-CN" sz="1500" b="1" dirty="0" err="1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lún</a:t>
            </a:r>
            <a:r>
              <a:rPr lang="zh-CN" altLang="en-US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）：垂钓。纶，较粗的丝线，常指钓鱼线。</a:t>
            </a:r>
          </a:p>
          <a:p>
            <a:r>
              <a:rPr lang="zh-CN" altLang="en-US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⑹篷：船帆，此处代指船。</a:t>
            </a:r>
          </a:p>
          <a:p>
            <a:r>
              <a:rPr lang="zh-CN" altLang="en-US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⑺“名利”句：即心不将名利牵挂。</a:t>
            </a:r>
            <a:endParaRPr lang="en-US" altLang="zh-CN" sz="1500" b="1" dirty="0" smtClean="0">
              <a:solidFill>
                <a:srgbClr val="C0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背景：前蜀灭亡后，词人不仕后蜀，对前蜀怀有故国之思，便向往江湖，“志在烟霞慕隐沦”。李珣从蜀中乘船沿长江东下，经巫峡，入湖湘，在湖南、湖北一带过了一段时期的隐居生活，然后溯湘水而上，至九嶷山，越五岭，达广州，后来他在岭南生活了较长时期。词人乘船经过湖南、湖北一带，创作了大量描写隐逸生活的词作，这首</a:t>
            </a:r>
            <a:r>
              <a:rPr lang="en-US" altLang="zh-CN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渔歌子</a:t>
            </a:r>
            <a:r>
              <a:rPr lang="en-US" altLang="zh-CN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5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便是其中之一。</a:t>
            </a:r>
            <a:endParaRPr lang="zh-CN" altLang="en-US" sz="1500" b="1" dirty="0">
              <a:solidFill>
                <a:srgbClr val="C0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4151" y="121674"/>
            <a:ext cx="6244667" cy="4201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279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7794" y="296562"/>
            <a:ext cx="4753233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渔歌子</a:t>
            </a:r>
            <a:r>
              <a:rPr lang="en-US" altLang="zh-CN" b="1" dirty="0" smtClean="0">
                <a:solidFill>
                  <a:srgbClr val="C00000"/>
                </a:solidFill>
              </a:rPr>
              <a:t>·</a:t>
            </a:r>
            <a:r>
              <a:rPr lang="zh-CN" altLang="en-US" b="1" dirty="0" smtClean="0">
                <a:solidFill>
                  <a:srgbClr val="C00000"/>
                </a:solidFill>
              </a:rPr>
              <a:t>楚山青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李珣 五代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楚山青，湘水绿，春风澹荡看不足。草芊芊，花簇簇，渔艇棹歌相续。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信浮沉，无管束，钓回乘月归湾曲。酒盈尊，云满屋，不见人间荣辱。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endParaRPr lang="en-US" altLang="zh-CN" b="1" dirty="0" smtClean="0">
              <a:solidFill>
                <a:srgbClr val="C00000"/>
              </a:solidFill>
            </a:endParaRP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注释：澹（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dàn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）荡：即淡荡，水动荡的样子，此指风吹不动。</a:t>
            </a: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芊（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qiān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）芊：草茂盛的样子。</a:t>
            </a: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棹（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zhào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）歌：渔歌。</a:t>
            </a: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信浮沉：听任渔舟自在地起落。喻己于世，听其自然。信，任由。</a:t>
            </a: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尊：同“樽”，酒器。</a:t>
            </a: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云满屋：月光和江雾笼罩，如云满屋。</a:t>
            </a:r>
            <a:endParaRPr lang="en-US" altLang="zh-CN" sz="1600" b="1" dirty="0" smtClean="0">
              <a:solidFill>
                <a:srgbClr val="C0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背景：这首词写处士的生涯与心怀，当作于词人入蜀定居梓州之后，其具体创作年份因资料缺失已难以考证。 </a:t>
            </a:r>
            <a:endParaRPr lang="zh-CN" altLang="en-US" sz="1600" b="1" dirty="0">
              <a:solidFill>
                <a:srgbClr val="C0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857102" y="4355405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600" dirty="0" smtClean="0"/>
              <a:t>此词表现的是渔人超脱尘世的闲情逸致。上片是楚湘山水画，江山秀美，风物可爱，语言流利，表达了词人对大自然美的迷恋，是下片“渔夫”生活的典型环境。</a:t>
            </a:r>
          </a:p>
          <a:p>
            <a:r>
              <a:rPr lang="zh-CN" altLang="en-US" sz="1600" dirty="0" smtClean="0"/>
              <a:t>下片描绘了“渔夫”无拘无束、自由自在的生活情趣，从外到内，“不见人间荣辱”。这是封建时代正直知识分子，受压抑、打击、挫折之后的一种理想的追求，绝意仕进，与世无争，虽是一种无力的消极反抗，但也体现了他们对那个社会的强烈不满。</a:t>
            </a:r>
          </a:p>
          <a:p>
            <a:r>
              <a:rPr lang="zh-CN" altLang="en-US" sz="1600" dirty="0" smtClean="0"/>
              <a:t>全词淡淡写景，缓缓抒情，风骨俊逸潇洒，态度旷达超拔，语言清新流利，文笔洒脱豪放，无不洋溢着一种“清胜”之美。</a:t>
            </a:r>
            <a:endParaRPr lang="zh-CN" altLang="en-US" sz="16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941" y="296561"/>
            <a:ext cx="5353293" cy="397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573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59026" y="301363"/>
            <a:ext cx="4604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solidFill>
                  <a:srgbClr val="C00000"/>
                </a:solidFill>
              </a:rPr>
              <a:t>渔父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·</a:t>
            </a:r>
            <a:r>
              <a:rPr lang="zh-CN" altLang="en-US" sz="2000" b="1" dirty="0" smtClean="0">
                <a:solidFill>
                  <a:srgbClr val="C00000"/>
                </a:solidFill>
              </a:rPr>
              <a:t>一棹春风一叶舟</a:t>
            </a:r>
          </a:p>
          <a:p>
            <a:r>
              <a:rPr lang="zh-CN" altLang="en-US" sz="2000" b="1" dirty="0" smtClean="0">
                <a:solidFill>
                  <a:srgbClr val="C00000"/>
                </a:solidFill>
              </a:rPr>
              <a:t>五代：李煜</a:t>
            </a:r>
          </a:p>
          <a:p>
            <a:r>
              <a:rPr lang="zh-CN" altLang="en-US" sz="2000" b="1" dirty="0" smtClean="0">
                <a:solidFill>
                  <a:srgbClr val="C00000"/>
                </a:solidFill>
              </a:rPr>
              <a:t>一棹春风一叶舟，一纶茧缕一轻钩。花满渚，酒满瓯，万顷波中得自由。</a:t>
            </a:r>
            <a:endParaRPr lang="en-US" altLang="zh-CN" sz="2000" b="1" dirty="0" smtClean="0">
              <a:solidFill>
                <a:srgbClr val="C00000"/>
              </a:solidFill>
            </a:endParaRPr>
          </a:p>
          <a:p>
            <a:endParaRPr lang="en-US" altLang="zh-CN" sz="1600" b="1" dirty="0">
              <a:solidFill>
                <a:srgbClr val="C0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注释：棹（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zhào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）：摇船的工具。短的叫楫，长的叫棹。</a:t>
            </a: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纶：比较粗的丝。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五代名画补遗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中误作“轮”。纶，钓鱼用的粗丝线。茧缕（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lǚ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）：丝线，这里指渔弦。茧，茧丝。</a:t>
            </a: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渚（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zhǔ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）：水中间的小块陆地。</a:t>
            </a: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盈：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五代名画补遗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作“盈”。此外各本作“满”。瓯（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ōu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）：装酒的器具，即盅，一种平底深碗。</a:t>
            </a: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顷：土地面积单位。一百亩为一顷。</a:t>
            </a:r>
            <a:endParaRPr lang="en-US" altLang="zh-CN" sz="1600" b="1" dirty="0" smtClean="0">
              <a:solidFill>
                <a:srgbClr val="C0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背景：这是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春江钓叟图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的题画词。此词突出了渔父的独立自由，表达了作者追求闲适、向往自由、隐逸遁世的思想情趣。全词借景寓意，意境悠然散淡，语言清丽不俗，可谓题画诗词中的精品。</a:t>
            </a:r>
            <a:endParaRPr lang="en-US" altLang="zh-CN" sz="1600" b="1" dirty="0" smtClean="0">
              <a:solidFill>
                <a:srgbClr val="C0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352" y="301363"/>
            <a:ext cx="4832326" cy="502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175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00216" y="269956"/>
            <a:ext cx="5939481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渔歌子</a:t>
            </a:r>
            <a:r>
              <a:rPr lang="en-US" altLang="zh-CN" b="1" dirty="0" smtClean="0">
                <a:solidFill>
                  <a:srgbClr val="C00000"/>
                </a:solidFill>
              </a:rPr>
              <a:t>·</a:t>
            </a:r>
            <a:r>
              <a:rPr lang="zh-CN" altLang="en-US" b="1" dirty="0" smtClean="0">
                <a:solidFill>
                  <a:srgbClr val="C00000"/>
                </a:solidFill>
              </a:rPr>
              <a:t>柳如眉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魏承班 唐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柳如眉，云似发，鲛绡雾縠笼香雪。梦魂惊，钟漏歇，窗外晓莺残月。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几多情，无处说，落花飞絮清明节。少年郎，容易别，一去音书断绝。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endParaRPr lang="en-US" altLang="zh-CN" b="1" dirty="0">
              <a:solidFill>
                <a:srgbClr val="C00000"/>
              </a:solidFill>
            </a:endParaRP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注释：鲛绡雾縠：珍贵的纱绸。鲛绡：指鲛人所织之丝绸。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述异记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卷上：“南海出鲛绡纱，泉室潜织，一名龙纱，其价百余金。以为服，入水不濡。”鲛人是传说中的美人鱼。张华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博物志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：“鲛人从水出，寓人家积日，卖绡而去，从主人索一器，泣而成珠满盘，以与主人。”左思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吴都赋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：“泉室潜织而卷绡。”雾縠：半透明的绉纱。</a:t>
            </a: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⑵笼香雪：笼罩着洁白的肌肤。香雪：形容肌肤细腻白净、有香气。</a:t>
            </a:r>
            <a:endParaRPr lang="en-US" altLang="zh-CN" sz="1600" b="1" dirty="0" smtClean="0">
              <a:solidFill>
                <a:srgbClr val="C0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背景：五代十国时期西蜀词人魏承班的作品。这是一首闺情词。上片描写女主人公的容貌，以及她梦醒后的所见所闻；下片女主人公追叙与少年郎分别时依恋的情状，抒写离愁别恨。</a:t>
            </a:r>
            <a:endParaRPr lang="zh-CN" altLang="en-US" sz="1600" b="1" dirty="0">
              <a:solidFill>
                <a:srgbClr val="C0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920" y="269955"/>
            <a:ext cx="4627416" cy="5429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156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3784" y="207659"/>
            <a:ext cx="495094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渔歌子</a:t>
            </a:r>
            <a:r>
              <a:rPr lang="en-US" altLang="zh-CN" b="1" dirty="0" smtClean="0">
                <a:solidFill>
                  <a:srgbClr val="C00000"/>
                </a:solidFill>
              </a:rPr>
              <a:t>·</a:t>
            </a:r>
            <a:r>
              <a:rPr lang="zh-CN" altLang="en-US" b="1" dirty="0" smtClean="0">
                <a:solidFill>
                  <a:srgbClr val="C00000"/>
                </a:solidFill>
              </a:rPr>
              <a:t>泛流萤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孙光宪 唐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泛流萤，明又灭。夜凉水冷东湾阔。风浩浩，笛寥寥，万顷金波澄澈。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杜若洲，香郁烈。一声宿雁霜时节。经霅水，过松江，尽属侬家风月。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endParaRPr lang="en-US" altLang="zh-CN" b="1" dirty="0" smtClean="0">
              <a:solidFill>
                <a:srgbClr val="C00000"/>
              </a:solidFill>
            </a:endParaRP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注释：⑴流萤：流萤：飞行无定的萤火虫。谢朓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玉阶怨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：“夕殿下珠帘，流萤飞复息。”</a:t>
            </a: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⑵浩浩：犹浩荡，广大之意。</a:t>
            </a: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⑶寥寥：稀疏。</a:t>
            </a: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⑷金波：水面上流动的月光。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汉书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·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郊祀志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：“月穆穆兮金波。”</a:t>
            </a: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⑸杜若洲：长有杜若的水洲。杜若，香草。屈原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九歌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·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湘君</a:t>
            </a:r>
            <a:r>
              <a:rPr lang="en-US" altLang="zh-CN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：“采芳洲兮杜若，将以遗兮下女。”</a:t>
            </a: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⑹霅（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zhà</a:t>
            </a:r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）水：即霅溪，在浙江吴兴县，东北流入太湖。</a:t>
            </a: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⑺松江：即吴淞江，一名松陵江，在今江苏境内，是太湖最大的分支。</a:t>
            </a:r>
          </a:p>
          <a:p>
            <a:r>
              <a:rPr lang="zh-CN" altLang="en-US" sz="16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⑻侬家：自家。</a:t>
            </a:r>
            <a:endParaRPr lang="zh-CN" altLang="en-US" sz="1600" b="1" dirty="0">
              <a:solidFill>
                <a:srgbClr val="C0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555" y="207659"/>
            <a:ext cx="6082304" cy="391126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939482" y="442419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 smtClean="0"/>
              <a:t>水边飞动着数不清的萤火，时而闪亮，时而又熄灭。夜凉水冷的时候，东湾的水面更加空阔。浩浩的夜风里飘来稀疏的笛声，将夜的沉寂打破。月光照亮清澈的湖水，湖上荡漾着万顷金波。</a:t>
            </a:r>
          </a:p>
          <a:p>
            <a:r>
              <a:rPr lang="zh-CN" altLang="en-US" dirty="0" smtClean="0"/>
              <a:t>在这长满杜若的小洲上，香草的香味十分浓烈，一声宿雁的啼叫，仿佛在报告着秋霜降临的季节。经过了雪溪，顺着松江河，水流汇入太湖，这里就是渔家的世界。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22129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41406" y="179249"/>
            <a:ext cx="576648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渔父四首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苏轼 宋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endParaRPr lang="en-US" altLang="zh-CN" b="1" dirty="0" smtClean="0">
              <a:solidFill>
                <a:srgbClr val="C00000"/>
              </a:solidFill>
            </a:endParaRP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其一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渔父饮，谁家去，鱼蟹一时分付。酒无多少醉为期，彼此不论钱数。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其二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渔父醉，蓑衣舞，醉里却寻归路。轻舟短棹任斜横，醒后不知何处。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其三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渔父醒，春江午，梦断落花飞絮。酒醒还醉醉还醒，一笑人间今古。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其四</a:t>
            </a:r>
          </a:p>
          <a:p>
            <a:r>
              <a:rPr lang="zh-CN" altLang="en-US" b="1" dirty="0" smtClean="0">
                <a:solidFill>
                  <a:srgbClr val="C00000"/>
                </a:solidFill>
              </a:rPr>
              <a:t>渔父笑，轻鸥举，漠漠一江风雨。江边骑马是官人，借我孤舟南渡。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endParaRPr lang="en-US" altLang="zh-CN" b="1" dirty="0">
              <a:solidFill>
                <a:srgbClr val="C00000"/>
              </a:solidFill>
            </a:endParaRPr>
          </a:p>
          <a:p>
            <a:r>
              <a:rPr lang="zh-CN" altLang="en-US" sz="14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注释：一时：同时。分付：交给。</a:t>
            </a:r>
          </a:p>
          <a:p>
            <a:r>
              <a:rPr lang="zh-CN" altLang="en-US" sz="14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为期：为限。</a:t>
            </a:r>
          </a:p>
          <a:p>
            <a:r>
              <a:rPr lang="zh-CN" altLang="en-US" sz="14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蓑（</a:t>
            </a:r>
            <a:r>
              <a:rPr lang="en-US" altLang="zh-CN" sz="1400" b="1" dirty="0" err="1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suō</a:t>
            </a:r>
            <a:r>
              <a:rPr lang="zh-CN" altLang="en-US" sz="14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）衣舞：指渔父穿着蓑衣醉行之状。</a:t>
            </a:r>
          </a:p>
          <a:p>
            <a:r>
              <a:rPr lang="zh-CN" altLang="en-US" sz="14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却：往回走。</a:t>
            </a:r>
          </a:p>
          <a:p>
            <a:r>
              <a:rPr lang="zh-CN" altLang="en-US" sz="14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短棹（</a:t>
            </a:r>
            <a:r>
              <a:rPr lang="en-US" altLang="zh-CN" sz="1400" b="1" dirty="0" err="1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zhào</a:t>
            </a:r>
            <a:r>
              <a:rPr lang="zh-CN" altLang="en-US" sz="14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）：小桨。</a:t>
            </a:r>
          </a:p>
          <a:p>
            <a:r>
              <a:rPr lang="zh-CN" altLang="en-US" sz="14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午：正午，晌午。</a:t>
            </a:r>
          </a:p>
          <a:p>
            <a:r>
              <a:rPr lang="zh-CN" altLang="en-US" sz="14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梦断：梦醒，酒醒。</a:t>
            </a:r>
          </a:p>
          <a:p>
            <a:r>
              <a:rPr lang="zh-CN" altLang="en-US" sz="14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今古：古往今来。</a:t>
            </a:r>
          </a:p>
          <a:p>
            <a:r>
              <a:rPr lang="zh-CN" altLang="en-US" sz="14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轻鸥举：轻盈的鸥鸟飞起来。</a:t>
            </a:r>
          </a:p>
          <a:p>
            <a:r>
              <a:rPr lang="zh-CN" altLang="en-US" sz="1400" b="1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漠漠：云烟弥漫</a:t>
            </a:r>
            <a:endParaRPr lang="zh-CN" altLang="en-US" sz="1400" b="1" dirty="0">
              <a:solidFill>
                <a:srgbClr val="C0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17401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电路">
  <a:themeElements>
    <a:clrScheme name="电路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电路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电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电路</Template>
  <TotalTime>72</TotalTime>
  <Words>1973</Words>
  <Application>Microsoft Office PowerPoint</Application>
  <PresentationFormat>宽屏</PresentationFormat>
  <Paragraphs>92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楷体_GB2312</vt:lpstr>
      <vt:lpstr>宋体</vt:lpstr>
      <vt:lpstr>Arial</vt:lpstr>
      <vt:lpstr>Trebuchet MS</vt:lpstr>
      <vt:lpstr>Tw Cen MT</vt:lpstr>
      <vt:lpstr>电路</vt:lpstr>
      <vt:lpstr>渔歌子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WWW.LENOVO.COM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渔歌子</dc:title>
  <dc:creator>Windows 用户</dc:creator>
  <cp:lastModifiedBy>Windows 用户</cp:lastModifiedBy>
  <cp:revision>39</cp:revision>
  <dcterms:created xsi:type="dcterms:W3CDTF">2018-11-07T06:42:22Z</dcterms:created>
  <dcterms:modified xsi:type="dcterms:W3CDTF">2019-03-22T02:47:51Z</dcterms:modified>
</cp:coreProperties>
</file>