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0687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284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0925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6641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0290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8446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9058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431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6901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3810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803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329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476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700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117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19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01B6E-AC91-4FF4-8AA8-E88929A8FCD5}" type="datetimeFigureOut">
              <a:rPr lang="zh-CN" altLang="en-US" smtClean="0"/>
              <a:t>2019/3/21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9BBC3F-5C36-467A-8C3E-99D8BC7F8D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123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baijiahao.baidu.com/s?id=1628416948544117296&amp;wfr=spider&amp;for=pc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aike.baidu.com/item/%E5%8D%81%E5%85%AD%E5%AD%97%E4%BB%A4%C2%B7%E5%BD%92/2290236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baike.baidu.com/item/%E8%8B%8D%E6%A2%A7%E8%B0%A3%C2%B7%E5%A4%A9/10326996?fr=aladdi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baike.baidu.com/item/%E5%8D%81%E5%85%AD%E5%AD%97%E4%BB%A4%E4%B8%89%E9%A6%96/4476889?fr=aladdi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710250" y="1122364"/>
            <a:ext cx="7957750" cy="838242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dirty="0" smtClean="0">
                <a:solidFill>
                  <a:srgbClr val="FF0000"/>
                </a:solidFill>
              </a:rPr>
              <a:t>十六字令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89213" y="2644346"/>
            <a:ext cx="8915399" cy="3146853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十六字令，词牌名，因全词仅十六字而得名；又名“苍梧谣”“归梧谣”“归字谣”“燕衔杯”“花娇女”。此调只见两体，均为单调四句十六字，属于最短的词。正体三平韵，第一、二、四句押韵，均用平声韵。变体两平韵，第二、四句押韵。代表作有蔡伸</a:t>
            </a:r>
            <a:r>
              <a:rPr lang="en-US" altLang="zh-CN" dirty="0"/>
              <a:t>《</a:t>
            </a:r>
            <a:r>
              <a:rPr lang="zh-CN" altLang="en-US" dirty="0"/>
              <a:t>十六字令</a:t>
            </a:r>
            <a:r>
              <a:rPr lang="en-US" altLang="zh-CN" dirty="0"/>
              <a:t>·</a:t>
            </a:r>
            <a:r>
              <a:rPr lang="zh-CN" altLang="en-US" dirty="0"/>
              <a:t>天</a:t>
            </a:r>
            <a:r>
              <a:rPr lang="en-US" altLang="zh-CN" dirty="0"/>
              <a:t>》</a:t>
            </a:r>
            <a:r>
              <a:rPr lang="zh-CN" altLang="en-US" dirty="0"/>
              <a:t>等。起源于唐代，当为湘中民间乐曲。现存最早用此调填的词是宋代蔡伸之作。宋人袁去华词首句一字句，两首为“归”，因改调名为“归字谣”。元人周玉晨将此调改名为“十六字令”。周词首句为三字句，乃误。其实“苍梧谣”名在前，后称“归字谣”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单调小令，通篇四句，按字数排序为：“一。七。三，五。”结构布局上的突出特征是长短句交错，反差较大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宋词中最短的一个词牌</a:t>
            </a:r>
            <a:r>
              <a:rPr lang="en-US" altLang="zh-CN" dirty="0" smtClean="0">
                <a:hlinkClick r:id="rId2"/>
              </a:rPr>
              <a:t>https</a:t>
            </a:r>
            <a:r>
              <a:rPr lang="en-US" altLang="zh-CN" dirty="0">
                <a:hlinkClick r:id="rId2"/>
              </a:rPr>
              <a:t>://</a:t>
            </a:r>
            <a:r>
              <a:rPr lang="en-US" altLang="zh-CN" dirty="0" smtClean="0">
                <a:hlinkClick r:id="rId2"/>
              </a:rPr>
              <a:t>baijiahao.baidu.com/s?id=1628416948544117296&amp;wfr=spider&amp;for=pc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7983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5133"/>
          </a:xfrm>
        </p:spPr>
        <p:txBody>
          <a:bodyPr/>
          <a:lstStyle/>
          <a:p>
            <a:pPr algn="ctr"/>
            <a:r>
              <a:rPr lang="zh-CN" altLang="en-US" dirty="0"/>
              <a:t>格律对照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89212" y="1746422"/>
            <a:ext cx="8915400" cy="416480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C00000"/>
                </a:solidFill>
              </a:rPr>
              <a:t>正格</a:t>
            </a:r>
            <a:endParaRPr lang="zh-CN" altLang="en-US" dirty="0">
              <a:solidFill>
                <a:srgbClr val="C00000"/>
              </a:solidFill>
            </a:endParaRPr>
          </a:p>
          <a:p>
            <a:r>
              <a:rPr lang="zh-CN" altLang="en-US" dirty="0"/>
              <a:t>格律对照例词：袁去华</a:t>
            </a:r>
            <a:r>
              <a:rPr lang="en-US" altLang="zh-CN" dirty="0"/>
              <a:t>《</a:t>
            </a:r>
            <a:r>
              <a:rPr lang="zh-CN" altLang="en-US" u="sng" dirty="0">
                <a:solidFill>
                  <a:schemeClr val="tx1"/>
                </a:solidFill>
                <a:hlinkClick r:id="rId2"/>
              </a:rPr>
              <a:t>十六字令</a:t>
            </a:r>
            <a:r>
              <a:rPr lang="en-US" altLang="zh-CN" u="sng" dirty="0">
                <a:solidFill>
                  <a:schemeClr val="tx1"/>
                </a:solidFill>
                <a:hlinkClick r:id="rId2"/>
              </a:rPr>
              <a:t>·</a:t>
            </a:r>
            <a:r>
              <a:rPr lang="zh-CN" altLang="en-US" u="sng" dirty="0">
                <a:solidFill>
                  <a:schemeClr val="tx1"/>
                </a:solidFill>
                <a:hlinkClick r:id="rId2"/>
              </a:rPr>
              <a:t>归</a:t>
            </a:r>
            <a:r>
              <a:rPr lang="en-US" altLang="zh-CN" dirty="0"/>
              <a:t>》</a:t>
            </a:r>
          </a:p>
          <a:p>
            <a:r>
              <a:rPr lang="zh-CN" altLang="en-US" b="1" dirty="0"/>
              <a:t>平</a:t>
            </a:r>
            <a:r>
              <a:rPr lang="zh-CN" altLang="en-US" dirty="0"/>
              <a:t>，中仄平平仄仄</a:t>
            </a:r>
            <a:r>
              <a:rPr lang="zh-CN" altLang="en-US" b="1" dirty="0"/>
              <a:t>平</a:t>
            </a:r>
            <a:r>
              <a:rPr lang="zh-CN" altLang="en-US" dirty="0"/>
              <a:t>。平平仄，中仄仄平</a:t>
            </a:r>
            <a:r>
              <a:rPr lang="zh-CN" altLang="en-US" b="1" dirty="0"/>
              <a:t>平</a:t>
            </a:r>
            <a:r>
              <a:rPr lang="zh-CN" altLang="en-US" dirty="0"/>
              <a:t>。</a:t>
            </a:r>
          </a:p>
          <a:p>
            <a:r>
              <a:rPr lang="zh-CN" altLang="en-US" b="1" i="1" dirty="0"/>
              <a:t>归</a:t>
            </a:r>
            <a:r>
              <a:rPr lang="zh-CN" altLang="en-US" i="1" dirty="0"/>
              <a:t>，目断吾庐小翠</a:t>
            </a:r>
            <a:r>
              <a:rPr lang="zh-CN" altLang="en-US" b="1" i="1" dirty="0"/>
              <a:t>微</a:t>
            </a:r>
            <a:r>
              <a:rPr lang="zh-CN" altLang="en-US" i="1" dirty="0"/>
              <a:t>。斜阳外，白鸟傍山</a:t>
            </a:r>
            <a:r>
              <a:rPr lang="zh-CN" altLang="en-US" b="1" i="1" dirty="0"/>
              <a:t>飞</a:t>
            </a:r>
            <a:r>
              <a:rPr lang="zh-CN" altLang="en-US" i="1" dirty="0"/>
              <a:t>。</a:t>
            </a:r>
            <a:endParaRPr lang="zh-CN" altLang="en-US" dirty="0"/>
          </a:p>
          <a:p>
            <a:r>
              <a:rPr lang="zh-CN" altLang="en-US" b="1" dirty="0">
                <a:solidFill>
                  <a:srgbClr val="C00000"/>
                </a:solidFill>
              </a:rPr>
              <a:t>变格</a:t>
            </a:r>
            <a:endParaRPr lang="zh-CN" altLang="en-US" dirty="0">
              <a:solidFill>
                <a:srgbClr val="C00000"/>
              </a:solidFill>
            </a:endParaRPr>
          </a:p>
          <a:p>
            <a:r>
              <a:rPr lang="zh-CN" altLang="en-US" dirty="0"/>
              <a:t>格律对照例词：曹贞吉</a:t>
            </a:r>
            <a:r>
              <a:rPr lang="en-US" altLang="zh-CN" dirty="0"/>
              <a:t>《</a:t>
            </a:r>
            <a:r>
              <a:rPr lang="zh-CN" altLang="en-US" dirty="0"/>
              <a:t>苍梧谣</a:t>
            </a:r>
            <a:r>
              <a:rPr lang="en-US" altLang="zh-CN" dirty="0"/>
              <a:t>·</a:t>
            </a:r>
            <a:r>
              <a:rPr lang="zh-CN" altLang="en-US" dirty="0"/>
              <a:t>团扇旧</a:t>
            </a:r>
            <a:r>
              <a:rPr lang="en-US" altLang="zh-CN" dirty="0"/>
              <a:t>》</a:t>
            </a:r>
          </a:p>
          <a:p>
            <a:r>
              <a:rPr lang="zh-CN" altLang="en-US" dirty="0"/>
              <a:t>平中仄，平平仄仄</a:t>
            </a:r>
            <a:r>
              <a:rPr lang="zh-CN" altLang="en-US" b="1" dirty="0"/>
              <a:t>平</a:t>
            </a:r>
            <a:r>
              <a:rPr lang="zh-CN" altLang="en-US" dirty="0"/>
              <a:t>。平平仄，中仄仄平</a:t>
            </a:r>
            <a:r>
              <a:rPr lang="zh-CN" altLang="en-US" b="1" dirty="0"/>
              <a:t>平</a:t>
            </a:r>
            <a:r>
              <a:rPr lang="zh-CN" altLang="en-US" dirty="0"/>
              <a:t>。</a:t>
            </a:r>
          </a:p>
          <a:p>
            <a:r>
              <a:rPr lang="zh-CN" altLang="en-US" i="1" dirty="0"/>
              <a:t>团扇旧，犹堪赠所</a:t>
            </a:r>
            <a:r>
              <a:rPr lang="zh-CN" altLang="en-US" b="1" i="1" dirty="0"/>
              <a:t>欢</a:t>
            </a:r>
            <a:r>
              <a:rPr lang="zh-CN" altLang="en-US" i="1" dirty="0"/>
              <a:t>。秋风起，恋恋故人</a:t>
            </a:r>
            <a:r>
              <a:rPr lang="zh-CN" altLang="en-US" b="1" i="1" dirty="0"/>
              <a:t>难</a:t>
            </a:r>
            <a:r>
              <a:rPr lang="zh-CN" altLang="en-US" i="1" dirty="0"/>
              <a:t>。</a:t>
            </a:r>
            <a:endParaRPr lang="zh-CN" altLang="en-US" dirty="0"/>
          </a:p>
          <a:p>
            <a:r>
              <a:rPr lang="zh-CN" altLang="en-US" dirty="0"/>
              <a:t>（说明：词牌格律与对照例词交错排列。格律使用宋体字排印，例词使用斜体字排印。词牌符号含义如下：平，表示填平声字；仄，表示填仄声字；中，表示可平可仄。句末加粗为韵脚。）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70657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39330" y="362466"/>
            <a:ext cx="4506097" cy="5598184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solidFill>
                  <a:srgbClr val="7030A0"/>
                </a:solidFill>
              </a:rPr>
              <a:t>苍梧谣</a:t>
            </a:r>
            <a:r>
              <a:rPr lang="en-US" altLang="zh-CN" b="1" dirty="0">
                <a:solidFill>
                  <a:srgbClr val="7030A0"/>
                </a:solidFill>
              </a:rPr>
              <a:t>·</a:t>
            </a:r>
            <a:r>
              <a:rPr lang="zh-CN" altLang="en-US" b="1" dirty="0">
                <a:solidFill>
                  <a:srgbClr val="7030A0"/>
                </a:solidFill>
              </a:rPr>
              <a:t>天</a:t>
            </a:r>
          </a:p>
          <a:p>
            <a:pPr marL="0" indent="0">
              <a:buNone/>
            </a:pPr>
            <a:r>
              <a:rPr lang="en-US" altLang="zh-CN" sz="1600" dirty="0">
                <a:solidFill>
                  <a:srgbClr val="7030A0"/>
                </a:solidFill>
              </a:rPr>
              <a:t>[</a:t>
            </a:r>
            <a:r>
              <a:rPr lang="zh-CN" altLang="en-US" sz="1600" dirty="0">
                <a:solidFill>
                  <a:srgbClr val="7030A0"/>
                </a:solidFill>
              </a:rPr>
              <a:t>宋</a:t>
            </a:r>
            <a:r>
              <a:rPr lang="en-US" altLang="zh-CN" sz="1600" dirty="0">
                <a:solidFill>
                  <a:srgbClr val="7030A0"/>
                </a:solidFill>
              </a:rPr>
              <a:t>] </a:t>
            </a:r>
            <a:r>
              <a:rPr lang="zh-CN" altLang="en-US" sz="1600" dirty="0">
                <a:solidFill>
                  <a:srgbClr val="7030A0"/>
                </a:solidFill>
              </a:rPr>
              <a:t>蔡伸</a:t>
            </a:r>
          </a:p>
          <a:p>
            <a:pPr marL="0" indent="0">
              <a:buNone/>
            </a:pPr>
            <a:r>
              <a:rPr lang="zh-CN" altLang="en-US" sz="1600" dirty="0">
                <a:solidFill>
                  <a:srgbClr val="7030A0"/>
                </a:solidFill>
              </a:rPr>
              <a:t>天！</a:t>
            </a:r>
          </a:p>
          <a:p>
            <a:pPr marL="0" indent="0">
              <a:buNone/>
            </a:pPr>
            <a:r>
              <a:rPr lang="zh-CN" altLang="en-US" sz="1600" dirty="0">
                <a:solidFill>
                  <a:srgbClr val="7030A0"/>
                </a:solidFill>
              </a:rPr>
              <a:t>休使圆蟾照客眠。</a:t>
            </a:r>
          </a:p>
          <a:p>
            <a:pPr marL="0" indent="0">
              <a:buNone/>
            </a:pPr>
            <a:r>
              <a:rPr lang="zh-CN" altLang="en-US" sz="1600" dirty="0">
                <a:solidFill>
                  <a:srgbClr val="7030A0"/>
                </a:solidFill>
              </a:rPr>
              <a:t>人何在？</a:t>
            </a:r>
          </a:p>
          <a:p>
            <a:pPr marL="0" indent="0">
              <a:buNone/>
            </a:pPr>
            <a:r>
              <a:rPr lang="zh-CN" altLang="en-US" sz="1600" dirty="0" smtClean="0">
                <a:solidFill>
                  <a:srgbClr val="7030A0"/>
                </a:solidFill>
              </a:rPr>
              <a:t>桂影</a:t>
            </a:r>
            <a:r>
              <a:rPr lang="zh-CN" altLang="en-US" sz="1600" dirty="0">
                <a:solidFill>
                  <a:srgbClr val="7030A0"/>
                </a:solidFill>
              </a:rPr>
              <a:t>自婵娟</a:t>
            </a:r>
            <a:r>
              <a:rPr lang="zh-CN" altLang="en-US" sz="1600" dirty="0" smtClean="0">
                <a:solidFill>
                  <a:srgbClr val="7030A0"/>
                </a:solidFill>
              </a:rPr>
              <a:t>。</a:t>
            </a:r>
            <a:endParaRPr lang="en-US" altLang="zh-CN" sz="16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CN" altLang="en-US" sz="1200" dirty="0" smtClean="0"/>
              <a:t>注释：⑴</a:t>
            </a:r>
            <a:r>
              <a:rPr lang="zh-CN" altLang="en-US" sz="1200" dirty="0"/>
              <a:t>圆蟾：圆月。蟾：蟾蜍。屈原</a:t>
            </a:r>
            <a:r>
              <a:rPr lang="en-US" altLang="zh-CN" sz="1200" dirty="0"/>
              <a:t>《</a:t>
            </a:r>
            <a:r>
              <a:rPr lang="zh-CN" altLang="en-US" sz="1200" dirty="0"/>
              <a:t>天问</a:t>
            </a:r>
            <a:r>
              <a:rPr lang="en-US" altLang="zh-CN" sz="1200" dirty="0"/>
              <a:t>》</a:t>
            </a:r>
            <a:r>
              <a:rPr lang="zh-CN" altLang="en-US" sz="1200" dirty="0"/>
              <a:t>有“顾菟在腹”之句，即蟾蜍在月亮腹中。后来就以蟾蜍为月亮的代称。</a:t>
            </a:r>
          </a:p>
          <a:p>
            <a:pPr marL="0" indent="0">
              <a:buNone/>
            </a:pPr>
            <a:r>
              <a:rPr lang="zh-CN" altLang="en-US" sz="1200" dirty="0"/>
              <a:t>⑵桂影：月影。婵娟：美好。这两句是说月中桂影空自婆娑，而月下却不见伊人佳影</a:t>
            </a:r>
            <a:r>
              <a:rPr lang="zh-CN" altLang="en-US" sz="1200" dirty="0" smtClean="0"/>
              <a:t>。</a:t>
            </a:r>
            <a:endParaRPr lang="en-US" altLang="zh-CN" sz="1200" dirty="0"/>
          </a:p>
          <a:p>
            <a:pPr marL="0" indent="0">
              <a:buNone/>
            </a:pPr>
            <a:r>
              <a:rPr lang="zh-CN" altLang="en-US" sz="1200" dirty="0" smtClean="0"/>
              <a:t>译文：天</a:t>
            </a:r>
            <a:r>
              <a:rPr lang="zh-CN" altLang="en-US" sz="1200" dirty="0"/>
              <a:t>啊，不要让这一轮圆月照得我这离家的人无法安眠。面对满月，孤身一人，心中的那个她在哪儿呢？月宫里，只有桂树的影子斑斑驳驳，无人赏看</a:t>
            </a:r>
            <a:r>
              <a:rPr lang="zh-CN" altLang="en-US" sz="1200" dirty="0" smtClean="0"/>
              <a:t>。</a:t>
            </a:r>
            <a:endParaRPr lang="en-US" altLang="zh-CN" sz="1200" dirty="0" smtClean="0"/>
          </a:p>
          <a:p>
            <a:pPr marL="0" indent="0">
              <a:buNone/>
            </a:pPr>
            <a:r>
              <a:rPr lang="zh-CN" altLang="en-US" sz="1200" dirty="0" smtClean="0"/>
              <a:t>秒懂百科</a:t>
            </a:r>
            <a:r>
              <a:rPr lang="en-US" altLang="zh-CN" sz="1200" dirty="0" smtClean="0">
                <a:hlinkClick r:id="rId2"/>
              </a:rPr>
              <a:t>https</a:t>
            </a:r>
            <a:r>
              <a:rPr lang="en-US" altLang="zh-CN" sz="1200" dirty="0">
                <a:hlinkClick r:id="rId2"/>
              </a:rPr>
              <a:t>://baike.baidu.com/item/%</a:t>
            </a:r>
            <a:r>
              <a:rPr lang="en-US" altLang="zh-CN" sz="1200" dirty="0" smtClean="0">
                <a:hlinkClick r:id="rId2"/>
              </a:rPr>
              <a:t>E8%8B%8D%E6%A2%A7%E8%B0%A3%C2%B7%E5%A4%A9/10326996?fr=aladdin</a:t>
            </a:r>
            <a:endParaRPr lang="en-US" altLang="zh-CN" sz="1200" dirty="0" smtClean="0"/>
          </a:p>
          <a:p>
            <a:pPr marL="0" indent="0">
              <a:buNone/>
            </a:pPr>
            <a:endParaRPr lang="zh-CN" altLang="en-US" sz="12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844" y="362466"/>
            <a:ext cx="4685723" cy="271625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7121843" y="3671664"/>
            <a:ext cx="468572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 smtClean="0">
                <a:solidFill>
                  <a:srgbClr val="0070C0"/>
                </a:solidFill>
              </a:rPr>
              <a:t>这首小词通过对圆月观感，抒发出沉挚的思念之情。寥寥十六个字，然而曲折有致。这种“含不尽之意见于言外 ”（梅尧臣语）的高妙描写手法，真可谓“以少胜多”了。汉乐府里有</a:t>
            </a:r>
            <a:r>
              <a:rPr lang="en-US" altLang="zh-CN" sz="1200" dirty="0" smtClean="0">
                <a:solidFill>
                  <a:srgbClr val="0070C0"/>
                </a:solidFill>
              </a:rPr>
              <a:t>《</a:t>
            </a:r>
            <a:r>
              <a:rPr lang="zh-CN" altLang="en-US" sz="1200" dirty="0" smtClean="0">
                <a:solidFill>
                  <a:srgbClr val="0070C0"/>
                </a:solidFill>
              </a:rPr>
              <a:t>上邪 </a:t>
            </a:r>
            <a:r>
              <a:rPr lang="en-US" altLang="zh-CN" sz="1200" dirty="0" smtClean="0">
                <a:solidFill>
                  <a:srgbClr val="0070C0"/>
                </a:solidFill>
              </a:rPr>
              <a:t>》</a:t>
            </a:r>
            <a:r>
              <a:rPr lang="zh-CN" altLang="en-US" sz="1200" dirty="0" smtClean="0">
                <a:solidFill>
                  <a:srgbClr val="0070C0"/>
                </a:solidFill>
              </a:rPr>
              <a:t>一曲，意思就是“天哪！”这首小词也采用这种咏叹手法，且全用口语述之，富有民谣色彩。这首小词在婉约词中，显得十分清新别致。</a:t>
            </a:r>
          </a:p>
          <a:p>
            <a:r>
              <a:rPr lang="zh-CN" altLang="en-US" sz="1200" dirty="0" smtClean="0">
                <a:solidFill>
                  <a:srgbClr val="0070C0"/>
                </a:solidFill>
              </a:rPr>
              <a:t>夜空中的一轮圆月，惯会助人哀伤快乐。人们高兴时，那明月便洒下皎洁的柔辉，为人助兴、凑趣</a:t>
            </a:r>
            <a:r>
              <a:rPr lang="en-US" altLang="zh-CN" sz="1200" dirty="0" smtClean="0">
                <a:solidFill>
                  <a:srgbClr val="0070C0"/>
                </a:solidFill>
              </a:rPr>
              <a:t>——“</a:t>
            </a:r>
            <a:r>
              <a:rPr lang="zh-CN" altLang="en-US" sz="1200" dirty="0" smtClean="0">
                <a:solidFill>
                  <a:srgbClr val="0070C0"/>
                </a:solidFill>
              </a:rPr>
              <a:t>我歌月徘徊，我舞影零乱”（李白</a:t>
            </a:r>
            <a:r>
              <a:rPr lang="en-US" altLang="zh-CN" sz="1200" dirty="0" smtClean="0">
                <a:solidFill>
                  <a:srgbClr val="0070C0"/>
                </a:solidFill>
              </a:rPr>
              <a:t>《</a:t>
            </a:r>
            <a:r>
              <a:rPr lang="zh-CN" altLang="en-US" sz="1200" dirty="0" smtClean="0">
                <a:solidFill>
                  <a:srgbClr val="0070C0"/>
                </a:solidFill>
              </a:rPr>
              <a:t>月下独酌</a:t>
            </a:r>
            <a:r>
              <a:rPr lang="en-US" altLang="zh-CN" sz="1200" dirty="0" smtClean="0">
                <a:solidFill>
                  <a:srgbClr val="0070C0"/>
                </a:solidFill>
              </a:rPr>
              <a:t>》</a:t>
            </a:r>
            <a:r>
              <a:rPr lang="zh-CN" altLang="en-US" sz="1200" dirty="0" smtClean="0">
                <a:solidFill>
                  <a:srgbClr val="0070C0"/>
                </a:solidFill>
              </a:rPr>
              <a:t>）；人们忧伤时，那月色也顿时变得冷幽幽的，照得人倍感凄凉，令人难耐，</a:t>
            </a:r>
            <a:r>
              <a:rPr lang="en-US" altLang="zh-CN" sz="1200" dirty="0" smtClean="0">
                <a:solidFill>
                  <a:srgbClr val="0070C0"/>
                </a:solidFill>
              </a:rPr>
              <a:t>——“</a:t>
            </a:r>
            <a:r>
              <a:rPr lang="zh-CN" altLang="en-US" sz="1200" dirty="0" smtClean="0">
                <a:solidFill>
                  <a:srgbClr val="0070C0"/>
                </a:solidFill>
              </a:rPr>
              <a:t>明月，明月，照得离人愁绝”（冯延巳词）。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749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72520" y="584886"/>
            <a:ext cx="4577707" cy="5318098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dirty="0">
                <a:solidFill>
                  <a:srgbClr val="FF0000"/>
                </a:solidFill>
              </a:rPr>
              <a:t>归字</a:t>
            </a:r>
            <a:r>
              <a:rPr lang="zh-CN" altLang="en-US" sz="2800" dirty="0" smtClean="0">
                <a:solidFill>
                  <a:srgbClr val="FF0000"/>
                </a:solidFill>
              </a:rPr>
              <a:t>谣</a:t>
            </a:r>
            <a:endParaRPr lang="zh-CN" alt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FF0000"/>
                </a:solidFill>
              </a:rPr>
              <a:t>归！目</a:t>
            </a:r>
            <a:r>
              <a:rPr lang="zh-CN" altLang="en-US" sz="2800" dirty="0" smtClean="0">
                <a:solidFill>
                  <a:srgbClr val="FF0000"/>
                </a:solidFill>
              </a:rPr>
              <a:t>断吾</a:t>
            </a:r>
            <a:r>
              <a:rPr lang="zh-CN" altLang="en-US" sz="2800" dirty="0">
                <a:solidFill>
                  <a:srgbClr val="FF0000"/>
                </a:solidFill>
              </a:rPr>
              <a:t>庐小翠微。斜阳外，白鸟傍山飞</a:t>
            </a:r>
            <a:r>
              <a:rPr lang="zh-CN" altLang="en-US" sz="2800" dirty="0" smtClean="0">
                <a:solidFill>
                  <a:srgbClr val="FF0000"/>
                </a:solidFill>
              </a:rPr>
              <a:t>。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sz="1200" dirty="0" smtClean="0">
                <a:solidFill>
                  <a:srgbClr val="002060"/>
                </a:solidFill>
              </a:rPr>
              <a:t>注释：目</a:t>
            </a:r>
            <a:r>
              <a:rPr lang="zh-CN" altLang="en-US" sz="1200" dirty="0">
                <a:solidFill>
                  <a:srgbClr val="002060"/>
                </a:solidFill>
              </a:rPr>
              <a:t>断：极目所望</a:t>
            </a:r>
            <a:r>
              <a:rPr lang="zh-CN" altLang="en-US" sz="1200" dirty="0" smtClean="0">
                <a:solidFill>
                  <a:srgbClr val="002060"/>
                </a:solidFill>
              </a:rPr>
              <a:t>。</a:t>
            </a:r>
            <a:endParaRPr lang="en-US" altLang="zh-CN" sz="12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1200" dirty="0">
                <a:solidFill>
                  <a:srgbClr val="002060"/>
                </a:solidFill>
              </a:rPr>
              <a:t>这首明白如话的小令，仅十六字，却生动地表现了作者不愿与统治阶级合作、弃官归隐的决心和气魄。</a:t>
            </a:r>
          </a:p>
          <a:p>
            <a:pPr marL="0" indent="0">
              <a:buNone/>
            </a:pPr>
            <a:r>
              <a:rPr lang="zh-CN" altLang="en-US" sz="1200" dirty="0">
                <a:solidFill>
                  <a:srgbClr val="002060"/>
                </a:solidFill>
              </a:rPr>
              <a:t>起句仅一“归”字，冲口而出，斩钉截铁，既有弃官归隐的决心，又有与统治阶级决裂的气魄。当作者快到家时，远远望见自己那掩映在绿树丛中小巧可爱的房子，心情激动，就用“目断”、“小翠微”等词语表现他归家的迫切和对家园的深情。顺着作者的思路，以下两句是写归家后的情景。“斜阳外，白鸟傍山飞”在傍晚时，落日、青山、白鸟构成一幅美丽的画面。落日、青山之静配以白鸟飞翔之动，使画面静中有动，景中含情，充满诗情画意。使作者此时有物我两忘的出世之感。</a:t>
            </a:r>
          </a:p>
          <a:p>
            <a:pPr marL="0" indent="0">
              <a:buNone/>
            </a:pPr>
            <a:r>
              <a:rPr lang="zh-CN" altLang="en-US" sz="1200" dirty="0">
                <a:solidFill>
                  <a:srgbClr val="002060"/>
                </a:solidFill>
              </a:rPr>
              <a:t>全词仅十六字，却含意丰富，充满了超凡脱俗的豪情。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671" y="584886"/>
            <a:ext cx="4873528" cy="253622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869670" y="4062968"/>
            <a:ext cx="487352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 smtClean="0">
                <a:solidFill>
                  <a:srgbClr val="002060"/>
                </a:solidFill>
              </a:rPr>
              <a:t>袁去华（生卒年不详），字宣卿，奉新（今属江西）人。绍兴十五年（</a:t>
            </a:r>
            <a:r>
              <a:rPr lang="en-US" altLang="zh-CN" sz="1400" dirty="0" smtClean="0">
                <a:solidFill>
                  <a:srgbClr val="002060"/>
                </a:solidFill>
              </a:rPr>
              <a:t>1145</a:t>
            </a:r>
            <a:r>
              <a:rPr lang="zh-CN" altLang="en-US" sz="1400" dirty="0" smtClean="0">
                <a:solidFill>
                  <a:srgbClr val="002060"/>
                </a:solidFill>
              </a:rPr>
              <a:t>）进士，曾任善化（今湖南长沙）和石首（今属湖北）知县。有</a:t>
            </a:r>
            <a:r>
              <a:rPr lang="en-US" altLang="zh-CN" sz="1400" dirty="0" smtClean="0">
                <a:solidFill>
                  <a:srgbClr val="002060"/>
                </a:solidFill>
              </a:rPr>
              <a:t>《</a:t>
            </a:r>
            <a:r>
              <a:rPr lang="zh-CN" altLang="en-US" sz="1400" dirty="0" smtClean="0">
                <a:solidFill>
                  <a:srgbClr val="002060"/>
                </a:solidFill>
              </a:rPr>
              <a:t>袁宣卿词</a:t>
            </a:r>
            <a:r>
              <a:rPr lang="en-US" altLang="zh-CN" sz="1400" dirty="0" smtClean="0">
                <a:solidFill>
                  <a:srgbClr val="002060"/>
                </a:solidFill>
              </a:rPr>
              <a:t>》</a:t>
            </a:r>
            <a:r>
              <a:rPr lang="zh-CN" altLang="en-US" sz="1400" dirty="0" smtClean="0">
                <a:solidFill>
                  <a:srgbClr val="002060"/>
                </a:solidFill>
              </a:rPr>
              <a:t>。</a:t>
            </a:r>
            <a:endParaRPr lang="zh-CN" altLang="en-US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865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75959" y="280087"/>
            <a:ext cx="5500344" cy="63843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CN" altLang="en-US" sz="2900" b="1" dirty="0">
                <a:solidFill>
                  <a:srgbClr val="002060"/>
                </a:solidFill>
              </a:rPr>
              <a:t>十六字令三首</a:t>
            </a:r>
          </a:p>
          <a:p>
            <a:pPr marL="0" indent="0">
              <a:buNone/>
            </a:pPr>
            <a:r>
              <a:rPr lang="en-US" altLang="zh-CN" sz="2900" dirty="0">
                <a:solidFill>
                  <a:srgbClr val="002060"/>
                </a:solidFill>
              </a:rPr>
              <a:t>【</a:t>
            </a:r>
            <a:r>
              <a:rPr lang="zh-CN" altLang="en-US" sz="2900" dirty="0">
                <a:solidFill>
                  <a:srgbClr val="002060"/>
                </a:solidFill>
              </a:rPr>
              <a:t>作者</a:t>
            </a:r>
            <a:r>
              <a:rPr lang="en-US" altLang="zh-CN" sz="2900" dirty="0">
                <a:solidFill>
                  <a:srgbClr val="002060"/>
                </a:solidFill>
              </a:rPr>
              <a:t>】</a:t>
            </a:r>
            <a:r>
              <a:rPr lang="zh-CN" altLang="en-US" sz="2900" dirty="0">
                <a:solidFill>
                  <a:srgbClr val="002060"/>
                </a:solidFill>
              </a:rPr>
              <a:t>毛泽东</a:t>
            </a:r>
          </a:p>
          <a:p>
            <a:pPr marL="0" indent="0">
              <a:buNone/>
            </a:pPr>
            <a:r>
              <a:rPr lang="zh-CN" altLang="en-US" sz="2900" dirty="0">
                <a:solidFill>
                  <a:srgbClr val="002060"/>
                </a:solidFill>
              </a:rPr>
              <a:t>山，快马加鞭未下鞍</a:t>
            </a:r>
            <a:r>
              <a:rPr lang="zh-CN" altLang="en-US" sz="2900" dirty="0" smtClean="0">
                <a:solidFill>
                  <a:srgbClr val="002060"/>
                </a:solidFill>
              </a:rPr>
              <a:t>。惊</a:t>
            </a:r>
            <a:r>
              <a:rPr lang="zh-CN" altLang="en-US" sz="2900" dirty="0">
                <a:solidFill>
                  <a:srgbClr val="002060"/>
                </a:solidFill>
              </a:rPr>
              <a:t>回首，离天三尺三。</a:t>
            </a:r>
          </a:p>
          <a:p>
            <a:pPr marL="0" indent="0">
              <a:buNone/>
            </a:pPr>
            <a:r>
              <a:rPr lang="zh-CN" altLang="en-US" sz="2900" dirty="0" smtClean="0">
                <a:solidFill>
                  <a:srgbClr val="002060"/>
                </a:solidFill>
              </a:rPr>
              <a:t>山</a:t>
            </a:r>
            <a:r>
              <a:rPr lang="zh-CN" altLang="en-US" sz="2900" dirty="0">
                <a:solidFill>
                  <a:srgbClr val="002060"/>
                </a:solidFill>
              </a:rPr>
              <a:t>，倒海翻江卷巨澜</a:t>
            </a:r>
            <a:r>
              <a:rPr lang="zh-CN" altLang="en-US" sz="2900" dirty="0" smtClean="0">
                <a:solidFill>
                  <a:srgbClr val="002060"/>
                </a:solidFill>
              </a:rPr>
              <a:t>。奔腾</a:t>
            </a:r>
            <a:r>
              <a:rPr lang="zh-CN" altLang="en-US" sz="2900" dirty="0">
                <a:solidFill>
                  <a:srgbClr val="002060"/>
                </a:solidFill>
              </a:rPr>
              <a:t>急，万马战犹酣</a:t>
            </a:r>
            <a:r>
              <a:rPr lang="zh-CN" altLang="en-US" sz="2900" dirty="0" smtClean="0">
                <a:solidFill>
                  <a:srgbClr val="002060"/>
                </a:solidFill>
              </a:rPr>
              <a:t>。</a:t>
            </a:r>
            <a:endParaRPr lang="en-US" altLang="zh-CN" sz="2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2900" dirty="0" smtClean="0">
                <a:solidFill>
                  <a:srgbClr val="002060"/>
                </a:solidFill>
              </a:rPr>
              <a:t> 山</a:t>
            </a:r>
            <a:r>
              <a:rPr lang="zh-CN" altLang="en-US" sz="2900" dirty="0">
                <a:solidFill>
                  <a:srgbClr val="002060"/>
                </a:solidFill>
              </a:rPr>
              <a:t>，刺破青天锷未残</a:t>
            </a:r>
            <a:r>
              <a:rPr lang="zh-CN" altLang="en-US" sz="2900" dirty="0" smtClean="0">
                <a:solidFill>
                  <a:srgbClr val="002060"/>
                </a:solidFill>
              </a:rPr>
              <a:t>。 天</a:t>
            </a:r>
            <a:r>
              <a:rPr lang="zh-CN" altLang="en-US" sz="2900" dirty="0">
                <a:solidFill>
                  <a:srgbClr val="002060"/>
                </a:solidFill>
              </a:rPr>
              <a:t>欲堕，赖以拄其间</a:t>
            </a:r>
            <a:r>
              <a:rPr lang="zh-CN" altLang="en-US" sz="2900" dirty="0" smtClean="0">
                <a:solidFill>
                  <a:srgbClr val="002060"/>
                </a:solidFill>
              </a:rPr>
              <a:t>。</a:t>
            </a:r>
            <a:endParaRPr lang="en-US" altLang="zh-CN" sz="2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1400" dirty="0">
                <a:solidFill>
                  <a:srgbClr val="FF0000"/>
                </a:solidFill>
              </a:rPr>
              <a:t>秒懂</a:t>
            </a:r>
            <a:r>
              <a:rPr lang="zh-CN" altLang="en-US" sz="1400" dirty="0" smtClean="0">
                <a:solidFill>
                  <a:srgbClr val="FF0000"/>
                </a:solidFill>
              </a:rPr>
              <a:t>百科：</a:t>
            </a:r>
            <a:r>
              <a:rPr lang="en-US" altLang="zh-CN" sz="1400" dirty="0">
                <a:solidFill>
                  <a:srgbClr val="FF0000"/>
                </a:solidFill>
                <a:hlinkClick r:id="rId2"/>
              </a:rPr>
              <a:t>https://baike.baidu.com/item/%</a:t>
            </a:r>
            <a:r>
              <a:rPr lang="en-US" altLang="zh-CN" sz="1400" dirty="0" smtClean="0">
                <a:solidFill>
                  <a:srgbClr val="FF0000"/>
                </a:solidFill>
                <a:hlinkClick r:id="rId2"/>
              </a:rPr>
              <a:t>E5%8D%81%E5%85%AD%E5%AD%97%E4%BB%A4%E4%B8%89%E9%A6%96/4476889?fr=aladdin</a:t>
            </a:r>
            <a:endParaRPr lang="en-US" altLang="zh-CN" sz="1400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400" dirty="0">
                <a:solidFill>
                  <a:srgbClr val="FF0000"/>
                </a:solidFill>
              </a:rPr>
              <a:t>注释：①快马加鞭：徐姬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杀狗记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 “何不快马加鞭，径赶至苍山，求取伯伯！”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400" dirty="0">
                <a:solidFill>
                  <a:srgbClr val="FF0000"/>
                </a:solidFill>
              </a:rPr>
              <a:t>②离天三尺三，作者原注：“湖南民谣：‘上有骷髅山，下有八宝山，离天三尺三。人过要低头，马过要下鞍。’”又注：“这是湖南常德的民谣：”（按：这一注解可能是作者回答英译者时的误忆。常德地势较平坦，无此民谣。此当为贵州民谣。）骷髅山，未详。八宝山，在贵州雷山县。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贵州通志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：“八宝山与太平山相连如屏，三面绝壁，无路可登。唯南面稍平，乌道羊肠，人迹罕至。”红军长征时并未攀越八宝山，这里仅借民谣形容山之高。李白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蜀道难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：“连峰去天不盈尺。”贺铸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渔家傲．荆溪咏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：“南岳去天才尺五。”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400" dirty="0">
                <a:solidFill>
                  <a:srgbClr val="FF0000"/>
                </a:solidFill>
              </a:rPr>
              <a:t>③倒海翻江：形容声势、力量的巨大。陆游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夜宿阳山矶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：“五更颠风吹急雨，倒海翻江洗残暑。”这是形容水势之浩大。也作“翻江倒海”和“翻江搅海”。马致远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荐福碑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 “他那里撼岭巴江，搅海翻江，树倒摧崖。这孽畜，更做你这般，神通广大，也不合佛顶上大惊小怪。”卷：翻卷。澜：波浪。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孟子</a:t>
            </a:r>
            <a:r>
              <a:rPr lang="en-US" altLang="zh-CN" sz="1400" dirty="0">
                <a:solidFill>
                  <a:srgbClr val="FF0000"/>
                </a:solidFill>
              </a:rPr>
              <a:t>·</a:t>
            </a:r>
            <a:r>
              <a:rPr lang="zh-CN" altLang="en-US" sz="1400" dirty="0">
                <a:solidFill>
                  <a:srgbClr val="FF0000"/>
                </a:solidFill>
              </a:rPr>
              <a:t>尽心上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：“观水有术，必观其澜。”岑参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与高适薛据同登慈恩寺浮图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：“连山若波涛。”王安石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泊姚江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：“山如碧浪翻江去。”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400" dirty="0">
                <a:solidFill>
                  <a:srgbClr val="FF0000"/>
                </a:solidFill>
              </a:rPr>
              <a:t>④奔，急行，急跑，犹如奔驰，狂奔，飞奔。腾，本指马奔跃，即骏马在奔驰中向上跳跃。万马战犹酣：辛弃疾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沁园春</a:t>
            </a:r>
            <a:r>
              <a:rPr lang="en-US" altLang="zh-CN" sz="1400" dirty="0">
                <a:solidFill>
                  <a:srgbClr val="FF0000"/>
                </a:solidFill>
              </a:rPr>
              <a:t>·</a:t>
            </a:r>
            <a:r>
              <a:rPr lang="zh-CN" altLang="en-US" sz="1400" dirty="0">
                <a:solidFill>
                  <a:srgbClr val="FF0000"/>
                </a:solidFill>
              </a:rPr>
              <a:t>灵山齐庵赋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 “叠嶂西驰，万马回旋，众山欲东。”又，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菩萨蛮</a:t>
            </a:r>
            <a:r>
              <a:rPr lang="en-US" altLang="zh-CN" sz="1400" dirty="0">
                <a:solidFill>
                  <a:srgbClr val="FF0000"/>
                </a:solidFill>
              </a:rPr>
              <a:t>·</a:t>
            </a:r>
            <a:r>
              <a:rPr lang="zh-CN" altLang="en-US" sz="1400" dirty="0">
                <a:solidFill>
                  <a:srgbClr val="FF0000"/>
                </a:solidFill>
              </a:rPr>
              <a:t>金陵赏心亭为叶丞相赋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“青山欲共高人语，联翩万马来无数。烟雨却低回，望来终不来。”万马，千军万马之略。战，战斗，激战。犹，正在。酣，本指尽酒量畅饮，痛饮，这里指酣战，即不但久战未歇，而且正处在激烈、起劲的势头上。杜甫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丹青引赠曹将军霸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：“英姿飒爽来酣战。”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400" dirty="0">
                <a:solidFill>
                  <a:srgbClr val="FF0000"/>
                </a:solidFill>
              </a:rPr>
              <a:t>⑤锷：剑锋：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庄子</a:t>
            </a:r>
            <a:r>
              <a:rPr lang="en-US" altLang="zh-CN" sz="1400" dirty="0">
                <a:solidFill>
                  <a:srgbClr val="FF0000"/>
                </a:solidFill>
              </a:rPr>
              <a:t>·</a:t>
            </a:r>
            <a:r>
              <a:rPr lang="zh-CN" altLang="en-US" sz="1400" dirty="0">
                <a:solidFill>
                  <a:srgbClr val="FF0000"/>
                </a:solidFill>
              </a:rPr>
              <a:t>说剑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，“天子之剑，以燕溪石城为锋，齐岱为锷；”司马彪注：“锷，剑刃；一云剑棱也。”吴均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和萧洗马子显古意六首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：“莲花穿剑锷，秋月掩刀环。”柳宗元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与浩初上人同看山寄京华亲故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：“海畔尖山似剑芒。”李商隐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井络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：“井络天彭一掌中，漫夸天险剑为峰。”杨亿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成都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：“青山路险剑为峰。”残，残损、残缺、毁坏；青天，晴朗的天宇，由于晴朗而愈显其高远，因而刺破青天之山，自然也就愈加峻峭。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400" dirty="0">
                <a:solidFill>
                  <a:srgbClr val="FF0000"/>
                </a:solidFill>
              </a:rPr>
              <a:t>⑥欲，要，将要。堕，落下，掉下来。赖，依赖，依靠。以，用。拄，支撑，</a:t>
            </a:r>
            <a:r>
              <a:rPr lang="en-US" altLang="zh-CN" sz="1400" dirty="0">
                <a:solidFill>
                  <a:srgbClr val="FF0000"/>
                </a:solidFill>
              </a:rPr>
              <a:t>《</a:t>
            </a:r>
            <a:r>
              <a:rPr lang="zh-CN" altLang="en-US" sz="1400" dirty="0">
                <a:solidFill>
                  <a:srgbClr val="FF0000"/>
                </a:solidFill>
              </a:rPr>
              <a:t>战国策</a:t>
            </a:r>
            <a:r>
              <a:rPr lang="en-US" altLang="zh-CN" sz="1400" dirty="0">
                <a:solidFill>
                  <a:srgbClr val="FF0000"/>
                </a:solidFill>
              </a:rPr>
              <a:t>·</a:t>
            </a:r>
            <a:r>
              <a:rPr lang="zh-CN" altLang="en-US" sz="1400" dirty="0">
                <a:solidFill>
                  <a:srgbClr val="FF0000"/>
                </a:solidFill>
              </a:rPr>
              <a:t>齐策六</a:t>
            </a:r>
            <a:r>
              <a:rPr lang="en-US" altLang="zh-CN" sz="1400" dirty="0">
                <a:solidFill>
                  <a:srgbClr val="FF0000"/>
                </a:solidFill>
              </a:rPr>
              <a:t>》</a:t>
            </a:r>
            <a:r>
              <a:rPr lang="zh-CN" altLang="en-US" sz="1400" dirty="0">
                <a:solidFill>
                  <a:srgbClr val="FF0000"/>
                </a:solidFill>
              </a:rPr>
              <a:t>：“大冠若箕，修剑拄颐。”其间，指天地间。</a:t>
            </a:r>
            <a:endParaRPr lang="en-US" altLang="zh-CN" sz="1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1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7076303" y="4802311"/>
            <a:ext cx="4843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 smtClean="0">
                <a:solidFill>
                  <a:srgbClr val="002060"/>
                </a:solidFill>
              </a:rPr>
              <a:t>这三首小令作于</a:t>
            </a:r>
            <a:r>
              <a:rPr lang="en-US" altLang="zh-CN" sz="1200" dirty="0" smtClean="0">
                <a:solidFill>
                  <a:srgbClr val="002060"/>
                </a:solidFill>
              </a:rPr>
              <a:t>1934</a:t>
            </a:r>
            <a:r>
              <a:rPr lang="zh-CN" altLang="en-US" sz="1200" dirty="0" smtClean="0">
                <a:solidFill>
                  <a:srgbClr val="002060"/>
                </a:solidFill>
              </a:rPr>
              <a:t>年到</a:t>
            </a:r>
            <a:r>
              <a:rPr lang="en-US" altLang="zh-CN" sz="1200" dirty="0" smtClean="0">
                <a:solidFill>
                  <a:srgbClr val="002060"/>
                </a:solidFill>
              </a:rPr>
              <a:t>1935</a:t>
            </a:r>
            <a:r>
              <a:rPr lang="zh-CN" altLang="en-US" sz="1200" dirty="0" smtClean="0">
                <a:solidFill>
                  <a:srgbClr val="002060"/>
                </a:solidFill>
              </a:rPr>
              <a:t>年间。</a:t>
            </a:r>
            <a:r>
              <a:rPr lang="en-US" altLang="zh-CN" sz="1200" dirty="0" smtClean="0">
                <a:solidFill>
                  <a:srgbClr val="002060"/>
                </a:solidFill>
              </a:rPr>
              <a:t>1934</a:t>
            </a:r>
            <a:r>
              <a:rPr lang="zh-CN" altLang="en-US" sz="1200" dirty="0" smtClean="0">
                <a:solidFill>
                  <a:srgbClr val="002060"/>
                </a:solidFill>
              </a:rPr>
              <a:t>年</a:t>
            </a:r>
            <a:r>
              <a:rPr lang="en-US" altLang="zh-CN" sz="1200" dirty="0" smtClean="0">
                <a:solidFill>
                  <a:srgbClr val="002060"/>
                </a:solidFill>
              </a:rPr>
              <a:t>10</a:t>
            </a:r>
            <a:r>
              <a:rPr lang="zh-CN" altLang="en-US" sz="1200" dirty="0" smtClean="0">
                <a:solidFill>
                  <a:srgbClr val="002060"/>
                </a:solidFill>
              </a:rPr>
              <a:t>月，中央红军主力各军团分别从闽西的长汀、宁化和赣南的瑞金、雩都地区出发，开始了远离中央根据地井冈山的二万五千里长征。一路上，遭遇到数不尽的艰难困苦，除先后以鲜血和生命突破蒋介石设置的四道严密封锁线外，还越过了千山万水，不仅以举世罕见的牺牲精神，战胜了强敌，而且以同样罕见的吃苦精神，战胜了种种困难和天险。</a:t>
            </a:r>
            <a:endParaRPr lang="zh-CN" altLang="en-US" sz="1200" dirty="0">
              <a:solidFill>
                <a:srgbClr val="00206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535" y="660571"/>
            <a:ext cx="50800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90332"/>
      </p:ext>
    </p:extLst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</TotalTime>
  <Words>1900</Words>
  <Application>Microsoft Office PowerPoint</Application>
  <PresentationFormat>宽屏</PresentationFormat>
  <Paragraphs>47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幼圆</vt:lpstr>
      <vt:lpstr>Arial</vt:lpstr>
      <vt:lpstr>Century Gothic</vt:lpstr>
      <vt:lpstr>Wingdings 3</vt:lpstr>
      <vt:lpstr>丝状</vt:lpstr>
      <vt:lpstr>十六字令</vt:lpstr>
      <vt:lpstr>格律对照</vt:lpstr>
      <vt:lpstr>PowerPoint 演示文稿</vt:lpstr>
      <vt:lpstr>PowerPoint 演示文稿</vt:lpstr>
      <vt:lpstr>PowerPoint 演示文稿</vt:lpstr>
    </vt:vector>
  </TitlesOfParts>
  <Company>WWW.LENOVO.COM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十六字令</dc:title>
  <dc:creator>Windows 用户</dc:creator>
  <cp:lastModifiedBy>Windows 用户</cp:lastModifiedBy>
  <cp:revision>30</cp:revision>
  <dcterms:created xsi:type="dcterms:W3CDTF">2019-03-20T07:56:04Z</dcterms:created>
  <dcterms:modified xsi:type="dcterms:W3CDTF">2019-03-21T08:58:06Z</dcterms:modified>
</cp:coreProperties>
</file>