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92" r:id="rId5"/>
    <p:sldId id="259" r:id="rId6"/>
    <p:sldId id="266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303" r:id="rId18"/>
    <p:sldId id="304" r:id="rId19"/>
    <p:sldId id="305" r:id="rId20"/>
    <p:sldId id="306" r:id="rId21"/>
    <p:sldId id="265" r:id="rId22"/>
  </p:sldIdLst>
  <p:sldSz cx="9144000" cy="6858000" type="screen4x3"/>
  <p:notesSz cx="6845300" cy="91963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0099"/>
    <a:srgbClr val="99CCFF"/>
    <a:srgbClr val="FFFFFF"/>
    <a:srgbClr val="00CC99"/>
    <a:srgbClr val="339933"/>
    <a:srgbClr val="660066"/>
    <a:srgbClr val="006666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47" autoAdjust="0"/>
    <p:restoredTop sz="95916" autoAdjust="0"/>
  </p:normalViewPr>
  <p:slideViewPr>
    <p:cSldViewPr>
      <p:cViewPr>
        <p:scale>
          <a:sx n="60" d="100"/>
          <a:sy n="60" d="100"/>
        </p:scale>
        <p:origin x="-2333" y="-58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30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630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5C139A24-4B78-4758-90D7-313C5037B74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000732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91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30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630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CD9C9454-D1CD-4420-BE88-A0DE4331BC8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803844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5613"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2813"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68425"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5625"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9C9454-D1CD-4420-BE88-A0DE4331BC8C}" type="slidenum">
              <a:rPr lang="zh-CN" altLang="en-US" smtClean="0"/>
              <a:pPr>
                <a:defRPr/>
              </a:pPr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9C9454-D1CD-4420-BE88-A0DE4331BC8C}" type="slidenum">
              <a:rPr lang="zh-CN" altLang="en-US" smtClean="0"/>
              <a:pPr>
                <a:defRPr/>
              </a:pPr>
              <a:t>12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9C9454-D1CD-4420-BE88-A0DE4331BC8C}" type="slidenum">
              <a:rPr lang="zh-CN" altLang="en-US" smtClean="0"/>
              <a:pPr>
                <a:defRPr/>
              </a:pPr>
              <a:t>13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9C9454-D1CD-4420-BE88-A0DE4331BC8C}" type="slidenum">
              <a:rPr lang="zh-CN" altLang="en-US" smtClean="0"/>
              <a:pPr>
                <a:defRPr/>
              </a:pPr>
              <a:t>14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9C9454-D1CD-4420-BE88-A0DE4331BC8C}" type="slidenum">
              <a:rPr lang="zh-CN" altLang="en-US" smtClean="0"/>
              <a:pPr>
                <a:defRPr/>
              </a:pPr>
              <a:t>15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9C9454-D1CD-4420-BE88-A0DE4331BC8C}" type="slidenum">
              <a:rPr lang="zh-CN" altLang="en-US" smtClean="0"/>
              <a:pPr>
                <a:defRPr/>
              </a:pPr>
              <a:t>16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9C9454-D1CD-4420-BE88-A0DE4331BC8C}" type="slidenum">
              <a:rPr lang="zh-CN" altLang="en-US" smtClean="0"/>
              <a:pPr>
                <a:defRPr/>
              </a:pPr>
              <a:t>17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9C9454-D1CD-4420-BE88-A0DE4331BC8C}" type="slidenum">
              <a:rPr lang="zh-CN" altLang="en-US" smtClean="0"/>
              <a:pPr>
                <a:defRPr/>
              </a:pPr>
              <a:t>18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9C9454-D1CD-4420-BE88-A0DE4331BC8C}" type="slidenum">
              <a:rPr lang="zh-CN" altLang="en-US" smtClean="0"/>
              <a:pPr>
                <a:defRPr/>
              </a:pPr>
              <a:t>19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9C9454-D1CD-4420-BE88-A0DE4331BC8C}" type="slidenum">
              <a:rPr lang="zh-CN" altLang="en-US" smtClean="0"/>
              <a:pPr>
                <a:defRPr/>
              </a:pPr>
              <a:t>20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9C9454-D1CD-4420-BE88-A0DE4331BC8C}" type="slidenum">
              <a:rPr lang="zh-CN" altLang="en-US" smtClean="0"/>
              <a:pPr>
                <a:defRPr/>
              </a:pPr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举例错误的字符串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9C9454-D1CD-4420-BE88-A0DE4331BC8C}" type="slidenum">
              <a:rPr lang="zh-CN" altLang="en-US" smtClean="0"/>
              <a:pPr>
                <a:defRPr/>
              </a:pPr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9C9454-D1CD-4420-BE88-A0DE4331BC8C}" type="slidenum">
              <a:rPr lang="zh-CN" altLang="en-US" smtClean="0"/>
              <a:pPr>
                <a:defRPr/>
              </a:pPr>
              <a:t>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9C9454-D1CD-4420-BE88-A0DE4331BC8C}" type="slidenum">
              <a:rPr lang="zh-CN" altLang="en-US" smtClean="0"/>
              <a:pPr>
                <a:defRPr/>
              </a:pPr>
              <a:t>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9C9454-D1CD-4420-BE88-A0DE4331BC8C}" type="slidenum">
              <a:rPr lang="zh-CN" altLang="en-US" smtClean="0"/>
              <a:pPr>
                <a:defRPr/>
              </a:pPr>
              <a:t>8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9C9454-D1CD-4420-BE88-A0DE4331BC8C}" type="slidenum">
              <a:rPr lang="zh-CN" altLang="en-US" smtClean="0"/>
              <a:pPr>
                <a:defRPr/>
              </a:pPr>
              <a:t>9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9C9454-D1CD-4420-BE88-A0DE4331BC8C}" type="slidenum">
              <a:rPr lang="zh-CN" altLang="en-US" smtClean="0"/>
              <a:pPr>
                <a:defRPr/>
              </a:pPr>
              <a:t>10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9C9454-D1CD-4420-BE88-A0DE4331BC8C}" type="slidenum">
              <a:rPr lang="zh-CN" altLang="en-US" smtClean="0"/>
              <a:pPr>
                <a:defRPr/>
              </a:pPr>
              <a:t>11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68450" y="4454525"/>
            <a:ext cx="7573963" cy="952500"/>
          </a:xfrm>
          <a:prstGeom prst="rect">
            <a:avLst/>
          </a:prstGeom>
          <a:solidFill>
            <a:schemeClr val="bg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kumimoji="1" lang="zh-CN" altLang="en-US">
              <a:ea typeface="宋体" charset="-122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6415088"/>
            <a:ext cx="9142413" cy="44132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kumimoji="1" lang="zh-CN" altLang="en-US">
              <a:ea typeface="宋体" charset="-122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7573963" y="5902325"/>
            <a:ext cx="1570037" cy="955675"/>
          </a:xfrm>
          <a:custGeom>
            <a:avLst/>
            <a:gdLst/>
            <a:ahLst/>
            <a:cxnLst>
              <a:cxn ang="0">
                <a:pos x="243" y="0"/>
              </a:cxn>
              <a:cxn ang="0">
                <a:pos x="988" y="346"/>
              </a:cxn>
              <a:cxn ang="0">
                <a:pos x="953" y="600"/>
              </a:cxn>
              <a:cxn ang="0">
                <a:pos x="0" y="601"/>
              </a:cxn>
              <a:cxn ang="0">
                <a:pos x="243" y="0"/>
              </a:cxn>
            </a:cxnLst>
            <a:rect l="0" t="0" r="r" b="b"/>
            <a:pathLst>
              <a:path w="989" h="602">
                <a:moveTo>
                  <a:pt x="243" y="0"/>
                </a:moveTo>
                <a:lnTo>
                  <a:pt x="988" y="346"/>
                </a:lnTo>
                <a:lnTo>
                  <a:pt x="953" y="600"/>
                </a:lnTo>
                <a:lnTo>
                  <a:pt x="0" y="601"/>
                </a:lnTo>
                <a:lnTo>
                  <a:pt x="243" y="0"/>
                </a:lnTo>
              </a:path>
            </a:pathLst>
          </a:custGeom>
          <a:solidFill>
            <a:schemeClr val="tx1">
              <a:alpha val="50000"/>
            </a:scheme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ea typeface="宋体" charset="-122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7575550" y="6176963"/>
            <a:ext cx="1568450" cy="681037"/>
          </a:xfrm>
          <a:custGeom>
            <a:avLst/>
            <a:gdLst/>
            <a:ahLst/>
            <a:cxnLst>
              <a:cxn ang="0">
                <a:pos x="0" y="428"/>
              </a:cxn>
              <a:cxn ang="0">
                <a:pos x="427" y="0"/>
              </a:cxn>
              <a:cxn ang="0">
                <a:pos x="987" y="219"/>
              </a:cxn>
              <a:cxn ang="0">
                <a:pos x="987" y="428"/>
              </a:cxn>
              <a:cxn ang="0">
                <a:pos x="0" y="428"/>
              </a:cxn>
            </a:cxnLst>
            <a:rect l="0" t="0" r="r" b="b"/>
            <a:pathLst>
              <a:path w="988" h="429">
                <a:moveTo>
                  <a:pt x="0" y="428"/>
                </a:moveTo>
                <a:lnTo>
                  <a:pt x="427" y="0"/>
                </a:lnTo>
                <a:lnTo>
                  <a:pt x="987" y="219"/>
                </a:lnTo>
                <a:lnTo>
                  <a:pt x="987" y="428"/>
                </a:lnTo>
                <a:lnTo>
                  <a:pt x="0" y="428"/>
                </a:lnTo>
              </a:path>
            </a:pathLst>
          </a:custGeom>
          <a:solidFill>
            <a:schemeClr val="folHlink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ea typeface="宋体" charset="-122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9142413" cy="12954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kumimoji="1" lang="zh-CN" altLang="en-US">
              <a:ea typeface="宋体" charset="-122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0" y="0"/>
            <a:ext cx="2211388" cy="6858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92" y="240"/>
              </a:cxn>
              <a:cxn ang="0">
                <a:pos x="288" y="4319"/>
              </a:cxn>
              <a:cxn ang="0">
                <a:pos x="0" y="4319"/>
              </a:cxn>
              <a:cxn ang="0">
                <a:pos x="0" y="0"/>
              </a:cxn>
            </a:cxnLst>
            <a:rect l="0" t="0" r="r" b="b"/>
            <a:pathLst>
              <a:path w="1393" h="4320">
                <a:moveTo>
                  <a:pt x="0" y="0"/>
                </a:moveTo>
                <a:lnTo>
                  <a:pt x="1392" y="240"/>
                </a:lnTo>
                <a:lnTo>
                  <a:pt x="288" y="4319"/>
                </a:lnTo>
                <a:lnTo>
                  <a:pt x="0" y="4319"/>
                </a:lnTo>
                <a:lnTo>
                  <a:pt x="0" y="0"/>
                </a:lnTo>
              </a:path>
            </a:pathLst>
          </a:custGeom>
          <a:solidFill>
            <a:schemeClr val="tx1">
              <a:alpha val="50000"/>
            </a:scheme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ea typeface="宋体" charset="-122"/>
            </a:endParaRPr>
          </a:p>
        </p:txBody>
      </p:sp>
      <p:sp>
        <p:nvSpPr>
          <p:cNvPr id="10" name="Freeform 10"/>
          <p:cNvSpPr>
            <a:spLocks/>
          </p:cNvSpPr>
          <p:nvPr/>
        </p:nvSpPr>
        <p:spPr bwMode="auto">
          <a:xfrm>
            <a:off x="3175" y="-15875"/>
            <a:ext cx="1522413" cy="6873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58" y="346"/>
              </a:cxn>
              <a:cxn ang="0">
                <a:pos x="286" y="4329"/>
              </a:cxn>
              <a:cxn ang="0">
                <a:pos x="0" y="4329"/>
              </a:cxn>
              <a:cxn ang="0">
                <a:pos x="0" y="0"/>
              </a:cxn>
            </a:cxnLst>
            <a:rect l="0" t="0" r="r" b="b"/>
            <a:pathLst>
              <a:path w="959" h="4330">
                <a:moveTo>
                  <a:pt x="0" y="0"/>
                </a:moveTo>
                <a:lnTo>
                  <a:pt x="958" y="346"/>
                </a:lnTo>
                <a:lnTo>
                  <a:pt x="286" y="4329"/>
                </a:lnTo>
                <a:lnTo>
                  <a:pt x="0" y="4329"/>
                </a:lnTo>
                <a:lnTo>
                  <a:pt x="0" y="0"/>
                </a:lnTo>
              </a:path>
            </a:pathLst>
          </a:custGeom>
          <a:solidFill>
            <a:schemeClr val="folHlink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ea typeface="宋体" charset="-122"/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600200" y="4495800"/>
            <a:ext cx="6781800" cy="9144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 anchor="ctr"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11" name="Rectangle 1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B35BF-3FD6-482A-BCAB-D814BBD0F8F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2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" name="Rectangle 14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7901F-5C4C-4AC5-95DC-B4D8E2AE9D1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269163" y="0"/>
            <a:ext cx="1716087" cy="60785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2117725" y="0"/>
            <a:ext cx="4999038" cy="60785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F1026-8CFD-4CF0-BCAA-EF444634D8B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2043C8-191A-473A-B823-E807D4A7415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2D2E94-2E7A-43EA-A3E7-D8089DA894F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2209800" y="1927225"/>
            <a:ext cx="3311525" cy="4151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673725" y="1927225"/>
            <a:ext cx="3311525" cy="4151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68EEA-1730-4DA2-B593-D3E72161F8F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57983-BB28-4098-8CD6-EEBB7247195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1EAE97-7BFC-4DA4-9D83-11D1D088709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18ADC-7923-4A13-9FB7-24407ABC950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425C14-5C27-4231-A3E9-51D97D3C86B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56425-6EDE-4920-8B25-E1B3B896872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415088"/>
            <a:ext cx="9142413" cy="44132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kumimoji="1" lang="zh-CN" altLang="en-US">
              <a:ea typeface="宋体" charset="-122"/>
            </a:endParaRPr>
          </a:p>
        </p:txBody>
      </p:sp>
      <p:sp>
        <p:nvSpPr>
          <p:cNvPr id="1028" name="Freeform 4"/>
          <p:cNvSpPr>
            <a:spLocks/>
          </p:cNvSpPr>
          <p:nvPr/>
        </p:nvSpPr>
        <p:spPr bwMode="auto">
          <a:xfrm>
            <a:off x="7573963" y="5902325"/>
            <a:ext cx="1570037" cy="955675"/>
          </a:xfrm>
          <a:custGeom>
            <a:avLst/>
            <a:gdLst/>
            <a:ahLst/>
            <a:cxnLst>
              <a:cxn ang="0">
                <a:pos x="243" y="0"/>
              </a:cxn>
              <a:cxn ang="0">
                <a:pos x="988" y="346"/>
              </a:cxn>
              <a:cxn ang="0">
                <a:pos x="953" y="600"/>
              </a:cxn>
              <a:cxn ang="0">
                <a:pos x="0" y="601"/>
              </a:cxn>
              <a:cxn ang="0">
                <a:pos x="243" y="0"/>
              </a:cxn>
            </a:cxnLst>
            <a:rect l="0" t="0" r="r" b="b"/>
            <a:pathLst>
              <a:path w="989" h="602">
                <a:moveTo>
                  <a:pt x="243" y="0"/>
                </a:moveTo>
                <a:lnTo>
                  <a:pt x="988" y="346"/>
                </a:lnTo>
                <a:lnTo>
                  <a:pt x="953" y="600"/>
                </a:lnTo>
                <a:lnTo>
                  <a:pt x="0" y="601"/>
                </a:lnTo>
                <a:lnTo>
                  <a:pt x="243" y="0"/>
                </a:lnTo>
              </a:path>
            </a:pathLst>
          </a:custGeom>
          <a:solidFill>
            <a:schemeClr val="tx1">
              <a:alpha val="50000"/>
            </a:scheme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ea typeface="宋体" charset="-122"/>
            </a:endParaRPr>
          </a:p>
        </p:txBody>
      </p:sp>
      <p:sp>
        <p:nvSpPr>
          <p:cNvPr id="1029" name="Freeform 5"/>
          <p:cNvSpPr>
            <a:spLocks/>
          </p:cNvSpPr>
          <p:nvPr/>
        </p:nvSpPr>
        <p:spPr bwMode="auto">
          <a:xfrm>
            <a:off x="7575550" y="6176963"/>
            <a:ext cx="1568450" cy="681037"/>
          </a:xfrm>
          <a:custGeom>
            <a:avLst/>
            <a:gdLst/>
            <a:ahLst/>
            <a:cxnLst>
              <a:cxn ang="0">
                <a:pos x="0" y="428"/>
              </a:cxn>
              <a:cxn ang="0">
                <a:pos x="427" y="0"/>
              </a:cxn>
              <a:cxn ang="0">
                <a:pos x="987" y="219"/>
              </a:cxn>
              <a:cxn ang="0">
                <a:pos x="987" y="428"/>
              </a:cxn>
              <a:cxn ang="0">
                <a:pos x="0" y="428"/>
              </a:cxn>
            </a:cxnLst>
            <a:rect l="0" t="0" r="r" b="b"/>
            <a:pathLst>
              <a:path w="988" h="429">
                <a:moveTo>
                  <a:pt x="0" y="428"/>
                </a:moveTo>
                <a:lnTo>
                  <a:pt x="427" y="0"/>
                </a:lnTo>
                <a:lnTo>
                  <a:pt x="987" y="219"/>
                </a:lnTo>
                <a:lnTo>
                  <a:pt x="987" y="428"/>
                </a:lnTo>
                <a:lnTo>
                  <a:pt x="0" y="428"/>
                </a:lnTo>
              </a:path>
            </a:pathLst>
          </a:custGeom>
          <a:solidFill>
            <a:schemeClr val="folHlink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ea typeface="宋体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2413" cy="12954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kumimoji="1" lang="zh-CN" altLang="en-US">
              <a:ea typeface="宋体" charset="-122"/>
            </a:endParaRPr>
          </a:p>
        </p:txBody>
      </p:sp>
      <p:sp>
        <p:nvSpPr>
          <p:cNvPr id="1031" name="Freeform 7"/>
          <p:cNvSpPr>
            <a:spLocks/>
          </p:cNvSpPr>
          <p:nvPr/>
        </p:nvSpPr>
        <p:spPr bwMode="auto">
          <a:xfrm>
            <a:off x="0" y="0"/>
            <a:ext cx="2211388" cy="6858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92" y="240"/>
              </a:cxn>
              <a:cxn ang="0">
                <a:pos x="288" y="4319"/>
              </a:cxn>
              <a:cxn ang="0">
                <a:pos x="0" y="4319"/>
              </a:cxn>
              <a:cxn ang="0">
                <a:pos x="0" y="0"/>
              </a:cxn>
            </a:cxnLst>
            <a:rect l="0" t="0" r="r" b="b"/>
            <a:pathLst>
              <a:path w="1393" h="4320">
                <a:moveTo>
                  <a:pt x="0" y="0"/>
                </a:moveTo>
                <a:lnTo>
                  <a:pt x="1392" y="240"/>
                </a:lnTo>
                <a:lnTo>
                  <a:pt x="288" y="4319"/>
                </a:lnTo>
                <a:lnTo>
                  <a:pt x="0" y="4319"/>
                </a:lnTo>
                <a:lnTo>
                  <a:pt x="0" y="0"/>
                </a:lnTo>
              </a:path>
            </a:pathLst>
          </a:custGeom>
          <a:solidFill>
            <a:schemeClr val="tx1">
              <a:alpha val="50000"/>
            </a:scheme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ea typeface="宋体" charset="-122"/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9438" y="6415088"/>
            <a:ext cx="159385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ea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27263" y="6415088"/>
            <a:ext cx="509111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ea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345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117725" y="0"/>
            <a:ext cx="6867525" cy="106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35" name="Freeform 11"/>
          <p:cNvSpPr>
            <a:spLocks/>
          </p:cNvSpPr>
          <p:nvPr/>
        </p:nvSpPr>
        <p:spPr bwMode="auto">
          <a:xfrm>
            <a:off x="0" y="-15875"/>
            <a:ext cx="1522413" cy="6873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58" y="346"/>
              </a:cxn>
              <a:cxn ang="0">
                <a:pos x="286" y="4329"/>
              </a:cxn>
              <a:cxn ang="0">
                <a:pos x="0" y="4329"/>
              </a:cxn>
              <a:cxn ang="0">
                <a:pos x="0" y="0"/>
              </a:cxn>
            </a:cxnLst>
            <a:rect l="0" t="0" r="r" b="b"/>
            <a:pathLst>
              <a:path w="959" h="4330">
                <a:moveTo>
                  <a:pt x="0" y="0"/>
                </a:moveTo>
                <a:lnTo>
                  <a:pt x="958" y="346"/>
                </a:lnTo>
                <a:lnTo>
                  <a:pt x="286" y="4329"/>
                </a:lnTo>
                <a:lnTo>
                  <a:pt x="0" y="4329"/>
                </a:lnTo>
                <a:lnTo>
                  <a:pt x="0" y="0"/>
                </a:lnTo>
              </a:path>
            </a:pathLst>
          </a:custGeom>
          <a:solidFill>
            <a:schemeClr val="folHlink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ea typeface="宋体" charset="-122"/>
            </a:endParaRPr>
          </a:p>
        </p:txBody>
      </p:sp>
      <p:sp>
        <p:nvSpPr>
          <p:cNvPr id="14347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09800" y="1927225"/>
            <a:ext cx="6775450" cy="415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3213" y="6415088"/>
            <a:ext cx="969962" cy="4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ea typeface="宋体" charset="-122"/>
              </a:defRPr>
            </a:lvl1pPr>
          </a:lstStyle>
          <a:p>
            <a:pPr>
              <a:defRPr/>
            </a:pPr>
            <a:fld id="{5F21B22D-815C-40C6-B8F3-401887436DB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" pitchFamily="2" charset="2"/>
        <a:buChar char="u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8.png"/><Relationship Id="rId5" Type="http://schemas.openxmlformats.org/officeDocument/2006/relationships/image" Target="../media/image1.wmf"/><Relationship Id="rId4" Type="http://schemas.openxmlformats.org/officeDocument/2006/relationships/oleObject" Target="../embeddings/oleObject1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9.png"/><Relationship Id="rId5" Type="http://schemas.openxmlformats.org/officeDocument/2006/relationships/image" Target="../media/image1.wmf"/><Relationship Id="rId4" Type="http://schemas.openxmlformats.org/officeDocument/2006/relationships/oleObject" Target="../embeddings/oleObject1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0.png"/><Relationship Id="rId5" Type="http://schemas.openxmlformats.org/officeDocument/2006/relationships/image" Target="../media/image1.wmf"/><Relationship Id="rId4" Type="http://schemas.openxmlformats.org/officeDocument/2006/relationships/oleObject" Target="../embeddings/oleObject1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1.png"/><Relationship Id="rId5" Type="http://schemas.openxmlformats.org/officeDocument/2006/relationships/image" Target="../media/image1.wmf"/><Relationship Id="rId4" Type="http://schemas.openxmlformats.org/officeDocument/2006/relationships/oleObject" Target="../embeddings/oleObject1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2.png"/><Relationship Id="rId5" Type="http://schemas.openxmlformats.org/officeDocument/2006/relationships/image" Target="../media/image1.wmf"/><Relationship Id="rId4" Type="http://schemas.openxmlformats.org/officeDocument/2006/relationships/oleObject" Target="../embeddings/oleObject1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13.png"/><Relationship Id="rId5" Type="http://schemas.openxmlformats.org/officeDocument/2006/relationships/image" Target="../media/image1.wmf"/><Relationship Id="rId4" Type="http://schemas.openxmlformats.org/officeDocument/2006/relationships/oleObject" Target="../embeddings/oleObject1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14.png"/><Relationship Id="rId5" Type="http://schemas.openxmlformats.org/officeDocument/2006/relationships/image" Target="../media/image1.wmf"/><Relationship Id="rId4" Type="http://schemas.openxmlformats.org/officeDocument/2006/relationships/oleObject" Target="../embeddings/oleObject16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15.png"/><Relationship Id="rId5" Type="http://schemas.openxmlformats.org/officeDocument/2006/relationships/image" Target="../media/image1.wmf"/><Relationship Id="rId4" Type="http://schemas.openxmlformats.org/officeDocument/2006/relationships/oleObject" Target="../embeddings/oleObject17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16.png"/><Relationship Id="rId5" Type="http://schemas.openxmlformats.org/officeDocument/2006/relationships/image" Target="../media/image1.wmf"/><Relationship Id="rId4" Type="http://schemas.openxmlformats.org/officeDocument/2006/relationships/oleObject" Target="../embeddings/oleObject18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17.png"/><Relationship Id="rId5" Type="http://schemas.openxmlformats.org/officeDocument/2006/relationships/image" Target="../media/image1.wmf"/><Relationship Id="rId4" Type="http://schemas.openxmlformats.org/officeDocument/2006/relationships/oleObject" Target="../embeddings/oleObject19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18.png"/><Relationship Id="rId5" Type="http://schemas.openxmlformats.org/officeDocument/2006/relationships/image" Target="../media/image1.wmf"/><Relationship Id="rId4" Type="http://schemas.openxmlformats.org/officeDocument/2006/relationships/oleObject" Target="../embeddings/oleObject20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png"/><Relationship Id="rId5" Type="http://schemas.openxmlformats.org/officeDocument/2006/relationships/image" Target="../media/image1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png"/><Relationship Id="rId5" Type="http://schemas.openxmlformats.org/officeDocument/2006/relationships/image" Target="../media/image1.w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png"/><Relationship Id="rId5" Type="http://schemas.openxmlformats.org/officeDocument/2006/relationships/image" Target="../media/image1.wmf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7.png"/><Relationship Id="rId5" Type="http://schemas.openxmlformats.org/officeDocument/2006/relationships/image" Target="../media/image1.wmf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标题 6"/>
          <p:cNvSpPr>
            <a:spLocks noGrp="1"/>
          </p:cNvSpPr>
          <p:nvPr>
            <p:ph type="ctrTitle" sz="quarter"/>
          </p:nvPr>
        </p:nvSpPr>
        <p:spPr>
          <a:xfrm>
            <a:off x="1331640" y="3092425"/>
            <a:ext cx="6867525" cy="2136775"/>
          </a:xfrm>
        </p:spPr>
        <p:txBody>
          <a:bodyPr/>
          <a:lstStyle/>
          <a:p>
            <a:pPr eaLnBrk="1" hangingPunct="1"/>
            <a:r>
              <a:rPr lang="zh-CN" altLang="en-US" sz="5400" dirty="0" smtClean="0">
                <a:latin typeface="华文仿宋" pitchFamily="2" charset="-122"/>
                <a:ea typeface="华文仿宋" pitchFamily="2" charset="-122"/>
              </a:rPr>
              <a:t>  </a:t>
            </a:r>
            <a:r>
              <a:rPr lang="en-US" altLang="zh-CN" sz="5400" dirty="0" smtClean="0">
                <a:latin typeface="华文仿宋" pitchFamily="2" charset="-122"/>
                <a:ea typeface="华文仿宋" pitchFamily="2" charset="-122"/>
              </a:rPr>
              <a:t>Python</a:t>
            </a:r>
            <a:r>
              <a:rPr lang="zh-CN" altLang="en-US" sz="5400" dirty="0" smtClean="0">
                <a:latin typeface="华文仿宋" pitchFamily="2" charset="-122"/>
                <a:ea typeface="华文仿宋" pitchFamily="2" charset="-122"/>
              </a:rPr>
              <a:t>从入门到实战</a:t>
            </a:r>
            <a:r>
              <a:rPr lang="en-US" altLang="zh-CN" sz="5400" dirty="0" smtClean="0">
                <a:latin typeface="华文仿宋" pitchFamily="2" charset="-122"/>
                <a:ea typeface="华文仿宋" pitchFamily="2" charset="-122"/>
              </a:rPr>
              <a:t/>
            </a:r>
            <a:br>
              <a:rPr lang="en-US" altLang="zh-CN" sz="5400" dirty="0" smtClean="0">
                <a:latin typeface="华文仿宋" pitchFamily="2" charset="-122"/>
                <a:ea typeface="华文仿宋" pitchFamily="2" charset="-122"/>
              </a:rPr>
            </a:br>
            <a:r>
              <a:rPr lang="en-US" altLang="zh-CN" dirty="0" smtClean="0">
                <a:ea typeface="宋体" pitchFamily="2" charset="-122"/>
              </a:rPr>
              <a:t/>
            </a:r>
            <a:br>
              <a:rPr lang="en-US" altLang="zh-CN" dirty="0" smtClean="0">
                <a:ea typeface="宋体" pitchFamily="2" charset="-122"/>
              </a:rPr>
            </a:br>
            <a:r>
              <a:rPr lang="en-US" altLang="zh-CN" dirty="0" smtClean="0">
                <a:ea typeface="宋体" pitchFamily="2" charset="-122"/>
              </a:rPr>
              <a:t/>
            </a:r>
            <a:br>
              <a:rPr lang="en-US" altLang="zh-CN" dirty="0" smtClean="0">
                <a:ea typeface="宋体" pitchFamily="2" charset="-122"/>
              </a:rPr>
            </a:br>
            <a:r>
              <a:rPr lang="en-US" altLang="zh-CN" dirty="0" smtClean="0">
                <a:ea typeface="宋体" pitchFamily="2" charset="-122"/>
              </a:rPr>
              <a:t>        </a:t>
            </a:r>
            <a:r>
              <a:rPr lang="zh-CN" altLang="en-US" dirty="0" smtClean="0">
                <a:ea typeface="宋体" pitchFamily="2" charset="-122"/>
              </a:rPr>
              <a:t>第二章 变量和简单数据类型 </a:t>
            </a:r>
            <a:endParaRPr lang="zh-CN" altLang="en-US" dirty="0" smtClean="0">
              <a:latin typeface="仿宋_GB2312" pitchFamily="49" charset="-122"/>
              <a:ea typeface="仿宋_GB2312" pitchFamily="49" charset="-122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altLang="zh-CN" b="1" u="sng" dirty="0" smtClean="0">
                <a:solidFill>
                  <a:schemeClr val="tx2">
                    <a:lumMod val="95000"/>
                  </a:schemeClr>
                </a:solidFill>
                <a:latin typeface="华文仿宋" pitchFamily="2" charset="-122"/>
                <a:ea typeface="华文仿宋" pitchFamily="2" charset="-122"/>
              </a:rPr>
              <a:t>2.3 </a:t>
            </a:r>
            <a:r>
              <a:rPr lang="zh-CN" altLang="en-US" b="1" u="sng" dirty="0" smtClean="0">
                <a:solidFill>
                  <a:schemeClr val="tx2">
                    <a:lumMod val="95000"/>
                  </a:schemeClr>
                </a:solidFill>
                <a:latin typeface="华文仿宋" pitchFamily="2" charset="-122"/>
                <a:ea typeface="华文仿宋" pitchFamily="2" charset="-122"/>
              </a:rPr>
              <a:t>数字</a:t>
            </a:r>
            <a:endParaRPr lang="en-US" altLang="zh-CN" b="1" u="sng" dirty="0" smtClean="0">
              <a:solidFill>
                <a:schemeClr val="tx2">
                  <a:lumMod val="95000"/>
                </a:schemeClr>
              </a:solidFill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123728" y="1196752"/>
            <a:ext cx="4392488" cy="1008112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None/>
            </a:pPr>
            <a:r>
              <a:rPr lang="zh-CN" altLang="zh-CN" sz="2800" dirty="0" smtClean="0">
                <a:solidFill>
                  <a:schemeClr val="tx2"/>
                </a:solidFill>
                <a:latin typeface="华文仿宋" pitchFamily="2" charset="-122"/>
                <a:ea typeface="华文仿宋" pitchFamily="2" charset="-122"/>
              </a:rPr>
              <a:t>整数（</a:t>
            </a:r>
            <a:r>
              <a:rPr lang="en-US" altLang="zh-CN" sz="2800" dirty="0" smtClean="0">
                <a:solidFill>
                  <a:schemeClr val="tx2"/>
                </a:solidFill>
                <a:latin typeface="华文仿宋" pitchFamily="2" charset="-122"/>
                <a:ea typeface="华文仿宋" pitchFamily="2" charset="-122"/>
              </a:rPr>
              <a:t>Integer</a:t>
            </a:r>
            <a:r>
              <a:rPr lang="zh-CN" altLang="zh-CN" sz="2800" dirty="0" smtClean="0">
                <a:solidFill>
                  <a:schemeClr val="tx2"/>
                </a:solidFill>
                <a:latin typeface="华文仿宋" pitchFamily="2" charset="-122"/>
                <a:ea typeface="华文仿宋" pitchFamily="2" charset="-122"/>
              </a:rPr>
              <a:t>）</a:t>
            </a:r>
            <a:r>
              <a:rPr lang="zh-CN" altLang="en-US" sz="2800" dirty="0" smtClean="0">
                <a:solidFill>
                  <a:schemeClr val="tx2"/>
                </a:solidFill>
                <a:latin typeface="华文仿宋" pitchFamily="2" charset="-122"/>
                <a:ea typeface="华文仿宋" pitchFamily="2" charset="-122"/>
              </a:rPr>
              <a:t>求减法</a:t>
            </a:r>
            <a:r>
              <a:rPr lang="en-US" altLang="zh-CN" sz="2800" dirty="0" smtClean="0">
                <a:solidFill>
                  <a:srgbClr val="FF0000"/>
                </a:solidFill>
                <a:latin typeface="华文仿宋" pitchFamily="2" charset="-122"/>
                <a:ea typeface="华文仿宋" pitchFamily="2" charset="-122"/>
              </a:rPr>
              <a:t>-</a:t>
            </a:r>
            <a:endParaRPr lang="zh-CN" altLang="en-US" sz="2800" dirty="0" smtClean="0">
              <a:solidFill>
                <a:srgbClr val="FF0000"/>
              </a:solidFill>
              <a:latin typeface="华文仿宋" pitchFamily="2" charset="-122"/>
              <a:ea typeface="华文仿宋" pitchFamily="2" charset="-122"/>
            </a:endParaRPr>
          </a:p>
          <a:p>
            <a:pPr eaLnBrk="1" hangingPunct="1">
              <a:lnSpc>
                <a:spcPct val="150000"/>
              </a:lnSpc>
              <a:buNone/>
            </a:pPr>
            <a:endParaRPr lang="en-US" altLang="zh-CN" dirty="0" smtClean="0">
              <a:ea typeface="宋体" pitchFamily="2" charset="-122"/>
            </a:endParaRPr>
          </a:p>
        </p:txBody>
      </p:sp>
      <p:graphicFrame>
        <p:nvGraphicFramePr>
          <p:cNvPr id="4098" name="Object 1024"/>
          <p:cNvGraphicFramePr>
            <a:graphicFrameLocks/>
          </p:cNvGraphicFramePr>
          <p:nvPr/>
        </p:nvGraphicFramePr>
        <p:xfrm>
          <a:off x="171450" y="646113"/>
          <a:ext cx="1009650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17" name="ClipArt" r:id="rId4" imgW="996840" imgH="974880" progId="">
                  <p:embed/>
                </p:oleObj>
              </mc:Choice>
              <mc:Fallback>
                <p:oleObj name="ClipArt" r:id="rId4" imgW="996840" imgH="974880" progId="">
                  <p:embed/>
                  <p:pic>
                    <p:nvPicPr>
                      <p:cNvPr id="0" name="Object 102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" y="646113"/>
                        <a:ext cx="1009650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90115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03648" y="2204864"/>
            <a:ext cx="668655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altLang="zh-CN" b="1" u="sng" dirty="0" smtClean="0">
                <a:solidFill>
                  <a:schemeClr val="tx2">
                    <a:lumMod val="95000"/>
                  </a:schemeClr>
                </a:solidFill>
                <a:latin typeface="华文仿宋" pitchFamily="2" charset="-122"/>
                <a:ea typeface="华文仿宋" pitchFamily="2" charset="-122"/>
              </a:rPr>
              <a:t>2.3 </a:t>
            </a:r>
            <a:r>
              <a:rPr lang="zh-CN" altLang="en-US" b="1" u="sng" dirty="0" smtClean="0">
                <a:solidFill>
                  <a:schemeClr val="tx2">
                    <a:lumMod val="95000"/>
                  </a:schemeClr>
                </a:solidFill>
                <a:latin typeface="华文仿宋" pitchFamily="2" charset="-122"/>
                <a:ea typeface="华文仿宋" pitchFamily="2" charset="-122"/>
              </a:rPr>
              <a:t>数字</a:t>
            </a:r>
            <a:endParaRPr lang="en-US" altLang="zh-CN" b="1" u="sng" dirty="0" smtClean="0">
              <a:solidFill>
                <a:schemeClr val="tx2">
                  <a:lumMod val="95000"/>
                </a:schemeClr>
              </a:solidFill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123728" y="1196752"/>
            <a:ext cx="4392488" cy="1008112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None/>
            </a:pPr>
            <a:r>
              <a:rPr lang="zh-CN" altLang="zh-CN" sz="2800" dirty="0" smtClean="0">
                <a:solidFill>
                  <a:schemeClr val="tx2"/>
                </a:solidFill>
                <a:latin typeface="华文仿宋" pitchFamily="2" charset="-122"/>
                <a:ea typeface="华文仿宋" pitchFamily="2" charset="-122"/>
              </a:rPr>
              <a:t>整数（</a:t>
            </a:r>
            <a:r>
              <a:rPr lang="en-US" altLang="zh-CN" sz="2800" dirty="0" smtClean="0">
                <a:solidFill>
                  <a:schemeClr val="tx2"/>
                </a:solidFill>
                <a:latin typeface="华文仿宋" pitchFamily="2" charset="-122"/>
                <a:ea typeface="华文仿宋" pitchFamily="2" charset="-122"/>
              </a:rPr>
              <a:t>Integer</a:t>
            </a:r>
            <a:r>
              <a:rPr lang="zh-CN" altLang="zh-CN" sz="2800" dirty="0" smtClean="0">
                <a:solidFill>
                  <a:schemeClr val="tx2"/>
                </a:solidFill>
                <a:latin typeface="华文仿宋" pitchFamily="2" charset="-122"/>
                <a:ea typeface="华文仿宋" pitchFamily="2" charset="-122"/>
              </a:rPr>
              <a:t>）</a:t>
            </a:r>
            <a:r>
              <a:rPr lang="zh-CN" altLang="en-US" sz="2800" dirty="0" smtClean="0">
                <a:solidFill>
                  <a:schemeClr val="tx2"/>
                </a:solidFill>
                <a:latin typeface="华文仿宋" pitchFamily="2" charset="-122"/>
                <a:ea typeface="华文仿宋" pitchFamily="2" charset="-122"/>
              </a:rPr>
              <a:t>求乘法</a:t>
            </a:r>
            <a:r>
              <a:rPr lang="en-US" altLang="zh-CN" sz="2800" dirty="0" smtClean="0">
                <a:solidFill>
                  <a:srgbClr val="FF0000"/>
                </a:solidFill>
                <a:latin typeface="华文仿宋" pitchFamily="2" charset="-122"/>
                <a:ea typeface="华文仿宋" pitchFamily="2" charset="-122"/>
              </a:rPr>
              <a:t>*</a:t>
            </a:r>
            <a:endParaRPr lang="zh-CN" altLang="en-US" sz="2800" dirty="0" smtClean="0">
              <a:solidFill>
                <a:srgbClr val="FF0000"/>
              </a:solidFill>
              <a:latin typeface="华文仿宋" pitchFamily="2" charset="-122"/>
              <a:ea typeface="华文仿宋" pitchFamily="2" charset="-122"/>
            </a:endParaRPr>
          </a:p>
          <a:p>
            <a:pPr eaLnBrk="1" hangingPunct="1">
              <a:lnSpc>
                <a:spcPct val="150000"/>
              </a:lnSpc>
              <a:buNone/>
            </a:pPr>
            <a:endParaRPr lang="en-US" altLang="zh-CN" dirty="0" smtClean="0">
              <a:ea typeface="宋体" pitchFamily="2" charset="-122"/>
            </a:endParaRPr>
          </a:p>
        </p:txBody>
      </p:sp>
      <p:graphicFrame>
        <p:nvGraphicFramePr>
          <p:cNvPr id="4098" name="Object 1024"/>
          <p:cNvGraphicFramePr>
            <a:graphicFrameLocks/>
          </p:cNvGraphicFramePr>
          <p:nvPr/>
        </p:nvGraphicFramePr>
        <p:xfrm>
          <a:off x="171450" y="646113"/>
          <a:ext cx="1009650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41" name="ClipArt" r:id="rId4" imgW="996840" imgH="974880" progId="">
                  <p:embed/>
                </p:oleObj>
              </mc:Choice>
              <mc:Fallback>
                <p:oleObj name="ClipArt" r:id="rId4" imgW="996840" imgH="974880" progId="">
                  <p:embed/>
                  <p:pic>
                    <p:nvPicPr>
                      <p:cNvPr id="0" name="Object 102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" y="646113"/>
                        <a:ext cx="1009650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91139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87624" y="2276872"/>
            <a:ext cx="701040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云形标注 7"/>
          <p:cNvSpPr/>
          <p:nvPr/>
        </p:nvSpPr>
        <p:spPr bwMode="auto">
          <a:xfrm>
            <a:off x="4932040" y="3645024"/>
            <a:ext cx="2376264" cy="864096"/>
          </a:xfrm>
          <a:prstGeom prst="cloudCallout">
            <a:avLst>
              <a:gd name="adj1" fmla="val -154433"/>
              <a:gd name="adj2" fmla="val -27934"/>
            </a:avLst>
          </a:prstGeom>
          <a:solidFill>
            <a:srgbClr val="FFC00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2000" dirty="0" smtClean="0"/>
              <a:t>num1</a:t>
            </a:r>
            <a:r>
              <a:rPr lang="en-US" altLang="zh-CN" sz="2000" b="1" dirty="0" smtClean="0"/>
              <a:t>× </a:t>
            </a:r>
            <a:r>
              <a:rPr lang="en-US" altLang="zh-CN" sz="2000" dirty="0" smtClean="0"/>
              <a:t>num2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altLang="zh-CN" b="1" u="sng" dirty="0" smtClean="0">
                <a:solidFill>
                  <a:schemeClr val="tx2">
                    <a:lumMod val="95000"/>
                  </a:schemeClr>
                </a:solidFill>
                <a:latin typeface="华文仿宋" pitchFamily="2" charset="-122"/>
                <a:ea typeface="华文仿宋" pitchFamily="2" charset="-122"/>
              </a:rPr>
              <a:t>2.3 </a:t>
            </a:r>
            <a:r>
              <a:rPr lang="zh-CN" altLang="en-US" b="1" u="sng" dirty="0" smtClean="0">
                <a:solidFill>
                  <a:schemeClr val="tx2">
                    <a:lumMod val="95000"/>
                  </a:schemeClr>
                </a:solidFill>
                <a:latin typeface="华文仿宋" pitchFamily="2" charset="-122"/>
                <a:ea typeface="华文仿宋" pitchFamily="2" charset="-122"/>
              </a:rPr>
              <a:t>数字</a:t>
            </a:r>
            <a:endParaRPr lang="en-US" altLang="zh-CN" b="1" u="sng" dirty="0" smtClean="0">
              <a:solidFill>
                <a:schemeClr val="tx2">
                  <a:lumMod val="95000"/>
                </a:schemeClr>
              </a:solidFill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123728" y="1196752"/>
            <a:ext cx="4392488" cy="1008112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None/>
            </a:pPr>
            <a:r>
              <a:rPr lang="zh-CN" altLang="zh-CN" sz="2800" dirty="0" smtClean="0">
                <a:solidFill>
                  <a:schemeClr val="tx2"/>
                </a:solidFill>
                <a:latin typeface="华文仿宋" pitchFamily="2" charset="-122"/>
                <a:ea typeface="华文仿宋" pitchFamily="2" charset="-122"/>
              </a:rPr>
              <a:t>整数（</a:t>
            </a:r>
            <a:r>
              <a:rPr lang="en-US" altLang="zh-CN" sz="2800" dirty="0" smtClean="0">
                <a:solidFill>
                  <a:schemeClr val="tx2"/>
                </a:solidFill>
                <a:latin typeface="华文仿宋" pitchFamily="2" charset="-122"/>
                <a:ea typeface="华文仿宋" pitchFamily="2" charset="-122"/>
              </a:rPr>
              <a:t>Integer</a:t>
            </a:r>
            <a:r>
              <a:rPr lang="zh-CN" altLang="zh-CN" sz="2800" dirty="0" smtClean="0">
                <a:solidFill>
                  <a:schemeClr val="tx2"/>
                </a:solidFill>
                <a:latin typeface="华文仿宋" pitchFamily="2" charset="-122"/>
                <a:ea typeface="华文仿宋" pitchFamily="2" charset="-122"/>
              </a:rPr>
              <a:t>）</a:t>
            </a:r>
            <a:r>
              <a:rPr lang="zh-CN" altLang="en-US" sz="2800" dirty="0" smtClean="0">
                <a:solidFill>
                  <a:schemeClr val="tx2"/>
                </a:solidFill>
                <a:latin typeface="华文仿宋" pitchFamily="2" charset="-122"/>
                <a:ea typeface="华文仿宋" pitchFamily="2" charset="-122"/>
              </a:rPr>
              <a:t>求除法</a:t>
            </a:r>
            <a:r>
              <a:rPr lang="en-US" altLang="zh-CN" sz="2800" dirty="0" smtClean="0">
                <a:solidFill>
                  <a:srgbClr val="FF0000"/>
                </a:solidFill>
                <a:latin typeface="华文仿宋" pitchFamily="2" charset="-122"/>
                <a:ea typeface="华文仿宋" pitchFamily="2" charset="-122"/>
              </a:rPr>
              <a:t>/</a:t>
            </a:r>
            <a:endParaRPr lang="zh-CN" altLang="en-US" sz="2800" dirty="0" smtClean="0">
              <a:solidFill>
                <a:srgbClr val="FF0000"/>
              </a:solidFill>
              <a:latin typeface="华文仿宋" pitchFamily="2" charset="-122"/>
              <a:ea typeface="华文仿宋" pitchFamily="2" charset="-122"/>
            </a:endParaRPr>
          </a:p>
          <a:p>
            <a:pPr eaLnBrk="1" hangingPunct="1">
              <a:lnSpc>
                <a:spcPct val="150000"/>
              </a:lnSpc>
              <a:buNone/>
            </a:pPr>
            <a:endParaRPr lang="en-US" altLang="zh-CN" dirty="0" smtClean="0">
              <a:ea typeface="宋体" pitchFamily="2" charset="-122"/>
            </a:endParaRPr>
          </a:p>
        </p:txBody>
      </p:sp>
      <p:graphicFrame>
        <p:nvGraphicFramePr>
          <p:cNvPr id="4098" name="Object 1024"/>
          <p:cNvGraphicFramePr>
            <a:graphicFrameLocks/>
          </p:cNvGraphicFramePr>
          <p:nvPr/>
        </p:nvGraphicFramePr>
        <p:xfrm>
          <a:off x="171450" y="646113"/>
          <a:ext cx="1009650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65" name="ClipArt" r:id="rId4" imgW="996840" imgH="974880" progId="">
                  <p:embed/>
                </p:oleObj>
              </mc:Choice>
              <mc:Fallback>
                <p:oleObj name="ClipArt" r:id="rId4" imgW="996840" imgH="974880" progId="">
                  <p:embed/>
                  <p:pic>
                    <p:nvPicPr>
                      <p:cNvPr id="0" name="Object 102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" y="646113"/>
                        <a:ext cx="1009650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92163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59632" y="2348880"/>
            <a:ext cx="7048500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云形标注 8"/>
          <p:cNvSpPr/>
          <p:nvPr/>
        </p:nvSpPr>
        <p:spPr bwMode="auto">
          <a:xfrm>
            <a:off x="4932040" y="3645024"/>
            <a:ext cx="3240360" cy="864096"/>
          </a:xfrm>
          <a:prstGeom prst="cloudCallout">
            <a:avLst>
              <a:gd name="adj1" fmla="val -111164"/>
              <a:gd name="adj2" fmla="val -18234"/>
            </a:avLst>
          </a:prstGeom>
          <a:solidFill>
            <a:srgbClr val="FFC00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2000" dirty="0" smtClean="0"/>
              <a:t>(Num1+2)</a:t>
            </a:r>
            <a:r>
              <a:rPr lang="en-US" altLang="zh-CN" sz="2000" b="1" dirty="0" smtClean="0"/>
              <a:t> ÷ </a:t>
            </a:r>
            <a:r>
              <a:rPr lang="en-US" altLang="zh-CN" sz="2000" dirty="0" smtClean="0"/>
              <a:t>num2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altLang="zh-CN" b="1" u="sng" dirty="0" smtClean="0">
                <a:solidFill>
                  <a:schemeClr val="tx2">
                    <a:lumMod val="95000"/>
                  </a:schemeClr>
                </a:solidFill>
                <a:latin typeface="华文仿宋" pitchFamily="2" charset="-122"/>
                <a:ea typeface="华文仿宋" pitchFamily="2" charset="-122"/>
              </a:rPr>
              <a:t>2.3 </a:t>
            </a:r>
            <a:r>
              <a:rPr lang="zh-CN" altLang="en-US" b="1" u="sng" dirty="0" smtClean="0">
                <a:solidFill>
                  <a:schemeClr val="tx2">
                    <a:lumMod val="95000"/>
                  </a:schemeClr>
                </a:solidFill>
                <a:latin typeface="华文仿宋" pitchFamily="2" charset="-122"/>
                <a:ea typeface="华文仿宋" pitchFamily="2" charset="-122"/>
              </a:rPr>
              <a:t>数字</a:t>
            </a:r>
            <a:endParaRPr lang="en-US" altLang="zh-CN" b="1" u="sng" dirty="0" smtClean="0">
              <a:solidFill>
                <a:schemeClr val="tx2">
                  <a:lumMod val="95000"/>
                </a:schemeClr>
              </a:solidFill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123728" y="1196752"/>
            <a:ext cx="6624736" cy="1008112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None/>
            </a:pPr>
            <a:r>
              <a:rPr lang="zh-CN" altLang="zh-CN" sz="2800" dirty="0" smtClean="0">
                <a:solidFill>
                  <a:schemeClr val="tx2"/>
                </a:solidFill>
                <a:latin typeface="华文仿宋" pitchFamily="2" charset="-122"/>
                <a:ea typeface="华文仿宋" pitchFamily="2" charset="-122"/>
              </a:rPr>
              <a:t>整数（</a:t>
            </a:r>
            <a:r>
              <a:rPr lang="en-US" altLang="zh-CN" sz="2800" dirty="0" smtClean="0">
                <a:solidFill>
                  <a:schemeClr val="tx2"/>
                </a:solidFill>
                <a:latin typeface="华文仿宋" pitchFamily="2" charset="-122"/>
                <a:ea typeface="华文仿宋" pitchFamily="2" charset="-122"/>
              </a:rPr>
              <a:t>Integer</a:t>
            </a:r>
            <a:r>
              <a:rPr lang="zh-CN" altLang="zh-CN" sz="2800" dirty="0" smtClean="0">
                <a:solidFill>
                  <a:schemeClr val="tx2"/>
                </a:solidFill>
                <a:latin typeface="华文仿宋" pitchFamily="2" charset="-122"/>
                <a:ea typeface="华文仿宋" pitchFamily="2" charset="-122"/>
              </a:rPr>
              <a:t>）</a:t>
            </a:r>
            <a:r>
              <a:rPr lang="zh-CN" altLang="en-US" sz="2800" dirty="0" smtClean="0">
                <a:solidFill>
                  <a:schemeClr val="tx2"/>
                </a:solidFill>
                <a:latin typeface="华文仿宋" pitchFamily="2" charset="-122"/>
                <a:ea typeface="华文仿宋" pitchFamily="2" charset="-122"/>
              </a:rPr>
              <a:t>加、减、乘、除混合运算</a:t>
            </a:r>
            <a:endParaRPr lang="zh-CN" altLang="en-US" sz="2800" dirty="0" smtClean="0">
              <a:solidFill>
                <a:srgbClr val="FF0000"/>
              </a:solidFill>
              <a:latin typeface="华文仿宋" pitchFamily="2" charset="-122"/>
              <a:ea typeface="华文仿宋" pitchFamily="2" charset="-122"/>
            </a:endParaRPr>
          </a:p>
          <a:p>
            <a:pPr eaLnBrk="1" hangingPunct="1">
              <a:lnSpc>
                <a:spcPct val="150000"/>
              </a:lnSpc>
              <a:buNone/>
            </a:pPr>
            <a:endParaRPr lang="en-US" altLang="zh-CN" dirty="0" smtClean="0">
              <a:ea typeface="宋体" pitchFamily="2" charset="-122"/>
            </a:endParaRPr>
          </a:p>
        </p:txBody>
      </p:sp>
      <p:graphicFrame>
        <p:nvGraphicFramePr>
          <p:cNvPr id="4098" name="Object 1024"/>
          <p:cNvGraphicFramePr>
            <a:graphicFrameLocks/>
          </p:cNvGraphicFramePr>
          <p:nvPr/>
        </p:nvGraphicFramePr>
        <p:xfrm>
          <a:off x="171450" y="646113"/>
          <a:ext cx="1009650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89" name="ClipArt" r:id="rId4" imgW="996840" imgH="974880" progId="">
                  <p:embed/>
                </p:oleObj>
              </mc:Choice>
              <mc:Fallback>
                <p:oleObj name="ClipArt" r:id="rId4" imgW="996840" imgH="974880" progId="">
                  <p:embed/>
                  <p:pic>
                    <p:nvPicPr>
                      <p:cNvPr id="0" name="Object 102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" y="646113"/>
                        <a:ext cx="1009650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93187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75656" y="2708920"/>
            <a:ext cx="703897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云形标注 9"/>
          <p:cNvSpPr/>
          <p:nvPr/>
        </p:nvSpPr>
        <p:spPr bwMode="auto">
          <a:xfrm>
            <a:off x="4932040" y="3717032"/>
            <a:ext cx="3528392" cy="864096"/>
          </a:xfrm>
          <a:prstGeom prst="cloudCallout">
            <a:avLst>
              <a:gd name="adj1" fmla="val -111164"/>
              <a:gd name="adj2" fmla="val -18234"/>
            </a:avLst>
          </a:prstGeom>
          <a:solidFill>
            <a:srgbClr val="FFC00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运算符存在优先级</a:t>
            </a: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altLang="zh-CN" b="1" u="sng" dirty="0" smtClean="0">
                <a:solidFill>
                  <a:schemeClr val="tx2">
                    <a:lumMod val="95000"/>
                  </a:schemeClr>
                </a:solidFill>
                <a:latin typeface="华文仿宋" pitchFamily="2" charset="-122"/>
                <a:ea typeface="华文仿宋" pitchFamily="2" charset="-122"/>
              </a:rPr>
              <a:t>2.3 </a:t>
            </a:r>
            <a:r>
              <a:rPr lang="zh-CN" altLang="en-US" b="1" u="sng" dirty="0" smtClean="0">
                <a:solidFill>
                  <a:schemeClr val="tx2">
                    <a:lumMod val="95000"/>
                  </a:schemeClr>
                </a:solidFill>
                <a:latin typeface="华文仿宋" pitchFamily="2" charset="-122"/>
                <a:ea typeface="华文仿宋" pitchFamily="2" charset="-122"/>
              </a:rPr>
              <a:t>数字</a:t>
            </a:r>
            <a:endParaRPr lang="en-US" altLang="zh-CN" b="1" u="sng" dirty="0" smtClean="0">
              <a:solidFill>
                <a:schemeClr val="tx2">
                  <a:lumMod val="95000"/>
                </a:schemeClr>
              </a:solidFill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123728" y="1196752"/>
            <a:ext cx="6624736" cy="1008112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None/>
            </a:pPr>
            <a:r>
              <a:rPr lang="zh-CN" altLang="zh-CN" sz="2800" dirty="0" smtClean="0">
                <a:solidFill>
                  <a:schemeClr val="tx2"/>
                </a:solidFill>
                <a:latin typeface="华文仿宋" pitchFamily="2" charset="-122"/>
                <a:ea typeface="华文仿宋" pitchFamily="2" charset="-122"/>
              </a:rPr>
              <a:t>整数（</a:t>
            </a:r>
            <a:r>
              <a:rPr lang="en-US" altLang="zh-CN" sz="2800" dirty="0" smtClean="0">
                <a:solidFill>
                  <a:schemeClr val="tx2"/>
                </a:solidFill>
                <a:latin typeface="华文仿宋" pitchFamily="2" charset="-122"/>
                <a:ea typeface="华文仿宋" pitchFamily="2" charset="-122"/>
              </a:rPr>
              <a:t>Integer</a:t>
            </a:r>
            <a:r>
              <a:rPr lang="zh-CN" altLang="zh-CN" sz="2800" dirty="0" smtClean="0">
                <a:solidFill>
                  <a:schemeClr val="tx2"/>
                </a:solidFill>
                <a:latin typeface="华文仿宋" pitchFamily="2" charset="-122"/>
                <a:ea typeface="华文仿宋" pitchFamily="2" charset="-122"/>
              </a:rPr>
              <a:t>）</a:t>
            </a:r>
            <a:r>
              <a:rPr lang="zh-CN" altLang="en-US" sz="2800" dirty="0" smtClean="0">
                <a:solidFill>
                  <a:schemeClr val="tx2"/>
                </a:solidFill>
                <a:latin typeface="华文仿宋" pitchFamily="2" charset="-122"/>
                <a:ea typeface="华文仿宋" pitchFamily="2" charset="-122"/>
              </a:rPr>
              <a:t>取模</a:t>
            </a:r>
            <a:r>
              <a:rPr lang="en-US" altLang="zh-CN" sz="2800" dirty="0" smtClean="0">
                <a:solidFill>
                  <a:srgbClr val="FF0000"/>
                </a:solidFill>
                <a:latin typeface="华文仿宋" pitchFamily="2" charset="-122"/>
                <a:ea typeface="华文仿宋" pitchFamily="2" charset="-122"/>
              </a:rPr>
              <a:t>%</a:t>
            </a:r>
            <a:r>
              <a:rPr lang="zh-CN" altLang="en-US" sz="2800" dirty="0" smtClean="0">
                <a:solidFill>
                  <a:schemeClr val="tx2"/>
                </a:solidFill>
                <a:latin typeface="华文仿宋" pitchFamily="2" charset="-122"/>
                <a:ea typeface="华文仿宋" pitchFamily="2" charset="-122"/>
              </a:rPr>
              <a:t>（求除法余数）</a:t>
            </a:r>
            <a:endParaRPr lang="zh-CN" altLang="en-US" sz="2800" dirty="0" smtClean="0">
              <a:solidFill>
                <a:srgbClr val="FF0000"/>
              </a:solidFill>
              <a:latin typeface="华文仿宋" pitchFamily="2" charset="-122"/>
              <a:ea typeface="华文仿宋" pitchFamily="2" charset="-122"/>
            </a:endParaRPr>
          </a:p>
          <a:p>
            <a:pPr eaLnBrk="1" hangingPunct="1">
              <a:lnSpc>
                <a:spcPct val="150000"/>
              </a:lnSpc>
              <a:buNone/>
            </a:pPr>
            <a:endParaRPr lang="en-US" altLang="zh-CN" dirty="0" smtClean="0">
              <a:ea typeface="宋体" pitchFamily="2" charset="-122"/>
            </a:endParaRPr>
          </a:p>
        </p:txBody>
      </p:sp>
      <p:graphicFrame>
        <p:nvGraphicFramePr>
          <p:cNvPr id="4098" name="Object 1024"/>
          <p:cNvGraphicFramePr>
            <a:graphicFrameLocks/>
          </p:cNvGraphicFramePr>
          <p:nvPr/>
        </p:nvGraphicFramePr>
        <p:xfrm>
          <a:off x="171450" y="646113"/>
          <a:ext cx="1009650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13" name="ClipArt" r:id="rId4" imgW="996840" imgH="974880" progId="">
                  <p:embed/>
                </p:oleObj>
              </mc:Choice>
              <mc:Fallback>
                <p:oleObj name="ClipArt" r:id="rId4" imgW="996840" imgH="974880" progId="">
                  <p:embed/>
                  <p:pic>
                    <p:nvPicPr>
                      <p:cNvPr id="0" name="Object 102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" y="646113"/>
                        <a:ext cx="1009650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94211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75656" y="2492896"/>
            <a:ext cx="7058025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altLang="zh-CN" b="1" u="sng" dirty="0" smtClean="0">
                <a:solidFill>
                  <a:schemeClr val="tx2">
                    <a:lumMod val="95000"/>
                  </a:schemeClr>
                </a:solidFill>
                <a:latin typeface="华文仿宋" pitchFamily="2" charset="-122"/>
                <a:ea typeface="华文仿宋" pitchFamily="2" charset="-122"/>
              </a:rPr>
              <a:t>2.3 </a:t>
            </a:r>
            <a:r>
              <a:rPr lang="zh-CN" altLang="en-US" b="1" u="sng" dirty="0" smtClean="0">
                <a:solidFill>
                  <a:schemeClr val="tx2">
                    <a:lumMod val="95000"/>
                  </a:schemeClr>
                </a:solidFill>
                <a:latin typeface="华文仿宋" pitchFamily="2" charset="-122"/>
                <a:ea typeface="华文仿宋" pitchFamily="2" charset="-122"/>
              </a:rPr>
              <a:t>数字</a:t>
            </a:r>
            <a:endParaRPr lang="en-US" altLang="zh-CN" b="1" u="sng" dirty="0" smtClean="0">
              <a:solidFill>
                <a:schemeClr val="tx2">
                  <a:lumMod val="95000"/>
                </a:schemeClr>
              </a:solidFill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123728" y="1196752"/>
            <a:ext cx="6624736" cy="1008112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None/>
            </a:pPr>
            <a:r>
              <a:rPr lang="zh-CN" altLang="zh-CN" sz="2800" dirty="0" smtClean="0">
                <a:solidFill>
                  <a:schemeClr val="tx2"/>
                </a:solidFill>
                <a:latin typeface="华文仿宋" pitchFamily="2" charset="-122"/>
                <a:ea typeface="华文仿宋" pitchFamily="2" charset="-122"/>
              </a:rPr>
              <a:t>整数（</a:t>
            </a:r>
            <a:r>
              <a:rPr lang="en-US" altLang="zh-CN" sz="2800" dirty="0" smtClean="0">
                <a:solidFill>
                  <a:schemeClr val="tx2"/>
                </a:solidFill>
                <a:latin typeface="华文仿宋" pitchFamily="2" charset="-122"/>
                <a:ea typeface="华文仿宋" pitchFamily="2" charset="-122"/>
              </a:rPr>
              <a:t>Integer</a:t>
            </a:r>
            <a:r>
              <a:rPr lang="zh-CN" altLang="zh-CN" sz="2800" dirty="0" smtClean="0">
                <a:solidFill>
                  <a:schemeClr val="tx2"/>
                </a:solidFill>
                <a:latin typeface="华文仿宋" pitchFamily="2" charset="-122"/>
                <a:ea typeface="华文仿宋" pitchFamily="2" charset="-122"/>
              </a:rPr>
              <a:t>）</a:t>
            </a:r>
            <a:r>
              <a:rPr lang="zh-CN" altLang="en-US" sz="2800" dirty="0" smtClean="0">
                <a:solidFill>
                  <a:schemeClr val="tx2"/>
                </a:solidFill>
                <a:latin typeface="华文仿宋" pitchFamily="2" charset="-122"/>
                <a:ea typeface="华文仿宋" pitchFamily="2" charset="-122"/>
              </a:rPr>
              <a:t>求幂</a:t>
            </a:r>
            <a:r>
              <a:rPr lang="zh-CN" altLang="en-US" sz="2800" dirty="0" smtClean="0">
                <a:solidFill>
                  <a:srgbClr val="FF0000"/>
                </a:solidFill>
                <a:latin typeface="华文仿宋" pitchFamily="2" charset="-122"/>
                <a:ea typeface="华文仿宋" pitchFamily="2" charset="-122"/>
              </a:rPr>
              <a:t>**</a:t>
            </a:r>
          </a:p>
          <a:p>
            <a:pPr eaLnBrk="1" hangingPunct="1">
              <a:lnSpc>
                <a:spcPct val="150000"/>
              </a:lnSpc>
              <a:buNone/>
            </a:pPr>
            <a:endParaRPr lang="en-US" altLang="zh-CN" dirty="0" smtClean="0">
              <a:ea typeface="宋体" pitchFamily="2" charset="-122"/>
            </a:endParaRPr>
          </a:p>
        </p:txBody>
      </p:sp>
      <p:graphicFrame>
        <p:nvGraphicFramePr>
          <p:cNvPr id="4098" name="Object 1024"/>
          <p:cNvGraphicFramePr>
            <a:graphicFrameLocks/>
          </p:cNvGraphicFramePr>
          <p:nvPr/>
        </p:nvGraphicFramePr>
        <p:xfrm>
          <a:off x="171450" y="646113"/>
          <a:ext cx="1009650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37" name="ClipArt" r:id="rId4" imgW="996840" imgH="974880" progId="">
                  <p:embed/>
                </p:oleObj>
              </mc:Choice>
              <mc:Fallback>
                <p:oleObj name="ClipArt" r:id="rId4" imgW="996840" imgH="974880" progId="">
                  <p:embed/>
                  <p:pic>
                    <p:nvPicPr>
                      <p:cNvPr id="0" name="Object 102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" y="646113"/>
                        <a:ext cx="1009650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95236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75656" y="2204864"/>
            <a:ext cx="706755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altLang="zh-CN" b="1" u="sng" dirty="0" smtClean="0">
                <a:solidFill>
                  <a:schemeClr val="tx2">
                    <a:lumMod val="95000"/>
                  </a:schemeClr>
                </a:solidFill>
                <a:latin typeface="华文仿宋" pitchFamily="2" charset="-122"/>
                <a:ea typeface="华文仿宋" pitchFamily="2" charset="-122"/>
              </a:rPr>
              <a:t>2.3 </a:t>
            </a:r>
            <a:r>
              <a:rPr lang="zh-CN" altLang="en-US" b="1" u="sng" dirty="0" smtClean="0">
                <a:solidFill>
                  <a:schemeClr val="tx2">
                    <a:lumMod val="95000"/>
                  </a:schemeClr>
                </a:solidFill>
                <a:latin typeface="华文仿宋" pitchFamily="2" charset="-122"/>
                <a:ea typeface="华文仿宋" pitchFamily="2" charset="-122"/>
              </a:rPr>
              <a:t>数字</a:t>
            </a:r>
            <a:endParaRPr lang="en-US" altLang="zh-CN" b="1" u="sng" dirty="0" smtClean="0">
              <a:solidFill>
                <a:schemeClr val="tx2">
                  <a:lumMod val="95000"/>
                </a:schemeClr>
              </a:solidFill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123728" y="1196752"/>
            <a:ext cx="6624736" cy="1008112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None/>
            </a:pPr>
            <a:r>
              <a:rPr lang="zh-CN" altLang="zh-CN" sz="2800" dirty="0" smtClean="0">
                <a:solidFill>
                  <a:schemeClr val="tx2"/>
                </a:solidFill>
                <a:latin typeface="华文仿宋" pitchFamily="2" charset="-122"/>
                <a:ea typeface="华文仿宋" pitchFamily="2" charset="-122"/>
              </a:rPr>
              <a:t>整数（</a:t>
            </a:r>
            <a:r>
              <a:rPr lang="en-US" altLang="zh-CN" sz="2800" dirty="0" smtClean="0">
                <a:solidFill>
                  <a:schemeClr val="tx2"/>
                </a:solidFill>
                <a:latin typeface="华文仿宋" pitchFamily="2" charset="-122"/>
                <a:ea typeface="华文仿宋" pitchFamily="2" charset="-122"/>
              </a:rPr>
              <a:t>Integer</a:t>
            </a:r>
            <a:r>
              <a:rPr lang="zh-CN" altLang="zh-CN" sz="2800" dirty="0" smtClean="0">
                <a:solidFill>
                  <a:schemeClr val="tx2"/>
                </a:solidFill>
                <a:latin typeface="华文仿宋" pitchFamily="2" charset="-122"/>
                <a:ea typeface="华文仿宋" pitchFamily="2" charset="-122"/>
              </a:rPr>
              <a:t>）</a:t>
            </a:r>
            <a:r>
              <a:rPr lang="zh-CN" altLang="en-US" sz="2800" dirty="0" smtClean="0">
                <a:solidFill>
                  <a:schemeClr val="tx2"/>
                </a:solidFill>
                <a:latin typeface="华文仿宋" pitchFamily="2" charset="-122"/>
                <a:ea typeface="华文仿宋" pitchFamily="2" charset="-122"/>
              </a:rPr>
              <a:t>取整</a:t>
            </a:r>
            <a:r>
              <a:rPr lang="en-US" altLang="zh-CN" sz="2800" dirty="0" smtClean="0">
                <a:solidFill>
                  <a:srgbClr val="FF0000"/>
                </a:solidFill>
                <a:latin typeface="华文仿宋" pitchFamily="2" charset="-122"/>
                <a:ea typeface="华文仿宋" pitchFamily="2" charset="-122"/>
              </a:rPr>
              <a:t>//</a:t>
            </a:r>
            <a:endParaRPr lang="zh-CN" altLang="en-US" sz="2800" dirty="0" smtClean="0">
              <a:solidFill>
                <a:srgbClr val="FF0000"/>
              </a:solidFill>
              <a:latin typeface="华文仿宋" pitchFamily="2" charset="-122"/>
              <a:ea typeface="华文仿宋" pitchFamily="2" charset="-122"/>
            </a:endParaRPr>
          </a:p>
          <a:p>
            <a:pPr eaLnBrk="1" hangingPunct="1">
              <a:lnSpc>
                <a:spcPct val="150000"/>
              </a:lnSpc>
              <a:buNone/>
            </a:pPr>
            <a:endParaRPr lang="en-US" altLang="zh-CN" dirty="0" smtClean="0">
              <a:ea typeface="宋体" pitchFamily="2" charset="-122"/>
            </a:endParaRPr>
          </a:p>
        </p:txBody>
      </p:sp>
      <p:graphicFrame>
        <p:nvGraphicFramePr>
          <p:cNvPr id="4098" name="Object 1024"/>
          <p:cNvGraphicFramePr>
            <a:graphicFrameLocks/>
          </p:cNvGraphicFramePr>
          <p:nvPr/>
        </p:nvGraphicFramePr>
        <p:xfrm>
          <a:off x="171450" y="646113"/>
          <a:ext cx="1009650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61" name="ClipArt" r:id="rId4" imgW="996840" imgH="974880" progId="">
                  <p:embed/>
                </p:oleObj>
              </mc:Choice>
              <mc:Fallback>
                <p:oleObj name="ClipArt" r:id="rId4" imgW="996840" imgH="974880" progId="">
                  <p:embed/>
                  <p:pic>
                    <p:nvPicPr>
                      <p:cNvPr id="0" name="Object 102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" y="646113"/>
                        <a:ext cx="1009650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96259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91680" y="2276872"/>
            <a:ext cx="7096125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altLang="zh-CN" b="1" u="sng" dirty="0" smtClean="0">
                <a:solidFill>
                  <a:schemeClr val="tx2">
                    <a:lumMod val="95000"/>
                  </a:schemeClr>
                </a:solidFill>
                <a:latin typeface="华文仿宋" pitchFamily="2" charset="-122"/>
                <a:ea typeface="华文仿宋" pitchFamily="2" charset="-122"/>
              </a:rPr>
              <a:t>2.4 </a:t>
            </a:r>
            <a:r>
              <a:rPr lang="zh-CN" altLang="en-US" b="1" u="sng" dirty="0" smtClean="0">
                <a:solidFill>
                  <a:schemeClr val="tx2">
                    <a:lumMod val="95000"/>
                  </a:schemeClr>
                </a:solidFill>
                <a:latin typeface="华文仿宋" pitchFamily="2" charset="-122"/>
                <a:ea typeface="华文仿宋" pitchFamily="2" charset="-122"/>
              </a:rPr>
              <a:t>数据类型转换</a:t>
            </a:r>
            <a:endParaRPr lang="en-US" altLang="zh-CN" b="1" u="sng" dirty="0" smtClean="0">
              <a:solidFill>
                <a:schemeClr val="tx2">
                  <a:lumMod val="95000"/>
                </a:schemeClr>
              </a:solidFill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123728" y="1196752"/>
            <a:ext cx="6624736" cy="1008112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None/>
            </a:pPr>
            <a:r>
              <a:rPr lang="zh-CN" altLang="en-US" sz="2800" dirty="0" smtClean="0">
                <a:solidFill>
                  <a:schemeClr val="tx2"/>
                </a:solidFill>
                <a:latin typeface="华文仿宋" pitchFamily="2" charset="-122"/>
                <a:ea typeface="华文仿宋" pitchFamily="2" charset="-122"/>
              </a:rPr>
              <a:t>当一种数据类型被使用时，有时需要</a:t>
            </a:r>
            <a:r>
              <a:rPr lang="zh-CN" altLang="en-US" sz="2800" dirty="0" smtClean="0">
                <a:solidFill>
                  <a:schemeClr val="tx2"/>
                </a:solidFill>
                <a:latin typeface="华文仿宋" pitchFamily="2" charset="-122"/>
                <a:ea typeface="华文仿宋" pitchFamily="2" charset="-122"/>
              </a:rPr>
              <a:t>转换为</a:t>
            </a:r>
            <a:r>
              <a:rPr lang="zh-CN" altLang="en-US" sz="2800" dirty="0" smtClean="0">
                <a:solidFill>
                  <a:schemeClr val="tx2"/>
                </a:solidFill>
                <a:latin typeface="华文仿宋" pitchFamily="2" charset="-122"/>
                <a:ea typeface="华文仿宋" pitchFamily="2" charset="-122"/>
              </a:rPr>
              <a:t>其他类型的数据。</a:t>
            </a:r>
            <a:r>
              <a:rPr lang="en-US" altLang="zh-CN" sz="2800" dirty="0" smtClean="0">
                <a:solidFill>
                  <a:schemeClr val="tx2"/>
                </a:solidFill>
                <a:latin typeface="华文仿宋" pitchFamily="2" charset="-122"/>
                <a:ea typeface="华文仿宋" pitchFamily="2" charset="-122"/>
              </a:rPr>
              <a:t>Python</a:t>
            </a:r>
            <a:r>
              <a:rPr lang="zh-CN" altLang="en-US" sz="2800" dirty="0" smtClean="0">
                <a:solidFill>
                  <a:schemeClr val="tx2"/>
                </a:solidFill>
                <a:latin typeface="华文仿宋" pitchFamily="2" charset="-122"/>
                <a:ea typeface="华文仿宋" pitchFamily="2" charset="-122"/>
              </a:rPr>
              <a:t>为此提供了一些内置函数</a:t>
            </a:r>
            <a:endParaRPr lang="en-US" altLang="zh-CN" sz="2800" dirty="0" smtClean="0">
              <a:solidFill>
                <a:schemeClr val="tx2"/>
              </a:solidFill>
              <a:latin typeface="华文仿宋" pitchFamily="2" charset="-122"/>
              <a:ea typeface="华文仿宋" pitchFamily="2" charset="-122"/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en-US" altLang="zh-CN" sz="2800" dirty="0" err="1" smtClean="0">
                <a:solidFill>
                  <a:schemeClr val="tx2"/>
                </a:solidFill>
                <a:latin typeface="华文仿宋" pitchFamily="2" charset="-122"/>
                <a:ea typeface="华文仿宋" pitchFamily="2" charset="-122"/>
              </a:rPr>
              <a:t>int</a:t>
            </a:r>
            <a:r>
              <a:rPr lang="en-US" altLang="zh-CN" sz="2800" dirty="0" smtClean="0">
                <a:solidFill>
                  <a:schemeClr val="tx2"/>
                </a:solidFill>
                <a:latin typeface="华文仿宋" pitchFamily="2" charset="-122"/>
                <a:ea typeface="华文仿宋" pitchFamily="2" charset="-122"/>
              </a:rPr>
              <a:t>(x)</a:t>
            </a:r>
            <a:r>
              <a:rPr lang="zh-CN" altLang="en-US" sz="2800" dirty="0" smtClean="0">
                <a:solidFill>
                  <a:schemeClr val="tx2"/>
                </a:solidFill>
                <a:latin typeface="华文仿宋" pitchFamily="2" charset="-122"/>
                <a:ea typeface="华文仿宋" pitchFamily="2" charset="-122"/>
              </a:rPr>
              <a:t>转为整数函数</a:t>
            </a:r>
            <a:endParaRPr lang="zh-CN" altLang="en-US" sz="2800" dirty="0" smtClean="0">
              <a:solidFill>
                <a:srgbClr val="FF0000"/>
              </a:solidFill>
              <a:latin typeface="华文仿宋" pitchFamily="2" charset="-122"/>
              <a:ea typeface="华文仿宋" pitchFamily="2" charset="-122"/>
            </a:endParaRPr>
          </a:p>
          <a:p>
            <a:pPr eaLnBrk="1" hangingPunct="1">
              <a:lnSpc>
                <a:spcPct val="150000"/>
              </a:lnSpc>
              <a:buNone/>
            </a:pPr>
            <a:endParaRPr lang="en-US" altLang="zh-CN" dirty="0" smtClean="0">
              <a:ea typeface="宋体" pitchFamily="2" charset="-122"/>
            </a:endParaRPr>
          </a:p>
        </p:txBody>
      </p:sp>
      <p:graphicFrame>
        <p:nvGraphicFramePr>
          <p:cNvPr id="4098" name="Object 1024"/>
          <p:cNvGraphicFramePr>
            <a:graphicFrameLocks/>
          </p:cNvGraphicFramePr>
          <p:nvPr/>
        </p:nvGraphicFramePr>
        <p:xfrm>
          <a:off x="171450" y="646113"/>
          <a:ext cx="1009650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285" name="ClipArt" r:id="rId4" imgW="996840" imgH="974880" progId="">
                  <p:embed/>
                </p:oleObj>
              </mc:Choice>
              <mc:Fallback>
                <p:oleObj name="ClipArt" r:id="rId4" imgW="996840" imgH="974880" progId="">
                  <p:embed/>
                  <p:pic>
                    <p:nvPicPr>
                      <p:cNvPr id="0" name="Object 102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" y="646113"/>
                        <a:ext cx="1009650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97283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31640" y="4005064"/>
            <a:ext cx="7029450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altLang="zh-CN" b="1" u="sng" dirty="0" smtClean="0">
                <a:solidFill>
                  <a:schemeClr val="tx2">
                    <a:lumMod val="95000"/>
                  </a:schemeClr>
                </a:solidFill>
                <a:latin typeface="华文仿宋" pitchFamily="2" charset="-122"/>
                <a:ea typeface="华文仿宋" pitchFamily="2" charset="-122"/>
              </a:rPr>
              <a:t>2.4 </a:t>
            </a:r>
            <a:r>
              <a:rPr lang="zh-CN" altLang="en-US" b="1" u="sng" dirty="0" smtClean="0">
                <a:solidFill>
                  <a:schemeClr val="tx2">
                    <a:lumMod val="95000"/>
                  </a:schemeClr>
                </a:solidFill>
                <a:latin typeface="华文仿宋" pitchFamily="2" charset="-122"/>
                <a:ea typeface="华文仿宋" pitchFamily="2" charset="-122"/>
              </a:rPr>
              <a:t>数据类型转换</a:t>
            </a:r>
            <a:endParaRPr lang="en-US" altLang="zh-CN" b="1" u="sng" dirty="0" smtClean="0">
              <a:solidFill>
                <a:schemeClr val="tx2">
                  <a:lumMod val="95000"/>
                </a:schemeClr>
              </a:solidFill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123728" y="1196752"/>
            <a:ext cx="6624736" cy="1008112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None/>
            </a:pPr>
            <a:r>
              <a:rPr lang="en-US" altLang="zh-CN" sz="2800" dirty="0" err="1" smtClean="0">
                <a:solidFill>
                  <a:schemeClr val="tx2"/>
                </a:solidFill>
                <a:latin typeface="华文仿宋" pitchFamily="2" charset="-122"/>
                <a:ea typeface="华文仿宋" pitchFamily="2" charset="-122"/>
              </a:rPr>
              <a:t>str</a:t>
            </a:r>
            <a:r>
              <a:rPr lang="en-US" altLang="zh-CN" sz="2800" dirty="0" smtClean="0">
                <a:solidFill>
                  <a:schemeClr val="tx2"/>
                </a:solidFill>
                <a:latin typeface="华文仿宋" pitchFamily="2" charset="-122"/>
                <a:ea typeface="华文仿宋" pitchFamily="2" charset="-122"/>
              </a:rPr>
              <a:t>(x)</a:t>
            </a:r>
            <a:r>
              <a:rPr lang="zh-CN" altLang="en-US" sz="2800" dirty="0" smtClean="0">
                <a:solidFill>
                  <a:schemeClr val="tx2"/>
                </a:solidFill>
                <a:latin typeface="华文仿宋" pitchFamily="2" charset="-122"/>
                <a:ea typeface="华文仿宋" pitchFamily="2" charset="-122"/>
              </a:rPr>
              <a:t>转为字符串函数</a:t>
            </a:r>
            <a:endParaRPr lang="zh-CN" altLang="en-US" sz="2800" dirty="0" smtClean="0">
              <a:solidFill>
                <a:srgbClr val="FF0000"/>
              </a:solidFill>
              <a:latin typeface="华文仿宋" pitchFamily="2" charset="-122"/>
              <a:ea typeface="华文仿宋" pitchFamily="2" charset="-122"/>
            </a:endParaRPr>
          </a:p>
          <a:p>
            <a:pPr eaLnBrk="1" hangingPunct="1">
              <a:lnSpc>
                <a:spcPct val="150000"/>
              </a:lnSpc>
              <a:buNone/>
            </a:pPr>
            <a:endParaRPr lang="en-US" altLang="zh-CN" dirty="0" smtClean="0">
              <a:ea typeface="宋体" pitchFamily="2" charset="-122"/>
            </a:endParaRPr>
          </a:p>
        </p:txBody>
      </p:sp>
      <p:graphicFrame>
        <p:nvGraphicFramePr>
          <p:cNvPr id="4098" name="Object 1024"/>
          <p:cNvGraphicFramePr>
            <a:graphicFrameLocks/>
          </p:cNvGraphicFramePr>
          <p:nvPr/>
        </p:nvGraphicFramePr>
        <p:xfrm>
          <a:off x="171450" y="646113"/>
          <a:ext cx="1009650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09" name="ClipArt" r:id="rId4" imgW="996840" imgH="974880" progId="">
                  <p:embed/>
                </p:oleObj>
              </mc:Choice>
              <mc:Fallback>
                <p:oleObj name="ClipArt" r:id="rId4" imgW="996840" imgH="974880" progId="">
                  <p:embed/>
                  <p:pic>
                    <p:nvPicPr>
                      <p:cNvPr id="0" name="Object 102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" y="646113"/>
                        <a:ext cx="1009650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98307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47664" y="2060848"/>
            <a:ext cx="6296025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altLang="zh-CN" b="1" u="sng" dirty="0" smtClean="0">
                <a:solidFill>
                  <a:schemeClr val="tx2">
                    <a:lumMod val="95000"/>
                  </a:schemeClr>
                </a:solidFill>
                <a:latin typeface="华文仿宋" pitchFamily="2" charset="-122"/>
                <a:ea typeface="华文仿宋" pitchFamily="2" charset="-122"/>
              </a:rPr>
              <a:t>2.4 </a:t>
            </a:r>
            <a:r>
              <a:rPr lang="zh-CN" altLang="en-US" b="1" u="sng" dirty="0" smtClean="0">
                <a:solidFill>
                  <a:schemeClr val="tx2">
                    <a:lumMod val="95000"/>
                  </a:schemeClr>
                </a:solidFill>
                <a:latin typeface="华文仿宋" pitchFamily="2" charset="-122"/>
                <a:ea typeface="华文仿宋" pitchFamily="2" charset="-122"/>
              </a:rPr>
              <a:t>数据类型转换</a:t>
            </a:r>
            <a:endParaRPr lang="en-US" altLang="zh-CN" b="1" u="sng" dirty="0" smtClean="0">
              <a:solidFill>
                <a:schemeClr val="tx2">
                  <a:lumMod val="95000"/>
                </a:schemeClr>
              </a:solidFill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123728" y="1196752"/>
            <a:ext cx="6624736" cy="1008112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None/>
            </a:pPr>
            <a:r>
              <a:rPr lang="en-US" altLang="zh-CN" sz="2800" dirty="0" err="1" smtClean="0">
                <a:solidFill>
                  <a:schemeClr val="tx2"/>
                </a:solidFill>
                <a:latin typeface="华文仿宋" pitchFamily="2" charset="-122"/>
                <a:ea typeface="华文仿宋" pitchFamily="2" charset="-122"/>
              </a:rPr>
              <a:t>ord</a:t>
            </a:r>
            <a:r>
              <a:rPr lang="en-US" altLang="zh-CN" sz="2800" dirty="0" smtClean="0">
                <a:solidFill>
                  <a:schemeClr val="tx2"/>
                </a:solidFill>
                <a:latin typeface="华文仿宋" pitchFamily="2" charset="-122"/>
                <a:ea typeface="华文仿宋" pitchFamily="2" charset="-122"/>
              </a:rPr>
              <a:t>(x)</a:t>
            </a:r>
            <a:r>
              <a:rPr lang="zh-CN" altLang="en-US" sz="2800" dirty="0" smtClean="0">
                <a:solidFill>
                  <a:schemeClr val="tx2"/>
                </a:solidFill>
                <a:latin typeface="华文仿宋" pitchFamily="2" charset="-122"/>
                <a:ea typeface="华文仿宋" pitchFamily="2" charset="-122"/>
              </a:rPr>
              <a:t>把</a:t>
            </a:r>
            <a:r>
              <a:rPr lang="en-US" altLang="zh-CN" sz="2800" dirty="0" smtClean="0">
                <a:solidFill>
                  <a:schemeClr val="tx2"/>
                </a:solidFill>
                <a:latin typeface="华文仿宋" pitchFamily="2" charset="-122"/>
                <a:ea typeface="华文仿宋" pitchFamily="2" charset="-122"/>
              </a:rPr>
              <a:t>ASCII</a:t>
            </a:r>
            <a:r>
              <a:rPr lang="zh-CN" altLang="en-US" sz="2800" dirty="0" smtClean="0">
                <a:solidFill>
                  <a:schemeClr val="tx2"/>
                </a:solidFill>
                <a:latin typeface="华文仿宋" pitchFamily="2" charset="-122"/>
                <a:ea typeface="华文仿宋" pitchFamily="2" charset="-122"/>
              </a:rPr>
              <a:t>字符转为十进制数</a:t>
            </a:r>
            <a:endParaRPr lang="zh-CN" altLang="en-US" sz="2800" dirty="0" smtClean="0">
              <a:solidFill>
                <a:srgbClr val="FF0000"/>
              </a:solidFill>
              <a:latin typeface="华文仿宋" pitchFamily="2" charset="-122"/>
              <a:ea typeface="华文仿宋" pitchFamily="2" charset="-122"/>
            </a:endParaRPr>
          </a:p>
          <a:p>
            <a:pPr eaLnBrk="1" hangingPunct="1">
              <a:lnSpc>
                <a:spcPct val="150000"/>
              </a:lnSpc>
              <a:buNone/>
            </a:pPr>
            <a:endParaRPr lang="en-US" altLang="zh-CN" dirty="0" smtClean="0">
              <a:ea typeface="宋体" pitchFamily="2" charset="-122"/>
            </a:endParaRPr>
          </a:p>
        </p:txBody>
      </p:sp>
      <p:graphicFrame>
        <p:nvGraphicFramePr>
          <p:cNvPr id="4098" name="Object 1024"/>
          <p:cNvGraphicFramePr>
            <a:graphicFrameLocks/>
          </p:cNvGraphicFramePr>
          <p:nvPr/>
        </p:nvGraphicFramePr>
        <p:xfrm>
          <a:off x="171450" y="646113"/>
          <a:ext cx="1009650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33" name="ClipArt" r:id="rId4" imgW="996840" imgH="974880" progId="">
                  <p:embed/>
                </p:oleObj>
              </mc:Choice>
              <mc:Fallback>
                <p:oleObj name="ClipArt" r:id="rId4" imgW="996840" imgH="974880" progId="">
                  <p:embed/>
                  <p:pic>
                    <p:nvPicPr>
                      <p:cNvPr id="0" name="Object 102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" y="646113"/>
                        <a:ext cx="1009650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99331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75656" y="2276872"/>
            <a:ext cx="701992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>
                <a:ea typeface="宋体" pitchFamily="2" charset="-122"/>
              </a:rPr>
              <a:t>第二章 讲解主要内容</a:t>
            </a:r>
            <a:endParaRPr lang="en-US" altLang="zh-CN" dirty="0" smtClean="0">
              <a:ea typeface="宋体" pitchFamily="2" charset="-122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785938" y="1849438"/>
            <a:ext cx="6775450" cy="4151312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altLang="zh-CN" b="1" u="sng" dirty="0" smtClean="0">
                <a:solidFill>
                  <a:schemeClr val="tx2">
                    <a:lumMod val="95000"/>
                  </a:schemeClr>
                </a:solidFill>
                <a:latin typeface="华文仿宋" pitchFamily="2" charset="-122"/>
                <a:ea typeface="华文仿宋" pitchFamily="2" charset="-122"/>
              </a:rPr>
              <a:t>2.1 </a:t>
            </a:r>
            <a:r>
              <a:rPr lang="zh-CN" altLang="en-US" b="1" u="sng" dirty="0" smtClean="0">
                <a:solidFill>
                  <a:schemeClr val="tx2">
                    <a:lumMod val="95000"/>
                  </a:schemeClr>
                </a:solidFill>
                <a:latin typeface="华文仿宋" pitchFamily="2" charset="-122"/>
                <a:ea typeface="华文仿宋" pitchFamily="2" charset="-122"/>
              </a:rPr>
              <a:t>变量</a:t>
            </a:r>
            <a:endParaRPr lang="en-US" altLang="zh-CN" b="1" u="sng" dirty="0" smtClean="0">
              <a:solidFill>
                <a:schemeClr val="tx2">
                  <a:lumMod val="95000"/>
                </a:schemeClr>
              </a:solidFill>
              <a:latin typeface="华文仿宋" pitchFamily="2" charset="-122"/>
              <a:ea typeface="华文仿宋" pitchFamily="2" charset="-122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b="1" u="sng" dirty="0" smtClean="0">
                <a:solidFill>
                  <a:schemeClr val="tx2">
                    <a:lumMod val="95000"/>
                  </a:schemeClr>
                </a:solidFill>
                <a:latin typeface="华文仿宋" pitchFamily="2" charset="-122"/>
                <a:ea typeface="华文仿宋" pitchFamily="2" charset="-122"/>
              </a:rPr>
              <a:t>2.2 </a:t>
            </a:r>
            <a:r>
              <a:rPr lang="zh-CN" altLang="en-US" b="1" u="sng" dirty="0" smtClean="0">
                <a:solidFill>
                  <a:schemeClr val="tx2">
                    <a:lumMod val="95000"/>
                  </a:schemeClr>
                </a:solidFill>
                <a:latin typeface="华文仿宋" pitchFamily="2" charset="-122"/>
                <a:ea typeface="华文仿宋" pitchFamily="2" charset="-122"/>
              </a:rPr>
              <a:t>字符串</a:t>
            </a:r>
            <a:endParaRPr lang="en-US" altLang="zh-CN" b="1" u="sng" dirty="0" smtClean="0">
              <a:solidFill>
                <a:schemeClr val="tx2">
                  <a:lumMod val="95000"/>
                </a:schemeClr>
              </a:solidFill>
              <a:latin typeface="华文仿宋" pitchFamily="2" charset="-122"/>
              <a:ea typeface="华文仿宋" pitchFamily="2" charset="-122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b="1" u="sng" dirty="0" smtClean="0">
                <a:solidFill>
                  <a:schemeClr val="tx2">
                    <a:lumMod val="95000"/>
                  </a:schemeClr>
                </a:solidFill>
                <a:latin typeface="华文仿宋" pitchFamily="2" charset="-122"/>
                <a:ea typeface="华文仿宋" pitchFamily="2" charset="-122"/>
              </a:rPr>
              <a:t>2.3 </a:t>
            </a:r>
            <a:r>
              <a:rPr lang="zh-CN" altLang="en-US" b="1" u="sng" dirty="0" smtClean="0">
                <a:solidFill>
                  <a:schemeClr val="tx2">
                    <a:lumMod val="95000"/>
                  </a:schemeClr>
                </a:solidFill>
                <a:latin typeface="华文仿宋" pitchFamily="2" charset="-122"/>
                <a:ea typeface="华文仿宋" pitchFamily="2" charset="-122"/>
              </a:rPr>
              <a:t>数字</a:t>
            </a:r>
            <a:endParaRPr lang="en-US" altLang="zh-CN" b="1" u="sng" dirty="0" smtClean="0">
              <a:solidFill>
                <a:schemeClr val="tx2">
                  <a:lumMod val="95000"/>
                </a:schemeClr>
              </a:solidFill>
              <a:latin typeface="华文仿宋" pitchFamily="2" charset="-122"/>
              <a:ea typeface="华文仿宋" pitchFamily="2" charset="-122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b="1" u="sng" dirty="0" smtClean="0">
                <a:solidFill>
                  <a:schemeClr val="tx2">
                    <a:lumMod val="95000"/>
                  </a:schemeClr>
                </a:solidFill>
                <a:latin typeface="华文仿宋" pitchFamily="2" charset="-122"/>
                <a:ea typeface="华文仿宋" pitchFamily="2" charset="-122"/>
              </a:rPr>
              <a:t>2.4 </a:t>
            </a:r>
            <a:r>
              <a:rPr lang="zh-CN" altLang="en-US" b="1" u="sng" dirty="0" smtClean="0">
                <a:solidFill>
                  <a:schemeClr val="tx2">
                    <a:lumMod val="95000"/>
                  </a:schemeClr>
                </a:solidFill>
                <a:latin typeface="华文仿宋" pitchFamily="2" charset="-122"/>
                <a:ea typeface="华文仿宋" pitchFamily="2" charset="-122"/>
              </a:rPr>
              <a:t>数据类型转换</a:t>
            </a:r>
            <a:endParaRPr lang="en-US" altLang="zh-CN" b="1" u="sng" dirty="0" smtClean="0">
              <a:solidFill>
                <a:schemeClr val="tx2">
                  <a:lumMod val="95000"/>
                </a:schemeClr>
              </a:solidFill>
              <a:latin typeface="华文仿宋" pitchFamily="2" charset="-122"/>
              <a:ea typeface="华文仿宋" pitchFamily="2" charset="-122"/>
            </a:endParaRPr>
          </a:p>
        </p:txBody>
      </p:sp>
      <p:graphicFrame>
        <p:nvGraphicFramePr>
          <p:cNvPr id="1026" name="Object 4"/>
          <p:cNvGraphicFramePr>
            <a:graphicFrameLocks/>
          </p:cNvGraphicFramePr>
          <p:nvPr/>
        </p:nvGraphicFramePr>
        <p:xfrm>
          <a:off x="171450" y="646113"/>
          <a:ext cx="1009650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ClipArt" r:id="rId3" imgW="996840" imgH="974880" progId="">
                  <p:embed/>
                </p:oleObj>
              </mc:Choice>
              <mc:Fallback>
                <p:oleObj name="ClipArt" r:id="rId3" imgW="996840" imgH="974880" progId="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" y="646113"/>
                        <a:ext cx="1009650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altLang="zh-CN" b="1" u="sng" dirty="0" smtClean="0">
                <a:solidFill>
                  <a:schemeClr val="tx2">
                    <a:lumMod val="95000"/>
                  </a:schemeClr>
                </a:solidFill>
                <a:latin typeface="华文仿宋" pitchFamily="2" charset="-122"/>
                <a:ea typeface="华文仿宋" pitchFamily="2" charset="-122"/>
              </a:rPr>
              <a:t>2.4 </a:t>
            </a:r>
            <a:r>
              <a:rPr lang="zh-CN" altLang="en-US" b="1" u="sng" dirty="0" smtClean="0">
                <a:solidFill>
                  <a:schemeClr val="tx2">
                    <a:lumMod val="95000"/>
                  </a:schemeClr>
                </a:solidFill>
                <a:latin typeface="华文仿宋" pitchFamily="2" charset="-122"/>
                <a:ea typeface="华文仿宋" pitchFamily="2" charset="-122"/>
              </a:rPr>
              <a:t>数据类型转换</a:t>
            </a:r>
            <a:endParaRPr lang="en-US" altLang="zh-CN" b="1" u="sng" dirty="0" smtClean="0">
              <a:solidFill>
                <a:schemeClr val="tx2">
                  <a:lumMod val="95000"/>
                </a:schemeClr>
              </a:solidFill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123728" y="1196752"/>
            <a:ext cx="6624736" cy="1008112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None/>
            </a:pPr>
            <a:r>
              <a:rPr lang="en-US" altLang="zh-CN" sz="2800" dirty="0" err="1" smtClean="0">
                <a:solidFill>
                  <a:schemeClr val="tx2"/>
                </a:solidFill>
                <a:latin typeface="华文仿宋" pitchFamily="2" charset="-122"/>
                <a:ea typeface="华文仿宋" pitchFamily="2" charset="-122"/>
              </a:rPr>
              <a:t>chr</a:t>
            </a:r>
            <a:r>
              <a:rPr lang="en-US" altLang="zh-CN" sz="2800" dirty="0" smtClean="0">
                <a:solidFill>
                  <a:schemeClr val="tx2"/>
                </a:solidFill>
                <a:latin typeface="华文仿宋" pitchFamily="2" charset="-122"/>
                <a:ea typeface="华文仿宋" pitchFamily="2" charset="-122"/>
              </a:rPr>
              <a:t>(x)</a:t>
            </a:r>
            <a:r>
              <a:rPr lang="zh-CN" altLang="en-US" sz="2800" dirty="0" smtClean="0">
                <a:solidFill>
                  <a:schemeClr val="tx2"/>
                </a:solidFill>
                <a:latin typeface="华文仿宋" pitchFamily="2" charset="-122"/>
                <a:ea typeface="华文仿宋" pitchFamily="2" charset="-122"/>
              </a:rPr>
              <a:t>把十进制数转为</a:t>
            </a:r>
            <a:r>
              <a:rPr lang="en-US" altLang="zh-CN" sz="2800" dirty="0" smtClean="0">
                <a:solidFill>
                  <a:schemeClr val="tx2"/>
                </a:solidFill>
                <a:latin typeface="华文仿宋" pitchFamily="2" charset="-122"/>
                <a:ea typeface="华文仿宋" pitchFamily="2" charset="-122"/>
              </a:rPr>
              <a:t>ASCII</a:t>
            </a:r>
            <a:r>
              <a:rPr lang="zh-CN" altLang="en-US" sz="2800" dirty="0" smtClean="0">
                <a:solidFill>
                  <a:schemeClr val="tx2"/>
                </a:solidFill>
                <a:latin typeface="华文仿宋" pitchFamily="2" charset="-122"/>
                <a:ea typeface="华文仿宋" pitchFamily="2" charset="-122"/>
              </a:rPr>
              <a:t>字符</a:t>
            </a:r>
            <a:endParaRPr lang="zh-CN" altLang="en-US" sz="2800" dirty="0" smtClean="0">
              <a:solidFill>
                <a:srgbClr val="FF0000"/>
              </a:solidFill>
              <a:latin typeface="华文仿宋" pitchFamily="2" charset="-122"/>
              <a:ea typeface="华文仿宋" pitchFamily="2" charset="-122"/>
            </a:endParaRPr>
          </a:p>
          <a:p>
            <a:pPr eaLnBrk="1" hangingPunct="1">
              <a:lnSpc>
                <a:spcPct val="150000"/>
              </a:lnSpc>
              <a:buNone/>
            </a:pPr>
            <a:endParaRPr lang="en-US" altLang="zh-CN" dirty="0" smtClean="0">
              <a:ea typeface="宋体" pitchFamily="2" charset="-122"/>
            </a:endParaRPr>
          </a:p>
        </p:txBody>
      </p:sp>
      <p:graphicFrame>
        <p:nvGraphicFramePr>
          <p:cNvPr id="4098" name="Object 1024"/>
          <p:cNvGraphicFramePr>
            <a:graphicFrameLocks/>
          </p:cNvGraphicFramePr>
          <p:nvPr/>
        </p:nvGraphicFramePr>
        <p:xfrm>
          <a:off x="171450" y="646113"/>
          <a:ext cx="1009650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57" name="ClipArt" r:id="rId4" imgW="996840" imgH="974880" progId="">
                  <p:embed/>
                </p:oleObj>
              </mc:Choice>
              <mc:Fallback>
                <p:oleObj name="ClipArt" r:id="rId4" imgW="996840" imgH="974880" progId="">
                  <p:embed/>
                  <p:pic>
                    <p:nvPicPr>
                      <p:cNvPr id="0" name="Object 102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" y="646113"/>
                        <a:ext cx="1009650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00355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87624" y="2636912"/>
            <a:ext cx="7029450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0"/>
          <p:cNvGraphicFramePr>
            <a:graphicFrameLocks/>
          </p:cNvGraphicFramePr>
          <p:nvPr/>
        </p:nvGraphicFramePr>
        <p:xfrm>
          <a:off x="171450" y="646113"/>
          <a:ext cx="1009650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" name="ClipArt" r:id="rId3" imgW="996840" imgH="974880" progId="">
                  <p:embed/>
                </p:oleObj>
              </mc:Choice>
              <mc:Fallback>
                <p:oleObj name="ClipArt" r:id="rId3" imgW="996840" imgH="974880" progId="">
                  <p:embed/>
                  <p:pic>
                    <p:nvPicPr>
                      <p:cNvPr id="0" name="Object 0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" y="646113"/>
                        <a:ext cx="1009650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3214688" y="2214563"/>
            <a:ext cx="5032147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5400" dirty="0" smtClean="0">
                <a:solidFill>
                  <a:schemeClr val="tx2"/>
                </a:solidFill>
                <a:latin typeface="华文仿宋" pitchFamily="2" charset="-122"/>
                <a:ea typeface="华文仿宋" pitchFamily="2" charset="-122"/>
              </a:rPr>
              <a:t>第二章介绍完成</a:t>
            </a:r>
            <a:endParaRPr lang="en-US" altLang="zh-CN" sz="5400" dirty="0">
              <a:solidFill>
                <a:schemeClr val="tx2"/>
              </a:solidFill>
              <a:latin typeface="华文仿宋" pitchFamily="2" charset="-122"/>
              <a:ea typeface="华文仿宋" pitchFamily="2" charset="-122"/>
            </a:endParaRPr>
          </a:p>
          <a:p>
            <a:r>
              <a:rPr lang="zh-CN" altLang="en-US" sz="5400" dirty="0">
                <a:solidFill>
                  <a:schemeClr val="tx2"/>
                </a:solidFill>
                <a:latin typeface="华文仿宋" pitchFamily="2" charset="-122"/>
                <a:ea typeface="华文仿宋" pitchFamily="2" charset="-122"/>
              </a:rPr>
              <a:t>    </a:t>
            </a:r>
            <a:r>
              <a:rPr lang="zh-CN" altLang="en-US" sz="5400" dirty="0" smtClean="0">
                <a:solidFill>
                  <a:schemeClr val="tx2"/>
                </a:solidFill>
                <a:latin typeface="华文仿宋" pitchFamily="2" charset="-122"/>
                <a:ea typeface="华文仿宋" pitchFamily="2" charset="-122"/>
              </a:rPr>
              <a:t>谢谢听讲！</a:t>
            </a:r>
            <a:endParaRPr lang="zh-CN" altLang="en-US" sz="5400" dirty="0">
              <a:solidFill>
                <a:schemeClr val="tx2"/>
              </a:solidFill>
              <a:latin typeface="华文仿宋" pitchFamily="2" charset="-122"/>
              <a:ea typeface="华文仿宋" pitchFamily="2" charset="-122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altLang="zh-CN" b="1" u="sng" dirty="0" smtClean="0">
                <a:solidFill>
                  <a:schemeClr val="tx2">
                    <a:lumMod val="95000"/>
                  </a:schemeClr>
                </a:solidFill>
                <a:latin typeface="华文仿宋" pitchFamily="2" charset="-122"/>
                <a:ea typeface="华文仿宋" pitchFamily="2" charset="-122"/>
              </a:rPr>
              <a:t>2.1 </a:t>
            </a:r>
            <a:r>
              <a:rPr lang="zh-CN" altLang="en-US" b="1" u="sng" dirty="0" smtClean="0">
                <a:solidFill>
                  <a:schemeClr val="tx2">
                    <a:lumMod val="95000"/>
                  </a:schemeClr>
                </a:solidFill>
                <a:latin typeface="华文仿宋" pitchFamily="2" charset="-122"/>
                <a:ea typeface="华文仿宋" pitchFamily="2" charset="-122"/>
              </a:rPr>
              <a:t>变量</a:t>
            </a:r>
            <a:endParaRPr lang="en-US" altLang="zh-CN" b="1" u="sng" dirty="0" smtClean="0">
              <a:solidFill>
                <a:schemeClr val="tx2">
                  <a:lumMod val="95000"/>
                </a:schemeClr>
              </a:solidFill>
              <a:latin typeface="华文仿宋" pitchFamily="2" charset="-122"/>
              <a:ea typeface="华文仿宋" pitchFamily="2" charset="-122"/>
            </a:endParaRPr>
          </a:p>
        </p:txBody>
      </p:sp>
      <p:graphicFrame>
        <p:nvGraphicFramePr>
          <p:cNvPr id="2050" name="Object 4"/>
          <p:cNvGraphicFramePr>
            <a:graphicFrameLocks/>
          </p:cNvGraphicFramePr>
          <p:nvPr/>
        </p:nvGraphicFramePr>
        <p:xfrm>
          <a:off x="171450" y="646113"/>
          <a:ext cx="1009650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ClipArt" r:id="rId4" imgW="996840" imgH="974880" progId="">
                  <p:embed/>
                </p:oleObj>
              </mc:Choice>
              <mc:Fallback>
                <p:oleObj name="ClipArt" r:id="rId4" imgW="996840" imgH="974880" progId="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" y="646113"/>
                        <a:ext cx="1009650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矩形 11"/>
          <p:cNvSpPr/>
          <p:nvPr/>
        </p:nvSpPr>
        <p:spPr bwMode="auto">
          <a:xfrm>
            <a:off x="2051720" y="1124744"/>
            <a:ext cx="5328592" cy="504056"/>
          </a:xfrm>
          <a:prstGeom prst="rect">
            <a:avLst/>
          </a:prstGeom>
          <a:solidFill>
            <a:srgbClr val="99CCFF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变量</a:t>
            </a:r>
            <a:r>
              <a:rPr lang="zh-CN" altLang="en-US" dirty="0" smtClean="0"/>
              <a:t>本身是一个标识符，需要命名</a:t>
            </a: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下箭头 12"/>
          <p:cNvSpPr/>
          <p:nvPr/>
        </p:nvSpPr>
        <p:spPr bwMode="auto">
          <a:xfrm>
            <a:off x="3491880" y="1628800"/>
            <a:ext cx="360040" cy="360040"/>
          </a:xfrm>
          <a:prstGeom prst="downArrow">
            <a:avLst/>
          </a:prstGeom>
          <a:solidFill>
            <a:srgbClr val="99CCFF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矩形 13"/>
          <p:cNvSpPr/>
          <p:nvPr/>
        </p:nvSpPr>
        <p:spPr bwMode="auto">
          <a:xfrm>
            <a:off x="1979712" y="2060848"/>
            <a:ext cx="4176464" cy="504056"/>
          </a:xfrm>
          <a:prstGeom prst="rect">
            <a:avLst/>
          </a:prstGeom>
          <a:solidFill>
            <a:srgbClr val="99CCFF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变量在内存中被执行</a:t>
            </a:r>
          </a:p>
        </p:txBody>
      </p:sp>
      <p:sp>
        <p:nvSpPr>
          <p:cNvPr id="15" name="下箭头 14"/>
          <p:cNvSpPr/>
          <p:nvPr/>
        </p:nvSpPr>
        <p:spPr bwMode="auto">
          <a:xfrm>
            <a:off x="3491880" y="2564904"/>
            <a:ext cx="360040" cy="540059"/>
          </a:xfrm>
          <a:prstGeom prst="downArrow">
            <a:avLst/>
          </a:prstGeom>
          <a:solidFill>
            <a:srgbClr val="99CCFF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67943" y="2604100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产生两个特征</a:t>
            </a:r>
            <a:endParaRPr lang="zh-CN" altLang="en-US" dirty="0"/>
          </a:p>
        </p:txBody>
      </p:sp>
      <p:sp>
        <p:nvSpPr>
          <p:cNvPr id="17" name="矩形 16"/>
          <p:cNvSpPr/>
          <p:nvPr/>
        </p:nvSpPr>
        <p:spPr bwMode="auto">
          <a:xfrm>
            <a:off x="1367136" y="3140968"/>
            <a:ext cx="7776864" cy="936104"/>
          </a:xfrm>
          <a:prstGeom prst="rect">
            <a:avLst/>
          </a:prstGeom>
          <a:solidFill>
            <a:srgbClr val="99CCFF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、产生变量在内</a:t>
            </a:r>
            <a:r>
              <a:rPr lang="zh-CN" altLang="en-US" dirty="0" smtClean="0"/>
              <a:t>存中的</a:t>
            </a:r>
            <a:r>
              <a:rPr lang="zh-CN" altLang="en-US" dirty="0" smtClean="0">
                <a:solidFill>
                  <a:srgbClr val="FF0000"/>
                </a:solidFill>
              </a:rPr>
              <a:t>唯一地址</a:t>
            </a:r>
            <a:r>
              <a:rPr lang="zh-CN" altLang="en-US" dirty="0" smtClean="0"/>
              <a:t>（读者不能直接看到）</a:t>
            </a:r>
            <a:endParaRPr lang="en-US" altLang="zh-CN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2</a:t>
            </a:r>
            <a:r>
              <a:rPr lang="zh-CN" altLang="en-US" dirty="0" smtClean="0"/>
              <a:t>、变量对应一个</a:t>
            </a:r>
            <a:r>
              <a:rPr lang="zh-CN" altLang="en-US" dirty="0" smtClean="0">
                <a:solidFill>
                  <a:srgbClr val="FF0000"/>
                </a:solidFill>
              </a:rPr>
              <a:t>值</a:t>
            </a:r>
            <a:r>
              <a:rPr lang="zh-CN" altLang="en-US" dirty="0" smtClean="0"/>
              <a:t>（值有类型，可以修改）</a:t>
            </a: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72691" y="4145235"/>
            <a:ext cx="6943725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altLang="zh-CN" b="1" u="sng" dirty="0" smtClean="0">
                <a:solidFill>
                  <a:schemeClr val="tx2">
                    <a:lumMod val="95000"/>
                  </a:schemeClr>
                </a:solidFill>
                <a:latin typeface="华文仿宋" pitchFamily="2" charset="-122"/>
                <a:ea typeface="华文仿宋" pitchFamily="2" charset="-122"/>
              </a:rPr>
              <a:t>2.1 </a:t>
            </a:r>
            <a:r>
              <a:rPr lang="zh-CN" altLang="en-US" b="1" u="sng" dirty="0" smtClean="0">
                <a:solidFill>
                  <a:schemeClr val="tx2">
                    <a:lumMod val="95000"/>
                  </a:schemeClr>
                </a:solidFill>
                <a:latin typeface="华文仿宋" pitchFamily="2" charset="-122"/>
                <a:ea typeface="华文仿宋" pitchFamily="2" charset="-122"/>
              </a:rPr>
              <a:t>变量</a:t>
            </a:r>
            <a:endParaRPr lang="en-US" altLang="zh-CN" b="1" u="sng" dirty="0" smtClean="0">
              <a:solidFill>
                <a:schemeClr val="tx2">
                  <a:lumMod val="95000"/>
                </a:schemeClr>
              </a:solidFill>
              <a:latin typeface="华文仿宋" pitchFamily="2" charset="-122"/>
              <a:ea typeface="华文仿宋" pitchFamily="2" charset="-122"/>
            </a:endParaRPr>
          </a:p>
        </p:txBody>
      </p:sp>
      <p:graphicFrame>
        <p:nvGraphicFramePr>
          <p:cNvPr id="2050" name="Object 4"/>
          <p:cNvGraphicFramePr>
            <a:graphicFrameLocks/>
          </p:cNvGraphicFramePr>
          <p:nvPr/>
        </p:nvGraphicFramePr>
        <p:xfrm>
          <a:off x="171450" y="646113"/>
          <a:ext cx="1009650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05" name="ClipArt" r:id="rId4" imgW="996840" imgH="974880" progId="">
                  <p:embed/>
                </p:oleObj>
              </mc:Choice>
              <mc:Fallback>
                <p:oleObj name="ClipArt" r:id="rId4" imgW="996840" imgH="974880" progId="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" y="646113"/>
                        <a:ext cx="1009650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矩形 11"/>
          <p:cNvSpPr/>
          <p:nvPr/>
        </p:nvSpPr>
        <p:spPr bwMode="auto">
          <a:xfrm>
            <a:off x="2051720" y="1124744"/>
            <a:ext cx="5616624" cy="504056"/>
          </a:xfrm>
          <a:prstGeom prst="rect">
            <a:avLst/>
          </a:prstGeom>
          <a:solidFill>
            <a:srgbClr val="99CCFF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en-US" dirty="0" smtClean="0"/>
              <a:t>常量，与变量唯一的区别是值不能改变。</a:t>
            </a: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76803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07704" y="1916832"/>
            <a:ext cx="6181725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b="1" u="sng" dirty="0" smtClean="0">
                <a:solidFill>
                  <a:schemeClr val="tx2">
                    <a:lumMod val="95000"/>
                  </a:schemeClr>
                </a:solidFill>
                <a:latin typeface="华文仿宋" pitchFamily="2" charset="-122"/>
                <a:ea typeface="华文仿宋" pitchFamily="2" charset="-122"/>
              </a:rPr>
              <a:t>2.2 </a:t>
            </a:r>
            <a:r>
              <a:rPr lang="zh-CN" altLang="en-US" b="1" u="sng" dirty="0" smtClean="0">
                <a:solidFill>
                  <a:schemeClr val="tx2">
                    <a:lumMod val="95000"/>
                  </a:schemeClr>
                </a:solidFill>
                <a:latin typeface="华文仿宋" pitchFamily="2" charset="-122"/>
                <a:ea typeface="华文仿宋" pitchFamily="2" charset="-122"/>
              </a:rPr>
              <a:t>字符串</a:t>
            </a:r>
            <a:endParaRPr lang="en-US" altLang="zh-CN" dirty="0" smtClean="0">
              <a:ea typeface="宋体" pitchFamily="2" charset="-122"/>
            </a:endParaRPr>
          </a:p>
        </p:txBody>
      </p:sp>
      <p:graphicFrame>
        <p:nvGraphicFramePr>
          <p:cNvPr id="3074" name="Object 1024"/>
          <p:cNvGraphicFramePr>
            <a:graphicFrameLocks/>
          </p:cNvGraphicFramePr>
          <p:nvPr/>
        </p:nvGraphicFramePr>
        <p:xfrm>
          <a:off x="171450" y="646113"/>
          <a:ext cx="1009650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ClipArt" r:id="rId4" imgW="996840" imgH="974880" progId="">
                  <p:embed/>
                </p:oleObj>
              </mc:Choice>
              <mc:Fallback>
                <p:oleObj name="ClipArt" r:id="rId4" imgW="996840" imgH="974880" progId="">
                  <p:embed/>
                  <p:pic>
                    <p:nvPicPr>
                      <p:cNvPr id="0" name="Object 102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" y="646113"/>
                        <a:ext cx="1009650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矩形 7"/>
          <p:cNvSpPr/>
          <p:nvPr/>
        </p:nvSpPr>
        <p:spPr>
          <a:xfrm>
            <a:off x="1403648" y="2132856"/>
            <a:ext cx="7606570" cy="11475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zh-CN" altLang="en-US" b="1" u="sng" dirty="0" smtClean="0">
                <a:solidFill>
                  <a:schemeClr val="tx2">
                    <a:lumMod val="95000"/>
                  </a:schemeClr>
                </a:solidFill>
                <a:latin typeface="华文仿宋" pitchFamily="2" charset="-122"/>
                <a:ea typeface="华文仿宋" pitchFamily="2" charset="-122"/>
              </a:rPr>
              <a:t>字符串（</a:t>
            </a:r>
            <a:r>
              <a:rPr lang="en-US" altLang="zh-CN" b="1" u="sng" dirty="0" smtClean="0">
                <a:solidFill>
                  <a:schemeClr val="tx2">
                    <a:lumMod val="95000"/>
                  </a:schemeClr>
                </a:solidFill>
                <a:latin typeface="华文仿宋" pitchFamily="2" charset="-122"/>
                <a:ea typeface="华文仿宋" pitchFamily="2" charset="-122"/>
              </a:rPr>
              <a:t>String</a:t>
            </a:r>
            <a:r>
              <a:rPr lang="zh-CN" altLang="en-US" b="1" u="sng" dirty="0" smtClean="0">
                <a:solidFill>
                  <a:schemeClr val="tx2">
                    <a:lumMod val="95000"/>
                  </a:schemeClr>
                </a:solidFill>
                <a:latin typeface="华文仿宋" pitchFamily="2" charset="-122"/>
                <a:ea typeface="华文仿宋" pitchFamily="2" charset="-122"/>
              </a:rPr>
              <a:t>）由任意字节的字符组成，</a:t>
            </a:r>
            <a:endParaRPr lang="en-US" altLang="zh-CN" b="1" u="sng" dirty="0" smtClean="0">
              <a:solidFill>
                <a:schemeClr val="tx2">
                  <a:lumMod val="95000"/>
                </a:schemeClr>
              </a:solidFill>
              <a:latin typeface="华文仿宋" pitchFamily="2" charset="-122"/>
              <a:ea typeface="华文仿宋" pitchFamily="2" charset="-122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zh-CN" altLang="en-US" b="1" u="sng" dirty="0" smtClean="0">
                <a:solidFill>
                  <a:schemeClr val="tx2">
                    <a:lumMod val="95000"/>
                  </a:schemeClr>
                </a:solidFill>
                <a:latin typeface="华文仿宋" pitchFamily="2" charset="-122"/>
                <a:ea typeface="华文仿宋" pitchFamily="2" charset="-122"/>
              </a:rPr>
              <a:t>用单引号（</a:t>
            </a:r>
            <a:r>
              <a:rPr lang="en-US" altLang="zh-CN" b="1" u="sng" dirty="0" smtClean="0">
                <a:solidFill>
                  <a:schemeClr val="tx2">
                    <a:lumMod val="95000"/>
                  </a:schemeClr>
                </a:solidFill>
                <a:latin typeface="华文仿宋" pitchFamily="2" charset="-122"/>
                <a:ea typeface="华文仿宋" pitchFamily="2" charset="-122"/>
              </a:rPr>
              <a:t>'</a:t>
            </a:r>
            <a:r>
              <a:rPr lang="zh-CN" altLang="en-US" b="1" u="sng" dirty="0" smtClean="0">
                <a:solidFill>
                  <a:schemeClr val="tx2">
                    <a:lumMod val="95000"/>
                  </a:schemeClr>
                </a:solidFill>
                <a:latin typeface="华文仿宋" pitchFamily="2" charset="-122"/>
                <a:ea typeface="华文仿宋" pitchFamily="2" charset="-122"/>
              </a:rPr>
              <a:t>）、双引号（</a:t>
            </a:r>
            <a:r>
              <a:rPr lang="en-US" altLang="zh-CN" b="1" u="sng" dirty="0" smtClean="0">
                <a:solidFill>
                  <a:schemeClr val="tx2">
                    <a:lumMod val="95000"/>
                  </a:schemeClr>
                </a:solidFill>
                <a:latin typeface="华文仿宋" pitchFamily="2" charset="-122"/>
                <a:ea typeface="华文仿宋" pitchFamily="2" charset="-122"/>
              </a:rPr>
              <a:t>"</a:t>
            </a:r>
            <a:r>
              <a:rPr lang="zh-CN" altLang="en-US" b="1" u="sng" dirty="0" smtClean="0">
                <a:solidFill>
                  <a:schemeClr val="tx2">
                    <a:lumMod val="95000"/>
                  </a:schemeClr>
                </a:solidFill>
                <a:latin typeface="华文仿宋" pitchFamily="2" charset="-122"/>
                <a:ea typeface="华文仿宋" pitchFamily="2" charset="-122"/>
              </a:rPr>
              <a:t>）或三引号（</a:t>
            </a:r>
            <a:r>
              <a:rPr lang="en-US" altLang="zh-CN" b="1" u="sng" dirty="0" smtClean="0">
                <a:solidFill>
                  <a:schemeClr val="tx2">
                    <a:lumMod val="95000"/>
                  </a:schemeClr>
                </a:solidFill>
                <a:latin typeface="华文仿宋" pitchFamily="2" charset="-122"/>
                <a:ea typeface="华文仿宋" pitchFamily="2" charset="-122"/>
              </a:rPr>
              <a:t>'''</a:t>
            </a:r>
            <a:r>
              <a:rPr lang="zh-CN" altLang="en-US" b="1" u="sng" dirty="0" smtClean="0">
                <a:solidFill>
                  <a:schemeClr val="tx2">
                    <a:lumMod val="95000"/>
                  </a:schemeClr>
                </a:solidFill>
                <a:latin typeface="华文仿宋" pitchFamily="2" charset="-122"/>
                <a:ea typeface="华文仿宋" pitchFamily="2" charset="-122"/>
              </a:rPr>
              <a:t>）成对表示。</a:t>
            </a:r>
            <a:endParaRPr lang="en-US" altLang="zh-CN" b="1" u="sng" dirty="0" smtClean="0">
              <a:solidFill>
                <a:schemeClr val="tx2">
                  <a:lumMod val="95000"/>
                </a:schemeClr>
              </a:solidFill>
              <a:latin typeface="华文仿宋" pitchFamily="2" charset="-122"/>
              <a:ea typeface="华文仿宋" pitchFamily="2" charset="-122"/>
            </a:endParaRPr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03648" y="3356992"/>
            <a:ext cx="7010400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altLang="zh-CN" b="1" u="sng" dirty="0" smtClean="0">
                <a:solidFill>
                  <a:schemeClr val="tx2">
                    <a:lumMod val="95000"/>
                  </a:schemeClr>
                </a:solidFill>
                <a:latin typeface="华文仿宋" pitchFamily="2" charset="-122"/>
                <a:ea typeface="华文仿宋" pitchFamily="2" charset="-122"/>
              </a:rPr>
              <a:t>2.2 </a:t>
            </a:r>
            <a:r>
              <a:rPr lang="zh-CN" altLang="en-US" b="1" u="sng" dirty="0" smtClean="0">
                <a:solidFill>
                  <a:schemeClr val="tx2">
                    <a:lumMod val="95000"/>
                  </a:schemeClr>
                </a:solidFill>
                <a:latin typeface="华文仿宋" pitchFamily="2" charset="-122"/>
                <a:ea typeface="华文仿宋" pitchFamily="2" charset="-122"/>
              </a:rPr>
              <a:t>字符串</a:t>
            </a:r>
            <a:r>
              <a:rPr lang="en-US" altLang="zh-CN" b="1" u="sng" dirty="0" smtClean="0">
                <a:solidFill>
                  <a:schemeClr val="tx2">
                    <a:lumMod val="95000"/>
                  </a:schemeClr>
                </a:solidFill>
                <a:latin typeface="华文仿宋" pitchFamily="2" charset="-122"/>
                <a:ea typeface="华文仿宋" pitchFamily="2" charset="-122"/>
              </a:rPr>
              <a:t>----</a:t>
            </a:r>
            <a:r>
              <a:rPr lang="zh-CN" altLang="en-US" b="1" u="sng" dirty="0" smtClean="0">
                <a:solidFill>
                  <a:schemeClr val="tx2">
                    <a:lumMod val="95000"/>
                  </a:schemeClr>
                </a:solidFill>
                <a:latin typeface="华文仿宋" pitchFamily="2" charset="-122"/>
                <a:ea typeface="华文仿宋" pitchFamily="2" charset="-122"/>
              </a:rPr>
              <a:t>字符串基本操作</a:t>
            </a:r>
            <a:endParaRPr lang="en-US" altLang="zh-CN" b="1" u="sng" dirty="0" smtClean="0">
              <a:solidFill>
                <a:schemeClr val="tx2">
                  <a:lumMod val="95000"/>
                </a:schemeClr>
              </a:solidFill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763688" y="2492896"/>
            <a:ext cx="6192688" cy="1944216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None/>
            </a:pPr>
            <a:r>
              <a:rPr lang="zh-CN" altLang="en-US" sz="2800" dirty="0" smtClean="0">
                <a:solidFill>
                  <a:schemeClr val="tx2"/>
                </a:solidFill>
                <a:latin typeface="华文仿宋" pitchFamily="2" charset="-122"/>
                <a:ea typeface="华文仿宋" pitchFamily="2" charset="-122"/>
              </a:rPr>
              <a:t>字符串值基本操作包括了</a:t>
            </a:r>
            <a:endParaRPr lang="en-US" altLang="zh-CN" sz="2800" dirty="0" smtClean="0">
              <a:solidFill>
                <a:schemeClr val="tx2"/>
              </a:solidFill>
              <a:latin typeface="华文仿宋" pitchFamily="2" charset="-122"/>
              <a:ea typeface="华文仿宋" pitchFamily="2" charset="-122"/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zh-CN" altLang="en-US" sz="2800" b="1" dirty="0" smtClean="0">
                <a:solidFill>
                  <a:srgbClr val="FF0000"/>
                </a:solidFill>
                <a:latin typeface="华文仿宋" pitchFamily="2" charset="-122"/>
                <a:ea typeface="华文仿宋" pitchFamily="2" charset="-122"/>
              </a:rPr>
              <a:t>建立、读取、修改、删除</a:t>
            </a:r>
            <a:r>
              <a:rPr lang="zh-CN" altLang="en-US" sz="2800" dirty="0" smtClean="0">
                <a:solidFill>
                  <a:schemeClr val="tx2"/>
                </a:solidFill>
                <a:latin typeface="华文仿宋" pitchFamily="2" charset="-122"/>
                <a:ea typeface="华文仿宋" pitchFamily="2" charset="-122"/>
              </a:rPr>
              <a:t>、合并。</a:t>
            </a:r>
            <a:endParaRPr lang="en-US" altLang="zh-CN" sz="2800" dirty="0" smtClean="0">
              <a:solidFill>
                <a:schemeClr val="tx2"/>
              </a:solidFill>
              <a:latin typeface="华文仿宋" pitchFamily="2" charset="-122"/>
              <a:ea typeface="华文仿宋" pitchFamily="2" charset="-122"/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en-US" altLang="zh-CN" sz="2800" dirty="0" smtClean="0">
                <a:solidFill>
                  <a:schemeClr val="tx2"/>
                </a:solidFill>
                <a:latin typeface="华文仿宋" pitchFamily="2" charset="-122"/>
                <a:ea typeface="华文仿宋" pitchFamily="2" charset="-122"/>
              </a:rPr>
              <a:t>Write    Read    </a:t>
            </a:r>
            <a:r>
              <a:rPr lang="en-US" altLang="zh-CN" sz="2800" smtClean="0">
                <a:solidFill>
                  <a:schemeClr val="tx2"/>
                </a:solidFill>
                <a:latin typeface="华文仿宋" pitchFamily="2" charset="-122"/>
                <a:ea typeface="华文仿宋" pitchFamily="2" charset="-122"/>
              </a:rPr>
              <a:t>update  delete </a:t>
            </a:r>
            <a:r>
              <a:rPr lang="en-US" altLang="zh-CN" sz="2800" dirty="0" smtClean="0">
                <a:solidFill>
                  <a:schemeClr val="tx2"/>
                </a:solidFill>
                <a:latin typeface="华文仿宋" pitchFamily="2" charset="-122"/>
                <a:ea typeface="华文仿宋" pitchFamily="2" charset="-122"/>
              </a:rPr>
              <a:t/>
            </a:r>
            <a:br>
              <a:rPr lang="en-US" altLang="zh-CN" sz="2800" dirty="0" smtClean="0">
                <a:solidFill>
                  <a:schemeClr val="tx2"/>
                </a:solidFill>
                <a:latin typeface="华文仿宋" pitchFamily="2" charset="-122"/>
                <a:ea typeface="华文仿宋" pitchFamily="2" charset="-122"/>
              </a:rPr>
            </a:br>
            <a:endParaRPr lang="zh-CN" sz="2800" dirty="0" smtClean="0">
              <a:solidFill>
                <a:schemeClr val="tx2"/>
              </a:solidFill>
              <a:latin typeface="华文仿宋" pitchFamily="2" charset="-122"/>
              <a:ea typeface="华文仿宋" pitchFamily="2" charset="-122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zh-CN" dirty="0" smtClean="0">
              <a:ea typeface="宋体" pitchFamily="2" charset="-122"/>
            </a:endParaRPr>
          </a:p>
        </p:txBody>
      </p:sp>
      <p:graphicFrame>
        <p:nvGraphicFramePr>
          <p:cNvPr id="4098" name="Object 1024"/>
          <p:cNvGraphicFramePr>
            <a:graphicFrameLocks/>
          </p:cNvGraphicFramePr>
          <p:nvPr/>
        </p:nvGraphicFramePr>
        <p:xfrm>
          <a:off x="171450" y="646113"/>
          <a:ext cx="1009650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ClipArt" r:id="rId4" imgW="996840" imgH="974880" progId="">
                  <p:embed/>
                </p:oleObj>
              </mc:Choice>
              <mc:Fallback>
                <p:oleObj name="ClipArt" r:id="rId4" imgW="996840" imgH="974880" progId="">
                  <p:embed/>
                  <p:pic>
                    <p:nvPicPr>
                      <p:cNvPr id="0" name="Object 102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" y="646113"/>
                        <a:ext cx="1009650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altLang="zh-CN" b="1" u="sng" dirty="0" smtClean="0">
                <a:solidFill>
                  <a:schemeClr val="tx2">
                    <a:lumMod val="95000"/>
                  </a:schemeClr>
                </a:solidFill>
                <a:latin typeface="华文仿宋" pitchFamily="2" charset="-122"/>
                <a:ea typeface="华文仿宋" pitchFamily="2" charset="-122"/>
              </a:rPr>
              <a:t>2.2 </a:t>
            </a:r>
            <a:r>
              <a:rPr lang="zh-CN" altLang="en-US" b="1" u="sng" dirty="0" smtClean="0">
                <a:solidFill>
                  <a:schemeClr val="tx2">
                    <a:lumMod val="95000"/>
                  </a:schemeClr>
                </a:solidFill>
                <a:latin typeface="华文仿宋" pitchFamily="2" charset="-122"/>
                <a:ea typeface="华文仿宋" pitchFamily="2" charset="-122"/>
              </a:rPr>
              <a:t>字符串</a:t>
            </a:r>
            <a:r>
              <a:rPr lang="en-US" altLang="zh-CN" b="1" u="sng" dirty="0" smtClean="0">
                <a:solidFill>
                  <a:schemeClr val="tx2">
                    <a:lumMod val="95000"/>
                  </a:schemeClr>
                </a:solidFill>
                <a:latin typeface="华文仿宋" pitchFamily="2" charset="-122"/>
                <a:ea typeface="华文仿宋" pitchFamily="2" charset="-122"/>
              </a:rPr>
              <a:t>----</a:t>
            </a:r>
            <a:r>
              <a:rPr lang="zh-CN" altLang="en-US" b="1" u="sng" dirty="0" smtClean="0">
                <a:solidFill>
                  <a:schemeClr val="tx2">
                    <a:lumMod val="95000"/>
                  </a:schemeClr>
                </a:solidFill>
                <a:latin typeface="华文仿宋" pitchFamily="2" charset="-122"/>
                <a:ea typeface="华文仿宋" pitchFamily="2" charset="-122"/>
              </a:rPr>
              <a:t>字符串基本操作</a:t>
            </a:r>
            <a:endParaRPr lang="en-US" altLang="zh-CN" b="1" u="sng" dirty="0" smtClean="0">
              <a:solidFill>
                <a:schemeClr val="tx2">
                  <a:lumMod val="95000"/>
                </a:schemeClr>
              </a:solidFill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907704" y="1196752"/>
            <a:ext cx="6048672" cy="1008112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None/>
            </a:pPr>
            <a:r>
              <a:rPr lang="zh-CN" altLang="en-US" sz="2800" dirty="0" smtClean="0">
                <a:solidFill>
                  <a:schemeClr val="tx2"/>
                </a:solidFill>
                <a:latin typeface="华文仿宋" pitchFamily="2" charset="-122"/>
                <a:ea typeface="华文仿宋" pitchFamily="2" charset="-122"/>
              </a:rPr>
              <a:t>字符串值读取</a:t>
            </a:r>
            <a:endParaRPr lang="zh-CN" sz="2800" dirty="0" smtClean="0">
              <a:solidFill>
                <a:schemeClr val="tx2"/>
              </a:solidFill>
              <a:latin typeface="华文仿宋" pitchFamily="2" charset="-122"/>
              <a:ea typeface="华文仿宋" pitchFamily="2" charset="-122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zh-CN" dirty="0" smtClean="0">
              <a:ea typeface="宋体" pitchFamily="2" charset="-122"/>
            </a:endParaRPr>
          </a:p>
        </p:txBody>
      </p:sp>
      <p:graphicFrame>
        <p:nvGraphicFramePr>
          <p:cNvPr id="4098" name="Object 1024"/>
          <p:cNvGraphicFramePr>
            <a:graphicFrameLocks/>
          </p:cNvGraphicFramePr>
          <p:nvPr/>
        </p:nvGraphicFramePr>
        <p:xfrm>
          <a:off x="171450" y="646113"/>
          <a:ext cx="1009650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32" name="ClipArt" r:id="rId4" imgW="996840" imgH="974880" progId="">
                  <p:embed/>
                </p:oleObj>
              </mc:Choice>
              <mc:Fallback>
                <p:oleObj name="ClipArt" r:id="rId4" imgW="996840" imgH="974880" progId="">
                  <p:embed/>
                  <p:pic>
                    <p:nvPicPr>
                      <p:cNvPr id="0" name="Object 102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" y="646113"/>
                        <a:ext cx="1009650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77827" name="Object 3"/>
          <p:cNvGraphicFramePr>
            <a:graphicFrameLocks noChangeAspect="1"/>
          </p:cNvGraphicFramePr>
          <p:nvPr/>
        </p:nvGraphicFramePr>
        <p:xfrm>
          <a:off x="1907704" y="2060848"/>
          <a:ext cx="5784272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33" r:id="rId6" imgW="4446556" imgH="809596" progId="">
                  <p:embed/>
                </p:oleObj>
              </mc:Choice>
              <mc:Fallback>
                <p:oleObj r:id="rId6" imgW="4446556" imgH="809596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2060848"/>
                        <a:ext cx="5784272" cy="10801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7829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547664" y="3284984"/>
            <a:ext cx="7019925" cy="313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altLang="zh-CN" b="1" u="sng" dirty="0" smtClean="0">
                <a:solidFill>
                  <a:schemeClr val="tx2">
                    <a:lumMod val="95000"/>
                  </a:schemeClr>
                </a:solidFill>
                <a:latin typeface="华文仿宋" pitchFamily="2" charset="-122"/>
                <a:ea typeface="华文仿宋" pitchFamily="2" charset="-122"/>
              </a:rPr>
              <a:t>2.3 </a:t>
            </a:r>
            <a:r>
              <a:rPr lang="zh-CN" altLang="en-US" b="1" u="sng" dirty="0" smtClean="0">
                <a:solidFill>
                  <a:schemeClr val="tx2">
                    <a:lumMod val="95000"/>
                  </a:schemeClr>
                </a:solidFill>
                <a:latin typeface="华文仿宋" pitchFamily="2" charset="-122"/>
                <a:ea typeface="华文仿宋" pitchFamily="2" charset="-122"/>
              </a:rPr>
              <a:t>数字</a:t>
            </a:r>
            <a:endParaRPr lang="en-US" altLang="zh-CN" b="1" u="sng" dirty="0" smtClean="0">
              <a:solidFill>
                <a:schemeClr val="tx2">
                  <a:lumMod val="95000"/>
                </a:schemeClr>
              </a:solidFill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331640" y="2420888"/>
            <a:ext cx="7272808" cy="1008112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None/>
            </a:pPr>
            <a:r>
              <a:rPr lang="en-US" altLang="zh-CN" sz="2800" dirty="0" smtClean="0">
                <a:solidFill>
                  <a:schemeClr val="tx2"/>
                </a:solidFill>
                <a:latin typeface="华文仿宋" pitchFamily="2" charset="-122"/>
                <a:ea typeface="华文仿宋" pitchFamily="2" charset="-122"/>
              </a:rPr>
              <a:t>Python</a:t>
            </a:r>
            <a:r>
              <a:rPr lang="zh-CN" altLang="en-US" sz="2800" dirty="0" smtClean="0">
                <a:solidFill>
                  <a:schemeClr val="tx2"/>
                </a:solidFill>
                <a:latin typeface="华文仿宋" pitchFamily="2" charset="-122"/>
                <a:ea typeface="华文仿宋" pitchFamily="2" charset="-122"/>
              </a:rPr>
              <a:t>语言的</a:t>
            </a:r>
            <a:r>
              <a:rPr lang="zh-CN" altLang="en-US" sz="2800" b="1" dirty="0" smtClean="0">
                <a:solidFill>
                  <a:srgbClr val="FF0000"/>
                </a:solidFill>
                <a:latin typeface="华文仿宋" pitchFamily="2" charset="-122"/>
                <a:ea typeface="华文仿宋" pitchFamily="2" charset="-122"/>
              </a:rPr>
              <a:t>数字（</a:t>
            </a:r>
            <a:r>
              <a:rPr lang="en-US" altLang="zh-CN" sz="2800" b="1" dirty="0" smtClean="0">
                <a:solidFill>
                  <a:srgbClr val="FF0000"/>
                </a:solidFill>
                <a:latin typeface="华文仿宋" pitchFamily="2" charset="-122"/>
                <a:ea typeface="华文仿宋" pitchFamily="2" charset="-122"/>
              </a:rPr>
              <a:t>Digital</a:t>
            </a:r>
            <a:r>
              <a:rPr lang="zh-CN" altLang="en-US" sz="2800" b="1" dirty="0" smtClean="0">
                <a:solidFill>
                  <a:srgbClr val="FF0000"/>
                </a:solidFill>
                <a:latin typeface="华文仿宋" pitchFamily="2" charset="-122"/>
                <a:ea typeface="华文仿宋" pitchFamily="2" charset="-122"/>
              </a:rPr>
              <a:t>）</a:t>
            </a:r>
            <a:r>
              <a:rPr lang="zh-CN" altLang="en-US" sz="2800" dirty="0" smtClean="0">
                <a:solidFill>
                  <a:schemeClr val="tx2"/>
                </a:solidFill>
                <a:latin typeface="华文仿宋" pitchFamily="2" charset="-122"/>
                <a:ea typeface="华文仿宋" pitchFamily="2" charset="-122"/>
              </a:rPr>
              <a:t>跟数学里的数字是一致的。</a:t>
            </a:r>
            <a:endParaRPr lang="en-US" altLang="zh-CN" dirty="0" smtClean="0">
              <a:ea typeface="宋体" pitchFamily="2" charset="-122"/>
            </a:endParaRPr>
          </a:p>
        </p:txBody>
      </p:sp>
      <p:graphicFrame>
        <p:nvGraphicFramePr>
          <p:cNvPr id="4098" name="Object 1024"/>
          <p:cNvGraphicFramePr>
            <a:graphicFrameLocks/>
          </p:cNvGraphicFramePr>
          <p:nvPr/>
        </p:nvGraphicFramePr>
        <p:xfrm>
          <a:off x="171450" y="646113"/>
          <a:ext cx="1009650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25" name="ClipArt" r:id="rId4" imgW="996840" imgH="974880" progId="">
                  <p:embed/>
                </p:oleObj>
              </mc:Choice>
              <mc:Fallback>
                <p:oleObj name="ClipArt" r:id="rId4" imgW="996840" imgH="974880" progId="">
                  <p:embed/>
                  <p:pic>
                    <p:nvPicPr>
                      <p:cNvPr id="0" name="Object 102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" y="646113"/>
                        <a:ext cx="1009650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6" name="矩形 5"/>
          <p:cNvSpPr/>
          <p:nvPr/>
        </p:nvSpPr>
        <p:spPr bwMode="auto">
          <a:xfrm>
            <a:off x="755576" y="4365104"/>
            <a:ext cx="1944216" cy="504056"/>
          </a:xfrm>
          <a:prstGeom prst="rect">
            <a:avLst/>
          </a:prstGeom>
          <a:solidFill>
            <a:srgbClr val="99CCFF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zh-CN" altLang="zh-CN" sz="2000" b="1" dirty="0" smtClean="0"/>
              <a:t>整数（</a:t>
            </a:r>
            <a:r>
              <a:rPr lang="en-US" altLang="zh-CN" sz="2000" b="1" dirty="0" smtClean="0"/>
              <a:t>Integer</a:t>
            </a:r>
            <a:r>
              <a:rPr lang="zh-CN" altLang="zh-CN" sz="2000" b="1" dirty="0" smtClean="0"/>
              <a:t>）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矩形 7"/>
          <p:cNvSpPr/>
          <p:nvPr/>
        </p:nvSpPr>
        <p:spPr bwMode="auto">
          <a:xfrm>
            <a:off x="2733700" y="4365104"/>
            <a:ext cx="1872208" cy="504056"/>
          </a:xfrm>
          <a:prstGeom prst="rect">
            <a:avLst/>
          </a:prstGeom>
          <a:solidFill>
            <a:srgbClr val="99CCFF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zh-CN" altLang="zh-CN" sz="2000" b="1" dirty="0" smtClean="0"/>
              <a:t>浮点数（</a:t>
            </a:r>
            <a:r>
              <a:rPr lang="en-US" altLang="zh-CN" sz="2000" b="1" dirty="0" smtClean="0"/>
              <a:t>Float</a:t>
            </a:r>
            <a:r>
              <a:rPr lang="zh-CN" altLang="zh-CN" sz="2000" b="1" dirty="0" smtClean="0"/>
              <a:t>）</a:t>
            </a:r>
            <a:endParaRPr lang="zh-CN" altLang="en-US" sz="2000" b="1" dirty="0" smtClean="0"/>
          </a:p>
        </p:txBody>
      </p:sp>
      <p:sp>
        <p:nvSpPr>
          <p:cNvPr id="9" name="矩形 8"/>
          <p:cNvSpPr/>
          <p:nvPr/>
        </p:nvSpPr>
        <p:spPr bwMode="auto">
          <a:xfrm>
            <a:off x="4644008" y="4365104"/>
            <a:ext cx="2088232" cy="504056"/>
          </a:xfrm>
          <a:prstGeom prst="rect">
            <a:avLst/>
          </a:prstGeom>
          <a:solidFill>
            <a:srgbClr val="99CCFF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zh-CN" altLang="zh-CN" sz="2000" b="1" dirty="0" smtClean="0"/>
              <a:t>复数（</a:t>
            </a:r>
            <a:r>
              <a:rPr lang="en-US" altLang="zh-CN" sz="2000" b="1" dirty="0" smtClean="0"/>
              <a:t>Complex</a:t>
            </a:r>
            <a:r>
              <a:rPr lang="zh-CN" altLang="zh-CN" sz="2000" b="1" dirty="0" smtClean="0"/>
              <a:t>）</a:t>
            </a:r>
            <a:endParaRPr lang="zh-CN" altLang="en-US" sz="2000" b="1" dirty="0" smtClean="0"/>
          </a:p>
        </p:txBody>
      </p:sp>
      <p:sp>
        <p:nvSpPr>
          <p:cNvPr id="10" name="矩形 9"/>
          <p:cNvSpPr/>
          <p:nvPr/>
        </p:nvSpPr>
        <p:spPr bwMode="auto">
          <a:xfrm>
            <a:off x="6762720" y="4365104"/>
            <a:ext cx="2016224" cy="504056"/>
          </a:xfrm>
          <a:prstGeom prst="rect">
            <a:avLst/>
          </a:prstGeom>
          <a:solidFill>
            <a:srgbClr val="99CCFF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zh-CN" altLang="zh-CN" sz="2000" b="1" dirty="0" smtClean="0"/>
              <a:t>布尔（</a:t>
            </a:r>
            <a:r>
              <a:rPr lang="en-US" altLang="zh-CN" sz="2000" b="1" dirty="0" smtClean="0"/>
              <a:t>Boolean</a:t>
            </a:r>
            <a:r>
              <a:rPr lang="zh-CN" altLang="zh-CN" sz="2000" b="1" dirty="0" smtClean="0"/>
              <a:t>）</a:t>
            </a:r>
            <a:endParaRPr lang="zh-CN" altLang="en-US" sz="2000" b="1" dirty="0" smtClean="0"/>
          </a:p>
        </p:txBody>
      </p:sp>
      <p:sp>
        <p:nvSpPr>
          <p:cNvPr id="11" name="下箭头 10"/>
          <p:cNvSpPr/>
          <p:nvPr/>
        </p:nvSpPr>
        <p:spPr bwMode="auto">
          <a:xfrm>
            <a:off x="4427984" y="3429000"/>
            <a:ext cx="504056" cy="504056"/>
          </a:xfrm>
          <a:prstGeom prst="down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721668" y="5517232"/>
            <a:ext cx="1944216" cy="504056"/>
          </a:xfrm>
          <a:prstGeom prst="rect">
            <a:avLst/>
          </a:prstGeom>
          <a:solidFill>
            <a:srgbClr val="99CCFF"/>
          </a:solidFill>
          <a:ln w="12700" cap="sq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2000" dirty="0" smtClean="0"/>
              <a:t>a=1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矩形 12"/>
          <p:cNvSpPr/>
          <p:nvPr/>
        </p:nvSpPr>
        <p:spPr bwMode="auto">
          <a:xfrm>
            <a:off x="2699792" y="5517232"/>
            <a:ext cx="1872208" cy="504056"/>
          </a:xfrm>
          <a:prstGeom prst="rect">
            <a:avLst/>
          </a:prstGeom>
          <a:solidFill>
            <a:srgbClr val="99CCFF"/>
          </a:solidFill>
          <a:ln w="12700" cap="sq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2000" b="1" dirty="0" smtClean="0"/>
              <a:t>b=1.1</a:t>
            </a:r>
            <a:endParaRPr lang="zh-CN" altLang="en-US" sz="2000" b="1" dirty="0" smtClean="0"/>
          </a:p>
        </p:txBody>
      </p:sp>
      <p:sp>
        <p:nvSpPr>
          <p:cNvPr id="14" name="矩形 13"/>
          <p:cNvSpPr/>
          <p:nvPr/>
        </p:nvSpPr>
        <p:spPr bwMode="auto">
          <a:xfrm>
            <a:off x="4610100" y="5517232"/>
            <a:ext cx="2088232" cy="504056"/>
          </a:xfrm>
          <a:prstGeom prst="rect">
            <a:avLst/>
          </a:prstGeom>
          <a:solidFill>
            <a:srgbClr val="99CCFF"/>
          </a:solidFill>
          <a:ln w="12700" cap="sq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2000" b="1" dirty="0" smtClean="0"/>
              <a:t>c=1+2j</a:t>
            </a:r>
            <a:endParaRPr lang="zh-CN" altLang="en-US" sz="2000" b="1" dirty="0" smtClean="0"/>
          </a:p>
        </p:txBody>
      </p:sp>
      <p:sp>
        <p:nvSpPr>
          <p:cNvPr id="15" name="矩形 14"/>
          <p:cNvSpPr/>
          <p:nvPr/>
        </p:nvSpPr>
        <p:spPr bwMode="auto">
          <a:xfrm>
            <a:off x="6728812" y="5517232"/>
            <a:ext cx="2016224" cy="504056"/>
          </a:xfrm>
          <a:prstGeom prst="rect">
            <a:avLst/>
          </a:prstGeom>
          <a:solidFill>
            <a:srgbClr val="99CCFF"/>
          </a:solidFill>
          <a:ln w="12700" cap="sq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2000" b="1" dirty="0" smtClean="0"/>
              <a:t>d=0</a:t>
            </a:r>
            <a:endParaRPr lang="zh-CN" altLang="en-US" sz="2000" b="1" dirty="0" smtClean="0"/>
          </a:p>
        </p:txBody>
      </p:sp>
      <p:sp>
        <p:nvSpPr>
          <p:cNvPr id="16" name="下箭头 15"/>
          <p:cNvSpPr/>
          <p:nvPr/>
        </p:nvSpPr>
        <p:spPr bwMode="auto">
          <a:xfrm>
            <a:off x="4427984" y="4941168"/>
            <a:ext cx="504056" cy="504056"/>
          </a:xfrm>
          <a:prstGeom prst="downArrow">
            <a:avLst/>
          </a:prstGeom>
          <a:solidFill>
            <a:srgbClr val="FFC00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altLang="zh-CN" b="1" u="sng" dirty="0" smtClean="0">
                <a:solidFill>
                  <a:schemeClr val="tx2">
                    <a:lumMod val="95000"/>
                  </a:schemeClr>
                </a:solidFill>
                <a:latin typeface="华文仿宋" pitchFamily="2" charset="-122"/>
                <a:ea typeface="华文仿宋" pitchFamily="2" charset="-122"/>
              </a:rPr>
              <a:t>2.3 </a:t>
            </a:r>
            <a:r>
              <a:rPr lang="zh-CN" altLang="en-US" b="1" u="sng" dirty="0" smtClean="0">
                <a:solidFill>
                  <a:schemeClr val="tx2">
                    <a:lumMod val="95000"/>
                  </a:schemeClr>
                </a:solidFill>
                <a:latin typeface="华文仿宋" pitchFamily="2" charset="-122"/>
                <a:ea typeface="华文仿宋" pitchFamily="2" charset="-122"/>
              </a:rPr>
              <a:t>数字</a:t>
            </a:r>
            <a:endParaRPr lang="en-US" altLang="zh-CN" b="1" u="sng" dirty="0" smtClean="0">
              <a:solidFill>
                <a:schemeClr val="tx2">
                  <a:lumMod val="95000"/>
                </a:schemeClr>
              </a:solidFill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123728" y="1196752"/>
            <a:ext cx="4392488" cy="1008112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None/>
            </a:pPr>
            <a:r>
              <a:rPr lang="zh-CN" altLang="zh-CN" sz="2800" dirty="0" smtClean="0">
                <a:solidFill>
                  <a:schemeClr val="tx2"/>
                </a:solidFill>
                <a:latin typeface="华文仿宋" pitchFamily="2" charset="-122"/>
                <a:ea typeface="华文仿宋" pitchFamily="2" charset="-122"/>
              </a:rPr>
              <a:t>整数（</a:t>
            </a:r>
            <a:r>
              <a:rPr lang="en-US" altLang="zh-CN" sz="2800" dirty="0" smtClean="0">
                <a:solidFill>
                  <a:schemeClr val="tx2"/>
                </a:solidFill>
                <a:latin typeface="华文仿宋" pitchFamily="2" charset="-122"/>
                <a:ea typeface="华文仿宋" pitchFamily="2" charset="-122"/>
              </a:rPr>
              <a:t>Integer</a:t>
            </a:r>
            <a:r>
              <a:rPr lang="zh-CN" altLang="zh-CN" sz="2800" dirty="0" smtClean="0">
                <a:solidFill>
                  <a:schemeClr val="tx2"/>
                </a:solidFill>
                <a:latin typeface="华文仿宋" pitchFamily="2" charset="-122"/>
                <a:ea typeface="华文仿宋" pitchFamily="2" charset="-122"/>
              </a:rPr>
              <a:t>）</a:t>
            </a:r>
            <a:r>
              <a:rPr lang="zh-CN" altLang="en-US" sz="2800" dirty="0" smtClean="0">
                <a:solidFill>
                  <a:schemeClr val="tx2"/>
                </a:solidFill>
                <a:latin typeface="华文仿宋" pitchFamily="2" charset="-122"/>
                <a:ea typeface="华文仿宋" pitchFamily="2" charset="-122"/>
              </a:rPr>
              <a:t>求加法</a:t>
            </a:r>
            <a:r>
              <a:rPr lang="en-US" altLang="zh-CN" sz="2800" dirty="0" smtClean="0">
                <a:solidFill>
                  <a:srgbClr val="FF0000"/>
                </a:solidFill>
                <a:latin typeface="华文仿宋" pitchFamily="2" charset="-122"/>
                <a:ea typeface="华文仿宋" pitchFamily="2" charset="-122"/>
              </a:rPr>
              <a:t>+</a:t>
            </a:r>
            <a:endParaRPr lang="zh-CN" altLang="en-US" sz="2800" dirty="0" smtClean="0">
              <a:solidFill>
                <a:srgbClr val="FF0000"/>
              </a:solidFill>
              <a:latin typeface="华文仿宋" pitchFamily="2" charset="-122"/>
              <a:ea typeface="华文仿宋" pitchFamily="2" charset="-122"/>
            </a:endParaRPr>
          </a:p>
          <a:p>
            <a:pPr eaLnBrk="1" hangingPunct="1">
              <a:lnSpc>
                <a:spcPct val="150000"/>
              </a:lnSpc>
              <a:buNone/>
            </a:pPr>
            <a:endParaRPr lang="en-US" altLang="zh-CN" dirty="0" smtClean="0">
              <a:ea typeface="宋体" pitchFamily="2" charset="-122"/>
            </a:endParaRPr>
          </a:p>
        </p:txBody>
      </p:sp>
      <p:graphicFrame>
        <p:nvGraphicFramePr>
          <p:cNvPr id="4098" name="Object 1024"/>
          <p:cNvGraphicFramePr>
            <a:graphicFrameLocks/>
          </p:cNvGraphicFramePr>
          <p:nvPr/>
        </p:nvGraphicFramePr>
        <p:xfrm>
          <a:off x="171450" y="646113"/>
          <a:ext cx="1009650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093" name="ClipArt" r:id="rId4" imgW="996840" imgH="974880" progId="">
                  <p:embed/>
                </p:oleObj>
              </mc:Choice>
              <mc:Fallback>
                <p:oleObj name="ClipArt" r:id="rId4" imgW="996840" imgH="974880" progId="">
                  <p:embed/>
                  <p:pic>
                    <p:nvPicPr>
                      <p:cNvPr id="0" name="Object 102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" y="646113"/>
                        <a:ext cx="1009650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89091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03648" y="2564904"/>
            <a:ext cx="7048500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新员工培训">
  <a:themeElements>
    <a:clrScheme name="新员工培训 1">
      <a:dk1>
        <a:srgbClr val="000000"/>
      </a:dk1>
      <a:lt1>
        <a:srgbClr val="0099CC"/>
      </a:lt1>
      <a:dk2>
        <a:srgbClr val="FFFFFF"/>
      </a:dk2>
      <a:lt2>
        <a:srgbClr val="868686"/>
      </a:lt2>
      <a:accent1>
        <a:srgbClr val="00FFCC"/>
      </a:accent1>
      <a:accent2>
        <a:srgbClr val="969696"/>
      </a:accent2>
      <a:accent3>
        <a:srgbClr val="AACAE2"/>
      </a:accent3>
      <a:accent4>
        <a:srgbClr val="000000"/>
      </a:accent4>
      <a:accent5>
        <a:srgbClr val="AAFFE2"/>
      </a:accent5>
      <a:accent6>
        <a:srgbClr val="878787"/>
      </a:accent6>
      <a:hlink>
        <a:srgbClr val="00FFCC"/>
      </a:hlink>
      <a:folHlink>
        <a:srgbClr val="99CCFF"/>
      </a:folHlink>
    </a:clrScheme>
    <a:fontScheme name="新员工培训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新员工培训 1">
        <a:dk1>
          <a:srgbClr val="000000"/>
        </a:dk1>
        <a:lt1>
          <a:srgbClr val="0099CC"/>
        </a:lt1>
        <a:dk2>
          <a:srgbClr val="FFFFFF"/>
        </a:dk2>
        <a:lt2>
          <a:srgbClr val="868686"/>
        </a:lt2>
        <a:accent1>
          <a:srgbClr val="00FFCC"/>
        </a:accent1>
        <a:accent2>
          <a:srgbClr val="969696"/>
        </a:accent2>
        <a:accent3>
          <a:srgbClr val="AACAE2"/>
        </a:accent3>
        <a:accent4>
          <a:srgbClr val="000000"/>
        </a:accent4>
        <a:accent5>
          <a:srgbClr val="AAFFE2"/>
        </a:accent5>
        <a:accent6>
          <a:srgbClr val="878787"/>
        </a:accent6>
        <a:hlink>
          <a:srgbClr val="00FFCC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员工培训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员工培训 3">
        <a:dk1>
          <a:srgbClr val="5F5F5F"/>
        </a:dk1>
        <a:lt1>
          <a:srgbClr val="FFFFFF"/>
        </a:lt1>
        <a:dk2>
          <a:srgbClr val="5F5F5F"/>
        </a:dk2>
        <a:lt2>
          <a:srgbClr val="808080"/>
        </a:lt2>
        <a:accent1>
          <a:srgbClr val="969696"/>
        </a:accent1>
        <a:accent2>
          <a:srgbClr val="000000"/>
        </a:accent2>
        <a:accent3>
          <a:srgbClr val="FFFFFF"/>
        </a:accent3>
        <a:accent4>
          <a:srgbClr val="505050"/>
        </a:accent4>
        <a:accent5>
          <a:srgbClr val="C9C9C9"/>
        </a:accent5>
        <a:accent6>
          <a:srgbClr val="000000"/>
        </a:accent6>
        <a:hlink>
          <a:srgbClr val="7777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新员工培训</Template>
  <TotalTime>474</TotalTime>
  <Words>376</Words>
  <Application>Microsoft Office PowerPoint</Application>
  <PresentationFormat>全屏显示(4:3)</PresentationFormat>
  <Paragraphs>82</Paragraphs>
  <Slides>21</Slides>
  <Notes>18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3" baseType="lpstr">
      <vt:lpstr>新员工培训</vt:lpstr>
      <vt:lpstr>ClipArt</vt:lpstr>
      <vt:lpstr>  Python从入门到实战           第二章 变量和简单数据类型 </vt:lpstr>
      <vt:lpstr>第二章 讲解主要内容</vt:lpstr>
      <vt:lpstr>2.1 变量</vt:lpstr>
      <vt:lpstr>2.1 变量</vt:lpstr>
      <vt:lpstr>2.2 字符串</vt:lpstr>
      <vt:lpstr>2.2 字符串----字符串基本操作</vt:lpstr>
      <vt:lpstr>2.2 字符串----字符串基本操作</vt:lpstr>
      <vt:lpstr>2.3 数字</vt:lpstr>
      <vt:lpstr>2.3 数字</vt:lpstr>
      <vt:lpstr>2.3 数字</vt:lpstr>
      <vt:lpstr>2.3 数字</vt:lpstr>
      <vt:lpstr>2.3 数字</vt:lpstr>
      <vt:lpstr>2.3 数字</vt:lpstr>
      <vt:lpstr>2.3 数字</vt:lpstr>
      <vt:lpstr>2.3 数字</vt:lpstr>
      <vt:lpstr>2.3 数字</vt:lpstr>
      <vt:lpstr>2.4 数据类型转换</vt:lpstr>
      <vt:lpstr>2.4 数据类型转换</vt:lpstr>
      <vt:lpstr>2.4 数据类型转换</vt:lpstr>
      <vt:lpstr>2.4 数据类型转换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欢迎！</dc:title>
  <dc:creator>echo</dc:creator>
  <cp:lastModifiedBy>Administrator</cp:lastModifiedBy>
  <cp:revision>393</cp:revision>
  <cp:lastPrinted>1601-01-01T00:00:00Z</cp:lastPrinted>
  <dcterms:created xsi:type="dcterms:W3CDTF">2007-08-02T15:38:29Z</dcterms:created>
  <dcterms:modified xsi:type="dcterms:W3CDTF">2018-10-10T06:06:15Z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TC010597492052</vt:lpwstr>
  </property>
</Properties>
</file>