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57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7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4" autoAdjust="0"/>
  </p:normalViewPr>
  <p:slideViewPr>
    <p:cSldViewPr snapToGrid="0">
      <p:cViewPr varScale="1">
        <p:scale>
          <a:sx n="83" d="100"/>
          <a:sy n="8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A8228-CE69-4F9F-9A0E-DE599145465A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4895C-62C0-4367-B0DA-E517E4F856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47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9E6F6-59F3-4FB8-8971-1FF446C3BC28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EC588-DE3F-4E44-81BF-D4F63E66DA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085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253067"/>
            <a:ext cx="9144000" cy="1538287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310467"/>
            <a:ext cx="9144000" cy="1947333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C4766EA1-517E-4094-8277-07DA461049FF}" type="datetimeFigureOut">
              <a:rPr lang="zh-CN" altLang="en-US" smtClean="0"/>
              <a:pPr/>
              <a:t>2018/11/3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448800" y="76200"/>
            <a:ext cx="1879600" cy="305858"/>
          </a:xfrm>
        </p:spPr>
        <p:txBody>
          <a:bodyPr/>
          <a:lstStyle>
            <a:lvl1pPr>
              <a:defRPr sz="1800">
                <a:solidFill>
                  <a:srgbClr val="00B0F0"/>
                </a:solidFill>
              </a:defRPr>
            </a:lvl1pPr>
          </a:lstStyle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虾蟹增养殖技术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328400" y="76201"/>
            <a:ext cx="711199" cy="305858"/>
          </a:xfrm>
        </p:spPr>
        <p:txBody>
          <a:bodyPr/>
          <a:lstStyle>
            <a:lvl1pPr>
              <a:defRPr sz="1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DB78BDE-CC97-4205-BFE1-A2371EE1DBB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1548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45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9752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906934" y="44203"/>
            <a:ext cx="2116666" cy="458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800" b="1" smtClean="0">
                <a:solidFill>
                  <a:srgbClr val="3487E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建筑力学</a:t>
            </a:r>
            <a:endParaRPr lang="zh-CN" altLang="en-US" sz="1800" b="1" dirty="0">
              <a:solidFill>
                <a:srgbClr val="3487EC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87730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3152E-8DB9-4382-8881-516F04DCAF4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43167957"/>
      </p:ext>
    </p:extLst>
  </p:cSld>
  <p:clrMapOvr>
    <a:masterClrMapping/>
  </p:clrMapOvr>
  <p:transition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3"/>
            <a:ext cx="9144000" cy="926567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2362200"/>
            <a:ext cx="9144000" cy="289560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363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19"/>
            <a:endParaRPr lang="zh-CN" altLang="en-US" sz="1867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19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pPr algn="ctr" defTabSz="913719"/>
              <a:t>‹#›</a:t>
            </a:fld>
            <a:endParaRPr lang="zh-CN" altLang="en-US" sz="1467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306392" y="149496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中国</a:t>
            </a:r>
            <a:r>
              <a:rPr lang="en-US" altLang="zh-CN" sz="1400" b="1" dirty="0" smtClean="0">
                <a:solidFill>
                  <a:srgbClr val="1C8CA1"/>
                </a:solidFill>
                <a:ea typeface="微软雅黑" pitchFamily="34" charset="-122"/>
              </a:rPr>
              <a:t>——</a:t>
            </a:r>
            <a:r>
              <a:rPr lang="zh-CN" altLang="en-US" sz="1400" b="1" dirty="0" smtClean="0">
                <a:solidFill>
                  <a:srgbClr val="1C8CA1"/>
                </a:solidFill>
                <a:ea typeface="微软雅黑" pitchFamily="34" charset="-122"/>
              </a:rPr>
              <a:t>对虾养殖现状</a:t>
            </a:r>
            <a:endParaRPr lang="zh-CN" altLang="en-US" sz="1400" b="1" dirty="0">
              <a:solidFill>
                <a:srgbClr val="1C8CA1"/>
              </a:solidFill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00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48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6CAEF1-0B6E-4C36-9D04-803C1FF1F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A50DC60-F6D8-4565-9393-EEBD33C6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B47D969-7E47-4DA5-9833-40F6B44D739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89A03E9-5C6B-41BA-8191-7BD8CFA8EB5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93700-8BED-410C-9C02-E350547825D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602773-E6E5-437A-BA88-95B71A5B65C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22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9445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011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73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24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448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53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235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25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66EA1-517E-4094-8277-07DA461049FF}" type="datetimeFigureOut">
              <a:rPr lang="zh-CN" altLang="en-US" smtClean="0"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78BDE-CC97-4205-BFE1-A2371EE1DB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1724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  <a:pPr/>
              <a:t>2018/11/3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328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000" indent="29700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jpeg"/><Relationship Id="rId4" Type="http://schemas.openxmlformats.org/officeDocument/2006/relationships/image" Target="../media/image4.wmf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4.bin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88961" y="1626243"/>
            <a:ext cx="9537540" cy="331614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5400" dirty="0"/>
              <a:t>第六节 等直非圆杆自由扭转时的应力和变形</a:t>
            </a:r>
            <a:endParaRPr lang="en-US" altLang="zh-CN" sz="5400" dirty="0"/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3276600" y="3124200"/>
            <a:ext cx="6172200" cy="2286000"/>
          </a:xfrm>
        </p:spPr>
        <p:txBody>
          <a:bodyPr>
            <a:noAutofit/>
          </a:bodyPr>
          <a:lstStyle/>
          <a:p>
            <a:pPr indent="0" algn="ctr">
              <a:buNone/>
            </a:pPr>
            <a:r>
              <a:rPr lang="en-US" altLang="zh-CN" sz="2400" dirty="0" smtClean="0">
                <a:solidFill>
                  <a:srgbClr val="0000FF"/>
                </a:solidFill>
              </a:rPr>
              <a:t>  </a:t>
            </a:r>
            <a:endParaRPr lang="en-US" altLang="zh-CN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741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1664203" y="607953"/>
            <a:ext cx="65422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等直非圆形截面杆扭转时的变形特点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4097438" y="1874939"/>
            <a:ext cx="66438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横截面不再保持为平面而发生翘曲。平面假设不再成立。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3877519" y="3284538"/>
            <a:ext cx="706055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自由扭转</a:t>
            </a:r>
            <a:r>
              <a:rPr lang="en-US" altLang="zh-CN" sz="24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24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纯扭转</a:t>
            </a:r>
            <a:r>
              <a:rPr lang="en-US" altLang="zh-CN" sz="24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等直杆，两端受外力偶作用，端面可自由翘曲。由于各横截面的翘曲程度完全相同，横截面上只有切应力而无正应力。</a:t>
            </a:r>
          </a:p>
        </p:txBody>
      </p:sp>
      <p:pic>
        <p:nvPicPr>
          <p:cNvPr id="125969" name="Picture 17" descr="未命名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8F8F8"/>
              </a:clrFrom>
              <a:clrTo>
                <a:srgbClr val="F8F8F8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617" y="1874938"/>
            <a:ext cx="1762125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3194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utoUpdateAnimBg="0"/>
      <p:bldP spid="125957" grpId="0" autoUpdateAnimBg="0"/>
      <p:bldP spid="1259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891251" y="1563827"/>
            <a:ext cx="10903352" cy="2591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400" b="0" dirty="0">
                <a:latin typeface="黑体" panose="02010609060101010101" pitchFamily="49" charset="-122"/>
              </a:rPr>
              <a:t>    </a:t>
            </a:r>
            <a:r>
              <a:rPr lang="zh-CN" altLang="en-US" sz="3600" dirty="0">
                <a:solidFill>
                  <a:srgbClr val="0000CC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约束扭转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非等直杆，或非两端受外力偶作用，或端面不能自由翘曲。由于各横截面的翘曲程度不同，横截面上除切应力外还有附加的正应力。</a:t>
            </a:r>
          </a:p>
        </p:txBody>
      </p:sp>
    </p:spTree>
    <p:extLst>
      <p:ext uri="{BB962C8B-B14F-4D97-AF65-F5344CB8AC3E}">
        <p14:creationId xmlns:p14="http://schemas.microsoft.com/office/powerpoint/2010/main" val="118225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49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2279650" y="657426"/>
            <a:ext cx="5907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矩形截面杆自由扭转时的弹性力学解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400482" y="1824832"/>
            <a:ext cx="6985000" cy="4643437"/>
            <a:chOff x="975" y="929"/>
            <a:chExt cx="4400" cy="2925"/>
          </a:xfrm>
        </p:grpSpPr>
        <p:sp>
          <p:nvSpPr>
            <p:cNvPr id="55303" name="Text Box 22"/>
            <p:cNvSpPr txBox="1">
              <a:spLocks noChangeArrowheads="1"/>
            </p:cNvSpPr>
            <p:nvPr/>
          </p:nvSpPr>
          <p:spPr bwMode="auto">
            <a:xfrm>
              <a:off x="1280" y="3563"/>
              <a:ext cx="20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zh-CN" altLang="en-US" sz="2400" b="0">
                  <a:latin typeface="黑体" panose="02010609060101010101" pitchFamily="49" charset="-122"/>
                </a:rPr>
                <a:t>一般矩形截面等直杆</a:t>
              </a:r>
            </a:p>
          </p:txBody>
        </p:sp>
        <p:sp>
          <p:nvSpPr>
            <p:cNvPr id="55304" name="Text Box 23"/>
            <p:cNvSpPr txBox="1">
              <a:spLocks noChangeArrowheads="1"/>
            </p:cNvSpPr>
            <p:nvPr/>
          </p:nvSpPr>
          <p:spPr bwMode="auto">
            <a:xfrm>
              <a:off x="3312" y="3566"/>
              <a:ext cx="206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/>
              <a:r>
                <a:rPr lang="zh-CN" altLang="en-US" sz="2400" b="0">
                  <a:latin typeface="黑体" panose="02010609060101010101" pitchFamily="49" charset="-122"/>
                </a:rPr>
                <a:t>狭长矩形截面等直杆</a:t>
              </a:r>
            </a:p>
          </p:txBody>
        </p:sp>
        <p:pic>
          <p:nvPicPr>
            <p:cNvPr id="55305" name="Picture 24" descr="未命名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929"/>
              <a:ext cx="3719" cy="25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93343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Text Box 2"/>
          <p:cNvSpPr txBox="1">
            <a:spLocks noChangeArrowheads="1"/>
          </p:cNvSpPr>
          <p:nvPr/>
        </p:nvSpPr>
        <p:spPr bwMode="auto">
          <a:xfrm>
            <a:off x="1886674" y="134114"/>
            <a:ext cx="42576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en-US" altLang="zh-CN" sz="2400"/>
              <a:t>(1)  </a:t>
            </a:r>
            <a:r>
              <a:rPr lang="zh-CN" altLang="en-US" sz="2400"/>
              <a:t>一般矩形截面等直杆</a:t>
            </a:r>
            <a:endParaRPr lang="zh-CN" altLang="en-US" sz="2400" b="0"/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1682052" y="756439"/>
            <a:ext cx="5618163" cy="2527478"/>
            <a:chOff x="93" y="249"/>
            <a:chExt cx="3545" cy="1803"/>
          </a:xfrm>
        </p:grpSpPr>
        <p:sp>
          <p:nvSpPr>
            <p:cNvPr id="22542" name="Text Box 29"/>
            <p:cNvSpPr txBox="1">
              <a:spLocks noChangeArrowheads="1"/>
            </p:cNvSpPr>
            <p:nvPr/>
          </p:nvSpPr>
          <p:spPr bwMode="auto">
            <a:xfrm>
              <a:off x="93" y="249"/>
              <a:ext cx="3545" cy="18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lnSpc>
                  <a:spcPct val="200000"/>
                </a:lnSpc>
                <a:spcBef>
                  <a:spcPct val="0"/>
                </a:spcBef>
              </a:pPr>
              <a:r>
                <a:rPr lang="zh-CN" altLang="en-US" sz="2400" b="0" dirty="0">
                  <a:latin typeface="黑体" panose="02010609060101010101" pitchFamily="49" charset="-122"/>
                </a:rPr>
                <a:t>横截面上的最大切应力在长边中点处：</a:t>
              </a:r>
            </a:p>
            <a:p>
              <a:pPr eaLnBrk="1" hangingPunct="1">
                <a:lnSpc>
                  <a:spcPct val="200000"/>
                </a:lnSpc>
                <a:spcBef>
                  <a:spcPct val="0"/>
                </a:spcBef>
              </a:pPr>
              <a:endParaRPr lang="zh-CN" altLang="en-US" sz="2400" b="0" dirty="0">
                <a:latin typeface="黑体" panose="02010609060101010101" pitchFamily="49" charset="-122"/>
              </a:endParaRPr>
            </a:p>
            <a:p>
              <a:pPr eaLnBrk="1" hangingPunct="1">
                <a:lnSpc>
                  <a:spcPct val="200000"/>
                </a:lnSpc>
                <a:spcBef>
                  <a:spcPct val="0"/>
                </a:spcBef>
              </a:pPr>
              <a:r>
                <a:rPr lang="en-US" altLang="zh-CN" sz="2400" b="0" i="1" dirty="0" err="1"/>
                <a:t>W</a:t>
              </a:r>
              <a:r>
                <a:rPr lang="en-US" altLang="zh-CN" sz="2400" b="0" baseline="-25000" dirty="0" err="1"/>
                <a:t>t</a:t>
              </a:r>
              <a:r>
                <a:rPr lang="en-US" altLang="zh-CN" sz="2400" b="0" dirty="0">
                  <a:latin typeface="Arial" panose="020B0604020202020204" pitchFamily="34" charset="0"/>
                </a:rPr>
                <a:t>——</a:t>
              </a:r>
              <a:r>
                <a:rPr lang="zh-CN" altLang="en-US" sz="2400" b="0" dirty="0">
                  <a:solidFill>
                    <a:srgbClr val="0000CC"/>
                  </a:solidFill>
                  <a:latin typeface="黑体" panose="02010609060101010101" pitchFamily="49" charset="-122"/>
                </a:rPr>
                <a:t>扭转截面系数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，</a:t>
              </a:r>
              <a:r>
                <a:rPr lang="en-US" altLang="zh-CN" sz="2400" b="0" i="1" dirty="0" err="1"/>
                <a:t>W</a:t>
              </a:r>
              <a:r>
                <a:rPr lang="en-US" altLang="zh-CN" sz="2400" b="0" baseline="-25000" dirty="0" err="1"/>
                <a:t>t</a:t>
              </a:r>
              <a:r>
                <a:rPr lang="en-US" altLang="zh-CN" sz="2400" b="0" dirty="0">
                  <a:latin typeface="黑体" panose="02010609060101010101" pitchFamily="49" charset="-122"/>
                </a:rPr>
                <a:t>=</a:t>
              </a:r>
              <a:r>
                <a:rPr lang="en-US" altLang="zh-CN" sz="2400" b="0" i="1" dirty="0">
                  <a:latin typeface="Symbol" panose="05050102010706020507" pitchFamily="18" charset="2"/>
                </a:rPr>
                <a:t>b</a:t>
              </a:r>
              <a:r>
                <a:rPr lang="en-US" altLang="zh-CN" sz="2400" b="0" i="1" dirty="0"/>
                <a:t>b</a:t>
              </a:r>
              <a:r>
                <a:rPr lang="en-US" altLang="zh-CN" sz="2400" b="0" baseline="30000" dirty="0">
                  <a:latin typeface="黑体" panose="02010609060101010101" pitchFamily="49" charset="-122"/>
                </a:rPr>
                <a:t>3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，</a:t>
              </a:r>
            </a:p>
            <a:p>
              <a:pPr eaLnBrk="1" hangingPunct="1">
                <a:lnSpc>
                  <a:spcPct val="150000"/>
                </a:lnSpc>
                <a:spcBef>
                  <a:spcPct val="0"/>
                </a:spcBef>
              </a:pPr>
              <a:r>
                <a:rPr lang="en-US" altLang="zh-CN" sz="2400" b="0" i="1" dirty="0">
                  <a:latin typeface="Symbol" panose="05050102010706020507" pitchFamily="18" charset="2"/>
                </a:rPr>
                <a:t>b 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为与</a:t>
              </a:r>
              <a:r>
                <a:rPr lang="en-US" altLang="zh-CN" sz="2400" b="0" i="1" dirty="0"/>
                <a:t>m</a:t>
              </a:r>
              <a:r>
                <a:rPr lang="en-US" altLang="zh-CN" sz="2400" b="0" dirty="0"/>
                <a:t>=</a:t>
              </a:r>
              <a:r>
                <a:rPr lang="en-US" altLang="zh-CN" sz="2400" b="0" i="1" dirty="0"/>
                <a:t>h</a:t>
              </a:r>
              <a:r>
                <a:rPr lang="en-US" altLang="zh-CN" sz="2400" b="0" dirty="0"/>
                <a:t>/</a:t>
              </a:r>
              <a:r>
                <a:rPr lang="en-US" altLang="zh-CN" sz="2400" b="0" i="1" dirty="0"/>
                <a:t>b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相关的因数</a:t>
              </a:r>
              <a:r>
                <a:rPr lang="en-US" altLang="zh-CN" sz="2400" b="0" dirty="0">
                  <a:latin typeface="黑体" panose="02010609060101010101" pitchFamily="49" charset="-122"/>
                </a:rPr>
                <a:t>(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表</a:t>
              </a:r>
              <a:r>
                <a:rPr lang="en-US" altLang="zh-CN" sz="2400" b="0" dirty="0"/>
                <a:t>3</a:t>
              </a:r>
              <a:r>
                <a:rPr lang="en-US" altLang="zh-CN" sz="2400" b="0" dirty="0">
                  <a:latin typeface="黑体" panose="02010609060101010101" pitchFamily="49" charset="-122"/>
                </a:rPr>
                <a:t>-</a:t>
              </a:r>
              <a:r>
                <a:rPr lang="en-US" altLang="zh-CN" sz="2400" b="0" dirty="0"/>
                <a:t>1</a:t>
              </a:r>
              <a:r>
                <a:rPr lang="en-US" altLang="zh-CN" sz="2400" b="0" dirty="0">
                  <a:latin typeface="黑体" panose="02010609060101010101" pitchFamily="49" charset="-122"/>
                </a:rPr>
                <a:t>)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。</a:t>
              </a:r>
            </a:p>
          </p:txBody>
        </p:sp>
        <p:graphicFrame>
          <p:nvGraphicFramePr>
            <p:cNvPr id="22532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62817456"/>
                </p:ext>
              </p:extLst>
            </p:nvPr>
          </p:nvGraphicFramePr>
          <p:xfrm>
            <a:off x="1052" y="869"/>
            <a:ext cx="784" cy="5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" name="公式" r:id="rId3" imgW="622080" imgH="431640" progId="Equation.3">
                    <p:embed/>
                  </p:oleObj>
                </mc:Choice>
                <mc:Fallback>
                  <p:oleObj name="公式" r:id="rId3" imgW="622080" imgH="431640" progId="Equation.3">
                    <p:embed/>
                    <p:pic>
                      <p:nvPicPr>
                        <p:cNvPr id="22532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2" y="869"/>
                          <a:ext cx="784" cy="544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3631" name="Text Box 31"/>
          <p:cNvSpPr txBox="1">
            <a:spLocks noChangeArrowheads="1"/>
          </p:cNvSpPr>
          <p:nvPr/>
        </p:nvSpPr>
        <p:spPr bwMode="auto">
          <a:xfrm>
            <a:off x="1490663" y="3559792"/>
            <a:ext cx="7416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0" dirty="0">
                <a:latin typeface="黑体" panose="02010609060101010101" pitchFamily="49" charset="-122"/>
              </a:rPr>
              <a:t>横截面上短边中点处的切应力： </a:t>
            </a:r>
            <a:r>
              <a:rPr lang="en-US" altLang="zh-CN" sz="2400" b="0" i="1" dirty="0">
                <a:latin typeface="Symbol" panose="05050102010706020507" pitchFamily="18" charset="2"/>
              </a:rPr>
              <a:t>t </a:t>
            </a:r>
            <a:r>
              <a:rPr lang="en-US" altLang="zh-CN" sz="2400" b="0" dirty="0">
                <a:latin typeface="Symbol" panose="05050102010706020507" pitchFamily="18" charset="2"/>
              </a:rPr>
              <a:t>=</a:t>
            </a:r>
            <a:r>
              <a:rPr lang="en-US" altLang="zh-CN" sz="2400" b="0" i="1" dirty="0" err="1">
                <a:latin typeface="Symbol" panose="05050102010706020507" pitchFamily="18" charset="2"/>
              </a:rPr>
              <a:t>nt</a:t>
            </a:r>
            <a:r>
              <a:rPr lang="en-US" altLang="zh-CN" sz="2400" b="0" baseline="-25000" dirty="0" err="1"/>
              <a:t>max</a:t>
            </a:r>
            <a:endParaRPr lang="en-US" altLang="zh-CN" sz="2400" b="0" dirty="0">
              <a:latin typeface="黑体" panose="02010609060101010101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zh-CN" sz="2400" b="0" i="1" dirty="0">
                <a:latin typeface="Symbol" panose="05050102010706020507" pitchFamily="18" charset="2"/>
              </a:rPr>
              <a:t>n </a:t>
            </a:r>
            <a:r>
              <a:rPr lang="zh-CN" altLang="en-US" sz="2400" b="0" dirty="0">
                <a:latin typeface="黑体" panose="02010609060101010101" pitchFamily="49" charset="-122"/>
              </a:rPr>
              <a:t>为与</a:t>
            </a:r>
            <a:r>
              <a:rPr lang="en-US" altLang="zh-CN" sz="2400" b="0" i="1" dirty="0"/>
              <a:t>m</a:t>
            </a:r>
            <a:r>
              <a:rPr lang="en-US" altLang="zh-CN" sz="2400" b="0" dirty="0"/>
              <a:t>=</a:t>
            </a:r>
            <a:r>
              <a:rPr lang="en-US" altLang="zh-CN" sz="2400" b="0" i="1" dirty="0"/>
              <a:t>h</a:t>
            </a:r>
            <a:r>
              <a:rPr lang="en-US" altLang="zh-CN" sz="2400" b="0" dirty="0"/>
              <a:t>/</a:t>
            </a:r>
            <a:r>
              <a:rPr lang="en-US" altLang="zh-CN" sz="2400" b="0" i="1" dirty="0"/>
              <a:t>b</a:t>
            </a:r>
            <a:r>
              <a:rPr lang="zh-CN" altLang="en-US" sz="2400" b="0" dirty="0">
                <a:latin typeface="黑体" panose="02010609060101010101" pitchFamily="49" charset="-122"/>
              </a:rPr>
              <a:t>相关的因数</a:t>
            </a:r>
            <a:r>
              <a:rPr lang="en-US" altLang="zh-CN" sz="2400" b="0" dirty="0">
                <a:latin typeface="黑体" panose="02010609060101010101" pitchFamily="49" charset="-122"/>
              </a:rPr>
              <a:t>(</a:t>
            </a:r>
            <a:r>
              <a:rPr lang="zh-CN" altLang="en-US" sz="2400" b="0" dirty="0">
                <a:latin typeface="黑体" panose="02010609060101010101" pitchFamily="49" charset="-122"/>
              </a:rPr>
              <a:t>表</a:t>
            </a:r>
            <a:r>
              <a:rPr lang="en-US" altLang="zh-CN" sz="2400" b="0" dirty="0">
                <a:latin typeface="黑体" panose="02010609060101010101" pitchFamily="49" charset="-122"/>
              </a:rPr>
              <a:t>3-1)</a:t>
            </a:r>
            <a:r>
              <a:rPr lang="zh-CN" altLang="en-US" sz="2400" b="0" dirty="0">
                <a:latin typeface="黑体" panose="02010609060101010101" pitchFamily="49" charset="-122"/>
              </a:rPr>
              <a:t>。</a:t>
            </a:r>
            <a:endParaRPr lang="zh-CN" altLang="en-US" sz="2400" b="0" baseline="-25000" dirty="0">
              <a:latin typeface="黑体" panose="02010609060101010101" pitchFamily="49" charset="-122"/>
            </a:endParaRPr>
          </a:p>
        </p:txBody>
      </p:sp>
      <p:pic>
        <p:nvPicPr>
          <p:cNvPr id="153633" name="Picture 33" descr="未命名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0751" y="1202985"/>
            <a:ext cx="2973388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1738312" y="4759329"/>
            <a:ext cx="8281988" cy="1470026"/>
            <a:chOff x="135" y="3044"/>
            <a:chExt cx="5217" cy="926"/>
          </a:xfrm>
        </p:grpSpPr>
        <p:sp>
          <p:nvSpPr>
            <p:cNvPr id="22541" name="Text Box 32"/>
            <p:cNvSpPr txBox="1">
              <a:spLocks noChangeArrowheads="1"/>
            </p:cNvSpPr>
            <p:nvPr/>
          </p:nvSpPr>
          <p:spPr bwMode="auto">
            <a:xfrm>
              <a:off x="135" y="3098"/>
              <a:ext cx="5217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Times New Roman" panose="02020603050405020304" pitchFamily="18" charset="0"/>
                  <a:ea typeface="黑体" panose="02010609060101010101" pitchFamily="49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0" dirty="0">
                  <a:latin typeface="黑体" panose="02010609060101010101" pitchFamily="49" charset="-122"/>
                </a:rPr>
                <a:t>单位长度扭转角：                   </a:t>
              </a:r>
              <a:endParaRPr lang="zh-CN" altLang="en-US" sz="2400" b="0" i="1" dirty="0"/>
            </a:p>
            <a:p>
              <a:pPr eaLnBrk="1" hangingPunct="1"/>
              <a:r>
                <a:rPr lang="en-US" altLang="zh-CN" sz="2400" b="0" i="1" dirty="0"/>
                <a:t>I</a:t>
              </a:r>
              <a:r>
                <a:rPr lang="en-US" altLang="zh-CN" sz="2400" b="0" baseline="-25000" dirty="0"/>
                <a:t>t</a:t>
              </a:r>
              <a:r>
                <a:rPr lang="en-US" altLang="zh-CN" sz="2400" b="0" dirty="0">
                  <a:latin typeface="Arial" panose="020B0604020202020204" pitchFamily="34" charset="0"/>
                </a:rPr>
                <a:t>——</a:t>
              </a:r>
              <a:r>
                <a:rPr lang="zh-CN" altLang="en-US" sz="2400" b="0" dirty="0">
                  <a:solidFill>
                    <a:srgbClr val="0000CC"/>
                  </a:solidFill>
                  <a:latin typeface="黑体" panose="02010609060101010101" pitchFamily="49" charset="-122"/>
                </a:rPr>
                <a:t>相当极惯性矩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，       </a:t>
              </a:r>
              <a:r>
                <a:rPr lang="en-US" altLang="zh-CN" sz="2400" b="0" dirty="0">
                  <a:latin typeface="黑体" panose="02010609060101010101" pitchFamily="49" charset="-122"/>
                </a:rPr>
                <a:t>, </a:t>
              </a:r>
            </a:p>
            <a:p>
              <a:pPr eaLnBrk="1" hangingPunct="1"/>
              <a:r>
                <a:rPr lang="en-US" altLang="zh-CN" sz="2400" b="0" i="1" dirty="0">
                  <a:latin typeface="Symbol" panose="05050102010706020507" pitchFamily="18" charset="2"/>
                </a:rPr>
                <a:t>a 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为与</a:t>
              </a:r>
              <a:r>
                <a:rPr lang="en-US" altLang="zh-CN" sz="2400" b="0" i="1" dirty="0"/>
                <a:t>m </a:t>
              </a:r>
              <a:r>
                <a:rPr lang="en-US" altLang="zh-CN" sz="2400" b="0" dirty="0"/>
                <a:t>= </a:t>
              </a:r>
              <a:r>
                <a:rPr lang="en-US" altLang="zh-CN" sz="2400" b="0" i="1" dirty="0"/>
                <a:t>h</a:t>
              </a:r>
              <a:r>
                <a:rPr lang="en-US" altLang="zh-CN" sz="2400" b="0" dirty="0"/>
                <a:t>/</a:t>
              </a:r>
              <a:r>
                <a:rPr lang="en-US" altLang="zh-CN" sz="2400" b="0" i="1" dirty="0"/>
                <a:t>b 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相关的因数</a:t>
              </a:r>
              <a:r>
                <a:rPr lang="en-US" altLang="zh-CN" sz="2400" b="0" dirty="0">
                  <a:latin typeface="黑体" panose="02010609060101010101" pitchFamily="49" charset="-122"/>
                </a:rPr>
                <a:t>(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表</a:t>
              </a:r>
              <a:r>
                <a:rPr lang="en-US" altLang="zh-CN" sz="2400" b="0" dirty="0"/>
                <a:t>3</a:t>
              </a:r>
              <a:r>
                <a:rPr lang="en-US" altLang="zh-CN" sz="2400" b="0" dirty="0">
                  <a:latin typeface="黑体" panose="02010609060101010101" pitchFamily="49" charset="-122"/>
                </a:rPr>
                <a:t>-</a:t>
              </a:r>
              <a:r>
                <a:rPr lang="en-US" altLang="zh-CN" sz="2400" b="0" dirty="0"/>
                <a:t>1</a:t>
              </a:r>
              <a:r>
                <a:rPr lang="en-US" altLang="zh-CN" sz="2400" b="0" dirty="0">
                  <a:latin typeface="黑体" panose="02010609060101010101" pitchFamily="49" charset="-122"/>
                </a:rPr>
                <a:t>)</a:t>
              </a:r>
              <a:r>
                <a:rPr lang="zh-CN" altLang="en-US" sz="2400" b="0" dirty="0">
                  <a:latin typeface="黑体" panose="02010609060101010101" pitchFamily="49" charset="-122"/>
                </a:rPr>
                <a:t>。</a:t>
              </a:r>
              <a:endParaRPr lang="zh-CN" altLang="en-US" sz="2400" b="0" i="1" baseline="-25000" dirty="0"/>
            </a:p>
          </p:txBody>
        </p:sp>
        <p:graphicFrame>
          <p:nvGraphicFramePr>
            <p:cNvPr id="22530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06165293"/>
                </p:ext>
              </p:extLst>
            </p:nvPr>
          </p:nvGraphicFramePr>
          <p:xfrm>
            <a:off x="2642" y="3044"/>
            <a:ext cx="721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7" name="公式" r:id="rId6" imgW="571320" imgH="431640" progId="Equation.3">
                    <p:embed/>
                  </p:oleObj>
                </mc:Choice>
                <mc:Fallback>
                  <p:oleObj name="公式" r:id="rId6" imgW="571320" imgH="431640" progId="Equation.3">
                    <p:embed/>
                    <p:pic>
                      <p:nvPicPr>
                        <p:cNvPr id="2253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2" y="3044"/>
                          <a:ext cx="721" cy="545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</a:schemeClr>
                        </a:solidFill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1" name="Object 36"/>
            <p:cNvGraphicFramePr>
              <a:graphicFrameLocks noChangeAspect="1"/>
            </p:cNvGraphicFramePr>
            <p:nvPr/>
          </p:nvGraphicFramePr>
          <p:xfrm>
            <a:off x="2315" y="3534"/>
            <a:ext cx="655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公式" r:id="rId8" imgW="520560" imgH="241200" progId="Equation.3">
                    <p:embed/>
                  </p:oleObj>
                </mc:Choice>
                <mc:Fallback>
                  <p:oleObj name="公式" r:id="rId8" imgW="520560" imgH="241200" progId="Equation.3">
                    <p:embed/>
                    <p:pic>
                      <p:nvPicPr>
                        <p:cNvPr id="22531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5" y="3534"/>
                          <a:ext cx="655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492614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153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2" grpId="0" autoUpdateAnimBg="0"/>
      <p:bldP spid="1536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zh-CN" altLang="en-US" sz="2400">
                <a:ea typeface="黑体" panose="02010609060101010101" pitchFamily="49" charset="-122"/>
              </a:rPr>
              <a:t>表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</a:rPr>
              <a:t>3-1</a:t>
            </a:r>
            <a:r>
              <a:rPr lang="en-US" altLang="zh-CN" sz="2400">
                <a:ea typeface="黑体" panose="02010609060101010101" pitchFamily="49" charset="-122"/>
              </a:rPr>
              <a:t> </a:t>
            </a:r>
            <a:r>
              <a:rPr lang="zh-CN" altLang="en-US" sz="2400">
                <a:ea typeface="黑体" panose="02010609060101010101" pitchFamily="49" charset="-122"/>
              </a:rPr>
              <a:t>矩形截面杆在自由扭转时的因数</a:t>
            </a:r>
            <a:r>
              <a:rPr lang="en-US" altLang="zh-CN" sz="2400" i="1">
                <a:latin typeface="Symbol" panose="05050102010706020507" pitchFamily="18" charset="2"/>
                <a:ea typeface="黑体" panose="02010609060101010101" pitchFamily="49" charset="-122"/>
              </a:rPr>
              <a:t>a</a:t>
            </a:r>
            <a:r>
              <a:rPr lang="zh-CN" altLang="en-US" sz="2400" i="1">
                <a:latin typeface="Symbol" panose="05050102010706020507" pitchFamily="18" charset="2"/>
                <a:ea typeface="黑体" panose="02010609060101010101" pitchFamily="49" charset="-122"/>
              </a:rPr>
              <a:t>，</a:t>
            </a:r>
            <a:r>
              <a:rPr lang="en-US" altLang="zh-CN" sz="2400" i="1">
                <a:latin typeface="Symbol" panose="05050102010706020507" pitchFamily="18" charset="2"/>
                <a:ea typeface="黑体" panose="02010609060101010101" pitchFamily="49" charset="-122"/>
              </a:rPr>
              <a:t>b </a:t>
            </a:r>
            <a:r>
              <a:rPr lang="zh-CN" altLang="en-US" sz="2400">
                <a:latin typeface="Symbol" panose="05050102010706020507" pitchFamily="18" charset="2"/>
                <a:ea typeface="黑体" panose="02010609060101010101" pitchFamily="49" charset="-122"/>
              </a:rPr>
              <a:t>和 </a:t>
            </a:r>
            <a:r>
              <a:rPr lang="en-US" altLang="zh-CN" sz="2400" i="1">
                <a:latin typeface="Symbol" panose="05050102010706020507" pitchFamily="18" charset="2"/>
                <a:ea typeface="黑体" panose="02010609060101010101" pitchFamily="49" charset="-122"/>
              </a:rPr>
              <a:t>n</a:t>
            </a:r>
            <a:endParaRPr lang="en-US" altLang="zh-CN" sz="2400" i="1">
              <a:ea typeface="黑体" panose="02010609060101010101" pitchFamily="49" charset="-122"/>
            </a:endParaRPr>
          </a:p>
        </p:txBody>
      </p:sp>
      <p:graphicFrame>
        <p:nvGraphicFramePr>
          <p:cNvPr id="261467" name="Group 347"/>
          <p:cNvGraphicFramePr>
            <a:graphicFrameLocks noGrp="1"/>
          </p:cNvGraphicFramePr>
          <p:nvPr>
            <p:ph idx="1"/>
          </p:nvPr>
        </p:nvGraphicFramePr>
        <p:xfrm>
          <a:off x="609600" y="1890713"/>
          <a:ext cx="10972799" cy="2809875"/>
        </p:xfrm>
        <a:graphic>
          <a:graphicData uri="http://schemas.openxmlformats.org/drawingml/2006/table">
            <a:tbl>
              <a:tblPr/>
              <a:tblGrid>
                <a:gridCol w="1061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6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13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1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26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3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7358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73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0613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m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=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h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/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黑体" pitchFamily="2" charset="-122"/>
                        </a:rPr>
                        <a:t>b</a:t>
                      </a:r>
                    </a:p>
                  </a:txBody>
                  <a:tcPr marL="112381" marR="11238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1.0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1.2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1.5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2.0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2.5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3.0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4.0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6.0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8.0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10.0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宋体" pitchFamily="2" charset="-122"/>
                        </a:rPr>
                        <a:t>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宋体" pitchFamily="2" charset="-122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宋体" pitchFamily="2" charset="-122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ymbol" pitchFamily="18" charset="2"/>
                        <a:ea typeface="宋体" pitchFamily="2" charset="-12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ea typeface="宋体" pitchFamily="2" charset="-122"/>
                        </a:rPr>
                        <a:t>n</a:t>
                      </a:r>
                    </a:p>
                  </a:txBody>
                  <a:tcPr marL="112381" marR="11238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0.140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0.208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1.000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0.199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0.263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__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0.294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0.346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0.858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0.457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0.493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0.796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0.622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0.645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__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0.790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0.801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0.753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1.123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1.150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0.745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1.789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1.789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0.743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2.456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2.456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0.743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3.123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3.123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0.743</a:t>
                      </a:r>
                    </a:p>
                  </a:txBody>
                  <a:tcPr marL="112381" marR="11238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494362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2216151" y="654050"/>
            <a:ext cx="343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zh-CN" sz="2400" b="0" dirty="0"/>
              <a:t>(2)  </a:t>
            </a:r>
            <a:r>
              <a:rPr lang="zh-CN" altLang="en-US" sz="2400" b="0" dirty="0"/>
              <a:t>狭长矩形截面等直杆</a:t>
            </a:r>
          </a:p>
        </p:txBody>
      </p:sp>
      <p:graphicFrame>
        <p:nvGraphicFramePr>
          <p:cNvPr id="157704" name="Object 8"/>
          <p:cNvGraphicFramePr>
            <a:graphicFrameLocks noChangeAspect="1"/>
          </p:cNvGraphicFramePr>
          <p:nvPr/>
        </p:nvGraphicFramePr>
        <p:xfrm>
          <a:off x="2216151" y="1484313"/>
          <a:ext cx="58150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公式" r:id="rId3" imgW="2908080" imgH="393480" progId="Equation.3">
                  <p:embed/>
                </p:oleObj>
              </mc:Choice>
              <mc:Fallback>
                <p:oleObj name="公式" r:id="rId3" imgW="2908080" imgH="393480" progId="Equation.3">
                  <p:embed/>
                  <p:pic>
                    <p:nvPicPr>
                      <p:cNvPr id="15770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6151" y="1484313"/>
                        <a:ext cx="58150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705" name="Object 9"/>
          <p:cNvGraphicFramePr>
            <a:graphicFrameLocks noChangeAspect="1"/>
          </p:cNvGraphicFramePr>
          <p:nvPr/>
        </p:nvGraphicFramePr>
        <p:xfrm>
          <a:off x="2449513" y="2427288"/>
          <a:ext cx="4367212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公式" r:id="rId5" imgW="2184120" imgH="393480" progId="Equation.3">
                  <p:embed/>
                </p:oleObj>
              </mc:Choice>
              <mc:Fallback>
                <p:oleObj name="公式" r:id="rId5" imgW="2184120" imgH="393480" progId="Equation.3">
                  <p:embed/>
                  <p:pic>
                    <p:nvPicPr>
                      <p:cNvPr id="1577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513" y="2427288"/>
                        <a:ext cx="4367212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7717" name="Picture 21" descr="未命名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670" y="1111250"/>
            <a:ext cx="17462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7719" name="Object 23"/>
          <p:cNvGraphicFramePr>
            <a:graphicFrameLocks noChangeAspect="1"/>
          </p:cNvGraphicFramePr>
          <p:nvPr/>
        </p:nvGraphicFramePr>
        <p:xfrm>
          <a:off x="2482851" y="3662363"/>
          <a:ext cx="5053013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公式" r:id="rId8" imgW="2527200" imgH="393480" progId="Equation.3">
                  <p:embed/>
                </p:oleObj>
              </mc:Choice>
              <mc:Fallback>
                <p:oleObj name="公式" r:id="rId8" imgW="2527200" imgH="393480" progId="Equation.3">
                  <p:embed/>
                  <p:pic>
                    <p:nvPicPr>
                      <p:cNvPr id="15771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1" y="3662363"/>
                        <a:ext cx="5053013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6863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57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7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7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"/>
          <p:cNvSpPr>
            <a:spLocks noGrp="1" noChangeArrowheads="1" noChangeShapeType="1" noTextEdit="1"/>
          </p:cNvSpPr>
          <p:nvPr/>
        </p:nvSpPr>
        <p:spPr bwMode="auto">
          <a:xfrm rot="20748082">
            <a:off x="1889472" y="2401481"/>
            <a:ext cx="7039095" cy="2236133"/>
          </a:xfrm>
          <a:prstGeom prst="rect">
            <a:avLst/>
          </a:prstGeom>
        </p:spPr>
        <p:txBody>
          <a:bodyPr wrap="none" fromWordArt="1"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defRPr/>
            </a:pPr>
            <a:r>
              <a:rPr lang="en-US" altLang="zh-CN" sz="14260" kern="10" dirty="0">
                <a:ln/>
                <a:solidFill>
                  <a:srgbClr val="FF0000">
                    <a:alpha val="78038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End</a:t>
            </a:r>
            <a:endParaRPr lang="zh-CN" altLang="en-US" sz="14260" kern="10" dirty="0">
              <a:ln/>
              <a:solidFill>
                <a:srgbClr val="FF0000">
                  <a:alpha val="78038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73672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310</Words>
  <Application>Microsoft Office PowerPoint</Application>
  <PresentationFormat>宽屏</PresentationFormat>
  <Paragraphs>88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 Unicode MS</vt:lpstr>
      <vt:lpstr>等线</vt:lpstr>
      <vt:lpstr>等线 Light</vt:lpstr>
      <vt:lpstr>黑体</vt:lpstr>
      <vt:lpstr>宋体</vt:lpstr>
      <vt:lpstr>微软雅黑</vt:lpstr>
      <vt:lpstr>Arial</vt:lpstr>
      <vt:lpstr>Calibri</vt:lpstr>
      <vt:lpstr>Symbol</vt:lpstr>
      <vt:lpstr>Times New Roman</vt:lpstr>
      <vt:lpstr>Office 主题​​</vt:lpstr>
      <vt:lpstr>母版1</vt:lpstr>
      <vt:lpstr>Microsoft 公式 3.0</vt:lpstr>
      <vt:lpstr>第六节 等直非圆杆自由扭转时的应力和变形</vt:lpstr>
      <vt:lpstr>PowerPoint 演示文稿</vt:lpstr>
      <vt:lpstr>PowerPoint 演示文稿</vt:lpstr>
      <vt:lpstr>PowerPoint 演示文稿</vt:lpstr>
      <vt:lpstr>PowerPoint 演示文稿</vt:lpstr>
      <vt:lpstr>表3-1 矩形截面杆在自由扭转时的因数a，b 和 n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14</cp:revision>
  <dcterms:created xsi:type="dcterms:W3CDTF">2018-05-13T13:54:11Z</dcterms:created>
  <dcterms:modified xsi:type="dcterms:W3CDTF">2018-11-03T15:32:39Z</dcterms:modified>
</cp:coreProperties>
</file>