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9"/>
  </p:notesMasterIdLst>
  <p:sldIdLst>
    <p:sldId id="267" r:id="rId4"/>
    <p:sldId id="259" r:id="rId5"/>
    <p:sldId id="323" r:id="rId6"/>
    <p:sldId id="285" r:id="rId7"/>
    <p:sldId id="314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8CC"/>
    <a:srgbClr val="99CC00"/>
    <a:srgbClr val="FF6600"/>
    <a:srgbClr val="996633"/>
    <a:srgbClr val="339933"/>
    <a:srgbClr val="D90803"/>
    <a:srgbClr val="92F0ED"/>
    <a:srgbClr val="808080"/>
    <a:srgbClr val="FF8502"/>
    <a:srgbClr val="02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9" d="100"/>
          <a:sy n="99" d="100"/>
        </p:scale>
        <p:origin x="-75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2857" cy="68588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F459D9F-4F6B-4D67-93BD-6152E31F7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2CC33AC-E7BC-4455-95D6-DC38C0433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六边形 9"/>
          <p:cNvSpPr/>
          <p:nvPr/>
        </p:nvSpPr>
        <p:spPr>
          <a:xfrm>
            <a:off x="1319213" y="2022905"/>
            <a:ext cx="6505575" cy="2583590"/>
          </a:xfrm>
          <a:prstGeom prst="hexagon">
            <a:avLst>
              <a:gd name="adj" fmla="val 39072"/>
              <a:gd name="vf" fmla="val 115470"/>
            </a:avLst>
          </a:prstGeom>
          <a:solidFill>
            <a:schemeClr val="tx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400" y="1895020"/>
            <a:ext cx="6595200" cy="14724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4400" y="3515575"/>
            <a:ext cx="6595200" cy="468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7848"/>
            <a:ext cx="1654529" cy="293628"/>
          </a:xfrm>
        </p:spPr>
        <p:txBody>
          <a:bodyPr>
            <a:normAutofit/>
          </a:bodyPr>
          <a:lstStyle/>
          <a:p>
            <a:fld id="{7B99D505-FD91-4ABF-A5B8-5114338E1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27848"/>
            <a:ext cx="2481794" cy="293628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27848"/>
            <a:ext cx="1654529" cy="293628"/>
          </a:xfrm>
        </p:spPr>
        <p:txBody>
          <a:bodyPr>
            <a:normAutofit/>
          </a:bodyPr>
          <a:lstStyle/>
          <a:p>
            <a:fld id="{9A3B60AF-5C48-4A1C-8590-EB15C292C5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9850" y="2383050"/>
            <a:ext cx="5569200" cy="784800"/>
          </a:xfrm>
        </p:spPr>
        <p:txBody>
          <a:bodyPr anchor="b">
            <a:normAutofit/>
          </a:bodyPr>
          <a:lstStyle>
            <a:lvl1pPr algn="just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4650" y="3196200"/>
            <a:ext cx="5594400" cy="543600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F459D9F-4F6B-4D67-93BD-6152E31F7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2CC33AC-E7BC-4455-95D6-DC38C04334FC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158957" y="2402677"/>
            <a:ext cx="1245693" cy="78487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 sz="6000" kern="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 rot="21021193">
            <a:off x="5951225" y="4021957"/>
            <a:ext cx="151997" cy="20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40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 rot="900000">
            <a:off x="6229569" y="4131601"/>
            <a:ext cx="118159" cy="17178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 rot="1632393">
            <a:off x="3771205" y="4202171"/>
            <a:ext cx="118638" cy="15818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 rot="19632393">
            <a:off x="5593212" y="4062080"/>
            <a:ext cx="118773" cy="15836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3568835" y="3906340"/>
            <a:ext cx="65564" cy="8742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 rot="20673998">
            <a:off x="6936727" y="4198681"/>
            <a:ext cx="155962" cy="2079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40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5905095" y="4349071"/>
            <a:ext cx="65564" cy="8742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 rot="762483">
            <a:off x="4263596" y="4184591"/>
            <a:ext cx="145006" cy="1933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40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 rot="18900000">
            <a:off x="6593877" y="3956320"/>
            <a:ext cx="68021" cy="988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 rot="900000">
            <a:off x="5042887" y="4130946"/>
            <a:ext cx="93853" cy="136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>
            <p:custDataLst>
              <p:tags r:id="rId13"/>
            </p:custDataLst>
          </p:nvPr>
        </p:nvSpPr>
        <p:spPr>
          <a:xfrm rot="1800000">
            <a:off x="4216640" y="3928395"/>
            <a:ext cx="65564" cy="874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96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" name="椭圆 18"/>
          <p:cNvSpPr/>
          <p:nvPr>
            <p:custDataLst>
              <p:tags r:id="rId14"/>
            </p:custDataLst>
          </p:nvPr>
        </p:nvSpPr>
        <p:spPr>
          <a:xfrm>
            <a:off x="5127244" y="4182914"/>
            <a:ext cx="167358" cy="21210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椭圆 19"/>
          <p:cNvSpPr/>
          <p:nvPr>
            <p:custDataLst>
              <p:tags r:id="rId15"/>
            </p:custDataLst>
          </p:nvPr>
        </p:nvSpPr>
        <p:spPr>
          <a:xfrm>
            <a:off x="4403931" y="4156543"/>
            <a:ext cx="172637" cy="18834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椭圆 20"/>
          <p:cNvSpPr/>
          <p:nvPr>
            <p:custDataLst>
              <p:tags r:id="rId16"/>
            </p:custDataLst>
          </p:nvPr>
        </p:nvSpPr>
        <p:spPr>
          <a:xfrm>
            <a:off x="5405441" y="3856130"/>
            <a:ext cx="182420" cy="2851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" name="椭圆 21"/>
          <p:cNvSpPr/>
          <p:nvPr>
            <p:custDataLst>
              <p:tags r:id="rId17"/>
            </p:custDataLst>
          </p:nvPr>
        </p:nvSpPr>
        <p:spPr>
          <a:xfrm>
            <a:off x="6006751" y="4248152"/>
            <a:ext cx="127083" cy="18834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" name="椭圆 22"/>
          <p:cNvSpPr/>
          <p:nvPr>
            <p:custDataLst>
              <p:tags r:id="rId18"/>
            </p:custDataLst>
          </p:nvPr>
        </p:nvSpPr>
        <p:spPr>
          <a:xfrm>
            <a:off x="4774426" y="3965829"/>
            <a:ext cx="171608" cy="25432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" name="椭圆 23"/>
          <p:cNvSpPr/>
          <p:nvPr>
            <p:custDataLst>
              <p:tags r:id="rId19"/>
            </p:custDataLst>
          </p:nvPr>
        </p:nvSpPr>
        <p:spPr>
          <a:xfrm>
            <a:off x="6194731" y="3950727"/>
            <a:ext cx="116438" cy="17256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>
            <p:custDataLst>
              <p:tags r:id="rId20"/>
            </p:custDataLst>
          </p:nvPr>
        </p:nvSpPr>
        <p:spPr>
          <a:xfrm rot="21021193">
            <a:off x="2409325" y="3966345"/>
            <a:ext cx="151997" cy="20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40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>
            <p:custDataLst>
              <p:tags r:id="rId21"/>
            </p:custDataLst>
          </p:nvPr>
        </p:nvSpPr>
        <p:spPr>
          <a:xfrm rot="900000">
            <a:off x="2687669" y="4075989"/>
            <a:ext cx="118159" cy="17178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>
            <p:custDataLst>
              <p:tags r:id="rId22"/>
            </p:custDataLst>
          </p:nvPr>
        </p:nvSpPr>
        <p:spPr>
          <a:xfrm rot="19632393">
            <a:off x="2051312" y="4006468"/>
            <a:ext cx="118773" cy="15836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>
            <p:custDataLst>
              <p:tags r:id="rId23"/>
            </p:custDataLst>
          </p:nvPr>
        </p:nvSpPr>
        <p:spPr>
          <a:xfrm rot="20673998">
            <a:off x="3394827" y="4143069"/>
            <a:ext cx="155962" cy="2079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40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/>
          <p:nvPr>
            <p:custDataLst>
              <p:tags r:id="rId24"/>
            </p:custDataLst>
          </p:nvPr>
        </p:nvSpPr>
        <p:spPr>
          <a:xfrm>
            <a:off x="2363195" y="4293459"/>
            <a:ext cx="65564" cy="8742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/>
          <p:nvPr>
            <p:custDataLst>
              <p:tags r:id="rId25"/>
            </p:custDataLst>
          </p:nvPr>
        </p:nvSpPr>
        <p:spPr>
          <a:xfrm rot="18900000">
            <a:off x="3051977" y="3900708"/>
            <a:ext cx="68021" cy="988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2" name="椭圆 31"/>
          <p:cNvSpPr/>
          <p:nvPr>
            <p:custDataLst>
              <p:tags r:id="rId26"/>
            </p:custDataLst>
          </p:nvPr>
        </p:nvSpPr>
        <p:spPr>
          <a:xfrm>
            <a:off x="2464851" y="4192540"/>
            <a:ext cx="127083" cy="18834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" name="椭圆 32"/>
          <p:cNvSpPr/>
          <p:nvPr>
            <p:custDataLst>
              <p:tags r:id="rId27"/>
            </p:custDataLst>
          </p:nvPr>
        </p:nvSpPr>
        <p:spPr>
          <a:xfrm>
            <a:off x="2652831" y="3895115"/>
            <a:ext cx="116438" cy="17256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F459D9F-4F6B-4D67-93BD-6152E31F7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2CC33AC-E7BC-4455-95D6-DC38C04334FC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0667" y="-27709"/>
            <a:ext cx="9122941" cy="6885709"/>
            <a:chOff x="14222" y="-27709"/>
            <a:chExt cx="12163923" cy="6885709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04" r="38550"/>
            <a:stretch>
              <a:fillRect/>
            </a:stretch>
          </p:blipFill>
          <p:spPr>
            <a:xfrm>
              <a:off x="7564213" y="-27709"/>
              <a:ext cx="4613932" cy="688570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" y="0"/>
              <a:ext cx="7508426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075" y="241300"/>
            <a:ext cx="8696325" cy="63881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620171" y="1390186"/>
            <a:ext cx="3640480" cy="364048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6000" b="0" i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 THANK</a:t>
            </a:r>
            <a:br>
              <a:rPr lang="en-US" altLang="zh-CN" smtClean="0"/>
            </a:br>
            <a:r>
              <a:rPr lang="en-US" altLang="zh-CN" smtClean="0"/>
              <a:t>YOU</a:t>
            </a:r>
            <a:endParaRPr lang="zh-CN" altLang="en-US" dirty="0"/>
          </a:p>
        </p:txBody>
      </p: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2788691" y="1338581"/>
            <a:ext cx="3717761" cy="371940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4"/>
            </p:custDataLst>
          </p:nvPr>
        </p:nvSpPr>
        <p:spPr>
          <a:xfrm>
            <a:off x="2619554" y="1391128"/>
            <a:ext cx="3640581" cy="3638939"/>
          </a:xfrm>
          <a:prstGeom prst="ellips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6000" dirty="0">
              <a:latin typeface="Arial" panose="020B0604020202020204" pitchFamily="34" charset="0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5"/>
            </p:custDataLst>
          </p:nvPr>
        </p:nvSpPr>
        <p:spPr>
          <a:xfrm>
            <a:off x="7825076" y="2456865"/>
            <a:ext cx="523836" cy="523837"/>
          </a:xfrm>
          <a:prstGeom prst="ellipse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6384937" y="1693279"/>
            <a:ext cx="239750" cy="239749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7"/>
            </p:custDataLst>
          </p:nvPr>
        </p:nvSpPr>
        <p:spPr>
          <a:xfrm>
            <a:off x="1747588" y="4578484"/>
            <a:ext cx="523837" cy="523837"/>
          </a:xfrm>
          <a:prstGeom prst="ellipse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8"/>
            </p:custDataLst>
          </p:nvPr>
        </p:nvSpPr>
        <p:spPr>
          <a:xfrm>
            <a:off x="3598257" y="5278028"/>
            <a:ext cx="241391" cy="241392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9554" y="1390186"/>
            <a:ext cx="3647148" cy="3667797"/>
          </a:xfrm>
        </p:spPr>
        <p:txBody>
          <a:bodyPr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F459D9F-4F6B-4D67-93BD-6152E31F7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2CC33AC-E7BC-4455-95D6-DC38C0433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0F09-0DF1-4E4B-9D0A-FFBFC4BE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C087-1E6A-494F-A66E-C05AFB6C27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9D9F-4F6B-4D67-93BD-6152E31F7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33AC-E7BC-4455-95D6-DC38C0433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4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7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1" name="文本框 7240"/>
          <p:cNvSpPr txBox="1"/>
          <p:nvPr/>
        </p:nvSpPr>
        <p:spPr>
          <a:xfrm>
            <a:off x="1103901" y="5066756"/>
            <a:ext cx="5767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dirty="0">
                <a:solidFill>
                  <a:srgbClr val="FB69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        </a:t>
            </a:r>
            <a:r>
              <a:rPr lang="zh-CN" altLang="en-US" sz="3000" dirty="0">
                <a:solidFill>
                  <a:srgbClr val="FB69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走进西欧大国——法国</a:t>
            </a:r>
            <a:endParaRPr lang="zh-CN" altLang="en-US" sz="3000" dirty="0">
              <a:solidFill>
                <a:srgbClr val="FB69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242" name="文本框 7241"/>
          <p:cNvSpPr txBox="1"/>
          <p:nvPr/>
        </p:nvSpPr>
        <p:spPr>
          <a:xfrm>
            <a:off x="3694430" y="5802630"/>
            <a:ext cx="2138045" cy="398780"/>
          </a:xfrm>
          <a:prstGeom prst="rect">
            <a:avLst/>
          </a:prstGeom>
          <a:solidFill>
            <a:srgbClr val="18990A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商学院    朱亚萍</a:t>
            </a:r>
            <a:endParaRPr lang="zh-CN" alt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-14" t="22110" r="14" b="6227"/>
          <a:stretch>
            <a:fillRect/>
          </a:stretch>
        </p:blipFill>
        <p:spPr>
          <a:xfrm>
            <a:off x="-27940" y="-27305"/>
            <a:ext cx="9184005" cy="48526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1" grpId="0"/>
      <p:bldP spid="724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98584" y="829151"/>
            <a:ext cx="485299" cy="508184"/>
          </a:xfrm>
          <a:prstGeom prst="ellipse">
            <a:avLst/>
          </a:prstGeom>
          <a:solidFill>
            <a:srgbClr val="F363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中等线繁体" pitchFamily="65" charset="-122"/>
                <a:ea typeface="方正中等线繁体" pitchFamily="65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方正中等线繁体" pitchFamily="65" charset="-122"/>
              <a:ea typeface="方正中等线繁体" pitchFamily="65" charset="-122"/>
            </a:endParaRPr>
          </a:p>
        </p:txBody>
      </p:sp>
      <p:sp>
        <p:nvSpPr>
          <p:cNvPr id="92" name="Freeform 404"/>
          <p:cNvSpPr/>
          <p:nvPr/>
        </p:nvSpPr>
        <p:spPr bwMode="auto">
          <a:xfrm>
            <a:off x="1061057" y="5091941"/>
            <a:ext cx="289322" cy="288131"/>
          </a:xfrm>
          <a:custGeom>
            <a:avLst/>
            <a:gdLst>
              <a:gd name="T0" fmla="*/ 12 w 129"/>
              <a:gd name="T1" fmla="*/ 42 h 129"/>
              <a:gd name="T2" fmla="*/ 87 w 129"/>
              <a:gd name="T3" fmla="*/ 13 h 129"/>
              <a:gd name="T4" fmla="*/ 116 w 129"/>
              <a:gd name="T5" fmla="*/ 87 h 129"/>
              <a:gd name="T6" fmla="*/ 42 w 129"/>
              <a:gd name="T7" fmla="*/ 117 h 129"/>
              <a:gd name="T8" fmla="*/ 12 w 129"/>
              <a:gd name="T9" fmla="*/ 4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12" y="42"/>
                </a:moveTo>
                <a:cubicBezTo>
                  <a:pt x="25" y="14"/>
                  <a:pt x="58" y="0"/>
                  <a:pt x="87" y="13"/>
                </a:cubicBezTo>
                <a:cubicBezTo>
                  <a:pt x="115" y="25"/>
                  <a:pt x="129" y="59"/>
                  <a:pt x="116" y="87"/>
                </a:cubicBezTo>
                <a:cubicBezTo>
                  <a:pt x="104" y="116"/>
                  <a:pt x="71" y="129"/>
                  <a:pt x="42" y="117"/>
                </a:cubicBezTo>
                <a:cubicBezTo>
                  <a:pt x="13" y="104"/>
                  <a:pt x="0" y="71"/>
                  <a:pt x="12" y="42"/>
                </a:cubicBezTo>
                <a:close/>
              </a:path>
            </a:pathLst>
          </a:custGeom>
          <a:solidFill>
            <a:srgbClr val="18990A">
              <a:alpha val="75882"/>
            </a:srgbClr>
          </a:solidFill>
          <a:ln>
            <a:noFill/>
          </a:ln>
          <a:effectLst>
            <a:softEdge rad="101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5" name="Freeform 479"/>
          <p:cNvSpPr/>
          <p:nvPr/>
        </p:nvSpPr>
        <p:spPr bwMode="auto">
          <a:xfrm>
            <a:off x="1730886" y="4212069"/>
            <a:ext cx="182166" cy="183356"/>
          </a:xfrm>
          <a:custGeom>
            <a:avLst/>
            <a:gdLst>
              <a:gd name="T0" fmla="*/ 7 w 81"/>
              <a:gd name="T1" fmla="*/ 54 h 82"/>
              <a:gd name="T2" fmla="*/ 27 w 81"/>
              <a:gd name="T3" fmla="*/ 8 h 82"/>
              <a:gd name="T4" fmla="*/ 74 w 81"/>
              <a:gd name="T5" fmla="*/ 28 h 82"/>
              <a:gd name="T6" fmla="*/ 54 w 81"/>
              <a:gd name="T7" fmla="*/ 74 h 82"/>
              <a:gd name="T8" fmla="*/ 7 w 81"/>
              <a:gd name="T9" fmla="*/ 5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7" y="54"/>
                </a:moveTo>
                <a:cubicBezTo>
                  <a:pt x="0" y="36"/>
                  <a:pt x="9" y="15"/>
                  <a:pt x="27" y="8"/>
                </a:cubicBezTo>
                <a:cubicBezTo>
                  <a:pt x="46" y="0"/>
                  <a:pt x="67" y="9"/>
                  <a:pt x="74" y="28"/>
                </a:cubicBezTo>
                <a:cubicBezTo>
                  <a:pt x="81" y="46"/>
                  <a:pt x="72" y="67"/>
                  <a:pt x="54" y="74"/>
                </a:cubicBezTo>
                <a:cubicBezTo>
                  <a:pt x="36" y="82"/>
                  <a:pt x="15" y="73"/>
                  <a:pt x="7" y="54"/>
                </a:cubicBezTo>
                <a:close/>
              </a:path>
            </a:pathLst>
          </a:custGeom>
          <a:solidFill>
            <a:srgbClr val="02A7DF">
              <a:alpha val="41569"/>
            </a:srgbClr>
          </a:solidFill>
          <a:ln>
            <a:noFill/>
          </a:ln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6" name="Freeform 480"/>
          <p:cNvSpPr/>
          <p:nvPr/>
        </p:nvSpPr>
        <p:spPr bwMode="auto">
          <a:xfrm>
            <a:off x="1730886" y="4393044"/>
            <a:ext cx="134541" cy="134541"/>
          </a:xfrm>
          <a:custGeom>
            <a:avLst/>
            <a:gdLst>
              <a:gd name="T0" fmla="*/ 6 w 60"/>
              <a:gd name="T1" fmla="*/ 40 h 60"/>
              <a:gd name="T2" fmla="*/ 20 w 60"/>
              <a:gd name="T3" fmla="*/ 6 h 60"/>
              <a:gd name="T4" fmla="*/ 55 w 60"/>
              <a:gd name="T5" fmla="*/ 20 h 60"/>
              <a:gd name="T6" fmla="*/ 40 w 60"/>
              <a:gd name="T7" fmla="*/ 54 h 60"/>
              <a:gd name="T8" fmla="*/ 6 w 60"/>
              <a:gd name="T9" fmla="*/ 4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6" y="40"/>
                </a:moveTo>
                <a:cubicBezTo>
                  <a:pt x="0" y="26"/>
                  <a:pt x="7" y="11"/>
                  <a:pt x="20" y="6"/>
                </a:cubicBezTo>
                <a:cubicBezTo>
                  <a:pt x="34" y="0"/>
                  <a:pt x="49" y="7"/>
                  <a:pt x="55" y="20"/>
                </a:cubicBezTo>
                <a:cubicBezTo>
                  <a:pt x="60" y="34"/>
                  <a:pt x="53" y="49"/>
                  <a:pt x="40" y="54"/>
                </a:cubicBezTo>
                <a:cubicBezTo>
                  <a:pt x="27" y="60"/>
                  <a:pt x="11" y="53"/>
                  <a:pt x="6" y="40"/>
                </a:cubicBezTo>
                <a:close/>
              </a:path>
            </a:pathLst>
          </a:custGeom>
          <a:solidFill>
            <a:srgbClr val="02A7DF">
              <a:alpha val="41111"/>
            </a:srgbClr>
          </a:solidFill>
          <a:ln>
            <a:noFill/>
          </a:ln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7" name="Freeform 482"/>
          <p:cNvSpPr/>
          <p:nvPr/>
        </p:nvSpPr>
        <p:spPr bwMode="auto">
          <a:xfrm>
            <a:off x="1865426" y="4333513"/>
            <a:ext cx="182166" cy="180975"/>
          </a:xfrm>
          <a:custGeom>
            <a:avLst/>
            <a:gdLst>
              <a:gd name="T0" fmla="*/ 8 w 81"/>
              <a:gd name="T1" fmla="*/ 54 h 81"/>
              <a:gd name="T2" fmla="*/ 27 w 81"/>
              <a:gd name="T3" fmla="*/ 7 h 81"/>
              <a:gd name="T4" fmla="*/ 74 w 81"/>
              <a:gd name="T5" fmla="*/ 27 h 81"/>
              <a:gd name="T6" fmla="*/ 54 w 81"/>
              <a:gd name="T7" fmla="*/ 74 h 81"/>
              <a:gd name="T8" fmla="*/ 8 w 81"/>
              <a:gd name="T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" y="54"/>
                </a:moveTo>
                <a:cubicBezTo>
                  <a:pt x="0" y="35"/>
                  <a:pt x="9" y="15"/>
                  <a:pt x="27" y="7"/>
                </a:cubicBezTo>
                <a:cubicBezTo>
                  <a:pt x="46" y="0"/>
                  <a:pt x="67" y="9"/>
                  <a:pt x="74" y="27"/>
                </a:cubicBezTo>
                <a:cubicBezTo>
                  <a:pt x="81" y="45"/>
                  <a:pt x="73" y="66"/>
                  <a:pt x="54" y="74"/>
                </a:cubicBezTo>
                <a:cubicBezTo>
                  <a:pt x="36" y="81"/>
                  <a:pt x="15" y="72"/>
                  <a:pt x="8" y="54"/>
                </a:cubicBezTo>
                <a:close/>
              </a:path>
            </a:pathLst>
          </a:custGeom>
          <a:solidFill>
            <a:srgbClr val="FFEB0B">
              <a:alpha val="40196"/>
            </a:srgbClr>
          </a:solidFill>
          <a:ln>
            <a:noFill/>
          </a:ln>
          <a:effectLst>
            <a:softEdge rad="101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8" name="Freeform 501"/>
          <p:cNvSpPr/>
          <p:nvPr/>
        </p:nvSpPr>
        <p:spPr bwMode="auto">
          <a:xfrm>
            <a:off x="769456" y="4034070"/>
            <a:ext cx="286941" cy="288131"/>
          </a:xfrm>
          <a:custGeom>
            <a:avLst/>
            <a:gdLst>
              <a:gd name="T0" fmla="*/ 11 w 128"/>
              <a:gd name="T1" fmla="*/ 86 h 129"/>
              <a:gd name="T2" fmla="*/ 43 w 128"/>
              <a:gd name="T3" fmla="*/ 12 h 129"/>
              <a:gd name="T4" fmla="*/ 116 w 128"/>
              <a:gd name="T5" fmla="*/ 43 h 129"/>
              <a:gd name="T6" fmla="*/ 85 w 128"/>
              <a:gd name="T7" fmla="*/ 117 h 129"/>
              <a:gd name="T8" fmla="*/ 11 w 128"/>
              <a:gd name="T9" fmla="*/ 8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9">
                <a:moveTo>
                  <a:pt x="11" y="86"/>
                </a:moveTo>
                <a:cubicBezTo>
                  <a:pt x="0" y="57"/>
                  <a:pt x="14" y="24"/>
                  <a:pt x="43" y="12"/>
                </a:cubicBezTo>
                <a:cubicBezTo>
                  <a:pt x="72" y="0"/>
                  <a:pt x="105" y="14"/>
                  <a:pt x="116" y="43"/>
                </a:cubicBezTo>
                <a:cubicBezTo>
                  <a:pt x="128" y="72"/>
                  <a:pt x="114" y="105"/>
                  <a:pt x="85" y="117"/>
                </a:cubicBezTo>
                <a:cubicBezTo>
                  <a:pt x="56" y="129"/>
                  <a:pt x="23" y="115"/>
                  <a:pt x="11" y="86"/>
                </a:cubicBezTo>
                <a:close/>
              </a:path>
            </a:pathLst>
          </a:custGeom>
          <a:solidFill>
            <a:srgbClr val="02A7DF">
              <a:alpha val="31503"/>
            </a:srgbClr>
          </a:solidFill>
          <a:ln>
            <a:noFill/>
          </a:ln>
          <a:effectLst>
            <a:softEdge rad="101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9" name="Freeform 530"/>
          <p:cNvSpPr/>
          <p:nvPr/>
        </p:nvSpPr>
        <p:spPr bwMode="auto">
          <a:xfrm>
            <a:off x="1905029" y="5447124"/>
            <a:ext cx="284560" cy="284560"/>
          </a:xfrm>
          <a:custGeom>
            <a:avLst/>
            <a:gdLst>
              <a:gd name="T0" fmla="*/ 9 w 127"/>
              <a:gd name="T1" fmla="*/ 80 h 127"/>
              <a:gd name="T2" fmla="*/ 46 w 127"/>
              <a:gd name="T3" fmla="*/ 9 h 127"/>
              <a:gd name="T4" fmla="*/ 118 w 127"/>
              <a:gd name="T5" fmla="*/ 46 h 127"/>
              <a:gd name="T6" fmla="*/ 81 w 127"/>
              <a:gd name="T7" fmla="*/ 117 h 127"/>
              <a:gd name="T8" fmla="*/ 9 w 127"/>
              <a:gd name="T9" fmla="*/ 8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9" y="80"/>
                </a:moveTo>
                <a:cubicBezTo>
                  <a:pt x="0" y="50"/>
                  <a:pt x="17" y="19"/>
                  <a:pt x="46" y="9"/>
                </a:cubicBezTo>
                <a:cubicBezTo>
                  <a:pt x="76" y="0"/>
                  <a:pt x="108" y="16"/>
                  <a:pt x="118" y="46"/>
                </a:cubicBezTo>
                <a:cubicBezTo>
                  <a:pt x="127" y="76"/>
                  <a:pt x="110" y="108"/>
                  <a:pt x="81" y="117"/>
                </a:cubicBezTo>
                <a:cubicBezTo>
                  <a:pt x="51" y="127"/>
                  <a:pt x="19" y="110"/>
                  <a:pt x="9" y="80"/>
                </a:cubicBezTo>
                <a:close/>
              </a:path>
            </a:pathLst>
          </a:custGeom>
          <a:solidFill>
            <a:srgbClr val="18990A">
              <a:alpha val="18235"/>
            </a:srgbClr>
          </a:solidFill>
          <a:ln>
            <a:noFill/>
          </a:ln>
          <a:effectLst>
            <a:softEdge rad="101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0" name="Freeform 544"/>
          <p:cNvSpPr/>
          <p:nvPr/>
        </p:nvSpPr>
        <p:spPr bwMode="auto">
          <a:xfrm>
            <a:off x="990317" y="4782974"/>
            <a:ext cx="132160" cy="132160"/>
          </a:xfrm>
          <a:custGeom>
            <a:avLst/>
            <a:gdLst>
              <a:gd name="T0" fmla="*/ 5 w 59"/>
              <a:gd name="T1" fmla="*/ 37 h 59"/>
              <a:gd name="T2" fmla="*/ 22 w 59"/>
              <a:gd name="T3" fmla="*/ 4 h 59"/>
              <a:gd name="T4" fmla="*/ 55 w 59"/>
              <a:gd name="T5" fmla="*/ 21 h 59"/>
              <a:gd name="T6" fmla="*/ 38 w 59"/>
              <a:gd name="T7" fmla="*/ 54 h 59"/>
              <a:gd name="T8" fmla="*/ 5 w 59"/>
              <a:gd name="T9" fmla="*/ 3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59">
                <a:moveTo>
                  <a:pt x="5" y="37"/>
                </a:moveTo>
                <a:cubicBezTo>
                  <a:pt x="0" y="23"/>
                  <a:pt x="8" y="9"/>
                  <a:pt x="22" y="4"/>
                </a:cubicBezTo>
                <a:cubicBezTo>
                  <a:pt x="36" y="0"/>
                  <a:pt x="50" y="8"/>
                  <a:pt x="55" y="21"/>
                </a:cubicBezTo>
                <a:cubicBezTo>
                  <a:pt x="59" y="35"/>
                  <a:pt x="51" y="50"/>
                  <a:pt x="38" y="54"/>
                </a:cubicBezTo>
                <a:cubicBezTo>
                  <a:pt x="24" y="59"/>
                  <a:pt x="9" y="51"/>
                  <a:pt x="5" y="37"/>
                </a:cubicBezTo>
                <a:close/>
              </a:path>
            </a:pathLst>
          </a:custGeom>
          <a:solidFill>
            <a:srgbClr val="18990A">
              <a:alpha val="11830"/>
            </a:srgbClr>
          </a:solidFill>
          <a:ln>
            <a:noFill/>
          </a:ln>
          <a:effectLst>
            <a:softEdge rad="101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1" name="Freeform 404"/>
          <p:cNvSpPr/>
          <p:nvPr/>
        </p:nvSpPr>
        <p:spPr bwMode="auto">
          <a:xfrm>
            <a:off x="2891003" y="2538108"/>
            <a:ext cx="289322" cy="288131"/>
          </a:xfrm>
          <a:custGeom>
            <a:avLst/>
            <a:gdLst>
              <a:gd name="T0" fmla="*/ 12 w 129"/>
              <a:gd name="T1" fmla="*/ 42 h 129"/>
              <a:gd name="T2" fmla="*/ 87 w 129"/>
              <a:gd name="T3" fmla="*/ 13 h 129"/>
              <a:gd name="T4" fmla="*/ 116 w 129"/>
              <a:gd name="T5" fmla="*/ 87 h 129"/>
              <a:gd name="T6" fmla="*/ 42 w 129"/>
              <a:gd name="T7" fmla="*/ 117 h 129"/>
              <a:gd name="T8" fmla="*/ 12 w 129"/>
              <a:gd name="T9" fmla="*/ 4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12" y="42"/>
                </a:moveTo>
                <a:cubicBezTo>
                  <a:pt x="25" y="14"/>
                  <a:pt x="58" y="0"/>
                  <a:pt x="87" y="13"/>
                </a:cubicBezTo>
                <a:cubicBezTo>
                  <a:pt x="115" y="25"/>
                  <a:pt x="129" y="59"/>
                  <a:pt x="116" y="87"/>
                </a:cubicBezTo>
                <a:cubicBezTo>
                  <a:pt x="104" y="116"/>
                  <a:pt x="71" y="129"/>
                  <a:pt x="42" y="117"/>
                </a:cubicBezTo>
                <a:cubicBezTo>
                  <a:pt x="13" y="104"/>
                  <a:pt x="0" y="71"/>
                  <a:pt x="12" y="42"/>
                </a:cubicBezTo>
                <a:close/>
              </a:path>
            </a:pathLst>
          </a:custGeom>
          <a:solidFill>
            <a:srgbClr val="18990A">
              <a:alpha val="75882"/>
            </a:srgbClr>
          </a:solidFill>
          <a:ln>
            <a:noFill/>
          </a:ln>
          <a:effectLst>
            <a:softEdge rad="101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4" name="Freeform 479"/>
          <p:cNvSpPr/>
          <p:nvPr/>
        </p:nvSpPr>
        <p:spPr bwMode="auto">
          <a:xfrm>
            <a:off x="7744212" y="5727317"/>
            <a:ext cx="182166" cy="183356"/>
          </a:xfrm>
          <a:custGeom>
            <a:avLst/>
            <a:gdLst>
              <a:gd name="T0" fmla="*/ 7 w 81"/>
              <a:gd name="T1" fmla="*/ 54 h 82"/>
              <a:gd name="T2" fmla="*/ 27 w 81"/>
              <a:gd name="T3" fmla="*/ 8 h 82"/>
              <a:gd name="T4" fmla="*/ 74 w 81"/>
              <a:gd name="T5" fmla="*/ 28 h 82"/>
              <a:gd name="T6" fmla="*/ 54 w 81"/>
              <a:gd name="T7" fmla="*/ 74 h 82"/>
              <a:gd name="T8" fmla="*/ 7 w 81"/>
              <a:gd name="T9" fmla="*/ 5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7" y="54"/>
                </a:moveTo>
                <a:cubicBezTo>
                  <a:pt x="0" y="36"/>
                  <a:pt x="9" y="15"/>
                  <a:pt x="27" y="8"/>
                </a:cubicBezTo>
                <a:cubicBezTo>
                  <a:pt x="46" y="0"/>
                  <a:pt x="67" y="9"/>
                  <a:pt x="74" y="28"/>
                </a:cubicBezTo>
                <a:cubicBezTo>
                  <a:pt x="81" y="46"/>
                  <a:pt x="72" y="67"/>
                  <a:pt x="54" y="74"/>
                </a:cubicBezTo>
                <a:cubicBezTo>
                  <a:pt x="36" y="82"/>
                  <a:pt x="15" y="73"/>
                  <a:pt x="7" y="54"/>
                </a:cubicBezTo>
                <a:close/>
              </a:path>
            </a:pathLst>
          </a:custGeom>
          <a:solidFill>
            <a:srgbClr val="18990A"/>
          </a:solidFill>
          <a:ln>
            <a:noFill/>
          </a:ln>
          <a:effectLst>
            <a:softEdge rad="3175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5" name="Freeform 480"/>
          <p:cNvSpPr/>
          <p:nvPr/>
        </p:nvSpPr>
        <p:spPr bwMode="auto">
          <a:xfrm>
            <a:off x="3560832" y="1839212"/>
            <a:ext cx="134541" cy="134541"/>
          </a:xfrm>
          <a:custGeom>
            <a:avLst/>
            <a:gdLst>
              <a:gd name="T0" fmla="*/ 6 w 60"/>
              <a:gd name="T1" fmla="*/ 40 h 60"/>
              <a:gd name="T2" fmla="*/ 20 w 60"/>
              <a:gd name="T3" fmla="*/ 6 h 60"/>
              <a:gd name="T4" fmla="*/ 55 w 60"/>
              <a:gd name="T5" fmla="*/ 20 h 60"/>
              <a:gd name="T6" fmla="*/ 40 w 60"/>
              <a:gd name="T7" fmla="*/ 54 h 60"/>
              <a:gd name="T8" fmla="*/ 6 w 60"/>
              <a:gd name="T9" fmla="*/ 4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6" y="40"/>
                </a:moveTo>
                <a:cubicBezTo>
                  <a:pt x="0" y="26"/>
                  <a:pt x="7" y="11"/>
                  <a:pt x="20" y="6"/>
                </a:cubicBezTo>
                <a:cubicBezTo>
                  <a:pt x="34" y="0"/>
                  <a:pt x="49" y="7"/>
                  <a:pt x="55" y="20"/>
                </a:cubicBezTo>
                <a:cubicBezTo>
                  <a:pt x="60" y="34"/>
                  <a:pt x="53" y="49"/>
                  <a:pt x="40" y="54"/>
                </a:cubicBezTo>
                <a:cubicBezTo>
                  <a:pt x="27" y="60"/>
                  <a:pt x="11" y="53"/>
                  <a:pt x="6" y="40"/>
                </a:cubicBezTo>
                <a:close/>
              </a:path>
            </a:pathLst>
          </a:custGeom>
          <a:solidFill>
            <a:srgbClr val="18990A"/>
          </a:solidFill>
          <a:ln>
            <a:noFill/>
          </a:ln>
          <a:effectLst>
            <a:softEdge rad="3175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6" name="Freeform 482"/>
          <p:cNvSpPr/>
          <p:nvPr/>
        </p:nvSpPr>
        <p:spPr bwMode="auto">
          <a:xfrm>
            <a:off x="3695372" y="1779680"/>
            <a:ext cx="182166" cy="180975"/>
          </a:xfrm>
          <a:custGeom>
            <a:avLst/>
            <a:gdLst>
              <a:gd name="T0" fmla="*/ 8 w 81"/>
              <a:gd name="T1" fmla="*/ 54 h 81"/>
              <a:gd name="T2" fmla="*/ 27 w 81"/>
              <a:gd name="T3" fmla="*/ 7 h 81"/>
              <a:gd name="T4" fmla="*/ 74 w 81"/>
              <a:gd name="T5" fmla="*/ 27 h 81"/>
              <a:gd name="T6" fmla="*/ 54 w 81"/>
              <a:gd name="T7" fmla="*/ 74 h 81"/>
              <a:gd name="T8" fmla="*/ 8 w 81"/>
              <a:gd name="T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" y="54"/>
                </a:moveTo>
                <a:cubicBezTo>
                  <a:pt x="0" y="35"/>
                  <a:pt x="9" y="15"/>
                  <a:pt x="27" y="7"/>
                </a:cubicBezTo>
                <a:cubicBezTo>
                  <a:pt x="46" y="0"/>
                  <a:pt x="67" y="9"/>
                  <a:pt x="74" y="27"/>
                </a:cubicBezTo>
                <a:cubicBezTo>
                  <a:pt x="81" y="45"/>
                  <a:pt x="73" y="66"/>
                  <a:pt x="54" y="74"/>
                </a:cubicBezTo>
                <a:cubicBezTo>
                  <a:pt x="36" y="81"/>
                  <a:pt x="15" y="72"/>
                  <a:pt x="8" y="54"/>
                </a:cubicBezTo>
                <a:close/>
              </a:path>
            </a:pathLst>
          </a:custGeom>
          <a:solidFill>
            <a:srgbClr val="18990A"/>
          </a:solidFill>
          <a:ln>
            <a:noFill/>
          </a:ln>
          <a:effectLst>
            <a:softEdge rad="10160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7" name="Freeform 501"/>
          <p:cNvSpPr/>
          <p:nvPr/>
        </p:nvSpPr>
        <p:spPr bwMode="auto">
          <a:xfrm>
            <a:off x="2599402" y="1480238"/>
            <a:ext cx="286941" cy="288131"/>
          </a:xfrm>
          <a:custGeom>
            <a:avLst/>
            <a:gdLst>
              <a:gd name="T0" fmla="*/ 11 w 128"/>
              <a:gd name="T1" fmla="*/ 86 h 129"/>
              <a:gd name="T2" fmla="*/ 43 w 128"/>
              <a:gd name="T3" fmla="*/ 12 h 129"/>
              <a:gd name="T4" fmla="*/ 116 w 128"/>
              <a:gd name="T5" fmla="*/ 43 h 129"/>
              <a:gd name="T6" fmla="*/ 85 w 128"/>
              <a:gd name="T7" fmla="*/ 117 h 129"/>
              <a:gd name="T8" fmla="*/ 11 w 128"/>
              <a:gd name="T9" fmla="*/ 8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9">
                <a:moveTo>
                  <a:pt x="11" y="86"/>
                </a:moveTo>
                <a:cubicBezTo>
                  <a:pt x="0" y="57"/>
                  <a:pt x="14" y="24"/>
                  <a:pt x="43" y="12"/>
                </a:cubicBezTo>
                <a:cubicBezTo>
                  <a:pt x="72" y="0"/>
                  <a:pt x="105" y="14"/>
                  <a:pt x="116" y="43"/>
                </a:cubicBezTo>
                <a:cubicBezTo>
                  <a:pt x="128" y="72"/>
                  <a:pt x="114" y="105"/>
                  <a:pt x="85" y="117"/>
                </a:cubicBezTo>
                <a:cubicBezTo>
                  <a:pt x="56" y="129"/>
                  <a:pt x="23" y="115"/>
                  <a:pt x="11" y="86"/>
                </a:cubicBezTo>
                <a:close/>
              </a:path>
            </a:pathLst>
          </a:custGeom>
          <a:solidFill>
            <a:srgbClr val="18990A"/>
          </a:solidFill>
          <a:ln>
            <a:noFill/>
          </a:ln>
          <a:effectLst>
            <a:softEdge rad="10160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8" name="Freeform 530"/>
          <p:cNvSpPr/>
          <p:nvPr/>
        </p:nvSpPr>
        <p:spPr bwMode="auto">
          <a:xfrm>
            <a:off x="3609920" y="2998283"/>
            <a:ext cx="284560" cy="284560"/>
          </a:xfrm>
          <a:custGeom>
            <a:avLst/>
            <a:gdLst>
              <a:gd name="T0" fmla="*/ 9 w 127"/>
              <a:gd name="T1" fmla="*/ 80 h 127"/>
              <a:gd name="T2" fmla="*/ 46 w 127"/>
              <a:gd name="T3" fmla="*/ 9 h 127"/>
              <a:gd name="T4" fmla="*/ 118 w 127"/>
              <a:gd name="T5" fmla="*/ 46 h 127"/>
              <a:gd name="T6" fmla="*/ 81 w 127"/>
              <a:gd name="T7" fmla="*/ 117 h 127"/>
              <a:gd name="T8" fmla="*/ 9 w 127"/>
              <a:gd name="T9" fmla="*/ 8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9" y="80"/>
                </a:moveTo>
                <a:cubicBezTo>
                  <a:pt x="0" y="50"/>
                  <a:pt x="17" y="19"/>
                  <a:pt x="46" y="9"/>
                </a:cubicBezTo>
                <a:cubicBezTo>
                  <a:pt x="76" y="0"/>
                  <a:pt x="108" y="16"/>
                  <a:pt x="118" y="46"/>
                </a:cubicBezTo>
                <a:cubicBezTo>
                  <a:pt x="127" y="76"/>
                  <a:pt x="110" y="108"/>
                  <a:pt x="81" y="117"/>
                </a:cubicBezTo>
                <a:cubicBezTo>
                  <a:pt x="51" y="127"/>
                  <a:pt x="19" y="110"/>
                  <a:pt x="9" y="80"/>
                </a:cubicBezTo>
                <a:close/>
              </a:path>
            </a:pathLst>
          </a:custGeom>
          <a:solidFill>
            <a:srgbClr val="18990A">
              <a:alpha val="18235"/>
            </a:srgbClr>
          </a:solidFill>
          <a:ln>
            <a:noFill/>
          </a:ln>
          <a:effectLst>
            <a:softEdge rad="101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9" name="Freeform 544"/>
          <p:cNvSpPr/>
          <p:nvPr/>
        </p:nvSpPr>
        <p:spPr bwMode="auto">
          <a:xfrm>
            <a:off x="2820263" y="2229141"/>
            <a:ext cx="132160" cy="132160"/>
          </a:xfrm>
          <a:custGeom>
            <a:avLst/>
            <a:gdLst>
              <a:gd name="T0" fmla="*/ 5 w 59"/>
              <a:gd name="T1" fmla="*/ 37 h 59"/>
              <a:gd name="T2" fmla="*/ 22 w 59"/>
              <a:gd name="T3" fmla="*/ 4 h 59"/>
              <a:gd name="T4" fmla="*/ 55 w 59"/>
              <a:gd name="T5" fmla="*/ 21 h 59"/>
              <a:gd name="T6" fmla="*/ 38 w 59"/>
              <a:gd name="T7" fmla="*/ 54 h 59"/>
              <a:gd name="T8" fmla="*/ 5 w 59"/>
              <a:gd name="T9" fmla="*/ 3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59">
                <a:moveTo>
                  <a:pt x="5" y="37"/>
                </a:moveTo>
                <a:cubicBezTo>
                  <a:pt x="0" y="23"/>
                  <a:pt x="8" y="9"/>
                  <a:pt x="22" y="4"/>
                </a:cubicBezTo>
                <a:cubicBezTo>
                  <a:pt x="36" y="0"/>
                  <a:pt x="50" y="8"/>
                  <a:pt x="55" y="21"/>
                </a:cubicBezTo>
                <a:cubicBezTo>
                  <a:pt x="59" y="35"/>
                  <a:pt x="51" y="50"/>
                  <a:pt x="38" y="54"/>
                </a:cubicBezTo>
                <a:cubicBezTo>
                  <a:pt x="24" y="59"/>
                  <a:pt x="9" y="51"/>
                  <a:pt x="5" y="37"/>
                </a:cubicBezTo>
                <a:close/>
              </a:path>
            </a:pathLst>
          </a:custGeom>
          <a:solidFill>
            <a:srgbClr val="18990A"/>
          </a:solidFill>
          <a:ln>
            <a:noFill/>
          </a:ln>
          <a:effectLst>
            <a:softEdge rad="10160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33614" t="-513" r="-4086" b="513"/>
          <a:stretch>
            <a:fillRect/>
          </a:stretch>
        </p:blipFill>
        <p:spPr>
          <a:xfrm>
            <a:off x="4566285" y="1069658"/>
            <a:ext cx="4337209" cy="44562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0550" y="1503045"/>
            <a:ext cx="27203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方正兰亭超细黑简体" panose="02000000000000000000" charset="-122"/>
                <a:ea typeface="方正兰亭超细黑简体" panose="02000000000000000000" charset="-122"/>
              </a:rPr>
              <a:t>法兰西共和国</a:t>
            </a:r>
            <a:endParaRPr lang="zh-CN" altLang="en-US" sz="2100" b="1" dirty="0">
              <a:latin typeface="方正兰亭超细黑简体" panose="02000000000000000000" charset="-122"/>
              <a:ea typeface="方正兰亭超细黑简体" panose="02000000000000000000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2100" dirty="0">
                <a:latin typeface="方正兰亭超细黑简体" panose="02000000000000000000" charset="-122"/>
                <a:ea typeface="方正兰亭超细黑简体" panose="02000000000000000000" charset="-122"/>
              </a:rPr>
              <a:t>   </a:t>
            </a:r>
            <a:endParaRPr lang="zh-CN" altLang="en-US" sz="2100" dirty="0">
              <a:latin typeface="方正兰亭超细黑简体" panose="02000000000000000000" charset="-122"/>
              <a:ea typeface="方正兰亭超细黑简体" panose="02000000000000000000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2100" dirty="0">
                <a:latin typeface="方正兰亭超细黑简体" panose="02000000000000000000" charset="-122"/>
                <a:ea typeface="方正兰亭超细黑简体" panose="02000000000000000000" charset="-122"/>
              </a:rPr>
              <a:t> 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charset="-122"/>
                <a:ea typeface="方正兰亭超细黑简体" panose="02000000000000000000" charset="-122"/>
                <a:sym typeface="+mn-ea"/>
              </a:rPr>
              <a:t>位置：欧洲西南部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anose="02000000000000000000" charset="-122"/>
              <a:ea typeface="方正兰亭超细黑简体" panose="02000000000000000000" charset="-122"/>
              <a:sym typeface="+mn-ea"/>
            </a:endParaRPr>
          </a:p>
          <a:p>
            <a:pPr lvl="0">
              <a:buClr>
                <a:srgbClr val="000000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charset="-122"/>
                <a:ea typeface="方正兰亭超细黑简体" panose="02000000000000000000" charset="-122"/>
                <a:sym typeface="+mn-ea"/>
              </a:rPr>
              <a:t>     面积：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charset="-122"/>
                <a:ea typeface="方正兰亭超细黑简体" panose="02000000000000000000" charset="-122"/>
                <a:sym typeface="+mn-ea"/>
              </a:rPr>
              <a:t>672834平方公里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charset="-122"/>
              <a:ea typeface="方正兰亭超细黑简体" panose="02000000000000000000" charset="-122"/>
              <a:sym typeface="+mn-ea"/>
            </a:endParaRPr>
          </a:p>
          <a:p>
            <a:pPr lvl="0">
              <a:buClr>
                <a:srgbClr val="000000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charset="-122"/>
                <a:ea typeface="方正兰亭超细黑简体" panose="02000000000000000000" charset="-122"/>
                <a:sym typeface="+mn-ea"/>
              </a:rPr>
              <a:t>     人口：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venim MT" charset="0"/>
                <a:ea typeface="方正兰亭超细黑简体" panose="02000000000000000000" charset="-122"/>
                <a:sym typeface="+mn-ea"/>
              </a:rPr>
              <a:t>66,616,416人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evenim MT" charset="0"/>
              <a:ea typeface="方正兰亭超细黑简体" panose="02000000000000000000" charset="-122"/>
              <a:sym typeface="+mn-ea"/>
            </a:endParaRPr>
          </a:p>
          <a:p>
            <a:pPr lvl="0">
              <a:buClr>
                <a:srgbClr val="000000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charset="-122"/>
                <a:ea typeface="方正兰亭超细黑简体" panose="02000000000000000000" charset="-122"/>
                <a:sym typeface="+mn-ea"/>
              </a:rPr>
              <a:t>     首都：巴黎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anose="02000000000000000000" charset="-122"/>
              <a:ea typeface="方正兰亭超细黑简体" panose="02000000000000000000" charset="-122"/>
              <a:sym typeface="+mn-ea"/>
            </a:endParaRPr>
          </a:p>
          <a:p>
            <a:endParaRPr lang="zh-CN" altLang="en-US" sz="1500" dirty="0">
              <a:solidFill>
                <a:srgbClr val="808080"/>
              </a:solidFill>
              <a:latin typeface="方正兰亭超细黑简体" panose="02000000000000000000" charset="-122"/>
              <a:ea typeface="方正兰亭超细黑简体" panose="02000000000000000000" charset="-122"/>
            </a:endParaRPr>
          </a:p>
          <a:p>
            <a:r>
              <a:rPr lang="zh-CN" altLang="en-US" sz="1500" dirty="0">
                <a:solidFill>
                  <a:srgbClr val="808080"/>
                </a:solidFill>
                <a:latin typeface="方正兰亭超细黑简体" panose="02000000000000000000" charset="-122"/>
                <a:ea typeface="方正兰亭超细黑简体" panose="02000000000000000000" charset="-122"/>
              </a:rPr>
              <a:t>       简称法国，首都巴黎。国土面积672834平方公里；人口数量 </a:t>
            </a:r>
            <a:r>
              <a:rPr lang="en-US" altLang="zh-CN" sz="1500" dirty="0" smtClean="0">
                <a:solidFill>
                  <a:srgbClr val="808080"/>
                </a:solidFill>
                <a:latin typeface="方正兰亭超细黑简体" panose="02000000000000000000" charset="-122"/>
                <a:ea typeface="方正兰亭超细黑简体" panose="02000000000000000000" charset="-122"/>
              </a:rPr>
              <a:t>6720</a:t>
            </a:r>
            <a:r>
              <a:rPr lang="zh-CN" altLang="en-US" sz="1500" dirty="0" smtClean="0">
                <a:solidFill>
                  <a:srgbClr val="808080"/>
                </a:solidFill>
                <a:latin typeface="方正兰亭超细黑简体" panose="02000000000000000000" charset="-122"/>
                <a:ea typeface="方正兰亭超细黑简体" panose="02000000000000000000" charset="-122"/>
              </a:rPr>
              <a:t>万人</a:t>
            </a:r>
            <a:r>
              <a:rPr lang="zh-CN" altLang="en-US" sz="1500" dirty="0">
                <a:solidFill>
                  <a:srgbClr val="808080"/>
                </a:solidFill>
                <a:latin typeface="方正兰亭超细黑简体" panose="02000000000000000000" charset="-122"/>
                <a:ea typeface="方正兰亭超细黑简体" panose="02000000000000000000" charset="-122"/>
              </a:rPr>
              <a:t>（</a:t>
            </a:r>
            <a:r>
              <a:rPr lang="zh-CN" altLang="en-US" sz="1500" dirty="0" smtClean="0">
                <a:solidFill>
                  <a:srgbClr val="808080"/>
                </a:solidFill>
                <a:latin typeface="方正兰亭超细黑简体" panose="02000000000000000000" charset="-122"/>
                <a:ea typeface="方正兰亭超细黑简体" panose="02000000000000000000" charset="-122"/>
              </a:rPr>
              <a:t>201</a:t>
            </a:r>
            <a:r>
              <a:rPr lang="en-US" altLang="zh-CN" sz="1500" dirty="0" smtClean="0">
                <a:solidFill>
                  <a:srgbClr val="808080"/>
                </a:solidFill>
                <a:latin typeface="方正兰亭超细黑简体" panose="02000000000000000000" charset="-122"/>
                <a:ea typeface="方正兰亭超细黑简体" panose="02000000000000000000" charset="-122"/>
              </a:rPr>
              <a:t>7</a:t>
            </a:r>
            <a:r>
              <a:rPr lang="zh-CN" altLang="en-US" sz="1500" dirty="0" smtClean="0">
                <a:solidFill>
                  <a:srgbClr val="808080"/>
                </a:solidFill>
                <a:latin typeface="方正兰亭超细黑简体" panose="02000000000000000000" charset="-122"/>
                <a:ea typeface="方正兰亭超细黑简体" panose="02000000000000000000" charset="-122"/>
              </a:rPr>
              <a:t>年</a:t>
            </a:r>
            <a:r>
              <a:rPr lang="zh-CN" altLang="en-US" sz="1500" dirty="0">
                <a:solidFill>
                  <a:srgbClr val="808080"/>
                </a:solidFill>
                <a:latin typeface="方正兰亭超细黑简体" panose="02000000000000000000" charset="-122"/>
                <a:ea typeface="方正兰亭超细黑简体" panose="02000000000000000000" charset="-122"/>
              </a:rPr>
              <a:t>）。</a:t>
            </a:r>
            <a:endParaRPr lang="zh-CN" altLang="en-US" sz="1500" dirty="0">
              <a:solidFill>
                <a:srgbClr val="808080"/>
              </a:solidFill>
              <a:latin typeface="方正兰亭超细黑简体" panose="02000000000000000000" charset="-122"/>
              <a:ea typeface="方正兰亭超细黑简体" panose="02000000000000000000" charset="-122"/>
            </a:endParaRPr>
          </a:p>
          <a:p>
            <a:r>
              <a:rPr lang="zh-CN" altLang="en-US" sz="1500" dirty="0">
                <a:solidFill>
                  <a:srgbClr val="808080"/>
                </a:solidFill>
                <a:latin typeface="方正兰亭超细黑简体" panose="02000000000000000000" charset="-122"/>
                <a:ea typeface="方正兰亭超细黑简体" panose="02000000000000000000" charset="-122"/>
              </a:rPr>
              <a:t>      是一个本土位于西欧的总统共和制国家，海外领土包括南美洲和南太平洋的一些地区。</a:t>
            </a:r>
            <a:endParaRPr lang="zh-CN" altLang="en-US" sz="1500" dirty="0">
              <a:solidFill>
                <a:srgbClr val="808080"/>
              </a:solidFill>
              <a:latin typeface="方正兰亭超细黑简体" panose="02000000000000000000" charset="-122"/>
              <a:ea typeface="方正兰亭超细黑简体" panose="02000000000000000000" charset="-122"/>
            </a:endParaRPr>
          </a:p>
          <a:p>
            <a:pPr lvl="0">
              <a:buClr>
                <a:srgbClr val="000000"/>
              </a:buClr>
            </a:pP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anose="02000000000000000000" charset="-122"/>
              <a:ea typeface="方正兰亭超细黑简体" panose="02000000000000000000" charset="-122"/>
              <a:sym typeface="+mn-ea"/>
            </a:endParaRPr>
          </a:p>
          <a:p>
            <a:endParaRPr lang="zh-CN" altLang="en-US" sz="1500" dirty="0">
              <a:solidFill>
                <a:srgbClr val="808080"/>
              </a:solidFill>
              <a:latin typeface="方正兰亭超细黑简体" panose="02000000000000000000" charset="-122"/>
              <a:ea typeface="方正兰亭超细黑简体" panose="02000000000000000000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6435" y="722630"/>
            <a:ext cx="3077845" cy="661035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>
                <a:latin typeface="方正兰亭超细黑简体" panose="02000000000000000000" charset="-122"/>
                <a:ea typeface="方正兰亭超细黑简体" panose="02000000000000000000" charset="-122"/>
                <a:sym typeface="+mn-ea"/>
              </a:rPr>
              <a:t>法兰西共和国</a:t>
            </a:r>
            <a:endParaRPr lang="zh-CN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1229995" y="818515"/>
            <a:ext cx="187769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36300"/>
                </a:solidFill>
              </a:rPr>
              <a:t>了解法国</a:t>
            </a:r>
            <a:endParaRPr lang="zh-CN" altLang="en-US" sz="2400" dirty="0">
              <a:solidFill>
                <a:srgbClr val="F363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801370" y="628015"/>
            <a:ext cx="3145790" cy="647700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l="33544" t="2324" r="32512" b="-4893"/>
          <a:stretch>
            <a:fillRect/>
          </a:stretch>
        </p:blipFill>
        <p:spPr>
          <a:xfrm rot="5400000" flipV="1">
            <a:off x="-569657" y="566674"/>
            <a:ext cx="1727012" cy="614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91000" y="712603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F36300"/>
                </a:solidFill>
              </a:rPr>
              <a:t>巴黎时装周</a:t>
            </a:r>
            <a:endParaRPr lang="zh-CN" altLang="en-US" sz="2400" dirty="0">
              <a:solidFill>
                <a:srgbClr val="F36300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173415" y="3269280"/>
            <a:ext cx="278130" cy="297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方正中等线繁体" pitchFamily="65" charset="-122"/>
                <a:ea typeface="方正中等线繁体" pitchFamily="65" charset="-122"/>
              </a:rPr>
              <a:t>2</a:t>
            </a:r>
            <a:endParaRPr lang="zh-CN" altLang="en-US" sz="1350" dirty="0">
              <a:solidFill>
                <a:schemeClr val="bg1"/>
              </a:solidFill>
              <a:latin typeface="方正中等线繁体" pitchFamily="65" charset="-122"/>
              <a:ea typeface="方正中等线繁体" pitchFamily="65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126549" y="4600958"/>
            <a:ext cx="278130" cy="297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方正中等线繁体" pitchFamily="65" charset="-122"/>
                <a:ea typeface="方正中等线繁体" pitchFamily="65" charset="-122"/>
              </a:rPr>
              <a:t>4</a:t>
            </a:r>
            <a:endParaRPr lang="zh-CN" altLang="en-US" sz="1350" dirty="0">
              <a:solidFill>
                <a:schemeClr val="bg1"/>
              </a:solidFill>
              <a:latin typeface="方正中等线繁体" pitchFamily="65" charset="-122"/>
              <a:ea typeface="方正中等线繁体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210" y="1960880"/>
            <a:ext cx="3165475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dirty="0" smtClean="0"/>
              <a:t>       巴黎</a:t>
            </a:r>
            <a:r>
              <a:rPr lang="zh-CN" altLang="en-US" dirty="0"/>
              <a:t>时装周</a:t>
            </a:r>
            <a:r>
              <a:rPr lang="en-US" altLang="zh-CN" dirty="0"/>
              <a:t>(Paris Fashion Week)</a:t>
            </a:r>
            <a:r>
              <a:rPr lang="zh-CN" altLang="en-US" dirty="0"/>
              <a:t>起源于</a:t>
            </a:r>
            <a:r>
              <a:rPr lang="en-US" altLang="zh-CN" dirty="0"/>
              <a:t>1910</a:t>
            </a:r>
            <a:r>
              <a:rPr lang="zh-CN" altLang="en-US" dirty="0"/>
              <a:t>年，由法国时装协会主办。法国时装协会成立于</a:t>
            </a:r>
            <a:r>
              <a:rPr lang="en-US" altLang="zh-CN" dirty="0"/>
              <a:t>19</a:t>
            </a:r>
            <a:r>
              <a:rPr lang="zh-CN" altLang="en-US" dirty="0"/>
              <a:t>世纪末，协会的最高宗旨是将巴黎作为世界时装之都的地位打造得坚如磐石</a:t>
            </a:r>
            <a:r>
              <a:rPr lang="zh-CN" altLang="en-US" dirty="0" smtClean="0"/>
              <a:t>。</a:t>
            </a:r>
            <a:r>
              <a:rPr lang="zh-CN" altLang="en-US" dirty="0"/>
              <a:t>向来是全球四大时装周的压</a:t>
            </a:r>
            <a:r>
              <a:rPr lang="zh-CN" altLang="en-US" dirty="0" smtClean="0"/>
              <a:t>轴。     </a:t>
            </a:r>
            <a:endParaRPr lang="en-US" altLang="zh-CN" dirty="0" smtClean="0"/>
          </a:p>
          <a:p>
            <a:pPr algn="just"/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大</a:t>
            </a:r>
            <a:r>
              <a:rPr lang="zh-CN" altLang="en-US" dirty="0"/>
              <a:t>时装周每年一届，分为秋冬</a:t>
            </a:r>
            <a:r>
              <a:rPr lang="en-US" altLang="zh-CN" dirty="0"/>
              <a:t>(2</a:t>
            </a:r>
            <a:r>
              <a:rPr lang="zh-CN" altLang="en-US" dirty="0"/>
              <a:t>、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)</a:t>
            </a:r>
            <a:r>
              <a:rPr lang="zh-CN" altLang="en-US" dirty="0"/>
              <a:t>和春夏</a:t>
            </a:r>
            <a:r>
              <a:rPr lang="en-US" altLang="zh-CN" dirty="0"/>
              <a:t>(9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)</a:t>
            </a:r>
            <a:r>
              <a:rPr lang="zh-CN" altLang="en-US" dirty="0"/>
              <a:t>两个部分，每次在大约一个月内相继会举办</a:t>
            </a:r>
            <a:r>
              <a:rPr lang="en-US" altLang="zh-CN" dirty="0"/>
              <a:t>300</a:t>
            </a:r>
            <a:r>
              <a:rPr lang="zh-CN" altLang="en-US" dirty="0"/>
              <a:t>余场时装发布会。具体时间不一定，但都在这个时段内发布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7051" r="35674"/>
          <a:stretch>
            <a:fillRect/>
          </a:stretch>
        </p:blipFill>
        <p:spPr>
          <a:xfrm>
            <a:off x="4530725" y="977900"/>
            <a:ext cx="3719195" cy="4300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90550" y="453390"/>
            <a:ext cx="3424555" cy="661035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694055" y="523240"/>
            <a:ext cx="304292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36300"/>
                </a:solidFill>
              </a:rPr>
              <a:t>“艺术殿堂</a:t>
            </a:r>
            <a:r>
              <a:rPr lang="zh-CN" altLang="en-US" sz="2400" dirty="0">
                <a:solidFill>
                  <a:srgbClr val="F36300"/>
                </a:solidFill>
                <a:sym typeface="+mn-ea"/>
              </a:rPr>
              <a:t>”卢浮宫</a:t>
            </a:r>
            <a:endParaRPr lang="zh-CN" altLang="en-US" sz="2400" dirty="0">
              <a:solidFill>
                <a:srgbClr val="F363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l="33544" t="2324" r="32512" b="-4893"/>
          <a:stretch>
            <a:fillRect/>
          </a:stretch>
        </p:blipFill>
        <p:spPr>
          <a:xfrm rot="5400000" flipV="1">
            <a:off x="-570292" y="376174"/>
            <a:ext cx="1727012" cy="614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11960"/>
          <a:stretch>
            <a:fillRect/>
          </a:stretch>
        </p:blipFill>
        <p:spPr>
          <a:xfrm>
            <a:off x="3971925" y="1744980"/>
            <a:ext cx="5036185" cy="3325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0495" y="1376680"/>
            <a:ext cx="3772535" cy="420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     </a:t>
            </a:r>
            <a:r>
              <a:rPr lang="zh-CN" altLang="en-US">
                <a:latin typeface="方正兰亭超细黑简体" panose="02000000000000000000" charset="-122"/>
                <a:ea typeface="方正兰亭超细黑简体" panose="02000000000000000000" charset="-122"/>
              </a:rPr>
              <a:t>卢浮宫始建于1204年，原是法国的王宫，居住过50位法国国王和王后，是法国文艺复兴时期最珍贵的建筑物之一，以收藏丰富的古典绘画和雕刻而闻名于世。</a:t>
            </a:r>
            <a:endParaRPr lang="zh-CN" altLang="en-US">
              <a:latin typeface="方正兰亭超细黑简体" panose="02000000000000000000" charset="-122"/>
              <a:ea typeface="方正兰亭超细黑简体" panose="02000000000000000000" charset="-122"/>
            </a:endParaRPr>
          </a:p>
          <a:p>
            <a:r>
              <a:rPr lang="zh-CN" altLang="en-US">
                <a:latin typeface="方正兰亭超细黑简体" panose="02000000000000000000" charset="-122"/>
                <a:ea typeface="方正兰亭超细黑简体" panose="02000000000000000000" charset="-122"/>
              </a:rPr>
              <a:t>        现为卢浮宫博物馆。宫前的金字塔形玻璃入口，占地面积为24公顷，是华人建筑大师贝聿铭设计的。1793年8月10日，卢浮宫艺术馆正式对外开放，成为一个博物馆。</a:t>
            </a:r>
            <a:endParaRPr lang="zh-CN" altLang="en-US">
              <a:latin typeface="方正兰亭超细黑简体" panose="02000000000000000000" charset="-122"/>
              <a:ea typeface="方正兰亭超细黑简体" panose="02000000000000000000" charset="-122"/>
            </a:endParaRPr>
          </a:p>
          <a:p>
            <a:r>
              <a:rPr lang="zh-CN" altLang="en-US">
                <a:latin typeface="方正兰亭超细黑简体" panose="02000000000000000000" charset="-122"/>
                <a:ea typeface="方正兰亭超细黑简体" panose="02000000000000000000" charset="-122"/>
              </a:rPr>
              <a:t>卢浮宫藏有被誉为世界三宝的断臂维纳斯雕像、《蒙娜丽莎》油画和胜利女神石雕，卢浮宫已成为世界著名的艺术殿堂，最大的艺术宝库之一，是举世瞩目的万宝之宫。</a:t>
            </a:r>
            <a:endParaRPr lang="zh-CN" altLang="en-US">
              <a:latin typeface="方正兰亭超细黑简体" panose="02000000000000000000" charset="-122"/>
              <a:ea typeface="方正兰亭超细黑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189605" y="90170"/>
            <a:ext cx="3145790" cy="647700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3096260" y="172085"/>
            <a:ext cx="3343910" cy="54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36300"/>
                </a:solidFill>
                <a:ea typeface="宋体" panose="02010600030101010101" pitchFamily="2" charset="-122"/>
              </a:rPr>
              <a:t>工人革命</a:t>
            </a:r>
            <a:r>
              <a:rPr lang="en-US" altLang="zh-CN" sz="2400" dirty="0">
                <a:solidFill>
                  <a:srgbClr val="F36300"/>
                </a:solidFill>
                <a:ea typeface="宋体" panose="02010600030101010101" pitchFamily="2" charset="-122"/>
              </a:rPr>
              <a:t>--</a:t>
            </a:r>
            <a:r>
              <a:rPr lang="zh-CN" altLang="en-US" sz="2400" dirty="0">
                <a:solidFill>
                  <a:srgbClr val="F36300"/>
                </a:solidFill>
                <a:ea typeface="宋体" panose="02010600030101010101" pitchFamily="2" charset="-122"/>
              </a:rPr>
              <a:t>埃菲尔铁塔</a:t>
            </a:r>
            <a:endParaRPr lang="zh-CN" altLang="en-US" sz="2400" dirty="0">
              <a:solidFill>
                <a:srgbClr val="F36300"/>
              </a:solidFill>
              <a:ea typeface="宋体" panose="02010600030101010101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173415" y="3269280"/>
            <a:ext cx="278130" cy="297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方正中等线繁体" pitchFamily="65" charset="-122"/>
                <a:ea typeface="方正中等线繁体" pitchFamily="65" charset="-122"/>
              </a:rPr>
              <a:t>2</a:t>
            </a:r>
            <a:endParaRPr lang="zh-CN" altLang="en-US" sz="1350" dirty="0">
              <a:solidFill>
                <a:schemeClr val="bg1"/>
              </a:solidFill>
              <a:latin typeface="方正中等线繁体" pitchFamily="65" charset="-122"/>
              <a:ea typeface="方正中等线繁体" pitchFamily="65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126549" y="4600958"/>
            <a:ext cx="278130" cy="297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方正中等线繁体" pitchFamily="65" charset="-122"/>
                <a:ea typeface="方正中等线繁体" pitchFamily="65" charset="-122"/>
              </a:rPr>
              <a:t>4</a:t>
            </a:r>
            <a:endParaRPr lang="zh-CN" altLang="en-US" sz="1350" dirty="0">
              <a:solidFill>
                <a:schemeClr val="bg1"/>
              </a:solidFill>
              <a:latin typeface="方正中等线繁体" pitchFamily="65" charset="-122"/>
              <a:ea typeface="方正中等线繁体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7815" y="927735"/>
            <a:ext cx="6190615" cy="3485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47495" y="4851400"/>
            <a:ext cx="6348730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       </a:t>
            </a:r>
            <a:r>
              <a:rPr lang="zh-CN" altLang="en-US"/>
              <a:t>它成为当时席卷世界的工业革命的象征。它是世界建筑史上的技术杰作，曾经保持世界最高建筑45年。它成为法国和巴黎的一个重要景点，法国巴黎埃菲尔铁塔自1889年建成以来，已经成为法兰西的象征。这座高达 324米的建筑，由12000个金属部件连接，共用钢铁9000多吨。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MH" val="20150921115014"/>
  <p:tag name="MH_LIBRARY" val="GRAPHIC"/>
  <p:tag name="MH_ORDER" val="Rectangle 31"/>
</p:tagLst>
</file>

<file path=ppt/tags/tag10.xml><?xml version="1.0" encoding="utf-8"?>
<p:tagLst xmlns:p="http://schemas.openxmlformats.org/presentationml/2006/main">
  <p:tag name="MH" val="20150921115014"/>
  <p:tag name="MH_LIBRARY" val="GRAPHIC"/>
  <p:tag name="MH_ORDER" val="Rectangle 28"/>
</p:tagLst>
</file>

<file path=ppt/tags/tag11.xml><?xml version="1.0" encoding="utf-8"?>
<p:tagLst xmlns:p="http://schemas.openxmlformats.org/presentationml/2006/main">
  <p:tag name="MH" val="20150921115014"/>
  <p:tag name="MH_LIBRARY" val="GRAPHIC"/>
  <p:tag name="MH_ORDER" val="Rectangle 29"/>
</p:tagLst>
</file>

<file path=ppt/tags/tag12.xml><?xml version="1.0" encoding="utf-8"?>
<p:tagLst xmlns:p="http://schemas.openxmlformats.org/presentationml/2006/main">
  <p:tag name="MH" val="20150921115014"/>
  <p:tag name="MH_LIBRARY" val="GRAPHIC"/>
  <p:tag name="MH_ORDER" val="Rectangle 30"/>
</p:tagLst>
</file>

<file path=ppt/tags/tag13.xml><?xml version="1.0" encoding="utf-8"?>
<p:tagLst xmlns:p="http://schemas.openxmlformats.org/presentationml/2006/main">
  <p:tag name="MH" val="20150921115014"/>
  <p:tag name="MH_LIBRARY" val="GRAPHIC"/>
  <p:tag name="MH_ORDER" val="Oval 33"/>
</p:tagLst>
</file>

<file path=ppt/tags/tag14.xml><?xml version="1.0" encoding="utf-8"?>
<p:tagLst xmlns:p="http://schemas.openxmlformats.org/presentationml/2006/main">
  <p:tag name="MH" val="20150921115014"/>
  <p:tag name="MH_LIBRARY" val="GRAPHIC"/>
  <p:tag name="MH_ORDER" val="Oval 34"/>
</p:tagLst>
</file>

<file path=ppt/tags/tag15.xml><?xml version="1.0" encoding="utf-8"?>
<p:tagLst xmlns:p="http://schemas.openxmlformats.org/presentationml/2006/main">
  <p:tag name="MH" val="20150921115014"/>
  <p:tag name="MH_LIBRARY" val="GRAPHIC"/>
  <p:tag name="MH_ORDER" val="Oval 35"/>
</p:tagLst>
</file>

<file path=ppt/tags/tag16.xml><?xml version="1.0" encoding="utf-8"?>
<p:tagLst xmlns:p="http://schemas.openxmlformats.org/presentationml/2006/main">
  <p:tag name="MH" val="20150921115014"/>
  <p:tag name="MH_LIBRARY" val="GRAPHIC"/>
  <p:tag name="MH_ORDER" val="Oval 36"/>
</p:tagLst>
</file>

<file path=ppt/tags/tag17.xml><?xml version="1.0" encoding="utf-8"?>
<p:tagLst xmlns:p="http://schemas.openxmlformats.org/presentationml/2006/main">
  <p:tag name="MH" val="20150921115014"/>
  <p:tag name="MH_LIBRARY" val="GRAPHIC"/>
  <p:tag name="MH_ORDER" val="Oval 37"/>
</p:tagLst>
</file>

<file path=ppt/tags/tag18.xml><?xml version="1.0" encoding="utf-8"?>
<p:tagLst xmlns:p="http://schemas.openxmlformats.org/presentationml/2006/main">
  <p:tag name="MH" val="20150921115014"/>
  <p:tag name="MH_LIBRARY" val="GRAPHIC"/>
  <p:tag name="MH_ORDER" val="Oval 38"/>
</p:tagLst>
</file>

<file path=ppt/tags/tag19.xml><?xml version="1.0" encoding="utf-8"?>
<p:tagLst xmlns:p="http://schemas.openxmlformats.org/presentationml/2006/main">
  <p:tag name="MH" val="20150921115014"/>
  <p:tag name="MH_LIBRARY" val="GRAPHIC"/>
  <p:tag name="MH_ORDER" val="Rectangle 19"/>
</p:tagLst>
</file>

<file path=ppt/tags/tag2.xml><?xml version="1.0" encoding="utf-8"?>
<p:tagLst xmlns:p="http://schemas.openxmlformats.org/presentationml/2006/main">
  <p:tag name="MH" val="20150921115014"/>
  <p:tag name="MH_LIBRARY" val="GRAPHIC"/>
  <p:tag name="MH_ORDER" val="Rectangle 19"/>
</p:tagLst>
</file>

<file path=ppt/tags/tag20.xml><?xml version="1.0" encoding="utf-8"?>
<p:tagLst xmlns:p="http://schemas.openxmlformats.org/presentationml/2006/main">
  <p:tag name="MH" val="20150921115014"/>
  <p:tag name="MH_LIBRARY" val="GRAPHIC"/>
  <p:tag name="MH_ORDER" val="Rectangle 21"/>
</p:tagLst>
</file>

<file path=ppt/tags/tag21.xml><?xml version="1.0" encoding="utf-8"?>
<p:tagLst xmlns:p="http://schemas.openxmlformats.org/presentationml/2006/main">
  <p:tag name="MH" val="20150921115014"/>
  <p:tag name="MH_LIBRARY" val="GRAPHIC"/>
  <p:tag name="MH_ORDER" val="Rectangle 23"/>
</p:tagLst>
</file>

<file path=ppt/tags/tag22.xml><?xml version="1.0" encoding="utf-8"?>
<p:tagLst xmlns:p="http://schemas.openxmlformats.org/presentationml/2006/main">
  <p:tag name="MH" val="20150921115014"/>
  <p:tag name="MH_LIBRARY" val="GRAPHIC"/>
  <p:tag name="MH_ORDER" val="Rectangle 25"/>
</p:tagLst>
</file>

<file path=ppt/tags/tag23.xml><?xml version="1.0" encoding="utf-8"?>
<p:tagLst xmlns:p="http://schemas.openxmlformats.org/presentationml/2006/main">
  <p:tag name="MH" val="20150921115014"/>
  <p:tag name="MH_LIBRARY" val="GRAPHIC"/>
  <p:tag name="MH_ORDER" val="Rectangle 26"/>
</p:tagLst>
</file>

<file path=ppt/tags/tag24.xml><?xml version="1.0" encoding="utf-8"?>
<p:tagLst xmlns:p="http://schemas.openxmlformats.org/presentationml/2006/main">
  <p:tag name="MH" val="20150921115014"/>
  <p:tag name="MH_LIBRARY" val="GRAPHIC"/>
  <p:tag name="MH_ORDER" val="Rectangle 28"/>
</p:tagLst>
</file>

<file path=ppt/tags/tag25.xml><?xml version="1.0" encoding="utf-8"?>
<p:tagLst xmlns:p="http://schemas.openxmlformats.org/presentationml/2006/main">
  <p:tag name="MH" val="20150921115014"/>
  <p:tag name="MH_LIBRARY" val="GRAPHIC"/>
  <p:tag name="MH_ORDER" val="Oval 36"/>
</p:tagLst>
</file>

<file path=ppt/tags/tag26.xml><?xml version="1.0" encoding="utf-8"?>
<p:tagLst xmlns:p="http://schemas.openxmlformats.org/presentationml/2006/main">
  <p:tag name="MH" val="20150921115014"/>
  <p:tag name="MH_LIBRARY" val="GRAPHIC"/>
  <p:tag name="MH_ORDER" val="Oval 38"/>
</p:tagLst>
</file>

<file path=ppt/tags/tag27.xml><?xml version="1.0" encoding="utf-8"?>
<p:tagLst xmlns:p="http://schemas.openxmlformats.org/presentationml/2006/main">
  <p:tag name="KSO_WM_TAG_VERSION" val="1.0"/>
  <p:tag name="KSO_WM_TEMPLATE_CATEGORY" val="custom"/>
  <p:tag name="KSO_WM_TEMPLATE_INDEX" val="160101"/>
  <p:tag name="KSO_WM_UNIT_TYPE" val="a"/>
  <p:tag name="KSO_WM_UNIT_INDEX" val="1"/>
  <p:tag name="KSO_WM_UNIT_ID" val="28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BEAUTIFY_FLAG" val="#wm#"/>
  <p:tag name="KSO_WM_UNIT_PRESET_TEXT" val="THANKYOU"/>
</p:tagLst>
</file>

<file path=ppt/tags/tag28.xml><?xml version="1.0" encoding="utf-8"?>
<p:tagLst xmlns:p="http://schemas.openxmlformats.org/presentationml/2006/main">
  <p:tag name="MH" val="20150921141051"/>
  <p:tag name="MH_LIBRARY" val="GRAPHIC"/>
  <p:tag name="MH_ORDER" val="Oval 41"/>
</p:tagLst>
</file>

<file path=ppt/tags/tag29.xml><?xml version="1.0" encoding="utf-8"?>
<p:tagLst xmlns:p="http://schemas.openxmlformats.org/presentationml/2006/main">
  <p:tag name="MH" val="20150921141051"/>
  <p:tag name="MH_LIBRARY" val="GRAPHIC"/>
  <p:tag name="MH_ORDER" val="Oval 28"/>
</p:tagLst>
</file>

<file path=ppt/tags/tag3.xml><?xml version="1.0" encoding="utf-8"?>
<p:tagLst xmlns:p="http://schemas.openxmlformats.org/presentationml/2006/main">
  <p:tag name="MH" val="20150921115014"/>
  <p:tag name="MH_LIBRARY" val="GRAPHIC"/>
  <p:tag name="MH_ORDER" val="Rectangle 21"/>
</p:tagLst>
</file>

<file path=ppt/tags/tag30.xml><?xml version="1.0" encoding="utf-8"?>
<p:tagLst xmlns:p="http://schemas.openxmlformats.org/presentationml/2006/main">
  <p:tag name="MH" val="20150921141051"/>
  <p:tag name="MH_LIBRARY" val="GRAPHIC"/>
  <p:tag name="MH_ORDER" val="Oval 6"/>
</p:tagLst>
</file>

<file path=ppt/tags/tag31.xml><?xml version="1.0" encoding="utf-8"?>
<p:tagLst xmlns:p="http://schemas.openxmlformats.org/presentationml/2006/main">
  <p:tag name="MH" val="20150921141051"/>
  <p:tag name="MH_LIBRARY" val="GRAPHIC"/>
  <p:tag name="MH_ORDER" val="Oval 7"/>
</p:tagLst>
</file>

<file path=ppt/tags/tag32.xml><?xml version="1.0" encoding="utf-8"?>
<p:tagLst xmlns:p="http://schemas.openxmlformats.org/presentationml/2006/main">
  <p:tag name="MH" val="20150921141051"/>
  <p:tag name="MH_LIBRARY" val="GRAPHIC"/>
  <p:tag name="MH_ORDER" val="Oval 8"/>
</p:tagLst>
</file>

<file path=ppt/tags/tag33.xml><?xml version="1.0" encoding="utf-8"?>
<p:tagLst xmlns:p="http://schemas.openxmlformats.org/presentationml/2006/main">
  <p:tag name="MH" val="20150921141051"/>
  <p:tag name="MH_LIBRARY" val="GRAPHIC"/>
  <p:tag name="MH_ORDER" val="Oval 9"/>
</p:tagLst>
</file>

<file path=ppt/tags/tag34.xml><?xml version="1.0" encoding="utf-8"?>
<p:tagLst xmlns:p="http://schemas.openxmlformats.org/presentationml/2006/main">
  <p:tag name="KSO_WM_TEMPLATE_CATEGORY" val="custom"/>
  <p:tag name="KSO_WM_TEMPLATE_INDEX" val="201"/>
</p:tagLst>
</file>

<file path=ppt/tags/tag35.xml><?xml version="1.0" encoding="utf-8"?>
<p:tagLst xmlns:p="http://schemas.openxmlformats.org/presentationml/2006/main">
  <p:tag name="KSO_WM_TEMPLATE_CATEGORY" val="custom"/>
  <p:tag name="KSO_WM_TEMPLATE_INDEX" val="201"/>
</p:tagLst>
</file>

<file path=ppt/tags/tag36.xml><?xml version="1.0" encoding="utf-8"?>
<p:tagLst xmlns:p="http://schemas.openxmlformats.org/presentationml/2006/main">
  <p:tag name="KSO_WM_TEMPLATE_CATEGORY" val="custom"/>
  <p:tag name="KSO_WM_TEMPLATE_INDEX" val="201"/>
</p:tagLst>
</file>

<file path=ppt/tags/tag37.xml><?xml version="1.0" encoding="utf-8"?>
<p:tagLst xmlns:p="http://schemas.openxmlformats.org/presentationml/2006/main">
  <p:tag name="KSO_WM_TEMPLATE_CATEGORY" val="custom"/>
  <p:tag name="KSO_WM_TEMPLATE_INDEX" val="201"/>
</p:tagLst>
</file>

<file path=ppt/tags/tag38.xml><?xml version="1.0" encoding="utf-8"?>
<p:tagLst xmlns:p="http://schemas.openxmlformats.org/presentationml/2006/main">
  <p:tag name="KSO_WM_TEMPLATE_CATEGORY" val="custom"/>
  <p:tag name="KSO_WM_TEMPLATE_INDEX" val="201"/>
</p:tagLst>
</file>

<file path=ppt/tags/tag4.xml><?xml version="1.0" encoding="utf-8"?>
<p:tagLst xmlns:p="http://schemas.openxmlformats.org/presentationml/2006/main">
  <p:tag name="MH" val="20150921115014"/>
  <p:tag name="MH_LIBRARY" val="GRAPHIC"/>
  <p:tag name="MH_ORDER" val="Rectangle 22"/>
</p:tagLst>
</file>

<file path=ppt/tags/tag5.xml><?xml version="1.0" encoding="utf-8"?>
<p:tagLst xmlns:p="http://schemas.openxmlformats.org/presentationml/2006/main">
  <p:tag name="MH" val="20150921115014"/>
  <p:tag name="MH_LIBRARY" val="GRAPHIC"/>
  <p:tag name="MH_ORDER" val="Rectangle 23"/>
</p:tagLst>
</file>

<file path=ppt/tags/tag6.xml><?xml version="1.0" encoding="utf-8"?>
<p:tagLst xmlns:p="http://schemas.openxmlformats.org/presentationml/2006/main">
  <p:tag name="MH" val="20150921115014"/>
  <p:tag name="MH_LIBRARY" val="GRAPHIC"/>
  <p:tag name="MH_ORDER" val="Rectangle 24"/>
</p:tagLst>
</file>

<file path=ppt/tags/tag7.xml><?xml version="1.0" encoding="utf-8"?>
<p:tagLst xmlns:p="http://schemas.openxmlformats.org/presentationml/2006/main">
  <p:tag name="MH" val="20150921115014"/>
  <p:tag name="MH_LIBRARY" val="GRAPHIC"/>
  <p:tag name="MH_ORDER" val="Rectangle 25"/>
</p:tagLst>
</file>

<file path=ppt/tags/tag8.xml><?xml version="1.0" encoding="utf-8"?>
<p:tagLst xmlns:p="http://schemas.openxmlformats.org/presentationml/2006/main">
  <p:tag name="MH" val="20150921115014"/>
  <p:tag name="MH_LIBRARY" val="GRAPHIC"/>
  <p:tag name="MH_ORDER" val="Rectangle 26"/>
</p:tagLst>
</file>

<file path=ppt/tags/tag9.xml><?xml version="1.0" encoding="utf-8"?>
<p:tagLst xmlns:p="http://schemas.openxmlformats.org/presentationml/2006/main">
  <p:tag name="MH" val="20150921115014"/>
  <p:tag name="MH_LIBRARY" val="GRAPHIC"/>
  <p:tag name="MH_ORDER" val="Rectangle 2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20101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0890D0"/>
      </a:accent1>
      <a:accent2>
        <a:srgbClr val="35C1AA"/>
      </a:accent2>
      <a:accent3>
        <a:srgbClr val="C9784C"/>
      </a:accent3>
      <a:accent4>
        <a:srgbClr val="55C4F8"/>
      </a:accent4>
      <a:accent5>
        <a:srgbClr val="C9784C"/>
      </a:accent5>
      <a:accent6>
        <a:srgbClr val="FF2121"/>
      </a:accent6>
      <a:hlink>
        <a:srgbClr val="55C4F8"/>
      </a:hlink>
      <a:folHlink>
        <a:srgbClr val="7F7F7F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WPS 演示</Application>
  <PresentationFormat>全屏显示(4:3)</PresentationFormat>
  <Paragraphs>45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5" baseType="lpstr">
      <vt:lpstr>Arial</vt:lpstr>
      <vt:lpstr>宋体</vt:lpstr>
      <vt:lpstr>Wingdings</vt:lpstr>
      <vt:lpstr>黑体</vt:lpstr>
      <vt:lpstr>Verdana</vt:lpstr>
      <vt:lpstr>华康俪金黑W8(P)</vt:lpstr>
      <vt:lpstr>方正中等线繁体</vt:lpstr>
      <vt:lpstr>方正兰亭超细黑简体</vt:lpstr>
      <vt:lpstr>Levenim MT</vt:lpstr>
      <vt:lpstr>文鼎书宋</vt:lpstr>
      <vt:lpstr>Times New Roman</vt:lpstr>
      <vt:lpstr>Segoe Print</vt:lpstr>
      <vt:lpstr>华文中宋</vt:lpstr>
      <vt:lpstr>微软雅黑</vt:lpstr>
      <vt:lpstr>Arial Unicode MS</vt:lpstr>
      <vt:lpstr>Calibri</vt:lpstr>
      <vt:lpstr>等线 Light</vt:lpstr>
      <vt:lpstr>等线</vt:lpstr>
      <vt:lpstr>Office 主题​​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PPT_幻雨</dc:creator>
  <cp:lastModifiedBy>ASUS</cp:lastModifiedBy>
  <cp:revision>48</cp:revision>
  <dcterms:created xsi:type="dcterms:W3CDTF">2016-03-15T04:29:00Z</dcterms:created>
  <dcterms:modified xsi:type="dcterms:W3CDTF">2020-03-12T11:59:03Z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数字形状拼接商务PPT模板.pptx</vt:lpwstr>
  </property>
  <property fmtid="{D5CDD505-2E9C-101B-9397-08002B2CF9AE}" pid="3" name="fileid">
    <vt:lpwstr>795840</vt:lpwstr>
  </property>
  <property fmtid="{D5CDD505-2E9C-101B-9397-08002B2CF9AE}" pid="4" name="KSOProductBuildVer">
    <vt:lpwstr>2052-11.1.0.9513</vt:lpwstr>
  </property>
</Properties>
</file>