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6" r:id="rId7"/>
    <p:sldId id="258" r:id="rId8"/>
    <p:sldId id="278" r:id="rId9"/>
    <p:sldId id="280" r:id="rId10"/>
    <p:sldId id="331" r:id="rId11"/>
    <p:sldId id="290" r:id="rId12"/>
    <p:sldId id="323" r:id="rId13"/>
    <p:sldId id="270" r:id="rId14"/>
    <p:sldId id="335" r:id="rId15"/>
    <p:sldId id="337" r:id="rId16"/>
    <p:sldId id="332" r:id="rId17"/>
    <p:sldId id="324" r:id="rId18"/>
    <p:sldId id="333" r:id="rId19"/>
    <p:sldId id="334" r:id="rId20"/>
    <p:sldId id="325" r:id="rId21"/>
    <p:sldId id="326" r:id="rId22"/>
    <p:sldId id="313" r:id="rId23"/>
    <p:sldId id="327" r:id="rId24"/>
    <p:sldId id="336" r:id="rId25"/>
    <p:sldId id="338" r:id="rId26"/>
    <p:sldId id="339" r:id="rId27"/>
    <p:sldId id="26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82A2"/>
    <a:srgbClr val="878586"/>
    <a:srgbClr val="EB678E"/>
    <a:srgbClr val="C6C6C6"/>
    <a:srgbClr val="92928C"/>
    <a:srgbClr val="E8E3E8"/>
    <a:srgbClr val="9E9E9E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873"/>
        <p:guide orient="horz" pos="3997"/>
        <p:guide orient="horz" pos="3748"/>
        <p:guide orient="horz" pos="533"/>
        <p:guide pos="3635"/>
        <p:guide pos="852"/>
        <p:guide pos="3808"/>
        <p:guide pos="4184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BBD-4656-4EA0-B3E2-A7B0FA2F5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D683-89E0-4F51-8F3D-5FDD353A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有些商店或超市，为了增快结账速度，会开设现金支付通道Cash Only Lane</a:t>
            </a:r>
            <a:endParaRPr lang="zh-CN" altLang="en-US"/>
          </a:p>
          <a:p>
            <a:r>
              <a:rPr lang="zh-CN" altLang="en-US"/>
              <a:t>或者受理少于五件商品的快速购物通道Express Lane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>
            <a:fillRect/>
          </a:stretch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>
            <a:fillRect/>
          </a:stretch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srgbClr val="ACBFC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8698" y="2217345"/>
            <a:ext cx="575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zh-CN" altLang="en-US" sz="5400" smtClean="0">
                <a:sym typeface="+mn-ea"/>
              </a:rPr>
              <a:t>出国旅游那些事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536575"/>
            <a:ext cx="1010285" cy="941705"/>
          </a:xfrm>
          <a:prstGeom prst="rect">
            <a:avLst/>
          </a:prstGeom>
        </p:spPr>
      </p:pic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1915795" y="480631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公共教学部</a:t>
            </a:r>
            <a:endParaRPr lang="zh-CN" altLang="en-US" sz="180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451610" y="5263515"/>
            <a:ext cx="2254885" cy="368300"/>
          </a:xfrm>
        </p:spPr>
        <p:txBody>
          <a:bodyPr>
            <a:noAutofit/>
          </a:bodyPr>
          <a:p>
            <a:pPr eaLnBrk="1" hangingPunct="1"/>
            <a:r>
              <a:rPr lang="en-US" altLang="zh-CN" sz="1800" smtClean="0"/>
              <a:t>2019.10</a:t>
            </a:r>
            <a:endParaRPr lang="en-US" altLang="zh-CN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1143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7980" y="131889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收银台                        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617980" y="2090420"/>
            <a:ext cx="79248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Where is the cashier</a:t>
            </a:r>
            <a:r>
              <a:rPr lang="en-US" altLang="zh-CN" sz="2800"/>
              <a:t>’</a:t>
            </a:r>
            <a:r>
              <a:rPr lang="zh-CN" altLang="en-US" sz="2800"/>
              <a:t>s counter?（收银台在哪里？）</a:t>
            </a:r>
            <a:endParaRPr lang="zh-CN" altLang="en-US" sz="2800"/>
          </a:p>
          <a:p>
            <a:r>
              <a:rPr lang="zh-CN" altLang="en-US" sz="2800"/>
              <a:t>cashier/kæ'ʃɪə(r)/：n.收银员，出纳员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                                   cashier</a:t>
            </a:r>
            <a:r>
              <a:rPr lang="en-US" altLang="zh-CN" sz="2800"/>
              <a:t>’</a:t>
            </a:r>
            <a:r>
              <a:rPr lang="zh-CN" altLang="en-US" sz="2800"/>
              <a:t>s counter：收银台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cashier</a:t>
            </a:r>
            <a:r>
              <a:rPr lang="en-US" altLang="zh-CN" sz="2800"/>
              <a:t>’</a:t>
            </a:r>
            <a:r>
              <a:rPr lang="zh-CN" altLang="en-US" sz="2800"/>
              <a:t>s/cash desk：收银台，付款处</a:t>
            </a:r>
            <a:endParaRPr lang="zh-CN" altLang="en-US" sz="2800"/>
          </a:p>
        </p:txBody>
      </p:sp>
      <p:pic>
        <p:nvPicPr>
          <p:cNvPr id="6" name="图片 -2147482613" descr="cashi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3107055"/>
            <a:ext cx="2302510" cy="1877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609" descr="付款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505" y="4003675"/>
            <a:ext cx="3074035" cy="2236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1143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7980" y="131889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收银台                        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617980" y="2090420"/>
            <a:ext cx="79248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/>
              <a:t>现金支付通道Cash Only Lane</a:t>
            </a:r>
            <a:endParaRPr sz="2800"/>
          </a:p>
          <a:p>
            <a:endParaRPr sz="2800"/>
          </a:p>
          <a:p>
            <a:endParaRPr sz="2800"/>
          </a:p>
          <a:p>
            <a:endParaRPr sz="2800"/>
          </a:p>
          <a:p>
            <a:r>
              <a:rPr sz="2800"/>
              <a:t>                                             快速购物通道Express Lane</a:t>
            </a:r>
            <a:endParaRPr sz="2800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8" descr="现金支付通道Cash Only La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0" y="1386205"/>
            <a:ext cx="3114040" cy="208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617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55" y="3538220"/>
            <a:ext cx="2927985" cy="212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8135" y="1386205"/>
            <a:ext cx="3512820" cy="31076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I want to check out. </a:t>
            </a:r>
            <a:endParaRPr lang="zh-CN" altLang="en-US" sz="2800"/>
          </a:p>
          <a:p>
            <a:pPr algn="l"/>
            <a:r>
              <a:rPr lang="zh-CN" altLang="en-US" sz="2800"/>
              <a:t>（我想结账。）</a:t>
            </a:r>
            <a:endParaRPr lang="zh-CN" altLang="en-US" sz="2800"/>
          </a:p>
          <a:p>
            <a:pPr algn="l"/>
            <a:r>
              <a:rPr lang="zh-CN" altLang="en-US" sz="2800"/>
              <a:t>check out 结账离开</a:t>
            </a:r>
            <a:endParaRPr lang="zh-CN" altLang="en-US" sz="2800"/>
          </a:p>
          <a:p>
            <a:pPr algn="l"/>
            <a:r>
              <a:rPr lang="zh-CN" altLang="en-US" sz="2800"/>
              <a:t>How much altogether?</a:t>
            </a:r>
            <a:endParaRPr lang="zh-CN" altLang="en-US" sz="2800"/>
          </a:p>
          <a:p>
            <a:pPr algn="l"/>
            <a:r>
              <a:rPr lang="zh-CN" altLang="en-US" sz="2800"/>
              <a:t>How much is the total?</a:t>
            </a:r>
            <a:endParaRPr lang="zh-CN" altLang="en-US" sz="2800"/>
          </a:p>
          <a:p>
            <a:pPr algn="l"/>
            <a:r>
              <a:rPr lang="zh-CN" altLang="en-US" sz="2800"/>
              <a:t>What does it come to?</a:t>
            </a:r>
            <a:endParaRPr lang="zh-CN" altLang="en-US" sz="2800"/>
          </a:p>
          <a:p>
            <a:pPr algn="l"/>
            <a:r>
              <a:rPr lang="zh-CN" altLang="en-US" sz="2800"/>
              <a:t>（</a:t>
            </a:r>
            <a:r>
              <a:rPr lang="zh-CN" altLang="en-US" sz="2800"/>
              <a:t>总共多少钱？）</a:t>
            </a:r>
            <a:endParaRPr lang="zh-CN" altLang="en-US" sz="2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60" y="2729230"/>
            <a:ext cx="3417570" cy="252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2110" y="127254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是否含税的英语表达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635125" y="1992630"/>
            <a:ext cx="5180330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That comes to $240, including VAT.</a:t>
            </a:r>
            <a:endParaRPr lang="zh-CN" altLang="en-US" sz="2800"/>
          </a:p>
          <a:p>
            <a:pPr algn="l"/>
            <a:r>
              <a:rPr lang="zh-CN" altLang="en-US" sz="2800"/>
              <a:t>（含税一共240美元。）</a:t>
            </a:r>
            <a:endParaRPr lang="zh-CN" altLang="en-US" sz="2800"/>
          </a:p>
          <a:p>
            <a:pPr algn="l"/>
            <a:r>
              <a:rPr lang="zh-CN" altLang="en-US" sz="2800"/>
              <a:t>VAT：Value Added Tax的简称；</a:t>
            </a:r>
            <a:endParaRPr lang="zh-CN" altLang="en-US" sz="2800"/>
          </a:p>
          <a:p>
            <a:pPr algn="l"/>
            <a:r>
              <a:rPr lang="zh-CN" altLang="en-US" sz="2800"/>
              <a:t>增值税，附加税</a:t>
            </a:r>
            <a:endParaRPr lang="zh-CN" altLang="en-US" sz="2800"/>
          </a:p>
          <a:p>
            <a:pPr algn="l"/>
            <a:r>
              <a:rPr lang="zh-CN" altLang="en-US" sz="2800"/>
              <a:t>Does that include tax?</a:t>
            </a:r>
            <a:endParaRPr lang="zh-CN" altLang="en-US" sz="2800"/>
          </a:p>
          <a:p>
            <a:pPr algn="l"/>
            <a:r>
              <a:rPr lang="zh-CN" altLang="en-US" sz="2800"/>
              <a:t>（包括税金了吗？）</a:t>
            </a:r>
            <a:endParaRPr lang="zh-CN" altLang="en-US" sz="2800"/>
          </a:p>
          <a:p>
            <a:pPr algn="l"/>
            <a:r>
              <a:rPr lang="zh-CN" altLang="en-US" sz="2800"/>
              <a:t>Is that before or after tax?</a:t>
            </a:r>
            <a:endParaRPr lang="zh-CN" altLang="en-US" sz="2800"/>
          </a:p>
          <a:p>
            <a:pPr algn="l"/>
            <a:r>
              <a:rPr lang="zh-CN" altLang="en-US" sz="2800"/>
              <a:t>（这是税前还是税后？）</a:t>
            </a:r>
            <a:endParaRPr lang="zh-CN" altLang="en-US" sz="2800"/>
          </a:p>
        </p:txBody>
      </p:sp>
      <p:pic>
        <p:nvPicPr>
          <p:cNvPr id="10" name="图片 -2147482614" descr="V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5" y="2667635"/>
            <a:ext cx="530860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支付方式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456055" y="1779270"/>
            <a:ext cx="100933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                </a:t>
            </a:r>
            <a:r>
              <a:rPr lang="zh-CN" altLang="en-US" sz="2800"/>
              <a:t>Will you be paying in cash or by credit card?</a:t>
            </a:r>
            <a:endParaRPr lang="zh-CN" altLang="en-US" sz="2800"/>
          </a:p>
          <a:p>
            <a:r>
              <a:rPr lang="zh-CN" altLang="en-US" sz="2800"/>
              <a:t>                     （您是用现金支付还是信用卡？）</a:t>
            </a:r>
            <a:endParaRPr lang="zh-CN" altLang="en-US" sz="2800"/>
          </a:p>
          <a:p>
            <a:r>
              <a:rPr lang="zh-CN" altLang="en-US" sz="2800"/>
              <a:t>用现金支付：</a:t>
            </a:r>
            <a:endParaRPr lang="zh-CN" altLang="en-US" sz="2800"/>
          </a:p>
          <a:p>
            <a:r>
              <a:rPr lang="zh-CN" altLang="en-US" sz="2800"/>
              <a:t>I will use the cash.</a:t>
            </a:r>
            <a:endParaRPr lang="zh-CN" altLang="en-US" sz="2800"/>
          </a:p>
          <a:p>
            <a:r>
              <a:rPr lang="zh-CN" altLang="en-US" sz="2800"/>
              <a:t>（我用现金支付。）</a:t>
            </a:r>
            <a:endParaRPr lang="zh-CN" altLang="en-US" sz="2800"/>
          </a:p>
          <a:p>
            <a:r>
              <a:rPr lang="zh-CN" altLang="en-US" sz="2800"/>
              <a:t>I will pay in cash.</a:t>
            </a:r>
            <a:endParaRPr lang="zh-CN" altLang="en-US" sz="2800"/>
          </a:p>
          <a:p>
            <a:r>
              <a:rPr lang="zh-CN" altLang="en-US" sz="2800"/>
              <a:t>（我付现金。）</a:t>
            </a:r>
            <a:endParaRPr lang="zh-CN" altLang="en-US" sz="2800"/>
          </a:p>
          <a:p>
            <a:r>
              <a:rPr lang="zh-CN" altLang="en-US" sz="2800"/>
              <a:t>Pay cash.</a:t>
            </a:r>
            <a:endParaRPr lang="zh-CN" altLang="en-US" sz="2800"/>
          </a:p>
          <a:p>
            <a:r>
              <a:rPr lang="zh-CN" altLang="en-US" sz="2800"/>
              <a:t>（付现金。）</a:t>
            </a:r>
            <a:endParaRPr lang="zh-CN" altLang="en-US" sz="2800"/>
          </a:p>
        </p:txBody>
      </p:sp>
      <p:pic>
        <p:nvPicPr>
          <p:cNvPr id="10" name="图片 -2147482608" descr="用现金支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60" y="2917190"/>
            <a:ext cx="382778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支付方式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456055" y="1779270"/>
            <a:ext cx="100933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                </a:t>
            </a:r>
            <a:r>
              <a:rPr lang="zh-CN" altLang="en-US" sz="2800"/>
              <a:t>Will you be paying in cash or by credit card?</a:t>
            </a:r>
            <a:endParaRPr lang="zh-CN" altLang="en-US" sz="2800"/>
          </a:p>
          <a:p>
            <a:r>
              <a:rPr lang="zh-CN" altLang="en-US" sz="2800"/>
              <a:t>                     （您是用现金支付还是信用卡？）</a:t>
            </a:r>
            <a:endParaRPr lang="zh-CN" altLang="en-US" sz="2800"/>
          </a:p>
          <a:p>
            <a:r>
              <a:rPr lang="zh-CN" altLang="en-US" sz="2800"/>
              <a:t>用支票付款：</a:t>
            </a:r>
            <a:endParaRPr lang="zh-CN" altLang="en-US" sz="2800"/>
          </a:p>
          <a:p>
            <a:r>
              <a:rPr lang="zh-CN" altLang="en-US" sz="2800"/>
              <a:t>May I write a check for this?（我可以用支票付款吗？）</a:t>
            </a:r>
            <a:endParaRPr lang="zh-CN" altLang="en-US" sz="2800"/>
          </a:p>
        </p:txBody>
      </p:sp>
      <p:pic>
        <p:nvPicPr>
          <p:cNvPr id="10" name="图片 -2147482607" descr="T{[3{JX9B[XWRSP[R(J%F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15" y="3774440"/>
            <a:ext cx="6930390" cy="2150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支付方式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456055" y="1779270"/>
            <a:ext cx="100933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                </a:t>
            </a:r>
            <a:r>
              <a:rPr lang="zh-CN" altLang="en-US" sz="2800"/>
              <a:t>Will you be paying in cash or by credit card?</a:t>
            </a:r>
            <a:endParaRPr lang="zh-CN" altLang="en-US" sz="2800"/>
          </a:p>
          <a:p>
            <a:r>
              <a:rPr lang="zh-CN" altLang="en-US" sz="2800"/>
              <a:t>                     （您是用现金支付还是信用卡？）</a:t>
            </a:r>
            <a:endParaRPr lang="zh-CN" altLang="en-US" sz="2800"/>
          </a:p>
          <a:p>
            <a:r>
              <a:rPr lang="zh-CN" altLang="en-US" sz="2800"/>
              <a:t>用信用卡付款：</a:t>
            </a:r>
            <a:endParaRPr lang="zh-CN" altLang="en-US" sz="2800"/>
          </a:p>
          <a:p>
            <a:r>
              <a:rPr lang="zh-CN" altLang="en-US" sz="2800"/>
              <a:t>Pay by credit card.</a:t>
            </a:r>
            <a:endParaRPr lang="zh-CN" altLang="en-US" sz="2800"/>
          </a:p>
          <a:p>
            <a:r>
              <a:rPr lang="zh-CN" altLang="en-US" sz="2800"/>
              <a:t>（信用卡支付。）</a:t>
            </a:r>
            <a:endParaRPr lang="zh-CN" altLang="en-US" sz="2800"/>
          </a:p>
          <a:p>
            <a:r>
              <a:rPr lang="zh-CN" altLang="en-US" sz="2800"/>
              <a:t>I</a:t>
            </a:r>
            <a:r>
              <a:rPr lang="en-US" altLang="zh-CN" sz="2800"/>
              <a:t>‘</a:t>
            </a:r>
            <a:r>
              <a:rPr lang="zh-CN" altLang="en-US" sz="2800"/>
              <a:t>ll pay with my credit card. </a:t>
            </a:r>
            <a:endParaRPr lang="zh-CN" altLang="en-US" sz="2800"/>
          </a:p>
          <a:p>
            <a:r>
              <a:rPr lang="zh-CN" altLang="en-US" sz="2800"/>
              <a:t>（我用信用卡结账。）</a:t>
            </a:r>
            <a:endParaRPr lang="zh-CN" altLang="en-US" sz="2800"/>
          </a:p>
        </p:txBody>
      </p:sp>
      <p:pic>
        <p:nvPicPr>
          <p:cNvPr id="2" name="图片 -2147482605" descr="T0]HE0[Z(M%)_P]JG1S(C_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90" y="2767965"/>
            <a:ext cx="3891280" cy="2595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4655" y="1939290"/>
            <a:ext cx="4145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Does it say why?</a:t>
            </a:r>
            <a:endParaRPr lang="zh-CN" altLang="en-US" sz="2400"/>
          </a:p>
          <a:p>
            <a:r>
              <a:rPr lang="zh-CN" altLang="en-US" sz="2400"/>
              <a:t>（系统显示什么原因了吗？）</a:t>
            </a:r>
            <a:endParaRPr lang="zh-CN" altLang="en-US" sz="2400"/>
          </a:p>
          <a:p>
            <a:r>
              <a:rPr lang="zh-CN" altLang="en-US" sz="2400"/>
              <a:t>Never mind. I will pay by cash．</a:t>
            </a:r>
            <a:endParaRPr lang="zh-CN" altLang="en-US" sz="2400"/>
          </a:p>
          <a:p>
            <a:r>
              <a:rPr lang="zh-CN" altLang="en-US" sz="2400"/>
              <a:t>（没关系，我付现金。）</a:t>
            </a:r>
            <a:endParaRPr lang="zh-CN" altLang="en-US" sz="2400"/>
          </a:p>
          <a:p>
            <a:r>
              <a:rPr lang="zh-CN" altLang="en-US" sz="2400"/>
              <a:t>Try this one.</a:t>
            </a:r>
            <a:endParaRPr lang="zh-CN" altLang="en-US" sz="2400"/>
          </a:p>
          <a:p>
            <a:r>
              <a:rPr lang="zh-CN" altLang="en-US" sz="2400"/>
              <a:t>（试一试这张。）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617980" y="131889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信用卡支付 </a:t>
            </a:r>
            <a:endParaRPr lang="zh-CN" altLang="en-US" sz="2400"/>
          </a:p>
        </p:txBody>
      </p:sp>
      <p:pic>
        <p:nvPicPr>
          <p:cNvPr id="10" name="图片 5" descr="自主调节额度的信用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745" y="2409190"/>
            <a:ext cx="3181350" cy="318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商品包装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742440" y="2132330"/>
            <a:ext cx="7959725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Would you like them gift-wrapped? It</a:t>
            </a:r>
            <a:r>
              <a:rPr lang="en-US" altLang="zh-CN" sz="2800"/>
              <a:t>’</a:t>
            </a:r>
            <a:r>
              <a:rPr lang="zh-CN" altLang="en-US" sz="2800"/>
              <a:t>s free of charge.</a:t>
            </a:r>
            <a:endParaRPr lang="zh-CN" altLang="en-US" sz="2800"/>
          </a:p>
          <a:p>
            <a:r>
              <a:rPr lang="zh-CN" altLang="en-US" sz="2800"/>
              <a:t>（您想把这些进行礼品包装吗？这是免费的。）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gift-wrap：v.将…包装成礼品，作礼品包装</a:t>
            </a:r>
            <a:endParaRPr lang="zh-CN" altLang="en-US" sz="2800"/>
          </a:p>
          <a:p>
            <a:r>
              <a:rPr lang="zh-CN" altLang="en-US" sz="2800"/>
              <a:t>free of charge：免费，不收费</a:t>
            </a:r>
            <a:endParaRPr lang="zh-CN" altLang="en-US" sz="2800"/>
          </a:p>
        </p:txBody>
      </p:sp>
      <p:pic>
        <p:nvPicPr>
          <p:cNvPr id="10" name="图片 -2147482603" descr="gift-wrap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785" y="3851910"/>
            <a:ext cx="2072005" cy="2072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700" y="1027430"/>
            <a:ext cx="8075930" cy="5259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May I have a bag?（我可以要一个袋子吗？）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Please put those in a big paper bag.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（请把那些放进一个大纸袋里。）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Two paper bags, please.（请给我两个纸袋。）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Will you wrap it as a gift?（您能当礼物包起来吗？）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Please wrap each separately. （请分开包装。）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Wrap it up, please.（请包起来。）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Are the bags chargeable?（袋子要付钱吗？）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chargeable /'tʃɑ:dʒəbl/ adj. 应付费的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How much are the bags? （袋子多少钱一个？）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6491205" y="3877343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491205" y="244623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-5715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766" y="1201896"/>
            <a:ext cx="3353435" cy="3297555"/>
            <a:chOff x="222766" y="900528"/>
            <a:chExt cx="3353435" cy="3297555"/>
          </a:xfrm>
        </p:grpSpPr>
        <p:sp>
          <p:nvSpPr>
            <p:cNvPr id="7" name="矩形 6"/>
            <p:cNvSpPr/>
            <p:nvPr/>
          </p:nvSpPr>
          <p:spPr>
            <a:xfrm>
              <a:off x="791091" y="900528"/>
              <a:ext cx="2419985" cy="134239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旅行中的购物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2766" y="3368138"/>
              <a:ext cx="33534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购物事项 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Matters on Shopping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7925" y="244623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32411" y="2483391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讨价还价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Bargaining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87109" y="3882648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4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718935" y="3976370"/>
            <a:ext cx="465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 After-sales Service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91205" y="31720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987925" y="31720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132411" y="32091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成交付款 Paying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91205" y="171344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987925" y="171344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0" name="圆角矩形 2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718935" y="1750695"/>
            <a:ext cx="501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选购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Shopping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Aro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nd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468345" y="45944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965065" y="45944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5" name="圆角矩形 3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5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109551" y="46315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退税 Tax Refund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收据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936750" y="1871980"/>
            <a:ext cx="8317230" cy="39693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Here is your receipt.</a:t>
            </a:r>
            <a:endParaRPr lang="zh-CN" altLang="en-US" sz="2800"/>
          </a:p>
          <a:p>
            <a:pPr algn="l"/>
            <a:r>
              <a:rPr lang="zh-CN" altLang="en-US" sz="2800"/>
              <a:t>（这是给您的收据。）</a:t>
            </a:r>
            <a:endParaRPr lang="zh-CN" altLang="en-US" sz="2800"/>
          </a:p>
          <a:p>
            <a:pPr algn="l"/>
            <a:r>
              <a:rPr lang="zh-CN" altLang="en-US" sz="2800"/>
              <a:t>Could I have a receipt please?</a:t>
            </a:r>
            <a:endParaRPr lang="zh-CN" altLang="en-US" sz="2800"/>
          </a:p>
          <a:p>
            <a:pPr algn="l"/>
            <a:r>
              <a:rPr lang="zh-CN" altLang="en-US" sz="2800"/>
              <a:t>（请给我一张收据。）</a:t>
            </a:r>
            <a:endParaRPr lang="zh-CN" altLang="en-US" sz="2800"/>
          </a:p>
          <a:p>
            <a:pPr algn="l"/>
            <a:r>
              <a:rPr lang="zh-CN" altLang="en-US" sz="2800"/>
              <a:t>May I have a copy of the invoice?</a:t>
            </a:r>
            <a:endParaRPr lang="zh-CN" altLang="en-US" sz="2800"/>
          </a:p>
          <a:p>
            <a:pPr algn="l"/>
            <a:r>
              <a:rPr lang="zh-CN" altLang="en-US" sz="2800"/>
              <a:t>（可以给我一张发票吗？）</a:t>
            </a:r>
            <a:endParaRPr lang="zh-CN" altLang="en-US" sz="2800"/>
          </a:p>
          <a:p>
            <a:pPr algn="l"/>
            <a:r>
              <a:rPr lang="zh-CN" altLang="en-US" sz="2800"/>
              <a:t>I think you have overcharged me.</a:t>
            </a:r>
            <a:endParaRPr lang="zh-CN" altLang="en-US" sz="2800"/>
          </a:p>
          <a:p>
            <a:pPr algn="l"/>
            <a:r>
              <a:rPr lang="zh-CN" altLang="en-US" sz="2800"/>
              <a:t>（我觉得您多收钱了。）</a:t>
            </a:r>
            <a:endParaRPr lang="zh-CN" altLang="en-US" sz="2800"/>
          </a:p>
          <a:p>
            <a:pPr algn="l"/>
            <a:r>
              <a:rPr lang="zh-CN" altLang="en-US" sz="2800"/>
              <a:t>overcharge/əʊvə'tʃɑ:dʒ/：v.对……要价（或收费）过高</a:t>
            </a:r>
            <a:endParaRPr lang="zh-CN" altLang="en-US" sz="2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55" y="1779270"/>
            <a:ext cx="3044825" cy="228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收据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936750" y="1871980"/>
            <a:ext cx="831723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I think you have overcharged me.</a:t>
            </a:r>
            <a:endParaRPr lang="zh-CN" altLang="en-US" sz="2800"/>
          </a:p>
          <a:p>
            <a:pPr algn="l"/>
            <a:r>
              <a:rPr lang="zh-CN" altLang="en-US" sz="2800"/>
              <a:t>（我觉得您多收钱了。）</a:t>
            </a:r>
            <a:endParaRPr lang="zh-CN" altLang="en-US" sz="2800"/>
          </a:p>
          <a:p>
            <a:pPr algn="l"/>
            <a:r>
              <a:rPr lang="zh-CN" altLang="en-US" sz="2800"/>
              <a:t>overcharge/əʊvə'tʃɑ:dʒ/：v.对……要价（或收费）过高</a:t>
            </a:r>
            <a:endParaRPr lang="zh-CN" altLang="en-US" sz="2800"/>
          </a:p>
          <a:p>
            <a:pPr algn="l"/>
            <a:r>
              <a:rPr lang="zh-CN" altLang="en-US" sz="2800"/>
              <a:t>I think the final account is wrong.</a:t>
            </a:r>
            <a:endParaRPr lang="zh-CN" altLang="en-US" sz="2800"/>
          </a:p>
          <a:p>
            <a:pPr algn="l"/>
            <a:r>
              <a:rPr lang="zh-CN" altLang="en-US" sz="2800"/>
              <a:t>（我想总价可能算错了。）</a:t>
            </a:r>
            <a:endParaRPr lang="zh-CN" altLang="en-US" sz="2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35" y="3831590"/>
            <a:ext cx="327215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1528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15284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4960" y="109283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情境会话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135505" y="1847215"/>
            <a:ext cx="873379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Paying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Customer: I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ll take these two cashmere scarves and this pair of gloves.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Thank you. And where is the cashier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s counter?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Assistant: The counter is just over there by the escalators.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55" y="3594100"/>
            <a:ext cx="3099435" cy="30994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15" y="3659505"/>
            <a:ext cx="2803525" cy="303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1528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15284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4960" y="109283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情境会话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584960" y="1553210"/>
            <a:ext cx="9827260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Paying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(At the cashier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s counter)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Customer: Here.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Cashier: That comes to $240, including VAT.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Will you be paying in cash or by credit card.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Customer: I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ll use the cash.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Cashier:Would you like them gift-wrapped? It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s free of charge.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Customer: Oh,Yes. They are presents. Can I have them all wrapped separately?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Cashier: Sure. Here is your receipt.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Customer: Oh, I think you have overcharged me. On the bill it says $220.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Cashier: I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m sorry for that mistake. I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ll get that fixed right away.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906" y="2185147"/>
            <a:ext cx="5238426" cy="2245658"/>
          </a:xfrm>
          <a:prstGeom prst="homePlate">
            <a:avLst/>
          </a:prstGeom>
          <a:solidFill>
            <a:srgbClr val="92D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" y="2918460"/>
            <a:ext cx="4605338" cy="777875"/>
          </a:xfrm>
        </p:spPr>
        <p:txBody>
          <a:bodyPr>
            <a:normAutofit fontScale="90000"/>
          </a:bodyPr>
          <a:p>
            <a:pPr marL="0" indent="0" eaLnBrk="1" hangingPunct="1"/>
            <a:r>
              <a:rPr lang="zh-CN" altLang="zh-CN" smtClean="0">
                <a:sym typeface="微软雅黑" panose="020B0503020204020204" pitchFamily="34" charset="-122"/>
              </a:rPr>
              <a:t>感谢聆听</a:t>
            </a:r>
            <a:endParaRPr lang="zh-CN" altLang="zh-CN" smtClean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7675880" y="2918460"/>
            <a:ext cx="4853305" cy="458470"/>
          </a:xfrm>
        </p:spPr>
        <p:txBody>
          <a:bodyPr>
            <a:noAutofit/>
          </a:bodyPr>
          <a:p>
            <a:pPr eaLnBrk="1" hangingPunct="1"/>
            <a:r>
              <a:rPr lang="en-US" altLang="zh-CN" sz="3200" smtClean="0"/>
              <a:t>THANKS FOR LISTENING</a:t>
            </a:r>
            <a:endParaRPr lang="en-US" altLang="zh-CN" sz="3200" smtClean="0"/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0385" y="2820670"/>
            <a:ext cx="104330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679252"/>
            <a:ext cx="6642100" cy="584775"/>
            <a:chOff x="0" y="756663"/>
            <a:chExt cx="6642100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955" y="756663"/>
              <a:ext cx="54781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成交付款 Paying</a:t>
              </a:r>
              <a:endPara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2110105" y="2034540"/>
            <a:ext cx="7639050" cy="575945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矩形 5"/>
          <p:cNvSpPr>
            <a:spLocks noChangeArrowheads="1"/>
          </p:cNvSpPr>
          <p:nvPr/>
        </p:nvSpPr>
        <p:spPr bwMode="auto">
          <a:xfrm>
            <a:off x="2110105" y="2610485"/>
            <a:ext cx="7639685" cy="280924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5200" y="2740025"/>
            <a:ext cx="762317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※国外购物成交付款的常识知识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国外购物成交付款时的注意事项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国外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时常用的英语词汇与表达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80945" y="2034540"/>
            <a:ext cx="988060" cy="533400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8" name="圆角矩形 17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80945" y="2034540"/>
            <a:ext cx="1355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None/>
            </a:pPr>
            <a:r>
              <a:rPr lang="zh-CN" altLang="zh-CN" sz="2800" smtClean="0">
                <a:solidFill>
                  <a:schemeClr val="bg1"/>
                </a:solidFill>
                <a:sym typeface="+mn-ea"/>
              </a:rPr>
              <a:t>目 录</a:t>
            </a:r>
            <a:endParaRPr lang="zh-CN" altLang="zh-CN" sz="280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3" name="图片 2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50000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3269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国外购物成交付款的常识知识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30645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现金付款：  现金兑换                       </a:t>
            </a:r>
            <a:endParaRPr lang="zh-CN" altLang="en-US" sz="2400"/>
          </a:p>
        </p:txBody>
      </p:sp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240506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燕尾形 7"/>
          <p:cNvSpPr>
            <a:spLocks noChangeArrowheads="1"/>
          </p:cNvSpPr>
          <p:nvPr/>
        </p:nvSpPr>
        <p:spPr bwMode="auto">
          <a:xfrm>
            <a:off x="1170845" y="240506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7980" y="2291715"/>
            <a:ext cx="34093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信用卡付款：  优惠</a:t>
            </a:r>
            <a:endParaRPr lang="zh-CN" altLang="en-US" sz="2400"/>
          </a:p>
          <a:p>
            <a:r>
              <a:rPr lang="zh-CN" altLang="en-US" sz="2400"/>
              <a:t>                             安全保障                       </a:t>
            </a:r>
            <a:endParaRPr lang="zh-CN" altLang="en-US" sz="2400"/>
          </a:p>
        </p:txBody>
      </p:sp>
      <p:sp>
        <p:nvSpPr>
          <p:cNvPr id="12" name="燕尾形 6"/>
          <p:cNvSpPr>
            <a:spLocks noChangeArrowheads="1"/>
          </p:cNvSpPr>
          <p:nvPr/>
        </p:nvSpPr>
        <p:spPr bwMode="auto">
          <a:xfrm>
            <a:off x="1061720" y="365347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燕尾形 7"/>
          <p:cNvSpPr>
            <a:spLocks noChangeArrowheads="1"/>
          </p:cNvSpPr>
          <p:nvPr/>
        </p:nvSpPr>
        <p:spPr bwMode="auto">
          <a:xfrm>
            <a:off x="1243235" y="365347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94180" y="3540125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移动支付：支付宝？微信？                         </a:t>
            </a:r>
            <a:endParaRPr lang="zh-CN" altLang="en-US" sz="2400"/>
          </a:p>
        </p:txBody>
      </p:sp>
      <p:sp>
        <p:nvSpPr>
          <p:cNvPr id="15" name="爆炸形 1 14"/>
          <p:cNvSpPr/>
          <p:nvPr/>
        </p:nvSpPr>
        <p:spPr>
          <a:xfrm>
            <a:off x="7053580" y="1697355"/>
            <a:ext cx="4789805" cy="3896995"/>
          </a:xfrm>
          <a:prstGeom prst="irregularSeal1">
            <a:avLst/>
          </a:prstGeom>
          <a:gradFill>
            <a:gsLst>
              <a:gs pos="0">
                <a:srgbClr val="9EE256">
                  <a:alpha val="53000"/>
                </a:srgbClr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rot="21180000">
            <a:off x="7659370" y="3168015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哪种支付方式最划算？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87559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国外购物成交付款的常识知识</a:t>
            </a:r>
            <a:endParaRPr lang="zh-CN" altLang="en-US" sz="3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如何刷卡                       </a:t>
            </a:r>
            <a:endParaRPr lang="zh-CN" altLang="en-US" sz="2400"/>
          </a:p>
        </p:txBody>
      </p:sp>
      <p:pic>
        <p:nvPicPr>
          <p:cNvPr id="6" name="图片 5" descr="《生活提示》境外刷卡怎么省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30" y="1619250"/>
            <a:ext cx="3382010" cy="4396740"/>
          </a:xfrm>
          <a:prstGeom prst="rect">
            <a:avLst/>
          </a:prstGeom>
        </p:spPr>
      </p:pic>
      <p:pic>
        <p:nvPicPr>
          <p:cNvPr id="10" name="图片 1" descr="timg?image&amp;quality=80&amp;size=b9999_10000&amp;sec=1564466927254&amp;di=92d68c547086d3092cda1e50b00f4645&amp;imgtype=0&amp;src=http%3A%2F%2Fstat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55" y="3489960"/>
            <a:ext cx="3869055" cy="2613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</a:rPr>
              <a:t>bargain store廉价商店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7980" y="131889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支付方式如何选                        </a:t>
            </a:r>
            <a:endParaRPr lang="zh-CN" altLang="en-US" sz="2400"/>
          </a:p>
        </p:txBody>
      </p:sp>
      <p:pic>
        <p:nvPicPr>
          <p:cNvPr id="4" name="图片 3" descr="海外购物哪种支付方式划算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60" y="1528445"/>
            <a:ext cx="3206115" cy="416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</a:rPr>
              <a:t>bargain store廉价商店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7980" y="13188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移动支付                        </a:t>
            </a:r>
            <a:endParaRPr lang="zh-CN" altLang="en-US" sz="2400"/>
          </a:p>
        </p:txBody>
      </p:sp>
      <p:pic>
        <p:nvPicPr>
          <p:cNvPr id="6" name="图片 5" descr="用支付宝实时汇率外币付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5" y="1779270"/>
            <a:ext cx="3205480" cy="4167505"/>
          </a:xfrm>
          <a:prstGeom prst="rect">
            <a:avLst/>
          </a:prstGeom>
        </p:spPr>
      </p:pic>
      <p:pic>
        <p:nvPicPr>
          <p:cNvPr id="4" name="图片 -2147482623" descr="timg?image&amp;quality=80&amp;size=b9999_10000&amp;sec=1564466902474&amp;di=e6dc70985cd3285de18bc3122b90fb1c&amp;imgtype=0&amp;src=http%3A%2F%2F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295" y="3717925"/>
            <a:ext cx="4131310" cy="222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《生活提示》双标卡境外消费风险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270" y="1524000"/>
            <a:ext cx="3261995" cy="424116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456055" y="337820"/>
            <a:ext cx="78054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国外购物成交付款的注意事项</a:t>
            </a:r>
            <a:endParaRPr lang="zh-CN" altLang="en-US" sz="3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Tx/>
              <a:buSzTx/>
              <a:buFontTx/>
            </a:pP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7980" y="131889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使用芯片卡                        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617980" y="193421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自主调节额度                        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1617980" y="249872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优惠打折服务                        </a:t>
            </a:r>
            <a:endParaRPr lang="zh-CN" altLang="en-US" sz="2400"/>
          </a:p>
        </p:txBody>
      </p:sp>
      <p:pic>
        <p:nvPicPr>
          <p:cNvPr id="6" name="图片 -2147482622" descr="减少磁条信用卡被克隆的风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35" y="3136265"/>
            <a:ext cx="4363085" cy="241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853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购物成交付款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2110" y="127254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“付款”的英语表达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778000" y="2058035"/>
            <a:ext cx="784860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pay/peɪ/：n.：工资，薪水；付款</a:t>
            </a:r>
            <a:endParaRPr lang="zh-CN" altLang="en-US" sz="2800"/>
          </a:p>
          <a:p>
            <a:pPr algn="l"/>
            <a:r>
              <a:rPr lang="zh-CN" altLang="en-US" sz="2800"/>
              <a:t>                    v.：支付，付；付款</a:t>
            </a:r>
            <a:endParaRPr lang="zh-CN" altLang="en-US" sz="2800"/>
          </a:p>
          <a:p>
            <a:pPr algn="l"/>
            <a:r>
              <a:rPr lang="zh-CN" altLang="en-US" sz="2800"/>
              <a:t>I paid him.（我向他付了款。）</a:t>
            </a:r>
            <a:endParaRPr lang="zh-CN" altLang="en-US" sz="2800"/>
          </a:p>
          <a:p>
            <a:pPr algn="l"/>
            <a:r>
              <a:rPr lang="zh-CN" altLang="en-US" sz="2800"/>
              <a:t>I paid 100 dollars.（我付了100美元。）</a:t>
            </a:r>
            <a:endParaRPr lang="zh-CN" altLang="en-US" sz="2800"/>
          </a:p>
          <a:p>
            <a:pPr algn="l"/>
            <a:r>
              <a:rPr lang="zh-CN" altLang="en-US" sz="2800"/>
              <a:t>I paid him 100 dollars. =</a:t>
            </a:r>
            <a:endParaRPr lang="zh-CN" altLang="en-US" sz="2800"/>
          </a:p>
          <a:p>
            <a:pPr algn="l"/>
            <a:r>
              <a:rPr lang="zh-CN" altLang="en-US" sz="2800"/>
              <a:t>I paid 100 dollars to him.（我向他付了100美元。）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3709</Words>
  <Application>WPS 演示</Application>
  <PresentationFormat>自定义</PresentationFormat>
  <Paragraphs>267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Engravers MT</vt:lpstr>
      <vt:lpstr>Segoe Print</vt:lpstr>
      <vt:lpstr>华文楷体</vt:lpstr>
      <vt:lpstr>Arial Unicode MS</vt:lpstr>
      <vt:lpstr>Calibri Light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311</cp:revision>
  <dcterms:created xsi:type="dcterms:W3CDTF">2019-09-02T12:14:00Z</dcterms:created>
  <dcterms:modified xsi:type="dcterms:W3CDTF">2019-10-16T09:30:27Z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