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64" r:id="rId7"/>
    <p:sldId id="272" r:id="rId8"/>
    <p:sldId id="265" r:id="rId9"/>
    <p:sldId id="267" r:id="rId10"/>
    <p:sldId id="269" r:id="rId11"/>
    <p:sldId id="274" r:id="rId12"/>
    <p:sldId id="275" r:id="rId13"/>
    <p:sldId id="273" r:id="rId14"/>
    <p:sldId id="278" r:id="rId15"/>
    <p:sldId id="276" r:id="rId16"/>
    <p:sldId id="277" r:id="rId17"/>
    <p:sldId id="279" r:id="rId18"/>
    <p:sldId id="280" r:id="rId19"/>
    <p:sldId id="281" r:id="rId20"/>
    <p:sldId id="282" r:id="rId21"/>
    <p:sldId id="284" r:id="rId22"/>
    <p:sldId id="283" r:id="rId23"/>
    <p:sldId id="27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openxmlformats.org/officeDocument/2006/relationships/tags" Target="../tags/tag62.xml"/><Relationship Id="rId4" Type="http://schemas.openxmlformats.org/officeDocument/2006/relationships/image" Target="../media/image5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3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3.png"/><Relationship Id="rId5" Type="http://schemas.openxmlformats.org/officeDocument/2006/relationships/tags" Target="../tags/tag80.xml"/><Relationship Id="rId4" Type="http://schemas.openxmlformats.org/officeDocument/2006/relationships/image" Target="../media/image5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3.png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3.png"/><Relationship Id="rId2" Type="http://schemas.openxmlformats.org/officeDocument/2006/relationships/tags" Target="../tags/tag94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3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tags" Target="../tags/tag122.xml"/><Relationship Id="rId13" Type="http://schemas.microsoft.com/office/2007/relationships/hdphoto" Target="../media/image7.wdp"/><Relationship Id="rId12" Type="http://schemas.openxmlformats.org/officeDocument/2006/relationships/image" Target="../media/image6.png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4.jpe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3.png"/><Relationship Id="rId2" Type="http://schemas.openxmlformats.org/officeDocument/2006/relationships/tags" Target="../tags/tag28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3.png"/><Relationship Id="rId5" Type="http://schemas.openxmlformats.org/officeDocument/2006/relationships/tags" Target="../tags/tag54.xml"/><Relationship Id="rId4" Type="http://schemas.openxmlformats.org/officeDocument/2006/relationships/image" Target="../media/image5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8E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kingsoft\Desktop\图片1.png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100000" l="991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420519" y="3343637"/>
            <a:ext cx="4795520" cy="355663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901825" y="1852295"/>
            <a:ext cx="7094855" cy="1106805"/>
          </a:xfrm>
        </p:spPr>
        <p:txBody>
          <a:bodyPr lIns="36000" tIns="46800" rIns="90000" bIns="0" anchor="b" anchorCtr="0">
            <a:normAutofit/>
          </a:bodyPr>
          <a:lstStyle>
            <a:lvl1pPr algn="l">
              <a:defRPr sz="6000" b="0" spc="60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1901825" y="3057526"/>
            <a:ext cx="7094855" cy="6436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901825" y="3764930"/>
            <a:ext cx="1677917" cy="5040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3675284" y="3764930"/>
            <a:ext cx="1677600" cy="5040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7655" y="273050"/>
            <a:ext cx="11904345" cy="6602003"/>
            <a:chOff x="287655" y="273050"/>
            <a:chExt cx="11904345" cy="6602003"/>
          </a:xfrm>
        </p:grpSpPr>
        <p:pic>
          <p:nvPicPr>
            <p:cNvPr id="9" name="图片 8" descr="图片4副本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87655" y="273050"/>
              <a:ext cx="11616690" cy="6393815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10" name="图片 9" descr="QQ图片201907180904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854781" y="5747656"/>
              <a:ext cx="1337219" cy="112739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100000" l="988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36013" y="4651919"/>
            <a:ext cx="3045460" cy="2223135"/>
          </a:xfrm>
          <a:prstGeom prst="rect">
            <a:avLst/>
          </a:prstGeom>
        </p:spPr>
      </p:pic>
      <p:pic>
        <p:nvPicPr>
          <p:cNvPr id="9" name="图片 8" descr="QQ图片201907180904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100000" l="988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550080" y="2001247"/>
            <a:ext cx="6715760" cy="49028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757341" y="2726676"/>
            <a:ext cx="8677318" cy="140464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7655" y="273050"/>
            <a:ext cx="11904345" cy="6602003"/>
            <a:chOff x="287655" y="273050"/>
            <a:chExt cx="11904345" cy="6602003"/>
          </a:xfrm>
        </p:grpSpPr>
        <p:pic>
          <p:nvPicPr>
            <p:cNvPr id="13" name="图片 12" descr="图片4副本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87655" y="273050"/>
              <a:ext cx="11616690" cy="6393815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12" name="图片 11" descr="QQ图片201907180904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854781" y="5747656"/>
              <a:ext cx="1337219" cy="112739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" y="0"/>
            <a:ext cx="4876800" cy="686181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75885" y="770255"/>
            <a:ext cx="6405245" cy="5087620"/>
          </a:xfrm>
        </p:spPr>
        <p:txBody>
          <a:bodyPr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624037"/>
            <a:ext cx="10976400" cy="783563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599"/>
            <a:ext cx="10975975" cy="783563"/>
          </a:xfrm>
        </p:spPr>
        <p:txBody>
          <a:bodyPr lIns="90000" tIns="46800" rIns="90000" bIns="46800">
            <a:normAutofit/>
          </a:bodyPr>
          <a:lstStyle>
            <a:lvl1pPr algn="ctr"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7999"/>
            <a:ext cx="10965600" cy="3333413"/>
          </a:xfrm>
        </p:spPr>
        <p:txBody>
          <a:bodyPr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810" y="503999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5" name="图片 14" descr="QQ图片201907180904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156634"/>
          </a:xfrm>
        </p:spPr>
        <p:txBody>
          <a:bodyPr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399"/>
            <a:ext cx="11001600" cy="80606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560061"/>
            <a:ext cx="10976400" cy="674739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6015" y="5747656"/>
            <a:ext cx="12228015" cy="1127397"/>
            <a:chOff x="-36015" y="5747656"/>
            <a:chExt cx="12228015" cy="1127397"/>
          </a:xfrm>
        </p:grpSpPr>
        <p:pic>
          <p:nvPicPr>
            <p:cNvPr id="16" name="图片 15" descr="QQ图片201907180904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-36015" y="5747656"/>
              <a:ext cx="1337219" cy="1127397"/>
            </a:xfrm>
            <a:prstGeom prst="rect">
              <a:avLst/>
            </a:prstGeom>
          </p:spPr>
        </p:pic>
        <p:pic>
          <p:nvPicPr>
            <p:cNvPr id="17" name="图片 16" descr="QQ图片201907180904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0854781" y="5747656"/>
              <a:ext cx="1337219" cy="112739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kingsoft\Desktop\图片1.png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100000" l="991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86400" y="1909183"/>
            <a:ext cx="6729639" cy="49910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片 11" descr="QQ图片201907180904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56" b="100000" l="988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36013" y="4651919"/>
            <a:ext cx="3045460" cy="2223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F:\高清图\简单背景-小清新\botanical-cactus-plant-cactuses-1445419.jpgbotanical-cactus-plant-cactuses-14454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697345" y="3175"/>
            <a:ext cx="5489575" cy="685419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1417" y="2902857"/>
            <a:ext cx="5081097" cy="833485"/>
          </a:xfrm>
        </p:spPr>
        <p:txBody>
          <a:bodyPr lIns="36000" tIns="46800" rIns="90000" bIns="0" anchor="b" anchorCtr="0">
            <a:normAutofit/>
          </a:bodyPr>
          <a:lstStyle>
            <a:lvl1pPr>
              <a:defRPr sz="4000" b="0" u="none" strike="noStrike" kern="1200" cap="none" spc="300" normalizeH="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521417" y="3809489"/>
            <a:ext cx="5081097" cy="1077985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0" name="图片 9" descr="QQ图片2019071809041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0854781" y="5747656"/>
            <a:ext cx="1337219" cy="1127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7655" y="273050"/>
            <a:ext cx="11904345" cy="6602003"/>
            <a:chOff x="287655" y="273050"/>
            <a:chExt cx="11904345" cy="6602003"/>
          </a:xfrm>
        </p:grpSpPr>
        <p:pic>
          <p:nvPicPr>
            <p:cNvPr id="9" name="图片 8" descr="图片4副本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87655" y="273050"/>
              <a:ext cx="11616690" cy="6393815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10" name="图片 9" descr="QQ图片201907180904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854781" y="5747656"/>
              <a:ext cx="1337219" cy="112739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hemeOverride" Target="../theme/themeOverride9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hemeOverride" Target="../theme/themeOverride10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11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6.xml"/><Relationship Id="rId12" Type="http://schemas.openxmlformats.org/officeDocument/2006/relationships/themeOverride" Target="../theme/themeOverride12.xml"/><Relationship Id="rId11" Type="http://schemas.openxmlformats.org/officeDocument/2006/relationships/tags" Target="../tags/tag188.xml"/><Relationship Id="rId10" Type="http://schemas.openxmlformats.org/officeDocument/2006/relationships/image" Target="../media/image9.jpeg"/><Relationship Id="rId1" Type="http://schemas.openxmlformats.org/officeDocument/2006/relationships/tags" Target="../tags/tag17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3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4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6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7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8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1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9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hemeOverride" Target="../theme/themeOverride20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6.xml"/><Relationship Id="rId12" Type="http://schemas.openxmlformats.org/officeDocument/2006/relationships/themeOverride" Target="../theme/themeOverride2.xml"/><Relationship Id="rId11" Type="http://schemas.openxmlformats.org/officeDocument/2006/relationships/tags" Target="../tags/tag151.xml"/><Relationship Id="rId10" Type="http://schemas.openxmlformats.org/officeDocument/2006/relationships/image" Target="../media/image9.jpeg"/><Relationship Id="rId1" Type="http://schemas.openxmlformats.org/officeDocument/2006/relationships/tags" Target="../tags/tag14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hemeOverride" Target="../theme/themeOverride5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image" Target="../media/image10.png"/><Relationship Id="rId1" Type="http://schemas.openxmlformats.org/officeDocument/2006/relationships/tags" Target="../tags/tag15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themeOverride" Target="../theme/themeOverride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image" Target="../media/image11.png"/><Relationship Id="rId1" Type="http://schemas.openxmlformats.org/officeDocument/2006/relationships/tags" Target="../tags/tag16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hemeOverride" Target="../theme/themeOverride7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hemeOverride" Target="../theme/themeOverride8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pPr algn="ctr"/>
            <a:r>
              <a:rPr lang="zh-CN" altLang="en-US" sz="6600"/>
              <a:t>生病就医</a:t>
            </a:r>
            <a:endParaRPr lang="zh-CN" altLang="en-US" sz="660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958850" y="1272540"/>
            <a:ext cx="10272395" cy="424624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en-US" sz="1600" dirty="0"/>
              <a:t>您的正文已经经简明扼要，字字珠玑，但信息却千丝万缕、错综复杂，需要用更多的文字来表述；但请您尽可能提炼思想的精髓，否则容易造成观者的阅读压力，适得其反。</a:t>
            </a:r>
            <a:endParaRPr lang="zh-CN" altLang="en-US" sz="1600" dirty="0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958850" y="1272540"/>
            <a:ext cx="10272395" cy="424624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en-US" sz="1600" dirty="0"/>
              <a:t>您的正文已经经简明扼要，字字珠玑，但信息却千丝万缕、错综复杂，需要用更多的文字来表述；但请您尽可能提炼思想的精髓，否则容易造成观者的阅读压力，适得其反。</a:t>
            </a:r>
            <a:endParaRPr lang="zh-CN" altLang="en-US" sz="1600" dirty="0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en-US"/>
              <a:t>描述伤情</a:t>
            </a:r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单击此处添加副标题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汇报人姓名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汇报日期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333105" y="2604770"/>
            <a:ext cx="2786380" cy="505460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2400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黑体" panose="02010609060101010101" charset="-122"/>
                <a:sym typeface="+mn-ea"/>
              </a:rPr>
              <a:t>导入+文化背景知识</a:t>
            </a:r>
            <a:endParaRPr lang="zh-CN" altLang="en-US" sz="2400" spc="-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400290" y="2483485"/>
            <a:ext cx="717550" cy="738505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3600" b="1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8333105" y="3877945"/>
            <a:ext cx="2786380" cy="505460"/>
          </a:xfrm>
          <a:prstGeom prst="rect">
            <a:avLst/>
          </a:prstGeom>
          <a:noFill/>
        </p:spPr>
        <p:txBody>
          <a:bodyPr wrap="square" bIns="46800" rtlCol="0">
            <a:normAutofit fontScale="900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2400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黑体" panose="02010609060101010101" charset="-122"/>
                <a:sym typeface="+mn-ea"/>
              </a:rPr>
              <a:t>播放I学生情景剧</a:t>
            </a:r>
            <a:endParaRPr lang="zh-CN" altLang="en-US" sz="2400" spc="-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400290" y="3757930"/>
            <a:ext cx="717550" cy="738505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en-US" altLang="zh-CN" sz="3600" b="1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8333105" y="5152390"/>
            <a:ext cx="2786380" cy="505460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2400" spc="-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黑体" panose="02010609060101010101" charset="-122"/>
                <a:sym typeface="+mn-ea"/>
              </a:rPr>
              <a:t>语言讲解</a:t>
            </a:r>
            <a:endParaRPr lang="zh-CN" altLang="en-US" sz="2400" spc="-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400290" y="5031740"/>
            <a:ext cx="717550" cy="738505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sz="3600" b="1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5129642" y="144145"/>
            <a:ext cx="1932715" cy="1123514"/>
          </a:xfrm>
          <a:prstGeom prst="rect">
            <a:avLst/>
          </a:prstGeom>
          <a:noFill/>
        </p:spPr>
        <p:txBody>
          <a:bodyPr wrap="square" bIns="46800" rtlCol="0">
            <a:normAutofit fontScale="92500" lnSpcReduction="10000"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目录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 flipV="1">
            <a:off x="5228341" y="1328695"/>
            <a:ext cx="173531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QQ图片2019071809055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3810" y="1736725"/>
            <a:ext cx="6769100" cy="512254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文化背景知识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zh-CN" altLang="en-US" sz="2400" dirty="0"/>
              <a:t>首先，选择正确的救助渠道。跟团出游时可以联系领队或当地接待负责人，当然，也可以直接拨打当地急救电话或者联系中国驻所在国大使馆。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其次，善用紧急救援和医疗垫付。旅客一定要弄清楚自己所投保险的种类和投保范围。目前有的境外旅游险在理赔的功能上，附加了24小时紧急救援及医疗垫付的服务，可以在事故发生的第一时间提供及时有效的救助。而游客在旅途中最好随身携带保险公司的国际救援卡片或记下24小时救援热线。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播放学生情景剧</a:t>
            </a:r>
            <a:br>
              <a:rPr lang="zh-CN" altLang="en-US" dirty="0"/>
            </a:b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800" dirty="0"/>
              <a:t>你知道情景剧中发生了什么事情吗？</a:t>
            </a:r>
            <a:endParaRPr lang="zh-CN" altLang="en-US" sz="2800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语言讲解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当Peter向医生描述伤情时说：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I've hurt my left leg and my face rather badly．（我的左腿和脸受伤很严重。）在旅行中，除了腿会受伤，手、脚、胳膊等部位也是经常会受伤的。想要能够准确地描述出身体其他部位的外伤，需要先来了解一下身体各部位以及伤情的英语表达：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语言讲解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head(头)、arm(胳膊)、foot(脚)、leg(腿)、jaw([dʒɔː]下巴)、mouth(嘴)、lip(嘴唇)、shoulder(肩)、muscle(肌肉)、ligament(['lɪgəm(ə)nt]韧带)、neck(脖子)、knee(膝盖)、waist([weɪst]腰)、joint(关节)、burn(烧伤)、sunburn(晒伤)、scratch(抓伤)、scald([skɔːld]烫伤)、sprain([spreɪn]扭伤)、broken bone(骨折)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语言讲解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 fontScale="80000"/>
          </a:bodyPr>
          <a:lstStyle/>
          <a:p>
            <a:pPr marL="0" indent="0">
              <a:buNone/>
            </a:pPr>
            <a:r>
              <a:rPr lang="zh-CN" altLang="en-US" sz="2400" dirty="0"/>
              <a:t>2.医生询问Peter：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Are you in a lot of pain?（您感到剧烈的疼痛吗? ）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句中“in pain”表示“处于疼痛之中”。另外，当表示肉体上的疼痛时，“pain”既可用作可数名词，也可用作不可数名词。例如：I felt a sharp pain in my left arm．我左臂感到一阵剧烈的疼痛。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而当表示精神上的痛苦时，“pain”只用作不可数名词，例如：It gave us much pain to learn of the sad news．听到这个不幸的消息我们十分痛苦。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语言讲解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3</a:t>
            </a:r>
            <a:r>
              <a:rPr lang="zh-CN" altLang="en-US" sz="2400" dirty="0"/>
              <a:t>.Peter回答腿伤感受时说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 I can't put any pressure on it.（我不能在腿上使一点力。）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这句话也可以这样说I can't step down on my foot．（我的腿不能用力。）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预约挂号</a:t>
            </a:r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单击此处添加副标题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汇报人姓名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汇报日期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语言讲解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4.医生要根据X光片来决定是否手术时说：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If your leg is broken, you will need an operation．（如果您的腿断了，您将需要做个手术。）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400" dirty="0"/>
              <a:t>5.</a:t>
            </a:r>
            <a:r>
              <a:rPr lang="zh-CN" altLang="en-US" sz="2400" dirty="0"/>
              <a:t>Peter询问医生是否可以继续旅行时说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Will I be able to continue travelling in a few days?（几天后我能够继续旅行吗? ）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333105" y="2604770"/>
            <a:ext cx="2786380" cy="505460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2400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黑体" panose="02010609060101010101" charset="-122"/>
                <a:sym typeface="+mn-ea"/>
              </a:rPr>
              <a:t>导入+文化背景知识</a:t>
            </a:r>
            <a:endParaRPr lang="zh-CN" altLang="en-US" sz="2400" spc="-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400290" y="2483485"/>
            <a:ext cx="717550" cy="738505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3600" b="1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8333105" y="3877945"/>
            <a:ext cx="2786380" cy="505460"/>
          </a:xfrm>
          <a:prstGeom prst="rect">
            <a:avLst/>
          </a:prstGeom>
          <a:noFill/>
        </p:spPr>
        <p:txBody>
          <a:bodyPr wrap="square" bIns="46800" rtlCol="0">
            <a:normAutofit fontScale="900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2400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黑体" panose="02010609060101010101" charset="-122"/>
                <a:sym typeface="+mn-ea"/>
              </a:rPr>
              <a:t>播放I学生情景剧</a:t>
            </a:r>
            <a:endParaRPr lang="zh-CN" altLang="en-US" sz="2400" spc="-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400290" y="3757930"/>
            <a:ext cx="717550" cy="738505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en-US" altLang="zh-CN" sz="3600" b="1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8333105" y="5152390"/>
            <a:ext cx="2786380" cy="505460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2400" spc="-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黑体" panose="02010609060101010101" charset="-122"/>
                <a:sym typeface="+mn-ea"/>
              </a:rPr>
              <a:t>语言讲解</a:t>
            </a:r>
            <a:endParaRPr lang="zh-CN" altLang="en-US" sz="2400" spc="-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400290" y="5031740"/>
            <a:ext cx="717550" cy="738505"/>
          </a:xfrm>
          <a:prstGeom prst="rect">
            <a:avLst/>
          </a:prstGeom>
          <a:noFill/>
        </p:spPr>
        <p:txBody>
          <a:bodyPr wrap="square" bIns="46800" rtlCol="0">
            <a:normAutofit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sz="3600" b="1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5129642" y="144145"/>
            <a:ext cx="1932715" cy="1123514"/>
          </a:xfrm>
          <a:prstGeom prst="rect">
            <a:avLst/>
          </a:prstGeom>
          <a:noFill/>
        </p:spPr>
        <p:txBody>
          <a:bodyPr wrap="square" bIns="46800" rtlCol="0">
            <a:normAutofit fontScale="92500" lnSpcReduction="10000"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目录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 flipV="1">
            <a:off x="5228341" y="1328695"/>
            <a:ext cx="173531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QQ图片2019071809055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3810" y="1736725"/>
            <a:ext cx="6769100" cy="512254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单击此处添加标题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首先，出国前一定要备齐日常服用的药物和急救药物，可以多带些非处方药。平时掌握一些基本的医疗知识，如果是症状并不严重的感冒、头疼之类的小毛病可以吃点自己携带的药物，或者去药房买些药片自行解决。最好在出国前进行系统全面的身体检查。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单击此处添加标题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其次，不管去哪里旅游都要做足功课，充分了解目的地的风土人情、气候特点甚至饮食习惯。比如欧洲很多国家的宾馆并不提供热水，甚至早上的牛奶也是冷的。因此，肠胃不好的话可以为自己准备一些胃药，或者自备电热水壶和转换插头。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图片1"/>
          <p:cNvPicPr>
            <a:picLocks noGrp="1"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56835" y="795655"/>
            <a:ext cx="6424295" cy="50361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zh-CN" sz="32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微软雅黑" panose="020B0503020204020204" charset="-122"/>
              </a:rPr>
              <a:t>单击此处添加标题</a:t>
            </a:r>
            <a:endParaRPr lang="zh-CN" altLang="zh-CN" sz="3200" spc="0" dirty="0">
              <a:solidFill>
                <a:schemeClr val="tx1">
                  <a:lumMod val="85000"/>
                  <a:lumOff val="15000"/>
                </a:schemeClr>
              </a:solidFill>
              <a:uFillTx/>
              <a:ea typeface="微软雅黑" panose="020B0503020204020204" charset="-122"/>
            </a:endParaRPr>
          </a:p>
        </p:txBody>
      </p:sp>
      <p:sp>
        <p:nvSpPr>
          <p:cNvPr id="2" name="文本占位符 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86105" y="1764030"/>
            <a:ext cx="4180205" cy="4093210"/>
          </a:xfrm>
        </p:spPr>
        <p:txBody>
          <a:bodyPr>
            <a:normAutofit fontScale="8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/>
                </a:solidFill>
                <a:uFillTx/>
                <a:latin typeface="(使用中文字体)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u="none" strike="noStrike" kern="1200" cap="none" spc="150" normalizeH="0" baseline="0">
                <a:solidFill>
                  <a:schemeClr val="tx1"/>
                </a:solidFill>
                <a:uFillTx/>
                <a:latin typeface="(使用中文字体)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/>
                </a:solidFill>
                <a:uFillTx/>
                <a:latin typeface="(使用中文字体)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/>
                </a:solidFill>
                <a:uFillTx/>
                <a:latin typeface="(使用中文字体)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/>
                </a:solidFill>
                <a:uFillTx/>
                <a:latin typeface="(使用中文字体)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rPr>
              <a:t>此外，建议旅途中随身携带附有自己健康信息的卡片，例如血型、既往病史、过敏史、正在服用的药物等，在突发情况到来时可让医生迅速了解您的健康信息。在旅行中生病的话，最好尽快就医，以免耽误治疗。</a:t>
            </a:r>
            <a:endParaRPr lang="zh-CN" altLang="en-US" sz="20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0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rPr>
              <a:t>一般情况下，保险公司也会指定些医院，游客可以在这些医院就诊。</a:t>
            </a:r>
            <a:endParaRPr lang="zh-CN" altLang="en-US" sz="20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0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rPr>
              <a:t>一旦你确定了预约时间，你就必须准时，如果因为某种原因不能前往，必须在24小时前打电话取消或重新预约。</a:t>
            </a:r>
            <a:endParaRPr lang="zh-CN" altLang="en-US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图片4"/>
          <p:cNvPicPr>
            <a:picLocks noGrp="1" noChangeAspect="1"/>
          </p:cNvPicPr>
          <p:nvPr>
            <p:ph sz="quarter" idx="13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0410" y="1681163"/>
            <a:ext cx="10859117" cy="315595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1.Peter想预约一位医生，是这样说的</a:t>
            </a:r>
            <a:r>
              <a:rPr lang="zh-CN" altLang="en-US" dirty="0"/>
              <a:t>：</a:t>
            </a:r>
            <a:r>
              <a:rPr lang="zh-CN" altLang="en-US" dirty="0"/>
              <a:t>I'd like to make an appointment to see Dr Smith this week．（我想预约这周看史密斯医生。）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zh-CN" dirty="0"/>
              <a:t>学生情景剧</a:t>
            </a:r>
            <a:endParaRPr lang="zh-CN" altLang="zh-CN" dirty="0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958850" y="1272540"/>
            <a:ext cx="10272395" cy="424624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1600" dirty="0"/>
              <a:t>2.</a:t>
            </a:r>
            <a:r>
              <a:rPr lang="zh-CN" altLang="en-US" sz="1600" dirty="0"/>
              <a:t>接待员告诉Peter以前没有看过医生该怎么办时，说：</a:t>
            </a:r>
            <a:endParaRPr lang="zh-CN" altLang="en-US" sz="1600" dirty="0"/>
          </a:p>
          <a:p>
            <a:pPr marL="0" indent="0" algn="l">
              <a:buNone/>
            </a:pPr>
            <a:r>
              <a:rPr lang="zh-CN" altLang="en-US" sz="1600" dirty="0"/>
              <a:t>Then you will need to register before your appointment.（那么您在预约时间前需要去挂号。）</a:t>
            </a:r>
            <a:endParaRPr lang="zh-CN" altLang="en-US" sz="1600" dirty="0"/>
          </a:p>
          <a:p>
            <a:pPr marL="0" indent="0" algn="l">
              <a:buNone/>
            </a:pPr>
            <a:endParaRPr lang="zh-CN" altLang="en-US" sz="1600" dirty="0"/>
          </a:p>
          <a:p>
            <a:pPr marL="0" indent="0" algn="l">
              <a:buNone/>
            </a:pPr>
            <a:r>
              <a:rPr lang="zh-CN" altLang="en-US" sz="1600" dirty="0"/>
              <a:t>句中register['redʒɪstə]vt. 登记，注册，在这里是挂号的意思。例如：Where do I register?我在哪里挂号？register对应的名词是registration[redʒɪ'streɪʃ(ə)n]n. 登记</a:t>
            </a:r>
            <a:endParaRPr lang="zh-CN" altLang="en-US" sz="1600" dirty="0"/>
          </a:p>
          <a:p>
            <a:pPr marL="0" indent="0" algn="l">
              <a:buNone/>
            </a:pPr>
            <a:r>
              <a:rPr lang="zh-CN" altLang="en-US" sz="1600" dirty="0"/>
              <a:t>registration desk：挂号处</a:t>
            </a:r>
            <a:endParaRPr lang="zh-CN" altLang="en-US" sz="1600" dirty="0"/>
          </a:p>
          <a:p>
            <a:pPr marL="0" indent="0" algn="l">
              <a:buNone/>
            </a:pPr>
            <a:r>
              <a:rPr lang="zh-CN" altLang="en-US" sz="1600" dirty="0"/>
              <a:t>例如：Where is the registration desk?（挂号处在哪里? ）</a:t>
            </a:r>
            <a:endParaRPr lang="zh-CN" altLang="en-US" sz="1600" dirty="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958850" y="1272540"/>
            <a:ext cx="10272395" cy="4246245"/>
          </a:xfrm>
        </p:spPr>
        <p:txBody>
          <a:bodyPr>
            <a:normAutofit fontScale="90000" lnSpcReduction="20000"/>
          </a:bodyPr>
          <a:lstStyle/>
          <a:p>
            <a:pPr marL="0" indent="0" algn="l">
              <a:buNone/>
            </a:pPr>
            <a:r>
              <a:rPr lang="en-US" altLang="zh-CN" sz="2000" dirty="0"/>
              <a:t>3.</a:t>
            </a:r>
            <a:r>
              <a:rPr lang="zh-CN" altLang="en-US" sz="2000" dirty="0"/>
              <a:t>看病时经常会用到医疗保险来报销一部分费用。在视频中，Peter也询问了用旅游保险报销费用的事情，</a:t>
            </a:r>
            <a:endParaRPr lang="zh-CN" altLang="en-US" sz="2000" dirty="0"/>
          </a:p>
          <a:p>
            <a:pPr marL="0" indent="0" algn="l">
              <a:buNone/>
            </a:pPr>
            <a:r>
              <a:rPr lang="zh-CN" altLang="en-US" sz="2000" dirty="0"/>
              <a:t>Will my travel insurance cover this?（我的旅游保险承担这项费用吗? ）</a:t>
            </a:r>
            <a:endParaRPr lang="zh-CN" altLang="en-US" sz="2000" dirty="0"/>
          </a:p>
          <a:p>
            <a:pPr marL="0" indent="0" algn="l">
              <a:buNone/>
            </a:pPr>
            <a:endParaRPr lang="zh-CN" altLang="en-US" sz="2000" dirty="0"/>
          </a:p>
          <a:p>
            <a:pPr marL="0" indent="0" algn="l">
              <a:buNone/>
            </a:pPr>
            <a:r>
              <a:rPr lang="zh-CN" altLang="en-US" sz="2000" dirty="0"/>
              <a:t>4.接待员在回答保险是否涵盖医生费用时说：</a:t>
            </a:r>
            <a:endParaRPr lang="zh-CN" altLang="en-US" sz="2000" dirty="0"/>
          </a:p>
          <a:p>
            <a:pPr marL="0" indent="0" algn="l">
              <a:buNone/>
            </a:pPr>
            <a:r>
              <a:rPr lang="zh-CN" altLang="en-US" sz="2000" dirty="0"/>
              <a:t>It depends so.（这要视情况而定。）</a:t>
            </a:r>
            <a:endParaRPr lang="zh-CN" altLang="en-US" sz="2000" dirty="0"/>
          </a:p>
          <a:p>
            <a:pPr marL="0" indent="0" algn="l">
              <a:buNone/>
            </a:pPr>
            <a:r>
              <a:rPr lang="zh-CN" altLang="en-US" sz="2000" dirty="0"/>
              <a:t>It depends在口语中可以单独使用，表示“还没决定，要看情况而定”；也可用“That depends”。</a:t>
            </a:r>
            <a:endParaRPr lang="zh-CN" altLang="en-US" sz="2000" dirty="0"/>
          </a:p>
          <a:p>
            <a:pPr marL="0" indent="0" algn="l">
              <a:buNone/>
            </a:pPr>
            <a:r>
              <a:rPr lang="zh-CN" altLang="en-US" sz="2000" dirty="0"/>
              <a:t>例如：Are you going to the night market?（您去夜市吗? ）一It depends．（看情况吧。）</a:t>
            </a:r>
            <a:endParaRPr lang="zh-CN" altLang="en-US" sz="1600" dirty="0"/>
          </a:p>
          <a:p>
            <a:pPr marL="0" indent="0" algn="l">
              <a:buNone/>
            </a:pPr>
            <a:endParaRPr lang="zh-CN" altLang="en-US" sz="1600" dirty="0"/>
          </a:p>
          <a:p>
            <a:pPr marL="0" indent="0" algn="l">
              <a:buNone/>
            </a:pPr>
            <a:endParaRPr lang="zh-CN" altLang="en-US" sz="1600" dirty="0"/>
          </a:p>
          <a:p>
            <a:pPr marL="0" indent="0" algn="l">
              <a:buNone/>
            </a:pPr>
            <a:endParaRPr lang="zh-CN" altLang="en-US" sz="1600" dirty="0"/>
          </a:p>
          <a:p>
            <a:pPr marL="0" indent="0" algn="l">
              <a:buNone/>
            </a:pPr>
            <a:endParaRPr lang="zh-CN" altLang="en-US" sz="1600" dirty="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SUBTYPE" val="q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3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3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TEMPLATE_THUMBS_INDEX" val="1、5、6、7、8、9、10、11、12、14"/>
  <p:tag name="KSO_WM_TEMPLATE_SUBCATEGORY" val="0"/>
  <p:tag name="KSO_WM_TAG_VERSION" val="1.0"/>
  <p:tag name="KSO_WM_BEAUTIFY_FLAG" val="#wm#"/>
  <p:tag name="KSO_WM_TEMPLATE_CATEGORY" val="custom"/>
  <p:tag name="KSO_WM_TEMPLATE_INDEX" val="20202603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136.xml><?xml version="1.0" encoding="utf-8"?>
<p:tagLst xmlns:p="http://schemas.openxmlformats.org/presentationml/2006/main">
  <p:tag name="KSO_WM_TEMPLATE_CATEGORY" val="custom"/>
  <p:tag name="KSO_WM_TEMPLATE_INDEX" val="20202603"/>
</p:tagLst>
</file>

<file path=ppt/tags/tag137.xml><?xml version="1.0" encoding="utf-8"?>
<p:tagLst xmlns:p="http://schemas.openxmlformats.org/presentationml/2006/main">
  <p:tag name="KSO_WM_UNIT_ISCONTENTSTITLE" val="0"/>
  <p:tag name="KSO_WM_UNIT_PRESET_TEXT" val="简约通用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03_1*a*1"/>
  <p:tag name="KSO_WM_TEMPLATE_CATEGORY" val="custom"/>
  <p:tag name="KSO_WM_TEMPLATE_INDEX" val="20202603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ISCONTENTS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603_1*b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单击此处添加副标题"/>
</p:tagLst>
</file>

<file path=ppt/tags/tag139.xml><?xml version="1.0" encoding="utf-8"?>
<p:tagLst xmlns:p="http://schemas.openxmlformats.org/presentationml/2006/main">
  <p:tag name="KSO_WM_UNIT_ISCONTENTSTITLE" val="0"/>
  <p:tag name="KSO_WM_UNIT_PRESET_TEXT" val="汇报人姓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603_1*b*2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VALUE" val="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PRESET_TEXT" val="汇报日期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2603_1*b*3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VALUE" val="6"/>
</p:tagLst>
</file>

<file path=ppt/tags/tag141.xml><?xml version="1.0" encoding="utf-8"?>
<p:tagLst xmlns:p="http://schemas.openxmlformats.org/presentationml/2006/main">
  <p:tag name="KSO_WM_TEMPLATE_THUMBS_INDEX" val="1、5、6、7、8、9、10、11、12、14"/>
  <p:tag name="KSO_WM_SLIDE_ID" val="custom20202603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03"/>
  <p:tag name="KSO_WM_SLIDE_LAYOUT" val="a_b"/>
  <p:tag name="KSO_WM_SLIDE_LAYOUT_CNT" val="1_3"/>
  <p:tag name="KSO_WM_TEMPLATE_MASTER_TYPE" val="1"/>
  <p:tag name="KSO_WM_TEMPLATE_COLOR_TYPE" val="1"/>
  <p:tag name="KSO_WM_TEMPLATE_MASTER_THUMB_INDEX" val="12"/>
</p:tagLst>
</file>

<file path=ppt/tags/tag142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603_3*l_h_a*1_1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ISCONTENTSTITLE" val="0"/>
  <p:tag name="KSO_WM_UNIT_PRESET_TEXT_INDEX" val="0"/>
  <p:tag name="KSO_WM_UNIT_PRESET_TEXT_LEN" val="8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603_3*l_h_i*1_1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603_3*l_h_a*1_2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ISCONTENTSTITLE" val="0"/>
  <p:tag name="KSO_WM_UNIT_PRESET_TEXT_INDEX" val="0"/>
  <p:tag name="KSO_WM_UNIT_PRESET_TEXT_LEN" val="8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603_3*l_h_i*1_2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603_3*l_h_a*1_3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ISCONTENTSTITLE" val="0"/>
  <p:tag name="KSO_WM_UNIT_PRESET_TEXT_INDEX" val="0"/>
  <p:tag name="KSO_WM_UNIT_PRESET_TEXT_LEN" val="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603_3*l_h_i*1_3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603_3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603_3*i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3*d*1"/>
  <p:tag name="KSO_WM_UNIT_LAYERLEVEL" val="1"/>
  <p:tag name="KSO_WM_TAG_VERSION" val="1.0"/>
  <p:tag name="KSO_WM_BEAUTIFY_FLAG" val="#wm#"/>
  <p:tag name="KSO_WM_UNIT_VALUE" val="1422*1879"/>
  <p:tag name="KSO_WM_DIAGRAM_GROUP_CODE" val="l1-1"/>
  <p:tag name="KSO_WM_UNIT_TYPE" val="d"/>
  <p:tag name="KSO_WM_UNIT_INDEX" val="1"/>
  <p:tag name="KSO_WM_TEMPLATE_CATEGORY" val="custom"/>
  <p:tag name="KSO_WM_TEMPLATE_INDEX" val="20202603"/>
  <p:tag name="KSO_WM_UNIT_SUPPORT_UNIT_TYPE" val="[&quot;all&quot;]"/>
  <p:tag name="KSO_WM_UNIT_USESOURCEFORMAT_APPLY" val="1"/>
</p:tagLst>
</file>

<file path=ppt/tags/tag151.xml><?xml version="1.0" encoding="utf-8"?>
<p:tagLst xmlns:p="http://schemas.openxmlformats.org/presentationml/2006/main">
  <p:tag name="KSO_WM_SLIDE_ID" val="custom20202603_3"/>
  <p:tag name="KSO_WM_TEMPLATE_SUBCATEGORY" val="0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03"/>
  <p:tag name="KSO_WM_SLIDE_LAYOUT" val="a_d_l"/>
  <p:tag name="KSO_WM_SLIDE_LAYOUT_CNT" val="1_1_1"/>
  <p:tag name="KSO_WM_TEMPLATE_MASTER_TYPE" val="1"/>
  <p:tag name="KSO_WM_TEMPLATE_COLOR_TYPE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154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157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58.xml><?xml version="1.0" encoding="utf-8"?>
<p:tagLst xmlns:p="http://schemas.openxmlformats.org/presentationml/2006/main">
  <p:tag name="KSO_WM_UNIT_VALUE" val="1398*177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2603_9*d*1"/>
  <p:tag name="KSO_WM_TEMPLATE_CATEGORY" val="custom"/>
  <p:tag name="KSO_WM_TEMPLATE_INDEX" val="20202603"/>
  <p:tag name="KSO_WM_UNIT_SUPPORT_UNIT_TYPE" val="[&quot;all&quot;]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9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9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216"/>
  <p:tag name="KSO_WM_UNIT_TYPE" val="f"/>
  <p:tag name="KSO_WM_UNIT_INDEX" val="1"/>
</p:tagLst>
</file>

<file path=ppt/tags/tag161.xml><?xml version="1.0" encoding="utf-8"?>
<p:tagLst xmlns:p="http://schemas.openxmlformats.org/presentationml/2006/main">
  <p:tag name="KSO_WM_SLIDE_ID" val="custom20202603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icTxt"/>
  <p:tag name="KSO_WM_SLIDE_SIZE" val="866*400"/>
  <p:tag name="KSO_WM_SLIDE_POSITION" val="45*60"/>
  <p:tag name="KSO_WM_SLIDE_LAYOUT" val="a_d_f"/>
  <p:tag name="KSO_WM_SLIDE_LAYOUT_CNT" val="1_1_1"/>
  <p:tag name="KSO_WM_TEMPLATE_MASTER_TYPE" val="1"/>
  <p:tag name="KSO_WM_TEMPLATE_COLOR_TYPE" val="1"/>
</p:tagLst>
</file>

<file path=ppt/tags/tag162.xml><?xml version="1.0" encoding="utf-8"?>
<p:tagLst xmlns:p="http://schemas.openxmlformats.org/presentationml/2006/main">
  <p:tag name="KSO_WM_UNIT_VALUE" val="876*301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2603_11*d*1"/>
  <p:tag name="KSO_WM_TEMPLATE_CATEGORY" val="custom"/>
  <p:tag name="KSO_WM_TEMPLATE_INDEX" val="20202603"/>
  <p:tag name="KSO_WM_UNIT_SUPPORT_UNIT_TYPE" val="[&quot;all&quot;]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11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59"/>
  <p:tag name="KSO_WM_UNIT_TYPE" val="f"/>
  <p:tag name="KSO_WM_UNIT_INDEX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11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30"/>
  <p:tag name="KSO_WM_UNIT_TYPE" val="a"/>
  <p:tag name="KSO_WM_UNIT_INDEX" val="1"/>
</p:tagLst>
</file>

<file path=ppt/tags/tag165.xml><?xml version="1.0" encoding="utf-8"?>
<p:tagLst xmlns:p="http://schemas.openxmlformats.org/presentationml/2006/main">
  <p:tag name="KSO_WM_SLIDE_ID" val="custom20202603_11"/>
  <p:tag name="KSO_WM_TEMPLATE_SUBCATEGORY" val="0"/>
  <p:tag name="KSO_WM_SLIDE_ITEM_CNT" val="0"/>
  <p:tag name="KSO_WM_SLIDE_INDEX" val="11"/>
  <p:tag name="KSO_WM_TAG_VERSION" val="1.0"/>
  <p:tag name="KSO_WM_BEAUTIFY_FLAG" val="#wm#"/>
  <p:tag name="KSO_WM_TEMPLATE_CATEGORY" val="custom"/>
  <p:tag name="KSO_WM_TEMPLATE_INDEX" val="20202603"/>
  <p:tag name="KSO_WM_SLIDE_LAYOUT" val="a_d_f"/>
  <p:tag name="KSO_WM_SLIDE_LAYOUT_CNT" val="1_1_1"/>
  <p:tag name="KSO_WM_SLIDE_TYPE" val="text"/>
  <p:tag name="KSO_WM_SLIDE_SUBTYPE" val="picTxt"/>
  <p:tag name="KSO_WM_SLIDE_SIZE" val="866*426"/>
  <p:tag name="KSO_WM_SLIDE_POSITION" val="46*44"/>
  <p:tag name="KSO_WM_TEMPLATE_MASTER_TYPE" val="1"/>
  <p:tag name="KSO_WM_TEMPLATE_COLOR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13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20"/>
  <p:tag name="KSO_WM_UNIT_TYPE" val="f"/>
  <p:tag name="KSO_WM_UNIT_INDEX" val="1"/>
</p:tagLst>
</file>

<file path=ppt/tags/tag167.xml><?xml version="1.0" encoding="utf-8"?>
<p:tagLst xmlns:p="http://schemas.openxmlformats.org/presentationml/2006/main">
  <p:tag name="KSO_WM_SLIDE_ID" val="custom20202603_13"/>
  <p:tag name="KSO_WM_TEMPLATE_SUBCATEGORY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21*329"/>
  <p:tag name="KSO_WM_SLIDE_POSITION" val="119*105"/>
  <p:tag name="KSO_WM_SLIDE_LAYOUT" val="a_f"/>
  <p:tag name="KSO_WM_SLIDE_LAYOUT_CNT" val="1_1"/>
  <p:tag name="KSO_WM_TEMPLATE_MASTER_TYPE" val="1"/>
  <p:tag name="KSO_WM_TEMPLATE_COLOR_TYPE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13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20"/>
  <p:tag name="KSO_WM_UNIT_TYPE" val="f"/>
  <p:tag name="KSO_WM_UNIT_INDEX" val="1"/>
</p:tagLst>
</file>

<file path=ppt/tags/tag169.xml><?xml version="1.0" encoding="utf-8"?>
<p:tagLst xmlns:p="http://schemas.openxmlformats.org/presentationml/2006/main">
  <p:tag name="KSO_WM_SLIDE_ID" val="custom20202603_13"/>
  <p:tag name="KSO_WM_TEMPLATE_SUBCATEGORY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21*329"/>
  <p:tag name="KSO_WM_SLIDE_POSITION" val="119*105"/>
  <p:tag name="KSO_WM_SLIDE_LAYOUT" val="a_f"/>
  <p:tag name="KSO_WM_SLIDE_LAYOUT_CNT" val="1_1"/>
  <p:tag name="KSO_WM_TEMPLATE_MASTER_TYPE" val="1"/>
  <p:tag name="KSO_WM_TEMPLATE_COLOR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13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20"/>
  <p:tag name="KSO_WM_UNIT_TYPE" val="f"/>
  <p:tag name="KSO_WM_UNIT_INDEX" val="1"/>
</p:tagLst>
</file>

<file path=ppt/tags/tag171.xml><?xml version="1.0" encoding="utf-8"?>
<p:tagLst xmlns:p="http://schemas.openxmlformats.org/presentationml/2006/main">
  <p:tag name="KSO_WM_SLIDE_ID" val="custom20202603_13"/>
  <p:tag name="KSO_WM_TEMPLATE_SUBCATEGORY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21*329"/>
  <p:tag name="KSO_WM_SLIDE_POSITION" val="119*105"/>
  <p:tag name="KSO_WM_SLIDE_LAYOUT" val="a_f"/>
  <p:tag name="KSO_WM_SLIDE_LAYOUT_CNT" val="1_1"/>
  <p:tag name="KSO_WM_TEMPLATE_MASTER_TYPE" val="1"/>
  <p:tag name="KSO_WM_TEMPLATE_COLOR_TYPE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13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20"/>
  <p:tag name="KSO_WM_UNIT_TYPE" val="f"/>
  <p:tag name="KSO_WM_UNIT_INDEX" val="1"/>
</p:tagLst>
</file>

<file path=ppt/tags/tag173.xml><?xml version="1.0" encoding="utf-8"?>
<p:tagLst xmlns:p="http://schemas.openxmlformats.org/presentationml/2006/main">
  <p:tag name="KSO_WM_SLIDE_ID" val="custom20202603_13"/>
  <p:tag name="KSO_WM_TEMPLATE_SUBCATEGORY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21*329"/>
  <p:tag name="KSO_WM_SLIDE_POSITION" val="119*105"/>
  <p:tag name="KSO_WM_SLIDE_LAYOUT" val="a_f"/>
  <p:tag name="KSO_WM_SLIDE_LAYOUT_CNT" val="1_1"/>
  <p:tag name="KSO_WM_TEMPLATE_MASTER_TYPE" val="1"/>
  <p:tag name="KSO_WM_TEMPLATE_COLOR_TYPE" val="1"/>
</p:tagLst>
</file>

<file path=ppt/tags/tag174.xml><?xml version="1.0" encoding="utf-8"?>
<p:tagLst xmlns:p="http://schemas.openxmlformats.org/presentationml/2006/main">
  <p:tag name="KSO_WM_UNIT_ISCONTENTSTITLE" val="0"/>
  <p:tag name="KSO_WM_UNIT_PRESET_TEXT" val="简约通用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03_1*a*1"/>
  <p:tag name="KSO_WM_TEMPLATE_CATEGORY" val="custom"/>
  <p:tag name="KSO_WM_TEMPLATE_INDEX" val="20202603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ISCONTENTS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603_1*b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单击此处添加副标题"/>
</p:tagLst>
</file>

<file path=ppt/tags/tag176.xml><?xml version="1.0" encoding="utf-8"?>
<p:tagLst xmlns:p="http://schemas.openxmlformats.org/presentationml/2006/main">
  <p:tag name="KSO_WM_UNIT_ISCONTENTSTITLE" val="0"/>
  <p:tag name="KSO_WM_UNIT_PRESET_TEXT" val="汇报人姓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603_1*b*2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VALUE" val="6"/>
</p:tagLst>
</file>

<file path=ppt/tags/tag177.xml><?xml version="1.0" encoding="utf-8"?>
<p:tagLst xmlns:p="http://schemas.openxmlformats.org/presentationml/2006/main">
  <p:tag name="KSO_WM_UNIT_ISCONTENTSTITLE" val="0"/>
  <p:tag name="KSO_WM_UNIT_PRESET_TEXT" val="汇报日期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2603_1*b*3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VALUE" val="6"/>
</p:tagLst>
</file>

<file path=ppt/tags/tag178.xml><?xml version="1.0" encoding="utf-8"?>
<p:tagLst xmlns:p="http://schemas.openxmlformats.org/presentationml/2006/main">
  <p:tag name="KSO_WM_TEMPLATE_THUMBS_INDEX" val="1、5、6、7、8、9、10、11、12、14"/>
  <p:tag name="KSO_WM_SLIDE_ID" val="custom20202603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03"/>
  <p:tag name="KSO_WM_SLIDE_LAYOUT" val="a_b"/>
  <p:tag name="KSO_WM_SLIDE_LAYOUT_CNT" val="1_3"/>
  <p:tag name="KSO_WM_TEMPLATE_MASTER_TYPE" val="1"/>
  <p:tag name="KSO_WM_TEMPLATE_COLOR_TYPE" val="1"/>
  <p:tag name="KSO_WM_TEMPLATE_MASTER_THUMB_INDEX" val="12"/>
</p:tagLst>
</file>

<file path=ppt/tags/tag179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603_3*l_h_a*1_1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ISCONTENTSTITLE" val="0"/>
  <p:tag name="KSO_WM_UNIT_PRESET_TEXT_INDEX" val="0"/>
  <p:tag name="KSO_WM_UNIT_PRESET_TEXT_LEN" val="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603_3*l_h_i*1_1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603_3*l_h_a*1_2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ISCONTENTSTITLE" val="0"/>
  <p:tag name="KSO_WM_UNIT_PRESET_TEXT_INDEX" val="0"/>
  <p:tag name="KSO_WM_UNIT_PRESET_TEXT_LEN" val="8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603_3*l_h_i*1_2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603_3*l_h_a*1_3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ISCONTENTSTITLE" val="0"/>
  <p:tag name="KSO_WM_UNIT_PRESET_TEXT_INDEX" val="0"/>
  <p:tag name="KSO_WM_UNIT_PRESET_TEXT_LEN" val="8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603_3*l_h_i*1_3_1"/>
  <p:tag name="KSO_WM_TEMPLATE_CATEGORY" val="custom"/>
  <p:tag name="KSO_WM_TEMPLATE_INDEX" val="2020260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603_3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603_3*i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3*d*1"/>
  <p:tag name="KSO_WM_UNIT_LAYERLEVEL" val="1"/>
  <p:tag name="KSO_WM_TAG_VERSION" val="1.0"/>
  <p:tag name="KSO_WM_BEAUTIFY_FLAG" val="#wm#"/>
  <p:tag name="KSO_WM_UNIT_VALUE" val="1422*1879"/>
  <p:tag name="KSO_WM_DIAGRAM_GROUP_CODE" val="l1-1"/>
  <p:tag name="KSO_WM_UNIT_TYPE" val="d"/>
  <p:tag name="KSO_WM_UNIT_INDEX" val="1"/>
  <p:tag name="KSO_WM_TEMPLATE_CATEGORY" val="custom"/>
  <p:tag name="KSO_WM_TEMPLATE_INDEX" val="20202603"/>
  <p:tag name="KSO_WM_UNIT_SUPPORT_UNIT_TYPE" val="[&quot;all&quot;]"/>
  <p:tag name="KSO_WM_UNIT_USESOURCEFORMAT_APPLY" val="1"/>
</p:tagLst>
</file>

<file path=ppt/tags/tag188.xml><?xml version="1.0" encoding="utf-8"?>
<p:tagLst xmlns:p="http://schemas.openxmlformats.org/presentationml/2006/main">
  <p:tag name="KSO_WM_SLIDE_ID" val="custom20202603_3"/>
  <p:tag name="KSO_WM_TEMPLATE_SUBCATEGORY" val="0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03"/>
  <p:tag name="KSO_WM_SLIDE_LAYOUT" val="a_d_l"/>
  <p:tag name="KSO_WM_SLIDE_LAYOUT_CNT" val="1_1_1"/>
  <p:tag name="KSO_WM_TEMPLATE_MASTER_TYPE" val="1"/>
  <p:tag name="KSO_WM_TEMPLATE_COLOR_TYPE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191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194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197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203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206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a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3_8*f*1"/>
  <p:tag name="KSO_WM_TEMPLATE_CATEGORY" val="custom"/>
  <p:tag name="KSO_WM_TEMPLATE_INDEX" val="20202603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TYPE" val="f"/>
  <p:tag name="KSO_WM_UNIT_INDEX" val="1"/>
</p:tagLst>
</file>

<file path=ppt/tags/tag209.xml><?xml version="1.0" encoding="utf-8"?>
<p:tagLst xmlns:p="http://schemas.openxmlformats.org/presentationml/2006/main">
  <p:tag name="KSO_WM_SLIDE_ID" val="custom20202603_8"/>
  <p:tag name="KSO_WM_TEMPLATE_SUBCATEGORY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2603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PRESET_TEXT" val="谢谢观看"/>
  <p:tag name="KSO_WM_UNIT_NOCLEAR" val="1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03_14*a*1"/>
  <p:tag name="KSO_WM_TEMPLATE_CATEGORY" val="custom"/>
  <p:tag name="KSO_WM_TEMPLATE_INDEX" val="20202603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3"/>
  <p:tag name="KSO_WM_SLIDE_ID" val="custom20202603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SLIDE_LAYOUT" val="a"/>
  <p:tag name="KSO_WM_SLIDE_LAYOUT_CNT" val="1"/>
  <p:tag name="KSO_WM_SLIDE_TYPE" val="endPage"/>
  <p:tag name="KSO_WM_SLIDE_SUBTYPE" val="pureTxt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1">
      <a:dk1>
        <a:srgbClr val="000000"/>
      </a:dk1>
      <a:lt1>
        <a:srgbClr val="FFFFFF"/>
      </a:lt1>
      <a:dk2>
        <a:srgbClr val="EBEBEB"/>
      </a:dk2>
      <a:lt2>
        <a:srgbClr val="F2F3F3"/>
      </a:lt2>
      <a:accent1>
        <a:srgbClr val="85B57C"/>
      </a:accent1>
      <a:accent2>
        <a:srgbClr val="84AD88"/>
      </a:accent2>
      <a:accent3>
        <a:srgbClr val="82A293"/>
      </a:accent3>
      <a:accent4>
        <a:srgbClr val="829AA0"/>
      </a:accent4>
      <a:accent5>
        <a:srgbClr val="7C8CA8"/>
      </a:accent5>
      <a:accent6>
        <a:srgbClr val="7C85B5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0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1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2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3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4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5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6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7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8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19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2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20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3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4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5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6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7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8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ppt/theme/themeOverride9.xml><?xml version="1.0" encoding="utf-8"?>
<a:themeOverride xmlns:a="http://schemas.openxmlformats.org/drawingml/2006/main">
  <a:clrScheme name="1">
    <a:dk1>
      <a:srgbClr val="000000"/>
    </a:dk1>
    <a:lt1>
      <a:srgbClr val="FFFFFF"/>
    </a:lt1>
    <a:dk2>
      <a:srgbClr val="EBEBEB"/>
    </a:dk2>
    <a:lt2>
      <a:srgbClr val="F2F3F3"/>
    </a:lt2>
    <a:accent1>
      <a:srgbClr val="85B57C"/>
    </a:accent1>
    <a:accent2>
      <a:srgbClr val="84AD88"/>
    </a:accent2>
    <a:accent3>
      <a:srgbClr val="82A293"/>
    </a:accent3>
    <a:accent4>
      <a:srgbClr val="829AA0"/>
    </a:accent4>
    <a:accent5>
      <a:srgbClr val="7C8CA8"/>
    </a:accent5>
    <a:accent6>
      <a:srgbClr val="7C85B5"/>
    </a:accent6>
    <a:hlink>
      <a:srgbClr val="658BD5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2509</Words>
  <Application>WPS 演示</Application>
  <PresentationFormat>宽屏</PresentationFormat>
  <Paragraphs>129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Arial Unicode MS</vt:lpstr>
      <vt:lpstr>Calibri</vt:lpstr>
      <vt:lpstr>微软雅黑</vt:lpstr>
      <vt:lpstr>汉仪旗黑-85S</vt:lpstr>
      <vt:lpstr>黑体</vt:lpstr>
      <vt:lpstr>Segoe UI</vt:lpstr>
      <vt:lpstr>(使用中文字体)</vt:lpstr>
      <vt:lpstr>Segoe Print</vt:lpstr>
      <vt:lpstr>Office 主题​​</vt:lpstr>
      <vt:lpstr>PowerPoint 演示文稿</vt:lpstr>
      <vt:lpstr>简约通用模板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PowerPoint 演示文稿</vt:lpstr>
      <vt:lpstr>PowerPoint 演示文稿</vt:lpstr>
      <vt:lpstr>1.预约挂号</vt:lpstr>
      <vt:lpstr>PowerPoint 演示文稿</vt:lpstr>
      <vt:lpstr>单击此处添加标题</vt:lpstr>
      <vt:lpstr>单击此处添加标题</vt:lpstr>
      <vt:lpstr>单击此处添加标题</vt:lpstr>
      <vt:lpstr>语言讲解</vt:lpstr>
      <vt:lpstr>语言讲解</vt:lpstr>
      <vt:lpstr>语言讲解</vt:lpstr>
      <vt:lpstr>语言讲解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鑫歆</cp:lastModifiedBy>
  <cp:revision>4</cp:revision>
  <dcterms:created xsi:type="dcterms:W3CDTF">2019-10-24T15:41:55Z</dcterms:created>
  <dcterms:modified xsi:type="dcterms:W3CDTF">2019-10-24T16:06:00Z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</Properties>
</file>