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9" r:id="rId4"/>
    <p:sldId id="259" r:id="rId6"/>
    <p:sldId id="262" r:id="rId7"/>
    <p:sldId id="292" r:id="rId8"/>
    <p:sldId id="290" r:id="rId9"/>
    <p:sldId id="293" r:id="rId10"/>
    <p:sldId id="291" r:id="rId11"/>
    <p:sldId id="269" r:id="rId12"/>
    <p:sldId id="263" r:id="rId13"/>
    <p:sldId id="313" r:id="rId14"/>
    <p:sldId id="314" r:id="rId15"/>
    <p:sldId id="315" r:id="rId16"/>
    <p:sldId id="316" r:id="rId17"/>
    <p:sldId id="312" r:id="rId18"/>
    <p:sldId id="317" r:id="rId19"/>
    <p:sldId id="318" r:id="rId20"/>
    <p:sldId id="274" r:id="rId21"/>
    <p:sldId id="279" r:id="rId22"/>
    <p:sldId id="319" r:id="rId23"/>
    <p:sldId id="275" r:id="rId24"/>
    <p:sldId id="277" r:id="rId25"/>
    <p:sldId id="328" r:id="rId26"/>
    <p:sldId id="329" r:id="rId27"/>
    <p:sldId id="311" r:id="rId28"/>
    <p:sldId id="270" r:id="rId2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0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幻灯片图像占位符 4"/>
          <p:cNvSpPr/>
          <p:nvPr>
            <p:ph type="sldImg" idx="2"/>
          </p:nvPr>
        </p:nvSpPr>
        <p:spPr/>
      </p:sp>
      <p:sp>
        <p:nvSpPr>
          <p:cNvPr id="6" name="幻灯片图像占位符 5"/>
          <p:cNvSpPr/>
          <p:nvPr>
            <p:ph type="sldImg" idx="2"/>
          </p:nvPr>
        </p:nvSpPr>
        <p:spPr/>
      </p:sp>
      <p:sp>
        <p:nvSpPr>
          <p:cNvPr id="7" name="幻灯片图像占位符 6"/>
          <p:cNvSpPr/>
          <p:nvPr>
            <p:ph type="sldImg" idx="2"/>
          </p:nvPr>
        </p:nvSpPr>
        <p:spPr/>
      </p:sp>
      <p:sp>
        <p:nvSpPr>
          <p:cNvPr id="8" name="文本占位符 7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5FFC-A74D-403C-A3F4-3C5F218C075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34B7-97CB-495B-B33E-BE6245FEFC5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6078-8723-4BA4-AB34-67C3F33DE504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F8E-5AF5-4174-BDE6-801969646E0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3CD-FA95-42C4-BF1B-00A5C552F72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4848-0780-4187-BFEF-24B331D474C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A4D9-D5B6-44B0-B498-E33591AD8A31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00FE-465F-4BA5-9682-720D2A32B88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9CE6-1885-4F06-8591-75AA3C761E6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802F-DFDA-49F4-BE9A-6363E11EA08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3B2C-E81B-4B91-A712-07BE076C369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3F7D-F170-46BD-8F15-CDAE77A14D0E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FC66-8478-41B4-A936-318CE26920CB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93-C9F7-4EB3-8361-64630CB7702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D8A5-0DA4-40B8-8908-C78890782FD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6A0-C775-432B-ADDD-2FAD2AE1ABFD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492F-123E-49F6-B7D3-AFB4460B29C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270F-4F41-4A39-86A6-6EA0DF649CA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9A63-AD1E-42BF-841B-35DB72F3AE7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2B6-1597-48C3-82AC-6A0A43D2AD39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D22-69E0-46EE-BC7C-A2AB6F84B42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1CD75141-E5B2-4205-A0DB-6F5F5B93ACE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defRPr/>
            </a:pPr>
            <a:fld id="{FFFE5A4E-493D-4887-A622-D971A743CB5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F3F3F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F3F3F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6" Type="http://schemas.openxmlformats.org/officeDocument/2006/relationships/image" Target="../media/image17.png"/><Relationship Id="rId5" Type="http://schemas.openxmlformats.org/officeDocument/2006/relationships/hyperlink" Target="&#20986;&#34892;&#26041;&#24335;\3.1.2-1&#20056;&#22320;&#38081;%20%5b&#35270;&#39057;%5d&#26032;&#38395;&#38142;&#25509;&#65306;&#22269;&#22806;&#22320;&#38081;&#30340;&#20056;&#36710;&#25991;&#26126;.mp4" TargetMode="External"/><Relationship Id="rId4" Type="http://schemas.openxmlformats.org/officeDocument/2006/relationships/image" Target="../media/image48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17.png"/><Relationship Id="rId4" Type="http://schemas.openxmlformats.org/officeDocument/2006/relationships/hyperlink" Target="..\&#20986;&#34892;&#26041;&#24335;\26&#20056;&#22320;&#38081;.mp4" TargetMode="External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081" name="矩形 333"/>
          <p:cNvSpPr>
            <a:spLocks noChangeArrowheads="1"/>
          </p:cNvSpPr>
          <p:nvPr/>
        </p:nvSpPr>
        <p:spPr bwMode="auto">
          <a:xfrm>
            <a:off x="7505700" y="482600"/>
            <a:ext cx="1258888" cy="649288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1851025"/>
            <a:ext cx="5037138" cy="777875"/>
          </a:xfrm>
        </p:spPr>
        <p:txBody>
          <a:bodyPr/>
          <a:lstStyle/>
          <a:p>
            <a:pPr marL="0" indent="0" eaLnBrk="1" hangingPunct="1"/>
            <a:r>
              <a:rPr lang="zh-CN" altLang="en-US" smtClean="0"/>
              <a:t>出国旅游那些事</a:t>
            </a:r>
            <a:endParaRPr lang="zh-CN" altLang="en-US" smtClean="0"/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7129145" y="4552315"/>
            <a:ext cx="2014855" cy="187960"/>
          </a:xfrm>
        </p:spPr>
        <p:txBody>
          <a:bodyPr/>
          <a:lstStyle/>
          <a:p>
            <a:pPr eaLnBrk="1" hangingPunct="1"/>
            <a:r>
              <a:rPr lang="en-US" altLang="zh-CN" smtClean="0"/>
              <a:t>2019.9</a:t>
            </a:r>
            <a:endParaRPr lang="en-US" altLang="zh-CN" smtClean="0"/>
          </a:p>
        </p:txBody>
      </p:sp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3909060" y="437197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sym typeface="微软雅黑" panose="020B0503020204020204" pitchFamily="34" charset="-122"/>
              </a:rPr>
              <a:t>公共教学部</a:t>
            </a:r>
            <a:endParaRPr lang="zh-CN" altLang="en-US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4150" y="501015"/>
            <a:ext cx="662305" cy="61722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49"/>
          <p:cNvSpPr>
            <a:spLocks noChangeArrowheads="1"/>
          </p:cNvSpPr>
          <p:nvPr/>
        </p:nvSpPr>
        <p:spPr bwMode="auto">
          <a:xfrm>
            <a:off x="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24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026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026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026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7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4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0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02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sp>
        <p:nvSpPr>
          <p:cNvPr id="10258" name="矩形 1"/>
          <p:cNvSpPr>
            <a:spLocks noChangeArrowheads="1"/>
          </p:cNvSpPr>
          <p:nvPr/>
        </p:nvSpPr>
        <p:spPr bwMode="auto">
          <a:xfrm>
            <a:off x="1628140" y="1231265"/>
            <a:ext cx="2546350" cy="46037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乘坐地铁不文明行为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" name="图片 2" descr="15673981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1231265"/>
            <a:ext cx="2192655" cy="2850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135" y="1990090"/>
            <a:ext cx="414972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>
                <a:latin typeface="宋体" panose="02010600030101010101" pitchFamily="2" charset="-122"/>
                <a:sym typeface="宋体" panose="02010600030101010101" pitchFamily="2" charset="-122"/>
              </a:rPr>
              <a:t>https://www.wukong.com/answer/6517133963318788355/</a:t>
            </a: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>
                <a:latin typeface="宋体" panose="02010600030101010101" pitchFamily="2" charset="-122"/>
                <a:sym typeface="宋体" panose="02010600030101010101" pitchFamily="2" charset="-122"/>
              </a:rPr>
              <a:t>以上事件源于Facebook上的一个主页，名为Melbourne Train Stories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8255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379920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你身边的地铁不文明行为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(IQ4M0N)DZJ4P$$]89O4RV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1742440"/>
            <a:ext cx="1791335" cy="2753360"/>
          </a:xfrm>
          <a:prstGeom prst="rect">
            <a:avLst/>
          </a:prstGeom>
        </p:spPr>
      </p:pic>
      <p:pic>
        <p:nvPicPr>
          <p:cNvPr id="7" name="图片 6" descr="R9OSWKG6PVPK)$8@439HB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480" y="1742440"/>
            <a:ext cx="1835785" cy="2774950"/>
          </a:xfrm>
          <a:prstGeom prst="rect">
            <a:avLst/>
          </a:prstGeom>
        </p:spPr>
      </p:pic>
      <p:pic>
        <p:nvPicPr>
          <p:cNvPr id="8" name="图片 7" descr="@{BW@8W9{@SCRME@{((PM}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590" y="1742440"/>
            <a:ext cx="1832610" cy="277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8255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379920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你身边的地铁不文明行为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ODJ~A0HYV)0WKS5]L$@E8Q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05" y="1658620"/>
            <a:ext cx="1913890" cy="2836545"/>
          </a:xfrm>
          <a:prstGeom prst="rect">
            <a:avLst/>
          </a:prstGeom>
        </p:spPr>
      </p:pic>
      <p:pic>
        <p:nvPicPr>
          <p:cNvPr id="5" name="图片 4" descr="@TETFPZ7XTL3]G3BAXYH2_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185" y="1644650"/>
            <a:ext cx="1905635" cy="2854325"/>
          </a:xfrm>
          <a:prstGeom prst="rect">
            <a:avLst/>
          </a:prstGeom>
        </p:spPr>
      </p:pic>
      <p:pic>
        <p:nvPicPr>
          <p:cNvPr id="9" name="图片 8" descr="(R(KJOA}URAEQGJI`6G80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505" y="1645285"/>
            <a:ext cx="1925955" cy="2875915"/>
          </a:xfrm>
          <a:prstGeom prst="rect">
            <a:avLst/>
          </a:prstGeom>
        </p:spPr>
      </p:pic>
      <p:pic>
        <p:nvPicPr>
          <p:cNvPr id="10" name="图片 9" descr="UL~4J{UT]BO2UKH7L6CK]}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250" y="1009650"/>
            <a:ext cx="2095500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1905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379920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你身边的地铁不文明行为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 descr="UL~4J{UT]BO2UKH7L6CK]}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240" y="1698625"/>
            <a:ext cx="1875790" cy="2797175"/>
          </a:xfrm>
          <a:prstGeom prst="rect">
            <a:avLst/>
          </a:prstGeom>
        </p:spPr>
      </p:pic>
      <p:pic>
        <p:nvPicPr>
          <p:cNvPr id="6" name="图片 5" descr="]PWY]U[YE}Y5V6KBOR%X0N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550" y="1698625"/>
            <a:ext cx="4050030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1905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379920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你身边的地铁不文明行为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{6N(37MRKLE%)E0(YF[]EJ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0" y="1730375"/>
            <a:ext cx="3886200" cy="2667000"/>
          </a:xfrm>
          <a:prstGeom prst="rect">
            <a:avLst/>
          </a:prstGeom>
        </p:spPr>
      </p:pic>
      <p:pic>
        <p:nvPicPr>
          <p:cNvPr id="5" name="图片 4" descr="GTO}3YNFHM%H4IO6N3%@NE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785" y="1679575"/>
            <a:ext cx="1800860" cy="271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作为一名普通乘客，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105" y="171640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你对地铁不文明行为会不会制止？</a:t>
            </a:r>
            <a:endParaRPr lang="zh-CN" altLang="en-US"/>
          </a:p>
        </p:txBody>
      </p:sp>
      <p:pic>
        <p:nvPicPr>
          <p:cNvPr id="5" name="图片 4" descr="7W1DG5}(7@B)WRQ7WL7E2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65" y="1191895"/>
            <a:ext cx="3847465" cy="2759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作为一名普通乘客，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1745" y="1698625"/>
            <a:ext cx="566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对于地铁不文明行为，</a:t>
            </a:r>
            <a:r>
              <a:rPr lang="zh-CN" altLang="en-US">
                <a:sym typeface="+mn-ea"/>
              </a:rPr>
              <a:t>你</a:t>
            </a:r>
            <a:r>
              <a:rPr lang="zh-CN" altLang="en-US"/>
              <a:t>觉得应该怎样改善这些行为？</a:t>
            </a:r>
            <a:endParaRPr lang="zh-CN" altLang="en-US"/>
          </a:p>
        </p:txBody>
      </p:sp>
      <p:pic>
        <p:nvPicPr>
          <p:cNvPr id="6" name="图片 5" descr="15674060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" y="2066925"/>
            <a:ext cx="1811020" cy="2355215"/>
          </a:xfrm>
          <a:prstGeom prst="rect">
            <a:avLst/>
          </a:prstGeom>
        </p:spPr>
      </p:pic>
      <p:pic>
        <p:nvPicPr>
          <p:cNvPr id="7" name="图片 6" descr="15674062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735" y="2047240"/>
            <a:ext cx="1826895" cy="2374900"/>
          </a:xfrm>
          <a:prstGeom prst="rect">
            <a:avLst/>
          </a:prstGeom>
        </p:spPr>
      </p:pic>
      <p:pic>
        <p:nvPicPr>
          <p:cNvPr id="8" name="图片 7" descr="15674081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4265" y="2047240"/>
            <a:ext cx="1724025" cy="2241550"/>
          </a:xfrm>
          <a:prstGeom prst="rect">
            <a:avLst/>
          </a:prstGeom>
        </p:spPr>
      </p:pic>
      <p:pic>
        <p:nvPicPr>
          <p:cNvPr id="9" name="图片 8" descr="15674086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6575" y="1980565"/>
            <a:ext cx="1598930" cy="2078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356553" y="175037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新加坡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356553" y="2396490"/>
            <a:ext cx="2016125" cy="15843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禁止打架、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禁止吸烟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6" name="矩形 5"/>
          <p:cNvSpPr>
            <a:spLocks noChangeArrowheads="1"/>
          </p:cNvSpPr>
          <p:nvPr/>
        </p:nvSpPr>
        <p:spPr bwMode="auto">
          <a:xfrm>
            <a:off x="2496503" y="175037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美国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07" name="矩形 6"/>
          <p:cNvSpPr>
            <a:spLocks noChangeArrowheads="1"/>
          </p:cNvSpPr>
          <p:nvPr/>
        </p:nvSpPr>
        <p:spPr bwMode="auto">
          <a:xfrm>
            <a:off x="2496503" y="2396490"/>
            <a:ext cx="2016125" cy="15843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禁止穿溜冰鞋、踩滑板车或滑板车乘坐地铁、禁止行包占座或阻挡车厢门、禁止躺卧睡觉、禁止随地大小便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8" name="矩形 7"/>
          <p:cNvSpPr>
            <a:spLocks noChangeArrowheads="1"/>
          </p:cNvSpPr>
          <p:nvPr/>
        </p:nvSpPr>
        <p:spPr bwMode="auto">
          <a:xfrm>
            <a:off x="4636453" y="175037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巴黎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09" name="矩形 8"/>
          <p:cNvSpPr>
            <a:spLocks noChangeArrowheads="1"/>
          </p:cNvSpPr>
          <p:nvPr/>
        </p:nvSpPr>
        <p:spPr bwMode="auto">
          <a:xfrm>
            <a:off x="4636770" y="2396490"/>
            <a:ext cx="2016125" cy="56451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禁止看美女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0" name="矩形 9"/>
          <p:cNvSpPr>
            <a:spLocks noChangeArrowheads="1"/>
          </p:cNvSpPr>
          <p:nvPr/>
        </p:nvSpPr>
        <p:spPr bwMode="auto">
          <a:xfrm>
            <a:off x="4628515" y="2960688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ym typeface="微软雅黑" panose="020B0503020204020204" pitchFamily="34" charset="-122"/>
              </a:rPr>
              <a:t>伦敦、印度、德国</a:t>
            </a:r>
            <a:endParaRPr lang="zh-CN" altLang="en-US" sz="1600">
              <a:sym typeface="微软雅黑" panose="020B0503020204020204" pitchFamily="34" charset="-122"/>
            </a:endParaRPr>
          </a:p>
        </p:txBody>
      </p:sp>
      <p:sp>
        <p:nvSpPr>
          <p:cNvPr id="12311" name="矩形 10"/>
          <p:cNvSpPr>
            <a:spLocks noChangeArrowheads="1"/>
          </p:cNvSpPr>
          <p:nvPr/>
        </p:nvSpPr>
        <p:spPr bwMode="auto">
          <a:xfrm>
            <a:off x="4636770" y="3536950"/>
            <a:ext cx="2016125" cy="51562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禁止饮酒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347028" y="228854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7" name="矩形 16"/>
          <p:cNvSpPr>
            <a:spLocks noChangeArrowheads="1"/>
          </p:cNvSpPr>
          <p:nvPr/>
        </p:nvSpPr>
        <p:spPr bwMode="auto">
          <a:xfrm>
            <a:off x="2486978" y="2288540"/>
            <a:ext cx="2016125" cy="349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8" name="矩形 17"/>
          <p:cNvSpPr>
            <a:spLocks noChangeArrowheads="1"/>
          </p:cNvSpPr>
          <p:nvPr/>
        </p:nvSpPr>
        <p:spPr bwMode="auto">
          <a:xfrm>
            <a:off x="4628515" y="228854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9" name="矩形 18"/>
          <p:cNvSpPr>
            <a:spLocks noChangeArrowheads="1"/>
          </p:cNvSpPr>
          <p:nvPr/>
        </p:nvSpPr>
        <p:spPr bwMode="auto">
          <a:xfrm>
            <a:off x="4636770" y="3481705"/>
            <a:ext cx="2016125" cy="349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23520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93725" y="29845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5768340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世界各国为维护地铁安全运营，均有严格禁令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6723063" y="174720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日本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6797675" y="228854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6800215" y="2396490"/>
            <a:ext cx="2016125" cy="129730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禁止接电话</a:t>
            </a:r>
            <a:r>
              <a:rPr lang="zh-CN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、</a:t>
            </a:r>
            <a:endParaRPr lang="zh-CN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禁止大声听音乐、</a:t>
            </a:r>
            <a:endParaRPr lang="zh-CN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禁止在车上化妆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0D7CC9-5B53-48B5-8393-D9C994187770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349"/>
          <p:cNvSpPr>
            <a:spLocks noChangeArrowheads="1"/>
          </p:cNvSpPr>
          <p:nvPr/>
        </p:nvSpPr>
        <p:spPr bwMode="auto">
          <a:xfrm>
            <a:off x="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229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232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2323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232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32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33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229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23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矩形 3"/>
          <p:cNvSpPr>
            <a:spLocks noChangeArrowheads="1"/>
          </p:cNvSpPr>
          <p:nvPr/>
        </p:nvSpPr>
        <p:spPr bwMode="auto">
          <a:xfrm>
            <a:off x="2497138" y="158083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sym typeface="微软雅黑" panose="020B0503020204020204" pitchFamily="34" charset="-122"/>
              </a:rPr>
              <a:t>香港</a:t>
            </a:r>
            <a:endParaRPr lang="en-US" altLang="zh-CN" sz="180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5" name="矩形 4"/>
          <p:cNvSpPr>
            <a:spLocks noChangeArrowheads="1"/>
          </p:cNvSpPr>
          <p:nvPr/>
        </p:nvSpPr>
        <p:spPr bwMode="auto">
          <a:xfrm>
            <a:off x="2497455" y="2251710"/>
            <a:ext cx="2016125" cy="72898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设定5000元港币以下的罚款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6" name="矩形 5"/>
          <p:cNvSpPr>
            <a:spLocks noChangeArrowheads="1"/>
          </p:cNvSpPr>
          <p:nvPr/>
        </p:nvSpPr>
        <p:spPr bwMode="auto">
          <a:xfrm>
            <a:off x="2497138" y="298037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新加坡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07" name="矩形 6"/>
          <p:cNvSpPr>
            <a:spLocks noChangeArrowheads="1"/>
          </p:cNvSpPr>
          <p:nvPr/>
        </p:nvSpPr>
        <p:spPr bwMode="auto">
          <a:xfrm>
            <a:off x="2497455" y="3556635"/>
            <a:ext cx="2016125" cy="47371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罚款最高400美元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08" name="矩形 7"/>
          <p:cNvSpPr>
            <a:spLocks noChangeArrowheads="1"/>
          </p:cNvSpPr>
          <p:nvPr/>
        </p:nvSpPr>
        <p:spPr bwMode="auto">
          <a:xfrm>
            <a:off x="4628833" y="161893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美国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09" name="矩形 8"/>
          <p:cNvSpPr>
            <a:spLocks noChangeArrowheads="1"/>
          </p:cNvSpPr>
          <p:nvPr/>
        </p:nvSpPr>
        <p:spPr bwMode="auto">
          <a:xfrm>
            <a:off x="4637088" y="2265045"/>
            <a:ext cx="2016125" cy="15843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警方有权逮捕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0" name="矩形 9"/>
          <p:cNvSpPr>
            <a:spLocks noChangeArrowheads="1"/>
          </p:cNvSpPr>
          <p:nvPr/>
        </p:nvSpPr>
        <p:spPr bwMode="auto">
          <a:xfrm>
            <a:off x="6778625" y="161893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日本、伦敦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12311" name="矩形 10"/>
          <p:cNvSpPr>
            <a:spLocks noChangeArrowheads="1"/>
          </p:cNvSpPr>
          <p:nvPr/>
        </p:nvSpPr>
        <p:spPr bwMode="auto">
          <a:xfrm>
            <a:off x="6778625" y="2265045"/>
            <a:ext cx="2016125" cy="15843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禁食令约定俗成，靠自觉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6" name="矩形 15"/>
          <p:cNvSpPr>
            <a:spLocks noChangeArrowheads="1"/>
          </p:cNvSpPr>
          <p:nvPr/>
        </p:nvSpPr>
        <p:spPr bwMode="auto">
          <a:xfrm>
            <a:off x="2497138" y="2157095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7" name="矩形 16"/>
          <p:cNvSpPr>
            <a:spLocks noChangeArrowheads="1"/>
          </p:cNvSpPr>
          <p:nvPr/>
        </p:nvSpPr>
        <p:spPr bwMode="auto">
          <a:xfrm>
            <a:off x="2497138" y="3446780"/>
            <a:ext cx="2016125" cy="349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8" name="矩形 17"/>
          <p:cNvSpPr>
            <a:spLocks noChangeArrowheads="1"/>
          </p:cNvSpPr>
          <p:nvPr/>
        </p:nvSpPr>
        <p:spPr bwMode="auto">
          <a:xfrm>
            <a:off x="4629150" y="2157095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2319" name="矩形 18"/>
          <p:cNvSpPr>
            <a:spLocks noChangeArrowheads="1"/>
          </p:cNvSpPr>
          <p:nvPr/>
        </p:nvSpPr>
        <p:spPr bwMode="auto">
          <a:xfrm>
            <a:off x="6769100" y="2157095"/>
            <a:ext cx="2016125" cy="349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23520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93725" y="29845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989330" y="1385888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5768340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地铁禁食是国际通行做法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307975" y="2160270"/>
            <a:ext cx="2016125" cy="3492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b="1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307658" y="164433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ym typeface="微软雅黑" panose="020B0503020204020204" pitchFamily="34" charset="-122"/>
              </a:rPr>
              <a:t>中国北京</a:t>
            </a:r>
            <a:endParaRPr lang="zh-CN" altLang="en-US" sz="1800">
              <a:sym typeface="微软雅黑" panose="020B0503020204020204" pitchFamily="34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307975" y="2265045"/>
            <a:ext cx="2016125" cy="205486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sym typeface="微软雅黑" panose="020B0503020204020204" pitchFamily="34" charset="-122"/>
              </a:rPr>
              <a:t>《关于对轨道交通不文明乘车行为记录个人信用不良信息的实施意见》</a:t>
            </a:r>
            <a:endParaRPr lang="en-US" altLang="zh-CN" sz="10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sym typeface="微软雅黑" panose="020B0503020204020204" pitchFamily="34" charset="-122"/>
              </a:rPr>
              <a:t>地铁“禁食”规定5</a:t>
            </a:r>
            <a:r>
              <a:rPr lang="zh-CN" altLang="en-US" sz="1000">
                <a:solidFill>
                  <a:schemeClr val="bg1"/>
                </a:solidFill>
                <a:sym typeface="微软雅黑" panose="020B0503020204020204" pitchFamily="34" charset="-122"/>
              </a:rPr>
              <a:t>月</a:t>
            </a:r>
            <a:r>
              <a:rPr lang="en-US" altLang="zh-CN" sz="1000">
                <a:solidFill>
                  <a:schemeClr val="bg1"/>
                </a:solidFill>
                <a:sym typeface="微软雅黑" panose="020B0503020204020204" pitchFamily="34" charset="-122"/>
              </a:rPr>
              <a:t>15</a:t>
            </a:r>
            <a:r>
              <a:rPr lang="zh-CN" altLang="en-US" sz="1000">
                <a:solidFill>
                  <a:schemeClr val="bg1"/>
                </a:solidFill>
                <a:sym typeface="微软雅黑" panose="020B0503020204020204" pitchFamily="34" charset="-122"/>
              </a:rPr>
              <a:t>日</a:t>
            </a:r>
            <a:r>
              <a:rPr lang="en-US" altLang="zh-CN" sz="1000">
                <a:solidFill>
                  <a:schemeClr val="bg1"/>
                </a:solidFill>
                <a:sym typeface="微软雅黑" panose="020B0503020204020204" pitchFamily="34" charset="-122"/>
              </a:rPr>
              <a:t>正式实施</a:t>
            </a:r>
            <a:r>
              <a:rPr lang="zh-CN" altLang="en-US" sz="1000">
                <a:solidFill>
                  <a:schemeClr val="bg1"/>
                </a:solidFill>
                <a:sym typeface="微软雅黑" panose="020B0503020204020204" pitchFamily="34" charset="-122"/>
              </a:rPr>
              <a:t>。对不文明乘车行为劝阻制止不听的，地铁运营单位有权拒绝提供乘车服务，并报告公安和交通执法部门，市交通执法部门将其记录个人信用不良信息，公安机关依法进行处理。</a:t>
            </a:r>
            <a:endParaRPr lang="zh-CN" altLang="en-US" sz="10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9"/>
          <p:cNvGrpSpPr/>
          <p:nvPr/>
        </p:nvGrpSpPr>
        <p:grpSpPr bwMode="auto">
          <a:xfrm>
            <a:off x="1250315" y="1223645"/>
            <a:ext cx="3299460" cy="2448560"/>
            <a:chOff x="0" y="0"/>
            <a:chExt cx="4825662" cy="3334358"/>
          </a:xfrm>
        </p:grpSpPr>
        <p:grpSp>
          <p:nvGrpSpPr>
            <p:cNvPr id="24593" name="Group 30"/>
            <p:cNvGrpSpPr/>
            <p:nvPr/>
          </p:nvGrpSpPr>
          <p:grpSpPr bwMode="auto">
            <a:xfrm>
              <a:off x="0" y="0"/>
              <a:ext cx="4825662" cy="3334358"/>
              <a:chOff x="0" y="0"/>
              <a:chExt cx="8542179" cy="5902338"/>
            </a:xfrm>
          </p:grpSpPr>
          <p:grpSp>
            <p:nvGrpSpPr>
              <p:cNvPr id="24596" name="Group 31"/>
              <p:cNvGrpSpPr/>
              <p:nvPr/>
            </p:nvGrpSpPr>
            <p:grpSpPr bwMode="auto">
              <a:xfrm>
                <a:off x="0" y="0"/>
                <a:ext cx="8542179" cy="5902338"/>
                <a:chOff x="0" y="0"/>
                <a:chExt cx="8542179" cy="5902338"/>
              </a:xfrm>
            </p:grpSpPr>
            <p:sp>
              <p:nvSpPr>
                <p:cNvPr id="24598" name="矩形 12"/>
                <p:cNvSpPr>
                  <a:spLocks noChangeArrowheads="1"/>
                </p:cNvSpPr>
                <p:nvPr/>
              </p:nvSpPr>
              <p:spPr bwMode="auto">
                <a:xfrm>
                  <a:off x="3707890" y="5019444"/>
                  <a:ext cx="1080121" cy="652024"/>
                </a:xfrm>
                <a:prstGeom prst="rect">
                  <a:avLst/>
                </a:prstGeom>
                <a:solidFill>
                  <a:srgbClr val="087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rgbClr val="3F3F3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grpSp>
              <p:nvGrpSpPr>
                <p:cNvPr id="24599" name="Group 33"/>
                <p:cNvGrpSpPr/>
                <p:nvPr/>
              </p:nvGrpSpPr>
              <p:grpSpPr bwMode="auto">
                <a:xfrm>
                  <a:off x="0" y="0"/>
                  <a:ext cx="8542179" cy="5186477"/>
                  <a:chOff x="0" y="0"/>
                  <a:chExt cx="6828978" cy="4534715"/>
                </a:xfrm>
              </p:grpSpPr>
              <p:sp>
                <p:nvSpPr>
                  <p:cNvPr id="24601" name="圆角矩形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28976" cy="4534715"/>
                  </a:xfrm>
                  <a:prstGeom prst="roundRect">
                    <a:avLst>
                      <a:gd name="adj" fmla="val 5704"/>
                    </a:avLst>
                  </a:prstGeom>
                  <a:solidFill>
                    <a:srgbClr val="098C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24602" name="矩形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06186"/>
                    <a:ext cx="6828978" cy="3913493"/>
                  </a:xfrm>
                  <a:prstGeom prst="rect">
                    <a:avLst/>
                  </a:prstGeom>
                  <a:solidFill>
                    <a:srgbClr val="0C6A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rgbClr val="3F3F3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 typeface="Arial" panose="020B0604020202020204" pitchFamily="34" charset="0"/>
                      <a:buNone/>
                    </a:pPr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4600" name="梯形 16"/>
                <p:cNvSpPr>
                  <a:spLocks noChangeArrowheads="1"/>
                </p:cNvSpPr>
                <p:nvPr/>
              </p:nvSpPr>
              <p:spPr bwMode="auto">
                <a:xfrm flipV="1">
                  <a:off x="3293430" y="5440599"/>
                  <a:ext cx="1909042" cy="461739"/>
                </a:xfrm>
                <a:custGeom>
                  <a:avLst/>
                  <a:gdLst>
                    <a:gd name="T0" fmla="*/ 149664562 w 21600"/>
                    <a:gd name="T1" fmla="*/ 4935263 h 21600"/>
                    <a:gd name="T2" fmla="*/ 84362068 w 21600"/>
                    <a:gd name="T3" fmla="*/ 9870505 h 21600"/>
                    <a:gd name="T4" fmla="*/ 19059575 w 21600"/>
                    <a:gd name="T5" fmla="*/ 4935263 h 21600"/>
                    <a:gd name="T6" fmla="*/ 8436206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240 w 21600"/>
                    <a:gd name="T13" fmla="*/ 4240 h 21600"/>
                    <a:gd name="T14" fmla="*/ 17360 w 21600"/>
                    <a:gd name="T15" fmla="*/ 1736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4879" y="21600"/>
                      </a:lnTo>
                      <a:lnTo>
                        <a:pt x="16721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878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4597" name="圆角矩形 14"/>
              <p:cNvSpPr>
                <a:spLocks noChangeArrowheads="1"/>
              </p:cNvSpPr>
              <p:nvPr/>
            </p:nvSpPr>
            <p:spPr bwMode="auto">
              <a:xfrm>
                <a:off x="3707893" y="4940047"/>
                <a:ext cx="1080120" cy="118769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4594" name="同心圆 25"/>
            <p:cNvSpPr>
              <a:spLocks noChangeArrowheads="1"/>
            </p:cNvSpPr>
            <p:nvPr/>
          </p:nvSpPr>
          <p:spPr bwMode="auto">
            <a:xfrm>
              <a:off x="1889483" y="723471"/>
              <a:ext cx="1076862" cy="1076862"/>
            </a:xfrm>
            <a:custGeom>
              <a:avLst/>
              <a:gdLst>
                <a:gd name="T0" fmla="*/ 401954 w 1471448"/>
                <a:gd name="T1" fmla="*/ 293947 h 1471448"/>
                <a:gd name="T2" fmla="*/ 823480 w 1471448"/>
                <a:gd name="T3" fmla="*/ 538432 h 1471448"/>
                <a:gd name="T4" fmla="*/ 401954 w 1471448"/>
                <a:gd name="T5" fmla="*/ 782916 h 1471448"/>
                <a:gd name="T6" fmla="*/ 401954 w 1471448"/>
                <a:gd name="T7" fmla="*/ 293947 h 1471448"/>
                <a:gd name="T8" fmla="*/ 538431 w 1471448"/>
                <a:gd name="T9" fmla="*/ 123075 h 1471448"/>
                <a:gd name="T10" fmla="*/ 123075 w 1471448"/>
                <a:gd name="T11" fmla="*/ 538431 h 1471448"/>
                <a:gd name="T12" fmla="*/ 538431 w 1471448"/>
                <a:gd name="T13" fmla="*/ 953787 h 1471448"/>
                <a:gd name="T14" fmla="*/ 953787 w 1471448"/>
                <a:gd name="T15" fmla="*/ 538431 h 1471448"/>
                <a:gd name="T16" fmla="*/ 538431 w 1471448"/>
                <a:gd name="T17" fmla="*/ 123075 h 1471448"/>
                <a:gd name="T18" fmla="*/ 538431 w 1471448"/>
                <a:gd name="T19" fmla="*/ 0 h 1471448"/>
                <a:gd name="T20" fmla="*/ 1076862 w 1471448"/>
                <a:gd name="T21" fmla="*/ 538431 h 1471448"/>
                <a:gd name="T22" fmla="*/ 538431 w 1471448"/>
                <a:gd name="T23" fmla="*/ 1076862 h 1471448"/>
                <a:gd name="T24" fmla="*/ 0 w 1471448"/>
                <a:gd name="T25" fmla="*/ 538431 h 1471448"/>
                <a:gd name="T26" fmla="*/ 538431 w 1471448"/>
                <a:gd name="T27" fmla="*/ 0 h 1471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1448"/>
                <a:gd name="T43" fmla="*/ 0 h 1471448"/>
                <a:gd name="T44" fmla="*/ 1471448 w 1471448"/>
                <a:gd name="T45" fmla="*/ 1471448 h 1471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1448" h="1471448">
                  <a:moveTo>
                    <a:pt x="549239" y="401655"/>
                  </a:moveTo>
                  <a:lnTo>
                    <a:pt x="1125221" y="735725"/>
                  </a:lnTo>
                  <a:lnTo>
                    <a:pt x="549239" y="1069794"/>
                  </a:lnTo>
                  <a:lnTo>
                    <a:pt x="549239" y="401655"/>
                  </a:lnTo>
                  <a:close/>
                  <a:moveTo>
                    <a:pt x="735724" y="168172"/>
                  </a:moveTo>
                  <a:cubicBezTo>
                    <a:pt x="422274" y="168172"/>
                    <a:pt x="168172" y="422274"/>
                    <a:pt x="168172" y="735724"/>
                  </a:cubicBezTo>
                  <a:cubicBezTo>
                    <a:pt x="168172" y="1049174"/>
                    <a:pt x="422274" y="1303276"/>
                    <a:pt x="735724" y="1303276"/>
                  </a:cubicBezTo>
                  <a:cubicBezTo>
                    <a:pt x="1049174" y="1303276"/>
                    <a:pt x="1303276" y="1049174"/>
                    <a:pt x="1303276" y="735724"/>
                  </a:cubicBezTo>
                  <a:cubicBezTo>
                    <a:pt x="1303276" y="422274"/>
                    <a:pt x="1049174" y="168172"/>
                    <a:pt x="735724" y="168172"/>
                  </a:cubicBezTo>
                  <a:close/>
                  <a:moveTo>
                    <a:pt x="735724" y="0"/>
                  </a:moveTo>
                  <a:cubicBezTo>
                    <a:pt x="1142053" y="0"/>
                    <a:pt x="1471448" y="329395"/>
                    <a:pt x="1471448" y="735724"/>
                  </a:cubicBezTo>
                  <a:cubicBezTo>
                    <a:pt x="1471448" y="1142053"/>
                    <a:pt x="1142053" y="1471448"/>
                    <a:pt x="735724" y="1471448"/>
                  </a:cubicBezTo>
                  <a:cubicBezTo>
                    <a:pt x="329395" y="1471448"/>
                    <a:pt x="0" y="1142053"/>
                    <a:pt x="0" y="735724"/>
                  </a:cubicBezTo>
                  <a:cubicBezTo>
                    <a:pt x="0" y="329395"/>
                    <a:pt x="329395" y="0"/>
                    <a:pt x="735724" y="0"/>
                  </a:cubicBezTo>
                  <a:close/>
                </a:path>
              </a:pathLst>
            </a:custGeom>
            <a:solidFill>
              <a:srgbClr val="B1D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44000"/>
            <a:lstStyle/>
            <a:p>
              <a:endParaRPr lang="zh-CN" altLang="en-US"/>
            </a:p>
          </p:txBody>
        </p:sp>
        <p:sp>
          <p:nvSpPr>
            <p:cNvPr id="24595" name="矩形 28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1147106" y="1865970"/>
              <a:ext cx="2868402" cy="57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440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2F2F2"/>
                  </a:solidFill>
                  <a:sym typeface="微软雅黑" panose="020B0503020204020204" pitchFamily="34" charset="-122"/>
                </a:rPr>
                <a:t>新闻链接：</a:t>
              </a:r>
              <a:endParaRPr lang="zh-CN" altLang="en-US" sz="1200">
                <a:solidFill>
                  <a:srgbClr val="F2F2F2"/>
                </a:solidFill>
                <a:sym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F2F2F2"/>
                  </a:solidFill>
                  <a:sym typeface="微软雅黑" panose="020B0503020204020204" pitchFamily="34" charset="-122"/>
                </a:rPr>
                <a:t>国外地铁的乘车文明</a:t>
              </a:r>
              <a:endParaRPr lang="zh-CN" altLang="en-US" sz="1200">
                <a:solidFill>
                  <a:srgbClr val="F2F2F2"/>
                </a:solidFill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pic>
        <p:nvPicPr>
          <p:cNvPr id="3" name="图片 2" descr="15674114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010" y="1168400"/>
            <a:ext cx="2310130" cy="3003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tx1"/>
                </a:solidFill>
                <a:sym typeface="微软雅黑" panose="020B0503020204020204" pitchFamily="34" charset="-122"/>
              </a:rPr>
              <a:t>          </a:t>
            </a: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出行方式</a:t>
            </a:r>
            <a:endParaRPr lang="zh-CN" altLang="en-US" sz="1800">
              <a:solidFill>
                <a:schemeClr val="tx1"/>
              </a:solidFill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tx1"/>
                </a:solidFill>
                <a:sym typeface="微软雅黑" panose="020B0503020204020204" pitchFamily="34" charset="-122"/>
              </a:rPr>
              <a:t>  </a:t>
            </a:r>
            <a:r>
              <a:rPr lang="en-US" altLang="zh-CN" sz="1800">
                <a:solidFill>
                  <a:schemeClr val="tx1"/>
                </a:solidFill>
                <a:sym typeface="微软雅黑" panose="020B0503020204020204" pitchFamily="34" charset="-122"/>
              </a:rPr>
              <a:t>Modes of transporta</a:t>
            </a:r>
            <a:r>
              <a:rPr lang="en-US" altLang="zh-CN" sz="1800">
                <a:solidFill>
                  <a:schemeClr val="bg1"/>
                </a:solidFill>
                <a:sym typeface="微软雅黑" panose="020B0503020204020204" pitchFamily="34" charset="-122"/>
              </a:rPr>
              <a:t>tion </a:t>
            </a: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434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4362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4363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4364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5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6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7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8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4369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0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1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34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43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4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000">
                <a:solidFill>
                  <a:srgbClr val="FFFFFF"/>
                </a:solidFill>
                <a:sym typeface="+mn-ea"/>
              </a:rPr>
              <a:t>旅游中的出行</a:t>
            </a:r>
            <a:endParaRPr lang="zh-CN" altLang="zh-CN" smtClean="0"/>
          </a:p>
        </p:txBody>
      </p:sp>
      <p:sp>
        <p:nvSpPr>
          <p:cNvPr id="14351" name="椭圆 8"/>
          <p:cNvSpPr>
            <a:spLocks noChangeArrowheads="1"/>
          </p:cNvSpPr>
          <p:nvPr/>
        </p:nvSpPr>
        <p:spPr bwMode="auto">
          <a:xfrm>
            <a:off x="1471613" y="1412875"/>
            <a:ext cx="1371600" cy="2743200"/>
          </a:xfrm>
          <a:custGeom>
            <a:avLst/>
            <a:gdLst>
              <a:gd name="T0" fmla="*/ 0 w 1698171"/>
              <a:gd name="T1" fmla="*/ 0 h 3396342"/>
              <a:gd name="T2" fmla="*/ 1107831 w 1698171"/>
              <a:gd name="T3" fmla="*/ 1107831 h 3396342"/>
              <a:gd name="T4" fmla="*/ 0 w 1698171"/>
              <a:gd name="T5" fmla="*/ 2215662 h 3396342"/>
              <a:gd name="T6" fmla="*/ 0 60000 65536"/>
              <a:gd name="T7" fmla="*/ 0 60000 65536"/>
              <a:gd name="T8" fmla="*/ 0 60000 65536"/>
              <a:gd name="T9" fmla="*/ 0 w 1698171"/>
              <a:gd name="T10" fmla="*/ 0 h 3396342"/>
              <a:gd name="T11" fmla="*/ 1698171 w 1698171"/>
              <a:gd name="T12" fmla="*/ 3396342 h 3396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8171" h="3396342">
                <a:moveTo>
                  <a:pt x="0" y="0"/>
                </a:moveTo>
                <a:cubicBezTo>
                  <a:pt x="937874" y="0"/>
                  <a:pt x="1698171" y="760297"/>
                  <a:pt x="1698171" y="1698171"/>
                </a:cubicBezTo>
                <a:cubicBezTo>
                  <a:pt x="1698171" y="2636045"/>
                  <a:pt x="937874" y="3396342"/>
                  <a:pt x="0" y="3396342"/>
                </a:cubicBezTo>
              </a:path>
            </a:pathLst>
          </a:custGeom>
          <a:noFill/>
          <a:ln w="25400" cap="flat" cmpd="sng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52" name="椭圆 4"/>
          <p:cNvSpPr>
            <a:spLocks noChangeArrowheads="1"/>
          </p:cNvSpPr>
          <p:nvPr/>
        </p:nvSpPr>
        <p:spPr bwMode="auto">
          <a:xfrm>
            <a:off x="1917383" y="1212850"/>
            <a:ext cx="558800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1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3" name="椭圆 5"/>
          <p:cNvSpPr>
            <a:spLocks noChangeArrowheads="1"/>
          </p:cNvSpPr>
          <p:nvPr/>
        </p:nvSpPr>
        <p:spPr bwMode="auto">
          <a:xfrm>
            <a:off x="2282825" y="1772285"/>
            <a:ext cx="560388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2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4" name="椭圆 6"/>
          <p:cNvSpPr>
            <a:spLocks noChangeArrowheads="1"/>
          </p:cNvSpPr>
          <p:nvPr/>
        </p:nvSpPr>
        <p:spPr bwMode="auto">
          <a:xfrm>
            <a:off x="2476500" y="2428240"/>
            <a:ext cx="560388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3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5" name="椭圆 7"/>
          <p:cNvSpPr>
            <a:spLocks noChangeArrowheads="1"/>
          </p:cNvSpPr>
          <p:nvPr/>
        </p:nvSpPr>
        <p:spPr bwMode="auto">
          <a:xfrm>
            <a:off x="2388235" y="3065780"/>
            <a:ext cx="558800" cy="560388"/>
          </a:xfrm>
          <a:prstGeom prst="ellipse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4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6" name="矩形 8"/>
          <p:cNvSpPr>
            <a:spLocks noChangeArrowheads="1"/>
          </p:cNvSpPr>
          <p:nvPr/>
        </p:nvSpPr>
        <p:spPr bwMode="auto">
          <a:xfrm>
            <a:off x="2611438" y="1212850"/>
            <a:ext cx="4319587" cy="4826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乘公交 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Taking a Bus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7" name="矩形 9"/>
          <p:cNvSpPr>
            <a:spLocks noChangeArrowheads="1"/>
          </p:cNvSpPr>
          <p:nvPr/>
        </p:nvSpPr>
        <p:spPr bwMode="auto">
          <a:xfrm>
            <a:off x="2947035" y="1810703"/>
            <a:ext cx="4321175" cy="484187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 </a:t>
            </a:r>
            <a:r>
              <a:rPr lang="zh-CN" altLang="en-US" sz="1600">
                <a:solidFill>
                  <a:srgbClr val="FF0000"/>
                </a:solidFill>
                <a:sym typeface="微软雅黑" panose="020B0503020204020204" pitchFamily="34" charset="-122"/>
              </a:rPr>
              <a:t>乘地铁 </a:t>
            </a:r>
            <a:r>
              <a:rPr lang="en-US" altLang="zh-CN" sz="1600">
                <a:solidFill>
                  <a:srgbClr val="FF0000"/>
                </a:solidFill>
                <a:sym typeface="微软雅黑" panose="020B0503020204020204" pitchFamily="34" charset="-122"/>
              </a:rPr>
              <a:t>Taking a Subway</a:t>
            </a:r>
            <a:endParaRPr lang="en-US" altLang="zh-CN" sz="160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8" name="矩形 10"/>
          <p:cNvSpPr>
            <a:spLocks noChangeArrowheads="1"/>
          </p:cNvSpPr>
          <p:nvPr/>
        </p:nvSpPr>
        <p:spPr bwMode="auto">
          <a:xfrm>
            <a:off x="3088005" y="2427923"/>
            <a:ext cx="4321175" cy="48418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 乘火车 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Taking a Train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4359" name="矩形 11"/>
          <p:cNvSpPr>
            <a:spLocks noChangeArrowheads="1"/>
          </p:cNvSpPr>
          <p:nvPr/>
        </p:nvSpPr>
        <p:spPr bwMode="auto">
          <a:xfrm>
            <a:off x="3037205" y="3104198"/>
            <a:ext cx="4321175" cy="48260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 程出租车 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Taking a Taxi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3" name="椭圆 4"/>
          <p:cNvSpPr>
            <a:spLocks noChangeArrowheads="1"/>
          </p:cNvSpPr>
          <p:nvPr/>
        </p:nvSpPr>
        <p:spPr bwMode="auto">
          <a:xfrm>
            <a:off x="2052638" y="3683635"/>
            <a:ext cx="558800" cy="558800"/>
          </a:xfrm>
          <a:prstGeom prst="ellipse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5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2738438" y="3759835"/>
            <a:ext cx="4319587" cy="4826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租车出行 </a:t>
            </a: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Hiring a Car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Group 32"/>
          <p:cNvGrpSpPr/>
          <p:nvPr/>
        </p:nvGrpSpPr>
        <p:grpSpPr bwMode="auto">
          <a:xfrm>
            <a:off x="350520" y="2293938"/>
            <a:ext cx="346075" cy="233362"/>
            <a:chOff x="0" y="0"/>
            <a:chExt cx="548584" cy="369332"/>
          </a:xfrm>
        </p:grpSpPr>
        <p:sp>
          <p:nvSpPr>
            <p:cNvPr id="6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8E2237F-8BBB-453F-B54A-F0B9A5C25A6E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579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3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84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2460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460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460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1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61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4585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2458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45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0254" name="标题 2"/>
          <p:cNvSpPr>
            <a:spLocks noGrp="1" noChangeArrowheads="1"/>
          </p:cNvSpPr>
          <p:nvPr/>
        </p:nvSpPr>
        <p:spPr>
          <a:xfrm>
            <a:off x="586105" y="264160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</a:rPr>
              <a:t>地铁乘车文明</a:t>
            </a:r>
            <a:endParaRPr lang="zh-CN" altLang="zh-CN" smtClean="0"/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989330" y="1385888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5080"/>
            <a:ext cx="5768340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对待“不文明乘车”，美国警察是这样做的，你怎么看？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 descr="15674103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35" y="1619250"/>
            <a:ext cx="2141220" cy="27832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331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333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333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333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3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34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334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32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2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332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33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国外乘坐地铁时常用的英语词汇与表达</a:t>
            </a:r>
            <a:endParaRPr lang="zh-CN" altLang="zh-CN" smtClean="0"/>
          </a:p>
        </p:txBody>
      </p:sp>
      <p:sp>
        <p:nvSpPr>
          <p:cNvPr id="13327" name="矩形 3"/>
          <p:cNvSpPr>
            <a:spLocks noChangeArrowheads="1"/>
          </p:cNvSpPr>
          <p:nvPr/>
        </p:nvSpPr>
        <p:spPr bwMode="auto">
          <a:xfrm>
            <a:off x="555625" y="1131888"/>
            <a:ext cx="3933825" cy="1584325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sym typeface="微软雅黑" panose="020B0503020204020204" pitchFamily="34" charset="-122"/>
              </a:rPr>
              <a:t>line/laɪn/n. 指“地铁路线”。</a:t>
            </a:r>
            <a:endParaRPr lang="en-US" altLang="zh-CN" sz="15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sym typeface="微软雅黑" panose="020B0503020204020204" pitchFamily="34" charset="-122"/>
              </a:rPr>
              <a:t>如：Which line goes downtown？</a:t>
            </a:r>
            <a:endParaRPr lang="en-US" altLang="zh-CN" sz="15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sym typeface="微软雅黑" panose="020B0503020204020204" pitchFamily="34" charset="-122"/>
              </a:rPr>
              <a:t>哪条线去市区？</a:t>
            </a:r>
            <a:endParaRPr lang="en-US" altLang="zh-CN" sz="15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sym typeface="微软雅黑" panose="020B0503020204020204" pitchFamily="34" charset="-122"/>
              </a:rPr>
              <a:t>ride /raɪd/ v.，“乘坐”</a:t>
            </a:r>
            <a:endParaRPr lang="en-US" altLang="zh-CN" sz="15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sym typeface="微软雅黑" panose="020B0503020204020204" pitchFamily="34" charset="-122"/>
              </a:rPr>
              <a:t> ride line 4 搭乘4号线</a:t>
            </a:r>
            <a:endParaRPr lang="en-US" altLang="zh-CN" sz="15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28" name="矩形 5"/>
          <p:cNvSpPr>
            <a:spLocks noChangeArrowheads="1"/>
          </p:cNvSpPr>
          <p:nvPr/>
        </p:nvSpPr>
        <p:spPr bwMode="auto">
          <a:xfrm>
            <a:off x="4587875" y="1131888"/>
            <a:ext cx="3914775" cy="15843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微软雅黑" panose="020B0503020204020204" pitchFamily="34" charset="-122"/>
              </a:rPr>
              <a:t> interchange station 主要表示在地铁站内各路线之间换乘。</a:t>
            </a:r>
            <a:endParaRPr lang="zh-CN" altLang="en-US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transfer station 表示在地铁和公交等不同交通模式之间换乘。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29" name="矩形 7"/>
          <p:cNvSpPr>
            <a:spLocks noChangeArrowheads="1"/>
          </p:cNvSpPr>
          <p:nvPr/>
        </p:nvSpPr>
        <p:spPr bwMode="auto">
          <a:xfrm>
            <a:off x="539750" y="2795588"/>
            <a:ext cx="3949700" cy="15113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platform/'plætfɔ:m/n. “站台”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stop n.指“地铁站”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exit /'eksɪt/ n.“出口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sym typeface="微软雅黑" panose="020B0503020204020204" pitchFamily="34" charset="-122"/>
              </a:rPr>
              <a:t>entrance/'entrəns/ n. “入口”</a:t>
            </a:r>
            <a:endParaRPr lang="en-US" altLang="zh-CN" sz="16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sp>
        <p:nvSpPr>
          <p:cNvPr id="13330" name="矩形 9"/>
          <p:cNvSpPr>
            <a:spLocks noChangeArrowheads="1"/>
          </p:cNvSpPr>
          <p:nvPr/>
        </p:nvSpPr>
        <p:spPr bwMode="auto">
          <a:xfrm>
            <a:off x="4589463" y="2795588"/>
            <a:ext cx="3895725" cy="1511300"/>
          </a:xfrm>
          <a:prstGeom prst="rect">
            <a:avLst/>
          </a:prstGeom>
          <a:solidFill>
            <a:srgbClr val="0C6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Which stop do I make the transfer at?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我要在哪一站换乘？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Do I need to buy another ticket when I make connections?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sym typeface="微软雅黑" panose="020B0503020204020204" pitchFamily="34" charset="-122"/>
              </a:rPr>
              <a:t>换乘时我需要重新买票吗？</a:t>
            </a:r>
            <a:endParaRPr lang="en-US" altLang="zh-CN" sz="1400">
              <a:solidFill>
                <a:schemeClr val="bg1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23520"/>
            <a:ext cx="662305" cy="6172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536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538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8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538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36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53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矩形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857626" y="3817303"/>
            <a:ext cx="10972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ym typeface="微软雅黑" panose="020B0503020204020204" pitchFamily="34" charset="-122"/>
              </a:rPr>
              <a:t>情境模拟</a:t>
            </a:r>
            <a:endParaRPr lang="zh-CN" altLang="en-US" sz="1800" b="1"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332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国外乘坐地铁时常用的英语词汇与表达</a:t>
            </a:r>
            <a:endParaRPr lang="zh-CN" altLang="zh-CN" smtClean="0"/>
          </a:p>
        </p:txBody>
      </p:sp>
      <p:pic>
        <p:nvPicPr>
          <p:cNvPr id="3" name="图片 3" descr="1566056180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2235" y="1131570"/>
            <a:ext cx="2810510" cy="2473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645" y="1131570"/>
            <a:ext cx="3507105" cy="23501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536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538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8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538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36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53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332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国外乘坐地铁时常用的英语词汇与表达</a:t>
            </a:r>
            <a:endParaRPr lang="zh-CN" altLang="zh-CN" smtClean="0"/>
          </a:p>
        </p:txBody>
      </p:sp>
      <p:sp>
        <p:nvSpPr>
          <p:cNvPr id="5" name="文本框 4"/>
          <p:cNvSpPr txBox="1"/>
          <p:nvPr/>
        </p:nvSpPr>
        <p:spPr>
          <a:xfrm>
            <a:off x="717550" y="965200"/>
            <a:ext cx="828040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                                            </a:t>
            </a:r>
            <a:r>
              <a:rPr lang="zh-CN" altLang="en-US"/>
              <a:t>Taking the Subway</a:t>
            </a:r>
            <a:endParaRPr lang="zh-CN" altLang="en-US"/>
          </a:p>
          <a:p>
            <a:pPr algn="l"/>
            <a:r>
              <a:rPr lang="zh-CN" altLang="en-US"/>
              <a:t>Sarah: Hi. Excuse me. Do you speak English?</a:t>
            </a:r>
            <a:endParaRPr lang="zh-CN" altLang="en-US"/>
          </a:p>
          <a:p>
            <a:pPr algn="l"/>
            <a:r>
              <a:rPr lang="zh-CN" altLang="en-US"/>
              <a:t>Richard: Yes. I do. Can I help you?</a:t>
            </a:r>
            <a:endParaRPr lang="zh-CN" altLang="en-US"/>
          </a:p>
          <a:p>
            <a:pPr algn="l"/>
            <a:r>
              <a:rPr lang="zh-CN" altLang="en-US"/>
              <a:t>Sarah: I need to get to line 4. Which stop do I make the transfer at?</a:t>
            </a:r>
            <a:endParaRPr lang="zh-CN" altLang="en-US"/>
          </a:p>
          <a:p>
            <a:pPr algn="l"/>
            <a:r>
              <a:rPr lang="zh-CN" altLang="en-US"/>
              <a:t>Richard: You need to get off at 161 Street.</a:t>
            </a:r>
            <a:endParaRPr lang="zh-CN" altLang="en-US"/>
          </a:p>
          <a:p>
            <a:pPr algn="l"/>
            <a:r>
              <a:rPr lang="zh-CN" altLang="en-US"/>
              <a:t>Sarah: I also need to get to line F.</a:t>
            </a:r>
            <a:endParaRPr lang="zh-CN" altLang="en-US"/>
          </a:p>
          <a:p>
            <a:pPr algn="l"/>
            <a:r>
              <a:rPr lang="zh-CN" altLang="en-US"/>
              <a:t>Richard: You need to ride line F to Lexington Avenue; And then transfer to line F.</a:t>
            </a:r>
            <a:endParaRPr lang="zh-CN" altLang="en-US"/>
          </a:p>
          <a:p>
            <a:pPr algn="l"/>
            <a:r>
              <a:rPr lang="zh-CN" altLang="en-US"/>
              <a:t>Sarah: OK. I’m heading to the New York University. </a:t>
            </a:r>
            <a:endParaRPr lang="zh-CN" altLang="en-US"/>
          </a:p>
          <a:p>
            <a:pPr algn="l"/>
            <a:r>
              <a:rPr lang="zh-CN" altLang="en-US"/>
              <a:t>Which stop should I get off at and which exit should I take?</a:t>
            </a:r>
            <a:endParaRPr lang="zh-CN" altLang="en-US"/>
          </a:p>
          <a:p>
            <a:pPr algn="l"/>
            <a:r>
              <a:rPr lang="zh-CN" altLang="en-US"/>
              <a:t>Richard: You need to get off at Washington Square.</a:t>
            </a:r>
            <a:endParaRPr lang="zh-CN" altLang="en-US"/>
          </a:p>
          <a:p>
            <a:pPr algn="l"/>
            <a:r>
              <a:rPr lang="zh-CN" altLang="en-US"/>
              <a:t>And then it's A or B exit. I’m not sure. But I know it's the Northeast exit.</a:t>
            </a:r>
            <a:endParaRPr lang="zh-CN" altLang="en-US"/>
          </a:p>
          <a:p>
            <a:pPr algn="l"/>
            <a:r>
              <a:rPr lang="zh-CN" altLang="en-US"/>
              <a:t>Sarah: OK. Thanks.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536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5385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5386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5387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8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9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0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1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2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3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4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5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396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36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537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53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sp>
        <p:nvSpPr>
          <p:cNvPr id="1332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国外乘坐地铁时常用的英语词汇与表达</a:t>
            </a:r>
            <a:endParaRPr lang="zh-CN" altLang="zh-CN" smtClean="0"/>
          </a:p>
        </p:txBody>
      </p:sp>
      <p:sp>
        <p:nvSpPr>
          <p:cNvPr id="5" name="文本框 4"/>
          <p:cNvSpPr txBox="1"/>
          <p:nvPr/>
        </p:nvSpPr>
        <p:spPr>
          <a:xfrm>
            <a:off x="869950" y="965200"/>
            <a:ext cx="70789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                                          </a:t>
            </a:r>
            <a:r>
              <a:t>乘坐地铁</a:t>
            </a:r>
          </a:p>
          <a:p>
            <a:pPr algn="l"/>
            <a:r>
              <a:t>莎拉：嗨，打搅一下，您会说英语吗？</a:t>
            </a:r>
          </a:p>
          <a:p>
            <a:pPr algn="l"/>
            <a:r>
              <a:t>理查德：我会。有什么可以帮您的吗？</a:t>
            </a:r>
          </a:p>
          <a:p>
            <a:pPr algn="l"/>
            <a:r>
              <a:t>莎拉：我需要去4号线，我要在哪一站换乘呢？</a:t>
            </a:r>
          </a:p>
          <a:p>
            <a:pPr algn="l"/>
            <a:r>
              <a:t>理查德：您可以在161街这一站下车。</a:t>
            </a:r>
          </a:p>
          <a:p>
            <a:pPr algn="l"/>
            <a:r>
              <a:t>莎拉：我还需要去F线。</a:t>
            </a:r>
          </a:p>
          <a:p>
            <a:pPr algn="l"/>
            <a:r>
              <a:t>理查德：您需要搭乘4号线到列克星顿大街，从那里您可以转到F线。</a:t>
            </a:r>
          </a:p>
          <a:p>
            <a:pPr algn="l"/>
            <a:r>
              <a:t>莎拉：好的。我要去纽约大学，您知道我应该在哪一站下，</a:t>
            </a:r>
          </a:p>
          <a:p>
            <a:pPr algn="l"/>
            <a:r>
              <a:t>应该走哪一个出口吗？</a:t>
            </a:r>
          </a:p>
          <a:p>
            <a:pPr algn="l"/>
            <a:r>
              <a:t>理查德：您需要在华盛顿广场站下车。</a:t>
            </a:r>
          </a:p>
          <a:p>
            <a:pPr algn="l"/>
            <a:r>
              <a:t>然后到A出口还是B出口，我不确定。但我知道是东北角的出口。</a:t>
            </a:r>
          </a:p>
          <a:p>
            <a:pPr algn="l"/>
            <a:r>
              <a:t>莎拉：好的。谢谢。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247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1026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026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1026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6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7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7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4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0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10251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102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zh-CN" sz="2000" smtClean="0">
                <a:solidFill>
                  <a:schemeClr val="bg1"/>
                </a:solidFill>
              </a:rPr>
              <a:t>知识扩展</a:t>
            </a:r>
            <a:endParaRPr lang="zh-CN" altLang="zh-CN" smtClean="0"/>
          </a:p>
        </p:txBody>
      </p:sp>
      <p:sp>
        <p:nvSpPr>
          <p:cNvPr id="10258" name="矩形 1"/>
          <p:cNvSpPr>
            <a:spLocks noChangeArrowheads="1"/>
          </p:cNvSpPr>
          <p:nvPr/>
        </p:nvSpPr>
        <p:spPr bwMode="auto">
          <a:xfrm>
            <a:off x="1628140" y="1231265"/>
            <a:ext cx="2546350" cy="46037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严惩不文明行为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5" name="图片 4" descr="15673985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75" y="1231265"/>
            <a:ext cx="2211705" cy="28759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275" y="1929130"/>
            <a:ext cx="4271010" cy="1697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>
                <a:latin typeface="宋体" panose="02010600030101010101" pitchFamily="2" charset="-122"/>
                <a:sym typeface="宋体" panose="02010600030101010101" pitchFamily="2" charset="-122"/>
              </a:rPr>
              <a:t>https://www.sohu.com/a/112012640_119925</a:t>
            </a: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>
                <a:latin typeface="宋体" panose="02010600030101010101" pitchFamily="2" charset="-122"/>
                <a:sym typeface="宋体" panose="02010600030101010101" pitchFamily="2" charset="-122"/>
              </a:rPr>
              <a:t>盘点国外严惩不文明行为的各种措施</a:t>
            </a:r>
            <a:endParaRPr lang="zh-CN" alt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l" eaLnBrk="1" hangingPunct="1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6629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26697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98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630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31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632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26685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686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26687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8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89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0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1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692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3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4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5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96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6633" name="矩形 333"/>
          <p:cNvSpPr>
            <a:spLocks noChangeArrowheads="1"/>
          </p:cNvSpPr>
          <p:nvPr/>
        </p:nvSpPr>
        <p:spPr bwMode="auto">
          <a:xfrm>
            <a:off x="7505700" y="482600"/>
            <a:ext cx="1258888" cy="649288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6634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26673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4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5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7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78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9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0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1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82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84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35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26654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26670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71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55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7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59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661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26664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8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6669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2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63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33338" y="1851025"/>
            <a:ext cx="4605338" cy="777875"/>
          </a:xfrm>
        </p:spPr>
        <p:txBody>
          <a:bodyPr/>
          <a:lstStyle/>
          <a:p>
            <a:pPr marL="0" indent="0" eaLnBrk="1" hangingPunct="1"/>
            <a:r>
              <a:rPr lang="zh-CN" altLang="zh-CN" smtClean="0">
                <a:sym typeface="微软雅黑" panose="020B0503020204020204" pitchFamily="34" charset="-122"/>
              </a:rPr>
              <a:t>感谢聆听</a:t>
            </a:r>
            <a:endParaRPr lang="zh-CN" altLang="zh-CN" smtClean="0">
              <a:sym typeface="微软雅黑" panose="020B0503020204020204" pitchFamily="34" charset="-122"/>
            </a:endParaRPr>
          </a:p>
        </p:txBody>
      </p:sp>
      <p:sp>
        <p:nvSpPr>
          <p:cNvPr id="26652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544763"/>
            <a:ext cx="3386137" cy="458787"/>
          </a:xfrm>
        </p:spPr>
        <p:txBody>
          <a:bodyPr/>
          <a:lstStyle/>
          <a:p>
            <a:pPr eaLnBrk="1" hangingPunct="1"/>
            <a:r>
              <a:rPr lang="en-US" altLang="zh-CN" smtClean="0"/>
              <a:t>THANKS FOR LISTENING</a:t>
            </a:r>
            <a:endParaRPr lang="zh-CN" altLang="en-US" smtClean="0"/>
          </a:p>
        </p:txBody>
      </p:sp>
      <p:sp>
        <p:nvSpPr>
          <p:cNvPr id="26653" name="矩形 5"/>
          <p:cNvSpPr>
            <a:spLocks noChangeArrowheads="1"/>
          </p:cNvSpPr>
          <p:nvPr/>
        </p:nvSpPr>
        <p:spPr bwMode="auto">
          <a:xfrm>
            <a:off x="3909060" y="437197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1800">
                <a:solidFill>
                  <a:srgbClr val="FFFFFF"/>
                </a:solidFill>
                <a:sym typeface="微软雅黑" panose="020B0503020204020204" pitchFamily="34" charset="-122"/>
              </a:rPr>
              <a:t>公共教学部</a:t>
            </a:r>
            <a:endParaRPr 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4150" y="501015"/>
            <a:ext cx="662305" cy="617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矩形 10"/>
          <p:cNvSpPr>
            <a:spLocks noChangeArrowheads="1"/>
          </p:cNvSpPr>
          <p:nvPr/>
        </p:nvSpPr>
        <p:spPr bwMode="auto">
          <a:xfrm>
            <a:off x="1042988" y="1131888"/>
            <a:ext cx="6913562" cy="576262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4" name="矩形 5"/>
          <p:cNvSpPr>
            <a:spLocks noChangeArrowheads="1"/>
          </p:cNvSpPr>
          <p:nvPr/>
        </p:nvSpPr>
        <p:spPr bwMode="auto">
          <a:xfrm>
            <a:off x="1042988" y="1708150"/>
            <a:ext cx="6913562" cy="237490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微软雅黑" panose="020B0503020204020204" pitchFamily="34" charset="-122"/>
              </a:rPr>
              <a:t> 乘地铁 </a:t>
            </a:r>
            <a:r>
              <a:rPr lang="en-US" altLang="zh-CN" sz="2000">
                <a:solidFill>
                  <a:schemeClr val="bg1"/>
                </a:solidFill>
                <a:sym typeface="微软雅黑" panose="020B0503020204020204" pitchFamily="34" charset="-122"/>
              </a:rPr>
              <a:t>Taking a Subway</a:t>
            </a:r>
            <a:endParaRPr lang="zh-CN" altLang="zh-CN" sz="2000" smtClean="0">
              <a:solidFill>
                <a:schemeClr val="bg1"/>
              </a:solidFill>
            </a:endParaRPr>
          </a:p>
        </p:txBody>
      </p:sp>
      <p:sp>
        <p:nvSpPr>
          <p:cNvPr id="7186" name="TextBox 3"/>
          <p:cNvSpPr>
            <a:spLocks noChangeArrowheads="1"/>
          </p:cNvSpPr>
          <p:nvPr/>
        </p:nvSpPr>
        <p:spPr bwMode="auto">
          <a:xfrm>
            <a:off x="1353820" y="1235075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algn="l" eaLnBrk="1" hangingPunct="1">
              <a:buNone/>
            </a:pPr>
            <a:r>
              <a:rPr lang="zh-CN" altLang="zh-CN" sz="1800" smtClean="0">
                <a:solidFill>
                  <a:schemeClr val="bg1"/>
                </a:solidFill>
                <a:sym typeface="+mn-ea"/>
              </a:rPr>
              <a:t>目录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bg1"/>
                </a:solidFill>
              </a:rPr>
              <a:t>国外地铁的相关常识</a:t>
            </a:r>
            <a:endParaRPr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bg1"/>
                </a:solidFill>
              </a:rPr>
              <a:t>一些国家乘坐地铁的乘车文明</a:t>
            </a:r>
            <a:endParaRPr lang="zh-CN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bg1"/>
                </a:solidFill>
              </a:rPr>
              <a:t>国外乘坐地铁时常用的英语词汇与表达</a:t>
            </a:r>
            <a:endParaRPr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r>
              <a:rPr lang="zh-CN" altLang="en-US" sz="1800">
                <a:solidFill>
                  <a:schemeClr val="bg1"/>
                </a:solidFill>
              </a:rPr>
              <a:t>知识扩展</a:t>
            </a:r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11455"/>
            <a:ext cx="662305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975" y="1972310"/>
            <a:ext cx="2929890" cy="1845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821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821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国外地铁的相关常识</a:t>
            </a:r>
            <a:endParaRPr lang="zh-CN" altLang="zh-CN" sz="2000" smtClean="0"/>
          </a:p>
        </p:txBody>
      </p: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认识各国地铁标志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01930"/>
            <a:ext cx="662305" cy="617220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989330" y="1819910"/>
            <a:ext cx="2105025" cy="2183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/>
        </p:nvSpPr>
        <p:spPr>
          <a:xfrm>
            <a:off x="456883" y="44958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81125" y="40030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英国伦敦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81220" y="40030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英国伦敦</a:t>
            </a:r>
            <a:endParaRPr lang="zh-CN" altLang="en-US"/>
          </a:p>
        </p:txBody>
      </p:sp>
      <p:pic>
        <p:nvPicPr>
          <p:cNvPr id="14" name="图片 13" descr="英国伦敦地铁标志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710" y="1819910"/>
            <a:ext cx="3082290" cy="208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821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821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国外地铁的相关常识</a:t>
            </a:r>
            <a:endParaRPr lang="zh-CN" altLang="zh-CN" sz="2000" smtClean="0"/>
          </a:p>
        </p:txBody>
      </p: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认识各国地铁标志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01930"/>
            <a:ext cx="662305" cy="617220"/>
          </a:xfrm>
          <a:prstGeom prst="rect">
            <a:avLst/>
          </a:prstGeom>
        </p:spPr>
      </p:pic>
      <p:sp>
        <p:nvSpPr>
          <p:cNvPr id="111" name="文本框 110"/>
          <p:cNvSpPr txBox="1"/>
          <p:nvPr/>
        </p:nvSpPr>
        <p:spPr>
          <a:xfrm>
            <a:off x="456883" y="44958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75155" y="381762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德国柏林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37200" y="39090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德国亚历山大广场</a:t>
            </a:r>
            <a:endParaRPr lang="zh-CN" altLang="en-US"/>
          </a:p>
        </p:txBody>
      </p:sp>
      <p:pic>
        <p:nvPicPr>
          <p:cNvPr id="5" name="图片 -2147482609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085" y="1719580"/>
            <a:ext cx="2145665" cy="2145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德国波恩地铁标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425" y="1644650"/>
            <a:ext cx="3537585" cy="197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821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821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国外地铁的相关常识</a:t>
            </a:r>
            <a:endParaRPr lang="zh-CN" altLang="zh-CN" sz="2000" smtClean="0"/>
          </a:p>
        </p:txBody>
      </p: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认识各国地铁标志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01930"/>
            <a:ext cx="662305" cy="617220"/>
          </a:xfrm>
          <a:prstGeom prst="rect">
            <a:avLst/>
          </a:prstGeom>
        </p:spPr>
      </p:pic>
      <p:sp>
        <p:nvSpPr>
          <p:cNvPr id="110" name="文本框 109"/>
          <p:cNvSpPr txBox="1"/>
          <p:nvPr/>
        </p:nvSpPr>
        <p:spPr>
          <a:xfrm>
            <a:off x="698183" y="293243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456883" y="44958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47850" y="395160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意大利罗马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19395" y="388302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意大利米兰</a:t>
            </a:r>
            <a:endParaRPr lang="zh-CN" altLang="en-US"/>
          </a:p>
        </p:txBody>
      </p:sp>
      <p:pic>
        <p:nvPicPr>
          <p:cNvPr id="3" name="图片 -2147482603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90" y="1704975"/>
            <a:ext cx="1873885" cy="2091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意大利米兰地铁标志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095" y="1746885"/>
            <a:ext cx="2827655" cy="200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821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821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国外地铁的相关常识</a:t>
            </a:r>
            <a:endParaRPr lang="zh-CN" altLang="zh-CN" sz="2000" smtClean="0"/>
          </a:p>
        </p:txBody>
      </p: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认识各国地铁标志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01930"/>
            <a:ext cx="662305" cy="61722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3140075" y="1773555"/>
            <a:ext cx="2028190" cy="2091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/>
        </p:nvSpPr>
        <p:spPr>
          <a:xfrm>
            <a:off x="456883" y="44958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5537200" y="1773555"/>
            <a:ext cx="2014220" cy="1954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186815" y="39966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法国巴黎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02025" y="395668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埃及开罗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24525" y="386524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瑞典斯德哥摩尔</a:t>
            </a:r>
            <a:endParaRPr lang="zh-CN" altLang="en-US"/>
          </a:p>
        </p:txBody>
      </p:sp>
      <p:pic>
        <p:nvPicPr>
          <p:cNvPr id="3" name="图片 -2147482588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690" y="1729740"/>
            <a:ext cx="1683385" cy="2135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635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8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821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821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821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22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22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200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82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/>
          <a:lstStyle/>
          <a:p>
            <a:pPr marL="0" indent="0" algn="l" eaLnBrk="1" hangingPunct="1"/>
            <a:r>
              <a:rPr lang="zh-CN" altLang="en-US" sz="2000">
                <a:solidFill>
                  <a:schemeClr val="bg1"/>
                </a:solidFill>
                <a:sym typeface="+mn-ea"/>
              </a:rPr>
              <a:t>国外地铁的相关常识</a:t>
            </a:r>
            <a:endParaRPr lang="zh-CN" altLang="zh-CN" sz="2000" smtClean="0"/>
          </a:p>
        </p:txBody>
      </p: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认识各国地铁标志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01930"/>
            <a:ext cx="662305" cy="617220"/>
          </a:xfrm>
          <a:prstGeom prst="rect">
            <a:avLst/>
          </a:prstGeom>
        </p:spPr>
      </p:pic>
      <p:sp>
        <p:nvSpPr>
          <p:cNvPr id="110" name="文本框 109"/>
          <p:cNvSpPr txBox="1"/>
          <p:nvPr/>
        </p:nvSpPr>
        <p:spPr>
          <a:xfrm>
            <a:off x="698183" y="293243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456883" y="449580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en-US" sz="1200" b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86815" y="39966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美国纽约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502025" y="395668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西班牙马德里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37200" y="390906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加拿大</a:t>
            </a:r>
            <a:endParaRPr lang="zh-CN" altLang="en-US"/>
          </a:p>
        </p:txBody>
      </p:sp>
      <p:pic>
        <p:nvPicPr>
          <p:cNvPr id="3" name="图片 -2147482606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25" y="1732280"/>
            <a:ext cx="2412365" cy="1475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01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145" y="1732280"/>
            <a:ext cx="1851025" cy="212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99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200" y="1732280"/>
            <a:ext cx="1997075" cy="2126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矩形 332"/>
          <p:cNvSpPr>
            <a:spLocks noChangeArrowheads="1"/>
          </p:cNvSpPr>
          <p:nvPr/>
        </p:nvSpPr>
        <p:spPr bwMode="auto">
          <a:xfrm>
            <a:off x="7524750" y="195263"/>
            <a:ext cx="1258888" cy="64928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878A0"/>
              </a:solidFill>
              <a:sym typeface="微软雅黑" panose="020B0503020204020204" pitchFamily="34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1186815" y="1812925"/>
            <a:ext cx="6246495" cy="2336165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1426210" y="1812925"/>
            <a:ext cx="574421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bg1"/>
                </a:solidFill>
              </a:rPr>
              <a:t>underground [ʌndə'graʊnd]地铁，underground railway，tube [tju:b]，这三个词都是英式英语，其中，tube是 underground的简称；</a:t>
            </a:r>
            <a:endParaRPr lang="zh-CN" altLang="en-US" sz="180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bg1"/>
                </a:solidFill>
              </a:rPr>
              <a:t>subway['sʌbweɪ]，地铁，美式英语；subway station 地铁站</a:t>
            </a:r>
            <a:endParaRPr lang="zh-CN" altLang="en-US" sz="180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bg1"/>
                </a:solidFill>
              </a:rPr>
              <a:t>metro ['metrəʊ] 也是地铁，一般在欧洲和日本使用。</a:t>
            </a:r>
            <a:endParaRPr lang="zh-CN" altLang="en-US" sz="1800">
              <a:solidFill>
                <a:schemeClr val="bg1"/>
              </a:solidFill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11455"/>
            <a:ext cx="662305" cy="617220"/>
          </a:xfrm>
          <a:prstGeom prst="rect">
            <a:avLst/>
          </a:prstGeom>
        </p:spPr>
      </p:pic>
      <p:grpSp>
        <p:nvGrpSpPr>
          <p:cNvPr id="8210" name="Group 32"/>
          <p:cNvGrpSpPr/>
          <p:nvPr/>
        </p:nvGrpSpPr>
        <p:grpSpPr bwMode="auto">
          <a:xfrm>
            <a:off x="1022350" y="1344613"/>
            <a:ext cx="346075" cy="233362"/>
            <a:chOff x="0" y="0"/>
            <a:chExt cx="548584" cy="369332"/>
          </a:xfrm>
        </p:grpSpPr>
        <p:sp>
          <p:nvSpPr>
            <p:cNvPr id="8213" name="燕尾形 6"/>
            <p:cNvSpPr>
              <a:spLocks noChangeArrowheads="1"/>
            </p:cNvSpPr>
            <p:nvPr/>
          </p:nvSpPr>
          <p:spPr bwMode="auto">
            <a:xfrm>
              <a:off x="0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C6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4" name="燕尾形 7"/>
            <p:cNvSpPr>
              <a:spLocks noChangeArrowheads="1"/>
            </p:cNvSpPr>
            <p:nvPr/>
          </p:nvSpPr>
          <p:spPr bwMode="auto">
            <a:xfrm>
              <a:off x="260552" y="0"/>
              <a:ext cx="288032" cy="369332"/>
            </a:xfrm>
            <a:prstGeom prst="chevron">
              <a:avLst>
                <a:gd name="adj" fmla="val 50000"/>
              </a:avLst>
            </a:prstGeom>
            <a:solidFill>
              <a:srgbClr val="098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08" name="TextBox 3"/>
          <p:cNvSpPr>
            <a:spLocks noChangeArrowheads="1"/>
          </p:cNvSpPr>
          <p:nvPr/>
        </p:nvSpPr>
        <p:spPr bwMode="auto">
          <a:xfrm>
            <a:off x="1381125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207" name="标题 2"/>
          <p:cNvSpPr>
            <a:spLocks noGrp="1" noChangeArrowheads="1"/>
          </p:cNvSpPr>
          <p:nvPr/>
        </p:nvSpPr>
        <p:spPr>
          <a:xfrm>
            <a:off x="628650" y="282575"/>
            <a:ext cx="5267325" cy="546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algn="l" eaLnBrk="1" hangingPunct="1">
              <a:buClrTx/>
              <a:buSzTx/>
              <a:buFontTx/>
            </a:pPr>
            <a:r>
              <a:rPr lang="zh-CN" altLang="en-US" sz="2000" kern="0">
                <a:solidFill>
                  <a:schemeClr val="bg1"/>
                </a:solidFill>
                <a:sym typeface="+mn-ea"/>
              </a:rPr>
              <a:t>“地铁”的英语表达</a:t>
            </a:r>
            <a:endParaRPr lang="zh-CN" altLang="en-US" sz="2000" ker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TextBox 3"/>
          <p:cNvSpPr>
            <a:spLocks noChangeArrowheads="1"/>
          </p:cNvSpPr>
          <p:nvPr/>
        </p:nvSpPr>
        <p:spPr bwMode="auto">
          <a:xfrm>
            <a:off x="1492250" y="1274763"/>
            <a:ext cx="237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buClr>
                <a:srgbClr val="0878A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“地铁”有很多名称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2631</Words>
  <Application>WPS 演示</Application>
  <PresentationFormat>全屏显示(16:9)</PresentationFormat>
  <Paragraphs>301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Office 主题​​</vt:lpstr>
      <vt:lpstr>出国旅游那些事</vt:lpstr>
      <vt:lpstr>旅游中的出行</vt:lpstr>
      <vt:lpstr> 乘地铁 Taking a Subway</vt:lpstr>
      <vt:lpstr>国外地铁的相关常识</vt:lpstr>
      <vt:lpstr>国外地铁的相关常识</vt:lpstr>
      <vt:lpstr>国外地铁的相关常识</vt:lpstr>
      <vt:lpstr>国外地铁的相关常识</vt:lpstr>
      <vt:lpstr>国外地铁的相关常识</vt:lpstr>
      <vt:lpstr>PowerPoint 演示文稿</vt:lpstr>
      <vt:lpstr>地铁乘车文明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国外乘坐地铁时常用的英语词汇与表达</vt:lpstr>
      <vt:lpstr>国外乘坐地铁时常用的英语词汇与表达</vt:lpstr>
      <vt:lpstr>国外乘坐地铁时常用的英语词汇与表达</vt:lpstr>
      <vt:lpstr>国外乘坐地铁时常用的英语词汇与表达</vt:lpstr>
      <vt:lpstr>知识扩展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出国旅游那些事</dc:title>
  <dc:creator/>
  <cp:lastModifiedBy>Administrator</cp:lastModifiedBy>
  <cp:revision>115</cp:revision>
  <dcterms:created xsi:type="dcterms:W3CDTF">2019-08-28T08:12:00Z</dcterms:created>
  <dcterms:modified xsi:type="dcterms:W3CDTF">2019-09-03T03:45:30Z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2052-11.1.0.8799</vt:lpwstr>
  </property>
</Properties>
</file>