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0" r:id="rId4"/>
    <p:sldId id="265" r:id="rId5"/>
    <p:sldId id="282" r:id="rId6"/>
    <p:sldId id="283" r:id="rId7"/>
    <p:sldId id="284" r:id="rId8"/>
    <p:sldId id="281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0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smtClean="0"/>
              <a:t>1. </a:t>
            </a:r>
            <a:r>
              <a:rPr lang="zh-CN" altLang="en-US" b="1" dirty="0" smtClean="0"/>
              <a:t>风之谷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宫崎骏动画电影欣赏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zh-CN" altLang="en-US" dirty="0" smtClean="0">
                <a:solidFill>
                  <a:srgbClr val="C00000"/>
                </a:solidFill>
              </a:rPr>
              <a:t>                                      王洪芹  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评语"/>
          <p:cNvSpPr>
            <a:spLocks noChangeArrowheads="1"/>
          </p:cNvSpPr>
          <p:nvPr/>
        </p:nvSpPr>
        <p:spPr bwMode="auto">
          <a:xfrm>
            <a:off x="96520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57391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7392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30275" y="1011767"/>
            <a:ext cx="5975350" cy="143933"/>
            <a:chOff x="0" y="0"/>
            <a:chExt cx="5976640" cy="108000"/>
          </a:xfrm>
        </p:grpSpPr>
        <p:sp>
          <p:nvSpPr>
            <p:cNvPr id="57370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7371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7372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7373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7374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7375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7376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7377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7378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7379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7380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7381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7382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7383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7384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7385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7386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7387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7388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7389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7390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31773" name="矩形 60"/>
          <p:cNvSpPr>
            <a:spLocks noChangeArrowheads="1"/>
          </p:cNvSpPr>
          <p:nvPr/>
        </p:nvSpPr>
        <p:spPr bwMode="auto">
          <a:xfrm>
            <a:off x="2032001" y="2053167"/>
            <a:ext cx="1484313" cy="42481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52400" dir="6359999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774" name="矩形 61"/>
          <p:cNvSpPr>
            <a:spLocks noChangeArrowheads="1"/>
          </p:cNvSpPr>
          <p:nvPr/>
        </p:nvSpPr>
        <p:spPr bwMode="auto">
          <a:xfrm>
            <a:off x="373063" y="1488018"/>
            <a:ext cx="1485900" cy="4813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52400" dir="6359999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775" name="矩形 62"/>
          <p:cNvSpPr>
            <a:spLocks noChangeArrowheads="1"/>
          </p:cNvSpPr>
          <p:nvPr/>
        </p:nvSpPr>
        <p:spPr bwMode="auto">
          <a:xfrm>
            <a:off x="5341938" y="2053167"/>
            <a:ext cx="1484312" cy="42481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52400" dir="6359999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776" name="矩形 63"/>
          <p:cNvSpPr>
            <a:spLocks noChangeArrowheads="1"/>
          </p:cNvSpPr>
          <p:nvPr/>
        </p:nvSpPr>
        <p:spPr bwMode="auto">
          <a:xfrm>
            <a:off x="3684588" y="1488018"/>
            <a:ext cx="1485900" cy="4813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52400" dir="6359999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777" name="矩形 64"/>
          <p:cNvSpPr>
            <a:spLocks noChangeArrowheads="1"/>
          </p:cNvSpPr>
          <p:nvPr/>
        </p:nvSpPr>
        <p:spPr bwMode="auto">
          <a:xfrm>
            <a:off x="6981825" y="1384301"/>
            <a:ext cx="1912938" cy="49170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52400" dir="6359999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7355" name="图片 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239" y="1873251"/>
            <a:ext cx="985837" cy="113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图片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4" y="1333500"/>
            <a:ext cx="1004887" cy="107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图片 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175" y="1873251"/>
            <a:ext cx="985838" cy="113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8" name="图片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2239" y="1333500"/>
            <a:ext cx="1006475" cy="107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9" name="TextBox 69"/>
          <p:cNvSpPr txBox="1">
            <a:spLocks noChangeArrowheads="1"/>
          </p:cNvSpPr>
          <p:nvPr/>
        </p:nvSpPr>
        <p:spPr bwMode="auto">
          <a:xfrm>
            <a:off x="844551" y="1712385"/>
            <a:ext cx="58102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>
                <a:solidFill>
                  <a:srgbClr val="FFFFFF"/>
                </a:solidFill>
                <a:latin typeface="Agency FB"/>
                <a:ea typeface="微软雅黑" pitchFamily="34" charset="-122"/>
              </a:rPr>
              <a:t>开头</a:t>
            </a:r>
            <a:endParaRPr lang="en-US" sz="1200" b="1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57360" name="TextBox 70"/>
          <p:cNvSpPr txBox="1">
            <a:spLocks noChangeArrowheads="1"/>
          </p:cNvSpPr>
          <p:nvPr/>
        </p:nvSpPr>
        <p:spPr bwMode="auto">
          <a:xfrm>
            <a:off x="2484439" y="2260600"/>
            <a:ext cx="579437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>
                <a:solidFill>
                  <a:srgbClr val="FFFFFF"/>
                </a:solidFill>
                <a:latin typeface="Agency FB"/>
                <a:ea typeface="微软雅黑" pitchFamily="34" charset="-122"/>
              </a:rPr>
              <a:t>经过</a:t>
            </a:r>
            <a:endParaRPr lang="en-US" sz="1200" b="1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57361" name="TextBox 71"/>
          <p:cNvSpPr txBox="1">
            <a:spLocks noChangeArrowheads="1"/>
          </p:cNvSpPr>
          <p:nvPr/>
        </p:nvSpPr>
        <p:spPr bwMode="auto">
          <a:xfrm>
            <a:off x="4149726" y="1703918"/>
            <a:ext cx="58102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>
                <a:solidFill>
                  <a:srgbClr val="FFFFFF"/>
                </a:solidFill>
                <a:latin typeface="Agency FB"/>
                <a:ea typeface="微软雅黑" pitchFamily="34" charset="-122"/>
              </a:rPr>
              <a:t>发展</a:t>
            </a:r>
            <a:endParaRPr lang="en-US" sz="1200" b="1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57362" name="TextBox 72"/>
          <p:cNvSpPr txBox="1">
            <a:spLocks noChangeArrowheads="1"/>
          </p:cNvSpPr>
          <p:nvPr/>
        </p:nvSpPr>
        <p:spPr bwMode="auto">
          <a:xfrm>
            <a:off x="5794375" y="2271185"/>
            <a:ext cx="579438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>
                <a:solidFill>
                  <a:srgbClr val="FFFFFF"/>
                </a:solidFill>
                <a:latin typeface="Agency FB"/>
                <a:ea typeface="微软雅黑" pitchFamily="34" charset="-122"/>
              </a:rPr>
              <a:t>高潮</a:t>
            </a:r>
            <a:endParaRPr lang="en-US" sz="1200" b="1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pic>
        <p:nvPicPr>
          <p:cNvPr id="57363" name="图片 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7901" y="1221317"/>
            <a:ext cx="1223963" cy="123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4" name="TextBox 78"/>
          <p:cNvSpPr txBox="1">
            <a:spLocks noChangeArrowheads="1"/>
          </p:cNvSpPr>
          <p:nvPr/>
        </p:nvSpPr>
        <p:spPr bwMode="auto">
          <a:xfrm>
            <a:off x="7639051" y="1627718"/>
            <a:ext cx="58102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>
                <a:solidFill>
                  <a:srgbClr val="FFFFFF"/>
                </a:solidFill>
                <a:latin typeface="Agency FB"/>
                <a:ea typeface="微软雅黑" pitchFamily="34" charset="-122"/>
              </a:rPr>
              <a:t>结局</a:t>
            </a:r>
            <a:endParaRPr lang="en-US" sz="1200" b="1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57365" name="TextBox 80"/>
          <p:cNvSpPr txBox="1">
            <a:spLocks noChangeArrowheads="1"/>
          </p:cNvSpPr>
          <p:nvPr/>
        </p:nvSpPr>
        <p:spPr bwMode="auto">
          <a:xfrm>
            <a:off x="373063" y="2650068"/>
            <a:ext cx="1566862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00"/>
              <a:t>故事从娜乌西卡在风之谷周边的一次腐海之行开始。娜乌西卡在腐海之中无意间遇到王虫的褪壳，在回家的路上碰到赶往风之谷的剑术师傅</a:t>
            </a:r>
            <a:r>
              <a:rPr lang="en-US" altLang="zh-CN" sz="1100"/>
              <a:t>——</a:t>
            </a:r>
          </a:p>
          <a:p>
            <a:r>
              <a:rPr lang="en-US" sz="1100"/>
              <a:t>“</a:t>
            </a:r>
            <a:r>
              <a:rPr lang="zh-CN" altLang="en-US" sz="1100"/>
              <a:t>腐海第一剑客”尤巴，</a:t>
            </a:r>
          </a:p>
          <a:p>
            <a:r>
              <a:rPr lang="zh-CN" altLang="en-US" sz="1100"/>
              <a:t>他因激怒一只王虫而被其追赶，娜乌西卡用虫迪将其引回森林。娜乌西卡将尤巴带回风之谷。</a:t>
            </a:r>
          </a:p>
          <a:p>
            <a:r>
              <a:rPr lang="zh-CN" altLang="en-US" sz="1100"/>
              <a:t/>
            </a:r>
            <a:br>
              <a:rPr lang="zh-CN" altLang="en-US" sz="1100"/>
            </a:br>
            <a:endParaRPr lang="en-US" sz="1100">
              <a:solidFill>
                <a:srgbClr val="595959"/>
              </a:solidFill>
              <a:ea typeface="微软雅黑" pitchFamily="34" charset="-122"/>
            </a:endParaRPr>
          </a:p>
        </p:txBody>
      </p:sp>
      <p:sp>
        <p:nvSpPr>
          <p:cNvPr id="57366" name="TextBox 81"/>
          <p:cNvSpPr txBox="1">
            <a:spLocks noChangeArrowheads="1"/>
          </p:cNvSpPr>
          <p:nvPr/>
        </p:nvSpPr>
        <p:spPr bwMode="auto">
          <a:xfrm>
            <a:off x="3719514" y="2482851"/>
            <a:ext cx="15065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00"/>
              <a:t>娜乌西卡所乘的乌王飞船碰上一艘炮艇的袭击，飞船呗打落而男孩驾驶的炮艇也被乌王军队打落，无意之中她们落入腐海地底，发现这里是那么的纯净，意识的腐海的存在正是为了改变这个受污染的世界。在回去的路上男孩遇到自己的人民，娜乌西卡得知他们竟然引诱王虫不断攻击人类。</a:t>
            </a:r>
            <a:endParaRPr lang="en-US" sz="1100"/>
          </a:p>
        </p:txBody>
      </p:sp>
      <p:sp>
        <p:nvSpPr>
          <p:cNvPr id="57367" name="TextBox 82"/>
          <p:cNvSpPr txBox="1">
            <a:spLocks noChangeArrowheads="1"/>
          </p:cNvSpPr>
          <p:nvPr/>
        </p:nvSpPr>
        <p:spPr bwMode="auto">
          <a:xfrm>
            <a:off x="6981826" y="2114551"/>
            <a:ext cx="1971675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00"/>
              <a:t/>
            </a:r>
            <a:br>
              <a:rPr lang="zh-CN" altLang="en-US" sz="1100"/>
            </a:br>
            <a:r>
              <a:rPr lang="zh-CN" altLang="en-US" sz="1100"/>
              <a:t>娜乌西卡为了阻止王虫奔跑将小王虫带到王虫群前，但王虫的愤怒岂是这么容易消除的，愤怒的王虫在将娜乌西卡与小王虫一起撞飞后停了下来。就在大家认为娜乌西卡已死的时候，回到虫群的小王虫与王虫们用触须为娜乌西卡疗伤，在无数金黄色触须的簇拥下，娜乌西卡</a:t>
            </a:r>
          </a:p>
          <a:p>
            <a:r>
              <a:rPr lang="zh-CN" altLang="en-US" sz="1100"/>
              <a:t>被托到了高高的空中。此情此景，感动了无数人，人们不禁想起那个古老的传说：“一位身穿蓝色服饰的人，走在金色的大草原上，那个人最后带领人们走向了湛蓝清净的地方。</a:t>
            </a:r>
          </a:p>
          <a:p>
            <a:endParaRPr lang="zh-CN" altLang="en-US" sz="1100"/>
          </a:p>
        </p:txBody>
      </p:sp>
      <p:sp>
        <p:nvSpPr>
          <p:cNvPr id="57368" name="TextBox 83"/>
          <p:cNvSpPr txBox="1">
            <a:spLocks noChangeArrowheads="1"/>
          </p:cNvSpPr>
          <p:nvPr/>
        </p:nvSpPr>
        <p:spPr bwMode="auto">
          <a:xfrm>
            <a:off x="2049464" y="2969684"/>
            <a:ext cx="15335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00"/>
              <a:t>乌王的军队为了“巨神兵”来到风之谷捣乱，娜乌西卡为了人民的生命不得已妥协了。娜乌西卡为了医好爸爸和村民的病不断研究腐海植物，最终发现腐海的植物在干净的环境下是不会散发毒气的，真正污染的是土地，是人类自己破坏了自己的家园。</a:t>
            </a:r>
          </a:p>
          <a:p>
            <a:pPr algn="just"/>
            <a:endParaRPr lang="en-US" altLang="zh-CN" sz="1100">
              <a:solidFill>
                <a:srgbClr val="595959"/>
              </a:solidFill>
              <a:ea typeface="微软雅黑" pitchFamily="34" charset="-122"/>
            </a:endParaRPr>
          </a:p>
        </p:txBody>
      </p:sp>
      <p:sp>
        <p:nvSpPr>
          <p:cNvPr id="57369" name="TextBox 84"/>
          <p:cNvSpPr txBox="1">
            <a:spLocks noChangeArrowheads="1"/>
          </p:cNvSpPr>
          <p:nvPr/>
        </p:nvSpPr>
        <p:spPr bwMode="auto">
          <a:xfrm>
            <a:off x="5335589" y="3039533"/>
            <a:ext cx="1576387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00"/>
              <a:t>娜乌西卡以最快的速度飞回风之谷想要挽救大家的生命。她发现原来让王虫愤怒的原因竟然是人类抓走了小王虫而引起的。娜乌西卡拼尽全力救下了小王虫，但王虫大军的愤怒还没有消，</a:t>
            </a:r>
          </a:p>
          <a:p>
            <a:r>
              <a:rPr lang="zh-CN" altLang="en-US" sz="1100"/>
              <a:t>因为乌王军队将未孵化完成的“巨神兵”引出来灭杀着王虫群。</a:t>
            </a:r>
          </a:p>
          <a:p>
            <a:pPr algn="just"/>
            <a:endParaRPr lang="en-US" altLang="zh-CN" sz="1100">
              <a:solidFill>
                <a:srgbClr val="595959"/>
              </a:solidFill>
              <a:ea typeface="微软雅黑" pitchFamily="34" charset="-122"/>
            </a:endParaRPr>
          </a:p>
        </p:txBody>
      </p:sp>
      <p:sp>
        <p:nvSpPr>
          <p:cNvPr id="49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1.6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风之谷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剧情回顾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t="-1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51229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30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51208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09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0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1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2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3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4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5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6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7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8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9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0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1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2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3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4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5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6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7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8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51207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1.7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风之谷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影片讨论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" name="评语"/>
          <p:cNvSpPr>
            <a:spLocks noChangeArrowheads="1"/>
          </p:cNvSpPr>
          <p:nvPr/>
        </p:nvSpPr>
        <p:spPr bwMode="auto">
          <a:xfrm>
            <a:off x="1187450" y="2032000"/>
            <a:ext cx="749935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ea typeface="方正启体简体" pitchFamily="1" charset="-122"/>
                <a:sym typeface="方正启体简体" pitchFamily="1" charset="-122"/>
              </a:rPr>
              <a:t>1. </a:t>
            </a:r>
            <a:r>
              <a:rPr lang="zh-CN" altLang="en-US" sz="3200" dirty="0" smtClean="0">
                <a:ea typeface="方正启体简体" pitchFamily="1" charset="-122"/>
                <a:sym typeface="方正启体简体" pitchFamily="1" charset="-122"/>
              </a:rPr>
              <a:t>王虫的存在目</a:t>
            </a:r>
            <a:r>
              <a:rPr lang="zh-CN" altLang="en-US" sz="3200" dirty="0" smtClean="0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的是什么？</a:t>
            </a:r>
            <a:endParaRPr lang="en-US" altLang="zh-CN" sz="3200" dirty="0" smtClean="0">
              <a:latin typeface="方正启体简体" pitchFamily="1" charset="-122"/>
              <a:ea typeface="方正启体简体" pitchFamily="1" charset="-122"/>
              <a:sym typeface="方正启体简体" pitchFamily="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ea typeface="方正启体简体" pitchFamily="1" charset="-122"/>
                <a:sym typeface="方正启体简体" pitchFamily="1" charset="-122"/>
              </a:rPr>
              <a:t>2. </a:t>
            </a:r>
            <a:r>
              <a:rPr lang="zh-CN" altLang="en-US" sz="3200" dirty="0" smtClean="0">
                <a:ea typeface="方正启体简体" pitchFamily="1" charset="-122"/>
                <a:sym typeface="方正启体简体" pitchFamily="1" charset="-122"/>
              </a:rPr>
              <a:t>腐海的存在是为了什么？</a:t>
            </a:r>
            <a:endParaRPr lang="en-US" altLang="zh-CN" sz="3200" dirty="0" smtClean="0">
              <a:ea typeface="方正启体简体" pitchFamily="1" charset="-122"/>
              <a:sym typeface="方正启体简体" pitchFamily="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ea typeface="方正启体简体" pitchFamily="1" charset="-122"/>
                <a:sym typeface="方正启体简体" pitchFamily="1" charset="-122"/>
              </a:rPr>
              <a:t>3.</a:t>
            </a:r>
            <a:r>
              <a:rPr lang="zh-CN" altLang="en-US" sz="3200" dirty="0" smtClean="0">
                <a:ea typeface="方正启体简体" pitchFamily="1" charset="-122"/>
                <a:sym typeface="方正启体简体" pitchFamily="1" charset="-122"/>
              </a:rPr>
              <a:t>娜乌西卡的秘密基地实验说明了什么？</a:t>
            </a:r>
            <a:endParaRPr lang="en-US" altLang="zh-CN" sz="3200" dirty="0" smtClean="0">
              <a:ea typeface="方正启体简体" pitchFamily="1" charset="-122"/>
              <a:sym typeface="方正启体简体" pitchFamily="1" charset="-122"/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51"/>
          <p:cNvPicPr>
            <a:picLocks noChangeAspect="1" noChangeArrowheads="1"/>
          </p:cNvPicPr>
          <p:nvPr/>
        </p:nvPicPr>
        <p:blipFill>
          <a:blip r:embed="rId2" cstate="print"/>
          <a:srcRect l="7188" t="8374" r="11823" b="9001"/>
          <a:stretch>
            <a:fillRect/>
          </a:stretch>
        </p:blipFill>
        <p:spPr bwMode="auto">
          <a:xfrm>
            <a:off x="3768725" y="4743451"/>
            <a:ext cx="4637088" cy="157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5999"/>
              </a:srgbClr>
            </a:outerShdw>
          </a:effectLst>
        </p:spPr>
      </p:pic>
      <p:pic>
        <p:nvPicPr>
          <p:cNvPr id="32771" name="图片 50"/>
          <p:cNvPicPr>
            <a:picLocks noChangeAspect="1" noChangeArrowheads="1"/>
          </p:cNvPicPr>
          <p:nvPr/>
        </p:nvPicPr>
        <p:blipFill>
          <a:blip r:embed="rId2" cstate="print"/>
          <a:srcRect l="7188" t="8374" r="11823" b="9001"/>
          <a:stretch>
            <a:fillRect/>
          </a:stretch>
        </p:blipFill>
        <p:spPr bwMode="auto">
          <a:xfrm>
            <a:off x="3768725" y="3117851"/>
            <a:ext cx="4637088" cy="157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5999"/>
              </a:srgbClr>
            </a:outerShdw>
          </a:effectLst>
        </p:spPr>
      </p:pic>
      <p:pic>
        <p:nvPicPr>
          <p:cNvPr id="32772" name="图片 49"/>
          <p:cNvPicPr>
            <a:picLocks noChangeAspect="1" noChangeArrowheads="1"/>
          </p:cNvPicPr>
          <p:nvPr/>
        </p:nvPicPr>
        <p:blipFill>
          <a:blip r:embed="rId2" cstate="print"/>
          <a:srcRect l="7188" t="8374" r="11823" b="9001"/>
          <a:stretch>
            <a:fillRect/>
          </a:stretch>
        </p:blipFill>
        <p:spPr bwMode="auto">
          <a:xfrm>
            <a:off x="3768725" y="1579034"/>
            <a:ext cx="4637088" cy="157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5999"/>
              </a:srgbClr>
            </a:outerShdw>
          </a:effectLst>
        </p:spPr>
      </p:pic>
      <p:sp>
        <p:nvSpPr>
          <p:cNvPr id="58373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58402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8403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58381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8382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8383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8384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8385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8386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8387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8388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8389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8390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8391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8392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8393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8394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8395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8396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8397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8398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8399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8400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8401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58376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1.8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大师作品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风之谷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经典台词讨论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8377" name="TextBox 42"/>
          <p:cNvSpPr txBox="1">
            <a:spLocks noChangeArrowheads="1"/>
          </p:cNvSpPr>
          <p:nvPr/>
        </p:nvSpPr>
        <p:spPr bwMode="auto">
          <a:xfrm>
            <a:off x="5010151" y="2000251"/>
            <a:ext cx="3770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如果只是把世界分为清净和污浊两 </a:t>
            </a:r>
            <a:endParaRPr lang="en-US" sz="1400" b="1">
              <a:solidFill>
                <a:schemeClr val="bg1"/>
              </a:solidFill>
            </a:endParaRPr>
          </a:p>
          <a:p>
            <a:r>
              <a:rPr lang="zh-CN" altLang="en-US" sz="1400" b="1">
                <a:solidFill>
                  <a:schemeClr val="bg1"/>
                </a:solidFill>
              </a:rPr>
              <a:t>者，是不是就反而看不到真相了呢</a:t>
            </a:r>
            <a:endParaRPr lang="en-US" sz="1400" b="1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58378" name="TextBox 43"/>
          <p:cNvSpPr txBox="1">
            <a:spLocks noChangeArrowheads="1"/>
          </p:cNvSpPr>
          <p:nvPr/>
        </p:nvSpPr>
        <p:spPr bwMode="auto">
          <a:xfrm>
            <a:off x="5010151" y="3477685"/>
            <a:ext cx="3770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latin typeface="宋体" pitchFamily="2" charset="-122"/>
              </a:rPr>
              <a:t>火在一天之内把森林烧成灰烬，水</a:t>
            </a:r>
            <a:endParaRPr lang="en-US" sz="1400" b="1">
              <a:solidFill>
                <a:schemeClr val="bg1"/>
              </a:solidFill>
              <a:latin typeface="宋体" pitchFamily="2" charset="-122"/>
            </a:endParaRPr>
          </a:p>
          <a:p>
            <a:r>
              <a:rPr lang="zh-CN" altLang="en-US" sz="1400" b="1">
                <a:solidFill>
                  <a:schemeClr val="bg1"/>
                </a:solidFill>
                <a:latin typeface="宋体" pitchFamily="2" charset="-122"/>
              </a:rPr>
              <a:t>和风却需要一百年以上的时间来造林</a:t>
            </a:r>
            <a:endParaRPr lang="en-US" sz="1400" b="1">
              <a:solidFill>
                <a:schemeClr val="bg1"/>
              </a:solidFill>
              <a:latin typeface="宋体" pitchFamily="2" charset="-122"/>
              <a:cs typeface="Arial" pitchFamily="34" charset="0"/>
            </a:endParaRPr>
          </a:p>
        </p:txBody>
      </p:sp>
      <p:sp>
        <p:nvSpPr>
          <p:cNvPr id="58379" name="TextBox 44"/>
          <p:cNvSpPr txBox="1">
            <a:spLocks noChangeArrowheads="1"/>
          </p:cNvSpPr>
          <p:nvPr/>
        </p:nvSpPr>
        <p:spPr bwMode="auto">
          <a:xfrm>
            <a:off x="5010151" y="5164667"/>
            <a:ext cx="3770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每个人都认为自己是对的，然后就由罪</a:t>
            </a:r>
            <a:endParaRPr lang="en-US" sz="1400" b="1">
              <a:solidFill>
                <a:schemeClr val="bg1"/>
              </a:solidFill>
            </a:endParaRPr>
          </a:p>
          <a:p>
            <a:r>
              <a:rPr lang="zh-CN" altLang="en-US" sz="1400" b="1">
                <a:solidFill>
                  <a:schemeClr val="bg1"/>
                </a:solidFill>
              </a:rPr>
              <a:t>恶衍生出更多的罪恶，永远找不到出路</a:t>
            </a:r>
            <a:endParaRPr lang="en-US" sz="1400">
              <a:solidFill>
                <a:srgbClr val="FFFFFF"/>
              </a:solidFill>
              <a:ea typeface="微软雅黑" pitchFamily="34" charset="-122"/>
            </a:endParaRPr>
          </a:p>
        </p:txBody>
      </p:sp>
      <p:pic>
        <p:nvPicPr>
          <p:cNvPr id="58380" name="Picture 2" descr="C:\Users\Administrator\Desktop\2880051961705050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3" y="1286933"/>
            <a:ext cx="3249612" cy="506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51229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30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51208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09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0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1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2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3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4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5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6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7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8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9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0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1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2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3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4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5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6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7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8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51207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1.7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风之谷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影片讨论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9697" name="Picture 1" descr="C:\Users\Administrator\AppData\Roaming\Tencent\Users\781720273\QQ\WinTemp\RichOle\F_4H$@CY696}Q}A5F0N@[H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924800" cy="4982951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3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6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9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1.9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风之谷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影片反思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9" name="Picture 2" descr="https://wkretype.bdimg.com/retype/zoom/d56bb9493169a4517723a392?pn=11&amp;o=jpg_6&amp;md5sum=2ca9899d74c3066890ef26b868bc8f2a&amp;sign=9501bd1375&amp;png=1052251-1337315&amp;jpg=1462893-1658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51229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30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51208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09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0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1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2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3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4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5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6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7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8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9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0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1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2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3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4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5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6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7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8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31745" name="Picture 1" descr="C:\Users\Administrator\AppData\Roaming\Tencent\Users\781720273\QQ\WinTemp\RichOle\J1ZY8$EZ(PQQ7XL9(28CI0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199"/>
            <a:ext cx="7162800" cy="4975147"/>
          </a:xfrm>
          <a:prstGeom prst="rect">
            <a:avLst/>
          </a:prstGeom>
          <a:noFill/>
        </p:spPr>
      </p:pic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1.9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风之谷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影片反思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51229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30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51208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09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0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1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2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3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4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5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6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7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8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9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0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1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2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3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4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5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6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7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8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1.9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风之谷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影片反思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0722" name="Picture 2" descr="https://wkretype.bdimg.com/retype/zoom/d56bb9493169a4517723a392?pn=8&amp;o=jpg_6&amp;md5sum=2ca9899d74c3066890ef26b868bc8f2a&amp;sign=9501bd1375&amp;png=547881-780181&amp;jpg=1020002-11796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839200" cy="54102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评语"/>
          <p:cNvSpPr>
            <a:spLocks noChangeArrowheads="1"/>
          </p:cNvSpPr>
          <p:nvPr/>
        </p:nvSpPr>
        <p:spPr bwMode="auto">
          <a:xfrm>
            <a:off x="118745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51229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30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52525" y="1011767"/>
            <a:ext cx="5975350" cy="143933"/>
            <a:chOff x="0" y="0"/>
            <a:chExt cx="5976640" cy="108000"/>
          </a:xfrm>
        </p:grpSpPr>
        <p:sp>
          <p:nvSpPr>
            <p:cNvPr id="51208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09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0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1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2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3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4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5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6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7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8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19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0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1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2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3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4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5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6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7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28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51207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1.9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风之谷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影片反思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000" y="2133600"/>
            <a:ext cx="7162800" cy="2490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3600" dirty="0" smtClean="0"/>
              <a:t>我曾对地球环境做过哪些破坏？</a:t>
            </a:r>
            <a:endParaRPr lang="en-US" altLang="zh-CN" sz="36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3600" dirty="0" smtClean="0"/>
              <a:t>我曾对地球环境做过哪些保护？</a:t>
            </a:r>
            <a:endParaRPr lang="en-US" altLang="zh-CN" sz="36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3600" dirty="0" smtClean="0"/>
              <a:t>我将对地球环境的保护做些什么？</a:t>
            </a:r>
            <a:endParaRPr lang="zh-CN" altLang="en-US" sz="3600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792</Words>
  <Application>Microsoft Office PowerPoint</Application>
  <PresentationFormat>全屏显示(4:3)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Theme</vt:lpstr>
      <vt:lpstr>1. 风之谷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风之谷</dc:title>
  <dc:creator>Administrator</dc:creator>
  <cp:lastModifiedBy>Administrator</cp:lastModifiedBy>
  <cp:revision>8</cp:revision>
  <dcterms:created xsi:type="dcterms:W3CDTF">2006-08-16T00:00:00Z</dcterms:created>
  <dcterms:modified xsi:type="dcterms:W3CDTF">2020-03-12T07:30:44Z</dcterms:modified>
</cp:coreProperties>
</file>