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iyi.com/v_19rr7r4y5g.html?vfm=f_191_360y&amp;fv=p_09_0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8800" b="1" dirty="0" smtClean="0"/>
              <a:t>2.</a:t>
            </a:r>
            <a:r>
              <a:rPr lang="zh-CN" altLang="en-US" sz="8800" b="1" dirty="0" smtClean="0"/>
              <a:t>龙   猫</a:t>
            </a:r>
            <a:endParaRPr lang="zh-CN" altLang="en-US" sz="88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                       </a:t>
            </a:r>
            <a:r>
              <a:rPr lang="en-US" altLang="zh-CN" b="1" dirty="0" smtClean="0">
                <a:solidFill>
                  <a:srgbClr val="002060"/>
                </a:solidFill>
              </a:rPr>
              <a:t>---</a:t>
            </a:r>
            <a:r>
              <a:rPr lang="zh-CN" altLang="en-US" b="1" dirty="0" smtClean="0">
                <a:solidFill>
                  <a:srgbClr val="002060"/>
                </a:solidFill>
              </a:rPr>
              <a:t>宫崎骏动画电影赏析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en-US" altLang="zh-CN" b="1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zh-CN" altLang="en-US" b="1" dirty="0" smtClean="0">
                <a:solidFill>
                  <a:srgbClr val="002060"/>
                </a:solidFill>
              </a:rPr>
              <a:t>王洪芹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3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2.4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观影问题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1600" y="2590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为什么只有小月和小梅才能看到龙猫？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橡子树究竟有没有长大，与龙猫飞舞的场景究竟是梦还是现实？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妈妈到底有没有看到小月和小梅？</a:t>
            </a:r>
            <a:endParaRPr lang="zh-CN" altLang="en-US" sz="28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2.5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电影欣赏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u="sng" dirty="0" smtClean="0">
                <a:hlinkClick r:id="rId3"/>
              </a:rPr>
              <a:t>https://www.iqiyi.com/v_19rr7r4y5g.html?vfm=f_191_360y&amp;fv=p_09_01</a:t>
            </a:r>
            <a:endParaRPr lang="zh-CN" altLang="en-US" sz="32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评语"/>
          <p:cNvSpPr>
            <a:spLocks noChangeArrowheads="1"/>
          </p:cNvSpPr>
          <p:nvPr/>
        </p:nvSpPr>
        <p:spPr bwMode="auto">
          <a:xfrm>
            <a:off x="1187450" y="1991784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pic>
        <p:nvPicPr>
          <p:cNvPr id="73731" name="图片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33"/>
            <a:ext cx="2555875" cy="432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矩形 23"/>
          <p:cNvSpPr>
            <a:spLocks noChangeArrowheads="1"/>
          </p:cNvSpPr>
          <p:nvPr/>
        </p:nvSpPr>
        <p:spPr bwMode="auto">
          <a:xfrm flipV="1">
            <a:off x="0" y="4059767"/>
            <a:ext cx="9144000" cy="292100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200" name="图片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4" y="-27517"/>
            <a:ext cx="4643437" cy="68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9"/>
          <p:cNvSpPr>
            <a:spLocks noChangeArrowheads="1"/>
          </p:cNvSpPr>
          <p:nvPr/>
        </p:nvSpPr>
        <p:spPr bwMode="auto">
          <a:xfrm>
            <a:off x="611189" y="4548718"/>
            <a:ext cx="21605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latin typeface="黑体" pitchFamily="49" charset="-122"/>
                <a:ea typeface="黑体" pitchFamily="49" charset="-122"/>
                <a:sym typeface="微软雅黑" pitchFamily="34" charset="-122"/>
              </a:rPr>
              <a:t>电影名称</a:t>
            </a:r>
            <a:r>
              <a:rPr lang="zh-CN" altLang="en-US" sz="1400">
                <a:latin typeface="黑体" pitchFamily="49" charset="-122"/>
                <a:ea typeface="黑体" pitchFamily="49" charset="-122"/>
                <a:sym typeface="微软雅黑" pitchFamily="34" charset="-122"/>
              </a:rPr>
              <a:t>： 龙猫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黑体" pitchFamily="49" charset="-122"/>
                <a:ea typeface="黑体" pitchFamily="49" charset="-122"/>
                <a:sym typeface="微软雅黑" pitchFamily="34" charset="-122"/>
              </a:rPr>
              <a:t>创造时间：</a:t>
            </a:r>
            <a:r>
              <a:rPr lang="en-US" altLang="zh-CN" sz="1400">
                <a:latin typeface="黑体" pitchFamily="49" charset="-122"/>
                <a:ea typeface="黑体" pitchFamily="49" charset="-122"/>
                <a:sym typeface="微软雅黑" pitchFamily="34" charset="-122"/>
              </a:rPr>
              <a:t>1986</a:t>
            </a:r>
            <a:r>
              <a:rPr lang="zh-CN" altLang="en-US" sz="1400">
                <a:latin typeface="黑体" pitchFamily="49" charset="-122"/>
                <a:ea typeface="黑体" pitchFamily="49" charset="-122"/>
                <a:sym typeface="微软雅黑" pitchFamily="34" charset="-122"/>
              </a:rPr>
              <a:t>年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创作背景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4400" y="1676400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“在我们乡下，有一种神奇的小精灵，他们就像我们的邻居一样，居住在我们的身边嬉戏、玩耍。但是普通是看不到他们的，据说只有小孩子纯真无邪的心灵可以捕捉他们的形迹。如果静下心来倾听，风声里可以隐约听到他们奔跑的声音。”</a:t>
            </a:r>
            <a:br>
              <a:rPr lang="zh-CN" altLang="en-US" sz="2400" dirty="0" smtClean="0"/>
            </a:br>
            <a:r>
              <a:rPr lang="zh-CN" altLang="en-US" sz="2400" dirty="0" smtClean="0"/>
              <a:t>　　这是宫崎骏幼年时在家乡听到的传说，年少的他也曾经认真地在小径上等待，在草丛间寻找吧。长大后，他投身于动画制作，心中始终念念不忘乡下渡过的那段美好的时光，始终念念不忘这个为小孩子们编织的精巧的梦。在这种情绪的感召下“龙猫”问世了。</a:t>
            </a:r>
            <a:r>
              <a:rPr lang="zh-CN" altLang="en-US" dirty="0" smtClean="0"/>
              <a:t>　 　</a:t>
            </a:r>
            <a:endParaRPr lang="zh-CN" alt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4783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84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476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6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7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8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8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78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4757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4" descr="C:\Users\Administrator\Desktop\36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4760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432985"/>
            <a:ext cx="5894388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580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5786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87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88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89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0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1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2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3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4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5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6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7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8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799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0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1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2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3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4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5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5806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5781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4" descr="C:\Users\Administrator\Desktop\36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413934"/>
            <a:ext cx="5842000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38" y="1432985"/>
            <a:ext cx="27368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6831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32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6810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1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2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3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4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5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6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7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8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19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0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1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2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3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4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5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6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7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8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29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6830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6805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4" descr="C:\Users\Administrator\Desktop\36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413934"/>
            <a:ext cx="5842000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38" y="1432985"/>
            <a:ext cx="27368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785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783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3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4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785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7829" name="Picture 3" descr="C:\Users\Administrator\Desktop\xinsrc_50060208152462120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4" descr="C:\Users\Administrator\Desktop\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432985"/>
            <a:ext cx="5878512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2" descr="C:\Users\Administrator\Desktop\8e13f7f7d678a5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32985"/>
            <a:ext cx="60134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3" descr="C:\Users\Administrator\Desktop\2012052815012439623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4" y="1432984"/>
            <a:ext cx="2701925" cy="48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8891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92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8870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1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2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3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4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5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6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7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8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79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0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1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2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3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4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5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6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7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8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89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890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8854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图片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702733"/>
            <a:ext cx="4970462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2352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小月</a:t>
            </a:r>
            <a:b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8857" name="TextBox 43"/>
          <p:cNvSpPr txBox="1">
            <a:spLocks noChangeArrowheads="1"/>
          </p:cNvSpPr>
          <p:nvPr/>
        </p:nvSpPr>
        <p:spPr bwMode="auto">
          <a:xfrm>
            <a:off x="487363" y="1968500"/>
            <a:ext cx="27701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是一个</a:t>
            </a:r>
            <a:r>
              <a:rPr lang="en-US" altLang="zh-CN" sz="1400">
                <a:solidFill>
                  <a:schemeClr val="bg1"/>
                </a:solidFill>
              </a:rPr>
              <a:t>11</a:t>
            </a:r>
            <a:r>
              <a:rPr lang="zh-CN" altLang="en-US" sz="1400">
                <a:solidFill>
                  <a:schemeClr val="bg1"/>
                </a:solidFill>
              </a:rPr>
              <a:t>岁的女孩，是故事的主角之一，小梅的姐姐。性格坚毅有朝气，负责打理大部分的家务。</a:t>
            </a:r>
          </a:p>
          <a:p>
            <a:r>
              <a:rPr lang="zh-CN" altLang="en-US" sz="1400"/>
              <a:t/>
            </a:r>
            <a:br>
              <a:rPr lang="zh-CN" altLang="en-US" sz="1400"/>
            </a:br>
            <a:r>
              <a:rPr lang="en-US" altLang="zh-CN" sz="1400">
                <a:solidFill>
                  <a:srgbClr val="FFFFFF"/>
                </a:solidFill>
                <a:ea typeface="微软雅黑" pitchFamily="34" charset="-122"/>
              </a:rPr>
              <a:t>. </a:t>
            </a:r>
          </a:p>
        </p:txBody>
      </p:sp>
      <p:sp>
        <p:nvSpPr>
          <p:cNvPr id="78858" name="TextBox 44"/>
          <p:cNvSpPr txBox="1">
            <a:spLocks noChangeArrowheads="1"/>
          </p:cNvSpPr>
          <p:nvPr/>
        </p:nvSpPr>
        <p:spPr bwMode="auto">
          <a:xfrm flipH="1">
            <a:off x="4679951" y="1452033"/>
            <a:ext cx="15351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小梅</a:t>
            </a:r>
          </a:p>
        </p:txBody>
      </p:sp>
      <p:sp>
        <p:nvSpPr>
          <p:cNvPr id="78859" name="TextBox 45"/>
          <p:cNvSpPr txBox="1">
            <a:spLocks noChangeArrowheads="1"/>
          </p:cNvSpPr>
          <p:nvPr/>
        </p:nvSpPr>
        <p:spPr bwMode="auto">
          <a:xfrm>
            <a:off x="4735514" y="1968500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4</a:t>
            </a:r>
            <a:r>
              <a:rPr lang="zh-CN" altLang="en-US" sz="1400">
                <a:solidFill>
                  <a:schemeClr val="bg1"/>
                </a:solidFill>
              </a:rPr>
              <a:t>岁，英文名为</a:t>
            </a:r>
            <a:r>
              <a:rPr lang="en-US" altLang="zh-CN" sz="1400">
                <a:solidFill>
                  <a:schemeClr val="bg1"/>
                </a:solidFill>
              </a:rPr>
              <a:t>Mei</a:t>
            </a:r>
            <a:r>
              <a:rPr lang="en-US" sz="1400">
                <a:solidFill>
                  <a:schemeClr val="bg1"/>
                </a:solidFill>
              </a:rPr>
              <a:t>（</a:t>
            </a:r>
            <a:r>
              <a:rPr lang="en-US" altLang="zh-CN" sz="1400">
                <a:solidFill>
                  <a:schemeClr val="bg1"/>
                </a:solidFill>
              </a:rPr>
              <a:t>May</a:t>
            </a:r>
            <a:r>
              <a:rPr lang="zh-CN" altLang="en-US" sz="1400">
                <a:solidFill>
                  <a:schemeClr val="bg1"/>
                </a:solidFill>
              </a:rPr>
              <a:t>的谐音），小月的妹妹。性格活泼，善于观察周遭有趣事物的小女生。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0" name="TextBox 46"/>
          <p:cNvSpPr txBox="1">
            <a:spLocks noChangeArrowheads="1"/>
          </p:cNvSpPr>
          <p:nvPr/>
        </p:nvSpPr>
        <p:spPr bwMode="auto">
          <a:xfrm flipH="1">
            <a:off x="3598863" y="3177117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01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8861" name="TextBox 47"/>
          <p:cNvSpPr txBox="1">
            <a:spLocks noChangeArrowheads="1"/>
          </p:cNvSpPr>
          <p:nvPr/>
        </p:nvSpPr>
        <p:spPr bwMode="auto">
          <a:xfrm flipH="1">
            <a:off x="7858125" y="3177117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02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pic>
        <p:nvPicPr>
          <p:cNvPr id="78862" name="图片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3160185"/>
            <a:ext cx="4970463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3" name="图片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3160185"/>
            <a:ext cx="4970462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4" name="TextBox 51"/>
          <p:cNvSpPr txBox="1">
            <a:spLocks noChangeArrowheads="1"/>
          </p:cNvSpPr>
          <p:nvPr/>
        </p:nvSpPr>
        <p:spPr bwMode="auto">
          <a:xfrm flipH="1">
            <a:off x="0" y="3867151"/>
            <a:ext cx="256381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大垣勘太</a:t>
            </a:r>
            <a:b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8865" name="TextBox 52"/>
          <p:cNvSpPr txBox="1">
            <a:spLocks noChangeArrowheads="1"/>
          </p:cNvSpPr>
          <p:nvPr/>
        </p:nvSpPr>
        <p:spPr bwMode="auto">
          <a:xfrm>
            <a:off x="487364" y="4451352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居住在附近的男孩。帮过小月和小梅避雨，喜欢小月，见到小月很害羞。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6" name="TextBox 53"/>
          <p:cNvSpPr txBox="1">
            <a:spLocks noChangeArrowheads="1"/>
          </p:cNvSpPr>
          <p:nvPr/>
        </p:nvSpPr>
        <p:spPr bwMode="auto">
          <a:xfrm flipH="1">
            <a:off x="4425951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小月爸爸</a:t>
            </a:r>
          </a:p>
        </p:txBody>
      </p:sp>
      <p:sp>
        <p:nvSpPr>
          <p:cNvPr id="78867" name="TextBox 54"/>
          <p:cNvSpPr txBox="1">
            <a:spLocks noChangeArrowheads="1"/>
          </p:cNvSpPr>
          <p:nvPr/>
        </p:nvSpPr>
        <p:spPr bwMode="auto">
          <a:xfrm>
            <a:off x="4735514" y="4451351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小月及小梅的父亲，是一位大学教授。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8868" name="TextBox 55"/>
          <p:cNvSpPr txBox="1">
            <a:spLocks noChangeArrowheads="1"/>
          </p:cNvSpPr>
          <p:nvPr/>
        </p:nvSpPr>
        <p:spPr bwMode="auto">
          <a:xfrm flipH="1">
            <a:off x="3598863" y="5632451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03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8869" name="TextBox 56"/>
          <p:cNvSpPr txBox="1">
            <a:spLocks noChangeArrowheads="1"/>
          </p:cNvSpPr>
          <p:nvPr/>
        </p:nvSpPr>
        <p:spPr bwMode="auto">
          <a:xfrm flipH="1">
            <a:off x="7858125" y="5632451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04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主角简介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9915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6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79894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5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6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7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8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899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0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1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2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3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4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5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6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7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8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09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0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1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2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3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914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79878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图片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702733"/>
            <a:ext cx="4970462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8511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大龙猫</a:t>
            </a:r>
          </a:p>
        </p:txBody>
      </p:sp>
      <p:sp>
        <p:nvSpPr>
          <p:cNvPr id="79881" name="TextBox 43"/>
          <p:cNvSpPr txBox="1">
            <a:spLocks noChangeArrowheads="1"/>
          </p:cNvSpPr>
          <p:nvPr/>
        </p:nvSpPr>
        <p:spPr bwMode="auto">
          <a:xfrm>
            <a:off x="446089" y="1966385"/>
            <a:ext cx="27384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身体呈灰色，友善的深林守护者，是</a:t>
            </a:r>
            <a:r>
              <a:rPr lang="en-US" altLang="zh-CN" sz="1400">
                <a:solidFill>
                  <a:schemeClr val="bg1"/>
                </a:solidFill>
              </a:rPr>
              <a:t>3</a:t>
            </a:r>
            <a:r>
              <a:rPr lang="zh-CN" altLang="en-US" sz="1400">
                <a:solidFill>
                  <a:schemeClr val="bg1"/>
                </a:solidFill>
              </a:rPr>
              <a:t>只龙猫中最大的一只，至少有三米高。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82" name="TextBox 44"/>
          <p:cNvSpPr txBox="1">
            <a:spLocks noChangeArrowheads="1"/>
          </p:cNvSpPr>
          <p:nvPr/>
        </p:nvSpPr>
        <p:spPr bwMode="auto">
          <a:xfrm flipH="1">
            <a:off x="4206875" y="1452033"/>
            <a:ext cx="2336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中龙猫</a:t>
            </a:r>
          </a:p>
        </p:txBody>
      </p:sp>
      <p:sp>
        <p:nvSpPr>
          <p:cNvPr id="79883" name="TextBox 45"/>
          <p:cNvSpPr txBox="1">
            <a:spLocks noChangeArrowheads="1"/>
          </p:cNvSpPr>
          <p:nvPr/>
        </p:nvSpPr>
        <p:spPr bwMode="auto">
          <a:xfrm>
            <a:off x="4735514" y="2006601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身体呈蓝灰色，胆小且性格友善，大约六十厘米高。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84" name="TextBox 46"/>
          <p:cNvSpPr txBox="1">
            <a:spLocks noChangeArrowheads="1"/>
          </p:cNvSpPr>
          <p:nvPr/>
        </p:nvSpPr>
        <p:spPr bwMode="auto">
          <a:xfrm flipH="1">
            <a:off x="3598863" y="3177117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01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9885" name="TextBox 47"/>
          <p:cNvSpPr txBox="1">
            <a:spLocks noChangeArrowheads="1"/>
          </p:cNvSpPr>
          <p:nvPr/>
        </p:nvSpPr>
        <p:spPr bwMode="auto">
          <a:xfrm flipH="1">
            <a:off x="7858125" y="3177117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02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pic>
        <p:nvPicPr>
          <p:cNvPr id="79886" name="图片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3160185"/>
            <a:ext cx="4970463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图片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8" y="3160185"/>
            <a:ext cx="4970462" cy="36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8" name="TextBox 51"/>
          <p:cNvSpPr txBox="1">
            <a:spLocks noChangeArrowheads="1"/>
          </p:cNvSpPr>
          <p:nvPr/>
        </p:nvSpPr>
        <p:spPr bwMode="auto">
          <a:xfrm flipH="1">
            <a:off x="115888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小龙猫</a:t>
            </a:r>
          </a:p>
        </p:txBody>
      </p:sp>
      <p:sp>
        <p:nvSpPr>
          <p:cNvPr id="79889" name="TextBox 52"/>
          <p:cNvSpPr txBox="1">
            <a:spLocks noChangeArrowheads="1"/>
          </p:cNvSpPr>
          <p:nvPr/>
        </p:nvSpPr>
        <p:spPr bwMode="auto">
          <a:xfrm>
            <a:off x="446088" y="4402667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身体呈白色，是</a:t>
            </a:r>
            <a:r>
              <a:rPr lang="en-US" altLang="zh-CN" sz="1400">
                <a:solidFill>
                  <a:schemeClr val="bg1"/>
                </a:solidFill>
              </a:rPr>
              <a:t>3</a:t>
            </a:r>
            <a:r>
              <a:rPr lang="zh-CN" altLang="en-US" sz="1400">
                <a:solidFill>
                  <a:schemeClr val="bg1"/>
                </a:solidFill>
              </a:rPr>
              <a:t>只龙猫中最小的，大约</a:t>
            </a:r>
            <a:r>
              <a:rPr lang="en-US" altLang="zh-CN" sz="1400">
                <a:solidFill>
                  <a:schemeClr val="bg1"/>
                </a:solidFill>
              </a:rPr>
              <a:t>20</a:t>
            </a:r>
            <a:r>
              <a:rPr lang="zh-CN" altLang="en-US" sz="1400">
                <a:solidFill>
                  <a:schemeClr val="bg1"/>
                </a:solidFill>
              </a:rPr>
              <a:t>厘米高，是一只可以随时隐形的龙猫。　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90" name="TextBox 53"/>
          <p:cNvSpPr txBox="1">
            <a:spLocks noChangeArrowheads="1"/>
          </p:cNvSpPr>
          <p:nvPr/>
        </p:nvSpPr>
        <p:spPr bwMode="auto">
          <a:xfrm flipH="1">
            <a:off x="4425951" y="3867151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猫巴士</a:t>
            </a:r>
          </a:p>
        </p:txBody>
      </p:sp>
      <p:sp>
        <p:nvSpPr>
          <p:cNvPr id="79891" name="TextBox 54"/>
          <p:cNvSpPr txBox="1">
            <a:spLocks noChangeArrowheads="1"/>
          </p:cNvSpPr>
          <p:nvPr/>
        </p:nvSpPr>
        <p:spPr bwMode="auto">
          <a:xfrm>
            <a:off x="4754564" y="4402667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龙猫的交通工具，有</a:t>
            </a:r>
            <a:r>
              <a:rPr lang="en-US" altLang="zh-CN" sz="1400">
                <a:solidFill>
                  <a:schemeClr val="bg1"/>
                </a:solidFill>
              </a:rPr>
              <a:t>12</a:t>
            </a:r>
            <a:r>
              <a:rPr lang="zh-CN" altLang="en-US" sz="1400">
                <a:solidFill>
                  <a:schemeClr val="bg1"/>
                </a:solidFill>
              </a:rPr>
              <a:t>只脚，额头会显示目的地，它头上有两只小老鼠会报出所要到达的目的地。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92" name="TextBox 55"/>
          <p:cNvSpPr txBox="1">
            <a:spLocks noChangeArrowheads="1"/>
          </p:cNvSpPr>
          <p:nvPr/>
        </p:nvSpPr>
        <p:spPr bwMode="auto">
          <a:xfrm flipH="1">
            <a:off x="3598863" y="5632451"/>
            <a:ext cx="89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03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79893" name="TextBox 56"/>
          <p:cNvSpPr txBox="1">
            <a:spLocks noChangeArrowheads="1"/>
          </p:cNvSpPr>
          <p:nvPr/>
        </p:nvSpPr>
        <p:spPr bwMode="auto">
          <a:xfrm flipH="1">
            <a:off x="7858125" y="5632451"/>
            <a:ext cx="8953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A6A6A6"/>
                </a:solidFill>
                <a:latin typeface="Arial Rounded MT Bold"/>
                <a:ea typeface="微软雅黑" pitchFamily="34" charset="-122"/>
              </a:rPr>
              <a:t>04</a:t>
            </a:r>
            <a:endParaRPr lang="zh-CN" altLang="en-US" sz="2800" b="1">
              <a:solidFill>
                <a:srgbClr val="A6A6A6"/>
              </a:solidFill>
              <a:latin typeface="Arial Rounded MT Bold"/>
              <a:ea typeface="微软雅黑" pitchFamily="34" charset="-122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225425" y="4169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龙猫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主角简介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631</Words>
  <Application>Microsoft Office PowerPoint</Application>
  <PresentationFormat>全屏显示(4:3)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Theme</vt:lpstr>
      <vt:lpstr>2.龙   猫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龙   猫</dc:title>
  <dc:creator>Administrator</dc:creator>
  <cp:lastModifiedBy>Administrator</cp:lastModifiedBy>
  <cp:revision>6</cp:revision>
  <dcterms:created xsi:type="dcterms:W3CDTF">2006-08-16T00:00:00Z</dcterms:created>
  <dcterms:modified xsi:type="dcterms:W3CDTF">2020-03-12T07:18:50Z</dcterms:modified>
</cp:coreProperties>
</file>