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91" r:id="rId4"/>
    <p:sldId id="267" r:id="rId5"/>
    <p:sldId id="280" r:id="rId6"/>
    <p:sldId id="283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800" dirty="0" smtClean="0"/>
              <a:t>5.</a:t>
            </a:r>
            <a:r>
              <a:rPr lang="zh-CN" altLang="en-US" sz="8800" dirty="0" smtClean="0"/>
              <a:t>红   猪</a:t>
            </a:r>
            <a:endParaRPr lang="zh-CN" altLang="en-US" sz="8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1752600"/>
          </a:xfrm>
          <a:noFill/>
        </p:spPr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                  </a:t>
            </a:r>
            <a:r>
              <a:rPr lang="en-US" altLang="zh-CN" b="1" dirty="0" smtClean="0">
                <a:solidFill>
                  <a:srgbClr val="C00000"/>
                </a:solidFill>
              </a:rPr>
              <a:t>——《</a:t>
            </a:r>
            <a:r>
              <a:rPr lang="zh-CN" altLang="en-US" b="1" dirty="0" smtClean="0">
                <a:solidFill>
                  <a:srgbClr val="C00000"/>
                </a:solidFill>
              </a:rPr>
              <a:t> 宫崎骏动画电影欣赏</a:t>
            </a:r>
            <a:r>
              <a:rPr lang="en-US" altLang="zh-CN" b="1" dirty="0" smtClean="0">
                <a:solidFill>
                  <a:srgbClr val="C00000"/>
                </a:solidFill>
              </a:rPr>
              <a:t>》</a:t>
            </a:r>
          </a:p>
          <a:p>
            <a:r>
              <a:rPr lang="en-US" altLang="zh-CN" b="1" dirty="0" smtClean="0">
                <a:solidFill>
                  <a:srgbClr val="C00000"/>
                </a:solidFill>
              </a:rPr>
              <a:t>                                 </a:t>
            </a:r>
            <a:r>
              <a:rPr lang="zh-CN" altLang="en-US" b="1" dirty="0" smtClean="0">
                <a:solidFill>
                  <a:srgbClr val="C00000"/>
                </a:solidFill>
              </a:rPr>
              <a:t>王洪芹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61"/>
          <p:cNvSpPr>
            <a:spLocks noChangeArrowheads="1"/>
          </p:cNvSpPr>
          <p:nvPr/>
        </p:nvSpPr>
        <p:spPr bwMode="auto">
          <a:xfrm>
            <a:off x="373063" y="1916832"/>
            <a:ext cx="1485900" cy="43844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52400" dir="6359999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pic>
        <p:nvPicPr>
          <p:cNvPr id="28" name="图片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4" y="1429034"/>
            <a:ext cx="1004887" cy="107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0"/>
          <p:cNvSpPr txBox="1">
            <a:spLocks noChangeArrowheads="1"/>
          </p:cNvSpPr>
          <p:nvPr/>
        </p:nvSpPr>
        <p:spPr bwMode="auto">
          <a:xfrm>
            <a:off x="446088" y="2575985"/>
            <a:ext cx="14616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ym typeface="Arial" pitchFamily="34" charset="0"/>
              </a:rPr>
              <a:t>故事由一个</a:t>
            </a:r>
            <a:r>
              <a:rPr lang="zh-CN" altLang="en-US" sz="1600" dirty="0">
                <a:sym typeface="Arial" pitchFamily="34" charset="0"/>
              </a:rPr>
              <a:t>因为</a:t>
            </a:r>
            <a:r>
              <a:rPr lang="en-US" sz="1600" dirty="0" err="1">
                <a:sym typeface="Arial" pitchFamily="34" charset="0"/>
              </a:rPr>
              <a:t>魔法而变成猪的飞行员，“波鲁克罗素”，追击“曼马由特空中海贼团（简称曼马由特队）”开始</a:t>
            </a:r>
            <a:r>
              <a:rPr lang="en-US" sz="1600" dirty="0">
                <a:sym typeface="Arial" pitchFamily="34" charset="0"/>
              </a:rPr>
              <a:t>。</a:t>
            </a:r>
            <a:r>
              <a:rPr lang="en-US" sz="1600" dirty="0" err="1">
                <a:sym typeface="Arial" pitchFamily="34" charset="0"/>
              </a:rPr>
              <a:t>曼马由特队打劫了一艘由威尼斯出发的邮轮，并且绑架了小学女校的学生</a:t>
            </a:r>
            <a:r>
              <a:rPr lang="zh-CN" altLang="en-US" sz="1600" dirty="0">
                <a:sym typeface="Arial" pitchFamily="34" charset="0"/>
              </a:rPr>
              <a:t>。</a:t>
            </a:r>
            <a:endParaRPr lang="en-US" sz="1600" dirty="0">
              <a:sym typeface="Arial" pitchFamily="34" charset="0"/>
            </a:endParaRPr>
          </a:p>
        </p:txBody>
      </p:sp>
      <p:sp>
        <p:nvSpPr>
          <p:cNvPr id="31" name="矩形 60"/>
          <p:cNvSpPr>
            <a:spLocks noChangeArrowheads="1"/>
          </p:cNvSpPr>
          <p:nvPr/>
        </p:nvSpPr>
        <p:spPr bwMode="auto">
          <a:xfrm>
            <a:off x="2032001" y="2053167"/>
            <a:ext cx="1484313" cy="42481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52400" dir="6359999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矩形 62"/>
          <p:cNvSpPr>
            <a:spLocks noChangeArrowheads="1"/>
          </p:cNvSpPr>
          <p:nvPr/>
        </p:nvSpPr>
        <p:spPr bwMode="auto">
          <a:xfrm>
            <a:off x="5341938" y="2053167"/>
            <a:ext cx="1484312" cy="42481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52400" dir="6359999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矩形 63"/>
          <p:cNvSpPr>
            <a:spLocks noChangeArrowheads="1"/>
          </p:cNvSpPr>
          <p:nvPr/>
        </p:nvSpPr>
        <p:spPr bwMode="auto">
          <a:xfrm>
            <a:off x="3684588" y="1488018"/>
            <a:ext cx="1485900" cy="4813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52400" dir="6359999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矩形 64"/>
          <p:cNvSpPr>
            <a:spLocks noChangeArrowheads="1"/>
          </p:cNvSpPr>
          <p:nvPr/>
        </p:nvSpPr>
        <p:spPr bwMode="auto">
          <a:xfrm>
            <a:off x="6981824" y="2504018"/>
            <a:ext cx="1694631" cy="3797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52400" dir="6359999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5" name="图片 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1239" y="1873251"/>
            <a:ext cx="985837" cy="113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图片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700808"/>
            <a:ext cx="985838" cy="113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图片 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2239" y="1333500"/>
            <a:ext cx="1006475" cy="107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70"/>
          <p:cNvSpPr txBox="1">
            <a:spLocks noChangeArrowheads="1"/>
          </p:cNvSpPr>
          <p:nvPr/>
        </p:nvSpPr>
        <p:spPr bwMode="auto">
          <a:xfrm>
            <a:off x="827584" y="1895869"/>
            <a:ext cx="579437" cy="30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FFFFFF"/>
                </a:solidFill>
                <a:latin typeface="Agency FB"/>
                <a:ea typeface="微软雅黑" pitchFamily="34" charset="-122"/>
              </a:rPr>
              <a:t>开始</a:t>
            </a:r>
            <a:endParaRPr lang="en-US" sz="1200" b="1" dirty="0">
              <a:solidFill>
                <a:srgbClr val="FFFFFF"/>
              </a:solidFill>
              <a:latin typeface="Agency FB"/>
              <a:ea typeface="微软雅黑" pitchFamily="34" charset="-122"/>
            </a:endParaRPr>
          </a:p>
        </p:txBody>
      </p:sp>
      <p:sp>
        <p:nvSpPr>
          <p:cNvPr id="39" name="TextBox 71"/>
          <p:cNvSpPr txBox="1">
            <a:spLocks noChangeArrowheads="1"/>
          </p:cNvSpPr>
          <p:nvPr/>
        </p:nvSpPr>
        <p:spPr bwMode="auto">
          <a:xfrm>
            <a:off x="4149726" y="1800457"/>
            <a:ext cx="581025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dirty="0">
                <a:solidFill>
                  <a:srgbClr val="FFFFFF"/>
                </a:solidFill>
                <a:latin typeface="Agency FB"/>
                <a:ea typeface="微软雅黑" pitchFamily="34" charset="-122"/>
              </a:rPr>
              <a:t>发展</a:t>
            </a:r>
            <a:endParaRPr lang="en-US" sz="1200" b="1" dirty="0">
              <a:solidFill>
                <a:srgbClr val="FFFFFF"/>
              </a:solidFill>
              <a:latin typeface="Agency FB"/>
              <a:ea typeface="微软雅黑" pitchFamily="34" charset="-122"/>
            </a:endParaRPr>
          </a:p>
        </p:txBody>
      </p:sp>
      <p:sp>
        <p:nvSpPr>
          <p:cNvPr id="40" name="TextBox 72"/>
          <p:cNvSpPr txBox="1">
            <a:spLocks noChangeArrowheads="1"/>
          </p:cNvSpPr>
          <p:nvPr/>
        </p:nvSpPr>
        <p:spPr bwMode="auto">
          <a:xfrm>
            <a:off x="5794375" y="2204864"/>
            <a:ext cx="579438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dirty="0">
                <a:solidFill>
                  <a:srgbClr val="FFFFFF"/>
                </a:solidFill>
                <a:latin typeface="Agency FB"/>
                <a:ea typeface="微软雅黑" pitchFamily="34" charset="-122"/>
              </a:rPr>
              <a:t>高潮</a:t>
            </a:r>
            <a:endParaRPr lang="en-US" sz="1200" b="1" dirty="0">
              <a:solidFill>
                <a:srgbClr val="FFFFFF"/>
              </a:solidFill>
              <a:latin typeface="Agency FB"/>
              <a:ea typeface="微软雅黑" pitchFamily="34" charset="-122"/>
            </a:endParaRPr>
          </a:p>
        </p:txBody>
      </p:sp>
      <p:pic>
        <p:nvPicPr>
          <p:cNvPr id="41" name="图片 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484784"/>
            <a:ext cx="1004887" cy="101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78"/>
          <p:cNvSpPr txBox="1">
            <a:spLocks noChangeArrowheads="1"/>
          </p:cNvSpPr>
          <p:nvPr/>
        </p:nvSpPr>
        <p:spPr bwMode="auto">
          <a:xfrm>
            <a:off x="7452320" y="1916832"/>
            <a:ext cx="581025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dirty="0">
                <a:solidFill>
                  <a:srgbClr val="FFFFFF"/>
                </a:solidFill>
                <a:latin typeface="Agency FB"/>
                <a:ea typeface="微软雅黑" pitchFamily="34" charset="-122"/>
              </a:rPr>
              <a:t>结局</a:t>
            </a:r>
            <a:endParaRPr lang="en-US" sz="1200" b="1" dirty="0">
              <a:solidFill>
                <a:srgbClr val="FFFFFF"/>
              </a:solidFill>
              <a:latin typeface="Agency FB"/>
              <a:ea typeface="微软雅黑" pitchFamily="34" charset="-122"/>
            </a:endParaRPr>
          </a:p>
        </p:txBody>
      </p:sp>
      <p:sp>
        <p:nvSpPr>
          <p:cNvPr id="43" name="TextBox 81"/>
          <p:cNvSpPr txBox="1">
            <a:spLocks noChangeArrowheads="1"/>
          </p:cNvSpPr>
          <p:nvPr/>
        </p:nvSpPr>
        <p:spPr bwMode="auto">
          <a:xfrm>
            <a:off x="3779912" y="2420888"/>
            <a:ext cx="151216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sym typeface="Arial" pitchFamily="34" charset="0"/>
              </a:rPr>
              <a:t>空贼联盟趁波鲁克的引擎故障特意派人过来找波鲁克的麻烦，使得波鲁克的飞行艇损坏要进行大修。虽然波鲁克的飞行艇需要大修，但是他在米兰的保可洛飞机制造工作室得到了“菲奥”的协助，将飞行艇进行了改良</a:t>
            </a:r>
            <a:r>
              <a:rPr lang="zh-CN" altLang="en-US" sz="1400" dirty="0" smtClean="0">
                <a:sym typeface="Arial" pitchFamily="34" charset="0"/>
              </a:rPr>
              <a:t>。</a:t>
            </a:r>
          </a:p>
        </p:txBody>
      </p:sp>
      <p:sp>
        <p:nvSpPr>
          <p:cNvPr id="44" name="TextBox 82"/>
          <p:cNvSpPr txBox="1">
            <a:spLocks noChangeArrowheads="1"/>
          </p:cNvSpPr>
          <p:nvPr/>
        </p:nvSpPr>
        <p:spPr bwMode="auto">
          <a:xfrm>
            <a:off x="7092280" y="2636912"/>
            <a:ext cx="16561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sym typeface="Arial" pitchFamily="34" charset="0"/>
              </a:rPr>
              <a:t>波鲁克回到了亚得里亚海小岛的秘密基地之后，又碰到了空贼联盟的埋伏，经过了菲奥的斡旋，以菲奥为赌注，波鲁克决定与卡地士进行一次公正的决斗，最后波鲁克以精湛的飞行技术打败了卡地士，也赢得了荣耀。</a:t>
            </a:r>
          </a:p>
        </p:txBody>
      </p:sp>
      <p:sp>
        <p:nvSpPr>
          <p:cNvPr id="45" name="TextBox 83"/>
          <p:cNvSpPr txBox="1">
            <a:spLocks noChangeArrowheads="1"/>
          </p:cNvSpPr>
          <p:nvPr/>
        </p:nvSpPr>
        <p:spPr bwMode="auto">
          <a:xfrm>
            <a:off x="2125662" y="3079751"/>
            <a:ext cx="1438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400" dirty="0" smtClean="0">
                <a:sym typeface="Arial" pitchFamily="34" charset="0"/>
              </a:rPr>
              <a:t>波</a:t>
            </a:r>
            <a:r>
              <a:rPr lang="zh-CN" altLang="en-US" sz="1600" dirty="0" smtClean="0">
                <a:sym typeface="Arial" pitchFamily="34" charset="0"/>
              </a:rPr>
              <a:t>鲁克成功的打败了曼马由特队，也结下了梁子。于是曼马由特队等的空中海贼团联盟（简称空贼联盟），请来了美国的飞行好手“卡地士”来当空贼联盟的保镖。</a:t>
            </a:r>
            <a:endParaRPr lang="zh-CN" altLang="en-US" sz="1600" dirty="0">
              <a:sym typeface="Arial" pitchFamily="34" charset="0"/>
            </a:endParaRPr>
          </a:p>
        </p:txBody>
      </p:sp>
      <p:sp>
        <p:nvSpPr>
          <p:cNvPr id="46" name="TextBox 84"/>
          <p:cNvSpPr txBox="1">
            <a:spLocks noChangeArrowheads="1"/>
          </p:cNvSpPr>
          <p:nvPr/>
        </p:nvSpPr>
        <p:spPr bwMode="auto">
          <a:xfrm>
            <a:off x="5448301" y="3094568"/>
            <a:ext cx="142795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zh-CN" altLang="en-US" sz="1600" dirty="0"/>
              <a:t>由于当时意大利已渐渐被法西斯党所掌权，波鲁克为了躲开秘密警察的追捕，于是决定由米兰的人工运河中以飞行方式逃走，而菲奥也为了“讨债”，于是与波鲁克同行离开了米兰。</a:t>
            </a:r>
          </a:p>
        </p:txBody>
      </p:sp>
      <p:sp>
        <p:nvSpPr>
          <p:cNvPr id="47" name="TextBox 70"/>
          <p:cNvSpPr txBox="1">
            <a:spLocks noChangeArrowheads="1"/>
          </p:cNvSpPr>
          <p:nvPr/>
        </p:nvSpPr>
        <p:spPr bwMode="auto">
          <a:xfrm>
            <a:off x="2483768" y="2348880"/>
            <a:ext cx="579437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dirty="0">
                <a:solidFill>
                  <a:srgbClr val="FFFFFF"/>
                </a:solidFill>
                <a:latin typeface="Agency FB"/>
                <a:ea typeface="微软雅黑" pitchFamily="34" charset="-122"/>
              </a:rPr>
              <a:t>经过</a:t>
            </a:r>
            <a:endParaRPr lang="en-US" sz="1200" b="1" dirty="0">
              <a:solidFill>
                <a:srgbClr val="FFFFFF"/>
              </a:solidFill>
              <a:latin typeface="Agency FB"/>
              <a:ea typeface="微软雅黑" pitchFamily="34" charset="-122"/>
            </a:endParaRPr>
          </a:p>
        </p:txBody>
      </p:sp>
      <p:sp>
        <p:nvSpPr>
          <p:cNvPr id="49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5.6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剧情回顾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3" grpId="0"/>
      <p:bldP spid="44" grpId="0"/>
      <p:bldP spid="45" grpId="0"/>
      <p:bldP spid="46" grpId="0"/>
      <p:bldP spid="4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5.7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观影讨论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0" y="242088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altLang="zh-CN" sz="3200" dirty="0" smtClean="0"/>
              <a:t>1. </a:t>
            </a:r>
            <a:r>
              <a:rPr lang="zh-CN" altLang="en-US" sz="3200" dirty="0" smtClean="0"/>
              <a:t>吉娜是波鲁克的青梅竹马，为什么两个人没有在一起？</a:t>
            </a:r>
            <a:endParaRPr lang="en-US" altLang="zh-CN" sz="3200" dirty="0" smtClean="0"/>
          </a:p>
          <a:p>
            <a:pPr marL="742950" indent="-742950"/>
            <a:endParaRPr lang="en-US" altLang="zh-CN" sz="3200" dirty="0" smtClean="0"/>
          </a:p>
          <a:p>
            <a:r>
              <a:rPr lang="en-US" altLang="zh-CN" sz="3200" dirty="0" smtClean="0"/>
              <a:t>2. </a:t>
            </a:r>
            <a:r>
              <a:rPr lang="zh-CN" altLang="en-US" sz="3200" dirty="0" smtClean="0"/>
              <a:t>空中盗贼究竟是好人还是坏人？为什么？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3. </a:t>
            </a:r>
            <a:r>
              <a:rPr lang="zh-CN" altLang="en-US" sz="3200" dirty="0" smtClean="0"/>
              <a:t>为什么帮波鲁克修理飞机的都是女性？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47"/>
          <p:cNvPicPr>
            <a:picLocks noChangeAspect="1" noChangeArrowheads="1"/>
          </p:cNvPicPr>
          <p:nvPr/>
        </p:nvPicPr>
        <p:blipFill>
          <a:blip r:embed="rId2" cstate="print"/>
          <a:srcRect l="7188" t="8374" r="11823" b="9001"/>
          <a:stretch>
            <a:fillRect/>
          </a:stretch>
        </p:blipFill>
        <p:spPr bwMode="auto">
          <a:xfrm>
            <a:off x="3779912" y="4653136"/>
            <a:ext cx="4637087" cy="157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5400000" algn="ctr" rotWithShape="0">
              <a:srgbClr val="000000">
                <a:alpha val="35999"/>
              </a:srgbClr>
            </a:outerShdw>
          </a:effec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pic>
        <p:nvPicPr>
          <p:cNvPr id="28" name="Picture 2" descr="C:\Users\Administrator\Desktop\2880051961705050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792818"/>
            <a:ext cx="355282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图片 46"/>
          <p:cNvPicPr>
            <a:picLocks noChangeAspect="1" noChangeArrowheads="1"/>
          </p:cNvPicPr>
          <p:nvPr/>
        </p:nvPicPr>
        <p:blipFill>
          <a:blip r:embed="rId2" cstate="print"/>
          <a:srcRect l="7188" t="8374" r="11823" b="9001"/>
          <a:stretch>
            <a:fillRect/>
          </a:stretch>
        </p:blipFill>
        <p:spPr bwMode="auto">
          <a:xfrm>
            <a:off x="3768725" y="3117851"/>
            <a:ext cx="4637088" cy="157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5400000" algn="ctr" rotWithShape="0">
              <a:srgbClr val="000000">
                <a:alpha val="35999"/>
              </a:srgbClr>
            </a:outerShdw>
          </a:effectLst>
        </p:spPr>
      </p:pic>
      <p:pic>
        <p:nvPicPr>
          <p:cNvPr id="30" name="图片 47"/>
          <p:cNvPicPr>
            <a:picLocks noChangeAspect="1" noChangeArrowheads="1"/>
          </p:cNvPicPr>
          <p:nvPr/>
        </p:nvPicPr>
        <p:blipFill>
          <a:blip r:embed="rId2" cstate="print"/>
          <a:srcRect l="7188" t="8374" r="11823" b="9001"/>
          <a:stretch>
            <a:fillRect/>
          </a:stretch>
        </p:blipFill>
        <p:spPr bwMode="auto">
          <a:xfrm>
            <a:off x="3732213" y="1579034"/>
            <a:ext cx="4637087" cy="157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5400000" algn="ctr" rotWithShape="0">
              <a:srgbClr val="000000">
                <a:alpha val="35999"/>
              </a:srgbClr>
            </a:outerShdw>
          </a:effectLst>
        </p:spPr>
      </p:pic>
      <p:sp>
        <p:nvSpPr>
          <p:cNvPr id="31" name="TextBox 42"/>
          <p:cNvSpPr txBox="1">
            <a:spLocks noChangeArrowheads="1"/>
          </p:cNvSpPr>
          <p:nvPr/>
        </p:nvSpPr>
        <p:spPr bwMode="auto">
          <a:xfrm>
            <a:off x="5004048" y="3573016"/>
            <a:ext cx="3286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不能飞的猪，就只是猪而已。</a:t>
            </a:r>
          </a:p>
          <a:p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Box 43"/>
          <p:cNvSpPr txBox="1">
            <a:spLocks noChangeArrowheads="1"/>
          </p:cNvSpPr>
          <p:nvPr/>
        </p:nvSpPr>
        <p:spPr bwMode="auto">
          <a:xfrm>
            <a:off x="4932040" y="1916832"/>
            <a:ext cx="324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一个人的初吻，是要留给最重要的人的。</a:t>
            </a:r>
          </a:p>
          <a:p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5004048" y="5085184"/>
            <a:ext cx="3213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要我变成法西斯，我宁愿当只猪。</a:t>
            </a:r>
          </a:p>
        </p:txBody>
      </p:sp>
      <p:sp>
        <p:nvSpPr>
          <p:cNvPr id="36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5.8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经典台词讨论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55576" y="148478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 smtClean="0"/>
              <a:t>1.</a:t>
            </a:r>
            <a:r>
              <a:rPr lang="zh-CN" altLang="en-US" sz="3600" dirty="0" smtClean="0"/>
              <a:t>面对法西斯的胁迫，你会做出什么样的选择（波鲁克</a:t>
            </a:r>
            <a:r>
              <a:rPr lang="en-US" altLang="zh-CN" sz="3600" dirty="0" smtClean="0"/>
              <a:t>or</a:t>
            </a:r>
            <a:r>
              <a:rPr lang="zh-CN" altLang="en-US" sz="3600" dirty="0" smtClean="0"/>
              <a:t>菲拉林），为什么？</a:t>
            </a:r>
            <a:endParaRPr lang="en-US" altLang="zh-CN" sz="3600" dirty="0" smtClean="0"/>
          </a:p>
          <a:p>
            <a:pPr>
              <a:lnSpc>
                <a:spcPct val="150000"/>
              </a:lnSpc>
            </a:pPr>
            <a:r>
              <a:rPr lang="en-US" altLang="zh-CN" sz="3600" dirty="0" smtClean="0"/>
              <a:t>2.</a:t>
            </a:r>
            <a:r>
              <a:rPr lang="zh-CN" altLang="en-US" sz="3600" dirty="0" smtClean="0"/>
              <a:t>面对爱人，对于爱情和责任你将会做如何的选择，为什么？</a:t>
            </a:r>
            <a:endParaRPr lang="zh-CN" altLang="en-US" sz="3600" dirty="0"/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5.9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灵魂拷问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259632" y="3789040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2.</a:t>
            </a:r>
            <a:r>
              <a:rPr lang="zh-CN" altLang="en-US" sz="4400" dirty="0" smtClean="0"/>
              <a:t>本片为什么叫</a:t>
            </a:r>
            <a:r>
              <a:rPr lang="en-US" altLang="zh-CN" sz="4400" dirty="0" smtClean="0"/>
              <a:t>《</a:t>
            </a:r>
            <a:r>
              <a:rPr lang="zh-CN" altLang="en-US" sz="4400" dirty="0" smtClean="0"/>
              <a:t>红猪</a:t>
            </a:r>
            <a:r>
              <a:rPr lang="en-US" altLang="zh-CN" sz="4400" dirty="0" smtClean="0"/>
              <a:t>》</a:t>
            </a:r>
            <a:r>
              <a:rPr lang="zh-CN" altLang="en-US" sz="4400" dirty="0" smtClean="0"/>
              <a:t>？而不是黑猪，蓝猪？</a:t>
            </a:r>
            <a:endParaRPr lang="zh-CN" alt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15616" y="220486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1.</a:t>
            </a:r>
            <a:r>
              <a:rPr lang="zh-CN" altLang="en-US" sz="4000" dirty="0" smtClean="0"/>
              <a:t>你认为红猪最后的结局是什么？</a:t>
            </a:r>
            <a:endParaRPr lang="zh-CN" altLang="en-US" sz="4000" dirty="0"/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5.10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开放讨论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660232" y="1700808"/>
            <a:ext cx="21602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面临亚得里亚海的布罗夫尼克，是著名的观光、疗养城市，静谧的气氛，竟意外地合适这个充满战斗力的故事。</a:t>
            </a:r>
            <a:endParaRPr lang="zh-CN" altLang="en-US" sz="2800" dirty="0"/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5.11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旅游地推荐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3074" name="Picture 2" descr="https://ss2.baidu.com/6ONYsjip0QIZ8tyhnq/it/u=3735128087,2709596029&amp;fm=173&amp;app=25&amp;f=JPEG?w=638&amp;h=427&amp;s=F93A20D488798ACE02B03C1B030010D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611123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5.11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书目推荐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050" name="Picture 2" descr="è¾å¾·åçåå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608512" cy="4752528"/>
          </a:xfrm>
          <a:prstGeom prst="rect">
            <a:avLst/>
          </a:prstGeom>
          <a:noFill/>
        </p:spPr>
      </p:pic>
      <p:sp>
        <p:nvSpPr>
          <p:cNvPr id="30" name="矩形 29"/>
          <p:cNvSpPr/>
          <p:nvPr/>
        </p:nvSpPr>
        <p:spPr>
          <a:xfrm>
            <a:off x="5004048" y="1772816"/>
            <a:ext cx="3923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托马斯</a:t>
            </a:r>
            <a:r>
              <a:rPr lang="en-US" altLang="zh-CN" dirty="0" smtClean="0"/>
              <a:t>·</a:t>
            </a:r>
            <a:r>
              <a:rPr lang="zh-CN" altLang="en-US" dirty="0" smtClean="0"/>
              <a:t>基尼利（</a:t>
            </a:r>
            <a:r>
              <a:rPr lang="en-US" altLang="zh-CN" dirty="0" smtClean="0"/>
              <a:t>Thomas Michael Keneally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1935— </a:t>
            </a:r>
            <a:r>
              <a:rPr lang="zh-CN" altLang="en-US" dirty="0" smtClean="0"/>
              <a:t>），澳大利亚知名度最高的“国宝级”作家。自一九六 四年出版第一部长篇小说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惠顿某处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以来，基尼利共出版三十多部长篇，十余部纪实作品和四部剧本。除了在澳大利亚本土获得无数文学奖项外，他三度入围英国布克奖短名单，一九八二年凭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辛德勒名单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折桂。这个具有多元价值的文本在正与邪、实与虚、文与史，技巧与人性之间找到了最佳平衡点，处处闪烁着过目难忘的人道主义光辉。斯皮尔伯格根据本书改编的影片获得七项奥斯卡奖。二○○七年，美国电影学院评出二十世纪百部佳片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辛德勒名单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位列第八。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3818"/>
            <a:ext cx="9036050" cy="383116"/>
            <a:chOff x="0" y="0"/>
            <a:chExt cx="9036496" cy="288032"/>
          </a:xfrm>
        </p:grpSpPr>
        <p:sp>
          <p:nvSpPr>
            <p:cNvPr id="3" name="五边形 29"/>
            <p:cNvSpPr>
              <a:spLocks noChangeArrowheads="1"/>
            </p:cNvSpPr>
            <p:nvPr/>
          </p:nvSpPr>
          <p:spPr bwMode="auto">
            <a:xfrm>
              <a:off x="0" y="0"/>
              <a:ext cx="8820472" cy="288032"/>
            </a:xfrm>
            <a:prstGeom prst="homePlate">
              <a:avLst>
                <a:gd name="adj" fmla="val 765581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" name="燕尾形 31"/>
            <p:cNvSpPr>
              <a:spLocks noChangeArrowheads="1"/>
            </p:cNvSpPr>
            <p:nvPr/>
          </p:nvSpPr>
          <p:spPr bwMode="auto">
            <a:xfrm>
              <a:off x="8748464" y="0"/>
              <a:ext cx="288032" cy="288032"/>
            </a:xfrm>
            <a:prstGeom prst="chevron">
              <a:avLst>
                <a:gd name="adj" fmla="val 50000"/>
              </a:avLst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152525" y="1011767"/>
            <a:ext cx="5975350" cy="143933"/>
            <a:chOff x="0" y="0"/>
            <a:chExt cx="5976640" cy="108000"/>
          </a:xfrm>
        </p:grpSpPr>
        <p:sp>
          <p:nvSpPr>
            <p:cNvPr id="6" name="椭圆 11"/>
            <p:cNvSpPr>
              <a:spLocks noChangeArrowheads="1"/>
            </p:cNvSpPr>
            <p:nvPr/>
          </p:nvSpPr>
          <p:spPr bwMode="auto">
            <a:xfrm>
              <a:off x="58686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7" name="椭圆 12"/>
            <p:cNvSpPr>
              <a:spLocks noChangeArrowheads="1"/>
            </p:cNvSpPr>
            <p:nvPr/>
          </p:nvSpPr>
          <p:spPr bwMode="auto">
            <a:xfrm>
              <a:off x="88029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8" name="椭圆 13"/>
            <p:cNvSpPr>
              <a:spLocks noChangeArrowheads="1"/>
            </p:cNvSpPr>
            <p:nvPr/>
          </p:nvSpPr>
          <p:spPr bwMode="auto">
            <a:xfrm>
              <a:off x="117372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9" name="椭圆 14"/>
            <p:cNvSpPr>
              <a:spLocks noChangeArrowheads="1"/>
            </p:cNvSpPr>
            <p:nvPr/>
          </p:nvSpPr>
          <p:spPr bwMode="auto">
            <a:xfrm>
              <a:off x="146716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0" name="椭圆 15"/>
            <p:cNvSpPr>
              <a:spLocks noChangeArrowheads="1"/>
            </p:cNvSpPr>
            <p:nvPr/>
          </p:nvSpPr>
          <p:spPr bwMode="auto">
            <a:xfrm>
              <a:off x="176059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205402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2" name="椭圆 17"/>
            <p:cNvSpPr>
              <a:spLocks noChangeArrowheads="1"/>
            </p:cNvSpPr>
            <p:nvPr/>
          </p:nvSpPr>
          <p:spPr bwMode="auto">
            <a:xfrm>
              <a:off x="234745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3" name="椭圆 18"/>
            <p:cNvSpPr>
              <a:spLocks noChangeArrowheads="1"/>
            </p:cNvSpPr>
            <p:nvPr/>
          </p:nvSpPr>
          <p:spPr bwMode="auto">
            <a:xfrm>
              <a:off x="264088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4" name="椭圆 19"/>
            <p:cNvSpPr>
              <a:spLocks noChangeArrowheads="1"/>
            </p:cNvSpPr>
            <p:nvPr/>
          </p:nvSpPr>
          <p:spPr bwMode="auto">
            <a:xfrm>
              <a:off x="293432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5" name="椭圆 20"/>
            <p:cNvSpPr>
              <a:spLocks noChangeArrowheads="1"/>
            </p:cNvSpPr>
            <p:nvPr/>
          </p:nvSpPr>
          <p:spPr bwMode="auto">
            <a:xfrm>
              <a:off x="322775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椭圆 21"/>
            <p:cNvSpPr>
              <a:spLocks noChangeArrowheads="1"/>
            </p:cNvSpPr>
            <p:nvPr/>
          </p:nvSpPr>
          <p:spPr bwMode="auto">
            <a:xfrm>
              <a:off x="352118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7" name="椭圆 22"/>
            <p:cNvSpPr>
              <a:spLocks noChangeArrowheads="1"/>
            </p:cNvSpPr>
            <p:nvPr/>
          </p:nvSpPr>
          <p:spPr bwMode="auto">
            <a:xfrm>
              <a:off x="381461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8" name="椭圆 23"/>
            <p:cNvSpPr>
              <a:spLocks noChangeArrowheads="1"/>
            </p:cNvSpPr>
            <p:nvPr/>
          </p:nvSpPr>
          <p:spPr bwMode="auto">
            <a:xfrm>
              <a:off x="410804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椭圆 24"/>
            <p:cNvSpPr>
              <a:spLocks noChangeArrowheads="1"/>
            </p:cNvSpPr>
            <p:nvPr/>
          </p:nvSpPr>
          <p:spPr bwMode="auto">
            <a:xfrm>
              <a:off x="440148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0" name="椭圆 25"/>
            <p:cNvSpPr>
              <a:spLocks noChangeArrowheads="1"/>
            </p:cNvSpPr>
            <p:nvPr/>
          </p:nvSpPr>
          <p:spPr bwMode="auto">
            <a:xfrm>
              <a:off x="469491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椭圆 26"/>
            <p:cNvSpPr>
              <a:spLocks noChangeArrowheads="1"/>
            </p:cNvSpPr>
            <p:nvPr/>
          </p:nvSpPr>
          <p:spPr bwMode="auto">
            <a:xfrm>
              <a:off x="4988344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2" name="椭圆 27"/>
            <p:cNvSpPr>
              <a:spLocks noChangeArrowheads="1"/>
            </p:cNvSpPr>
            <p:nvPr/>
          </p:nvSpPr>
          <p:spPr bwMode="auto">
            <a:xfrm>
              <a:off x="5281776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3" name="椭圆 28"/>
            <p:cNvSpPr>
              <a:spLocks noChangeArrowheads="1"/>
            </p:cNvSpPr>
            <p:nvPr/>
          </p:nvSpPr>
          <p:spPr bwMode="auto">
            <a:xfrm>
              <a:off x="5575208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4" name="椭圆 57"/>
            <p:cNvSpPr>
              <a:spLocks noChangeArrowheads="1"/>
            </p:cNvSpPr>
            <p:nvPr/>
          </p:nvSpPr>
          <p:spPr bwMode="auto">
            <a:xfrm>
              <a:off x="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5" name="椭圆 58"/>
            <p:cNvSpPr>
              <a:spLocks noChangeArrowheads="1"/>
            </p:cNvSpPr>
            <p:nvPr/>
          </p:nvSpPr>
          <p:spPr bwMode="auto">
            <a:xfrm>
              <a:off x="293432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椭圆 62"/>
            <p:cNvSpPr>
              <a:spLocks noChangeArrowheads="1"/>
            </p:cNvSpPr>
            <p:nvPr/>
          </p:nvSpPr>
          <p:spPr bwMode="auto">
            <a:xfrm>
              <a:off x="5868640" y="0"/>
              <a:ext cx="108000" cy="108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644008" y="1556792"/>
            <a:ext cx="41044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en-US" altLang="zh-CN" sz="2000" dirty="0" smtClean="0"/>
              <a:t>《</a:t>
            </a:r>
            <a:r>
              <a:rPr lang="zh-CN" altLang="en-US" sz="2000" dirty="0" smtClean="0"/>
              <a:t>音乐之声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取材于</a:t>
            </a:r>
            <a:r>
              <a:rPr lang="en-US" altLang="zh-CN" sz="2000" dirty="0" smtClean="0"/>
              <a:t>1938</a:t>
            </a:r>
            <a:r>
              <a:rPr lang="zh-CN" altLang="en-US" sz="2000" dirty="0" smtClean="0"/>
              <a:t>年发生在奥地利的一个真实故事，整个剧情设置在二站背景下，讲述了性格开朗、热爱歌舞的见习修女玛利亚与前奥地利帝国海军退役军官冯</a:t>
            </a:r>
            <a:r>
              <a:rPr lang="en-US" altLang="zh-CN" sz="2000" dirty="0" smtClean="0"/>
              <a:t>·</a:t>
            </a:r>
            <a:r>
              <a:rPr lang="zh-CN" altLang="en-US" sz="2000" dirty="0" smtClean="0"/>
              <a:t>特拉普上校及</a:t>
            </a:r>
            <a:r>
              <a:rPr lang="en-US" altLang="zh-CN" sz="2000" dirty="0" smtClean="0"/>
              <a:t>7</a:t>
            </a:r>
            <a:r>
              <a:rPr lang="zh-CN" altLang="en-US" sz="2000" dirty="0" smtClean="0"/>
              <a:t>个孩子的故事。</a:t>
            </a:r>
            <a:br>
              <a:rPr lang="zh-CN" altLang="en-US" sz="2000" dirty="0" smtClean="0"/>
            </a:br>
            <a:r>
              <a:rPr lang="zh-CN" altLang="en-US" sz="2000" dirty="0" smtClean="0"/>
              <a:t>作为描写二战题材的影片，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音乐之声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并没有战场上的炮火和枪声，但导演将音乐的力量展示无疑，成为电影史上最经典的音乐片之一。在影片中，观众不仅能感受到人世间最淳朴、最简单的友爱和挚爱之情，也能体会奥地利人民面对战争的坚强和乐观面貌。</a:t>
            </a:r>
            <a:endParaRPr lang="zh-CN" altLang="en-US" sz="2000" dirty="0"/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73025" y="264584"/>
            <a:ext cx="650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5.11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大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师作品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红猪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》--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电影推荐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Picture 2" descr="https://gss3.bdstatic.com/7Po3dSag_xI4khGkpoWK1HF6hhy/baike/c0%3Dbaike80%2C5%2C5%2C80%2C26/sign=bee82b2a63061d95694b3f6a1a9d61b4/e4dde71190ef76c6b006a9399016fdfaae5167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320481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1003</Words>
  <Application>Microsoft Office PowerPoint</Application>
  <PresentationFormat>全屏显示(4:3)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5.红   猪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   猪</dc:title>
  <dc:creator>Administrator</dc:creator>
  <cp:lastModifiedBy>Administrator</cp:lastModifiedBy>
  <cp:revision>19</cp:revision>
  <dcterms:modified xsi:type="dcterms:W3CDTF">2020-03-12T06:23:48Z</dcterms:modified>
</cp:coreProperties>
</file>