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86" r:id="rId4"/>
    <p:sldId id="271" r:id="rId5"/>
    <p:sldId id="270" r:id="rId6"/>
    <p:sldId id="269" r:id="rId7"/>
    <p:sldId id="268" r:id="rId8"/>
    <p:sldId id="282" r:id="rId9"/>
    <p:sldId id="265" r:id="rId10"/>
    <p:sldId id="284" r:id="rId11"/>
    <p:sldId id="28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77" y="5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6000"/>
            <a:lum/>
          </a:blip>
          <a:srcRect/>
          <a:stretch>
            <a:fillRect t="-58000" b="-58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8800" dirty="0" smtClean="0"/>
              <a:t>5.</a:t>
            </a:r>
            <a:r>
              <a:rPr lang="zh-CN" altLang="en-US" sz="8800" dirty="0" smtClean="0"/>
              <a:t>红   猪</a:t>
            </a:r>
            <a:endParaRPr lang="zh-CN" altLang="en-US" sz="8800" dirty="0"/>
          </a:p>
        </p:txBody>
      </p:sp>
      <p:sp>
        <p:nvSpPr>
          <p:cNvPr id="3" name="副标题 2"/>
          <p:cNvSpPr>
            <a:spLocks noGrp="1"/>
          </p:cNvSpPr>
          <p:nvPr>
            <p:ph type="subTitle" idx="1"/>
          </p:nvPr>
        </p:nvSpPr>
        <p:spPr>
          <a:xfrm>
            <a:off x="1371600" y="3886200"/>
            <a:ext cx="6872808" cy="1752600"/>
          </a:xfrm>
          <a:noFill/>
        </p:spPr>
        <p:txBody>
          <a:bodyPr/>
          <a:lstStyle/>
          <a:p>
            <a:r>
              <a:rPr lang="zh-CN" altLang="en-US" b="1" dirty="0" smtClean="0">
                <a:solidFill>
                  <a:srgbClr val="C00000"/>
                </a:solidFill>
              </a:rPr>
              <a:t>                  </a:t>
            </a:r>
            <a:r>
              <a:rPr lang="en-US" altLang="zh-CN" b="1" dirty="0" smtClean="0">
                <a:solidFill>
                  <a:srgbClr val="C00000"/>
                </a:solidFill>
              </a:rPr>
              <a:t>——《</a:t>
            </a:r>
            <a:r>
              <a:rPr lang="zh-CN" altLang="en-US" b="1" dirty="0" smtClean="0">
                <a:solidFill>
                  <a:srgbClr val="C00000"/>
                </a:solidFill>
              </a:rPr>
              <a:t> 宫崎骏动画电影欣赏</a:t>
            </a:r>
            <a:r>
              <a:rPr lang="en-US" altLang="zh-CN" b="1" dirty="0" smtClean="0">
                <a:solidFill>
                  <a:srgbClr val="C00000"/>
                </a:solidFill>
              </a:rPr>
              <a:t>》</a:t>
            </a:r>
          </a:p>
          <a:p>
            <a:r>
              <a:rPr lang="en-US" altLang="zh-CN" b="1" dirty="0" smtClean="0">
                <a:solidFill>
                  <a:srgbClr val="C00000"/>
                </a:solidFill>
              </a:rPr>
              <a:t>                                 </a:t>
            </a:r>
            <a:r>
              <a:rPr lang="zh-CN" altLang="en-US" b="1" dirty="0" smtClean="0">
                <a:solidFill>
                  <a:srgbClr val="C00000"/>
                </a:solidFill>
              </a:rPr>
              <a:t>王洪芹</a:t>
            </a:r>
            <a:endParaRPr lang="zh-CN" altLang="en-US"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4000"/>
            <a:lum/>
          </a:blip>
          <a:srcRect/>
          <a:stretch>
            <a:fillRect t="-60000" b="-60000"/>
          </a:stretch>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sp>
        <p:nvSpPr>
          <p:cNvPr id="29"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5.4 </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观影问题</a:t>
            </a:r>
            <a:endParaRPr lang="zh-CN" altLang="en-US" sz="2400" b="1" dirty="0">
              <a:latin typeface="黑体" pitchFamily="49" charset="-122"/>
              <a:ea typeface="黑体" pitchFamily="49" charset="-122"/>
            </a:endParaRPr>
          </a:p>
        </p:txBody>
      </p:sp>
      <p:sp>
        <p:nvSpPr>
          <p:cNvPr id="32" name="TextBox 31"/>
          <p:cNvSpPr txBox="1"/>
          <p:nvPr/>
        </p:nvSpPr>
        <p:spPr>
          <a:xfrm>
            <a:off x="611560" y="2420888"/>
            <a:ext cx="8064896" cy="3046988"/>
          </a:xfrm>
          <a:prstGeom prst="rect">
            <a:avLst/>
          </a:prstGeom>
          <a:noFill/>
        </p:spPr>
        <p:txBody>
          <a:bodyPr wrap="square" rtlCol="0">
            <a:spAutoFit/>
          </a:bodyPr>
          <a:lstStyle/>
          <a:p>
            <a:pPr marL="742950" indent="-742950"/>
            <a:r>
              <a:rPr lang="en-US" altLang="zh-CN" sz="3200" dirty="0" smtClean="0"/>
              <a:t>1. </a:t>
            </a:r>
            <a:r>
              <a:rPr lang="zh-CN" altLang="en-US" sz="3200" dirty="0" smtClean="0"/>
              <a:t>吉娜是波鲁克的青梅竹马，为什么两个人没有在一起？</a:t>
            </a:r>
            <a:endParaRPr lang="en-US" altLang="zh-CN" sz="3200" dirty="0" smtClean="0"/>
          </a:p>
          <a:p>
            <a:pPr marL="742950" indent="-742950"/>
            <a:endParaRPr lang="en-US" altLang="zh-CN" sz="3200" dirty="0" smtClean="0"/>
          </a:p>
          <a:p>
            <a:r>
              <a:rPr lang="en-US" altLang="zh-CN" sz="3200" dirty="0" smtClean="0"/>
              <a:t>2. </a:t>
            </a:r>
            <a:r>
              <a:rPr lang="zh-CN" altLang="en-US" sz="3200" dirty="0" smtClean="0"/>
              <a:t>空中盗贼究竟是好人还是坏人？为什么？</a:t>
            </a:r>
            <a:endParaRPr lang="en-US" altLang="zh-CN" sz="3200" dirty="0" smtClean="0"/>
          </a:p>
          <a:p>
            <a:endParaRPr lang="en-US" altLang="zh-CN" sz="3200" dirty="0" smtClean="0"/>
          </a:p>
          <a:p>
            <a:r>
              <a:rPr lang="en-US" altLang="zh-CN" sz="3200" dirty="0" smtClean="0"/>
              <a:t>3. </a:t>
            </a:r>
            <a:r>
              <a:rPr lang="zh-CN" altLang="en-US" sz="3200" dirty="0" smtClean="0"/>
              <a:t>为什么帮波鲁克修理飞机的都是女性？</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 calcmode="lin" valueType="num">
                                      <p:cBhvr additive="base">
                                        <p:cTn id="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8000"/>
            <a:lum/>
          </a:blip>
          <a:srcRect/>
          <a:stretch>
            <a:fillRect t="-60000" b="-60000"/>
          </a:stretch>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sp>
        <p:nvSpPr>
          <p:cNvPr id="29"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5.5 </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观影欣赏</a:t>
            </a:r>
            <a:endParaRPr lang="zh-CN" altLang="en-US" sz="2400" b="1" dirty="0">
              <a:latin typeface="黑体" pitchFamily="49" charset="-122"/>
              <a:ea typeface="黑体" pitchFamily="49" charset="-122"/>
            </a:endParaRPr>
          </a:p>
        </p:txBody>
      </p:sp>
      <p:sp>
        <p:nvSpPr>
          <p:cNvPr id="30" name="椭圆 29"/>
          <p:cNvSpPr/>
          <p:nvPr/>
        </p:nvSpPr>
        <p:spPr>
          <a:xfrm>
            <a:off x="3347864" y="2564904"/>
            <a:ext cx="2160240" cy="216024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9673098">
            <a:off x="3446284" y="2672897"/>
            <a:ext cx="1653454" cy="15094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 calcmode="lin" valueType="num">
                                      <p:cBhvr additive="base">
                                        <p:cTn id="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2000"/>
            <a:lum/>
          </a:blip>
          <a:srcRect/>
          <a:stretch>
            <a:fillRect t="-17000" b="-17000"/>
          </a:stretch>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sp>
        <p:nvSpPr>
          <p:cNvPr id="28" name="矩形 27"/>
          <p:cNvSpPr/>
          <p:nvPr/>
        </p:nvSpPr>
        <p:spPr>
          <a:xfrm>
            <a:off x="971600" y="1772816"/>
            <a:ext cx="6984776" cy="1077218"/>
          </a:xfrm>
          <a:prstGeom prst="rect">
            <a:avLst/>
          </a:prstGeom>
        </p:spPr>
        <p:txBody>
          <a:bodyPr wrap="square">
            <a:spAutoFit/>
          </a:bodyPr>
          <a:lstStyle/>
          <a:p>
            <a:r>
              <a:rPr lang="zh-CN" altLang="en-US" sz="3200" dirty="0" smtClean="0"/>
              <a:t>宫崎骏是这样说的：“当一个男人步入中年，他就已经成了一只猪。”</a:t>
            </a:r>
            <a:endParaRPr lang="zh-CN" altLang="en-US" sz="3200" dirty="0"/>
          </a:p>
        </p:txBody>
      </p:sp>
      <p:sp>
        <p:nvSpPr>
          <p:cNvPr id="29" name="矩形 28"/>
          <p:cNvSpPr/>
          <p:nvPr/>
        </p:nvSpPr>
        <p:spPr>
          <a:xfrm>
            <a:off x="971600" y="3068960"/>
            <a:ext cx="7632848" cy="2677656"/>
          </a:xfrm>
          <a:prstGeom prst="rect">
            <a:avLst/>
          </a:prstGeom>
        </p:spPr>
        <p:txBody>
          <a:bodyPr wrap="square">
            <a:spAutoFit/>
          </a:bodyPr>
          <a:lstStyle/>
          <a:p>
            <a:pPr>
              <a:lnSpc>
                <a:spcPct val="150000"/>
              </a:lnSpc>
            </a:pPr>
            <a:r>
              <a:rPr lang="zh-CN" altLang="en-US" sz="2800" dirty="0" smtClean="0"/>
              <a:t>一开始，宫崎骏打算把故事的背景设定在克罗地亚的 </a:t>
            </a:r>
            <a:r>
              <a:rPr lang="en-US" altLang="zh-CN" sz="2800" dirty="0" smtClean="0"/>
              <a:t>Dovrok </a:t>
            </a:r>
            <a:r>
              <a:rPr lang="zh-CN" altLang="en-US" sz="2800" dirty="0" smtClean="0"/>
              <a:t>。 然而，就在他创作</a:t>
            </a:r>
            <a:r>
              <a:rPr lang="en-US" altLang="zh-CN" sz="2800" dirty="0" smtClean="0"/>
              <a:t>《</a:t>
            </a:r>
            <a:r>
              <a:rPr lang="zh-CN" altLang="en-US" sz="2800" dirty="0" smtClean="0"/>
              <a:t>红猪</a:t>
            </a:r>
            <a:r>
              <a:rPr lang="en-US" altLang="zh-CN" sz="2800" dirty="0" smtClean="0"/>
              <a:t>》</a:t>
            </a:r>
            <a:r>
              <a:rPr lang="zh-CN" altLang="en-US" sz="2800" dirty="0" smtClean="0"/>
              <a:t>的时期，</a:t>
            </a:r>
            <a:r>
              <a:rPr lang="zh-CN" altLang="en-US" sz="2800" u="sng" dirty="0" smtClean="0"/>
              <a:t>前南斯拉夫内战</a:t>
            </a:r>
            <a:r>
              <a:rPr lang="zh-CN" altLang="en-US" sz="2800" dirty="0" smtClean="0"/>
              <a:t>爆发了，这让宫崎骏非常震惊。于是他把故事搬出了克罗地亚。</a:t>
            </a:r>
            <a:endParaRPr lang="zh-CN" altLang="en-US" sz="2800" dirty="0"/>
          </a:p>
        </p:txBody>
      </p:sp>
      <p:sp>
        <p:nvSpPr>
          <p:cNvPr id="30"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5.1</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创作背景</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additive="base">
                                        <p:cTn id="7"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58000" b="-58000"/>
          </a:stretch>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sp>
        <p:nvSpPr>
          <p:cNvPr id="29" name="矩形 28"/>
          <p:cNvSpPr/>
          <p:nvPr/>
        </p:nvSpPr>
        <p:spPr>
          <a:xfrm>
            <a:off x="827584" y="1700808"/>
            <a:ext cx="7632848" cy="3970318"/>
          </a:xfrm>
          <a:prstGeom prst="rect">
            <a:avLst/>
          </a:prstGeom>
        </p:spPr>
        <p:txBody>
          <a:bodyPr wrap="square">
            <a:spAutoFit/>
          </a:bodyPr>
          <a:lstStyle/>
          <a:p>
            <a:pPr>
              <a:lnSpc>
                <a:spcPct val="150000"/>
              </a:lnSpc>
            </a:pPr>
            <a:r>
              <a:rPr lang="zh-CN" altLang="en-US" sz="2800" dirty="0" smtClean="0"/>
              <a:t>故事改编自宫崎骏在</a:t>
            </a:r>
            <a:r>
              <a:rPr lang="en-US" altLang="zh-CN" sz="2800" dirty="0" smtClean="0"/>
              <a:t>《Model Graphix》</a:t>
            </a:r>
            <a:r>
              <a:rPr lang="zh-CN" altLang="en-US" sz="2800" dirty="0" smtClean="0"/>
              <a:t>里的连载作品</a:t>
            </a:r>
            <a:r>
              <a:rPr lang="en-US" altLang="zh-CN" sz="2800" dirty="0" smtClean="0"/>
              <a:t>《</a:t>
            </a:r>
            <a:r>
              <a:rPr lang="zh-CN" altLang="en-US" sz="2800" dirty="0" smtClean="0"/>
              <a:t>飞行艇时代</a:t>
            </a:r>
            <a:r>
              <a:rPr lang="en-US" altLang="zh-CN" sz="2800" dirty="0" smtClean="0"/>
              <a:t>》</a:t>
            </a:r>
            <a:r>
              <a:rPr lang="zh-CN" altLang="en-US" sz="2800" dirty="0" smtClean="0"/>
              <a:t>的漫画，也是</a:t>
            </a:r>
            <a:r>
              <a:rPr lang="en-US" altLang="zh-CN" sz="2800" dirty="0" smtClean="0"/>
              <a:t>《</a:t>
            </a:r>
            <a:r>
              <a:rPr lang="zh-CN" altLang="en-US" sz="2800" dirty="0" smtClean="0"/>
              <a:t>宫崎骏杂想</a:t>
            </a:r>
            <a:r>
              <a:rPr lang="en-US" altLang="zh-CN" sz="2800" dirty="0" smtClean="0"/>
              <a:t>NOTE》</a:t>
            </a:r>
            <a:r>
              <a:rPr lang="zh-CN" altLang="en-US" sz="2800" dirty="0" smtClean="0"/>
              <a:t>中的一个短篇，原为</a:t>
            </a:r>
            <a:r>
              <a:rPr lang="en-US" altLang="zh-CN" sz="2800" dirty="0" smtClean="0"/>
              <a:t>15</a:t>
            </a:r>
            <a:r>
              <a:rPr lang="zh-CN" altLang="en-US" sz="2800" dirty="0" smtClean="0"/>
              <a:t>页的全水彩绘图。这部作品讲述了因遭到诅咒变成猪的主人公，为保护身边的人，与空中劫匪进行战斗的故事。</a:t>
            </a:r>
            <a:endParaRPr lang="zh-CN" altLang="en-US" sz="2800" dirty="0"/>
          </a:p>
        </p:txBody>
      </p:sp>
      <p:sp>
        <p:nvSpPr>
          <p:cNvPr id="30"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5.1</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创作背景</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additive="base">
                                        <p:cTn id="7"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pic>
        <p:nvPicPr>
          <p:cNvPr id="28" name="Picture 2" descr="C:\Users\Administrator\Desktop\20120511112432_QLNhN.jpeg"/>
          <p:cNvPicPr>
            <a:picLocks noChangeAspect="1" noChangeArrowheads="1"/>
          </p:cNvPicPr>
          <p:nvPr/>
        </p:nvPicPr>
        <p:blipFill>
          <a:blip r:embed="rId2" cstate="print"/>
          <a:srcRect/>
          <a:stretch>
            <a:fillRect/>
          </a:stretch>
        </p:blipFill>
        <p:spPr bwMode="auto">
          <a:xfrm>
            <a:off x="179512" y="1412776"/>
            <a:ext cx="5842000" cy="4819649"/>
          </a:xfrm>
          <a:prstGeom prst="rect">
            <a:avLst/>
          </a:prstGeom>
          <a:noFill/>
          <a:ln w="9525">
            <a:noFill/>
            <a:miter lim="800000"/>
            <a:headEnd/>
            <a:tailEnd/>
          </a:ln>
        </p:spPr>
      </p:pic>
      <p:pic>
        <p:nvPicPr>
          <p:cNvPr id="29" name="Picture 3" descr="C:\Users\Administrator\Desktop\20131209143723-955094562zsdn2dc3fen.png"/>
          <p:cNvPicPr>
            <a:picLocks noChangeAspect="1" noChangeArrowheads="1"/>
          </p:cNvPicPr>
          <p:nvPr/>
        </p:nvPicPr>
        <p:blipFill>
          <a:blip r:embed="rId3" cstate="print"/>
          <a:srcRect/>
          <a:stretch>
            <a:fillRect/>
          </a:stretch>
        </p:blipFill>
        <p:spPr bwMode="auto">
          <a:xfrm>
            <a:off x="6228184" y="1484784"/>
            <a:ext cx="2701925" cy="4836583"/>
          </a:xfrm>
          <a:prstGeom prst="rect">
            <a:avLst/>
          </a:prstGeom>
          <a:noFill/>
          <a:ln w="9525">
            <a:noFill/>
            <a:miter lim="800000"/>
            <a:headEnd/>
            <a:tailEnd/>
          </a:ln>
        </p:spPr>
      </p:pic>
      <p:sp>
        <p:nvSpPr>
          <p:cNvPr id="31"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5.2</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海报欣赏</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anim calcmode="lin" valueType="num">
                                      <p:cBhvr additive="base">
                                        <p:cTn id="1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pic>
        <p:nvPicPr>
          <p:cNvPr id="28" name="Picture 4" descr="C:\Users\Administrator\Desktop\36115.jpg"/>
          <p:cNvPicPr>
            <a:picLocks noChangeAspect="1" noChangeArrowheads="1"/>
          </p:cNvPicPr>
          <p:nvPr/>
        </p:nvPicPr>
        <p:blipFill>
          <a:blip r:embed="rId2" cstate="print"/>
          <a:srcRect/>
          <a:stretch>
            <a:fillRect/>
          </a:stretch>
        </p:blipFill>
        <p:spPr bwMode="auto">
          <a:xfrm>
            <a:off x="323528" y="1484784"/>
            <a:ext cx="5472112" cy="4876800"/>
          </a:xfrm>
          <a:prstGeom prst="rect">
            <a:avLst/>
          </a:prstGeom>
          <a:noFill/>
          <a:ln w="9525">
            <a:noFill/>
            <a:miter lim="800000"/>
            <a:headEnd/>
            <a:tailEnd/>
          </a:ln>
        </p:spPr>
      </p:pic>
      <p:pic>
        <p:nvPicPr>
          <p:cNvPr id="29" name="Picture 3" descr="C:\Users\Administrator\Desktop\20131209143723-955094562zsdn2dc3fen.png"/>
          <p:cNvPicPr>
            <a:picLocks noChangeAspect="1" noChangeArrowheads="1"/>
          </p:cNvPicPr>
          <p:nvPr/>
        </p:nvPicPr>
        <p:blipFill>
          <a:blip r:embed="rId3" cstate="print"/>
          <a:srcRect/>
          <a:stretch>
            <a:fillRect/>
          </a:stretch>
        </p:blipFill>
        <p:spPr bwMode="auto">
          <a:xfrm>
            <a:off x="6012160" y="1412776"/>
            <a:ext cx="2747962" cy="4868333"/>
          </a:xfrm>
          <a:prstGeom prst="rect">
            <a:avLst/>
          </a:prstGeom>
          <a:noFill/>
          <a:ln w="9525">
            <a:noFill/>
            <a:miter lim="800000"/>
            <a:headEnd/>
            <a:tailEnd/>
          </a:ln>
        </p:spPr>
      </p:pic>
      <p:sp>
        <p:nvSpPr>
          <p:cNvPr id="31"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5.2</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海报欣赏</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anim calcmode="lin" valueType="num">
                                      <p:cBhvr additive="base">
                                        <p:cTn id="1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pic>
        <p:nvPicPr>
          <p:cNvPr id="28" name="Picture 4" descr="C:\Users\Administrator\Desktop\36115.jpg"/>
          <p:cNvPicPr>
            <a:picLocks noChangeAspect="1" noChangeArrowheads="1"/>
          </p:cNvPicPr>
          <p:nvPr/>
        </p:nvPicPr>
        <p:blipFill>
          <a:blip r:embed="rId2" cstate="print"/>
          <a:srcRect/>
          <a:stretch>
            <a:fillRect/>
          </a:stretch>
        </p:blipFill>
        <p:spPr bwMode="auto">
          <a:xfrm>
            <a:off x="251520" y="1412776"/>
            <a:ext cx="5400675" cy="4887383"/>
          </a:xfrm>
          <a:prstGeom prst="rect">
            <a:avLst/>
          </a:prstGeom>
          <a:noFill/>
          <a:ln w="9525">
            <a:noFill/>
            <a:miter lim="800000"/>
            <a:headEnd/>
            <a:tailEnd/>
          </a:ln>
        </p:spPr>
      </p:pic>
      <p:pic>
        <p:nvPicPr>
          <p:cNvPr id="29" name="Picture 3" descr="C:\Users\Administrator\Desktop\20131209143723-955094562zsdn2dc3fen.png"/>
          <p:cNvPicPr>
            <a:picLocks noChangeAspect="1" noChangeArrowheads="1"/>
          </p:cNvPicPr>
          <p:nvPr/>
        </p:nvPicPr>
        <p:blipFill>
          <a:blip r:embed="rId3" cstate="print"/>
          <a:srcRect/>
          <a:stretch>
            <a:fillRect/>
          </a:stretch>
        </p:blipFill>
        <p:spPr bwMode="auto">
          <a:xfrm>
            <a:off x="5940152" y="1484784"/>
            <a:ext cx="2879725" cy="4868333"/>
          </a:xfrm>
          <a:prstGeom prst="rect">
            <a:avLst/>
          </a:prstGeom>
          <a:noFill/>
          <a:ln w="9525">
            <a:noFill/>
            <a:miter lim="800000"/>
            <a:headEnd/>
            <a:tailEnd/>
          </a:ln>
        </p:spPr>
      </p:pic>
      <p:sp>
        <p:nvSpPr>
          <p:cNvPr id="30"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5.2</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海报欣赏</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xEl>
                                              <p:pRg st="0" end="0"/>
                                            </p:txEl>
                                          </p:spTgt>
                                        </p:tgtEl>
                                        <p:attrNameLst>
                                          <p:attrName>style.visibility</p:attrName>
                                        </p:attrNameLst>
                                      </p:cBhvr>
                                      <p:to>
                                        <p:strVal val="visible"/>
                                      </p:to>
                                    </p:set>
                                    <p:anim calcmode="lin" valueType="num">
                                      <p:cBhvr additive="base">
                                        <p:cTn id="19"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pic>
        <p:nvPicPr>
          <p:cNvPr id="28" name="Picture 4" descr="C:\Users\Administrator\Desktop\36115.jpg"/>
          <p:cNvPicPr>
            <a:picLocks noChangeAspect="1" noChangeArrowheads="1"/>
          </p:cNvPicPr>
          <p:nvPr/>
        </p:nvPicPr>
        <p:blipFill>
          <a:blip r:embed="rId2" cstate="print"/>
          <a:srcRect/>
          <a:stretch>
            <a:fillRect/>
          </a:stretch>
        </p:blipFill>
        <p:spPr bwMode="auto">
          <a:xfrm>
            <a:off x="288926" y="1488018"/>
            <a:ext cx="5400675" cy="4643967"/>
          </a:xfrm>
          <a:prstGeom prst="rect">
            <a:avLst/>
          </a:prstGeom>
          <a:noFill/>
          <a:ln w="9525">
            <a:noFill/>
            <a:miter lim="800000"/>
            <a:headEnd/>
            <a:tailEnd/>
          </a:ln>
        </p:spPr>
      </p:pic>
      <p:pic>
        <p:nvPicPr>
          <p:cNvPr id="29" name="Picture 3" descr="C:\Users\Administrator\Desktop\20131209143723-955094562zsdn2dc3fen.png"/>
          <p:cNvPicPr>
            <a:picLocks noChangeAspect="1" noChangeArrowheads="1"/>
          </p:cNvPicPr>
          <p:nvPr/>
        </p:nvPicPr>
        <p:blipFill>
          <a:blip r:embed="rId3" cstate="print"/>
          <a:srcRect/>
          <a:stretch>
            <a:fillRect/>
          </a:stretch>
        </p:blipFill>
        <p:spPr bwMode="auto">
          <a:xfrm>
            <a:off x="6012160" y="1556792"/>
            <a:ext cx="2484438" cy="4660900"/>
          </a:xfrm>
          <a:prstGeom prst="rect">
            <a:avLst/>
          </a:prstGeom>
          <a:noFill/>
          <a:ln w="9525">
            <a:noFill/>
            <a:miter lim="800000"/>
            <a:headEnd/>
            <a:tailEnd/>
          </a:ln>
        </p:spPr>
      </p:pic>
      <p:sp>
        <p:nvSpPr>
          <p:cNvPr id="31"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5.1</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海报欣赏</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anim calcmode="lin" valueType="num">
                                      <p:cBhvr additive="base">
                                        <p:cTn id="1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pic>
        <p:nvPicPr>
          <p:cNvPr id="28" name="图片 40"/>
          <p:cNvPicPr>
            <a:picLocks noChangeAspect="1" noChangeArrowheads="1"/>
          </p:cNvPicPr>
          <p:nvPr/>
        </p:nvPicPr>
        <p:blipFill>
          <a:blip r:embed="rId2" cstate="print"/>
          <a:srcRect/>
          <a:stretch>
            <a:fillRect/>
          </a:stretch>
        </p:blipFill>
        <p:spPr bwMode="auto">
          <a:xfrm>
            <a:off x="-387604" y="743528"/>
            <a:ext cx="5358068" cy="3981616"/>
          </a:xfrm>
          <a:prstGeom prst="rect">
            <a:avLst/>
          </a:prstGeom>
          <a:noFill/>
          <a:ln w="9525">
            <a:noFill/>
            <a:miter lim="800000"/>
            <a:headEnd/>
            <a:tailEnd/>
          </a:ln>
        </p:spPr>
      </p:pic>
      <p:pic>
        <p:nvPicPr>
          <p:cNvPr id="29" name="图片 40"/>
          <p:cNvPicPr>
            <a:picLocks noChangeAspect="1" noChangeArrowheads="1"/>
          </p:cNvPicPr>
          <p:nvPr/>
        </p:nvPicPr>
        <p:blipFill>
          <a:blip r:embed="rId2" cstate="print"/>
          <a:srcRect/>
          <a:stretch>
            <a:fillRect/>
          </a:stretch>
        </p:blipFill>
        <p:spPr bwMode="auto">
          <a:xfrm>
            <a:off x="-403807" y="3212976"/>
            <a:ext cx="5479863" cy="4072122"/>
          </a:xfrm>
          <a:prstGeom prst="rect">
            <a:avLst/>
          </a:prstGeom>
          <a:noFill/>
          <a:ln w="9525">
            <a:noFill/>
            <a:miter lim="800000"/>
            <a:headEnd/>
            <a:tailEnd/>
          </a:ln>
        </p:spPr>
      </p:pic>
      <p:pic>
        <p:nvPicPr>
          <p:cNvPr id="30" name="图片 40"/>
          <p:cNvPicPr>
            <a:picLocks noChangeAspect="1" noChangeArrowheads="1"/>
          </p:cNvPicPr>
          <p:nvPr/>
        </p:nvPicPr>
        <p:blipFill>
          <a:blip r:embed="rId2" cstate="print"/>
          <a:srcRect/>
          <a:stretch>
            <a:fillRect/>
          </a:stretch>
        </p:blipFill>
        <p:spPr bwMode="auto">
          <a:xfrm>
            <a:off x="4017178" y="3212976"/>
            <a:ext cx="5523374" cy="4104456"/>
          </a:xfrm>
          <a:prstGeom prst="rect">
            <a:avLst/>
          </a:prstGeom>
          <a:noFill/>
          <a:ln w="9525">
            <a:noFill/>
            <a:miter lim="800000"/>
            <a:headEnd/>
            <a:tailEnd/>
          </a:ln>
        </p:spPr>
      </p:pic>
      <p:pic>
        <p:nvPicPr>
          <p:cNvPr id="31" name="图片 40"/>
          <p:cNvPicPr>
            <a:picLocks noChangeAspect="1" noChangeArrowheads="1"/>
          </p:cNvPicPr>
          <p:nvPr/>
        </p:nvPicPr>
        <p:blipFill>
          <a:blip r:embed="rId2" cstate="print"/>
          <a:srcRect/>
          <a:stretch>
            <a:fillRect/>
          </a:stretch>
        </p:blipFill>
        <p:spPr bwMode="auto">
          <a:xfrm>
            <a:off x="3923928" y="620688"/>
            <a:ext cx="5620276" cy="4176464"/>
          </a:xfrm>
          <a:prstGeom prst="rect">
            <a:avLst/>
          </a:prstGeom>
          <a:noFill/>
          <a:ln w="9525">
            <a:noFill/>
            <a:miter lim="800000"/>
            <a:headEnd/>
            <a:tailEnd/>
          </a:ln>
        </p:spPr>
      </p:pic>
      <p:sp>
        <p:nvSpPr>
          <p:cNvPr id="32" name="矩形 31"/>
          <p:cNvSpPr/>
          <p:nvPr/>
        </p:nvSpPr>
        <p:spPr>
          <a:xfrm>
            <a:off x="395536" y="2204864"/>
            <a:ext cx="2880320" cy="830997"/>
          </a:xfrm>
          <a:prstGeom prst="rect">
            <a:avLst/>
          </a:prstGeom>
        </p:spPr>
        <p:txBody>
          <a:bodyPr wrap="square">
            <a:spAutoFit/>
          </a:bodyPr>
          <a:lstStyle/>
          <a:p>
            <a:r>
              <a:rPr lang="zh-CN" altLang="en-US" sz="1600" dirty="0" smtClean="0">
                <a:solidFill>
                  <a:schemeClr val="bg1"/>
                </a:solidFill>
              </a:rPr>
              <a:t>驾驶红色水上飞机在亚得里亚海上的空贼赏金猎人。自幼热爱航空飞行，飞行技术高超</a:t>
            </a:r>
            <a:r>
              <a:rPr lang="zh-CN" altLang="en-US" sz="1400" dirty="0" smtClean="0">
                <a:solidFill>
                  <a:schemeClr val="bg1"/>
                </a:solidFill>
              </a:rPr>
              <a:t>。</a:t>
            </a:r>
            <a:endParaRPr lang="zh-CN" altLang="en-US" sz="1400" dirty="0">
              <a:solidFill>
                <a:schemeClr val="bg1"/>
              </a:solidFill>
            </a:endParaRPr>
          </a:p>
        </p:txBody>
      </p:sp>
      <p:sp>
        <p:nvSpPr>
          <p:cNvPr id="33" name="TextBox 45"/>
          <p:cNvSpPr txBox="1">
            <a:spLocks noChangeArrowheads="1"/>
          </p:cNvSpPr>
          <p:nvPr/>
        </p:nvSpPr>
        <p:spPr bwMode="auto">
          <a:xfrm>
            <a:off x="4716017" y="2186280"/>
            <a:ext cx="2952328" cy="830997"/>
          </a:xfrm>
          <a:prstGeom prst="rect">
            <a:avLst/>
          </a:prstGeom>
          <a:noFill/>
          <a:ln w="9525">
            <a:noFill/>
            <a:miter lim="800000"/>
            <a:headEnd/>
            <a:tailEnd/>
          </a:ln>
        </p:spPr>
        <p:txBody>
          <a:bodyPr wrap="square">
            <a:spAutoFit/>
          </a:bodyPr>
          <a:lstStyle/>
          <a:p>
            <a:r>
              <a:rPr lang="zh-CN" altLang="en-US" sz="1400" dirty="0">
                <a:solidFill>
                  <a:schemeClr val="bg1"/>
                </a:solidFill>
              </a:rPr>
              <a:t>聪</a:t>
            </a:r>
            <a:r>
              <a:rPr lang="zh-CN" altLang="en-US" sz="1600" dirty="0" smtClean="0">
                <a:solidFill>
                  <a:schemeClr val="bg1"/>
                </a:solidFill>
              </a:rPr>
              <a:t>明勤劳，大胆活泼，对飞机设计有惊人的天赋和能力，被保可洛老爹当做继承人培养。</a:t>
            </a:r>
          </a:p>
        </p:txBody>
      </p:sp>
      <p:sp>
        <p:nvSpPr>
          <p:cNvPr id="34" name="TextBox 52"/>
          <p:cNvSpPr txBox="1">
            <a:spLocks noChangeArrowheads="1"/>
          </p:cNvSpPr>
          <p:nvPr/>
        </p:nvSpPr>
        <p:spPr bwMode="auto">
          <a:xfrm>
            <a:off x="323528" y="4653136"/>
            <a:ext cx="2952303" cy="1077218"/>
          </a:xfrm>
          <a:prstGeom prst="rect">
            <a:avLst/>
          </a:prstGeom>
          <a:noFill/>
          <a:ln w="9525">
            <a:noFill/>
            <a:miter lim="800000"/>
            <a:headEnd/>
            <a:tailEnd/>
          </a:ln>
        </p:spPr>
        <p:txBody>
          <a:bodyPr wrap="square">
            <a:spAutoFit/>
          </a:bodyPr>
          <a:lstStyle/>
          <a:p>
            <a:r>
              <a:rPr lang="zh-CN" sz="1400" dirty="0">
                <a:solidFill>
                  <a:schemeClr val="bg1"/>
                </a:solidFill>
              </a:rPr>
              <a:t>来</a:t>
            </a:r>
            <a:r>
              <a:rPr lang="zh-CN" altLang="en-US" sz="1600" dirty="0" smtClean="0">
                <a:solidFill>
                  <a:schemeClr val="bg1"/>
                </a:solidFill>
              </a:rPr>
              <a:t>自美国的职业飞行好手，曾经在修奈特杯飞行大赛打败意大利队。受空贼联盟雇佣来为其护航。</a:t>
            </a:r>
          </a:p>
        </p:txBody>
      </p:sp>
      <p:sp>
        <p:nvSpPr>
          <p:cNvPr id="35" name="TextBox 54"/>
          <p:cNvSpPr txBox="1">
            <a:spLocks noChangeArrowheads="1"/>
          </p:cNvSpPr>
          <p:nvPr/>
        </p:nvSpPr>
        <p:spPr bwMode="auto">
          <a:xfrm>
            <a:off x="4788024" y="4797152"/>
            <a:ext cx="3024311" cy="830997"/>
          </a:xfrm>
          <a:prstGeom prst="rect">
            <a:avLst/>
          </a:prstGeom>
          <a:noFill/>
          <a:ln w="9525">
            <a:noFill/>
            <a:miter lim="800000"/>
            <a:headEnd/>
            <a:tailEnd/>
          </a:ln>
        </p:spPr>
        <p:txBody>
          <a:bodyPr wrap="square">
            <a:spAutoFit/>
          </a:bodyPr>
          <a:lstStyle/>
          <a:p>
            <a:r>
              <a:rPr lang="zh-CN" altLang="en-US" sz="1600" dirty="0" smtClean="0">
                <a:solidFill>
                  <a:schemeClr val="bg1"/>
                </a:solidFill>
              </a:rPr>
              <a:t>波鲁克的青梅竹马老友，经营一家酒店，有一副好嗓音，三任丈夫均为飞行员且均遇难。</a:t>
            </a:r>
          </a:p>
        </p:txBody>
      </p:sp>
      <p:sp>
        <p:nvSpPr>
          <p:cNvPr id="36" name="TextBox 42"/>
          <p:cNvSpPr txBox="1">
            <a:spLocks noChangeArrowheads="1"/>
          </p:cNvSpPr>
          <p:nvPr/>
        </p:nvSpPr>
        <p:spPr bwMode="auto">
          <a:xfrm flipH="1">
            <a:off x="106363" y="1384301"/>
            <a:ext cx="2235200"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波鲁克</a:t>
            </a:r>
          </a:p>
        </p:txBody>
      </p:sp>
      <p:sp>
        <p:nvSpPr>
          <p:cNvPr id="37" name="TextBox 44"/>
          <p:cNvSpPr txBox="1">
            <a:spLocks noChangeArrowheads="1"/>
          </p:cNvSpPr>
          <p:nvPr/>
        </p:nvSpPr>
        <p:spPr bwMode="auto">
          <a:xfrm flipH="1">
            <a:off x="4679951" y="1452034"/>
            <a:ext cx="1535113"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菲奥</a:t>
            </a:r>
          </a:p>
        </p:txBody>
      </p:sp>
      <p:sp>
        <p:nvSpPr>
          <p:cNvPr id="38" name="TextBox 51"/>
          <p:cNvSpPr txBox="1">
            <a:spLocks noChangeArrowheads="1"/>
          </p:cNvSpPr>
          <p:nvPr/>
        </p:nvSpPr>
        <p:spPr bwMode="auto">
          <a:xfrm flipH="1">
            <a:off x="0" y="3867152"/>
            <a:ext cx="2563813"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唐纳德</a:t>
            </a:r>
          </a:p>
        </p:txBody>
      </p:sp>
      <p:sp>
        <p:nvSpPr>
          <p:cNvPr id="39" name="TextBox 53"/>
          <p:cNvSpPr txBox="1">
            <a:spLocks noChangeArrowheads="1"/>
          </p:cNvSpPr>
          <p:nvPr/>
        </p:nvSpPr>
        <p:spPr bwMode="auto">
          <a:xfrm flipH="1">
            <a:off x="4283076" y="3867152"/>
            <a:ext cx="2447925"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吉娜</a:t>
            </a:r>
          </a:p>
        </p:txBody>
      </p:sp>
      <p:sp>
        <p:nvSpPr>
          <p:cNvPr id="42"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5.3 </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a:latin typeface="黑体" pitchFamily="49" charset="-122"/>
                <a:ea typeface="黑体" pitchFamily="49" charset="-122"/>
              </a:rPr>
              <a:t>《</a:t>
            </a:r>
            <a:r>
              <a:rPr lang="zh-CN" altLang="en-US" sz="2400" b="1" dirty="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角色介绍</a:t>
            </a:r>
            <a:endParaRPr lang="zh-CN" altLang="en-US" sz="2400" b="1"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903818"/>
            <a:ext cx="9036050" cy="383116"/>
            <a:chOff x="0" y="0"/>
            <a:chExt cx="9036496" cy="288032"/>
          </a:xfrm>
        </p:grpSpPr>
        <p:sp>
          <p:nvSpPr>
            <p:cNvPr id="3" name="五边形 29"/>
            <p:cNvSpPr>
              <a:spLocks noChangeArrowheads="1"/>
            </p:cNvSpPr>
            <p:nvPr/>
          </p:nvSpPr>
          <p:spPr bwMode="auto">
            <a:xfrm>
              <a:off x="0" y="0"/>
              <a:ext cx="8820472" cy="288032"/>
            </a:xfrm>
            <a:prstGeom prst="homePlate">
              <a:avLst>
                <a:gd name="adj" fmla="val 765581"/>
              </a:avLst>
            </a:prstGeom>
            <a:solidFill>
              <a:srgbClr val="D8D8D8"/>
            </a:solidFill>
            <a:ln w="9525">
              <a:noFill/>
              <a:miter lim="800000"/>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4" name="燕尾形 31"/>
            <p:cNvSpPr>
              <a:spLocks noChangeArrowheads="1"/>
            </p:cNvSpPr>
            <p:nvPr/>
          </p:nvSpPr>
          <p:spPr bwMode="auto">
            <a:xfrm>
              <a:off x="8748464" y="0"/>
              <a:ext cx="288032" cy="288032"/>
            </a:xfrm>
            <a:prstGeom prst="chevron">
              <a:avLst>
                <a:gd name="adj" fmla="val 50000"/>
              </a:avLst>
            </a:prstGeom>
            <a:solidFill>
              <a:srgbClr val="D8D8D8"/>
            </a:solidFill>
            <a:ln w="9525">
              <a:noFill/>
              <a:miter lim="800000"/>
              <a:headEnd/>
              <a:tailEnd/>
            </a:ln>
          </p:spPr>
          <p:txBody>
            <a:bodyPr anchor="ctr"/>
            <a:lstStyle/>
            <a:p>
              <a:pPr algn="ctr"/>
              <a:endParaRPr lang="zh-CN" altLang="en-US">
                <a:latin typeface="宋体" pitchFamily="2" charset="-122"/>
                <a:sym typeface="宋体" pitchFamily="2" charset="-122"/>
              </a:endParaRPr>
            </a:p>
          </p:txBody>
        </p:sp>
      </p:grpSp>
      <p:grpSp>
        <p:nvGrpSpPr>
          <p:cNvPr id="5" name="Group 13"/>
          <p:cNvGrpSpPr>
            <a:grpSpLocks/>
          </p:cNvGrpSpPr>
          <p:nvPr/>
        </p:nvGrpSpPr>
        <p:grpSpPr bwMode="auto">
          <a:xfrm>
            <a:off x="1152525" y="1011767"/>
            <a:ext cx="5975350" cy="143933"/>
            <a:chOff x="0" y="0"/>
            <a:chExt cx="5976640" cy="108000"/>
          </a:xfrm>
        </p:grpSpPr>
        <p:sp>
          <p:nvSpPr>
            <p:cNvPr id="6" name="椭圆 11"/>
            <p:cNvSpPr>
              <a:spLocks noChangeArrowheads="1"/>
            </p:cNvSpPr>
            <p:nvPr/>
          </p:nvSpPr>
          <p:spPr bwMode="auto">
            <a:xfrm>
              <a:off x="58686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7" name="椭圆 12"/>
            <p:cNvSpPr>
              <a:spLocks noChangeArrowheads="1"/>
            </p:cNvSpPr>
            <p:nvPr/>
          </p:nvSpPr>
          <p:spPr bwMode="auto">
            <a:xfrm>
              <a:off x="88029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8" name="椭圆 13"/>
            <p:cNvSpPr>
              <a:spLocks noChangeArrowheads="1"/>
            </p:cNvSpPr>
            <p:nvPr/>
          </p:nvSpPr>
          <p:spPr bwMode="auto">
            <a:xfrm>
              <a:off x="117372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9" name="椭圆 14"/>
            <p:cNvSpPr>
              <a:spLocks noChangeArrowheads="1"/>
            </p:cNvSpPr>
            <p:nvPr/>
          </p:nvSpPr>
          <p:spPr bwMode="auto">
            <a:xfrm>
              <a:off x="146716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0" name="椭圆 15"/>
            <p:cNvSpPr>
              <a:spLocks noChangeArrowheads="1"/>
            </p:cNvSpPr>
            <p:nvPr/>
          </p:nvSpPr>
          <p:spPr bwMode="auto">
            <a:xfrm>
              <a:off x="176059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1" name="椭圆 16"/>
            <p:cNvSpPr>
              <a:spLocks noChangeArrowheads="1"/>
            </p:cNvSpPr>
            <p:nvPr/>
          </p:nvSpPr>
          <p:spPr bwMode="auto">
            <a:xfrm>
              <a:off x="205402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2" name="椭圆 17"/>
            <p:cNvSpPr>
              <a:spLocks noChangeArrowheads="1"/>
            </p:cNvSpPr>
            <p:nvPr/>
          </p:nvSpPr>
          <p:spPr bwMode="auto">
            <a:xfrm>
              <a:off x="234745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3" name="椭圆 18"/>
            <p:cNvSpPr>
              <a:spLocks noChangeArrowheads="1"/>
            </p:cNvSpPr>
            <p:nvPr/>
          </p:nvSpPr>
          <p:spPr bwMode="auto">
            <a:xfrm>
              <a:off x="264088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4" name="椭圆 19"/>
            <p:cNvSpPr>
              <a:spLocks noChangeArrowheads="1"/>
            </p:cNvSpPr>
            <p:nvPr/>
          </p:nvSpPr>
          <p:spPr bwMode="auto">
            <a:xfrm>
              <a:off x="293432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5" name="椭圆 20"/>
            <p:cNvSpPr>
              <a:spLocks noChangeArrowheads="1"/>
            </p:cNvSpPr>
            <p:nvPr/>
          </p:nvSpPr>
          <p:spPr bwMode="auto">
            <a:xfrm>
              <a:off x="322775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6" name="椭圆 21"/>
            <p:cNvSpPr>
              <a:spLocks noChangeArrowheads="1"/>
            </p:cNvSpPr>
            <p:nvPr/>
          </p:nvSpPr>
          <p:spPr bwMode="auto">
            <a:xfrm>
              <a:off x="352118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7" name="椭圆 22"/>
            <p:cNvSpPr>
              <a:spLocks noChangeArrowheads="1"/>
            </p:cNvSpPr>
            <p:nvPr/>
          </p:nvSpPr>
          <p:spPr bwMode="auto">
            <a:xfrm>
              <a:off x="381461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8" name="椭圆 23"/>
            <p:cNvSpPr>
              <a:spLocks noChangeArrowheads="1"/>
            </p:cNvSpPr>
            <p:nvPr/>
          </p:nvSpPr>
          <p:spPr bwMode="auto">
            <a:xfrm>
              <a:off x="410804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19" name="椭圆 24"/>
            <p:cNvSpPr>
              <a:spLocks noChangeArrowheads="1"/>
            </p:cNvSpPr>
            <p:nvPr/>
          </p:nvSpPr>
          <p:spPr bwMode="auto">
            <a:xfrm>
              <a:off x="440148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0" name="椭圆 25"/>
            <p:cNvSpPr>
              <a:spLocks noChangeArrowheads="1"/>
            </p:cNvSpPr>
            <p:nvPr/>
          </p:nvSpPr>
          <p:spPr bwMode="auto">
            <a:xfrm>
              <a:off x="469491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1" name="椭圆 26"/>
            <p:cNvSpPr>
              <a:spLocks noChangeArrowheads="1"/>
            </p:cNvSpPr>
            <p:nvPr/>
          </p:nvSpPr>
          <p:spPr bwMode="auto">
            <a:xfrm>
              <a:off x="4988344"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2" name="椭圆 27"/>
            <p:cNvSpPr>
              <a:spLocks noChangeArrowheads="1"/>
            </p:cNvSpPr>
            <p:nvPr/>
          </p:nvSpPr>
          <p:spPr bwMode="auto">
            <a:xfrm>
              <a:off x="5281776"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3" name="椭圆 28"/>
            <p:cNvSpPr>
              <a:spLocks noChangeArrowheads="1"/>
            </p:cNvSpPr>
            <p:nvPr/>
          </p:nvSpPr>
          <p:spPr bwMode="auto">
            <a:xfrm>
              <a:off x="5575208"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4" name="椭圆 57"/>
            <p:cNvSpPr>
              <a:spLocks noChangeArrowheads="1"/>
            </p:cNvSpPr>
            <p:nvPr/>
          </p:nvSpPr>
          <p:spPr bwMode="auto">
            <a:xfrm>
              <a:off x="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5" name="椭圆 58"/>
            <p:cNvSpPr>
              <a:spLocks noChangeArrowheads="1"/>
            </p:cNvSpPr>
            <p:nvPr/>
          </p:nvSpPr>
          <p:spPr bwMode="auto">
            <a:xfrm>
              <a:off x="293432"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sp>
          <p:nvSpPr>
            <p:cNvPr id="26" name="椭圆 62"/>
            <p:cNvSpPr>
              <a:spLocks noChangeArrowheads="1"/>
            </p:cNvSpPr>
            <p:nvPr/>
          </p:nvSpPr>
          <p:spPr bwMode="auto">
            <a:xfrm>
              <a:off x="5868640" y="0"/>
              <a:ext cx="108000" cy="108000"/>
            </a:xfrm>
            <a:prstGeom prst="ellipse">
              <a:avLst/>
            </a:prstGeom>
            <a:solidFill>
              <a:schemeClr val="bg1"/>
            </a:solidFill>
            <a:ln w="9525">
              <a:noFill/>
              <a:round/>
              <a:headEnd/>
              <a:tailEnd/>
            </a:ln>
          </p:spPr>
          <p:txBody>
            <a:bodyPr anchor="ctr"/>
            <a:lstStyle/>
            <a:p>
              <a:pPr algn="ctr"/>
              <a:endParaRPr lang="zh-CN" altLang="en-US">
                <a:solidFill>
                  <a:srgbClr val="FFFFFF"/>
                </a:solidFill>
                <a:latin typeface="宋体" pitchFamily="2" charset="-122"/>
                <a:sym typeface="宋体" pitchFamily="2" charset="-122"/>
              </a:endParaRPr>
            </a:p>
          </p:txBody>
        </p:sp>
      </p:grpSp>
      <p:sp>
        <p:nvSpPr>
          <p:cNvPr id="27" name="TextBox 39"/>
          <p:cNvSpPr txBox="1">
            <a:spLocks noChangeArrowheads="1"/>
          </p:cNvSpPr>
          <p:nvPr/>
        </p:nvSpPr>
        <p:spPr bwMode="auto">
          <a:xfrm>
            <a:off x="73025" y="264584"/>
            <a:ext cx="6507163" cy="461665"/>
          </a:xfrm>
          <a:prstGeom prst="rect">
            <a:avLst/>
          </a:prstGeom>
          <a:noFill/>
          <a:ln w="9525">
            <a:noFill/>
            <a:miter lim="800000"/>
            <a:headEnd/>
            <a:tailEnd/>
          </a:ln>
        </p:spPr>
        <p:txBody>
          <a:bodyPr>
            <a:spAutoFit/>
          </a:bodyPr>
          <a:lstStyle/>
          <a:p>
            <a:r>
              <a:rPr lang="en-US" altLang="zh-CN" sz="2400" b="1" dirty="0" smtClean="0">
                <a:latin typeface="黑体" pitchFamily="49" charset="-122"/>
                <a:ea typeface="黑体" pitchFamily="49" charset="-122"/>
              </a:rPr>
              <a:t>5.3 </a:t>
            </a:r>
            <a:r>
              <a:rPr lang="zh-CN" altLang="en-US" sz="2400" b="1" dirty="0" smtClean="0">
                <a:latin typeface="黑体" pitchFamily="49" charset="-122"/>
                <a:ea typeface="黑体" pitchFamily="49" charset="-122"/>
              </a:rPr>
              <a:t>大</a:t>
            </a:r>
            <a:r>
              <a:rPr lang="zh-CN" altLang="en-US" sz="2400" b="1" dirty="0">
                <a:latin typeface="黑体" pitchFamily="49" charset="-122"/>
                <a:ea typeface="黑体" pitchFamily="49" charset="-122"/>
              </a:rPr>
              <a:t>师作品</a:t>
            </a:r>
            <a:r>
              <a:rPr lang="en-US" altLang="zh-CN" sz="2400" b="1" dirty="0">
                <a:latin typeface="黑体" pitchFamily="49" charset="-122"/>
                <a:ea typeface="黑体" pitchFamily="49" charset="-122"/>
              </a:rPr>
              <a:t>《</a:t>
            </a:r>
            <a:r>
              <a:rPr lang="zh-CN" altLang="en-US" sz="2400" b="1" dirty="0">
                <a:latin typeface="黑体" pitchFamily="49" charset="-122"/>
                <a:ea typeface="黑体" pitchFamily="49" charset="-122"/>
              </a:rPr>
              <a:t>红猪</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角色介绍</a:t>
            </a:r>
            <a:endParaRPr lang="zh-CN" altLang="en-US" sz="2400" b="1" dirty="0">
              <a:latin typeface="黑体" pitchFamily="49" charset="-122"/>
              <a:ea typeface="黑体" pitchFamily="49" charset="-122"/>
            </a:endParaRPr>
          </a:p>
        </p:txBody>
      </p:sp>
      <p:pic>
        <p:nvPicPr>
          <p:cNvPr id="28" name="图片 40"/>
          <p:cNvPicPr>
            <a:picLocks noChangeAspect="1" noChangeArrowheads="1"/>
          </p:cNvPicPr>
          <p:nvPr/>
        </p:nvPicPr>
        <p:blipFill>
          <a:blip r:embed="rId2" cstate="print"/>
          <a:srcRect/>
          <a:stretch>
            <a:fillRect/>
          </a:stretch>
        </p:blipFill>
        <p:spPr bwMode="auto">
          <a:xfrm>
            <a:off x="0" y="815536"/>
            <a:ext cx="4970463" cy="3693584"/>
          </a:xfrm>
          <a:prstGeom prst="rect">
            <a:avLst/>
          </a:prstGeom>
          <a:noFill/>
          <a:ln w="9525">
            <a:noFill/>
            <a:miter lim="800000"/>
            <a:headEnd/>
            <a:tailEnd/>
          </a:ln>
        </p:spPr>
      </p:pic>
      <p:pic>
        <p:nvPicPr>
          <p:cNvPr id="29" name="图片 40"/>
          <p:cNvPicPr>
            <a:picLocks noChangeAspect="1" noChangeArrowheads="1"/>
          </p:cNvPicPr>
          <p:nvPr/>
        </p:nvPicPr>
        <p:blipFill>
          <a:blip r:embed="rId2" cstate="print"/>
          <a:srcRect/>
          <a:stretch>
            <a:fillRect/>
          </a:stretch>
        </p:blipFill>
        <p:spPr bwMode="auto">
          <a:xfrm>
            <a:off x="0" y="3645024"/>
            <a:ext cx="4970463" cy="3693584"/>
          </a:xfrm>
          <a:prstGeom prst="rect">
            <a:avLst/>
          </a:prstGeom>
          <a:noFill/>
          <a:ln w="9525">
            <a:noFill/>
            <a:miter lim="800000"/>
            <a:headEnd/>
            <a:tailEnd/>
          </a:ln>
        </p:spPr>
      </p:pic>
      <p:pic>
        <p:nvPicPr>
          <p:cNvPr id="30" name="图片 40"/>
          <p:cNvPicPr>
            <a:picLocks noChangeAspect="1" noChangeArrowheads="1"/>
          </p:cNvPicPr>
          <p:nvPr/>
        </p:nvPicPr>
        <p:blipFill>
          <a:blip r:embed="rId2" cstate="print"/>
          <a:srcRect/>
          <a:stretch>
            <a:fillRect/>
          </a:stretch>
        </p:blipFill>
        <p:spPr bwMode="auto">
          <a:xfrm>
            <a:off x="4499992" y="3623848"/>
            <a:ext cx="4970463" cy="3693584"/>
          </a:xfrm>
          <a:prstGeom prst="rect">
            <a:avLst/>
          </a:prstGeom>
          <a:noFill/>
          <a:ln w="9525">
            <a:noFill/>
            <a:miter lim="800000"/>
            <a:headEnd/>
            <a:tailEnd/>
          </a:ln>
        </p:spPr>
      </p:pic>
      <p:pic>
        <p:nvPicPr>
          <p:cNvPr id="31" name="图片 40"/>
          <p:cNvPicPr>
            <a:picLocks noChangeAspect="1" noChangeArrowheads="1"/>
          </p:cNvPicPr>
          <p:nvPr/>
        </p:nvPicPr>
        <p:blipFill>
          <a:blip r:embed="rId2" cstate="print"/>
          <a:srcRect/>
          <a:stretch>
            <a:fillRect/>
          </a:stretch>
        </p:blipFill>
        <p:spPr bwMode="auto">
          <a:xfrm>
            <a:off x="4355976" y="815536"/>
            <a:ext cx="4970463" cy="3693584"/>
          </a:xfrm>
          <a:prstGeom prst="rect">
            <a:avLst/>
          </a:prstGeom>
          <a:noFill/>
          <a:ln w="9525">
            <a:noFill/>
            <a:miter lim="800000"/>
            <a:headEnd/>
            <a:tailEnd/>
          </a:ln>
        </p:spPr>
      </p:pic>
      <p:sp>
        <p:nvSpPr>
          <p:cNvPr id="33" name="TextBox 43"/>
          <p:cNvSpPr txBox="1">
            <a:spLocks noChangeArrowheads="1"/>
          </p:cNvSpPr>
          <p:nvPr/>
        </p:nvSpPr>
        <p:spPr bwMode="auto">
          <a:xfrm>
            <a:off x="610121" y="2186280"/>
            <a:ext cx="3025775" cy="738664"/>
          </a:xfrm>
          <a:prstGeom prst="rect">
            <a:avLst/>
          </a:prstGeom>
          <a:noFill/>
          <a:ln w="9525">
            <a:noFill/>
            <a:miter lim="800000"/>
            <a:headEnd/>
            <a:tailEnd/>
          </a:ln>
        </p:spPr>
        <p:txBody>
          <a:bodyPr>
            <a:spAutoFit/>
          </a:bodyPr>
          <a:lstStyle/>
          <a:p>
            <a:r>
              <a:rPr lang="zh-CN" altLang="en-US" sz="1400" dirty="0">
                <a:solidFill>
                  <a:schemeClr val="bg1"/>
                </a:solidFill>
              </a:rPr>
              <a:t>保可洛飞机公司的老板，著名飞机设计师，曾经帮波鲁克设计制造了第一代的红色水上飞机。</a:t>
            </a:r>
          </a:p>
        </p:txBody>
      </p:sp>
      <p:sp>
        <p:nvSpPr>
          <p:cNvPr id="34" name="TextBox 45"/>
          <p:cNvSpPr txBox="1">
            <a:spLocks noChangeArrowheads="1"/>
          </p:cNvSpPr>
          <p:nvPr/>
        </p:nvSpPr>
        <p:spPr bwMode="auto">
          <a:xfrm>
            <a:off x="4932065" y="2258288"/>
            <a:ext cx="2808287" cy="738664"/>
          </a:xfrm>
          <a:prstGeom prst="rect">
            <a:avLst/>
          </a:prstGeom>
          <a:noFill/>
          <a:ln w="9525">
            <a:noFill/>
            <a:miter lim="800000"/>
            <a:headEnd/>
            <a:tailEnd/>
          </a:ln>
        </p:spPr>
        <p:txBody>
          <a:bodyPr>
            <a:spAutoFit/>
          </a:bodyPr>
          <a:lstStyle/>
          <a:p>
            <a:r>
              <a:rPr lang="zh-CN" altLang="en-US" sz="1400" dirty="0">
                <a:solidFill>
                  <a:schemeClr val="bg1"/>
                </a:solidFill>
              </a:rPr>
              <a:t>波鲁克的老战友，影片中仍然担任意大利空军飞行员，努力保护波鲁克，为其提供情报。</a:t>
            </a:r>
          </a:p>
        </p:txBody>
      </p:sp>
      <p:sp>
        <p:nvSpPr>
          <p:cNvPr id="35" name="TextBox 52"/>
          <p:cNvSpPr txBox="1">
            <a:spLocks noChangeArrowheads="1"/>
          </p:cNvSpPr>
          <p:nvPr/>
        </p:nvSpPr>
        <p:spPr bwMode="auto">
          <a:xfrm>
            <a:off x="611585" y="5085184"/>
            <a:ext cx="2808287" cy="738664"/>
          </a:xfrm>
          <a:prstGeom prst="rect">
            <a:avLst/>
          </a:prstGeom>
          <a:noFill/>
          <a:ln w="9525">
            <a:noFill/>
            <a:miter lim="800000"/>
            <a:headEnd/>
            <a:tailEnd/>
          </a:ln>
        </p:spPr>
        <p:txBody>
          <a:bodyPr>
            <a:spAutoFit/>
          </a:bodyPr>
          <a:lstStyle/>
          <a:p>
            <a:r>
              <a:rPr lang="zh-CN" altLang="en-US" sz="1400" dirty="0">
                <a:solidFill>
                  <a:schemeClr val="bg1"/>
                </a:solidFill>
              </a:rPr>
              <a:t>一战时为飞行员，战后迫于生计带领一批同样是飞行员的喽啰组成曼马由特队一起当空贼。</a:t>
            </a:r>
          </a:p>
        </p:txBody>
      </p:sp>
      <p:sp>
        <p:nvSpPr>
          <p:cNvPr id="36" name="TextBox 54"/>
          <p:cNvSpPr txBox="1">
            <a:spLocks noChangeArrowheads="1"/>
          </p:cNvSpPr>
          <p:nvPr/>
        </p:nvSpPr>
        <p:spPr bwMode="auto">
          <a:xfrm>
            <a:off x="5148089" y="5013176"/>
            <a:ext cx="2808287" cy="738664"/>
          </a:xfrm>
          <a:prstGeom prst="rect">
            <a:avLst/>
          </a:prstGeom>
          <a:noFill/>
          <a:ln w="9525">
            <a:noFill/>
            <a:miter lim="800000"/>
            <a:headEnd/>
            <a:tailEnd/>
          </a:ln>
        </p:spPr>
        <p:txBody>
          <a:bodyPr>
            <a:spAutoFit/>
          </a:bodyPr>
          <a:lstStyle/>
          <a:p>
            <a:r>
              <a:rPr lang="zh-CN" altLang="en-US" sz="1400" dirty="0">
                <a:solidFill>
                  <a:schemeClr val="bg1"/>
                </a:solidFill>
              </a:rPr>
              <a:t>由一批战后飞行员组成曼马由特队。在亚得里亚海的三不管地带抢劫，和波鲁克是死对头。</a:t>
            </a:r>
          </a:p>
        </p:txBody>
      </p:sp>
      <p:sp>
        <p:nvSpPr>
          <p:cNvPr id="37" name="TextBox 42"/>
          <p:cNvSpPr txBox="1">
            <a:spLocks noChangeArrowheads="1"/>
          </p:cNvSpPr>
          <p:nvPr/>
        </p:nvSpPr>
        <p:spPr bwMode="auto">
          <a:xfrm flipH="1">
            <a:off x="34925" y="1384301"/>
            <a:ext cx="2851150"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保可洛老爹</a:t>
            </a:r>
          </a:p>
        </p:txBody>
      </p:sp>
      <p:sp>
        <p:nvSpPr>
          <p:cNvPr id="38" name="TextBox 44"/>
          <p:cNvSpPr txBox="1">
            <a:spLocks noChangeArrowheads="1"/>
          </p:cNvSpPr>
          <p:nvPr/>
        </p:nvSpPr>
        <p:spPr bwMode="auto">
          <a:xfrm flipH="1">
            <a:off x="4206875" y="1452034"/>
            <a:ext cx="2336800" cy="683264"/>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菲拉林</a:t>
            </a:r>
            <a:br>
              <a:rPr lang="zh-CN" altLang="en-US" sz="2400" dirty="0">
                <a:solidFill>
                  <a:srgbClr val="595959"/>
                </a:solidFill>
                <a:latin typeface="黑体" pitchFamily="49" charset="-122"/>
                <a:ea typeface="黑体" pitchFamily="49" charset="-122"/>
              </a:rPr>
            </a:br>
            <a:endParaRPr lang="zh-CN" altLang="en-US" sz="2400" dirty="0">
              <a:solidFill>
                <a:srgbClr val="595959"/>
              </a:solidFill>
              <a:latin typeface="黑体" pitchFamily="49" charset="-122"/>
              <a:ea typeface="黑体" pitchFamily="49" charset="-122"/>
            </a:endParaRPr>
          </a:p>
        </p:txBody>
      </p:sp>
      <p:sp>
        <p:nvSpPr>
          <p:cNvPr id="39" name="TextBox 51"/>
          <p:cNvSpPr txBox="1">
            <a:spLocks noChangeArrowheads="1"/>
          </p:cNvSpPr>
          <p:nvPr/>
        </p:nvSpPr>
        <p:spPr bwMode="auto">
          <a:xfrm flipH="1">
            <a:off x="115888" y="4121322"/>
            <a:ext cx="2447925"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空贼首领</a:t>
            </a:r>
          </a:p>
        </p:txBody>
      </p:sp>
      <p:sp>
        <p:nvSpPr>
          <p:cNvPr id="40" name="TextBox 53"/>
          <p:cNvSpPr txBox="1">
            <a:spLocks noChangeArrowheads="1"/>
          </p:cNvSpPr>
          <p:nvPr/>
        </p:nvSpPr>
        <p:spPr bwMode="auto">
          <a:xfrm flipH="1">
            <a:off x="4572347" y="4121322"/>
            <a:ext cx="2447925" cy="387798"/>
          </a:xfrm>
          <a:prstGeom prst="rect">
            <a:avLst/>
          </a:prstGeom>
          <a:noFill/>
          <a:ln w="9525">
            <a:noFill/>
            <a:miter lim="800000"/>
            <a:headEnd/>
            <a:tailEnd/>
          </a:ln>
        </p:spPr>
        <p:txBody>
          <a:bodyPr>
            <a:spAutoFit/>
          </a:bodyPr>
          <a:lstStyle/>
          <a:p>
            <a:pPr algn="ctr">
              <a:lnSpc>
                <a:spcPct val="80000"/>
              </a:lnSpc>
            </a:pPr>
            <a:r>
              <a:rPr lang="zh-CN" altLang="en-US" sz="2400" dirty="0">
                <a:solidFill>
                  <a:srgbClr val="595959"/>
                </a:solidFill>
                <a:latin typeface="黑体" pitchFamily="49" charset="-122"/>
                <a:ea typeface="黑体" pitchFamily="49" charset="-122"/>
              </a:rPr>
              <a:t>空贼喽啰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TotalTime>
  <Words>765</Words>
  <Application>Microsoft Office PowerPoint</Application>
  <PresentationFormat>全屏显示(4:3)</PresentationFormat>
  <Paragraphs>37</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5.红   猪</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红   猪</dc:title>
  <dc:creator>Administrator</dc:creator>
  <cp:lastModifiedBy>Administrator</cp:lastModifiedBy>
  <cp:revision>19</cp:revision>
  <dcterms:modified xsi:type="dcterms:W3CDTF">2020-03-12T06:43:00Z</dcterms:modified>
</cp:coreProperties>
</file>