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64" r:id="rId14"/>
    <p:sldId id="277" r:id="rId15"/>
    <p:sldId id="265" r:id="rId16"/>
    <p:sldId id="27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800" b="1" dirty="0" smtClean="0"/>
              <a:t>2.</a:t>
            </a:r>
            <a:r>
              <a:rPr lang="zh-CN" altLang="en-US" sz="8800" b="1" dirty="0" smtClean="0"/>
              <a:t>龙   猫</a:t>
            </a:r>
            <a:endParaRPr lang="zh-CN" altLang="en-US" sz="88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106285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             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宫崎骏动画电影赏析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                                        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20000"/>
            <a:lum/>
          </a:blip>
          <a:srcRect/>
          <a:stretch>
            <a:fillRect t="-3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观影问题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2590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为什么只有小月和小梅才能看到龙猫？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橡子树究竟有没有长大，与龙猫飞舞的场景究竟是梦还是现实？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妈妈到底有没有看到小月和小梅？</a:t>
            </a:r>
            <a:endParaRPr lang="zh-CN" altLang="en-US" sz="28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2.5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电影欣赏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8094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4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930275" y="1011767"/>
            <a:ext cx="5975350" cy="143933"/>
            <a:chOff x="0" y="0"/>
            <a:chExt cx="5976640" cy="108000"/>
          </a:xfrm>
        </p:grpSpPr>
        <p:sp>
          <p:nvSpPr>
            <p:cNvPr id="8092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2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3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4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4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94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0205" name="矩形 60"/>
          <p:cNvSpPr>
            <a:spLocks noChangeArrowheads="1"/>
          </p:cNvSpPr>
          <p:nvPr/>
        </p:nvSpPr>
        <p:spPr bwMode="auto">
          <a:xfrm>
            <a:off x="2032001" y="2053167"/>
            <a:ext cx="1484313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6" name="矩形 61"/>
          <p:cNvSpPr>
            <a:spLocks noChangeArrowheads="1"/>
          </p:cNvSpPr>
          <p:nvPr/>
        </p:nvSpPr>
        <p:spPr bwMode="auto">
          <a:xfrm>
            <a:off x="373063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7" name="矩形 62"/>
          <p:cNvSpPr>
            <a:spLocks noChangeArrowheads="1"/>
          </p:cNvSpPr>
          <p:nvPr/>
        </p:nvSpPr>
        <p:spPr bwMode="auto">
          <a:xfrm>
            <a:off x="5341938" y="2053167"/>
            <a:ext cx="1484312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8" name="矩形 63"/>
          <p:cNvSpPr>
            <a:spLocks noChangeArrowheads="1"/>
          </p:cNvSpPr>
          <p:nvPr/>
        </p:nvSpPr>
        <p:spPr bwMode="auto">
          <a:xfrm>
            <a:off x="3684588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09" name="矩形 64"/>
          <p:cNvSpPr>
            <a:spLocks noChangeArrowheads="1"/>
          </p:cNvSpPr>
          <p:nvPr/>
        </p:nvSpPr>
        <p:spPr bwMode="auto">
          <a:xfrm>
            <a:off x="6981825" y="2504018"/>
            <a:ext cx="1570038" cy="3797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0907" name="图片 6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1239" y="1873251"/>
            <a:ext cx="98583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图片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4" y="1333500"/>
            <a:ext cx="1004887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图片 6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91175" y="1873251"/>
            <a:ext cx="985838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图片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239" y="1333500"/>
            <a:ext cx="1006475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1" name="TextBox 69"/>
          <p:cNvSpPr txBox="1">
            <a:spLocks noChangeArrowheads="1"/>
          </p:cNvSpPr>
          <p:nvPr/>
        </p:nvSpPr>
        <p:spPr bwMode="auto">
          <a:xfrm>
            <a:off x="844551" y="1712385"/>
            <a:ext cx="581025" cy="332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2" name="TextBox 70"/>
          <p:cNvSpPr txBox="1">
            <a:spLocks noChangeArrowheads="1"/>
          </p:cNvSpPr>
          <p:nvPr/>
        </p:nvSpPr>
        <p:spPr bwMode="auto">
          <a:xfrm>
            <a:off x="2484439" y="2260600"/>
            <a:ext cx="579437" cy="332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3" name="TextBox 71"/>
          <p:cNvSpPr txBox="1">
            <a:spLocks noChangeArrowheads="1"/>
          </p:cNvSpPr>
          <p:nvPr/>
        </p:nvSpPr>
        <p:spPr bwMode="auto">
          <a:xfrm>
            <a:off x="4149726" y="1703918"/>
            <a:ext cx="581025" cy="332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4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80915" name="图片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364" y="2357967"/>
            <a:ext cx="1004887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6" name="TextBox 78"/>
          <p:cNvSpPr txBox="1">
            <a:spLocks noChangeArrowheads="1"/>
          </p:cNvSpPr>
          <p:nvPr/>
        </p:nvSpPr>
        <p:spPr bwMode="auto">
          <a:xfrm>
            <a:off x="7459664" y="2743200"/>
            <a:ext cx="581025" cy="332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80917" name="TextBox 80"/>
          <p:cNvSpPr txBox="1">
            <a:spLocks noChangeArrowheads="1"/>
          </p:cNvSpPr>
          <p:nvPr/>
        </p:nvSpPr>
        <p:spPr bwMode="auto">
          <a:xfrm>
            <a:off x="446088" y="2470151"/>
            <a:ext cx="1311275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/>
              <a:t>因为妈妈生病在乡下静养，暑假期间，小月和小梅姐妹俩跟随爸爸到乡下看望妈妈。有一天小梅独自在院子玩耍寻找橡树子的时候，意外的看到了小龙猫。小龙猫想甩掉小梅，却把小梅引到了正在睡觉的大龙猫身边，这让小月和小梅姐妹兴奋不已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80918" name="TextBox 81"/>
          <p:cNvSpPr txBox="1">
            <a:spLocks noChangeArrowheads="1"/>
          </p:cNvSpPr>
          <p:nvPr/>
        </p:nvSpPr>
        <p:spPr bwMode="auto">
          <a:xfrm>
            <a:off x="5435601" y="3039534"/>
            <a:ext cx="1400175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/>
              <a:t>天色将晚，姐姐小月在四处寻找无果的情况下，只好求助于龙猫们</a:t>
            </a:r>
            <a:r>
              <a:rPr lang="en-US" sz="1100"/>
              <a:t>。</a:t>
            </a:r>
            <a:r>
              <a:rPr lang="zh-CN" altLang="en-US" sz="1100"/>
              <a:t>善良而温和的大龙猫唤来龙猫电车，载着姐姐找到 了迷路的妹妹小梅，原来她在跟姐姐小月吵架后离家出走是想自己走到医院看望妈妈。</a:t>
            </a:r>
            <a:endParaRPr lang="en-US" sz="1100"/>
          </a:p>
        </p:txBody>
      </p:sp>
      <p:sp>
        <p:nvSpPr>
          <p:cNvPr id="80919" name="TextBox 82"/>
          <p:cNvSpPr txBox="1">
            <a:spLocks noChangeArrowheads="1"/>
          </p:cNvSpPr>
          <p:nvPr/>
        </p:nvSpPr>
        <p:spPr bwMode="auto">
          <a:xfrm>
            <a:off x="7091363" y="3477684"/>
            <a:ext cx="1350962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/>
              <a:t>最后，猫巴士车又带着姐妹俩来到了妈妈的病房窗前。远远的看到一切平安的妈妈，姐妹俩不知道有多么快乐。小梅慌忙把迷路时摘的玉米送给了妈妈，希望她早日康复。</a:t>
            </a:r>
            <a:r>
              <a:rPr lang="en-US" altLang="zh-CN" sz="1100" baseline="30000"/>
              <a:t>[</a:t>
            </a:r>
            <a:endParaRPr lang="zh-CN" altLang="en-US" sz="1100"/>
          </a:p>
        </p:txBody>
      </p:sp>
      <p:sp>
        <p:nvSpPr>
          <p:cNvPr id="80920" name="TextBox 83"/>
          <p:cNvSpPr txBox="1">
            <a:spLocks noChangeArrowheads="1"/>
          </p:cNvSpPr>
          <p:nvPr/>
        </p:nvSpPr>
        <p:spPr bwMode="auto">
          <a:xfrm>
            <a:off x="2162175" y="3079751"/>
            <a:ext cx="1204913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1100"/>
              <a:t>有一天下雨的傍晚，小月姐妹等在爸爸下班回来的车站旁时，大龙猫出现了，小月借给它一把伞，却被它当作非常有趣的玩具。龙猫把橡果子送给了小月和小梅，这令小月小梅非常开心。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80921" name="TextBox 84"/>
          <p:cNvSpPr txBox="1">
            <a:spLocks noChangeArrowheads="1"/>
          </p:cNvSpPr>
          <p:nvPr/>
        </p:nvSpPr>
        <p:spPr bwMode="auto">
          <a:xfrm>
            <a:off x="3805238" y="2455334"/>
            <a:ext cx="131445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1100"/>
              <a:t>夏天快过去的时候，小月和小梅收到医院的电报，妈妈身体不舒服，姐妹俩非常的担心妈妈的情况。小梅抱怨姐姐不管自己，姐姐怪小梅不懂事，小梅大哭着喊着姐姐是个笨蛋跑远了。小月慌忙四处寻找小梅。</a:t>
            </a: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2.6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剧情回顾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为什么只有小月和小梅才能看到龙猫？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橡子树究竟有没有长大，与龙猫飞舞的场景究竟是梦还是现实？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妈妈到底有没有看到小月和小梅</a:t>
            </a:r>
            <a:r>
              <a:rPr lang="zh-CN" altLang="en-US" sz="1600" dirty="0" smtClean="0"/>
              <a:t>？</a:t>
            </a:r>
            <a:endParaRPr lang="zh-CN" altLang="en-US" sz="1600" dirty="0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2.7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观影讨论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5"/>
          <p:cNvPicPr>
            <a:picLocks noChangeAspect="1" noChangeArrowheads="1"/>
          </p:cNvPicPr>
          <p:nvPr/>
        </p:nvPicPr>
        <p:blipFill>
          <a:blip r:embed="rId1" cstate="print"/>
          <a:srcRect l="7188" t="8374" r="11823" b="9001"/>
          <a:stretch>
            <a:fillRect/>
          </a:stretch>
        </p:blipFill>
        <p:spPr bwMode="auto">
          <a:xfrm>
            <a:off x="4170364" y="4743451"/>
            <a:ext cx="4637087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51203" name="图片 46"/>
          <p:cNvPicPr>
            <a:picLocks noChangeAspect="1" noChangeArrowheads="1"/>
          </p:cNvPicPr>
          <p:nvPr/>
        </p:nvPicPr>
        <p:blipFill>
          <a:blip r:embed="rId1" cstate="print"/>
          <a:srcRect l="7188" t="8374" r="11823" b="9001"/>
          <a:stretch>
            <a:fillRect/>
          </a:stretch>
        </p:blipFill>
        <p:spPr bwMode="auto">
          <a:xfrm>
            <a:off x="4133850" y="3117851"/>
            <a:ext cx="4637088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51204" name="图片 47"/>
          <p:cNvPicPr>
            <a:picLocks noChangeAspect="1" noChangeArrowheads="1"/>
          </p:cNvPicPr>
          <p:nvPr/>
        </p:nvPicPr>
        <p:blipFill>
          <a:blip r:embed="rId1" cstate="print"/>
          <a:srcRect l="7188" t="8374" r="11823" b="9001"/>
          <a:stretch>
            <a:fillRect/>
          </a:stretch>
        </p:blipFill>
        <p:spPr bwMode="auto">
          <a:xfrm>
            <a:off x="4133850" y="1579034"/>
            <a:ext cx="4637088" cy="1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81925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81954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55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81933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4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5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6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7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8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39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0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1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2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3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4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5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6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7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8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49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50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5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52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53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29" name="TextBox 42"/>
          <p:cNvSpPr txBox="1">
            <a:spLocks noChangeArrowheads="1"/>
          </p:cNvSpPr>
          <p:nvPr/>
        </p:nvSpPr>
        <p:spPr bwMode="auto">
          <a:xfrm>
            <a:off x="5448300" y="3526367"/>
            <a:ext cx="39433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有时候我选择沉默，并不是因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为我不快乐，我只是想把心净空。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81930" name="TextBox 43"/>
          <p:cNvSpPr txBox="1">
            <a:spLocks noChangeArrowheads="1"/>
          </p:cNvSpPr>
          <p:nvPr/>
        </p:nvSpPr>
        <p:spPr bwMode="auto">
          <a:xfrm>
            <a:off x="5475288" y="1968501"/>
            <a:ext cx="3770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当一个胖纸也没有什么不好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的，最起码可以温暖其他的人。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81931" name="TextBox 44"/>
          <p:cNvSpPr txBox="1">
            <a:spLocks noChangeArrowheads="1"/>
          </p:cNvSpPr>
          <p:nvPr/>
        </p:nvSpPr>
        <p:spPr bwMode="auto">
          <a:xfrm>
            <a:off x="5448301" y="5084234"/>
            <a:ext cx="39798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生活坏到一定程度就会好起来，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因为它已经没有办法变得更坏了。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81932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335618"/>
            <a:ext cx="3797300" cy="495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2.8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经典台词讨论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2.10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影片反思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24384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600" dirty="0" smtClean="0"/>
              <a:t>在你经历了成长之后，你失去了什么？又得到了什么？</a:t>
            </a:r>
            <a:endParaRPr lang="en-US" altLang="zh-CN" sz="3600" dirty="0" smtClean="0"/>
          </a:p>
          <a:p>
            <a:pPr marL="342900" indent="-342900"/>
            <a:endParaRPr lang="en-US" altLang="zh-CN" sz="3600" dirty="0" smtClean="0"/>
          </a:p>
          <a:p>
            <a:pPr marL="342900" indent="-342900"/>
            <a:r>
              <a:rPr lang="en-US" altLang="zh-CN" sz="3600" dirty="0" smtClean="0"/>
              <a:t>2. </a:t>
            </a:r>
            <a:r>
              <a:rPr lang="zh-CN" altLang="en-US" sz="3600" dirty="0" smtClean="0"/>
              <a:t>如果你有机会回到过去，你会对童年的你说些什么？</a:t>
            </a:r>
            <a:endParaRPr lang="zh-CN" altLang="en-US" sz="36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2.11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旅游地推荐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26" name="Picture 2" descr="https://ss1.baidu.com/6ONXsjip0QIZ8tyhnq/it/u=153193036,809291098&amp;fm=173&amp;app=25&amp;f=JPEG?w=638&amp;h=481&amp;s=6BEA6ADB5AB6F0CE0024D7200300705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524000"/>
            <a:ext cx="6076950" cy="4581525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2438400" y="62484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日本埼玉县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162800" y="2438400"/>
            <a:ext cx="129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比起峡山丘陵这个称呼，人们更习惯叫它“</a:t>
            </a:r>
            <a:r>
              <a:rPr lang="en-US" altLang="zh-CN" dirty="0" smtClean="0"/>
              <a:t>totoro</a:t>
            </a:r>
            <a:r>
              <a:rPr lang="zh-CN" altLang="en-US" dirty="0" smtClean="0"/>
              <a:t>之森”，是想象中龙猫居住的地方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评语"/>
          <p:cNvSpPr>
            <a:spLocks noChangeArrowheads="1"/>
          </p:cNvSpPr>
          <p:nvPr/>
        </p:nvSpPr>
        <p:spPr bwMode="auto">
          <a:xfrm>
            <a:off x="1187450" y="1991784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pic>
        <p:nvPicPr>
          <p:cNvPr id="73731" name="图片 4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933"/>
            <a:ext cx="2555875" cy="43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矩形 23"/>
          <p:cNvSpPr>
            <a:spLocks noChangeArrowheads="1"/>
          </p:cNvSpPr>
          <p:nvPr/>
        </p:nvSpPr>
        <p:spPr bwMode="auto">
          <a:xfrm flipV="1">
            <a:off x="0" y="4059767"/>
            <a:ext cx="9144000" cy="292100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00" name="图片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4" y="-27517"/>
            <a:ext cx="4643437" cy="68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9"/>
          <p:cNvSpPr>
            <a:spLocks noChangeArrowheads="1"/>
          </p:cNvSpPr>
          <p:nvPr/>
        </p:nvSpPr>
        <p:spPr bwMode="auto">
          <a:xfrm>
            <a:off x="611189" y="4548718"/>
            <a:ext cx="21605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latin typeface="黑体" panose="02010600030101010101" pitchFamily="49" charset="-122"/>
                <a:ea typeface="黑体" panose="02010600030101010101" pitchFamily="49" charset="-122"/>
                <a:sym typeface="微软雅黑" pitchFamily="34" charset="-122"/>
              </a:rPr>
              <a:t>电影名称</a:t>
            </a:r>
            <a:r>
              <a:rPr lang="zh-CN" altLang="en-US" sz="1400">
                <a:latin typeface="黑体" panose="02010600030101010101" pitchFamily="49" charset="-122"/>
                <a:ea typeface="黑体" panose="02010600030101010101" pitchFamily="49" charset="-122"/>
                <a:sym typeface="微软雅黑" pitchFamily="34" charset="-122"/>
              </a:rPr>
              <a:t>： 龙猫</a:t>
            </a:r>
            <a:endParaRPr lang="zh-CN" altLang="en-US" sz="1400">
              <a:latin typeface="黑体" panose="02010600030101010101" pitchFamily="49" charset="-122"/>
              <a:ea typeface="黑体" panose="02010600030101010101" pitchFamily="49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黑体" panose="02010600030101010101" pitchFamily="49" charset="-122"/>
                <a:ea typeface="黑体" panose="02010600030101010101" pitchFamily="49" charset="-122"/>
                <a:sym typeface="微软雅黑" pitchFamily="34" charset="-122"/>
              </a:rPr>
              <a:t>创造时间：</a:t>
            </a:r>
            <a:r>
              <a:rPr lang="en-US" altLang="zh-CN" sz="1400">
                <a:latin typeface="黑体" panose="02010600030101010101" pitchFamily="49" charset="-122"/>
                <a:ea typeface="黑体" panose="02010600030101010101" pitchFamily="49" charset="-122"/>
                <a:sym typeface="微软雅黑" pitchFamily="34" charset="-122"/>
              </a:rPr>
              <a:t>1986</a:t>
            </a:r>
            <a:r>
              <a:rPr lang="zh-CN" altLang="en-US" sz="1400">
                <a:latin typeface="黑体" panose="02010600030101010101" pitchFamily="49" charset="-122"/>
                <a:ea typeface="黑体" panose="02010600030101010101" pitchFamily="49" charset="-122"/>
                <a:sym typeface="微软雅黑" pitchFamily="34" charset="-122"/>
              </a:rPr>
              <a:t>年</a:t>
            </a:r>
            <a:endParaRPr lang="zh-CN" altLang="en-US" sz="1400">
              <a:latin typeface="黑体" panose="02010600030101010101" pitchFamily="49" charset="-122"/>
              <a:ea typeface="黑体" panose="02010600030101010101" pitchFamily="49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2.1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创作背景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4400" y="16764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“在我们乡下，有一种神奇的小精灵，他们就像我们的邻居一样，居住在我们的身边嬉戏、玩耍。但是普通是看不到他们的，据说只有小孩子纯真无邪的心灵可以捕捉他们的形迹。如果静下心来倾听，风声里可以隐约听到他们奔跑的声音。”</a:t>
            </a:r>
            <a:br>
              <a:rPr lang="zh-CN" altLang="en-US" sz="2400" dirty="0" smtClean="0"/>
            </a:br>
            <a:r>
              <a:rPr lang="zh-CN" altLang="en-US" sz="2400" dirty="0" smtClean="0"/>
              <a:t>　　这是宫崎骏幼年时在家乡听到的传说，年少的他也曾经认真地在小径上等待，在草丛间寻找吧。长大后，他投身于动画制作，心中始终念念不忘乡下渡过的那段美好的时光，始终念念不忘这个为小孩子们编织的精巧的梦。在这种情绪的感召下“龙猫”问世了。</a:t>
            </a:r>
            <a:r>
              <a:rPr lang="zh-CN" altLang="en-US" dirty="0" smtClean="0"/>
              <a:t>　 　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478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8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476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6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7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8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8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78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4757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海报欣赏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74760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94388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580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578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8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8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8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80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5781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海报欣赏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683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3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681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1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2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3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6805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海报欣赏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7829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4" descr="C:\Users\Administrator\Desktop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432985"/>
            <a:ext cx="5878512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" descr="C:\Users\Administrator\Desktop\8e13f7f7d678a5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32985"/>
            <a:ext cx="60134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3" descr="C:\Users\Administrator\Desktop\2012052815012439623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4" y="1432984"/>
            <a:ext cx="2701925" cy="48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海报欣赏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889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9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887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7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8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89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8854" name="图片 4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图片 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235200" cy="683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小月</a:t>
            </a:r>
            <a:b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8857" name="TextBox 43"/>
          <p:cNvSpPr txBox="1">
            <a:spLocks noChangeArrowheads="1"/>
          </p:cNvSpPr>
          <p:nvPr/>
        </p:nvSpPr>
        <p:spPr bwMode="auto">
          <a:xfrm>
            <a:off x="487363" y="1968500"/>
            <a:ext cx="2770187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是一个</a:t>
            </a:r>
            <a:r>
              <a:rPr lang="en-US" altLang="zh-CN" sz="1400">
                <a:solidFill>
                  <a:schemeClr val="bg1"/>
                </a:solidFill>
              </a:rPr>
              <a:t>11</a:t>
            </a:r>
            <a:r>
              <a:rPr lang="zh-CN" altLang="en-US" sz="1400">
                <a:solidFill>
                  <a:schemeClr val="bg1"/>
                </a:solidFill>
              </a:rPr>
              <a:t>岁的女孩，是故事的主角之一，小梅的姐姐。性格坚毅有朝气，负责打理大部分的家务。</a:t>
            </a:r>
            <a:endParaRPr lang="zh-CN" altLang="en-US" sz="1400">
              <a:solidFill>
                <a:schemeClr val="bg1"/>
              </a:solidFill>
            </a:endParaRPr>
          </a:p>
          <a:p>
            <a:br>
              <a:rPr lang="zh-CN" altLang="en-US" sz="1400"/>
            </a:br>
            <a:r>
              <a:rPr lang="en-US" altLang="zh-CN" sz="1400">
                <a:solidFill>
                  <a:srgbClr val="FFFFFF"/>
                </a:solidFill>
                <a:ea typeface="微软雅黑" pitchFamily="34" charset="-122"/>
              </a:rPr>
              <a:t>. </a:t>
            </a:r>
            <a:endParaRPr lang="en-US" altLang="zh-CN" sz="1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78858" name="TextBox 44"/>
          <p:cNvSpPr txBox="1">
            <a:spLocks noChangeArrowheads="1"/>
          </p:cNvSpPr>
          <p:nvPr/>
        </p:nvSpPr>
        <p:spPr bwMode="auto">
          <a:xfrm flipH="1">
            <a:off x="4679951" y="1452033"/>
            <a:ext cx="1535113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小梅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8859" name="TextBox 45"/>
          <p:cNvSpPr txBox="1">
            <a:spLocks noChangeArrowheads="1"/>
          </p:cNvSpPr>
          <p:nvPr/>
        </p:nvSpPr>
        <p:spPr bwMode="auto">
          <a:xfrm>
            <a:off x="4735514" y="1968500"/>
            <a:ext cx="28082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4</a:t>
            </a:r>
            <a:r>
              <a:rPr lang="zh-CN" altLang="en-US" sz="1400">
                <a:solidFill>
                  <a:schemeClr val="bg1"/>
                </a:solidFill>
              </a:rPr>
              <a:t>岁，英文名为</a:t>
            </a:r>
            <a:r>
              <a:rPr lang="en-US" altLang="zh-CN" sz="1400">
                <a:solidFill>
                  <a:schemeClr val="bg1"/>
                </a:solidFill>
              </a:rPr>
              <a:t>Mei</a:t>
            </a:r>
            <a:r>
              <a:rPr lang="en-US" sz="1400">
                <a:solidFill>
                  <a:schemeClr val="bg1"/>
                </a:solidFill>
              </a:rPr>
              <a:t>（</a:t>
            </a:r>
            <a:r>
              <a:rPr lang="en-US" altLang="zh-CN" sz="1400">
                <a:solidFill>
                  <a:schemeClr val="bg1"/>
                </a:solidFill>
              </a:rPr>
              <a:t>May</a:t>
            </a:r>
            <a:r>
              <a:rPr lang="zh-CN" altLang="en-US" sz="1400">
                <a:solidFill>
                  <a:schemeClr val="bg1"/>
                </a:solidFill>
              </a:rPr>
              <a:t>的谐音），小月的妹妹。性格活泼，善于观察周遭有趣事物的小女生。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0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1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8862" name="图片 4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图片 5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4" name="TextBox 51"/>
          <p:cNvSpPr txBox="1">
            <a:spLocks noChangeArrowheads="1"/>
          </p:cNvSpPr>
          <p:nvPr/>
        </p:nvSpPr>
        <p:spPr bwMode="auto">
          <a:xfrm flipH="1">
            <a:off x="0" y="3867151"/>
            <a:ext cx="2563813" cy="683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大垣勘太</a:t>
            </a:r>
            <a:b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8865" name="TextBox 52"/>
          <p:cNvSpPr txBox="1">
            <a:spLocks noChangeArrowheads="1"/>
          </p:cNvSpPr>
          <p:nvPr/>
        </p:nvSpPr>
        <p:spPr bwMode="auto">
          <a:xfrm>
            <a:off x="487364" y="4451352"/>
            <a:ext cx="28082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居住在附近的男孩。帮过小月和小梅避雨，喜欢小月，见到小月很害羞。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6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小月爸爸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8867" name="TextBox 54"/>
          <p:cNvSpPr txBox="1">
            <a:spLocks noChangeArrowheads="1"/>
          </p:cNvSpPr>
          <p:nvPr/>
        </p:nvSpPr>
        <p:spPr bwMode="auto">
          <a:xfrm>
            <a:off x="4735514" y="4451351"/>
            <a:ext cx="2808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小月及小梅的父亲，是一位大学教授。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8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9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2.3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主角简介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9878" name="图片 4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图片 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851150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大龙猫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9881" name="TextBox 43"/>
          <p:cNvSpPr txBox="1">
            <a:spLocks noChangeArrowheads="1"/>
          </p:cNvSpPr>
          <p:nvPr/>
        </p:nvSpPr>
        <p:spPr bwMode="auto">
          <a:xfrm>
            <a:off x="446089" y="1966385"/>
            <a:ext cx="273843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身体呈灰色，友善的深林守护者，是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只龙猫中最大的一只，至少有三米高。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2" name="TextBox 44"/>
          <p:cNvSpPr txBox="1">
            <a:spLocks noChangeArrowheads="1"/>
          </p:cNvSpPr>
          <p:nvPr/>
        </p:nvSpPr>
        <p:spPr bwMode="auto">
          <a:xfrm flipH="1">
            <a:off x="4206875" y="1452033"/>
            <a:ext cx="2336800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中龙猫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9883" name="TextBox 45"/>
          <p:cNvSpPr txBox="1">
            <a:spLocks noChangeArrowheads="1"/>
          </p:cNvSpPr>
          <p:nvPr/>
        </p:nvSpPr>
        <p:spPr bwMode="auto">
          <a:xfrm>
            <a:off x="4735514" y="2006601"/>
            <a:ext cx="2808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身体呈蓝灰色，胆小且性格友善，大约六十厘米高。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4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85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9886" name="图片 4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图片 5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8" name="TextBox 51"/>
          <p:cNvSpPr txBox="1">
            <a:spLocks noChangeArrowheads="1"/>
          </p:cNvSpPr>
          <p:nvPr/>
        </p:nvSpPr>
        <p:spPr bwMode="auto">
          <a:xfrm flipH="1">
            <a:off x="115888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小龙猫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9889" name="TextBox 52"/>
          <p:cNvSpPr txBox="1">
            <a:spLocks noChangeArrowheads="1"/>
          </p:cNvSpPr>
          <p:nvPr/>
        </p:nvSpPr>
        <p:spPr bwMode="auto">
          <a:xfrm>
            <a:off x="446088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身体呈白色，是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只龙猫中最小的，大约</a:t>
            </a:r>
            <a:r>
              <a:rPr lang="en-US" altLang="zh-CN" sz="1400">
                <a:solidFill>
                  <a:schemeClr val="bg1"/>
                </a:solidFill>
              </a:rPr>
              <a:t>20</a:t>
            </a:r>
            <a:r>
              <a:rPr lang="zh-CN" altLang="en-US" sz="1400">
                <a:solidFill>
                  <a:schemeClr val="bg1"/>
                </a:solidFill>
              </a:rPr>
              <a:t>厘米高，是一只可以随时隐形的龙猫。　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0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猫巴士</a:t>
            </a:r>
            <a:endParaRPr lang="zh-CN" altLang="en-US" sz="240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9891" name="TextBox 54"/>
          <p:cNvSpPr txBox="1">
            <a:spLocks noChangeArrowheads="1"/>
          </p:cNvSpPr>
          <p:nvPr/>
        </p:nvSpPr>
        <p:spPr bwMode="auto">
          <a:xfrm>
            <a:off x="4754564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龙猫的交通工具，有</a:t>
            </a:r>
            <a:r>
              <a:rPr lang="en-US" altLang="zh-CN" sz="1400">
                <a:solidFill>
                  <a:schemeClr val="bg1"/>
                </a:solidFill>
              </a:rPr>
              <a:t>12</a:t>
            </a:r>
            <a:r>
              <a:rPr lang="zh-CN" altLang="en-US" sz="1400">
                <a:solidFill>
                  <a:schemeClr val="bg1"/>
                </a:solidFill>
              </a:rPr>
              <a:t>只脚，额头会显示目的地，它头上有两只小老鼠会报出所要到达的目的地。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2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93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2.3 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师作品</a:t>
            </a:r>
            <a:r>
              <a:rPr lang="en-US" altLang="zh-CN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龙猫</a:t>
            </a:r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》--</a:t>
            </a:r>
            <a:r>
              <a: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主角简介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WPS 演示</Application>
  <PresentationFormat>全屏显示(4:3)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方正启体简体</vt:lpstr>
      <vt:lpstr>Calibri</vt:lpstr>
      <vt:lpstr>黑体</vt:lpstr>
      <vt:lpstr>微软雅黑</vt:lpstr>
      <vt:lpstr>Arial Rounded MT Bold</vt:lpstr>
      <vt:lpstr>Agency FB</vt:lpstr>
      <vt:lpstr>Lucida Sans Unicode</vt:lpstr>
      <vt:lpstr>Arial Unicode MS</vt:lpstr>
      <vt:lpstr>Courier New</vt:lpstr>
      <vt:lpstr>Office Theme</vt:lpstr>
      <vt:lpstr>2.龙   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龙   猫</dc:title>
  <dc:creator>Administrator</dc:creator>
  <cp:lastModifiedBy>Administrator</cp:lastModifiedBy>
  <cp:revision>6</cp:revision>
  <dcterms:created xsi:type="dcterms:W3CDTF">2006-08-16T00:00:00Z</dcterms:created>
  <dcterms:modified xsi:type="dcterms:W3CDTF">2020-03-12T02:11:31Z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