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75" r:id="rId5"/>
    <p:sldId id="276" r:id="rId6"/>
    <p:sldId id="267" r:id="rId7"/>
    <p:sldId id="268" r:id="rId8"/>
    <p:sldId id="269" r:id="rId9"/>
    <p:sldId id="270" r:id="rId10"/>
    <p:sldId id="271" r:id="rId11"/>
    <p:sldId id="272" r:id="rId12"/>
    <p:sldId id="277" r:id="rId13"/>
    <p:sldId id="278" r:id="rId14"/>
    <p:sldId id="264" r:id="rId15"/>
    <p:sldId id="280" r:id="rId16"/>
    <p:sldId id="265" r:id="rId17"/>
    <p:sldId id="282" r:id="rId18"/>
    <p:sldId id="283" r:id="rId19"/>
    <p:sldId id="284" r:id="rId20"/>
    <p:sldId id="281"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7000"/>
            <a:lum/>
          </a:blip>
          <a:srcRect/>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smtClean="0"/>
              <a:t>1. </a:t>
            </a:r>
            <a:r>
              <a:rPr lang="zh-CN" altLang="en-US" b="1" dirty="0" smtClean="0"/>
              <a:t>风之谷</a:t>
            </a:r>
            <a:endParaRPr lang="zh-CN" altLang="en-US" b="1" dirty="0"/>
          </a:p>
        </p:txBody>
      </p:sp>
      <p:sp>
        <p:nvSpPr>
          <p:cNvPr id="3" name="副标题 2"/>
          <p:cNvSpPr>
            <a:spLocks noGrp="1"/>
          </p:cNvSpPr>
          <p:nvPr>
            <p:ph type="subTitle" idx="1"/>
          </p:nvPr>
        </p:nvSpPr>
        <p:spPr/>
        <p:txBody>
          <a:bodyPr/>
          <a:lstStyle/>
          <a:p>
            <a:r>
              <a:rPr lang="zh-CN" altLang="en-US" dirty="0" smtClean="0">
                <a:solidFill>
                  <a:srgbClr val="C00000"/>
                </a:solidFill>
              </a:rPr>
              <a:t>宫崎骏动画电影欣赏</a:t>
            </a:r>
            <a:endParaRPr lang="en-US" altLang="zh-CN" dirty="0" smtClean="0">
              <a:solidFill>
                <a:srgbClr val="C00000"/>
              </a:solidFill>
            </a:endParaRPr>
          </a:p>
          <a:p>
            <a:r>
              <a:rPr lang="zh-CN" altLang="en-US" dirty="0" smtClean="0">
                <a:solidFill>
                  <a:srgbClr val="C00000"/>
                </a:solidFill>
              </a:rPr>
              <a:t>                                        </a:t>
            </a:r>
            <a:endParaRPr lang="zh-CN" altLang="en-US"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6363"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64"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6342"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43"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44"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45"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46"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47"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48"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49"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0"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1"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2"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3"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4"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5"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6"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7"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8"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59"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60"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61"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362"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pic>
        <p:nvPicPr>
          <p:cNvPr id="56326" name="图片 40"/>
          <p:cNvPicPr>
            <a:picLocks noChangeAspect="1" noChangeArrowheads="1"/>
          </p:cNvPicPr>
          <p:nvPr/>
        </p:nvPicPr>
        <p:blipFill>
          <a:blip r:embed="rId1" cstate="print"/>
          <a:srcRect/>
          <a:stretch>
            <a:fillRect/>
          </a:stretch>
        </p:blipFill>
        <p:spPr bwMode="auto">
          <a:xfrm>
            <a:off x="-74612" y="702733"/>
            <a:ext cx="4970463" cy="3693584"/>
          </a:xfrm>
          <a:prstGeom prst="rect">
            <a:avLst/>
          </a:prstGeom>
          <a:noFill/>
          <a:ln w="9525">
            <a:noFill/>
            <a:miter lim="800000"/>
            <a:headEnd/>
            <a:tailEnd/>
          </a:ln>
        </p:spPr>
      </p:pic>
      <p:pic>
        <p:nvPicPr>
          <p:cNvPr id="56327" name="图片 41"/>
          <p:cNvPicPr>
            <a:picLocks noChangeAspect="1" noChangeArrowheads="1"/>
          </p:cNvPicPr>
          <p:nvPr/>
        </p:nvPicPr>
        <p:blipFill>
          <a:blip r:embed="rId1" cstate="print"/>
          <a:srcRect/>
          <a:stretch>
            <a:fillRect/>
          </a:stretch>
        </p:blipFill>
        <p:spPr bwMode="auto">
          <a:xfrm>
            <a:off x="4173538" y="702733"/>
            <a:ext cx="4970462" cy="3693584"/>
          </a:xfrm>
          <a:prstGeom prst="rect">
            <a:avLst/>
          </a:prstGeom>
          <a:noFill/>
          <a:ln w="9525">
            <a:noFill/>
            <a:miter lim="800000"/>
            <a:headEnd/>
            <a:tailEnd/>
          </a:ln>
        </p:spPr>
      </p:pic>
      <p:sp>
        <p:nvSpPr>
          <p:cNvPr id="56328" name="TextBox 42"/>
          <p:cNvSpPr txBox="1">
            <a:spLocks noChangeArrowheads="1"/>
          </p:cNvSpPr>
          <p:nvPr/>
        </p:nvSpPr>
        <p:spPr bwMode="auto">
          <a:xfrm flipH="1">
            <a:off x="401638" y="1384300"/>
            <a:ext cx="2449512" cy="978729"/>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娜乌西卡</a:t>
            </a:r>
            <a:endParaRPr lang="zh-CN" altLang="en-US" sz="2400">
              <a:solidFill>
                <a:srgbClr val="595959"/>
              </a:solidFill>
              <a:latin typeface="黑体" panose="02010600030101010101" pitchFamily="49" charset="-122"/>
              <a:ea typeface="黑体" panose="02010600030101010101" pitchFamily="49" charset="-122"/>
            </a:endParaRPr>
          </a:p>
          <a:p>
            <a:pPr algn="ctr">
              <a:lnSpc>
                <a:spcPct val="80000"/>
              </a:lnSpc>
            </a:pPr>
            <a:br>
              <a:rPr lang="zh-CN" altLang="en-US" sz="2400" b="1">
                <a:solidFill>
                  <a:schemeClr val="bg1"/>
                </a:solidFill>
                <a:latin typeface="Agency FB"/>
                <a:ea typeface="微软雅黑" pitchFamily="34" charset="-122"/>
              </a:rPr>
            </a:br>
            <a:endParaRPr lang="zh-CN" altLang="en-US" sz="2400" b="1">
              <a:solidFill>
                <a:srgbClr val="595959"/>
              </a:solidFill>
              <a:latin typeface="Arial Rounded MT Bold"/>
              <a:ea typeface="微软雅黑" pitchFamily="34" charset="-122"/>
            </a:endParaRPr>
          </a:p>
        </p:txBody>
      </p:sp>
      <p:sp>
        <p:nvSpPr>
          <p:cNvPr id="56329" name="TextBox 43"/>
          <p:cNvSpPr txBox="1">
            <a:spLocks noChangeArrowheads="1"/>
          </p:cNvSpPr>
          <p:nvPr/>
        </p:nvSpPr>
        <p:spPr bwMode="auto">
          <a:xfrm>
            <a:off x="487363" y="2065867"/>
            <a:ext cx="4595812" cy="1169551"/>
          </a:xfrm>
          <a:prstGeom prst="rect">
            <a:avLst/>
          </a:prstGeom>
          <a:noFill/>
          <a:ln w="9525">
            <a:noFill/>
            <a:miter lim="800000"/>
          </a:ln>
        </p:spPr>
        <p:txBody>
          <a:bodyPr>
            <a:spAutoFit/>
          </a:bodyPr>
          <a:lstStyle/>
          <a:p>
            <a:r>
              <a:rPr lang="zh-CN" altLang="en-US" sz="1400">
                <a:solidFill>
                  <a:schemeClr val="bg1"/>
                </a:solidFill>
              </a:rPr>
              <a:t>风之谷族长基尔的公主，勇敢聪明</a:t>
            </a:r>
            <a:endParaRPr lang="en-US" sz="1400">
              <a:solidFill>
                <a:schemeClr val="bg1"/>
              </a:solidFill>
            </a:endParaRPr>
          </a:p>
          <a:p>
            <a:r>
              <a:rPr lang="zh-CN" altLang="en-US" sz="1400">
                <a:solidFill>
                  <a:schemeClr val="bg1"/>
                </a:solidFill>
              </a:rPr>
              <a:t>心地善良，关爱身边所有的生命。</a:t>
            </a:r>
            <a:endParaRPr lang="zh-CN" altLang="en-US" sz="1400">
              <a:solidFill>
                <a:schemeClr val="bg1"/>
              </a:solidFill>
            </a:endParaRPr>
          </a:p>
          <a:p>
            <a:endParaRPr lang="zh-CN" altLang="en-US" sz="1400"/>
          </a:p>
          <a:p>
            <a:br>
              <a:rPr lang="zh-CN" altLang="en-US" sz="1400"/>
            </a:br>
            <a:r>
              <a:rPr lang="en-US" altLang="zh-CN" sz="1400">
                <a:solidFill>
                  <a:srgbClr val="FFFFFF"/>
                </a:solidFill>
                <a:ea typeface="微软雅黑" pitchFamily="34" charset="-122"/>
              </a:rPr>
              <a:t>. </a:t>
            </a:r>
            <a:endParaRPr lang="en-US" altLang="zh-CN" sz="1400">
              <a:solidFill>
                <a:srgbClr val="FFFFFF"/>
              </a:solidFill>
              <a:ea typeface="微软雅黑" pitchFamily="34" charset="-122"/>
            </a:endParaRPr>
          </a:p>
        </p:txBody>
      </p:sp>
      <p:sp>
        <p:nvSpPr>
          <p:cNvPr id="56330" name="TextBox 44"/>
          <p:cNvSpPr txBox="1">
            <a:spLocks noChangeArrowheads="1"/>
          </p:cNvSpPr>
          <p:nvPr/>
        </p:nvSpPr>
        <p:spPr bwMode="auto">
          <a:xfrm flipH="1">
            <a:off x="4679951" y="1452033"/>
            <a:ext cx="2447925" cy="387798"/>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阿斯贝鲁</a:t>
            </a:r>
            <a:endParaRPr lang="zh-CN" altLang="en-US" sz="2400">
              <a:solidFill>
                <a:srgbClr val="595959"/>
              </a:solidFill>
              <a:latin typeface="黑体" panose="02010600030101010101" pitchFamily="49" charset="-122"/>
              <a:ea typeface="黑体" panose="02010600030101010101" pitchFamily="49" charset="-122"/>
            </a:endParaRPr>
          </a:p>
        </p:txBody>
      </p:sp>
      <p:sp>
        <p:nvSpPr>
          <p:cNvPr id="56331" name="TextBox 45"/>
          <p:cNvSpPr txBox="1">
            <a:spLocks noChangeArrowheads="1"/>
          </p:cNvSpPr>
          <p:nvPr/>
        </p:nvSpPr>
        <p:spPr bwMode="auto">
          <a:xfrm>
            <a:off x="4735514" y="2114552"/>
            <a:ext cx="2808287" cy="738664"/>
          </a:xfrm>
          <a:prstGeom prst="rect">
            <a:avLst/>
          </a:prstGeom>
          <a:noFill/>
          <a:ln w="9525">
            <a:noFill/>
            <a:miter lim="800000"/>
          </a:ln>
        </p:spPr>
        <p:txBody>
          <a:bodyPr>
            <a:spAutoFit/>
          </a:bodyPr>
          <a:lstStyle/>
          <a:p>
            <a:r>
              <a:rPr lang="zh-CN" altLang="en-US" sz="1400">
                <a:solidFill>
                  <a:schemeClr val="bg1"/>
                </a:solidFill>
              </a:rPr>
              <a:t>培吉特市的王子，精通维修及操作机件，勇敢机灵，心地善良。</a:t>
            </a:r>
            <a:endParaRPr lang="zh-CN" altLang="en-US" sz="1400">
              <a:solidFill>
                <a:schemeClr val="bg1"/>
              </a:solidFill>
            </a:endParaRPr>
          </a:p>
          <a:p>
            <a:endParaRPr lang="en-US" altLang="zh-CN" sz="1400">
              <a:solidFill>
                <a:srgbClr val="FFFFFF"/>
              </a:solidFill>
              <a:ea typeface="微软雅黑" pitchFamily="34" charset="-122"/>
            </a:endParaRPr>
          </a:p>
        </p:txBody>
      </p:sp>
      <p:sp>
        <p:nvSpPr>
          <p:cNvPr id="56332" name="TextBox 46"/>
          <p:cNvSpPr txBox="1">
            <a:spLocks noChangeArrowheads="1"/>
          </p:cNvSpPr>
          <p:nvPr/>
        </p:nvSpPr>
        <p:spPr bwMode="auto">
          <a:xfrm flipH="1">
            <a:off x="3598863" y="3177117"/>
            <a:ext cx="893762"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01</a:t>
            </a:r>
            <a:endParaRPr lang="zh-CN" altLang="en-US" sz="2800" b="1">
              <a:solidFill>
                <a:srgbClr val="A6A6A6"/>
              </a:solidFill>
              <a:latin typeface="Arial Rounded MT Bold"/>
              <a:ea typeface="微软雅黑" pitchFamily="34" charset="-122"/>
            </a:endParaRPr>
          </a:p>
        </p:txBody>
      </p:sp>
      <p:sp>
        <p:nvSpPr>
          <p:cNvPr id="56333" name="TextBox 47"/>
          <p:cNvSpPr txBox="1">
            <a:spLocks noChangeArrowheads="1"/>
          </p:cNvSpPr>
          <p:nvPr/>
        </p:nvSpPr>
        <p:spPr bwMode="auto">
          <a:xfrm flipH="1">
            <a:off x="7858125" y="3177117"/>
            <a:ext cx="895350"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02</a:t>
            </a:r>
            <a:endParaRPr lang="zh-CN" altLang="en-US" sz="2800" b="1">
              <a:solidFill>
                <a:srgbClr val="A6A6A6"/>
              </a:solidFill>
              <a:latin typeface="Arial Rounded MT Bold"/>
              <a:ea typeface="微软雅黑" pitchFamily="34" charset="-122"/>
            </a:endParaRPr>
          </a:p>
        </p:txBody>
      </p:sp>
      <p:pic>
        <p:nvPicPr>
          <p:cNvPr id="56334" name="图片 49"/>
          <p:cNvPicPr>
            <a:picLocks noChangeAspect="1" noChangeArrowheads="1"/>
          </p:cNvPicPr>
          <p:nvPr/>
        </p:nvPicPr>
        <p:blipFill>
          <a:blip r:embed="rId1" cstate="print"/>
          <a:srcRect/>
          <a:stretch>
            <a:fillRect/>
          </a:stretch>
        </p:blipFill>
        <p:spPr bwMode="auto">
          <a:xfrm>
            <a:off x="-74612" y="3160185"/>
            <a:ext cx="4970463" cy="3693583"/>
          </a:xfrm>
          <a:prstGeom prst="rect">
            <a:avLst/>
          </a:prstGeom>
          <a:noFill/>
          <a:ln w="9525">
            <a:noFill/>
            <a:miter lim="800000"/>
            <a:headEnd/>
            <a:tailEnd/>
          </a:ln>
        </p:spPr>
      </p:pic>
      <p:pic>
        <p:nvPicPr>
          <p:cNvPr id="56335" name="图片 50"/>
          <p:cNvPicPr>
            <a:picLocks noChangeAspect="1" noChangeArrowheads="1"/>
          </p:cNvPicPr>
          <p:nvPr/>
        </p:nvPicPr>
        <p:blipFill>
          <a:blip r:embed="rId1" cstate="print"/>
          <a:srcRect/>
          <a:stretch>
            <a:fillRect/>
          </a:stretch>
        </p:blipFill>
        <p:spPr bwMode="auto">
          <a:xfrm>
            <a:off x="4173538" y="3160185"/>
            <a:ext cx="4970462" cy="3693583"/>
          </a:xfrm>
          <a:prstGeom prst="rect">
            <a:avLst/>
          </a:prstGeom>
          <a:noFill/>
          <a:ln w="9525">
            <a:noFill/>
            <a:miter lim="800000"/>
            <a:headEnd/>
            <a:tailEnd/>
          </a:ln>
        </p:spPr>
      </p:pic>
      <p:sp>
        <p:nvSpPr>
          <p:cNvPr id="56336" name="TextBox 51"/>
          <p:cNvSpPr txBox="1">
            <a:spLocks noChangeArrowheads="1"/>
          </p:cNvSpPr>
          <p:nvPr/>
        </p:nvSpPr>
        <p:spPr bwMode="auto">
          <a:xfrm flipH="1">
            <a:off x="115888" y="3867151"/>
            <a:ext cx="2447925" cy="978729"/>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犹巴</a:t>
            </a:r>
            <a:endParaRPr lang="zh-CN" altLang="en-US" sz="2400">
              <a:solidFill>
                <a:srgbClr val="595959"/>
              </a:solidFill>
              <a:latin typeface="黑体" panose="02010600030101010101" pitchFamily="49" charset="-122"/>
              <a:ea typeface="黑体" panose="02010600030101010101" pitchFamily="49" charset="-122"/>
            </a:endParaRPr>
          </a:p>
          <a:p>
            <a:pPr algn="ctr">
              <a:lnSpc>
                <a:spcPct val="80000"/>
              </a:lnSpc>
            </a:pPr>
            <a:br>
              <a:rPr lang="zh-CN" altLang="en-US" sz="2400">
                <a:solidFill>
                  <a:schemeClr val="bg1"/>
                </a:solidFill>
                <a:latin typeface="Agency FB"/>
                <a:ea typeface="微软雅黑" pitchFamily="34" charset="-122"/>
              </a:rPr>
            </a:br>
            <a:endParaRPr lang="zh-CN" altLang="en-US" sz="2400" b="1">
              <a:solidFill>
                <a:srgbClr val="595959"/>
              </a:solidFill>
              <a:latin typeface="Arial Rounded MT Bold"/>
              <a:ea typeface="微软雅黑" pitchFamily="34" charset="-122"/>
            </a:endParaRPr>
          </a:p>
        </p:txBody>
      </p:sp>
      <p:sp>
        <p:nvSpPr>
          <p:cNvPr id="56337" name="TextBox 52"/>
          <p:cNvSpPr txBox="1">
            <a:spLocks noChangeArrowheads="1"/>
          </p:cNvSpPr>
          <p:nvPr/>
        </p:nvSpPr>
        <p:spPr bwMode="auto">
          <a:xfrm>
            <a:off x="487364" y="4548718"/>
            <a:ext cx="2808287" cy="738664"/>
          </a:xfrm>
          <a:prstGeom prst="rect">
            <a:avLst/>
          </a:prstGeom>
          <a:noFill/>
          <a:ln w="9525">
            <a:noFill/>
            <a:miter lim="800000"/>
          </a:ln>
        </p:spPr>
        <p:txBody>
          <a:bodyPr>
            <a:spAutoFit/>
          </a:bodyPr>
          <a:lstStyle/>
          <a:p>
            <a:r>
              <a:rPr lang="zh-CN" altLang="en-US" sz="1400">
                <a:solidFill>
                  <a:schemeClr val="bg1"/>
                </a:solidFill>
              </a:rPr>
              <a:t>腐海第一剑客，娜乌西卡的剑术师傅。见识广博，富正义感。</a:t>
            </a:r>
            <a:endParaRPr lang="zh-CN" altLang="en-US" sz="1400">
              <a:solidFill>
                <a:schemeClr val="bg1"/>
              </a:solidFill>
            </a:endParaRPr>
          </a:p>
          <a:p>
            <a:endParaRPr lang="en-US" altLang="zh-CN" sz="1400">
              <a:solidFill>
                <a:srgbClr val="FFFFFF"/>
              </a:solidFill>
              <a:ea typeface="微软雅黑" pitchFamily="34" charset="-122"/>
            </a:endParaRPr>
          </a:p>
        </p:txBody>
      </p:sp>
      <p:sp>
        <p:nvSpPr>
          <p:cNvPr id="56338" name="TextBox 53"/>
          <p:cNvSpPr txBox="1">
            <a:spLocks noChangeArrowheads="1"/>
          </p:cNvSpPr>
          <p:nvPr/>
        </p:nvSpPr>
        <p:spPr bwMode="auto">
          <a:xfrm flipH="1">
            <a:off x="4425951" y="3867151"/>
            <a:ext cx="2447925" cy="387798"/>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基尔</a:t>
            </a:r>
            <a:endParaRPr lang="zh-CN" altLang="en-US" sz="2400">
              <a:solidFill>
                <a:srgbClr val="595959"/>
              </a:solidFill>
              <a:latin typeface="黑体" panose="02010600030101010101" pitchFamily="49" charset="-122"/>
              <a:ea typeface="黑体" panose="02010600030101010101" pitchFamily="49" charset="-122"/>
            </a:endParaRPr>
          </a:p>
        </p:txBody>
      </p:sp>
      <p:sp>
        <p:nvSpPr>
          <p:cNvPr id="56339" name="TextBox 54"/>
          <p:cNvSpPr txBox="1">
            <a:spLocks noChangeArrowheads="1"/>
          </p:cNvSpPr>
          <p:nvPr/>
        </p:nvSpPr>
        <p:spPr bwMode="auto">
          <a:xfrm>
            <a:off x="4735514" y="4548718"/>
            <a:ext cx="2808287" cy="523220"/>
          </a:xfrm>
          <a:prstGeom prst="rect">
            <a:avLst/>
          </a:prstGeom>
          <a:noFill/>
          <a:ln w="9525">
            <a:noFill/>
            <a:miter lim="800000"/>
          </a:ln>
        </p:spPr>
        <p:txBody>
          <a:bodyPr>
            <a:spAutoFit/>
          </a:bodyPr>
          <a:lstStyle/>
          <a:p>
            <a:r>
              <a:rPr lang="zh-CN" altLang="en-US" sz="1400">
                <a:solidFill>
                  <a:schemeClr val="bg1"/>
                </a:solidFill>
              </a:rPr>
              <a:t>娜乌西卡之父，风之谷之王。性格刚烈、公正、聪明，声望极高。</a:t>
            </a:r>
            <a:endParaRPr lang="en-US" sz="1400">
              <a:solidFill>
                <a:schemeClr val="bg1"/>
              </a:solidFill>
              <a:ea typeface="微软雅黑" pitchFamily="34" charset="-122"/>
            </a:endParaRPr>
          </a:p>
        </p:txBody>
      </p:sp>
      <p:sp>
        <p:nvSpPr>
          <p:cNvPr id="56340" name="TextBox 55"/>
          <p:cNvSpPr txBox="1">
            <a:spLocks noChangeArrowheads="1"/>
          </p:cNvSpPr>
          <p:nvPr/>
        </p:nvSpPr>
        <p:spPr bwMode="auto">
          <a:xfrm flipH="1">
            <a:off x="3598863" y="5632451"/>
            <a:ext cx="893762"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03</a:t>
            </a:r>
            <a:endParaRPr lang="zh-CN" altLang="en-US" sz="2800" b="1">
              <a:solidFill>
                <a:srgbClr val="A6A6A6"/>
              </a:solidFill>
              <a:latin typeface="Arial Rounded MT Bold"/>
              <a:ea typeface="微软雅黑" pitchFamily="34" charset="-122"/>
            </a:endParaRPr>
          </a:p>
        </p:txBody>
      </p:sp>
      <p:sp>
        <p:nvSpPr>
          <p:cNvPr id="56341" name="TextBox 56"/>
          <p:cNvSpPr txBox="1">
            <a:spLocks noChangeArrowheads="1"/>
          </p:cNvSpPr>
          <p:nvPr/>
        </p:nvSpPr>
        <p:spPr bwMode="auto">
          <a:xfrm flipH="1">
            <a:off x="7858125" y="5632451"/>
            <a:ext cx="895350"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04</a:t>
            </a:r>
            <a:endParaRPr lang="zh-CN" altLang="en-US" sz="2800" b="1">
              <a:solidFill>
                <a:srgbClr val="A6A6A6"/>
              </a:solidFill>
              <a:latin typeface="Arial Rounded MT Bold"/>
              <a:ea typeface="微软雅黑" pitchFamily="34" charset="-122"/>
            </a:endParaRPr>
          </a:p>
        </p:txBody>
      </p:sp>
      <p:sp>
        <p:nvSpPr>
          <p:cNvPr id="45" name="TextBox 39"/>
          <p:cNvSpPr txBox="1">
            <a:spLocks noChangeArrowheads="1"/>
          </p:cNvSpPr>
          <p:nvPr/>
        </p:nvSpPr>
        <p:spPr bwMode="auto">
          <a:xfrm>
            <a:off x="304800" y="457200"/>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1.3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角色介绍</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499350" cy="2723823"/>
          </a:xfrm>
          <a:prstGeom prst="rect">
            <a:avLst/>
          </a:prstGeom>
          <a:noFill/>
          <a:ln w="9525">
            <a:noFill/>
            <a:miter lim="800000"/>
          </a:ln>
        </p:spPr>
        <p:txBody>
          <a:bodyPr wrap="square">
            <a:spAutoFit/>
          </a:bodyPr>
          <a:lstStyle/>
          <a:p>
            <a:pPr>
              <a:lnSpc>
                <a:spcPct val="150000"/>
              </a:lnSpc>
            </a:pPr>
            <a:r>
              <a:rPr lang="en-US" altLang="zh-CN" sz="3200" dirty="0" smtClean="0">
                <a:ea typeface="方正启体简体" pitchFamily="1" charset="-122"/>
                <a:sym typeface="方正启体简体" pitchFamily="1" charset="-122"/>
              </a:rPr>
              <a:t>1. </a:t>
            </a:r>
            <a:r>
              <a:rPr lang="zh-CN" altLang="en-US" sz="3200" dirty="0" smtClean="0">
                <a:ea typeface="方正启体简体" pitchFamily="1" charset="-122"/>
                <a:sym typeface="方正启体简体" pitchFamily="1" charset="-122"/>
              </a:rPr>
              <a:t>王虫的存在目</a:t>
            </a:r>
            <a:r>
              <a:rPr lang="zh-CN" altLang="en-US" sz="3200" dirty="0" smtClean="0">
                <a:latin typeface="方正启体简体" pitchFamily="1" charset="-122"/>
                <a:ea typeface="方正启体简体" pitchFamily="1" charset="-122"/>
                <a:sym typeface="方正启体简体" pitchFamily="1" charset="-122"/>
              </a:rPr>
              <a:t>的是什么？</a:t>
            </a:r>
            <a:endParaRPr lang="en-US" altLang="zh-CN" sz="3200" dirty="0" smtClean="0">
              <a:latin typeface="方正启体简体" pitchFamily="1" charset="-122"/>
              <a:ea typeface="方正启体简体" pitchFamily="1" charset="-122"/>
              <a:sym typeface="方正启体简体" pitchFamily="1" charset="-122"/>
            </a:endParaRPr>
          </a:p>
          <a:p>
            <a:pPr>
              <a:lnSpc>
                <a:spcPct val="150000"/>
              </a:lnSpc>
            </a:pPr>
            <a:r>
              <a:rPr lang="en-US" altLang="zh-CN" sz="3200" dirty="0" smtClean="0">
                <a:ea typeface="方正启体简体" pitchFamily="1" charset="-122"/>
                <a:sym typeface="方正启体简体" pitchFamily="1" charset="-122"/>
              </a:rPr>
              <a:t>2. </a:t>
            </a:r>
            <a:r>
              <a:rPr lang="zh-CN" altLang="en-US" sz="3200" dirty="0" smtClean="0">
                <a:ea typeface="方正启体简体" pitchFamily="1" charset="-122"/>
                <a:sym typeface="方正启体简体" pitchFamily="1" charset="-122"/>
              </a:rPr>
              <a:t>腐海的存在是为了什么？</a:t>
            </a:r>
            <a:endParaRPr lang="en-US" altLang="zh-CN" sz="3200" dirty="0" smtClean="0">
              <a:ea typeface="方正启体简体" pitchFamily="1" charset="-122"/>
              <a:sym typeface="方正启体简体" pitchFamily="1" charset="-122"/>
            </a:endParaRPr>
          </a:p>
          <a:p>
            <a:pPr>
              <a:lnSpc>
                <a:spcPct val="150000"/>
              </a:lnSpc>
            </a:pPr>
            <a:r>
              <a:rPr lang="en-US" altLang="zh-CN" sz="3200" dirty="0" smtClean="0">
                <a:ea typeface="方正启体简体" pitchFamily="1" charset="-122"/>
                <a:sym typeface="方正启体简体" pitchFamily="1" charset="-122"/>
              </a:rPr>
              <a:t>3.</a:t>
            </a:r>
            <a:r>
              <a:rPr lang="zh-CN" altLang="en-US" sz="3200" dirty="0" smtClean="0">
                <a:ea typeface="方正启体简体" pitchFamily="1" charset="-122"/>
                <a:sym typeface="方正启体简体" pitchFamily="1" charset="-122"/>
              </a:rPr>
              <a:t>娜乌西卡的秘密基地实验说明了什么？</a:t>
            </a:r>
            <a:endParaRPr lang="en-US" altLang="zh-CN" sz="3200" dirty="0" smtClean="0">
              <a:ea typeface="方正启体简体" pitchFamily="1" charset="-122"/>
              <a:sym typeface="方正启体简体" pitchFamily="1" charset="-122"/>
            </a:endParaRPr>
          </a:p>
          <a:p>
            <a:pPr>
              <a:lnSpc>
                <a:spcPct val="150000"/>
              </a:lnSpc>
            </a:pPr>
            <a:endParaRPr lang="zh-CN" altLang="en-US" dirty="0"/>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1.4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观影提问</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1.5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影片欣赏</a:t>
            </a:r>
            <a:endParaRPr lang="zh-CN" altLang="en-US" dirty="0">
              <a:latin typeface="黑体" panose="02010600030101010101" pitchFamily="49" charset="-122"/>
              <a:ea typeface="黑体" panose="02010600030101010101" pitchFamily="49" charset="-122"/>
            </a:endParaRPr>
          </a:p>
        </p:txBody>
      </p:sp>
      <p:sp>
        <p:nvSpPr>
          <p:cNvPr id="29" name="椭圆 28"/>
          <p:cNvSpPr/>
          <p:nvPr/>
        </p:nvSpPr>
        <p:spPr>
          <a:xfrm>
            <a:off x="3352800" y="2667000"/>
            <a:ext cx="2160240" cy="216024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9673098">
            <a:off x="3446284" y="2814708"/>
            <a:ext cx="1653454" cy="15094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评语"/>
          <p:cNvSpPr>
            <a:spLocks noChangeArrowheads="1"/>
          </p:cNvSpPr>
          <p:nvPr/>
        </p:nvSpPr>
        <p:spPr bwMode="auto">
          <a:xfrm>
            <a:off x="96520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7391"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92"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930275" y="1011767"/>
            <a:ext cx="5975350" cy="143933"/>
            <a:chOff x="0" y="0"/>
            <a:chExt cx="5976640" cy="108000"/>
          </a:xfrm>
        </p:grpSpPr>
        <p:sp>
          <p:nvSpPr>
            <p:cNvPr id="57370"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1"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2"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3"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4"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5"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6"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7"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8"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79"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0"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1"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2"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3"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4"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5"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6"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7"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8"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89"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390"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31773" name="矩形 60"/>
          <p:cNvSpPr>
            <a:spLocks noChangeArrowheads="1"/>
          </p:cNvSpPr>
          <p:nvPr/>
        </p:nvSpPr>
        <p:spPr bwMode="auto">
          <a:xfrm>
            <a:off x="2032001" y="2053167"/>
            <a:ext cx="1484313" cy="4248151"/>
          </a:xfrm>
          <a:prstGeom prst="rect">
            <a:avLst/>
          </a:prstGeom>
          <a:solidFill>
            <a:srgbClr val="FFFFFF"/>
          </a:solidFill>
          <a:ln w="9525">
            <a:noFill/>
            <a:miter lim="800000"/>
          </a:ln>
          <a:effectLst>
            <a:outerShdw dist="152400" dir="6359999" algn="ctr" rotWithShape="0">
              <a:srgbClr val="000000">
                <a:alpha val="35999"/>
              </a:srgbClr>
            </a:outerShdw>
          </a:effectLst>
        </p:spPr>
        <p:txBody>
          <a:bodyPr anchor="ctr"/>
          <a:lstStyle/>
          <a:p>
            <a:pPr algn="ctr">
              <a:defRPr/>
            </a:pPr>
            <a:endParaRPr lang="en-US">
              <a:solidFill>
                <a:srgbClr val="FFFFFF"/>
              </a:solidFill>
              <a:latin typeface="Calibri" pitchFamily="34" charset="0"/>
            </a:endParaRPr>
          </a:p>
        </p:txBody>
      </p:sp>
      <p:sp>
        <p:nvSpPr>
          <p:cNvPr id="31774" name="矩形 61"/>
          <p:cNvSpPr>
            <a:spLocks noChangeArrowheads="1"/>
          </p:cNvSpPr>
          <p:nvPr/>
        </p:nvSpPr>
        <p:spPr bwMode="auto">
          <a:xfrm>
            <a:off x="373063" y="1488018"/>
            <a:ext cx="1485900" cy="4813300"/>
          </a:xfrm>
          <a:prstGeom prst="rect">
            <a:avLst/>
          </a:prstGeom>
          <a:solidFill>
            <a:srgbClr val="FFFFFF"/>
          </a:solidFill>
          <a:ln w="9525">
            <a:noFill/>
            <a:miter lim="800000"/>
          </a:ln>
          <a:effectLst>
            <a:outerShdw dist="152400" dir="6359999" algn="ctr" rotWithShape="0">
              <a:srgbClr val="000000">
                <a:alpha val="35999"/>
              </a:srgbClr>
            </a:outerShdw>
          </a:effectLst>
        </p:spPr>
        <p:txBody>
          <a:bodyPr anchor="ctr"/>
          <a:lstStyle/>
          <a:p>
            <a:pPr algn="ctr">
              <a:defRPr/>
            </a:pPr>
            <a:endParaRPr lang="en-US">
              <a:solidFill>
                <a:srgbClr val="FFFFFF"/>
              </a:solidFill>
              <a:latin typeface="Calibri" pitchFamily="34" charset="0"/>
            </a:endParaRPr>
          </a:p>
        </p:txBody>
      </p:sp>
      <p:sp>
        <p:nvSpPr>
          <p:cNvPr id="31775" name="矩形 62"/>
          <p:cNvSpPr>
            <a:spLocks noChangeArrowheads="1"/>
          </p:cNvSpPr>
          <p:nvPr/>
        </p:nvSpPr>
        <p:spPr bwMode="auto">
          <a:xfrm>
            <a:off x="5341938" y="2053167"/>
            <a:ext cx="1484312" cy="4248151"/>
          </a:xfrm>
          <a:prstGeom prst="rect">
            <a:avLst/>
          </a:prstGeom>
          <a:solidFill>
            <a:srgbClr val="FFFFFF"/>
          </a:solidFill>
          <a:ln w="9525">
            <a:noFill/>
            <a:miter lim="800000"/>
          </a:ln>
          <a:effectLst>
            <a:outerShdw dist="152400" dir="6359999" algn="ctr" rotWithShape="0">
              <a:srgbClr val="000000">
                <a:alpha val="35999"/>
              </a:srgbClr>
            </a:outerShdw>
          </a:effectLst>
        </p:spPr>
        <p:txBody>
          <a:bodyPr anchor="ctr"/>
          <a:lstStyle/>
          <a:p>
            <a:pPr algn="ctr">
              <a:defRPr/>
            </a:pPr>
            <a:endParaRPr lang="en-US">
              <a:solidFill>
                <a:srgbClr val="FFFFFF"/>
              </a:solidFill>
              <a:latin typeface="Calibri" pitchFamily="34" charset="0"/>
            </a:endParaRPr>
          </a:p>
        </p:txBody>
      </p:sp>
      <p:sp>
        <p:nvSpPr>
          <p:cNvPr id="31776" name="矩形 63"/>
          <p:cNvSpPr>
            <a:spLocks noChangeArrowheads="1"/>
          </p:cNvSpPr>
          <p:nvPr/>
        </p:nvSpPr>
        <p:spPr bwMode="auto">
          <a:xfrm>
            <a:off x="3684588" y="1488018"/>
            <a:ext cx="1485900" cy="4813300"/>
          </a:xfrm>
          <a:prstGeom prst="rect">
            <a:avLst/>
          </a:prstGeom>
          <a:solidFill>
            <a:srgbClr val="FFFFFF"/>
          </a:solidFill>
          <a:ln w="9525">
            <a:noFill/>
            <a:miter lim="800000"/>
          </a:ln>
          <a:effectLst>
            <a:outerShdw dist="152400" dir="6359999" algn="ctr" rotWithShape="0">
              <a:srgbClr val="000000">
                <a:alpha val="35999"/>
              </a:srgbClr>
            </a:outerShdw>
          </a:effectLst>
        </p:spPr>
        <p:txBody>
          <a:bodyPr anchor="ctr"/>
          <a:lstStyle/>
          <a:p>
            <a:pPr algn="ctr">
              <a:defRPr/>
            </a:pPr>
            <a:endParaRPr lang="en-US">
              <a:solidFill>
                <a:srgbClr val="FFFFFF"/>
              </a:solidFill>
              <a:latin typeface="Calibri" pitchFamily="34" charset="0"/>
            </a:endParaRPr>
          </a:p>
        </p:txBody>
      </p:sp>
      <p:sp>
        <p:nvSpPr>
          <p:cNvPr id="31777" name="矩形 64"/>
          <p:cNvSpPr>
            <a:spLocks noChangeArrowheads="1"/>
          </p:cNvSpPr>
          <p:nvPr/>
        </p:nvSpPr>
        <p:spPr bwMode="auto">
          <a:xfrm>
            <a:off x="6981825" y="1384301"/>
            <a:ext cx="1912938" cy="4917017"/>
          </a:xfrm>
          <a:prstGeom prst="rect">
            <a:avLst/>
          </a:prstGeom>
          <a:solidFill>
            <a:srgbClr val="FFFFFF"/>
          </a:solidFill>
          <a:ln w="9525">
            <a:noFill/>
            <a:miter lim="800000"/>
          </a:ln>
          <a:effectLst>
            <a:outerShdw dist="152400" dir="6359999" algn="ctr" rotWithShape="0">
              <a:srgbClr val="000000">
                <a:alpha val="35999"/>
              </a:srgbClr>
            </a:outerShdw>
          </a:effectLst>
        </p:spPr>
        <p:txBody>
          <a:bodyPr anchor="ctr"/>
          <a:lstStyle/>
          <a:p>
            <a:pPr algn="ctr">
              <a:defRPr/>
            </a:pPr>
            <a:endParaRPr lang="en-US">
              <a:solidFill>
                <a:srgbClr val="FFFFFF"/>
              </a:solidFill>
              <a:latin typeface="Calibri" pitchFamily="34" charset="0"/>
            </a:endParaRPr>
          </a:p>
        </p:txBody>
      </p:sp>
      <p:pic>
        <p:nvPicPr>
          <p:cNvPr id="57355" name="图片 65"/>
          <p:cNvPicPr>
            <a:picLocks noChangeAspect="1" noChangeArrowheads="1"/>
          </p:cNvPicPr>
          <p:nvPr/>
        </p:nvPicPr>
        <p:blipFill>
          <a:blip r:embed="rId1" cstate="print"/>
          <a:srcRect/>
          <a:stretch>
            <a:fillRect/>
          </a:stretch>
        </p:blipFill>
        <p:spPr bwMode="auto">
          <a:xfrm>
            <a:off x="2281239" y="1873251"/>
            <a:ext cx="985837" cy="1132416"/>
          </a:xfrm>
          <a:prstGeom prst="rect">
            <a:avLst/>
          </a:prstGeom>
          <a:noFill/>
          <a:ln w="9525">
            <a:noFill/>
            <a:miter lim="800000"/>
            <a:headEnd/>
            <a:tailEnd/>
          </a:ln>
        </p:spPr>
      </p:pic>
      <p:pic>
        <p:nvPicPr>
          <p:cNvPr id="57356" name="图片 66"/>
          <p:cNvPicPr>
            <a:picLocks noChangeAspect="1" noChangeArrowheads="1"/>
          </p:cNvPicPr>
          <p:nvPr/>
        </p:nvPicPr>
        <p:blipFill>
          <a:blip r:embed="rId2" cstate="print"/>
          <a:srcRect/>
          <a:stretch>
            <a:fillRect/>
          </a:stretch>
        </p:blipFill>
        <p:spPr bwMode="auto">
          <a:xfrm>
            <a:off x="620714" y="1333500"/>
            <a:ext cx="1004887" cy="1077384"/>
          </a:xfrm>
          <a:prstGeom prst="rect">
            <a:avLst/>
          </a:prstGeom>
          <a:noFill/>
          <a:ln w="9525">
            <a:noFill/>
            <a:miter lim="800000"/>
            <a:headEnd/>
            <a:tailEnd/>
          </a:ln>
        </p:spPr>
      </p:pic>
      <p:pic>
        <p:nvPicPr>
          <p:cNvPr id="57357" name="图片 67"/>
          <p:cNvPicPr>
            <a:picLocks noChangeAspect="1" noChangeArrowheads="1"/>
          </p:cNvPicPr>
          <p:nvPr/>
        </p:nvPicPr>
        <p:blipFill>
          <a:blip r:embed="rId1" cstate="print"/>
          <a:srcRect/>
          <a:stretch>
            <a:fillRect/>
          </a:stretch>
        </p:blipFill>
        <p:spPr bwMode="auto">
          <a:xfrm>
            <a:off x="5591175" y="1873251"/>
            <a:ext cx="985838" cy="1132416"/>
          </a:xfrm>
          <a:prstGeom prst="rect">
            <a:avLst/>
          </a:prstGeom>
          <a:noFill/>
          <a:ln w="9525">
            <a:noFill/>
            <a:miter lim="800000"/>
            <a:headEnd/>
            <a:tailEnd/>
          </a:ln>
        </p:spPr>
      </p:pic>
      <p:pic>
        <p:nvPicPr>
          <p:cNvPr id="57358" name="图片 68"/>
          <p:cNvPicPr>
            <a:picLocks noChangeAspect="1" noChangeArrowheads="1"/>
          </p:cNvPicPr>
          <p:nvPr/>
        </p:nvPicPr>
        <p:blipFill>
          <a:blip r:embed="rId2" cstate="print"/>
          <a:srcRect/>
          <a:stretch>
            <a:fillRect/>
          </a:stretch>
        </p:blipFill>
        <p:spPr bwMode="auto">
          <a:xfrm>
            <a:off x="3932239" y="1333500"/>
            <a:ext cx="1006475" cy="1077384"/>
          </a:xfrm>
          <a:prstGeom prst="rect">
            <a:avLst/>
          </a:prstGeom>
          <a:noFill/>
          <a:ln w="9525">
            <a:noFill/>
            <a:miter lim="800000"/>
            <a:headEnd/>
            <a:tailEnd/>
          </a:ln>
        </p:spPr>
      </p:pic>
      <p:sp>
        <p:nvSpPr>
          <p:cNvPr id="57359" name="TextBox 69"/>
          <p:cNvSpPr txBox="1">
            <a:spLocks noChangeArrowheads="1"/>
          </p:cNvSpPr>
          <p:nvPr/>
        </p:nvSpPr>
        <p:spPr bwMode="auto">
          <a:xfrm>
            <a:off x="844551" y="1712385"/>
            <a:ext cx="581025" cy="332399"/>
          </a:xfrm>
          <a:prstGeom prst="rect">
            <a:avLst/>
          </a:prstGeom>
          <a:noFill/>
          <a:ln w="9525">
            <a:noFill/>
            <a:miter lim="800000"/>
          </a:ln>
        </p:spPr>
        <p:txBody>
          <a:bodyPr>
            <a:spAutoFit/>
          </a:bodyPr>
          <a:lstStyle/>
          <a:p>
            <a:pPr algn="ctr">
              <a:lnSpc>
                <a:spcPct val="130000"/>
              </a:lnSpc>
            </a:pPr>
            <a:r>
              <a:rPr lang="zh-CN" altLang="en-US" sz="1200" b="1">
                <a:solidFill>
                  <a:srgbClr val="FFFFFF"/>
                </a:solidFill>
                <a:latin typeface="Agency FB"/>
                <a:ea typeface="微软雅黑" pitchFamily="34" charset="-122"/>
              </a:rPr>
              <a:t>开头</a:t>
            </a:r>
            <a:endParaRPr lang="en-US" sz="1200" b="1">
              <a:solidFill>
                <a:srgbClr val="FFFFFF"/>
              </a:solidFill>
              <a:latin typeface="Agency FB"/>
              <a:ea typeface="微软雅黑" pitchFamily="34" charset="-122"/>
            </a:endParaRPr>
          </a:p>
        </p:txBody>
      </p:sp>
      <p:sp>
        <p:nvSpPr>
          <p:cNvPr id="57360" name="TextBox 70"/>
          <p:cNvSpPr txBox="1">
            <a:spLocks noChangeArrowheads="1"/>
          </p:cNvSpPr>
          <p:nvPr/>
        </p:nvSpPr>
        <p:spPr bwMode="auto">
          <a:xfrm>
            <a:off x="2484439" y="2260600"/>
            <a:ext cx="579437" cy="332399"/>
          </a:xfrm>
          <a:prstGeom prst="rect">
            <a:avLst/>
          </a:prstGeom>
          <a:noFill/>
          <a:ln w="9525">
            <a:noFill/>
            <a:miter lim="800000"/>
          </a:ln>
        </p:spPr>
        <p:txBody>
          <a:bodyPr>
            <a:spAutoFit/>
          </a:bodyPr>
          <a:lstStyle/>
          <a:p>
            <a:pPr algn="ctr">
              <a:lnSpc>
                <a:spcPct val="130000"/>
              </a:lnSpc>
            </a:pPr>
            <a:r>
              <a:rPr lang="zh-CN" altLang="en-US" sz="1200" b="1">
                <a:solidFill>
                  <a:srgbClr val="FFFFFF"/>
                </a:solidFill>
                <a:latin typeface="Agency FB"/>
                <a:ea typeface="微软雅黑" pitchFamily="34" charset="-122"/>
              </a:rPr>
              <a:t>经过</a:t>
            </a:r>
            <a:endParaRPr lang="en-US" sz="1200" b="1">
              <a:solidFill>
                <a:srgbClr val="FFFFFF"/>
              </a:solidFill>
              <a:latin typeface="Agency FB"/>
              <a:ea typeface="微软雅黑" pitchFamily="34" charset="-122"/>
            </a:endParaRPr>
          </a:p>
        </p:txBody>
      </p:sp>
      <p:sp>
        <p:nvSpPr>
          <p:cNvPr id="57361" name="TextBox 71"/>
          <p:cNvSpPr txBox="1">
            <a:spLocks noChangeArrowheads="1"/>
          </p:cNvSpPr>
          <p:nvPr/>
        </p:nvSpPr>
        <p:spPr bwMode="auto">
          <a:xfrm>
            <a:off x="4149726" y="1703918"/>
            <a:ext cx="581025" cy="332399"/>
          </a:xfrm>
          <a:prstGeom prst="rect">
            <a:avLst/>
          </a:prstGeom>
          <a:noFill/>
          <a:ln w="9525">
            <a:noFill/>
            <a:miter lim="800000"/>
          </a:ln>
        </p:spPr>
        <p:txBody>
          <a:bodyPr>
            <a:spAutoFit/>
          </a:bodyPr>
          <a:lstStyle/>
          <a:p>
            <a:pPr algn="ctr">
              <a:lnSpc>
                <a:spcPct val="130000"/>
              </a:lnSpc>
            </a:pPr>
            <a:r>
              <a:rPr lang="zh-CN" altLang="en-US" sz="1200" b="1">
                <a:solidFill>
                  <a:srgbClr val="FFFFFF"/>
                </a:solidFill>
                <a:latin typeface="Agency FB"/>
                <a:ea typeface="微软雅黑" pitchFamily="34" charset="-122"/>
              </a:rPr>
              <a:t>发展</a:t>
            </a:r>
            <a:endParaRPr lang="en-US" sz="1200" b="1">
              <a:solidFill>
                <a:srgbClr val="FFFFFF"/>
              </a:solidFill>
              <a:latin typeface="Agency FB"/>
              <a:ea typeface="微软雅黑" pitchFamily="34" charset="-122"/>
            </a:endParaRPr>
          </a:p>
        </p:txBody>
      </p:sp>
      <p:sp>
        <p:nvSpPr>
          <p:cNvPr id="57362" name="TextBox 72"/>
          <p:cNvSpPr txBox="1">
            <a:spLocks noChangeArrowheads="1"/>
          </p:cNvSpPr>
          <p:nvPr/>
        </p:nvSpPr>
        <p:spPr bwMode="auto">
          <a:xfrm>
            <a:off x="5794375" y="2271185"/>
            <a:ext cx="579438" cy="332399"/>
          </a:xfrm>
          <a:prstGeom prst="rect">
            <a:avLst/>
          </a:prstGeom>
          <a:noFill/>
          <a:ln w="9525">
            <a:noFill/>
            <a:miter lim="800000"/>
          </a:ln>
        </p:spPr>
        <p:txBody>
          <a:bodyPr>
            <a:spAutoFit/>
          </a:bodyPr>
          <a:lstStyle/>
          <a:p>
            <a:pPr algn="ctr">
              <a:lnSpc>
                <a:spcPct val="130000"/>
              </a:lnSpc>
            </a:pPr>
            <a:r>
              <a:rPr lang="zh-CN" altLang="en-US" sz="1200" b="1">
                <a:solidFill>
                  <a:srgbClr val="FFFFFF"/>
                </a:solidFill>
                <a:latin typeface="Agency FB"/>
                <a:ea typeface="微软雅黑" pitchFamily="34" charset="-122"/>
              </a:rPr>
              <a:t>高潮</a:t>
            </a:r>
            <a:endParaRPr lang="en-US" sz="1200" b="1">
              <a:solidFill>
                <a:srgbClr val="FFFFFF"/>
              </a:solidFill>
              <a:latin typeface="Agency FB"/>
              <a:ea typeface="微软雅黑" pitchFamily="34" charset="-122"/>
            </a:endParaRPr>
          </a:p>
        </p:txBody>
      </p:sp>
      <p:pic>
        <p:nvPicPr>
          <p:cNvPr id="57363" name="图片 77"/>
          <p:cNvPicPr>
            <a:picLocks noChangeAspect="1" noChangeArrowheads="1"/>
          </p:cNvPicPr>
          <p:nvPr/>
        </p:nvPicPr>
        <p:blipFill>
          <a:blip r:embed="rId2" cstate="print"/>
          <a:srcRect/>
          <a:stretch>
            <a:fillRect/>
          </a:stretch>
        </p:blipFill>
        <p:spPr bwMode="auto">
          <a:xfrm>
            <a:off x="7327901" y="1221317"/>
            <a:ext cx="1223963" cy="1234016"/>
          </a:xfrm>
          <a:prstGeom prst="rect">
            <a:avLst/>
          </a:prstGeom>
          <a:noFill/>
          <a:ln w="9525">
            <a:noFill/>
            <a:miter lim="800000"/>
            <a:headEnd/>
            <a:tailEnd/>
          </a:ln>
        </p:spPr>
      </p:pic>
      <p:sp>
        <p:nvSpPr>
          <p:cNvPr id="57364" name="TextBox 78"/>
          <p:cNvSpPr txBox="1">
            <a:spLocks noChangeArrowheads="1"/>
          </p:cNvSpPr>
          <p:nvPr/>
        </p:nvSpPr>
        <p:spPr bwMode="auto">
          <a:xfrm>
            <a:off x="7639051" y="1627718"/>
            <a:ext cx="581025" cy="332399"/>
          </a:xfrm>
          <a:prstGeom prst="rect">
            <a:avLst/>
          </a:prstGeom>
          <a:noFill/>
          <a:ln w="9525">
            <a:noFill/>
            <a:miter lim="800000"/>
          </a:ln>
        </p:spPr>
        <p:txBody>
          <a:bodyPr>
            <a:spAutoFit/>
          </a:bodyPr>
          <a:lstStyle/>
          <a:p>
            <a:pPr algn="ctr">
              <a:lnSpc>
                <a:spcPct val="130000"/>
              </a:lnSpc>
            </a:pPr>
            <a:r>
              <a:rPr lang="zh-CN" altLang="en-US" sz="1200" b="1">
                <a:solidFill>
                  <a:srgbClr val="FFFFFF"/>
                </a:solidFill>
                <a:latin typeface="Agency FB"/>
                <a:ea typeface="微软雅黑" pitchFamily="34" charset="-122"/>
              </a:rPr>
              <a:t>结局</a:t>
            </a:r>
            <a:endParaRPr lang="en-US" sz="1200" b="1">
              <a:solidFill>
                <a:srgbClr val="FFFFFF"/>
              </a:solidFill>
              <a:latin typeface="Agency FB"/>
              <a:ea typeface="微软雅黑" pitchFamily="34" charset="-122"/>
            </a:endParaRPr>
          </a:p>
        </p:txBody>
      </p:sp>
      <p:sp>
        <p:nvSpPr>
          <p:cNvPr id="57365" name="TextBox 80"/>
          <p:cNvSpPr txBox="1">
            <a:spLocks noChangeArrowheads="1"/>
          </p:cNvSpPr>
          <p:nvPr/>
        </p:nvSpPr>
        <p:spPr bwMode="auto">
          <a:xfrm>
            <a:off x="373063" y="2650068"/>
            <a:ext cx="1566862" cy="2631490"/>
          </a:xfrm>
          <a:prstGeom prst="rect">
            <a:avLst/>
          </a:prstGeom>
          <a:noFill/>
          <a:ln w="9525">
            <a:noFill/>
            <a:miter lim="800000"/>
          </a:ln>
        </p:spPr>
        <p:txBody>
          <a:bodyPr>
            <a:spAutoFit/>
          </a:bodyPr>
          <a:lstStyle/>
          <a:p>
            <a:r>
              <a:rPr lang="zh-CN" altLang="en-US" sz="1100"/>
              <a:t>故事从娜乌西卡在风之谷周边的一次腐海之行开始。娜乌西卡在腐海之中无意间遇到王虫的褪壳，在回家的路上碰到赶往风之谷的剑术师傅</a:t>
            </a:r>
            <a:r>
              <a:rPr lang="en-US" altLang="zh-CN" sz="1100"/>
              <a:t>——</a:t>
            </a:r>
            <a:endParaRPr lang="en-US" altLang="zh-CN" sz="1100"/>
          </a:p>
          <a:p>
            <a:r>
              <a:rPr lang="en-US" sz="1100"/>
              <a:t>“</a:t>
            </a:r>
            <a:r>
              <a:rPr lang="zh-CN" altLang="en-US" sz="1100"/>
              <a:t>腐海第一剑客”尤巴，</a:t>
            </a:r>
            <a:endParaRPr lang="zh-CN" altLang="en-US" sz="1100"/>
          </a:p>
          <a:p>
            <a:r>
              <a:rPr lang="zh-CN" altLang="en-US" sz="1100"/>
              <a:t>他因激怒一只王虫而被其追赶，娜乌西卡用虫迪将其引回森林。娜乌西卡将尤巴带回风之谷。</a:t>
            </a:r>
            <a:endParaRPr lang="zh-CN" altLang="en-US" sz="1100"/>
          </a:p>
          <a:p>
            <a:br>
              <a:rPr lang="zh-CN" altLang="en-US" sz="1100"/>
            </a:br>
            <a:endParaRPr lang="en-US" sz="1100">
              <a:solidFill>
                <a:srgbClr val="595959"/>
              </a:solidFill>
              <a:ea typeface="微软雅黑" pitchFamily="34" charset="-122"/>
            </a:endParaRPr>
          </a:p>
        </p:txBody>
      </p:sp>
      <p:sp>
        <p:nvSpPr>
          <p:cNvPr id="57366" name="TextBox 81"/>
          <p:cNvSpPr txBox="1">
            <a:spLocks noChangeArrowheads="1"/>
          </p:cNvSpPr>
          <p:nvPr/>
        </p:nvSpPr>
        <p:spPr bwMode="auto">
          <a:xfrm>
            <a:off x="3719514" y="2482851"/>
            <a:ext cx="1506537" cy="2462213"/>
          </a:xfrm>
          <a:prstGeom prst="rect">
            <a:avLst/>
          </a:prstGeom>
          <a:noFill/>
          <a:ln w="9525">
            <a:noFill/>
            <a:miter lim="800000"/>
          </a:ln>
        </p:spPr>
        <p:txBody>
          <a:bodyPr>
            <a:spAutoFit/>
          </a:bodyPr>
          <a:lstStyle/>
          <a:p>
            <a:r>
              <a:rPr lang="zh-CN" altLang="en-US" sz="1100"/>
              <a:t>娜乌西卡所乘的乌王飞船碰上一艘炮艇的袭击，飞船呗打落而男孩驾驶的炮艇也被乌王军队打落，无意之中她们落入腐海地底，发现这里是那么的纯净，意识的腐海的存在正是为了改变这个受污染的世界。在回去的路上男孩遇到自己的人民，娜乌西卡得知他们竟然引诱王虫不断攻击人类。</a:t>
            </a:r>
            <a:endParaRPr lang="en-US" sz="1100"/>
          </a:p>
        </p:txBody>
      </p:sp>
      <p:sp>
        <p:nvSpPr>
          <p:cNvPr id="57367" name="TextBox 82"/>
          <p:cNvSpPr txBox="1">
            <a:spLocks noChangeArrowheads="1"/>
          </p:cNvSpPr>
          <p:nvPr/>
        </p:nvSpPr>
        <p:spPr bwMode="auto">
          <a:xfrm>
            <a:off x="6981826" y="2114551"/>
            <a:ext cx="1971675" cy="3308598"/>
          </a:xfrm>
          <a:prstGeom prst="rect">
            <a:avLst/>
          </a:prstGeom>
          <a:noFill/>
          <a:ln w="9525">
            <a:noFill/>
            <a:miter lim="800000"/>
          </a:ln>
        </p:spPr>
        <p:txBody>
          <a:bodyPr>
            <a:spAutoFit/>
          </a:bodyPr>
          <a:lstStyle/>
          <a:p>
            <a:br>
              <a:rPr lang="zh-CN" altLang="en-US" sz="1100"/>
            </a:br>
            <a:r>
              <a:rPr lang="zh-CN" altLang="en-US" sz="1100"/>
              <a:t>娜乌西卡为了阻止王虫奔跑将小王虫带到王虫群前，但王虫的愤怒岂是这么容易消除的，愤怒的王虫在将娜乌西卡与小王虫一起撞飞后停了下来。就在大家认为娜乌西卡已死的时候，回到虫群的小王虫与王虫们用触须为娜乌西卡疗伤，在无数金黄色触须的簇拥下，娜乌西卡</a:t>
            </a:r>
            <a:endParaRPr lang="zh-CN" altLang="en-US" sz="1100"/>
          </a:p>
          <a:p>
            <a:r>
              <a:rPr lang="zh-CN" altLang="en-US" sz="1100"/>
              <a:t>被托到了高高的空中。此情此景，感动了无数人，人们不禁想起那个古老的传说：“一位身穿蓝色服饰的人，走在金色的大草原上，那个人最后带领人们走向了湛蓝清净的地方。</a:t>
            </a:r>
            <a:endParaRPr lang="zh-CN" altLang="en-US" sz="1100"/>
          </a:p>
          <a:p>
            <a:endParaRPr lang="zh-CN" altLang="en-US" sz="1100"/>
          </a:p>
        </p:txBody>
      </p:sp>
      <p:sp>
        <p:nvSpPr>
          <p:cNvPr id="57368" name="TextBox 83"/>
          <p:cNvSpPr txBox="1">
            <a:spLocks noChangeArrowheads="1"/>
          </p:cNvSpPr>
          <p:nvPr/>
        </p:nvSpPr>
        <p:spPr bwMode="auto">
          <a:xfrm>
            <a:off x="2049464" y="2969684"/>
            <a:ext cx="1533525" cy="2462213"/>
          </a:xfrm>
          <a:prstGeom prst="rect">
            <a:avLst/>
          </a:prstGeom>
          <a:noFill/>
          <a:ln w="9525">
            <a:noFill/>
            <a:miter lim="800000"/>
          </a:ln>
        </p:spPr>
        <p:txBody>
          <a:bodyPr>
            <a:spAutoFit/>
          </a:bodyPr>
          <a:lstStyle/>
          <a:p>
            <a:r>
              <a:rPr lang="zh-CN" altLang="en-US" sz="1100"/>
              <a:t>乌王的军队为了“巨神兵”来到风之谷捣乱，娜乌西卡为了人民的生命不得已妥协了。娜乌西卡为了医好爸爸和村民的病不断研究腐海植物，最终发现腐海的植物在干净的环境下是不会散发毒气的，真正污染的是土地，是人类自己破坏了自己的家园。</a:t>
            </a:r>
            <a:endParaRPr lang="zh-CN" altLang="en-US" sz="1100"/>
          </a:p>
          <a:p>
            <a:pPr algn="just"/>
            <a:endParaRPr lang="en-US" altLang="zh-CN" sz="1100">
              <a:solidFill>
                <a:srgbClr val="595959"/>
              </a:solidFill>
              <a:ea typeface="微软雅黑" pitchFamily="34" charset="-122"/>
            </a:endParaRPr>
          </a:p>
        </p:txBody>
      </p:sp>
      <p:sp>
        <p:nvSpPr>
          <p:cNvPr id="57369" name="TextBox 84"/>
          <p:cNvSpPr txBox="1">
            <a:spLocks noChangeArrowheads="1"/>
          </p:cNvSpPr>
          <p:nvPr/>
        </p:nvSpPr>
        <p:spPr bwMode="auto">
          <a:xfrm>
            <a:off x="5335589" y="3039533"/>
            <a:ext cx="1576387" cy="2292935"/>
          </a:xfrm>
          <a:prstGeom prst="rect">
            <a:avLst/>
          </a:prstGeom>
          <a:noFill/>
          <a:ln w="9525">
            <a:noFill/>
            <a:miter lim="800000"/>
          </a:ln>
        </p:spPr>
        <p:txBody>
          <a:bodyPr>
            <a:spAutoFit/>
          </a:bodyPr>
          <a:lstStyle/>
          <a:p>
            <a:r>
              <a:rPr lang="zh-CN" altLang="en-US" sz="1100"/>
              <a:t>娜乌西卡以最快的速度飞回风之谷想要挽救大家的生命。她发现原来让王虫愤怒的原因竟然是人类抓走了小王虫而引起的。娜乌西卡拼尽全力救下了小王虫，但王虫大军的愤怒还没有消，</a:t>
            </a:r>
            <a:endParaRPr lang="zh-CN" altLang="en-US" sz="1100"/>
          </a:p>
          <a:p>
            <a:r>
              <a:rPr lang="zh-CN" altLang="en-US" sz="1100"/>
              <a:t>因为乌王军队将未孵化完成的“巨神兵”引出来灭杀着王虫群。</a:t>
            </a:r>
            <a:endParaRPr lang="zh-CN" altLang="en-US" sz="1100"/>
          </a:p>
          <a:p>
            <a:pPr algn="just"/>
            <a:endParaRPr lang="en-US" altLang="zh-CN" sz="1100">
              <a:solidFill>
                <a:srgbClr val="595959"/>
              </a:solidFill>
              <a:ea typeface="微软雅黑" pitchFamily="34" charset="-122"/>
            </a:endParaRPr>
          </a:p>
        </p:txBody>
      </p:sp>
      <p:sp>
        <p:nvSpPr>
          <p:cNvPr id="49"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1.6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剧情回顾</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22000"/>
            <a:lum/>
          </a:blip>
          <a:srcRect/>
          <a:stretch>
            <a:fillRect t="-16000" b="-9000"/>
          </a:stretch>
        </a:blipFill>
        <a:effectLst/>
      </p:bgPr>
    </p:bg>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1.7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影片讨论</a:t>
            </a:r>
            <a:endParaRPr lang="zh-CN" altLang="en-US" dirty="0">
              <a:latin typeface="黑体" panose="02010600030101010101" pitchFamily="49" charset="-122"/>
              <a:ea typeface="黑体" panose="02010600030101010101" pitchFamily="49" charset="-122"/>
            </a:endParaRPr>
          </a:p>
        </p:txBody>
      </p:sp>
      <p:sp>
        <p:nvSpPr>
          <p:cNvPr id="29" name="评语"/>
          <p:cNvSpPr>
            <a:spLocks noChangeArrowheads="1"/>
          </p:cNvSpPr>
          <p:nvPr/>
        </p:nvSpPr>
        <p:spPr bwMode="auto">
          <a:xfrm>
            <a:off x="1187450" y="2032000"/>
            <a:ext cx="7499350" cy="2723823"/>
          </a:xfrm>
          <a:prstGeom prst="rect">
            <a:avLst/>
          </a:prstGeom>
          <a:noFill/>
          <a:ln w="9525">
            <a:noFill/>
            <a:miter lim="800000"/>
          </a:ln>
        </p:spPr>
        <p:txBody>
          <a:bodyPr wrap="square">
            <a:spAutoFit/>
          </a:bodyPr>
          <a:lstStyle/>
          <a:p>
            <a:pPr>
              <a:lnSpc>
                <a:spcPct val="150000"/>
              </a:lnSpc>
            </a:pPr>
            <a:r>
              <a:rPr lang="en-US" altLang="zh-CN" sz="3200" dirty="0" smtClean="0">
                <a:ea typeface="方正启体简体" pitchFamily="1" charset="-122"/>
                <a:sym typeface="方正启体简体" pitchFamily="1" charset="-122"/>
              </a:rPr>
              <a:t>1. </a:t>
            </a:r>
            <a:r>
              <a:rPr lang="zh-CN" altLang="en-US" sz="3200" dirty="0" smtClean="0">
                <a:ea typeface="方正启体简体" pitchFamily="1" charset="-122"/>
                <a:sym typeface="方正启体简体" pitchFamily="1" charset="-122"/>
              </a:rPr>
              <a:t>王虫的存在目</a:t>
            </a:r>
            <a:r>
              <a:rPr lang="zh-CN" altLang="en-US" sz="3200" dirty="0" smtClean="0">
                <a:latin typeface="方正启体简体" pitchFamily="1" charset="-122"/>
                <a:ea typeface="方正启体简体" pitchFamily="1" charset="-122"/>
                <a:sym typeface="方正启体简体" pitchFamily="1" charset="-122"/>
              </a:rPr>
              <a:t>的是什么？</a:t>
            </a:r>
            <a:endParaRPr lang="en-US" altLang="zh-CN" sz="3200" dirty="0" smtClean="0">
              <a:latin typeface="方正启体简体" pitchFamily="1" charset="-122"/>
              <a:ea typeface="方正启体简体" pitchFamily="1" charset="-122"/>
              <a:sym typeface="方正启体简体" pitchFamily="1" charset="-122"/>
            </a:endParaRPr>
          </a:p>
          <a:p>
            <a:pPr>
              <a:lnSpc>
                <a:spcPct val="150000"/>
              </a:lnSpc>
            </a:pPr>
            <a:r>
              <a:rPr lang="en-US" altLang="zh-CN" sz="3200" dirty="0" smtClean="0">
                <a:ea typeface="方正启体简体" pitchFamily="1" charset="-122"/>
                <a:sym typeface="方正启体简体" pitchFamily="1" charset="-122"/>
              </a:rPr>
              <a:t>2. </a:t>
            </a:r>
            <a:r>
              <a:rPr lang="zh-CN" altLang="en-US" sz="3200" dirty="0" smtClean="0">
                <a:ea typeface="方正启体简体" pitchFamily="1" charset="-122"/>
                <a:sym typeface="方正启体简体" pitchFamily="1" charset="-122"/>
              </a:rPr>
              <a:t>腐海的存在是为了什么？</a:t>
            </a:r>
            <a:endParaRPr lang="en-US" altLang="zh-CN" sz="3200" dirty="0" smtClean="0">
              <a:ea typeface="方正启体简体" pitchFamily="1" charset="-122"/>
              <a:sym typeface="方正启体简体" pitchFamily="1" charset="-122"/>
            </a:endParaRPr>
          </a:p>
          <a:p>
            <a:pPr>
              <a:lnSpc>
                <a:spcPct val="150000"/>
              </a:lnSpc>
            </a:pPr>
            <a:r>
              <a:rPr lang="en-US" altLang="zh-CN" sz="3200" dirty="0" smtClean="0">
                <a:ea typeface="方正启体简体" pitchFamily="1" charset="-122"/>
                <a:sym typeface="方正启体简体" pitchFamily="1" charset="-122"/>
              </a:rPr>
              <a:t>3.</a:t>
            </a:r>
            <a:r>
              <a:rPr lang="zh-CN" altLang="en-US" sz="3200" dirty="0" smtClean="0">
                <a:ea typeface="方正启体简体" pitchFamily="1" charset="-122"/>
                <a:sym typeface="方正启体简体" pitchFamily="1" charset="-122"/>
              </a:rPr>
              <a:t>娜乌西卡的秘密基地实验说明了什么？</a:t>
            </a:r>
            <a:endParaRPr lang="en-US" altLang="zh-CN" sz="3200" dirty="0" smtClean="0">
              <a:ea typeface="方正启体简体" pitchFamily="1" charset="-122"/>
              <a:sym typeface="方正启体简体" pitchFamily="1" charset="-122"/>
            </a:endParaRPr>
          </a:p>
          <a:p>
            <a:pPr>
              <a:lnSpc>
                <a:spcPct val="150000"/>
              </a:lnSpc>
            </a:pPr>
            <a:endParaRPr lang="zh-CN" altLang="en-US"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51"/>
          <p:cNvPicPr>
            <a:picLocks noChangeAspect="1" noChangeArrowheads="1"/>
          </p:cNvPicPr>
          <p:nvPr/>
        </p:nvPicPr>
        <p:blipFill>
          <a:blip r:embed="rId1" cstate="print"/>
          <a:srcRect l="7188" t="8374" r="11823" b="9001"/>
          <a:stretch>
            <a:fillRect/>
          </a:stretch>
        </p:blipFill>
        <p:spPr bwMode="auto">
          <a:xfrm>
            <a:off x="3768725" y="4743451"/>
            <a:ext cx="4637088" cy="1576916"/>
          </a:xfrm>
          <a:prstGeom prst="rect">
            <a:avLst/>
          </a:prstGeom>
          <a:noFill/>
          <a:ln w="9525">
            <a:noFill/>
            <a:miter lim="800000"/>
            <a:headEnd/>
            <a:tailEnd/>
          </a:ln>
          <a:effectLst>
            <a:outerShdw dist="38100" dir="5400000" algn="ctr" rotWithShape="0">
              <a:srgbClr val="000000">
                <a:alpha val="35999"/>
              </a:srgbClr>
            </a:outerShdw>
          </a:effectLst>
        </p:spPr>
      </p:pic>
      <p:pic>
        <p:nvPicPr>
          <p:cNvPr id="32771" name="图片 50"/>
          <p:cNvPicPr>
            <a:picLocks noChangeAspect="1" noChangeArrowheads="1"/>
          </p:cNvPicPr>
          <p:nvPr/>
        </p:nvPicPr>
        <p:blipFill>
          <a:blip r:embed="rId1" cstate="print"/>
          <a:srcRect l="7188" t="8374" r="11823" b="9001"/>
          <a:stretch>
            <a:fillRect/>
          </a:stretch>
        </p:blipFill>
        <p:spPr bwMode="auto">
          <a:xfrm>
            <a:off x="3768725" y="3117851"/>
            <a:ext cx="4637088" cy="1576916"/>
          </a:xfrm>
          <a:prstGeom prst="rect">
            <a:avLst/>
          </a:prstGeom>
          <a:noFill/>
          <a:ln w="9525">
            <a:noFill/>
            <a:miter lim="800000"/>
            <a:headEnd/>
            <a:tailEnd/>
          </a:ln>
          <a:effectLst>
            <a:outerShdw dist="38100" dir="5400000" algn="ctr" rotWithShape="0">
              <a:srgbClr val="000000">
                <a:alpha val="35999"/>
              </a:srgbClr>
            </a:outerShdw>
          </a:effectLst>
        </p:spPr>
      </p:pic>
      <p:pic>
        <p:nvPicPr>
          <p:cNvPr id="32772" name="图片 49"/>
          <p:cNvPicPr>
            <a:picLocks noChangeAspect="1" noChangeArrowheads="1"/>
          </p:cNvPicPr>
          <p:nvPr/>
        </p:nvPicPr>
        <p:blipFill>
          <a:blip r:embed="rId1" cstate="print"/>
          <a:srcRect l="7188" t="8374" r="11823" b="9001"/>
          <a:stretch>
            <a:fillRect/>
          </a:stretch>
        </p:blipFill>
        <p:spPr bwMode="auto">
          <a:xfrm>
            <a:off x="3768725" y="1579034"/>
            <a:ext cx="4637088" cy="1576917"/>
          </a:xfrm>
          <a:prstGeom prst="rect">
            <a:avLst/>
          </a:prstGeom>
          <a:noFill/>
          <a:ln w="9525">
            <a:noFill/>
            <a:miter lim="800000"/>
            <a:headEnd/>
            <a:tailEnd/>
          </a:ln>
          <a:effectLst>
            <a:outerShdw dist="38100" dir="5400000" algn="ctr" rotWithShape="0">
              <a:srgbClr val="000000">
                <a:alpha val="35999"/>
              </a:srgbClr>
            </a:outerShdw>
          </a:effectLst>
        </p:spPr>
      </p:pic>
      <p:sp>
        <p:nvSpPr>
          <p:cNvPr id="58373"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8402"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403"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8381"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2"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3"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4"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5"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6"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7"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8"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89"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0"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1"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2"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3"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4"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5"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6"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7"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8"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399"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400"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8401"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8376"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1.8 </a:t>
            </a:r>
            <a:r>
              <a:rPr lang="zh-CN" altLang="en-US" dirty="0" smtClean="0">
                <a:latin typeface="黑体" panose="02010600030101010101" pitchFamily="49" charset="-122"/>
                <a:ea typeface="黑体" panose="02010600030101010101" pitchFamily="49" charset="-122"/>
              </a:rPr>
              <a:t>大师作品</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经典台词讨论</a:t>
            </a:r>
            <a:endParaRPr lang="zh-CN" altLang="en-US" dirty="0">
              <a:latin typeface="黑体" panose="02010600030101010101" pitchFamily="49" charset="-122"/>
              <a:ea typeface="黑体" panose="02010600030101010101" pitchFamily="49" charset="-122"/>
            </a:endParaRPr>
          </a:p>
        </p:txBody>
      </p:sp>
      <p:sp>
        <p:nvSpPr>
          <p:cNvPr id="58377" name="TextBox 42"/>
          <p:cNvSpPr txBox="1">
            <a:spLocks noChangeArrowheads="1"/>
          </p:cNvSpPr>
          <p:nvPr/>
        </p:nvSpPr>
        <p:spPr bwMode="auto">
          <a:xfrm>
            <a:off x="5010151" y="2000251"/>
            <a:ext cx="3770313" cy="523220"/>
          </a:xfrm>
          <a:prstGeom prst="rect">
            <a:avLst/>
          </a:prstGeom>
          <a:noFill/>
          <a:ln w="9525">
            <a:noFill/>
            <a:miter lim="800000"/>
          </a:ln>
        </p:spPr>
        <p:txBody>
          <a:bodyPr>
            <a:spAutoFit/>
          </a:bodyPr>
          <a:lstStyle/>
          <a:p>
            <a:r>
              <a:rPr lang="zh-CN" altLang="en-US" sz="1400" b="1">
                <a:solidFill>
                  <a:schemeClr val="bg1"/>
                </a:solidFill>
              </a:rPr>
              <a:t>如果只是把世界分为清净和污浊两 </a:t>
            </a:r>
            <a:endParaRPr lang="en-US" sz="1400" b="1">
              <a:solidFill>
                <a:schemeClr val="bg1"/>
              </a:solidFill>
            </a:endParaRPr>
          </a:p>
          <a:p>
            <a:r>
              <a:rPr lang="zh-CN" altLang="en-US" sz="1400" b="1">
                <a:solidFill>
                  <a:schemeClr val="bg1"/>
                </a:solidFill>
              </a:rPr>
              <a:t>者，是不是就反而看不到真相了呢</a:t>
            </a:r>
            <a:endParaRPr lang="en-US" sz="1400" b="1">
              <a:solidFill>
                <a:schemeClr val="bg1"/>
              </a:solidFill>
              <a:ea typeface="微软雅黑" pitchFamily="34" charset="-122"/>
            </a:endParaRPr>
          </a:p>
        </p:txBody>
      </p:sp>
      <p:sp>
        <p:nvSpPr>
          <p:cNvPr id="58378" name="TextBox 43"/>
          <p:cNvSpPr txBox="1">
            <a:spLocks noChangeArrowheads="1"/>
          </p:cNvSpPr>
          <p:nvPr/>
        </p:nvSpPr>
        <p:spPr bwMode="auto">
          <a:xfrm>
            <a:off x="5010151" y="3477685"/>
            <a:ext cx="3770313" cy="523220"/>
          </a:xfrm>
          <a:prstGeom prst="rect">
            <a:avLst/>
          </a:prstGeom>
          <a:noFill/>
          <a:ln w="9525">
            <a:noFill/>
            <a:miter lim="800000"/>
          </a:ln>
        </p:spPr>
        <p:txBody>
          <a:bodyPr>
            <a:spAutoFit/>
          </a:bodyPr>
          <a:lstStyle/>
          <a:p>
            <a:r>
              <a:rPr lang="zh-CN" altLang="en-US" sz="1400" b="1">
                <a:solidFill>
                  <a:schemeClr val="bg1"/>
                </a:solidFill>
                <a:latin typeface="宋体" panose="02010600030101010101" pitchFamily="2" charset="-122"/>
              </a:rPr>
              <a:t>火在一天之内把森林烧成灰烬，水</a:t>
            </a:r>
            <a:endParaRPr lang="en-US" sz="1400" b="1">
              <a:solidFill>
                <a:schemeClr val="bg1"/>
              </a:solidFill>
              <a:latin typeface="宋体" panose="02010600030101010101" pitchFamily="2" charset="-122"/>
            </a:endParaRPr>
          </a:p>
          <a:p>
            <a:r>
              <a:rPr lang="zh-CN" altLang="en-US" sz="1400" b="1">
                <a:solidFill>
                  <a:schemeClr val="bg1"/>
                </a:solidFill>
                <a:latin typeface="宋体" panose="02010600030101010101" pitchFamily="2" charset="-122"/>
              </a:rPr>
              <a:t>和风却需要一百年以上的时间来造林</a:t>
            </a:r>
            <a:endParaRPr lang="en-US" sz="1400" b="1">
              <a:solidFill>
                <a:schemeClr val="bg1"/>
              </a:solidFill>
              <a:latin typeface="宋体" panose="02010600030101010101" pitchFamily="2" charset="-122"/>
              <a:cs typeface="Arial" panose="020B0604020202020204" pitchFamily="34" charset="0"/>
            </a:endParaRPr>
          </a:p>
        </p:txBody>
      </p:sp>
      <p:sp>
        <p:nvSpPr>
          <p:cNvPr id="58379" name="TextBox 44"/>
          <p:cNvSpPr txBox="1">
            <a:spLocks noChangeArrowheads="1"/>
          </p:cNvSpPr>
          <p:nvPr/>
        </p:nvSpPr>
        <p:spPr bwMode="auto">
          <a:xfrm>
            <a:off x="5010151" y="5164667"/>
            <a:ext cx="3770313" cy="523220"/>
          </a:xfrm>
          <a:prstGeom prst="rect">
            <a:avLst/>
          </a:prstGeom>
          <a:noFill/>
          <a:ln w="9525">
            <a:noFill/>
            <a:miter lim="800000"/>
          </a:ln>
        </p:spPr>
        <p:txBody>
          <a:bodyPr>
            <a:spAutoFit/>
          </a:bodyPr>
          <a:lstStyle/>
          <a:p>
            <a:r>
              <a:rPr lang="zh-CN" altLang="en-US" sz="1400" b="1">
                <a:solidFill>
                  <a:schemeClr val="bg1"/>
                </a:solidFill>
              </a:rPr>
              <a:t>每个人都认为自己是对的，然后就由罪</a:t>
            </a:r>
            <a:endParaRPr lang="en-US" sz="1400" b="1">
              <a:solidFill>
                <a:schemeClr val="bg1"/>
              </a:solidFill>
            </a:endParaRPr>
          </a:p>
          <a:p>
            <a:r>
              <a:rPr lang="zh-CN" altLang="en-US" sz="1400" b="1">
                <a:solidFill>
                  <a:schemeClr val="bg1"/>
                </a:solidFill>
              </a:rPr>
              <a:t>恶衍生出更多的罪恶，永远找不到出路</a:t>
            </a:r>
            <a:endParaRPr lang="en-US" sz="1400">
              <a:solidFill>
                <a:srgbClr val="FFFFFF"/>
              </a:solidFill>
              <a:ea typeface="微软雅黑" pitchFamily="34" charset="-122"/>
            </a:endParaRPr>
          </a:p>
        </p:txBody>
      </p:sp>
      <p:pic>
        <p:nvPicPr>
          <p:cNvPr id="58380" name="Picture 2" descr="C:\Users\Administrator\Desktop\2880051961705050864.jpg"/>
          <p:cNvPicPr>
            <a:picLocks noChangeAspect="1" noChangeArrowheads="1"/>
          </p:cNvPicPr>
          <p:nvPr/>
        </p:nvPicPr>
        <p:blipFill>
          <a:blip r:embed="rId2" cstate="print"/>
          <a:srcRect/>
          <a:stretch>
            <a:fillRect/>
          </a:stretch>
        </p:blipFill>
        <p:spPr bwMode="auto">
          <a:xfrm>
            <a:off x="227013" y="1286933"/>
            <a:ext cx="3249612" cy="5063067"/>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1.7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影片讨论</a:t>
            </a:r>
            <a:endParaRPr lang="zh-CN" altLang="en-US" dirty="0">
              <a:latin typeface="黑体" panose="02010600030101010101" pitchFamily="49" charset="-122"/>
              <a:ea typeface="黑体" panose="02010600030101010101" pitchFamily="49" charset="-122"/>
            </a:endParaRPr>
          </a:p>
        </p:txBody>
      </p:sp>
      <p:pic>
        <p:nvPicPr>
          <p:cNvPr id="29697" name="Picture 1" descr="C:\Users\Administrator\AppData\Roaming\Tencent\Users\781720273\QQ\WinTemp\RichOle\F_4H$@CY696}Q}A5F0N@[HM.png"/>
          <p:cNvPicPr>
            <a:picLocks noChangeAspect="1" noChangeArrowheads="1"/>
          </p:cNvPicPr>
          <p:nvPr/>
        </p:nvPicPr>
        <p:blipFill>
          <a:blip r:embed="rId1" cstate="print"/>
          <a:srcRect/>
          <a:stretch>
            <a:fillRect/>
          </a:stretch>
        </p:blipFill>
        <p:spPr bwMode="auto">
          <a:xfrm>
            <a:off x="609600" y="1676400"/>
            <a:ext cx="7924800" cy="4982951"/>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903818"/>
            <a:ext cx="9036050" cy="383116"/>
            <a:chOff x="0" y="0"/>
            <a:chExt cx="9036496" cy="288032"/>
          </a:xfrm>
        </p:grpSpPr>
        <p:sp>
          <p:nvSpPr>
            <p:cNvPr id="3"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5" name="Group 13"/>
          <p:cNvGrpSpPr/>
          <p:nvPr/>
        </p:nvGrpSpPr>
        <p:grpSpPr bwMode="auto">
          <a:xfrm>
            <a:off x="1152525" y="1011767"/>
            <a:ext cx="5975350" cy="143933"/>
            <a:chOff x="0" y="0"/>
            <a:chExt cx="5976640" cy="108000"/>
          </a:xfrm>
        </p:grpSpPr>
        <p:sp>
          <p:nvSpPr>
            <p:cNvPr id="6"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7"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9"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0"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1"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2"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3"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4"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5"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6"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7"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8"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9"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0"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1"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2"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3"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4"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5"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6"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28"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1.9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影片反思</a:t>
            </a:r>
            <a:endParaRPr lang="zh-CN" altLang="en-US" dirty="0">
              <a:latin typeface="黑体" panose="02010600030101010101" pitchFamily="49" charset="-122"/>
              <a:ea typeface="黑体" panose="02010600030101010101" pitchFamily="49" charset="-122"/>
            </a:endParaRPr>
          </a:p>
        </p:txBody>
      </p:sp>
      <p:pic>
        <p:nvPicPr>
          <p:cNvPr id="29" name="Picture 2" descr="https://wkretype.bdimg.com/retype/zoom/d56bb9493169a4517723a392?pn=11&amp;o=jpg_6&amp;md5sum=2ca9899d74c3066890ef26b868bc8f2a&amp;sign=9501bd1375&amp;png=1052251-1337315&amp;jpg=1462893-1658150"/>
          <p:cNvPicPr>
            <a:picLocks noChangeAspect="1" noChangeArrowheads="1"/>
          </p:cNvPicPr>
          <p:nvPr/>
        </p:nvPicPr>
        <p:blipFill>
          <a:blip r:embed="rId1" cstate="print"/>
          <a:srcRect/>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pic>
        <p:nvPicPr>
          <p:cNvPr id="31745" name="Picture 1" descr="C:\Users\Administrator\AppData\Roaming\Tencent\Users\781720273\QQ\WinTemp\RichOle\J1ZY8$EZ(PQQ7XL9(28CI0Z.png"/>
          <p:cNvPicPr>
            <a:picLocks noChangeAspect="1" noChangeArrowheads="1"/>
          </p:cNvPicPr>
          <p:nvPr/>
        </p:nvPicPr>
        <p:blipFill>
          <a:blip r:embed="rId1" cstate="print"/>
          <a:srcRect/>
          <a:stretch>
            <a:fillRect/>
          </a:stretch>
        </p:blipFill>
        <p:spPr bwMode="auto">
          <a:xfrm>
            <a:off x="381000" y="1600199"/>
            <a:ext cx="7162800" cy="4975147"/>
          </a:xfrm>
          <a:prstGeom prst="rect">
            <a:avLst/>
          </a:prstGeom>
          <a:noFill/>
        </p:spPr>
      </p:pic>
      <p:sp>
        <p:nvSpPr>
          <p:cNvPr id="31"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1.9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影片反思</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30"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1.9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影片反思</a:t>
            </a:r>
            <a:endParaRPr lang="zh-CN" altLang="en-US" dirty="0">
              <a:latin typeface="黑体" panose="02010600030101010101" pitchFamily="49" charset="-122"/>
              <a:ea typeface="黑体" panose="02010600030101010101" pitchFamily="49" charset="-122"/>
            </a:endParaRPr>
          </a:p>
        </p:txBody>
      </p:sp>
      <p:pic>
        <p:nvPicPr>
          <p:cNvPr id="30722" name="Picture 2" descr="https://wkretype.bdimg.com/retype/zoom/d56bb9493169a4517723a392?pn=8&amp;o=jpg_6&amp;md5sum=2ca9899d74c3066890ef26b868bc8f2a&amp;sign=9501bd1375&amp;png=547881-780181&amp;jpg=1020002-1179631"/>
          <p:cNvPicPr>
            <a:picLocks noChangeAspect="1" noChangeArrowheads="1"/>
          </p:cNvPicPr>
          <p:nvPr/>
        </p:nvPicPr>
        <p:blipFill>
          <a:blip r:embed="rId1" cstate="print"/>
          <a:srcRect/>
          <a:stretch>
            <a:fillRect/>
          </a:stretch>
        </p:blipFill>
        <p:spPr bwMode="auto">
          <a:xfrm>
            <a:off x="152400" y="1371600"/>
            <a:ext cx="8839200" cy="5410200"/>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评语"/>
          <p:cNvSpPr>
            <a:spLocks noChangeArrowheads="1"/>
          </p:cNvSpPr>
          <p:nvPr/>
        </p:nvSpPr>
        <p:spPr bwMode="auto">
          <a:xfrm>
            <a:off x="1187450" y="1991784"/>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pic>
        <p:nvPicPr>
          <p:cNvPr id="50179" name="图片 44"/>
          <p:cNvPicPr>
            <a:picLocks noChangeAspect="1" noChangeArrowheads="1"/>
          </p:cNvPicPr>
          <p:nvPr/>
        </p:nvPicPr>
        <p:blipFill>
          <a:blip r:embed="rId1" cstate="print"/>
          <a:srcRect/>
          <a:stretch>
            <a:fillRect/>
          </a:stretch>
        </p:blipFill>
        <p:spPr bwMode="auto">
          <a:xfrm>
            <a:off x="0" y="1"/>
            <a:ext cx="3024188" cy="4322233"/>
          </a:xfrm>
          <a:prstGeom prst="rect">
            <a:avLst/>
          </a:prstGeom>
          <a:noFill/>
          <a:ln w="9525">
            <a:noFill/>
            <a:miter lim="800000"/>
            <a:headEnd/>
            <a:tailEnd/>
          </a:ln>
        </p:spPr>
      </p:pic>
      <p:sp>
        <p:nvSpPr>
          <p:cNvPr id="8203" name="TextBox 29"/>
          <p:cNvSpPr>
            <a:spLocks noChangeArrowheads="1"/>
          </p:cNvSpPr>
          <p:nvPr/>
        </p:nvSpPr>
        <p:spPr bwMode="auto">
          <a:xfrm>
            <a:off x="611188" y="4548718"/>
            <a:ext cx="1800225" cy="738664"/>
          </a:xfrm>
          <a:prstGeom prst="rect">
            <a:avLst/>
          </a:prstGeom>
          <a:noFill/>
          <a:ln w="9525">
            <a:noFill/>
            <a:miter lim="800000"/>
          </a:ln>
        </p:spPr>
        <p:txBody>
          <a:bodyPr>
            <a:spAutoFit/>
          </a:bodyPr>
          <a:lstStyle/>
          <a:p>
            <a:pPr>
              <a:lnSpc>
                <a:spcPct val="150000"/>
              </a:lnSpc>
            </a:pPr>
            <a:r>
              <a:rPr lang="zh-CN" altLang="en-US" sz="1400" b="1">
                <a:latin typeface="黑体" panose="02010600030101010101" pitchFamily="49" charset="-122"/>
                <a:ea typeface="黑体" panose="02010600030101010101" pitchFamily="49" charset="-122"/>
                <a:sym typeface="微软雅黑" pitchFamily="34" charset="-122"/>
              </a:rPr>
              <a:t>电影名称</a:t>
            </a:r>
            <a:r>
              <a:rPr lang="zh-CN" altLang="en-US" sz="1400">
                <a:latin typeface="黑体" panose="02010600030101010101" pitchFamily="49" charset="-122"/>
                <a:ea typeface="黑体" panose="02010600030101010101" pitchFamily="49" charset="-122"/>
                <a:sym typeface="微软雅黑" pitchFamily="34" charset="-122"/>
              </a:rPr>
              <a:t>： 风之谷</a:t>
            </a:r>
            <a:endParaRPr lang="zh-CN" altLang="en-US" sz="1400">
              <a:latin typeface="黑体" panose="02010600030101010101" pitchFamily="49" charset="-122"/>
              <a:ea typeface="黑体" panose="02010600030101010101" pitchFamily="49" charset="-122"/>
              <a:sym typeface="微软雅黑" pitchFamily="34" charset="-122"/>
            </a:endParaRPr>
          </a:p>
          <a:p>
            <a:pPr>
              <a:lnSpc>
                <a:spcPct val="150000"/>
              </a:lnSpc>
            </a:pPr>
            <a:r>
              <a:rPr lang="zh-CN" altLang="en-US" sz="1400" b="1">
                <a:latin typeface="黑体" panose="02010600030101010101" pitchFamily="49" charset="-122"/>
                <a:ea typeface="黑体" panose="02010600030101010101" pitchFamily="49" charset="-122"/>
                <a:sym typeface="微软雅黑" pitchFamily="34" charset="-122"/>
              </a:rPr>
              <a:t>创造时间：</a:t>
            </a:r>
            <a:r>
              <a:rPr lang="en-US" altLang="zh-CN" sz="1400">
                <a:latin typeface="黑体" panose="02010600030101010101" pitchFamily="49" charset="-122"/>
                <a:ea typeface="黑体" panose="02010600030101010101" pitchFamily="49" charset="-122"/>
                <a:sym typeface="微软雅黑" pitchFamily="34" charset="-122"/>
              </a:rPr>
              <a:t>1984</a:t>
            </a:r>
            <a:r>
              <a:rPr lang="zh-CN" altLang="en-US" sz="1400">
                <a:latin typeface="黑体" panose="02010600030101010101" pitchFamily="49" charset="-122"/>
                <a:ea typeface="黑体" panose="02010600030101010101" pitchFamily="49" charset="-122"/>
                <a:sym typeface="微软雅黑" pitchFamily="34" charset="-122"/>
              </a:rPr>
              <a:t>年</a:t>
            </a:r>
            <a:endParaRPr lang="zh-CN" altLang="en-US" sz="1400">
              <a:latin typeface="黑体" panose="02010600030101010101" pitchFamily="49" charset="-122"/>
              <a:ea typeface="黑体" panose="02010600030101010101" pitchFamily="49" charset="-122"/>
              <a:sym typeface="微软雅黑" pitchFamily="34" charset="-122"/>
            </a:endParaRPr>
          </a:p>
        </p:txBody>
      </p:sp>
      <p:sp>
        <p:nvSpPr>
          <p:cNvPr id="50181" name="矩形 23"/>
          <p:cNvSpPr>
            <a:spLocks noChangeArrowheads="1"/>
          </p:cNvSpPr>
          <p:nvPr/>
        </p:nvSpPr>
        <p:spPr bwMode="auto">
          <a:xfrm flipV="1">
            <a:off x="0" y="4059767"/>
            <a:ext cx="9144000" cy="292100"/>
          </a:xfrm>
          <a:prstGeom prst="rect">
            <a:avLst/>
          </a:prstGeom>
          <a:solidFill>
            <a:srgbClr val="77933C"/>
          </a:solidFill>
          <a:ln w="9525">
            <a:noFill/>
            <a:miter lim="800000"/>
          </a:ln>
        </p:spPr>
        <p:txBody>
          <a:bodyPr anchor="ctr"/>
          <a:lstStyle/>
          <a:p>
            <a:pPr algn="ctr"/>
            <a:endParaRPr lang="en-US" altLang="zh-CN">
              <a:solidFill>
                <a:srgbClr val="FFFFFF"/>
              </a:solidFill>
              <a:latin typeface="Calibri" pitchFamily="34" charset="0"/>
            </a:endParaRPr>
          </a:p>
        </p:txBody>
      </p:sp>
      <p:pic>
        <p:nvPicPr>
          <p:cNvPr id="8196" name="图片 31"/>
          <p:cNvPicPr>
            <a:picLocks noChangeAspect="1" noChangeArrowheads="1"/>
          </p:cNvPicPr>
          <p:nvPr/>
        </p:nvPicPr>
        <p:blipFill>
          <a:blip r:embed="rId2" cstate="print"/>
          <a:srcRect/>
          <a:stretch>
            <a:fillRect/>
          </a:stretch>
        </p:blipFill>
        <p:spPr bwMode="auto">
          <a:xfrm>
            <a:off x="3059113" y="-40216"/>
            <a:ext cx="6084887" cy="6898217"/>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ppt_x</p:attrName>
                                        </p:attrNameLst>
                                      </p:cBhvr>
                                      <p:tavLst>
                                        <p:tav tm="0">
                                          <p:val>
                                            <p:strVal val="0-#ppt_w/2"/>
                                          </p:val>
                                        </p:tav>
                                        <p:tav tm="100000">
                                          <p:val>
                                            <p:strVal val="#ppt_x"/>
                                          </p:val>
                                        </p:tav>
                                      </p:tavLst>
                                    </p:anim>
                                    <p:anim calcmode="lin" valueType="num">
                                      <p:cBhvr>
                                        <p:cTn id="8" dur="500" fill="hold"/>
                                        <p:tgtEl>
                                          <p:spTgt spid="8196"/>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grpId="0" nodeType="afterEffect">
                                  <p:stCondLst>
                                    <p:cond delay="200"/>
                                  </p:stCondLst>
                                  <p:childTnLst>
                                    <p:set>
                                      <p:cBhvr>
                                        <p:cTn id="11" dur="1" fill="hold">
                                          <p:stCondLst>
                                            <p:cond delay="0"/>
                                          </p:stCondLst>
                                        </p:cTn>
                                        <p:tgtEl>
                                          <p:spTgt spid="8203"/>
                                        </p:tgtEl>
                                        <p:attrNameLst>
                                          <p:attrName>style.visibility</p:attrName>
                                        </p:attrNameLst>
                                      </p:cBhvr>
                                      <p:to>
                                        <p:strVal val="visible"/>
                                      </p:to>
                                    </p:set>
                                    <p:animEffect>
                                      <p:cBhvr>
                                        <p:cTn id="12" dur="1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1.9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影片反思</a:t>
            </a:r>
            <a:endParaRPr lang="zh-CN" altLang="en-US" dirty="0">
              <a:latin typeface="黑体" panose="02010600030101010101" pitchFamily="49" charset="-122"/>
              <a:ea typeface="黑体" panose="02010600030101010101" pitchFamily="49" charset="-122"/>
            </a:endParaRPr>
          </a:p>
        </p:txBody>
      </p:sp>
      <p:sp>
        <p:nvSpPr>
          <p:cNvPr id="29" name="TextBox 28"/>
          <p:cNvSpPr txBox="1"/>
          <p:nvPr/>
        </p:nvSpPr>
        <p:spPr>
          <a:xfrm>
            <a:off x="1143000" y="2133600"/>
            <a:ext cx="7162800" cy="2490490"/>
          </a:xfrm>
          <a:prstGeom prst="rect">
            <a:avLst/>
          </a:prstGeom>
          <a:noFill/>
        </p:spPr>
        <p:txBody>
          <a:bodyPr wrap="square" rtlCol="0">
            <a:spAutoFit/>
          </a:bodyPr>
          <a:lstStyle/>
          <a:p>
            <a:pPr marL="342900" indent="-342900">
              <a:lnSpc>
                <a:spcPct val="150000"/>
              </a:lnSpc>
              <a:buAutoNum type="arabicPeriod"/>
            </a:pPr>
            <a:r>
              <a:rPr lang="zh-CN" altLang="en-US" sz="3600" dirty="0" smtClean="0"/>
              <a:t>我曾对地球环境做过哪些破坏？</a:t>
            </a:r>
            <a:endParaRPr lang="en-US" altLang="zh-CN" sz="3600" dirty="0" smtClean="0"/>
          </a:p>
          <a:p>
            <a:pPr marL="342900" indent="-342900">
              <a:lnSpc>
                <a:spcPct val="150000"/>
              </a:lnSpc>
              <a:buAutoNum type="arabicPeriod"/>
            </a:pPr>
            <a:r>
              <a:rPr lang="zh-CN" altLang="en-US" sz="3600" dirty="0" smtClean="0"/>
              <a:t>我曾对地球环境做过哪些保护？</a:t>
            </a:r>
            <a:endParaRPr lang="en-US" altLang="zh-CN" sz="3600" dirty="0" smtClean="0"/>
          </a:p>
          <a:p>
            <a:pPr marL="342900" indent="-342900">
              <a:lnSpc>
                <a:spcPct val="150000"/>
              </a:lnSpc>
              <a:buAutoNum type="arabicPeriod"/>
            </a:pPr>
            <a:r>
              <a:rPr lang="zh-CN" altLang="en-US" sz="3600" dirty="0" smtClean="0"/>
              <a:t>我将对地球环境的保护做些什么？</a:t>
            </a:r>
            <a:endParaRPr lang="zh-CN" altLang="en-US" sz="3600"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1.1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创作背景</a:t>
            </a:r>
            <a:endParaRPr lang="zh-CN" altLang="en-US" dirty="0">
              <a:latin typeface="黑体" panose="02010600030101010101" pitchFamily="49" charset="-122"/>
              <a:ea typeface="黑体" panose="02010600030101010101" pitchFamily="49" charset="-122"/>
            </a:endParaRPr>
          </a:p>
        </p:txBody>
      </p:sp>
      <p:sp>
        <p:nvSpPr>
          <p:cNvPr id="35" name="矩形 34"/>
          <p:cNvSpPr/>
          <p:nvPr/>
        </p:nvSpPr>
        <p:spPr>
          <a:xfrm>
            <a:off x="762000" y="1828800"/>
            <a:ext cx="7162800" cy="4001095"/>
          </a:xfrm>
          <a:prstGeom prst="rect">
            <a:avLst/>
          </a:prstGeom>
        </p:spPr>
        <p:txBody>
          <a:bodyPr wrap="square">
            <a:spAutoFit/>
          </a:bodyPr>
          <a:lstStyle/>
          <a:p>
            <a:r>
              <a:rPr lang="zh-CN" altLang="zh-CN" sz="2400" dirty="0" smtClean="0"/>
              <a:t>该动画作品改编自宫崎骏连载于《</a:t>
            </a:r>
            <a:r>
              <a:rPr lang="en-US" altLang="zh-CN" sz="2400" dirty="0" smtClean="0"/>
              <a:t>Animage</a:t>
            </a:r>
            <a:r>
              <a:rPr lang="zh-CN" altLang="zh-CN" sz="2400" dirty="0" smtClean="0"/>
              <a:t>》的同名漫画。</a:t>
            </a:r>
            <a:br>
              <a:rPr lang="en-US" altLang="zh-CN" sz="2400" dirty="0" smtClean="0"/>
            </a:br>
            <a:br>
              <a:rPr lang="en-US" altLang="zh-CN" sz="2400" dirty="0" smtClean="0"/>
            </a:br>
            <a:r>
              <a:rPr lang="zh-CN" altLang="zh-CN" sz="2400" dirty="0" smtClean="0"/>
              <a:t>该漫画自</a:t>
            </a:r>
            <a:r>
              <a:rPr lang="en-US" altLang="zh-CN" sz="2400" dirty="0" smtClean="0"/>
              <a:t>1982</a:t>
            </a:r>
            <a:r>
              <a:rPr lang="zh-CN" altLang="zh-CN" sz="2400" dirty="0" smtClean="0"/>
              <a:t>年开始，在《</a:t>
            </a:r>
            <a:r>
              <a:rPr lang="en-US" altLang="zh-CN" sz="2400" dirty="0" smtClean="0"/>
              <a:t>Animage</a:t>
            </a:r>
            <a:r>
              <a:rPr lang="zh-CN" altLang="zh-CN" sz="2400" dirty="0" smtClean="0"/>
              <a:t>》断续连载了</a:t>
            </a:r>
            <a:r>
              <a:rPr lang="en-US" altLang="zh-CN" sz="2400" dirty="0" smtClean="0"/>
              <a:t>12</a:t>
            </a:r>
            <a:r>
              <a:rPr lang="zh-CN" altLang="zh-CN" sz="2400" dirty="0" smtClean="0"/>
              <a:t>年之久，至</a:t>
            </a:r>
            <a:r>
              <a:rPr lang="en-US" altLang="zh-CN" sz="2400" dirty="0" smtClean="0"/>
              <a:t>1994</a:t>
            </a:r>
            <a:r>
              <a:rPr lang="zh-CN" altLang="zh-CN" sz="2400" dirty="0" smtClean="0"/>
              <a:t>年结束，共</a:t>
            </a:r>
            <a:r>
              <a:rPr lang="en-US" altLang="zh-CN" sz="2400" dirty="0" smtClean="0"/>
              <a:t>7</a:t>
            </a:r>
            <a:r>
              <a:rPr lang="zh-CN" altLang="zh-CN" sz="2400" dirty="0" smtClean="0"/>
              <a:t>册。动画版的内容仅只有漫画版的第一本多一点，而漫画版的内容也更曲折丰富，有着对战争的血腥刻画和人性的深入探索，于电影版是完全不同的作品。该漫画以针笔素描来绘制，画风朴素自然，有别于其他日本漫画。</a:t>
            </a:r>
            <a:br>
              <a:rPr lang="en-US" altLang="zh-CN" sz="2000" dirty="0" smtClean="0"/>
            </a:br>
            <a:br>
              <a:rPr lang="en-US" altLang="zh-CN" sz="2000" dirty="0" smtClean="0"/>
            </a:br>
            <a:endParaRPr lang="zh-CN" altLang="en-US"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1.1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创作背景</a:t>
            </a:r>
            <a:endParaRPr lang="zh-CN" altLang="en-US" dirty="0">
              <a:latin typeface="黑体" panose="02010600030101010101" pitchFamily="49" charset="-122"/>
              <a:ea typeface="黑体" panose="02010600030101010101" pitchFamily="49" charset="-122"/>
            </a:endParaRPr>
          </a:p>
        </p:txBody>
      </p:sp>
      <p:sp>
        <p:nvSpPr>
          <p:cNvPr id="29" name="矩形 28"/>
          <p:cNvSpPr/>
          <p:nvPr/>
        </p:nvSpPr>
        <p:spPr>
          <a:xfrm>
            <a:off x="762000" y="1828800"/>
            <a:ext cx="7696200" cy="4062651"/>
          </a:xfrm>
          <a:prstGeom prst="rect">
            <a:avLst/>
          </a:prstGeom>
        </p:spPr>
        <p:txBody>
          <a:bodyPr wrap="square">
            <a:spAutoFit/>
          </a:bodyPr>
          <a:lstStyle/>
          <a:p>
            <a:r>
              <a:rPr lang="zh-CN" altLang="zh-CN" sz="2400" dirty="0" smtClean="0"/>
              <a:t>严格说来，风之谷并不能算是吉卜力作品，因为它上映时吉卜力工作室还未成立。但是现在市面上所贩卖的正版</a:t>
            </a:r>
            <a:r>
              <a:rPr lang="en-US" altLang="zh-CN" sz="2400" dirty="0" smtClean="0"/>
              <a:t>DVD</a:t>
            </a:r>
            <a:r>
              <a:rPr lang="zh-CN" altLang="zh-CN" sz="2400" dirty="0" smtClean="0"/>
              <a:t>及录影带等影音产品均将风之谷归类到吉卜力作品内。</a:t>
            </a:r>
            <a:endParaRPr lang="en-US" altLang="zh-CN" sz="2400" dirty="0" smtClean="0"/>
          </a:p>
          <a:p>
            <a:endParaRPr lang="en-US" altLang="zh-CN" sz="2400" dirty="0" smtClean="0"/>
          </a:p>
          <a:p>
            <a:r>
              <a:rPr lang="zh-CN" altLang="zh-CN" sz="2400" dirty="0" smtClean="0"/>
              <a:t>该作品背景设定在未来，世界的产业文明达致巅峰后，经历一场称为「火之七日」的战争而毁于一旦。世界被一种由菌类和巨型昆虫构成，名叫腐海的新生态体系所掩盖，仅存的人类生活在小面积土地，在面对巨型昆虫和会释放瘴气的腐海森林包围威胁下勉强求存。</a:t>
            </a:r>
            <a:br>
              <a:rPr lang="en-US" altLang="zh-CN" dirty="0" smtClean="0"/>
            </a:br>
            <a:endParaRPr lang="zh-CN" altLang="en-US"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122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3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120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0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1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22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pic>
        <p:nvPicPr>
          <p:cNvPr id="51205" name="Picture 3" descr="C:\Users\Administrator\Desktop\xinsrc_5006020815246212023673.jpg"/>
          <p:cNvPicPr>
            <a:picLocks noChangeAspect="1" noChangeArrowheads="1"/>
          </p:cNvPicPr>
          <p:nvPr/>
        </p:nvPicPr>
        <p:blipFill>
          <a:blip r:embed="rId1" cstate="print"/>
          <a:srcRect/>
          <a:stretch>
            <a:fillRect/>
          </a:stretch>
        </p:blipFill>
        <p:spPr bwMode="auto">
          <a:xfrm>
            <a:off x="6215064" y="1432985"/>
            <a:ext cx="2701925" cy="4819649"/>
          </a:xfrm>
          <a:prstGeom prst="rect">
            <a:avLst/>
          </a:prstGeom>
          <a:noFill/>
          <a:ln w="9525">
            <a:noFill/>
            <a:miter lim="800000"/>
            <a:headEnd/>
            <a:tailEnd/>
          </a:ln>
        </p:spPr>
      </p:pic>
      <p:pic>
        <p:nvPicPr>
          <p:cNvPr id="51206" name="Picture 4" descr="C:\Users\Administrator\Desktop\36115.jpg"/>
          <p:cNvPicPr>
            <a:picLocks noChangeAspect="1" noChangeArrowheads="1"/>
          </p:cNvPicPr>
          <p:nvPr/>
        </p:nvPicPr>
        <p:blipFill>
          <a:blip r:embed="rId2" cstate="print"/>
          <a:srcRect/>
          <a:stretch>
            <a:fillRect/>
          </a:stretch>
        </p:blipFill>
        <p:spPr bwMode="auto">
          <a:xfrm>
            <a:off x="190500" y="1432985"/>
            <a:ext cx="5842000" cy="4819649"/>
          </a:xfrm>
          <a:prstGeom prst="rect">
            <a:avLst/>
          </a:prstGeom>
          <a:noFill/>
          <a:ln w="9525">
            <a:noFill/>
            <a:miter lim="800000"/>
            <a:headEnd/>
            <a:tailEnd/>
          </a:ln>
        </p:spPr>
      </p:pic>
      <p:sp>
        <p:nvSpPr>
          <p:cNvPr id="51207"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1.2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海报欣赏</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2253"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54"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2232"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33"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34"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35"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36"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37"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38"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39"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0"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1"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2"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3"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4"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5"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6"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7"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8"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49"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50"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51"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2252"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pic>
        <p:nvPicPr>
          <p:cNvPr id="52229" name="Picture 3" descr="C:\Users\Administrator\Desktop\xinsrc_5006020815246212023673.jpg"/>
          <p:cNvPicPr>
            <a:picLocks noChangeAspect="1" noChangeArrowheads="1"/>
          </p:cNvPicPr>
          <p:nvPr/>
        </p:nvPicPr>
        <p:blipFill>
          <a:blip r:embed="rId1" cstate="print"/>
          <a:srcRect/>
          <a:stretch>
            <a:fillRect/>
          </a:stretch>
        </p:blipFill>
        <p:spPr bwMode="auto">
          <a:xfrm>
            <a:off x="6227764" y="1432985"/>
            <a:ext cx="2543175" cy="4819649"/>
          </a:xfrm>
          <a:prstGeom prst="rect">
            <a:avLst/>
          </a:prstGeom>
          <a:noFill/>
          <a:ln w="9525">
            <a:noFill/>
            <a:miter lim="800000"/>
            <a:headEnd/>
            <a:tailEnd/>
          </a:ln>
        </p:spPr>
      </p:pic>
      <p:pic>
        <p:nvPicPr>
          <p:cNvPr id="52230" name="Picture 4" descr="C:\Users\Administrator\Desktop\36115.jpg"/>
          <p:cNvPicPr>
            <a:picLocks noChangeAspect="1" noChangeArrowheads="1"/>
          </p:cNvPicPr>
          <p:nvPr/>
        </p:nvPicPr>
        <p:blipFill>
          <a:blip r:embed="rId2" cstate="print"/>
          <a:srcRect/>
          <a:stretch>
            <a:fillRect/>
          </a:stretch>
        </p:blipFill>
        <p:spPr bwMode="auto">
          <a:xfrm>
            <a:off x="192089" y="1413934"/>
            <a:ext cx="5856287" cy="4847167"/>
          </a:xfrm>
          <a:prstGeom prst="rect">
            <a:avLst/>
          </a:prstGeom>
          <a:noFill/>
          <a:ln w="9525">
            <a:noFill/>
            <a:miter lim="800000"/>
            <a:headEnd/>
            <a:tailEnd/>
          </a:ln>
        </p:spPr>
      </p:pic>
      <p:sp>
        <p:nvSpPr>
          <p:cNvPr id="31"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1.2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海报欣赏</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3277"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8"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3256"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57"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58"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59"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0"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1"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2"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3"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4"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5"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6"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7"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8"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69"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0"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1"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2"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3"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4"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5"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276"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pic>
        <p:nvPicPr>
          <p:cNvPr id="53253" name="Picture 3" descr="C:\Users\Administrator\Desktop\xinsrc_5006020815246212023673.jpg"/>
          <p:cNvPicPr>
            <a:picLocks noChangeAspect="1" noChangeArrowheads="1"/>
          </p:cNvPicPr>
          <p:nvPr/>
        </p:nvPicPr>
        <p:blipFill>
          <a:blip r:embed="rId1" cstate="print"/>
          <a:srcRect/>
          <a:stretch>
            <a:fillRect/>
          </a:stretch>
        </p:blipFill>
        <p:spPr bwMode="auto">
          <a:xfrm>
            <a:off x="6230939" y="1413933"/>
            <a:ext cx="2738437" cy="4800600"/>
          </a:xfrm>
          <a:prstGeom prst="rect">
            <a:avLst/>
          </a:prstGeom>
          <a:noFill/>
          <a:ln w="9525">
            <a:noFill/>
            <a:miter lim="800000"/>
            <a:headEnd/>
            <a:tailEnd/>
          </a:ln>
        </p:spPr>
      </p:pic>
      <p:pic>
        <p:nvPicPr>
          <p:cNvPr id="53254" name="Picture 4" descr="C:\Users\Administrator\Desktop\36115.jpg"/>
          <p:cNvPicPr>
            <a:picLocks noChangeAspect="1" noChangeArrowheads="1"/>
          </p:cNvPicPr>
          <p:nvPr/>
        </p:nvPicPr>
        <p:blipFill>
          <a:blip r:embed="rId2" cstate="print"/>
          <a:srcRect/>
          <a:stretch>
            <a:fillRect/>
          </a:stretch>
        </p:blipFill>
        <p:spPr bwMode="auto">
          <a:xfrm>
            <a:off x="255588" y="1413934"/>
            <a:ext cx="5792787" cy="4847167"/>
          </a:xfrm>
          <a:prstGeom prst="rect">
            <a:avLst/>
          </a:prstGeom>
          <a:noFill/>
          <a:ln w="9525">
            <a:noFill/>
            <a:miter lim="800000"/>
            <a:headEnd/>
            <a:tailEnd/>
          </a:ln>
        </p:spPr>
      </p:pic>
      <p:sp>
        <p:nvSpPr>
          <p:cNvPr id="31" name="TextBox 39"/>
          <p:cNvSpPr txBox="1">
            <a:spLocks noChangeArrowheads="1"/>
          </p:cNvSpPr>
          <p:nvPr/>
        </p:nvSpPr>
        <p:spPr bwMode="auto">
          <a:xfrm>
            <a:off x="73025" y="2645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1.2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海报欣赏</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4302"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303"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4281"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2"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3"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4"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5"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6"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7"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8"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89"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0"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1"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2"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3"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4"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5"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6"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7"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8"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299"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300"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4301"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pic>
        <p:nvPicPr>
          <p:cNvPr id="54277" name="Picture 3" descr="C:\Users\Administrator\Desktop\xinsrc_5006020815246212023673.jpg"/>
          <p:cNvPicPr>
            <a:picLocks noChangeAspect="1" noChangeArrowheads="1"/>
          </p:cNvPicPr>
          <p:nvPr/>
        </p:nvPicPr>
        <p:blipFill>
          <a:blip r:embed="rId1" cstate="print"/>
          <a:srcRect/>
          <a:stretch>
            <a:fillRect/>
          </a:stretch>
        </p:blipFill>
        <p:spPr bwMode="auto">
          <a:xfrm>
            <a:off x="6215064" y="1432985"/>
            <a:ext cx="2701925" cy="4819649"/>
          </a:xfrm>
          <a:prstGeom prst="rect">
            <a:avLst/>
          </a:prstGeom>
          <a:noFill/>
          <a:ln w="9525">
            <a:noFill/>
            <a:miter lim="800000"/>
            <a:headEnd/>
            <a:tailEnd/>
          </a:ln>
        </p:spPr>
      </p:pic>
      <p:pic>
        <p:nvPicPr>
          <p:cNvPr id="54279" name="Picture 4" descr="C:\Users\Administrator\Desktop\thumb.jpg"/>
          <p:cNvPicPr>
            <a:picLocks noChangeAspect="1" noChangeArrowheads="1"/>
          </p:cNvPicPr>
          <p:nvPr/>
        </p:nvPicPr>
        <p:blipFill>
          <a:blip r:embed="rId2" cstate="print"/>
          <a:srcRect/>
          <a:stretch>
            <a:fillRect/>
          </a:stretch>
        </p:blipFill>
        <p:spPr bwMode="auto">
          <a:xfrm>
            <a:off x="153988" y="1432985"/>
            <a:ext cx="5878512" cy="4819649"/>
          </a:xfrm>
          <a:prstGeom prst="rect">
            <a:avLst/>
          </a:prstGeom>
          <a:noFill/>
          <a:ln w="9525">
            <a:noFill/>
            <a:miter lim="800000"/>
            <a:headEnd/>
            <a:tailEnd/>
          </a:ln>
        </p:spPr>
      </p:pic>
      <p:pic>
        <p:nvPicPr>
          <p:cNvPr id="54280" name="Picture 5" descr="C:\Users\Administrator\Desktop\20120517050148919.jpg"/>
          <p:cNvPicPr>
            <a:picLocks noChangeAspect="1" noChangeArrowheads="1"/>
          </p:cNvPicPr>
          <p:nvPr/>
        </p:nvPicPr>
        <p:blipFill>
          <a:blip r:embed="rId3" cstate="print"/>
          <a:srcRect/>
          <a:stretch>
            <a:fillRect/>
          </a:stretch>
        </p:blipFill>
        <p:spPr bwMode="auto">
          <a:xfrm>
            <a:off x="6215064" y="1432985"/>
            <a:ext cx="2701925" cy="4819649"/>
          </a:xfrm>
          <a:prstGeom prst="rect">
            <a:avLst/>
          </a:prstGeom>
          <a:noFill/>
          <a:ln w="9525">
            <a:noFill/>
            <a:miter lim="800000"/>
            <a:headEnd/>
            <a:tailEnd/>
          </a:ln>
        </p:spPr>
      </p:pic>
      <p:sp>
        <p:nvSpPr>
          <p:cNvPr id="32" name="TextBox 39"/>
          <p:cNvSpPr txBox="1">
            <a:spLocks noChangeArrowheads="1"/>
          </p:cNvSpPr>
          <p:nvPr/>
        </p:nvSpPr>
        <p:spPr bwMode="auto">
          <a:xfrm>
            <a:off x="225425" y="416985"/>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1.2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海报欣赏</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评语"/>
          <p:cNvSpPr>
            <a:spLocks noChangeArrowheads="1"/>
          </p:cNvSpPr>
          <p:nvPr/>
        </p:nvSpPr>
        <p:spPr bwMode="auto">
          <a:xfrm>
            <a:off x="1187450" y="2032000"/>
            <a:ext cx="7056438" cy="461665"/>
          </a:xfrm>
          <a:prstGeom prst="rect">
            <a:avLst/>
          </a:prstGeom>
          <a:noFill/>
          <a:ln w="9525">
            <a:noFill/>
            <a:miter lim="800000"/>
          </a:ln>
        </p:spPr>
        <p:txBody>
          <a:bodyPr>
            <a:spAutoFit/>
          </a:bodyPr>
          <a:lstStyle/>
          <a:p>
            <a:pPr>
              <a:lnSpc>
                <a:spcPct val="150000"/>
              </a:lnSpc>
            </a:pPr>
            <a:r>
              <a:rPr lang="zh-CN" altLang="en-US" sz="1600" b="1">
                <a:latin typeface="方正启体简体" pitchFamily="1" charset="-122"/>
                <a:ea typeface="方正启体简体" pitchFamily="1" charset="-122"/>
                <a:sym typeface="方正启体简体" pitchFamily="1" charset="-122"/>
              </a:rPr>
              <a:t>         </a:t>
            </a:r>
            <a:endParaRPr lang="zh-CN" altLang="en-US"/>
          </a:p>
        </p:txBody>
      </p:sp>
      <p:grpSp>
        <p:nvGrpSpPr>
          <p:cNvPr id="2" name="Group 2"/>
          <p:cNvGrpSpPr/>
          <p:nvPr/>
        </p:nvGrpSpPr>
        <p:grpSpPr bwMode="auto">
          <a:xfrm>
            <a:off x="0" y="903818"/>
            <a:ext cx="9036050" cy="383116"/>
            <a:chOff x="0" y="0"/>
            <a:chExt cx="9036496" cy="288032"/>
          </a:xfrm>
        </p:grpSpPr>
        <p:sp>
          <p:nvSpPr>
            <p:cNvPr id="55339" name="五边形 29"/>
            <p:cNvSpPr>
              <a:spLocks noChangeArrowheads="1"/>
            </p:cNvSpPr>
            <p:nvPr/>
          </p:nvSpPr>
          <p:spPr bwMode="auto">
            <a:xfrm>
              <a:off x="0" y="0"/>
              <a:ext cx="8820472" cy="288032"/>
            </a:xfrm>
            <a:prstGeom prst="homePlate">
              <a:avLst>
                <a:gd name="adj" fmla="val 765581"/>
              </a:avLst>
            </a:prstGeom>
            <a:solidFill>
              <a:srgbClr val="D8D8D8"/>
            </a:solidFill>
            <a:ln w="9525">
              <a:noFill/>
              <a:miter lim="800000"/>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40" name="燕尾形 31"/>
            <p:cNvSpPr>
              <a:spLocks noChangeArrowheads="1"/>
            </p:cNvSpPr>
            <p:nvPr/>
          </p:nvSpPr>
          <p:spPr bwMode="auto">
            <a:xfrm>
              <a:off x="8748464" y="0"/>
              <a:ext cx="288032" cy="288032"/>
            </a:xfrm>
            <a:prstGeom prst="chevron">
              <a:avLst>
                <a:gd name="adj" fmla="val 50000"/>
              </a:avLst>
            </a:prstGeom>
            <a:solidFill>
              <a:srgbClr val="D8D8D8"/>
            </a:solidFill>
            <a:ln w="9525">
              <a:noFill/>
              <a:miter lim="800000"/>
            </a:ln>
          </p:spPr>
          <p:txBody>
            <a:bodyPr anchor="ctr"/>
            <a:lstStyle/>
            <a:p>
              <a:pPr algn="ctr"/>
              <a:endParaRPr lang="zh-CN" altLang="en-US">
                <a:latin typeface="宋体" panose="02010600030101010101" pitchFamily="2" charset="-122"/>
                <a:sym typeface="宋体" panose="02010600030101010101" pitchFamily="2" charset="-122"/>
              </a:endParaRPr>
            </a:p>
          </p:txBody>
        </p:sp>
      </p:grpSp>
      <p:grpSp>
        <p:nvGrpSpPr>
          <p:cNvPr id="3" name="Group 13"/>
          <p:cNvGrpSpPr/>
          <p:nvPr/>
        </p:nvGrpSpPr>
        <p:grpSpPr bwMode="auto">
          <a:xfrm>
            <a:off x="1152525" y="1011767"/>
            <a:ext cx="5975350" cy="143933"/>
            <a:chOff x="0" y="0"/>
            <a:chExt cx="5976640" cy="108000"/>
          </a:xfrm>
        </p:grpSpPr>
        <p:sp>
          <p:nvSpPr>
            <p:cNvPr id="55318" name="椭圆 11"/>
            <p:cNvSpPr>
              <a:spLocks noChangeArrowheads="1"/>
            </p:cNvSpPr>
            <p:nvPr/>
          </p:nvSpPr>
          <p:spPr bwMode="auto">
            <a:xfrm>
              <a:off x="58686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19" name="椭圆 12"/>
            <p:cNvSpPr>
              <a:spLocks noChangeArrowheads="1"/>
            </p:cNvSpPr>
            <p:nvPr/>
          </p:nvSpPr>
          <p:spPr bwMode="auto">
            <a:xfrm>
              <a:off x="88029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0" name="椭圆 13"/>
            <p:cNvSpPr>
              <a:spLocks noChangeArrowheads="1"/>
            </p:cNvSpPr>
            <p:nvPr/>
          </p:nvSpPr>
          <p:spPr bwMode="auto">
            <a:xfrm>
              <a:off x="117372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1" name="椭圆 14"/>
            <p:cNvSpPr>
              <a:spLocks noChangeArrowheads="1"/>
            </p:cNvSpPr>
            <p:nvPr/>
          </p:nvSpPr>
          <p:spPr bwMode="auto">
            <a:xfrm>
              <a:off x="146716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2" name="椭圆 15"/>
            <p:cNvSpPr>
              <a:spLocks noChangeArrowheads="1"/>
            </p:cNvSpPr>
            <p:nvPr/>
          </p:nvSpPr>
          <p:spPr bwMode="auto">
            <a:xfrm>
              <a:off x="176059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3" name="椭圆 16"/>
            <p:cNvSpPr>
              <a:spLocks noChangeArrowheads="1"/>
            </p:cNvSpPr>
            <p:nvPr/>
          </p:nvSpPr>
          <p:spPr bwMode="auto">
            <a:xfrm>
              <a:off x="205402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4" name="椭圆 17"/>
            <p:cNvSpPr>
              <a:spLocks noChangeArrowheads="1"/>
            </p:cNvSpPr>
            <p:nvPr/>
          </p:nvSpPr>
          <p:spPr bwMode="auto">
            <a:xfrm>
              <a:off x="234745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5" name="椭圆 18"/>
            <p:cNvSpPr>
              <a:spLocks noChangeArrowheads="1"/>
            </p:cNvSpPr>
            <p:nvPr/>
          </p:nvSpPr>
          <p:spPr bwMode="auto">
            <a:xfrm>
              <a:off x="264088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6" name="椭圆 19"/>
            <p:cNvSpPr>
              <a:spLocks noChangeArrowheads="1"/>
            </p:cNvSpPr>
            <p:nvPr/>
          </p:nvSpPr>
          <p:spPr bwMode="auto">
            <a:xfrm>
              <a:off x="293432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7" name="椭圆 20"/>
            <p:cNvSpPr>
              <a:spLocks noChangeArrowheads="1"/>
            </p:cNvSpPr>
            <p:nvPr/>
          </p:nvSpPr>
          <p:spPr bwMode="auto">
            <a:xfrm>
              <a:off x="322775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8" name="椭圆 21"/>
            <p:cNvSpPr>
              <a:spLocks noChangeArrowheads="1"/>
            </p:cNvSpPr>
            <p:nvPr/>
          </p:nvSpPr>
          <p:spPr bwMode="auto">
            <a:xfrm>
              <a:off x="352118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29" name="椭圆 22"/>
            <p:cNvSpPr>
              <a:spLocks noChangeArrowheads="1"/>
            </p:cNvSpPr>
            <p:nvPr/>
          </p:nvSpPr>
          <p:spPr bwMode="auto">
            <a:xfrm>
              <a:off x="381461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0" name="椭圆 23"/>
            <p:cNvSpPr>
              <a:spLocks noChangeArrowheads="1"/>
            </p:cNvSpPr>
            <p:nvPr/>
          </p:nvSpPr>
          <p:spPr bwMode="auto">
            <a:xfrm>
              <a:off x="410804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1" name="椭圆 24"/>
            <p:cNvSpPr>
              <a:spLocks noChangeArrowheads="1"/>
            </p:cNvSpPr>
            <p:nvPr/>
          </p:nvSpPr>
          <p:spPr bwMode="auto">
            <a:xfrm>
              <a:off x="440148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2" name="椭圆 25"/>
            <p:cNvSpPr>
              <a:spLocks noChangeArrowheads="1"/>
            </p:cNvSpPr>
            <p:nvPr/>
          </p:nvSpPr>
          <p:spPr bwMode="auto">
            <a:xfrm>
              <a:off x="469491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3" name="椭圆 26"/>
            <p:cNvSpPr>
              <a:spLocks noChangeArrowheads="1"/>
            </p:cNvSpPr>
            <p:nvPr/>
          </p:nvSpPr>
          <p:spPr bwMode="auto">
            <a:xfrm>
              <a:off x="4988344"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4" name="椭圆 27"/>
            <p:cNvSpPr>
              <a:spLocks noChangeArrowheads="1"/>
            </p:cNvSpPr>
            <p:nvPr/>
          </p:nvSpPr>
          <p:spPr bwMode="auto">
            <a:xfrm>
              <a:off x="5281776"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5" name="椭圆 28"/>
            <p:cNvSpPr>
              <a:spLocks noChangeArrowheads="1"/>
            </p:cNvSpPr>
            <p:nvPr/>
          </p:nvSpPr>
          <p:spPr bwMode="auto">
            <a:xfrm>
              <a:off x="5575208"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6" name="椭圆 57"/>
            <p:cNvSpPr>
              <a:spLocks noChangeArrowheads="1"/>
            </p:cNvSpPr>
            <p:nvPr/>
          </p:nvSpPr>
          <p:spPr bwMode="auto">
            <a:xfrm>
              <a:off x="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7" name="椭圆 58"/>
            <p:cNvSpPr>
              <a:spLocks noChangeArrowheads="1"/>
            </p:cNvSpPr>
            <p:nvPr/>
          </p:nvSpPr>
          <p:spPr bwMode="auto">
            <a:xfrm>
              <a:off x="293432"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338" name="椭圆 62"/>
            <p:cNvSpPr>
              <a:spLocks noChangeArrowheads="1"/>
            </p:cNvSpPr>
            <p:nvPr/>
          </p:nvSpPr>
          <p:spPr bwMode="auto">
            <a:xfrm>
              <a:off x="5868640" y="0"/>
              <a:ext cx="108000" cy="108000"/>
            </a:xfrm>
            <a:prstGeom prst="ellipse">
              <a:avLst/>
            </a:prstGeom>
            <a:solidFill>
              <a:schemeClr val="bg1"/>
            </a:solidFill>
            <a:ln w="9525">
              <a:noFill/>
              <a:round/>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pic>
        <p:nvPicPr>
          <p:cNvPr id="55302" name="图片 40"/>
          <p:cNvPicPr>
            <a:picLocks noChangeAspect="1" noChangeArrowheads="1"/>
          </p:cNvPicPr>
          <p:nvPr/>
        </p:nvPicPr>
        <p:blipFill>
          <a:blip r:embed="rId1" cstate="print"/>
          <a:srcRect/>
          <a:stretch>
            <a:fillRect/>
          </a:stretch>
        </p:blipFill>
        <p:spPr bwMode="auto">
          <a:xfrm>
            <a:off x="-74612" y="702733"/>
            <a:ext cx="4970463" cy="3693584"/>
          </a:xfrm>
          <a:prstGeom prst="rect">
            <a:avLst/>
          </a:prstGeom>
          <a:noFill/>
          <a:ln w="9525">
            <a:noFill/>
            <a:miter lim="800000"/>
            <a:headEnd/>
            <a:tailEnd/>
          </a:ln>
        </p:spPr>
      </p:pic>
      <p:pic>
        <p:nvPicPr>
          <p:cNvPr id="55303" name="图片 41"/>
          <p:cNvPicPr>
            <a:picLocks noChangeAspect="1" noChangeArrowheads="1"/>
          </p:cNvPicPr>
          <p:nvPr/>
        </p:nvPicPr>
        <p:blipFill>
          <a:blip r:embed="rId1" cstate="print"/>
          <a:srcRect/>
          <a:stretch>
            <a:fillRect/>
          </a:stretch>
        </p:blipFill>
        <p:spPr bwMode="auto">
          <a:xfrm>
            <a:off x="4173538" y="702733"/>
            <a:ext cx="4970462" cy="3693584"/>
          </a:xfrm>
          <a:prstGeom prst="rect">
            <a:avLst/>
          </a:prstGeom>
          <a:noFill/>
          <a:ln w="9525">
            <a:noFill/>
            <a:miter lim="800000"/>
            <a:headEnd/>
            <a:tailEnd/>
          </a:ln>
        </p:spPr>
      </p:pic>
      <p:sp>
        <p:nvSpPr>
          <p:cNvPr id="55304" name="TextBox 42"/>
          <p:cNvSpPr txBox="1">
            <a:spLocks noChangeArrowheads="1"/>
          </p:cNvSpPr>
          <p:nvPr/>
        </p:nvSpPr>
        <p:spPr bwMode="auto">
          <a:xfrm flipH="1">
            <a:off x="0" y="1384300"/>
            <a:ext cx="2851150" cy="683264"/>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库夏娜</a:t>
            </a:r>
            <a:br>
              <a:rPr lang="zh-CN" altLang="en-US" sz="2400">
                <a:solidFill>
                  <a:srgbClr val="595959"/>
                </a:solidFill>
                <a:latin typeface="黑体" panose="02010600030101010101" pitchFamily="49" charset="-122"/>
                <a:ea typeface="黑体" panose="02010600030101010101" pitchFamily="49" charset="-122"/>
              </a:rPr>
            </a:br>
            <a:endParaRPr lang="zh-CN" altLang="en-US" sz="2400">
              <a:solidFill>
                <a:srgbClr val="595959"/>
              </a:solidFill>
              <a:latin typeface="黑体" panose="02010600030101010101" pitchFamily="49" charset="-122"/>
              <a:ea typeface="黑体" panose="02010600030101010101" pitchFamily="49" charset="-122"/>
            </a:endParaRPr>
          </a:p>
        </p:txBody>
      </p:sp>
      <p:sp>
        <p:nvSpPr>
          <p:cNvPr id="55305" name="TextBox 43"/>
          <p:cNvSpPr txBox="1">
            <a:spLocks noChangeArrowheads="1"/>
          </p:cNvSpPr>
          <p:nvPr/>
        </p:nvSpPr>
        <p:spPr bwMode="auto">
          <a:xfrm>
            <a:off x="446089" y="1966385"/>
            <a:ext cx="3025775" cy="1169551"/>
          </a:xfrm>
          <a:prstGeom prst="rect">
            <a:avLst/>
          </a:prstGeom>
          <a:noFill/>
          <a:ln w="9525">
            <a:noFill/>
            <a:miter lim="800000"/>
          </a:ln>
        </p:spPr>
        <p:txBody>
          <a:bodyPr>
            <a:spAutoFit/>
          </a:bodyPr>
          <a:lstStyle/>
          <a:p>
            <a:r>
              <a:rPr lang="zh-CN" altLang="en-US" sz="1400">
                <a:solidFill>
                  <a:schemeClr val="bg1"/>
                </a:solidFill>
              </a:rPr>
              <a:t>多鲁美奇亚的公主，曾被腐海的昆虫弄断左臂而装上义肢，因此对腐海昆虫怀抱着敌对的态度。</a:t>
            </a:r>
            <a:endParaRPr lang="zh-CN" altLang="en-US" sz="1400">
              <a:solidFill>
                <a:schemeClr val="bg1"/>
              </a:solidFill>
            </a:endParaRPr>
          </a:p>
          <a:p>
            <a:br>
              <a:rPr lang="zh-CN" altLang="en-US" sz="1400"/>
            </a:br>
            <a:r>
              <a:rPr lang="en-US" altLang="zh-CN" sz="1400">
                <a:solidFill>
                  <a:srgbClr val="FFFFFF"/>
                </a:solidFill>
                <a:ea typeface="微软雅黑" pitchFamily="34" charset="-122"/>
              </a:rPr>
              <a:t>. </a:t>
            </a:r>
            <a:endParaRPr lang="en-US" altLang="zh-CN" sz="1400">
              <a:solidFill>
                <a:srgbClr val="FFFFFF"/>
              </a:solidFill>
              <a:ea typeface="微软雅黑" pitchFamily="34" charset="-122"/>
            </a:endParaRPr>
          </a:p>
        </p:txBody>
      </p:sp>
      <p:sp>
        <p:nvSpPr>
          <p:cNvPr id="55306" name="TextBox 44"/>
          <p:cNvSpPr txBox="1">
            <a:spLocks noChangeArrowheads="1"/>
          </p:cNvSpPr>
          <p:nvPr/>
        </p:nvSpPr>
        <p:spPr bwMode="auto">
          <a:xfrm flipH="1">
            <a:off x="4206876" y="1452033"/>
            <a:ext cx="2957513" cy="978729"/>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克罗托瓦</a:t>
            </a:r>
            <a:endParaRPr lang="zh-CN" altLang="en-US" sz="2400">
              <a:solidFill>
                <a:srgbClr val="595959"/>
              </a:solidFill>
              <a:latin typeface="黑体" panose="02010600030101010101" pitchFamily="49" charset="-122"/>
              <a:ea typeface="黑体" panose="02010600030101010101" pitchFamily="49" charset="-122"/>
            </a:endParaRPr>
          </a:p>
          <a:p>
            <a:pPr algn="ctr">
              <a:lnSpc>
                <a:spcPct val="80000"/>
              </a:lnSpc>
            </a:pPr>
            <a:br>
              <a:rPr lang="zh-CN" altLang="en-US" sz="2400" b="1">
                <a:solidFill>
                  <a:schemeClr val="bg1"/>
                </a:solidFill>
                <a:latin typeface="Agency FB"/>
                <a:ea typeface="微软雅黑" pitchFamily="34" charset="-122"/>
              </a:rPr>
            </a:br>
            <a:endParaRPr lang="zh-CN" altLang="en-US" sz="2400">
              <a:solidFill>
                <a:srgbClr val="595959"/>
              </a:solidFill>
              <a:latin typeface="黑体" panose="02010600030101010101" pitchFamily="49" charset="-122"/>
              <a:ea typeface="黑体" panose="02010600030101010101" pitchFamily="49" charset="-122"/>
            </a:endParaRPr>
          </a:p>
        </p:txBody>
      </p:sp>
      <p:sp>
        <p:nvSpPr>
          <p:cNvPr id="55307" name="TextBox 45"/>
          <p:cNvSpPr txBox="1">
            <a:spLocks noChangeArrowheads="1"/>
          </p:cNvSpPr>
          <p:nvPr/>
        </p:nvSpPr>
        <p:spPr bwMode="auto">
          <a:xfrm>
            <a:off x="4735514" y="1962151"/>
            <a:ext cx="2808287" cy="954107"/>
          </a:xfrm>
          <a:prstGeom prst="rect">
            <a:avLst/>
          </a:prstGeom>
          <a:noFill/>
          <a:ln w="9525">
            <a:noFill/>
            <a:miter lim="800000"/>
          </a:ln>
        </p:spPr>
        <p:txBody>
          <a:bodyPr>
            <a:spAutoFit/>
          </a:bodyPr>
          <a:lstStyle/>
          <a:p>
            <a:r>
              <a:rPr lang="zh-CN" altLang="en-US" sz="1400">
                <a:solidFill>
                  <a:schemeClr val="bg1"/>
                </a:solidFill>
              </a:rPr>
              <a:t>库夏娜身旁的野心参谋。在得知库夏娜疑似遭腐海昆虫袭击灭亡后，将自己视为军队的新领导者</a:t>
            </a:r>
            <a:endParaRPr lang="zh-CN" altLang="en-US" sz="1400">
              <a:solidFill>
                <a:schemeClr val="bg1"/>
              </a:solidFill>
            </a:endParaRPr>
          </a:p>
          <a:p>
            <a:endParaRPr lang="en-US" altLang="zh-CN" sz="1400">
              <a:solidFill>
                <a:srgbClr val="FFFFFF"/>
              </a:solidFill>
              <a:ea typeface="微软雅黑" pitchFamily="34" charset="-122"/>
            </a:endParaRPr>
          </a:p>
        </p:txBody>
      </p:sp>
      <p:sp>
        <p:nvSpPr>
          <p:cNvPr id="55308" name="TextBox 46"/>
          <p:cNvSpPr txBox="1">
            <a:spLocks noChangeArrowheads="1"/>
          </p:cNvSpPr>
          <p:nvPr/>
        </p:nvSpPr>
        <p:spPr bwMode="auto">
          <a:xfrm flipH="1">
            <a:off x="3598863" y="3177117"/>
            <a:ext cx="893762"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01</a:t>
            </a:r>
            <a:endParaRPr lang="zh-CN" altLang="en-US" sz="2800" b="1">
              <a:solidFill>
                <a:srgbClr val="A6A6A6"/>
              </a:solidFill>
              <a:latin typeface="Arial Rounded MT Bold"/>
              <a:ea typeface="微软雅黑" pitchFamily="34" charset="-122"/>
            </a:endParaRPr>
          </a:p>
        </p:txBody>
      </p:sp>
      <p:sp>
        <p:nvSpPr>
          <p:cNvPr id="55309" name="TextBox 47"/>
          <p:cNvSpPr txBox="1">
            <a:spLocks noChangeArrowheads="1"/>
          </p:cNvSpPr>
          <p:nvPr/>
        </p:nvSpPr>
        <p:spPr bwMode="auto">
          <a:xfrm flipH="1">
            <a:off x="7858125" y="3177117"/>
            <a:ext cx="895350"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02</a:t>
            </a:r>
            <a:endParaRPr lang="zh-CN" altLang="en-US" sz="2800" b="1">
              <a:solidFill>
                <a:srgbClr val="A6A6A6"/>
              </a:solidFill>
              <a:latin typeface="Arial Rounded MT Bold"/>
              <a:ea typeface="微软雅黑" pitchFamily="34" charset="-122"/>
            </a:endParaRPr>
          </a:p>
        </p:txBody>
      </p:sp>
      <p:pic>
        <p:nvPicPr>
          <p:cNvPr id="55310" name="图片 49"/>
          <p:cNvPicPr>
            <a:picLocks noChangeAspect="1" noChangeArrowheads="1"/>
          </p:cNvPicPr>
          <p:nvPr/>
        </p:nvPicPr>
        <p:blipFill>
          <a:blip r:embed="rId1" cstate="print"/>
          <a:srcRect/>
          <a:stretch>
            <a:fillRect/>
          </a:stretch>
        </p:blipFill>
        <p:spPr bwMode="auto">
          <a:xfrm>
            <a:off x="-74612" y="3160185"/>
            <a:ext cx="4970463" cy="3693583"/>
          </a:xfrm>
          <a:prstGeom prst="rect">
            <a:avLst/>
          </a:prstGeom>
          <a:noFill/>
          <a:ln w="9525">
            <a:noFill/>
            <a:miter lim="800000"/>
            <a:headEnd/>
            <a:tailEnd/>
          </a:ln>
        </p:spPr>
      </p:pic>
      <p:pic>
        <p:nvPicPr>
          <p:cNvPr id="55311" name="图片 50"/>
          <p:cNvPicPr>
            <a:picLocks noChangeAspect="1" noChangeArrowheads="1"/>
          </p:cNvPicPr>
          <p:nvPr/>
        </p:nvPicPr>
        <p:blipFill>
          <a:blip r:embed="rId1" cstate="print"/>
          <a:srcRect/>
          <a:stretch>
            <a:fillRect/>
          </a:stretch>
        </p:blipFill>
        <p:spPr bwMode="auto">
          <a:xfrm>
            <a:off x="4173538" y="3160185"/>
            <a:ext cx="4970462" cy="3693583"/>
          </a:xfrm>
          <a:prstGeom prst="rect">
            <a:avLst/>
          </a:prstGeom>
          <a:noFill/>
          <a:ln w="9525">
            <a:noFill/>
            <a:miter lim="800000"/>
            <a:headEnd/>
            <a:tailEnd/>
          </a:ln>
        </p:spPr>
      </p:pic>
      <p:sp>
        <p:nvSpPr>
          <p:cNvPr id="55312" name="TextBox 51"/>
          <p:cNvSpPr txBox="1">
            <a:spLocks noChangeArrowheads="1"/>
          </p:cNvSpPr>
          <p:nvPr/>
        </p:nvSpPr>
        <p:spPr bwMode="auto">
          <a:xfrm flipH="1">
            <a:off x="115888" y="3867151"/>
            <a:ext cx="2447925" cy="683264"/>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老婆婆</a:t>
            </a:r>
            <a:br>
              <a:rPr lang="zh-CN" altLang="en-US" sz="2400">
                <a:solidFill>
                  <a:srgbClr val="595959"/>
                </a:solidFill>
                <a:latin typeface="黑体" panose="02010600030101010101" pitchFamily="49" charset="-122"/>
                <a:ea typeface="黑体" panose="02010600030101010101" pitchFamily="49" charset="-122"/>
              </a:rPr>
            </a:br>
            <a:endParaRPr lang="zh-CN" altLang="en-US" sz="2400">
              <a:solidFill>
                <a:srgbClr val="595959"/>
              </a:solidFill>
              <a:latin typeface="黑体" panose="02010600030101010101" pitchFamily="49" charset="-122"/>
              <a:ea typeface="黑体" panose="02010600030101010101" pitchFamily="49" charset="-122"/>
            </a:endParaRPr>
          </a:p>
        </p:txBody>
      </p:sp>
      <p:sp>
        <p:nvSpPr>
          <p:cNvPr id="55313" name="TextBox 52"/>
          <p:cNvSpPr txBox="1">
            <a:spLocks noChangeArrowheads="1"/>
          </p:cNvSpPr>
          <p:nvPr/>
        </p:nvSpPr>
        <p:spPr bwMode="auto">
          <a:xfrm>
            <a:off x="446088" y="4402667"/>
            <a:ext cx="2808287" cy="1169551"/>
          </a:xfrm>
          <a:prstGeom prst="rect">
            <a:avLst/>
          </a:prstGeom>
          <a:noFill/>
          <a:ln w="9525">
            <a:noFill/>
            <a:miter lim="800000"/>
          </a:ln>
        </p:spPr>
        <p:txBody>
          <a:bodyPr>
            <a:spAutoFit/>
          </a:bodyPr>
          <a:lstStyle/>
          <a:p>
            <a:r>
              <a:rPr lang="zh-CN" altLang="en-US" sz="1400">
                <a:solidFill>
                  <a:schemeClr val="bg1"/>
                </a:solidFill>
              </a:rPr>
              <a:t>年长的老婆婆，熟知古代流传下来的传说。认定娜乌西卡为预言中“站在金色草原上的蓝衣人”。</a:t>
            </a:r>
            <a:endParaRPr lang="zh-CN" altLang="en-US" sz="1400">
              <a:solidFill>
                <a:schemeClr val="bg1"/>
              </a:solidFill>
            </a:endParaRPr>
          </a:p>
          <a:p>
            <a:r>
              <a:rPr lang="zh-CN" altLang="en-US" sz="1400">
                <a:solidFill>
                  <a:schemeClr val="bg1"/>
                </a:solidFill>
              </a:rPr>
              <a:t> </a:t>
            </a:r>
            <a:endParaRPr lang="zh-CN" altLang="en-US" sz="1400">
              <a:solidFill>
                <a:schemeClr val="bg1"/>
              </a:solidFill>
            </a:endParaRPr>
          </a:p>
          <a:p>
            <a:endParaRPr lang="en-US" altLang="zh-CN" sz="1400">
              <a:solidFill>
                <a:srgbClr val="FFFFFF"/>
              </a:solidFill>
              <a:ea typeface="微软雅黑" pitchFamily="34" charset="-122"/>
            </a:endParaRPr>
          </a:p>
        </p:txBody>
      </p:sp>
      <p:sp>
        <p:nvSpPr>
          <p:cNvPr id="55314" name="TextBox 53"/>
          <p:cNvSpPr txBox="1">
            <a:spLocks noChangeArrowheads="1"/>
          </p:cNvSpPr>
          <p:nvPr/>
        </p:nvSpPr>
        <p:spPr bwMode="auto">
          <a:xfrm flipH="1">
            <a:off x="4425951" y="3867151"/>
            <a:ext cx="2447925" cy="387798"/>
          </a:xfrm>
          <a:prstGeom prst="rect">
            <a:avLst/>
          </a:prstGeom>
          <a:noFill/>
          <a:ln w="9525">
            <a:noFill/>
            <a:miter lim="800000"/>
          </a:ln>
        </p:spPr>
        <p:txBody>
          <a:bodyPr>
            <a:spAutoFit/>
          </a:bodyPr>
          <a:lstStyle/>
          <a:p>
            <a:pPr algn="ctr">
              <a:lnSpc>
                <a:spcPct val="80000"/>
              </a:lnSpc>
            </a:pPr>
            <a:r>
              <a:rPr lang="zh-CN" altLang="en-US" sz="2400">
                <a:solidFill>
                  <a:srgbClr val="595959"/>
                </a:solidFill>
                <a:latin typeface="黑体" panose="02010600030101010101" pitchFamily="49" charset="-122"/>
                <a:ea typeface="黑体" panose="02010600030101010101" pitchFamily="49" charset="-122"/>
              </a:rPr>
              <a:t>拉丝黛儿</a:t>
            </a:r>
            <a:endParaRPr lang="zh-CN" altLang="en-US" sz="2400">
              <a:solidFill>
                <a:srgbClr val="595959"/>
              </a:solidFill>
              <a:latin typeface="黑体" panose="02010600030101010101" pitchFamily="49" charset="-122"/>
              <a:ea typeface="黑体" panose="02010600030101010101" pitchFamily="49" charset="-122"/>
            </a:endParaRPr>
          </a:p>
        </p:txBody>
      </p:sp>
      <p:sp>
        <p:nvSpPr>
          <p:cNvPr id="55315" name="TextBox 54"/>
          <p:cNvSpPr txBox="1">
            <a:spLocks noChangeArrowheads="1"/>
          </p:cNvSpPr>
          <p:nvPr/>
        </p:nvSpPr>
        <p:spPr bwMode="auto">
          <a:xfrm>
            <a:off x="4754564" y="4402667"/>
            <a:ext cx="2808287" cy="954107"/>
          </a:xfrm>
          <a:prstGeom prst="rect">
            <a:avLst/>
          </a:prstGeom>
          <a:noFill/>
          <a:ln w="9525">
            <a:noFill/>
            <a:miter lim="800000"/>
          </a:ln>
        </p:spPr>
        <p:txBody>
          <a:bodyPr>
            <a:spAutoFit/>
          </a:bodyPr>
          <a:lstStyle/>
          <a:p>
            <a:r>
              <a:rPr lang="zh-CN" altLang="en-US" sz="1400">
                <a:solidFill>
                  <a:schemeClr val="bg1"/>
                </a:solidFill>
              </a:rPr>
              <a:t>阿斯贝鲁双胞胎的妹妹。在多鲁美奇亚军入侵培吉特时被当成人质抓上运送著巨神兵的飞行艇。</a:t>
            </a:r>
            <a:endParaRPr lang="zh-CN" altLang="en-US" sz="1400">
              <a:solidFill>
                <a:schemeClr val="bg1"/>
              </a:solidFill>
            </a:endParaRPr>
          </a:p>
          <a:p>
            <a:endParaRPr lang="en-US" altLang="zh-CN" sz="1400">
              <a:solidFill>
                <a:schemeClr val="bg1"/>
              </a:solidFill>
              <a:ea typeface="微软雅黑" pitchFamily="34" charset="-122"/>
            </a:endParaRPr>
          </a:p>
        </p:txBody>
      </p:sp>
      <p:sp>
        <p:nvSpPr>
          <p:cNvPr id="55316" name="TextBox 55"/>
          <p:cNvSpPr txBox="1">
            <a:spLocks noChangeArrowheads="1"/>
          </p:cNvSpPr>
          <p:nvPr/>
        </p:nvSpPr>
        <p:spPr bwMode="auto">
          <a:xfrm flipH="1">
            <a:off x="3598863" y="5632451"/>
            <a:ext cx="893762"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03</a:t>
            </a:r>
            <a:endParaRPr lang="zh-CN" altLang="en-US" sz="2800" b="1">
              <a:solidFill>
                <a:srgbClr val="A6A6A6"/>
              </a:solidFill>
              <a:latin typeface="Arial Rounded MT Bold"/>
              <a:ea typeface="微软雅黑" pitchFamily="34" charset="-122"/>
            </a:endParaRPr>
          </a:p>
        </p:txBody>
      </p:sp>
      <p:sp>
        <p:nvSpPr>
          <p:cNvPr id="55317" name="TextBox 56"/>
          <p:cNvSpPr txBox="1">
            <a:spLocks noChangeArrowheads="1"/>
          </p:cNvSpPr>
          <p:nvPr/>
        </p:nvSpPr>
        <p:spPr bwMode="auto">
          <a:xfrm flipH="1">
            <a:off x="7858125" y="5632451"/>
            <a:ext cx="895350" cy="437043"/>
          </a:xfrm>
          <a:prstGeom prst="rect">
            <a:avLst/>
          </a:prstGeom>
          <a:noFill/>
          <a:ln w="9525">
            <a:noFill/>
            <a:miter lim="800000"/>
          </a:ln>
        </p:spPr>
        <p:txBody>
          <a:bodyPr>
            <a:spAutoFit/>
          </a:bodyPr>
          <a:lstStyle/>
          <a:p>
            <a:pPr algn="ctr">
              <a:lnSpc>
                <a:spcPct val="80000"/>
              </a:lnSpc>
            </a:pPr>
            <a:r>
              <a:rPr lang="en-US" altLang="zh-CN" sz="2800" b="1">
                <a:solidFill>
                  <a:srgbClr val="A6A6A6"/>
                </a:solidFill>
                <a:latin typeface="Arial Rounded MT Bold"/>
                <a:ea typeface="微软雅黑" pitchFamily="34" charset="-122"/>
              </a:rPr>
              <a:t>04</a:t>
            </a:r>
            <a:endParaRPr lang="zh-CN" altLang="en-US" sz="2800" b="1">
              <a:solidFill>
                <a:srgbClr val="A6A6A6"/>
              </a:solidFill>
              <a:latin typeface="Arial Rounded MT Bold"/>
              <a:ea typeface="微软雅黑" pitchFamily="34" charset="-122"/>
            </a:endParaRPr>
          </a:p>
        </p:txBody>
      </p:sp>
      <p:sp>
        <p:nvSpPr>
          <p:cNvPr id="45" name="TextBox 39"/>
          <p:cNvSpPr txBox="1">
            <a:spLocks noChangeArrowheads="1"/>
          </p:cNvSpPr>
          <p:nvPr/>
        </p:nvSpPr>
        <p:spPr bwMode="auto">
          <a:xfrm>
            <a:off x="304800" y="457200"/>
            <a:ext cx="6507163" cy="369332"/>
          </a:xfrm>
          <a:prstGeom prst="rect">
            <a:avLst/>
          </a:prstGeom>
          <a:noFill/>
          <a:ln w="9525">
            <a:noFill/>
            <a:miter lim="800000"/>
          </a:ln>
        </p:spPr>
        <p:txBody>
          <a:bodyPr>
            <a:spAutoFit/>
          </a:bodyPr>
          <a:lstStyle/>
          <a:p>
            <a:r>
              <a:rPr lang="en-US" altLang="zh-CN" dirty="0" smtClean="0">
                <a:latin typeface="黑体" panose="02010600030101010101" pitchFamily="49" charset="-122"/>
                <a:ea typeface="黑体" panose="02010600030101010101" pitchFamily="49" charset="-122"/>
              </a:rPr>
              <a:t>1.3 </a:t>
            </a:r>
            <a:r>
              <a:rPr lang="zh-CN" altLang="en-US" dirty="0" smtClean="0">
                <a:latin typeface="黑体" panose="02010600030101010101" pitchFamily="49" charset="-122"/>
                <a:ea typeface="黑体" panose="02010600030101010101" pitchFamily="49" charset="-122"/>
              </a:rPr>
              <a:t>大</a:t>
            </a:r>
            <a:r>
              <a:rPr lang="zh-CN" altLang="en-US" dirty="0">
                <a:latin typeface="黑体" panose="02010600030101010101" pitchFamily="49" charset="-122"/>
                <a:ea typeface="黑体" panose="02010600030101010101" pitchFamily="49" charset="-122"/>
              </a:rPr>
              <a:t>师作品</a:t>
            </a:r>
            <a:r>
              <a:rPr lang="en-US" altLang="zh-CN" dirty="0">
                <a:latin typeface="黑体" panose="02010600030101010101" pitchFamily="49" charset="-122"/>
                <a:ea typeface="黑体" panose="02010600030101010101" pitchFamily="49" charset="-122"/>
              </a:rPr>
              <a:t>《</a:t>
            </a:r>
            <a:r>
              <a:rPr lang="zh-CN" altLang="en-US" dirty="0">
                <a:latin typeface="黑体" panose="02010600030101010101" pitchFamily="49" charset="-122"/>
                <a:ea typeface="黑体" panose="02010600030101010101" pitchFamily="49" charset="-122"/>
              </a:rPr>
              <a:t>风之谷</a:t>
            </a:r>
            <a:r>
              <a:rPr lang="en-US" altLang="zh-CN" dirty="0" smtClean="0">
                <a:latin typeface="黑体" panose="02010600030101010101" pitchFamily="49" charset="-122"/>
                <a:ea typeface="黑体" panose="02010600030101010101" pitchFamily="49" charset="-122"/>
              </a:rPr>
              <a:t>》--</a:t>
            </a:r>
            <a:r>
              <a:rPr lang="zh-CN" altLang="en-US" dirty="0" smtClean="0">
                <a:latin typeface="黑体" panose="02010600030101010101" pitchFamily="49" charset="-122"/>
                <a:ea typeface="黑体" panose="02010600030101010101" pitchFamily="49" charset="-122"/>
              </a:rPr>
              <a:t>角色介绍</a:t>
            </a:r>
            <a:endParaRPr lang="zh-CN" altLang="en-US" dirty="0">
              <a:latin typeface="黑体" panose="02010600030101010101" pitchFamily="49" charset="-122"/>
              <a:ea typeface="黑体" panose="02010600030101010101" pitchFamily="49" charset="-122"/>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2172</Words>
  <Application>WPS 演示</Application>
  <PresentationFormat>全屏显示(4:3)</PresentationFormat>
  <Paragraphs>194</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方正启体简体</vt:lpstr>
      <vt:lpstr>黑体</vt:lpstr>
      <vt:lpstr>微软雅黑</vt:lpstr>
      <vt:lpstr>Calibri</vt:lpstr>
      <vt:lpstr>Agency FB</vt:lpstr>
      <vt:lpstr>Arial Rounded MT Bold</vt:lpstr>
      <vt:lpstr>Lucida Sans Unicode</vt:lpstr>
      <vt:lpstr>Arial Unicode MS</vt:lpstr>
      <vt:lpstr>Courier New</vt:lpstr>
      <vt:lpstr>Office Theme</vt:lpstr>
      <vt:lpstr>1. 风之谷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风之谷</dc:title>
  <dc:creator>Administrator</dc:creator>
  <cp:lastModifiedBy>Administrator</cp:lastModifiedBy>
  <cp:revision>9</cp:revision>
  <dcterms:created xsi:type="dcterms:W3CDTF">2006-08-16T00:00:00Z</dcterms:created>
  <dcterms:modified xsi:type="dcterms:W3CDTF">2020-03-12T02:10:52Z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