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86"/>
  </p:notesMasterIdLst>
  <p:handoutMasterIdLst>
    <p:handoutMasterId r:id="rId87"/>
  </p:handoutMasterIdLst>
  <p:sldIdLst>
    <p:sldId id="356" r:id="rId3"/>
    <p:sldId id="374" r:id="rId4"/>
    <p:sldId id="375" r:id="rId5"/>
    <p:sldId id="378" r:id="rId6"/>
    <p:sldId id="379" r:id="rId7"/>
    <p:sldId id="400" r:id="rId8"/>
    <p:sldId id="445" r:id="rId9"/>
    <p:sldId id="380" r:id="rId10"/>
    <p:sldId id="377" r:id="rId11"/>
    <p:sldId id="376" r:id="rId12"/>
    <p:sldId id="381" r:id="rId13"/>
    <p:sldId id="382" r:id="rId14"/>
    <p:sldId id="383" r:id="rId15"/>
    <p:sldId id="384" r:id="rId16"/>
    <p:sldId id="386" r:id="rId17"/>
    <p:sldId id="385" r:id="rId18"/>
    <p:sldId id="387" r:id="rId19"/>
    <p:sldId id="389" r:id="rId20"/>
    <p:sldId id="388" r:id="rId21"/>
    <p:sldId id="398" r:id="rId22"/>
    <p:sldId id="390" r:id="rId23"/>
    <p:sldId id="391" r:id="rId24"/>
    <p:sldId id="399" r:id="rId25"/>
    <p:sldId id="393" r:id="rId26"/>
    <p:sldId id="395" r:id="rId27"/>
    <p:sldId id="394" r:id="rId28"/>
    <p:sldId id="401" r:id="rId29"/>
    <p:sldId id="402" r:id="rId30"/>
    <p:sldId id="450" r:id="rId31"/>
    <p:sldId id="446" r:id="rId32"/>
    <p:sldId id="447" r:id="rId33"/>
    <p:sldId id="448" r:id="rId34"/>
    <p:sldId id="361" r:id="rId35"/>
    <p:sldId id="360" r:id="rId36"/>
    <p:sldId id="403" r:id="rId37"/>
    <p:sldId id="404" r:id="rId38"/>
    <p:sldId id="449" r:id="rId39"/>
    <p:sldId id="451" r:id="rId40"/>
    <p:sldId id="406" r:id="rId41"/>
    <p:sldId id="363" r:id="rId42"/>
    <p:sldId id="452" r:id="rId43"/>
    <p:sldId id="407" r:id="rId44"/>
    <p:sldId id="409" r:id="rId45"/>
    <p:sldId id="408" r:id="rId46"/>
    <p:sldId id="367" r:id="rId47"/>
    <p:sldId id="411" r:id="rId48"/>
    <p:sldId id="453" r:id="rId49"/>
    <p:sldId id="368" r:id="rId50"/>
    <p:sldId id="454" r:id="rId51"/>
    <p:sldId id="369" r:id="rId52"/>
    <p:sldId id="455" r:id="rId53"/>
    <p:sldId id="413" r:id="rId54"/>
    <p:sldId id="412" r:id="rId55"/>
    <p:sldId id="414" r:id="rId56"/>
    <p:sldId id="415" r:id="rId57"/>
    <p:sldId id="417" r:id="rId58"/>
    <p:sldId id="418" r:id="rId59"/>
    <p:sldId id="419" r:id="rId60"/>
    <p:sldId id="420" r:id="rId61"/>
    <p:sldId id="422" r:id="rId62"/>
    <p:sldId id="425" r:id="rId63"/>
    <p:sldId id="423" r:id="rId64"/>
    <p:sldId id="424" r:id="rId65"/>
    <p:sldId id="428" r:id="rId66"/>
    <p:sldId id="429" r:id="rId67"/>
    <p:sldId id="457" r:id="rId68"/>
    <p:sldId id="430" r:id="rId69"/>
    <p:sldId id="431" r:id="rId70"/>
    <p:sldId id="459" r:id="rId71"/>
    <p:sldId id="458" r:id="rId72"/>
    <p:sldId id="433" r:id="rId73"/>
    <p:sldId id="444" r:id="rId74"/>
    <p:sldId id="435" r:id="rId75"/>
    <p:sldId id="436" r:id="rId76"/>
    <p:sldId id="437" r:id="rId77"/>
    <p:sldId id="439" r:id="rId78"/>
    <p:sldId id="438" r:id="rId79"/>
    <p:sldId id="440" r:id="rId80"/>
    <p:sldId id="441" r:id="rId81"/>
    <p:sldId id="442" r:id="rId82"/>
    <p:sldId id="373" r:id="rId83"/>
    <p:sldId id="456" r:id="rId84"/>
    <p:sldId id="283" r:id="rId85"/>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AEDA"/>
    <a:srgbClr val="003366"/>
    <a:srgbClr val="00141A"/>
    <a:srgbClr val="E2F8FE"/>
    <a:srgbClr val="CEF4FE"/>
    <a:srgbClr val="A1E9FD"/>
    <a:srgbClr val="BEF0FE"/>
    <a:srgbClr val="ACECFE"/>
    <a:srgbClr val="000066"/>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9452" autoAdjust="0"/>
  </p:normalViewPr>
  <p:slideViewPr>
    <p:cSldViewPr>
      <p:cViewPr>
        <p:scale>
          <a:sx n="100" d="100"/>
          <a:sy n="100" d="100"/>
        </p:scale>
        <p:origin x="-72" y="17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67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449A4BDD-795E-4DDA-A064-6DA5560CB15F}" type="datetimeFigureOut">
              <a:rPr lang="zh-CN" altLang="en-US"/>
              <a:pPr>
                <a:defRPr/>
              </a:pPr>
              <a:t>2014/6/4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29542252-12EA-4F1D-87C7-098B00F57D05}" type="slidenum">
              <a:rPr lang="zh-CN" altLang="en-US"/>
              <a:pPr>
                <a:defRPr/>
              </a:pPr>
              <a:t>‹#›</a:t>
            </a:fld>
            <a:endParaRPr lang="zh-CN" altLang="en-US"/>
          </a:p>
        </p:txBody>
      </p:sp>
    </p:spTree>
    <p:extLst>
      <p:ext uri="{BB962C8B-B14F-4D97-AF65-F5344CB8AC3E}">
        <p14:creationId xmlns:p14="http://schemas.microsoft.com/office/powerpoint/2010/main" val="3245440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4958E590-F2A8-42A0-92C9-A18442B2CAEE}" type="datetimeFigureOut">
              <a:rPr lang="zh-CN" altLang="en-US"/>
              <a:pPr>
                <a:defRPr/>
              </a:pPr>
              <a:t>2014/6/4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60008A3B-F16F-453A-87CB-EE5BE1B0B63C}" type="slidenum">
              <a:rPr lang="zh-CN" altLang="en-US"/>
              <a:pPr>
                <a:defRPr/>
              </a:pPr>
              <a:t>‹#›</a:t>
            </a:fld>
            <a:endParaRPr lang="zh-CN" altLang="en-US"/>
          </a:p>
        </p:txBody>
      </p:sp>
    </p:spTree>
    <p:extLst>
      <p:ext uri="{BB962C8B-B14F-4D97-AF65-F5344CB8AC3E}">
        <p14:creationId xmlns:p14="http://schemas.microsoft.com/office/powerpoint/2010/main" val="7727744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noTextEdit="1"/>
          </p:cNvSpPr>
          <p:nvPr>
            <p:ph type="sldImg"/>
          </p:nvPr>
        </p:nvSpPr>
        <p:spPr bwMode="auto">
          <a:noFill/>
          <a:ln>
            <a:solidFill>
              <a:srgbClr val="000000"/>
            </a:solidFill>
            <a:miter lim="800000"/>
            <a:headEnd/>
            <a:tailEnd/>
          </a:ln>
        </p:spPr>
      </p:sp>
      <p:sp>
        <p:nvSpPr>
          <p:cNvPr id="3072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49507"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8EA23E42-DB72-4FF9-A585-A2F1359E9197}" type="slidenum">
              <a:rPr lang="zh-CN" altLang="en-US" sz="1200">
                <a:latin typeface="+mn-lt"/>
                <a:ea typeface="+mn-ea"/>
              </a:rPr>
              <a:pPr algn="r">
                <a:defRPr/>
              </a:pPr>
              <a:t>2</a:t>
            </a:fld>
            <a:endParaRPr lang="en-US" altLang="zh-CN" sz="1200">
              <a:latin typeface="+mn-lt"/>
              <a:ea typeface="+mn-e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noFill/>
          <a:ln>
            <a:solidFill>
              <a:srgbClr val="000000"/>
            </a:solidFill>
            <a:miter lim="800000"/>
            <a:headEnd/>
            <a:tailEnd/>
          </a:ln>
        </p:spPr>
      </p:sp>
      <p:sp>
        <p:nvSpPr>
          <p:cNvPr id="50178"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1"/>
          <p:cNvSpPr>
            <a:spLocks noGrp="1" noRot="1" noChangeAspect="1" noTextEdit="1"/>
          </p:cNvSpPr>
          <p:nvPr>
            <p:ph type="sldImg"/>
          </p:nvPr>
        </p:nvSpPr>
        <p:spPr bwMode="auto">
          <a:noFill/>
          <a:ln>
            <a:solidFill>
              <a:srgbClr val="000000"/>
            </a:solidFill>
            <a:miter lim="800000"/>
            <a:headEnd/>
            <a:tailEnd/>
          </a:ln>
        </p:spPr>
      </p:sp>
      <p:sp>
        <p:nvSpPr>
          <p:cNvPr id="5427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19811"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CE436BA3-74BE-4255-8D50-CF81FA5AEFB7}" type="slidenum">
              <a:rPr lang="zh-CN" altLang="en-US" sz="1200">
                <a:latin typeface="+mn-lt"/>
                <a:ea typeface="+mn-ea"/>
              </a:rPr>
              <a:pPr algn="r">
                <a:defRPr/>
              </a:pPr>
              <a:t>17</a:t>
            </a:fld>
            <a:endParaRPr lang="en-US" altLang="zh-CN" sz="1200">
              <a:latin typeface="+mn-lt"/>
              <a:ea typeface="+mn-e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p:cNvSpPr>
            <a:spLocks noGrp="1" noRot="1" noChangeAspect="1" noTextEdit="1"/>
          </p:cNvSpPr>
          <p:nvPr>
            <p:ph type="sldImg"/>
          </p:nvPr>
        </p:nvSpPr>
        <p:spPr bwMode="auto">
          <a:noFill/>
          <a:ln>
            <a:solidFill>
              <a:srgbClr val="000000"/>
            </a:solidFill>
            <a:miter lim="800000"/>
            <a:headEnd/>
            <a:tailEnd/>
          </a:ln>
        </p:spPr>
      </p:sp>
      <p:sp>
        <p:nvSpPr>
          <p:cNvPr id="5734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19811"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7367B32E-C645-43C9-A73F-C68392EE03DC}" type="slidenum">
              <a:rPr lang="zh-CN" altLang="en-US" sz="1200">
                <a:latin typeface="+mn-lt"/>
                <a:ea typeface="+mn-ea"/>
              </a:rPr>
              <a:pPr algn="r">
                <a:defRPr/>
              </a:pPr>
              <a:t>19</a:t>
            </a:fld>
            <a:endParaRPr lang="en-US" altLang="zh-CN" sz="1200">
              <a:latin typeface="+mn-lt"/>
              <a:ea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幻灯片图像占位符 1"/>
          <p:cNvSpPr>
            <a:spLocks noGrp="1" noRot="1" noChangeAspect="1" noTextEdit="1"/>
          </p:cNvSpPr>
          <p:nvPr>
            <p:ph type="sldImg"/>
          </p:nvPr>
        </p:nvSpPr>
        <p:spPr bwMode="auto">
          <a:noFill/>
          <a:ln>
            <a:solidFill>
              <a:srgbClr val="000000"/>
            </a:solidFill>
            <a:miter lim="800000"/>
            <a:headEnd/>
            <a:tailEnd/>
          </a:ln>
        </p:spPr>
      </p:sp>
      <p:sp>
        <p:nvSpPr>
          <p:cNvPr id="5939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19811"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EAF55B3D-2C3A-454D-A878-FDDB1FC52D58}" type="slidenum">
              <a:rPr lang="zh-CN" altLang="en-US" sz="1200">
                <a:latin typeface="+mn-lt"/>
                <a:ea typeface="+mn-ea"/>
              </a:rPr>
              <a:pPr algn="r">
                <a:defRPr/>
              </a:pPr>
              <a:t>20</a:t>
            </a:fld>
            <a:endParaRPr lang="en-US" altLang="zh-CN" sz="1200">
              <a:latin typeface="+mn-lt"/>
              <a:ea typeface="+mn-e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幻灯片图像占位符 1"/>
          <p:cNvSpPr>
            <a:spLocks noGrp="1" noRot="1" noChangeAspect="1" noTextEdit="1"/>
          </p:cNvSpPr>
          <p:nvPr>
            <p:ph type="sldImg"/>
          </p:nvPr>
        </p:nvSpPr>
        <p:spPr bwMode="auto">
          <a:noFill/>
          <a:ln>
            <a:solidFill>
              <a:srgbClr val="000000"/>
            </a:solidFill>
            <a:miter lim="800000"/>
            <a:headEnd/>
            <a:tailEnd/>
          </a:ln>
        </p:spPr>
      </p:sp>
      <p:sp>
        <p:nvSpPr>
          <p:cNvPr id="6144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19811"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BFAD2187-419E-448A-8DF8-B05A05065849}" type="slidenum">
              <a:rPr lang="zh-CN" altLang="en-US" sz="1200">
                <a:latin typeface="+mn-lt"/>
                <a:ea typeface="+mn-ea"/>
              </a:rPr>
              <a:pPr algn="r">
                <a:defRPr/>
              </a:pPr>
              <a:t>21</a:t>
            </a:fld>
            <a:endParaRPr lang="en-US" altLang="zh-CN" sz="1200">
              <a:latin typeface="+mn-lt"/>
              <a:ea typeface="+mn-e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幻灯片图像占位符 1"/>
          <p:cNvSpPr>
            <a:spLocks noGrp="1" noRot="1" noChangeAspect="1" noTextEdit="1"/>
          </p:cNvSpPr>
          <p:nvPr>
            <p:ph type="sldImg"/>
          </p:nvPr>
        </p:nvSpPr>
        <p:spPr bwMode="auto">
          <a:noFill/>
          <a:ln>
            <a:solidFill>
              <a:srgbClr val="000000"/>
            </a:solidFill>
            <a:miter lim="800000"/>
            <a:headEnd/>
            <a:tailEnd/>
          </a:ln>
        </p:spPr>
      </p:sp>
      <p:sp>
        <p:nvSpPr>
          <p:cNvPr id="6349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19811"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895439C0-624E-403B-BAF3-59353C4C6574}" type="slidenum">
              <a:rPr lang="zh-CN" altLang="en-US" sz="1200">
                <a:latin typeface="+mn-lt"/>
                <a:ea typeface="+mn-ea"/>
              </a:rPr>
              <a:pPr algn="r">
                <a:defRPr/>
              </a:pPr>
              <a:t>22</a:t>
            </a:fld>
            <a:endParaRPr lang="en-US" altLang="zh-CN" sz="1200">
              <a:latin typeface="+mn-lt"/>
              <a:ea typeface="+mn-e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noTextEdit="1"/>
          </p:cNvSpPr>
          <p:nvPr>
            <p:ph type="sldImg"/>
          </p:nvPr>
        </p:nvSpPr>
        <p:spPr bwMode="auto">
          <a:noFill/>
          <a:ln>
            <a:solidFill>
              <a:srgbClr val="000000"/>
            </a:solidFill>
            <a:miter lim="800000"/>
            <a:headEnd/>
            <a:tailEnd/>
          </a:ln>
        </p:spPr>
      </p:sp>
      <p:sp>
        <p:nvSpPr>
          <p:cNvPr id="6553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19811"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1481A184-05DF-41E5-A89B-F81479C83565}" type="slidenum">
              <a:rPr lang="zh-CN" altLang="en-US" sz="1200">
                <a:latin typeface="+mn-lt"/>
                <a:ea typeface="+mn-ea"/>
              </a:rPr>
              <a:pPr algn="r">
                <a:defRPr/>
              </a:pPr>
              <a:t>23</a:t>
            </a:fld>
            <a:endParaRPr lang="en-US" altLang="zh-CN" sz="1200">
              <a:latin typeface="+mn-lt"/>
              <a:ea typeface="+mn-e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幻灯片图像占位符 1"/>
          <p:cNvSpPr>
            <a:spLocks noGrp="1" noRot="1" noChangeAspect="1" noTextEdit="1"/>
          </p:cNvSpPr>
          <p:nvPr>
            <p:ph type="sldImg"/>
          </p:nvPr>
        </p:nvSpPr>
        <p:spPr bwMode="auto">
          <a:noFill/>
          <a:ln>
            <a:solidFill>
              <a:srgbClr val="000000"/>
            </a:solidFill>
            <a:miter lim="800000"/>
            <a:headEnd/>
            <a:tailEnd/>
          </a:ln>
        </p:spPr>
      </p:sp>
      <p:sp>
        <p:nvSpPr>
          <p:cNvPr id="7065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49507"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F56B1283-5A39-4184-91F5-83932242A5C4}" type="slidenum">
              <a:rPr lang="zh-CN" altLang="en-US" sz="1200">
                <a:latin typeface="+mn-lt"/>
                <a:ea typeface="+mn-ea"/>
              </a:rPr>
              <a:pPr algn="r">
                <a:defRPr/>
              </a:pPr>
              <a:t>27</a:t>
            </a:fld>
            <a:endParaRPr lang="en-US" altLang="zh-CN" sz="1200">
              <a:latin typeface="+mn-lt"/>
              <a:ea typeface="+mn-e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幻灯片图像占位符 1"/>
          <p:cNvSpPr>
            <a:spLocks noGrp="1" noRot="1" noChangeAspect="1" noTextEdit="1"/>
          </p:cNvSpPr>
          <p:nvPr>
            <p:ph type="sldImg"/>
          </p:nvPr>
        </p:nvSpPr>
        <p:spPr bwMode="auto">
          <a:noFill/>
          <a:ln>
            <a:solidFill>
              <a:srgbClr val="000000"/>
            </a:solidFill>
            <a:miter lim="800000"/>
            <a:headEnd/>
            <a:tailEnd/>
          </a:ln>
        </p:spPr>
      </p:sp>
      <p:sp>
        <p:nvSpPr>
          <p:cNvPr id="7270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15715"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95DB6683-8E28-4DCA-8184-D67919B52ACC}" type="slidenum">
              <a:rPr lang="zh-CN" altLang="en-US" sz="1200">
                <a:latin typeface="+mn-lt"/>
                <a:ea typeface="+mn-ea"/>
              </a:rPr>
              <a:pPr algn="r">
                <a:defRPr/>
              </a:pPr>
              <a:t>28</a:t>
            </a:fld>
            <a:endParaRPr lang="en-US" altLang="zh-CN" sz="1200">
              <a:latin typeface="+mn-lt"/>
              <a:ea typeface="+mn-e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幻灯片图像占位符 1"/>
          <p:cNvSpPr>
            <a:spLocks noGrp="1" noRot="1" noChangeAspect="1"/>
          </p:cNvSpPr>
          <p:nvPr>
            <p:ph type="sldImg"/>
          </p:nvPr>
        </p:nvSpPr>
        <p:spPr bwMode="auto">
          <a:noFill/>
          <a:ln>
            <a:solidFill>
              <a:srgbClr val="000000"/>
            </a:solidFill>
            <a:miter lim="800000"/>
            <a:headEnd/>
            <a:tailEnd/>
          </a:ln>
        </p:spPr>
      </p:sp>
      <p:sp>
        <p:nvSpPr>
          <p:cNvPr id="7475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1776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AFBE68-F887-4BF9-9943-E40BFE00E4A9}" type="slidenum">
              <a:rPr lang="zh-CN" altLang="en-US"/>
              <a:pPr fontAlgn="base">
                <a:spcBef>
                  <a:spcPct val="0"/>
                </a:spcBef>
                <a:spcAft>
                  <a:spcPct val="0"/>
                </a:spcAft>
                <a:defRPr/>
              </a:pPr>
              <a:t>29</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noTextEdit="1"/>
          </p:cNvSpPr>
          <p:nvPr>
            <p:ph type="sldImg"/>
          </p:nvPr>
        </p:nvSpPr>
        <p:spPr bwMode="auto">
          <a:noFill/>
          <a:ln>
            <a:solidFill>
              <a:srgbClr val="000000"/>
            </a:solidFill>
            <a:miter lim="800000"/>
            <a:headEnd/>
            <a:tailEnd/>
          </a:ln>
        </p:spPr>
      </p:sp>
      <p:sp>
        <p:nvSpPr>
          <p:cNvPr id="3277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49507"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8DE7E50B-D1E5-49A3-86D0-24BC55775108}" type="slidenum">
              <a:rPr lang="zh-CN" altLang="en-US" sz="1200">
                <a:latin typeface="+mn-lt"/>
                <a:ea typeface="+mn-ea"/>
              </a:rPr>
              <a:pPr algn="r">
                <a:defRPr/>
              </a:pPr>
              <a:t>3</a:t>
            </a:fld>
            <a:endParaRPr lang="en-US" altLang="zh-CN" sz="1200">
              <a:latin typeface="+mn-lt"/>
              <a:ea typeface="+mn-e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幻灯片图像占位符 1"/>
          <p:cNvSpPr>
            <a:spLocks noGrp="1" noRot="1" noChangeAspect="1" noTextEdit="1"/>
          </p:cNvSpPr>
          <p:nvPr>
            <p:ph type="sldImg"/>
          </p:nvPr>
        </p:nvSpPr>
        <p:spPr bwMode="auto">
          <a:noFill/>
          <a:ln>
            <a:solidFill>
              <a:srgbClr val="000000"/>
            </a:solidFill>
            <a:miter lim="800000"/>
            <a:headEnd/>
            <a:tailEnd/>
          </a:ln>
        </p:spPr>
      </p:sp>
      <p:sp>
        <p:nvSpPr>
          <p:cNvPr id="7270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15715"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95DB6683-8E28-4DCA-8184-D67919B52ACC}" type="slidenum">
              <a:rPr lang="zh-CN" altLang="en-US" sz="1200">
                <a:latin typeface="+mn-lt"/>
                <a:ea typeface="+mn-ea"/>
              </a:rPr>
              <a:pPr algn="r">
                <a:defRPr/>
              </a:pPr>
              <a:t>30</a:t>
            </a:fld>
            <a:endParaRPr lang="en-US" altLang="zh-CN" sz="1200">
              <a:latin typeface="+mn-lt"/>
              <a:ea typeface="+mn-e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幻灯片图像占位符 1"/>
          <p:cNvSpPr>
            <a:spLocks noGrp="1" noRot="1" noChangeAspect="1" noTextEdit="1"/>
          </p:cNvSpPr>
          <p:nvPr>
            <p:ph type="sldImg"/>
          </p:nvPr>
        </p:nvSpPr>
        <p:spPr bwMode="auto">
          <a:noFill/>
          <a:ln>
            <a:solidFill>
              <a:srgbClr val="000000"/>
            </a:solidFill>
            <a:miter lim="800000"/>
            <a:headEnd/>
            <a:tailEnd/>
          </a:ln>
        </p:spPr>
      </p:sp>
      <p:sp>
        <p:nvSpPr>
          <p:cNvPr id="7270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15715"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95DB6683-8E28-4DCA-8184-D67919B52ACC}" type="slidenum">
              <a:rPr lang="zh-CN" altLang="en-US" sz="1200">
                <a:latin typeface="+mn-lt"/>
                <a:ea typeface="+mn-ea"/>
              </a:rPr>
              <a:pPr algn="r">
                <a:defRPr/>
              </a:pPr>
              <a:t>31</a:t>
            </a:fld>
            <a:endParaRPr lang="en-US" altLang="zh-CN" sz="1200">
              <a:latin typeface="+mn-lt"/>
              <a:ea typeface="+mn-e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幻灯片图像占位符 1"/>
          <p:cNvSpPr>
            <a:spLocks noGrp="1" noRot="1" noChangeAspect="1" noTextEdit="1"/>
          </p:cNvSpPr>
          <p:nvPr>
            <p:ph type="sldImg"/>
          </p:nvPr>
        </p:nvSpPr>
        <p:spPr bwMode="auto">
          <a:noFill/>
          <a:ln>
            <a:solidFill>
              <a:srgbClr val="000000"/>
            </a:solidFill>
            <a:miter lim="800000"/>
            <a:headEnd/>
            <a:tailEnd/>
          </a:ln>
        </p:spPr>
      </p:sp>
      <p:sp>
        <p:nvSpPr>
          <p:cNvPr id="7270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15715"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95DB6683-8E28-4DCA-8184-D67919B52ACC}" type="slidenum">
              <a:rPr lang="zh-CN" altLang="en-US" sz="1200">
                <a:latin typeface="+mn-lt"/>
                <a:ea typeface="+mn-ea"/>
              </a:rPr>
              <a:pPr algn="r">
                <a:defRPr/>
              </a:pPr>
              <a:t>32</a:t>
            </a:fld>
            <a:endParaRPr lang="en-US" altLang="zh-CN" sz="1200">
              <a:latin typeface="+mn-lt"/>
              <a:ea typeface="+mn-e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幻灯片图像占位符 1"/>
          <p:cNvSpPr>
            <a:spLocks noGrp="1" noRot="1" noChangeAspect="1"/>
          </p:cNvSpPr>
          <p:nvPr>
            <p:ph type="sldImg"/>
          </p:nvPr>
        </p:nvSpPr>
        <p:spPr bwMode="auto">
          <a:noFill/>
          <a:ln>
            <a:solidFill>
              <a:srgbClr val="000000"/>
            </a:solidFill>
            <a:miter lim="800000"/>
            <a:headEnd/>
            <a:tailEnd/>
          </a:ln>
        </p:spPr>
      </p:sp>
      <p:sp>
        <p:nvSpPr>
          <p:cNvPr id="7680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1981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1ED62A-2504-43F9-9E99-AB7C5EA41851}" type="slidenum">
              <a:rPr lang="zh-CN" altLang="en-US"/>
              <a:pPr fontAlgn="base">
                <a:spcBef>
                  <a:spcPct val="0"/>
                </a:spcBef>
                <a:spcAft>
                  <a:spcPct val="0"/>
                </a:spcAft>
                <a:defRPr/>
              </a:pPr>
              <a:t>33</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幻灯片图像占位符 1"/>
          <p:cNvSpPr>
            <a:spLocks noGrp="1" noRot="1" noChangeAspect="1"/>
          </p:cNvSpPr>
          <p:nvPr>
            <p:ph type="sldImg"/>
          </p:nvPr>
        </p:nvSpPr>
        <p:spPr bwMode="auto">
          <a:noFill/>
          <a:ln>
            <a:solidFill>
              <a:srgbClr val="000000"/>
            </a:solidFill>
            <a:miter lim="800000"/>
            <a:headEnd/>
            <a:tailEnd/>
          </a:ln>
        </p:spPr>
      </p:sp>
      <p:sp>
        <p:nvSpPr>
          <p:cNvPr id="7987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2288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7B70A4-D594-4DF7-ABA7-C7C48C18358B}" type="slidenum">
              <a:rPr lang="zh-CN" altLang="en-US"/>
              <a:pPr fontAlgn="base">
                <a:spcBef>
                  <a:spcPct val="0"/>
                </a:spcBef>
                <a:spcAft>
                  <a:spcPct val="0"/>
                </a:spcAft>
                <a:defRPr/>
              </a:pPr>
              <a:t>34</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幻灯片图像占位符 1"/>
          <p:cNvSpPr>
            <a:spLocks noGrp="1" noRot="1" noChangeAspect="1"/>
          </p:cNvSpPr>
          <p:nvPr>
            <p:ph type="sldImg"/>
          </p:nvPr>
        </p:nvSpPr>
        <p:spPr bwMode="auto">
          <a:noFill/>
          <a:ln>
            <a:solidFill>
              <a:srgbClr val="000000"/>
            </a:solidFill>
            <a:miter lim="800000"/>
            <a:headEnd/>
            <a:tailEnd/>
          </a:ln>
        </p:spPr>
      </p:sp>
      <p:sp>
        <p:nvSpPr>
          <p:cNvPr id="14336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4541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86B76D-E5C4-4042-AF37-3EEF9378D38B}" type="slidenum">
              <a:rPr lang="zh-CN" altLang="en-US"/>
              <a:pPr fontAlgn="base">
                <a:spcBef>
                  <a:spcPct val="0"/>
                </a:spcBef>
                <a:spcAft>
                  <a:spcPct val="0"/>
                </a:spcAft>
                <a:defRPr/>
              </a:pPr>
              <a:t>40</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幻灯片图像占位符 1"/>
          <p:cNvSpPr>
            <a:spLocks noGrp="1" noRot="1" noChangeAspect="1" noTextEdit="1"/>
          </p:cNvSpPr>
          <p:nvPr>
            <p:ph type="sldImg"/>
          </p:nvPr>
        </p:nvSpPr>
        <p:spPr bwMode="auto">
          <a:noFill/>
          <a:ln>
            <a:solidFill>
              <a:srgbClr val="000000"/>
            </a:solidFill>
            <a:miter lim="800000"/>
            <a:headEnd/>
            <a:tailEnd/>
          </a:ln>
        </p:spPr>
      </p:sp>
      <p:sp>
        <p:nvSpPr>
          <p:cNvPr id="16691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45411"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3458770D-2A51-4835-9F65-AE2F5AF28063}" type="slidenum">
              <a:rPr lang="zh-CN" altLang="en-US" sz="1200">
                <a:latin typeface="+mn-lt"/>
                <a:ea typeface="+mn-ea"/>
              </a:rPr>
              <a:pPr algn="r">
                <a:defRPr/>
              </a:pPr>
              <a:t>42</a:t>
            </a:fld>
            <a:endParaRPr lang="en-US" altLang="zh-CN" sz="1200">
              <a:latin typeface="+mn-lt"/>
              <a:ea typeface="+mn-ea"/>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幻灯片图像占位符 1"/>
          <p:cNvSpPr>
            <a:spLocks noGrp="1" noRot="1" noChangeAspect="1"/>
          </p:cNvSpPr>
          <p:nvPr>
            <p:ph type="sldImg"/>
          </p:nvPr>
        </p:nvSpPr>
        <p:spPr bwMode="auto">
          <a:noFill/>
          <a:ln>
            <a:solidFill>
              <a:srgbClr val="000000"/>
            </a:solidFill>
            <a:miter lim="800000"/>
            <a:headEnd/>
            <a:tailEnd/>
          </a:ln>
        </p:spPr>
      </p:sp>
      <p:sp>
        <p:nvSpPr>
          <p:cNvPr id="1740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4950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E744BB-BFFB-4741-8561-52ABFA180416}" type="slidenum">
              <a:rPr lang="zh-CN" altLang="en-US"/>
              <a:pPr fontAlgn="base">
                <a:spcBef>
                  <a:spcPct val="0"/>
                </a:spcBef>
                <a:spcAft>
                  <a:spcPct val="0"/>
                </a:spcAft>
                <a:defRPr/>
              </a:pPr>
              <a:t>50</a:t>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幻灯片图像占位符 1"/>
          <p:cNvSpPr>
            <a:spLocks noGrp="1" noRot="1" noChangeAspect="1"/>
          </p:cNvSpPr>
          <p:nvPr>
            <p:ph type="sldImg"/>
          </p:nvPr>
        </p:nvSpPr>
        <p:spPr bwMode="auto">
          <a:noFill/>
          <a:ln>
            <a:solidFill>
              <a:srgbClr val="000000"/>
            </a:solidFill>
            <a:miter lim="800000"/>
            <a:headEnd/>
            <a:tailEnd/>
          </a:ln>
        </p:spPr>
      </p:sp>
      <p:sp>
        <p:nvSpPr>
          <p:cNvPr id="1740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4950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E744BB-BFFB-4741-8561-52ABFA180416}" type="slidenum">
              <a:rPr lang="zh-CN" altLang="en-US"/>
              <a:pPr fontAlgn="base">
                <a:spcBef>
                  <a:spcPct val="0"/>
                </a:spcBef>
                <a:spcAft>
                  <a:spcPct val="0"/>
                </a:spcAft>
                <a:defRPr/>
              </a:pPr>
              <a:t>51</a:t>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幻灯片图像占位符 1"/>
          <p:cNvSpPr>
            <a:spLocks noGrp="1" noRot="1" noChangeAspect="1" noTextEdit="1"/>
          </p:cNvSpPr>
          <p:nvPr>
            <p:ph type="sldImg"/>
          </p:nvPr>
        </p:nvSpPr>
        <p:spPr bwMode="auto">
          <a:noFill/>
          <a:ln>
            <a:solidFill>
              <a:srgbClr val="000000"/>
            </a:solidFill>
            <a:miter lim="800000"/>
            <a:headEnd/>
            <a:tailEnd/>
          </a:ln>
        </p:spPr>
      </p:sp>
      <p:sp>
        <p:nvSpPr>
          <p:cNvPr id="17817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49507"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BC1EB44F-D8A3-408C-BF70-08599750E0F5}" type="slidenum">
              <a:rPr lang="zh-CN" altLang="en-US" sz="1200">
                <a:latin typeface="+mn-lt"/>
                <a:ea typeface="+mn-ea"/>
              </a:rPr>
              <a:pPr algn="r">
                <a:defRPr/>
              </a:pPr>
              <a:t>54</a:t>
            </a:fld>
            <a:endParaRPr lang="en-US" altLang="zh-CN" sz="1200">
              <a:latin typeface="+mn-lt"/>
              <a:ea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noTextEdit="1"/>
          </p:cNvSpPr>
          <p:nvPr>
            <p:ph type="sldImg"/>
          </p:nvPr>
        </p:nvSpPr>
        <p:spPr bwMode="auto">
          <a:noFill/>
          <a:ln>
            <a:solidFill>
              <a:srgbClr val="000000"/>
            </a:solidFill>
            <a:miter lim="800000"/>
            <a:headEnd/>
            <a:tailEnd/>
          </a:ln>
        </p:spPr>
      </p:sp>
      <p:sp>
        <p:nvSpPr>
          <p:cNvPr id="3993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49507"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FD9AC319-6B1D-4DBE-9FFA-E525383D2D46}" type="slidenum">
              <a:rPr lang="zh-CN" altLang="en-US" sz="1200">
                <a:latin typeface="+mn-lt"/>
                <a:ea typeface="+mn-ea"/>
              </a:rPr>
              <a:pPr algn="r">
                <a:defRPr/>
              </a:pPr>
              <a:t>7</a:t>
            </a:fld>
            <a:endParaRPr lang="en-US" altLang="zh-CN" sz="1200">
              <a:latin typeface="+mn-lt"/>
              <a:ea typeface="+mn-ea"/>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幻灯片图像占位符 1"/>
          <p:cNvSpPr>
            <a:spLocks noGrp="1" noRot="1" noChangeAspect="1" noTextEdit="1"/>
          </p:cNvSpPr>
          <p:nvPr>
            <p:ph type="sldImg"/>
          </p:nvPr>
        </p:nvSpPr>
        <p:spPr bwMode="auto">
          <a:noFill/>
          <a:ln>
            <a:solidFill>
              <a:srgbClr val="000000"/>
            </a:solidFill>
            <a:miter lim="800000"/>
            <a:headEnd/>
            <a:tailEnd/>
          </a:ln>
        </p:spPr>
      </p:sp>
      <p:sp>
        <p:nvSpPr>
          <p:cNvPr id="18022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49507"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594DCE20-FA24-4FB8-A857-F5DC932B48FB}" type="slidenum">
              <a:rPr lang="zh-CN" altLang="en-US" sz="1200">
                <a:latin typeface="+mn-lt"/>
                <a:ea typeface="+mn-ea"/>
              </a:rPr>
              <a:pPr algn="r">
                <a:defRPr/>
              </a:pPr>
              <a:t>55</a:t>
            </a:fld>
            <a:endParaRPr lang="en-US" altLang="zh-CN" sz="1200">
              <a:latin typeface="+mn-lt"/>
              <a:ea typeface="+mn-ea"/>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幻灯片图像占位符 1"/>
          <p:cNvSpPr>
            <a:spLocks noGrp="1" noRot="1" noChangeAspect="1" noTextEdit="1"/>
          </p:cNvSpPr>
          <p:nvPr>
            <p:ph type="sldImg"/>
          </p:nvPr>
        </p:nvSpPr>
        <p:spPr bwMode="auto">
          <a:noFill/>
          <a:ln>
            <a:solidFill>
              <a:srgbClr val="000000"/>
            </a:solidFill>
            <a:miter lim="800000"/>
            <a:headEnd/>
            <a:tailEnd/>
          </a:ln>
        </p:spPr>
      </p:sp>
      <p:sp>
        <p:nvSpPr>
          <p:cNvPr id="18227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49507"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1765898B-C2F5-40FC-80B9-9F19DBF2676D}" type="slidenum">
              <a:rPr lang="zh-CN" altLang="en-US" sz="1200">
                <a:latin typeface="+mn-lt"/>
                <a:ea typeface="+mn-ea"/>
              </a:rPr>
              <a:pPr algn="r">
                <a:defRPr/>
              </a:pPr>
              <a:t>56</a:t>
            </a:fld>
            <a:endParaRPr lang="en-US" altLang="zh-CN" sz="1200">
              <a:latin typeface="+mn-lt"/>
              <a:ea typeface="+mn-ea"/>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幻灯片图像占位符 1"/>
          <p:cNvSpPr>
            <a:spLocks noGrp="1" noRot="1" noChangeAspect="1" noTextEdit="1"/>
          </p:cNvSpPr>
          <p:nvPr>
            <p:ph type="sldImg"/>
          </p:nvPr>
        </p:nvSpPr>
        <p:spPr bwMode="auto">
          <a:noFill/>
          <a:ln>
            <a:solidFill>
              <a:srgbClr val="000000"/>
            </a:solidFill>
            <a:miter lim="800000"/>
            <a:headEnd/>
            <a:tailEnd/>
          </a:ln>
        </p:spPr>
      </p:sp>
      <p:sp>
        <p:nvSpPr>
          <p:cNvPr id="18432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49507"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264DBB25-3486-4F7E-8865-E47A98ABC600}" type="slidenum">
              <a:rPr lang="zh-CN" altLang="en-US" sz="1200">
                <a:latin typeface="+mn-lt"/>
                <a:ea typeface="+mn-ea"/>
              </a:rPr>
              <a:pPr algn="r">
                <a:defRPr/>
              </a:pPr>
              <a:t>57</a:t>
            </a:fld>
            <a:endParaRPr lang="en-US" altLang="zh-CN" sz="1200">
              <a:latin typeface="+mn-lt"/>
              <a:ea typeface="+mn-ea"/>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幻灯片图像占位符 1"/>
          <p:cNvSpPr>
            <a:spLocks noGrp="1" noRot="1" noChangeAspect="1" noTextEdit="1"/>
          </p:cNvSpPr>
          <p:nvPr>
            <p:ph type="sldImg"/>
          </p:nvPr>
        </p:nvSpPr>
        <p:spPr bwMode="auto">
          <a:noFill/>
          <a:ln>
            <a:solidFill>
              <a:srgbClr val="000000"/>
            </a:solidFill>
            <a:miter lim="800000"/>
            <a:headEnd/>
            <a:tailEnd/>
          </a:ln>
        </p:spPr>
      </p:sp>
      <p:sp>
        <p:nvSpPr>
          <p:cNvPr id="18637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49507"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3F445C04-0836-4D55-84ED-A058D0AA8AD9}" type="slidenum">
              <a:rPr lang="zh-CN" altLang="en-US" sz="1200">
                <a:latin typeface="+mn-lt"/>
                <a:ea typeface="+mn-ea"/>
              </a:rPr>
              <a:pPr algn="r">
                <a:defRPr/>
              </a:pPr>
              <a:t>58</a:t>
            </a:fld>
            <a:endParaRPr lang="en-US" altLang="zh-CN" sz="1200">
              <a:latin typeface="+mn-lt"/>
              <a:ea typeface="+mn-ea"/>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幻灯片图像占位符 1"/>
          <p:cNvSpPr>
            <a:spLocks noGrp="1" noRot="1" noChangeAspect="1" noTextEdit="1"/>
          </p:cNvSpPr>
          <p:nvPr>
            <p:ph type="sldImg"/>
          </p:nvPr>
        </p:nvSpPr>
        <p:spPr bwMode="auto">
          <a:noFill/>
          <a:ln>
            <a:solidFill>
              <a:srgbClr val="000000"/>
            </a:solidFill>
            <a:miter lim="800000"/>
            <a:headEnd/>
            <a:tailEnd/>
          </a:ln>
        </p:spPr>
      </p:sp>
      <p:sp>
        <p:nvSpPr>
          <p:cNvPr id="18841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49507"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55C274F6-FFC9-4289-AE9D-E3ACECD8DFA2}" type="slidenum">
              <a:rPr lang="zh-CN" altLang="en-US" sz="1200">
                <a:latin typeface="+mn-lt"/>
                <a:ea typeface="+mn-ea"/>
              </a:rPr>
              <a:pPr algn="r">
                <a:defRPr/>
              </a:pPr>
              <a:t>59</a:t>
            </a:fld>
            <a:endParaRPr lang="en-US" altLang="zh-CN" sz="1200">
              <a:latin typeface="+mn-lt"/>
              <a:ea typeface="+mn-ea"/>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幻灯片图像占位符 1"/>
          <p:cNvSpPr>
            <a:spLocks noGrp="1" noRot="1" noChangeAspect="1" noTextEdit="1"/>
          </p:cNvSpPr>
          <p:nvPr>
            <p:ph type="sldImg"/>
          </p:nvPr>
        </p:nvSpPr>
        <p:spPr bwMode="auto">
          <a:noFill/>
          <a:ln>
            <a:solidFill>
              <a:srgbClr val="000000"/>
            </a:solidFill>
            <a:miter lim="800000"/>
            <a:headEnd/>
            <a:tailEnd/>
          </a:ln>
        </p:spPr>
      </p:sp>
      <p:sp>
        <p:nvSpPr>
          <p:cNvPr id="19046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49507"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2C4DC5E7-91E8-4B6F-B2E3-37F8098D5B56}" type="slidenum">
              <a:rPr lang="zh-CN" altLang="en-US" sz="1200">
                <a:latin typeface="+mn-lt"/>
                <a:ea typeface="+mn-ea"/>
              </a:rPr>
              <a:pPr algn="r">
                <a:defRPr/>
              </a:pPr>
              <a:t>60</a:t>
            </a:fld>
            <a:endParaRPr lang="en-US" altLang="zh-CN" sz="1200">
              <a:latin typeface="+mn-lt"/>
              <a:ea typeface="+mn-ea"/>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幻灯片图像占位符 1"/>
          <p:cNvSpPr>
            <a:spLocks noGrp="1" noRot="1" noChangeAspect="1" noTextEdit="1"/>
          </p:cNvSpPr>
          <p:nvPr>
            <p:ph type="sldImg"/>
          </p:nvPr>
        </p:nvSpPr>
        <p:spPr bwMode="auto">
          <a:noFill/>
          <a:ln>
            <a:solidFill>
              <a:srgbClr val="000000"/>
            </a:solidFill>
            <a:miter lim="800000"/>
            <a:headEnd/>
            <a:tailEnd/>
          </a:ln>
        </p:spPr>
      </p:sp>
      <p:sp>
        <p:nvSpPr>
          <p:cNvPr id="19558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15715"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6B5D608B-7F6A-4F29-8CBA-EEA7043A80EC}" type="slidenum">
              <a:rPr lang="zh-CN" altLang="en-US" sz="1200">
                <a:latin typeface="+mn-lt"/>
                <a:ea typeface="+mn-ea"/>
              </a:rPr>
              <a:pPr algn="r">
                <a:defRPr/>
              </a:pPr>
              <a:t>64</a:t>
            </a:fld>
            <a:endParaRPr lang="en-US" altLang="zh-CN" sz="1200">
              <a:latin typeface="+mn-lt"/>
              <a:ea typeface="+mn-ea"/>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幻灯片图像占位符 1"/>
          <p:cNvSpPr>
            <a:spLocks noGrp="1" noRot="1" noChangeAspect="1" noTextEdit="1"/>
          </p:cNvSpPr>
          <p:nvPr>
            <p:ph type="sldImg"/>
          </p:nvPr>
        </p:nvSpPr>
        <p:spPr bwMode="auto">
          <a:noFill/>
          <a:ln>
            <a:solidFill>
              <a:srgbClr val="000000"/>
            </a:solidFill>
            <a:miter lim="800000"/>
            <a:headEnd/>
            <a:tailEnd/>
          </a:ln>
        </p:spPr>
      </p:sp>
      <p:sp>
        <p:nvSpPr>
          <p:cNvPr id="19865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49507"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5524E79C-BE74-4748-B5E9-7391256FD901}" type="slidenum">
              <a:rPr lang="zh-CN" altLang="en-US" sz="1200">
                <a:latin typeface="+mn-lt"/>
                <a:ea typeface="+mn-ea"/>
              </a:rPr>
              <a:pPr algn="r">
                <a:defRPr/>
              </a:pPr>
              <a:t>66</a:t>
            </a:fld>
            <a:endParaRPr lang="en-US" altLang="zh-CN" sz="1200">
              <a:latin typeface="+mn-lt"/>
              <a:ea typeface="+mn-ea"/>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幻灯片图像占位符 1"/>
          <p:cNvSpPr>
            <a:spLocks noGrp="1" noRot="1" noChangeAspect="1" noTextEdit="1"/>
          </p:cNvSpPr>
          <p:nvPr>
            <p:ph type="sldImg"/>
          </p:nvPr>
        </p:nvSpPr>
        <p:spPr bwMode="auto">
          <a:noFill/>
          <a:ln>
            <a:solidFill>
              <a:srgbClr val="000000"/>
            </a:solidFill>
            <a:miter lim="800000"/>
            <a:headEnd/>
            <a:tailEnd/>
          </a:ln>
        </p:spPr>
      </p:sp>
      <p:sp>
        <p:nvSpPr>
          <p:cNvPr id="19865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49507"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5524E79C-BE74-4748-B5E9-7391256FD901}" type="slidenum">
              <a:rPr lang="zh-CN" altLang="en-US" sz="1200">
                <a:latin typeface="+mn-lt"/>
                <a:ea typeface="+mn-ea"/>
              </a:rPr>
              <a:pPr algn="r">
                <a:defRPr/>
              </a:pPr>
              <a:t>67</a:t>
            </a:fld>
            <a:endParaRPr lang="en-US" altLang="zh-CN" sz="1200">
              <a:latin typeface="+mn-lt"/>
              <a:ea typeface="+mn-ea"/>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幻灯片图像占位符 1"/>
          <p:cNvSpPr>
            <a:spLocks noGrp="1" noRot="1" noChangeAspect="1" noTextEdit="1"/>
          </p:cNvSpPr>
          <p:nvPr>
            <p:ph type="sldImg"/>
          </p:nvPr>
        </p:nvSpPr>
        <p:spPr bwMode="auto">
          <a:noFill/>
          <a:ln>
            <a:solidFill>
              <a:srgbClr val="000000"/>
            </a:solidFill>
            <a:miter lim="800000"/>
            <a:headEnd/>
            <a:tailEnd/>
          </a:ln>
        </p:spPr>
      </p:sp>
      <p:sp>
        <p:nvSpPr>
          <p:cNvPr id="20070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49507"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F43C27E1-D2E0-449F-9812-F5E19C85D343}" type="slidenum">
              <a:rPr lang="zh-CN" altLang="en-US" sz="1200">
                <a:latin typeface="+mn-lt"/>
                <a:ea typeface="+mn-ea"/>
              </a:rPr>
              <a:pPr algn="r">
                <a:defRPr/>
              </a:pPr>
              <a:t>68</a:t>
            </a:fld>
            <a:endParaRPr lang="en-US" altLang="zh-CN" sz="1200">
              <a:latin typeface="+mn-lt"/>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noTextEdit="1"/>
          </p:cNvSpPr>
          <p:nvPr>
            <p:ph type="sldImg"/>
          </p:nvPr>
        </p:nvSpPr>
        <p:spPr bwMode="auto">
          <a:noFill/>
          <a:ln>
            <a:solidFill>
              <a:srgbClr val="000000"/>
            </a:solidFill>
            <a:miter lim="800000"/>
            <a:headEnd/>
            <a:tailEnd/>
          </a:ln>
        </p:spPr>
      </p:sp>
      <p:sp>
        <p:nvSpPr>
          <p:cNvPr id="3789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1683"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33D29AE0-5771-4BF2-9C4D-A9D1D76E5E76}" type="slidenum">
              <a:rPr lang="zh-CN" altLang="en-US" sz="1200">
                <a:latin typeface="+mn-lt"/>
                <a:ea typeface="+mn-ea"/>
              </a:rPr>
              <a:pPr algn="r">
                <a:defRPr/>
              </a:pPr>
              <a:t>8</a:t>
            </a:fld>
            <a:endParaRPr lang="en-US" altLang="zh-CN" sz="1200">
              <a:latin typeface="+mn-lt"/>
              <a:ea typeface="+mn-ea"/>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幻灯片图像占位符 1"/>
          <p:cNvSpPr>
            <a:spLocks noGrp="1" noRot="1" noChangeAspect="1" noTextEdit="1"/>
          </p:cNvSpPr>
          <p:nvPr>
            <p:ph type="sldImg"/>
          </p:nvPr>
        </p:nvSpPr>
        <p:spPr bwMode="auto">
          <a:noFill/>
          <a:ln>
            <a:solidFill>
              <a:srgbClr val="000000"/>
            </a:solidFill>
            <a:miter lim="800000"/>
            <a:headEnd/>
            <a:tailEnd/>
          </a:ln>
        </p:spPr>
      </p:sp>
      <p:sp>
        <p:nvSpPr>
          <p:cNvPr id="20275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49507"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15FAB8E1-BA82-4616-9ADC-F4B09331AB5C}" type="slidenum">
              <a:rPr lang="zh-CN" altLang="en-US" sz="1200">
                <a:latin typeface="+mn-lt"/>
                <a:ea typeface="+mn-ea"/>
              </a:rPr>
              <a:pPr algn="r">
                <a:defRPr/>
              </a:pPr>
              <a:t>69</a:t>
            </a:fld>
            <a:endParaRPr lang="en-US" altLang="zh-CN" sz="1200">
              <a:latin typeface="+mn-lt"/>
              <a:ea typeface="+mn-ea"/>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幻灯片图像占位符 1"/>
          <p:cNvSpPr>
            <a:spLocks noGrp="1" noRot="1" noChangeAspect="1" noTextEdit="1"/>
          </p:cNvSpPr>
          <p:nvPr>
            <p:ph type="sldImg"/>
          </p:nvPr>
        </p:nvSpPr>
        <p:spPr bwMode="auto">
          <a:noFill/>
          <a:ln>
            <a:solidFill>
              <a:srgbClr val="000000"/>
            </a:solidFill>
            <a:miter lim="800000"/>
            <a:headEnd/>
            <a:tailEnd/>
          </a:ln>
        </p:spPr>
      </p:sp>
      <p:sp>
        <p:nvSpPr>
          <p:cNvPr id="20275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49507"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15FAB8E1-BA82-4616-9ADC-F4B09331AB5C}" type="slidenum">
              <a:rPr lang="zh-CN" altLang="en-US" sz="1200">
                <a:latin typeface="+mn-lt"/>
                <a:ea typeface="+mn-ea"/>
              </a:rPr>
              <a:pPr algn="r">
                <a:defRPr/>
              </a:pPr>
              <a:t>70</a:t>
            </a:fld>
            <a:endParaRPr lang="en-US" altLang="zh-CN" sz="1200">
              <a:latin typeface="+mn-lt"/>
              <a:ea typeface="+mn-ea"/>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0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49507"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1D01C613-A5CC-4497-A453-316CFF8F532B}" type="slidenum">
              <a:rPr lang="zh-CN" altLang="en-US" sz="1200">
                <a:latin typeface="+mn-lt"/>
                <a:ea typeface="+mn-ea"/>
              </a:rPr>
              <a:pPr algn="r">
                <a:defRPr/>
              </a:pPr>
              <a:t>71</a:t>
            </a:fld>
            <a:endParaRPr lang="en-US" altLang="zh-CN" sz="1200">
              <a:latin typeface="+mn-lt"/>
              <a:ea typeface="+mn-ea"/>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幻灯片图像占位符 1"/>
          <p:cNvSpPr>
            <a:spLocks noGrp="1" noRot="1" noChangeAspect="1" noTextEdit="1"/>
          </p:cNvSpPr>
          <p:nvPr>
            <p:ph type="sldImg"/>
          </p:nvPr>
        </p:nvSpPr>
        <p:spPr bwMode="auto">
          <a:noFill/>
          <a:ln>
            <a:solidFill>
              <a:srgbClr val="000000"/>
            </a:solidFill>
            <a:miter lim="800000"/>
            <a:headEnd/>
            <a:tailEnd/>
          </a:ln>
        </p:spPr>
      </p:sp>
      <p:sp>
        <p:nvSpPr>
          <p:cNvPr id="20685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49507"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7CCB9FB8-1779-48A0-B2D5-882023419FD6}" type="slidenum">
              <a:rPr lang="zh-CN" altLang="en-US" sz="1200">
                <a:latin typeface="+mn-lt"/>
                <a:ea typeface="+mn-ea"/>
              </a:rPr>
              <a:pPr algn="r">
                <a:defRPr/>
              </a:pPr>
              <a:t>72</a:t>
            </a:fld>
            <a:endParaRPr lang="en-US" altLang="zh-CN" sz="1200">
              <a:latin typeface="+mn-lt"/>
              <a:ea typeface="+mn-ea"/>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幻灯片图像占位符 1"/>
          <p:cNvSpPr>
            <a:spLocks noGrp="1" noRot="1" noChangeAspect="1" noTextEdit="1"/>
          </p:cNvSpPr>
          <p:nvPr>
            <p:ph type="sldImg"/>
          </p:nvPr>
        </p:nvSpPr>
        <p:spPr bwMode="auto">
          <a:noFill/>
          <a:ln>
            <a:solidFill>
              <a:srgbClr val="000000"/>
            </a:solidFill>
            <a:miter lim="800000"/>
            <a:headEnd/>
            <a:tailEnd/>
          </a:ln>
        </p:spPr>
      </p:sp>
      <p:sp>
        <p:nvSpPr>
          <p:cNvPr id="20889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49507"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B683CC3E-7397-4CB0-8D85-817C8F98DF5A}" type="slidenum">
              <a:rPr lang="zh-CN" altLang="en-US" sz="1200">
                <a:latin typeface="+mn-lt"/>
                <a:ea typeface="+mn-ea"/>
              </a:rPr>
              <a:pPr algn="r">
                <a:defRPr/>
              </a:pPr>
              <a:t>73</a:t>
            </a:fld>
            <a:endParaRPr lang="en-US" altLang="zh-CN" sz="1200">
              <a:latin typeface="+mn-lt"/>
              <a:ea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noTextEdit="1"/>
          </p:cNvSpPr>
          <p:nvPr>
            <p:ph type="sldImg"/>
          </p:nvPr>
        </p:nvSpPr>
        <p:spPr bwMode="auto">
          <a:noFill/>
          <a:ln>
            <a:solidFill>
              <a:srgbClr val="000000"/>
            </a:solidFill>
            <a:miter lim="800000"/>
            <a:headEnd/>
            <a:tailEnd/>
          </a:ln>
        </p:spPr>
      </p:sp>
      <p:sp>
        <p:nvSpPr>
          <p:cNvPr id="3993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49507"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FD9AC319-6B1D-4DBE-9FFA-E525383D2D46}" type="slidenum">
              <a:rPr lang="zh-CN" altLang="en-US" sz="1200">
                <a:latin typeface="+mn-lt"/>
                <a:ea typeface="+mn-ea"/>
              </a:rPr>
              <a:pPr algn="r">
                <a:defRPr/>
              </a:pPr>
              <a:t>9</a:t>
            </a:fld>
            <a:endParaRPr lang="en-US" altLang="zh-CN" sz="1200">
              <a:latin typeface="+mn-lt"/>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noTextEdit="1"/>
          </p:cNvSpPr>
          <p:nvPr>
            <p:ph type="sldImg"/>
          </p:nvPr>
        </p:nvSpPr>
        <p:spPr bwMode="auto">
          <a:noFill/>
          <a:ln>
            <a:solidFill>
              <a:srgbClr val="000000"/>
            </a:solidFill>
            <a:miter lim="800000"/>
            <a:headEnd/>
            <a:tailEnd/>
          </a:ln>
        </p:spPr>
      </p:sp>
      <p:sp>
        <p:nvSpPr>
          <p:cNvPr id="4198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49507"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BE9193A8-DE6D-4A7E-953C-845D4BB08687}" type="slidenum">
              <a:rPr lang="zh-CN" altLang="en-US" sz="1200">
                <a:latin typeface="+mn-lt"/>
                <a:ea typeface="+mn-ea"/>
              </a:rPr>
              <a:pPr algn="r">
                <a:defRPr/>
              </a:pPr>
              <a:t>10</a:t>
            </a:fld>
            <a:endParaRPr lang="en-US" altLang="zh-CN" sz="1200">
              <a:latin typeface="+mn-lt"/>
              <a:ea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TextEdit="1"/>
          </p:cNvSpPr>
          <p:nvPr>
            <p:ph type="sldImg"/>
          </p:nvPr>
        </p:nvSpPr>
        <p:spPr bwMode="auto">
          <a:noFill/>
          <a:ln>
            <a:solidFill>
              <a:srgbClr val="000000"/>
            </a:solidFill>
            <a:miter lim="800000"/>
            <a:headEnd/>
            <a:tailEnd/>
          </a:ln>
        </p:spPr>
      </p:sp>
      <p:sp>
        <p:nvSpPr>
          <p:cNvPr id="4403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49507"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024B33B4-A052-471C-B4FF-0AF74904591F}" type="slidenum">
              <a:rPr lang="zh-CN" altLang="en-US" sz="1200">
                <a:latin typeface="+mn-lt"/>
                <a:ea typeface="+mn-ea"/>
              </a:rPr>
              <a:pPr algn="r">
                <a:defRPr/>
              </a:pPr>
              <a:t>11</a:t>
            </a:fld>
            <a:endParaRPr lang="en-US" altLang="zh-CN" sz="1200">
              <a:latin typeface="+mn-lt"/>
              <a:ea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1"/>
          <p:cNvSpPr>
            <a:spLocks noGrp="1" noRot="1" noChangeAspect="1" noTextEdit="1"/>
          </p:cNvSpPr>
          <p:nvPr>
            <p:ph type="sldImg"/>
          </p:nvPr>
        </p:nvSpPr>
        <p:spPr bwMode="auto">
          <a:noFill/>
          <a:ln>
            <a:solidFill>
              <a:srgbClr val="000000"/>
            </a:solidFill>
            <a:miter lim="800000"/>
            <a:headEnd/>
            <a:tailEnd/>
          </a:ln>
        </p:spPr>
      </p:sp>
      <p:sp>
        <p:nvSpPr>
          <p:cNvPr id="460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49507"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F3F48AD8-A1EE-4077-AB25-BB1F2F4CB056}" type="slidenum">
              <a:rPr lang="zh-CN" altLang="en-US" sz="1200">
                <a:latin typeface="+mn-lt"/>
                <a:ea typeface="+mn-ea"/>
              </a:rPr>
              <a:pPr algn="r">
                <a:defRPr/>
              </a:pPr>
              <a:t>12</a:t>
            </a:fld>
            <a:endParaRPr lang="en-US" altLang="zh-CN" sz="1200">
              <a:latin typeface="+mn-lt"/>
              <a:ea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p:cNvSpPr>
            <a:spLocks noGrp="1" noRot="1" noChangeAspect="1" noTextEdit="1"/>
          </p:cNvSpPr>
          <p:nvPr>
            <p:ph type="sldImg"/>
          </p:nvPr>
        </p:nvSpPr>
        <p:spPr bwMode="auto">
          <a:noFill/>
          <a:ln>
            <a:solidFill>
              <a:srgbClr val="000000"/>
            </a:solidFill>
            <a:miter lim="800000"/>
            <a:headEnd/>
            <a:tailEnd/>
          </a:ln>
        </p:spPr>
      </p:sp>
      <p:sp>
        <p:nvSpPr>
          <p:cNvPr id="4813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49507"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D804B503-FCCA-4243-98B4-38B3C761B49D}" type="slidenum">
              <a:rPr lang="zh-CN" altLang="en-US" sz="1200">
                <a:latin typeface="+mn-lt"/>
                <a:ea typeface="+mn-ea"/>
              </a:rPr>
              <a:pPr algn="r">
                <a:defRPr/>
              </a:pPr>
              <a:t>13</a:t>
            </a:fld>
            <a:endParaRPr lang="en-US" altLang="zh-CN" sz="1200">
              <a:latin typeface="+mn-lt"/>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Picture 2" descr="C:\Users\iamisis\Desktop\崔老师的PPT\bghome0.png"/>
          <p:cNvPicPr>
            <a:picLocks noChangeAspect="1" noChangeArrowheads="1"/>
          </p:cNvPicPr>
          <p:nvPr userDrawn="1"/>
        </p:nvPicPr>
        <p:blipFill>
          <a:blip r:embed="rId2" cstate="print"/>
          <a:srcRect/>
          <a:stretch>
            <a:fillRect/>
          </a:stretch>
        </p:blipFill>
        <p:spPr bwMode="auto">
          <a:xfrm>
            <a:off x="0" y="0"/>
            <a:ext cx="9144000" cy="5143500"/>
          </a:xfrm>
          <a:prstGeom prst="rect">
            <a:avLst/>
          </a:prstGeom>
          <a:noFill/>
          <a:ln w="9525">
            <a:noFill/>
            <a:miter lim="800000"/>
            <a:headEnd/>
            <a:tailEnd/>
          </a:ln>
        </p:spPr>
      </p:pic>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5" name="日期占位符 3"/>
          <p:cNvSpPr>
            <a:spLocks noGrp="1"/>
          </p:cNvSpPr>
          <p:nvPr>
            <p:ph type="dt" sz="half" idx="10"/>
          </p:nvPr>
        </p:nvSpPr>
        <p:spPr/>
        <p:txBody>
          <a:bodyPr/>
          <a:lstStyle>
            <a:lvl1pPr>
              <a:defRPr/>
            </a:lvl1pPr>
          </a:lstStyle>
          <a:p>
            <a:pPr>
              <a:defRPr/>
            </a:pPr>
            <a:fld id="{C715A63F-BB5B-48F5-BD72-3CAF6330721C}" type="datetimeFigureOut">
              <a:rPr lang="zh-CN" altLang="en-US"/>
              <a:pPr>
                <a:defRPr/>
              </a:pPr>
              <a:t>2014/6/4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08B86DC-57EC-4496-8B3A-D1590DC93E44}" type="slidenum">
              <a:rPr lang="zh-CN" altLang="en-US"/>
              <a:pPr>
                <a:defRPr/>
              </a:pPr>
              <a:t>‹#›</a:t>
            </a:fld>
            <a:endParaRPr lang="zh-CN" alt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626A778C-D74C-4E60-ADC3-9898B0C9448B}" type="datetimeFigureOut">
              <a:rPr lang="zh-CN" altLang="en-US"/>
              <a:pPr>
                <a:defRPr/>
              </a:pPr>
              <a:t>2014/6/4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B662EC6-2F16-4CE9-BEB3-C2CCDFF92F0C}" type="slidenum">
              <a:rPr lang="zh-CN" altLang="en-US"/>
              <a:pPr>
                <a:defRPr/>
              </a:pPr>
              <a:t>‹#›</a:t>
            </a:fld>
            <a:endParaRPr lang="zh-CN" alt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0C39B5B-D203-4F74-BB83-9BE15C0EA062}" type="datetimeFigureOut">
              <a:rPr lang="zh-CN" altLang="en-US"/>
              <a:pPr>
                <a:defRPr/>
              </a:pPr>
              <a:t>2014/6/4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0820122-9931-41C3-BFBD-68BB596F3ECE}" type="slidenum">
              <a:rPr lang="zh-CN" altLang="en-US"/>
              <a:pPr>
                <a:defRPr/>
              </a:pPr>
              <a:t>‹#›</a:t>
            </a:fld>
            <a:endParaRPr lang="zh-CN" alt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DF86639-8EF4-4DBB-8A34-46B5383736DE}" type="datetimeFigureOut">
              <a:rPr lang="zh-CN" altLang="en-US"/>
              <a:pPr>
                <a:defRPr/>
              </a:pPr>
              <a:t>2014/6/4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D04ED3A-E73C-4833-B255-198F807006EE}" type="slidenum">
              <a:rPr lang="zh-CN" altLang="en-US"/>
              <a:pPr>
                <a:defRPr/>
              </a:pPr>
              <a:t>‹#›</a:t>
            </a:fld>
            <a:endParaRPr lang="zh-CN" altLang="en-US"/>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E96BA863-B8AD-47ED-8339-156800C9B754}" type="datetimeFigureOut">
              <a:rPr lang="zh-CN" altLang="en-US"/>
              <a:pPr>
                <a:defRPr/>
              </a:pPr>
              <a:t>2014/6/4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2D6382B-D649-4B1D-80C6-E5F0BB1124C9}" type="slidenum">
              <a:rPr lang="zh-CN" altLang="en-US"/>
              <a:pPr>
                <a:defRPr/>
              </a:pPr>
              <a:t>‹#›</a:t>
            </a:fld>
            <a:endParaRPr lang="zh-CN" altLang="en-US"/>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4F7D6DC-39CA-40E9-A1CB-8C0EE3489B12}" type="datetimeFigureOut">
              <a:rPr lang="zh-CN" altLang="en-US"/>
              <a:pPr>
                <a:defRPr/>
              </a:pPr>
              <a:t>2014/6/4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9A8B87D-63EC-4207-BC52-2D40271B2211}" type="slidenum">
              <a:rPr lang="zh-CN" altLang="en-US"/>
              <a:pPr>
                <a:defRPr/>
              </a:pPr>
              <a:t>‹#›</a:t>
            </a:fld>
            <a:endParaRPr lang="zh-CN" altLang="en-US"/>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81A4EDE-CD1B-474C-8CEA-8745C94FDD13}" type="datetimeFigureOut">
              <a:rPr lang="zh-CN" altLang="en-US"/>
              <a:pPr>
                <a:defRPr/>
              </a:pPr>
              <a:t>2014/6/4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8AD8C8C-58A2-44CD-919D-6574C28B916D}" type="slidenum">
              <a:rPr lang="zh-CN" altLang="en-US"/>
              <a:pPr>
                <a:defRPr/>
              </a:pPr>
              <a:t>‹#›</a:t>
            </a:fld>
            <a:endParaRPr lang="zh-CN" altLang="en-US"/>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7E47541D-69CD-4774-A1B7-446236126A79}" type="datetimeFigureOut">
              <a:rPr lang="zh-CN" altLang="en-US"/>
              <a:pPr>
                <a:defRPr/>
              </a:pPr>
              <a:t>2014/6/4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2E7385E-BC73-485E-AE50-0C0DF37DB0EF}" type="slidenum">
              <a:rPr lang="zh-CN" altLang="en-US"/>
              <a:pPr>
                <a:defRPr/>
              </a:pPr>
              <a:t>‹#›</a:t>
            </a:fld>
            <a:endParaRPr lang="zh-CN" altLang="en-US"/>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B4110A86-FE68-41E4-A50B-0B02558CB45D}" type="datetimeFigureOut">
              <a:rPr lang="zh-CN" altLang="en-US"/>
              <a:pPr>
                <a:defRPr/>
              </a:pPr>
              <a:t>2014/6/4</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67C3E6BC-5171-4534-8D14-3FC1440478E0}" type="slidenum">
              <a:rPr lang="zh-CN" altLang="en-US"/>
              <a:pPr>
                <a:defRPr/>
              </a:pPr>
              <a:t>‹#›</a:t>
            </a:fld>
            <a:endParaRPr lang="zh-CN" altLang="en-US"/>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545665E4-97AB-4EEE-8292-11DA1F9F90C8}" type="datetimeFigureOut">
              <a:rPr lang="zh-CN" altLang="en-US"/>
              <a:pPr>
                <a:defRPr/>
              </a:pPr>
              <a:t>2014/6/4</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84526D85-9A87-4D71-87A2-77A077803B97}" type="slidenum">
              <a:rPr lang="zh-CN" altLang="en-US"/>
              <a:pPr>
                <a:defRPr/>
              </a:pPr>
              <a:t>‹#›</a:t>
            </a:fld>
            <a:endParaRPr lang="zh-CN" altLang="en-US"/>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ECC4B18-9AC6-4F04-A08C-F7CCC67360B8}" type="datetimeFigureOut">
              <a:rPr lang="zh-CN" altLang="en-US"/>
              <a:pPr>
                <a:defRPr/>
              </a:pPr>
              <a:t>2014/6/4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B18B5C47-78BC-4765-BFA0-8810EAAE5D93}" type="slidenum">
              <a:rPr lang="zh-CN" altLang="en-US"/>
              <a:pPr>
                <a:defRPr/>
              </a:pPr>
              <a:t>‹#›</a:t>
            </a:fld>
            <a:endParaRPr lang="zh-CN" alt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4" name="Picture 2" descr="C:\Users\iamisis\Desktop\00.jpg"/>
          <p:cNvPicPr>
            <a:picLocks noChangeAspect="1" noChangeArrowheads="1"/>
          </p:cNvPicPr>
          <p:nvPr userDrawn="1"/>
        </p:nvPicPr>
        <p:blipFill>
          <a:blip r:embed="rId2" cstate="print"/>
          <a:srcRect/>
          <a:stretch>
            <a:fillRect/>
          </a:stretch>
        </p:blipFill>
        <p:spPr bwMode="auto">
          <a:xfrm>
            <a:off x="0" y="-1588"/>
            <a:ext cx="9144000" cy="5146676"/>
          </a:xfrm>
          <a:prstGeom prst="rect">
            <a:avLst/>
          </a:prstGeom>
          <a:noFill/>
          <a:ln w="9525">
            <a:noFill/>
            <a:miter lim="800000"/>
            <a:headEnd/>
            <a:tailEnd/>
          </a:ln>
        </p:spPr>
      </p:pic>
      <p:sp>
        <p:nvSpPr>
          <p:cNvPr id="2" name="标题 1"/>
          <p:cNvSpPr>
            <a:spLocks noGrp="1"/>
          </p:cNvSpPr>
          <p:nvPr>
            <p:ph type="title"/>
          </p:nvPr>
        </p:nvSpPr>
        <p:spPr>
          <a:xfrm>
            <a:off x="457200" y="205979"/>
            <a:ext cx="8229600" cy="565571"/>
          </a:xfrm>
        </p:spPr>
        <p:txBody>
          <a:bodyPr>
            <a:normAutofit/>
          </a:bodyPr>
          <a:lstStyle>
            <a:lvl1pPr algn="l">
              <a:defRPr sz="2000" b="1">
                <a:effectLst>
                  <a:outerShdw blurRad="38100" dist="38100" dir="2700000" algn="tl">
                    <a:srgbClr val="000000">
                      <a:alpha val="43137"/>
                    </a:srgbClr>
                  </a:outerShdw>
                </a:effectLst>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121494"/>
            <a:ext cx="8229600" cy="3394472"/>
          </a:xfrm>
        </p:spPr>
        <p:txBody>
          <a:bodyPr/>
          <a:lstStyle>
            <a:lvl1pPr>
              <a:defRPr sz="2000">
                <a:latin typeface="微软雅黑" pitchFamily="34" charset="-122"/>
                <a:ea typeface="微软雅黑" pitchFamily="34" charset="-122"/>
              </a:defRPr>
            </a:lvl1pPr>
            <a:lvl2pPr>
              <a:defRPr sz="1800">
                <a:latin typeface="微软雅黑" pitchFamily="34" charset="-122"/>
                <a:ea typeface="微软雅黑" pitchFamily="34" charset="-122"/>
              </a:defRPr>
            </a:lvl2pPr>
            <a:lvl3pPr>
              <a:defRPr sz="1600">
                <a:latin typeface="微软雅黑" pitchFamily="34" charset="-122"/>
                <a:ea typeface="微软雅黑" pitchFamily="34" charset="-122"/>
              </a:defRPr>
            </a:lvl3pPr>
            <a:lvl4pPr>
              <a:defRPr sz="1400">
                <a:latin typeface="微软雅黑" pitchFamily="34" charset="-122"/>
                <a:ea typeface="微软雅黑" pitchFamily="34" charset="-122"/>
              </a:defRPr>
            </a:lvl4pPr>
            <a:lvl5pPr>
              <a:defRPr sz="1400">
                <a:latin typeface="微软雅黑" pitchFamily="34" charset="-122"/>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479B33FD-BB20-4BA0-A797-BA89C8B5961D}" type="datetimeFigureOut">
              <a:rPr lang="zh-CN" altLang="en-US"/>
              <a:pPr>
                <a:defRPr/>
              </a:pPr>
              <a:t>2014/6/4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3FB4280-3D53-4496-8068-1DE23965B23B}" type="slidenum">
              <a:rPr lang="zh-CN" altLang="en-US"/>
              <a:pPr>
                <a:defRPr/>
              </a:pPr>
              <a:t>‹#›</a:t>
            </a:fld>
            <a:endParaRPr lang="zh-CN" altLang="en-US"/>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F2FE388-E652-409B-862D-7BF37C6F16C3}" type="datetimeFigureOut">
              <a:rPr lang="zh-CN" altLang="en-US"/>
              <a:pPr>
                <a:defRPr/>
              </a:pPr>
              <a:t>2014/6/4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8887318-D573-45FE-A979-45D800820D41}" type="slidenum">
              <a:rPr lang="zh-CN" altLang="en-US"/>
              <a:pPr>
                <a:defRPr/>
              </a:pPr>
              <a:t>‹#›</a:t>
            </a:fld>
            <a:endParaRPr lang="zh-CN" altLang="en-US"/>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DE67E09-24E0-457E-A8F1-EC28EFA07471}" type="datetimeFigureOut">
              <a:rPr lang="zh-CN" altLang="en-US"/>
              <a:pPr>
                <a:defRPr/>
              </a:pPr>
              <a:t>2014/6/4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FA58376-38AF-4815-AED6-73E6231A27D2}" type="slidenum">
              <a:rPr lang="zh-CN" altLang="en-US"/>
              <a:pPr>
                <a:defRPr/>
              </a:pPr>
              <a:t>‹#›</a:t>
            </a:fld>
            <a:endParaRPr lang="zh-CN" altLang="en-US"/>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4D248F1-A65E-47F7-A3AA-59C3C31969BB}" type="datetimeFigureOut">
              <a:rPr lang="zh-CN" altLang="en-US"/>
              <a:pPr>
                <a:defRPr/>
              </a:pPr>
              <a:t>2014/6/4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FC033C3-A57C-4D8F-93CA-1E90FCEE2CA6}" type="slidenum">
              <a:rPr lang="zh-CN" altLang="en-US"/>
              <a:pPr>
                <a:defRPr/>
              </a:pPr>
              <a:t>‹#›</a:t>
            </a:fld>
            <a:endParaRPr lang="zh-CN" alt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4" name="Picture 2" descr="C:\Users\iamisis\Desktop\00.jpg"/>
          <p:cNvPicPr>
            <a:picLocks noChangeAspect="1" noChangeArrowheads="1"/>
          </p:cNvPicPr>
          <p:nvPr userDrawn="1"/>
        </p:nvPicPr>
        <p:blipFill>
          <a:blip r:embed="rId2" cstate="print"/>
          <a:srcRect/>
          <a:stretch>
            <a:fillRect/>
          </a:stretch>
        </p:blipFill>
        <p:spPr bwMode="auto">
          <a:xfrm>
            <a:off x="0" y="-1588"/>
            <a:ext cx="9144000" cy="5146676"/>
          </a:xfrm>
          <a:prstGeom prst="rect">
            <a:avLst/>
          </a:prstGeom>
          <a:noFill/>
          <a:ln w="9525">
            <a:noFill/>
            <a:miter lim="800000"/>
            <a:headEnd/>
            <a:tailEnd/>
          </a:ln>
        </p:spPr>
      </p:pic>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BFA21CEA-8764-4B21-A58E-183E388D6BE5}" type="datetimeFigureOut">
              <a:rPr lang="zh-CN" altLang="en-US"/>
              <a:pPr>
                <a:defRPr/>
              </a:pPr>
              <a:t>2014/6/4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E7D7930-A7F8-425C-92C6-32E4AB952631}" type="slidenum">
              <a:rPr lang="zh-CN" altLang="en-US"/>
              <a:pPr>
                <a:defRPr/>
              </a:pPr>
              <a:t>‹#›</a:t>
            </a:fld>
            <a:endParaRPr lang="zh-CN" alt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B496505D-959D-41FB-80AB-836460CB0C2C}" type="datetimeFigureOut">
              <a:rPr lang="zh-CN" altLang="en-US"/>
              <a:pPr>
                <a:defRPr/>
              </a:pPr>
              <a:t>2014/6/4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B3E5004-423B-4A4F-BA65-FD355B16618C}" type="slidenum">
              <a:rPr lang="zh-CN" altLang="en-US"/>
              <a:pPr>
                <a:defRPr/>
              </a:pPr>
              <a:t>‹#›</a:t>
            </a:fld>
            <a:endParaRPr lang="zh-CN" alt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144B1C11-8302-4D43-9551-3CFE4D6F4F6E}" type="datetimeFigureOut">
              <a:rPr lang="zh-CN" altLang="en-US"/>
              <a:pPr>
                <a:defRPr/>
              </a:pPr>
              <a:t>2014/6/4</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7428EDB5-D6E0-46F9-B967-F54BBEB5925B}" type="slidenum">
              <a:rPr lang="zh-CN" altLang="en-US"/>
              <a:pPr>
                <a:defRPr/>
              </a:pPr>
              <a:t>‹#›</a:t>
            </a:fld>
            <a:endParaRPr lang="zh-CN" alt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ED9EB740-1B70-4C62-9DB1-762355926BF8}" type="datetimeFigureOut">
              <a:rPr lang="zh-CN" altLang="en-US"/>
              <a:pPr>
                <a:defRPr/>
              </a:pPr>
              <a:t>2014/6/4</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6F69D8C2-5B25-40DF-B5F4-D31692A1952E}" type="slidenum">
              <a:rPr lang="zh-CN" altLang="en-US"/>
              <a:pPr>
                <a:defRPr/>
              </a:pPr>
              <a:t>‹#›</a:t>
            </a:fld>
            <a:endParaRPr lang="zh-CN" alt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7890AAF3-EE09-451F-B01D-7DD68FD38694}" type="datetimeFigureOut">
              <a:rPr lang="zh-CN" altLang="en-US"/>
              <a:pPr>
                <a:defRPr/>
              </a:pPr>
              <a:t>2014/6/4</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FAB6B39C-85B9-460A-A0ED-4130D22EAB64}" type="slidenum">
              <a:rPr lang="zh-CN" altLang="en-US"/>
              <a:pPr>
                <a:defRPr/>
              </a:pPr>
              <a:t>‹#›</a:t>
            </a:fld>
            <a:endParaRPr lang="zh-CN" alt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5BBD3E79-D777-4F1B-845A-7FBF97EA8DED}" type="datetimeFigureOut">
              <a:rPr lang="zh-CN" altLang="en-US"/>
              <a:pPr>
                <a:defRPr/>
              </a:pPr>
              <a:t>2014/6/4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D4139A1F-B2DA-40F7-8C76-879FEAE84BE8}" type="slidenum">
              <a:rPr lang="zh-CN" altLang="en-US"/>
              <a:pPr>
                <a:defRPr/>
              </a:pPr>
              <a:t>‹#›</a:t>
            </a:fld>
            <a:endParaRPr lang="zh-CN" alt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0FA5155-C183-42E0-BE79-45D10EF7CA14}" type="datetimeFigureOut">
              <a:rPr lang="zh-CN" altLang="en-US"/>
              <a:pPr>
                <a:defRPr/>
              </a:pPr>
              <a:t>2014/6/4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DAB18E5-9D2B-43A8-ACA6-E87508EDABF2}" type="slidenum">
              <a:rPr lang="zh-CN" altLang="en-US"/>
              <a:pPr>
                <a:defRPr/>
              </a:pPr>
              <a:t>‹#›</a:t>
            </a:fld>
            <a:endParaRPr lang="zh-CN" alt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0A1AAE94-44D6-4C26-940C-95AF25A1C06E}" type="datetimeFigureOut">
              <a:rPr lang="zh-CN" altLang="en-US"/>
              <a:pPr>
                <a:defRPr/>
              </a:pPr>
              <a:t>2014/6/4</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AEF37E75-876D-49AD-8E9C-B02DBDB302D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73" r:id="rId4"/>
    <p:sldLayoutId id="2147483672" r:id="rId5"/>
    <p:sldLayoutId id="2147483671" r:id="rId6"/>
    <p:sldLayoutId id="2147483670" r:id="rId7"/>
    <p:sldLayoutId id="2147483669" r:id="rId8"/>
    <p:sldLayoutId id="2147483668" r:id="rId9"/>
    <p:sldLayoutId id="2147483667" r:id="rId10"/>
    <p:sldLayoutId id="2147483666" r:id="rId11"/>
    <p:sldLayoutId id="2147483665" r:id="rId12"/>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标题占位符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4339" name="文本占位符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CDA8DE46-827F-4106-AA9C-7C921C5521B9}" type="datetimeFigureOut">
              <a:rPr lang="zh-CN" altLang="en-US"/>
              <a:pPr>
                <a:defRPr/>
              </a:pPr>
              <a:t>2014/6/4</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6CF20E86-6B30-4CC6-88C2-5E81ED9C9AA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0" r:id="rId5"/>
    <p:sldLayoutId id="2147483679" r:id="rId6"/>
    <p:sldLayoutId id="2147483678" r:id="rId7"/>
    <p:sldLayoutId id="2147483677" r:id="rId8"/>
    <p:sldLayoutId id="2147483676" r:id="rId9"/>
    <p:sldLayoutId id="2147483675" r:id="rId10"/>
    <p:sldLayoutId id="2147483674"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culture.edu.tw/.upload/photo/16.jpg"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hyperlink" Target="http://baike.baidu.com/taglist?tag=%CC%A8%CD%E5%BA%C9%CE%F7%D6%B3%C3%F1%CA%B1%C6%DA&amp;tagfromview" TargetMode="External"/><Relationship Id="rId3" Type="http://schemas.openxmlformats.org/officeDocument/2006/relationships/hyperlink" Target="http://baike.baidu.com/fenlei/%E4%B8%AD%E5%9B%BD%E5%8E%86%E5%8F%B2" TargetMode="External"/><Relationship Id="rId7" Type="http://schemas.openxmlformats.org/officeDocument/2006/relationships/hyperlink" Target="http://baike.baidu.com/taglist?tag=%BA%C9%C0%BC%C0%FA%CA%B7&amp;tagfromview" TargetMode="External"/><Relationship Id="rId12" Type="http://schemas.openxmlformats.org/officeDocument/2006/relationships/image" Target="../media/image8.jpeg"/><Relationship Id="rId2" Type="http://schemas.openxmlformats.org/officeDocument/2006/relationships/image" Target="http://baike.bdimg.com/static/lemma/view/img/bottom_ad8f034f.gif" TargetMode="External"/><Relationship Id="rId1" Type="http://schemas.openxmlformats.org/officeDocument/2006/relationships/slideLayout" Target="../slideLayouts/slideLayout3.xml"/><Relationship Id="rId6" Type="http://schemas.openxmlformats.org/officeDocument/2006/relationships/hyperlink" Target="http://baike.baidu.com/fenlei/%E9%83%91%E6%B0%8F%E7%8E%8B%E6%9C%9D" TargetMode="External"/><Relationship Id="rId11" Type="http://schemas.openxmlformats.org/officeDocument/2006/relationships/hyperlink" Target="http://tieba.baidu.com/f?kw=%B0%D9%B6%C8%B0%D9%BF%C6" TargetMode="External"/><Relationship Id="rId5" Type="http://schemas.openxmlformats.org/officeDocument/2006/relationships/hyperlink" Target="http://baike.baidu.com/fenlei/%E5%85%AC%E5%8F%B8" TargetMode="External"/><Relationship Id="rId10" Type="http://schemas.openxmlformats.org/officeDocument/2006/relationships/hyperlink" Target="http://tousu.baidu.com/baike" TargetMode="External"/><Relationship Id="rId4" Type="http://schemas.openxmlformats.org/officeDocument/2006/relationships/hyperlink" Target="http://baike.baidu.com/fenlei/%E5%8D%B0%E5%B0%BC" TargetMode="External"/><Relationship Id="rId9" Type="http://schemas.openxmlformats.org/officeDocument/2006/relationships/hyperlink" Target="http://baike.baidu.com/feedbac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http://img0.bdstatic.com/img/image/album-bg1301.pn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travel.dahangzhou.com/haiwai/580/18.ht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image" Target="../media/image29.wmf"/><Relationship Id="rId18" Type="http://schemas.openxmlformats.org/officeDocument/2006/relationships/image" Target="../media/image34.wmf"/><Relationship Id="rId3" Type="http://schemas.openxmlformats.org/officeDocument/2006/relationships/image" Target="../media/image19.jpeg"/><Relationship Id="rId7" Type="http://schemas.openxmlformats.org/officeDocument/2006/relationships/image" Target="../media/image23.wmf"/><Relationship Id="rId12" Type="http://schemas.openxmlformats.org/officeDocument/2006/relationships/image" Target="../media/image28.wmf"/><Relationship Id="rId17" Type="http://schemas.openxmlformats.org/officeDocument/2006/relationships/image" Target="../media/image33.wmf"/><Relationship Id="rId2" Type="http://schemas.openxmlformats.org/officeDocument/2006/relationships/notesSlide" Target="../notesSlides/notesSlide24.xml"/><Relationship Id="rId16" Type="http://schemas.openxmlformats.org/officeDocument/2006/relationships/image" Target="../media/image32.wmf"/><Relationship Id="rId1" Type="http://schemas.openxmlformats.org/officeDocument/2006/relationships/slideLayout" Target="../slideLayouts/slideLayout2.xml"/><Relationship Id="rId6" Type="http://schemas.openxmlformats.org/officeDocument/2006/relationships/image" Target="../media/image22.wmf"/><Relationship Id="rId11" Type="http://schemas.openxmlformats.org/officeDocument/2006/relationships/image" Target="../media/image27.wmf"/><Relationship Id="rId5" Type="http://schemas.openxmlformats.org/officeDocument/2006/relationships/image" Target="../media/image21.wmf"/><Relationship Id="rId15" Type="http://schemas.openxmlformats.org/officeDocument/2006/relationships/image" Target="../media/image31.wmf"/><Relationship Id="rId10" Type="http://schemas.openxmlformats.org/officeDocument/2006/relationships/image" Target="../media/image26.wmf"/><Relationship Id="rId19" Type="http://schemas.openxmlformats.org/officeDocument/2006/relationships/image" Target="../media/image35.png"/><Relationship Id="rId4" Type="http://schemas.openxmlformats.org/officeDocument/2006/relationships/image" Target="../media/image20.wmf"/><Relationship Id="rId9" Type="http://schemas.openxmlformats.org/officeDocument/2006/relationships/image" Target="../media/image25.wmf"/><Relationship Id="rId14" Type="http://schemas.openxmlformats.org/officeDocument/2006/relationships/image" Target="../media/image30.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image" Target="../media/image40.jpeg"/><Relationship Id="rId7" Type="http://schemas.openxmlformats.org/officeDocument/2006/relationships/image" Target="../media/image44.wmf"/><Relationship Id="rId12" Type="http://schemas.openxmlformats.org/officeDocument/2006/relationships/image" Target="../media/image28.w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3.wmf"/><Relationship Id="rId11" Type="http://schemas.openxmlformats.org/officeDocument/2006/relationships/image" Target="../media/image48.wmf"/><Relationship Id="rId5" Type="http://schemas.openxmlformats.org/officeDocument/2006/relationships/image" Target="../media/image42.wmf"/><Relationship Id="rId10" Type="http://schemas.openxmlformats.org/officeDocument/2006/relationships/image" Target="../media/image47.wmf"/><Relationship Id="rId4" Type="http://schemas.openxmlformats.org/officeDocument/2006/relationships/image" Target="../media/image41.wmf"/><Relationship Id="rId9" Type="http://schemas.openxmlformats.org/officeDocument/2006/relationships/image" Target="../media/image46.wmf"/></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image" Target="../media/image28.wmf"/><Relationship Id="rId3" Type="http://schemas.openxmlformats.org/officeDocument/2006/relationships/image" Target="http://baike.bdimg.com/static/lemma/view/img/bottom_ad8f034f.gif" TargetMode="External"/><Relationship Id="rId7" Type="http://schemas.openxmlformats.org/officeDocument/2006/relationships/image" Target="../media/image43.wmf"/><Relationship Id="rId12" Type="http://schemas.openxmlformats.org/officeDocument/2006/relationships/image" Target="../media/image48.wm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2.wmf"/><Relationship Id="rId11" Type="http://schemas.openxmlformats.org/officeDocument/2006/relationships/image" Target="../media/image47.wmf"/><Relationship Id="rId5" Type="http://schemas.openxmlformats.org/officeDocument/2006/relationships/image" Target="../media/image41.wmf"/><Relationship Id="rId10" Type="http://schemas.openxmlformats.org/officeDocument/2006/relationships/image" Target="../media/image46.wmf"/><Relationship Id="rId4" Type="http://schemas.openxmlformats.org/officeDocument/2006/relationships/image" Target="../media/image51.jpeg"/><Relationship Id="rId9" Type="http://schemas.openxmlformats.org/officeDocument/2006/relationships/image" Target="../media/image45.wmf"/></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54.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55.jpeg"/></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53.jpeg"/></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9.jpe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21"/>
          <p:cNvSpPr txBox="1">
            <a:spLocks noChangeArrowheads="1"/>
          </p:cNvSpPr>
          <p:nvPr/>
        </p:nvSpPr>
        <p:spPr bwMode="auto">
          <a:xfrm>
            <a:off x="1000125" y="1071563"/>
            <a:ext cx="7500938" cy="2141537"/>
          </a:xfrm>
          <a:prstGeom prst="rect">
            <a:avLst/>
          </a:prstGeom>
          <a:noFill/>
          <a:ln w="9525">
            <a:noFill/>
            <a:miter lim="800000"/>
            <a:headEnd/>
            <a:tailEnd/>
          </a:ln>
        </p:spPr>
        <p:txBody>
          <a:bodyPr>
            <a:spAutoFit/>
          </a:bodyPr>
          <a:lstStyle/>
          <a:p>
            <a:pPr algn="ctr">
              <a:lnSpc>
                <a:spcPts val="5500"/>
              </a:lnSpc>
            </a:pPr>
            <a:r>
              <a:rPr lang="zh-CN" altLang="en-US" sz="3600" b="1">
                <a:solidFill>
                  <a:srgbClr val="04AEDA"/>
                </a:solidFill>
                <a:latin typeface="微软雅黑"/>
                <a:ea typeface="微软雅黑"/>
                <a:cs typeface="微软雅黑"/>
              </a:rPr>
              <a:t>第六章 </a:t>
            </a:r>
            <a:endParaRPr lang="en-US" altLang="zh-CN" sz="3600" b="1">
              <a:solidFill>
                <a:srgbClr val="04AEDA"/>
              </a:solidFill>
              <a:latin typeface="微软雅黑"/>
              <a:ea typeface="微软雅黑"/>
              <a:cs typeface="微软雅黑"/>
            </a:endParaRPr>
          </a:p>
          <a:p>
            <a:pPr algn="ctr">
              <a:lnSpc>
                <a:spcPts val="5500"/>
              </a:lnSpc>
            </a:pPr>
            <a:r>
              <a:rPr lang="zh-CN" altLang="en-US" sz="3600" b="1">
                <a:solidFill>
                  <a:srgbClr val="04AEDA"/>
                </a:solidFill>
                <a:latin typeface="微软雅黑"/>
                <a:ea typeface="微软雅黑"/>
                <a:cs typeface="微软雅黑"/>
              </a:rPr>
              <a:t>明清时期中西文化的撞击与交流</a:t>
            </a:r>
          </a:p>
          <a:p>
            <a:pPr algn="ctr">
              <a:lnSpc>
                <a:spcPts val="5500"/>
              </a:lnSpc>
            </a:pPr>
            <a:endParaRPr lang="zh-CN" altLang="en-US" sz="3600" b="1">
              <a:solidFill>
                <a:srgbClr val="04AEDA"/>
              </a:solidFill>
              <a:latin typeface="微软雅黑"/>
              <a:ea typeface="微软雅黑"/>
              <a:cs typeface="微软雅黑"/>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5"/>
          <p:cNvSpPr txBox="1">
            <a:spLocks noChangeArrowheads="1"/>
          </p:cNvSpPr>
          <p:nvPr/>
        </p:nvSpPr>
        <p:spPr bwMode="auto">
          <a:xfrm>
            <a:off x="0" y="0"/>
            <a:ext cx="8358188" cy="549275"/>
          </a:xfrm>
          <a:prstGeom prst="rect">
            <a:avLst/>
          </a:prstGeom>
          <a:noFill/>
          <a:ln w="9525">
            <a:noFill/>
            <a:miter lim="800000"/>
            <a:headEnd/>
            <a:tailEnd/>
          </a:ln>
        </p:spPr>
        <p:txBody>
          <a:bodyPr>
            <a:spAutoFit/>
          </a:bodyPr>
          <a:lstStyle/>
          <a:p>
            <a:pPr marL="457200" indent="-457200">
              <a:lnSpc>
                <a:spcPts val="3600"/>
              </a:lnSpc>
            </a:pPr>
            <a:r>
              <a:rPr lang="zh-CN" altLang="en-US" sz="2000" b="1" dirty="0">
                <a:latin typeface="微软雅黑" pitchFamily="34" charset="-122"/>
                <a:ea typeface="微软雅黑" pitchFamily="34" charset="-122"/>
              </a:rPr>
              <a:t>第二节  明清时期的中西关系</a:t>
            </a:r>
            <a:endParaRPr lang="en-US" altLang="zh-CN" sz="2000" b="1" dirty="0">
              <a:latin typeface="微软雅黑" pitchFamily="34" charset="-122"/>
              <a:ea typeface="微软雅黑" pitchFamily="34" charset="-122"/>
            </a:endParaRPr>
          </a:p>
        </p:txBody>
      </p:sp>
      <p:sp>
        <p:nvSpPr>
          <p:cNvPr id="40962"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39" name="直接连接符 38"/>
          <p:cNvCxnSpPr/>
          <p:nvPr/>
        </p:nvCxnSpPr>
        <p:spPr>
          <a:xfrm flipH="1">
            <a:off x="214313" y="571500"/>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内容占位符 2"/>
          <p:cNvSpPr txBox="1">
            <a:spLocks/>
          </p:cNvSpPr>
          <p:nvPr/>
        </p:nvSpPr>
        <p:spPr>
          <a:xfrm>
            <a:off x="2643188" y="1071563"/>
            <a:ext cx="5715000" cy="1500187"/>
          </a:xfrm>
          <a:prstGeom prst="rect">
            <a:avLst/>
          </a:prstGeom>
        </p:spPr>
        <p:txBody>
          <a:bodyPr anchor="b">
            <a:normAutofit fontScale="25000" lnSpcReduction="20000"/>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r>
              <a:rPr lang="en-US" altLang="zh-CN" sz="5600" dirty="0">
                <a:latin typeface="微软雅黑" pitchFamily="34" charset="-122"/>
                <a:ea typeface="微软雅黑" pitchFamily="34" charset="-122"/>
              </a:rPr>
              <a:t> </a:t>
            </a:r>
            <a:endParaRPr lang="en-US" altLang="zh-CN" sz="4800" b="1"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r>
              <a:rPr lang="en-US" altLang="zh-CN" dirty="0">
                <a:solidFill>
                  <a:schemeClr val="tx1">
                    <a:tint val="75000"/>
                  </a:schemeClr>
                </a:solidFill>
                <a:latin typeface="微软雅黑" pitchFamily="34" charset="-122"/>
                <a:ea typeface="微软雅黑" pitchFamily="34" charset="-122"/>
              </a:rPr>
              <a:t> </a:t>
            </a:r>
            <a:endParaRPr lang="zh-CN" altLang="en-US" dirty="0">
              <a:solidFill>
                <a:schemeClr val="tx1">
                  <a:tint val="75000"/>
                </a:schemeClr>
              </a:solidFill>
              <a:latin typeface="微软雅黑" pitchFamily="34" charset="-122"/>
              <a:ea typeface="微软雅黑" pitchFamily="34" charset="-122"/>
            </a:endParaRPr>
          </a:p>
        </p:txBody>
      </p:sp>
      <p:sp>
        <p:nvSpPr>
          <p:cNvPr id="15" name="内容占位符 2"/>
          <p:cNvSpPr txBox="1">
            <a:spLocks/>
          </p:cNvSpPr>
          <p:nvPr/>
        </p:nvSpPr>
        <p:spPr>
          <a:xfrm>
            <a:off x="2700338" y="555625"/>
            <a:ext cx="5715000" cy="3500438"/>
          </a:xfrm>
          <a:prstGeom prst="rect">
            <a:avLst/>
          </a:prstGeom>
        </p:spPr>
        <p:txBody>
          <a:bodyPr anchor="b">
            <a:normAutofit/>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endParaRPr lang="zh-CN" altLang="en-US" dirty="0">
              <a:solidFill>
                <a:schemeClr val="tx1">
                  <a:tint val="75000"/>
                </a:schemeClr>
              </a:solidFill>
              <a:latin typeface="微软雅黑" pitchFamily="34" charset="-122"/>
              <a:ea typeface="微软雅黑" pitchFamily="34" charset="-122"/>
            </a:endParaRPr>
          </a:p>
        </p:txBody>
      </p:sp>
      <p:sp>
        <p:nvSpPr>
          <p:cNvPr id="40966" name="Oval 27"/>
          <p:cNvSpPr>
            <a:spLocks noChangeArrowheads="1"/>
          </p:cNvSpPr>
          <p:nvPr/>
        </p:nvSpPr>
        <p:spPr bwMode="gray">
          <a:xfrm>
            <a:off x="928688" y="1785938"/>
            <a:ext cx="1428750" cy="1428750"/>
          </a:xfrm>
          <a:prstGeom prst="ellipse">
            <a:avLst/>
          </a:prstGeom>
          <a:solidFill>
            <a:schemeClr val="bg1"/>
          </a:solidFill>
          <a:ln w="38100" algn="ctr">
            <a:solidFill>
              <a:srgbClr val="F8F8F8">
                <a:alpha val="79999"/>
              </a:srgbClr>
            </a:solidFill>
            <a:round/>
            <a:headEnd/>
            <a:tailEnd/>
          </a:ln>
        </p:spPr>
        <p:txBody>
          <a:bodyPr wrap="none" anchor="ctr"/>
          <a:lstStyle/>
          <a:p>
            <a:pPr algn="ctr"/>
            <a:r>
              <a:rPr lang="zh-CN" altLang="en-US" sz="8000">
                <a:latin typeface="Calibri" pitchFamily="34" charset="0"/>
              </a:rPr>
              <a:t>  </a:t>
            </a:r>
            <a:endParaRPr lang="zh-CN" altLang="en-US" sz="8000">
              <a:solidFill>
                <a:srgbClr val="04AEDA"/>
              </a:solidFill>
              <a:latin typeface="Calibri" pitchFamily="34" charset="0"/>
            </a:endParaRPr>
          </a:p>
        </p:txBody>
      </p:sp>
      <p:cxnSp>
        <p:nvCxnSpPr>
          <p:cNvPr id="32" name="直接连接符 31"/>
          <p:cNvCxnSpPr/>
          <p:nvPr/>
        </p:nvCxnSpPr>
        <p:spPr>
          <a:xfrm>
            <a:off x="3563888" y="2355726"/>
            <a:ext cx="4967287"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563888" y="2787774"/>
            <a:ext cx="5184576"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3563888" y="3219822"/>
            <a:ext cx="5256584"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40970" name="矩形 46"/>
          <p:cNvSpPr>
            <a:spLocks noChangeArrowheads="1"/>
          </p:cNvSpPr>
          <p:nvPr/>
        </p:nvSpPr>
        <p:spPr bwMode="auto">
          <a:xfrm>
            <a:off x="3708400" y="1635125"/>
            <a:ext cx="4357688" cy="366713"/>
          </a:xfrm>
          <a:prstGeom prst="rect">
            <a:avLst/>
          </a:prstGeom>
          <a:noFill/>
          <a:ln w="9525">
            <a:noFill/>
            <a:miter lim="800000"/>
            <a:headEnd/>
            <a:tailEnd/>
          </a:ln>
        </p:spPr>
        <p:txBody>
          <a:bodyPr>
            <a:spAutoFit/>
          </a:bodyPr>
          <a:lstStyle/>
          <a:p>
            <a:r>
              <a:rPr lang="zh-CN" altLang="en-US">
                <a:latin typeface="微软雅黑"/>
                <a:ea typeface="微软雅黑"/>
                <a:cs typeface="微软雅黑"/>
              </a:rPr>
              <a:t>     </a:t>
            </a:r>
          </a:p>
        </p:txBody>
      </p:sp>
      <p:sp>
        <p:nvSpPr>
          <p:cNvPr id="40971" name="Rectangle 1"/>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40972"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40973" name="Rectangle 5"/>
          <p:cNvSpPr>
            <a:spLocks noChangeArrowheads="1"/>
          </p:cNvSpPr>
          <p:nvPr/>
        </p:nvSpPr>
        <p:spPr bwMode="auto">
          <a:xfrm>
            <a:off x="428625" y="1428750"/>
            <a:ext cx="184150" cy="369888"/>
          </a:xfrm>
          <a:prstGeom prst="rect">
            <a:avLst/>
          </a:prstGeom>
          <a:noFill/>
          <a:ln w="9525">
            <a:noFill/>
            <a:miter lim="800000"/>
            <a:headEnd/>
            <a:tailEnd/>
          </a:ln>
        </p:spPr>
        <p:txBody>
          <a:bodyPr wrap="none" anchor="ctr">
            <a:spAutoFit/>
          </a:bodyPr>
          <a:lstStyle/>
          <a:p>
            <a:endParaRPr lang="zh-CN" altLang="zh-CN"/>
          </a:p>
        </p:txBody>
      </p:sp>
      <p:pic>
        <p:nvPicPr>
          <p:cNvPr id="40974" name="Picture 2"/>
          <p:cNvPicPr>
            <a:picLocks noChangeAspect="1" noChangeArrowheads="1"/>
          </p:cNvPicPr>
          <p:nvPr/>
        </p:nvPicPr>
        <p:blipFill>
          <a:blip r:embed="rId3" cstate="print"/>
          <a:srcRect/>
          <a:stretch>
            <a:fillRect/>
          </a:stretch>
        </p:blipFill>
        <p:spPr bwMode="auto">
          <a:xfrm>
            <a:off x="611188" y="2066925"/>
            <a:ext cx="2214562" cy="2143125"/>
          </a:xfrm>
          <a:prstGeom prst="rect">
            <a:avLst/>
          </a:prstGeom>
          <a:noFill/>
          <a:ln w="9525">
            <a:noFill/>
            <a:miter lim="800000"/>
            <a:headEnd/>
            <a:tailEnd/>
          </a:ln>
        </p:spPr>
      </p:pic>
      <p:sp>
        <p:nvSpPr>
          <p:cNvPr id="40975" name="Oval 27"/>
          <p:cNvSpPr>
            <a:spLocks noChangeArrowheads="1"/>
          </p:cNvSpPr>
          <p:nvPr/>
        </p:nvSpPr>
        <p:spPr bwMode="gray">
          <a:xfrm>
            <a:off x="827584" y="2283718"/>
            <a:ext cx="1800199" cy="1728192"/>
          </a:xfrm>
          <a:prstGeom prst="ellipse">
            <a:avLst/>
          </a:prstGeom>
          <a:solidFill>
            <a:schemeClr val="bg1"/>
          </a:solidFill>
          <a:ln w="38100" algn="ctr">
            <a:solidFill>
              <a:srgbClr val="F8F8F8">
                <a:alpha val="79999"/>
              </a:srgbClr>
            </a:solidFill>
            <a:round/>
            <a:headEnd/>
            <a:tailEnd/>
          </a:ln>
        </p:spPr>
        <p:txBody>
          <a:bodyPr wrap="none" anchor="ctr"/>
          <a:lstStyle/>
          <a:p>
            <a:pPr algn="ctr">
              <a:lnSpc>
                <a:spcPct val="150000"/>
              </a:lnSpc>
            </a:pPr>
            <a:endParaRPr lang="en-US" altLang="zh-CN" sz="1600" b="1" dirty="0">
              <a:solidFill>
                <a:srgbClr val="04AEDA"/>
              </a:solidFill>
              <a:latin typeface="微软雅黑"/>
              <a:ea typeface="微软雅黑"/>
              <a:cs typeface="微软雅黑"/>
            </a:endParaRPr>
          </a:p>
          <a:p>
            <a:pPr algn="ctr">
              <a:lnSpc>
                <a:spcPct val="150000"/>
              </a:lnSpc>
            </a:pPr>
            <a:endParaRPr lang="zh-CN" altLang="en-US" sz="1600" b="1" dirty="0">
              <a:solidFill>
                <a:srgbClr val="04AEDA"/>
              </a:solidFill>
              <a:latin typeface="微软雅黑"/>
              <a:ea typeface="微软雅黑"/>
              <a:cs typeface="微软雅黑"/>
            </a:endParaRPr>
          </a:p>
          <a:p>
            <a:pPr algn="ctr">
              <a:lnSpc>
                <a:spcPct val="150000"/>
              </a:lnSpc>
            </a:pPr>
            <a:endParaRPr lang="zh-CN" altLang="en-US" b="1" dirty="0">
              <a:solidFill>
                <a:srgbClr val="04AEDA"/>
              </a:solidFill>
            </a:endParaRPr>
          </a:p>
          <a:p>
            <a:pPr algn="ctr">
              <a:lnSpc>
                <a:spcPct val="150000"/>
              </a:lnSpc>
            </a:pPr>
            <a:r>
              <a:rPr lang="zh-CN" altLang="en-US" b="1" dirty="0">
                <a:solidFill>
                  <a:srgbClr val="04AEDA"/>
                </a:solidFill>
                <a:latin typeface="微软雅黑" pitchFamily="34" charset="-122"/>
                <a:ea typeface="微软雅黑" pitchFamily="34" charset="-122"/>
              </a:rPr>
              <a:t>遣使</a:t>
            </a:r>
          </a:p>
        </p:txBody>
      </p:sp>
      <p:sp>
        <p:nvSpPr>
          <p:cNvPr id="36" name="右箭头 35"/>
          <p:cNvSpPr/>
          <p:nvPr/>
        </p:nvSpPr>
        <p:spPr>
          <a:xfrm>
            <a:off x="755576" y="2715766"/>
            <a:ext cx="936625" cy="936625"/>
          </a:xfrm>
          <a:prstGeom prst="rightArrow">
            <a:avLst/>
          </a:prstGeom>
          <a:solidFill>
            <a:srgbClr val="632523"/>
          </a:solidFill>
          <a:ln w="19050" algn="ctr">
            <a:solidFill>
              <a:srgbClr val="04AEDA"/>
            </a:solidFill>
            <a:prstDash val="sysDot"/>
            <a:miter lim="800000"/>
            <a:headEnd/>
            <a:tailEnd/>
          </a:ln>
        </p:spPr>
        <p:txBody>
          <a:bodyPr anchor="ctr"/>
          <a:lstStyle/>
          <a:p>
            <a:pPr algn="ctr">
              <a:lnSpc>
                <a:spcPts val="2563"/>
              </a:lnSpc>
              <a:defRPr/>
            </a:pPr>
            <a:endParaRPr lang="zh-CN" altLang="en-US" b="1">
              <a:solidFill>
                <a:schemeClr val="bg1"/>
              </a:solidFill>
              <a:latin typeface="Arial" charset="0"/>
              <a:ea typeface="宋体" charset="-122"/>
            </a:endParaRPr>
          </a:p>
        </p:txBody>
      </p:sp>
      <p:sp>
        <p:nvSpPr>
          <p:cNvPr id="40977" name="右箭头 39"/>
          <p:cNvSpPr>
            <a:spLocks noChangeArrowheads="1"/>
          </p:cNvSpPr>
          <p:nvPr/>
        </p:nvSpPr>
        <p:spPr bwMode="auto">
          <a:xfrm flipH="1">
            <a:off x="1619672" y="2715766"/>
            <a:ext cx="1008112" cy="930722"/>
          </a:xfrm>
          <a:prstGeom prst="rightArrow">
            <a:avLst>
              <a:gd name="adj1" fmla="val 50000"/>
              <a:gd name="adj2" fmla="val 46299"/>
            </a:avLst>
          </a:prstGeom>
          <a:solidFill>
            <a:srgbClr val="04AE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563"/>
              </a:lnSpc>
              <a:defRPr/>
            </a:pPr>
            <a:r>
              <a:rPr lang="zh-CN" altLang="en-US" sz="1600" b="1" dirty="0" smtClean="0">
                <a:solidFill>
                  <a:srgbClr val="FFFFFF"/>
                </a:solidFill>
                <a:latin typeface="微软雅黑" charset="-122"/>
                <a:ea typeface="微软雅黑" charset="-122"/>
              </a:rPr>
              <a:t>西班牙</a:t>
            </a:r>
            <a:endParaRPr lang="zh-CN" altLang="en-US" sz="1600" b="1" dirty="0">
              <a:solidFill>
                <a:srgbClr val="FFFFFF"/>
              </a:solidFill>
              <a:latin typeface="微软雅黑" charset="-122"/>
              <a:ea typeface="微软雅黑" charset="-122"/>
            </a:endParaRPr>
          </a:p>
        </p:txBody>
      </p:sp>
      <p:cxnSp>
        <p:nvCxnSpPr>
          <p:cNvPr id="2" name="直接连接符 44"/>
          <p:cNvCxnSpPr/>
          <p:nvPr/>
        </p:nvCxnSpPr>
        <p:spPr>
          <a:xfrm>
            <a:off x="3563888" y="3651870"/>
            <a:ext cx="5184576"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3" name="直接连接符 44"/>
          <p:cNvCxnSpPr/>
          <p:nvPr/>
        </p:nvCxnSpPr>
        <p:spPr>
          <a:xfrm>
            <a:off x="3563888" y="1923678"/>
            <a:ext cx="496887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40980" name="Rectangle 22"/>
          <p:cNvSpPr>
            <a:spLocks noChangeArrowheads="1"/>
          </p:cNvSpPr>
          <p:nvPr/>
        </p:nvSpPr>
        <p:spPr bwMode="auto">
          <a:xfrm>
            <a:off x="1403350" y="2355850"/>
            <a:ext cx="717550" cy="504825"/>
          </a:xfrm>
          <a:prstGeom prst="rect">
            <a:avLst/>
          </a:prstGeom>
          <a:noFill/>
          <a:ln w="9525">
            <a:noFill/>
            <a:miter lim="800000"/>
            <a:headEnd/>
            <a:tailEnd/>
          </a:ln>
        </p:spPr>
        <p:txBody>
          <a:bodyPr>
            <a:spAutoFit/>
          </a:bodyPr>
          <a:lstStyle/>
          <a:p>
            <a:pPr>
              <a:lnSpc>
                <a:spcPct val="150000"/>
              </a:lnSpc>
            </a:pPr>
            <a:r>
              <a:rPr lang="zh-CN" altLang="en-US" b="1" dirty="0">
                <a:solidFill>
                  <a:srgbClr val="04AEDA"/>
                </a:solidFill>
                <a:latin typeface="微软雅黑" pitchFamily="34" charset="-122"/>
                <a:ea typeface="微软雅黑" pitchFamily="34" charset="-122"/>
              </a:rPr>
              <a:t>使团</a:t>
            </a:r>
          </a:p>
        </p:txBody>
      </p:sp>
      <p:cxnSp>
        <p:nvCxnSpPr>
          <p:cNvPr id="4" name="直接连接符 44"/>
          <p:cNvCxnSpPr/>
          <p:nvPr/>
        </p:nvCxnSpPr>
        <p:spPr>
          <a:xfrm>
            <a:off x="3563888" y="4011910"/>
            <a:ext cx="5329237"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76824" name="Rectangle 24"/>
          <p:cNvSpPr>
            <a:spLocks noChangeArrowheads="1"/>
          </p:cNvSpPr>
          <p:nvPr/>
        </p:nvSpPr>
        <p:spPr bwMode="auto">
          <a:xfrm>
            <a:off x="899592" y="3003798"/>
            <a:ext cx="720576"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defRPr/>
            </a:pPr>
            <a:r>
              <a:rPr lang="zh-CN" altLang="en-US" sz="1600" b="1" dirty="0" smtClean="0">
                <a:solidFill>
                  <a:schemeClr val="bg1"/>
                </a:solidFill>
                <a:latin typeface="微软雅黑" pitchFamily="34" charset="-122"/>
                <a:ea typeface="微软雅黑" pitchFamily="34" charset="-122"/>
              </a:rPr>
              <a:t>中国</a:t>
            </a:r>
            <a:endParaRPr lang="zh-CN" altLang="en-US" sz="1600" b="1" dirty="0">
              <a:solidFill>
                <a:schemeClr val="bg1"/>
              </a:solidFill>
              <a:latin typeface="微软雅黑" pitchFamily="34" charset="-122"/>
              <a:ea typeface="微软雅黑" pitchFamily="34" charset="-122"/>
            </a:endParaRPr>
          </a:p>
        </p:txBody>
      </p:sp>
      <p:sp>
        <p:nvSpPr>
          <p:cNvPr id="76825" name="Rectangle 25"/>
          <p:cNvSpPr>
            <a:spLocks noChangeArrowheads="1"/>
          </p:cNvSpPr>
          <p:nvPr/>
        </p:nvSpPr>
        <p:spPr bwMode="auto">
          <a:xfrm>
            <a:off x="251520" y="627534"/>
            <a:ext cx="3647152" cy="42575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nSpc>
                <a:spcPts val="2563"/>
              </a:lnSpc>
              <a:defRPr/>
            </a:pPr>
            <a:r>
              <a:rPr lang="zh-CN" altLang="en-US" b="1" dirty="0">
                <a:latin typeface="微软雅黑" pitchFamily="34" charset="-122"/>
                <a:ea typeface="微软雅黑" pitchFamily="34" charset="-122"/>
              </a:rPr>
              <a:t>一、明清时期中欧之间的政治往来</a:t>
            </a:r>
            <a:endParaRPr lang="en-US" altLang="zh-CN" b="1" dirty="0">
              <a:latin typeface="微软雅黑" pitchFamily="34" charset="-122"/>
              <a:ea typeface="微软雅黑" pitchFamily="34" charset="-122"/>
            </a:endParaRPr>
          </a:p>
        </p:txBody>
      </p:sp>
      <p:sp>
        <p:nvSpPr>
          <p:cNvPr id="39962" name="Rectangle 26"/>
          <p:cNvSpPr>
            <a:spLocks noChangeArrowheads="1"/>
          </p:cNvSpPr>
          <p:nvPr/>
        </p:nvSpPr>
        <p:spPr bwMode="auto">
          <a:xfrm>
            <a:off x="3419872" y="1049834"/>
            <a:ext cx="5544617" cy="3000821"/>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nSpc>
                <a:spcPct val="150000"/>
              </a:lnSpc>
              <a:defRPr/>
            </a:pPr>
            <a:r>
              <a:rPr lang="zh-CN" altLang="en-US" b="1" dirty="0" smtClean="0">
                <a:latin typeface="微软雅黑" pitchFamily="34" charset="-122"/>
                <a:ea typeface="微软雅黑" pitchFamily="34" charset="-122"/>
              </a:rPr>
              <a:t>明</a:t>
            </a:r>
            <a:r>
              <a:rPr lang="zh-CN" altLang="en-US" b="1" dirty="0">
                <a:latin typeface="微软雅黑" pitchFamily="34" charset="-122"/>
                <a:ea typeface="微软雅黑" pitchFamily="34" charset="-122"/>
              </a:rPr>
              <a:t>朝后期，西班牙使团曾到了厦门，先后拜访了泉州和福州官府，并寻求进京之路。福建方</a:t>
            </a:r>
            <a:r>
              <a:rPr lang="zh-CN" altLang="en-US" b="1" dirty="0" smtClean="0">
                <a:latin typeface="微软雅黑" pitchFamily="34" charset="-122"/>
                <a:ea typeface="微软雅黑" pitchFamily="34" charset="-122"/>
              </a:rPr>
              <a:t>面向</a:t>
            </a:r>
            <a:r>
              <a:rPr lang="zh-CN" altLang="en-US" b="1" dirty="0">
                <a:latin typeface="微软雅黑" pitchFamily="34" charset="-122"/>
                <a:ea typeface="微软雅黑" pitchFamily="34" charset="-122"/>
              </a:rPr>
              <a:t>朝廷奏报了西班牙来使之</a:t>
            </a:r>
            <a:r>
              <a:rPr lang="zh-CN" altLang="en-US" b="1" dirty="0" smtClean="0">
                <a:latin typeface="微软雅黑" pitchFamily="34" charset="-122"/>
                <a:ea typeface="微软雅黑" pitchFamily="34" charset="-122"/>
              </a:rPr>
              <a:t>事，</a:t>
            </a:r>
            <a:r>
              <a:rPr lang="zh-CN" altLang="en-US" b="1" dirty="0">
                <a:latin typeface="微软雅黑" pitchFamily="34" charset="-122"/>
                <a:ea typeface="微软雅黑" pitchFamily="34" charset="-122"/>
              </a:rPr>
              <a:t>据说万历皇帝已经同意安排菲律宾的西班牙人遣使。但后来因为菲律宾发生了两件足以影响中西关系的事件，所以西班牙遣使一事再无后文。此后直到清朝咸丰八年，西班牙政府才重新开始与中国进行外交接触。 </a:t>
            </a:r>
          </a:p>
        </p:txBody>
      </p:sp>
      <p:cxnSp>
        <p:nvCxnSpPr>
          <p:cNvPr id="5" name="直接连接符 44"/>
          <p:cNvCxnSpPr/>
          <p:nvPr/>
        </p:nvCxnSpPr>
        <p:spPr>
          <a:xfrm>
            <a:off x="3492500" y="1492250"/>
            <a:ext cx="54721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50" name="波形 49"/>
          <p:cNvSpPr/>
          <p:nvPr/>
        </p:nvSpPr>
        <p:spPr>
          <a:xfrm>
            <a:off x="2915816" y="1203598"/>
            <a:ext cx="504056" cy="626368"/>
          </a:xfrm>
          <a:prstGeom prst="wave">
            <a:avLst/>
          </a:prstGeom>
          <a:solidFill>
            <a:srgbClr val="04AEDA"/>
          </a:solidFill>
          <a:ln>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Box 5"/>
          <p:cNvSpPr txBox="1">
            <a:spLocks noChangeArrowheads="1"/>
          </p:cNvSpPr>
          <p:nvPr/>
        </p:nvSpPr>
        <p:spPr bwMode="auto">
          <a:xfrm>
            <a:off x="0" y="0"/>
            <a:ext cx="8358188" cy="499624"/>
          </a:xfrm>
          <a:prstGeom prst="rect">
            <a:avLst/>
          </a:prstGeom>
          <a:noFill/>
          <a:ln w="9525">
            <a:noFill/>
            <a:miter lim="800000"/>
            <a:headEnd/>
            <a:tailEnd/>
          </a:ln>
        </p:spPr>
        <p:txBody>
          <a:bodyPr>
            <a:spAutoFit/>
          </a:bodyPr>
          <a:lstStyle/>
          <a:p>
            <a:pPr marL="457200" indent="-457200">
              <a:lnSpc>
                <a:spcPts val="3600"/>
              </a:lnSpc>
            </a:pPr>
            <a:r>
              <a:rPr lang="zh-CN" altLang="en-US" sz="2000" b="1" dirty="0">
                <a:latin typeface="微软雅黑" pitchFamily="34" charset="-122"/>
                <a:ea typeface="微软雅黑" pitchFamily="34" charset="-122"/>
              </a:rPr>
              <a:t>第二节  明清时期的中西关系</a:t>
            </a:r>
            <a:endParaRPr lang="en-US" altLang="zh-CN" sz="2000" b="1" dirty="0">
              <a:latin typeface="微软雅黑" pitchFamily="34" charset="-122"/>
              <a:ea typeface="微软雅黑" pitchFamily="34" charset="-122"/>
            </a:endParaRPr>
          </a:p>
        </p:txBody>
      </p:sp>
      <p:sp>
        <p:nvSpPr>
          <p:cNvPr id="43010"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39" name="直接连接符 38"/>
          <p:cNvCxnSpPr/>
          <p:nvPr/>
        </p:nvCxnSpPr>
        <p:spPr>
          <a:xfrm flipH="1">
            <a:off x="214313" y="571500"/>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内容占位符 2"/>
          <p:cNvSpPr txBox="1">
            <a:spLocks/>
          </p:cNvSpPr>
          <p:nvPr/>
        </p:nvSpPr>
        <p:spPr>
          <a:xfrm>
            <a:off x="2643188" y="1071563"/>
            <a:ext cx="5715000" cy="1500187"/>
          </a:xfrm>
          <a:prstGeom prst="rect">
            <a:avLst/>
          </a:prstGeom>
        </p:spPr>
        <p:txBody>
          <a:bodyPr anchor="b">
            <a:normAutofit fontScale="25000" lnSpcReduction="20000"/>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r>
              <a:rPr lang="en-US" altLang="zh-CN" sz="5600" dirty="0">
                <a:latin typeface="微软雅黑" pitchFamily="34" charset="-122"/>
                <a:ea typeface="微软雅黑" pitchFamily="34" charset="-122"/>
              </a:rPr>
              <a:t> </a:t>
            </a:r>
            <a:endParaRPr lang="en-US" altLang="zh-CN" sz="4800" b="1"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r>
              <a:rPr lang="en-US" altLang="zh-CN" dirty="0">
                <a:solidFill>
                  <a:schemeClr val="tx1">
                    <a:tint val="75000"/>
                  </a:schemeClr>
                </a:solidFill>
                <a:latin typeface="微软雅黑" pitchFamily="34" charset="-122"/>
                <a:ea typeface="微软雅黑" pitchFamily="34" charset="-122"/>
              </a:rPr>
              <a:t> </a:t>
            </a:r>
            <a:endParaRPr lang="zh-CN" altLang="en-US" dirty="0">
              <a:solidFill>
                <a:schemeClr val="tx1">
                  <a:tint val="75000"/>
                </a:schemeClr>
              </a:solidFill>
              <a:latin typeface="微软雅黑" pitchFamily="34" charset="-122"/>
              <a:ea typeface="微软雅黑" pitchFamily="34" charset="-122"/>
            </a:endParaRPr>
          </a:p>
        </p:txBody>
      </p:sp>
      <p:sp>
        <p:nvSpPr>
          <p:cNvPr id="15" name="内容占位符 2"/>
          <p:cNvSpPr txBox="1">
            <a:spLocks/>
          </p:cNvSpPr>
          <p:nvPr/>
        </p:nvSpPr>
        <p:spPr>
          <a:xfrm>
            <a:off x="2771775" y="555625"/>
            <a:ext cx="5715000" cy="3500438"/>
          </a:xfrm>
          <a:prstGeom prst="rect">
            <a:avLst/>
          </a:prstGeom>
        </p:spPr>
        <p:txBody>
          <a:bodyPr anchor="b">
            <a:normAutofit/>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endParaRPr lang="zh-CN" altLang="en-US" dirty="0">
              <a:solidFill>
                <a:schemeClr val="tx1">
                  <a:tint val="75000"/>
                </a:schemeClr>
              </a:solidFill>
              <a:latin typeface="微软雅黑" pitchFamily="34" charset="-122"/>
              <a:ea typeface="微软雅黑" pitchFamily="34" charset="-122"/>
            </a:endParaRPr>
          </a:p>
        </p:txBody>
      </p:sp>
      <p:sp>
        <p:nvSpPr>
          <p:cNvPr id="43014" name="Oval 27"/>
          <p:cNvSpPr>
            <a:spLocks noChangeArrowheads="1"/>
          </p:cNvSpPr>
          <p:nvPr/>
        </p:nvSpPr>
        <p:spPr bwMode="gray">
          <a:xfrm>
            <a:off x="928688" y="1785938"/>
            <a:ext cx="1428750" cy="1428750"/>
          </a:xfrm>
          <a:prstGeom prst="ellipse">
            <a:avLst/>
          </a:prstGeom>
          <a:solidFill>
            <a:schemeClr val="bg1"/>
          </a:solidFill>
          <a:ln w="38100" algn="ctr">
            <a:solidFill>
              <a:srgbClr val="F8F8F8">
                <a:alpha val="79999"/>
              </a:srgbClr>
            </a:solidFill>
            <a:round/>
            <a:headEnd/>
            <a:tailEnd/>
          </a:ln>
        </p:spPr>
        <p:txBody>
          <a:bodyPr wrap="none" anchor="ctr"/>
          <a:lstStyle/>
          <a:p>
            <a:pPr algn="ctr"/>
            <a:r>
              <a:rPr lang="zh-CN" altLang="en-US" sz="8000">
                <a:latin typeface="Calibri" pitchFamily="34" charset="0"/>
              </a:rPr>
              <a:t>  </a:t>
            </a:r>
            <a:endParaRPr lang="zh-CN" altLang="en-US" sz="8000">
              <a:solidFill>
                <a:srgbClr val="04AEDA"/>
              </a:solidFill>
              <a:latin typeface="Calibri" pitchFamily="34" charset="0"/>
            </a:endParaRPr>
          </a:p>
        </p:txBody>
      </p:sp>
      <p:cxnSp>
        <p:nvCxnSpPr>
          <p:cNvPr id="32" name="直接连接符 31"/>
          <p:cNvCxnSpPr/>
          <p:nvPr/>
        </p:nvCxnSpPr>
        <p:spPr>
          <a:xfrm>
            <a:off x="3492500" y="2211388"/>
            <a:ext cx="5111750"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492500" y="2571750"/>
            <a:ext cx="5183188"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3419475" y="2932113"/>
            <a:ext cx="5329238"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43018" name="矩形 46"/>
          <p:cNvSpPr>
            <a:spLocks noChangeArrowheads="1"/>
          </p:cNvSpPr>
          <p:nvPr/>
        </p:nvSpPr>
        <p:spPr bwMode="auto">
          <a:xfrm>
            <a:off x="3708400" y="1635125"/>
            <a:ext cx="4357688" cy="366713"/>
          </a:xfrm>
          <a:prstGeom prst="rect">
            <a:avLst/>
          </a:prstGeom>
          <a:noFill/>
          <a:ln w="9525">
            <a:noFill/>
            <a:miter lim="800000"/>
            <a:headEnd/>
            <a:tailEnd/>
          </a:ln>
        </p:spPr>
        <p:txBody>
          <a:bodyPr>
            <a:spAutoFit/>
          </a:bodyPr>
          <a:lstStyle/>
          <a:p>
            <a:r>
              <a:rPr lang="zh-CN" altLang="en-US">
                <a:latin typeface="微软雅黑"/>
                <a:ea typeface="微软雅黑"/>
                <a:cs typeface="微软雅黑"/>
              </a:rPr>
              <a:t>     </a:t>
            </a:r>
          </a:p>
        </p:txBody>
      </p:sp>
      <p:sp>
        <p:nvSpPr>
          <p:cNvPr id="43021" name="Rectangle 5"/>
          <p:cNvSpPr>
            <a:spLocks noChangeArrowheads="1"/>
          </p:cNvSpPr>
          <p:nvPr/>
        </p:nvSpPr>
        <p:spPr bwMode="auto">
          <a:xfrm>
            <a:off x="428625" y="1428750"/>
            <a:ext cx="184150" cy="369888"/>
          </a:xfrm>
          <a:prstGeom prst="rect">
            <a:avLst/>
          </a:prstGeom>
          <a:noFill/>
          <a:ln w="9525">
            <a:noFill/>
            <a:miter lim="800000"/>
            <a:headEnd/>
            <a:tailEnd/>
          </a:ln>
        </p:spPr>
        <p:txBody>
          <a:bodyPr wrap="none" anchor="ctr">
            <a:spAutoFit/>
          </a:bodyPr>
          <a:lstStyle/>
          <a:p>
            <a:endParaRPr lang="zh-CN" altLang="zh-CN"/>
          </a:p>
        </p:txBody>
      </p:sp>
      <p:pic>
        <p:nvPicPr>
          <p:cNvPr id="43022" name="Picture 2"/>
          <p:cNvPicPr>
            <a:picLocks noChangeAspect="1" noChangeArrowheads="1"/>
          </p:cNvPicPr>
          <p:nvPr/>
        </p:nvPicPr>
        <p:blipFill>
          <a:blip r:embed="rId3" cstate="print"/>
          <a:srcRect/>
          <a:stretch>
            <a:fillRect/>
          </a:stretch>
        </p:blipFill>
        <p:spPr bwMode="auto">
          <a:xfrm>
            <a:off x="611560" y="2067694"/>
            <a:ext cx="2214562" cy="2143125"/>
          </a:xfrm>
          <a:prstGeom prst="rect">
            <a:avLst/>
          </a:prstGeom>
          <a:noFill/>
          <a:ln w="9525">
            <a:noFill/>
            <a:miter lim="800000"/>
            <a:headEnd/>
            <a:tailEnd/>
          </a:ln>
        </p:spPr>
      </p:pic>
      <p:sp>
        <p:nvSpPr>
          <p:cNvPr id="43023" name="Oval 27"/>
          <p:cNvSpPr>
            <a:spLocks noChangeArrowheads="1"/>
          </p:cNvSpPr>
          <p:nvPr/>
        </p:nvSpPr>
        <p:spPr bwMode="gray">
          <a:xfrm>
            <a:off x="900113" y="2355850"/>
            <a:ext cx="1643062" cy="1571625"/>
          </a:xfrm>
          <a:prstGeom prst="ellipse">
            <a:avLst/>
          </a:prstGeom>
          <a:solidFill>
            <a:schemeClr val="bg1"/>
          </a:solidFill>
          <a:ln w="38100" algn="ctr">
            <a:solidFill>
              <a:srgbClr val="F8F8F8">
                <a:alpha val="79999"/>
              </a:srgbClr>
            </a:solidFill>
            <a:round/>
            <a:headEnd/>
            <a:tailEnd/>
          </a:ln>
        </p:spPr>
        <p:txBody>
          <a:bodyPr wrap="none" anchor="ctr"/>
          <a:lstStyle/>
          <a:p>
            <a:pPr algn="ctr">
              <a:lnSpc>
                <a:spcPct val="150000"/>
              </a:lnSpc>
            </a:pPr>
            <a:endParaRPr lang="en-US" altLang="zh-CN" sz="1600" b="1" dirty="0">
              <a:solidFill>
                <a:srgbClr val="04AEDA"/>
              </a:solidFill>
              <a:latin typeface="微软雅黑"/>
              <a:ea typeface="微软雅黑"/>
              <a:cs typeface="微软雅黑"/>
            </a:endParaRPr>
          </a:p>
          <a:p>
            <a:pPr algn="ctr">
              <a:lnSpc>
                <a:spcPct val="150000"/>
              </a:lnSpc>
            </a:pPr>
            <a:endParaRPr lang="zh-CN" altLang="en-US" sz="1600" b="1" dirty="0">
              <a:solidFill>
                <a:srgbClr val="04AEDA"/>
              </a:solidFill>
              <a:latin typeface="微软雅黑"/>
              <a:ea typeface="微软雅黑"/>
              <a:cs typeface="微软雅黑"/>
            </a:endParaRPr>
          </a:p>
          <a:p>
            <a:pPr algn="ctr">
              <a:lnSpc>
                <a:spcPct val="150000"/>
              </a:lnSpc>
            </a:pPr>
            <a:endParaRPr lang="zh-CN" altLang="en-US" b="1" dirty="0">
              <a:solidFill>
                <a:srgbClr val="04AEDA"/>
              </a:solidFill>
            </a:endParaRPr>
          </a:p>
          <a:p>
            <a:pPr algn="ctr">
              <a:lnSpc>
                <a:spcPct val="150000"/>
              </a:lnSpc>
            </a:pPr>
            <a:r>
              <a:rPr lang="zh-CN" altLang="en-US" b="1" dirty="0">
                <a:solidFill>
                  <a:srgbClr val="04AEDA"/>
                </a:solidFill>
                <a:latin typeface="微软雅黑" pitchFamily="34" charset="-122"/>
                <a:ea typeface="微软雅黑" pitchFamily="34" charset="-122"/>
              </a:rPr>
              <a:t>遣使</a:t>
            </a:r>
          </a:p>
        </p:txBody>
      </p:sp>
      <p:sp>
        <p:nvSpPr>
          <p:cNvPr id="36" name="右箭头 35"/>
          <p:cNvSpPr/>
          <p:nvPr/>
        </p:nvSpPr>
        <p:spPr>
          <a:xfrm>
            <a:off x="827088" y="2787650"/>
            <a:ext cx="936625" cy="936625"/>
          </a:xfrm>
          <a:prstGeom prst="rightArrow">
            <a:avLst/>
          </a:prstGeom>
          <a:solidFill>
            <a:srgbClr val="632523"/>
          </a:solidFill>
          <a:ln w="19050" algn="ctr">
            <a:solidFill>
              <a:srgbClr val="04AEDA"/>
            </a:solidFill>
            <a:prstDash val="sysDot"/>
            <a:miter lim="800000"/>
            <a:headEnd/>
            <a:tailEnd/>
          </a:ln>
        </p:spPr>
        <p:txBody>
          <a:bodyPr anchor="ctr"/>
          <a:lstStyle/>
          <a:p>
            <a:pPr algn="ctr">
              <a:lnSpc>
                <a:spcPts val="2563"/>
              </a:lnSpc>
              <a:defRPr/>
            </a:pPr>
            <a:endParaRPr lang="zh-CN" altLang="en-US" b="1">
              <a:solidFill>
                <a:schemeClr val="bg1"/>
              </a:solidFill>
              <a:latin typeface="Arial" charset="0"/>
              <a:ea typeface="宋体" charset="-122"/>
            </a:endParaRPr>
          </a:p>
        </p:txBody>
      </p:sp>
      <p:sp>
        <p:nvSpPr>
          <p:cNvPr id="43025" name="右箭头 39"/>
          <p:cNvSpPr>
            <a:spLocks noChangeArrowheads="1"/>
          </p:cNvSpPr>
          <p:nvPr/>
        </p:nvSpPr>
        <p:spPr bwMode="auto">
          <a:xfrm flipH="1">
            <a:off x="1691680" y="2787650"/>
            <a:ext cx="1008658" cy="858838"/>
          </a:xfrm>
          <a:prstGeom prst="rightArrow">
            <a:avLst>
              <a:gd name="adj1" fmla="val 50000"/>
              <a:gd name="adj2" fmla="val 46299"/>
            </a:avLst>
          </a:prstGeom>
          <a:solidFill>
            <a:srgbClr val="04AE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563"/>
              </a:lnSpc>
              <a:defRPr/>
            </a:pPr>
            <a:r>
              <a:rPr lang="zh-CN" altLang="en-US" sz="1600" b="1" dirty="0" smtClean="0">
                <a:solidFill>
                  <a:srgbClr val="FFFFFF"/>
                </a:solidFill>
                <a:latin typeface="微软雅黑" charset="-122"/>
                <a:ea typeface="微软雅黑" charset="-122"/>
              </a:rPr>
              <a:t>意大利</a:t>
            </a:r>
            <a:endParaRPr lang="zh-CN" altLang="en-US" sz="1600" b="1" dirty="0">
              <a:solidFill>
                <a:srgbClr val="FFFFFF"/>
              </a:solidFill>
              <a:latin typeface="微软雅黑" charset="-122"/>
              <a:ea typeface="微软雅黑" charset="-122"/>
            </a:endParaRPr>
          </a:p>
        </p:txBody>
      </p:sp>
      <p:cxnSp>
        <p:nvCxnSpPr>
          <p:cNvPr id="2" name="直接连接符 44"/>
          <p:cNvCxnSpPr/>
          <p:nvPr/>
        </p:nvCxnSpPr>
        <p:spPr>
          <a:xfrm>
            <a:off x="3419475" y="3363913"/>
            <a:ext cx="52562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3" name="直接连接符 44"/>
          <p:cNvCxnSpPr/>
          <p:nvPr/>
        </p:nvCxnSpPr>
        <p:spPr>
          <a:xfrm>
            <a:off x="3492500" y="1851025"/>
            <a:ext cx="50403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43028" name="Rectangle 22"/>
          <p:cNvSpPr>
            <a:spLocks noChangeArrowheads="1"/>
          </p:cNvSpPr>
          <p:nvPr/>
        </p:nvSpPr>
        <p:spPr bwMode="auto">
          <a:xfrm>
            <a:off x="1403350" y="2355850"/>
            <a:ext cx="717550" cy="504825"/>
          </a:xfrm>
          <a:prstGeom prst="rect">
            <a:avLst/>
          </a:prstGeom>
          <a:noFill/>
          <a:ln w="9525">
            <a:noFill/>
            <a:miter lim="800000"/>
            <a:headEnd/>
            <a:tailEnd/>
          </a:ln>
        </p:spPr>
        <p:txBody>
          <a:bodyPr>
            <a:spAutoFit/>
          </a:bodyPr>
          <a:lstStyle/>
          <a:p>
            <a:pPr>
              <a:lnSpc>
                <a:spcPct val="150000"/>
              </a:lnSpc>
            </a:pPr>
            <a:r>
              <a:rPr lang="zh-CN" altLang="en-US" b="1" dirty="0">
                <a:solidFill>
                  <a:srgbClr val="04AEDA"/>
                </a:solidFill>
                <a:latin typeface="微软雅黑" pitchFamily="34" charset="-122"/>
                <a:ea typeface="微软雅黑" pitchFamily="34" charset="-122"/>
              </a:rPr>
              <a:t>使团</a:t>
            </a:r>
          </a:p>
        </p:txBody>
      </p:sp>
      <p:cxnSp>
        <p:nvCxnSpPr>
          <p:cNvPr id="4" name="直接连接符 44"/>
          <p:cNvCxnSpPr/>
          <p:nvPr/>
        </p:nvCxnSpPr>
        <p:spPr>
          <a:xfrm>
            <a:off x="3419475" y="3724275"/>
            <a:ext cx="5329238"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76824" name="Rectangle 24"/>
          <p:cNvSpPr>
            <a:spLocks noChangeArrowheads="1"/>
          </p:cNvSpPr>
          <p:nvPr/>
        </p:nvSpPr>
        <p:spPr bwMode="auto">
          <a:xfrm>
            <a:off x="827088" y="3076575"/>
            <a:ext cx="865187" cy="3365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zh-CN" altLang="en-US" sz="1600" b="1" dirty="0" smtClean="0">
                <a:solidFill>
                  <a:schemeClr val="bg1"/>
                </a:solidFill>
                <a:latin typeface="微软雅黑" pitchFamily="34" charset="-122"/>
                <a:ea typeface="微软雅黑" pitchFamily="34" charset="-122"/>
              </a:rPr>
              <a:t>   中国</a:t>
            </a:r>
            <a:endParaRPr lang="zh-CN" altLang="en-US" sz="1600" b="1" dirty="0">
              <a:solidFill>
                <a:schemeClr val="bg1"/>
              </a:solidFill>
              <a:latin typeface="微软雅黑" pitchFamily="34" charset="-122"/>
              <a:ea typeface="微软雅黑" pitchFamily="34" charset="-122"/>
            </a:endParaRPr>
          </a:p>
        </p:txBody>
      </p:sp>
      <p:sp>
        <p:nvSpPr>
          <p:cNvPr id="76825" name="Rectangle 25"/>
          <p:cNvSpPr>
            <a:spLocks noChangeArrowheads="1"/>
          </p:cNvSpPr>
          <p:nvPr/>
        </p:nvSpPr>
        <p:spPr bwMode="auto">
          <a:xfrm>
            <a:off x="251520" y="555526"/>
            <a:ext cx="3647152" cy="39735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nSpc>
                <a:spcPts val="2563"/>
              </a:lnSpc>
              <a:defRPr/>
            </a:pPr>
            <a:r>
              <a:rPr lang="zh-CN" altLang="en-US" b="1" dirty="0">
                <a:latin typeface="微软雅黑" pitchFamily="34" charset="-122"/>
                <a:ea typeface="微软雅黑" pitchFamily="34" charset="-122"/>
              </a:rPr>
              <a:t>一、明清时期中欧之间的政治往来</a:t>
            </a:r>
            <a:endParaRPr lang="en-US" altLang="zh-CN" b="1" dirty="0">
              <a:latin typeface="微软雅黑" pitchFamily="34" charset="-122"/>
              <a:ea typeface="微软雅黑" pitchFamily="34" charset="-122"/>
            </a:endParaRPr>
          </a:p>
        </p:txBody>
      </p:sp>
      <p:sp>
        <p:nvSpPr>
          <p:cNvPr id="157723" name="Rectangle 27"/>
          <p:cNvSpPr>
            <a:spLocks noChangeArrowheads="1"/>
          </p:cNvSpPr>
          <p:nvPr/>
        </p:nvSpPr>
        <p:spPr bwMode="auto">
          <a:xfrm>
            <a:off x="3419872" y="1347614"/>
            <a:ext cx="5580062" cy="2377126"/>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ct val="140000"/>
              </a:lnSpc>
              <a:defRPr/>
            </a:pPr>
            <a:r>
              <a:rPr lang="zh-CN" altLang="en-US" b="1" dirty="0">
                <a:latin typeface="微软雅黑" pitchFamily="34" charset="-122"/>
                <a:ea typeface="微软雅黑" pitchFamily="34" charset="-122"/>
              </a:rPr>
              <a:t>康熙九年（</a:t>
            </a:r>
            <a:r>
              <a:rPr lang="en-US" altLang="zh-CN" b="1" dirty="0">
                <a:latin typeface="微软雅黑" pitchFamily="34" charset="-122"/>
                <a:ea typeface="微软雅黑" pitchFamily="34" charset="-122"/>
              </a:rPr>
              <a:t>1670</a:t>
            </a:r>
            <a:r>
              <a:rPr lang="zh-CN" altLang="en-US" b="1" dirty="0">
                <a:latin typeface="微软雅黑" pitchFamily="34" charset="-122"/>
                <a:ea typeface="微软雅黑" pitchFamily="34" charset="-122"/>
              </a:rPr>
              <a:t>）曾有意大利国王遣使来华，这可能是清前期意大利世俗君主与中国朝廷的唯一交往，但来使的意图与结果均不详。康熙和雍正年间，罗马教皇曾多次遣使来华，都是为讨论天主教在华传教事宜而来</a:t>
            </a:r>
            <a:r>
              <a:rPr lang="zh-CN" altLang="en-US" b="1" dirty="0" smtClean="0">
                <a:latin typeface="微软雅黑" pitchFamily="34" charset="-122"/>
                <a:ea typeface="微软雅黑" pitchFamily="34" charset="-122"/>
              </a:rPr>
              <a:t>，与其它国家所关心的贸</a:t>
            </a:r>
            <a:r>
              <a:rPr lang="zh-CN" altLang="en-US" b="1" dirty="0">
                <a:latin typeface="微软雅黑" pitchFamily="34" charset="-122"/>
                <a:ea typeface="微软雅黑" pitchFamily="34" charset="-122"/>
              </a:rPr>
              <a:t>易问题无关。而且几次出使的结果都是罗马教廷与中国政府的关系日益恶化</a:t>
            </a:r>
            <a:endParaRPr lang="zh-CN" altLang="en-US" dirty="0">
              <a:latin typeface="微软雅黑" pitchFamily="34" charset="-122"/>
              <a:ea typeface="微软雅黑" pitchFamily="34" charset="-122"/>
            </a:endParaRPr>
          </a:p>
        </p:txBody>
      </p:sp>
      <p:sp>
        <p:nvSpPr>
          <p:cNvPr id="25" name="波形 24"/>
          <p:cNvSpPr/>
          <p:nvPr/>
        </p:nvSpPr>
        <p:spPr>
          <a:xfrm>
            <a:off x="2771800" y="1419622"/>
            <a:ext cx="504056" cy="626368"/>
          </a:xfrm>
          <a:prstGeom prst="wave">
            <a:avLst/>
          </a:prstGeom>
          <a:solidFill>
            <a:srgbClr val="04AEDA"/>
          </a:solidFill>
          <a:ln>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Box 5"/>
          <p:cNvSpPr txBox="1">
            <a:spLocks noChangeArrowheads="1"/>
          </p:cNvSpPr>
          <p:nvPr/>
        </p:nvSpPr>
        <p:spPr bwMode="auto">
          <a:xfrm>
            <a:off x="0" y="0"/>
            <a:ext cx="8358188" cy="879475"/>
          </a:xfrm>
          <a:prstGeom prst="rect">
            <a:avLst/>
          </a:prstGeom>
          <a:noFill/>
          <a:ln w="9525">
            <a:noFill/>
            <a:miter lim="800000"/>
            <a:headEnd/>
            <a:tailEnd/>
          </a:ln>
        </p:spPr>
        <p:txBody>
          <a:bodyPr>
            <a:spAutoFit/>
          </a:bodyPr>
          <a:lstStyle/>
          <a:p>
            <a:pPr marL="457200" indent="-457200">
              <a:lnSpc>
                <a:spcPts val="3600"/>
              </a:lnSpc>
            </a:pPr>
            <a:r>
              <a:rPr lang="zh-CN" altLang="en-US" sz="2000" b="1" dirty="0">
                <a:latin typeface="微软雅黑" pitchFamily="34" charset="-122"/>
                <a:ea typeface="微软雅黑" pitchFamily="34" charset="-122"/>
              </a:rPr>
              <a:t>第二节  明清时期的中西关系</a:t>
            </a:r>
            <a:endParaRPr lang="en-US" altLang="zh-CN" sz="2000" dirty="0">
              <a:latin typeface="微软雅黑" pitchFamily="34" charset="-122"/>
              <a:ea typeface="微软雅黑" pitchFamily="34" charset="-122"/>
              <a:cs typeface="微软雅黑"/>
            </a:endParaRPr>
          </a:p>
          <a:p>
            <a:pPr marL="457200" indent="-457200" eaLnBrk="0" hangingPunct="0">
              <a:lnSpc>
                <a:spcPts val="2600"/>
              </a:lnSpc>
            </a:pPr>
            <a:r>
              <a:rPr lang="zh-CN" altLang="en-US" sz="1600" dirty="0">
                <a:latin typeface="微软雅黑"/>
                <a:ea typeface="微软雅黑"/>
                <a:cs typeface="微软雅黑"/>
              </a:rPr>
              <a:t>                                               </a:t>
            </a:r>
            <a:endParaRPr lang="en-US" altLang="zh-CN" sz="1600" dirty="0">
              <a:latin typeface="微软雅黑"/>
              <a:ea typeface="微软雅黑"/>
              <a:cs typeface="微软雅黑"/>
            </a:endParaRPr>
          </a:p>
        </p:txBody>
      </p:sp>
      <p:sp>
        <p:nvSpPr>
          <p:cNvPr id="45058"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39" name="直接连接符 38"/>
          <p:cNvCxnSpPr/>
          <p:nvPr/>
        </p:nvCxnSpPr>
        <p:spPr>
          <a:xfrm flipH="1">
            <a:off x="214313" y="571500"/>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内容占位符 2"/>
          <p:cNvSpPr txBox="1">
            <a:spLocks/>
          </p:cNvSpPr>
          <p:nvPr/>
        </p:nvSpPr>
        <p:spPr>
          <a:xfrm>
            <a:off x="2643188" y="1071563"/>
            <a:ext cx="5715000" cy="1500187"/>
          </a:xfrm>
          <a:prstGeom prst="rect">
            <a:avLst/>
          </a:prstGeom>
        </p:spPr>
        <p:txBody>
          <a:bodyPr anchor="b">
            <a:normAutofit fontScale="25000" lnSpcReduction="20000"/>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r>
              <a:rPr lang="en-US" altLang="zh-CN" sz="5600" dirty="0">
                <a:latin typeface="微软雅黑" pitchFamily="34" charset="-122"/>
                <a:ea typeface="微软雅黑" pitchFamily="34" charset="-122"/>
              </a:rPr>
              <a:t> </a:t>
            </a:r>
            <a:endParaRPr lang="en-US" altLang="zh-CN" sz="4800" b="1"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r>
              <a:rPr lang="en-US" altLang="zh-CN" dirty="0">
                <a:solidFill>
                  <a:schemeClr val="tx1">
                    <a:tint val="75000"/>
                  </a:schemeClr>
                </a:solidFill>
                <a:latin typeface="微软雅黑" pitchFamily="34" charset="-122"/>
                <a:ea typeface="微软雅黑" pitchFamily="34" charset="-122"/>
              </a:rPr>
              <a:t> </a:t>
            </a:r>
            <a:endParaRPr lang="zh-CN" altLang="en-US" dirty="0">
              <a:solidFill>
                <a:schemeClr val="tx1">
                  <a:tint val="75000"/>
                </a:schemeClr>
              </a:solidFill>
              <a:latin typeface="微软雅黑" pitchFamily="34" charset="-122"/>
              <a:ea typeface="微软雅黑" pitchFamily="34" charset="-122"/>
            </a:endParaRPr>
          </a:p>
        </p:txBody>
      </p:sp>
      <p:sp>
        <p:nvSpPr>
          <p:cNvPr id="45061" name="Oval 27"/>
          <p:cNvSpPr>
            <a:spLocks noChangeArrowheads="1"/>
          </p:cNvSpPr>
          <p:nvPr/>
        </p:nvSpPr>
        <p:spPr bwMode="gray">
          <a:xfrm>
            <a:off x="928688" y="1785938"/>
            <a:ext cx="1428750" cy="1428750"/>
          </a:xfrm>
          <a:prstGeom prst="ellipse">
            <a:avLst/>
          </a:prstGeom>
          <a:solidFill>
            <a:schemeClr val="bg1"/>
          </a:solidFill>
          <a:ln w="38100" algn="ctr">
            <a:solidFill>
              <a:srgbClr val="F8F8F8">
                <a:alpha val="79999"/>
              </a:srgbClr>
            </a:solidFill>
            <a:round/>
            <a:headEnd/>
            <a:tailEnd/>
          </a:ln>
        </p:spPr>
        <p:txBody>
          <a:bodyPr wrap="none" anchor="ctr"/>
          <a:lstStyle/>
          <a:p>
            <a:pPr algn="ctr"/>
            <a:r>
              <a:rPr lang="zh-CN" altLang="en-US" sz="8000">
                <a:latin typeface="Calibri" pitchFamily="34" charset="0"/>
              </a:rPr>
              <a:t>  </a:t>
            </a:r>
            <a:endParaRPr lang="zh-CN" altLang="en-US" sz="8000">
              <a:solidFill>
                <a:srgbClr val="04AEDA"/>
              </a:solidFill>
              <a:latin typeface="Calibri" pitchFamily="34" charset="0"/>
            </a:endParaRPr>
          </a:p>
        </p:txBody>
      </p:sp>
      <p:cxnSp>
        <p:nvCxnSpPr>
          <p:cNvPr id="32" name="直接连接符 31"/>
          <p:cNvCxnSpPr/>
          <p:nvPr/>
        </p:nvCxnSpPr>
        <p:spPr>
          <a:xfrm>
            <a:off x="3492500" y="2284413"/>
            <a:ext cx="5111750"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492500" y="2716213"/>
            <a:ext cx="52562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3492500" y="3148013"/>
            <a:ext cx="518477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45065" name="矩形 46"/>
          <p:cNvSpPr>
            <a:spLocks noChangeArrowheads="1"/>
          </p:cNvSpPr>
          <p:nvPr/>
        </p:nvSpPr>
        <p:spPr bwMode="auto">
          <a:xfrm>
            <a:off x="3708400" y="1635125"/>
            <a:ext cx="4357688" cy="366713"/>
          </a:xfrm>
          <a:prstGeom prst="rect">
            <a:avLst/>
          </a:prstGeom>
          <a:noFill/>
          <a:ln w="9525">
            <a:noFill/>
            <a:miter lim="800000"/>
            <a:headEnd/>
            <a:tailEnd/>
          </a:ln>
        </p:spPr>
        <p:txBody>
          <a:bodyPr>
            <a:spAutoFit/>
          </a:bodyPr>
          <a:lstStyle/>
          <a:p>
            <a:r>
              <a:rPr lang="zh-CN" altLang="en-US">
                <a:latin typeface="微软雅黑"/>
                <a:ea typeface="微软雅黑"/>
                <a:cs typeface="微软雅黑"/>
              </a:rPr>
              <a:t>     </a:t>
            </a:r>
          </a:p>
        </p:txBody>
      </p:sp>
      <p:sp>
        <p:nvSpPr>
          <p:cNvPr id="45066" name="Rectangle 1"/>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45067"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45068" name="Rectangle 5"/>
          <p:cNvSpPr>
            <a:spLocks noChangeArrowheads="1"/>
          </p:cNvSpPr>
          <p:nvPr/>
        </p:nvSpPr>
        <p:spPr bwMode="auto">
          <a:xfrm>
            <a:off x="428625" y="1428750"/>
            <a:ext cx="184150" cy="369888"/>
          </a:xfrm>
          <a:prstGeom prst="rect">
            <a:avLst/>
          </a:prstGeom>
          <a:noFill/>
          <a:ln w="9525">
            <a:noFill/>
            <a:miter lim="800000"/>
            <a:headEnd/>
            <a:tailEnd/>
          </a:ln>
        </p:spPr>
        <p:txBody>
          <a:bodyPr wrap="none" anchor="ctr">
            <a:spAutoFit/>
          </a:bodyPr>
          <a:lstStyle/>
          <a:p>
            <a:endParaRPr lang="zh-CN" altLang="zh-CN"/>
          </a:p>
        </p:txBody>
      </p:sp>
      <p:pic>
        <p:nvPicPr>
          <p:cNvPr id="45069" name="Picture 2"/>
          <p:cNvPicPr>
            <a:picLocks noChangeAspect="1" noChangeArrowheads="1"/>
          </p:cNvPicPr>
          <p:nvPr/>
        </p:nvPicPr>
        <p:blipFill>
          <a:blip r:embed="rId3" cstate="print"/>
          <a:srcRect/>
          <a:stretch>
            <a:fillRect/>
          </a:stretch>
        </p:blipFill>
        <p:spPr bwMode="auto">
          <a:xfrm>
            <a:off x="611188" y="2066925"/>
            <a:ext cx="2214562" cy="2143125"/>
          </a:xfrm>
          <a:prstGeom prst="rect">
            <a:avLst/>
          </a:prstGeom>
          <a:noFill/>
          <a:ln w="9525">
            <a:noFill/>
            <a:miter lim="800000"/>
            <a:headEnd/>
            <a:tailEnd/>
          </a:ln>
        </p:spPr>
      </p:pic>
      <p:sp>
        <p:nvSpPr>
          <p:cNvPr id="45070" name="Oval 27"/>
          <p:cNvSpPr>
            <a:spLocks noChangeArrowheads="1"/>
          </p:cNvSpPr>
          <p:nvPr/>
        </p:nvSpPr>
        <p:spPr bwMode="gray">
          <a:xfrm>
            <a:off x="900113" y="2355850"/>
            <a:ext cx="1643062" cy="1571625"/>
          </a:xfrm>
          <a:prstGeom prst="ellipse">
            <a:avLst/>
          </a:prstGeom>
          <a:solidFill>
            <a:schemeClr val="bg1"/>
          </a:solidFill>
          <a:ln w="38100" algn="ctr">
            <a:solidFill>
              <a:srgbClr val="F8F8F8">
                <a:alpha val="79999"/>
              </a:srgbClr>
            </a:solidFill>
            <a:round/>
            <a:headEnd/>
            <a:tailEnd/>
          </a:ln>
        </p:spPr>
        <p:txBody>
          <a:bodyPr wrap="none" anchor="ctr"/>
          <a:lstStyle/>
          <a:p>
            <a:pPr algn="ctr">
              <a:lnSpc>
                <a:spcPct val="150000"/>
              </a:lnSpc>
            </a:pPr>
            <a:endParaRPr lang="en-US" altLang="zh-CN" sz="1600" b="1" dirty="0">
              <a:solidFill>
                <a:srgbClr val="04AEDA"/>
              </a:solidFill>
              <a:latin typeface="微软雅黑"/>
              <a:ea typeface="微软雅黑"/>
              <a:cs typeface="微软雅黑"/>
            </a:endParaRPr>
          </a:p>
          <a:p>
            <a:pPr algn="ctr">
              <a:lnSpc>
                <a:spcPct val="150000"/>
              </a:lnSpc>
            </a:pPr>
            <a:endParaRPr lang="zh-CN" altLang="en-US" sz="1600" b="1" dirty="0">
              <a:solidFill>
                <a:srgbClr val="04AEDA"/>
              </a:solidFill>
              <a:latin typeface="微软雅黑"/>
              <a:ea typeface="微软雅黑"/>
              <a:cs typeface="微软雅黑"/>
            </a:endParaRPr>
          </a:p>
          <a:p>
            <a:pPr algn="ctr">
              <a:lnSpc>
                <a:spcPct val="150000"/>
              </a:lnSpc>
            </a:pPr>
            <a:endParaRPr lang="zh-CN" altLang="en-US" b="1" dirty="0">
              <a:solidFill>
                <a:srgbClr val="04AEDA"/>
              </a:solidFill>
            </a:endParaRPr>
          </a:p>
          <a:p>
            <a:pPr algn="ctr">
              <a:lnSpc>
                <a:spcPct val="150000"/>
              </a:lnSpc>
            </a:pPr>
            <a:r>
              <a:rPr lang="zh-CN" altLang="en-US" b="1" dirty="0">
                <a:solidFill>
                  <a:srgbClr val="04AEDA"/>
                </a:solidFill>
                <a:latin typeface="微软雅黑" pitchFamily="34" charset="-122"/>
                <a:ea typeface="微软雅黑" pitchFamily="34" charset="-122"/>
              </a:rPr>
              <a:t>遣使</a:t>
            </a:r>
          </a:p>
        </p:txBody>
      </p:sp>
      <p:sp>
        <p:nvSpPr>
          <p:cNvPr id="36" name="右箭头 35"/>
          <p:cNvSpPr/>
          <p:nvPr/>
        </p:nvSpPr>
        <p:spPr>
          <a:xfrm>
            <a:off x="827088" y="2787650"/>
            <a:ext cx="936625" cy="936625"/>
          </a:xfrm>
          <a:prstGeom prst="rightArrow">
            <a:avLst/>
          </a:prstGeom>
          <a:solidFill>
            <a:srgbClr val="632523"/>
          </a:solidFill>
          <a:ln w="19050" algn="ctr">
            <a:solidFill>
              <a:srgbClr val="04AEDA"/>
            </a:solidFill>
            <a:prstDash val="sysDot"/>
            <a:miter lim="800000"/>
            <a:headEnd/>
            <a:tailEnd/>
          </a:ln>
        </p:spPr>
        <p:txBody>
          <a:bodyPr anchor="ctr"/>
          <a:lstStyle/>
          <a:p>
            <a:pPr algn="ctr">
              <a:lnSpc>
                <a:spcPts val="2563"/>
              </a:lnSpc>
              <a:defRPr/>
            </a:pPr>
            <a:endParaRPr lang="zh-CN" altLang="en-US" b="1">
              <a:solidFill>
                <a:schemeClr val="bg1"/>
              </a:solidFill>
              <a:latin typeface="Arial" charset="0"/>
              <a:ea typeface="宋体" charset="-122"/>
            </a:endParaRPr>
          </a:p>
        </p:txBody>
      </p:sp>
      <p:sp>
        <p:nvSpPr>
          <p:cNvPr id="45072" name="右箭头 39"/>
          <p:cNvSpPr>
            <a:spLocks noChangeArrowheads="1"/>
          </p:cNvSpPr>
          <p:nvPr/>
        </p:nvSpPr>
        <p:spPr bwMode="auto">
          <a:xfrm flipH="1">
            <a:off x="1763713" y="2787650"/>
            <a:ext cx="936625" cy="858838"/>
          </a:xfrm>
          <a:prstGeom prst="rightArrow">
            <a:avLst>
              <a:gd name="adj1" fmla="val 50000"/>
              <a:gd name="adj2" fmla="val 46299"/>
            </a:avLst>
          </a:prstGeom>
          <a:solidFill>
            <a:srgbClr val="04AE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563"/>
              </a:lnSpc>
              <a:defRPr/>
            </a:pPr>
            <a:r>
              <a:rPr lang="zh-CN" altLang="en-US" sz="1600" b="1" dirty="0" smtClean="0">
                <a:solidFill>
                  <a:srgbClr val="FFFFFF"/>
                </a:solidFill>
                <a:latin typeface="微软雅黑" charset="-122"/>
                <a:ea typeface="微软雅黑" charset="-122"/>
              </a:rPr>
              <a:t>俄国</a:t>
            </a:r>
            <a:endParaRPr lang="zh-CN" altLang="en-US" sz="1600" b="1" dirty="0">
              <a:solidFill>
                <a:srgbClr val="FFFFFF"/>
              </a:solidFill>
              <a:latin typeface="微软雅黑" charset="-122"/>
              <a:ea typeface="微软雅黑" charset="-122"/>
            </a:endParaRPr>
          </a:p>
        </p:txBody>
      </p:sp>
      <p:cxnSp>
        <p:nvCxnSpPr>
          <p:cNvPr id="2" name="直接连接符 44"/>
          <p:cNvCxnSpPr/>
          <p:nvPr/>
        </p:nvCxnSpPr>
        <p:spPr>
          <a:xfrm>
            <a:off x="3492500" y="3579813"/>
            <a:ext cx="5111750"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3" name="直接连接符 44"/>
          <p:cNvCxnSpPr/>
          <p:nvPr/>
        </p:nvCxnSpPr>
        <p:spPr>
          <a:xfrm>
            <a:off x="3492500" y="1851025"/>
            <a:ext cx="496887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45075" name="Rectangle 22"/>
          <p:cNvSpPr>
            <a:spLocks noChangeArrowheads="1"/>
          </p:cNvSpPr>
          <p:nvPr/>
        </p:nvSpPr>
        <p:spPr bwMode="auto">
          <a:xfrm>
            <a:off x="1403350" y="2355850"/>
            <a:ext cx="717550" cy="504825"/>
          </a:xfrm>
          <a:prstGeom prst="rect">
            <a:avLst/>
          </a:prstGeom>
          <a:noFill/>
          <a:ln w="9525">
            <a:noFill/>
            <a:miter lim="800000"/>
            <a:headEnd/>
            <a:tailEnd/>
          </a:ln>
        </p:spPr>
        <p:txBody>
          <a:bodyPr>
            <a:spAutoFit/>
          </a:bodyPr>
          <a:lstStyle/>
          <a:p>
            <a:pPr>
              <a:lnSpc>
                <a:spcPct val="150000"/>
              </a:lnSpc>
            </a:pPr>
            <a:r>
              <a:rPr lang="zh-CN" altLang="en-US" b="1" dirty="0">
                <a:solidFill>
                  <a:srgbClr val="04AEDA"/>
                </a:solidFill>
                <a:latin typeface="微软雅黑" pitchFamily="34" charset="-122"/>
                <a:ea typeface="微软雅黑" pitchFamily="34" charset="-122"/>
              </a:rPr>
              <a:t>使团</a:t>
            </a:r>
          </a:p>
        </p:txBody>
      </p:sp>
      <p:cxnSp>
        <p:nvCxnSpPr>
          <p:cNvPr id="4" name="直接连接符 44"/>
          <p:cNvCxnSpPr/>
          <p:nvPr/>
        </p:nvCxnSpPr>
        <p:spPr>
          <a:xfrm>
            <a:off x="3492500" y="4011613"/>
            <a:ext cx="5113338"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76824" name="Rectangle 24"/>
          <p:cNvSpPr>
            <a:spLocks noChangeArrowheads="1"/>
          </p:cNvSpPr>
          <p:nvPr/>
        </p:nvSpPr>
        <p:spPr bwMode="auto">
          <a:xfrm>
            <a:off x="827088" y="3076575"/>
            <a:ext cx="865187" cy="3365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defRPr/>
            </a:pPr>
            <a:r>
              <a:rPr lang="zh-CN" altLang="en-US" sz="1600" b="1" dirty="0">
                <a:solidFill>
                  <a:schemeClr val="bg1"/>
                </a:solidFill>
                <a:latin typeface="微软雅黑" pitchFamily="34" charset="-122"/>
                <a:ea typeface="微软雅黑" pitchFamily="34" charset="-122"/>
              </a:rPr>
              <a:t>中</a:t>
            </a:r>
            <a:r>
              <a:rPr lang="zh-CN" altLang="en-US" sz="1600" b="1" dirty="0" smtClean="0">
                <a:solidFill>
                  <a:schemeClr val="bg1"/>
                </a:solidFill>
                <a:latin typeface="微软雅黑" pitchFamily="34" charset="-122"/>
                <a:ea typeface="微软雅黑" pitchFamily="34" charset="-122"/>
              </a:rPr>
              <a:t>国</a:t>
            </a:r>
            <a:endParaRPr lang="zh-CN" altLang="en-US" sz="1600" b="1" dirty="0">
              <a:solidFill>
                <a:schemeClr val="bg1"/>
              </a:solidFill>
              <a:latin typeface="微软雅黑" pitchFamily="34" charset="-122"/>
              <a:ea typeface="微软雅黑" pitchFamily="34" charset="-122"/>
            </a:endParaRPr>
          </a:p>
        </p:txBody>
      </p:sp>
      <p:sp>
        <p:nvSpPr>
          <p:cNvPr id="76825" name="Rectangle 25"/>
          <p:cNvSpPr>
            <a:spLocks noChangeArrowheads="1"/>
          </p:cNvSpPr>
          <p:nvPr/>
        </p:nvSpPr>
        <p:spPr bwMode="auto">
          <a:xfrm>
            <a:off x="179388" y="627063"/>
            <a:ext cx="3647152" cy="42575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nSpc>
                <a:spcPts val="2563"/>
              </a:lnSpc>
              <a:defRPr/>
            </a:pPr>
            <a:r>
              <a:rPr lang="zh-CN" altLang="en-US" b="1" dirty="0">
                <a:latin typeface="微软雅黑" pitchFamily="34" charset="-122"/>
                <a:ea typeface="微软雅黑" pitchFamily="34" charset="-122"/>
              </a:rPr>
              <a:t>一、明清时期中欧之间的政治往来</a:t>
            </a:r>
            <a:endParaRPr lang="en-US" altLang="zh-CN" b="1" dirty="0">
              <a:latin typeface="微软雅黑" pitchFamily="34" charset="-122"/>
              <a:ea typeface="微软雅黑" pitchFamily="34" charset="-122"/>
            </a:endParaRPr>
          </a:p>
        </p:txBody>
      </p:sp>
      <p:sp>
        <p:nvSpPr>
          <p:cNvPr id="159771" name="Rectangle 27"/>
          <p:cNvSpPr>
            <a:spLocks noChangeArrowheads="1"/>
          </p:cNvSpPr>
          <p:nvPr/>
        </p:nvSpPr>
        <p:spPr bwMode="auto">
          <a:xfrm>
            <a:off x="3492500" y="1419225"/>
            <a:ext cx="5472113" cy="2568575"/>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ct val="150000"/>
              </a:lnSpc>
              <a:defRPr/>
            </a:pPr>
            <a:r>
              <a:rPr lang="zh-CN" altLang="en-US" b="1" dirty="0">
                <a:latin typeface="微软雅黑" pitchFamily="34" charset="-122"/>
                <a:ea typeface="微软雅黑" pitchFamily="34" charset="-122"/>
              </a:rPr>
              <a:t>自</a:t>
            </a:r>
            <a:r>
              <a:rPr lang="en-US" altLang="zh-CN" b="1" dirty="0">
                <a:latin typeface="微软雅黑" pitchFamily="34" charset="-122"/>
                <a:ea typeface="微软雅黑" pitchFamily="34" charset="-122"/>
              </a:rPr>
              <a:t>1656</a:t>
            </a:r>
            <a:r>
              <a:rPr lang="zh-CN" altLang="en-US" b="1" dirty="0">
                <a:latin typeface="微软雅黑" pitchFamily="34" charset="-122"/>
                <a:ea typeface="微软雅黑" pitchFamily="34" charset="-122"/>
              </a:rPr>
              <a:t>年至</a:t>
            </a:r>
            <a:r>
              <a:rPr lang="en-US" altLang="zh-CN" b="1" dirty="0">
                <a:latin typeface="微软雅黑" pitchFamily="34" charset="-122"/>
                <a:ea typeface="微软雅黑" pitchFamily="34" charset="-122"/>
              </a:rPr>
              <a:t>1727</a:t>
            </a:r>
            <a:r>
              <a:rPr lang="zh-CN" altLang="en-US" b="1" dirty="0">
                <a:latin typeface="微软雅黑" pitchFamily="34" charset="-122"/>
                <a:ea typeface="微软雅黑" pitchFamily="34" charset="-122"/>
              </a:rPr>
              <a:t>年（雍正五年），俄国共</a:t>
            </a:r>
            <a:r>
              <a:rPr lang="en-US" altLang="zh-CN" b="1" dirty="0">
                <a:latin typeface="微软雅黑" pitchFamily="34" charset="-122"/>
                <a:ea typeface="微软雅黑" pitchFamily="34" charset="-122"/>
              </a:rPr>
              <a:t>10</a:t>
            </a:r>
            <a:r>
              <a:rPr lang="zh-CN" altLang="en-US" b="1" dirty="0">
                <a:latin typeface="微软雅黑" pitchFamily="34" charset="-122"/>
                <a:ea typeface="微软雅黑" pitchFamily="34" charset="-122"/>
              </a:rPr>
              <a:t>次遣使清廷，所肩负的使命有贸易问题、边界问题以及在化传播东正教问题。与同时期的荷兰、葡萄牙不</a:t>
            </a:r>
            <a:r>
              <a:rPr lang="zh-CN" altLang="en-US" b="1" dirty="0" smtClean="0">
                <a:latin typeface="微软雅黑" pitchFamily="34" charset="-122"/>
                <a:ea typeface="微软雅黑" pitchFamily="34" charset="-122"/>
              </a:rPr>
              <a:t>同，中</a:t>
            </a:r>
            <a:r>
              <a:rPr lang="zh-CN" altLang="en-US" b="1" dirty="0">
                <a:latin typeface="微软雅黑" pitchFamily="34" charset="-122"/>
                <a:ea typeface="微软雅黑" pitchFamily="34" charset="-122"/>
              </a:rPr>
              <a:t>俄两国虽然都在礼仪问题上傲慢自大，却并不止于彻底损害务实型的外交谈判，清廷甚至破例于</a:t>
            </a:r>
            <a:r>
              <a:rPr lang="en-US" altLang="zh-CN" b="1" dirty="0">
                <a:latin typeface="微软雅黑" pitchFamily="34" charset="-122"/>
                <a:ea typeface="微软雅黑" pitchFamily="34" charset="-122"/>
              </a:rPr>
              <a:t>1729</a:t>
            </a:r>
            <a:r>
              <a:rPr lang="zh-CN" altLang="en-US" b="1" dirty="0">
                <a:latin typeface="微软雅黑" pitchFamily="34" charset="-122"/>
                <a:ea typeface="微软雅黑" pitchFamily="34" charset="-122"/>
              </a:rPr>
              <a:t>年和</a:t>
            </a:r>
            <a:r>
              <a:rPr lang="en-US" altLang="zh-CN" b="1" dirty="0">
                <a:latin typeface="微软雅黑" pitchFamily="34" charset="-122"/>
                <a:ea typeface="微软雅黑" pitchFamily="34" charset="-122"/>
              </a:rPr>
              <a:t>1731</a:t>
            </a:r>
            <a:r>
              <a:rPr lang="zh-CN" altLang="en-US" b="1" dirty="0">
                <a:latin typeface="微软雅黑" pitchFamily="34" charset="-122"/>
                <a:ea typeface="微软雅黑" pitchFamily="34" charset="-122"/>
              </a:rPr>
              <a:t>年派出两个使团，恭贺俄国新主登基。  </a:t>
            </a:r>
          </a:p>
        </p:txBody>
      </p:sp>
      <p:sp>
        <p:nvSpPr>
          <p:cNvPr id="25" name="波形 24"/>
          <p:cNvSpPr/>
          <p:nvPr/>
        </p:nvSpPr>
        <p:spPr>
          <a:xfrm>
            <a:off x="2915816" y="1419622"/>
            <a:ext cx="504056" cy="626368"/>
          </a:xfrm>
          <a:prstGeom prst="wave">
            <a:avLst/>
          </a:prstGeom>
          <a:solidFill>
            <a:srgbClr val="04AEDA"/>
          </a:solidFill>
          <a:ln>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Box 5"/>
          <p:cNvSpPr txBox="1">
            <a:spLocks noChangeArrowheads="1"/>
          </p:cNvSpPr>
          <p:nvPr/>
        </p:nvSpPr>
        <p:spPr bwMode="auto">
          <a:xfrm>
            <a:off x="0" y="0"/>
            <a:ext cx="8358188" cy="499624"/>
          </a:xfrm>
          <a:prstGeom prst="rect">
            <a:avLst/>
          </a:prstGeom>
          <a:noFill/>
          <a:ln w="9525">
            <a:noFill/>
            <a:miter lim="800000"/>
            <a:headEnd/>
            <a:tailEnd/>
          </a:ln>
        </p:spPr>
        <p:txBody>
          <a:bodyPr>
            <a:spAutoFit/>
          </a:bodyPr>
          <a:lstStyle/>
          <a:p>
            <a:pPr marL="457200" indent="-457200">
              <a:lnSpc>
                <a:spcPts val="3600"/>
              </a:lnSpc>
            </a:pPr>
            <a:r>
              <a:rPr lang="zh-CN" altLang="en-US" sz="2000" b="1" dirty="0">
                <a:latin typeface="微软雅黑" pitchFamily="34" charset="-122"/>
                <a:ea typeface="微软雅黑" pitchFamily="34" charset="-122"/>
              </a:rPr>
              <a:t>第二节  明清时期的中西关系</a:t>
            </a:r>
            <a:endParaRPr lang="en-US" altLang="zh-CN" sz="2000" b="1" dirty="0">
              <a:latin typeface="微软雅黑" pitchFamily="34" charset="-122"/>
              <a:ea typeface="微软雅黑" pitchFamily="34" charset="-122"/>
            </a:endParaRPr>
          </a:p>
        </p:txBody>
      </p:sp>
      <p:sp>
        <p:nvSpPr>
          <p:cNvPr id="47106"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39" name="直接连接符 38"/>
          <p:cNvCxnSpPr/>
          <p:nvPr/>
        </p:nvCxnSpPr>
        <p:spPr>
          <a:xfrm flipH="1">
            <a:off x="214313" y="571500"/>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内容占位符 2"/>
          <p:cNvSpPr txBox="1">
            <a:spLocks/>
          </p:cNvSpPr>
          <p:nvPr/>
        </p:nvSpPr>
        <p:spPr>
          <a:xfrm>
            <a:off x="2643188" y="1071563"/>
            <a:ext cx="5715000" cy="1500187"/>
          </a:xfrm>
          <a:prstGeom prst="rect">
            <a:avLst/>
          </a:prstGeom>
        </p:spPr>
        <p:txBody>
          <a:bodyPr anchor="b">
            <a:normAutofit fontScale="25000" lnSpcReduction="20000"/>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r>
              <a:rPr lang="en-US" altLang="zh-CN" sz="5600" dirty="0">
                <a:latin typeface="微软雅黑" pitchFamily="34" charset="-122"/>
                <a:ea typeface="微软雅黑" pitchFamily="34" charset="-122"/>
              </a:rPr>
              <a:t> </a:t>
            </a:r>
            <a:endParaRPr lang="en-US" altLang="zh-CN" sz="4800" b="1"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r>
              <a:rPr lang="en-US" altLang="zh-CN" dirty="0">
                <a:solidFill>
                  <a:schemeClr val="tx1">
                    <a:tint val="75000"/>
                  </a:schemeClr>
                </a:solidFill>
                <a:latin typeface="微软雅黑" pitchFamily="34" charset="-122"/>
                <a:ea typeface="微软雅黑" pitchFamily="34" charset="-122"/>
              </a:rPr>
              <a:t> </a:t>
            </a:r>
            <a:endParaRPr lang="zh-CN" altLang="en-US" dirty="0">
              <a:solidFill>
                <a:schemeClr val="tx1">
                  <a:tint val="75000"/>
                </a:schemeClr>
              </a:solidFill>
              <a:latin typeface="微软雅黑" pitchFamily="34" charset="-122"/>
              <a:ea typeface="微软雅黑" pitchFamily="34" charset="-122"/>
            </a:endParaRPr>
          </a:p>
        </p:txBody>
      </p:sp>
      <p:sp>
        <p:nvSpPr>
          <p:cNvPr id="15" name="内容占位符 2"/>
          <p:cNvSpPr txBox="1">
            <a:spLocks/>
          </p:cNvSpPr>
          <p:nvPr/>
        </p:nvSpPr>
        <p:spPr>
          <a:xfrm>
            <a:off x="2700338" y="555625"/>
            <a:ext cx="5715000" cy="3500438"/>
          </a:xfrm>
          <a:prstGeom prst="rect">
            <a:avLst/>
          </a:prstGeom>
        </p:spPr>
        <p:txBody>
          <a:bodyPr anchor="b">
            <a:normAutofit/>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endParaRPr lang="zh-CN" altLang="en-US" dirty="0">
              <a:solidFill>
                <a:schemeClr val="tx1">
                  <a:tint val="75000"/>
                </a:schemeClr>
              </a:solidFill>
              <a:latin typeface="微软雅黑" pitchFamily="34" charset="-122"/>
              <a:ea typeface="微软雅黑" pitchFamily="34" charset="-122"/>
            </a:endParaRPr>
          </a:p>
        </p:txBody>
      </p:sp>
      <p:sp>
        <p:nvSpPr>
          <p:cNvPr id="47110" name="Oval 27"/>
          <p:cNvSpPr>
            <a:spLocks noChangeArrowheads="1"/>
          </p:cNvSpPr>
          <p:nvPr/>
        </p:nvSpPr>
        <p:spPr bwMode="gray">
          <a:xfrm>
            <a:off x="928688" y="1785938"/>
            <a:ext cx="1428750" cy="1428750"/>
          </a:xfrm>
          <a:prstGeom prst="ellipse">
            <a:avLst/>
          </a:prstGeom>
          <a:solidFill>
            <a:schemeClr val="bg1"/>
          </a:solidFill>
          <a:ln w="38100" algn="ctr">
            <a:solidFill>
              <a:srgbClr val="F8F8F8">
                <a:alpha val="79999"/>
              </a:srgbClr>
            </a:solidFill>
            <a:round/>
            <a:headEnd/>
            <a:tailEnd/>
          </a:ln>
        </p:spPr>
        <p:txBody>
          <a:bodyPr wrap="none" anchor="ctr"/>
          <a:lstStyle/>
          <a:p>
            <a:pPr algn="ctr"/>
            <a:r>
              <a:rPr lang="zh-CN" altLang="en-US" sz="8000">
                <a:latin typeface="Calibri" pitchFamily="34" charset="0"/>
              </a:rPr>
              <a:t>  </a:t>
            </a:r>
            <a:endParaRPr lang="zh-CN" altLang="en-US" sz="8000">
              <a:solidFill>
                <a:srgbClr val="04AEDA"/>
              </a:solidFill>
              <a:latin typeface="Calibri" pitchFamily="34" charset="0"/>
            </a:endParaRPr>
          </a:p>
        </p:txBody>
      </p:sp>
      <p:cxnSp>
        <p:nvCxnSpPr>
          <p:cNvPr id="32" name="直接连接符 31"/>
          <p:cNvCxnSpPr/>
          <p:nvPr/>
        </p:nvCxnSpPr>
        <p:spPr>
          <a:xfrm>
            <a:off x="3563938" y="2284413"/>
            <a:ext cx="4967287"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563938" y="2716213"/>
            <a:ext cx="496887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3563938" y="3148013"/>
            <a:ext cx="496887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47114" name="矩形 46"/>
          <p:cNvSpPr>
            <a:spLocks noChangeArrowheads="1"/>
          </p:cNvSpPr>
          <p:nvPr/>
        </p:nvSpPr>
        <p:spPr bwMode="auto">
          <a:xfrm>
            <a:off x="3708400" y="1635125"/>
            <a:ext cx="4357688" cy="366713"/>
          </a:xfrm>
          <a:prstGeom prst="rect">
            <a:avLst/>
          </a:prstGeom>
          <a:noFill/>
          <a:ln w="9525">
            <a:noFill/>
            <a:miter lim="800000"/>
            <a:headEnd/>
            <a:tailEnd/>
          </a:ln>
        </p:spPr>
        <p:txBody>
          <a:bodyPr>
            <a:spAutoFit/>
          </a:bodyPr>
          <a:lstStyle/>
          <a:p>
            <a:r>
              <a:rPr lang="zh-CN" altLang="en-US">
                <a:latin typeface="微软雅黑"/>
                <a:ea typeface="微软雅黑"/>
                <a:cs typeface="微软雅黑"/>
              </a:rPr>
              <a:t>     </a:t>
            </a:r>
          </a:p>
        </p:txBody>
      </p:sp>
      <p:sp>
        <p:nvSpPr>
          <p:cNvPr id="47115" name="Rectangle 1"/>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47117" name="Rectangle 5"/>
          <p:cNvSpPr>
            <a:spLocks noChangeArrowheads="1"/>
          </p:cNvSpPr>
          <p:nvPr/>
        </p:nvSpPr>
        <p:spPr bwMode="auto">
          <a:xfrm>
            <a:off x="428625" y="1428750"/>
            <a:ext cx="184150" cy="369888"/>
          </a:xfrm>
          <a:prstGeom prst="rect">
            <a:avLst/>
          </a:prstGeom>
          <a:noFill/>
          <a:ln w="9525">
            <a:noFill/>
            <a:miter lim="800000"/>
            <a:headEnd/>
            <a:tailEnd/>
          </a:ln>
        </p:spPr>
        <p:txBody>
          <a:bodyPr wrap="none" anchor="ctr">
            <a:spAutoFit/>
          </a:bodyPr>
          <a:lstStyle/>
          <a:p>
            <a:endParaRPr lang="zh-CN" altLang="zh-CN"/>
          </a:p>
        </p:txBody>
      </p:sp>
      <p:pic>
        <p:nvPicPr>
          <p:cNvPr id="47118" name="Picture 2"/>
          <p:cNvPicPr>
            <a:picLocks noChangeAspect="1" noChangeArrowheads="1"/>
          </p:cNvPicPr>
          <p:nvPr/>
        </p:nvPicPr>
        <p:blipFill>
          <a:blip r:embed="rId3" cstate="print"/>
          <a:srcRect/>
          <a:stretch>
            <a:fillRect/>
          </a:stretch>
        </p:blipFill>
        <p:spPr bwMode="auto">
          <a:xfrm>
            <a:off x="611188" y="2066925"/>
            <a:ext cx="2214562" cy="2143125"/>
          </a:xfrm>
          <a:prstGeom prst="rect">
            <a:avLst/>
          </a:prstGeom>
          <a:noFill/>
          <a:ln w="9525">
            <a:noFill/>
            <a:miter lim="800000"/>
            <a:headEnd/>
            <a:tailEnd/>
          </a:ln>
        </p:spPr>
      </p:pic>
      <p:sp>
        <p:nvSpPr>
          <p:cNvPr id="47119" name="Oval 27"/>
          <p:cNvSpPr>
            <a:spLocks noChangeArrowheads="1"/>
          </p:cNvSpPr>
          <p:nvPr/>
        </p:nvSpPr>
        <p:spPr bwMode="gray">
          <a:xfrm>
            <a:off x="900113" y="2355850"/>
            <a:ext cx="1643062" cy="1571625"/>
          </a:xfrm>
          <a:prstGeom prst="ellipse">
            <a:avLst/>
          </a:prstGeom>
          <a:solidFill>
            <a:schemeClr val="bg1"/>
          </a:solidFill>
          <a:ln w="38100" algn="ctr">
            <a:solidFill>
              <a:srgbClr val="F8F8F8">
                <a:alpha val="79999"/>
              </a:srgbClr>
            </a:solidFill>
            <a:round/>
            <a:headEnd/>
            <a:tailEnd/>
          </a:ln>
        </p:spPr>
        <p:txBody>
          <a:bodyPr wrap="none" anchor="ctr"/>
          <a:lstStyle/>
          <a:p>
            <a:pPr algn="ctr">
              <a:lnSpc>
                <a:spcPct val="150000"/>
              </a:lnSpc>
            </a:pPr>
            <a:endParaRPr lang="en-US" altLang="zh-CN" sz="1600" b="1" dirty="0">
              <a:solidFill>
                <a:srgbClr val="04AEDA"/>
              </a:solidFill>
              <a:latin typeface="微软雅黑"/>
              <a:ea typeface="微软雅黑"/>
              <a:cs typeface="微软雅黑"/>
            </a:endParaRPr>
          </a:p>
          <a:p>
            <a:pPr algn="ctr">
              <a:lnSpc>
                <a:spcPct val="150000"/>
              </a:lnSpc>
            </a:pPr>
            <a:endParaRPr lang="zh-CN" altLang="en-US" sz="1600" b="1" dirty="0">
              <a:solidFill>
                <a:srgbClr val="04AEDA"/>
              </a:solidFill>
              <a:latin typeface="微软雅黑"/>
              <a:ea typeface="微软雅黑"/>
              <a:cs typeface="微软雅黑"/>
            </a:endParaRPr>
          </a:p>
          <a:p>
            <a:pPr algn="ctr">
              <a:lnSpc>
                <a:spcPct val="150000"/>
              </a:lnSpc>
            </a:pPr>
            <a:endParaRPr lang="zh-CN" altLang="en-US" b="1" dirty="0">
              <a:solidFill>
                <a:srgbClr val="04AEDA"/>
              </a:solidFill>
            </a:endParaRPr>
          </a:p>
          <a:p>
            <a:pPr algn="ctr">
              <a:lnSpc>
                <a:spcPct val="150000"/>
              </a:lnSpc>
            </a:pPr>
            <a:r>
              <a:rPr lang="zh-CN" altLang="en-US" b="1" dirty="0">
                <a:solidFill>
                  <a:srgbClr val="04AEDA"/>
                </a:solidFill>
                <a:latin typeface="微软雅黑" pitchFamily="34" charset="-122"/>
                <a:ea typeface="微软雅黑" pitchFamily="34" charset="-122"/>
              </a:rPr>
              <a:t>遣使</a:t>
            </a:r>
          </a:p>
        </p:txBody>
      </p:sp>
      <p:sp>
        <p:nvSpPr>
          <p:cNvPr id="36" name="右箭头 35"/>
          <p:cNvSpPr/>
          <p:nvPr/>
        </p:nvSpPr>
        <p:spPr>
          <a:xfrm>
            <a:off x="827088" y="2787650"/>
            <a:ext cx="936625" cy="936625"/>
          </a:xfrm>
          <a:prstGeom prst="rightArrow">
            <a:avLst/>
          </a:prstGeom>
          <a:solidFill>
            <a:srgbClr val="632523"/>
          </a:solidFill>
          <a:ln w="19050" algn="ctr">
            <a:solidFill>
              <a:srgbClr val="04AEDA"/>
            </a:solidFill>
            <a:prstDash val="sysDot"/>
            <a:miter lim="800000"/>
            <a:headEnd/>
            <a:tailEnd/>
          </a:ln>
        </p:spPr>
        <p:txBody>
          <a:bodyPr anchor="ctr"/>
          <a:lstStyle/>
          <a:p>
            <a:pPr algn="ctr">
              <a:lnSpc>
                <a:spcPts val="2563"/>
              </a:lnSpc>
              <a:defRPr/>
            </a:pPr>
            <a:endParaRPr lang="zh-CN" altLang="en-US" b="1">
              <a:solidFill>
                <a:schemeClr val="bg1"/>
              </a:solidFill>
              <a:latin typeface="Arial" charset="0"/>
              <a:ea typeface="宋体" charset="-122"/>
            </a:endParaRPr>
          </a:p>
        </p:txBody>
      </p:sp>
      <p:sp>
        <p:nvSpPr>
          <p:cNvPr id="47121" name="右箭头 39"/>
          <p:cNvSpPr>
            <a:spLocks noChangeArrowheads="1"/>
          </p:cNvSpPr>
          <p:nvPr/>
        </p:nvSpPr>
        <p:spPr bwMode="auto">
          <a:xfrm flipH="1">
            <a:off x="1763713" y="2787650"/>
            <a:ext cx="936625" cy="858838"/>
          </a:xfrm>
          <a:prstGeom prst="rightArrow">
            <a:avLst>
              <a:gd name="adj1" fmla="val 50000"/>
              <a:gd name="adj2" fmla="val 46299"/>
            </a:avLst>
          </a:prstGeom>
          <a:solidFill>
            <a:srgbClr val="04AE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563"/>
              </a:lnSpc>
              <a:defRPr/>
            </a:pPr>
            <a:r>
              <a:rPr lang="zh-CN" altLang="en-US" sz="1600" b="1" dirty="0" smtClean="0">
                <a:solidFill>
                  <a:srgbClr val="FFFFFF"/>
                </a:solidFill>
                <a:latin typeface="微软雅黑" charset="-122"/>
                <a:ea typeface="微软雅黑" charset="-122"/>
              </a:rPr>
              <a:t>英国</a:t>
            </a:r>
            <a:endParaRPr lang="zh-CN" altLang="en-US" sz="1600" b="1" dirty="0">
              <a:solidFill>
                <a:srgbClr val="FFFFFF"/>
              </a:solidFill>
              <a:latin typeface="微软雅黑" charset="-122"/>
              <a:ea typeface="微软雅黑" charset="-122"/>
            </a:endParaRPr>
          </a:p>
        </p:txBody>
      </p:sp>
      <p:cxnSp>
        <p:nvCxnSpPr>
          <p:cNvPr id="2" name="直接连接符 44"/>
          <p:cNvCxnSpPr/>
          <p:nvPr/>
        </p:nvCxnSpPr>
        <p:spPr>
          <a:xfrm>
            <a:off x="3563938" y="3579813"/>
            <a:ext cx="496887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3" name="直接连接符 44"/>
          <p:cNvCxnSpPr/>
          <p:nvPr/>
        </p:nvCxnSpPr>
        <p:spPr>
          <a:xfrm>
            <a:off x="3563938" y="1851025"/>
            <a:ext cx="496887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47124" name="Rectangle 22"/>
          <p:cNvSpPr>
            <a:spLocks noChangeArrowheads="1"/>
          </p:cNvSpPr>
          <p:nvPr/>
        </p:nvSpPr>
        <p:spPr bwMode="auto">
          <a:xfrm>
            <a:off x="1403350" y="2355850"/>
            <a:ext cx="717550" cy="504825"/>
          </a:xfrm>
          <a:prstGeom prst="rect">
            <a:avLst/>
          </a:prstGeom>
          <a:noFill/>
          <a:ln w="9525">
            <a:noFill/>
            <a:miter lim="800000"/>
            <a:headEnd/>
            <a:tailEnd/>
          </a:ln>
        </p:spPr>
        <p:txBody>
          <a:bodyPr>
            <a:spAutoFit/>
          </a:bodyPr>
          <a:lstStyle/>
          <a:p>
            <a:pPr>
              <a:lnSpc>
                <a:spcPct val="150000"/>
              </a:lnSpc>
            </a:pPr>
            <a:r>
              <a:rPr lang="zh-CN" altLang="en-US" b="1" dirty="0">
                <a:solidFill>
                  <a:srgbClr val="04AEDA"/>
                </a:solidFill>
                <a:latin typeface="微软雅黑" pitchFamily="34" charset="-122"/>
                <a:ea typeface="微软雅黑" pitchFamily="34" charset="-122"/>
              </a:rPr>
              <a:t>使团</a:t>
            </a:r>
          </a:p>
        </p:txBody>
      </p:sp>
      <p:cxnSp>
        <p:nvCxnSpPr>
          <p:cNvPr id="4" name="直接连接符 44"/>
          <p:cNvCxnSpPr/>
          <p:nvPr/>
        </p:nvCxnSpPr>
        <p:spPr>
          <a:xfrm>
            <a:off x="3563938" y="4011613"/>
            <a:ext cx="5329237"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76824" name="Rectangle 24"/>
          <p:cNvSpPr>
            <a:spLocks noChangeArrowheads="1"/>
          </p:cNvSpPr>
          <p:nvPr/>
        </p:nvSpPr>
        <p:spPr bwMode="auto">
          <a:xfrm>
            <a:off x="827088" y="3076575"/>
            <a:ext cx="865187" cy="3365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defRPr/>
            </a:pPr>
            <a:r>
              <a:rPr lang="zh-CN" altLang="en-US" sz="1600" b="1" dirty="0">
                <a:solidFill>
                  <a:schemeClr val="bg1"/>
                </a:solidFill>
                <a:latin typeface="微软雅黑" pitchFamily="34" charset="-122"/>
                <a:ea typeface="微软雅黑" pitchFamily="34" charset="-122"/>
              </a:rPr>
              <a:t>中</a:t>
            </a:r>
            <a:r>
              <a:rPr lang="zh-CN" altLang="en-US" sz="1600" b="1" dirty="0" smtClean="0">
                <a:solidFill>
                  <a:schemeClr val="bg1"/>
                </a:solidFill>
                <a:latin typeface="微软雅黑" pitchFamily="34" charset="-122"/>
                <a:ea typeface="微软雅黑" pitchFamily="34" charset="-122"/>
              </a:rPr>
              <a:t>国</a:t>
            </a:r>
            <a:endParaRPr lang="zh-CN" altLang="en-US" sz="1600" b="1" dirty="0">
              <a:solidFill>
                <a:schemeClr val="bg1"/>
              </a:solidFill>
              <a:latin typeface="微软雅黑" pitchFamily="34" charset="-122"/>
              <a:ea typeface="微软雅黑" pitchFamily="34" charset="-122"/>
            </a:endParaRPr>
          </a:p>
        </p:txBody>
      </p:sp>
      <p:sp>
        <p:nvSpPr>
          <p:cNvPr id="76825" name="Rectangle 25"/>
          <p:cNvSpPr>
            <a:spLocks noChangeArrowheads="1"/>
          </p:cNvSpPr>
          <p:nvPr/>
        </p:nvSpPr>
        <p:spPr bwMode="auto">
          <a:xfrm>
            <a:off x="179388" y="555625"/>
            <a:ext cx="3647152" cy="42575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nSpc>
                <a:spcPts val="2563"/>
              </a:lnSpc>
              <a:defRPr/>
            </a:pPr>
            <a:r>
              <a:rPr lang="zh-CN" altLang="en-US" b="1" dirty="0">
                <a:latin typeface="微软雅黑" pitchFamily="34" charset="-122"/>
                <a:ea typeface="微软雅黑" pitchFamily="34" charset="-122"/>
              </a:rPr>
              <a:t>一、明清时期中欧之间的政治往来</a:t>
            </a:r>
            <a:endParaRPr lang="en-US" altLang="zh-CN" b="1" dirty="0">
              <a:latin typeface="微软雅黑" pitchFamily="34" charset="-122"/>
              <a:ea typeface="微软雅黑" pitchFamily="34" charset="-122"/>
            </a:endParaRPr>
          </a:p>
        </p:txBody>
      </p:sp>
      <p:cxnSp>
        <p:nvCxnSpPr>
          <p:cNvPr id="5" name="直接连接符 44"/>
          <p:cNvCxnSpPr/>
          <p:nvPr/>
        </p:nvCxnSpPr>
        <p:spPr>
          <a:xfrm>
            <a:off x="3492500" y="1492250"/>
            <a:ext cx="54721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161819" name="Rectangle 27"/>
          <p:cNvSpPr>
            <a:spLocks noChangeArrowheads="1"/>
          </p:cNvSpPr>
          <p:nvPr/>
        </p:nvSpPr>
        <p:spPr bwMode="auto">
          <a:xfrm>
            <a:off x="3563938" y="987425"/>
            <a:ext cx="5400675" cy="2981325"/>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ct val="150000"/>
              </a:lnSpc>
              <a:defRPr/>
            </a:pPr>
            <a:r>
              <a:rPr lang="en-US" altLang="zh-CN" b="1" dirty="0">
                <a:latin typeface="微软雅黑" pitchFamily="34" charset="-122"/>
                <a:ea typeface="微软雅黑" pitchFamily="34" charset="-122"/>
              </a:rPr>
              <a:t>1792</a:t>
            </a:r>
            <a:r>
              <a:rPr lang="zh-CN" altLang="en-US" b="1" dirty="0">
                <a:latin typeface="微软雅黑" pitchFamily="34" charset="-122"/>
                <a:ea typeface="微软雅黑" pitchFamily="34" charset="-122"/>
              </a:rPr>
              <a:t>年，以马戛尔尼为正使的英国使团前往中国北京，接受</a:t>
            </a:r>
            <a:r>
              <a:rPr lang="zh-CN" altLang="en-US" b="1" dirty="0" smtClean="0">
                <a:latin typeface="微软雅黑" pitchFamily="34" charset="-122"/>
                <a:ea typeface="微软雅黑" pitchFamily="34" charset="-122"/>
              </a:rPr>
              <a:t>了乾</a:t>
            </a:r>
            <a:r>
              <a:rPr lang="zh-CN" altLang="en-US" b="1" dirty="0">
                <a:latin typeface="微软雅黑" pitchFamily="34" charset="-122"/>
                <a:ea typeface="微软雅黑" pitchFamily="34" charset="-122"/>
              </a:rPr>
              <a:t>隆皇帝的召见。在中国官方对待外国使团的既定程序之下，马嘎尔尼也毫无例外地遭遇到了路线问题、礼品问题与礼仪问题。但英国人有备而来，虽然在礼仪问题上取得了外交胜利，然而他们最渴望的国事谈判却无论怎样争取也上不了道，最后以沮</a:t>
            </a:r>
            <a:r>
              <a:rPr lang="zh-CN" altLang="en-US" b="1" dirty="0" smtClean="0">
                <a:latin typeface="微软雅黑" pitchFamily="34" charset="-122"/>
                <a:ea typeface="微软雅黑" pitchFamily="34" charset="-122"/>
              </a:rPr>
              <a:t>丧心</a:t>
            </a:r>
            <a:r>
              <a:rPr lang="zh-CN" altLang="en-US" b="1" dirty="0">
                <a:latin typeface="微软雅黑" pitchFamily="34" charset="-122"/>
                <a:ea typeface="微软雅黑" pitchFamily="34" charset="-122"/>
              </a:rPr>
              <a:t>情离开了北京。</a:t>
            </a:r>
          </a:p>
        </p:txBody>
      </p:sp>
      <p:sp>
        <p:nvSpPr>
          <p:cNvPr id="26" name="波形 25"/>
          <p:cNvSpPr/>
          <p:nvPr/>
        </p:nvSpPr>
        <p:spPr>
          <a:xfrm>
            <a:off x="2915816" y="1203598"/>
            <a:ext cx="504056" cy="626368"/>
          </a:xfrm>
          <a:prstGeom prst="wave">
            <a:avLst/>
          </a:prstGeom>
          <a:solidFill>
            <a:srgbClr val="04AEDA"/>
          </a:solidFill>
          <a:ln>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右箭头 34"/>
          <p:cNvSpPr/>
          <p:nvPr/>
        </p:nvSpPr>
        <p:spPr>
          <a:xfrm>
            <a:off x="-12700" y="2158753"/>
            <a:ext cx="9144000" cy="1001489"/>
          </a:xfrm>
          <a:prstGeom prst="rightArrow">
            <a:avLst/>
          </a:prstGeom>
          <a:solidFill>
            <a:srgbClr val="04AEDA"/>
          </a:solidFill>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accent2">
              <a:hueOff val="0"/>
              <a:satOff val="0"/>
              <a:lumOff val="0"/>
              <a:alphaOff val="0"/>
            </a:schemeClr>
          </a:lnRef>
          <a:fillRef idx="3">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grpSp>
        <p:nvGrpSpPr>
          <p:cNvPr id="9" name="组合 35"/>
          <p:cNvGrpSpPr/>
          <p:nvPr/>
        </p:nvGrpSpPr>
        <p:grpSpPr>
          <a:xfrm>
            <a:off x="3530585" y="2035172"/>
            <a:ext cx="1472638" cy="1001490"/>
            <a:chOff x="2784" y="1018222"/>
            <a:chExt cx="1809261" cy="1357630"/>
          </a:xfrm>
          <a:scene3d>
            <a:camera prst="orthographicFront"/>
            <a:lightRig rig="threePt" dir="t">
              <a:rot lat="0" lon="0" rev="7500000"/>
            </a:lightRig>
          </a:scene3d>
        </p:grpSpPr>
        <p:sp>
          <p:nvSpPr>
            <p:cNvPr id="37" name="圆角矩形 36"/>
            <p:cNvSpPr/>
            <p:nvPr/>
          </p:nvSpPr>
          <p:spPr>
            <a:xfrm>
              <a:off x="2784" y="1018222"/>
              <a:ext cx="1809261" cy="1357630"/>
            </a:xfrm>
            <a:prstGeom prst="roundRect">
              <a:avLst/>
            </a:prstGeom>
            <a:solidFill>
              <a:srgbClr val="04AEDA"/>
            </a:solidFill>
          </p:spPr>
          <p:style>
            <a:lnRef idx="3">
              <a:schemeClr val="lt1"/>
            </a:lnRef>
            <a:fillRef idx="1">
              <a:schemeClr val="accent5"/>
            </a:fillRef>
            <a:effectRef idx="1">
              <a:schemeClr val="accent5"/>
            </a:effectRef>
            <a:fontRef idx="minor">
              <a:schemeClr val="lt1"/>
            </a:fontRef>
          </p:style>
        </p:sp>
        <p:sp>
          <p:nvSpPr>
            <p:cNvPr id="38" name="圆角矩形 4"/>
            <p:cNvSpPr/>
            <p:nvPr/>
          </p:nvSpPr>
          <p:spPr>
            <a:xfrm>
              <a:off x="69058" y="1084496"/>
              <a:ext cx="1676713" cy="1225082"/>
            </a:xfrm>
            <a:prstGeom prst="rect">
              <a:avLst/>
            </a:prstGeom>
            <a:sp3d/>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fontAlgn="auto">
                <a:lnSpc>
                  <a:spcPct val="90000"/>
                </a:lnSpc>
                <a:spcAft>
                  <a:spcPct val="35000"/>
                </a:spcAft>
                <a:defRPr/>
              </a:pPr>
              <a:endParaRPr lang="zh-CN" altLang="en-US" sz="1400" dirty="0">
                <a:effectLst>
                  <a:outerShdw blurRad="38100" dist="38100" dir="2700000" algn="tl">
                    <a:srgbClr val="000000">
                      <a:alpha val="43137"/>
                    </a:srgbClr>
                  </a:outerShdw>
                </a:effectLst>
                <a:latin typeface="微软雅黑" pitchFamily="34" charset="-122"/>
                <a:ea typeface="微软雅黑" pitchFamily="34" charset="-122"/>
              </a:endParaRPr>
            </a:p>
          </p:txBody>
        </p:sp>
      </p:grpSp>
      <p:sp>
        <p:nvSpPr>
          <p:cNvPr id="49157"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sp>
        <p:nvSpPr>
          <p:cNvPr id="49158" name="13 CuadroTexto"/>
          <p:cNvSpPr txBox="1">
            <a:spLocks noChangeArrowheads="1"/>
          </p:cNvSpPr>
          <p:nvPr/>
        </p:nvSpPr>
        <p:spPr bwMode="auto">
          <a:xfrm>
            <a:off x="8250238" y="4816475"/>
            <a:ext cx="341312"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cxnSp>
        <p:nvCxnSpPr>
          <p:cNvPr id="70" name="直接连接符 69"/>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49160"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49161" name="矩形 80"/>
          <p:cNvSpPr>
            <a:spLocks noChangeArrowheads="1"/>
          </p:cNvSpPr>
          <p:nvPr/>
        </p:nvSpPr>
        <p:spPr bwMode="auto">
          <a:xfrm>
            <a:off x="3563888" y="2139702"/>
            <a:ext cx="1440160" cy="856132"/>
          </a:xfrm>
          <a:prstGeom prst="rect">
            <a:avLst/>
          </a:prstGeom>
          <a:noFill/>
          <a:ln w="9525">
            <a:noFill/>
            <a:miter lim="800000"/>
            <a:headEnd/>
            <a:tailEnd/>
          </a:ln>
        </p:spPr>
        <p:txBody>
          <a:bodyPr wrap="square">
            <a:spAutoFit/>
          </a:bodyPr>
          <a:lstStyle/>
          <a:p>
            <a:pPr algn="ctr" defTabSz="800100">
              <a:lnSpc>
                <a:spcPts val="2600"/>
              </a:lnSpc>
              <a:spcAft>
                <a:spcPct val="35000"/>
              </a:spcAft>
            </a:pPr>
            <a:r>
              <a:rPr lang="zh-CN" altLang="en-US" b="1" dirty="0">
                <a:solidFill>
                  <a:schemeClr val="bg1"/>
                </a:solidFill>
                <a:latin typeface="微软雅黑" pitchFamily="34" charset="-122"/>
                <a:ea typeface="微软雅黑" pitchFamily="34" charset="-122"/>
                <a:cs typeface="微软雅黑"/>
              </a:rPr>
              <a:t>第二条航线</a:t>
            </a:r>
          </a:p>
          <a:p>
            <a:pPr algn="ctr" defTabSz="800100">
              <a:lnSpc>
                <a:spcPts val="2600"/>
              </a:lnSpc>
              <a:spcAft>
                <a:spcPct val="35000"/>
              </a:spcAft>
            </a:pPr>
            <a:r>
              <a:rPr lang="zh-CN" altLang="en-US" sz="1600" b="1" dirty="0">
                <a:solidFill>
                  <a:schemeClr val="bg1"/>
                </a:solidFill>
                <a:latin typeface="微软雅黑" pitchFamily="34" charset="-122"/>
                <a:ea typeface="微软雅黑" pitchFamily="34" charset="-122"/>
              </a:rPr>
              <a:t>澳门</a:t>
            </a:r>
            <a:r>
              <a:rPr lang="en-US" altLang="zh-CN" sz="1600" b="1" dirty="0">
                <a:solidFill>
                  <a:schemeClr val="bg1"/>
                </a:solidFill>
                <a:latin typeface="微软雅黑" pitchFamily="34" charset="-122"/>
                <a:ea typeface="微软雅黑" pitchFamily="34" charset="-122"/>
              </a:rPr>
              <a:t>—</a:t>
            </a:r>
            <a:r>
              <a:rPr lang="zh-CN" altLang="en-US" sz="1600" b="1" dirty="0">
                <a:solidFill>
                  <a:schemeClr val="bg1"/>
                </a:solidFill>
                <a:latin typeface="微软雅黑" pitchFamily="34" charset="-122"/>
                <a:ea typeface="微软雅黑" pitchFamily="34" charset="-122"/>
              </a:rPr>
              <a:t>日本</a:t>
            </a:r>
            <a:r>
              <a:rPr lang="zh-CN" altLang="en-US" dirty="0">
                <a:latin typeface="微软雅黑" pitchFamily="34" charset="-122"/>
                <a:ea typeface="微软雅黑" pitchFamily="34" charset="-122"/>
              </a:rPr>
              <a:t> </a:t>
            </a:r>
          </a:p>
        </p:txBody>
      </p:sp>
      <p:sp>
        <p:nvSpPr>
          <p:cNvPr id="49162" name="Rectangle 53"/>
          <p:cNvSpPr>
            <a:spLocks noChangeArrowheads="1"/>
          </p:cNvSpPr>
          <p:nvPr/>
        </p:nvSpPr>
        <p:spPr bwMode="auto">
          <a:xfrm>
            <a:off x="250825" y="0"/>
            <a:ext cx="8066088" cy="1431161"/>
          </a:xfrm>
          <a:prstGeom prst="rect">
            <a:avLst/>
          </a:prstGeom>
          <a:noFill/>
          <a:ln w="9525">
            <a:noFill/>
            <a:miter lim="800000"/>
            <a:headEnd/>
            <a:tailEnd/>
          </a:ln>
        </p:spPr>
        <p:txBody>
          <a:bodyPr>
            <a:spAutoFit/>
          </a:bodyPr>
          <a:lstStyle/>
          <a:p>
            <a:pPr>
              <a:lnSpc>
                <a:spcPct val="150000"/>
              </a:lnSpc>
            </a:pPr>
            <a:r>
              <a:rPr lang="zh-CN" altLang="en-US" sz="2000" b="1" dirty="0">
                <a:latin typeface="微软雅黑" pitchFamily="34" charset="-122"/>
                <a:ea typeface="微软雅黑" pitchFamily="34" charset="-122"/>
              </a:rPr>
              <a:t>第二节  明清时期的中西关系</a:t>
            </a:r>
          </a:p>
          <a:p>
            <a:pPr>
              <a:lnSpc>
                <a:spcPct val="150000"/>
              </a:lnSpc>
            </a:pPr>
            <a:r>
              <a:rPr lang="zh-CN" altLang="en-US" b="1" dirty="0">
                <a:latin typeface="微软雅黑" pitchFamily="34" charset="-122"/>
                <a:ea typeface="微软雅黑" pitchFamily="34" charset="-122"/>
              </a:rPr>
              <a:t>二、明清时期中欧之间的贸易关系：世界贸易格局的演变</a:t>
            </a:r>
            <a:endParaRPr lang="zh-CN" altLang="en-US" sz="2000" b="1" dirty="0">
              <a:latin typeface="微软雅黑" pitchFamily="34" charset="-122"/>
              <a:ea typeface="微软雅黑" pitchFamily="34" charset="-122"/>
            </a:endParaRPr>
          </a:p>
          <a:p>
            <a:pPr>
              <a:lnSpc>
                <a:spcPct val="150000"/>
              </a:lnSpc>
            </a:pPr>
            <a:r>
              <a:rPr lang="en-US" altLang="en-US" b="1" dirty="0" smtClean="0">
                <a:latin typeface="微软雅黑" pitchFamily="34" charset="-122"/>
                <a:ea typeface="微软雅黑" pitchFamily="34" charset="-122"/>
                <a:sym typeface="Wingdings"/>
              </a:rPr>
              <a:t> </a:t>
            </a:r>
            <a:r>
              <a:rPr lang="en-US" altLang="zh-CN" b="1" dirty="0" smtClean="0">
                <a:latin typeface="微软雅黑" pitchFamily="34" charset="-122"/>
                <a:ea typeface="微软雅黑" pitchFamily="34" charset="-122"/>
              </a:rPr>
              <a:t>16—17</a:t>
            </a:r>
            <a:r>
              <a:rPr lang="zh-CN" altLang="en-US" b="1" dirty="0">
                <a:latin typeface="微软雅黑" pitchFamily="34" charset="-122"/>
                <a:ea typeface="微软雅黑" pitchFamily="34" charset="-122"/>
              </a:rPr>
              <a:t>世纪的澳门贸易</a:t>
            </a:r>
            <a:r>
              <a:rPr lang="zh-CN" altLang="en-US" dirty="0">
                <a:latin typeface="微软雅黑" pitchFamily="34" charset="-122"/>
                <a:ea typeface="微软雅黑" pitchFamily="34" charset="-122"/>
              </a:rPr>
              <a:t> </a:t>
            </a:r>
          </a:p>
        </p:txBody>
      </p:sp>
      <p:grpSp>
        <p:nvGrpSpPr>
          <p:cNvPr id="6" name="组合 35"/>
          <p:cNvGrpSpPr/>
          <p:nvPr/>
        </p:nvGrpSpPr>
        <p:grpSpPr>
          <a:xfrm>
            <a:off x="790561" y="2106609"/>
            <a:ext cx="1472637" cy="1001490"/>
            <a:chOff x="2784" y="1018222"/>
            <a:chExt cx="1809261" cy="1357630"/>
          </a:xfrm>
          <a:scene3d>
            <a:camera prst="orthographicFront"/>
            <a:lightRig rig="threePt" dir="t">
              <a:rot lat="0" lon="0" rev="7500000"/>
            </a:lightRig>
          </a:scene3d>
        </p:grpSpPr>
        <p:sp>
          <p:nvSpPr>
            <p:cNvPr id="8" name="圆角矩形 36"/>
            <p:cNvSpPr/>
            <p:nvPr/>
          </p:nvSpPr>
          <p:spPr>
            <a:xfrm>
              <a:off x="2784" y="1018222"/>
              <a:ext cx="1809261" cy="1357630"/>
            </a:xfrm>
            <a:prstGeom prst="roundRect">
              <a:avLst/>
            </a:prstGeom>
            <a:solidFill>
              <a:srgbClr val="04AEDA"/>
            </a:solidFill>
          </p:spPr>
          <p:style>
            <a:lnRef idx="3">
              <a:schemeClr val="lt1"/>
            </a:lnRef>
            <a:fillRef idx="1">
              <a:schemeClr val="accent5"/>
            </a:fillRef>
            <a:effectRef idx="1">
              <a:schemeClr val="accent5"/>
            </a:effectRef>
            <a:fontRef idx="minor">
              <a:schemeClr val="lt1"/>
            </a:fontRef>
          </p:style>
        </p:sp>
        <p:sp>
          <p:nvSpPr>
            <p:cNvPr id="11" name="圆角矩形 4"/>
            <p:cNvSpPr/>
            <p:nvPr/>
          </p:nvSpPr>
          <p:spPr>
            <a:xfrm>
              <a:off x="69058" y="1084496"/>
              <a:ext cx="1676713" cy="1225082"/>
            </a:xfrm>
            <a:prstGeom prst="rect">
              <a:avLst/>
            </a:prstGeom>
            <a:sp3d/>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fontAlgn="auto">
                <a:lnSpc>
                  <a:spcPct val="90000"/>
                </a:lnSpc>
                <a:spcAft>
                  <a:spcPct val="35000"/>
                </a:spcAft>
                <a:defRPr/>
              </a:pPr>
              <a:endParaRPr lang="zh-CN" altLang="en-US" sz="1400" dirty="0">
                <a:effectLst>
                  <a:outerShdw blurRad="38100" dist="38100" dir="2700000" algn="tl">
                    <a:srgbClr val="000000">
                      <a:alpha val="43137"/>
                    </a:srgbClr>
                  </a:outerShdw>
                </a:effectLst>
                <a:latin typeface="微软雅黑" pitchFamily="34" charset="-122"/>
                <a:ea typeface="微软雅黑" pitchFamily="34" charset="-122"/>
              </a:endParaRPr>
            </a:p>
          </p:txBody>
        </p:sp>
      </p:grpSp>
      <p:sp>
        <p:nvSpPr>
          <p:cNvPr id="49164" name="Rectangle 56"/>
          <p:cNvSpPr>
            <a:spLocks noChangeArrowheads="1"/>
          </p:cNvSpPr>
          <p:nvPr/>
        </p:nvSpPr>
        <p:spPr bwMode="auto">
          <a:xfrm>
            <a:off x="755650" y="2139950"/>
            <a:ext cx="1439863" cy="600075"/>
          </a:xfrm>
          <a:prstGeom prst="rect">
            <a:avLst/>
          </a:prstGeom>
          <a:noFill/>
          <a:ln w="9525">
            <a:noFill/>
            <a:miter lim="800000"/>
            <a:headEnd/>
            <a:tailEnd/>
          </a:ln>
        </p:spPr>
        <p:txBody>
          <a:bodyPr>
            <a:spAutoFit/>
          </a:bodyPr>
          <a:lstStyle/>
          <a:p>
            <a:pPr algn="ctr">
              <a:spcAft>
                <a:spcPct val="35000"/>
              </a:spcAft>
            </a:pPr>
            <a:endParaRPr lang="zh-CN" altLang="en-US" sz="1400" b="1"/>
          </a:p>
          <a:p>
            <a:pPr>
              <a:lnSpc>
                <a:spcPct val="90000"/>
              </a:lnSpc>
              <a:spcAft>
                <a:spcPct val="35000"/>
              </a:spcAft>
            </a:pPr>
            <a:endParaRPr lang="zh-CN" altLang="en-US" sz="1600" b="1"/>
          </a:p>
        </p:txBody>
      </p:sp>
      <p:grpSp>
        <p:nvGrpSpPr>
          <p:cNvPr id="12" name="组合 38"/>
          <p:cNvGrpSpPr/>
          <p:nvPr/>
        </p:nvGrpSpPr>
        <p:grpSpPr>
          <a:xfrm>
            <a:off x="6481762" y="2106609"/>
            <a:ext cx="1472637" cy="1001490"/>
            <a:chOff x="2784" y="1018222"/>
            <a:chExt cx="1809261" cy="1357630"/>
          </a:xfrm>
          <a:scene3d>
            <a:camera prst="orthographicFront"/>
            <a:lightRig rig="threePt" dir="t">
              <a:rot lat="0" lon="0" rev="7500000"/>
            </a:lightRig>
          </a:scene3d>
        </p:grpSpPr>
        <p:sp>
          <p:nvSpPr>
            <p:cNvPr id="13" name="圆角矩形 39"/>
            <p:cNvSpPr/>
            <p:nvPr/>
          </p:nvSpPr>
          <p:spPr>
            <a:xfrm>
              <a:off x="2784" y="1018222"/>
              <a:ext cx="1809261" cy="1357630"/>
            </a:xfrm>
            <a:prstGeom prst="roundRect">
              <a:avLst/>
            </a:prstGeom>
            <a:solidFill>
              <a:srgbClr val="04AEDA"/>
            </a:solidFill>
          </p:spPr>
          <p:style>
            <a:lnRef idx="3">
              <a:schemeClr val="lt1"/>
            </a:lnRef>
            <a:fillRef idx="1">
              <a:schemeClr val="accent5"/>
            </a:fillRef>
            <a:effectRef idx="1">
              <a:schemeClr val="accent5"/>
            </a:effectRef>
            <a:fontRef idx="minor">
              <a:schemeClr val="lt1"/>
            </a:fontRef>
          </p:style>
        </p:sp>
        <p:sp>
          <p:nvSpPr>
            <p:cNvPr id="14" name="圆角矩形 4"/>
            <p:cNvSpPr/>
            <p:nvPr/>
          </p:nvSpPr>
          <p:spPr>
            <a:xfrm>
              <a:off x="69058" y="1084496"/>
              <a:ext cx="1676713" cy="1225082"/>
            </a:xfrm>
            <a:prstGeom prst="rect">
              <a:avLst/>
            </a:prstGeom>
            <a:sp3d/>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fontAlgn="auto">
                <a:lnSpc>
                  <a:spcPct val="90000"/>
                </a:lnSpc>
                <a:spcAft>
                  <a:spcPct val="35000"/>
                </a:spcAft>
                <a:defRPr/>
              </a:pPr>
              <a:endParaRPr lang="zh-CN" altLang="en-US" sz="1400" dirty="0">
                <a:effectLst>
                  <a:outerShdw blurRad="38100" dist="38100" dir="2700000" algn="tl">
                    <a:srgbClr val="000000">
                      <a:alpha val="43137"/>
                    </a:srgbClr>
                  </a:outerShdw>
                </a:effectLst>
                <a:latin typeface="微软雅黑" pitchFamily="34" charset="-122"/>
                <a:ea typeface="微软雅黑" pitchFamily="34" charset="-122"/>
              </a:endParaRPr>
            </a:p>
          </p:txBody>
        </p:sp>
      </p:grpSp>
      <p:sp>
        <p:nvSpPr>
          <p:cNvPr id="49166" name="Rectangle 59"/>
          <p:cNvSpPr>
            <a:spLocks noChangeArrowheads="1"/>
          </p:cNvSpPr>
          <p:nvPr/>
        </p:nvSpPr>
        <p:spPr bwMode="auto">
          <a:xfrm>
            <a:off x="6516216" y="2139702"/>
            <a:ext cx="1366837" cy="1320874"/>
          </a:xfrm>
          <a:prstGeom prst="rect">
            <a:avLst/>
          </a:prstGeom>
          <a:noFill/>
          <a:ln w="9525">
            <a:noFill/>
            <a:miter lim="800000"/>
            <a:headEnd/>
            <a:tailEnd/>
          </a:ln>
        </p:spPr>
        <p:txBody>
          <a:bodyPr>
            <a:spAutoFit/>
          </a:bodyPr>
          <a:lstStyle/>
          <a:p>
            <a:pPr algn="ctr">
              <a:lnSpc>
                <a:spcPts val="2400"/>
              </a:lnSpc>
            </a:pPr>
            <a:r>
              <a:rPr lang="zh-CN" altLang="en-US" b="1" dirty="0">
                <a:solidFill>
                  <a:schemeClr val="bg1"/>
                </a:solidFill>
                <a:latin typeface="微软雅黑" pitchFamily="34" charset="-122"/>
                <a:ea typeface="微软雅黑" pitchFamily="34" charset="-122"/>
              </a:rPr>
              <a:t>第三条航线</a:t>
            </a:r>
          </a:p>
          <a:p>
            <a:pPr algn="ctr">
              <a:lnSpc>
                <a:spcPts val="2400"/>
              </a:lnSpc>
            </a:pPr>
            <a:r>
              <a:rPr lang="zh-CN" altLang="en-US" sz="1600" b="1" dirty="0">
                <a:solidFill>
                  <a:schemeClr val="bg1"/>
                </a:solidFill>
                <a:latin typeface="微软雅黑" pitchFamily="34" charset="-122"/>
                <a:ea typeface="微软雅黑" pitchFamily="34" charset="-122"/>
              </a:rPr>
              <a:t>澳门</a:t>
            </a:r>
            <a:r>
              <a:rPr lang="en-US" altLang="zh-CN" sz="1600" b="1" dirty="0">
                <a:solidFill>
                  <a:schemeClr val="bg1"/>
                </a:solidFill>
                <a:latin typeface="微软雅黑" pitchFamily="34" charset="-122"/>
                <a:ea typeface="微软雅黑" pitchFamily="34" charset="-122"/>
              </a:rPr>
              <a:t>—</a:t>
            </a:r>
            <a:r>
              <a:rPr lang="zh-CN" altLang="en-US" sz="1600" b="1" dirty="0">
                <a:solidFill>
                  <a:schemeClr val="bg1"/>
                </a:solidFill>
                <a:latin typeface="微软雅黑" pitchFamily="34" charset="-122"/>
                <a:ea typeface="微软雅黑" pitchFamily="34" charset="-122"/>
              </a:rPr>
              <a:t>马尼拉</a:t>
            </a:r>
            <a:r>
              <a:rPr lang="en-US" altLang="zh-CN" sz="1600" b="1" dirty="0">
                <a:solidFill>
                  <a:schemeClr val="bg1"/>
                </a:solidFill>
                <a:latin typeface="微软雅黑" pitchFamily="34" charset="-122"/>
                <a:ea typeface="微软雅黑" pitchFamily="34" charset="-122"/>
              </a:rPr>
              <a:t>—</a:t>
            </a:r>
            <a:r>
              <a:rPr lang="zh-CN" altLang="en-US" sz="1600" b="1" dirty="0">
                <a:solidFill>
                  <a:schemeClr val="bg1"/>
                </a:solidFill>
                <a:latin typeface="微软雅黑" pitchFamily="34" charset="-122"/>
                <a:ea typeface="微软雅黑" pitchFamily="34" charset="-122"/>
              </a:rPr>
              <a:t>墨西哥</a:t>
            </a:r>
          </a:p>
          <a:p>
            <a:pPr>
              <a:lnSpc>
                <a:spcPct val="140000"/>
              </a:lnSpc>
            </a:pPr>
            <a:endParaRPr lang="zh-CN" altLang="en-US" sz="1600" b="1" dirty="0"/>
          </a:p>
        </p:txBody>
      </p:sp>
      <p:sp>
        <p:nvSpPr>
          <p:cNvPr id="163900" name="Rectangle 60"/>
          <p:cNvSpPr>
            <a:spLocks noChangeArrowheads="1"/>
          </p:cNvSpPr>
          <p:nvPr/>
        </p:nvSpPr>
        <p:spPr bwMode="auto">
          <a:xfrm>
            <a:off x="755576" y="2139702"/>
            <a:ext cx="1512888" cy="98757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ts val="2400"/>
              </a:lnSpc>
              <a:defRPr/>
            </a:pPr>
            <a:r>
              <a:rPr lang="zh-CN" altLang="en-US" b="1" dirty="0">
                <a:solidFill>
                  <a:schemeClr val="bg1"/>
                </a:solidFill>
                <a:latin typeface="微软雅黑" pitchFamily="34" charset="-122"/>
                <a:ea typeface="微软雅黑" pitchFamily="34" charset="-122"/>
              </a:rPr>
              <a:t>第一条航线</a:t>
            </a:r>
          </a:p>
          <a:p>
            <a:pPr>
              <a:lnSpc>
                <a:spcPts val="2400"/>
              </a:lnSpc>
              <a:defRPr/>
            </a:pPr>
            <a:r>
              <a:rPr lang="zh-CN" altLang="en-US" sz="1600" b="1" dirty="0">
                <a:solidFill>
                  <a:schemeClr val="bg1"/>
                </a:solidFill>
                <a:latin typeface="微软雅黑" pitchFamily="34" charset="-122"/>
                <a:ea typeface="微软雅黑" pitchFamily="34" charset="-122"/>
              </a:rPr>
              <a:t>澳门</a:t>
            </a:r>
            <a:r>
              <a:rPr lang="en-US" altLang="zh-CN" sz="1600" b="1" dirty="0">
                <a:solidFill>
                  <a:schemeClr val="bg1"/>
                </a:solidFill>
                <a:latin typeface="微软雅黑" pitchFamily="34" charset="-122"/>
                <a:ea typeface="微软雅黑" pitchFamily="34" charset="-122"/>
              </a:rPr>
              <a:t>—</a:t>
            </a:r>
            <a:r>
              <a:rPr lang="zh-CN" altLang="en-US" sz="1600" b="1" dirty="0">
                <a:solidFill>
                  <a:schemeClr val="bg1"/>
                </a:solidFill>
                <a:latin typeface="微软雅黑" pitchFamily="34" charset="-122"/>
                <a:ea typeface="微软雅黑" pitchFamily="34" charset="-122"/>
              </a:rPr>
              <a:t>果阿</a:t>
            </a:r>
            <a:r>
              <a:rPr lang="en-US" altLang="zh-CN" sz="1600" b="1" dirty="0">
                <a:solidFill>
                  <a:schemeClr val="bg1"/>
                </a:solidFill>
                <a:latin typeface="微软雅黑" pitchFamily="34" charset="-122"/>
                <a:ea typeface="微软雅黑" pitchFamily="34" charset="-122"/>
              </a:rPr>
              <a:t>—</a:t>
            </a:r>
            <a:r>
              <a:rPr lang="zh-CN" altLang="en-US" sz="1600" b="1" dirty="0">
                <a:solidFill>
                  <a:schemeClr val="bg1"/>
                </a:solidFill>
                <a:latin typeface="微软雅黑" pitchFamily="34" charset="-122"/>
                <a:ea typeface="微软雅黑" pitchFamily="34" charset="-122"/>
              </a:rPr>
              <a:t>里斯本</a:t>
            </a:r>
          </a:p>
        </p:txBody>
      </p:sp>
      <p:sp>
        <p:nvSpPr>
          <p:cNvPr id="163902" name="Rectangle 62"/>
          <p:cNvSpPr>
            <a:spLocks noChangeArrowheads="1"/>
          </p:cNvSpPr>
          <p:nvPr/>
        </p:nvSpPr>
        <p:spPr bwMode="auto">
          <a:xfrm>
            <a:off x="539750" y="3003550"/>
            <a:ext cx="2519363" cy="154657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35000"/>
              </a:lnSpc>
              <a:defRPr/>
            </a:pPr>
            <a:r>
              <a:rPr lang="zh-CN" altLang="en-US" sz="1400" b="1" dirty="0" smtClean="0">
                <a:latin typeface="微软雅黑" pitchFamily="34" charset="-122"/>
                <a:ea typeface="微软雅黑" pitchFamily="34" charset="-122"/>
                <a:sym typeface="Wingdings"/>
              </a:rPr>
              <a:t></a:t>
            </a:r>
            <a:r>
              <a:rPr lang="zh-CN" altLang="en-US" sz="1400" b="1" dirty="0" smtClean="0">
                <a:latin typeface="微软雅黑" pitchFamily="34" charset="-122"/>
                <a:ea typeface="微软雅黑" pitchFamily="34" charset="-122"/>
              </a:rPr>
              <a:t>欧</a:t>
            </a:r>
            <a:r>
              <a:rPr lang="zh-CN" altLang="en-US" sz="1400" b="1" dirty="0">
                <a:latin typeface="微软雅黑" pitchFamily="34" charset="-122"/>
                <a:ea typeface="微软雅黑" pitchFamily="34" charset="-122"/>
              </a:rPr>
              <a:t>洲的纺织品、玻璃器皿、钟表和葡萄酒交换中国的丝绸、生丝、瓷器和药</a:t>
            </a:r>
            <a:r>
              <a:rPr lang="zh-CN" altLang="en-US" sz="1400" b="1" dirty="0" smtClean="0">
                <a:latin typeface="微软雅黑" pitchFamily="34" charset="-122"/>
                <a:ea typeface="微软雅黑" pitchFamily="34" charset="-122"/>
              </a:rPr>
              <a:t>材。当时欧</a:t>
            </a:r>
            <a:r>
              <a:rPr lang="zh-CN" altLang="en-US" sz="1400" b="1" dirty="0">
                <a:latin typeface="微软雅黑" pitchFamily="34" charset="-122"/>
                <a:ea typeface="微软雅黑" pitchFamily="34" charset="-122"/>
              </a:rPr>
              <a:t>洲市场生丝利润</a:t>
            </a:r>
            <a:r>
              <a:rPr lang="zh-CN" altLang="en-US" sz="1400" b="1" dirty="0" smtClean="0">
                <a:latin typeface="微软雅黑" pitchFamily="34" charset="-122"/>
                <a:ea typeface="微软雅黑" pitchFamily="34" charset="-122"/>
              </a:rPr>
              <a:t>可</a:t>
            </a:r>
            <a:r>
              <a:rPr lang="en-US" altLang="zh-CN" sz="1400" b="1" dirty="0" smtClean="0">
                <a:latin typeface="微软雅黑" pitchFamily="34" charset="-122"/>
                <a:ea typeface="微软雅黑" pitchFamily="34" charset="-122"/>
              </a:rPr>
              <a:t>150</a:t>
            </a:r>
            <a:r>
              <a:rPr lang="en-US" altLang="zh-CN" sz="1400" b="1" dirty="0">
                <a:latin typeface="微软雅黑" pitchFamily="34" charset="-122"/>
                <a:ea typeface="微软雅黑" pitchFamily="34" charset="-122"/>
              </a:rPr>
              <a:t>%</a:t>
            </a:r>
            <a:r>
              <a:rPr lang="zh-CN" altLang="en-US" sz="1400" b="1" dirty="0">
                <a:latin typeface="微软雅黑" pitchFamily="34" charset="-122"/>
                <a:ea typeface="微软雅黑" pitchFamily="34" charset="-122"/>
              </a:rPr>
              <a:t>，瓷器可达</a:t>
            </a:r>
            <a:r>
              <a:rPr lang="en-US" altLang="zh-CN" sz="1400" b="1" dirty="0">
                <a:latin typeface="微软雅黑" pitchFamily="34" charset="-122"/>
                <a:ea typeface="微软雅黑" pitchFamily="34" charset="-122"/>
              </a:rPr>
              <a:t>100%—200%</a:t>
            </a:r>
            <a:endParaRPr lang="zh-CN" altLang="en-US" sz="1400" b="1" dirty="0">
              <a:latin typeface="微软雅黑" pitchFamily="34" charset="-122"/>
              <a:ea typeface="微软雅黑" pitchFamily="34" charset="-122"/>
            </a:endParaRPr>
          </a:p>
        </p:txBody>
      </p:sp>
      <p:sp>
        <p:nvSpPr>
          <p:cNvPr id="49169" name="Line 64"/>
          <p:cNvSpPr>
            <a:spLocks noChangeShapeType="1"/>
          </p:cNvSpPr>
          <p:nvPr/>
        </p:nvSpPr>
        <p:spPr bwMode="auto">
          <a:xfrm>
            <a:off x="539750" y="2859088"/>
            <a:ext cx="0" cy="1657350"/>
          </a:xfrm>
          <a:prstGeom prst="line">
            <a:avLst/>
          </a:prstGeom>
          <a:noFill/>
          <a:ln w="9525">
            <a:solidFill>
              <a:srgbClr val="04AEDA"/>
            </a:solidFill>
            <a:round/>
            <a:headEnd/>
            <a:tailEnd/>
          </a:ln>
          <a:effectLst>
            <a:prstShdw prst="shdw17" dist="17961" dir="2700000">
              <a:srgbClr val="026883"/>
            </a:prstShdw>
          </a:effectLst>
        </p:spPr>
        <p:txBody>
          <a:bodyPr/>
          <a:lstStyle/>
          <a:p>
            <a:endParaRPr lang="zh-CN" altLang="en-US"/>
          </a:p>
        </p:txBody>
      </p:sp>
      <p:sp>
        <p:nvSpPr>
          <p:cNvPr id="49170" name="Line 65"/>
          <p:cNvSpPr>
            <a:spLocks noChangeShapeType="1"/>
          </p:cNvSpPr>
          <p:nvPr/>
        </p:nvSpPr>
        <p:spPr bwMode="auto">
          <a:xfrm>
            <a:off x="539750" y="4516438"/>
            <a:ext cx="2447925" cy="0"/>
          </a:xfrm>
          <a:prstGeom prst="line">
            <a:avLst/>
          </a:prstGeom>
          <a:noFill/>
          <a:ln w="9525">
            <a:solidFill>
              <a:srgbClr val="04AEDA"/>
            </a:solidFill>
            <a:round/>
            <a:headEnd/>
            <a:tailEnd/>
          </a:ln>
          <a:effectLst>
            <a:prstShdw prst="shdw17" dist="17961" dir="2700000">
              <a:srgbClr val="026883"/>
            </a:prstShdw>
          </a:effectLst>
        </p:spPr>
        <p:txBody>
          <a:bodyPr/>
          <a:lstStyle/>
          <a:p>
            <a:endParaRPr lang="zh-CN" altLang="en-US"/>
          </a:p>
        </p:txBody>
      </p:sp>
      <p:sp>
        <p:nvSpPr>
          <p:cNvPr id="49171" name="Line 66"/>
          <p:cNvSpPr>
            <a:spLocks noChangeShapeType="1"/>
          </p:cNvSpPr>
          <p:nvPr/>
        </p:nvSpPr>
        <p:spPr bwMode="auto">
          <a:xfrm>
            <a:off x="539750" y="3363913"/>
            <a:ext cx="2376488" cy="0"/>
          </a:xfrm>
          <a:prstGeom prst="line">
            <a:avLst/>
          </a:prstGeom>
          <a:noFill/>
          <a:ln w="9525">
            <a:solidFill>
              <a:srgbClr val="04AEDA"/>
            </a:solidFill>
            <a:round/>
            <a:headEnd/>
            <a:tailEnd/>
          </a:ln>
          <a:effectLst>
            <a:prstShdw prst="shdw17" dist="17961" dir="2700000">
              <a:srgbClr val="026883"/>
            </a:prstShdw>
          </a:effectLst>
        </p:spPr>
        <p:txBody>
          <a:bodyPr/>
          <a:lstStyle/>
          <a:p>
            <a:endParaRPr lang="zh-CN" altLang="en-US"/>
          </a:p>
        </p:txBody>
      </p:sp>
      <p:sp>
        <p:nvSpPr>
          <p:cNvPr id="49172" name="Line 67"/>
          <p:cNvSpPr>
            <a:spLocks noChangeShapeType="1"/>
          </p:cNvSpPr>
          <p:nvPr/>
        </p:nvSpPr>
        <p:spPr bwMode="auto">
          <a:xfrm>
            <a:off x="539750" y="3651250"/>
            <a:ext cx="2376488" cy="0"/>
          </a:xfrm>
          <a:prstGeom prst="line">
            <a:avLst/>
          </a:prstGeom>
          <a:noFill/>
          <a:ln w="9525">
            <a:solidFill>
              <a:srgbClr val="04AEDA"/>
            </a:solidFill>
            <a:round/>
            <a:headEnd/>
            <a:tailEnd/>
          </a:ln>
          <a:effectLst>
            <a:prstShdw prst="shdw17" dist="17961" dir="2700000">
              <a:srgbClr val="026883"/>
            </a:prstShdw>
          </a:effectLst>
        </p:spPr>
        <p:txBody>
          <a:bodyPr/>
          <a:lstStyle/>
          <a:p>
            <a:endParaRPr lang="zh-CN" altLang="en-US"/>
          </a:p>
        </p:txBody>
      </p:sp>
      <p:sp>
        <p:nvSpPr>
          <p:cNvPr id="49173" name="Line 68"/>
          <p:cNvSpPr>
            <a:spLocks noChangeShapeType="1"/>
          </p:cNvSpPr>
          <p:nvPr/>
        </p:nvSpPr>
        <p:spPr bwMode="auto">
          <a:xfrm>
            <a:off x="539750" y="3940175"/>
            <a:ext cx="2376488" cy="0"/>
          </a:xfrm>
          <a:prstGeom prst="line">
            <a:avLst/>
          </a:prstGeom>
          <a:noFill/>
          <a:ln w="9525">
            <a:solidFill>
              <a:srgbClr val="04AEDA"/>
            </a:solidFill>
            <a:round/>
            <a:headEnd/>
            <a:tailEnd/>
          </a:ln>
          <a:effectLst>
            <a:prstShdw prst="shdw17" dist="17961" dir="2700000">
              <a:srgbClr val="026883"/>
            </a:prstShdw>
          </a:effectLst>
        </p:spPr>
        <p:txBody>
          <a:bodyPr/>
          <a:lstStyle/>
          <a:p>
            <a:endParaRPr lang="zh-CN" altLang="en-US"/>
          </a:p>
        </p:txBody>
      </p:sp>
      <p:sp>
        <p:nvSpPr>
          <p:cNvPr id="49174" name="Line 70"/>
          <p:cNvSpPr>
            <a:spLocks noChangeShapeType="1"/>
          </p:cNvSpPr>
          <p:nvPr/>
        </p:nvSpPr>
        <p:spPr bwMode="auto">
          <a:xfrm>
            <a:off x="539750" y="4227513"/>
            <a:ext cx="2376488" cy="0"/>
          </a:xfrm>
          <a:prstGeom prst="line">
            <a:avLst/>
          </a:prstGeom>
          <a:noFill/>
          <a:ln w="9525">
            <a:solidFill>
              <a:srgbClr val="04AEDA"/>
            </a:solidFill>
            <a:round/>
            <a:headEnd/>
            <a:tailEnd/>
          </a:ln>
          <a:effectLst>
            <a:prstShdw prst="shdw17" dist="17961" dir="2700000">
              <a:srgbClr val="026883"/>
            </a:prstShdw>
          </a:effectLst>
        </p:spPr>
        <p:txBody>
          <a:bodyPr/>
          <a:lstStyle/>
          <a:p>
            <a:endParaRPr lang="zh-CN" altLang="en-US"/>
          </a:p>
        </p:txBody>
      </p:sp>
      <p:sp>
        <p:nvSpPr>
          <p:cNvPr id="49175" name="Line 71"/>
          <p:cNvSpPr>
            <a:spLocks noChangeShapeType="1"/>
          </p:cNvSpPr>
          <p:nvPr/>
        </p:nvSpPr>
        <p:spPr bwMode="auto">
          <a:xfrm>
            <a:off x="3203575" y="2859088"/>
            <a:ext cx="0" cy="1657350"/>
          </a:xfrm>
          <a:prstGeom prst="line">
            <a:avLst/>
          </a:prstGeom>
          <a:noFill/>
          <a:ln w="9525">
            <a:solidFill>
              <a:srgbClr val="04AEDA"/>
            </a:solidFill>
            <a:round/>
            <a:headEnd/>
            <a:tailEnd/>
          </a:ln>
          <a:effectLst>
            <a:prstShdw prst="shdw17" dist="17961" dir="2700000">
              <a:srgbClr val="026883"/>
            </a:prstShdw>
          </a:effectLst>
        </p:spPr>
        <p:txBody>
          <a:bodyPr/>
          <a:lstStyle/>
          <a:p>
            <a:endParaRPr lang="zh-CN" altLang="en-US"/>
          </a:p>
        </p:txBody>
      </p:sp>
      <p:sp>
        <p:nvSpPr>
          <p:cNvPr id="49176" name="Line 72"/>
          <p:cNvSpPr>
            <a:spLocks noChangeShapeType="1"/>
          </p:cNvSpPr>
          <p:nvPr/>
        </p:nvSpPr>
        <p:spPr bwMode="auto">
          <a:xfrm>
            <a:off x="3203575" y="4516438"/>
            <a:ext cx="2447925" cy="0"/>
          </a:xfrm>
          <a:prstGeom prst="line">
            <a:avLst/>
          </a:prstGeom>
          <a:noFill/>
          <a:ln w="9525">
            <a:solidFill>
              <a:srgbClr val="04AEDA"/>
            </a:solidFill>
            <a:round/>
            <a:headEnd/>
            <a:tailEnd/>
          </a:ln>
          <a:effectLst>
            <a:prstShdw prst="shdw17" dist="17961" dir="2700000">
              <a:srgbClr val="026883"/>
            </a:prstShdw>
          </a:effectLst>
        </p:spPr>
        <p:txBody>
          <a:bodyPr/>
          <a:lstStyle/>
          <a:p>
            <a:endParaRPr lang="zh-CN" altLang="en-US"/>
          </a:p>
        </p:txBody>
      </p:sp>
      <p:sp>
        <p:nvSpPr>
          <p:cNvPr id="49177" name="Line 73"/>
          <p:cNvSpPr>
            <a:spLocks noChangeShapeType="1"/>
          </p:cNvSpPr>
          <p:nvPr/>
        </p:nvSpPr>
        <p:spPr bwMode="auto">
          <a:xfrm>
            <a:off x="3203575" y="3940175"/>
            <a:ext cx="2447925" cy="0"/>
          </a:xfrm>
          <a:prstGeom prst="line">
            <a:avLst/>
          </a:prstGeom>
          <a:noFill/>
          <a:ln w="9525">
            <a:solidFill>
              <a:srgbClr val="04AEDA"/>
            </a:solidFill>
            <a:round/>
            <a:headEnd/>
            <a:tailEnd/>
          </a:ln>
          <a:effectLst>
            <a:prstShdw prst="shdw17" dist="17961" dir="2700000">
              <a:srgbClr val="026883"/>
            </a:prstShdw>
          </a:effectLst>
        </p:spPr>
        <p:txBody>
          <a:bodyPr/>
          <a:lstStyle/>
          <a:p>
            <a:endParaRPr lang="zh-CN" altLang="en-US"/>
          </a:p>
        </p:txBody>
      </p:sp>
      <p:sp>
        <p:nvSpPr>
          <p:cNvPr id="49178" name="Line 74"/>
          <p:cNvSpPr>
            <a:spLocks noChangeShapeType="1"/>
          </p:cNvSpPr>
          <p:nvPr/>
        </p:nvSpPr>
        <p:spPr bwMode="auto">
          <a:xfrm>
            <a:off x="3203575" y="4227513"/>
            <a:ext cx="2447925" cy="0"/>
          </a:xfrm>
          <a:prstGeom prst="line">
            <a:avLst/>
          </a:prstGeom>
          <a:noFill/>
          <a:ln w="9525">
            <a:solidFill>
              <a:srgbClr val="04AEDA"/>
            </a:solidFill>
            <a:round/>
            <a:headEnd/>
            <a:tailEnd/>
          </a:ln>
          <a:effectLst>
            <a:prstShdw prst="shdw17" dist="17961" dir="2700000">
              <a:srgbClr val="026883"/>
            </a:prstShdw>
          </a:effectLst>
        </p:spPr>
        <p:txBody>
          <a:bodyPr/>
          <a:lstStyle/>
          <a:p>
            <a:endParaRPr lang="zh-CN" altLang="en-US"/>
          </a:p>
        </p:txBody>
      </p:sp>
      <p:sp>
        <p:nvSpPr>
          <p:cNvPr id="49179" name="Line 75"/>
          <p:cNvSpPr>
            <a:spLocks noChangeShapeType="1"/>
          </p:cNvSpPr>
          <p:nvPr/>
        </p:nvSpPr>
        <p:spPr bwMode="auto">
          <a:xfrm>
            <a:off x="3203575" y="3651250"/>
            <a:ext cx="2447925" cy="0"/>
          </a:xfrm>
          <a:prstGeom prst="line">
            <a:avLst/>
          </a:prstGeom>
          <a:noFill/>
          <a:ln w="9525">
            <a:solidFill>
              <a:srgbClr val="04AEDA"/>
            </a:solidFill>
            <a:round/>
            <a:headEnd/>
            <a:tailEnd/>
          </a:ln>
          <a:effectLst>
            <a:prstShdw prst="shdw17" dist="17961" dir="2700000">
              <a:srgbClr val="026883"/>
            </a:prstShdw>
          </a:effectLst>
        </p:spPr>
        <p:txBody>
          <a:bodyPr/>
          <a:lstStyle/>
          <a:p>
            <a:endParaRPr lang="zh-CN" altLang="en-US"/>
          </a:p>
        </p:txBody>
      </p:sp>
      <p:sp>
        <p:nvSpPr>
          <p:cNvPr id="49180" name="Line 76"/>
          <p:cNvSpPr>
            <a:spLocks noChangeShapeType="1"/>
          </p:cNvSpPr>
          <p:nvPr/>
        </p:nvSpPr>
        <p:spPr bwMode="auto">
          <a:xfrm>
            <a:off x="3203575" y="3363913"/>
            <a:ext cx="2447925" cy="0"/>
          </a:xfrm>
          <a:prstGeom prst="line">
            <a:avLst/>
          </a:prstGeom>
          <a:noFill/>
          <a:ln w="9525">
            <a:solidFill>
              <a:srgbClr val="04AEDA"/>
            </a:solidFill>
            <a:round/>
            <a:headEnd/>
            <a:tailEnd/>
          </a:ln>
          <a:effectLst>
            <a:prstShdw prst="shdw17" dist="17961" dir="2700000">
              <a:srgbClr val="026883"/>
            </a:prstShdw>
          </a:effectLst>
        </p:spPr>
        <p:txBody>
          <a:bodyPr/>
          <a:lstStyle/>
          <a:p>
            <a:endParaRPr lang="zh-CN" altLang="en-US"/>
          </a:p>
        </p:txBody>
      </p:sp>
      <p:sp>
        <p:nvSpPr>
          <p:cNvPr id="163917" name="Rectangle 77"/>
          <p:cNvSpPr>
            <a:spLocks noChangeArrowheads="1"/>
          </p:cNvSpPr>
          <p:nvPr/>
        </p:nvSpPr>
        <p:spPr bwMode="auto">
          <a:xfrm>
            <a:off x="3203575" y="3076575"/>
            <a:ext cx="2808585" cy="1492716"/>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nSpc>
                <a:spcPct val="130000"/>
              </a:lnSpc>
              <a:defRPr/>
            </a:pPr>
            <a:r>
              <a:rPr lang="zh-CN" altLang="en-US" sz="1400" b="1" dirty="0" smtClean="0">
                <a:latin typeface="微软雅黑" pitchFamily="34" charset="-122"/>
                <a:ea typeface="微软雅黑" pitchFamily="34" charset="-122"/>
                <a:sym typeface="Wingdings"/>
              </a:rPr>
              <a:t></a:t>
            </a:r>
            <a:r>
              <a:rPr lang="zh-CN" altLang="en-US" sz="1400" b="1" dirty="0" smtClean="0">
                <a:latin typeface="微软雅黑" pitchFamily="34" charset="-122"/>
                <a:ea typeface="微软雅黑" pitchFamily="34" charset="-122"/>
              </a:rPr>
              <a:t>葡</a:t>
            </a:r>
            <a:r>
              <a:rPr lang="zh-CN" altLang="en-US" sz="1400" b="1" dirty="0">
                <a:latin typeface="微软雅黑" pitchFamily="34" charset="-122"/>
                <a:ea typeface="微软雅黑" pitchFamily="34" charset="-122"/>
              </a:rPr>
              <a:t>萄牙</a:t>
            </a:r>
            <a:r>
              <a:rPr lang="zh-CN" altLang="en-US" sz="1400" b="1" dirty="0" smtClean="0">
                <a:latin typeface="微软雅黑" pitchFamily="34" charset="-122"/>
                <a:ea typeface="微软雅黑" pitchFamily="34" charset="-122"/>
              </a:rPr>
              <a:t>人发</a:t>
            </a:r>
            <a:r>
              <a:rPr lang="zh-CN" altLang="en-US" sz="1400" b="1" dirty="0">
                <a:latin typeface="微软雅黑" pitchFamily="34" charset="-122"/>
                <a:ea typeface="微软雅黑" pitchFamily="34" charset="-122"/>
              </a:rPr>
              <a:t>展对日中介贸易，廉价收购中国的黄金、生丝、绢织物，换取日本的小麦、漆器和船材。中日贸易</a:t>
            </a:r>
            <a:r>
              <a:rPr lang="en-US" altLang="zh-CN" sz="1400" b="1" dirty="0">
                <a:latin typeface="微软雅黑" pitchFamily="34" charset="-122"/>
                <a:ea typeface="微软雅黑" pitchFamily="34" charset="-122"/>
              </a:rPr>
              <a:t>1637</a:t>
            </a:r>
            <a:r>
              <a:rPr lang="zh-CN" altLang="en-US" sz="1400" b="1" dirty="0">
                <a:latin typeface="微软雅黑" pitchFamily="34" charset="-122"/>
                <a:ea typeface="微软雅黑" pitchFamily="34" charset="-122"/>
              </a:rPr>
              <a:t>年销售收入是</a:t>
            </a:r>
            <a:r>
              <a:rPr lang="en-US" altLang="zh-CN" sz="1400" b="1" dirty="0">
                <a:latin typeface="微软雅黑" pitchFamily="34" charset="-122"/>
                <a:ea typeface="微软雅黑" pitchFamily="34" charset="-122"/>
              </a:rPr>
              <a:t>1600</a:t>
            </a:r>
            <a:r>
              <a:rPr lang="zh-CN" altLang="en-US" sz="1400" b="1" dirty="0">
                <a:latin typeface="微软雅黑" pitchFamily="34" charset="-122"/>
                <a:ea typeface="微软雅黑" pitchFamily="34" charset="-122"/>
              </a:rPr>
              <a:t>年销售收入的</a:t>
            </a:r>
            <a:r>
              <a:rPr lang="en-US" altLang="zh-CN" sz="1400" b="1" dirty="0">
                <a:latin typeface="微软雅黑" pitchFamily="34" charset="-122"/>
                <a:ea typeface="微软雅黑" pitchFamily="34" charset="-122"/>
              </a:rPr>
              <a:t>9</a:t>
            </a:r>
            <a:r>
              <a:rPr lang="zh-CN" altLang="en-US" sz="1400" b="1" dirty="0">
                <a:latin typeface="微软雅黑" pitchFamily="34" charset="-122"/>
                <a:ea typeface="微软雅黑" pitchFamily="34" charset="-122"/>
              </a:rPr>
              <a:t>倍 </a:t>
            </a:r>
          </a:p>
        </p:txBody>
      </p:sp>
      <p:sp>
        <p:nvSpPr>
          <p:cNvPr id="49182" name="Line 78"/>
          <p:cNvSpPr>
            <a:spLocks noChangeShapeType="1"/>
          </p:cNvSpPr>
          <p:nvPr/>
        </p:nvSpPr>
        <p:spPr bwMode="auto">
          <a:xfrm>
            <a:off x="6156325" y="2859088"/>
            <a:ext cx="0" cy="1657350"/>
          </a:xfrm>
          <a:prstGeom prst="line">
            <a:avLst/>
          </a:prstGeom>
          <a:noFill/>
          <a:ln w="9525">
            <a:solidFill>
              <a:srgbClr val="04AEDA"/>
            </a:solidFill>
            <a:round/>
            <a:headEnd/>
            <a:tailEnd/>
          </a:ln>
          <a:effectLst>
            <a:prstShdw prst="shdw17" dist="17961" dir="2700000">
              <a:srgbClr val="026883"/>
            </a:prstShdw>
          </a:effectLst>
        </p:spPr>
        <p:txBody>
          <a:bodyPr/>
          <a:lstStyle/>
          <a:p>
            <a:endParaRPr lang="zh-CN" altLang="en-US"/>
          </a:p>
        </p:txBody>
      </p:sp>
      <p:sp>
        <p:nvSpPr>
          <p:cNvPr id="49183" name="Line 79"/>
          <p:cNvSpPr>
            <a:spLocks noChangeShapeType="1"/>
          </p:cNvSpPr>
          <p:nvPr/>
        </p:nvSpPr>
        <p:spPr bwMode="auto">
          <a:xfrm>
            <a:off x="6156325" y="4516438"/>
            <a:ext cx="2447925" cy="0"/>
          </a:xfrm>
          <a:prstGeom prst="line">
            <a:avLst/>
          </a:prstGeom>
          <a:noFill/>
          <a:ln w="9525">
            <a:solidFill>
              <a:srgbClr val="04AEDA"/>
            </a:solidFill>
            <a:round/>
            <a:headEnd/>
            <a:tailEnd/>
          </a:ln>
          <a:effectLst>
            <a:prstShdw prst="shdw17" dist="17961" dir="2700000">
              <a:srgbClr val="026883"/>
            </a:prstShdw>
          </a:effectLst>
        </p:spPr>
        <p:txBody>
          <a:bodyPr/>
          <a:lstStyle/>
          <a:p>
            <a:endParaRPr lang="zh-CN" altLang="en-US"/>
          </a:p>
        </p:txBody>
      </p:sp>
      <p:sp>
        <p:nvSpPr>
          <p:cNvPr id="49184" name="Line 80"/>
          <p:cNvSpPr>
            <a:spLocks noChangeShapeType="1"/>
          </p:cNvSpPr>
          <p:nvPr/>
        </p:nvSpPr>
        <p:spPr bwMode="auto">
          <a:xfrm>
            <a:off x="6156325" y="4227513"/>
            <a:ext cx="2447925" cy="0"/>
          </a:xfrm>
          <a:prstGeom prst="line">
            <a:avLst/>
          </a:prstGeom>
          <a:noFill/>
          <a:ln w="9525">
            <a:solidFill>
              <a:srgbClr val="04AEDA"/>
            </a:solidFill>
            <a:round/>
            <a:headEnd/>
            <a:tailEnd/>
          </a:ln>
          <a:effectLst>
            <a:prstShdw prst="shdw17" dist="17961" dir="2700000">
              <a:srgbClr val="026883"/>
            </a:prstShdw>
          </a:effectLst>
        </p:spPr>
        <p:txBody>
          <a:bodyPr/>
          <a:lstStyle/>
          <a:p>
            <a:endParaRPr lang="zh-CN" altLang="en-US"/>
          </a:p>
        </p:txBody>
      </p:sp>
      <p:sp>
        <p:nvSpPr>
          <p:cNvPr id="49185" name="Line 81"/>
          <p:cNvSpPr>
            <a:spLocks noChangeShapeType="1"/>
          </p:cNvSpPr>
          <p:nvPr/>
        </p:nvSpPr>
        <p:spPr bwMode="auto">
          <a:xfrm>
            <a:off x="6156325" y="3940175"/>
            <a:ext cx="2447925" cy="0"/>
          </a:xfrm>
          <a:prstGeom prst="line">
            <a:avLst/>
          </a:prstGeom>
          <a:noFill/>
          <a:ln w="9525">
            <a:solidFill>
              <a:srgbClr val="04AEDA"/>
            </a:solidFill>
            <a:round/>
            <a:headEnd/>
            <a:tailEnd/>
          </a:ln>
          <a:effectLst>
            <a:prstShdw prst="shdw17" dist="17961" dir="2700000">
              <a:srgbClr val="026883"/>
            </a:prstShdw>
          </a:effectLst>
        </p:spPr>
        <p:txBody>
          <a:bodyPr/>
          <a:lstStyle/>
          <a:p>
            <a:endParaRPr lang="zh-CN" altLang="en-US"/>
          </a:p>
        </p:txBody>
      </p:sp>
      <p:sp>
        <p:nvSpPr>
          <p:cNvPr id="49186" name="Line 82"/>
          <p:cNvSpPr>
            <a:spLocks noChangeShapeType="1"/>
          </p:cNvSpPr>
          <p:nvPr/>
        </p:nvSpPr>
        <p:spPr bwMode="auto">
          <a:xfrm>
            <a:off x="6156325" y="3651250"/>
            <a:ext cx="2447925" cy="0"/>
          </a:xfrm>
          <a:prstGeom prst="line">
            <a:avLst/>
          </a:prstGeom>
          <a:noFill/>
          <a:ln w="9525">
            <a:solidFill>
              <a:srgbClr val="04AEDA"/>
            </a:solidFill>
            <a:round/>
            <a:headEnd/>
            <a:tailEnd/>
          </a:ln>
          <a:effectLst>
            <a:prstShdw prst="shdw17" dist="17961" dir="2700000">
              <a:srgbClr val="026883"/>
            </a:prstShdw>
          </a:effectLst>
        </p:spPr>
        <p:txBody>
          <a:bodyPr/>
          <a:lstStyle/>
          <a:p>
            <a:endParaRPr lang="zh-CN" altLang="en-US"/>
          </a:p>
        </p:txBody>
      </p:sp>
      <p:sp>
        <p:nvSpPr>
          <p:cNvPr id="49187" name="Line 83"/>
          <p:cNvSpPr>
            <a:spLocks noChangeShapeType="1"/>
          </p:cNvSpPr>
          <p:nvPr/>
        </p:nvSpPr>
        <p:spPr bwMode="auto">
          <a:xfrm>
            <a:off x="6156325" y="3363913"/>
            <a:ext cx="2447925" cy="0"/>
          </a:xfrm>
          <a:prstGeom prst="line">
            <a:avLst/>
          </a:prstGeom>
          <a:noFill/>
          <a:ln w="9525">
            <a:solidFill>
              <a:srgbClr val="04AEDA"/>
            </a:solidFill>
            <a:round/>
            <a:headEnd/>
            <a:tailEnd/>
          </a:ln>
          <a:effectLst>
            <a:prstShdw prst="shdw17" dist="17961" dir="2700000">
              <a:srgbClr val="026883"/>
            </a:prstShdw>
          </a:effectLst>
        </p:spPr>
        <p:txBody>
          <a:bodyPr/>
          <a:lstStyle/>
          <a:p>
            <a:endParaRPr lang="zh-CN" altLang="en-US"/>
          </a:p>
        </p:txBody>
      </p:sp>
      <p:sp>
        <p:nvSpPr>
          <p:cNvPr id="163924" name="Rectangle 84"/>
          <p:cNvSpPr>
            <a:spLocks noChangeArrowheads="1"/>
          </p:cNvSpPr>
          <p:nvPr/>
        </p:nvSpPr>
        <p:spPr bwMode="auto">
          <a:xfrm>
            <a:off x="6516688" y="2211388"/>
            <a:ext cx="184150" cy="85566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zh-CN" altLang="en-US" sz="1600" b="1"/>
          </a:p>
          <a:p>
            <a:pPr>
              <a:defRPr/>
            </a:pPr>
            <a:endParaRPr lang="zh-CN" altLang="en-US" sz="1600" b="1"/>
          </a:p>
          <a:p>
            <a:pPr>
              <a:defRPr/>
            </a:pPr>
            <a:endParaRPr lang="zh-CN" altLang="en-US"/>
          </a:p>
        </p:txBody>
      </p:sp>
      <p:sp>
        <p:nvSpPr>
          <p:cNvPr id="163925" name="Rectangle 85"/>
          <p:cNvSpPr>
            <a:spLocks noChangeArrowheads="1"/>
          </p:cNvSpPr>
          <p:nvPr/>
        </p:nvSpPr>
        <p:spPr bwMode="auto">
          <a:xfrm>
            <a:off x="6156325" y="3076575"/>
            <a:ext cx="2987675" cy="1492716"/>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30000"/>
              </a:lnSpc>
              <a:defRPr/>
            </a:pPr>
            <a:r>
              <a:rPr lang="zh-CN" altLang="en-US" sz="1400" b="1" dirty="0" smtClean="0">
                <a:latin typeface="微软雅黑" pitchFamily="34" charset="-122"/>
                <a:ea typeface="微软雅黑" pitchFamily="34" charset="-122"/>
                <a:sym typeface="Wingdings"/>
              </a:rPr>
              <a:t></a:t>
            </a:r>
            <a:r>
              <a:rPr lang="zh-CN" altLang="en-US" sz="1400" b="1" dirty="0" smtClean="0">
                <a:latin typeface="微软雅黑" pitchFamily="34" charset="-122"/>
                <a:ea typeface="微软雅黑" pitchFamily="34" charset="-122"/>
              </a:rPr>
              <a:t>自</a:t>
            </a:r>
            <a:r>
              <a:rPr lang="en-US" altLang="zh-CN" sz="1400" b="1" dirty="0">
                <a:latin typeface="微软雅黑" pitchFamily="34" charset="-122"/>
                <a:ea typeface="微软雅黑" pitchFamily="34" charset="-122"/>
              </a:rPr>
              <a:t>1571</a:t>
            </a:r>
            <a:r>
              <a:rPr lang="zh-CN" altLang="en-US" sz="1400" b="1" dirty="0">
                <a:latin typeface="微软雅黑" pitchFamily="34" charset="-122"/>
                <a:ea typeface="微软雅黑" pitchFamily="34" charset="-122"/>
              </a:rPr>
              <a:t>年起，华商开始来往于中国与马尼拉之间，以同西班牙人进行贸易，此后每年到菲律宾贸易的中国商人约有</a:t>
            </a:r>
            <a:r>
              <a:rPr lang="en-US" altLang="zh-CN" sz="1400" b="1" dirty="0">
                <a:latin typeface="微软雅黑" pitchFamily="34" charset="-122"/>
                <a:ea typeface="微软雅黑" pitchFamily="34" charset="-122"/>
              </a:rPr>
              <a:t>1000</a:t>
            </a:r>
            <a:r>
              <a:rPr lang="zh-CN" altLang="en-US" sz="1400" b="1" dirty="0">
                <a:latin typeface="微软雅黑" pitchFamily="34" charset="-122"/>
                <a:ea typeface="微软雅黑" pitchFamily="34" charset="-122"/>
              </a:rPr>
              <a:t>人，</a:t>
            </a:r>
            <a:r>
              <a:rPr lang="en-US" altLang="zh-CN" sz="1400" b="1" dirty="0">
                <a:latin typeface="微软雅黑" pitchFamily="34" charset="-122"/>
                <a:ea typeface="微软雅黑" pitchFamily="34" charset="-122"/>
              </a:rPr>
              <a:t>1596</a:t>
            </a:r>
            <a:r>
              <a:rPr lang="zh-CN" altLang="en-US" sz="1400" b="1" dirty="0">
                <a:latin typeface="微软雅黑" pitchFamily="34" charset="-122"/>
                <a:ea typeface="微软雅黑" pitchFamily="34" charset="-122"/>
              </a:rPr>
              <a:t>年定居菲律宾的中国人已达</a:t>
            </a:r>
            <a:r>
              <a:rPr lang="en-US" altLang="zh-CN" sz="1400" b="1" dirty="0">
                <a:latin typeface="微软雅黑" pitchFamily="34" charset="-122"/>
                <a:ea typeface="微软雅黑" pitchFamily="34" charset="-122"/>
              </a:rPr>
              <a:t>1.2</a:t>
            </a:r>
            <a:r>
              <a:rPr lang="zh-CN" altLang="en-US" sz="1400" b="1" dirty="0">
                <a:latin typeface="微软雅黑" pitchFamily="34" charset="-122"/>
                <a:ea typeface="微软雅黑" pitchFamily="34" charset="-122"/>
              </a:rPr>
              <a:t>万人左右</a:t>
            </a:r>
          </a:p>
        </p:txBody>
      </p:sp>
      <p:sp>
        <p:nvSpPr>
          <p:cNvPr id="163927" name="Rectangle 87"/>
          <p:cNvSpPr>
            <a:spLocks noChangeArrowheads="1"/>
          </p:cNvSpPr>
          <p:nvPr/>
        </p:nvSpPr>
        <p:spPr bwMode="auto">
          <a:xfrm>
            <a:off x="107950" y="2500313"/>
            <a:ext cx="644525"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a:latin typeface="微软雅黑" pitchFamily="34" charset="-122"/>
                <a:ea typeface="微软雅黑" pitchFamily="34" charset="-122"/>
              </a:rPr>
              <a:t>澳门</a:t>
            </a:r>
          </a:p>
        </p:txBody>
      </p:sp>
      <p:sp>
        <p:nvSpPr>
          <p:cNvPr id="163928" name="Rectangle 88"/>
          <p:cNvSpPr>
            <a:spLocks noChangeArrowheads="1"/>
          </p:cNvSpPr>
          <p:nvPr/>
        </p:nvSpPr>
        <p:spPr bwMode="auto">
          <a:xfrm>
            <a:off x="2339975" y="2500313"/>
            <a:ext cx="1079500" cy="3365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zh-CN" altLang="en-US" sz="1600" b="1" dirty="0">
                <a:latin typeface="微软雅黑" pitchFamily="34" charset="-122"/>
                <a:ea typeface="微软雅黑" pitchFamily="34" charset="-122"/>
              </a:rPr>
              <a:t>国际贸易</a:t>
            </a:r>
          </a:p>
        </p:txBody>
      </p:sp>
      <p:sp>
        <p:nvSpPr>
          <p:cNvPr id="163929" name="Rectangle 89"/>
          <p:cNvSpPr>
            <a:spLocks noChangeArrowheads="1"/>
          </p:cNvSpPr>
          <p:nvPr/>
        </p:nvSpPr>
        <p:spPr bwMode="auto">
          <a:xfrm>
            <a:off x="5364163" y="2427288"/>
            <a:ext cx="644525"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a:latin typeface="微软雅黑" pitchFamily="34" charset="-122"/>
                <a:ea typeface="微软雅黑" pitchFamily="34" charset="-122"/>
              </a:rPr>
              <a:t>航线</a:t>
            </a: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13 CuadroTexto"/>
          <p:cNvSpPr txBox="1">
            <a:spLocks noChangeArrowheads="1"/>
          </p:cNvSpPr>
          <p:nvPr/>
        </p:nvSpPr>
        <p:spPr bwMode="auto">
          <a:xfrm>
            <a:off x="7705725" y="4822825"/>
            <a:ext cx="263525"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8</a:t>
            </a:r>
            <a:endParaRPr lang="es-ES" altLang="zh-CN" sz="1200" b="1">
              <a:solidFill>
                <a:srgbClr val="04AEDA"/>
              </a:solidFill>
              <a:latin typeface="Calibri" pitchFamily="34" charset="0"/>
            </a:endParaRPr>
          </a:p>
        </p:txBody>
      </p:sp>
      <p:cxnSp>
        <p:nvCxnSpPr>
          <p:cNvPr id="25" name="直接连接符 24"/>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51203"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51204" name="TextBox 5"/>
          <p:cNvSpPr txBox="1">
            <a:spLocks noChangeArrowheads="1"/>
          </p:cNvSpPr>
          <p:nvPr/>
        </p:nvSpPr>
        <p:spPr bwMode="auto">
          <a:xfrm>
            <a:off x="179388" y="0"/>
            <a:ext cx="8353425" cy="914096"/>
          </a:xfrm>
          <a:prstGeom prst="rect">
            <a:avLst/>
          </a:prstGeom>
          <a:noFill/>
          <a:ln w="9525">
            <a:noFill/>
            <a:miter lim="800000"/>
            <a:headEnd/>
            <a:tailEnd/>
          </a:ln>
        </p:spPr>
        <p:txBody>
          <a:bodyPr>
            <a:spAutoFit/>
          </a:bodyPr>
          <a:lstStyle/>
          <a:p>
            <a:pPr>
              <a:lnSpc>
                <a:spcPct val="150000"/>
              </a:lnSpc>
            </a:pPr>
            <a:r>
              <a:rPr lang="zh-CN" altLang="en-US" sz="2000" b="1" dirty="0">
                <a:latin typeface="微软雅黑" pitchFamily="34" charset="-122"/>
                <a:ea typeface="微软雅黑" pitchFamily="34" charset="-122"/>
              </a:rPr>
              <a:t>第二节  </a:t>
            </a:r>
            <a:r>
              <a:rPr lang="zh-CN" altLang="en-US" b="1" dirty="0">
                <a:latin typeface="微软雅黑" pitchFamily="34" charset="-122"/>
                <a:ea typeface="微软雅黑" pitchFamily="34" charset="-122"/>
              </a:rPr>
              <a:t>二、明清时期中欧之间的贸易关系：世界贸易格局的演变</a:t>
            </a:r>
          </a:p>
          <a:p>
            <a:pPr eaLnBrk="0" hangingPunct="0">
              <a:lnSpc>
                <a:spcPct val="130000"/>
              </a:lnSpc>
            </a:pPr>
            <a:endParaRPr lang="en-US" altLang="zh-CN" b="1" dirty="0"/>
          </a:p>
        </p:txBody>
      </p:sp>
      <p:sp>
        <p:nvSpPr>
          <p:cNvPr id="51205" name="矩形 42"/>
          <p:cNvSpPr>
            <a:spLocks noChangeArrowheads="1"/>
          </p:cNvSpPr>
          <p:nvPr/>
        </p:nvSpPr>
        <p:spPr bwMode="auto">
          <a:xfrm>
            <a:off x="0" y="627063"/>
            <a:ext cx="184150" cy="366712"/>
          </a:xfrm>
          <a:prstGeom prst="rect">
            <a:avLst/>
          </a:prstGeom>
          <a:noFill/>
          <a:ln w="9525">
            <a:noFill/>
            <a:miter lim="800000"/>
            <a:headEnd/>
            <a:tailEnd/>
          </a:ln>
        </p:spPr>
        <p:txBody>
          <a:bodyPr wrap="none">
            <a:spAutoFit/>
          </a:bodyPr>
          <a:lstStyle/>
          <a:p>
            <a:endParaRPr lang="zh-CN" altLang="en-US" b="1"/>
          </a:p>
        </p:txBody>
      </p:sp>
      <p:sp>
        <p:nvSpPr>
          <p:cNvPr id="51206" name="AutoShape 2"/>
          <p:cNvSpPr>
            <a:spLocks noChangeArrowheads="1"/>
          </p:cNvSpPr>
          <p:nvPr/>
        </p:nvSpPr>
        <p:spPr bwMode="auto">
          <a:xfrm>
            <a:off x="3419475" y="987425"/>
            <a:ext cx="5184775" cy="936625"/>
          </a:xfrm>
          <a:prstGeom prst="roundRect">
            <a:avLst>
              <a:gd name="adj" fmla="val 16449"/>
            </a:avLst>
          </a:prstGeom>
          <a:noFill/>
          <a:ln w="28575" algn="ctr">
            <a:solidFill>
              <a:srgbClr val="04AEDA"/>
            </a:solidFill>
            <a:round/>
            <a:headEnd/>
            <a:tailEnd/>
          </a:ln>
        </p:spPr>
        <p:txBody>
          <a:bodyPr anchor="ctr"/>
          <a:lstStyle/>
          <a:p>
            <a:pPr algn="ctr"/>
            <a:r>
              <a:rPr lang="zh-CN" altLang="en-US"/>
              <a:t>        </a:t>
            </a:r>
            <a:endParaRPr lang="zh-CN" altLang="en-US">
              <a:ea typeface="微软雅黑"/>
              <a:cs typeface="微软雅黑"/>
            </a:endParaRPr>
          </a:p>
        </p:txBody>
      </p:sp>
      <p:sp>
        <p:nvSpPr>
          <p:cNvPr id="51207" name="AutoShape 8"/>
          <p:cNvSpPr>
            <a:spLocks noChangeArrowheads="1"/>
          </p:cNvSpPr>
          <p:nvPr/>
        </p:nvSpPr>
        <p:spPr bwMode="auto">
          <a:xfrm>
            <a:off x="2771775" y="1131888"/>
            <a:ext cx="1223963" cy="576262"/>
          </a:xfrm>
          <a:prstGeom prst="bevel">
            <a:avLst>
              <a:gd name="adj" fmla="val 12500"/>
            </a:avLst>
          </a:prstGeom>
          <a:solidFill>
            <a:srgbClr val="09BFFF"/>
          </a:solidFill>
          <a:ln w="9525">
            <a:solidFill>
              <a:srgbClr val="33CCFF"/>
            </a:solidFill>
            <a:miter lim="800000"/>
            <a:headEnd/>
            <a:tailEnd/>
          </a:ln>
          <a:effectLst>
            <a:prstShdw prst="shdw17" dist="17961" dir="2700000">
              <a:srgbClr val="1F7A99"/>
            </a:prstShdw>
          </a:effectLst>
        </p:spPr>
        <p:txBody>
          <a:bodyPr wrap="none" anchor="ctr"/>
          <a:lstStyle/>
          <a:p>
            <a:pPr algn="ctr"/>
            <a:r>
              <a:rPr lang="zh-CN" altLang="en-US" b="1" dirty="0">
                <a:latin typeface="微软雅黑" pitchFamily="34" charset="-122"/>
                <a:ea typeface="微软雅黑" pitchFamily="34" charset="-122"/>
              </a:rPr>
              <a:t>产生原因</a:t>
            </a:r>
          </a:p>
        </p:txBody>
      </p:sp>
      <p:sp>
        <p:nvSpPr>
          <p:cNvPr id="51208" name="AutoShape 9"/>
          <p:cNvSpPr>
            <a:spLocks noChangeArrowheads="1"/>
          </p:cNvSpPr>
          <p:nvPr/>
        </p:nvSpPr>
        <p:spPr bwMode="auto">
          <a:xfrm rot="10800000" flipH="1">
            <a:off x="2339975" y="1347788"/>
            <a:ext cx="358775" cy="2736850"/>
          </a:xfrm>
          <a:prstGeom prst="leftArrow">
            <a:avLst>
              <a:gd name="adj1" fmla="val 65583"/>
              <a:gd name="adj2" fmla="val 65181"/>
            </a:avLst>
          </a:prstGeom>
          <a:solidFill>
            <a:srgbClr val="C6F2FE"/>
          </a:solidFill>
          <a:ln w="28575" algn="ctr">
            <a:solidFill>
              <a:srgbClr val="C6F2FE"/>
            </a:solidFill>
            <a:miter lim="800000"/>
            <a:headEnd/>
            <a:tailEnd/>
          </a:ln>
        </p:spPr>
        <p:txBody>
          <a:bodyPr rot="10800000" vert="eaVert" anchor="ctr"/>
          <a:lstStyle/>
          <a:p>
            <a:pPr algn="ctr"/>
            <a:endParaRPr lang="zh-CN" altLang="zh-CN"/>
          </a:p>
        </p:txBody>
      </p:sp>
      <p:sp>
        <p:nvSpPr>
          <p:cNvPr id="51209" name="AutoShape 2"/>
          <p:cNvSpPr>
            <a:spLocks noChangeArrowheads="1"/>
          </p:cNvSpPr>
          <p:nvPr/>
        </p:nvSpPr>
        <p:spPr bwMode="auto">
          <a:xfrm>
            <a:off x="3419475" y="2284413"/>
            <a:ext cx="5184775" cy="936625"/>
          </a:xfrm>
          <a:prstGeom prst="roundRect">
            <a:avLst>
              <a:gd name="adj" fmla="val 16449"/>
            </a:avLst>
          </a:prstGeom>
          <a:noFill/>
          <a:ln w="28575" algn="ctr">
            <a:solidFill>
              <a:srgbClr val="04AEDA"/>
            </a:solidFill>
            <a:round/>
            <a:headEnd/>
            <a:tailEnd/>
          </a:ln>
        </p:spPr>
        <p:txBody>
          <a:bodyPr anchor="ctr"/>
          <a:lstStyle/>
          <a:p>
            <a:pPr algn="ctr"/>
            <a:r>
              <a:rPr lang="zh-CN" altLang="en-US"/>
              <a:t>        </a:t>
            </a:r>
            <a:endParaRPr lang="zh-CN" altLang="en-US">
              <a:ea typeface="微软雅黑"/>
              <a:cs typeface="微软雅黑"/>
            </a:endParaRPr>
          </a:p>
        </p:txBody>
      </p:sp>
      <p:sp>
        <p:nvSpPr>
          <p:cNvPr id="51210" name="AutoShape 2"/>
          <p:cNvSpPr>
            <a:spLocks noChangeArrowheads="1"/>
          </p:cNvSpPr>
          <p:nvPr/>
        </p:nvSpPr>
        <p:spPr bwMode="auto">
          <a:xfrm>
            <a:off x="3419475" y="3508375"/>
            <a:ext cx="5184775" cy="936625"/>
          </a:xfrm>
          <a:prstGeom prst="roundRect">
            <a:avLst>
              <a:gd name="adj" fmla="val 16449"/>
            </a:avLst>
          </a:prstGeom>
          <a:noFill/>
          <a:ln w="28575" algn="ctr">
            <a:solidFill>
              <a:srgbClr val="04AEDA"/>
            </a:solidFill>
            <a:round/>
            <a:headEnd/>
            <a:tailEnd/>
          </a:ln>
        </p:spPr>
        <p:txBody>
          <a:bodyPr anchor="ctr"/>
          <a:lstStyle/>
          <a:p>
            <a:pPr algn="ctr"/>
            <a:r>
              <a:rPr lang="zh-CN" altLang="en-US"/>
              <a:t>        </a:t>
            </a:r>
            <a:endParaRPr lang="zh-CN" altLang="en-US">
              <a:ea typeface="微软雅黑"/>
              <a:cs typeface="微软雅黑"/>
            </a:endParaRPr>
          </a:p>
        </p:txBody>
      </p:sp>
      <p:sp>
        <p:nvSpPr>
          <p:cNvPr id="51211" name="AutoShape 8"/>
          <p:cNvSpPr>
            <a:spLocks noChangeArrowheads="1"/>
          </p:cNvSpPr>
          <p:nvPr/>
        </p:nvSpPr>
        <p:spPr bwMode="auto">
          <a:xfrm>
            <a:off x="2771775" y="2427288"/>
            <a:ext cx="1223963" cy="576262"/>
          </a:xfrm>
          <a:prstGeom prst="bevel">
            <a:avLst>
              <a:gd name="adj" fmla="val 12500"/>
            </a:avLst>
          </a:prstGeom>
          <a:solidFill>
            <a:srgbClr val="09BFFF"/>
          </a:solidFill>
          <a:ln w="9525">
            <a:solidFill>
              <a:srgbClr val="33CCFF"/>
            </a:solidFill>
            <a:miter lim="800000"/>
            <a:headEnd/>
            <a:tailEnd/>
          </a:ln>
          <a:effectLst>
            <a:prstShdw prst="shdw17" dist="17961" dir="2700000">
              <a:srgbClr val="1F7A99"/>
            </a:prstShdw>
          </a:effectLst>
        </p:spPr>
        <p:txBody>
          <a:bodyPr wrap="none" anchor="ctr"/>
          <a:lstStyle/>
          <a:p>
            <a:pPr algn="ctr"/>
            <a:r>
              <a:rPr lang="zh-CN" altLang="en-US" b="1" dirty="0">
                <a:latin typeface="微软雅黑" pitchFamily="34" charset="-122"/>
                <a:ea typeface="微软雅黑" pitchFamily="34" charset="-122"/>
              </a:rPr>
              <a:t>性质功能</a:t>
            </a:r>
          </a:p>
        </p:txBody>
      </p:sp>
      <p:sp>
        <p:nvSpPr>
          <p:cNvPr id="51212" name="AutoShape 8"/>
          <p:cNvSpPr>
            <a:spLocks noChangeArrowheads="1"/>
          </p:cNvSpPr>
          <p:nvPr/>
        </p:nvSpPr>
        <p:spPr bwMode="auto">
          <a:xfrm>
            <a:off x="2843213" y="3651250"/>
            <a:ext cx="1223962" cy="576263"/>
          </a:xfrm>
          <a:prstGeom prst="bevel">
            <a:avLst>
              <a:gd name="adj" fmla="val 12500"/>
            </a:avLst>
          </a:prstGeom>
          <a:solidFill>
            <a:srgbClr val="09BFFF"/>
          </a:solidFill>
          <a:ln w="9525">
            <a:solidFill>
              <a:srgbClr val="33CCFF"/>
            </a:solidFill>
            <a:miter lim="800000"/>
            <a:headEnd/>
            <a:tailEnd/>
          </a:ln>
          <a:effectLst>
            <a:prstShdw prst="shdw17" dist="17961" dir="2700000">
              <a:srgbClr val="1F7A99"/>
            </a:prstShdw>
          </a:effectLst>
        </p:spPr>
        <p:txBody>
          <a:bodyPr wrap="none" anchor="ctr"/>
          <a:lstStyle/>
          <a:p>
            <a:r>
              <a:rPr lang="zh-CN" altLang="en-US" b="1" dirty="0">
                <a:latin typeface="微软雅黑" pitchFamily="34" charset="-122"/>
                <a:ea typeface="微软雅黑" pitchFamily="34" charset="-122"/>
              </a:rPr>
              <a:t>产生过程</a:t>
            </a:r>
          </a:p>
        </p:txBody>
      </p:sp>
      <p:sp>
        <p:nvSpPr>
          <p:cNvPr id="166935" name="Rectangle 23"/>
          <p:cNvSpPr>
            <a:spLocks noChangeArrowheads="1"/>
          </p:cNvSpPr>
          <p:nvPr/>
        </p:nvSpPr>
        <p:spPr bwMode="auto">
          <a:xfrm>
            <a:off x="3995738" y="1012825"/>
            <a:ext cx="4608512" cy="82550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zh-CN" altLang="en-US" sz="1600" b="1" dirty="0">
                <a:latin typeface="微软雅黑" pitchFamily="34" charset="-122"/>
                <a:ea typeface="微软雅黑" pitchFamily="34" charset="-122"/>
              </a:rPr>
              <a:t>东印度公司的产生是西欧近代资本主义发展的结果。当时英国重大的经济发展表现在：每个公司经营一个特定地区商业的特许公司的产生和巩固。</a:t>
            </a:r>
            <a:r>
              <a:rPr lang="zh-CN" altLang="en-US" sz="1600" b="1" dirty="0"/>
              <a:t> </a:t>
            </a:r>
          </a:p>
        </p:txBody>
      </p:sp>
      <p:sp>
        <p:nvSpPr>
          <p:cNvPr id="166936" name="Rectangle 24"/>
          <p:cNvSpPr>
            <a:spLocks noChangeArrowheads="1"/>
          </p:cNvSpPr>
          <p:nvPr/>
        </p:nvSpPr>
        <p:spPr bwMode="auto">
          <a:xfrm>
            <a:off x="3995937" y="2341989"/>
            <a:ext cx="4680520"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defRPr/>
            </a:pPr>
            <a:r>
              <a:rPr lang="zh-CN" altLang="en-US" sz="1600" b="1" dirty="0">
                <a:latin typeface="微软雅黑" pitchFamily="34" charset="-122"/>
                <a:ea typeface="微软雅黑" pitchFamily="34" charset="-122"/>
              </a:rPr>
              <a:t>特许公司由商人集资控股，再由政府授予特权，商人与政府之间是一种联盟关系。因拥有特权和保护其成员的力量，也担当起国家殖民扩张的先锋。</a:t>
            </a:r>
          </a:p>
        </p:txBody>
      </p:sp>
      <p:sp>
        <p:nvSpPr>
          <p:cNvPr id="166937" name="Rectangle 25"/>
          <p:cNvSpPr>
            <a:spLocks noChangeArrowheads="1"/>
          </p:cNvSpPr>
          <p:nvPr/>
        </p:nvSpPr>
        <p:spPr bwMode="auto">
          <a:xfrm>
            <a:off x="3995936" y="3579862"/>
            <a:ext cx="4752975" cy="830997"/>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zh-CN" altLang="en-US" sz="1600" b="1" dirty="0">
                <a:latin typeface="微软雅黑" pitchFamily="34" charset="-122"/>
                <a:ea typeface="微软雅黑" pitchFamily="34" charset="-122"/>
              </a:rPr>
              <a:t>最早组建东印度公</a:t>
            </a:r>
            <a:r>
              <a:rPr lang="zh-CN" altLang="en-US" sz="1600" b="1" dirty="0" smtClean="0">
                <a:latin typeface="微软雅黑" pitchFamily="34" charset="-122"/>
                <a:ea typeface="微软雅黑" pitchFamily="34" charset="-122"/>
              </a:rPr>
              <a:t>司是</a:t>
            </a:r>
            <a:r>
              <a:rPr lang="zh-CN" altLang="en-US" sz="1600" b="1" dirty="0">
                <a:latin typeface="微软雅黑" pitchFamily="34" charset="-122"/>
                <a:ea typeface="微软雅黑" pitchFamily="34" charset="-122"/>
              </a:rPr>
              <a:t>英国，</a:t>
            </a:r>
            <a:r>
              <a:rPr lang="en-US" altLang="zh-CN" sz="1600" b="1" dirty="0">
                <a:latin typeface="微软雅黑" pitchFamily="34" charset="-122"/>
                <a:ea typeface="微软雅黑" pitchFamily="34" charset="-122"/>
              </a:rPr>
              <a:t>1600</a:t>
            </a:r>
            <a:r>
              <a:rPr lang="zh-CN" altLang="en-US" sz="1600" b="1" dirty="0">
                <a:latin typeface="微软雅黑" pitchFamily="34" charset="-122"/>
                <a:ea typeface="微软雅黑" pitchFamily="34" charset="-122"/>
              </a:rPr>
              <a:t>年获伊丽莎白女王特许成立“伦敦商人对东印度贸易公司”，</a:t>
            </a:r>
            <a:r>
              <a:rPr lang="zh-CN" altLang="en-US" sz="1600" b="1" dirty="0" smtClean="0">
                <a:latin typeface="微软雅黑" pitchFamily="34" charset="-122"/>
                <a:ea typeface="微软雅黑" pitchFamily="34" charset="-122"/>
              </a:rPr>
              <a:t>但在</a:t>
            </a:r>
            <a:r>
              <a:rPr lang="en-US" altLang="zh-CN" sz="1600" b="1" dirty="0">
                <a:latin typeface="微软雅黑" pitchFamily="34" charset="-122"/>
                <a:ea typeface="微软雅黑" pitchFamily="34" charset="-122"/>
              </a:rPr>
              <a:t>17</a:t>
            </a:r>
            <a:r>
              <a:rPr lang="zh-CN" altLang="en-US" sz="1600" b="1" dirty="0">
                <a:latin typeface="微软雅黑" pitchFamily="34" charset="-122"/>
                <a:ea typeface="微软雅黑" pitchFamily="34" charset="-122"/>
              </a:rPr>
              <a:t>世纪远不如</a:t>
            </a:r>
            <a:r>
              <a:rPr lang="en-US" altLang="zh-CN" sz="1600" b="1" dirty="0">
                <a:latin typeface="微软雅黑" pitchFamily="34" charset="-122"/>
                <a:ea typeface="微软雅黑" pitchFamily="34" charset="-122"/>
              </a:rPr>
              <a:t>1602</a:t>
            </a:r>
            <a:r>
              <a:rPr lang="zh-CN" altLang="en-US" sz="1600" b="1" dirty="0">
                <a:latin typeface="微软雅黑" pitchFamily="34" charset="-122"/>
                <a:ea typeface="微软雅黑" pitchFamily="34" charset="-122"/>
              </a:rPr>
              <a:t>年组建的荷兰东印度公司强大。 </a:t>
            </a:r>
          </a:p>
        </p:txBody>
      </p:sp>
      <p:graphicFrame>
        <p:nvGraphicFramePr>
          <p:cNvPr id="50206" name="Group 30"/>
          <p:cNvGraphicFramePr>
            <a:graphicFrameLocks noGrp="1"/>
          </p:cNvGraphicFramePr>
          <p:nvPr/>
        </p:nvGraphicFramePr>
        <p:xfrm>
          <a:off x="2238375" y="73025"/>
          <a:ext cx="208280" cy="4940300"/>
        </p:xfrm>
        <a:graphic>
          <a:graphicData uri="http://schemas.openxmlformats.org/drawingml/2006/table">
            <a:tbl>
              <a:tblPr/>
              <a:tblGrid>
                <a:gridCol w="208280"/>
              </a:tblGrid>
              <a:tr h="25622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CN" altLang="en-US" sz="2800" b="0" i="0" u="none" strike="noStrike" cap="none" normalizeH="0" baseline="0" smtClean="0">
                        <a:ln>
                          <a:noFill/>
                        </a:ln>
                        <a:solidFill>
                          <a:schemeClr val="tx1"/>
                        </a:solidFill>
                        <a:effectLst/>
                        <a:latin typeface="Calibri" pitchFamily="34" charset="0"/>
                        <a:ea typeface="宋体" charset="-122"/>
                      </a:endParaRPr>
                    </a:p>
                  </a:txBody>
                  <a:tcPr horzOverflow="overflow">
                    <a:lnL>
                      <a:noFill/>
                    </a:lnL>
                    <a:lnR>
                      <a:noFill/>
                    </a:lnR>
                    <a:lnT>
                      <a:noFill/>
                    </a:lnT>
                    <a:lnB>
                      <a:noFill/>
                    </a:lnB>
                    <a:lnTlToBr>
                      <a:noFill/>
                    </a:lnTlToBr>
                    <a:lnBlToTr>
                      <a:noFill/>
                    </a:lnBlToTr>
                    <a:noFill/>
                  </a:tcPr>
                </a:tc>
              </a:tr>
              <a:tr h="23780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CN" altLang="en-US" sz="2800" b="0" i="0" u="none" strike="noStrike" cap="none" normalizeH="0" baseline="0" smtClean="0">
                        <a:ln>
                          <a:noFill/>
                        </a:ln>
                        <a:solidFill>
                          <a:schemeClr val="tx1"/>
                        </a:solidFill>
                        <a:effectLst/>
                        <a:latin typeface="Calibri" pitchFamily="34" charset="0"/>
                        <a:ea typeface="宋体" charset="-122"/>
                      </a:endParaRPr>
                    </a:p>
                  </a:txBody>
                  <a:tcPr horzOverflow="overflow">
                    <a:lnL>
                      <a:noFill/>
                    </a:lnL>
                    <a:lnR>
                      <a:noFill/>
                    </a:lnR>
                    <a:lnT>
                      <a:noFill/>
                    </a:lnT>
                    <a:lnB>
                      <a:noFill/>
                    </a:lnB>
                    <a:lnTlToBr>
                      <a:noFill/>
                    </a:lnTlToBr>
                    <a:lnBlToTr>
                      <a:noFill/>
                    </a:lnBlToTr>
                    <a:noFill/>
                  </a:tcPr>
                </a:tc>
              </a:tr>
            </a:tbl>
          </a:graphicData>
        </a:graphic>
      </p:graphicFrame>
      <p:graphicFrame>
        <p:nvGraphicFramePr>
          <p:cNvPr id="166962" name="Group 50"/>
          <p:cNvGraphicFramePr>
            <a:graphicFrameLocks noGrp="1"/>
          </p:cNvGraphicFramePr>
          <p:nvPr/>
        </p:nvGraphicFramePr>
        <p:xfrm>
          <a:off x="2247900" y="82550"/>
          <a:ext cx="346075" cy="2562225"/>
        </p:xfrm>
        <a:graphic>
          <a:graphicData uri="http://schemas.openxmlformats.org/drawingml/2006/table">
            <a:tbl>
              <a:tblPr/>
              <a:tblGrid>
                <a:gridCol w="346075"/>
              </a:tblGrid>
              <a:tr h="25622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CN" altLang="en-US" sz="2800" b="0" i="0" u="none" strike="noStrike" cap="none" normalizeH="0" baseline="0" smtClean="0">
                        <a:ln>
                          <a:noFill/>
                        </a:ln>
                        <a:solidFill>
                          <a:schemeClr val="tx1"/>
                        </a:solidFill>
                        <a:effectLst/>
                        <a:latin typeface="Calibri" pitchFamily="34" charset="0"/>
                        <a:ea typeface="宋体" charset="-122"/>
                      </a:endParaRPr>
                    </a:p>
                  </a:txBody>
                  <a:tcPr horzOverflow="overflow">
                    <a:lnL cap="flat">
                      <a:noFill/>
                    </a:lnL>
                    <a:lnR cap="flat">
                      <a:noFill/>
                    </a:lnR>
                    <a:lnT cap="flat">
                      <a:noFill/>
                    </a:lnT>
                    <a:lnB cap="flat">
                      <a:noFill/>
                    </a:lnB>
                    <a:lnTlToBr>
                      <a:noFill/>
                    </a:lnTlToBr>
                    <a:lnBlToTr>
                      <a:noFill/>
                    </a:lnBlToTr>
                    <a:noFill/>
                  </a:tcPr>
                </a:tc>
              </a:tr>
            </a:tbl>
          </a:graphicData>
        </a:graphic>
      </p:graphicFrame>
      <p:pic>
        <p:nvPicPr>
          <p:cNvPr id="51228" name="Picture 32" descr="英國東印度公司的徽章">
            <a:hlinkClick r:id="rId2"/>
          </p:cNvPr>
          <p:cNvPicPr>
            <a:picLocks noChangeAspect="1" noChangeArrowheads="1"/>
          </p:cNvPicPr>
          <p:nvPr/>
        </p:nvPicPr>
        <p:blipFill>
          <a:blip r:embed="rId3" cstate="print"/>
          <a:srcRect/>
          <a:stretch>
            <a:fillRect/>
          </a:stretch>
        </p:blipFill>
        <p:spPr bwMode="auto">
          <a:xfrm>
            <a:off x="179388" y="2643188"/>
            <a:ext cx="1908175" cy="1849437"/>
          </a:xfrm>
          <a:prstGeom prst="rect">
            <a:avLst/>
          </a:prstGeom>
          <a:noFill/>
          <a:ln w="9525">
            <a:noFill/>
            <a:miter lim="800000"/>
            <a:headEnd/>
            <a:tailEnd/>
          </a:ln>
        </p:spPr>
      </p:pic>
      <p:sp>
        <p:nvSpPr>
          <p:cNvPr id="20" name="矩形 19"/>
          <p:cNvSpPr/>
          <p:nvPr/>
        </p:nvSpPr>
        <p:spPr>
          <a:xfrm>
            <a:off x="107504" y="555526"/>
            <a:ext cx="2767104" cy="507831"/>
          </a:xfrm>
          <a:prstGeom prst="rect">
            <a:avLst/>
          </a:prstGeom>
        </p:spPr>
        <p:txBody>
          <a:bodyPr wrap="none">
            <a:spAutoFit/>
          </a:bodyPr>
          <a:lstStyle/>
          <a:p>
            <a:pPr>
              <a:lnSpc>
                <a:spcPct val="150000"/>
              </a:lnSpc>
            </a:pPr>
            <a:r>
              <a:rPr lang="en-US" altLang="en-US" b="1" dirty="0" smtClean="0">
                <a:latin typeface="微软雅黑" pitchFamily="34" charset="-122"/>
                <a:ea typeface="微软雅黑" pitchFamily="34" charset="-122"/>
                <a:sym typeface="Wingdings"/>
              </a:rPr>
              <a:t> </a:t>
            </a:r>
            <a:r>
              <a:rPr lang="zh-CN" altLang="en-US" b="1" dirty="0" smtClean="0">
                <a:latin typeface="微软雅黑" pitchFamily="34" charset="-122"/>
                <a:ea typeface="微软雅黑" pitchFamily="34" charset="-122"/>
              </a:rPr>
              <a:t>英荷东印度公司的崛起</a:t>
            </a:r>
            <a:endParaRPr lang="zh-CN" altLang="en-US" b="1" dirty="0">
              <a:latin typeface="微软雅黑" pitchFamily="34" charset="-122"/>
              <a:ea typeface="微软雅黑" pitchFamily="34" charset="-122"/>
            </a:endParaRP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link="rId2" cstate="print"/>
          <a:srcRect/>
          <a:tile tx="0" ty="0" sx="100000" sy="100000" flip="none" algn="tl"/>
        </a:blipFill>
        <a:effectLst/>
      </p:bgPr>
    </p:bg>
    <p:spTree>
      <p:nvGrpSpPr>
        <p:cNvPr id="1" name=""/>
        <p:cNvGrpSpPr/>
        <p:nvPr/>
      </p:nvGrpSpPr>
      <p:grpSpPr>
        <a:xfrm>
          <a:off x="0" y="0"/>
          <a:ext cx="0" cy="0"/>
          <a:chOff x="0" y="0"/>
          <a:chExt cx="0" cy="0"/>
        </a:xfrm>
      </p:grpSpPr>
      <p:sp>
        <p:nvSpPr>
          <p:cNvPr id="52226" name="13 CuadroTexto"/>
          <p:cNvSpPr txBox="1">
            <a:spLocks noChangeArrowheads="1"/>
          </p:cNvSpPr>
          <p:nvPr/>
        </p:nvSpPr>
        <p:spPr bwMode="auto">
          <a:xfrm>
            <a:off x="7705725" y="4822825"/>
            <a:ext cx="263525"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8</a:t>
            </a:r>
            <a:endParaRPr lang="es-ES" altLang="zh-CN" sz="1200" b="1">
              <a:solidFill>
                <a:srgbClr val="04AEDA"/>
              </a:solidFill>
              <a:latin typeface="Calibri" pitchFamily="34" charset="0"/>
            </a:endParaRPr>
          </a:p>
        </p:txBody>
      </p:sp>
      <p:cxnSp>
        <p:nvCxnSpPr>
          <p:cNvPr id="25" name="直接连接符 24"/>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52228"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52229" name="TextBox 5"/>
          <p:cNvSpPr txBox="1">
            <a:spLocks noChangeArrowheads="1"/>
          </p:cNvSpPr>
          <p:nvPr/>
        </p:nvSpPr>
        <p:spPr bwMode="auto">
          <a:xfrm>
            <a:off x="179512" y="123478"/>
            <a:ext cx="7993062" cy="701675"/>
          </a:xfrm>
          <a:prstGeom prst="rect">
            <a:avLst/>
          </a:prstGeom>
          <a:noFill/>
          <a:ln w="9525">
            <a:noFill/>
            <a:miter lim="800000"/>
            <a:headEnd/>
            <a:tailEnd/>
          </a:ln>
        </p:spPr>
        <p:txBody>
          <a:bodyPr>
            <a:spAutoFit/>
          </a:bodyPr>
          <a:lstStyle/>
          <a:p>
            <a:r>
              <a:rPr lang="zh-CN" altLang="en-US" sz="2000" b="1" dirty="0">
                <a:latin typeface="微软雅黑" pitchFamily="34" charset="-122"/>
                <a:ea typeface="微软雅黑" pitchFamily="34" charset="-122"/>
              </a:rPr>
              <a:t>第二节  </a:t>
            </a:r>
            <a:r>
              <a:rPr lang="zh-CN" altLang="en-US" b="1" dirty="0">
                <a:latin typeface="微软雅黑" pitchFamily="34" charset="-122"/>
                <a:ea typeface="微软雅黑" pitchFamily="34" charset="-122"/>
              </a:rPr>
              <a:t>二、明清时期中欧之间的贸易关系：世界贸易格局的演变</a:t>
            </a:r>
          </a:p>
          <a:p>
            <a:endParaRPr lang="en-US" altLang="zh-CN" sz="2000" b="1" dirty="0">
              <a:latin typeface="微软雅黑" pitchFamily="34" charset="-122"/>
              <a:ea typeface="微软雅黑" pitchFamily="34" charset="-122"/>
            </a:endParaRPr>
          </a:p>
        </p:txBody>
      </p:sp>
      <p:sp>
        <p:nvSpPr>
          <p:cNvPr id="52231" name="AutoShape 14"/>
          <p:cNvSpPr>
            <a:spLocks noChangeArrowheads="1"/>
          </p:cNvSpPr>
          <p:nvPr/>
        </p:nvSpPr>
        <p:spPr bwMode="auto">
          <a:xfrm rot="5400000">
            <a:off x="5976938" y="-273050"/>
            <a:ext cx="287337" cy="3960813"/>
          </a:xfrm>
          <a:prstGeom prst="rightArrow">
            <a:avLst>
              <a:gd name="adj1" fmla="val 67750"/>
              <a:gd name="adj2" fmla="val 66167"/>
            </a:avLst>
          </a:prstGeom>
          <a:solidFill>
            <a:srgbClr val="C6F2FE"/>
          </a:solidFill>
          <a:ln w="28575" algn="ctr">
            <a:solidFill>
              <a:srgbClr val="C6F2FE"/>
            </a:solidFill>
            <a:miter lim="800000"/>
            <a:headEnd/>
            <a:tailEnd/>
          </a:ln>
        </p:spPr>
        <p:txBody>
          <a:bodyPr rot="10800000" vert="eaVert" anchor="ctr"/>
          <a:lstStyle/>
          <a:p>
            <a:pPr algn="ctr"/>
            <a:endParaRPr lang="zh-CN" altLang="en-US"/>
          </a:p>
        </p:txBody>
      </p:sp>
      <p:sp>
        <p:nvSpPr>
          <p:cNvPr id="52232" name="AutoShape 2"/>
          <p:cNvSpPr>
            <a:spLocks noChangeArrowheads="1"/>
          </p:cNvSpPr>
          <p:nvPr/>
        </p:nvSpPr>
        <p:spPr bwMode="auto">
          <a:xfrm>
            <a:off x="3563888" y="1995686"/>
            <a:ext cx="1582738" cy="2520950"/>
          </a:xfrm>
          <a:prstGeom prst="roundRect">
            <a:avLst>
              <a:gd name="adj" fmla="val 16449"/>
            </a:avLst>
          </a:prstGeom>
          <a:noFill/>
          <a:ln w="28575" algn="ctr">
            <a:solidFill>
              <a:srgbClr val="04AEDA"/>
            </a:solidFill>
            <a:round/>
            <a:headEnd/>
            <a:tailEnd/>
          </a:ln>
        </p:spPr>
        <p:txBody>
          <a:bodyPr anchor="ctr"/>
          <a:lstStyle/>
          <a:p>
            <a:pPr algn="ctr"/>
            <a:r>
              <a:rPr lang="zh-CN" altLang="en-US"/>
              <a:t>        </a:t>
            </a:r>
            <a:endParaRPr lang="zh-CN" altLang="en-US">
              <a:ea typeface="微软雅黑"/>
              <a:cs typeface="微软雅黑"/>
            </a:endParaRPr>
          </a:p>
        </p:txBody>
      </p:sp>
      <p:sp>
        <p:nvSpPr>
          <p:cNvPr id="52233" name="AutoShape 2"/>
          <p:cNvSpPr>
            <a:spLocks noChangeArrowheads="1"/>
          </p:cNvSpPr>
          <p:nvPr/>
        </p:nvSpPr>
        <p:spPr bwMode="auto">
          <a:xfrm>
            <a:off x="7235825" y="1924050"/>
            <a:ext cx="1584325" cy="2520950"/>
          </a:xfrm>
          <a:prstGeom prst="roundRect">
            <a:avLst>
              <a:gd name="adj" fmla="val 16449"/>
            </a:avLst>
          </a:prstGeom>
          <a:noFill/>
          <a:ln w="28575" algn="ctr">
            <a:solidFill>
              <a:srgbClr val="04AEDA"/>
            </a:solidFill>
            <a:round/>
            <a:headEnd/>
            <a:tailEnd/>
          </a:ln>
        </p:spPr>
        <p:txBody>
          <a:bodyPr anchor="ctr"/>
          <a:lstStyle/>
          <a:p>
            <a:pPr algn="ctr"/>
            <a:r>
              <a:rPr lang="zh-CN" altLang="en-US"/>
              <a:t>        </a:t>
            </a:r>
            <a:endParaRPr lang="zh-CN" altLang="en-US">
              <a:ea typeface="微软雅黑"/>
              <a:cs typeface="微软雅黑"/>
            </a:endParaRPr>
          </a:p>
        </p:txBody>
      </p:sp>
      <p:sp>
        <p:nvSpPr>
          <p:cNvPr id="52234" name="AutoShape 8"/>
          <p:cNvSpPr>
            <a:spLocks noChangeArrowheads="1"/>
          </p:cNvSpPr>
          <p:nvPr/>
        </p:nvSpPr>
        <p:spPr bwMode="auto">
          <a:xfrm>
            <a:off x="4284663" y="915988"/>
            <a:ext cx="4032250" cy="647700"/>
          </a:xfrm>
          <a:prstGeom prst="bevel">
            <a:avLst>
              <a:gd name="adj" fmla="val 12500"/>
            </a:avLst>
          </a:prstGeom>
          <a:solidFill>
            <a:srgbClr val="09BFFF"/>
          </a:solidFill>
          <a:ln w="9525">
            <a:solidFill>
              <a:srgbClr val="33CCFF"/>
            </a:solidFill>
            <a:miter lim="800000"/>
            <a:headEnd/>
            <a:tailEnd/>
          </a:ln>
          <a:effectLst>
            <a:prstShdw prst="shdw17" dist="17961" dir="2700000">
              <a:srgbClr val="1F7A99"/>
            </a:prstShdw>
          </a:effectLst>
        </p:spPr>
        <p:txBody>
          <a:bodyPr wrap="none" anchor="ctr"/>
          <a:lstStyle/>
          <a:p>
            <a:pPr algn="ctr"/>
            <a:r>
              <a:rPr lang="zh-CN" altLang="en-US" b="1" dirty="0">
                <a:latin typeface="微软雅黑" pitchFamily="34" charset="-122"/>
                <a:ea typeface="微软雅黑" pitchFamily="34" charset="-122"/>
              </a:rPr>
              <a:t>荷兰的东印度公司与中国的贸易</a:t>
            </a:r>
            <a:r>
              <a:rPr lang="zh-CN" altLang="en-US" dirty="0"/>
              <a:t> </a:t>
            </a:r>
          </a:p>
        </p:txBody>
      </p:sp>
      <p:sp>
        <p:nvSpPr>
          <p:cNvPr id="89110" name="Rectangle 22"/>
          <p:cNvSpPr>
            <a:spLocks noChangeArrowheads="1"/>
          </p:cNvSpPr>
          <p:nvPr/>
        </p:nvSpPr>
        <p:spPr bwMode="auto">
          <a:xfrm>
            <a:off x="3563888" y="2499742"/>
            <a:ext cx="1584176" cy="164352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nSpc>
                <a:spcPct val="120000"/>
              </a:lnSpc>
              <a:defRPr/>
            </a:pPr>
            <a:r>
              <a:rPr lang="zh-CN" altLang="en-US" sz="1400" b="1" dirty="0"/>
              <a:t>▲ </a:t>
            </a:r>
            <a:r>
              <a:rPr lang="zh-CN" altLang="en-US" sz="1400" b="1" dirty="0">
                <a:latin typeface="微软雅黑" pitchFamily="34" charset="-122"/>
                <a:ea typeface="微软雅黑" pitchFamily="34" charset="-122"/>
              </a:rPr>
              <a:t>帆船贸易时期 </a:t>
            </a:r>
          </a:p>
          <a:p>
            <a:pPr>
              <a:lnSpc>
                <a:spcPct val="120000"/>
              </a:lnSpc>
              <a:defRPr/>
            </a:pPr>
            <a:r>
              <a:rPr lang="en-US" altLang="zh-CN" sz="1400" b="1" dirty="0">
                <a:latin typeface="微软雅黑" pitchFamily="34" charset="-122"/>
                <a:ea typeface="微软雅黑" pitchFamily="34" charset="-122"/>
              </a:rPr>
              <a:t>1684—1754</a:t>
            </a:r>
            <a:r>
              <a:rPr lang="zh-CN" altLang="en-US" sz="1400" b="1" dirty="0">
                <a:latin typeface="微软雅黑" pitchFamily="34" charset="-122"/>
                <a:ea typeface="微软雅黑" pitchFamily="34" charset="-122"/>
              </a:rPr>
              <a:t>年间从中国来巴达维亚贸易的船只总计</a:t>
            </a:r>
            <a:r>
              <a:rPr lang="en-US" altLang="zh-CN" sz="1400" b="1" dirty="0">
                <a:latin typeface="微软雅黑" pitchFamily="34" charset="-122"/>
                <a:ea typeface="微软雅黑" pitchFamily="34" charset="-122"/>
              </a:rPr>
              <a:t>853</a:t>
            </a:r>
            <a:r>
              <a:rPr lang="zh-CN" altLang="en-US" sz="1400" b="1" dirty="0">
                <a:latin typeface="微软雅黑" pitchFamily="34" charset="-122"/>
                <a:ea typeface="微软雅黑" pitchFamily="34" charset="-122"/>
              </a:rPr>
              <a:t>艘，平均每年</a:t>
            </a:r>
            <a:r>
              <a:rPr lang="en-US" altLang="zh-CN" sz="1400" b="1" dirty="0">
                <a:latin typeface="微软雅黑" pitchFamily="34" charset="-122"/>
                <a:ea typeface="微软雅黑" pitchFamily="34" charset="-122"/>
              </a:rPr>
              <a:t>11.5</a:t>
            </a:r>
            <a:r>
              <a:rPr lang="zh-CN" altLang="en-US" sz="1400" b="1" dirty="0">
                <a:latin typeface="微软雅黑" pitchFamily="34" charset="-122"/>
                <a:ea typeface="微软雅黑" pitchFamily="34" charset="-122"/>
              </a:rPr>
              <a:t>艘 。</a:t>
            </a:r>
          </a:p>
        </p:txBody>
      </p:sp>
      <p:sp>
        <p:nvSpPr>
          <p:cNvPr id="89111" name="Rectangle 23"/>
          <p:cNvSpPr>
            <a:spLocks noChangeArrowheads="1"/>
          </p:cNvSpPr>
          <p:nvPr/>
        </p:nvSpPr>
        <p:spPr bwMode="auto">
          <a:xfrm>
            <a:off x="7235825" y="2489877"/>
            <a:ext cx="1657350" cy="1902059"/>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ct val="120000"/>
              </a:lnSpc>
              <a:defRPr/>
            </a:pPr>
            <a:r>
              <a:rPr lang="zh-CN" altLang="en-US" sz="1400" b="1" dirty="0"/>
              <a:t>▲</a:t>
            </a:r>
            <a:r>
              <a:rPr lang="zh-CN" altLang="en-US" sz="1400" b="1" dirty="0">
                <a:latin typeface="微软雅黑" pitchFamily="34" charset="-122"/>
                <a:ea typeface="微软雅黑" pitchFamily="34" charset="-122"/>
              </a:rPr>
              <a:t>三角贸易时期 </a:t>
            </a:r>
            <a:r>
              <a:rPr lang="zh-CN" altLang="en-US" sz="1400" b="1" dirty="0" smtClean="0">
                <a:latin typeface="微软雅黑" pitchFamily="34" charset="-122"/>
                <a:ea typeface="微软雅黑" pitchFamily="34" charset="-122"/>
              </a:rPr>
              <a:t>荷</a:t>
            </a:r>
            <a:r>
              <a:rPr lang="zh-CN" altLang="en-US" sz="1400" b="1" dirty="0">
                <a:latin typeface="微软雅黑" pitchFamily="34" charset="-122"/>
                <a:ea typeface="微软雅黑" pitchFamily="34" charset="-122"/>
              </a:rPr>
              <a:t>兰对华贸易改为三角贸易，其基本特征是在中荷直航的航线中增加在巴达维亚停留中转这个程序。</a:t>
            </a:r>
          </a:p>
        </p:txBody>
      </p:sp>
      <p:sp>
        <p:nvSpPr>
          <p:cNvPr id="52237" name="AutoShape 2"/>
          <p:cNvSpPr>
            <a:spLocks noChangeArrowheads="1"/>
          </p:cNvSpPr>
          <p:nvPr/>
        </p:nvSpPr>
        <p:spPr bwMode="auto">
          <a:xfrm>
            <a:off x="5292725" y="1924050"/>
            <a:ext cx="1582738" cy="2520950"/>
          </a:xfrm>
          <a:prstGeom prst="roundRect">
            <a:avLst>
              <a:gd name="adj" fmla="val 16449"/>
            </a:avLst>
          </a:prstGeom>
          <a:noFill/>
          <a:ln w="28575" algn="ctr">
            <a:solidFill>
              <a:srgbClr val="04AEDA"/>
            </a:solidFill>
            <a:round/>
            <a:headEnd/>
            <a:tailEnd/>
          </a:ln>
        </p:spPr>
        <p:txBody>
          <a:bodyPr anchor="ctr"/>
          <a:lstStyle/>
          <a:p>
            <a:pPr algn="ctr"/>
            <a:r>
              <a:rPr lang="zh-CN" altLang="en-US"/>
              <a:t>        </a:t>
            </a:r>
            <a:endParaRPr lang="zh-CN" altLang="en-US">
              <a:ea typeface="微软雅黑"/>
              <a:cs typeface="微软雅黑"/>
            </a:endParaRPr>
          </a:p>
        </p:txBody>
      </p:sp>
      <p:sp>
        <p:nvSpPr>
          <p:cNvPr id="103445" name="Rectangle 21"/>
          <p:cNvSpPr>
            <a:spLocks noChangeArrowheads="1"/>
          </p:cNvSpPr>
          <p:nvPr/>
        </p:nvSpPr>
        <p:spPr bwMode="auto">
          <a:xfrm>
            <a:off x="5292080" y="2465789"/>
            <a:ext cx="1656184" cy="2041585"/>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nSpc>
                <a:spcPts val="1900"/>
              </a:lnSpc>
              <a:defRPr/>
            </a:pPr>
            <a:r>
              <a:rPr lang="zh-CN" altLang="en-US" sz="1400" b="1" dirty="0"/>
              <a:t>▲</a:t>
            </a:r>
            <a:r>
              <a:rPr lang="zh-CN" altLang="en-US" sz="1400" b="1" dirty="0">
                <a:latin typeface="微软雅黑" pitchFamily="34" charset="-122"/>
                <a:ea typeface="微软雅黑" pitchFamily="34" charset="-122"/>
              </a:rPr>
              <a:t>直接通商时期</a:t>
            </a:r>
          </a:p>
          <a:p>
            <a:pPr>
              <a:lnSpc>
                <a:spcPts val="1900"/>
              </a:lnSpc>
              <a:defRPr/>
            </a:pPr>
            <a:r>
              <a:rPr lang="zh-CN" altLang="en-US" sz="1400" b="1" dirty="0">
                <a:latin typeface="微软雅黑" pitchFamily="34" charset="-122"/>
                <a:ea typeface="微软雅黑" pitchFamily="34" charset="-122"/>
              </a:rPr>
              <a:t>清政府颁布赴南洋禁令，荷兰人对进口货物又实行垄断低价，在这双重作用下，帆船贸易中断。 </a:t>
            </a:r>
            <a:r>
              <a:rPr lang="zh-CN" altLang="en-US" sz="1400" b="1" dirty="0" smtClean="0">
                <a:latin typeface="微软雅黑" pitchFamily="34" charset="-122"/>
                <a:ea typeface="微软雅黑" pitchFamily="34" charset="-122"/>
              </a:rPr>
              <a:t>中</a:t>
            </a:r>
            <a:r>
              <a:rPr lang="zh-CN" altLang="en-US" sz="1400" b="1" dirty="0">
                <a:latin typeface="微软雅黑" pitchFamily="34" charset="-122"/>
                <a:ea typeface="微软雅黑" pitchFamily="34" charset="-122"/>
              </a:rPr>
              <a:t>荷进入短暂的直接通商阶段</a:t>
            </a:r>
          </a:p>
        </p:txBody>
      </p:sp>
      <p:sp>
        <p:nvSpPr>
          <p:cNvPr id="52239" name="AutoShape 17"/>
          <p:cNvSpPr>
            <a:spLocks noChangeArrowheads="1"/>
          </p:cNvSpPr>
          <p:nvPr/>
        </p:nvSpPr>
        <p:spPr bwMode="auto">
          <a:xfrm>
            <a:off x="3563888" y="1923678"/>
            <a:ext cx="1584325" cy="576263"/>
          </a:xfrm>
          <a:prstGeom prst="roundRect">
            <a:avLst>
              <a:gd name="adj" fmla="val 16667"/>
            </a:avLst>
          </a:prstGeom>
          <a:solidFill>
            <a:srgbClr val="04AEDA"/>
          </a:solidFill>
          <a:ln w="9525">
            <a:noFill/>
            <a:round/>
            <a:headEnd/>
            <a:tailEnd/>
          </a:ln>
          <a:effectLst>
            <a:prstShdw prst="shdw17" dist="17961" dir="2700000">
              <a:srgbClr val="026883"/>
            </a:prstShdw>
          </a:effectLst>
        </p:spPr>
        <p:txBody>
          <a:bodyPr wrap="none" anchor="ctr"/>
          <a:lstStyle/>
          <a:p>
            <a:endParaRPr lang="zh-CN" altLang="en-US"/>
          </a:p>
        </p:txBody>
      </p:sp>
      <p:sp>
        <p:nvSpPr>
          <p:cNvPr id="52240" name="AutoShape 18"/>
          <p:cNvSpPr>
            <a:spLocks noChangeArrowheads="1"/>
          </p:cNvSpPr>
          <p:nvPr/>
        </p:nvSpPr>
        <p:spPr bwMode="auto">
          <a:xfrm>
            <a:off x="5292725" y="1924050"/>
            <a:ext cx="1584325" cy="576263"/>
          </a:xfrm>
          <a:prstGeom prst="roundRect">
            <a:avLst>
              <a:gd name="adj" fmla="val 16667"/>
            </a:avLst>
          </a:prstGeom>
          <a:solidFill>
            <a:srgbClr val="04AEDA"/>
          </a:solidFill>
          <a:ln w="9525">
            <a:noFill/>
            <a:round/>
            <a:headEnd/>
            <a:tailEnd/>
          </a:ln>
          <a:effectLst>
            <a:prstShdw prst="shdw17" dist="17961" dir="2700000">
              <a:srgbClr val="026883"/>
            </a:prstShdw>
          </a:effectLst>
        </p:spPr>
        <p:txBody>
          <a:bodyPr wrap="none" anchor="ctr"/>
          <a:lstStyle/>
          <a:p>
            <a:pPr algn="ctr"/>
            <a:endParaRPr lang="zh-CN" altLang="en-US" sz="1400" b="1" dirty="0"/>
          </a:p>
          <a:p>
            <a:pPr algn="ctr"/>
            <a:r>
              <a:rPr lang="zh-CN" altLang="en-US" sz="1400" b="1" dirty="0">
                <a:latin typeface="微软雅黑" pitchFamily="34" charset="-122"/>
                <a:ea typeface="微软雅黑" pitchFamily="34" charset="-122"/>
              </a:rPr>
              <a:t>第二阶段</a:t>
            </a:r>
          </a:p>
          <a:p>
            <a:pPr algn="ctr"/>
            <a:r>
              <a:rPr lang="zh-CN" altLang="en-US" sz="1400" b="1" dirty="0" smtClean="0">
                <a:latin typeface="微软雅黑" pitchFamily="34" charset="-122"/>
                <a:ea typeface="微软雅黑" pitchFamily="34" charset="-122"/>
              </a:rPr>
              <a:t>（</a:t>
            </a:r>
            <a:r>
              <a:rPr lang="en-US" altLang="zh-CN" sz="1400" b="1" dirty="0" smtClean="0">
                <a:latin typeface="微软雅黑" pitchFamily="34" charset="-122"/>
                <a:ea typeface="微软雅黑" pitchFamily="34" charset="-122"/>
              </a:rPr>
              <a:t>1731—1735</a:t>
            </a:r>
            <a:r>
              <a:rPr lang="zh-CN" altLang="en-US" sz="1400" b="1" dirty="0" smtClean="0">
                <a:latin typeface="微软雅黑" pitchFamily="34" charset="-122"/>
                <a:ea typeface="微软雅黑" pitchFamily="34" charset="-122"/>
              </a:rPr>
              <a:t>）</a:t>
            </a:r>
            <a:endParaRPr lang="zh-CN" altLang="en-US" sz="1400" b="1" dirty="0">
              <a:latin typeface="微软雅黑" pitchFamily="34" charset="-122"/>
              <a:ea typeface="微软雅黑" pitchFamily="34" charset="-122"/>
            </a:endParaRPr>
          </a:p>
          <a:p>
            <a:pPr algn="ctr"/>
            <a:endParaRPr lang="zh-CN" altLang="en-US" sz="1400" b="1" dirty="0"/>
          </a:p>
        </p:txBody>
      </p:sp>
      <p:sp>
        <p:nvSpPr>
          <p:cNvPr id="52241" name="AutoShape 19"/>
          <p:cNvSpPr>
            <a:spLocks noChangeArrowheads="1"/>
          </p:cNvSpPr>
          <p:nvPr/>
        </p:nvSpPr>
        <p:spPr bwMode="auto">
          <a:xfrm>
            <a:off x="7235825" y="1924050"/>
            <a:ext cx="1584325" cy="576263"/>
          </a:xfrm>
          <a:prstGeom prst="roundRect">
            <a:avLst>
              <a:gd name="adj" fmla="val 16667"/>
            </a:avLst>
          </a:prstGeom>
          <a:solidFill>
            <a:srgbClr val="04AEDA"/>
          </a:solidFill>
          <a:ln w="9525">
            <a:noFill/>
            <a:round/>
            <a:headEnd/>
            <a:tailEnd/>
          </a:ln>
          <a:effectLst>
            <a:prstShdw prst="shdw17" dist="17961" dir="2700000">
              <a:srgbClr val="026883"/>
            </a:prstShdw>
          </a:effectLst>
        </p:spPr>
        <p:txBody>
          <a:bodyPr wrap="none" anchor="ctr"/>
          <a:lstStyle/>
          <a:p>
            <a:pPr algn="ctr"/>
            <a:r>
              <a:rPr lang="zh-CN" altLang="en-US" sz="1400" b="1" dirty="0">
                <a:latin typeface="微软雅黑" pitchFamily="34" charset="-122"/>
                <a:ea typeface="微软雅黑" pitchFamily="34" charset="-122"/>
              </a:rPr>
              <a:t>第三阶</a:t>
            </a:r>
            <a:r>
              <a:rPr lang="zh-CN" altLang="en-US" sz="1400" b="1" dirty="0" smtClean="0">
                <a:latin typeface="微软雅黑" pitchFamily="34" charset="-122"/>
                <a:ea typeface="微软雅黑" pitchFamily="34" charset="-122"/>
              </a:rPr>
              <a:t>段</a:t>
            </a:r>
            <a:endParaRPr lang="en-US" altLang="zh-CN" sz="1400" b="1" dirty="0" smtClean="0">
              <a:latin typeface="微软雅黑" pitchFamily="34" charset="-122"/>
              <a:ea typeface="微软雅黑" pitchFamily="34" charset="-122"/>
            </a:endParaRPr>
          </a:p>
          <a:p>
            <a:pPr algn="ctr"/>
            <a:r>
              <a:rPr lang="zh-CN" altLang="en-US" sz="1400" b="1" dirty="0" smtClean="0">
                <a:latin typeface="微软雅黑" pitchFamily="34" charset="-122"/>
                <a:ea typeface="微软雅黑" pitchFamily="34" charset="-122"/>
              </a:rPr>
              <a:t>（</a:t>
            </a:r>
            <a:r>
              <a:rPr lang="en-US" altLang="zh-CN" sz="1400" b="1" dirty="0" smtClean="0">
                <a:latin typeface="微软雅黑" pitchFamily="34" charset="-122"/>
                <a:ea typeface="微软雅黑" pitchFamily="34" charset="-122"/>
              </a:rPr>
              <a:t>1735—    </a:t>
            </a:r>
            <a:r>
              <a:rPr lang="zh-CN" altLang="en-US" sz="1400" b="1" dirty="0" smtClean="0">
                <a:latin typeface="微软雅黑" pitchFamily="34" charset="-122"/>
                <a:ea typeface="微软雅黑" pitchFamily="34" charset="-122"/>
              </a:rPr>
              <a:t>）</a:t>
            </a:r>
            <a:endParaRPr lang="zh-CN" altLang="en-US" sz="1400" b="1" dirty="0">
              <a:latin typeface="微软雅黑" pitchFamily="34" charset="-122"/>
              <a:ea typeface="微软雅黑" pitchFamily="34" charset="-122"/>
            </a:endParaRPr>
          </a:p>
        </p:txBody>
      </p:sp>
      <p:sp>
        <p:nvSpPr>
          <p:cNvPr id="165909" name="Rectangle 21"/>
          <p:cNvSpPr>
            <a:spLocks noChangeArrowheads="1"/>
          </p:cNvSpPr>
          <p:nvPr/>
        </p:nvSpPr>
        <p:spPr bwMode="auto">
          <a:xfrm>
            <a:off x="3563888" y="1924050"/>
            <a:ext cx="1584176" cy="52322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lang="zh-CN" altLang="en-US" sz="1400" b="1" dirty="0">
                <a:latin typeface="微软雅黑" pitchFamily="34" charset="-122"/>
                <a:ea typeface="微软雅黑" pitchFamily="34" charset="-122"/>
              </a:rPr>
              <a:t>第一阶段</a:t>
            </a:r>
          </a:p>
          <a:p>
            <a:pPr>
              <a:defRPr/>
            </a:pPr>
            <a:r>
              <a:rPr lang="zh-CN" altLang="en-US" sz="1400" b="1" dirty="0">
                <a:latin typeface="微软雅黑" pitchFamily="34" charset="-122"/>
                <a:ea typeface="微软雅黑" pitchFamily="34" charset="-122"/>
              </a:rPr>
              <a:t>（</a:t>
            </a:r>
            <a:r>
              <a:rPr lang="en-US" altLang="zh-CN" sz="1400" b="1" dirty="0">
                <a:latin typeface="微软雅黑" pitchFamily="34" charset="-122"/>
                <a:ea typeface="微软雅黑" pitchFamily="34" charset="-122"/>
              </a:rPr>
              <a:t>1689—1717</a:t>
            </a:r>
            <a:r>
              <a:rPr lang="zh-CN" altLang="en-US" sz="1400" b="1" dirty="0">
                <a:latin typeface="微软雅黑" pitchFamily="34" charset="-122"/>
                <a:ea typeface="微软雅黑" pitchFamily="34" charset="-122"/>
              </a:rPr>
              <a:t>）</a:t>
            </a:r>
          </a:p>
        </p:txBody>
      </p:sp>
      <p:sp>
        <p:nvSpPr>
          <p:cNvPr id="52243" name="Rectangle 23"/>
          <p:cNvSpPr>
            <a:spLocks noChangeArrowheads="1"/>
          </p:cNvSpPr>
          <p:nvPr/>
        </p:nvSpPr>
        <p:spPr bwMode="auto">
          <a:xfrm>
            <a:off x="1763713" y="1566863"/>
            <a:ext cx="0" cy="307975"/>
          </a:xfrm>
          <a:prstGeom prst="rect">
            <a:avLst/>
          </a:prstGeom>
          <a:solidFill>
            <a:srgbClr val="F5F5F5"/>
          </a:solidFill>
          <a:ln w="9525">
            <a:noFill/>
            <a:miter lim="800000"/>
            <a:headEnd/>
            <a:tailEnd/>
          </a:ln>
          <a:effectLst>
            <a:prstShdw prst="shdw17" dist="17961" dir="2700000">
              <a:srgbClr val="939393"/>
            </a:prstShdw>
          </a:effectLst>
        </p:spPr>
        <p:txBody>
          <a:bodyPr wrap="none" lIns="0" tIns="33327" rIns="0" bIns="0" anchor="ctr">
            <a:spAutoFit/>
          </a:bodyPr>
          <a:lstStyle/>
          <a:p>
            <a:pPr fontAlgn="ctr"/>
            <a:endParaRPr lang="en-US" altLang="zh-CN"/>
          </a:p>
        </p:txBody>
      </p:sp>
      <p:sp>
        <p:nvSpPr>
          <p:cNvPr id="165917" name="Rectangle 29"/>
          <p:cNvSpPr>
            <a:spLocks noChangeArrowheads="1"/>
          </p:cNvSpPr>
          <p:nvPr/>
        </p:nvSpPr>
        <p:spPr bwMode="auto">
          <a:xfrm>
            <a:off x="-4502150" y="4841875"/>
            <a:ext cx="9144000" cy="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zh-CN" altLang="en-US"/>
          </a:p>
        </p:txBody>
      </p:sp>
      <p:sp>
        <p:nvSpPr>
          <p:cNvPr id="165918" name="Rectangle 30"/>
          <p:cNvSpPr>
            <a:spLocks noChangeArrowheads="1"/>
          </p:cNvSpPr>
          <p:nvPr/>
        </p:nvSpPr>
        <p:spPr bwMode="auto">
          <a:xfrm>
            <a:off x="-4402138" y="4841875"/>
            <a:ext cx="9144001" cy="541338"/>
          </a:xfrm>
          <a:prstGeom prst="rect">
            <a:avLst/>
          </a:prstGeom>
          <a:noFill/>
          <a:ln w="9525">
            <a:noFill/>
            <a:miter lim="800000"/>
            <a:headEnd/>
            <a:tailEnd/>
          </a:ln>
          <a:effectLst>
            <a:prstShdw prst="shdw17" dist="17961" dir="2700000">
              <a:schemeClr val="accent1">
                <a:gamma/>
                <a:shade val="60000"/>
                <a:invGamma/>
              </a:schemeClr>
            </a:prstShdw>
          </a:effectLst>
        </p:spPr>
        <p:txBody>
          <a:bodyPr lIns="-1672698" tIns="33327" rIns="0" bIns="66654" anchor="ctr">
            <a:spAutoFit/>
          </a:bodyPr>
          <a:lstStyle/>
          <a:p>
            <a:pPr>
              <a:defRPr/>
            </a:pPr>
            <a:endParaRPr lang="zh-CN" altLang="en-US" sz="800"/>
          </a:p>
          <a:p>
            <a:pPr lvl="1" eaLnBrk="0" fontAlgn="ctr" hangingPunct="0">
              <a:defRPr/>
            </a:pPr>
            <a:r>
              <a:rPr lang="zh-CN" altLang="en-US" sz="1200">
                <a:solidFill>
                  <a:srgbClr val="136EC2"/>
                </a:solidFill>
                <a:latin typeface="宋体" charset="-122"/>
                <a:cs typeface="Arial" charset="0"/>
                <a:hlinkClick r:id="rId3"/>
              </a:rPr>
              <a:t>中国历史</a:t>
            </a:r>
            <a:r>
              <a:rPr lang="zh-CN" altLang="en-US" sz="1200">
                <a:solidFill>
                  <a:srgbClr val="136EC2"/>
                </a:solidFill>
                <a:latin typeface="宋体" charset="-122"/>
                <a:cs typeface="Arial" charset="0"/>
                <a:hlinkClick r:id="rId4"/>
              </a:rPr>
              <a:t>印尼</a:t>
            </a:r>
            <a:r>
              <a:rPr lang="zh-CN" altLang="en-US" sz="1200">
                <a:solidFill>
                  <a:srgbClr val="136EC2"/>
                </a:solidFill>
                <a:latin typeface="宋体" charset="-122"/>
                <a:cs typeface="Arial" charset="0"/>
                <a:hlinkClick r:id="rId5"/>
              </a:rPr>
              <a:t>公司</a:t>
            </a:r>
            <a:r>
              <a:rPr lang="zh-CN" altLang="en-US" sz="1200">
                <a:solidFill>
                  <a:srgbClr val="136EC2"/>
                </a:solidFill>
                <a:latin typeface="宋体" charset="-122"/>
                <a:cs typeface="Arial" charset="0"/>
                <a:hlinkClick r:id="rId6"/>
              </a:rPr>
              <a:t>郑氏王朝</a:t>
            </a:r>
            <a:r>
              <a:rPr lang="zh-CN" altLang="en-US" sz="900">
                <a:solidFill>
                  <a:srgbClr val="333333"/>
                </a:solidFill>
              </a:rPr>
              <a:t> </a:t>
            </a:r>
            <a:r>
              <a:rPr lang="zh-CN" altLang="en-US" sz="1200">
                <a:solidFill>
                  <a:srgbClr val="136EC2"/>
                </a:solidFill>
                <a:latin typeface="宋体" charset="-122"/>
                <a:cs typeface="Arial" charset="0"/>
                <a:hlinkClick r:id="rId7"/>
              </a:rPr>
              <a:t>荷兰历史</a:t>
            </a:r>
            <a:r>
              <a:rPr lang="zh-CN" altLang="en-US" sz="900">
                <a:solidFill>
                  <a:srgbClr val="333333"/>
                </a:solidFill>
              </a:rPr>
              <a:t> ， </a:t>
            </a:r>
            <a:r>
              <a:rPr lang="zh-CN" altLang="en-US" sz="1200">
                <a:solidFill>
                  <a:srgbClr val="136EC2"/>
                </a:solidFill>
                <a:latin typeface="宋体" charset="-122"/>
                <a:cs typeface="Arial" charset="0"/>
                <a:hlinkClick r:id="rId8"/>
              </a:rPr>
              <a:t>台湾荷西殖民时期</a:t>
            </a:r>
            <a:r>
              <a:rPr lang="zh-CN" altLang="en-US" sz="900">
                <a:solidFill>
                  <a:srgbClr val="333333"/>
                </a:solidFill>
              </a:rPr>
              <a:t> </a:t>
            </a:r>
          </a:p>
          <a:p>
            <a:pPr eaLnBrk="0" hangingPunct="0">
              <a:defRPr/>
            </a:pPr>
            <a:r>
              <a:rPr lang="zh-CN" altLang="en-US" sz="900" b="1">
                <a:solidFill>
                  <a:srgbClr val="B3B3B3"/>
                </a:solidFill>
                <a:latin typeface="宋体" charset="-122"/>
              </a:rPr>
              <a:t>如果想提出功能问题或意见建议，请到</a:t>
            </a:r>
            <a:r>
              <a:rPr lang="zh-CN" altLang="en-US" sz="900" b="1">
                <a:solidFill>
                  <a:srgbClr val="B3B3B3"/>
                </a:solidFill>
                <a:latin typeface="宋体" charset="-122"/>
                <a:hlinkClick r:id="rId9"/>
              </a:rPr>
              <a:t>意见反馈</a:t>
            </a:r>
            <a:r>
              <a:rPr lang="zh-CN" altLang="en-US" sz="900" b="1">
                <a:solidFill>
                  <a:srgbClr val="B3B3B3"/>
                </a:solidFill>
                <a:latin typeface="宋体" charset="-122"/>
              </a:rPr>
              <a:t>；如果您要 举报侵权或违法信息，请到</a:t>
            </a:r>
            <a:r>
              <a:rPr lang="zh-CN" altLang="en-US" sz="900" b="1">
                <a:solidFill>
                  <a:srgbClr val="B3B3B3"/>
                </a:solidFill>
                <a:latin typeface="宋体" charset="-122"/>
                <a:hlinkClick r:id="rId10"/>
              </a:rPr>
              <a:t>投诉中心</a:t>
            </a:r>
            <a:r>
              <a:rPr lang="zh-CN" altLang="en-US" sz="900" b="1">
                <a:solidFill>
                  <a:srgbClr val="B3B3B3"/>
                </a:solidFill>
                <a:latin typeface="宋体" charset="-122"/>
              </a:rPr>
              <a:t>；其他问题请访问</a:t>
            </a:r>
            <a:r>
              <a:rPr lang="zh-CN" altLang="en-US" sz="900" b="1">
                <a:solidFill>
                  <a:srgbClr val="B3B3B3"/>
                </a:solidFill>
                <a:latin typeface="宋体" charset="-122"/>
                <a:hlinkClick r:id="rId11"/>
              </a:rPr>
              <a:t>百度百科吧</a:t>
            </a:r>
            <a:endParaRPr lang="zh-CN" altLang="en-US"/>
          </a:p>
        </p:txBody>
      </p:sp>
      <p:pic>
        <p:nvPicPr>
          <p:cNvPr id="52246" name="Picture 22" descr="88_3331904_20c29785962cf44"/>
          <p:cNvPicPr>
            <a:picLocks noChangeAspect="1" noChangeArrowheads="1"/>
          </p:cNvPicPr>
          <p:nvPr/>
        </p:nvPicPr>
        <p:blipFill>
          <a:blip r:embed="rId12" cstate="print"/>
          <a:srcRect/>
          <a:stretch>
            <a:fillRect/>
          </a:stretch>
        </p:blipFill>
        <p:spPr bwMode="auto">
          <a:xfrm>
            <a:off x="684213" y="2427288"/>
            <a:ext cx="2160587" cy="1584325"/>
          </a:xfrm>
          <a:prstGeom prst="rect">
            <a:avLst/>
          </a:prstGeom>
          <a:noFill/>
          <a:ln w="9525">
            <a:noFill/>
            <a:miter lim="800000"/>
            <a:headEnd/>
            <a:tailEnd/>
          </a:ln>
        </p:spPr>
      </p:pic>
      <p:graphicFrame>
        <p:nvGraphicFramePr>
          <p:cNvPr id="51233" name="Group 33"/>
          <p:cNvGraphicFramePr>
            <a:graphicFrameLocks noGrp="1"/>
          </p:cNvGraphicFramePr>
          <p:nvPr/>
        </p:nvGraphicFramePr>
        <p:xfrm>
          <a:off x="3417888" y="1966913"/>
          <a:ext cx="208280" cy="518160"/>
        </p:xfrm>
        <a:graphic>
          <a:graphicData uri="http://schemas.openxmlformats.org/drawingml/2006/table">
            <a:tbl>
              <a:tblPr/>
              <a:tblGrid>
                <a:gridCol w="208280"/>
              </a:tblGrid>
              <a:tr h="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CN" altLang="en-US" sz="2800" b="0" i="0" u="none" strike="noStrike" cap="none" normalizeH="0" baseline="0" dirty="0" smtClean="0">
                        <a:ln>
                          <a:noFill/>
                        </a:ln>
                        <a:solidFill>
                          <a:schemeClr val="tx1"/>
                        </a:solidFill>
                        <a:effectLst/>
                        <a:latin typeface="Calibri" pitchFamily="34" charset="0"/>
                        <a:ea typeface="宋体" charset="-122"/>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24" name="矩形 23"/>
          <p:cNvSpPr/>
          <p:nvPr/>
        </p:nvSpPr>
        <p:spPr>
          <a:xfrm>
            <a:off x="179512" y="555526"/>
            <a:ext cx="2767104" cy="507831"/>
          </a:xfrm>
          <a:prstGeom prst="rect">
            <a:avLst/>
          </a:prstGeom>
        </p:spPr>
        <p:txBody>
          <a:bodyPr wrap="none">
            <a:spAutoFit/>
          </a:bodyPr>
          <a:lstStyle/>
          <a:p>
            <a:pPr>
              <a:lnSpc>
                <a:spcPct val="150000"/>
              </a:lnSpc>
            </a:pPr>
            <a:r>
              <a:rPr lang="en-US" altLang="en-US" b="1" dirty="0" smtClean="0">
                <a:latin typeface="微软雅黑" pitchFamily="34" charset="-122"/>
                <a:ea typeface="微软雅黑" pitchFamily="34" charset="-122"/>
                <a:sym typeface="Wingdings"/>
              </a:rPr>
              <a:t> </a:t>
            </a:r>
            <a:r>
              <a:rPr lang="zh-CN" altLang="en-US" b="1" dirty="0" smtClean="0">
                <a:latin typeface="微软雅黑" pitchFamily="34" charset="-122"/>
                <a:ea typeface="微软雅黑" pitchFamily="34" charset="-122"/>
              </a:rPr>
              <a:t>英荷东印度公司的崛起</a:t>
            </a:r>
            <a:endParaRPr lang="zh-CN" altLang="en-US" b="1" dirty="0">
              <a:latin typeface="微软雅黑" pitchFamily="34" charset="-122"/>
              <a:ea typeface="微软雅黑" pitchFamily="34" charset="-122"/>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543175" y="1752600"/>
            <a:ext cx="323850" cy="32385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矩形 9"/>
          <p:cNvSpPr/>
          <p:nvPr/>
        </p:nvSpPr>
        <p:spPr>
          <a:xfrm>
            <a:off x="2543175" y="2247900"/>
            <a:ext cx="323850" cy="32385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矩形 10"/>
          <p:cNvSpPr/>
          <p:nvPr/>
        </p:nvSpPr>
        <p:spPr>
          <a:xfrm>
            <a:off x="2543175" y="2743200"/>
            <a:ext cx="323850" cy="32385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矩形 11"/>
          <p:cNvSpPr/>
          <p:nvPr/>
        </p:nvSpPr>
        <p:spPr>
          <a:xfrm>
            <a:off x="2543175" y="3238500"/>
            <a:ext cx="323850" cy="32385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53253" name="Picture 2" descr="C:\Users\Administrator\Desktop\对勾.png"/>
          <p:cNvPicPr>
            <a:picLocks noChangeAspect="1" noChangeArrowheads="1"/>
          </p:cNvPicPr>
          <p:nvPr/>
        </p:nvPicPr>
        <p:blipFill>
          <a:blip r:embed="rId3" cstate="print"/>
          <a:srcRect/>
          <a:stretch>
            <a:fillRect/>
          </a:stretch>
        </p:blipFill>
        <p:spPr bwMode="auto">
          <a:xfrm>
            <a:off x="2555875" y="1708150"/>
            <a:ext cx="438150" cy="371475"/>
          </a:xfrm>
          <a:prstGeom prst="rect">
            <a:avLst/>
          </a:prstGeom>
          <a:noFill/>
          <a:ln w="9525">
            <a:noFill/>
            <a:miter lim="800000"/>
            <a:headEnd/>
            <a:tailEnd/>
          </a:ln>
        </p:spPr>
      </p:pic>
      <p:pic>
        <p:nvPicPr>
          <p:cNvPr id="53254" name="Picture 2" descr="C:\Users\Administrator\Desktop\对勾.png"/>
          <p:cNvPicPr>
            <a:picLocks noChangeAspect="1" noChangeArrowheads="1"/>
          </p:cNvPicPr>
          <p:nvPr/>
        </p:nvPicPr>
        <p:blipFill>
          <a:blip r:embed="rId3" cstate="print"/>
          <a:srcRect/>
          <a:stretch>
            <a:fillRect/>
          </a:stretch>
        </p:blipFill>
        <p:spPr bwMode="auto">
          <a:xfrm>
            <a:off x="2543175" y="2200275"/>
            <a:ext cx="438150" cy="371475"/>
          </a:xfrm>
          <a:prstGeom prst="rect">
            <a:avLst/>
          </a:prstGeom>
          <a:noFill/>
          <a:ln w="9525">
            <a:noFill/>
            <a:miter lim="800000"/>
            <a:headEnd/>
            <a:tailEnd/>
          </a:ln>
        </p:spPr>
      </p:pic>
      <p:pic>
        <p:nvPicPr>
          <p:cNvPr id="53255" name="Picture 2" descr="C:\Users\Administrator\Desktop\对勾.png"/>
          <p:cNvPicPr>
            <a:picLocks noChangeAspect="1" noChangeArrowheads="1"/>
          </p:cNvPicPr>
          <p:nvPr/>
        </p:nvPicPr>
        <p:blipFill>
          <a:blip r:embed="rId3" cstate="print"/>
          <a:srcRect/>
          <a:stretch>
            <a:fillRect/>
          </a:stretch>
        </p:blipFill>
        <p:spPr bwMode="auto">
          <a:xfrm>
            <a:off x="2544763" y="2695575"/>
            <a:ext cx="438150" cy="371475"/>
          </a:xfrm>
          <a:prstGeom prst="rect">
            <a:avLst/>
          </a:prstGeom>
          <a:noFill/>
          <a:ln w="9525">
            <a:noFill/>
            <a:miter lim="800000"/>
            <a:headEnd/>
            <a:tailEnd/>
          </a:ln>
        </p:spPr>
      </p:pic>
      <p:pic>
        <p:nvPicPr>
          <p:cNvPr id="53256" name="Picture 2" descr="C:\Users\Administrator\Desktop\对勾.png"/>
          <p:cNvPicPr>
            <a:picLocks noChangeAspect="1" noChangeArrowheads="1"/>
          </p:cNvPicPr>
          <p:nvPr/>
        </p:nvPicPr>
        <p:blipFill>
          <a:blip r:embed="rId3" cstate="print"/>
          <a:srcRect/>
          <a:stretch>
            <a:fillRect/>
          </a:stretch>
        </p:blipFill>
        <p:spPr bwMode="auto">
          <a:xfrm>
            <a:off x="2484438" y="3219450"/>
            <a:ext cx="438150" cy="371475"/>
          </a:xfrm>
          <a:prstGeom prst="rect">
            <a:avLst/>
          </a:prstGeom>
          <a:noFill/>
          <a:ln w="9525">
            <a:noFill/>
            <a:miter lim="800000"/>
            <a:headEnd/>
            <a:tailEnd/>
          </a:ln>
        </p:spPr>
      </p:pic>
      <p:cxnSp>
        <p:nvCxnSpPr>
          <p:cNvPr id="21" name="直接连接符 20"/>
          <p:cNvCxnSpPr/>
          <p:nvPr/>
        </p:nvCxnSpPr>
        <p:spPr>
          <a:xfrm>
            <a:off x="2928938" y="2071688"/>
            <a:ext cx="5000625" cy="1587"/>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2903538" y="2570163"/>
            <a:ext cx="5097462" cy="1587"/>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903538" y="3065463"/>
            <a:ext cx="5168900" cy="635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53260" name="TextBox 26"/>
          <p:cNvSpPr txBox="1">
            <a:spLocks noChangeArrowheads="1"/>
          </p:cNvSpPr>
          <p:nvPr/>
        </p:nvSpPr>
        <p:spPr bwMode="auto">
          <a:xfrm>
            <a:off x="2928938" y="3214688"/>
            <a:ext cx="5172075" cy="366712"/>
          </a:xfrm>
          <a:prstGeom prst="rect">
            <a:avLst/>
          </a:prstGeom>
          <a:noFill/>
          <a:ln w="9525">
            <a:noFill/>
            <a:miter lim="800000"/>
            <a:headEnd/>
            <a:tailEnd/>
          </a:ln>
        </p:spPr>
        <p:txBody>
          <a:bodyPr>
            <a:spAutoFit/>
          </a:bodyPr>
          <a:lstStyle/>
          <a:p>
            <a:r>
              <a:rPr lang="en-US" altLang="zh-CN" sz="1400" b="1" dirty="0">
                <a:latin typeface="微软雅黑" pitchFamily="34" charset="-122"/>
                <a:ea typeface="微软雅黑" pitchFamily="34" charset="-122"/>
              </a:rPr>
              <a:t>1718</a:t>
            </a:r>
            <a:r>
              <a:rPr lang="zh-CN" altLang="en-US" sz="1400" b="1" dirty="0">
                <a:latin typeface="微软雅黑" pitchFamily="34" charset="-122"/>
                <a:ea typeface="微软雅黑" pitchFamily="34" charset="-122"/>
              </a:rPr>
              <a:t>年成立的奥地利皇家东印度公司</a:t>
            </a:r>
            <a:r>
              <a:rPr lang="en-US" altLang="zh-CN" sz="1400" b="1" dirty="0">
                <a:latin typeface="微软雅黑" pitchFamily="34" charset="-122"/>
                <a:ea typeface="微软雅黑" pitchFamily="34" charset="-122"/>
              </a:rPr>
              <a:t>——</a:t>
            </a:r>
            <a:r>
              <a:rPr lang="zh-CN" altLang="en-US" sz="1400" b="1" dirty="0">
                <a:latin typeface="微软雅黑" pitchFamily="34" charset="-122"/>
                <a:ea typeface="微软雅黑" pitchFamily="34" charset="-122"/>
              </a:rPr>
              <a:t>奥斯坦德公司</a:t>
            </a:r>
            <a:r>
              <a:rPr lang="zh-CN" altLang="en-US" b="1" dirty="0">
                <a:latin typeface="微软雅黑" pitchFamily="34" charset="-122"/>
                <a:ea typeface="微软雅黑" pitchFamily="34" charset="-122"/>
              </a:rPr>
              <a:t> </a:t>
            </a:r>
          </a:p>
        </p:txBody>
      </p:sp>
      <p:cxnSp>
        <p:nvCxnSpPr>
          <p:cNvPr id="28" name="直接连接符 27"/>
          <p:cNvCxnSpPr/>
          <p:nvPr/>
        </p:nvCxnSpPr>
        <p:spPr>
          <a:xfrm>
            <a:off x="2903538" y="3562350"/>
            <a:ext cx="5097462" cy="9525"/>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53262"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12</a:t>
            </a:r>
            <a:endParaRPr lang="es-ES" altLang="zh-CN" sz="1200" b="1">
              <a:solidFill>
                <a:srgbClr val="04AEDA"/>
              </a:solidFill>
              <a:latin typeface="Calibri" pitchFamily="34" charset="0"/>
            </a:endParaRPr>
          </a:p>
        </p:txBody>
      </p:sp>
      <p:cxnSp>
        <p:nvCxnSpPr>
          <p:cNvPr id="32" name="直接连接符 31"/>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53264"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53265" name="矩形 34"/>
          <p:cNvSpPr>
            <a:spLocks noChangeArrowheads="1"/>
          </p:cNvSpPr>
          <p:nvPr/>
        </p:nvSpPr>
        <p:spPr bwMode="auto">
          <a:xfrm>
            <a:off x="214313" y="142875"/>
            <a:ext cx="6845300" cy="742950"/>
          </a:xfrm>
          <a:prstGeom prst="rect">
            <a:avLst/>
          </a:prstGeom>
          <a:noFill/>
          <a:ln w="9525">
            <a:noFill/>
            <a:miter lim="800000"/>
            <a:headEnd/>
            <a:tailEnd/>
          </a:ln>
        </p:spPr>
        <p:txBody>
          <a:bodyPr wrap="none">
            <a:spAutoFit/>
          </a:bodyPr>
          <a:lstStyle/>
          <a:p>
            <a:pPr>
              <a:lnSpc>
                <a:spcPts val="2563"/>
              </a:lnSpc>
            </a:pPr>
            <a:r>
              <a:rPr lang="zh-CN" altLang="en-US" sz="2000" b="1" dirty="0">
                <a:latin typeface="微软雅黑" pitchFamily="34" charset="-122"/>
                <a:ea typeface="微软雅黑" pitchFamily="34" charset="-122"/>
              </a:rPr>
              <a:t>第二节  </a:t>
            </a:r>
            <a:r>
              <a:rPr lang="zh-CN" altLang="en-US" b="1" dirty="0">
                <a:latin typeface="微软雅黑" pitchFamily="34" charset="-122"/>
                <a:ea typeface="微软雅黑" pitchFamily="34" charset="-122"/>
              </a:rPr>
              <a:t>二、明清时期中欧之间的贸易关系：世界贸易格局的演变</a:t>
            </a:r>
          </a:p>
          <a:p>
            <a:pPr>
              <a:lnSpc>
                <a:spcPts val="2563"/>
              </a:lnSpc>
            </a:pPr>
            <a:endParaRPr lang="en-US" altLang="zh-CN" sz="2000" b="1" dirty="0"/>
          </a:p>
        </p:txBody>
      </p:sp>
      <p:sp>
        <p:nvSpPr>
          <p:cNvPr id="53266" name="矩形 37"/>
          <p:cNvSpPr>
            <a:spLocks noChangeArrowheads="1"/>
          </p:cNvSpPr>
          <p:nvPr/>
        </p:nvSpPr>
        <p:spPr bwMode="auto">
          <a:xfrm>
            <a:off x="2928938" y="2714625"/>
            <a:ext cx="5449887" cy="304800"/>
          </a:xfrm>
          <a:prstGeom prst="rect">
            <a:avLst/>
          </a:prstGeom>
          <a:noFill/>
          <a:ln w="9525">
            <a:noFill/>
            <a:miter lim="800000"/>
            <a:headEnd/>
            <a:tailEnd/>
          </a:ln>
        </p:spPr>
        <p:txBody>
          <a:bodyPr>
            <a:spAutoFit/>
          </a:bodyPr>
          <a:lstStyle/>
          <a:p>
            <a:r>
              <a:rPr lang="en-US" altLang="zh-CN" sz="1400" b="1" dirty="0">
                <a:latin typeface="微软雅黑" pitchFamily="34" charset="-122"/>
                <a:ea typeface="微软雅黑" pitchFamily="34" charset="-122"/>
              </a:rPr>
              <a:t>1616</a:t>
            </a:r>
            <a:r>
              <a:rPr lang="zh-CN" altLang="en-US" sz="1400" b="1" dirty="0">
                <a:latin typeface="微软雅黑" pitchFamily="34" charset="-122"/>
                <a:ea typeface="微软雅黑" pitchFamily="34" charset="-122"/>
              </a:rPr>
              <a:t>年组建的丹麦东印度公司 </a:t>
            </a:r>
          </a:p>
        </p:txBody>
      </p:sp>
      <p:sp>
        <p:nvSpPr>
          <p:cNvPr id="53267" name="矩形 39"/>
          <p:cNvSpPr>
            <a:spLocks noChangeArrowheads="1"/>
          </p:cNvSpPr>
          <p:nvPr/>
        </p:nvSpPr>
        <p:spPr bwMode="auto">
          <a:xfrm>
            <a:off x="2928938" y="2247900"/>
            <a:ext cx="5143500" cy="304800"/>
          </a:xfrm>
          <a:prstGeom prst="rect">
            <a:avLst/>
          </a:prstGeom>
          <a:noFill/>
          <a:ln w="9525">
            <a:noFill/>
            <a:miter lim="800000"/>
            <a:headEnd/>
            <a:tailEnd/>
          </a:ln>
        </p:spPr>
        <p:txBody>
          <a:bodyPr>
            <a:spAutoFit/>
          </a:bodyPr>
          <a:lstStyle/>
          <a:p>
            <a:r>
              <a:rPr lang="en-US" altLang="zh-CN" sz="1400" b="1" dirty="0">
                <a:latin typeface="微软雅黑" pitchFamily="34" charset="-122"/>
                <a:ea typeface="微软雅黑" pitchFamily="34" charset="-122"/>
              </a:rPr>
              <a:t>1664</a:t>
            </a:r>
            <a:r>
              <a:rPr lang="zh-CN" altLang="en-US" sz="1400" b="1" dirty="0">
                <a:latin typeface="微软雅黑" pitchFamily="34" charset="-122"/>
                <a:ea typeface="微软雅黑" pitchFamily="34" charset="-122"/>
              </a:rPr>
              <a:t>年在法王路易十四支持下组建了法国东印度公司</a:t>
            </a:r>
            <a:r>
              <a:rPr lang="zh-CN" altLang="en-US" sz="1400" b="1" dirty="0"/>
              <a:t> </a:t>
            </a:r>
          </a:p>
        </p:txBody>
      </p:sp>
      <p:sp>
        <p:nvSpPr>
          <p:cNvPr id="167959" name="Rectangle 23"/>
          <p:cNvSpPr>
            <a:spLocks noChangeArrowheads="1"/>
          </p:cNvSpPr>
          <p:nvPr/>
        </p:nvSpPr>
        <p:spPr bwMode="auto">
          <a:xfrm>
            <a:off x="251520" y="699542"/>
            <a:ext cx="2767104"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en-US" b="1" dirty="0" smtClean="0">
                <a:latin typeface="微软雅黑" pitchFamily="34" charset="-122"/>
                <a:ea typeface="微软雅黑" pitchFamily="34" charset="-122"/>
                <a:sym typeface="Wingdings"/>
              </a:rPr>
              <a:t> </a:t>
            </a:r>
            <a:r>
              <a:rPr lang="zh-CN" altLang="en-US" b="1" dirty="0" smtClean="0">
                <a:latin typeface="微软雅黑" pitchFamily="34" charset="-122"/>
                <a:ea typeface="微软雅黑" pitchFamily="34" charset="-122"/>
              </a:rPr>
              <a:t>英</a:t>
            </a:r>
            <a:r>
              <a:rPr lang="zh-CN" altLang="en-US" b="1" dirty="0">
                <a:latin typeface="微软雅黑" pitchFamily="34" charset="-122"/>
                <a:ea typeface="微软雅黑" pitchFamily="34" charset="-122"/>
              </a:rPr>
              <a:t>荷东印度公司的崛起</a:t>
            </a:r>
          </a:p>
        </p:txBody>
      </p:sp>
      <p:sp>
        <p:nvSpPr>
          <p:cNvPr id="167961" name="Rectangle 25"/>
          <p:cNvSpPr>
            <a:spLocks noChangeArrowheads="1"/>
          </p:cNvSpPr>
          <p:nvPr/>
        </p:nvSpPr>
        <p:spPr bwMode="auto">
          <a:xfrm>
            <a:off x="2843213" y="1779588"/>
            <a:ext cx="6891630"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400" b="1" dirty="0">
                <a:latin typeface="微软雅黑" pitchFamily="34" charset="-122"/>
                <a:ea typeface="微软雅黑" pitchFamily="34" charset="-122"/>
              </a:rPr>
              <a:t>英国首个东印度公司一直发展不利，</a:t>
            </a:r>
            <a:r>
              <a:rPr lang="en-US" altLang="zh-CN" sz="1400" b="1" dirty="0">
                <a:latin typeface="微软雅黑" pitchFamily="34" charset="-122"/>
                <a:ea typeface="微软雅黑" pitchFamily="34" charset="-122"/>
              </a:rPr>
              <a:t>1689</a:t>
            </a:r>
            <a:r>
              <a:rPr lang="zh-CN" altLang="en-US" sz="1400" b="1" dirty="0">
                <a:latin typeface="微软雅黑" pitchFamily="34" charset="-122"/>
                <a:ea typeface="微软雅黑" pitchFamily="34" charset="-122"/>
              </a:rPr>
              <a:t>年国内又成立一家“英国东印度贸易公司</a:t>
            </a:r>
            <a:r>
              <a:rPr lang="zh-CN" altLang="en-US" sz="1400" b="1" dirty="0"/>
              <a:t>”</a:t>
            </a:r>
          </a:p>
        </p:txBody>
      </p:sp>
      <p:cxnSp>
        <p:nvCxnSpPr>
          <p:cNvPr id="2" name="直接连接符 27"/>
          <p:cNvCxnSpPr/>
          <p:nvPr/>
        </p:nvCxnSpPr>
        <p:spPr>
          <a:xfrm>
            <a:off x="2843213" y="4084638"/>
            <a:ext cx="5097462" cy="9525"/>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pic>
        <p:nvPicPr>
          <p:cNvPr id="53271" name="Picture 2" descr="C:\Users\Administrator\Desktop\对勾.png"/>
          <p:cNvPicPr>
            <a:picLocks noChangeAspect="1" noChangeArrowheads="1"/>
          </p:cNvPicPr>
          <p:nvPr/>
        </p:nvPicPr>
        <p:blipFill>
          <a:blip r:embed="rId3" cstate="print"/>
          <a:srcRect/>
          <a:stretch>
            <a:fillRect/>
          </a:stretch>
        </p:blipFill>
        <p:spPr bwMode="auto">
          <a:xfrm>
            <a:off x="2484438" y="3724275"/>
            <a:ext cx="438150" cy="371475"/>
          </a:xfrm>
          <a:prstGeom prst="rect">
            <a:avLst/>
          </a:prstGeom>
          <a:noFill/>
          <a:ln w="9525">
            <a:noFill/>
            <a:miter lim="800000"/>
            <a:headEnd/>
            <a:tailEnd/>
          </a:ln>
        </p:spPr>
      </p:pic>
      <p:sp>
        <p:nvSpPr>
          <p:cNvPr id="4" name="矩形 11"/>
          <p:cNvSpPr/>
          <p:nvPr/>
        </p:nvSpPr>
        <p:spPr>
          <a:xfrm>
            <a:off x="2555875" y="3795713"/>
            <a:ext cx="323850" cy="32385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7967" name="Rectangle 31"/>
          <p:cNvSpPr>
            <a:spLocks noChangeArrowheads="1"/>
          </p:cNvSpPr>
          <p:nvPr/>
        </p:nvSpPr>
        <p:spPr bwMode="auto">
          <a:xfrm>
            <a:off x="2916238" y="3724275"/>
            <a:ext cx="2846387"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en-US" altLang="zh-CN" sz="1400" b="1" dirty="0">
                <a:latin typeface="微软雅黑" pitchFamily="34" charset="-122"/>
                <a:ea typeface="微软雅黑" pitchFamily="34" charset="-122"/>
              </a:rPr>
              <a:t>1731</a:t>
            </a:r>
            <a:r>
              <a:rPr lang="zh-CN" altLang="en-US" sz="1400" b="1" dirty="0">
                <a:latin typeface="微软雅黑" pitchFamily="34" charset="-122"/>
                <a:ea typeface="微软雅黑" pitchFamily="34" charset="-122"/>
              </a:rPr>
              <a:t>年成立的瑞典东印度公司等</a:t>
            </a:r>
            <a:r>
              <a:rPr lang="zh-CN" altLang="en-US" b="1" dirty="0">
                <a:latin typeface="微软雅黑" pitchFamily="34" charset="-122"/>
                <a:ea typeface="微软雅黑" pitchFamily="34" charset="-122"/>
              </a:rPr>
              <a:t> </a:t>
            </a: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Box 5"/>
          <p:cNvSpPr txBox="1">
            <a:spLocks noChangeArrowheads="1"/>
          </p:cNvSpPr>
          <p:nvPr/>
        </p:nvSpPr>
        <p:spPr bwMode="auto">
          <a:xfrm>
            <a:off x="251520" y="193675"/>
            <a:ext cx="7416105" cy="425758"/>
          </a:xfrm>
          <a:prstGeom prst="rect">
            <a:avLst/>
          </a:prstGeom>
          <a:noFill/>
          <a:ln w="9525">
            <a:noFill/>
            <a:miter lim="800000"/>
            <a:headEnd/>
            <a:tailEnd/>
          </a:ln>
        </p:spPr>
        <p:txBody>
          <a:bodyPr wrap="square">
            <a:spAutoFit/>
          </a:bodyPr>
          <a:lstStyle/>
          <a:p>
            <a:pPr>
              <a:lnSpc>
                <a:spcPts val="2563"/>
              </a:lnSpc>
            </a:pPr>
            <a:r>
              <a:rPr lang="zh-CN" altLang="en-US" sz="2000" b="1" dirty="0">
                <a:latin typeface="微软雅黑" pitchFamily="34" charset="-122"/>
                <a:ea typeface="微软雅黑" pitchFamily="34" charset="-122"/>
              </a:rPr>
              <a:t>第二节 </a:t>
            </a:r>
            <a:r>
              <a:rPr lang="zh-CN" altLang="en-US" sz="2000" b="1" dirty="0" smtClean="0">
                <a:latin typeface="微软雅黑" pitchFamily="34" charset="-122"/>
                <a:ea typeface="微软雅黑" pitchFamily="34" charset="-122"/>
              </a:rPr>
              <a:t>   </a:t>
            </a:r>
            <a:r>
              <a:rPr lang="zh-CN" altLang="en-US" sz="2000" b="1" dirty="0">
                <a:latin typeface="微软雅黑" pitchFamily="34" charset="-122"/>
                <a:ea typeface="微软雅黑" pitchFamily="34" charset="-122"/>
              </a:rPr>
              <a:t>二、明清时期中欧之间的贸易关系</a:t>
            </a:r>
            <a:endParaRPr lang="en-US" altLang="zh-CN" sz="2000" b="1" dirty="0">
              <a:latin typeface="微软雅黑" pitchFamily="34" charset="-122"/>
              <a:ea typeface="微软雅黑" pitchFamily="34" charset="-122"/>
            </a:endParaRPr>
          </a:p>
        </p:txBody>
      </p:sp>
      <p:sp>
        <p:nvSpPr>
          <p:cNvPr id="55298"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39" name="直接连接符 38"/>
          <p:cNvCxnSpPr/>
          <p:nvPr/>
        </p:nvCxnSpPr>
        <p:spPr>
          <a:xfrm flipH="1">
            <a:off x="214313" y="571500"/>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内容占位符 2"/>
          <p:cNvSpPr txBox="1">
            <a:spLocks/>
          </p:cNvSpPr>
          <p:nvPr/>
        </p:nvSpPr>
        <p:spPr>
          <a:xfrm>
            <a:off x="2643188" y="1071563"/>
            <a:ext cx="5715000" cy="3500437"/>
          </a:xfrm>
          <a:prstGeom prst="rect">
            <a:avLst/>
          </a:prstGeom>
        </p:spPr>
        <p:txBody>
          <a:bodyPr anchor="b">
            <a:normAutofit/>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spcBef>
                <a:spcPct val="20000"/>
              </a:spcBef>
              <a:spcAft>
                <a:spcPts val="0"/>
              </a:spcAft>
              <a:defRPr/>
            </a:pPr>
            <a:endParaRPr lang="zh-CN" altLang="en-US" dirty="0">
              <a:solidFill>
                <a:schemeClr val="tx1">
                  <a:tint val="75000"/>
                </a:schemeClr>
              </a:solidFill>
              <a:latin typeface="微软雅黑" pitchFamily="34" charset="-122"/>
              <a:ea typeface="微软雅黑" pitchFamily="34" charset="-122"/>
            </a:endParaRPr>
          </a:p>
        </p:txBody>
      </p:sp>
      <p:sp>
        <p:nvSpPr>
          <p:cNvPr id="55302" name="内容占位符 2"/>
          <p:cNvSpPr txBox="1">
            <a:spLocks/>
          </p:cNvSpPr>
          <p:nvPr/>
        </p:nvSpPr>
        <p:spPr bwMode="auto">
          <a:xfrm>
            <a:off x="2857500" y="1000125"/>
            <a:ext cx="6000750" cy="3071813"/>
          </a:xfrm>
          <a:prstGeom prst="rect">
            <a:avLst/>
          </a:prstGeom>
          <a:noFill/>
          <a:ln w="9525">
            <a:noFill/>
            <a:miter lim="800000"/>
            <a:headEnd/>
            <a:tailEnd/>
          </a:ln>
        </p:spPr>
        <p:txBody>
          <a:bodyPr anchor="b"/>
          <a:lstStyle/>
          <a:p>
            <a:pPr>
              <a:lnSpc>
                <a:spcPct val="150000"/>
              </a:lnSpc>
              <a:spcBef>
                <a:spcPct val="20000"/>
              </a:spcBef>
            </a:pPr>
            <a:endParaRPr lang="en-US" altLang="zh-CN" sz="1600">
              <a:latin typeface="微软雅黑"/>
              <a:ea typeface="微软雅黑"/>
              <a:cs typeface="微软雅黑"/>
            </a:endParaRPr>
          </a:p>
          <a:p>
            <a:pPr>
              <a:lnSpc>
                <a:spcPct val="150000"/>
              </a:lnSpc>
              <a:spcBef>
                <a:spcPct val="20000"/>
              </a:spcBef>
            </a:pPr>
            <a:endParaRPr lang="en-US" altLang="zh-CN" sz="1600">
              <a:latin typeface="微软雅黑"/>
              <a:ea typeface="微软雅黑"/>
              <a:cs typeface="微软雅黑"/>
            </a:endParaRPr>
          </a:p>
        </p:txBody>
      </p:sp>
      <p:sp>
        <p:nvSpPr>
          <p:cNvPr id="55303" name="矩形 10"/>
          <p:cNvSpPr>
            <a:spLocks noChangeArrowheads="1"/>
          </p:cNvSpPr>
          <p:nvPr/>
        </p:nvSpPr>
        <p:spPr bwMode="auto">
          <a:xfrm>
            <a:off x="4143375" y="1143000"/>
            <a:ext cx="3670300" cy="307975"/>
          </a:xfrm>
          <a:prstGeom prst="rect">
            <a:avLst/>
          </a:prstGeom>
          <a:noFill/>
          <a:ln w="9525">
            <a:noFill/>
            <a:miter lim="800000"/>
            <a:headEnd/>
            <a:tailEnd/>
          </a:ln>
        </p:spPr>
        <p:txBody>
          <a:bodyPr>
            <a:spAutoFit/>
          </a:bodyPr>
          <a:lstStyle/>
          <a:p>
            <a:r>
              <a:rPr lang="zh-CN" altLang="en-US" sz="1400" b="1">
                <a:latin typeface="微软雅黑"/>
                <a:ea typeface="微软雅黑"/>
                <a:cs typeface="微软雅黑"/>
              </a:rPr>
              <a:t> </a:t>
            </a:r>
            <a:endParaRPr lang="zh-CN" altLang="en-US" sz="1400">
              <a:latin typeface="微软雅黑"/>
              <a:ea typeface="微软雅黑"/>
              <a:cs typeface="微软雅黑"/>
            </a:endParaRPr>
          </a:p>
        </p:txBody>
      </p:sp>
      <p:sp>
        <p:nvSpPr>
          <p:cNvPr id="55304" name="矩形 22"/>
          <p:cNvSpPr>
            <a:spLocks noChangeArrowheads="1"/>
          </p:cNvSpPr>
          <p:nvPr/>
        </p:nvSpPr>
        <p:spPr bwMode="auto">
          <a:xfrm>
            <a:off x="4286250" y="3214688"/>
            <a:ext cx="4286250" cy="800100"/>
          </a:xfrm>
          <a:prstGeom prst="rect">
            <a:avLst/>
          </a:prstGeom>
          <a:noFill/>
          <a:ln w="9525">
            <a:noFill/>
            <a:miter lim="800000"/>
            <a:headEnd/>
            <a:tailEnd/>
          </a:ln>
        </p:spPr>
        <p:txBody>
          <a:bodyPr>
            <a:spAutoFit/>
          </a:bodyPr>
          <a:lstStyle/>
          <a:p>
            <a:r>
              <a:rPr lang="zh-CN" altLang="en-US" b="1">
                <a:latin typeface="微软雅黑"/>
                <a:ea typeface="微软雅黑"/>
                <a:cs typeface="微软雅黑"/>
              </a:rPr>
              <a:t> </a:t>
            </a:r>
            <a:endParaRPr lang="zh-CN" altLang="en-US" sz="1400" b="1">
              <a:latin typeface="微软雅黑"/>
              <a:ea typeface="微软雅黑"/>
              <a:cs typeface="微软雅黑"/>
            </a:endParaRPr>
          </a:p>
          <a:p>
            <a:endParaRPr lang="zh-CN" altLang="en-US" sz="1400">
              <a:latin typeface="微软雅黑"/>
              <a:ea typeface="微软雅黑"/>
              <a:cs typeface="微软雅黑"/>
            </a:endParaRPr>
          </a:p>
          <a:p>
            <a:endParaRPr lang="zh-CN" altLang="en-US" sz="1400" b="1">
              <a:latin typeface="微软雅黑"/>
              <a:ea typeface="微软雅黑"/>
              <a:cs typeface="微软雅黑"/>
            </a:endParaRPr>
          </a:p>
        </p:txBody>
      </p:sp>
      <p:sp>
        <p:nvSpPr>
          <p:cNvPr id="32" name="矩形 31"/>
          <p:cNvSpPr/>
          <p:nvPr/>
        </p:nvSpPr>
        <p:spPr>
          <a:xfrm>
            <a:off x="2555875" y="987425"/>
            <a:ext cx="1223963" cy="936625"/>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b="1" dirty="0">
                <a:solidFill>
                  <a:schemeClr val="bg1"/>
                </a:solidFill>
                <a:latin typeface="微软雅黑" pitchFamily="34" charset="-122"/>
                <a:ea typeface="微软雅黑" pitchFamily="34" charset="-122"/>
              </a:rPr>
              <a:t>中国茶叶西传的历史</a:t>
            </a:r>
          </a:p>
        </p:txBody>
      </p:sp>
      <p:cxnSp>
        <p:nvCxnSpPr>
          <p:cNvPr id="56" name="直接连接符 55"/>
          <p:cNvCxnSpPr>
            <a:stCxn id="31" idx="3"/>
            <a:endCxn id="31" idx="3"/>
          </p:cNvCxnSpPr>
          <p:nvPr/>
        </p:nvCxnSpPr>
        <p:spPr>
          <a:xfrm>
            <a:off x="4286250" y="1535113"/>
            <a:ext cx="1588" cy="1587"/>
          </a:xfrm>
          <a:prstGeom prst="line">
            <a:avLst/>
          </a:prstGeom>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4211638" y="627063"/>
            <a:ext cx="4752975" cy="431800"/>
          </a:xfrm>
          <a:prstGeom prst="rect">
            <a:avLst/>
          </a:prstGeom>
          <a:solidFill>
            <a:schemeClr val="bg1"/>
          </a:solidFill>
          <a:ln w="28575">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defRPr/>
            </a:pPr>
            <a:r>
              <a:rPr lang="zh-CN" altLang="en-US" sz="1400" b="1" dirty="0" smtClean="0">
                <a:solidFill>
                  <a:schemeClr val="tx1"/>
                </a:solidFill>
                <a:latin typeface="Arial" charset="0"/>
                <a:sym typeface="Wingdings"/>
              </a:rPr>
              <a:t> </a:t>
            </a:r>
            <a:r>
              <a:rPr lang="zh-CN" altLang="en-US" sz="1400" b="1" dirty="0" smtClean="0">
                <a:solidFill>
                  <a:schemeClr val="tx1"/>
                </a:solidFill>
                <a:latin typeface="微软雅黑" pitchFamily="34" charset="-122"/>
                <a:ea typeface="微软雅黑" pitchFamily="34" charset="-122"/>
              </a:rPr>
              <a:t>约</a:t>
            </a:r>
            <a:r>
              <a:rPr lang="zh-CN" altLang="en-US" sz="1400" b="1" dirty="0">
                <a:solidFill>
                  <a:schemeClr val="tx1"/>
                </a:solidFill>
                <a:latin typeface="微软雅黑" pitchFamily="34" charset="-122"/>
                <a:ea typeface="微软雅黑" pitchFamily="34" charset="-122"/>
              </a:rPr>
              <a:t>在唐代就传到了吐蕃、回鹘等西域地区</a:t>
            </a:r>
          </a:p>
        </p:txBody>
      </p:sp>
      <p:sp>
        <p:nvSpPr>
          <p:cNvPr id="3" name="矩形 69"/>
          <p:cNvSpPr/>
          <p:nvPr/>
        </p:nvSpPr>
        <p:spPr>
          <a:xfrm>
            <a:off x="4211638" y="2355850"/>
            <a:ext cx="4752975" cy="431800"/>
          </a:xfrm>
          <a:prstGeom prst="rect">
            <a:avLst/>
          </a:prstGeom>
          <a:solidFill>
            <a:schemeClr val="bg1"/>
          </a:solidFill>
          <a:ln w="28575">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defRPr/>
            </a:pPr>
            <a:r>
              <a:rPr lang="zh-CN" altLang="en-US" sz="1400" b="1" dirty="0" smtClean="0">
                <a:solidFill>
                  <a:schemeClr val="tx1"/>
                </a:solidFill>
                <a:latin typeface="Arial" charset="0"/>
                <a:sym typeface="Wingdings"/>
              </a:rPr>
              <a:t> </a:t>
            </a:r>
            <a:r>
              <a:rPr lang="en-US" altLang="zh-CN" sz="1400" b="1" dirty="0" smtClean="0">
                <a:solidFill>
                  <a:schemeClr val="tx1"/>
                </a:solidFill>
                <a:latin typeface="Arial" charset="0"/>
              </a:rPr>
              <a:t>1</a:t>
            </a:r>
            <a:r>
              <a:rPr lang="en-US" altLang="zh-CN" sz="1400" b="1" dirty="0" smtClean="0">
                <a:solidFill>
                  <a:schemeClr val="tx1"/>
                </a:solidFill>
                <a:latin typeface="微软雅黑" pitchFamily="34" charset="-122"/>
                <a:ea typeface="微软雅黑" pitchFamily="34" charset="-122"/>
              </a:rPr>
              <a:t>657</a:t>
            </a:r>
            <a:r>
              <a:rPr lang="zh-CN" altLang="en-US" sz="1400" b="1" dirty="0">
                <a:solidFill>
                  <a:schemeClr val="tx1"/>
                </a:solidFill>
                <a:latin typeface="微软雅黑" pitchFamily="34" charset="-122"/>
                <a:ea typeface="微软雅黑" pitchFamily="34" charset="-122"/>
              </a:rPr>
              <a:t>年伦敦有人开了一家茶店</a:t>
            </a:r>
          </a:p>
        </p:txBody>
      </p:sp>
      <p:sp>
        <p:nvSpPr>
          <p:cNvPr id="55309" name="Rectangle 20"/>
          <p:cNvSpPr>
            <a:spLocks noChangeArrowheads="1"/>
          </p:cNvSpPr>
          <p:nvPr/>
        </p:nvSpPr>
        <p:spPr bwMode="auto">
          <a:xfrm>
            <a:off x="250825" y="685800"/>
            <a:ext cx="184150" cy="366713"/>
          </a:xfrm>
          <a:prstGeom prst="rect">
            <a:avLst/>
          </a:prstGeom>
          <a:noFill/>
          <a:ln w="9525">
            <a:noFill/>
            <a:miter lim="800000"/>
            <a:headEnd/>
            <a:tailEnd/>
          </a:ln>
        </p:spPr>
        <p:txBody>
          <a:bodyPr wrap="none">
            <a:spAutoFit/>
          </a:bodyPr>
          <a:lstStyle/>
          <a:p>
            <a:pPr>
              <a:spcBef>
                <a:spcPct val="20000"/>
              </a:spcBef>
              <a:buFont typeface="Arial" charset="0"/>
              <a:buNone/>
            </a:pPr>
            <a:endParaRPr lang="zh-CN" altLang="en-US" b="1"/>
          </a:p>
        </p:txBody>
      </p:sp>
      <p:pic>
        <p:nvPicPr>
          <p:cNvPr id="55311" name="Picture 9" descr="C:\Users\iamisis\Desktop\MetroStation_2.0_XiaZaiBa\metrostation_by_yankoa-d312tty\PNG\Navigation\blue\MB_0014_world1.png"/>
          <p:cNvPicPr>
            <a:picLocks noChangeAspect="1" noChangeArrowheads="1"/>
          </p:cNvPicPr>
          <p:nvPr/>
        </p:nvPicPr>
        <p:blipFill>
          <a:blip r:embed="rId2" cstate="print"/>
          <a:srcRect/>
          <a:stretch>
            <a:fillRect/>
          </a:stretch>
        </p:blipFill>
        <p:spPr bwMode="auto">
          <a:xfrm>
            <a:off x="250825" y="2641600"/>
            <a:ext cx="1800225" cy="1793875"/>
          </a:xfrm>
          <a:prstGeom prst="rect">
            <a:avLst/>
          </a:prstGeom>
          <a:noFill/>
          <a:ln w="9525">
            <a:noFill/>
            <a:miter lim="800000"/>
            <a:headEnd/>
            <a:tailEnd/>
          </a:ln>
        </p:spPr>
      </p:pic>
      <p:sp>
        <p:nvSpPr>
          <p:cNvPr id="55312" name="Rectangle 26"/>
          <p:cNvSpPr>
            <a:spLocks noChangeArrowheads="1"/>
          </p:cNvSpPr>
          <p:nvPr/>
        </p:nvSpPr>
        <p:spPr bwMode="auto">
          <a:xfrm>
            <a:off x="827088" y="2859088"/>
            <a:ext cx="720725" cy="366712"/>
          </a:xfrm>
          <a:prstGeom prst="rect">
            <a:avLst/>
          </a:prstGeom>
          <a:noFill/>
          <a:ln w="9525">
            <a:noFill/>
            <a:miter lim="800000"/>
            <a:headEnd/>
            <a:tailEnd/>
          </a:ln>
        </p:spPr>
        <p:txBody>
          <a:bodyPr>
            <a:spAutoFit/>
          </a:bodyPr>
          <a:lstStyle/>
          <a:p>
            <a:pPr algn="ctr"/>
            <a:r>
              <a:rPr lang="zh-CN" altLang="en-US" b="1" dirty="0">
                <a:latin typeface="微软雅黑" pitchFamily="34" charset="-122"/>
                <a:ea typeface="微软雅黑" pitchFamily="34" charset="-122"/>
              </a:rPr>
              <a:t>茶叶</a:t>
            </a:r>
          </a:p>
        </p:txBody>
      </p:sp>
      <p:sp>
        <p:nvSpPr>
          <p:cNvPr id="6" name="矩形 31"/>
          <p:cNvSpPr/>
          <p:nvPr/>
        </p:nvSpPr>
        <p:spPr>
          <a:xfrm>
            <a:off x="2555875" y="2787650"/>
            <a:ext cx="1223963" cy="792163"/>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b="1" dirty="0">
                <a:solidFill>
                  <a:schemeClr val="bg1"/>
                </a:solidFill>
                <a:latin typeface="微软雅黑" pitchFamily="34" charset="-122"/>
                <a:ea typeface="微软雅黑" pitchFamily="34" charset="-122"/>
              </a:rPr>
              <a:t>中国茶叶</a:t>
            </a:r>
          </a:p>
          <a:p>
            <a:pPr algn="ctr">
              <a:defRPr/>
            </a:pPr>
            <a:r>
              <a:rPr lang="zh-CN" altLang="en-US" sz="1600" b="1" dirty="0">
                <a:solidFill>
                  <a:schemeClr val="bg1"/>
                </a:solidFill>
                <a:latin typeface="微软雅黑" pitchFamily="34" charset="-122"/>
                <a:ea typeface="微软雅黑" pitchFamily="34" charset="-122"/>
              </a:rPr>
              <a:t>贸易的兴盛</a:t>
            </a:r>
            <a:r>
              <a:rPr lang="zh-CN" altLang="en-US" dirty="0">
                <a:solidFill>
                  <a:schemeClr val="tx1"/>
                </a:solidFill>
                <a:latin typeface="Arial" charset="0"/>
              </a:rPr>
              <a:t> </a:t>
            </a:r>
          </a:p>
        </p:txBody>
      </p:sp>
      <p:sp>
        <p:nvSpPr>
          <p:cNvPr id="159769" name="Rectangle 25"/>
          <p:cNvSpPr>
            <a:spLocks noChangeArrowheads="1"/>
          </p:cNvSpPr>
          <p:nvPr/>
        </p:nvSpPr>
        <p:spPr bwMode="auto">
          <a:xfrm>
            <a:off x="683568" y="3795886"/>
            <a:ext cx="1033462"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defRPr/>
            </a:pPr>
            <a:r>
              <a:rPr lang="zh-CN" altLang="en-US" b="1" dirty="0">
                <a:latin typeface="微软雅黑" pitchFamily="34" charset="-122"/>
                <a:ea typeface="微软雅黑" pitchFamily="34" charset="-122"/>
              </a:rPr>
              <a:t>贸易</a:t>
            </a:r>
          </a:p>
        </p:txBody>
      </p:sp>
      <p:sp>
        <p:nvSpPr>
          <p:cNvPr id="159770" name="Rectangle 26"/>
          <p:cNvSpPr>
            <a:spLocks noChangeArrowheads="1"/>
          </p:cNvSpPr>
          <p:nvPr/>
        </p:nvSpPr>
        <p:spPr bwMode="auto">
          <a:xfrm>
            <a:off x="107504" y="699542"/>
            <a:ext cx="2600392"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smtClean="0">
                <a:sym typeface="Wingdings 2"/>
              </a:rPr>
              <a:t> </a:t>
            </a:r>
            <a:r>
              <a:rPr lang="zh-CN" altLang="en-US" b="1" dirty="0" smtClean="0">
                <a:latin typeface="微软雅黑" pitchFamily="34" charset="-122"/>
                <a:ea typeface="微软雅黑" pitchFamily="34" charset="-122"/>
              </a:rPr>
              <a:t>中</a:t>
            </a:r>
            <a:r>
              <a:rPr lang="zh-CN" altLang="en-US" b="1" dirty="0">
                <a:latin typeface="微软雅黑" pitchFamily="34" charset="-122"/>
                <a:ea typeface="微软雅黑" pitchFamily="34" charset="-122"/>
              </a:rPr>
              <a:t>欧贸易的主要商品</a:t>
            </a:r>
            <a:r>
              <a:rPr lang="zh-CN" altLang="en-US" dirty="0">
                <a:latin typeface="微软雅黑" pitchFamily="34" charset="-122"/>
                <a:ea typeface="微软雅黑" pitchFamily="34" charset="-122"/>
              </a:rPr>
              <a:t> </a:t>
            </a:r>
          </a:p>
        </p:txBody>
      </p:sp>
      <p:sp>
        <p:nvSpPr>
          <p:cNvPr id="2" name="矩形 69"/>
          <p:cNvSpPr/>
          <p:nvPr/>
        </p:nvSpPr>
        <p:spPr>
          <a:xfrm>
            <a:off x="4211638" y="1131888"/>
            <a:ext cx="4752975" cy="431800"/>
          </a:xfrm>
          <a:prstGeom prst="rect">
            <a:avLst/>
          </a:prstGeom>
          <a:solidFill>
            <a:schemeClr val="bg1"/>
          </a:solidFill>
          <a:ln w="28575">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defRPr/>
            </a:pPr>
            <a:r>
              <a:rPr lang="zh-CN" altLang="en-US" sz="1400" b="1" dirty="0" smtClean="0">
                <a:solidFill>
                  <a:schemeClr val="tx1"/>
                </a:solidFill>
                <a:latin typeface="Arial" charset="0"/>
                <a:sym typeface="Wingdings"/>
              </a:rPr>
              <a:t> </a:t>
            </a:r>
            <a:r>
              <a:rPr lang="en-US" altLang="zh-CN" sz="1400" b="1" dirty="0" smtClean="0">
                <a:solidFill>
                  <a:schemeClr val="tx1"/>
                </a:solidFill>
                <a:latin typeface="微软雅黑" pitchFamily="34" charset="-122"/>
                <a:ea typeface="微软雅黑" pitchFamily="34" charset="-122"/>
              </a:rPr>
              <a:t>14</a:t>
            </a:r>
            <a:r>
              <a:rPr lang="zh-CN" altLang="en-US" sz="1400" b="1" dirty="0">
                <a:solidFill>
                  <a:schemeClr val="tx1"/>
                </a:solidFill>
                <a:latin typeface="微软雅黑" pitchFamily="34" charset="-122"/>
                <a:ea typeface="微软雅黑" pitchFamily="34" charset="-122"/>
              </a:rPr>
              <a:t>世纪蒙元朝时期，中国的茶饮习惯经陆路西传，到</a:t>
            </a:r>
            <a:r>
              <a:rPr lang="en-US" altLang="zh-CN" sz="1400" b="1" dirty="0">
                <a:solidFill>
                  <a:schemeClr val="tx1"/>
                </a:solidFill>
                <a:latin typeface="微软雅黑" pitchFamily="34" charset="-122"/>
                <a:ea typeface="微软雅黑" pitchFamily="34" charset="-122"/>
              </a:rPr>
              <a:t>17</a:t>
            </a:r>
            <a:r>
              <a:rPr lang="zh-CN" altLang="en-US" sz="1400" b="1" dirty="0">
                <a:solidFill>
                  <a:schemeClr val="tx1"/>
                </a:solidFill>
                <a:latin typeface="微软雅黑" pitchFamily="34" charset="-122"/>
                <a:ea typeface="微软雅黑" pitchFamily="34" charset="-122"/>
              </a:rPr>
              <a:t>世纪</a:t>
            </a:r>
            <a:r>
              <a:rPr lang="zh-CN" altLang="en-US" sz="1400" b="1" dirty="0" smtClean="0">
                <a:solidFill>
                  <a:schemeClr val="tx1"/>
                </a:solidFill>
                <a:latin typeface="微软雅黑" pitchFamily="34" charset="-122"/>
                <a:ea typeface="微软雅黑" pitchFamily="34" charset="-122"/>
              </a:rPr>
              <a:t>已入</a:t>
            </a:r>
            <a:r>
              <a:rPr lang="zh-CN" altLang="en-US" sz="1400" b="1" dirty="0">
                <a:solidFill>
                  <a:schemeClr val="tx1"/>
                </a:solidFill>
                <a:latin typeface="微软雅黑" pitchFamily="34" charset="-122"/>
                <a:ea typeface="微软雅黑" pitchFamily="34" charset="-122"/>
              </a:rPr>
              <a:t>中亚、波斯、印度和阿拉伯地区</a:t>
            </a:r>
          </a:p>
        </p:txBody>
      </p:sp>
      <p:sp>
        <p:nvSpPr>
          <p:cNvPr id="4" name="矩形 69"/>
          <p:cNvSpPr/>
          <p:nvPr/>
        </p:nvSpPr>
        <p:spPr>
          <a:xfrm>
            <a:off x="4211638" y="1635125"/>
            <a:ext cx="4752975" cy="431800"/>
          </a:xfrm>
          <a:prstGeom prst="rect">
            <a:avLst/>
          </a:prstGeom>
          <a:solidFill>
            <a:schemeClr val="bg1"/>
          </a:solidFill>
          <a:ln w="28575">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defRPr/>
            </a:pPr>
            <a:r>
              <a:rPr lang="zh-CN" altLang="en-US" sz="1400" b="1" dirty="0" smtClean="0">
                <a:solidFill>
                  <a:schemeClr val="tx1"/>
                </a:solidFill>
                <a:latin typeface="Arial" charset="0"/>
                <a:sym typeface="Wingdings"/>
              </a:rPr>
              <a:t> </a:t>
            </a:r>
            <a:r>
              <a:rPr lang="en-US" altLang="zh-CN" sz="1400" b="1" dirty="0" smtClean="0">
                <a:solidFill>
                  <a:schemeClr val="tx1"/>
                </a:solidFill>
                <a:latin typeface="微软雅黑" pitchFamily="34" charset="-122"/>
                <a:ea typeface="微软雅黑" pitchFamily="34" charset="-122"/>
              </a:rPr>
              <a:t>16</a:t>
            </a:r>
            <a:r>
              <a:rPr lang="zh-CN" altLang="en-US" sz="1400" b="1" dirty="0">
                <a:solidFill>
                  <a:schemeClr val="tx1"/>
                </a:solidFill>
                <a:latin typeface="微软雅黑" pitchFamily="34" charset="-122"/>
                <a:ea typeface="微软雅黑" pitchFamily="34" charset="-122"/>
              </a:rPr>
              <a:t>世纪中叶茶叶信息通过意大利人已传入西欧</a:t>
            </a:r>
          </a:p>
        </p:txBody>
      </p:sp>
      <p:sp>
        <p:nvSpPr>
          <p:cNvPr id="5" name="矩形 69"/>
          <p:cNvSpPr/>
          <p:nvPr/>
        </p:nvSpPr>
        <p:spPr>
          <a:xfrm>
            <a:off x="4211638" y="2859088"/>
            <a:ext cx="4752975" cy="431800"/>
          </a:xfrm>
          <a:prstGeom prst="rect">
            <a:avLst/>
          </a:prstGeom>
          <a:solidFill>
            <a:schemeClr val="bg1"/>
          </a:solidFill>
          <a:ln w="28575">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defRPr/>
            </a:pPr>
            <a:r>
              <a:rPr lang="zh-CN" altLang="en-US" sz="1400" b="1" dirty="0" smtClean="0">
                <a:solidFill>
                  <a:schemeClr val="tx1"/>
                </a:solidFill>
                <a:latin typeface="Arial" charset="0"/>
                <a:sym typeface="Wingdings"/>
              </a:rPr>
              <a:t> </a:t>
            </a:r>
            <a:r>
              <a:rPr lang="en-US" altLang="zh-CN" sz="1400" b="1" dirty="0" smtClean="0">
                <a:solidFill>
                  <a:schemeClr val="tx1"/>
                </a:solidFill>
                <a:latin typeface="微软雅黑" pitchFamily="34" charset="-122"/>
                <a:ea typeface="微软雅黑" pitchFamily="34" charset="-122"/>
              </a:rPr>
              <a:t>1661</a:t>
            </a:r>
            <a:r>
              <a:rPr lang="zh-CN" altLang="en-US" sz="1400" b="1" dirty="0">
                <a:solidFill>
                  <a:schemeClr val="tx1"/>
                </a:solidFill>
                <a:latin typeface="微软雅黑" pitchFamily="34" charset="-122"/>
                <a:ea typeface="微软雅黑" pitchFamily="34" charset="-122"/>
              </a:rPr>
              <a:t>年来自葡萄牙的凯瑟琳王后将茶叶引入宫廷</a:t>
            </a:r>
          </a:p>
        </p:txBody>
      </p:sp>
      <p:sp>
        <p:nvSpPr>
          <p:cNvPr id="7" name="矩形 69"/>
          <p:cNvSpPr/>
          <p:nvPr/>
        </p:nvSpPr>
        <p:spPr>
          <a:xfrm>
            <a:off x="4211638" y="3363913"/>
            <a:ext cx="4752975" cy="431800"/>
          </a:xfrm>
          <a:prstGeom prst="rect">
            <a:avLst/>
          </a:prstGeom>
          <a:solidFill>
            <a:schemeClr val="bg1"/>
          </a:solidFill>
          <a:ln w="28575">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defRPr/>
            </a:pPr>
            <a:r>
              <a:rPr lang="zh-CN" altLang="en-US" sz="1400" b="1" dirty="0" smtClean="0">
                <a:solidFill>
                  <a:schemeClr val="tx1"/>
                </a:solidFill>
                <a:latin typeface="Arial" charset="0"/>
                <a:sym typeface="Wingdings"/>
              </a:rPr>
              <a:t></a:t>
            </a:r>
            <a:r>
              <a:rPr lang="en-US" altLang="zh-CN" sz="1400" b="1" dirty="0" smtClean="0">
                <a:solidFill>
                  <a:schemeClr val="tx1"/>
                </a:solidFill>
                <a:latin typeface="Arial" charset="0"/>
              </a:rPr>
              <a:t> </a:t>
            </a:r>
            <a:r>
              <a:rPr lang="en-US" altLang="zh-CN" sz="1400" b="1" dirty="0">
                <a:solidFill>
                  <a:schemeClr val="tx1"/>
                </a:solidFill>
                <a:latin typeface="微软雅黑" pitchFamily="34" charset="-122"/>
                <a:ea typeface="微软雅黑" pitchFamily="34" charset="-122"/>
              </a:rPr>
              <a:t>1664</a:t>
            </a:r>
            <a:r>
              <a:rPr lang="zh-CN" altLang="en-US" sz="1400" b="1" dirty="0">
                <a:solidFill>
                  <a:schemeClr val="tx1"/>
                </a:solidFill>
                <a:latin typeface="微软雅黑" pitchFamily="34" charset="-122"/>
                <a:ea typeface="微软雅黑" pitchFamily="34" charset="-122"/>
              </a:rPr>
              <a:t>年和</a:t>
            </a:r>
            <a:r>
              <a:rPr lang="en-US" altLang="zh-CN" sz="1400" b="1" dirty="0">
                <a:solidFill>
                  <a:schemeClr val="tx1"/>
                </a:solidFill>
                <a:latin typeface="微软雅黑" pitchFamily="34" charset="-122"/>
                <a:ea typeface="微软雅黑" pitchFamily="34" charset="-122"/>
              </a:rPr>
              <a:t>1666</a:t>
            </a:r>
            <a:r>
              <a:rPr lang="zh-CN" altLang="en-US" sz="1400" b="1" dirty="0">
                <a:solidFill>
                  <a:schemeClr val="tx1"/>
                </a:solidFill>
                <a:latin typeface="微软雅黑" pitchFamily="34" charset="-122"/>
                <a:ea typeface="微软雅黑" pitchFamily="34" charset="-122"/>
              </a:rPr>
              <a:t>年，英国东印度公司带来茶叶送给查理二世得到国王嘉许，公司便从</a:t>
            </a:r>
            <a:r>
              <a:rPr lang="en-US" altLang="zh-CN" sz="1400" b="1" dirty="0">
                <a:solidFill>
                  <a:schemeClr val="tx1"/>
                </a:solidFill>
                <a:latin typeface="微软雅黑" pitchFamily="34" charset="-122"/>
                <a:ea typeface="微软雅黑" pitchFamily="34" charset="-122"/>
              </a:rPr>
              <a:t>1669</a:t>
            </a:r>
            <a:r>
              <a:rPr lang="zh-CN" altLang="en-US" sz="1400" b="1" dirty="0">
                <a:solidFill>
                  <a:schemeClr val="tx1"/>
                </a:solidFill>
                <a:latin typeface="微软雅黑" pitchFamily="34" charset="-122"/>
                <a:ea typeface="微软雅黑" pitchFamily="34" charset="-122"/>
              </a:rPr>
              <a:t>年正式从亚洲进口茶叶</a:t>
            </a:r>
          </a:p>
        </p:txBody>
      </p:sp>
      <p:sp>
        <p:nvSpPr>
          <p:cNvPr id="8" name="矩形 69"/>
          <p:cNvSpPr/>
          <p:nvPr/>
        </p:nvSpPr>
        <p:spPr>
          <a:xfrm>
            <a:off x="4211638" y="3867150"/>
            <a:ext cx="4752975" cy="431800"/>
          </a:xfrm>
          <a:prstGeom prst="rect">
            <a:avLst/>
          </a:prstGeom>
          <a:solidFill>
            <a:schemeClr val="bg1"/>
          </a:solidFill>
          <a:ln w="28575">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defRPr/>
            </a:pPr>
            <a:r>
              <a:rPr lang="zh-CN" altLang="en-US" sz="1400" b="1" dirty="0" smtClean="0">
                <a:solidFill>
                  <a:schemeClr val="tx1"/>
                </a:solidFill>
                <a:latin typeface="Arial" charset="0"/>
                <a:sym typeface="Wingdings"/>
              </a:rPr>
              <a:t> </a:t>
            </a:r>
            <a:r>
              <a:rPr lang="en-US" altLang="zh-CN" sz="1400" b="1" dirty="0" smtClean="0">
                <a:solidFill>
                  <a:schemeClr val="tx1"/>
                </a:solidFill>
                <a:latin typeface="微软雅黑" pitchFamily="34" charset="-122"/>
                <a:ea typeface="微软雅黑" pitchFamily="34" charset="-122"/>
              </a:rPr>
              <a:t>1684</a:t>
            </a:r>
            <a:r>
              <a:rPr lang="zh-CN" altLang="en-US" sz="1400" b="1" dirty="0">
                <a:solidFill>
                  <a:schemeClr val="tx1"/>
                </a:solidFill>
                <a:latin typeface="微软雅黑" pitchFamily="34" charset="-122"/>
                <a:ea typeface="微软雅黑" pitchFamily="34" charset="-122"/>
              </a:rPr>
              <a:t>年，英国公司已将茶叶列为重要进口商品</a:t>
            </a:r>
          </a:p>
        </p:txBody>
      </p:sp>
      <p:sp>
        <p:nvSpPr>
          <p:cNvPr id="55321" name="Line 34"/>
          <p:cNvSpPr>
            <a:spLocks noChangeShapeType="1"/>
          </p:cNvSpPr>
          <p:nvPr/>
        </p:nvSpPr>
        <p:spPr bwMode="auto">
          <a:xfrm>
            <a:off x="3995738" y="771525"/>
            <a:ext cx="0" cy="1152525"/>
          </a:xfrm>
          <a:prstGeom prst="line">
            <a:avLst/>
          </a:prstGeom>
          <a:noFill/>
          <a:ln w="9525">
            <a:solidFill>
              <a:srgbClr val="04AEDA"/>
            </a:solidFill>
            <a:round/>
            <a:headEnd/>
            <a:tailEnd/>
          </a:ln>
          <a:effectLst>
            <a:prstShdw prst="shdw17" dist="17961" dir="2700000">
              <a:srgbClr val="026883"/>
            </a:prstShdw>
          </a:effectLst>
        </p:spPr>
        <p:txBody>
          <a:bodyPr/>
          <a:lstStyle/>
          <a:p>
            <a:endParaRPr lang="zh-CN" altLang="en-US"/>
          </a:p>
        </p:txBody>
      </p:sp>
      <p:sp>
        <p:nvSpPr>
          <p:cNvPr id="55322" name="Line 35"/>
          <p:cNvSpPr>
            <a:spLocks noChangeShapeType="1"/>
          </p:cNvSpPr>
          <p:nvPr/>
        </p:nvSpPr>
        <p:spPr bwMode="auto">
          <a:xfrm>
            <a:off x="3995738" y="2500313"/>
            <a:ext cx="0" cy="1584325"/>
          </a:xfrm>
          <a:prstGeom prst="line">
            <a:avLst/>
          </a:prstGeom>
          <a:noFill/>
          <a:ln w="9525">
            <a:solidFill>
              <a:srgbClr val="04AEDA"/>
            </a:solidFill>
            <a:round/>
            <a:headEnd/>
            <a:tailEnd/>
          </a:ln>
          <a:effectLst>
            <a:prstShdw prst="shdw17" dist="17961" dir="2700000">
              <a:srgbClr val="026883"/>
            </a:prstShdw>
          </a:effectLst>
        </p:spPr>
        <p:txBody>
          <a:bodyPr/>
          <a:lstStyle/>
          <a:p>
            <a:endParaRPr lang="zh-CN" altLang="en-US"/>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12</a:t>
            </a:r>
            <a:endParaRPr lang="es-ES" altLang="zh-CN" sz="1200" b="1">
              <a:solidFill>
                <a:srgbClr val="04AEDA"/>
              </a:solidFill>
              <a:latin typeface="Calibri" pitchFamily="34" charset="0"/>
            </a:endParaRPr>
          </a:p>
        </p:txBody>
      </p:sp>
      <p:cxnSp>
        <p:nvCxnSpPr>
          <p:cNvPr id="32" name="直接连接符 31"/>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56323"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56324" name="矩形 34"/>
          <p:cNvSpPr>
            <a:spLocks noChangeArrowheads="1"/>
          </p:cNvSpPr>
          <p:nvPr/>
        </p:nvSpPr>
        <p:spPr bwMode="auto">
          <a:xfrm>
            <a:off x="214313" y="142875"/>
            <a:ext cx="4642618" cy="425758"/>
          </a:xfrm>
          <a:prstGeom prst="rect">
            <a:avLst/>
          </a:prstGeom>
          <a:noFill/>
          <a:ln w="9525">
            <a:noFill/>
            <a:miter lim="800000"/>
            <a:headEnd/>
            <a:tailEnd/>
          </a:ln>
        </p:spPr>
        <p:txBody>
          <a:bodyPr wrap="none">
            <a:spAutoFit/>
          </a:bodyPr>
          <a:lstStyle/>
          <a:p>
            <a:pPr>
              <a:lnSpc>
                <a:spcPts val="2563"/>
              </a:lnSpc>
            </a:pPr>
            <a:r>
              <a:rPr lang="zh-CN" altLang="en-US" sz="2000" b="1" dirty="0">
                <a:latin typeface="微软雅黑" pitchFamily="34" charset="-122"/>
                <a:ea typeface="微软雅黑" pitchFamily="34" charset="-122"/>
              </a:rPr>
              <a:t>第二节   </a:t>
            </a:r>
            <a:r>
              <a:rPr lang="zh-CN" altLang="en-US" b="1" dirty="0">
                <a:latin typeface="微软雅黑" pitchFamily="34" charset="-122"/>
                <a:ea typeface="微软雅黑" pitchFamily="34" charset="-122"/>
              </a:rPr>
              <a:t>二、明清时期中欧之间的贸易关系</a:t>
            </a:r>
            <a:endParaRPr lang="en-US" altLang="zh-CN" sz="2000" b="1" dirty="0">
              <a:latin typeface="微软雅黑" pitchFamily="34" charset="-122"/>
              <a:ea typeface="微软雅黑" pitchFamily="34" charset="-122"/>
            </a:endParaRPr>
          </a:p>
        </p:txBody>
      </p:sp>
      <p:sp>
        <p:nvSpPr>
          <p:cNvPr id="167959" name="Rectangle 23"/>
          <p:cNvSpPr>
            <a:spLocks noChangeArrowheads="1"/>
          </p:cNvSpPr>
          <p:nvPr/>
        </p:nvSpPr>
        <p:spPr bwMode="auto">
          <a:xfrm>
            <a:off x="179512" y="627534"/>
            <a:ext cx="2557110"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smtClean="0">
                <a:sym typeface="Wingdings 2"/>
              </a:rPr>
              <a:t></a:t>
            </a:r>
            <a:r>
              <a:rPr lang="zh-CN" altLang="en-US" b="1" dirty="0" smtClean="0">
                <a:latin typeface="微软雅黑" pitchFamily="34" charset="-122"/>
                <a:ea typeface="微软雅黑" pitchFamily="34" charset="-122"/>
              </a:rPr>
              <a:t>中</a:t>
            </a:r>
            <a:r>
              <a:rPr lang="zh-CN" altLang="en-US" b="1" dirty="0">
                <a:latin typeface="微软雅黑" pitchFamily="34" charset="-122"/>
                <a:ea typeface="微软雅黑" pitchFamily="34" charset="-122"/>
              </a:rPr>
              <a:t>欧贸易的主要商品</a:t>
            </a:r>
            <a:r>
              <a:rPr lang="zh-CN" altLang="en-US" dirty="0"/>
              <a:t> </a:t>
            </a:r>
          </a:p>
        </p:txBody>
      </p:sp>
      <p:pic>
        <p:nvPicPr>
          <p:cNvPr id="56326" name="Picture 9" descr="C:\Users\iamisis\Desktop\MetroStation_2.0_XiaZaiBa\metrostation_by_yankoa-d312tty\PNG\Navigation\blue\MB_0014_world1.png"/>
          <p:cNvPicPr>
            <a:picLocks noChangeAspect="1" noChangeArrowheads="1"/>
          </p:cNvPicPr>
          <p:nvPr/>
        </p:nvPicPr>
        <p:blipFill>
          <a:blip r:embed="rId3" cstate="print"/>
          <a:srcRect/>
          <a:stretch>
            <a:fillRect/>
          </a:stretch>
        </p:blipFill>
        <p:spPr bwMode="auto">
          <a:xfrm>
            <a:off x="468313" y="2643188"/>
            <a:ext cx="1584325" cy="1466850"/>
          </a:xfrm>
          <a:prstGeom prst="rect">
            <a:avLst/>
          </a:prstGeom>
          <a:noFill/>
          <a:ln w="9525">
            <a:noFill/>
            <a:miter lim="800000"/>
            <a:headEnd/>
            <a:tailEnd/>
          </a:ln>
        </p:spPr>
      </p:pic>
      <p:sp>
        <p:nvSpPr>
          <p:cNvPr id="157733" name="Rectangle 37"/>
          <p:cNvSpPr>
            <a:spLocks noChangeArrowheads="1"/>
          </p:cNvSpPr>
          <p:nvPr/>
        </p:nvSpPr>
        <p:spPr bwMode="auto">
          <a:xfrm>
            <a:off x="971550" y="2787650"/>
            <a:ext cx="593725"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600" b="1" dirty="0">
                <a:latin typeface="微软雅黑" pitchFamily="34" charset="-122"/>
                <a:ea typeface="微软雅黑" pitchFamily="34" charset="-122"/>
              </a:rPr>
              <a:t>茶叶</a:t>
            </a:r>
          </a:p>
        </p:txBody>
      </p:sp>
      <p:sp>
        <p:nvSpPr>
          <p:cNvPr id="157734" name="Rectangle 38"/>
          <p:cNvSpPr>
            <a:spLocks noChangeArrowheads="1"/>
          </p:cNvSpPr>
          <p:nvPr/>
        </p:nvSpPr>
        <p:spPr bwMode="auto">
          <a:xfrm>
            <a:off x="971550" y="3579813"/>
            <a:ext cx="593725"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600" b="1" dirty="0">
                <a:latin typeface="微软雅黑" pitchFamily="34" charset="-122"/>
                <a:ea typeface="微软雅黑" pitchFamily="34" charset="-122"/>
              </a:rPr>
              <a:t>贸易</a:t>
            </a:r>
          </a:p>
        </p:txBody>
      </p:sp>
      <p:sp>
        <p:nvSpPr>
          <p:cNvPr id="56329" name="AutoShape 40" descr="u=1044887666,1472593463&amp;fm=21&amp;gp=0"/>
          <p:cNvSpPr>
            <a:spLocks noChangeAspect="1" noChangeArrowheads="1"/>
          </p:cNvSpPr>
          <p:nvPr/>
        </p:nvSpPr>
        <p:spPr bwMode="auto">
          <a:xfrm>
            <a:off x="3148013" y="1524000"/>
            <a:ext cx="2847975" cy="2095500"/>
          </a:xfrm>
          <a:prstGeom prst="rect">
            <a:avLst/>
          </a:prstGeom>
          <a:noFill/>
          <a:ln w="9525">
            <a:noFill/>
            <a:miter lim="800000"/>
            <a:headEnd/>
            <a:tailEnd/>
          </a:ln>
        </p:spPr>
        <p:txBody>
          <a:bodyPr/>
          <a:lstStyle/>
          <a:p>
            <a:endParaRPr lang="zh-CN" altLang="en-US"/>
          </a:p>
        </p:txBody>
      </p:sp>
      <p:sp>
        <p:nvSpPr>
          <p:cNvPr id="56330" name="AutoShape 42" descr="u=1044887666,1472593463&amp;fm=21&amp;gp=0"/>
          <p:cNvSpPr>
            <a:spLocks noChangeAspect="1" noChangeArrowheads="1"/>
          </p:cNvSpPr>
          <p:nvPr/>
        </p:nvSpPr>
        <p:spPr bwMode="auto">
          <a:xfrm>
            <a:off x="3148013" y="1524000"/>
            <a:ext cx="2847975" cy="2095500"/>
          </a:xfrm>
          <a:prstGeom prst="rect">
            <a:avLst/>
          </a:prstGeom>
          <a:noFill/>
          <a:ln w="9525">
            <a:noFill/>
            <a:miter lim="800000"/>
            <a:headEnd/>
            <a:tailEnd/>
          </a:ln>
        </p:spPr>
        <p:txBody>
          <a:bodyPr/>
          <a:lstStyle/>
          <a:p>
            <a:endParaRPr lang="zh-CN" altLang="en-US"/>
          </a:p>
        </p:txBody>
      </p:sp>
      <p:sp>
        <p:nvSpPr>
          <p:cNvPr id="56331" name="AutoShape 44" descr="u=1044887666,1472593463&amp;fm=21&amp;gp=0"/>
          <p:cNvSpPr>
            <a:spLocks noChangeAspect="1" noChangeArrowheads="1"/>
          </p:cNvSpPr>
          <p:nvPr/>
        </p:nvSpPr>
        <p:spPr bwMode="auto">
          <a:xfrm>
            <a:off x="3148013" y="1524000"/>
            <a:ext cx="2847975" cy="2095500"/>
          </a:xfrm>
          <a:prstGeom prst="rect">
            <a:avLst/>
          </a:prstGeom>
          <a:noFill/>
          <a:ln w="9525">
            <a:noFill/>
            <a:miter lim="800000"/>
            <a:headEnd/>
            <a:tailEnd/>
          </a:ln>
        </p:spPr>
        <p:txBody>
          <a:bodyPr/>
          <a:lstStyle/>
          <a:p>
            <a:endParaRPr lang="zh-CN" altLang="en-US"/>
          </a:p>
        </p:txBody>
      </p:sp>
      <p:sp>
        <p:nvSpPr>
          <p:cNvPr id="56332" name="AutoShape 8"/>
          <p:cNvSpPr>
            <a:spLocks noChangeArrowheads="1"/>
          </p:cNvSpPr>
          <p:nvPr/>
        </p:nvSpPr>
        <p:spPr bwMode="auto">
          <a:xfrm>
            <a:off x="3924300" y="627063"/>
            <a:ext cx="3384550" cy="647700"/>
          </a:xfrm>
          <a:prstGeom prst="bevel">
            <a:avLst>
              <a:gd name="adj" fmla="val 12500"/>
            </a:avLst>
          </a:prstGeom>
          <a:solidFill>
            <a:srgbClr val="09BFFF"/>
          </a:solidFill>
          <a:ln w="9525">
            <a:solidFill>
              <a:srgbClr val="33CCFF"/>
            </a:solidFill>
            <a:miter lim="800000"/>
            <a:headEnd/>
            <a:tailEnd/>
          </a:ln>
          <a:effectLst>
            <a:prstShdw prst="shdw17" dist="17961" dir="2700000">
              <a:srgbClr val="1F7A99"/>
            </a:prstShdw>
          </a:effectLst>
        </p:spPr>
        <p:txBody>
          <a:bodyPr wrap="none" anchor="ctr"/>
          <a:lstStyle/>
          <a:p>
            <a:pPr algn="ctr"/>
            <a:r>
              <a:rPr lang="zh-CN" altLang="en-US" b="1" dirty="0">
                <a:solidFill>
                  <a:schemeClr val="bg1"/>
                </a:solidFill>
                <a:latin typeface="微软雅黑" pitchFamily="34" charset="-122"/>
                <a:ea typeface="微软雅黑" pitchFamily="34" charset="-122"/>
              </a:rPr>
              <a:t>中国茶叶贸易兴盛的原因</a:t>
            </a:r>
            <a:endParaRPr lang="zh-CN" altLang="en-US" dirty="0">
              <a:latin typeface="微软雅黑" pitchFamily="34" charset="-122"/>
              <a:ea typeface="微软雅黑" pitchFamily="34" charset="-122"/>
            </a:endParaRPr>
          </a:p>
        </p:txBody>
      </p:sp>
      <p:sp>
        <p:nvSpPr>
          <p:cNvPr id="56333" name="AutoShape 14"/>
          <p:cNvSpPr>
            <a:spLocks noChangeArrowheads="1"/>
          </p:cNvSpPr>
          <p:nvPr/>
        </p:nvSpPr>
        <p:spPr bwMode="auto">
          <a:xfrm rot="5400000">
            <a:off x="5471319" y="-559594"/>
            <a:ext cx="504825" cy="4176713"/>
          </a:xfrm>
          <a:prstGeom prst="rightArrow">
            <a:avLst>
              <a:gd name="adj1" fmla="val 67750"/>
              <a:gd name="adj2" fmla="val 66167"/>
            </a:avLst>
          </a:prstGeom>
          <a:solidFill>
            <a:srgbClr val="C6F2FE"/>
          </a:solidFill>
          <a:ln w="28575" algn="ctr">
            <a:solidFill>
              <a:srgbClr val="C6F2FE"/>
            </a:solidFill>
            <a:miter lim="800000"/>
            <a:headEnd/>
            <a:tailEnd/>
          </a:ln>
        </p:spPr>
        <p:txBody>
          <a:bodyPr anchor="ctr"/>
          <a:lstStyle/>
          <a:p>
            <a:pPr algn="ctr"/>
            <a:endParaRPr lang="zh-CN" altLang="en-US"/>
          </a:p>
        </p:txBody>
      </p:sp>
      <p:sp>
        <p:nvSpPr>
          <p:cNvPr id="56334" name="矩形 21"/>
          <p:cNvSpPr>
            <a:spLocks noChangeArrowheads="1"/>
          </p:cNvSpPr>
          <p:nvPr/>
        </p:nvSpPr>
        <p:spPr bwMode="auto">
          <a:xfrm>
            <a:off x="2124075" y="1851025"/>
            <a:ext cx="7019925" cy="433388"/>
          </a:xfrm>
          <a:prstGeom prst="rect">
            <a:avLst/>
          </a:prstGeom>
          <a:noFill/>
          <a:ln w="38100" cap="rnd" algn="ctr">
            <a:solidFill>
              <a:srgbClr val="04AEDA"/>
            </a:solidFill>
            <a:prstDash val="sysDot"/>
            <a:miter lim="800000"/>
            <a:headEnd/>
            <a:tailEnd/>
          </a:ln>
        </p:spPr>
        <p:txBody>
          <a:bodyPr anchor="ctr"/>
          <a:lstStyle/>
          <a:p>
            <a:pPr algn="ctr"/>
            <a:endParaRPr lang="zh-CN" altLang="en-US">
              <a:solidFill>
                <a:srgbClr val="FFFFFF"/>
              </a:solidFill>
              <a:latin typeface="Calibri" pitchFamily="34" charset="0"/>
            </a:endParaRPr>
          </a:p>
        </p:txBody>
      </p:sp>
      <p:sp>
        <p:nvSpPr>
          <p:cNvPr id="157744" name="Rectangle 48"/>
          <p:cNvSpPr>
            <a:spLocks noChangeArrowheads="1"/>
          </p:cNvSpPr>
          <p:nvPr/>
        </p:nvSpPr>
        <p:spPr bwMode="auto">
          <a:xfrm>
            <a:off x="3348038" y="1276350"/>
            <a:ext cx="4968875"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zh-CN" altLang="en-US" sz="1400" b="1" dirty="0"/>
              <a:t>              </a:t>
            </a:r>
            <a:r>
              <a:rPr lang="zh-CN" altLang="en-US" sz="1400" b="1" dirty="0">
                <a:latin typeface="微软雅黑" pitchFamily="34" charset="-122"/>
                <a:ea typeface="微软雅黑" pitchFamily="34" charset="-122"/>
              </a:rPr>
              <a:t>以英国市场需求和英国公司经营为主导</a:t>
            </a:r>
            <a:r>
              <a:rPr lang="zh-CN" altLang="en-US" dirty="0">
                <a:latin typeface="微软雅黑" pitchFamily="34" charset="-122"/>
                <a:ea typeface="微软雅黑" pitchFamily="34" charset="-122"/>
              </a:rPr>
              <a:t> </a:t>
            </a:r>
          </a:p>
        </p:txBody>
      </p:sp>
      <p:sp>
        <p:nvSpPr>
          <p:cNvPr id="157745" name="Rectangle 49"/>
          <p:cNvSpPr>
            <a:spLocks noChangeArrowheads="1"/>
          </p:cNvSpPr>
          <p:nvPr/>
        </p:nvSpPr>
        <p:spPr bwMode="auto">
          <a:xfrm>
            <a:off x="2123728" y="1922562"/>
            <a:ext cx="7267158"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defRPr/>
            </a:pPr>
            <a:r>
              <a:rPr lang="zh-CN" altLang="en-US" sz="1400" b="1" dirty="0" smtClean="0">
                <a:sym typeface="Wingdings"/>
              </a:rPr>
              <a:t> </a:t>
            </a:r>
            <a:r>
              <a:rPr lang="en-US" altLang="zh-CN" sz="1400" b="1" dirty="0" smtClean="0">
                <a:latin typeface="微软雅黑" pitchFamily="34" charset="-122"/>
                <a:ea typeface="微软雅黑" pitchFamily="34" charset="-122"/>
              </a:rPr>
              <a:t>1720</a:t>
            </a:r>
            <a:r>
              <a:rPr lang="zh-CN" altLang="en-US" sz="1400" b="1" dirty="0">
                <a:latin typeface="微软雅黑" pitchFamily="34" charset="-122"/>
                <a:ea typeface="微软雅黑" pitchFamily="34" charset="-122"/>
              </a:rPr>
              <a:t>年英国</a:t>
            </a:r>
            <a:r>
              <a:rPr lang="zh-CN" altLang="en-US" sz="1400" b="1" dirty="0" smtClean="0">
                <a:latin typeface="微软雅黑" pitchFamily="34" charset="-122"/>
                <a:ea typeface="微软雅黑" pitchFamily="34" charset="-122"/>
              </a:rPr>
              <a:t>人有引</a:t>
            </a:r>
            <a:r>
              <a:rPr lang="zh-CN" altLang="en-US" sz="1400" b="1" dirty="0">
                <a:latin typeface="微软雅黑" pitchFamily="34" charset="-122"/>
                <a:ea typeface="微软雅黑" pitchFamily="34" charset="-122"/>
              </a:rPr>
              <a:t>用下午茶和黄昏茶的习惯，为欧洲的茶叶消费提供了巨大的市场 </a:t>
            </a:r>
          </a:p>
        </p:txBody>
      </p:sp>
      <p:sp>
        <p:nvSpPr>
          <p:cNvPr id="56337" name="矩形 21"/>
          <p:cNvSpPr>
            <a:spLocks noChangeArrowheads="1"/>
          </p:cNvSpPr>
          <p:nvPr/>
        </p:nvSpPr>
        <p:spPr bwMode="auto">
          <a:xfrm>
            <a:off x="2124075" y="2355850"/>
            <a:ext cx="7019925" cy="433388"/>
          </a:xfrm>
          <a:prstGeom prst="rect">
            <a:avLst/>
          </a:prstGeom>
          <a:noFill/>
          <a:ln w="38100" cap="rnd" algn="ctr">
            <a:solidFill>
              <a:srgbClr val="04AEDA"/>
            </a:solidFill>
            <a:prstDash val="sysDot"/>
            <a:miter lim="800000"/>
            <a:headEnd/>
            <a:tailEnd/>
          </a:ln>
        </p:spPr>
        <p:txBody>
          <a:bodyPr anchor="ctr"/>
          <a:lstStyle/>
          <a:p>
            <a:pPr algn="ctr"/>
            <a:endParaRPr lang="zh-CN" altLang="en-US">
              <a:solidFill>
                <a:srgbClr val="FFFFFF"/>
              </a:solidFill>
              <a:latin typeface="Calibri" pitchFamily="34" charset="0"/>
            </a:endParaRPr>
          </a:p>
        </p:txBody>
      </p:sp>
      <p:sp>
        <p:nvSpPr>
          <p:cNvPr id="56338" name="矩形 21"/>
          <p:cNvSpPr>
            <a:spLocks noChangeArrowheads="1"/>
          </p:cNvSpPr>
          <p:nvPr/>
        </p:nvSpPr>
        <p:spPr bwMode="auto">
          <a:xfrm>
            <a:off x="2124075" y="2859088"/>
            <a:ext cx="7019925" cy="433387"/>
          </a:xfrm>
          <a:prstGeom prst="rect">
            <a:avLst/>
          </a:prstGeom>
          <a:noFill/>
          <a:ln w="38100" cap="rnd" algn="ctr">
            <a:solidFill>
              <a:srgbClr val="04AEDA"/>
            </a:solidFill>
            <a:prstDash val="sysDot"/>
            <a:miter lim="800000"/>
            <a:headEnd/>
            <a:tailEnd/>
          </a:ln>
        </p:spPr>
        <p:txBody>
          <a:bodyPr anchor="ctr"/>
          <a:lstStyle/>
          <a:p>
            <a:pPr algn="ctr"/>
            <a:endParaRPr lang="zh-CN" altLang="en-US">
              <a:solidFill>
                <a:srgbClr val="FFFFFF"/>
              </a:solidFill>
              <a:latin typeface="Calibri" pitchFamily="34" charset="0"/>
            </a:endParaRPr>
          </a:p>
        </p:txBody>
      </p:sp>
      <p:sp>
        <p:nvSpPr>
          <p:cNvPr id="56339" name="矩形 21"/>
          <p:cNvSpPr>
            <a:spLocks noChangeArrowheads="1"/>
          </p:cNvSpPr>
          <p:nvPr/>
        </p:nvSpPr>
        <p:spPr bwMode="auto">
          <a:xfrm>
            <a:off x="2124075" y="3363913"/>
            <a:ext cx="7019925" cy="433387"/>
          </a:xfrm>
          <a:prstGeom prst="rect">
            <a:avLst/>
          </a:prstGeom>
          <a:noFill/>
          <a:ln w="38100" cap="rnd" algn="ctr">
            <a:solidFill>
              <a:srgbClr val="04AEDA"/>
            </a:solidFill>
            <a:prstDash val="sysDot"/>
            <a:miter lim="800000"/>
            <a:headEnd/>
            <a:tailEnd/>
          </a:ln>
        </p:spPr>
        <p:txBody>
          <a:bodyPr anchor="ctr"/>
          <a:lstStyle/>
          <a:p>
            <a:pPr algn="ctr"/>
            <a:endParaRPr lang="zh-CN" altLang="en-US">
              <a:solidFill>
                <a:srgbClr val="FFFFFF"/>
              </a:solidFill>
              <a:latin typeface="Calibri" pitchFamily="34" charset="0"/>
            </a:endParaRPr>
          </a:p>
        </p:txBody>
      </p:sp>
      <p:sp>
        <p:nvSpPr>
          <p:cNvPr id="56340" name="矩形 21"/>
          <p:cNvSpPr>
            <a:spLocks noChangeArrowheads="1"/>
          </p:cNvSpPr>
          <p:nvPr/>
        </p:nvSpPr>
        <p:spPr bwMode="auto">
          <a:xfrm>
            <a:off x="2124075" y="3867150"/>
            <a:ext cx="7019925" cy="433388"/>
          </a:xfrm>
          <a:prstGeom prst="rect">
            <a:avLst/>
          </a:prstGeom>
          <a:noFill/>
          <a:ln w="38100" cap="rnd" algn="ctr">
            <a:solidFill>
              <a:srgbClr val="04AEDA"/>
            </a:solidFill>
            <a:prstDash val="sysDot"/>
            <a:miter lim="800000"/>
            <a:headEnd/>
            <a:tailEnd/>
          </a:ln>
        </p:spPr>
        <p:txBody>
          <a:bodyPr anchor="ctr"/>
          <a:lstStyle/>
          <a:p>
            <a:pPr algn="ctr"/>
            <a:endParaRPr lang="zh-CN" altLang="en-US">
              <a:solidFill>
                <a:srgbClr val="FFFFFF"/>
              </a:solidFill>
              <a:latin typeface="Calibri" pitchFamily="34" charset="0"/>
            </a:endParaRPr>
          </a:p>
        </p:txBody>
      </p:sp>
      <p:sp>
        <p:nvSpPr>
          <p:cNvPr id="157750" name="Rectangle 54"/>
          <p:cNvSpPr>
            <a:spLocks noChangeArrowheads="1"/>
          </p:cNvSpPr>
          <p:nvPr/>
        </p:nvSpPr>
        <p:spPr bwMode="auto">
          <a:xfrm>
            <a:off x="2123727" y="2425799"/>
            <a:ext cx="7128223"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defRPr/>
            </a:pPr>
            <a:r>
              <a:rPr lang="zh-CN" altLang="en-US" sz="1400" b="1" dirty="0" smtClean="0">
                <a:sym typeface="Wingdings"/>
              </a:rPr>
              <a:t></a:t>
            </a:r>
            <a:r>
              <a:rPr lang="zh-CN" altLang="en-US" sz="1400" b="1" dirty="0" smtClean="0">
                <a:latin typeface="微软雅黑" pitchFamily="34" charset="-122"/>
                <a:ea typeface="微软雅黑" pitchFamily="34" charset="-122"/>
              </a:rPr>
              <a:t>欧</a:t>
            </a:r>
            <a:r>
              <a:rPr lang="zh-CN" altLang="en-US" sz="1400" b="1" dirty="0">
                <a:latin typeface="微软雅黑" pitchFamily="34" charset="-122"/>
                <a:ea typeface="微软雅黑" pitchFamily="34" charset="-122"/>
              </a:rPr>
              <a:t>洲最大的茶叶消费市场在英国，每年最少消耗茶叶</a:t>
            </a:r>
            <a:r>
              <a:rPr lang="en-US" altLang="zh-CN" sz="1400" b="1" dirty="0">
                <a:latin typeface="微软雅黑" pitchFamily="34" charset="-122"/>
                <a:ea typeface="微软雅黑" pitchFamily="34" charset="-122"/>
              </a:rPr>
              <a:t>1333.8</a:t>
            </a:r>
            <a:r>
              <a:rPr lang="zh-CN" altLang="en-US" sz="1400" b="1" dirty="0">
                <a:latin typeface="微软雅黑" pitchFamily="34" charset="-122"/>
                <a:ea typeface="微软雅黑" pitchFamily="34" charset="-122"/>
              </a:rPr>
              <a:t>万磅，年人</a:t>
            </a:r>
            <a:r>
              <a:rPr lang="zh-CN" altLang="en-US" sz="1400" b="1" dirty="0" smtClean="0">
                <a:latin typeface="微软雅黑" pitchFamily="34" charset="-122"/>
                <a:ea typeface="微软雅黑" pitchFamily="34" charset="-122"/>
              </a:rPr>
              <a:t>均</a:t>
            </a:r>
            <a:r>
              <a:rPr lang="en-US" altLang="zh-CN" sz="1400" b="1" dirty="0" smtClean="0">
                <a:latin typeface="微软雅黑" pitchFamily="34" charset="-122"/>
                <a:ea typeface="微软雅黑" pitchFamily="34" charset="-122"/>
              </a:rPr>
              <a:t>1.66</a:t>
            </a:r>
            <a:r>
              <a:rPr lang="zh-CN" altLang="en-US" sz="1400" b="1" dirty="0">
                <a:latin typeface="微软雅黑" pitchFamily="34" charset="-122"/>
                <a:ea typeface="微软雅黑" pitchFamily="34" charset="-122"/>
              </a:rPr>
              <a:t>磅 </a:t>
            </a:r>
          </a:p>
        </p:txBody>
      </p:sp>
      <p:sp>
        <p:nvSpPr>
          <p:cNvPr id="157751" name="Rectangle 55"/>
          <p:cNvSpPr>
            <a:spLocks noChangeArrowheads="1"/>
          </p:cNvSpPr>
          <p:nvPr/>
        </p:nvSpPr>
        <p:spPr bwMode="auto">
          <a:xfrm>
            <a:off x="2124075" y="2931790"/>
            <a:ext cx="7019925" cy="341632"/>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nSpc>
                <a:spcPct val="90000"/>
              </a:lnSpc>
              <a:defRPr/>
            </a:pPr>
            <a:r>
              <a:rPr lang="zh-CN" altLang="en-US" sz="1400" b="1" dirty="0" smtClean="0">
                <a:sym typeface="Wingdings"/>
              </a:rPr>
              <a:t> </a:t>
            </a:r>
            <a:r>
              <a:rPr lang="en-US" altLang="zh-CN" sz="1400" b="1" dirty="0" smtClean="0">
                <a:latin typeface="微软雅黑" pitchFamily="34" charset="-122"/>
                <a:ea typeface="微软雅黑" pitchFamily="34" charset="-122"/>
              </a:rPr>
              <a:t>1784</a:t>
            </a:r>
            <a:r>
              <a:rPr lang="zh-CN" altLang="en-US" sz="1400" b="1" dirty="0" smtClean="0">
                <a:latin typeface="微软雅黑" pitchFamily="34" charset="-122"/>
                <a:ea typeface="微软雅黑" pitchFamily="34" charset="-122"/>
              </a:rPr>
              <a:t>年通</a:t>
            </a:r>
            <a:r>
              <a:rPr lang="zh-CN" altLang="en-US" sz="1400" b="1" dirty="0">
                <a:latin typeface="微软雅黑" pitchFamily="34" charset="-122"/>
                <a:ea typeface="微软雅黑" pitchFamily="34" charset="-122"/>
              </a:rPr>
              <a:t>过</a:t>
            </a:r>
            <a:r>
              <a:rPr lang="en-US" altLang="zh-CN" sz="1400" b="1" dirty="0">
                <a:latin typeface="微软雅黑" pitchFamily="34" charset="-122"/>
                <a:ea typeface="微软雅黑" pitchFamily="34" charset="-122"/>
              </a:rPr>
              <a:t>《</a:t>
            </a:r>
            <a:r>
              <a:rPr lang="zh-CN" altLang="en-US" sz="1400" b="1" dirty="0">
                <a:latin typeface="微软雅黑" pitchFamily="34" charset="-122"/>
                <a:ea typeface="微软雅黑" pitchFamily="34" charset="-122"/>
              </a:rPr>
              <a:t>减税法令</a:t>
            </a:r>
            <a:r>
              <a:rPr lang="en-US" altLang="zh-CN" sz="1400" b="1" dirty="0" smtClean="0">
                <a:latin typeface="微软雅黑" pitchFamily="34" charset="-122"/>
                <a:ea typeface="微软雅黑" pitchFamily="34" charset="-122"/>
              </a:rPr>
              <a:t>》</a:t>
            </a:r>
            <a:r>
              <a:rPr lang="zh-CN" altLang="en-US" sz="1400" b="1" dirty="0" smtClean="0">
                <a:latin typeface="微软雅黑" pitchFamily="34" charset="-122"/>
                <a:ea typeface="微软雅黑" pitchFamily="34" charset="-122"/>
              </a:rPr>
              <a:t>将</a:t>
            </a:r>
            <a:r>
              <a:rPr lang="zh-CN" altLang="en-US" sz="1400" b="1" dirty="0">
                <a:latin typeface="微软雅黑" pitchFamily="34" charset="-122"/>
                <a:ea typeface="微软雅黑" pitchFamily="34" charset="-122"/>
              </a:rPr>
              <a:t>茶叶税降至</a:t>
            </a:r>
            <a:r>
              <a:rPr lang="en-US" altLang="zh-CN" sz="1400" b="1" dirty="0">
                <a:latin typeface="微软雅黑" pitchFamily="34" charset="-122"/>
                <a:ea typeface="微软雅黑" pitchFamily="34" charset="-122"/>
              </a:rPr>
              <a:t>12.5</a:t>
            </a:r>
            <a:r>
              <a:rPr lang="zh-CN" altLang="en-US" sz="1400" b="1" dirty="0">
                <a:latin typeface="微软雅黑" pitchFamily="34" charset="-122"/>
                <a:ea typeface="微软雅黑" pitchFamily="34" charset="-122"/>
              </a:rPr>
              <a:t>％，</a:t>
            </a:r>
            <a:r>
              <a:rPr lang="zh-CN" altLang="en-US" sz="1400" b="1" dirty="0" smtClean="0">
                <a:latin typeface="微软雅黑" pitchFamily="34" charset="-122"/>
                <a:ea typeface="微软雅黑" pitchFamily="34" charset="-122"/>
              </a:rPr>
              <a:t>使茶</a:t>
            </a:r>
            <a:r>
              <a:rPr lang="zh-CN" altLang="en-US" sz="1400" b="1" dirty="0">
                <a:latin typeface="微软雅黑" pitchFamily="34" charset="-122"/>
                <a:ea typeface="微软雅黑" pitchFamily="34" charset="-122"/>
              </a:rPr>
              <a:t>叶销售</a:t>
            </a:r>
            <a:r>
              <a:rPr lang="zh-CN" altLang="en-US" sz="1400" b="1" dirty="0" smtClean="0">
                <a:latin typeface="微软雅黑" pitchFamily="34" charset="-122"/>
                <a:ea typeface="微软雅黑" pitchFamily="34" charset="-122"/>
              </a:rPr>
              <a:t>量剧增，</a:t>
            </a:r>
            <a:r>
              <a:rPr lang="zh-CN" altLang="en-US" sz="1400" b="1" dirty="0">
                <a:latin typeface="微软雅黑" pitchFamily="34" charset="-122"/>
                <a:ea typeface="微软雅黑" pitchFamily="34" charset="-122"/>
              </a:rPr>
              <a:t>进口</a:t>
            </a:r>
            <a:r>
              <a:rPr lang="zh-CN" altLang="en-US" sz="1400" b="1" dirty="0" smtClean="0">
                <a:latin typeface="微软雅黑" pitchFamily="34" charset="-122"/>
                <a:ea typeface="微软雅黑" pitchFamily="34" charset="-122"/>
              </a:rPr>
              <a:t>量扩</a:t>
            </a:r>
            <a:r>
              <a:rPr lang="zh-CN" altLang="en-US" sz="1400" b="1" dirty="0">
                <a:latin typeface="微软雅黑" pitchFamily="34" charset="-122"/>
                <a:ea typeface="微软雅黑" pitchFamily="34" charset="-122"/>
              </a:rPr>
              <a:t>大</a:t>
            </a:r>
            <a:r>
              <a:rPr lang="zh-CN" altLang="en-US" dirty="0">
                <a:latin typeface="微软雅黑" pitchFamily="34" charset="-122"/>
                <a:ea typeface="微软雅黑" pitchFamily="34" charset="-122"/>
              </a:rPr>
              <a:t> </a:t>
            </a:r>
          </a:p>
        </p:txBody>
      </p:sp>
      <p:sp>
        <p:nvSpPr>
          <p:cNvPr id="157752" name="Rectangle 56"/>
          <p:cNvSpPr>
            <a:spLocks noChangeArrowheads="1"/>
          </p:cNvSpPr>
          <p:nvPr/>
        </p:nvSpPr>
        <p:spPr bwMode="auto">
          <a:xfrm>
            <a:off x="2124075" y="3464025"/>
            <a:ext cx="7095212"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zh-CN" altLang="en-US" sz="1400" b="1" dirty="0" smtClean="0">
                <a:sym typeface="Wingdings"/>
              </a:rPr>
              <a:t> </a:t>
            </a:r>
            <a:r>
              <a:rPr lang="en-US" altLang="zh-CN" sz="1400" b="1" dirty="0" smtClean="0">
                <a:latin typeface="微软雅黑" pitchFamily="34" charset="-122"/>
                <a:ea typeface="微软雅黑" pitchFamily="34" charset="-122"/>
              </a:rPr>
              <a:t>1795</a:t>
            </a:r>
            <a:r>
              <a:rPr lang="zh-CN" altLang="en-US" sz="1400" b="1" dirty="0">
                <a:latin typeface="微软雅黑" pitchFamily="34" charset="-122"/>
                <a:ea typeface="微软雅黑" pitchFamily="34" charset="-122"/>
              </a:rPr>
              <a:t>年后欧洲大陆的东印度公司纷纷倒闭，英国公司与英国散商是独揽中欧茶叶贸易</a:t>
            </a:r>
            <a:r>
              <a:rPr lang="zh-CN" altLang="en-US" sz="1400" b="1" dirty="0"/>
              <a:t> </a:t>
            </a:r>
          </a:p>
        </p:txBody>
      </p:sp>
      <p:sp>
        <p:nvSpPr>
          <p:cNvPr id="157753" name="Rectangle 57"/>
          <p:cNvSpPr>
            <a:spLocks noChangeArrowheads="1"/>
          </p:cNvSpPr>
          <p:nvPr/>
        </p:nvSpPr>
        <p:spPr bwMode="auto">
          <a:xfrm>
            <a:off x="2124075" y="3865841"/>
            <a:ext cx="5115503"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zh-CN" altLang="en-US" sz="1400" b="1" dirty="0" smtClean="0">
                <a:sym typeface="Wingdings"/>
              </a:rPr>
              <a:t> </a:t>
            </a:r>
            <a:r>
              <a:rPr lang="en-US" altLang="zh-CN" sz="1400" b="1" dirty="0" smtClean="0">
                <a:latin typeface="微软雅黑" pitchFamily="34" charset="-122"/>
                <a:ea typeface="微软雅黑" pitchFamily="34" charset="-122"/>
              </a:rPr>
              <a:t>19</a:t>
            </a:r>
            <a:r>
              <a:rPr lang="zh-CN" altLang="en-US" sz="1400" b="1" dirty="0">
                <a:latin typeface="微软雅黑" pitchFamily="34" charset="-122"/>
                <a:ea typeface="微软雅黑" pitchFamily="34" charset="-122"/>
              </a:rPr>
              <a:t>世纪中后期中国茶叶的三分之一都通过英国商人销往欧洲</a:t>
            </a:r>
            <a:r>
              <a:rPr lang="zh-CN" altLang="en-US" dirty="0">
                <a:latin typeface="微软雅黑" pitchFamily="34" charset="-122"/>
                <a:ea typeface="微软雅黑" pitchFamily="34" charset="-122"/>
              </a:rPr>
              <a:t> </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5"/>
          <p:cNvSpPr txBox="1">
            <a:spLocks noChangeArrowheads="1"/>
          </p:cNvSpPr>
          <p:nvPr/>
        </p:nvSpPr>
        <p:spPr bwMode="auto">
          <a:xfrm>
            <a:off x="0" y="0"/>
            <a:ext cx="8358188" cy="1204913"/>
          </a:xfrm>
          <a:prstGeom prst="rect">
            <a:avLst/>
          </a:prstGeom>
          <a:noFill/>
          <a:ln w="9525">
            <a:noFill/>
            <a:miter lim="800000"/>
            <a:headEnd/>
            <a:tailEnd/>
          </a:ln>
        </p:spPr>
        <p:txBody>
          <a:bodyPr>
            <a:spAutoFit/>
          </a:bodyPr>
          <a:lstStyle/>
          <a:p>
            <a:pPr marL="457200" indent="-457200">
              <a:lnSpc>
                <a:spcPts val="3600"/>
              </a:lnSpc>
            </a:pPr>
            <a:r>
              <a:rPr lang="en-US" altLang="zh-CN" dirty="0"/>
              <a:t>  </a:t>
            </a:r>
            <a:r>
              <a:rPr lang="zh-CN" altLang="en-US" sz="2000" b="1" dirty="0">
                <a:latin typeface="微软雅黑" pitchFamily="34" charset="-122"/>
                <a:ea typeface="微软雅黑" pitchFamily="34" charset="-122"/>
              </a:rPr>
              <a:t>第六章  明清时期中西文化的撞击与交流</a:t>
            </a:r>
            <a:endParaRPr lang="en-US" altLang="zh-CN" sz="2000" dirty="0">
              <a:latin typeface="微软雅黑" pitchFamily="34" charset="-122"/>
              <a:ea typeface="微软雅黑" pitchFamily="34" charset="-122"/>
              <a:cs typeface="微软雅黑"/>
            </a:endParaRPr>
          </a:p>
          <a:p>
            <a:pPr marL="457200" indent="-457200">
              <a:lnSpc>
                <a:spcPts val="2563"/>
              </a:lnSpc>
            </a:pPr>
            <a:endParaRPr lang="en-US" altLang="zh-CN" sz="2400" dirty="0">
              <a:latin typeface="微软雅黑"/>
              <a:ea typeface="微软雅黑"/>
              <a:cs typeface="微软雅黑"/>
            </a:endParaRPr>
          </a:p>
          <a:p>
            <a:pPr marL="457200" indent="-457200" eaLnBrk="0" hangingPunct="0">
              <a:lnSpc>
                <a:spcPts val="2600"/>
              </a:lnSpc>
            </a:pPr>
            <a:r>
              <a:rPr lang="zh-CN" altLang="en-US" sz="1600" dirty="0">
                <a:latin typeface="微软雅黑"/>
                <a:ea typeface="微软雅黑"/>
                <a:cs typeface="微软雅黑"/>
              </a:rPr>
              <a:t>                                               </a:t>
            </a:r>
            <a:endParaRPr lang="en-US" altLang="zh-CN" sz="1600" dirty="0">
              <a:latin typeface="微软雅黑"/>
              <a:ea typeface="微软雅黑"/>
              <a:cs typeface="微软雅黑"/>
            </a:endParaRPr>
          </a:p>
        </p:txBody>
      </p:sp>
      <p:sp>
        <p:nvSpPr>
          <p:cNvPr id="29698"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39" name="直接连接符 38"/>
          <p:cNvCxnSpPr/>
          <p:nvPr/>
        </p:nvCxnSpPr>
        <p:spPr>
          <a:xfrm flipH="1">
            <a:off x="214313" y="571500"/>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内容占位符 2"/>
          <p:cNvSpPr txBox="1">
            <a:spLocks/>
          </p:cNvSpPr>
          <p:nvPr/>
        </p:nvSpPr>
        <p:spPr>
          <a:xfrm>
            <a:off x="2643188" y="1071563"/>
            <a:ext cx="5715000" cy="1500187"/>
          </a:xfrm>
          <a:prstGeom prst="rect">
            <a:avLst/>
          </a:prstGeom>
        </p:spPr>
        <p:txBody>
          <a:bodyPr anchor="b">
            <a:normAutofit fontScale="25000" lnSpcReduction="20000"/>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r>
              <a:rPr lang="en-US" altLang="zh-CN" sz="5600" dirty="0">
                <a:latin typeface="微软雅黑" pitchFamily="34" charset="-122"/>
                <a:ea typeface="微软雅黑" pitchFamily="34" charset="-122"/>
              </a:rPr>
              <a:t> </a:t>
            </a:r>
            <a:endParaRPr lang="en-US" altLang="zh-CN" sz="4800" b="1"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r>
              <a:rPr lang="en-US" altLang="zh-CN" dirty="0">
                <a:solidFill>
                  <a:schemeClr val="tx1">
                    <a:tint val="75000"/>
                  </a:schemeClr>
                </a:solidFill>
                <a:latin typeface="微软雅黑" pitchFamily="34" charset="-122"/>
                <a:ea typeface="微软雅黑" pitchFamily="34" charset="-122"/>
              </a:rPr>
              <a:t> </a:t>
            </a:r>
            <a:endParaRPr lang="zh-CN" altLang="en-US" dirty="0">
              <a:solidFill>
                <a:schemeClr val="tx1">
                  <a:tint val="75000"/>
                </a:schemeClr>
              </a:solidFill>
              <a:latin typeface="微软雅黑" pitchFamily="34" charset="-122"/>
              <a:ea typeface="微软雅黑" pitchFamily="34" charset="-122"/>
            </a:endParaRPr>
          </a:p>
        </p:txBody>
      </p:sp>
      <p:sp>
        <p:nvSpPr>
          <p:cNvPr id="15" name="内容占位符 2"/>
          <p:cNvSpPr txBox="1">
            <a:spLocks/>
          </p:cNvSpPr>
          <p:nvPr/>
        </p:nvSpPr>
        <p:spPr>
          <a:xfrm>
            <a:off x="2700338" y="555625"/>
            <a:ext cx="5715000" cy="3500438"/>
          </a:xfrm>
          <a:prstGeom prst="rect">
            <a:avLst/>
          </a:prstGeom>
        </p:spPr>
        <p:txBody>
          <a:bodyPr anchor="b">
            <a:normAutofit/>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endParaRPr lang="zh-CN" altLang="en-US" dirty="0">
              <a:solidFill>
                <a:schemeClr val="tx1">
                  <a:tint val="75000"/>
                </a:schemeClr>
              </a:solidFill>
              <a:latin typeface="微软雅黑" pitchFamily="34" charset="-122"/>
              <a:ea typeface="微软雅黑" pitchFamily="34" charset="-122"/>
            </a:endParaRPr>
          </a:p>
        </p:txBody>
      </p:sp>
      <p:cxnSp>
        <p:nvCxnSpPr>
          <p:cNvPr id="32" name="直接连接符 31"/>
          <p:cNvCxnSpPr/>
          <p:nvPr/>
        </p:nvCxnSpPr>
        <p:spPr>
          <a:xfrm>
            <a:off x="3563888" y="2211710"/>
            <a:ext cx="5040560"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563888" y="2643758"/>
            <a:ext cx="5112568"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3563888" y="3075806"/>
            <a:ext cx="5112568"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29705" name="矩形 46"/>
          <p:cNvSpPr>
            <a:spLocks noChangeArrowheads="1"/>
          </p:cNvSpPr>
          <p:nvPr/>
        </p:nvSpPr>
        <p:spPr bwMode="auto">
          <a:xfrm>
            <a:off x="3708400" y="1635125"/>
            <a:ext cx="4357688" cy="366713"/>
          </a:xfrm>
          <a:prstGeom prst="rect">
            <a:avLst/>
          </a:prstGeom>
          <a:noFill/>
          <a:ln w="9525">
            <a:noFill/>
            <a:miter lim="800000"/>
            <a:headEnd/>
            <a:tailEnd/>
          </a:ln>
        </p:spPr>
        <p:txBody>
          <a:bodyPr>
            <a:spAutoFit/>
          </a:bodyPr>
          <a:lstStyle/>
          <a:p>
            <a:r>
              <a:rPr lang="zh-CN" altLang="en-US">
                <a:latin typeface="微软雅黑"/>
                <a:ea typeface="微软雅黑"/>
                <a:cs typeface="微软雅黑"/>
              </a:rPr>
              <a:t>     </a:t>
            </a:r>
          </a:p>
        </p:txBody>
      </p:sp>
      <p:sp>
        <p:nvSpPr>
          <p:cNvPr id="29706" name="Rectangle 1"/>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29707"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29708" name="Rectangle 5"/>
          <p:cNvSpPr>
            <a:spLocks noChangeArrowheads="1"/>
          </p:cNvSpPr>
          <p:nvPr/>
        </p:nvSpPr>
        <p:spPr bwMode="auto">
          <a:xfrm>
            <a:off x="428625" y="1428750"/>
            <a:ext cx="184150" cy="369888"/>
          </a:xfrm>
          <a:prstGeom prst="rect">
            <a:avLst/>
          </a:prstGeom>
          <a:noFill/>
          <a:ln w="9525">
            <a:noFill/>
            <a:miter lim="800000"/>
            <a:headEnd/>
            <a:tailEnd/>
          </a:ln>
        </p:spPr>
        <p:txBody>
          <a:bodyPr wrap="none" anchor="ctr">
            <a:spAutoFit/>
          </a:bodyPr>
          <a:lstStyle/>
          <a:p>
            <a:endParaRPr lang="zh-CN" altLang="zh-CN"/>
          </a:p>
        </p:txBody>
      </p:sp>
      <p:cxnSp>
        <p:nvCxnSpPr>
          <p:cNvPr id="2" name="直接连接符 44"/>
          <p:cNvCxnSpPr/>
          <p:nvPr/>
        </p:nvCxnSpPr>
        <p:spPr>
          <a:xfrm>
            <a:off x="3563888" y="3507854"/>
            <a:ext cx="5184576"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3" name="直接连接符 44"/>
          <p:cNvCxnSpPr/>
          <p:nvPr/>
        </p:nvCxnSpPr>
        <p:spPr>
          <a:xfrm>
            <a:off x="3707904" y="1779662"/>
            <a:ext cx="4895850"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29711" name="Rectangle 27"/>
          <p:cNvSpPr>
            <a:spLocks noChangeArrowheads="1"/>
          </p:cNvSpPr>
          <p:nvPr/>
        </p:nvSpPr>
        <p:spPr bwMode="auto">
          <a:xfrm>
            <a:off x="3491880" y="843558"/>
            <a:ext cx="5328592" cy="3508653"/>
          </a:xfrm>
          <a:prstGeom prst="rect">
            <a:avLst/>
          </a:prstGeom>
          <a:noFill/>
          <a:ln w="9525">
            <a:noFill/>
            <a:miter lim="800000"/>
            <a:headEnd/>
            <a:tailEnd/>
          </a:ln>
        </p:spPr>
        <p:txBody>
          <a:bodyPr wrap="square" anchor="ctr">
            <a:spAutoFit/>
          </a:bodyPr>
          <a:lstStyle/>
          <a:p>
            <a:pPr>
              <a:lnSpc>
                <a:spcPct val="150000"/>
              </a:lnSpc>
            </a:pPr>
            <a:r>
              <a:rPr lang="zh-CN" altLang="en-US" sz="2000" b="1" dirty="0" smtClean="0">
                <a:solidFill>
                  <a:srgbClr val="04AEDA"/>
                </a:solidFill>
                <a:latin typeface="微软雅黑"/>
                <a:ea typeface="微软雅黑"/>
                <a:cs typeface="微软雅黑"/>
                <a:sym typeface="Wingdings"/>
              </a:rPr>
              <a:t> </a:t>
            </a:r>
            <a:r>
              <a:rPr lang="zh-CN" altLang="en-US" b="1" dirty="0" smtClean="0">
                <a:latin typeface="微软雅黑"/>
                <a:ea typeface="微软雅黑"/>
                <a:cs typeface="微软雅黑"/>
                <a:sym typeface="Wingdings"/>
              </a:rPr>
              <a:t>新航路的开辟，使欧洲与中国之间维持了近两千年的交往方式被打破，“中西关系”已实质性地演变为“中欧关系”。</a:t>
            </a:r>
            <a:endParaRPr lang="en-US" altLang="zh-CN" b="1" dirty="0" smtClean="0">
              <a:latin typeface="微软雅黑"/>
              <a:ea typeface="微软雅黑"/>
              <a:cs typeface="微软雅黑"/>
              <a:sym typeface="Wingdings"/>
            </a:endParaRPr>
          </a:p>
          <a:p>
            <a:pPr>
              <a:lnSpc>
                <a:spcPct val="150000"/>
              </a:lnSpc>
            </a:pPr>
            <a:r>
              <a:rPr lang="zh-CN" altLang="zh-CN" sz="2000" b="1" dirty="0" smtClean="0">
                <a:solidFill>
                  <a:srgbClr val="04AEDA"/>
                </a:solidFill>
                <a:latin typeface="微软雅黑"/>
                <a:ea typeface="微软雅黑"/>
                <a:cs typeface="微软雅黑"/>
                <a:sym typeface="Wingdings"/>
              </a:rPr>
              <a:t></a:t>
            </a:r>
            <a:r>
              <a:rPr lang="en-US" altLang="zh-CN" sz="2000" b="1" dirty="0" smtClean="0">
                <a:solidFill>
                  <a:srgbClr val="04AEDA"/>
                </a:solidFill>
                <a:latin typeface="微软雅黑"/>
                <a:ea typeface="微软雅黑"/>
                <a:cs typeface="微软雅黑"/>
                <a:sym typeface="Wingdings"/>
              </a:rPr>
              <a:t> </a:t>
            </a:r>
            <a:r>
              <a:rPr lang="zh-CN" altLang="en-US" b="1" dirty="0" smtClean="0">
                <a:latin typeface="微软雅黑"/>
                <a:ea typeface="微软雅黑"/>
                <a:cs typeface="微软雅黑"/>
              </a:rPr>
              <a:t>随</a:t>
            </a:r>
            <a:r>
              <a:rPr lang="zh-CN" altLang="en-US" b="1" dirty="0">
                <a:latin typeface="微软雅黑"/>
                <a:ea typeface="微软雅黑"/>
                <a:cs typeface="微软雅黑"/>
              </a:rPr>
              <a:t>着新航路的发现和西方资本主义生产关系的萌芽</a:t>
            </a:r>
            <a:r>
              <a:rPr lang="zh-CN" altLang="en-US" b="1" dirty="0" smtClean="0">
                <a:latin typeface="微软雅黑"/>
                <a:ea typeface="微软雅黑"/>
                <a:cs typeface="微软雅黑"/>
              </a:rPr>
              <a:t>和出</a:t>
            </a:r>
            <a:r>
              <a:rPr lang="zh-CN" altLang="en-US" b="1" dirty="0">
                <a:latin typeface="微软雅黑"/>
                <a:ea typeface="微软雅黑"/>
                <a:cs typeface="微软雅黑"/>
              </a:rPr>
              <a:t>现，使这一历史时期的中西关</a:t>
            </a:r>
            <a:r>
              <a:rPr lang="zh-CN" altLang="en-US" b="1" dirty="0" smtClean="0">
                <a:latin typeface="微软雅黑"/>
                <a:ea typeface="微软雅黑"/>
                <a:cs typeface="微软雅黑"/>
              </a:rPr>
              <a:t>系发生了一个重大变化，这就是围</a:t>
            </a:r>
            <a:r>
              <a:rPr lang="zh-CN" altLang="en-US" b="1" dirty="0">
                <a:latin typeface="微软雅黑"/>
                <a:ea typeface="微软雅黑"/>
                <a:cs typeface="微软雅黑"/>
              </a:rPr>
              <a:t>绕着“开放与关闭</a:t>
            </a:r>
            <a:r>
              <a:rPr lang="zh-CN" altLang="en-US" b="1" dirty="0" smtClean="0">
                <a:latin typeface="微软雅黑"/>
                <a:ea typeface="微软雅黑"/>
                <a:cs typeface="微软雅黑"/>
              </a:rPr>
              <a:t>”，中</a:t>
            </a:r>
            <a:r>
              <a:rPr lang="zh-CN" altLang="en-US" b="1" dirty="0">
                <a:latin typeface="微软雅黑"/>
                <a:ea typeface="微软雅黑"/>
                <a:cs typeface="微软雅黑"/>
              </a:rPr>
              <a:t>西文化出现了对峙与冲撞。正是在这种较量和</a:t>
            </a:r>
            <a:r>
              <a:rPr lang="zh-CN" altLang="en-US" b="1" dirty="0" smtClean="0">
                <a:latin typeface="微软雅黑"/>
                <a:ea typeface="微软雅黑"/>
                <a:cs typeface="微软雅黑"/>
              </a:rPr>
              <a:t>撞击</a:t>
            </a:r>
            <a:r>
              <a:rPr lang="zh-CN" altLang="en-US" b="1" dirty="0">
                <a:latin typeface="微软雅黑"/>
                <a:ea typeface="微软雅黑"/>
                <a:cs typeface="微软雅黑"/>
              </a:rPr>
              <a:t>中进行的文化的交流，形成了中西文化交流</a:t>
            </a:r>
            <a:r>
              <a:rPr lang="zh-CN" altLang="en-US" b="1" dirty="0" smtClean="0">
                <a:latin typeface="微软雅黑"/>
                <a:ea typeface="微软雅黑"/>
                <a:cs typeface="微软雅黑"/>
              </a:rPr>
              <a:t>的三</a:t>
            </a:r>
            <a:r>
              <a:rPr lang="zh-CN" altLang="en-US" b="1" dirty="0">
                <a:latin typeface="微软雅黑"/>
                <a:ea typeface="微软雅黑"/>
                <a:cs typeface="微软雅黑"/>
              </a:rPr>
              <a:t>次高潮。</a:t>
            </a:r>
          </a:p>
        </p:txBody>
      </p:sp>
      <p:cxnSp>
        <p:nvCxnSpPr>
          <p:cNvPr id="4" name="直接连接符 44"/>
          <p:cNvCxnSpPr/>
          <p:nvPr/>
        </p:nvCxnSpPr>
        <p:spPr>
          <a:xfrm>
            <a:off x="3563888" y="3867894"/>
            <a:ext cx="5184576"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pic>
        <p:nvPicPr>
          <p:cNvPr id="29713" name="Picture 9" descr="C:\Users\iamisis\Desktop\MetroStation_2.0_XiaZaiBa\metrostation_by_yankoa-d312tty\PNG\Navigation\blue\MB_0014_world1.png"/>
          <p:cNvPicPr>
            <a:picLocks noChangeAspect="1" noChangeArrowheads="1"/>
          </p:cNvPicPr>
          <p:nvPr/>
        </p:nvPicPr>
        <p:blipFill>
          <a:blip r:embed="rId3" cstate="print"/>
          <a:srcRect/>
          <a:stretch>
            <a:fillRect/>
          </a:stretch>
        </p:blipFill>
        <p:spPr bwMode="auto">
          <a:xfrm>
            <a:off x="684213" y="1779588"/>
            <a:ext cx="2438400" cy="2438400"/>
          </a:xfrm>
          <a:prstGeom prst="rect">
            <a:avLst/>
          </a:prstGeom>
          <a:noFill/>
          <a:ln w="9525">
            <a:noFill/>
            <a:miter lim="800000"/>
            <a:headEnd/>
            <a:tailEnd/>
          </a:ln>
        </p:spPr>
      </p:pic>
      <p:sp>
        <p:nvSpPr>
          <p:cNvPr id="68633" name="Rectangle 25"/>
          <p:cNvSpPr>
            <a:spLocks noChangeArrowheads="1"/>
          </p:cNvSpPr>
          <p:nvPr/>
        </p:nvSpPr>
        <p:spPr bwMode="auto">
          <a:xfrm>
            <a:off x="1547813" y="3435350"/>
            <a:ext cx="695325" cy="396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2000" b="1" dirty="0">
                <a:latin typeface="微软雅黑" pitchFamily="34" charset="-122"/>
                <a:ea typeface="微软雅黑" pitchFamily="34" charset="-122"/>
              </a:rPr>
              <a:t>总论</a:t>
            </a:r>
          </a:p>
        </p:txBody>
      </p:sp>
      <p:sp>
        <p:nvSpPr>
          <p:cNvPr id="68634" name="Rectangle 26"/>
          <p:cNvSpPr>
            <a:spLocks noChangeArrowheads="1"/>
          </p:cNvSpPr>
          <p:nvPr/>
        </p:nvSpPr>
        <p:spPr bwMode="auto">
          <a:xfrm>
            <a:off x="1476375" y="2066925"/>
            <a:ext cx="695325" cy="396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2000" b="1" dirty="0">
                <a:latin typeface="微软雅黑" pitchFamily="34" charset="-122"/>
                <a:ea typeface="微软雅黑" pitchFamily="34" charset="-122"/>
              </a:rPr>
              <a:t>总论</a:t>
            </a:r>
          </a:p>
        </p:txBody>
      </p:sp>
      <p:cxnSp>
        <p:nvCxnSpPr>
          <p:cNvPr id="21" name="直接连接符 20"/>
          <p:cNvCxnSpPr/>
          <p:nvPr/>
        </p:nvCxnSpPr>
        <p:spPr>
          <a:xfrm>
            <a:off x="3635896" y="1419622"/>
            <a:ext cx="4968552"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491880" y="4299942"/>
            <a:ext cx="5256584"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link="rId3" cstate="print"/>
          <a:srcRect/>
          <a:tile tx="0" ty="0" sx="100000" sy="100000" flip="none" algn="tl"/>
        </a:blipFill>
        <a:effectLst/>
      </p:bgPr>
    </p:bg>
    <p:spTree>
      <p:nvGrpSpPr>
        <p:cNvPr id="1" name=""/>
        <p:cNvGrpSpPr/>
        <p:nvPr/>
      </p:nvGrpSpPr>
      <p:grpSpPr>
        <a:xfrm>
          <a:off x="0" y="0"/>
          <a:ext cx="0" cy="0"/>
          <a:chOff x="0" y="0"/>
          <a:chExt cx="0" cy="0"/>
        </a:xfrm>
      </p:grpSpPr>
      <p:sp>
        <p:nvSpPr>
          <p:cNvPr id="58370"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12</a:t>
            </a:r>
            <a:endParaRPr lang="es-ES" altLang="zh-CN" sz="1200" b="1">
              <a:solidFill>
                <a:srgbClr val="04AEDA"/>
              </a:solidFill>
              <a:latin typeface="Calibri" pitchFamily="34" charset="0"/>
            </a:endParaRPr>
          </a:p>
        </p:txBody>
      </p:sp>
      <p:cxnSp>
        <p:nvCxnSpPr>
          <p:cNvPr id="32" name="直接连接符 31"/>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58372"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58373" name="矩形 34"/>
          <p:cNvSpPr>
            <a:spLocks noChangeArrowheads="1"/>
          </p:cNvSpPr>
          <p:nvPr/>
        </p:nvSpPr>
        <p:spPr bwMode="auto">
          <a:xfrm>
            <a:off x="214313" y="142875"/>
            <a:ext cx="4642618" cy="425758"/>
          </a:xfrm>
          <a:prstGeom prst="rect">
            <a:avLst/>
          </a:prstGeom>
          <a:noFill/>
          <a:ln w="9525">
            <a:noFill/>
            <a:miter lim="800000"/>
            <a:headEnd/>
            <a:tailEnd/>
          </a:ln>
        </p:spPr>
        <p:txBody>
          <a:bodyPr wrap="none">
            <a:spAutoFit/>
          </a:bodyPr>
          <a:lstStyle/>
          <a:p>
            <a:pPr>
              <a:lnSpc>
                <a:spcPts val="2563"/>
              </a:lnSpc>
            </a:pPr>
            <a:r>
              <a:rPr lang="zh-CN" altLang="en-US" sz="2000" b="1" dirty="0">
                <a:latin typeface="微软雅黑" pitchFamily="34" charset="-122"/>
                <a:ea typeface="微软雅黑" pitchFamily="34" charset="-122"/>
              </a:rPr>
              <a:t>第二节   </a:t>
            </a:r>
            <a:r>
              <a:rPr lang="zh-CN" altLang="en-US" b="1" dirty="0">
                <a:latin typeface="微软雅黑" pitchFamily="34" charset="-122"/>
                <a:ea typeface="微软雅黑" pitchFamily="34" charset="-122"/>
              </a:rPr>
              <a:t>二、明清时期中欧之间的贸易关系</a:t>
            </a:r>
            <a:endParaRPr lang="en-US" altLang="zh-CN" sz="2000" b="1" dirty="0">
              <a:latin typeface="微软雅黑" pitchFamily="34" charset="-122"/>
              <a:ea typeface="微软雅黑" pitchFamily="34" charset="-122"/>
            </a:endParaRPr>
          </a:p>
        </p:txBody>
      </p:sp>
      <p:sp>
        <p:nvSpPr>
          <p:cNvPr id="167959" name="Rectangle 23"/>
          <p:cNvSpPr>
            <a:spLocks noChangeArrowheads="1"/>
          </p:cNvSpPr>
          <p:nvPr/>
        </p:nvSpPr>
        <p:spPr bwMode="auto">
          <a:xfrm>
            <a:off x="179512" y="627534"/>
            <a:ext cx="2561920"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a:sym typeface="Wingdings 2"/>
              </a:rPr>
              <a:t></a:t>
            </a:r>
            <a:r>
              <a:rPr lang="zh-CN" altLang="en-US" b="1" dirty="0" smtClean="0">
                <a:latin typeface="微软雅黑" pitchFamily="34" charset="-122"/>
                <a:ea typeface="微软雅黑" pitchFamily="34" charset="-122"/>
              </a:rPr>
              <a:t>中</a:t>
            </a:r>
            <a:r>
              <a:rPr lang="zh-CN" altLang="en-US" b="1" dirty="0">
                <a:latin typeface="微软雅黑" pitchFamily="34" charset="-122"/>
                <a:ea typeface="微软雅黑" pitchFamily="34" charset="-122"/>
              </a:rPr>
              <a:t>欧贸易的主要商品</a:t>
            </a:r>
            <a:r>
              <a:rPr lang="zh-CN" altLang="en-US" dirty="0">
                <a:latin typeface="微软雅黑" pitchFamily="34" charset="-122"/>
                <a:ea typeface="微软雅黑" pitchFamily="34" charset="-122"/>
              </a:rPr>
              <a:t> </a:t>
            </a:r>
          </a:p>
        </p:txBody>
      </p:sp>
      <p:pic>
        <p:nvPicPr>
          <p:cNvPr id="58375" name="Picture 9" descr="C:\Users\iamisis\Desktop\MetroStation_2.0_XiaZaiBa\metrostation_by_yankoa-d312tty\PNG\Navigation\blue\MB_0014_world1.png"/>
          <p:cNvPicPr>
            <a:picLocks noChangeAspect="1" noChangeArrowheads="1"/>
          </p:cNvPicPr>
          <p:nvPr/>
        </p:nvPicPr>
        <p:blipFill>
          <a:blip r:embed="rId4" cstate="print"/>
          <a:srcRect/>
          <a:stretch>
            <a:fillRect/>
          </a:stretch>
        </p:blipFill>
        <p:spPr bwMode="auto">
          <a:xfrm>
            <a:off x="7308850" y="195263"/>
            <a:ext cx="1584325" cy="1466850"/>
          </a:xfrm>
          <a:prstGeom prst="rect">
            <a:avLst/>
          </a:prstGeom>
          <a:noFill/>
          <a:ln w="9525">
            <a:noFill/>
            <a:miter lim="800000"/>
            <a:headEnd/>
            <a:tailEnd/>
          </a:ln>
        </p:spPr>
      </p:pic>
      <p:sp>
        <p:nvSpPr>
          <p:cNvPr id="173064" name="Rectangle 8"/>
          <p:cNvSpPr>
            <a:spLocks noChangeArrowheads="1"/>
          </p:cNvSpPr>
          <p:nvPr/>
        </p:nvSpPr>
        <p:spPr bwMode="auto">
          <a:xfrm>
            <a:off x="7812360" y="339502"/>
            <a:ext cx="593725"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600" b="1" dirty="0">
                <a:latin typeface="微软雅黑" pitchFamily="34" charset="-122"/>
                <a:ea typeface="微软雅黑" pitchFamily="34" charset="-122"/>
              </a:rPr>
              <a:t>茶叶</a:t>
            </a:r>
          </a:p>
        </p:txBody>
      </p:sp>
      <p:sp>
        <p:nvSpPr>
          <p:cNvPr id="173065" name="Rectangle 9"/>
          <p:cNvSpPr>
            <a:spLocks noChangeArrowheads="1"/>
          </p:cNvSpPr>
          <p:nvPr/>
        </p:nvSpPr>
        <p:spPr bwMode="auto">
          <a:xfrm>
            <a:off x="7812088" y="1131888"/>
            <a:ext cx="593725"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600" b="1" dirty="0">
                <a:latin typeface="微软雅黑" pitchFamily="34" charset="-122"/>
                <a:ea typeface="微软雅黑" pitchFamily="34" charset="-122"/>
              </a:rPr>
              <a:t>贸易</a:t>
            </a:r>
          </a:p>
        </p:txBody>
      </p:sp>
      <p:sp>
        <p:nvSpPr>
          <p:cNvPr id="58378" name="AutoShape 10" descr="u=1044887666,1472593463&amp;fm=21&amp;gp=0"/>
          <p:cNvSpPr>
            <a:spLocks noChangeAspect="1" noChangeArrowheads="1"/>
          </p:cNvSpPr>
          <p:nvPr/>
        </p:nvSpPr>
        <p:spPr bwMode="auto">
          <a:xfrm>
            <a:off x="3148013" y="1524000"/>
            <a:ext cx="2847975" cy="2095500"/>
          </a:xfrm>
          <a:prstGeom prst="rect">
            <a:avLst/>
          </a:prstGeom>
          <a:noFill/>
          <a:ln w="9525">
            <a:noFill/>
            <a:miter lim="800000"/>
            <a:headEnd/>
            <a:tailEnd/>
          </a:ln>
        </p:spPr>
        <p:txBody>
          <a:bodyPr/>
          <a:lstStyle/>
          <a:p>
            <a:endParaRPr lang="zh-CN" altLang="en-US"/>
          </a:p>
        </p:txBody>
      </p:sp>
      <p:sp>
        <p:nvSpPr>
          <p:cNvPr id="58379" name="AutoShape 11" descr="u=1044887666,1472593463&amp;fm=21&amp;gp=0"/>
          <p:cNvSpPr>
            <a:spLocks noChangeAspect="1" noChangeArrowheads="1"/>
          </p:cNvSpPr>
          <p:nvPr/>
        </p:nvSpPr>
        <p:spPr bwMode="auto">
          <a:xfrm>
            <a:off x="3148013" y="1524000"/>
            <a:ext cx="2847975" cy="2095500"/>
          </a:xfrm>
          <a:prstGeom prst="rect">
            <a:avLst/>
          </a:prstGeom>
          <a:noFill/>
          <a:ln w="9525">
            <a:noFill/>
            <a:miter lim="800000"/>
            <a:headEnd/>
            <a:tailEnd/>
          </a:ln>
        </p:spPr>
        <p:txBody>
          <a:bodyPr/>
          <a:lstStyle/>
          <a:p>
            <a:endParaRPr lang="zh-CN" altLang="en-US"/>
          </a:p>
        </p:txBody>
      </p:sp>
      <p:sp>
        <p:nvSpPr>
          <p:cNvPr id="58380" name="AutoShape 12" descr="u=1044887666,1472593463&amp;fm=21&amp;gp=0"/>
          <p:cNvSpPr>
            <a:spLocks noChangeAspect="1" noChangeArrowheads="1"/>
          </p:cNvSpPr>
          <p:nvPr/>
        </p:nvSpPr>
        <p:spPr bwMode="auto">
          <a:xfrm>
            <a:off x="3148013" y="1524000"/>
            <a:ext cx="2847975" cy="2095500"/>
          </a:xfrm>
          <a:prstGeom prst="rect">
            <a:avLst/>
          </a:prstGeom>
          <a:noFill/>
          <a:ln w="9525">
            <a:noFill/>
            <a:miter lim="800000"/>
            <a:headEnd/>
            <a:tailEnd/>
          </a:ln>
        </p:spPr>
        <p:txBody>
          <a:bodyPr/>
          <a:lstStyle/>
          <a:p>
            <a:endParaRPr lang="zh-CN" altLang="en-US"/>
          </a:p>
        </p:txBody>
      </p:sp>
      <p:pic>
        <p:nvPicPr>
          <p:cNvPr id="58381" name="Picture 26" descr="20123879"/>
          <p:cNvPicPr>
            <a:picLocks noChangeAspect="1" noChangeArrowheads="1"/>
          </p:cNvPicPr>
          <p:nvPr/>
        </p:nvPicPr>
        <p:blipFill>
          <a:blip r:embed="rId5" cstate="print"/>
          <a:srcRect/>
          <a:stretch>
            <a:fillRect/>
          </a:stretch>
        </p:blipFill>
        <p:spPr bwMode="auto">
          <a:xfrm>
            <a:off x="4572000" y="1851025"/>
            <a:ext cx="3529013" cy="2646363"/>
          </a:xfrm>
          <a:prstGeom prst="rect">
            <a:avLst/>
          </a:prstGeom>
          <a:noFill/>
          <a:ln w="9525">
            <a:noFill/>
            <a:miter lim="800000"/>
            <a:headEnd/>
            <a:tailEnd/>
          </a:ln>
        </p:spPr>
      </p:pic>
      <p:graphicFrame>
        <p:nvGraphicFramePr>
          <p:cNvPr id="173184" name="Group 128"/>
          <p:cNvGraphicFramePr>
            <a:graphicFrameLocks noGrp="1"/>
          </p:cNvGraphicFramePr>
          <p:nvPr/>
        </p:nvGraphicFramePr>
        <p:xfrm>
          <a:off x="2465388" y="1698625"/>
          <a:ext cx="208280" cy="518160"/>
        </p:xfrm>
        <a:graphic>
          <a:graphicData uri="http://schemas.openxmlformats.org/drawingml/2006/table">
            <a:tbl>
              <a:tblPr/>
              <a:tblGrid>
                <a:gridCol w="208280"/>
              </a:tblGrid>
              <a:tr h="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CN" altLang="en-US" sz="2800" b="0" i="0" u="none" strike="noStrike" cap="none" normalizeH="0" baseline="0" smtClean="0">
                        <a:ln>
                          <a:noFill/>
                        </a:ln>
                        <a:solidFill>
                          <a:schemeClr val="tx1"/>
                        </a:solidFill>
                        <a:effectLst/>
                        <a:latin typeface="Calibri" pitchFamily="34" charset="0"/>
                        <a:ea typeface="宋体" charset="-122"/>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173093" name="Rectangle 37"/>
          <p:cNvSpPr>
            <a:spLocks noChangeArrowheads="1"/>
          </p:cNvSpPr>
          <p:nvPr/>
        </p:nvSpPr>
        <p:spPr bwMode="auto">
          <a:xfrm>
            <a:off x="2190750" y="1350963"/>
            <a:ext cx="39688" cy="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zh-CN" altLang="en-US"/>
          </a:p>
        </p:txBody>
      </p:sp>
      <p:graphicFrame>
        <p:nvGraphicFramePr>
          <p:cNvPr id="173183" name="Group 127"/>
          <p:cNvGraphicFramePr>
            <a:graphicFrameLocks noGrp="1"/>
          </p:cNvGraphicFramePr>
          <p:nvPr/>
        </p:nvGraphicFramePr>
        <p:xfrm>
          <a:off x="2190750" y="1350963"/>
          <a:ext cx="208280" cy="3733800"/>
        </p:xfrm>
        <a:graphic>
          <a:graphicData uri="http://schemas.openxmlformats.org/drawingml/2006/table">
            <a:tbl>
              <a:tblPr/>
              <a:tblGrid>
                <a:gridCol w="208280"/>
              </a:tblGrid>
              <a:tr h="0">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4400" b="0" i="0" u="none" strike="noStrike" cap="none" normalizeH="0" baseline="0" smtClean="0">
                          <a:ln>
                            <a:noFill/>
                          </a:ln>
                          <a:solidFill>
                            <a:srgbClr val="000000"/>
                          </a:solidFill>
                          <a:effectLst/>
                          <a:latin typeface="Arial" charset="0"/>
                          <a:ea typeface="宋体" charset="-122"/>
                        </a:rPr>
                        <a:t>  </a:t>
                      </a:r>
                      <a:r>
                        <a:rPr kumimoji="0" lang="zh-CN" altLang="en-US" sz="1900" b="0" i="0" u="none" strike="noStrike" cap="none" normalizeH="0" baseline="0" smtClean="0">
                          <a:ln>
                            <a:noFill/>
                          </a:ln>
                          <a:solidFill>
                            <a:srgbClr val="000000"/>
                          </a:solidFill>
                          <a:effectLst/>
                          <a:latin typeface="Arial" charset="0"/>
                          <a:ea typeface="宋体" charset="-122"/>
                        </a:rPr>
                        <a:t> </a:t>
                      </a:r>
                      <a:r>
                        <a:rPr kumimoji="0" lang="zh-CN" altLang="en-US" sz="4400" b="0" i="0" u="none" strike="noStrike" cap="none" normalizeH="0" baseline="0" smtClean="0">
                          <a:ln>
                            <a:noFill/>
                          </a:ln>
                          <a:solidFill>
                            <a:srgbClr val="000000"/>
                          </a:solidFill>
                          <a:effectLst/>
                          <a:latin typeface="Arial" charset="0"/>
                          <a:ea typeface="宋体" charset="-122"/>
                        </a:rPr>
                        <a:t>   </a:t>
                      </a: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173105" name="Rectangle 49"/>
          <p:cNvSpPr>
            <a:spLocks noChangeArrowheads="1"/>
          </p:cNvSpPr>
          <p:nvPr/>
        </p:nvSpPr>
        <p:spPr bwMode="auto">
          <a:xfrm>
            <a:off x="2190750" y="1350963"/>
            <a:ext cx="39688" cy="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zh-CN" altLang="en-US"/>
          </a:p>
        </p:txBody>
      </p:sp>
      <p:graphicFrame>
        <p:nvGraphicFramePr>
          <p:cNvPr id="173182" name="Group 126"/>
          <p:cNvGraphicFramePr>
            <a:graphicFrameLocks noGrp="1"/>
          </p:cNvGraphicFramePr>
          <p:nvPr/>
        </p:nvGraphicFramePr>
        <p:xfrm>
          <a:off x="2190750" y="1350963"/>
          <a:ext cx="208280" cy="3733800"/>
        </p:xfrm>
        <a:graphic>
          <a:graphicData uri="http://schemas.openxmlformats.org/drawingml/2006/table">
            <a:tbl>
              <a:tblPr/>
              <a:tblGrid>
                <a:gridCol w="208280"/>
              </a:tblGrid>
              <a:tr h="0">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4400" b="0" i="0" u="none" strike="noStrike" cap="none" normalizeH="0" baseline="0" smtClean="0">
                          <a:ln>
                            <a:noFill/>
                          </a:ln>
                          <a:solidFill>
                            <a:srgbClr val="000000"/>
                          </a:solidFill>
                          <a:effectLst/>
                          <a:latin typeface="Arial" charset="0"/>
                          <a:ea typeface="宋体" charset="-122"/>
                        </a:rPr>
                        <a:t>  </a:t>
                      </a:r>
                      <a:r>
                        <a:rPr kumimoji="0" lang="zh-CN" altLang="en-US" sz="1900" b="0" i="0" u="none" strike="noStrike" cap="none" normalizeH="0" baseline="0" smtClean="0">
                          <a:ln>
                            <a:noFill/>
                          </a:ln>
                          <a:solidFill>
                            <a:srgbClr val="000000"/>
                          </a:solidFill>
                          <a:effectLst/>
                          <a:latin typeface="Arial" charset="0"/>
                          <a:ea typeface="宋体" charset="-122"/>
                        </a:rPr>
                        <a:t> </a:t>
                      </a:r>
                      <a:r>
                        <a:rPr kumimoji="0" lang="zh-CN" altLang="en-US" sz="4400" b="0" i="0" u="none" strike="noStrike" cap="none" normalizeH="0" baseline="0" smtClean="0">
                          <a:ln>
                            <a:noFill/>
                          </a:ln>
                          <a:solidFill>
                            <a:srgbClr val="000000"/>
                          </a:solidFill>
                          <a:effectLst/>
                          <a:latin typeface="Arial" charset="0"/>
                          <a:ea typeface="宋体" charset="-122"/>
                        </a:rPr>
                        <a:t>   </a:t>
                      </a: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173117" name="Rectangle 61"/>
          <p:cNvSpPr>
            <a:spLocks noChangeArrowheads="1"/>
          </p:cNvSpPr>
          <p:nvPr/>
        </p:nvSpPr>
        <p:spPr bwMode="auto">
          <a:xfrm>
            <a:off x="2190750" y="1350963"/>
            <a:ext cx="39688" cy="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zh-CN" altLang="en-US"/>
          </a:p>
        </p:txBody>
      </p:sp>
      <p:graphicFrame>
        <p:nvGraphicFramePr>
          <p:cNvPr id="173181" name="Group 125"/>
          <p:cNvGraphicFramePr>
            <a:graphicFrameLocks noGrp="1"/>
          </p:cNvGraphicFramePr>
          <p:nvPr/>
        </p:nvGraphicFramePr>
        <p:xfrm>
          <a:off x="2190750" y="1350963"/>
          <a:ext cx="208280" cy="3733800"/>
        </p:xfrm>
        <a:graphic>
          <a:graphicData uri="http://schemas.openxmlformats.org/drawingml/2006/table">
            <a:tbl>
              <a:tblPr/>
              <a:tblGrid>
                <a:gridCol w="208280"/>
              </a:tblGrid>
              <a:tr h="0">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4400" b="0" i="0" u="none" strike="noStrike" cap="none" normalizeH="0" baseline="0" smtClean="0">
                          <a:ln>
                            <a:noFill/>
                          </a:ln>
                          <a:solidFill>
                            <a:srgbClr val="000000"/>
                          </a:solidFill>
                          <a:effectLst/>
                          <a:latin typeface="Arial" charset="0"/>
                          <a:ea typeface="宋体" charset="-122"/>
                        </a:rPr>
                        <a:t>  </a:t>
                      </a:r>
                      <a:r>
                        <a:rPr kumimoji="0" lang="zh-CN" altLang="en-US" sz="1900" b="0" i="0" u="none" strike="noStrike" cap="none" normalizeH="0" baseline="0" smtClean="0">
                          <a:ln>
                            <a:noFill/>
                          </a:ln>
                          <a:solidFill>
                            <a:srgbClr val="000000"/>
                          </a:solidFill>
                          <a:effectLst/>
                          <a:latin typeface="Arial" charset="0"/>
                          <a:ea typeface="宋体" charset="-122"/>
                        </a:rPr>
                        <a:t> </a:t>
                      </a:r>
                      <a:r>
                        <a:rPr kumimoji="0" lang="zh-CN" altLang="en-US" sz="4400" b="0" i="0" u="none" strike="noStrike" cap="none" normalizeH="0" baseline="0" smtClean="0">
                          <a:ln>
                            <a:noFill/>
                          </a:ln>
                          <a:solidFill>
                            <a:srgbClr val="000000"/>
                          </a:solidFill>
                          <a:effectLst/>
                          <a:latin typeface="Arial" charset="0"/>
                          <a:ea typeface="宋体" charset="-122"/>
                        </a:rPr>
                        <a:t>   </a:t>
                      </a: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173129" name="Rectangle 73"/>
          <p:cNvSpPr>
            <a:spLocks noChangeArrowheads="1"/>
          </p:cNvSpPr>
          <p:nvPr/>
        </p:nvSpPr>
        <p:spPr bwMode="auto">
          <a:xfrm>
            <a:off x="2190750" y="1350963"/>
            <a:ext cx="39688" cy="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zh-CN" altLang="en-US"/>
          </a:p>
        </p:txBody>
      </p:sp>
      <p:graphicFrame>
        <p:nvGraphicFramePr>
          <p:cNvPr id="173180" name="Group 124"/>
          <p:cNvGraphicFramePr>
            <a:graphicFrameLocks noGrp="1"/>
          </p:cNvGraphicFramePr>
          <p:nvPr/>
        </p:nvGraphicFramePr>
        <p:xfrm>
          <a:off x="2190750" y="1350963"/>
          <a:ext cx="208280" cy="3733800"/>
        </p:xfrm>
        <a:graphic>
          <a:graphicData uri="http://schemas.openxmlformats.org/drawingml/2006/table">
            <a:tbl>
              <a:tblPr/>
              <a:tblGrid>
                <a:gridCol w="208280"/>
              </a:tblGrid>
              <a:tr h="0">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4400" b="0" i="0" u="none" strike="noStrike" cap="none" normalizeH="0" baseline="0" smtClean="0">
                          <a:ln>
                            <a:noFill/>
                          </a:ln>
                          <a:solidFill>
                            <a:srgbClr val="000000"/>
                          </a:solidFill>
                          <a:effectLst/>
                          <a:latin typeface="Arial" charset="0"/>
                          <a:ea typeface="宋体" charset="-122"/>
                        </a:rPr>
                        <a:t>  </a:t>
                      </a:r>
                      <a:r>
                        <a:rPr kumimoji="0" lang="zh-CN" altLang="en-US" sz="1900" b="0" i="0" u="none" strike="noStrike" cap="none" normalizeH="0" baseline="0" smtClean="0">
                          <a:ln>
                            <a:noFill/>
                          </a:ln>
                          <a:solidFill>
                            <a:srgbClr val="000000"/>
                          </a:solidFill>
                          <a:effectLst/>
                          <a:latin typeface="Arial" charset="0"/>
                          <a:ea typeface="宋体" charset="-122"/>
                        </a:rPr>
                        <a:t> </a:t>
                      </a:r>
                      <a:r>
                        <a:rPr kumimoji="0" lang="zh-CN" altLang="en-US" sz="4400" b="0" i="0" u="none" strike="noStrike" cap="none" normalizeH="0" baseline="0" smtClean="0">
                          <a:ln>
                            <a:noFill/>
                          </a:ln>
                          <a:solidFill>
                            <a:srgbClr val="000000"/>
                          </a:solidFill>
                          <a:effectLst/>
                          <a:latin typeface="Arial" charset="0"/>
                          <a:ea typeface="宋体" charset="-122"/>
                        </a:rPr>
                        <a:t>   </a:t>
                      </a: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173141" name="Rectangle 85"/>
          <p:cNvSpPr>
            <a:spLocks noChangeArrowheads="1"/>
          </p:cNvSpPr>
          <p:nvPr/>
        </p:nvSpPr>
        <p:spPr bwMode="auto">
          <a:xfrm>
            <a:off x="2190750" y="1350963"/>
            <a:ext cx="39688" cy="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zh-CN" altLang="en-US"/>
          </a:p>
        </p:txBody>
      </p:sp>
      <p:graphicFrame>
        <p:nvGraphicFramePr>
          <p:cNvPr id="173179" name="Group 123"/>
          <p:cNvGraphicFramePr>
            <a:graphicFrameLocks noGrp="1"/>
          </p:cNvGraphicFramePr>
          <p:nvPr/>
        </p:nvGraphicFramePr>
        <p:xfrm>
          <a:off x="2190750" y="1350963"/>
          <a:ext cx="208280" cy="3733800"/>
        </p:xfrm>
        <a:graphic>
          <a:graphicData uri="http://schemas.openxmlformats.org/drawingml/2006/table">
            <a:tbl>
              <a:tblPr/>
              <a:tblGrid>
                <a:gridCol w="208280"/>
              </a:tblGrid>
              <a:tr h="0">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4400" b="0" i="0" u="none" strike="noStrike" cap="none" normalizeH="0" baseline="0" smtClean="0">
                          <a:ln>
                            <a:noFill/>
                          </a:ln>
                          <a:solidFill>
                            <a:srgbClr val="000000"/>
                          </a:solidFill>
                          <a:effectLst/>
                          <a:latin typeface="Arial" charset="0"/>
                          <a:ea typeface="宋体" charset="-122"/>
                        </a:rPr>
                        <a:t>  </a:t>
                      </a:r>
                      <a:r>
                        <a:rPr kumimoji="0" lang="zh-CN" altLang="en-US" sz="1900" b="0" i="0" u="none" strike="noStrike" cap="none" normalizeH="0" baseline="0" smtClean="0">
                          <a:ln>
                            <a:noFill/>
                          </a:ln>
                          <a:solidFill>
                            <a:srgbClr val="000000"/>
                          </a:solidFill>
                          <a:effectLst/>
                          <a:latin typeface="Arial" charset="0"/>
                          <a:ea typeface="宋体" charset="-122"/>
                        </a:rPr>
                        <a:t> </a:t>
                      </a:r>
                      <a:r>
                        <a:rPr kumimoji="0" lang="zh-CN" altLang="en-US" sz="4400" b="0" i="0" u="none" strike="noStrike" cap="none" normalizeH="0" baseline="0" smtClean="0">
                          <a:ln>
                            <a:noFill/>
                          </a:ln>
                          <a:solidFill>
                            <a:srgbClr val="000000"/>
                          </a:solidFill>
                          <a:effectLst/>
                          <a:latin typeface="Arial" charset="0"/>
                          <a:ea typeface="宋体" charset="-122"/>
                        </a:rPr>
                        <a:t>   </a:t>
                      </a: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173153" name="Rectangle 97"/>
          <p:cNvSpPr>
            <a:spLocks noChangeArrowheads="1"/>
          </p:cNvSpPr>
          <p:nvPr/>
        </p:nvSpPr>
        <p:spPr bwMode="auto">
          <a:xfrm>
            <a:off x="2190750" y="1350963"/>
            <a:ext cx="39688" cy="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zh-CN" altLang="en-US"/>
          </a:p>
        </p:txBody>
      </p:sp>
      <p:graphicFrame>
        <p:nvGraphicFramePr>
          <p:cNvPr id="173178" name="Group 122"/>
          <p:cNvGraphicFramePr>
            <a:graphicFrameLocks noGrp="1"/>
          </p:cNvGraphicFramePr>
          <p:nvPr/>
        </p:nvGraphicFramePr>
        <p:xfrm>
          <a:off x="2190750" y="1350963"/>
          <a:ext cx="208280" cy="3733800"/>
        </p:xfrm>
        <a:graphic>
          <a:graphicData uri="http://schemas.openxmlformats.org/drawingml/2006/table">
            <a:tbl>
              <a:tblPr/>
              <a:tblGrid>
                <a:gridCol w="208280"/>
              </a:tblGrid>
              <a:tr h="0">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4400" b="0" i="0" u="none" strike="noStrike" cap="none" normalizeH="0" baseline="0" smtClean="0">
                          <a:ln>
                            <a:noFill/>
                          </a:ln>
                          <a:solidFill>
                            <a:srgbClr val="000000"/>
                          </a:solidFill>
                          <a:effectLst/>
                          <a:latin typeface="Arial" charset="0"/>
                          <a:ea typeface="宋体" charset="-122"/>
                        </a:rPr>
                        <a:t>  </a:t>
                      </a:r>
                      <a:r>
                        <a:rPr kumimoji="0" lang="zh-CN" altLang="en-US" sz="1900" b="0" i="0" u="none" strike="noStrike" cap="none" normalizeH="0" baseline="0" smtClean="0">
                          <a:ln>
                            <a:noFill/>
                          </a:ln>
                          <a:solidFill>
                            <a:srgbClr val="000000"/>
                          </a:solidFill>
                          <a:effectLst/>
                          <a:latin typeface="Arial" charset="0"/>
                          <a:ea typeface="宋体" charset="-122"/>
                        </a:rPr>
                        <a:t> </a:t>
                      </a:r>
                      <a:r>
                        <a:rPr kumimoji="0" lang="zh-CN" altLang="en-US" sz="4400" b="0" i="0" u="none" strike="noStrike" cap="none" normalizeH="0" baseline="0" smtClean="0">
                          <a:ln>
                            <a:noFill/>
                          </a:ln>
                          <a:solidFill>
                            <a:srgbClr val="000000"/>
                          </a:solidFill>
                          <a:effectLst/>
                          <a:latin typeface="Arial" charset="0"/>
                          <a:ea typeface="宋体" charset="-122"/>
                        </a:rPr>
                        <a:t>   </a:t>
                      </a: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173165" name="Rectangle 109"/>
          <p:cNvSpPr>
            <a:spLocks noChangeArrowheads="1"/>
          </p:cNvSpPr>
          <p:nvPr/>
        </p:nvSpPr>
        <p:spPr bwMode="auto">
          <a:xfrm>
            <a:off x="2190750" y="1350963"/>
            <a:ext cx="39688" cy="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zh-CN" altLang="en-US"/>
          </a:p>
        </p:txBody>
      </p:sp>
      <p:graphicFrame>
        <p:nvGraphicFramePr>
          <p:cNvPr id="173177" name="Group 121"/>
          <p:cNvGraphicFramePr>
            <a:graphicFrameLocks noGrp="1"/>
          </p:cNvGraphicFramePr>
          <p:nvPr/>
        </p:nvGraphicFramePr>
        <p:xfrm>
          <a:off x="2190750" y="1350963"/>
          <a:ext cx="208280" cy="3733800"/>
        </p:xfrm>
        <a:graphic>
          <a:graphicData uri="http://schemas.openxmlformats.org/drawingml/2006/table">
            <a:tbl>
              <a:tblPr/>
              <a:tblGrid>
                <a:gridCol w="208280"/>
              </a:tblGrid>
              <a:tr h="0">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4400" b="0" i="0" u="none" strike="noStrike" cap="none" normalizeH="0" baseline="0" smtClean="0">
                          <a:ln>
                            <a:noFill/>
                          </a:ln>
                          <a:solidFill>
                            <a:srgbClr val="000000"/>
                          </a:solidFill>
                          <a:effectLst/>
                          <a:latin typeface="Arial" charset="0"/>
                          <a:ea typeface="宋体" charset="-122"/>
                        </a:rPr>
                        <a:t>  </a:t>
                      </a:r>
                      <a:r>
                        <a:rPr kumimoji="0" lang="zh-CN" altLang="en-US" sz="1900" b="0" i="0" u="none" strike="noStrike" cap="none" normalizeH="0" baseline="0" smtClean="0">
                          <a:ln>
                            <a:noFill/>
                          </a:ln>
                          <a:solidFill>
                            <a:srgbClr val="000000"/>
                          </a:solidFill>
                          <a:effectLst/>
                          <a:latin typeface="Arial" charset="0"/>
                          <a:ea typeface="宋体" charset="-122"/>
                        </a:rPr>
                        <a:t> </a:t>
                      </a:r>
                      <a:r>
                        <a:rPr kumimoji="0" lang="zh-CN" altLang="en-US" sz="4400" b="0" i="0" u="none" strike="noStrike" cap="none" normalizeH="0" baseline="0" smtClean="0">
                          <a:ln>
                            <a:noFill/>
                          </a:ln>
                          <a:solidFill>
                            <a:srgbClr val="000000"/>
                          </a:solidFill>
                          <a:effectLst/>
                          <a:latin typeface="Arial" charset="0"/>
                          <a:ea typeface="宋体" charset="-122"/>
                        </a:rPr>
                        <a:t>   </a:t>
                      </a: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58405" name="AutoShape 39" descr="u=1198375011,1711676166&amp;fm=21&amp;gp=0"/>
          <p:cNvSpPr>
            <a:spLocks noChangeAspect="1" noChangeArrowheads="1"/>
          </p:cNvSpPr>
          <p:nvPr/>
        </p:nvSpPr>
        <p:spPr bwMode="auto">
          <a:xfrm>
            <a:off x="2209800" y="220663"/>
            <a:ext cx="304800" cy="304800"/>
          </a:xfrm>
          <a:prstGeom prst="rect">
            <a:avLst/>
          </a:prstGeom>
          <a:noFill/>
          <a:ln w="9525">
            <a:noFill/>
            <a:miter lim="800000"/>
            <a:headEnd/>
            <a:tailEnd/>
          </a:ln>
        </p:spPr>
        <p:txBody>
          <a:bodyPr/>
          <a:lstStyle/>
          <a:p>
            <a:endParaRPr lang="zh-CN" altLang="en-US"/>
          </a:p>
        </p:txBody>
      </p:sp>
      <p:sp>
        <p:nvSpPr>
          <p:cNvPr id="58406" name="AutoShape 51" descr="u=1306872378,2176783272&amp;fm=21&amp;gp=0"/>
          <p:cNvSpPr>
            <a:spLocks noChangeAspect="1" noChangeArrowheads="1"/>
          </p:cNvSpPr>
          <p:nvPr/>
        </p:nvSpPr>
        <p:spPr bwMode="auto">
          <a:xfrm>
            <a:off x="2209800" y="220663"/>
            <a:ext cx="304800" cy="304800"/>
          </a:xfrm>
          <a:prstGeom prst="rect">
            <a:avLst/>
          </a:prstGeom>
          <a:noFill/>
          <a:ln w="9525">
            <a:noFill/>
            <a:miter lim="800000"/>
            <a:headEnd/>
            <a:tailEnd/>
          </a:ln>
        </p:spPr>
        <p:txBody>
          <a:bodyPr/>
          <a:lstStyle/>
          <a:p>
            <a:endParaRPr lang="zh-CN" altLang="en-US"/>
          </a:p>
        </p:txBody>
      </p:sp>
      <p:sp>
        <p:nvSpPr>
          <p:cNvPr id="58407" name="AutoShape 63" descr="u=189338092,3410574877&amp;fm=21&amp;gp=0"/>
          <p:cNvSpPr>
            <a:spLocks noChangeAspect="1" noChangeArrowheads="1"/>
          </p:cNvSpPr>
          <p:nvPr/>
        </p:nvSpPr>
        <p:spPr bwMode="auto">
          <a:xfrm>
            <a:off x="2209800" y="220663"/>
            <a:ext cx="304800" cy="304800"/>
          </a:xfrm>
          <a:prstGeom prst="rect">
            <a:avLst/>
          </a:prstGeom>
          <a:noFill/>
          <a:ln w="9525">
            <a:noFill/>
            <a:miter lim="800000"/>
            <a:headEnd/>
            <a:tailEnd/>
          </a:ln>
        </p:spPr>
        <p:txBody>
          <a:bodyPr/>
          <a:lstStyle/>
          <a:p>
            <a:endParaRPr lang="zh-CN" altLang="en-US"/>
          </a:p>
        </p:txBody>
      </p:sp>
      <p:sp>
        <p:nvSpPr>
          <p:cNvPr id="58408" name="AutoShape 75" descr="u=588729832,222599771&amp;fm=21&amp;gp=0"/>
          <p:cNvSpPr>
            <a:spLocks noChangeAspect="1" noChangeArrowheads="1"/>
          </p:cNvSpPr>
          <p:nvPr/>
        </p:nvSpPr>
        <p:spPr bwMode="auto">
          <a:xfrm>
            <a:off x="2209800" y="220663"/>
            <a:ext cx="304800" cy="304800"/>
          </a:xfrm>
          <a:prstGeom prst="rect">
            <a:avLst/>
          </a:prstGeom>
          <a:noFill/>
          <a:ln w="9525">
            <a:noFill/>
            <a:miter lim="800000"/>
            <a:headEnd/>
            <a:tailEnd/>
          </a:ln>
        </p:spPr>
        <p:txBody>
          <a:bodyPr/>
          <a:lstStyle/>
          <a:p>
            <a:endParaRPr lang="zh-CN" altLang="en-US"/>
          </a:p>
        </p:txBody>
      </p:sp>
      <p:sp>
        <p:nvSpPr>
          <p:cNvPr id="58409" name="AutoShape 87" descr="u=2573316353,3479696980&amp;fm=21&amp;gp=0"/>
          <p:cNvSpPr>
            <a:spLocks noChangeAspect="1" noChangeArrowheads="1"/>
          </p:cNvSpPr>
          <p:nvPr/>
        </p:nvSpPr>
        <p:spPr bwMode="auto">
          <a:xfrm>
            <a:off x="2209800" y="220663"/>
            <a:ext cx="304800" cy="304800"/>
          </a:xfrm>
          <a:prstGeom prst="rect">
            <a:avLst/>
          </a:prstGeom>
          <a:noFill/>
          <a:ln w="9525">
            <a:noFill/>
            <a:miter lim="800000"/>
            <a:headEnd/>
            <a:tailEnd/>
          </a:ln>
        </p:spPr>
        <p:txBody>
          <a:bodyPr/>
          <a:lstStyle/>
          <a:p>
            <a:endParaRPr lang="zh-CN" altLang="en-US"/>
          </a:p>
        </p:txBody>
      </p:sp>
      <p:sp>
        <p:nvSpPr>
          <p:cNvPr id="58410" name="AutoShape 99" descr="u=974722375,2758987923&amp;fm=21&amp;gp=0"/>
          <p:cNvSpPr>
            <a:spLocks noChangeAspect="1" noChangeArrowheads="1"/>
          </p:cNvSpPr>
          <p:nvPr/>
        </p:nvSpPr>
        <p:spPr bwMode="auto">
          <a:xfrm>
            <a:off x="2209800" y="220663"/>
            <a:ext cx="304800" cy="304800"/>
          </a:xfrm>
          <a:prstGeom prst="rect">
            <a:avLst/>
          </a:prstGeom>
          <a:noFill/>
          <a:ln w="9525">
            <a:noFill/>
            <a:miter lim="800000"/>
            <a:headEnd/>
            <a:tailEnd/>
          </a:ln>
        </p:spPr>
        <p:txBody>
          <a:bodyPr/>
          <a:lstStyle/>
          <a:p>
            <a:endParaRPr lang="zh-CN" altLang="en-US"/>
          </a:p>
        </p:txBody>
      </p:sp>
      <p:sp>
        <p:nvSpPr>
          <p:cNvPr id="58411" name="AutoShape 111" descr="u=1495325293,4031780959&amp;fm=21&amp;gp=0"/>
          <p:cNvSpPr>
            <a:spLocks noChangeAspect="1" noChangeArrowheads="1"/>
          </p:cNvSpPr>
          <p:nvPr/>
        </p:nvSpPr>
        <p:spPr bwMode="auto">
          <a:xfrm>
            <a:off x="2209800" y="220663"/>
            <a:ext cx="304800" cy="304800"/>
          </a:xfrm>
          <a:prstGeom prst="rect">
            <a:avLst/>
          </a:prstGeom>
          <a:noFill/>
          <a:ln w="9525">
            <a:noFill/>
            <a:miter lim="800000"/>
            <a:headEnd/>
            <a:tailEnd/>
          </a:ln>
        </p:spPr>
        <p:txBody>
          <a:bodyPr/>
          <a:lstStyle/>
          <a:p>
            <a:endParaRPr lang="zh-CN" altLang="en-US"/>
          </a:p>
        </p:txBody>
      </p:sp>
      <p:pic>
        <p:nvPicPr>
          <p:cNvPr id="58412" name="Picture 130" descr="44696578"/>
          <p:cNvPicPr>
            <a:picLocks noChangeAspect="1" noChangeArrowheads="1"/>
          </p:cNvPicPr>
          <p:nvPr/>
        </p:nvPicPr>
        <p:blipFill>
          <a:blip r:embed="rId6" cstate="print"/>
          <a:srcRect/>
          <a:stretch>
            <a:fillRect/>
          </a:stretch>
        </p:blipFill>
        <p:spPr bwMode="auto">
          <a:xfrm>
            <a:off x="971550" y="1203599"/>
            <a:ext cx="3292180" cy="3384276"/>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12</a:t>
            </a:r>
            <a:endParaRPr lang="es-ES" altLang="zh-CN" sz="1200" b="1">
              <a:solidFill>
                <a:srgbClr val="04AEDA"/>
              </a:solidFill>
              <a:latin typeface="Calibri" pitchFamily="34" charset="0"/>
            </a:endParaRPr>
          </a:p>
        </p:txBody>
      </p:sp>
      <p:cxnSp>
        <p:nvCxnSpPr>
          <p:cNvPr id="32" name="直接连接符 31"/>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60419"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60420" name="矩形 34"/>
          <p:cNvSpPr>
            <a:spLocks noChangeArrowheads="1"/>
          </p:cNvSpPr>
          <p:nvPr/>
        </p:nvSpPr>
        <p:spPr bwMode="auto">
          <a:xfrm>
            <a:off x="107504" y="123478"/>
            <a:ext cx="4657044" cy="425758"/>
          </a:xfrm>
          <a:prstGeom prst="rect">
            <a:avLst/>
          </a:prstGeom>
          <a:noFill/>
          <a:ln w="9525">
            <a:noFill/>
            <a:miter lim="800000"/>
            <a:headEnd/>
            <a:tailEnd/>
          </a:ln>
        </p:spPr>
        <p:txBody>
          <a:bodyPr wrap="none">
            <a:spAutoFit/>
          </a:bodyPr>
          <a:lstStyle/>
          <a:p>
            <a:pPr>
              <a:lnSpc>
                <a:spcPts val="2563"/>
              </a:lnSpc>
            </a:pPr>
            <a:r>
              <a:rPr lang="zh-CN" altLang="en-US" sz="2000" b="1" dirty="0">
                <a:latin typeface="微软雅黑" pitchFamily="34" charset="-122"/>
                <a:ea typeface="微软雅黑" pitchFamily="34" charset="-122"/>
              </a:rPr>
              <a:t>第二</a:t>
            </a:r>
            <a:r>
              <a:rPr lang="zh-CN" altLang="en-US" sz="2000" b="1" dirty="0" smtClean="0">
                <a:latin typeface="微软雅黑" pitchFamily="34" charset="-122"/>
                <a:ea typeface="微软雅黑" pitchFamily="34" charset="-122"/>
              </a:rPr>
              <a:t>节   </a:t>
            </a:r>
            <a:r>
              <a:rPr lang="zh-CN" altLang="en-US" b="1" dirty="0" smtClean="0">
                <a:latin typeface="微软雅黑" pitchFamily="34" charset="-122"/>
                <a:ea typeface="微软雅黑" pitchFamily="34" charset="-122"/>
              </a:rPr>
              <a:t>二</a:t>
            </a:r>
            <a:r>
              <a:rPr lang="zh-CN" altLang="en-US" b="1" dirty="0">
                <a:latin typeface="微软雅黑" pitchFamily="34" charset="-122"/>
                <a:ea typeface="微软雅黑" pitchFamily="34" charset="-122"/>
              </a:rPr>
              <a:t>、明清时期中欧之间的贸易关系</a:t>
            </a:r>
            <a:endParaRPr lang="en-US" altLang="zh-CN" sz="2000" b="1" dirty="0">
              <a:latin typeface="微软雅黑" pitchFamily="34" charset="-122"/>
              <a:ea typeface="微软雅黑" pitchFamily="34" charset="-122"/>
            </a:endParaRPr>
          </a:p>
        </p:txBody>
      </p:sp>
      <p:sp>
        <p:nvSpPr>
          <p:cNvPr id="167959" name="Rectangle 23"/>
          <p:cNvSpPr>
            <a:spLocks noChangeArrowheads="1"/>
          </p:cNvSpPr>
          <p:nvPr/>
        </p:nvSpPr>
        <p:spPr bwMode="auto">
          <a:xfrm>
            <a:off x="179388" y="627063"/>
            <a:ext cx="2557110"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a:latin typeface="微软雅黑" pitchFamily="34" charset="-122"/>
                <a:ea typeface="微软雅黑" pitchFamily="34" charset="-122"/>
                <a:sym typeface="Wingdings 2"/>
              </a:rPr>
              <a:t></a:t>
            </a:r>
            <a:r>
              <a:rPr lang="zh-CN" altLang="en-US" b="1" dirty="0" smtClean="0">
                <a:latin typeface="微软雅黑" pitchFamily="34" charset="-122"/>
                <a:ea typeface="微软雅黑" pitchFamily="34" charset="-122"/>
              </a:rPr>
              <a:t>中</a:t>
            </a:r>
            <a:r>
              <a:rPr lang="zh-CN" altLang="en-US" b="1" dirty="0">
                <a:latin typeface="微软雅黑" pitchFamily="34" charset="-122"/>
                <a:ea typeface="微软雅黑" pitchFamily="34" charset="-122"/>
              </a:rPr>
              <a:t>欧贸易的主要商品</a:t>
            </a:r>
            <a:r>
              <a:rPr lang="zh-CN" altLang="en-US" dirty="0"/>
              <a:t> </a:t>
            </a:r>
          </a:p>
        </p:txBody>
      </p:sp>
      <p:pic>
        <p:nvPicPr>
          <p:cNvPr id="60422" name="Picture 9" descr="C:\Users\iamisis\Desktop\MetroStation_2.0_XiaZaiBa\metrostation_by_yankoa-d312tty\PNG\Navigation\blue\MB_0014_world1.png"/>
          <p:cNvPicPr>
            <a:picLocks noChangeAspect="1" noChangeArrowheads="1"/>
          </p:cNvPicPr>
          <p:nvPr/>
        </p:nvPicPr>
        <p:blipFill>
          <a:blip r:embed="rId3" cstate="print"/>
          <a:srcRect/>
          <a:stretch>
            <a:fillRect/>
          </a:stretch>
        </p:blipFill>
        <p:spPr bwMode="auto">
          <a:xfrm>
            <a:off x="468313" y="2643188"/>
            <a:ext cx="1584325" cy="1466850"/>
          </a:xfrm>
          <a:prstGeom prst="rect">
            <a:avLst/>
          </a:prstGeom>
          <a:noFill/>
          <a:ln w="9525">
            <a:noFill/>
            <a:miter lim="800000"/>
            <a:headEnd/>
            <a:tailEnd/>
          </a:ln>
        </p:spPr>
      </p:pic>
      <p:sp>
        <p:nvSpPr>
          <p:cNvPr id="160776" name="Rectangle 8"/>
          <p:cNvSpPr>
            <a:spLocks noChangeArrowheads="1"/>
          </p:cNvSpPr>
          <p:nvPr/>
        </p:nvSpPr>
        <p:spPr bwMode="auto">
          <a:xfrm>
            <a:off x="900113" y="2787650"/>
            <a:ext cx="798512"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600" b="1" dirty="0">
                <a:latin typeface="微软雅黑" pitchFamily="34" charset="-122"/>
                <a:ea typeface="微软雅黑" pitchFamily="34" charset="-122"/>
              </a:rPr>
              <a:t>丝织品</a:t>
            </a:r>
          </a:p>
        </p:txBody>
      </p:sp>
      <p:sp>
        <p:nvSpPr>
          <p:cNvPr id="160777" name="Rectangle 9"/>
          <p:cNvSpPr>
            <a:spLocks noChangeArrowheads="1"/>
          </p:cNvSpPr>
          <p:nvPr/>
        </p:nvSpPr>
        <p:spPr bwMode="auto">
          <a:xfrm>
            <a:off x="971550" y="3579813"/>
            <a:ext cx="593725"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600" b="1" dirty="0">
                <a:latin typeface="微软雅黑" pitchFamily="34" charset="-122"/>
                <a:ea typeface="微软雅黑" pitchFamily="34" charset="-122"/>
              </a:rPr>
              <a:t>贸易</a:t>
            </a:r>
          </a:p>
        </p:txBody>
      </p:sp>
      <p:sp>
        <p:nvSpPr>
          <p:cNvPr id="60425" name="AutoShape 10" descr="u=1044887666,1472593463&amp;fm=21&amp;gp=0"/>
          <p:cNvSpPr>
            <a:spLocks noChangeAspect="1" noChangeArrowheads="1"/>
          </p:cNvSpPr>
          <p:nvPr/>
        </p:nvSpPr>
        <p:spPr bwMode="auto">
          <a:xfrm>
            <a:off x="3148013" y="1524000"/>
            <a:ext cx="2847975" cy="2095500"/>
          </a:xfrm>
          <a:prstGeom prst="rect">
            <a:avLst/>
          </a:prstGeom>
          <a:noFill/>
          <a:ln w="9525">
            <a:noFill/>
            <a:miter lim="800000"/>
            <a:headEnd/>
            <a:tailEnd/>
          </a:ln>
        </p:spPr>
        <p:txBody>
          <a:bodyPr/>
          <a:lstStyle/>
          <a:p>
            <a:endParaRPr lang="zh-CN" altLang="en-US"/>
          </a:p>
        </p:txBody>
      </p:sp>
      <p:sp>
        <p:nvSpPr>
          <p:cNvPr id="60426" name="AutoShape 11" descr="u=1044887666,1472593463&amp;fm=21&amp;gp=0"/>
          <p:cNvSpPr>
            <a:spLocks noChangeAspect="1" noChangeArrowheads="1"/>
          </p:cNvSpPr>
          <p:nvPr/>
        </p:nvSpPr>
        <p:spPr bwMode="auto">
          <a:xfrm>
            <a:off x="3148013" y="1524000"/>
            <a:ext cx="2847975" cy="2095500"/>
          </a:xfrm>
          <a:prstGeom prst="rect">
            <a:avLst/>
          </a:prstGeom>
          <a:noFill/>
          <a:ln w="9525">
            <a:noFill/>
            <a:miter lim="800000"/>
            <a:headEnd/>
            <a:tailEnd/>
          </a:ln>
        </p:spPr>
        <p:txBody>
          <a:bodyPr/>
          <a:lstStyle/>
          <a:p>
            <a:endParaRPr lang="zh-CN" altLang="en-US"/>
          </a:p>
        </p:txBody>
      </p:sp>
      <p:sp>
        <p:nvSpPr>
          <p:cNvPr id="60427" name="AutoShape 12" descr="u=1044887666,1472593463&amp;fm=21&amp;gp=0"/>
          <p:cNvSpPr>
            <a:spLocks noChangeAspect="1" noChangeArrowheads="1"/>
          </p:cNvSpPr>
          <p:nvPr/>
        </p:nvSpPr>
        <p:spPr bwMode="auto">
          <a:xfrm>
            <a:off x="3148013" y="1524000"/>
            <a:ext cx="2847975" cy="2095500"/>
          </a:xfrm>
          <a:prstGeom prst="rect">
            <a:avLst/>
          </a:prstGeom>
          <a:noFill/>
          <a:ln w="9525">
            <a:noFill/>
            <a:miter lim="800000"/>
            <a:headEnd/>
            <a:tailEnd/>
          </a:ln>
        </p:spPr>
        <p:txBody>
          <a:bodyPr/>
          <a:lstStyle/>
          <a:p>
            <a:endParaRPr lang="zh-CN" altLang="en-US"/>
          </a:p>
        </p:txBody>
      </p:sp>
      <p:sp>
        <p:nvSpPr>
          <p:cNvPr id="29" name="矩形 28"/>
          <p:cNvSpPr/>
          <p:nvPr/>
        </p:nvSpPr>
        <p:spPr>
          <a:xfrm>
            <a:off x="1979613" y="1058863"/>
            <a:ext cx="1111250" cy="360362"/>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rgbClr val="04AEDA"/>
                </a:solidFill>
                <a:latin typeface="微软雅黑" pitchFamily="34" charset="-122"/>
                <a:ea typeface="微软雅黑" pitchFamily="34" charset="-122"/>
              </a:rPr>
              <a:t>总观点</a:t>
            </a:r>
          </a:p>
        </p:txBody>
      </p:sp>
      <p:cxnSp>
        <p:nvCxnSpPr>
          <p:cNvPr id="35" name="直接连接符 34"/>
          <p:cNvCxnSpPr/>
          <p:nvPr/>
        </p:nvCxnSpPr>
        <p:spPr>
          <a:xfrm>
            <a:off x="3132138" y="1419225"/>
            <a:ext cx="540067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2" name="矩形 28"/>
          <p:cNvSpPr/>
          <p:nvPr/>
        </p:nvSpPr>
        <p:spPr>
          <a:xfrm>
            <a:off x="1979613" y="1635125"/>
            <a:ext cx="1111250" cy="360363"/>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b="1" dirty="0">
                <a:solidFill>
                  <a:srgbClr val="04AEDA"/>
                </a:solidFill>
                <a:latin typeface="微软雅黑" pitchFamily="34" charset="-122"/>
                <a:ea typeface="微软雅黑" pitchFamily="34" charset="-122"/>
              </a:rPr>
              <a:t>发展过程</a:t>
            </a:r>
          </a:p>
        </p:txBody>
      </p:sp>
      <p:cxnSp>
        <p:nvCxnSpPr>
          <p:cNvPr id="3" name="直接连接符 34"/>
          <p:cNvCxnSpPr/>
          <p:nvPr/>
        </p:nvCxnSpPr>
        <p:spPr>
          <a:xfrm>
            <a:off x="3563938" y="2139950"/>
            <a:ext cx="5256212"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4" name="直接连接符 34"/>
          <p:cNvCxnSpPr/>
          <p:nvPr/>
        </p:nvCxnSpPr>
        <p:spPr>
          <a:xfrm>
            <a:off x="3492500" y="2787650"/>
            <a:ext cx="540067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5" name="直接连接符 34"/>
          <p:cNvCxnSpPr/>
          <p:nvPr/>
        </p:nvCxnSpPr>
        <p:spPr>
          <a:xfrm>
            <a:off x="3492500" y="3363913"/>
            <a:ext cx="540067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160804" name="Rectangle 36"/>
          <p:cNvSpPr>
            <a:spLocks noChangeArrowheads="1"/>
          </p:cNvSpPr>
          <p:nvPr/>
        </p:nvSpPr>
        <p:spPr bwMode="auto">
          <a:xfrm>
            <a:off x="3132138" y="1087537"/>
            <a:ext cx="5444119"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zh-CN" altLang="en-US" sz="1400" b="1" dirty="0">
                <a:latin typeface="微软雅黑" pitchFamily="34" charset="-122"/>
                <a:ea typeface="微软雅黑" pitchFamily="34" charset="-122"/>
              </a:rPr>
              <a:t>自拜占庭时期开始，欧洲丝织业的发展就从来不能脱离中国而独立 </a:t>
            </a:r>
          </a:p>
        </p:txBody>
      </p:sp>
      <p:sp>
        <p:nvSpPr>
          <p:cNvPr id="160811" name="Rectangle 43"/>
          <p:cNvSpPr>
            <a:spLocks noChangeArrowheads="1"/>
          </p:cNvSpPr>
          <p:nvPr/>
        </p:nvSpPr>
        <p:spPr bwMode="auto">
          <a:xfrm>
            <a:off x="3492500" y="1632278"/>
            <a:ext cx="5751513" cy="52322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en-US" altLang="zh-CN" sz="1400" b="1" dirty="0">
                <a:latin typeface="微软雅黑" pitchFamily="34" charset="-122"/>
                <a:ea typeface="微软雅黑" pitchFamily="34" charset="-122"/>
              </a:rPr>
              <a:t>17—18</a:t>
            </a:r>
            <a:r>
              <a:rPr lang="zh-CN" altLang="en-US" sz="1400" b="1" dirty="0">
                <a:latin typeface="微软雅黑" pitchFamily="34" charset="-122"/>
                <a:ea typeface="微软雅黑" pitchFamily="34" charset="-122"/>
              </a:rPr>
              <a:t>世纪东印度公司输入大量中国生丝和丝织品，刺激了欧洲丝织业，使欧洲丝织业告别了意大利垄断的时期，法国里昂和英国先后崛起 </a:t>
            </a:r>
          </a:p>
        </p:txBody>
      </p:sp>
      <p:sp>
        <p:nvSpPr>
          <p:cNvPr id="6" name="矩形 28"/>
          <p:cNvSpPr/>
          <p:nvPr/>
        </p:nvSpPr>
        <p:spPr>
          <a:xfrm>
            <a:off x="3203575" y="1779588"/>
            <a:ext cx="288925" cy="288925"/>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7" name="矩形 28"/>
          <p:cNvSpPr/>
          <p:nvPr/>
        </p:nvSpPr>
        <p:spPr>
          <a:xfrm>
            <a:off x="3203575" y="2427288"/>
            <a:ext cx="288925" cy="288925"/>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8" name="矩形 28"/>
          <p:cNvSpPr/>
          <p:nvPr/>
        </p:nvSpPr>
        <p:spPr>
          <a:xfrm>
            <a:off x="3203575" y="3003550"/>
            <a:ext cx="288925" cy="288925"/>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160816" name="Rectangle 48"/>
          <p:cNvSpPr>
            <a:spLocks noChangeArrowheads="1"/>
          </p:cNvSpPr>
          <p:nvPr/>
        </p:nvSpPr>
        <p:spPr bwMode="auto">
          <a:xfrm>
            <a:off x="3492500" y="2281566"/>
            <a:ext cx="5400675" cy="52322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en-US" altLang="zh-CN" sz="1400" b="1" dirty="0"/>
              <a:t>1</a:t>
            </a:r>
            <a:r>
              <a:rPr lang="en-US" altLang="zh-CN" sz="1400" b="1" dirty="0">
                <a:latin typeface="微软雅黑" pitchFamily="34" charset="-122"/>
                <a:ea typeface="微软雅黑" pitchFamily="34" charset="-122"/>
              </a:rPr>
              <a:t>8</a:t>
            </a:r>
            <a:r>
              <a:rPr lang="zh-CN" altLang="en-US" sz="1400" b="1" dirty="0">
                <a:latin typeface="微软雅黑" pitchFamily="34" charset="-122"/>
                <a:ea typeface="微软雅黑" pitchFamily="34" charset="-122"/>
              </a:rPr>
              <a:t>世纪，在茶叶贸易兴起之前，丝货是对华贸易中最有价值的物品，到</a:t>
            </a:r>
            <a:r>
              <a:rPr lang="en-US" altLang="zh-CN" sz="1400" b="1" dirty="0">
                <a:latin typeface="微软雅黑" pitchFamily="34" charset="-122"/>
                <a:ea typeface="微软雅黑" pitchFamily="34" charset="-122"/>
              </a:rPr>
              <a:t>1884</a:t>
            </a:r>
            <a:r>
              <a:rPr lang="zh-CN" altLang="en-US" sz="1400" b="1" dirty="0">
                <a:latin typeface="微软雅黑" pitchFamily="34" charset="-122"/>
                <a:ea typeface="微软雅黑" pitchFamily="34" charset="-122"/>
              </a:rPr>
              <a:t>年之后又取代茶叶恢复魁首地位 </a:t>
            </a:r>
          </a:p>
        </p:txBody>
      </p:sp>
      <p:sp>
        <p:nvSpPr>
          <p:cNvPr id="160817" name="Rectangle 49"/>
          <p:cNvSpPr>
            <a:spLocks noChangeArrowheads="1"/>
          </p:cNvSpPr>
          <p:nvPr/>
        </p:nvSpPr>
        <p:spPr bwMode="auto">
          <a:xfrm>
            <a:off x="3492500" y="2856241"/>
            <a:ext cx="5391150" cy="52322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en-US" altLang="zh-CN" sz="1400" b="1" dirty="0">
                <a:latin typeface="微软雅黑" pitchFamily="34" charset="-122"/>
                <a:ea typeface="微软雅黑" pitchFamily="34" charset="-122"/>
              </a:rPr>
              <a:t>18</a:t>
            </a:r>
            <a:r>
              <a:rPr lang="zh-CN" altLang="en-US" sz="1400" b="1" dirty="0">
                <a:latin typeface="微软雅黑" pitchFamily="34" charset="-122"/>
                <a:ea typeface="微软雅黑" pitchFamily="34" charset="-122"/>
              </a:rPr>
              <a:t>世纪欧洲进口的中国丝货，先以丝绸为主，后来转向生丝，到了</a:t>
            </a:r>
            <a:r>
              <a:rPr lang="en-US" altLang="zh-CN" sz="1400" b="1" dirty="0">
                <a:latin typeface="微软雅黑" pitchFamily="34" charset="-122"/>
                <a:ea typeface="微软雅黑" pitchFamily="34" charset="-122"/>
              </a:rPr>
              <a:t>19</a:t>
            </a:r>
            <a:r>
              <a:rPr lang="zh-CN" altLang="en-US" sz="1400" b="1" dirty="0">
                <a:latin typeface="微软雅黑" pitchFamily="34" charset="-122"/>
                <a:ea typeface="微软雅黑" pitchFamily="34" charset="-122"/>
              </a:rPr>
              <a:t>世纪前半叶，欧洲市场上一半的生丝都来自中国 </a:t>
            </a:r>
          </a:p>
        </p:txBody>
      </p:sp>
      <p:sp>
        <p:nvSpPr>
          <p:cNvPr id="9" name="矩形 28"/>
          <p:cNvSpPr/>
          <p:nvPr/>
        </p:nvSpPr>
        <p:spPr>
          <a:xfrm>
            <a:off x="3203575" y="3651250"/>
            <a:ext cx="288925" cy="288925"/>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cxnSp>
        <p:nvCxnSpPr>
          <p:cNvPr id="10" name="直接连接符 34"/>
          <p:cNvCxnSpPr/>
          <p:nvPr/>
        </p:nvCxnSpPr>
        <p:spPr>
          <a:xfrm>
            <a:off x="3492500" y="4011613"/>
            <a:ext cx="529272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160823" name="Rectangle 55"/>
          <p:cNvSpPr>
            <a:spLocks noChangeArrowheads="1"/>
          </p:cNvSpPr>
          <p:nvPr/>
        </p:nvSpPr>
        <p:spPr bwMode="auto">
          <a:xfrm>
            <a:off x="3492500" y="3508375"/>
            <a:ext cx="6048375" cy="52322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zh-CN" altLang="en-US" sz="1400" b="1" dirty="0">
                <a:latin typeface="微软雅黑" pitchFamily="34" charset="-122"/>
                <a:ea typeface="微软雅黑" pitchFamily="34" charset="-122"/>
              </a:rPr>
              <a:t>南京布是中国向欧洲出口的又一大宗纺织品。</a:t>
            </a:r>
            <a:r>
              <a:rPr lang="en-US" altLang="zh-CN" sz="1400" b="1" dirty="0">
                <a:latin typeface="微软雅黑" pitchFamily="34" charset="-122"/>
                <a:ea typeface="微软雅黑" pitchFamily="34" charset="-122"/>
              </a:rPr>
              <a:t>1770</a:t>
            </a:r>
            <a:r>
              <a:rPr lang="zh-CN" altLang="en-US" sz="1400" b="1" dirty="0">
                <a:latin typeface="微软雅黑" pitchFamily="34" charset="-122"/>
                <a:ea typeface="微软雅黑" pitchFamily="34" charset="-122"/>
              </a:rPr>
              <a:t>年代以后在欧洲流行。</a:t>
            </a:r>
            <a:r>
              <a:rPr lang="en-US" altLang="zh-CN" sz="1400" b="1" dirty="0">
                <a:latin typeface="微软雅黑" pitchFamily="34" charset="-122"/>
                <a:ea typeface="微软雅黑" pitchFamily="34" charset="-122"/>
              </a:rPr>
              <a:t>18</a:t>
            </a:r>
            <a:r>
              <a:rPr lang="zh-CN" altLang="en-US" sz="1400" b="1" dirty="0">
                <a:latin typeface="微软雅黑" pitchFamily="34" charset="-122"/>
                <a:ea typeface="微软雅黑" pitchFamily="34" charset="-122"/>
              </a:rPr>
              <a:t>世纪最后</a:t>
            </a:r>
            <a:r>
              <a:rPr lang="en-US" altLang="zh-CN" sz="1400" b="1" dirty="0">
                <a:latin typeface="微软雅黑" pitchFamily="34" charset="-122"/>
                <a:ea typeface="微软雅黑" pitchFamily="34" charset="-122"/>
              </a:rPr>
              <a:t>10</a:t>
            </a:r>
            <a:r>
              <a:rPr lang="zh-CN" altLang="en-US" sz="1400" b="1" dirty="0">
                <a:latin typeface="微软雅黑" pitchFamily="34" charset="-122"/>
                <a:ea typeface="微软雅黑" pitchFamily="34" charset="-122"/>
              </a:rPr>
              <a:t>年，各国东印度公司平均每年购买南京布的数量在</a:t>
            </a:r>
            <a:r>
              <a:rPr lang="en-US" altLang="zh-CN" sz="1400" b="1" dirty="0">
                <a:latin typeface="微软雅黑" pitchFamily="34" charset="-122"/>
                <a:ea typeface="微软雅黑" pitchFamily="34" charset="-122"/>
              </a:rPr>
              <a:t>3</a:t>
            </a:r>
            <a:r>
              <a:rPr lang="zh-CN" altLang="en-US" sz="1400" b="1" dirty="0">
                <a:latin typeface="微软雅黑" pitchFamily="34" charset="-122"/>
                <a:ea typeface="微软雅黑" pitchFamily="34" charset="-122"/>
              </a:rPr>
              <a:t>万匹以上</a:t>
            </a:r>
            <a:r>
              <a:rPr lang="zh-CN" altLang="en-US" sz="1400" b="1" dirty="0"/>
              <a:t>。</a:t>
            </a:r>
          </a:p>
        </p:txBody>
      </p:sp>
      <p:pic>
        <p:nvPicPr>
          <p:cNvPr id="60444" name="Picture 2" descr="C:\Users\Administrator\Desktop\对勾.png"/>
          <p:cNvPicPr>
            <a:picLocks noChangeAspect="1" noChangeArrowheads="1"/>
          </p:cNvPicPr>
          <p:nvPr/>
        </p:nvPicPr>
        <p:blipFill>
          <a:blip r:embed="rId4" cstate="print"/>
          <a:srcRect/>
          <a:stretch>
            <a:fillRect/>
          </a:stretch>
        </p:blipFill>
        <p:spPr bwMode="auto">
          <a:xfrm>
            <a:off x="3132138" y="1708150"/>
            <a:ext cx="438150" cy="371475"/>
          </a:xfrm>
          <a:prstGeom prst="rect">
            <a:avLst/>
          </a:prstGeom>
          <a:noFill/>
          <a:ln w="9525">
            <a:noFill/>
            <a:miter lim="800000"/>
            <a:headEnd/>
            <a:tailEnd/>
          </a:ln>
        </p:spPr>
      </p:pic>
      <p:pic>
        <p:nvPicPr>
          <p:cNvPr id="60445" name="Picture 2" descr="C:\Users\Administrator\Desktop\对勾.png"/>
          <p:cNvPicPr>
            <a:picLocks noChangeAspect="1" noChangeArrowheads="1"/>
          </p:cNvPicPr>
          <p:nvPr/>
        </p:nvPicPr>
        <p:blipFill>
          <a:blip r:embed="rId4" cstate="print"/>
          <a:srcRect/>
          <a:stretch>
            <a:fillRect/>
          </a:stretch>
        </p:blipFill>
        <p:spPr bwMode="auto">
          <a:xfrm>
            <a:off x="3132138" y="2355850"/>
            <a:ext cx="438150" cy="371475"/>
          </a:xfrm>
          <a:prstGeom prst="rect">
            <a:avLst/>
          </a:prstGeom>
          <a:noFill/>
          <a:ln w="9525">
            <a:noFill/>
            <a:miter lim="800000"/>
            <a:headEnd/>
            <a:tailEnd/>
          </a:ln>
        </p:spPr>
      </p:pic>
      <p:pic>
        <p:nvPicPr>
          <p:cNvPr id="60446" name="Picture 2" descr="C:\Users\Administrator\Desktop\对勾.png"/>
          <p:cNvPicPr>
            <a:picLocks noChangeAspect="1" noChangeArrowheads="1"/>
          </p:cNvPicPr>
          <p:nvPr/>
        </p:nvPicPr>
        <p:blipFill>
          <a:blip r:embed="rId4" cstate="print"/>
          <a:srcRect/>
          <a:stretch>
            <a:fillRect/>
          </a:stretch>
        </p:blipFill>
        <p:spPr bwMode="auto">
          <a:xfrm>
            <a:off x="3132138" y="2932113"/>
            <a:ext cx="438150" cy="371475"/>
          </a:xfrm>
          <a:prstGeom prst="rect">
            <a:avLst/>
          </a:prstGeom>
          <a:noFill/>
          <a:ln w="9525">
            <a:noFill/>
            <a:miter lim="800000"/>
            <a:headEnd/>
            <a:tailEnd/>
          </a:ln>
        </p:spPr>
      </p:pic>
      <p:pic>
        <p:nvPicPr>
          <p:cNvPr id="60447" name="Picture 2" descr="C:\Users\Administrator\Desktop\对勾.png"/>
          <p:cNvPicPr>
            <a:picLocks noChangeAspect="1" noChangeArrowheads="1"/>
          </p:cNvPicPr>
          <p:nvPr/>
        </p:nvPicPr>
        <p:blipFill>
          <a:blip r:embed="rId4" cstate="print"/>
          <a:srcRect/>
          <a:stretch>
            <a:fillRect/>
          </a:stretch>
        </p:blipFill>
        <p:spPr bwMode="auto">
          <a:xfrm>
            <a:off x="3132138" y="3579813"/>
            <a:ext cx="438150" cy="3714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12</a:t>
            </a:r>
            <a:endParaRPr lang="es-ES" altLang="zh-CN" sz="1200" b="1">
              <a:solidFill>
                <a:srgbClr val="04AEDA"/>
              </a:solidFill>
              <a:latin typeface="Calibri" pitchFamily="34" charset="0"/>
            </a:endParaRPr>
          </a:p>
        </p:txBody>
      </p:sp>
      <p:cxnSp>
        <p:nvCxnSpPr>
          <p:cNvPr id="32" name="直接连接符 31"/>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62467"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62468" name="矩形 34"/>
          <p:cNvSpPr>
            <a:spLocks noChangeArrowheads="1"/>
          </p:cNvSpPr>
          <p:nvPr/>
        </p:nvSpPr>
        <p:spPr bwMode="auto">
          <a:xfrm>
            <a:off x="214313" y="142875"/>
            <a:ext cx="4567276" cy="425758"/>
          </a:xfrm>
          <a:prstGeom prst="rect">
            <a:avLst/>
          </a:prstGeom>
          <a:noFill/>
          <a:ln w="9525">
            <a:noFill/>
            <a:miter lim="800000"/>
            <a:headEnd/>
            <a:tailEnd/>
          </a:ln>
        </p:spPr>
        <p:txBody>
          <a:bodyPr wrap="none">
            <a:spAutoFit/>
          </a:bodyPr>
          <a:lstStyle/>
          <a:p>
            <a:pPr>
              <a:lnSpc>
                <a:spcPts val="2563"/>
              </a:lnSpc>
            </a:pPr>
            <a:r>
              <a:rPr lang="zh-CN" altLang="en-US" sz="2000" b="1" dirty="0">
                <a:latin typeface="微软雅黑" pitchFamily="34" charset="-122"/>
                <a:ea typeface="微软雅黑" pitchFamily="34" charset="-122"/>
              </a:rPr>
              <a:t>第二节  </a:t>
            </a:r>
            <a:r>
              <a:rPr lang="zh-CN" altLang="en-US" b="1" dirty="0">
                <a:latin typeface="微软雅黑" pitchFamily="34" charset="-122"/>
                <a:ea typeface="微软雅黑" pitchFamily="34" charset="-122"/>
              </a:rPr>
              <a:t>二、明清时期中欧之间的贸易关系</a:t>
            </a:r>
            <a:endParaRPr lang="en-US" altLang="zh-CN" sz="2000" b="1" dirty="0">
              <a:latin typeface="微软雅黑" pitchFamily="34" charset="-122"/>
              <a:ea typeface="微软雅黑" pitchFamily="34" charset="-122"/>
            </a:endParaRPr>
          </a:p>
        </p:txBody>
      </p:sp>
      <p:sp>
        <p:nvSpPr>
          <p:cNvPr id="167959" name="Rectangle 23"/>
          <p:cNvSpPr>
            <a:spLocks noChangeArrowheads="1"/>
          </p:cNvSpPr>
          <p:nvPr/>
        </p:nvSpPr>
        <p:spPr bwMode="auto">
          <a:xfrm>
            <a:off x="179388" y="700088"/>
            <a:ext cx="2561920"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a:latin typeface="微软雅黑" pitchFamily="34" charset="-122"/>
                <a:ea typeface="微软雅黑" pitchFamily="34" charset="-122"/>
                <a:sym typeface="Wingdings 2"/>
              </a:rPr>
              <a:t></a:t>
            </a:r>
            <a:r>
              <a:rPr lang="zh-CN" altLang="en-US" b="1" dirty="0" smtClean="0">
                <a:latin typeface="微软雅黑" pitchFamily="34" charset="-122"/>
                <a:ea typeface="微软雅黑" pitchFamily="34" charset="-122"/>
              </a:rPr>
              <a:t>中</a:t>
            </a:r>
            <a:r>
              <a:rPr lang="zh-CN" altLang="en-US" b="1" dirty="0">
                <a:latin typeface="微软雅黑" pitchFamily="34" charset="-122"/>
                <a:ea typeface="微软雅黑" pitchFamily="34" charset="-122"/>
              </a:rPr>
              <a:t>欧贸易的主要商品</a:t>
            </a:r>
            <a:r>
              <a:rPr lang="zh-CN" altLang="en-US" dirty="0">
                <a:latin typeface="微软雅黑" pitchFamily="34" charset="-122"/>
                <a:ea typeface="微软雅黑" pitchFamily="34" charset="-122"/>
              </a:rPr>
              <a:t> </a:t>
            </a:r>
          </a:p>
        </p:txBody>
      </p:sp>
      <p:pic>
        <p:nvPicPr>
          <p:cNvPr id="62470" name="Picture 9" descr="C:\Users\iamisis\Desktop\MetroStation_2.0_XiaZaiBa\metrostation_by_yankoa-d312tty\PNG\Navigation\blue\MB_0014_world1.png"/>
          <p:cNvPicPr>
            <a:picLocks noChangeAspect="1" noChangeArrowheads="1"/>
          </p:cNvPicPr>
          <p:nvPr/>
        </p:nvPicPr>
        <p:blipFill>
          <a:blip r:embed="rId3" cstate="print"/>
          <a:srcRect/>
          <a:stretch>
            <a:fillRect/>
          </a:stretch>
        </p:blipFill>
        <p:spPr bwMode="auto">
          <a:xfrm>
            <a:off x="468313" y="2643188"/>
            <a:ext cx="1584325" cy="1466850"/>
          </a:xfrm>
          <a:prstGeom prst="rect">
            <a:avLst/>
          </a:prstGeom>
          <a:noFill/>
          <a:ln w="9525">
            <a:noFill/>
            <a:miter lim="800000"/>
            <a:headEnd/>
            <a:tailEnd/>
          </a:ln>
        </p:spPr>
      </p:pic>
      <p:sp>
        <p:nvSpPr>
          <p:cNvPr id="162824" name="Rectangle 8"/>
          <p:cNvSpPr>
            <a:spLocks noChangeArrowheads="1"/>
          </p:cNvSpPr>
          <p:nvPr/>
        </p:nvSpPr>
        <p:spPr bwMode="auto">
          <a:xfrm>
            <a:off x="971550" y="2787650"/>
            <a:ext cx="593725"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600" b="1" dirty="0">
                <a:latin typeface="微软雅黑" pitchFamily="34" charset="-122"/>
                <a:ea typeface="微软雅黑" pitchFamily="34" charset="-122"/>
              </a:rPr>
              <a:t>瓷器</a:t>
            </a:r>
          </a:p>
        </p:txBody>
      </p:sp>
      <p:sp>
        <p:nvSpPr>
          <p:cNvPr id="162825" name="Rectangle 9"/>
          <p:cNvSpPr>
            <a:spLocks noChangeArrowheads="1"/>
          </p:cNvSpPr>
          <p:nvPr/>
        </p:nvSpPr>
        <p:spPr bwMode="auto">
          <a:xfrm>
            <a:off x="971550" y="3579813"/>
            <a:ext cx="593725"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600" b="1" dirty="0">
                <a:latin typeface="微软雅黑" pitchFamily="34" charset="-122"/>
                <a:ea typeface="微软雅黑" pitchFamily="34" charset="-122"/>
              </a:rPr>
              <a:t>贸易</a:t>
            </a:r>
          </a:p>
        </p:txBody>
      </p:sp>
      <p:sp>
        <p:nvSpPr>
          <p:cNvPr id="62473" name="AutoShape 10" descr="u=1044887666,1472593463&amp;fm=21&amp;gp=0"/>
          <p:cNvSpPr>
            <a:spLocks noChangeAspect="1" noChangeArrowheads="1"/>
          </p:cNvSpPr>
          <p:nvPr/>
        </p:nvSpPr>
        <p:spPr bwMode="auto">
          <a:xfrm>
            <a:off x="3148013" y="1524000"/>
            <a:ext cx="2847975" cy="2095500"/>
          </a:xfrm>
          <a:prstGeom prst="rect">
            <a:avLst/>
          </a:prstGeom>
          <a:noFill/>
          <a:ln w="9525">
            <a:noFill/>
            <a:miter lim="800000"/>
            <a:headEnd/>
            <a:tailEnd/>
          </a:ln>
        </p:spPr>
        <p:txBody>
          <a:bodyPr/>
          <a:lstStyle/>
          <a:p>
            <a:endParaRPr lang="zh-CN" altLang="en-US"/>
          </a:p>
        </p:txBody>
      </p:sp>
      <p:sp>
        <p:nvSpPr>
          <p:cNvPr id="62474" name="AutoShape 11" descr="u=1044887666,1472593463&amp;fm=21&amp;gp=0"/>
          <p:cNvSpPr>
            <a:spLocks noChangeAspect="1" noChangeArrowheads="1"/>
          </p:cNvSpPr>
          <p:nvPr/>
        </p:nvSpPr>
        <p:spPr bwMode="auto">
          <a:xfrm>
            <a:off x="3148013" y="1524000"/>
            <a:ext cx="2847975" cy="2095500"/>
          </a:xfrm>
          <a:prstGeom prst="rect">
            <a:avLst/>
          </a:prstGeom>
          <a:noFill/>
          <a:ln w="9525">
            <a:noFill/>
            <a:miter lim="800000"/>
            <a:headEnd/>
            <a:tailEnd/>
          </a:ln>
        </p:spPr>
        <p:txBody>
          <a:bodyPr/>
          <a:lstStyle/>
          <a:p>
            <a:endParaRPr lang="zh-CN" altLang="en-US"/>
          </a:p>
        </p:txBody>
      </p:sp>
      <p:sp>
        <p:nvSpPr>
          <p:cNvPr id="62475" name="AutoShape 12" descr="u=1044887666,1472593463&amp;fm=21&amp;gp=0"/>
          <p:cNvSpPr>
            <a:spLocks noChangeAspect="1" noChangeArrowheads="1"/>
          </p:cNvSpPr>
          <p:nvPr/>
        </p:nvSpPr>
        <p:spPr bwMode="auto">
          <a:xfrm>
            <a:off x="3148013" y="1524000"/>
            <a:ext cx="2847975" cy="2095500"/>
          </a:xfrm>
          <a:prstGeom prst="rect">
            <a:avLst/>
          </a:prstGeom>
          <a:noFill/>
          <a:ln w="9525">
            <a:noFill/>
            <a:miter lim="800000"/>
            <a:headEnd/>
            <a:tailEnd/>
          </a:ln>
        </p:spPr>
        <p:txBody>
          <a:bodyPr/>
          <a:lstStyle/>
          <a:p>
            <a:endParaRPr lang="zh-CN" altLang="en-US"/>
          </a:p>
        </p:txBody>
      </p:sp>
      <p:sp>
        <p:nvSpPr>
          <p:cNvPr id="62476" name="AutoShape 8"/>
          <p:cNvSpPr>
            <a:spLocks noChangeArrowheads="1"/>
          </p:cNvSpPr>
          <p:nvPr/>
        </p:nvSpPr>
        <p:spPr bwMode="auto">
          <a:xfrm>
            <a:off x="2916238" y="700088"/>
            <a:ext cx="1511300" cy="719137"/>
          </a:xfrm>
          <a:prstGeom prst="bevel">
            <a:avLst>
              <a:gd name="adj" fmla="val 12500"/>
            </a:avLst>
          </a:prstGeom>
          <a:solidFill>
            <a:srgbClr val="09BFFF"/>
          </a:solidFill>
          <a:ln w="9525">
            <a:solidFill>
              <a:srgbClr val="33CCFF"/>
            </a:solidFill>
            <a:miter lim="800000"/>
            <a:headEnd/>
            <a:tailEnd/>
          </a:ln>
          <a:effectLst>
            <a:prstShdw prst="shdw17" dist="17961" dir="2700000">
              <a:srgbClr val="1F7A99"/>
            </a:prstShdw>
          </a:effectLst>
        </p:spPr>
        <p:txBody>
          <a:bodyPr wrap="none" anchor="ctr"/>
          <a:lstStyle/>
          <a:p>
            <a:pPr algn="ctr"/>
            <a:endParaRPr lang="zh-CN" altLang="en-US" b="1"/>
          </a:p>
        </p:txBody>
      </p:sp>
      <p:sp>
        <p:nvSpPr>
          <p:cNvPr id="62477" name="AutoShape 14"/>
          <p:cNvSpPr>
            <a:spLocks noChangeArrowheads="1"/>
          </p:cNvSpPr>
          <p:nvPr/>
        </p:nvSpPr>
        <p:spPr bwMode="auto">
          <a:xfrm rot="10800000">
            <a:off x="4356100" y="2500313"/>
            <a:ext cx="360363" cy="1836737"/>
          </a:xfrm>
          <a:prstGeom prst="rightArrow">
            <a:avLst>
              <a:gd name="adj1" fmla="val 67750"/>
              <a:gd name="adj2" fmla="val 66167"/>
            </a:avLst>
          </a:prstGeom>
          <a:solidFill>
            <a:srgbClr val="C6F2FE"/>
          </a:solidFill>
          <a:ln w="28575" algn="ctr">
            <a:solidFill>
              <a:srgbClr val="C6F2FE"/>
            </a:solidFill>
            <a:miter lim="800000"/>
            <a:headEnd/>
            <a:tailEnd/>
          </a:ln>
        </p:spPr>
        <p:txBody>
          <a:bodyPr rot="10800000" vert="eaVert" anchor="ctr"/>
          <a:lstStyle/>
          <a:p>
            <a:pPr algn="ctr"/>
            <a:endParaRPr lang="zh-CN" altLang="en-US"/>
          </a:p>
        </p:txBody>
      </p:sp>
      <p:sp>
        <p:nvSpPr>
          <p:cNvPr id="162832" name="Rectangle 16"/>
          <p:cNvSpPr>
            <a:spLocks noChangeArrowheads="1"/>
          </p:cNvSpPr>
          <p:nvPr/>
        </p:nvSpPr>
        <p:spPr bwMode="auto">
          <a:xfrm>
            <a:off x="179388" y="1203325"/>
            <a:ext cx="2089150" cy="30480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zh-CN" altLang="en-US" sz="1400" b="1"/>
              <a:t>              </a:t>
            </a:r>
            <a:endParaRPr lang="zh-CN" altLang="en-US"/>
          </a:p>
        </p:txBody>
      </p:sp>
      <p:sp>
        <p:nvSpPr>
          <p:cNvPr id="62479" name="AutoShape 8"/>
          <p:cNvSpPr>
            <a:spLocks noChangeArrowheads="1"/>
          </p:cNvSpPr>
          <p:nvPr/>
        </p:nvSpPr>
        <p:spPr bwMode="auto">
          <a:xfrm>
            <a:off x="2916238" y="1563688"/>
            <a:ext cx="1511300" cy="792162"/>
          </a:xfrm>
          <a:prstGeom prst="bevel">
            <a:avLst>
              <a:gd name="adj" fmla="val 12500"/>
            </a:avLst>
          </a:prstGeom>
          <a:solidFill>
            <a:srgbClr val="09BFFF"/>
          </a:solidFill>
          <a:ln w="9525">
            <a:solidFill>
              <a:srgbClr val="33CCFF"/>
            </a:solidFill>
            <a:miter lim="800000"/>
            <a:headEnd/>
            <a:tailEnd/>
          </a:ln>
          <a:effectLst>
            <a:prstShdw prst="shdw17" dist="17961" dir="2700000">
              <a:srgbClr val="1F7A99"/>
            </a:prstShdw>
          </a:effectLst>
        </p:spPr>
        <p:txBody>
          <a:bodyPr wrap="none" anchor="ctr"/>
          <a:lstStyle/>
          <a:p>
            <a:pPr algn="ctr"/>
            <a:endParaRPr lang="zh-CN" altLang="en-US"/>
          </a:p>
        </p:txBody>
      </p:sp>
      <p:sp>
        <p:nvSpPr>
          <p:cNvPr id="62480" name="矩形 21"/>
          <p:cNvSpPr>
            <a:spLocks noChangeArrowheads="1"/>
          </p:cNvSpPr>
          <p:nvPr/>
        </p:nvSpPr>
        <p:spPr bwMode="auto">
          <a:xfrm>
            <a:off x="4356100" y="700088"/>
            <a:ext cx="4787900" cy="719137"/>
          </a:xfrm>
          <a:prstGeom prst="rect">
            <a:avLst/>
          </a:prstGeom>
          <a:noFill/>
          <a:ln w="38100" cap="rnd" algn="ctr">
            <a:solidFill>
              <a:srgbClr val="04AEDA"/>
            </a:solidFill>
            <a:prstDash val="sysDot"/>
            <a:miter lim="800000"/>
            <a:headEnd/>
            <a:tailEnd/>
          </a:ln>
        </p:spPr>
        <p:txBody>
          <a:bodyPr anchor="ctr"/>
          <a:lstStyle/>
          <a:p>
            <a:pPr algn="ctr"/>
            <a:endParaRPr lang="zh-CN" altLang="en-US">
              <a:solidFill>
                <a:srgbClr val="FFFFFF"/>
              </a:solidFill>
              <a:latin typeface="Calibri" pitchFamily="34" charset="0"/>
            </a:endParaRPr>
          </a:p>
        </p:txBody>
      </p:sp>
      <p:sp>
        <p:nvSpPr>
          <p:cNvPr id="62481" name="矩形 21"/>
          <p:cNvSpPr>
            <a:spLocks noChangeArrowheads="1"/>
          </p:cNvSpPr>
          <p:nvPr/>
        </p:nvSpPr>
        <p:spPr bwMode="auto">
          <a:xfrm>
            <a:off x="4356100" y="1635125"/>
            <a:ext cx="4787900" cy="719138"/>
          </a:xfrm>
          <a:prstGeom prst="rect">
            <a:avLst/>
          </a:prstGeom>
          <a:noFill/>
          <a:ln w="38100" cap="rnd" algn="ctr">
            <a:solidFill>
              <a:srgbClr val="04AEDA"/>
            </a:solidFill>
            <a:prstDash val="sysDot"/>
            <a:miter lim="800000"/>
            <a:headEnd/>
            <a:tailEnd/>
          </a:ln>
        </p:spPr>
        <p:txBody>
          <a:bodyPr anchor="ctr"/>
          <a:lstStyle/>
          <a:p>
            <a:pPr algn="ctr"/>
            <a:endParaRPr lang="zh-CN" altLang="en-US">
              <a:solidFill>
                <a:srgbClr val="FFFFFF"/>
              </a:solidFill>
              <a:latin typeface="Calibri" pitchFamily="34" charset="0"/>
            </a:endParaRPr>
          </a:p>
        </p:txBody>
      </p:sp>
      <p:sp>
        <p:nvSpPr>
          <p:cNvPr id="162847" name="Rectangle 31"/>
          <p:cNvSpPr>
            <a:spLocks noChangeArrowheads="1"/>
          </p:cNvSpPr>
          <p:nvPr/>
        </p:nvSpPr>
        <p:spPr bwMode="auto">
          <a:xfrm>
            <a:off x="2987675" y="771525"/>
            <a:ext cx="1296988" cy="5810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defRPr/>
            </a:pPr>
            <a:r>
              <a:rPr lang="zh-CN" altLang="en-US" sz="1600" b="1" dirty="0">
                <a:solidFill>
                  <a:schemeClr val="bg1"/>
                </a:solidFill>
                <a:latin typeface="微软雅黑" pitchFamily="34" charset="-122"/>
                <a:ea typeface="微软雅黑" pitchFamily="34" charset="-122"/>
              </a:rPr>
              <a:t>瓷器贸易</a:t>
            </a:r>
          </a:p>
          <a:p>
            <a:pPr algn="ctr">
              <a:defRPr/>
            </a:pPr>
            <a:r>
              <a:rPr lang="zh-CN" altLang="en-US" sz="1600" b="1" dirty="0">
                <a:solidFill>
                  <a:schemeClr val="bg1"/>
                </a:solidFill>
                <a:latin typeface="微软雅黑" pitchFamily="34" charset="-122"/>
                <a:ea typeface="微软雅黑" pitchFamily="34" charset="-122"/>
              </a:rPr>
              <a:t>开始时间</a:t>
            </a:r>
          </a:p>
        </p:txBody>
      </p:sp>
      <p:sp>
        <p:nvSpPr>
          <p:cNvPr id="162848" name="Rectangle 32"/>
          <p:cNvSpPr>
            <a:spLocks noChangeArrowheads="1"/>
          </p:cNvSpPr>
          <p:nvPr/>
        </p:nvSpPr>
        <p:spPr bwMode="auto">
          <a:xfrm>
            <a:off x="4427538" y="695881"/>
            <a:ext cx="4716462" cy="738664"/>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en-US" altLang="zh-CN" sz="1400" b="1" dirty="0">
                <a:latin typeface="微软雅黑" pitchFamily="34" charset="-122"/>
                <a:ea typeface="微软雅黑" pitchFamily="34" charset="-122"/>
              </a:rPr>
              <a:t>16</a:t>
            </a:r>
            <a:r>
              <a:rPr lang="zh-CN" altLang="en-US" sz="1400" b="1" dirty="0">
                <a:latin typeface="微软雅黑" pitchFamily="34" charset="-122"/>
                <a:ea typeface="微软雅黑" pitchFamily="34" charset="-122"/>
              </a:rPr>
              <a:t>世纪葡萄牙人已经开始大量进口华瓷，</a:t>
            </a:r>
            <a:r>
              <a:rPr lang="en-US" altLang="zh-CN" sz="1400" b="1" dirty="0">
                <a:latin typeface="微软雅黑" pitchFamily="34" charset="-122"/>
                <a:ea typeface="微软雅黑" pitchFamily="34" charset="-122"/>
              </a:rPr>
              <a:t>17</a:t>
            </a:r>
            <a:r>
              <a:rPr lang="zh-CN" altLang="en-US" sz="1400" b="1" dirty="0">
                <a:latin typeface="微软雅黑" pitchFamily="34" charset="-122"/>
                <a:ea typeface="微软雅黑" pitchFamily="34" charset="-122"/>
              </a:rPr>
              <a:t>世纪荷兰人成为经营华瓷贸易的主力居垄断地位。</a:t>
            </a:r>
            <a:r>
              <a:rPr lang="en-US" altLang="zh-CN" sz="1400" b="1" dirty="0">
                <a:latin typeface="微软雅黑" pitchFamily="34" charset="-122"/>
                <a:ea typeface="微软雅黑" pitchFamily="34" charset="-122"/>
              </a:rPr>
              <a:t>18</a:t>
            </a:r>
            <a:r>
              <a:rPr lang="zh-CN" altLang="en-US" sz="1400" b="1" dirty="0">
                <a:latin typeface="微软雅黑" pitchFamily="34" charset="-122"/>
                <a:ea typeface="微软雅黑" pitchFamily="34" charset="-122"/>
              </a:rPr>
              <a:t>世纪荷兰公司在瓷器贸易中的垄断地位被英法公司取代 </a:t>
            </a:r>
          </a:p>
        </p:txBody>
      </p:sp>
      <p:sp>
        <p:nvSpPr>
          <p:cNvPr id="162849" name="Rectangle 33"/>
          <p:cNvSpPr>
            <a:spLocks noChangeArrowheads="1"/>
          </p:cNvSpPr>
          <p:nvPr/>
        </p:nvSpPr>
        <p:spPr bwMode="auto">
          <a:xfrm>
            <a:off x="2987675" y="1635125"/>
            <a:ext cx="1368425" cy="5810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defRPr/>
            </a:pPr>
            <a:r>
              <a:rPr lang="zh-CN" altLang="en-US" sz="1600" b="1" dirty="0">
                <a:solidFill>
                  <a:schemeClr val="bg1"/>
                </a:solidFill>
                <a:latin typeface="微软雅黑" pitchFamily="34" charset="-122"/>
                <a:ea typeface="微软雅黑" pitchFamily="34" charset="-122"/>
              </a:rPr>
              <a:t>中欧瓷器</a:t>
            </a:r>
            <a:endParaRPr lang="en-US" altLang="zh-CN" sz="1600" b="1" dirty="0">
              <a:solidFill>
                <a:schemeClr val="bg1"/>
              </a:solidFill>
              <a:latin typeface="微软雅黑" pitchFamily="34" charset="-122"/>
              <a:ea typeface="微软雅黑" pitchFamily="34" charset="-122"/>
            </a:endParaRPr>
          </a:p>
          <a:p>
            <a:pPr algn="ctr">
              <a:defRPr/>
            </a:pPr>
            <a:r>
              <a:rPr lang="zh-CN" altLang="en-US" sz="1600" b="1" dirty="0">
                <a:solidFill>
                  <a:schemeClr val="bg1"/>
                </a:solidFill>
                <a:latin typeface="微软雅黑" pitchFamily="34" charset="-122"/>
                <a:ea typeface="微软雅黑" pitchFamily="34" charset="-122"/>
              </a:rPr>
              <a:t>贸易情况</a:t>
            </a:r>
          </a:p>
        </p:txBody>
      </p:sp>
      <p:sp>
        <p:nvSpPr>
          <p:cNvPr id="162851" name="Rectangle 35"/>
          <p:cNvSpPr>
            <a:spLocks noChangeArrowheads="1"/>
          </p:cNvSpPr>
          <p:nvPr/>
        </p:nvSpPr>
        <p:spPr bwMode="auto">
          <a:xfrm>
            <a:off x="4355976" y="1635646"/>
            <a:ext cx="4932932" cy="73866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defRPr/>
            </a:pPr>
            <a:r>
              <a:rPr lang="zh-CN" altLang="en-US" sz="1400" b="1" dirty="0">
                <a:latin typeface="微软雅黑" pitchFamily="34" charset="-122"/>
                <a:ea typeface="微软雅黑" pitchFamily="34" charset="-122"/>
              </a:rPr>
              <a:t>中国瓷器在</a:t>
            </a:r>
            <a:r>
              <a:rPr lang="en-US" altLang="zh-CN" sz="1400" b="1" dirty="0">
                <a:latin typeface="微软雅黑" pitchFamily="34" charset="-122"/>
                <a:ea typeface="微软雅黑" pitchFamily="34" charset="-122"/>
              </a:rPr>
              <a:t>17</a:t>
            </a:r>
            <a:r>
              <a:rPr lang="zh-CN" altLang="en-US" sz="1400" b="1" dirty="0">
                <a:latin typeface="微软雅黑" pitchFamily="34" charset="-122"/>
                <a:ea typeface="微软雅黑" pitchFamily="34" charset="-122"/>
              </a:rPr>
              <a:t>世纪的欧洲被当做奢侈品，</a:t>
            </a:r>
            <a:r>
              <a:rPr lang="en-US" altLang="zh-CN" sz="1400" b="1" dirty="0">
                <a:latin typeface="微软雅黑" pitchFamily="34" charset="-122"/>
                <a:ea typeface="微软雅黑" pitchFamily="34" charset="-122"/>
              </a:rPr>
              <a:t>18</a:t>
            </a:r>
            <a:r>
              <a:rPr lang="zh-CN" altLang="en-US" sz="1400" b="1" dirty="0">
                <a:latin typeface="微软雅黑" pitchFamily="34" charset="-122"/>
                <a:ea typeface="微软雅黑" pitchFamily="34" charset="-122"/>
              </a:rPr>
              <a:t>世纪成为生活必需品，市场迅速扩大带来中西瓷器贸易的最高峰。</a:t>
            </a:r>
            <a:r>
              <a:rPr lang="en-US" altLang="zh-CN" sz="1400" b="1" dirty="0">
                <a:latin typeface="微软雅黑" pitchFamily="34" charset="-122"/>
                <a:ea typeface="微软雅黑" pitchFamily="34" charset="-122"/>
              </a:rPr>
              <a:t>17</a:t>
            </a:r>
            <a:r>
              <a:rPr lang="zh-CN" altLang="en-US" sz="1400" b="1" dirty="0">
                <a:latin typeface="微软雅黑" pitchFamily="34" charset="-122"/>
                <a:ea typeface="微软雅黑" pitchFamily="34" charset="-122"/>
              </a:rPr>
              <a:t>世纪到</a:t>
            </a:r>
            <a:r>
              <a:rPr lang="en-US" altLang="zh-CN" sz="1400" b="1" dirty="0">
                <a:latin typeface="微软雅黑" pitchFamily="34" charset="-122"/>
                <a:ea typeface="微软雅黑" pitchFamily="34" charset="-122"/>
              </a:rPr>
              <a:t>19</a:t>
            </a:r>
            <a:r>
              <a:rPr lang="zh-CN" altLang="en-US" sz="1400" b="1" dirty="0">
                <a:latin typeface="微软雅黑" pitchFamily="34" charset="-122"/>
                <a:ea typeface="微软雅黑" pitchFamily="34" charset="-122"/>
              </a:rPr>
              <a:t>世纪，欧洲各国进口华瓷总数量在</a:t>
            </a:r>
            <a:r>
              <a:rPr lang="en-US" altLang="zh-CN" sz="1400" b="1" dirty="0">
                <a:latin typeface="微软雅黑" pitchFamily="34" charset="-122"/>
                <a:ea typeface="微软雅黑" pitchFamily="34" charset="-122"/>
              </a:rPr>
              <a:t>1.37</a:t>
            </a:r>
            <a:r>
              <a:rPr lang="zh-CN" altLang="en-US" sz="1400" b="1" dirty="0">
                <a:latin typeface="微软雅黑" pitchFamily="34" charset="-122"/>
                <a:ea typeface="微软雅黑" pitchFamily="34" charset="-122"/>
              </a:rPr>
              <a:t>亿</a:t>
            </a:r>
            <a:r>
              <a:rPr lang="en-US" altLang="zh-CN" sz="1400" b="1" dirty="0">
                <a:latin typeface="微软雅黑" pitchFamily="34" charset="-122"/>
                <a:ea typeface="微软雅黑" pitchFamily="34" charset="-122"/>
              </a:rPr>
              <a:t>—1.44</a:t>
            </a:r>
            <a:r>
              <a:rPr lang="zh-CN" altLang="en-US" sz="1400" b="1" dirty="0">
                <a:latin typeface="微软雅黑" pitchFamily="34" charset="-122"/>
                <a:ea typeface="微软雅黑" pitchFamily="34" charset="-122"/>
              </a:rPr>
              <a:t>亿件</a:t>
            </a:r>
          </a:p>
        </p:txBody>
      </p:sp>
      <p:sp>
        <p:nvSpPr>
          <p:cNvPr id="62486" name="AutoShape 8"/>
          <p:cNvSpPr>
            <a:spLocks noChangeArrowheads="1"/>
          </p:cNvSpPr>
          <p:nvPr/>
        </p:nvSpPr>
        <p:spPr bwMode="auto">
          <a:xfrm>
            <a:off x="2843213" y="3003550"/>
            <a:ext cx="1511300" cy="792163"/>
          </a:xfrm>
          <a:prstGeom prst="bevel">
            <a:avLst>
              <a:gd name="adj" fmla="val 12500"/>
            </a:avLst>
          </a:prstGeom>
          <a:solidFill>
            <a:srgbClr val="09BFFF"/>
          </a:solidFill>
          <a:ln w="9525">
            <a:solidFill>
              <a:srgbClr val="33CCFF"/>
            </a:solidFill>
            <a:miter lim="800000"/>
            <a:headEnd/>
            <a:tailEnd/>
          </a:ln>
          <a:effectLst>
            <a:prstShdw prst="shdw17" dist="17961" dir="2700000">
              <a:srgbClr val="1F7A99"/>
            </a:prstShdw>
          </a:effectLst>
        </p:spPr>
        <p:txBody>
          <a:bodyPr wrap="none" anchor="ctr"/>
          <a:lstStyle/>
          <a:p>
            <a:pPr algn="ctr"/>
            <a:endParaRPr lang="zh-CN" altLang="en-US"/>
          </a:p>
        </p:txBody>
      </p:sp>
      <p:sp>
        <p:nvSpPr>
          <p:cNvPr id="162853" name="Rectangle 37"/>
          <p:cNvSpPr>
            <a:spLocks noChangeArrowheads="1"/>
          </p:cNvSpPr>
          <p:nvPr/>
        </p:nvSpPr>
        <p:spPr bwMode="auto">
          <a:xfrm>
            <a:off x="2916238" y="3111500"/>
            <a:ext cx="1439862" cy="611188"/>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zh-CN" altLang="en-US" sz="1600" b="1" dirty="0">
                <a:solidFill>
                  <a:schemeClr val="bg1"/>
                </a:solidFill>
                <a:latin typeface="微软雅黑" pitchFamily="34" charset="-122"/>
                <a:ea typeface="微软雅黑" pitchFamily="34" charset="-122"/>
              </a:rPr>
              <a:t>欧洲华瓷贸易</a:t>
            </a:r>
          </a:p>
          <a:p>
            <a:pPr>
              <a:defRPr/>
            </a:pPr>
            <a:r>
              <a:rPr lang="zh-CN" altLang="en-US" sz="1600" b="1" dirty="0">
                <a:solidFill>
                  <a:schemeClr val="bg1"/>
                </a:solidFill>
                <a:latin typeface="微软雅黑" pitchFamily="34" charset="-122"/>
                <a:ea typeface="微软雅黑" pitchFamily="34" charset="-122"/>
              </a:rPr>
              <a:t>发展几个阶段</a:t>
            </a:r>
            <a:r>
              <a:rPr lang="zh-CN" altLang="en-US" dirty="0"/>
              <a:t> </a:t>
            </a:r>
          </a:p>
        </p:txBody>
      </p:sp>
      <p:sp>
        <p:nvSpPr>
          <p:cNvPr id="62488" name="矩形 21"/>
          <p:cNvSpPr>
            <a:spLocks noChangeArrowheads="1"/>
          </p:cNvSpPr>
          <p:nvPr/>
        </p:nvSpPr>
        <p:spPr bwMode="auto">
          <a:xfrm>
            <a:off x="4716463" y="2716213"/>
            <a:ext cx="4427537" cy="433387"/>
          </a:xfrm>
          <a:prstGeom prst="rect">
            <a:avLst/>
          </a:prstGeom>
          <a:noFill/>
          <a:ln w="38100" cap="rnd" algn="ctr">
            <a:solidFill>
              <a:srgbClr val="04AEDA"/>
            </a:solidFill>
            <a:prstDash val="sysDot"/>
            <a:miter lim="800000"/>
            <a:headEnd/>
            <a:tailEnd/>
          </a:ln>
        </p:spPr>
        <p:txBody>
          <a:bodyPr anchor="ctr"/>
          <a:lstStyle/>
          <a:p>
            <a:pPr algn="ctr"/>
            <a:endParaRPr lang="zh-CN" altLang="en-US">
              <a:solidFill>
                <a:srgbClr val="FFFFFF"/>
              </a:solidFill>
              <a:latin typeface="Calibri" pitchFamily="34" charset="0"/>
            </a:endParaRPr>
          </a:p>
        </p:txBody>
      </p:sp>
      <p:sp>
        <p:nvSpPr>
          <p:cNvPr id="62489" name="矩形 21"/>
          <p:cNvSpPr>
            <a:spLocks noChangeArrowheads="1"/>
          </p:cNvSpPr>
          <p:nvPr/>
        </p:nvSpPr>
        <p:spPr bwMode="auto">
          <a:xfrm>
            <a:off x="4716463" y="3292475"/>
            <a:ext cx="4427537" cy="433388"/>
          </a:xfrm>
          <a:prstGeom prst="rect">
            <a:avLst/>
          </a:prstGeom>
          <a:noFill/>
          <a:ln w="38100" cap="rnd" algn="ctr">
            <a:solidFill>
              <a:srgbClr val="04AEDA"/>
            </a:solidFill>
            <a:prstDash val="sysDot"/>
            <a:miter lim="800000"/>
            <a:headEnd/>
            <a:tailEnd/>
          </a:ln>
        </p:spPr>
        <p:txBody>
          <a:bodyPr anchor="ctr"/>
          <a:lstStyle/>
          <a:p>
            <a:pPr algn="ctr"/>
            <a:endParaRPr lang="zh-CN" altLang="en-US">
              <a:solidFill>
                <a:srgbClr val="FFFFFF"/>
              </a:solidFill>
              <a:latin typeface="Calibri" pitchFamily="34" charset="0"/>
            </a:endParaRPr>
          </a:p>
        </p:txBody>
      </p:sp>
      <p:sp>
        <p:nvSpPr>
          <p:cNvPr id="62490" name="矩形 21"/>
          <p:cNvSpPr>
            <a:spLocks noChangeArrowheads="1"/>
          </p:cNvSpPr>
          <p:nvPr/>
        </p:nvSpPr>
        <p:spPr bwMode="auto">
          <a:xfrm>
            <a:off x="4716463" y="3867150"/>
            <a:ext cx="4427537" cy="433388"/>
          </a:xfrm>
          <a:prstGeom prst="rect">
            <a:avLst/>
          </a:prstGeom>
          <a:noFill/>
          <a:ln w="38100" cap="rnd" algn="ctr">
            <a:solidFill>
              <a:srgbClr val="04AEDA"/>
            </a:solidFill>
            <a:prstDash val="sysDot"/>
            <a:miter lim="800000"/>
            <a:headEnd/>
            <a:tailEnd/>
          </a:ln>
        </p:spPr>
        <p:txBody>
          <a:bodyPr anchor="ctr"/>
          <a:lstStyle/>
          <a:p>
            <a:pPr algn="ctr"/>
            <a:endParaRPr lang="zh-CN" altLang="en-US">
              <a:solidFill>
                <a:srgbClr val="FFFFFF"/>
              </a:solidFill>
              <a:latin typeface="Calibri" pitchFamily="34" charset="0"/>
            </a:endParaRPr>
          </a:p>
        </p:txBody>
      </p:sp>
      <p:sp>
        <p:nvSpPr>
          <p:cNvPr id="162858" name="Rectangle 42"/>
          <p:cNvSpPr>
            <a:spLocks noChangeArrowheads="1"/>
          </p:cNvSpPr>
          <p:nvPr/>
        </p:nvSpPr>
        <p:spPr bwMode="auto">
          <a:xfrm>
            <a:off x="4716016" y="2715766"/>
            <a:ext cx="4224338" cy="33655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zh-CN" altLang="en-US" sz="1600" b="1" dirty="0">
                <a:latin typeface="微软雅黑" pitchFamily="34" charset="-122"/>
                <a:ea typeface="微软雅黑" pitchFamily="34" charset="-122"/>
              </a:rPr>
              <a:t>第一阶段：预先订购瓷器（</a:t>
            </a:r>
            <a:r>
              <a:rPr lang="en-US" altLang="zh-CN" sz="1600" b="1" dirty="0">
                <a:latin typeface="微软雅黑" pitchFamily="34" charset="-122"/>
                <a:ea typeface="微软雅黑" pitchFamily="34" charset="-122"/>
              </a:rPr>
              <a:t>1721—1744</a:t>
            </a:r>
            <a:r>
              <a:rPr lang="zh-CN" altLang="en-US" sz="1600" b="1" dirty="0">
                <a:latin typeface="微软雅黑" pitchFamily="34" charset="-122"/>
                <a:ea typeface="微软雅黑" pitchFamily="34" charset="-122"/>
              </a:rPr>
              <a:t>） </a:t>
            </a:r>
          </a:p>
        </p:txBody>
      </p:sp>
      <p:sp>
        <p:nvSpPr>
          <p:cNvPr id="162859" name="Rectangle 43"/>
          <p:cNvSpPr>
            <a:spLocks noChangeArrowheads="1"/>
          </p:cNvSpPr>
          <p:nvPr/>
        </p:nvSpPr>
        <p:spPr bwMode="auto">
          <a:xfrm>
            <a:off x="4716463" y="3363913"/>
            <a:ext cx="4746625" cy="33655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zh-CN" altLang="en-US" sz="1600" b="1" dirty="0">
                <a:latin typeface="微软雅黑" pitchFamily="34" charset="-122"/>
                <a:ea typeface="微软雅黑" pitchFamily="34" charset="-122"/>
              </a:rPr>
              <a:t>第二阶段：按图样定制瓷器（</a:t>
            </a:r>
            <a:r>
              <a:rPr lang="en-US" altLang="zh-CN" sz="1600" b="1" dirty="0">
                <a:latin typeface="微软雅黑" pitchFamily="34" charset="-122"/>
                <a:ea typeface="微软雅黑" pitchFamily="34" charset="-122"/>
              </a:rPr>
              <a:t>1744—18</a:t>
            </a:r>
            <a:r>
              <a:rPr lang="zh-CN" altLang="en-US" sz="1600" b="1" dirty="0">
                <a:latin typeface="微软雅黑" pitchFamily="34" charset="-122"/>
                <a:ea typeface="微软雅黑" pitchFamily="34" charset="-122"/>
              </a:rPr>
              <a:t>世纪末） </a:t>
            </a:r>
          </a:p>
        </p:txBody>
      </p:sp>
      <p:sp>
        <p:nvSpPr>
          <p:cNvPr id="162860" name="Rectangle 44"/>
          <p:cNvSpPr>
            <a:spLocks noChangeArrowheads="1"/>
          </p:cNvSpPr>
          <p:nvPr/>
        </p:nvSpPr>
        <p:spPr bwMode="auto">
          <a:xfrm>
            <a:off x="4716463" y="3939173"/>
            <a:ext cx="4265911" cy="33855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zh-CN" altLang="en-US" sz="1600" b="1" dirty="0">
                <a:latin typeface="微软雅黑" pitchFamily="34" charset="-122"/>
                <a:ea typeface="微软雅黑" pitchFamily="34" charset="-122"/>
              </a:rPr>
              <a:t>第三阶段：进口一般瓷器（</a:t>
            </a:r>
            <a:r>
              <a:rPr lang="en-US" altLang="zh-CN" sz="1600" b="1" dirty="0">
                <a:latin typeface="微软雅黑" pitchFamily="34" charset="-122"/>
                <a:ea typeface="微软雅黑" pitchFamily="34" charset="-122"/>
              </a:rPr>
              <a:t>1780—18</a:t>
            </a:r>
            <a:r>
              <a:rPr lang="zh-CN" altLang="en-US" sz="1600" b="1" dirty="0">
                <a:latin typeface="微软雅黑" pitchFamily="34" charset="-122"/>
                <a:ea typeface="微软雅黑" pitchFamily="34" charset="-122"/>
              </a:rPr>
              <a:t>世纪） </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12</a:t>
            </a:r>
            <a:endParaRPr lang="es-ES" altLang="zh-CN" sz="1200" b="1">
              <a:solidFill>
                <a:srgbClr val="04AEDA"/>
              </a:solidFill>
              <a:latin typeface="Calibri" pitchFamily="34" charset="0"/>
            </a:endParaRPr>
          </a:p>
        </p:txBody>
      </p:sp>
      <p:cxnSp>
        <p:nvCxnSpPr>
          <p:cNvPr id="32" name="直接连接符 31"/>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64515"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64516" name="矩形 34"/>
          <p:cNvSpPr>
            <a:spLocks noChangeArrowheads="1"/>
          </p:cNvSpPr>
          <p:nvPr/>
        </p:nvSpPr>
        <p:spPr bwMode="auto">
          <a:xfrm>
            <a:off x="214313" y="142875"/>
            <a:ext cx="4567276" cy="403444"/>
          </a:xfrm>
          <a:prstGeom prst="rect">
            <a:avLst/>
          </a:prstGeom>
          <a:noFill/>
          <a:ln w="9525">
            <a:noFill/>
            <a:miter lim="800000"/>
            <a:headEnd/>
            <a:tailEnd/>
          </a:ln>
        </p:spPr>
        <p:txBody>
          <a:bodyPr wrap="none">
            <a:spAutoFit/>
          </a:bodyPr>
          <a:lstStyle/>
          <a:p>
            <a:pPr>
              <a:lnSpc>
                <a:spcPts val="2563"/>
              </a:lnSpc>
            </a:pPr>
            <a:r>
              <a:rPr lang="zh-CN" altLang="en-US" sz="2000" b="1" dirty="0">
                <a:latin typeface="微软雅黑" pitchFamily="34" charset="-122"/>
                <a:ea typeface="微软雅黑" pitchFamily="34" charset="-122"/>
              </a:rPr>
              <a:t>第二</a:t>
            </a:r>
            <a:r>
              <a:rPr lang="zh-CN" altLang="en-US" sz="2000" b="1" dirty="0" smtClean="0">
                <a:latin typeface="微软雅黑" pitchFamily="34" charset="-122"/>
                <a:ea typeface="微软雅黑" pitchFamily="34" charset="-122"/>
              </a:rPr>
              <a:t>节  </a:t>
            </a:r>
            <a:r>
              <a:rPr lang="zh-CN" altLang="en-US" b="1" dirty="0" smtClean="0">
                <a:latin typeface="微软雅黑" pitchFamily="34" charset="-122"/>
                <a:ea typeface="微软雅黑" pitchFamily="34" charset="-122"/>
              </a:rPr>
              <a:t>二</a:t>
            </a:r>
            <a:r>
              <a:rPr lang="zh-CN" altLang="en-US" b="1" dirty="0">
                <a:latin typeface="微软雅黑" pitchFamily="34" charset="-122"/>
                <a:ea typeface="微软雅黑" pitchFamily="34" charset="-122"/>
              </a:rPr>
              <a:t>、明清时期中欧之间的贸易关系</a:t>
            </a:r>
            <a:endParaRPr lang="en-US" altLang="zh-CN" sz="2000" b="1" dirty="0">
              <a:latin typeface="微软雅黑" pitchFamily="34" charset="-122"/>
              <a:ea typeface="微软雅黑" pitchFamily="34" charset="-122"/>
            </a:endParaRPr>
          </a:p>
        </p:txBody>
      </p:sp>
      <p:sp>
        <p:nvSpPr>
          <p:cNvPr id="167959" name="Rectangle 23"/>
          <p:cNvSpPr>
            <a:spLocks noChangeArrowheads="1"/>
          </p:cNvSpPr>
          <p:nvPr/>
        </p:nvSpPr>
        <p:spPr bwMode="auto">
          <a:xfrm>
            <a:off x="179512" y="555526"/>
            <a:ext cx="2605200"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smtClean="0">
                <a:latin typeface="微软雅黑" pitchFamily="34" charset="-122"/>
                <a:ea typeface="微软雅黑" pitchFamily="34" charset="-122"/>
                <a:sym typeface="Wingdings 2"/>
              </a:rPr>
              <a:t> </a:t>
            </a:r>
            <a:r>
              <a:rPr lang="zh-CN" altLang="en-US" b="1" dirty="0" smtClean="0">
                <a:latin typeface="微软雅黑" pitchFamily="34" charset="-122"/>
                <a:ea typeface="微软雅黑" pitchFamily="34" charset="-122"/>
              </a:rPr>
              <a:t>中</a:t>
            </a:r>
            <a:r>
              <a:rPr lang="zh-CN" altLang="en-US" b="1" dirty="0">
                <a:latin typeface="微软雅黑" pitchFamily="34" charset="-122"/>
                <a:ea typeface="微软雅黑" pitchFamily="34" charset="-122"/>
              </a:rPr>
              <a:t>欧贸易的主要商品</a:t>
            </a:r>
            <a:r>
              <a:rPr lang="zh-CN" altLang="en-US" dirty="0">
                <a:latin typeface="微软雅黑" pitchFamily="34" charset="-122"/>
                <a:ea typeface="微软雅黑" pitchFamily="34" charset="-122"/>
              </a:rPr>
              <a:t> </a:t>
            </a:r>
          </a:p>
        </p:txBody>
      </p:sp>
      <p:sp>
        <p:nvSpPr>
          <p:cNvPr id="64518" name="AutoShape 7" descr="u=1044887666,1472593463&amp;fm=21&amp;gp=0"/>
          <p:cNvSpPr>
            <a:spLocks noChangeAspect="1" noChangeArrowheads="1"/>
          </p:cNvSpPr>
          <p:nvPr/>
        </p:nvSpPr>
        <p:spPr bwMode="auto">
          <a:xfrm>
            <a:off x="3148013" y="1524000"/>
            <a:ext cx="2847975" cy="2095500"/>
          </a:xfrm>
          <a:prstGeom prst="rect">
            <a:avLst/>
          </a:prstGeom>
          <a:noFill/>
          <a:ln w="9525">
            <a:noFill/>
            <a:miter lim="800000"/>
            <a:headEnd/>
            <a:tailEnd/>
          </a:ln>
        </p:spPr>
        <p:txBody>
          <a:bodyPr/>
          <a:lstStyle/>
          <a:p>
            <a:endParaRPr lang="zh-CN" altLang="en-US"/>
          </a:p>
        </p:txBody>
      </p:sp>
      <p:sp>
        <p:nvSpPr>
          <p:cNvPr id="64519" name="AutoShape 8" descr="u=1044887666,1472593463&amp;fm=21&amp;gp=0"/>
          <p:cNvSpPr>
            <a:spLocks noChangeAspect="1" noChangeArrowheads="1"/>
          </p:cNvSpPr>
          <p:nvPr/>
        </p:nvSpPr>
        <p:spPr bwMode="auto">
          <a:xfrm>
            <a:off x="3148013" y="1524000"/>
            <a:ext cx="2847975" cy="2095500"/>
          </a:xfrm>
          <a:prstGeom prst="rect">
            <a:avLst/>
          </a:prstGeom>
          <a:noFill/>
          <a:ln w="9525">
            <a:noFill/>
            <a:miter lim="800000"/>
            <a:headEnd/>
            <a:tailEnd/>
          </a:ln>
        </p:spPr>
        <p:txBody>
          <a:bodyPr/>
          <a:lstStyle/>
          <a:p>
            <a:endParaRPr lang="zh-CN" altLang="en-US"/>
          </a:p>
        </p:txBody>
      </p:sp>
      <p:sp>
        <p:nvSpPr>
          <p:cNvPr id="64520" name="AutoShape 9" descr="u=1044887666,1472593463&amp;fm=21&amp;gp=0"/>
          <p:cNvSpPr>
            <a:spLocks noChangeAspect="1" noChangeArrowheads="1"/>
          </p:cNvSpPr>
          <p:nvPr/>
        </p:nvSpPr>
        <p:spPr bwMode="auto">
          <a:xfrm>
            <a:off x="3148013" y="1524000"/>
            <a:ext cx="2847975" cy="2095500"/>
          </a:xfrm>
          <a:prstGeom prst="rect">
            <a:avLst/>
          </a:prstGeom>
          <a:noFill/>
          <a:ln w="9525">
            <a:noFill/>
            <a:miter lim="800000"/>
            <a:headEnd/>
            <a:tailEnd/>
          </a:ln>
        </p:spPr>
        <p:txBody>
          <a:bodyPr/>
          <a:lstStyle/>
          <a:p>
            <a:endParaRPr lang="zh-CN" altLang="en-US"/>
          </a:p>
        </p:txBody>
      </p:sp>
      <p:sp>
        <p:nvSpPr>
          <p:cNvPr id="175114" name="Rectangle 10"/>
          <p:cNvSpPr>
            <a:spLocks noChangeArrowheads="1"/>
          </p:cNvSpPr>
          <p:nvPr/>
        </p:nvSpPr>
        <p:spPr bwMode="auto">
          <a:xfrm>
            <a:off x="3492500" y="2965450"/>
            <a:ext cx="5391150" cy="30480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endParaRPr lang="zh-CN" altLang="en-US" sz="1400" b="1"/>
          </a:p>
        </p:txBody>
      </p:sp>
      <p:pic>
        <p:nvPicPr>
          <p:cNvPr id="64522" name="Picture 11" descr="清乾隆墨彩描金耶稣复活图盘  法国吉美博物馆藏"/>
          <p:cNvPicPr>
            <a:picLocks noChangeAspect="1" noChangeArrowheads="1"/>
          </p:cNvPicPr>
          <p:nvPr/>
        </p:nvPicPr>
        <p:blipFill>
          <a:blip r:embed="rId3" cstate="print"/>
          <a:srcRect/>
          <a:stretch>
            <a:fillRect/>
          </a:stretch>
        </p:blipFill>
        <p:spPr bwMode="auto">
          <a:xfrm>
            <a:off x="4716463" y="339725"/>
            <a:ext cx="3816350" cy="3816350"/>
          </a:xfrm>
          <a:prstGeom prst="rect">
            <a:avLst/>
          </a:prstGeom>
          <a:noFill/>
          <a:ln w="9525">
            <a:noFill/>
            <a:miter lim="800000"/>
            <a:headEnd/>
            <a:tailEnd/>
          </a:ln>
        </p:spPr>
      </p:pic>
      <p:sp>
        <p:nvSpPr>
          <p:cNvPr id="175116" name="Rectangle 12"/>
          <p:cNvSpPr>
            <a:spLocks noChangeArrowheads="1"/>
          </p:cNvSpPr>
          <p:nvPr/>
        </p:nvSpPr>
        <p:spPr bwMode="auto">
          <a:xfrm>
            <a:off x="4427538" y="4154587"/>
            <a:ext cx="4060727"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zh-CN" altLang="en-US" sz="1400" b="1" dirty="0">
                <a:latin typeface="微软雅黑" pitchFamily="34" charset="-122"/>
                <a:ea typeface="微软雅黑" pitchFamily="34" charset="-122"/>
              </a:rPr>
              <a:t>清乾隆墨彩描金耶稣复活图盘 法国吉美博物馆藏 </a:t>
            </a:r>
          </a:p>
        </p:txBody>
      </p:sp>
      <p:pic>
        <p:nvPicPr>
          <p:cNvPr id="64524" name="Picture 13" descr="1740～1750年 粉彩描金帕里斯的裁决图盘"/>
          <p:cNvPicPr>
            <a:picLocks noChangeAspect="1" noChangeArrowheads="1"/>
          </p:cNvPicPr>
          <p:nvPr/>
        </p:nvPicPr>
        <p:blipFill>
          <a:blip r:embed="rId4" cstate="print"/>
          <a:srcRect/>
          <a:stretch>
            <a:fillRect/>
          </a:stretch>
        </p:blipFill>
        <p:spPr bwMode="auto">
          <a:xfrm>
            <a:off x="611188" y="987425"/>
            <a:ext cx="3609975" cy="3436938"/>
          </a:xfrm>
          <a:prstGeom prst="rect">
            <a:avLst/>
          </a:prstGeom>
          <a:noFill/>
          <a:ln w="9525">
            <a:noFill/>
            <a:miter lim="800000"/>
            <a:headEnd/>
            <a:tailEnd/>
          </a:ln>
        </p:spPr>
      </p:pic>
      <p:sp>
        <p:nvSpPr>
          <p:cNvPr id="175118" name="Rectangle 14"/>
          <p:cNvSpPr>
            <a:spLocks noChangeArrowheads="1"/>
          </p:cNvSpPr>
          <p:nvPr/>
        </p:nvSpPr>
        <p:spPr bwMode="auto">
          <a:xfrm>
            <a:off x="611188" y="4442103"/>
            <a:ext cx="3666388"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en-US" altLang="zh-CN" sz="1400" b="1" dirty="0">
                <a:latin typeface="微软雅黑" pitchFamily="34" charset="-122"/>
                <a:ea typeface="微软雅黑" pitchFamily="34" charset="-122"/>
              </a:rPr>
              <a:t>1740</a:t>
            </a:r>
            <a:r>
              <a:rPr lang="zh-CN" altLang="en-US" sz="1400" b="1" dirty="0">
                <a:latin typeface="微软雅黑" pitchFamily="34" charset="-122"/>
                <a:ea typeface="微软雅黑" pitchFamily="34" charset="-122"/>
              </a:rPr>
              <a:t>～</a:t>
            </a:r>
            <a:r>
              <a:rPr lang="en-US" altLang="zh-CN" sz="1400" b="1" dirty="0">
                <a:latin typeface="微软雅黑" pitchFamily="34" charset="-122"/>
                <a:ea typeface="微软雅黑" pitchFamily="34" charset="-122"/>
              </a:rPr>
              <a:t>1750</a:t>
            </a:r>
            <a:r>
              <a:rPr lang="zh-CN" altLang="en-US" sz="1400" b="1" dirty="0">
                <a:latin typeface="微软雅黑" pitchFamily="34" charset="-122"/>
                <a:ea typeface="微软雅黑" pitchFamily="34" charset="-122"/>
              </a:rPr>
              <a:t>年 粉彩描金帕里斯的裁决图盘</a:t>
            </a:r>
            <a:r>
              <a:rPr lang="zh-CN" altLang="en-US" dirty="0">
                <a:latin typeface="微软雅黑" pitchFamily="34" charset="-122"/>
                <a:ea typeface="微软雅黑" pitchFamily="34" charset="-122"/>
              </a:rPr>
              <a:t> </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Box 5"/>
          <p:cNvSpPr txBox="1">
            <a:spLocks noChangeArrowheads="1"/>
          </p:cNvSpPr>
          <p:nvPr/>
        </p:nvSpPr>
        <p:spPr bwMode="auto">
          <a:xfrm>
            <a:off x="251520" y="123478"/>
            <a:ext cx="7489130" cy="425758"/>
          </a:xfrm>
          <a:prstGeom prst="rect">
            <a:avLst/>
          </a:prstGeom>
          <a:noFill/>
          <a:ln w="9525">
            <a:noFill/>
            <a:miter lim="800000"/>
            <a:headEnd/>
            <a:tailEnd/>
          </a:ln>
        </p:spPr>
        <p:txBody>
          <a:bodyPr wrap="square">
            <a:spAutoFit/>
          </a:bodyPr>
          <a:lstStyle/>
          <a:p>
            <a:pPr>
              <a:lnSpc>
                <a:spcPts val="2563"/>
              </a:lnSpc>
            </a:pPr>
            <a:r>
              <a:rPr lang="zh-CN" altLang="en-US" b="1" dirty="0">
                <a:latin typeface="微软雅黑" pitchFamily="34" charset="-122"/>
                <a:ea typeface="微软雅黑" pitchFamily="34" charset="-122"/>
                <a:cs typeface="微软雅黑"/>
              </a:rPr>
              <a:t>第二节 </a:t>
            </a:r>
            <a:r>
              <a:rPr lang="zh-CN" altLang="en-US" b="1" dirty="0" smtClean="0">
                <a:latin typeface="微软雅黑" pitchFamily="34" charset="-122"/>
                <a:ea typeface="微软雅黑" pitchFamily="34" charset="-122"/>
                <a:cs typeface="微软雅黑"/>
              </a:rPr>
              <a:t>     三</a:t>
            </a:r>
            <a:r>
              <a:rPr lang="zh-CN" altLang="en-US" b="1" dirty="0">
                <a:latin typeface="微软雅黑" pitchFamily="34" charset="-122"/>
                <a:ea typeface="微软雅黑" pitchFamily="34" charset="-122"/>
                <a:cs typeface="微软雅黑"/>
              </a:rPr>
              <a:t>、</a:t>
            </a:r>
            <a:r>
              <a:rPr lang="zh-CN" altLang="en-US" b="1" dirty="0">
                <a:latin typeface="微软雅黑" pitchFamily="34" charset="-122"/>
                <a:ea typeface="微软雅黑" pitchFamily="34" charset="-122"/>
              </a:rPr>
              <a:t>明清时期西方列强早期的对华侵略</a:t>
            </a:r>
            <a:r>
              <a:rPr lang="zh-CN" altLang="en-US" dirty="0">
                <a:latin typeface="微软雅黑" pitchFamily="34" charset="-122"/>
                <a:ea typeface="微软雅黑" pitchFamily="34" charset="-122"/>
              </a:rPr>
              <a:t> </a:t>
            </a:r>
          </a:p>
        </p:txBody>
      </p:sp>
      <p:sp>
        <p:nvSpPr>
          <p:cNvPr id="66562"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39" name="直接连接符 38"/>
          <p:cNvCxnSpPr/>
          <p:nvPr/>
        </p:nvCxnSpPr>
        <p:spPr>
          <a:xfrm flipH="1">
            <a:off x="214313" y="571500"/>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内容占位符 2"/>
          <p:cNvSpPr txBox="1">
            <a:spLocks/>
          </p:cNvSpPr>
          <p:nvPr/>
        </p:nvSpPr>
        <p:spPr>
          <a:xfrm>
            <a:off x="2643188" y="1071563"/>
            <a:ext cx="5715000" cy="3500437"/>
          </a:xfrm>
          <a:prstGeom prst="rect">
            <a:avLst/>
          </a:prstGeom>
        </p:spPr>
        <p:txBody>
          <a:bodyPr anchor="b">
            <a:normAutofit/>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spcBef>
                <a:spcPct val="20000"/>
              </a:spcBef>
              <a:spcAft>
                <a:spcPts val="0"/>
              </a:spcAft>
              <a:defRPr/>
            </a:pPr>
            <a:endParaRPr lang="zh-CN" altLang="en-US" dirty="0">
              <a:solidFill>
                <a:schemeClr val="tx1">
                  <a:tint val="75000"/>
                </a:schemeClr>
              </a:solidFill>
              <a:latin typeface="微软雅黑" pitchFamily="34" charset="-122"/>
              <a:ea typeface="微软雅黑" pitchFamily="34" charset="-122"/>
            </a:endParaRPr>
          </a:p>
        </p:txBody>
      </p:sp>
      <p:sp>
        <p:nvSpPr>
          <p:cNvPr id="15" name="内容占位符 2"/>
          <p:cNvSpPr txBox="1">
            <a:spLocks/>
          </p:cNvSpPr>
          <p:nvPr/>
        </p:nvSpPr>
        <p:spPr>
          <a:xfrm>
            <a:off x="2643188" y="1928813"/>
            <a:ext cx="5715000" cy="2357437"/>
          </a:xfrm>
          <a:prstGeom prst="rect">
            <a:avLst/>
          </a:prstGeom>
        </p:spPr>
        <p:txBody>
          <a:bodyPr anchor="b">
            <a:normAutofit/>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6400" dirty="0">
              <a:latin typeface="微软雅黑"/>
              <a:ea typeface="微软雅黑"/>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endParaRPr lang="zh-CN" altLang="en-US" dirty="0">
              <a:solidFill>
                <a:schemeClr val="tx1">
                  <a:tint val="75000"/>
                </a:schemeClr>
              </a:solidFill>
              <a:latin typeface="微软雅黑" pitchFamily="34" charset="-122"/>
              <a:ea typeface="微软雅黑" pitchFamily="34" charset="-122"/>
            </a:endParaRPr>
          </a:p>
        </p:txBody>
      </p:sp>
      <p:sp>
        <p:nvSpPr>
          <p:cNvPr id="66566" name="内容占位符 2"/>
          <p:cNvSpPr txBox="1">
            <a:spLocks/>
          </p:cNvSpPr>
          <p:nvPr/>
        </p:nvSpPr>
        <p:spPr bwMode="auto">
          <a:xfrm>
            <a:off x="2857500" y="700088"/>
            <a:ext cx="6000750" cy="3371850"/>
          </a:xfrm>
          <a:prstGeom prst="rect">
            <a:avLst/>
          </a:prstGeom>
          <a:noFill/>
          <a:ln w="9525">
            <a:noFill/>
            <a:miter lim="800000"/>
            <a:headEnd/>
            <a:tailEnd/>
          </a:ln>
        </p:spPr>
        <p:txBody>
          <a:bodyPr anchor="b"/>
          <a:lstStyle/>
          <a:p>
            <a:pPr>
              <a:lnSpc>
                <a:spcPct val="150000"/>
              </a:lnSpc>
              <a:spcBef>
                <a:spcPct val="20000"/>
              </a:spcBef>
            </a:pPr>
            <a:endParaRPr lang="en-US" altLang="zh-CN" sz="1600">
              <a:latin typeface="微软雅黑"/>
              <a:ea typeface="微软雅黑"/>
              <a:cs typeface="微软雅黑"/>
            </a:endParaRPr>
          </a:p>
          <a:p>
            <a:pPr>
              <a:lnSpc>
                <a:spcPct val="150000"/>
              </a:lnSpc>
              <a:spcBef>
                <a:spcPct val="20000"/>
              </a:spcBef>
            </a:pPr>
            <a:endParaRPr lang="en-US" altLang="zh-CN" sz="1600">
              <a:latin typeface="微软雅黑"/>
              <a:ea typeface="微软雅黑"/>
              <a:cs typeface="微软雅黑"/>
            </a:endParaRPr>
          </a:p>
        </p:txBody>
      </p:sp>
      <p:sp>
        <p:nvSpPr>
          <p:cNvPr id="66567" name="矩形 10"/>
          <p:cNvSpPr>
            <a:spLocks noChangeArrowheads="1"/>
          </p:cNvSpPr>
          <p:nvPr/>
        </p:nvSpPr>
        <p:spPr bwMode="auto">
          <a:xfrm>
            <a:off x="4143375" y="1143000"/>
            <a:ext cx="3670300" cy="307975"/>
          </a:xfrm>
          <a:prstGeom prst="rect">
            <a:avLst/>
          </a:prstGeom>
          <a:noFill/>
          <a:ln w="9525">
            <a:noFill/>
            <a:miter lim="800000"/>
            <a:headEnd/>
            <a:tailEnd/>
          </a:ln>
        </p:spPr>
        <p:txBody>
          <a:bodyPr>
            <a:spAutoFit/>
          </a:bodyPr>
          <a:lstStyle/>
          <a:p>
            <a:r>
              <a:rPr lang="zh-CN" altLang="en-US" sz="1400" b="1">
                <a:latin typeface="微软雅黑"/>
                <a:ea typeface="微软雅黑"/>
                <a:cs typeface="微软雅黑"/>
              </a:rPr>
              <a:t> </a:t>
            </a:r>
            <a:endParaRPr lang="zh-CN" altLang="en-US" sz="1400">
              <a:latin typeface="微软雅黑"/>
              <a:ea typeface="微软雅黑"/>
              <a:cs typeface="微软雅黑"/>
            </a:endParaRPr>
          </a:p>
        </p:txBody>
      </p:sp>
      <p:sp>
        <p:nvSpPr>
          <p:cNvPr id="66568" name="矩形 22"/>
          <p:cNvSpPr>
            <a:spLocks noChangeArrowheads="1"/>
          </p:cNvSpPr>
          <p:nvPr/>
        </p:nvSpPr>
        <p:spPr bwMode="auto">
          <a:xfrm>
            <a:off x="4286250" y="3214688"/>
            <a:ext cx="4286250" cy="800100"/>
          </a:xfrm>
          <a:prstGeom prst="rect">
            <a:avLst/>
          </a:prstGeom>
          <a:noFill/>
          <a:ln w="9525">
            <a:noFill/>
            <a:miter lim="800000"/>
            <a:headEnd/>
            <a:tailEnd/>
          </a:ln>
        </p:spPr>
        <p:txBody>
          <a:bodyPr>
            <a:spAutoFit/>
          </a:bodyPr>
          <a:lstStyle/>
          <a:p>
            <a:r>
              <a:rPr lang="zh-CN" altLang="en-US" b="1">
                <a:latin typeface="微软雅黑"/>
                <a:ea typeface="微软雅黑"/>
                <a:cs typeface="微软雅黑"/>
              </a:rPr>
              <a:t> </a:t>
            </a:r>
            <a:endParaRPr lang="zh-CN" altLang="en-US" sz="1400" b="1">
              <a:latin typeface="微软雅黑"/>
              <a:ea typeface="微软雅黑"/>
              <a:cs typeface="微软雅黑"/>
            </a:endParaRPr>
          </a:p>
          <a:p>
            <a:endParaRPr lang="zh-CN" altLang="en-US" sz="1400">
              <a:latin typeface="微软雅黑"/>
              <a:ea typeface="微软雅黑"/>
              <a:cs typeface="微软雅黑"/>
            </a:endParaRPr>
          </a:p>
          <a:p>
            <a:endParaRPr lang="zh-CN" altLang="en-US" sz="1400" b="1">
              <a:latin typeface="微软雅黑"/>
              <a:ea typeface="微软雅黑"/>
              <a:cs typeface="微软雅黑"/>
            </a:endParaRPr>
          </a:p>
        </p:txBody>
      </p:sp>
      <p:sp>
        <p:nvSpPr>
          <p:cNvPr id="32" name="矩形 31"/>
          <p:cNvSpPr/>
          <p:nvPr/>
        </p:nvSpPr>
        <p:spPr>
          <a:xfrm>
            <a:off x="1763713" y="1131888"/>
            <a:ext cx="1223962" cy="935037"/>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endParaRPr lang="zh-CN" altLang="en-US" sz="1600" b="1">
              <a:solidFill>
                <a:srgbClr val="FFFFFF"/>
              </a:solidFill>
              <a:latin typeface="微软雅黑" charset="-122"/>
              <a:ea typeface="微软雅黑" charset="-122"/>
            </a:endParaRPr>
          </a:p>
          <a:p>
            <a:pPr algn="ctr">
              <a:lnSpc>
                <a:spcPct val="120000"/>
              </a:lnSpc>
              <a:defRPr/>
            </a:pPr>
            <a:endParaRPr lang="zh-CN" altLang="en-US" sz="1600" b="1">
              <a:solidFill>
                <a:srgbClr val="FFFFFF"/>
              </a:solidFill>
              <a:latin typeface="微软雅黑" charset="-122"/>
              <a:ea typeface="微软雅黑" charset="-122"/>
            </a:endParaRPr>
          </a:p>
          <a:p>
            <a:pPr algn="ctr">
              <a:defRPr/>
            </a:pPr>
            <a:endParaRPr lang="zh-CN" altLang="en-US" sz="1600" b="1">
              <a:solidFill>
                <a:schemeClr val="bg1"/>
              </a:solidFill>
              <a:latin typeface="微软雅黑" charset="-122"/>
              <a:ea typeface="微软雅黑" charset="-122"/>
            </a:endParaRPr>
          </a:p>
        </p:txBody>
      </p:sp>
      <p:cxnSp>
        <p:nvCxnSpPr>
          <p:cNvPr id="56" name="直接连接符 55"/>
          <p:cNvCxnSpPr>
            <a:stCxn id="31" idx="3"/>
            <a:endCxn id="31" idx="3"/>
          </p:cNvCxnSpPr>
          <p:nvPr/>
        </p:nvCxnSpPr>
        <p:spPr>
          <a:xfrm>
            <a:off x="4286250" y="1535113"/>
            <a:ext cx="1588" cy="1587"/>
          </a:xfrm>
          <a:prstGeom prst="line">
            <a:avLst/>
          </a:prstGeom>
        </p:spPr>
        <p:style>
          <a:lnRef idx="1">
            <a:schemeClr val="accent1"/>
          </a:lnRef>
          <a:fillRef idx="0">
            <a:schemeClr val="accent1"/>
          </a:fillRef>
          <a:effectRef idx="0">
            <a:schemeClr val="accent1"/>
          </a:effectRef>
          <a:fontRef idx="minor">
            <a:schemeClr val="tx1"/>
          </a:fontRef>
        </p:style>
      </p:cxnSp>
      <p:sp>
        <p:nvSpPr>
          <p:cNvPr id="5" name="矩形 31"/>
          <p:cNvSpPr/>
          <p:nvPr/>
        </p:nvSpPr>
        <p:spPr>
          <a:xfrm>
            <a:off x="3492500" y="915988"/>
            <a:ext cx="1295400" cy="576262"/>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b="1" dirty="0">
                <a:solidFill>
                  <a:schemeClr val="bg1"/>
                </a:solidFill>
                <a:latin typeface="微软雅黑" pitchFamily="34" charset="-122"/>
                <a:ea typeface="微软雅黑" pitchFamily="34" charset="-122"/>
              </a:rPr>
              <a:t>明正德十二年（</a:t>
            </a:r>
            <a:r>
              <a:rPr lang="en-US" altLang="zh-CN" sz="1400" b="1" dirty="0">
                <a:solidFill>
                  <a:schemeClr val="bg1"/>
                </a:solidFill>
                <a:latin typeface="微软雅黑" pitchFamily="34" charset="-122"/>
                <a:ea typeface="微软雅黑" pitchFamily="34" charset="-122"/>
              </a:rPr>
              <a:t>1517</a:t>
            </a:r>
            <a:r>
              <a:rPr lang="zh-CN" altLang="en-US" sz="1400" b="1" dirty="0">
                <a:solidFill>
                  <a:schemeClr val="bg1"/>
                </a:solidFill>
                <a:latin typeface="微软雅黑" pitchFamily="34" charset="-122"/>
                <a:ea typeface="微软雅黑" pitchFamily="34" charset="-122"/>
              </a:rPr>
              <a:t>年）</a:t>
            </a:r>
            <a:r>
              <a:rPr lang="zh-CN" altLang="en-US" dirty="0">
                <a:solidFill>
                  <a:schemeClr val="tx1"/>
                </a:solidFill>
                <a:latin typeface="微软雅黑" pitchFamily="34" charset="-122"/>
                <a:ea typeface="微软雅黑" pitchFamily="34" charset="-122"/>
              </a:rPr>
              <a:t> </a:t>
            </a:r>
          </a:p>
        </p:txBody>
      </p:sp>
      <p:sp>
        <p:nvSpPr>
          <p:cNvPr id="7" name="矩形 31"/>
          <p:cNvSpPr/>
          <p:nvPr/>
        </p:nvSpPr>
        <p:spPr>
          <a:xfrm>
            <a:off x="3492500" y="2859088"/>
            <a:ext cx="1295400" cy="576262"/>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400" b="1" dirty="0">
                <a:solidFill>
                  <a:schemeClr val="bg1"/>
                </a:solidFill>
                <a:latin typeface="微软雅黑" pitchFamily="34" charset="-122"/>
                <a:ea typeface="微软雅黑" pitchFamily="34" charset="-122"/>
              </a:rPr>
              <a:t>1521</a:t>
            </a:r>
            <a:r>
              <a:rPr lang="zh-CN" altLang="en-US" sz="1400" b="1" dirty="0">
                <a:solidFill>
                  <a:schemeClr val="bg1"/>
                </a:solidFill>
                <a:latin typeface="微软雅黑" pitchFamily="34" charset="-122"/>
                <a:ea typeface="微软雅黑" pitchFamily="34" charset="-122"/>
              </a:rPr>
              <a:t>年</a:t>
            </a:r>
          </a:p>
        </p:txBody>
      </p:sp>
      <p:sp>
        <p:nvSpPr>
          <p:cNvPr id="66574" name="Rectangle 30"/>
          <p:cNvSpPr>
            <a:spLocks noChangeArrowheads="1"/>
          </p:cNvSpPr>
          <p:nvPr/>
        </p:nvSpPr>
        <p:spPr bwMode="auto">
          <a:xfrm>
            <a:off x="1835150" y="1203598"/>
            <a:ext cx="1008063" cy="738664"/>
          </a:xfrm>
          <a:prstGeom prst="rect">
            <a:avLst/>
          </a:prstGeom>
          <a:noFill/>
          <a:ln w="9525">
            <a:noFill/>
            <a:miter lim="800000"/>
            <a:headEnd/>
            <a:tailEnd/>
          </a:ln>
        </p:spPr>
        <p:txBody>
          <a:bodyPr wrap="square">
            <a:spAutoFit/>
          </a:bodyPr>
          <a:lstStyle/>
          <a:p>
            <a:pPr algn="ctr"/>
            <a:r>
              <a:rPr lang="zh-CN" altLang="en-US" sz="1400" b="1" dirty="0">
                <a:solidFill>
                  <a:schemeClr val="bg1"/>
                </a:solidFill>
                <a:latin typeface="微软雅黑" pitchFamily="34" charset="-122"/>
                <a:ea typeface="微软雅黑" pitchFamily="34" charset="-122"/>
              </a:rPr>
              <a:t>葡萄牙人早期对华侵略活动</a:t>
            </a:r>
          </a:p>
        </p:txBody>
      </p:sp>
      <p:sp>
        <p:nvSpPr>
          <p:cNvPr id="3" name="矩形 31"/>
          <p:cNvSpPr/>
          <p:nvPr/>
        </p:nvSpPr>
        <p:spPr>
          <a:xfrm>
            <a:off x="3492500" y="1851025"/>
            <a:ext cx="1295400" cy="576263"/>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b="1" dirty="0">
                <a:solidFill>
                  <a:schemeClr val="bg1"/>
                </a:solidFill>
                <a:latin typeface="微软雅黑" pitchFamily="34" charset="-122"/>
                <a:ea typeface="微软雅黑" pitchFamily="34" charset="-122"/>
              </a:rPr>
              <a:t>明正德十三年</a:t>
            </a:r>
          </a:p>
          <a:p>
            <a:pPr algn="ctr">
              <a:defRPr/>
            </a:pPr>
            <a:r>
              <a:rPr lang="zh-CN" altLang="en-US" sz="1400" b="1" dirty="0">
                <a:solidFill>
                  <a:schemeClr val="bg1"/>
                </a:solidFill>
                <a:latin typeface="微软雅黑" pitchFamily="34" charset="-122"/>
                <a:ea typeface="微软雅黑" pitchFamily="34" charset="-122"/>
              </a:rPr>
              <a:t>（</a:t>
            </a:r>
            <a:r>
              <a:rPr lang="en-US" altLang="zh-CN" sz="1400" b="1" dirty="0">
                <a:solidFill>
                  <a:schemeClr val="bg1"/>
                </a:solidFill>
                <a:latin typeface="微软雅黑" pitchFamily="34" charset="-122"/>
                <a:ea typeface="微软雅黑" pitchFamily="34" charset="-122"/>
              </a:rPr>
              <a:t>1518</a:t>
            </a:r>
            <a:r>
              <a:rPr lang="zh-CN" altLang="en-US" sz="1400" b="1" dirty="0">
                <a:solidFill>
                  <a:schemeClr val="bg1"/>
                </a:solidFill>
                <a:latin typeface="微软雅黑" pitchFamily="34" charset="-122"/>
                <a:ea typeface="微软雅黑" pitchFamily="34" charset="-122"/>
              </a:rPr>
              <a:t>年）</a:t>
            </a:r>
          </a:p>
        </p:txBody>
      </p:sp>
      <p:sp>
        <p:nvSpPr>
          <p:cNvPr id="66576" name="矩形 28"/>
          <p:cNvSpPr>
            <a:spLocks noChangeArrowheads="1"/>
          </p:cNvSpPr>
          <p:nvPr/>
        </p:nvSpPr>
        <p:spPr bwMode="auto">
          <a:xfrm>
            <a:off x="4787900" y="700088"/>
            <a:ext cx="4356100" cy="863600"/>
          </a:xfrm>
          <a:prstGeom prst="rect">
            <a:avLst/>
          </a:prstGeom>
          <a:solidFill>
            <a:schemeClr val="bg1"/>
          </a:solidFill>
          <a:ln w="28575" algn="ctr">
            <a:solidFill>
              <a:srgbClr val="04AEDA"/>
            </a:solidFill>
            <a:prstDash val="sysDot"/>
            <a:miter lim="800000"/>
            <a:headEnd/>
            <a:tailEnd/>
          </a:ln>
        </p:spPr>
        <p:txBody>
          <a:bodyPr anchor="ctr"/>
          <a:lstStyle/>
          <a:p>
            <a:pPr>
              <a:lnSpc>
                <a:spcPts val="1800"/>
              </a:lnSpc>
            </a:pPr>
            <a:r>
              <a:rPr lang="zh-CN" altLang="en-US" sz="1200" b="1" dirty="0">
                <a:latin typeface="微软雅黑" pitchFamily="34" charset="-122"/>
                <a:ea typeface="微软雅黑" pitchFamily="34" charset="-122"/>
              </a:rPr>
              <a:t>葡萄牙人占领满刺加后，满刺加总督遣安特拉德来中国，先抵东莞的屯门，然后北上南京，求见武宗，要求获通商之权</a:t>
            </a:r>
            <a:r>
              <a:rPr lang="zh-CN" altLang="en-US" sz="1200" b="1" dirty="0" smtClean="0">
                <a:latin typeface="微软雅黑" pitchFamily="34" charset="-122"/>
                <a:ea typeface="微软雅黑" pitchFamily="34" charset="-122"/>
              </a:rPr>
              <a:t>。由</a:t>
            </a:r>
            <a:r>
              <a:rPr lang="zh-CN" altLang="en-US" sz="1200" b="1" dirty="0">
                <a:latin typeface="微软雅黑" pitchFamily="34" charset="-122"/>
                <a:ea typeface="微软雅黑" pitchFamily="34" charset="-122"/>
              </a:rPr>
              <a:t>于中国人对外贸抱</a:t>
            </a:r>
            <a:r>
              <a:rPr lang="zh-CN" altLang="en-US" sz="1200" b="1" dirty="0" smtClean="0">
                <a:latin typeface="微软雅黑" pitchFamily="34" charset="-122"/>
                <a:ea typeface="微软雅黑" pitchFamily="34" charset="-122"/>
              </a:rPr>
              <a:t>有成</a:t>
            </a:r>
            <a:r>
              <a:rPr lang="zh-CN" altLang="en-US" sz="1200" b="1" dirty="0">
                <a:latin typeface="微软雅黑" pitchFamily="34" charset="-122"/>
                <a:ea typeface="微软雅黑" pitchFamily="34" charset="-122"/>
              </a:rPr>
              <a:t>见</a:t>
            </a:r>
            <a:r>
              <a:rPr lang="zh-CN" altLang="en-US" sz="1200" b="1" dirty="0" smtClean="0">
                <a:latin typeface="微软雅黑" pitchFamily="34" charset="-122"/>
                <a:ea typeface="微软雅黑" pitchFamily="34" charset="-122"/>
              </a:rPr>
              <a:t>，海</a:t>
            </a:r>
            <a:r>
              <a:rPr lang="zh-CN" altLang="en-US" sz="1200" b="1" dirty="0">
                <a:latin typeface="微软雅黑" pitchFamily="34" charset="-122"/>
                <a:ea typeface="微软雅黑" pitchFamily="34" charset="-122"/>
              </a:rPr>
              <a:t>禁之令又严，所以目的没有达到</a:t>
            </a:r>
            <a:r>
              <a:rPr lang="zh-CN" altLang="en-US" sz="1200" dirty="0">
                <a:latin typeface="微软雅黑" pitchFamily="34" charset="-122"/>
                <a:ea typeface="微软雅黑" pitchFamily="34" charset="-122"/>
              </a:rPr>
              <a:t> 。</a:t>
            </a:r>
          </a:p>
        </p:txBody>
      </p:sp>
      <p:sp>
        <p:nvSpPr>
          <p:cNvPr id="66577" name="矩形 28"/>
          <p:cNvSpPr>
            <a:spLocks noChangeArrowheads="1"/>
          </p:cNvSpPr>
          <p:nvPr/>
        </p:nvSpPr>
        <p:spPr bwMode="auto">
          <a:xfrm>
            <a:off x="4787900" y="1635125"/>
            <a:ext cx="4356100" cy="936625"/>
          </a:xfrm>
          <a:prstGeom prst="rect">
            <a:avLst/>
          </a:prstGeom>
          <a:solidFill>
            <a:schemeClr val="bg1"/>
          </a:solidFill>
          <a:ln w="28575" algn="ctr">
            <a:solidFill>
              <a:srgbClr val="04AEDA"/>
            </a:solidFill>
            <a:prstDash val="sysDot"/>
            <a:miter lim="800000"/>
            <a:headEnd/>
            <a:tailEnd/>
          </a:ln>
        </p:spPr>
        <p:txBody>
          <a:bodyPr anchor="ctr"/>
          <a:lstStyle/>
          <a:p>
            <a:endParaRPr lang="zh-CN" altLang="en-US" sz="1200" b="1">
              <a:latin typeface="微软雅黑"/>
            </a:endParaRPr>
          </a:p>
        </p:txBody>
      </p:sp>
      <p:sp>
        <p:nvSpPr>
          <p:cNvPr id="66578" name="矩形 28"/>
          <p:cNvSpPr>
            <a:spLocks noChangeArrowheads="1"/>
          </p:cNvSpPr>
          <p:nvPr/>
        </p:nvSpPr>
        <p:spPr bwMode="auto">
          <a:xfrm>
            <a:off x="4787900" y="2643188"/>
            <a:ext cx="4356100" cy="1008062"/>
          </a:xfrm>
          <a:prstGeom prst="rect">
            <a:avLst/>
          </a:prstGeom>
          <a:solidFill>
            <a:schemeClr val="bg1"/>
          </a:solidFill>
          <a:ln w="28575" algn="ctr">
            <a:solidFill>
              <a:srgbClr val="04AEDA"/>
            </a:solidFill>
            <a:prstDash val="sysDot"/>
            <a:miter lim="800000"/>
            <a:headEnd/>
            <a:tailEnd/>
          </a:ln>
        </p:spPr>
        <p:txBody>
          <a:bodyPr anchor="ctr"/>
          <a:lstStyle/>
          <a:p>
            <a:pPr>
              <a:lnSpc>
                <a:spcPts val="1800"/>
              </a:lnSpc>
              <a:defRPr/>
            </a:pPr>
            <a:r>
              <a:rPr lang="zh-CN" altLang="en-US" sz="1200" b="1" dirty="0">
                <a:latin typeface="微软雅黑" pitchFamily="34" charset="-122"/>
                <a:ea typeface="微软雅黑" pitchFamily="34" charset="-122"/>
              </a:rPr>
              <a:t>明广州巡道汪鋐率军围攻屯门的葡萄牙人，把他们赶走。第二年，葡商致书广州总督，要求恢复贸易，但遭拒绝。于是葡商丁何率四艘战船再次与明军兵戎相见，结果大败退回满刺加。 </a:t>
            </a:r>
          </a:p>
        </p:txBody>
      </p:sp>
      <p:sp>
        <p:nvSpPr>
          <p:cNvPr id="66579" name="Line 33"/>
          <p:cNvSpPr>
            <a:spLocks noChangeShapeType="1"/>
          </p:cNvSpPr>
          <p:nvPr/>
        </p:nvSpPr>
        <p:spPr bwMode="auto">
          <a:xfrm>
            <a:off x="3348038" y="915988"/>
            <a:ext cx="0" cy="3311525"/>
          </a:xfrm>
          <a:prstGeom prst="line">
            <a:avLst/>
          </a:prstGeom>
          <a:noFill/>
          <a:ln w="28575">
            <a:solidFill>
              <a:srgbClr val="04AEDA"/>
            </a:solidFill>
            <a:round/>
            <a:headEnd/>
            <a:tailEnd/>
          </a:ln>
          <a:effectLst>
            <a:prstShdw prst="shdw17" dist="17961" dir="2700000">
              <a:srgbClr val="026883"/>
            </a:prstShdw>
          </a:effectLst>
        </p:spPr>
        <p:txBody>
          <a:bodyPr/>
          <a:lstStyle/>
          <a:p>
            <a:endParaRPr lang="zh-CN" altLang="en-US"/>
          </a:p>
        </p:txBody>
      </p:sp>
      <p:sp>
        <p:nvSpPr>
          <p:cNvPr id="66580" name="Line 36"/>
          <p:cNvSpPr>
            <a:spLocks noChangeShapeType="1"/>
          </p:cNvSpPr>
          <p:nvPr/>
        </p:nvSpPr>
        <p:spPr bwMode="auto">
          <a:xfrm>
            <a:off x="2987675" y="1635125"/>
            <a:ext cx="360363" cy="0"/>
          </a:xfrm>
          <a:prstGeom prst="line">
            <a:avLst/>
          </a:prstGeom>
          <a:noFill/>
          <a:ln w="28575">
            <a:solidFill>
              <a:srgbClr val="04AEDA"/>
            </a:solidFill>
            <a:round/>
            <a:headEnd/>
            <a:tailEnd/>
          </a:ln>
          <a:effectLst>
            <a:prstShdw prst="shdw17" dist="17961" dir="2700000">
              <a:srgbClr val="026883"/>
            </a:prstShdw>
          </a:effectLst>
        </p:spPr>
        <p:txBody>
          <a:bodyPr/>
          <a:lstStyle/>
          <a:p>
            <a:endParaRPr lang="zh-CN" altLang="en-US"/>
          </a:p>
        </p:txBody>
      </p:sp>
      <p:sp>
        <p:nvSpPr>
          <p:cNvPr id="165919" name="Rectangle 31"/>
          <p:cNvSpPr>
            <a:spLocks noChangeArrowheads="1"/>
          </p:cNvSpPr>
          <p:nvPr/>
        </p:nvSpPr>
        <p:spPr bwMode="auto">
          <a:xfrm>
            <a:off x="4787900" y="1724745"/>
            <a:ext cx="4356100" cy="763735"/>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ts val="1800"/>
              </a:lnSpc>
              <a:defRPr/>
            </a:pPr>
            <a:r>
              <a:rPr lang="zh-CN" altLang="en-US" sz="1200" b="1" dirty="0">
                <a:latin typeface="微软雅黑" pitchFamily="34" charset="-122"/>
                <a:ea typeface="微软雅黑" pitchFamily="34" charset="-122"/>
              </a:rPr>
              <a:t>满刺加总督遣安特拉德的弟弟西眇东来屯门岛，代其兄督查诸商。西眇横行不法，并以海盗侵扰为名，在屯门岛上修筑堡</a:t>
            </a:r>
            <a:r>
              <a:rPr lang="zh-CN" altLang="en-US" sz="1200" b="1" dirty="0" smtClean="0">
                <a:latin typeface="微软雅黑" pitchFamily="34" charset="-122"/>
                <a:ea typeface="微软雅黑" pitchFamily="34" charset="-122"/>
              </a:rPr>
              <a:t>垒</a:t>
            </a:r>
            <a:r>
              <a:rPr lang="en-US" altLang="zh-CN" sz="1200" b="1" dirty="0" smtClean="0">
                <a:latin typeface="微软雅黑" pitchFamily="34" charset="-122"/>
                <a:ea typeface="微软雅黑" pitchFamily="34" charset="-122"/>
              </a:rPr>
              <a:t>,</a:t>
            </a:r>
            <a:r>
              <a:rPr lang="zh-CN" altLang="en-US" sz="1200" b="1" dirty="0" smtClean="0">
                <a:latin typeface="微软雅黑" pitchFamily="34" charset="-122"/>
                <a:ea typeface="微软雅黑" pitchFamily="34" charset="-122"/>
              </a:rPr>
              <a:t>无</a:t>
            </a:r>
            <a:r>
              <a:rPr lang="zh-CN" altLang="en-US" sz="1200" b="1" dirty="0">
                <a:latin typeface="微软雅黑" pitchFamily="34" charset="-122"/>
                <a:ea typeface="微软雅黑" pitchFamily="34" charset="-122"/>
              </a:rPr>
              <a:t>故扣留中国船只</a:t>
            </a:r>
            <a:r>
              <a:rPr lang="zh-CN" altLang="en-US" sz="1200" b="1" dirty="0" smtClean="0">
                <a:latin typeface="微软雅黑" pitchFamily="34" charset="-122"/>
                <a:ea typeface="微软雅黑" pitchFamily="34" charset="-122"/>
              </a:rPr>
              <a:t>，在</a:t>
            </a:r>
            <a:r>
              <a:rPr lang="zh-CN" altLang="en-US" sz="1200" b="1" dirty="0">
                <a:latin typeface="微软雅黑" pitchFamily="34" charset="-122"/>
                <a:ea typeface="微软雅黑" pitchFamily="34" charset="-122"/>
              </a:rPr>
              <a:t>沿海劫掠人口贩卖到南洋各地做奴隶。 </a:t>
            </a:r>
          </a:p>
        </p:txBody>
      </p:sp>
      <p:sp>
        <p:nvSpPr>
          <p:cNvPr id="2" name="矩形 31"/>
          <p:cNvSpPr/>
          <p:nvPr/>
        </p:nvSpPr>
        <p:spPr>
          <a:xfrm>
            <a:off x="3492500" y="3867150"/>
            <a:ext cx="1295400" cy="576263"/>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b="1" dirty="0">
                <a:solidFill>
                  <a:schemeClr val="bg1"/>
                </a:solidFill>
                <a:latin typeface="微软雅黑" pitchFamily="34" charset="-122"/>
                <a:ea typeface="微软雅黑" pitchFamily="34" charset="-122"/>
              </a:rPr>
              <a:t>嘉靖三十二年（</a:t>
            </a:r>
            <a:r>
              <a:rPr lang="en-US" altLang="zh-CN" sz="1400" b="1" dirty="0">
                <a:solidFill>
                  <a:schemeClr val="bg1"/>
                </a:solidFill>
                <a:latin typeface="微软雅黑" pitchFamily="34" charset="-122"/>
                <a:ea typeface="微软雅黑" pitchFamily="34" charset="-122"/>
              </a:rPr>
              <a:t>1553</a:t>
            </a:r>
            <a:r>
              <a:rPr lang="zh-CN" altLang="en-US" sz="1400" b="1" dirty="0">
                <a:solidFill>
                  <a:schemeClr val="bg1"/>
                </a:solidFill>
                <a:latin typeface="微软雅黑" pitchFamily="34" charset="-122"/>
                <a:ea typeface="微软雅黑" pitchFamily="34" charset="-122"/>
              </a:rPr>
              <a:t>年） </a:t>
            </a:r>
          </a:p>
        </p:txBody>
      </p:sp>
      <p:sp>
        <p:nvSpPr>
          <p:cNvPr id="66583" name="矩形 28"/>
          <p:cNvSpPr>
            <a:spLocks noChangeArrowheads="1"/>
          </p:cNvSpPr>
          <p:nvPr/>
        </p:nvSpPr>
        <p:spPr bwMode="auto">
          <a:xfrm>
            <a:off x="4824413" y="3724275"/>
            <a:ext cx="4319587" cy="935038"/>
          </a:xfrm>
          <a:prstGeom prst="rect">
            <a:avLst/>
          </a:prstGeom>
          <a:solidFill>
            <a:schemeClr val="bg1"/>
          </a:solidFill>
          <a:ln w="28575" algn="ctr">
            <a:solidFill>
              <a:srgbClr val="04AEDA"/>
            </a:solidFill>
            <a:prstDash val="sysDot"/>
            <a:miter lim="800000"/>
            <a:headEnd/>
            <a:tailEnd/>
          </a:ln>
        </p:spPr>
        <p:txBody>
          <a:bodyPr anchor="ctr"/>
          <a:lstStyle/>
          <a:p>
            <a:endParaRPr lang="zh-CN" altLang="en-US" sz="1400" b="1">
              <a:latin typeface="微软雅黑"/>
            </a:endParaRPr>
          </a:p>
        </p:txBody>
      </p:sp>
      <p:sp>
        <p:nvSpPr>
          <p:cNvPr id="165922" name="Rectangle 34"/>
          <p:cNvSpPr>
            <a:spLocks noChangeArrowheads="1"/>
          </p:cNvSpPr>
          <p:nvPr/>
        </p:nvSpPr>
        <p:spPr bwMode="auto">
          <a:xfrm>
            <a:off x="4788024" y="3765477"/>
            <a:ext cx="4355976" cy="763735"/>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nSpc>
                <a:spcPts val="1800"/>
              </a:lnSpc>
              <a:defRPr/>
            </a:pPr>
            <a:r>
              <a:rPr lang="zh-CN" altLang="en-US" sz="1200" b="1" dirty="0" smtClean="0">
                <a:latin typeface="微软雅黑" pitchFamily="34" charset="-122"/>
                <a:ea typeface="微软雅黑" pitchFamily="34" charset="-122"/>
              </a:rPr>
              <a:t>葡</a:t>
            </a:r>
            <a:r>
              <a:rPr lang="zh-CN" altLang="en-US" sz="1200" b="1" dirty="0">
                <a:latin typeface="微软雅黑" pitchFamily="34" charset="-122"/>
                <a:ea typeface="微软雅黑" pitchFamily="34" charset="-122"/>
              </a:rPr>
              <a:t>商以船漏进水为名，请求借块地方晾晒货物，海道副使汪</a:t>
            </a:r>
            <a:r>
              <a:rPr lang="zh-CN" altLang="en-US" sz="1200" b="1" dirty="0" smtClean="0">
                <a:latin typeface="微软雅黑" pitchFamily="34" charset="-122"/>
                <a:ea typeface="微软雅黑" pitchFamily="34" charset="-122"/>
              </a:rPr>
              <a:t>柏受贿后</a:t>
            </a:r>
            <a:r>
              <a:rPr lang="zh-CN" altLang="en-US" sz="1200" b="1" dirty="0">
                <a:latin typeface="微软雅黑" pitchFamily="34" charset="-122"/>
                <a:ea typeface="微软雅黑" pitchFamily="34" charset="-122"/>
              </a:rPr>
              <a:t>答</a:t>
            </a:r>
            <a:r>
              <a:rPr lang="zh-CN" altLang="en-US" sz="1200" b="1" dirty="0" smtClean="0">
                <a:latin typeface="微软雅黑" pitchFamily="34" charset="-122"/>
                <a:ea typeface="微软雅黑" pitchFamily="34" charset="-122"/>
              </a:rPr>
              <a:t>应其要</a:t>
            </a:r>
            <a:r>
              <a:rPr lang="zh-CN" altLang="en-US" sz="1200" b="1" dirty="0">
                <a:latin typeface="微软雅黑" pitchFamily="34" charset="-122"/>
                <a:ea typeface="微软雅黑" pitchFamily="34" charset="-122"/>
              </a:rPr>
              <a:t>求</a:t>
            </a:r>
            <a:r>
              <a:rPr lang="zh-CN" altLang="en-US" sz="1200" b="1" dirty="0" smtClean="0">
                <a:latin typeface="微软雅黑" pitchFamily="34" charset="-122"/>
                <a:ea typeface="微软雅黑" pitchFamily="34" charset="-122"/>
              </a:rPr>
              <a:t>。后葡</a:t>
            </a:r>
            <a:r>
              <a:rPr lang="zh-CN" altLang="en-US" sz="1200" b="1" dirty="0">
                <a:latin typeface="微软雅黑" pitchFamily="34" charset="-122"/>
                <a:ea typeface="微软雅黑" pitchFamily="34" charset="-122"/>
              </a:rPr>
              <a:t>商到澳门居住的越来越多，地方官一再姑息，结果葡人逐渐控</a:t>
            </a:r>
            <a:r>
              <a:rPr lang="zh-CN" altLang="en-US" sz="1200" b="1" dirty="0" smtClean="0">
                <a:latin typeface="微软雅黑" pitchFamily="34" charset="-122"/>
                <a:ea typeface="微软雅黑" pitchFamily="34" charset="-122"/>
              </a:rPr>
              <a:t>制澳</a:t>
            </a:r>
            <a:r>
              <a:rPr lang="zh-CN" altLang="en-US" sz="1200" b="1" dirty="0">
                <a:latin typeface="微软雅黑" pitchFamily="34" charset="-122"/>
                <a:ea typeface="微软雅黑" pitchFamily="34" charset="-122"/>
              </a:rPr>
              <a:t>门，但中国政府每</a:t>
            </a:r>
            <a:r>
              <a:rPr lang="zh-CN" altLang="en-US" sz="1200" b="1" dirty="0" smtClean="0">
                <a:latin typeface="微软雅黑" pitchFamily="34" charset="-122"/>
                <a:ea typeface="微软雅黑" pitchFamily="34" charset="-122"/>
              </a:rPr>
              <a:t>年征</a:t>
            </a:r>
            <a:r>
              <a:rPr lang="zh-CN" altLang="en-US" sz="1200" b="1" dirty="0">
                <a:latin typeface="微软雅黑" pitchFamily="34" charset="-122"/>
                <a:ea typeface="微软雅黑" pitchFamily="34" charset="-122"/>
              </a:rPr>
              <a:t>收租金。</a:t>
            </a:r>
          </a:p>
        </p:txBody>
      </p:sp>
      <p:pic>
        <p:nvPicPr>
          <p:cNvPr id="66585" name="Picture 8" descr="C:\Users\iamisis\Desktop\MetroStation_2.0_XiaZaiBa\metrostation_by_yankoa-d312tty\PNG\Network\Blue\MB_0036_search.png"/>
          <p:cNvPicPr>
            <a:picLocks noChangeAspect="1" noChangeArrowheads="1"/>
          </p:cNvPicPr>
          <p:nvPr/>
        </p:nvPicPr>
        <p:blipFill>
          <a:blip r:embed="rId2" cstate="print"/>
          <a:srcRect/>
          <a:stretch>
            <a:fillRect/>
          </a:stretch>
        </p:blipFill>
        <p:spPr bwMode="auto">
          <a:xfrm>
            <a:off x="539750" y="2859088"/>
            <a:ext cx="1573213" cy="158908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Box 5"/>
          <p:cNvSpPr txBox="1">
            <a:spLocks noChangeArrowheads="1"/>
          </p:cNvSpPr>
          <p:nvPr/>
        </p:nvSpPr>
        <p:spPr bwMode="auto">
          <a:xfrm>
            <a:off x="251520" y="193675"/>
            <a:ext cx="7489130" cy="425758"/>
          </a:xfrm>
          <a:prstGeom prst="rect">
            <a:avLst/>
          </a:prstGeom>
          <a:noFill/>
          <a:ln w="9525">
            <a:noFill/>
            <a:miter lim="800000"/>
            <a:headEnd/>
            <a:tailEnd/>
          </a:ln>
        </p:spPr>
        <p:txBody>
          <a:bodyPr wrap="square">
            <a:spAutoFit/>
          </a:bodyPr>
          <a:lstStyle/>
          <a:p>
            <a:pPr>
              <a:lnSpc>
                <a:spcPts val="2563"/>
              </a:lnSpc>
            </a:pPr>
            <a:r>
              <a:rPr lang="zh-CN" altLang="en-US" b="1" dirty="0">
                <a:latin typeface="微软雅黑" pitchFamily="34" charset="-122"/>
                <a:ea typeface="微软雅黑" pitchFamily="34" charset="-122"/>
                <a:cs typeface="微软雅黑"/>
              </a:rPr>
              <a:t>第二节  </a:t>
            </a:r>
            <a:r>
              <a:rPr lang="zh-CN" altLang="en-US" b="1" dirty="0" smtClean="0">
                <a:latin typeface="微软雅黑" pitchFamily="34" charset="-122"/>
                <a:ea typeface="微软雅黑" pitchFamily="34" charset="-122"/>
                <a:cs typeface="微软雅黑"/>
              </a:rPr>
              <a:t>    </a:t>
            </a:r>
            <a:r>
              <a:rPr lang="zh-CN" altLang="en-US" b="1" dirty="0">
                <a:latin typeface="微软雅黑" pitchFamily="34" charset="-122"/>
                <a:ea typeface="微软雅黑" pitchFamily="34" charset="-122"/>
                <a:cs typeface="微软雅黑"/>
              </a:rPr>
              <a:t>三、</a:t>
            </a:r>
            <a:r>
              <a:rPr lang="zh-CN" altLang="en-US" b="1" dirty="0">
                <a:latin typeface="微软雅黑" pitchFamily="34" charset="-122"/>
                <a:ea typeface="微软雅黑" pitchFamily="34" charset="-122"/>
              </a:rPr>
              <a:t>明清时期西方列强早期的对华侵略</a:t>
            </a:r>
            <a:r>
              <a:rPr lang="zh-CN" altLang="en-US" dirty="0">
                <a:latin typeface="微软雅黑" pitchFamily="34" charset="-122"/>
                <a:ea typeface="微软雅黑" pitchFamily="34" charset="-122"/>
              </a:rPr>
              <a:t> </a:t>
            </a:r>
          </a:p>
        </p:txBody>
      </p:sp>
      <p:sp>
        <p:nvSpPr>
          <p:cNvPr id="67586"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39" name="直接连接符 38"/>
          <p:cNvCxnSpPr/>
          <p:nvPr/>
        </p:nvCxnSpPr>
        <p:spPr>
          <a:xfrm flipH="1">
            <a:off x="214313" y="571500"/>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内容占位符 2"/>
          <p:cNvSpPr txBox="1">
            <a:spLocks/>
          </p:cNvSpPr>
          <p:nvPr/>
        </p:nvSpPr>
        <p:spPr>
          <a:xfrm>
            <a:off x="2643188" y="1071563"/>
            <a:ext cx="5715000" cy="3500437"/>
          </a:xfrm>
          <a:prstGeom prst="rect">
            <a:avLst/>
          </a:prstGeom>
        </p:spPr>
        <p:txBody>
          <a:bodyPr anchor="b">
            <a:normAutofit/>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spcBef>
                <a:spcPct val="20000"/>
              </a:spcBef>
              <a:spcAft>
                <a:spcPts val="0"/>
              </a:spcAft>
              <a:defRPr/>
            </a:pPr>
            <a:endParaRPr lang="zh-CN" altLang="en-US" dirty="0">
              <a:solidFill>
                <a:schemeClr val="tx1">
                  <a:tint val="75000"/>
                </a:schemeClr>
              </a:solidFill>
              <a:latin typeface="微软雅黑" pitchFamily="34" charset="-122"/>
              <a:ea typeface="微软雅黑" pitchFamily="34" charset="-122"/>
            </a:endParaRPr>
          </a:p>
        </p:txBody>
      </p:sp>
      <p:sp>
        <p:nvSpPr>
          <p:cNvPr id="15" name="内容占位符 2"/>
          <p:cNvSpPr txBox="1">
            <a:spLocks/>
          </p:cNvSpPr>
          <p:nvPr/>
        </p:nvSpPr>
        <p:spPr>
          <a:xfrm>
            <a:off x="2643188" y="1928813"/>
            <a:ext cx="5715000" cy="2357437"/>
          </a:xfrm>
          <a:prstGeom prst="rect">
            <a:avLst/>
          </a:prstGeom>
        </p:spPr>
        <p:txBody>
          <a:bodyPr anchor="b">
            <a:normAutofit/>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6400" dirty="0">
              <a:latin typeface="微软雅黑"/>
              <a:ea typeface="微软雅黑"/>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endParaRPr lang="zh-CN" altLang="en-US" dirty="0">
              <a:solidFill>
                <a:schemeClr val="tx1">
                  <a:tint val="75000"/>
                </a:schemeClr>
              </a:solidFill>
              <a:latin typeface="微软雅黑" pitchFamily="34" charset="-122"/>
              <a:ea typeface="微软雅黑" pitchFamily="34" charset="-122"/>
            </a:endParaRPr>
          </a:p>
        </p:txBody>
      </p:sp>
      <p:sp>
        <p:nvSpPr>
          <p:cNvPr id="67590" name="内容占位符 2"/>
          <p:cNvSpPr txBox="1">
            <a:spLocks/>
          </p:cNvSpPr>
          <p:nvPr/>
        </p:nvSpPr>
        <p:spPr bwMode="auto">
          <a:xfrm>
            <a:off x="2857500" y="700088"/>
            <a:ext cx="6000750" cy="3371850"/>
          </a:xfrm>
          <a:prstGeom prst="rect">
            <a:avLst/>
          </a:prstGeom>
          <a:noFill/>
          <a:ln w="9525">
            <a:noFill/>
            <a:miter lim="800000"/>
            <a:headEnd/>
            <a:tailEnd/>
          </a:ln>
        </p:spPr>
        <p:txBody>
          <a:bodyPr anchor="b"/>
          <a:lstStyle/>
          <a:p>
            <a:pPr>
              <a:lnSpc>
                <a:spcPct val="150000"/>
              </a:lnSpc>
              <a:spcBef>
                <a:spcPct val="20000"/>
              </a:spcBef>
            </a:pPr>
            <a:endParaRPr lang="en-US" altLang="zh-CN" sz="1600">
              <a:latin typeface="微软雅黑"/>
              <a:ea typeface="微软雅黑"/>
              <a:cs typeface="微软雅黑"/>
            </a:endParaRPr>
          </a:p>
          <a:p>
            <a:pPr>
              <a:lnSpc>
                <a:spcPct val="150000"/>
              </a:lnSpc>
              <a:spcBef>
                <a:spcPct val="20000"/>
              </a:spcBef>
            </a:pPr>
            <a:endParaRPr lang="en-US" altLang="zh-CN" sz="1600">
              <a:latin typeface="微软雅黑"/>
              <a:ea typeface="微软雅黑"/>
              <a:cs typeface="微软雅黑"/>
            </a:endParaRPr>
          </a:p>
        </p:txBody>
      </p:sp>
      <p:sp>
        <p:nvSpPr>
          <p:cNvPr id="67591" name="矩形 10"/>
          <p:cNvSpPr>
            <a:spLocks noChangeArrowheads="1"/>
          </p:cNvSpPr>
          <p:nvPr/>
        </p:nvSpPr>
        <p:spPr bwMode="auto">
          <a:xfrm>
            <a:off x="4143375" y="1143000"/>
            <a:ext cx="3670300" cy="307975"/>
          </a:xfrm>
          <a:prstGeom prst="rect">
            <a:avLst/>
          </a:prstGeom>
          <a:noFill/>
          <a:ln w="9525">
            <a:noFill/>
            <a:miter lim="800000"/>
            <a:headEnd/>
            <a:tailEnd/>
          </a:ln>
        </p:spPr>
        <p:txBody>
          <a:bodyPr>
            <a:spAutoFit/>
          </a:bodyPr>
          <a:lstStyle/>
          <a:p>
            <a:r>
              <a:rPr lang="zh-CN" altLang="en-US" sz="1400" b="1">
                <a:latin typeface="微软雅黑"/>
                <a:ea typeface="微软雅黑"/>
                <a:cs typeface="微软雅黑"/>
              </a:rPr>
              <a:t> </a:t>
            </a:r>
            <a:endParaRPr lang="zh-CN" altLang="en-US" sz="1400">
              <a:latin typeface="微软雅黑"/>
              <a:ea typeface="微软雅黑"/>
              <a:cs typeface="微软雅黑"/>
            </a:endParaRPr>
          </a:p>
        </p:txBody>
      </p:sp>
      <p:sp>
        <p:nvSpPr>
          <p:cNvPr id="67592" name="矩形 22"/>
          <p:cNvSpPr>
            <a:spLocks noChangeArrowheads="1"/>
          </p:cNvSpPr>
          <p:nvPr/>
        </p:nvSpPr>
        <p:spPr bwMode="auto">
          <a:xfrm>
            <a:off x="4286250" y="3214688"/>
            <a:ext cx="4286250" cy="800100"/>
          </a:xfrm>
          <a:prstGeom prst="rect">
            <a:avLst/>
          </a:prstGeom>
          <a:noFill/>
          <a:ln w="9525">
            <a:noFill/>
            <a:miter lim="800000"/>
            <a:headEnd/>
            <a:tailEnd/>
          </a:ln>
        </p:spPr>
        <p:txBody>
          <a:bodyPr>
            <a:spAutoFit/>
          </a:bodyPr>
          <a:lstStyle/>
          <a:p>
            <a:r>
              <a:rPr lang="zh-CN" altLang="en-US" b="1">
                <a:latin typeface="微软雅黑"/>
                <a:ea typeface="微软雅黑"/>
                <a:cs typeface="微软雅黑"/>
              </a:rPr>
              <a:t> </a:t>
            </a:r>
            <a:endParaRPr lang="zh-CN" altLang="en-US" sz="1400" b="1">
              <a:latin typeface="微软雅黑"/>
              <a:ea typeface="微软雅黑"/>
              <a:cs typeface="微软雅黑"/>
            </a:endParaRPr>
          </a:p>
          <a:p>
            <a:endParaRPr lang="zh-CN" altLang="en-US" sz="1400">
              <a:latin typeface="微软雅黑"/>
              <a:ea typeface="微软雅黑"/>
              <a:cs typeface="微软雅黑"/>
            </a:endParaRPr>
          </a:p>
          <a:p>
            <a:endParaRPr lang="zh-CN" altLang="en-US" sz="1400" b="1">
              <a:latin typeface="微软雅黑"/>
              <a:ea typeface="微软雅黑"/>
              <a:cs typeface="微软雅黑"/>
            </a:endParaRPr>
          </a:p>
        </p:txBody>
      </p:sp>
      <p:sp>
        <p:nvSpPr>
          <p:cNvPr id="32" name="矩形 31"/>
          <p:cNvSpPr/>
          <p:nvPr/>
        </p:nvSpPr>
        <p:spPr>
          <a:xfrm>
            <a:off x="1763713" y="1131888"/>
            <a:ext cx="1223962" cy="935037"/>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endParaRPr lang="zh-CN" altLang="en-US" sz="1600" b="1">
              <a:solidFill>
                <a:srgbClr val="FFFFFF"/>
              </a:solidFill>
              <a:latin typeface="微软雅黑" charset="-122"/>
              <a:ea typeface="微软雅黑" charset="-122"/>
            </a:endParaRPr>
          </a:p>
          <a:p>
            <a:pPr algn="ctr">
              <a:lnSpc>
                <a:spcPct val="120000"/>
              </a:lnSpc>
              <a:defRPr/>
            </a:pPr>
            <a:endParaRPr lang="zh-CN" altLang="en-US" sz="1600" b="1">
              <a:solidFill>
                <a:srgbClr val="FFFFFF"/>
              </a:solidFill>
              <a:latin typeface="微软雅黑" charset="-122"/>
              <a:ea typeface="微软雅黑" charset="-122"/>
            </a:endParaRPr>
          </a:p>
          <a:p>
            <a:pPr algn="ctr">
              <a:defRPr/>
            </a:pPr>
            <a:endParaRPr lang="zh-CN" altLang="en-US" sz="1600" b="1">
              <a:solidFill>
                <a:schemeClr val="bg1"/>
              </a:solidFill>
              <a:latin typeface="微软雅黑" charset="-122"/>
              <a:ea typeface="微软雅黑" charset="-122"/>
            </a:endParaRPr>
          </a:p>
        </p:txBody>
      </p:sp>
      <p:cxnSp>
        <p:nvCxnSpPr>
          <p:cNvPr id="56" name="直接连接符 55"/>
          <p:cNvCxnSpPr>
            <a:stCxn id="31" idx="3"/>
            <a:endCxn id="31" idx="3"/>
          </p:cNvCxnSpPr>
          <p:nvPr/>
        </p:nvCxnSpPr>
        <p:spPr>
          <a:xfrm>
            <a:off x="4286250" y="1535113"/>
            <a:ext cx="1588" cy="1587"/>
          </a:xfrm>
          <a:prstGeom prst="line">
            <a:avLst/>
          </a:prstGeom>
        </p:spPr>
        <p:style>
          <a:lnRef idx="1">
            <a:schemeClr val="accent1"/>
          </a:lnRef>
          <a:fillRef idx="0">
            <a:schemeClr val="accent1"/>
          </a:fillRef>
          <a:effectRef idx="0">
            <a:schemeClr val="accent1"/>
          </a:effectRef>
          <a:fontRef idx="minor">
            <a:schemeClr val="tx1"/>
          </a:fontRef>
        </p:style>
      </p:cxnSp>
      <p:sp>
        <p:nvSpPr>
          <p:cNvPr id="67595" name="Oval 27"/>
          <p:cNvSpPr>
            <a:spLocks noChangeArrowheads="1"/>
          </p:cNvSpPr>
          <p:nvPr/>
        </p:nvSpPr>
        <p:spPr bwMode="gray">
          <a:xfrm>
            <a:off x="827088" y="2284413"/>
            <a:ext cx="1800225" cy="1727200"/>
          </a:xfrm>
          <a:prstGeom prst="ellipse">
            <a:avLst/>
          </a:prstGeom>
          <a:solidFill>
            <a:schemeClr val="bg1"/>
          </a:solidFill>
          <a:ln w="38100" algn="ctr">
            <a:solidFill>
              <a:srgbClr val="F8F8F8">
                <a:alpha val="79999"/>
              </a:srgbClr>
            </a:solidFill>
            <a:round/>
            <a:headEnd/>
            <a:tailEnd/>
          </a:ln>
        </p:spPr>
        <p:txBody>
          <a:bodyPr wrap="none" anchor="ctr"/>
          <a:lstStyle/>
          <a:p>
            <a:pPr algn="ctr">
              <a:lnSpc>
                <a:spcPct val="150000"/>
              </a:lnSpc>
            </a:pPr>
            <a:endParaRPr lang="en-US" altLang="zh-CN" sz="1600" b="1">
              <a:solidFill>
                <a:srgbClr val="04AEDA"/>
              </a:solidFill>
              <a:latin typeface="微软雅黑"/>
              <a:ea typeface="微软雅黑"/>
              <a:cs typeface="微软雅黑"/>
            </a:endParaRPr>
          </a:p>
          <a:p>
            <a:pPr algn="ctr">
              <a:lnSpc>
                <a:spcPct val="150000"/>
              </a:lnSpc>
            </a:pPr>
            <a:endParaRPr lang="zh-CN" altLang="en-US" sz="1600" b="1">
              <a:solidFill>
                <a:srgbClr val="04AEDA"/>
              </a:solidFill>
              <a:latin typeface="微软雅黑"/>
              <a:ea typeface="微软雅黑"/>
              <a:cs typeface="微软雅黑"/>
            </a:endParaRPr>
          </a:p>
        </p:txBody>
      </p:sp>
      <p:sp>
        <p:nvSpPr>
          <p:cNvPr id="5" name="矩形 31"/>
          <p:cNvSpPr/>
          <p:nvPr/>
        </p:nvSpPr>
        <p:spPr>
          <a:xfrm>
            <a:off x="3492500" y="915988"/>
            <a:ext cx="1295400" cy="576262"/>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chemeClr val="tx1"/>
                </a:solidFill>
                <a:latin typeface="微软雅黑" pitchFamily="34" charset="-122"/>
                <a:ea typeface="微软雅黑" pitchFamily="34" charset="-122"/>
              </a:rPr>
              <a:t>1622</a:t>
            </a:r>
            <a:r>
              <a:rPr lang="zh-CN" altLang="en-US" b="1" dirty="0">
                <a:solidFill>
                  <a:schemeClr val="tx1"/>
                </a:solidFill>
                <a:latin typeface="微软雅黑" pitchFamily="34" charset="-122"/>
                <a:ea typeface="微软雅黑" pitchFamily="34" charset="-122"/>
              </a:rPr>
              <a:t>年</a:t>
            </a:r>
          </a:p>
        </p:txBody>
      </p:sp>
      <p:sp>
        <p:nvSpPr>
          <p:cNvPr id="7" name="矩形 31"/>
          <p:cNvSpPr/>
          <p:nvPr/>
        </p:nvSpPr>
        <p:spPr>
          <a:xfrm>
            <a:off x="3492500" y="2859088"/>
            <a:ext cx="1295400" cy="576262"/>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chemeClr val="tx1"/>
                </a:solidFill>
                <a:latin typeface="微软雅黑" pitchFamily="34" charset="-122"/>
                <a:ea typeface="微软雅黑" pitchFamily="34" charset="-122"/>
              </a:rPr>
              <a:t>1661</a:t>
            </a:r>
            <a:r>
              <a:rPr lang="zh-CN" altLang="en-US" b="1" dirty="0">
                <a:solidFill>
                  <a:schemeClr val="tx1"/>
                </a:solidFill>
                <a:latin typeface="微软雅黑" pitchFamily="34" charset="-122"/>
                <a:ea typeface="微软雅黑" pitchFamily="34" charset="-122"/>
              </a:rPr>
              <a:t>年</a:t>
            </a:r>
            <a:r>
              <a:rPr lang="zh-CN" altLang="en-US" dirty="0">
                <a:solidFill>
                  <a:schemeClr val="tx1"/>
                </a:solidFill>
                <a:latin typeface="微软雅黑" pitchFamily="34" charset="-122"/>
                <a:ea typeface="微软雅黑" pitchFamily="34" charset="-122"/>
              </a:rPr>
              <a:t> </a:t>
            </a:r>
          </a:p>
        </p:txBody>
      </p:sp>
      <p:sp>
        <p:nvSpPr>
          <p:cNvPr id="67598" name="Rectangle 30"/>
          <p:cNvSpPr>
            <a:spLocks noChangeArrowheads="1"/>
          </p:cNvSpPr>
          <p:nvPr/>
        </p:nvSpPr>
        <p:spPr bwMode="auto">
          <a:xfrm>
            <a:off x="1835696" y="1203598"/>
            <a:ext cx="1008063" cy="738664"/>
          </a:xfrm>
          <a:prstGeom prst="rect">
            <a:avLst/>
          </a:prstGeom>
          <a:noFill/>
          <a:ln w="9525">
            <a:noFill/>
            <a:miter lim="800000"/>
            <a:headEnd/>
            <a:tailEnd/>
          </a:ln>
        </p:spPr>
        <p:txBody>
          <a:bodyPr>
            <a:spAutoFit/>
          </a:bodyPr>
          <a:lstStyle/>
          <a:p>
            <a:pPr algn="ctr"/>
            <a:r>
              <a:rPr lang="zh-CN" altLang="en-US" sz="1400" b="1" dirty="0">
                <a:solidFill>
                  <a:schemeClr val="bg1"/>
                </a:solidFill>
                <a:latin typeface="微软雅黑" pitchFamily="34" charset="-122"/>
                <a:ea typeface="微软雅黑" pitchFamily="34" charset="-122"/>
              </a:rPr>
              <a:t>荷兰人的早期对华侵略活动</a:t>
            </a:r>
          </a:p>
        </p:txBody>
      </p:sp>
      <p:sp>
        <p:nvSpPr>
          <p:cNvPr id="3" name="矩形 31"/>
          <p:cNvSpPr/>
          <p:nvPr/>
        </p:nvSpPr>
        <p:spPr>
          <a:xfrm>
            <a:off x="3492500" y="1851025"/>
            <a:ext cx="1295400" cy="576263"/>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chemeClr val="tx1"/>
                </a:solidFill>
                <a:latin typeface="微软雅黑" pitchFamily="34" charset="-122"/>
                <a:ea typeface="微软雅黑" pitchFamily="34" charset="-122"/>
              </a:rPr>
              <a:t>1624</a:t>
            </a:r>
            <a:r>
              <a:rPr lang="zh-CN" altLang="en-US" b="1" dirty="0">
                <a:solidFill>
                  <a:schemeClr val="tx1"/>
                </a:solidFill>
                <a:latin typeface="微软雅黑" pitchFamily="34" charset="-122"/>
                <a:ea typeface="微软雅黑" pitchFamily="34" charset="-122"/>
              </a:rPr>
              <a:t>年</a:t>
            </a:r>
            <a:r>
              <a:rPr lang="zh-CN" altLang="en-US" dirty="0">
                <a:solidFill>
                  <a:schemeClr val="tx1"/>
                </a:solidFill>
                <a:latin typeface="微软雅黑" pitchFamily="34" charset="-122"/>
                <a:ea typeface="微软雅黑" pitchFamily="34" charset="-122"/>
              </a:rPr>
              <a:t> </a:t>
            </a:r>
          </a:p>
        </p:txBody>
      </p:sp>
      <p:sp>
        <p:nvSpPr>
          <p:cNvPr id="67600" name="Line 33"/>
          <p:cNvSpPr>
            <a:spLocks noChangeShapeType="1"/>
          </p:cNvSpPr>
          <p:nvPr/>
        </p:nvSpPr>
        <p:spPr bwMode="auto">
          <a:xfrm>
            <a:off x="3348038" y="915988"/>
            <a:ext cx="0" cy="3311525"/>
          </a:xfrm>
          <a:prstGeom prst="line">
            <a:avLst/>
          </a:prstGeom>
          <a:noFill/>
          <a:ln w="28575">
            <a:solidFill>
              <a:srgbClr val="04AEDA"/>
            </a:solidFill>
            <a:round/>
            <a:headEnd/>
            <a:tailEnd/>
          </a:ln>
          <a:effectLst>
            <a:prstShdw prst="shdw17" dist="17961" dir="2700000">
              <a:srgbClr val="026883"/>
            </a:prstShdw>
          </a:effectLst>
        </p:spPr>
        <p:txBody>
          <a:bodyPr/>
          <a:lstStyle/>
          <a:p>
            <a:endParaRPr lang="zh-CN" altLang="en-US"/>
          </a:p>
        </p:txBody>
      </p:sp>
      <p:sp>
        <p:nvSpPr>
          <p:cNvPr id="67601" name="Line 36"/>
          <p:cNvSpPr>
            <a:spLocks noChangeShapeType="1"/>
          </p:cNvSpPr>
          <p:nvPr/>
        </p:nvSpPr>
        <p:spPr bwMode="auto">
          <a:xfrm>
            <a:off x="2987675" y="1635125"/>
            <a:ext cx="360363" cy="0"/>
          </a:xfrm>
          <a:prstGeom prst="line">
            <a:avLst/>
          </a:prstGeom>
          <a:noFill/>
          <a:ln w="28575">
            <a:solidFill>
              <a:srgbClr val="04AEDA"/>
            </a:solidFill>
            <a:round/>
            <a:headEnd/>
            <a:tailEnd/>
          </a:ln>
          <a:effectLst>
            <a:prstShdw prst="shdw17" dist="17961" dir="2700000">
              <a:srgbClr val="026883"/>
            </a:prstShdw>
          </a:effectLst>
        </p:spPr>
        <p:txBody>
          <a:bodyPr/>
          <a:lstStyle/>
          <a:p>
            <a:endParaRPr lang="zh-CN" altLang="en-US"/>
          </a:p>
        </p:txBody>
      </p:sp>
      <p:sp>
        <p:nvSpPr>
          <p:cNvPr id="2" name="矩形 31"/>
          <p:cNvSpPr/>
          <p:nvPr/>
        </p:nvSpPr>
        <p:spPr>
          <a:xfrm>
            <a:off x="3492500" y="3867150"/>
            <a:ext cx="1295400" cy="576263"/>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chemeClr val="tx1"/>
                </a:solidFill>
                <a:latin typeface="微软雅黑" pitchFamily="34" charset="-122"/>
                <a:ea typeface="微软雅黑" pitchFamily="34" charset="-122"/>
              </a:rPr>
              <a:t>1662</a:t>
            </a:r>
            <a:r>
              <a:rPr lang="zh-CN" altLang="en-US" b="1" dirty="0">
                <a:solidFill>
                  <a:schemeClr val="tx1"/>
                </a:solidFill>
                <a:latin typeface="微软雅黑" pitchFamily="34" charset="-122"/>
                <a:ea typeface="微软雅黑" pitchFamily="34" charset="-122"/>
              </a:rPr>
              <a:t>年</a:t>
            </a:r>
          </a:p>
        </p:txBody>
      </p:sp>
      <p:pic>
        <p:nvPicPr>
          <p:cNvPr id="67603" name="Picture 8" descr="C:\Users\iamisis\Desktop\MetroStation_2.0_XiaZaiBa\metrostation_by_yankoa-d312tty\PNG\Network\Blue\MB_0036_search.png"/>
          <p:cNvPicPr>
            <a:picLocks noChangeAspect="1" noChangeArrowheads="1"/>
          </p:cNvPicPr>
          <p:nvPr/>
        </p:nvPicPr>
        <p:blipFill>
          <a:blip r:embed="rId2" cstate="print"/>
          <a:srcRect/>
          <a:stretch>
            <a:fillRect/>
          </a:stretch>
        </p:blipFill>
        <p:spPr bwMode="auto">
          <a:xfrm>
            <a:off x="539750" y="2859088"/>
            <a:ext cx="1573213" cy="1589087"/>
          </a:xfrm>
          <a:prstGeom prst="rect">
            <a:avLst/>
          </a:prstGeom>
          <a:noFill/>
          <a:ln w="9525">
            <a:noFill/>
            <a:miter lim="800000"/>
            <a:headEnd/>
            <a:tailEnd/>
          </a:ln>
        </p:spPr>
      </p:pic>
      <p:sp>
        <p:nvSpPr>
          <p:cNvPr id="4" name="矩形 31"/>
          <p:cNvSpPr/>
          <p:nvPr/>
        </p:nvSpPr>
        <p:spPr>
          <a:xfrm>
            <a:off x="4932363" y="915988"/>
            <a:ext cx="4211637" cy="576262"/>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Arial" charset="0"/>
            </a:endParaRPr>
          </a:p>
        </p:txBody>
      </p:sp>
      <p:sp>
        <p:nvSpPr>
          <p:cNvPr id="167964" name="Rectangle 28"/>
          <p:cNvSpPr>
            <a:spLocks noChangeArrowheads="1"/>
          </p:cNvSpPr>
          <p:nvPr/>
        </p:nvSpPr>
        <p:spPr bwMode="auto">
          <a:xfrm>
            <a:off x="4932363" y="1055688"/>
            <a:ext cx="4535487" cy="366712"/>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zh-CN" altLang="en-US" sz="1400" b="1" dirty="0">
                <a:latin typeface="微软雅黑" pitchFamily="34" charset="-122"/>
                <a:ea typeface="微软雅黑" pitchFamily="34" charset="-122"/>
              </a:rPr>
              <a:t>荷兰人想用武力来夺澳门均被葡人击败，便强占了澎湖</a:t>
            </a:r>
            <a:r>
              <a:rPr lang="zh-CN" altLang="en-US" dirty="0">
                <a:latin typeface="微软雅黑" pitchFamily="34" charset="-122"/>
                <a:ea typeface="微软雅黑" pitchFamily="34" charset="-122"/>
              </a:rPr>
              <a:t> </a:t>
            </a:r>
          </a:p>
        </p:txBody>
      </p:sp>
      <p:sp>
        <p:nvSpPr>
          <p:cNvPr id="6" name="矩形 31"/>
          <p:cNvSpPr/>
          <p:nvPr/>
        </p:nvSpPr>
        <p:spPr>
          <a:xfrm>
            <a:off x="4932363" y="1851025"/>
            <a:ext cx="4211637" cy="576263"/>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400" b="1" dirty="0">
                <a:solidFill>
                  <a:schemeClr val="tx1"/>
                </a:solidFill>
                <a:latin typeface="微软雅黑" pitchFamily="34" charset="-122"/>
                <a:ea typeface="微软雅黑" pitchFamily="34" charset="-122"/>
              </a:rPr>
              <a:t>荷兰人又占领了台湾，并屡犯福建沿海</a:t>
            </a:r>
            <a:r>
              <a:rPr lang="zh-CN" altLang="en-US" dirty="0">
                <a:solidFill>
                  <a:schemeClr val="tx1"/>
                </a:solidFill>
                <a:latin typeface="Arial" charset="0"/>
              </a:rPr>
              <a:t> </a:t>
            </a:r>
          </a:p>
        </p:txBody>
      </p:sp>
      <p:sp>
        <p:nvSpPr>
          <p:cNvPr id="8" name="矩形 31"/>
          <p:cNvSpPr/>
          <p:nvPr/>
        </p:nvSpPr>
        <p:spPr>
          <a:xfrm>
            <a:off x="4932363" y="2859088"/>
            <a:ext cx="4211637" cy="576262"/>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400" b="1" dirty="0">
                <a:solidFill>
                  <a:schemeClr val="tx1"/>
                </a:solidFill>
                <a:latin typeface="微软雅黑" pitchFamily="34" charset="-122"/>
                <a:ea typeface="微软雅黑" pitchFamily="34" charset="-122"/>
              </a:rPr>
              <a:t>郑成功进兵台湾，把殖民者围困了</a:t>
            </a:r>
            <a:r>
              <a:rPr lang="en-US" altLang="zh-CN" sz="1400" b="1" dirty="0">
                <a:solidFill>
                  <a:schemeClr val="tx1"/>
                </a:solidFill>
                <a:latin typeface="微软雅黑" pitchFamily="34" charset="-122"/>
                <a:ea typeface="微软雅黑" pitchFamily="34" charset="-122"/>
              </a:rPr>
              <a:t>9</a:t>
            </a:r>
            <a:r>
              <a:rPr lang="zh-CN" altLang="en-US" sz="1400" b="1" dirty="0">
                <a:solidFill>
                  <a:schemeClr val="tx1"/>
                </a:solidFill>
                <a:latin typeface="微软雅黑" pitchFamily="34" charset="-122"/>
                <a:ea typeface="微软雅黑" pitchFamily="34" charset="-122"/>
              </a:rPr>
              <a:t>个月 </a:t>
            </a:r>
          </a:p>
        </p:txBody>
      </p:sp>
      <p:sp>
        <p:nvSpPr>
          <p:cNvPr id="9" name="矩形 31"/>
          <p:cNvSpPr/>
          <p:nvPr/>
        </p:nvSpPr>
        <p:spPr>
          <a:xfrm>
            <a:off x="4932363" y="3867150"/>
            <a:ext cx="4211637" cy="576263"/>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b="1">
              <a:solidFill>
                <a:schemeClr val="tx1"/>
              </a:solidFill>
              <a:latin typeface="Arial" charset="0"/>
            </a:endParaRPr>
          </a:p>
        </p:txBody>
      </p:sp>
      <p:sp>
        <p:nvSpPr>
          <p:cNvPr id="167968" name="Rectangle 32"/>
          <p:cNvSpPr>
            <a:spLocks noChangeArrowheads="1"/>
          </p:cNvSpPr>
          <p:nvPr/>
        </p:nvSpPr>
        <p:spPr bwMode="auto">
          <a:xfrm>
            <a:off x="4932363" y="3940175"/>
            <a:ext cx="4382931"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400" b="1" dirty="0">
                <a:latin typeface="微软雅黑" pitchFamily="34" charset="-122"/>
                <a:ea typeface="微软雅黑" pitchFamily="34" charset="-122"/>
              </a:rPr>
              <a:t>荷兰驻台湾总督揆一向郑成功投降，荷兰人退出台湾</a:t>
            </a:r>
            <a:r>
              <a:rPr lang="zh-CN" altLang="en-US" dirty="0">
                <a:latin typeface="微软雅黑" pitchFamily="34" charset="-122"/>
                <a:ea typeface="微软雅黑" pitchFamily="34" charset="-122"/>
              </a:rPr>
              <a:t> </a:t>
            </a: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11</a:t>
            </a:r>
            <a:endParaRPr lang="es-ES" altLang="zh-CN" sz="1200" b="1">
              <a:solidFill>
                <a:srgbClr val="04AEDA"/>
              </a:solidFill>
              <a:latin typeface="Calibri" pitchFamily="34" charset="0"/>
            </a:endParaRPr>
          </a:p>
        </p:txBody>
      </p:sp>
      <p:cxnSp>
        <p:nvCxnSpPr>
          <p:cNvPr id="36" name="直接连接符 35"/>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68611"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68612" name="TextBox 5"/>
          <p:cNvSpPr txBox="1">
            <a:spLocks noChangeArrowheads="1"/>
          </p:cNvSpPr>
          <p:nvPr/>
        </p:nvSpPr>
        <p:spPr bwMode="auto">
          <a:xfrm>
            <a:off x="642938" y="214313"/>
            <a:ext cx="4357687" cy="1425575"/>
          </a:xfrm>
          <a:prstGeom prst="rect">
            <a:avLst/>
          </a:prstGeom>
          <a:noFill/>
          <a:ln w="9525">
            <a:noFill/>
            <a:miter lim="800000"/>
            <a:headEnd/>
            <a:tailEnd/>
          </a:ln>
        </p:spPr>
        <p:txBody>
          <a:bodyPr>
            <a:spAutoFit/>
          </a:bodyPr>
          <a:lstStyle/>
          <a:p>
            <a:pPr>
              <a:lnSpc>
                <a:spcPts val="2563"/>
              </a:lnSpc>
            </a:pPr>
            <a:endParaRPr lang="en-US" altLang="zh-CN" sz="2000" b="1">
              <a:latin typeface="隶书"/>
              <a:ea typeface="隶书"/>
              <a:cs typeface="隶书"/>
            </a:endParaRPr>
          </a:p>
          <a:p>
            <a:pPr>
              <a:lnSpc>
                <a:spcPts val="2563"/>
              </a:lnSpc>
            </a:pPr>
            <a:endParaRPr lang="en-US" altLang="zh-CN" sz="2000">
              <a:latin typeface="微软雅黑"/>
              <a:ea typeface="微软雅黑"/>
              <a:cs typeface="微软雅黑"/>
            </a:endParaRPr>
          </a:p>
          <a:p>
            <a:pPr>
              <a:lnSpc>
                <a:spcPts val="2563"/>
              </a:lnSpc>
            </a:pPr>
            <a:endParaRPr lang="en-US" altLang="zh-CN" sz="2400">
              <a:latin typeface="微软雅黑"/>
              <a:ea typeface="微软雅黑"/>
              <a:cs typeface="微软雅黑"/>
            </a:endParaRPr>
          </a:p>
          <a:p>
            <a:pPr>
              <a:lnSpc>
                <a:spcPts val="2563"/>
              </a:lnSpc>
            </a:pPr>
            <a:endParaRPr lang="en-US" altLang="zh-CN" sz="2000">
              <a:latin typeface="微软雅黑"/>
              <a:ea typeface="微软雅黑"/>
              <a:cs typeface="微软雅黑"/>
            </a:endParaRPr>
          </a:p>
        </p:txBody>
      </p:sp>
      <p:sp>
        <p:nvSpPr>
          <p:cNvPr id="68613" name="内容占位符 2"/>
          <p:cNvSpPr txBox="1">
            <a:spLocks/>
          </p:cNvSpPr>
          <p:nvPr/>
        </p:nvSpPr>
        <p:spPr bwMode="auto">
          <a:xfrm>
            <a:off x="3643313" y="1071563"/>
            <a:ext cx="5072062" cy="857250"/>
          </a:xfrm>
          <a:prstGeom prst="rect">
            <a:avLst/>
          </a:prstGeom>
          <a:noFill/>
          <a:ln w="9525">
            <a:noFill/>
            <a:miter lim="800000"/>
            <a:headEnd/>
            <a:tailEnd/>
          </a:ln>
        </p:spPr>
        <p:txBody>
          <a:bodyPr anchor="b"/>
          <a:lstStyle/>
          <a:p>
            <a:pPr>
              <a:lnSpc>
                <a:spcPct val="150000"/>
              </a:lnSpc>
              <a:spcBef>
                <a:spcPct val="20000"/>
              </a:spcBef>
            </a:pPr>
            <a:endParaRPr lang="en-US" altLang="zh-CN" sz="1600">
              <a:latin typeface="微软雅黑"/>
              <a:ea typeface="微软雅黑"/>
              <a:cs typeface="微软雅黑"/>
            </a:endParaRPr>
          </a:p>
        </p:txBody>
      </p:sp>
      <p:cxnSp>
        <p:nvCxnSpPr>
          <p:cNvPr id="16" name="直接连接符 15"/>
          <p:cNvCxnSpPr/>
          <p:nvPr/>
        </p:nvCxnSpPr>
        <p:spPr>
          <a:xfrm flipV="1">
            <a:off x="8092703" y="3438525"/>
            <a:ext cx="422275" cy="0"/>
          </a:xfrm>
          <a:prstGeom prst="line">
            <a:avLst/>
          </a:prstGeom>
          <a:ln>
            <a:solidFill>
              <a:srgbClr val="04AEDA"/>
            </a:solidFill>
          </a:ln>
        </p:spPr>
        <p:style>
          <a:lnRef idx="1">
            <a:schemeClr val="accent2"/>
          </a:lnRef>
          <a:fillRef idx="3">
            <a:schemeClr val="accent2"/>
          </a:fillRef>
          <a:effectRef idx="2">
            <a:schemeClr val="accent2"/>
          </a:effectRef>
          <a:fontRef idx="minor">
            <a:schemeClr val="lt1"/>
          </a:fontRef>
        </p:style>
      </p:cxnSp>
      <p:cxnSp>
        <p:nvCxnSpPr>
          <p:cNvPr id="47" name="直接连接符 46"/>
          <p:cNvCxnSpPr/>
          <p:nvPr/>
        </p:nvCxnSpPr>
        <p:spPr>
          <a:xfrm>
            <a:off x="3563938" y="1347788"/>
            <a:ext cx="4967287"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3563938" y="1779588"/>
            <a:ext cx="4935537"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68619" name="矩形 56"/>
          <p:cNvSpPr>
            <a:spLocks noChangeArrowheads="1"/>
          </p:cNvSpPr>
          <p:nvPr/>
        </p:nvSpPr>
        <p:spPr bwMode="auto">
          <a:xfrm>
            <a:off x="6227763" y="2571750"/>
            <a:ext cx="2592387" cy="274638"/>
          </a:xfrm>
          <a:prstGeom prst="rect">
            <a:avLst/>
          </a:prstGeom>
          <a:noFill/>
          <a:ln w="9525">
            <a:noFill/>
            <a:miter lim="800000"/>
            <a:headEnd/>
            <a:tailEnd/>
          </a:ln>
        </p:spPr>
        <p:txBody>
          <a:bodyPr>
            <a:spAutoFit/>
          </a:bodyPr>
          <a:lstStyle/>
          <a:p>
            <a:r>
              <a:rPr lang="zh-CN" altLang="en-US" sz="1200" b="1">
                <a:latin typeface="微软雅黑"/>
                <a:ea typeface="微软雅黑"/>
                <a:cs typeface="微软雅黑"/>
              </a:rPr>
              <a:t>   </a:t>
            </a:r>
            <a:endParaRPr lang="en-US" altLang="zh-CN" sz="1200" b="1">
              <a:latin typeface="微软雅黑"/>
              <a:ea typeface="微软雅黑"/>
              <a:cs typeface="微软雅黑"/>
            </a:endParaRPr>
          </a:p>
        </p:txBody>
      </p:sp>
      <p:cxnSp>
        <p:nvCxnSpPr>
          <p:cNvPr id="2" name="直接连接符 48"/>
          <p:cNvCxnSpPr/>
          <p:nvPr/>
        </p:nvCxnSpPr>
        <p:spPr>
          <a:xfrm flipV="1">
            <a:off x="3563938" y="2211388"/>
            <a:ext cx="4895850"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3" name="直接连接符 48"/>
          <p:cNvCxnSpPr/>
          <p:nvPr/>
        </p:nvCxnSpPr>
        <p:spPr>
          <a:xfrm flipV="1">
            <a:off x="3563938" y="2643188"/>
            <a:ext cx="4895850"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4" name="直接连接符 48"/>
          <p:cNvCxnSpPr/>
          <p:nvPr/>
        </p:nvCxnSpPr>
        <p:spPr>
          <a:xfrm flipV="1">
            <a:off x="3563938" y="3076575"/>
            <a:ext cx="4895850"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5" name="直接连接符 48"/>
          <p:cNvCxnSpPr/>
          <p:nvPr/>
        </p:nvCxnSpPr>
        <p:spPr>
          <a:xfrm flipV="1">
            <a:off x="3492500" y="3435350"/>
            <a:ext cx="496887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166948" name="Rectangle 36"/>
          <p:cNvSpPr>
            <a:spLocks noChangeArrowheads="1"/>
          </p:cNvSpPr>
          <p:nvPr/>
        </p:nvSpPr>
        <p:spPr bwMode="auto">
          <a:xfrm>
            <a:off x="3563888" y="915566"/>
            <a:ext cx="5111750" cy="2981325"/>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ct val="150000"/>
              </a:lnSpc>
              <a:defRPr/>
            </a:pPr>
            <a:r>
              <a:rPr lang="zh-CN" altLang="en-US" b="1" dirty="0" smtClean="0">
                <a:latin typeface="微软雅黑" pitchFamily="34" charset="-122"/>
                <a:ea typeface="微软雅黑" pitchFamily="34" charset="-122"/>
                <a:sym typeface="Wingdings"/>
              </a:rPr>
              <a:t> </a:t>
            </a:r>
            <a:r>
              <a:rPr lang="zh-CN" altLang="en-US" b="1" dirty="0" smtClean="0">
                <a:latin typeface="微软雅黑" pitchFamily="34" charset="-122"/>
                <a:ea typeface="微软雅黑" pitchFamily="34" charset="-122"/>
              </a:rPr>
              <a:t>明</a:t>
            </a:r>
            <a:r>
              <a:rPr lang="zh-CN" altLang="en-US" b="1" dirty="0">
                <a:latin typeface="微软雅黑" pitchFamily="34" charset="-122"/>
                <a:ea typeface="微软雅黑" pitchFamily="34" charset="-122"/>
              </a:rPr>
              <a:t>清之际，西方殖民者不断窥视中国，他们曾用武力和谈判两手，软硬兼施，但一直没能打开中国的大门。一来因为早期殖民者越洋远来，他们的实力远不足以击败中国；二来因为明清之际的中国也有足够强的力量。所以，不论从北方来的沙俄，还是南边来的西欧殖民者，他们的侵略和骚扰，都遭到了中国政府坚决而有力地回击。 </a:t>
            </a:r>
          </a:p>
        </p:txBody>
      </p:sp>
      <p:cxnSp>
        <p:nvCxnSpPr>
          <p:cNvPr id="6" name="直接连接符 48"/>
          <p:cNvCxnSpPr/>
          <p:nvPr/>
        </p:nvCxnSpPr>
        <p:spPr>
          <a:xfrm flipV="1">
            <a:off x="3563938" y="3867150"/>
            <a:ext cx="496887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166950" name="Rectangle 38"/>
          <p:cNvSpPr>
            <a:spLocks noChangeArrowheads="1"/>
          </p:cNvSpPr>
          <p:nvPr/>
        </p:nvSpPr>
        <p:spPr bwMode="auto">
          <a:xfrm>
            <a:off x="250825" y="122238"/>
            <a:ext cx="5575300" cy="4175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nSpc>
                <a:spcPts val="2563"/>
              </a:lnSpc>
              <a:defRPr/>
            </a:pPr>
            <a:r>
              <a:rPr lang="zh-CN" altLang="en-US" sz="2000" b="1" dirty="0">
                <a:latin typeface="微软雅黑" pitchFamily="34" charset="-122"/>
                <a:ea typeface="微软雅黑" pitchFamily="34" charset="-122"/>
              </a:rPr>
              <a:t>第二节   三、明清时期西方列强早期的对华侵略</a:t>
            </a:r>
            <a:r>
              <a:rPr lang="zh-CN" altLang="en-US" sz="2000" dirty="0">
                <a:latin typeface="微软雅黑" pitchFamily="34" charset="-122"/>
                <a:ea typeface="微软雅黑" pitchFamily="34" charset="-122"/>
              </a:rPr>
              <a:t> </a:t>
            </a:r>
          </a:p>
        </p:txBody>
      </p:sp>
      <p:pic>
        <p:nvPicPr>
          <p:cNvPr id="68627" name="Picture 2"/>
          <p:cNvPicPr>
            <a:picLocks noChangeAspect="1" noChangeArrowheads="1"/>
          </p:cNvPicPr>
          <p:nvPr/>
        </p:nvPicPr>
        <p:blipFill>
          <a:blip r:embed="rId2" cstate="print"/>
          <a:srcRect/>
          <a:stretch>
            <a:fillRect/>
          </a:stretch>
        </p:blipFill>
        <p:spPr bwMode="auto">
          <a:xfrm>
            <a:off x="611188" y="1995488"/>
            <a:ext cx="2214562" cy="2143125"/>
          </a:xfrm>
          <a:prstGeom prst="rect">
            <a:avLst/>
          </a:prstGeom>
          <a:noFill/>
          <a:ln w="9525">
            <a:noFill/>
            <a:miter lim="800000"/>
            <a:headEnd/>
            <a:tailEnd/>
          </a:ln>
        </p:spPr>
      </p:pic>
      <p:sp>
        <p:nvSpPr>
          <p:cNvPr id="68628" name="Oval 27"/>
          <p:cNvSpPr>
            <a:spLocks noChangeArrowheads="1"/>
          </p:cNvSpPr>
          <p:nvPr/>
        </p:nvSpPr>
        <p:spPr bwMode="gray">
          <a:xfrm>
            <a:off x="900113" y="2284413"/>
            <a:ext cx="1643062" cy="1655762"/>
          </a:xfrm>
          <a:prstGeom prst="ellipse">
            <a:avLst/>
          </a:prstGeom>
          <a:solidFill>
            <a:schemeClr val="bg1"/>
          </a:solidFill>
          <a:ln w="38100" algn="ctr">
            <a:solidFill>
              <a:srgbClr val="F8F8F8">
                <a:alpha val="79999"/>
              </a:srgbClr>
            </a:solidFill>
            <a:round/>
            <a:headEnd/>
            <a:tailEnd/>
          </a:ln>
        </p:spPr>
        <p:txBody>
          <a:bodyPr wrap="none" anchor="ctr"/>
          <a:lstStyle/>
          <a:p>
            <a:pPr algn="ctr"/>
            <a:r>
              <a:rPr lang="zh-CN" altLang="en-US" b="1">
                <a:solidFill>
                  <a:srgbClr val="04AEDA"/>
                </a:solidFill>
              </a:rPr>
              <a:t>总结</a:t>
            </a:r>
          </a:p>
        </p:txBody>
      </p:sp>
      <p:sp>
        <p:nvSpPr>
          <p:cNvPr id="29" name="右箭头 28"/>
          <p:cNvSpPr/>
          <p:nvPr/>
        </p:nvSpPr>
        <p:spPr>
          <a:xfrm>
            <a:off x="900113" y="2787650"/>
            <a:ext cx="857250" cy="714375"/>
          </a:xfrm>
          <a:prstGeom prst="rightArrow">
            <a:avLst/>
          </a:prstGeom>
          <a:solidFill>
            <a:srgbClr val="04AE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右箭头 28"/>
          <p:cNvSpPr>
            <a:spLocks noChangeArrowheads="1"/>
          </p:cNvSpPr>
          <p:nvPr/>
        </p:nvSpPr>
        <p:spPr bwMode="auto">
          <a:xfrm flipH="1">
            <a:off x="1692275" y="2787650"/>
            <a:ext cx="857250" cy="714375"/>
          </a:xfrm>
          <a:prstGeom prst="rightArrow">
            <a:avLst>
              <a:gd name="adj1" fmla="val 50000"/>
              <a:gd name="adj2" fmla="val 50000"/>
            </a:avLst>
          </a:prstGeom>
          <a:solidFill>
            <a:srgbClr val="04AEDA"/>
          </a:solidFill>
          <a:ln w="25400" algn="ctr">
            <a:solidFill>
              <a:schemeClr val="bg1"/>
            </a:solidFill>
            <a:miter lim="800000"/>
            <a:headEnd/>
            <a:tailEnd/>
          </a:ln>
        </p:spPr>
        <p:txBody>
          <a:bodyPr anchor="ctr"/>
          <a:lstStyle/>
          <a:p>
            <a:pPr algn="ctr" fontAlgn="auto">
              <a:spcBef>
                <a:spcPts val="0"/>
              </a:spcBef>
              <a:spcAft>
                <a:spcPts val="0"/>
              </a:spcAft>
              <a:defRPr/>
            </a:pPr>
            <a:endParaRPr lang="zh-CN" altLang="en-US">
              <a:solidFill>
                <a:schemeClr val="lt1"/>
              </a:solidFill>
              <a:latin typeface="+mn-lt"/>
              <a:ea typeface="+mn-ea"/>
            </a:endParaRPr>
          </a:p>
        </p:txBody>
      </p:sp>
      <p:sp>
        <p:nvSpPr>
          <p:cNvPr id="166956" name="Rectangle 44"/>
          <p:cNvSpPr>
            <a:spLocks noChangeArrowheads="1"/>
          </p:cNvSpPr>
          <p:nvPr/>
        </p:nvSpPr>
        <p:spPr bwMode="auto">
          <a:xfrm>
            <a:off x="1403350" y="2427288"/>
            <a:ext cx="644525"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a:latin typeface="微软雅黑" pitchFamily="34" charset="-122"/>
                <a:ea typeface="微软雅黑" pitchFamily="34" charset="-122"/>
              </a:rPr>
              <a:t>结论</a:t>
            </a:r>
          </a:p>
        </p:txBody>
      </p:sp>
      <p:sp>
        <p:nvSpPr>
          <p:cNvPr id="166957" name="Rectangle 45"/>
          <p:cNvSpPr>
            <a:spLocks noChangeArrowheads="1"/>
          </p:cNvSpPr>
          <p:nvPr/>
        </p:nvSpPr>
        <p:spPr bwMode="auto">
          <a:xfrm>
            <a:off x="1403350" y="3508375"/>
            <a:ext cx="644525"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a:latin typeface="微软雅黑" pitchFamily="34" charset="-122"/>
                <a:ea typeface="微软雅黑" pitchFamily="34" charset="-122"/>
              </a:rPr>
              <a:t>结论</a:t>
            </a: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Box 5"/>
          <p:cNvSpPr txBox="1">
            <a:spLocks noChangeArrowheads="1"/>
          </p:cNvSpPr>
          <p:nvPr/>
        </p:nvSpPr>
        <p:spPr bwMode="auto">
          <a:xfrm>
            <a:off x="0" y="0"/>
            <a:ext cx="8358188" cy="1220847"/>
          </a:xfrm>
          <a:prstGeom prst="rect">
            <a:avLst/>
          </a:prstGeom>
          <a:noFill/>
          <a:ln w="9525">
            <a:noFill/>
            <a:miter lim="800000"/>
            <a:headEnd/>
            <a:tailEnd/>
          </a:ln>
        </p:spPr>
        <p:txBody>
          <a:bodyPr>
            <a:spAutoFit/>
          </a:bodyPr>
          <a:lstStyle/>
          <a:p>
            <a:pPr marL="457200" indent="-457200">
              <a:lnSpc>
                <a:spcPts val="3600"/>
              </a:lnSpc>
            </a:pPr>
            <a:r>
              <a:rPr lang="zh-CN" altLang="en-US" sz="2400" b="1" dirty="0"/>
              <a:t>  </a:t>
            </a:r>
            <a:endParaRPr lang="en-US" altLang="zh-CN" sz="2400" dirty="0">
              <a:latin typeface="微软雅黑" pitchFamily="34" charset="-122"/>
              <a:ea typeface="微软雅黑" pitchFamily="34" charset="-122"/>
              <a:cs typeface="微软雅黑"/>
            </a:endParaRPr>
          </a:p>
          <a:p>
            <a:pPr marL="457200" indent="-457200">
              <a:lnSpc>
                <a:spcPts val="2563"/>
              </a:lnSpc>
            </a:pPr>
            <a:endParaRPr lang="en-US" altLang="zh-CN" sz="2400" dirty="0">
              <a:latin typeface="微软雅黑"/>
              <a:ea typeface="微软雅黑"/>
              <a:cs typeface="微软雅黑"/>
            </a:endParaRPr>
          </a:p>
          <a:p>
            <a:pPr marL="457200" indent="-457200" eaLnBrk="0" hangingPunct="0">
              <a:lnSpc>
                <a:spcPts val="2600"/>
              </a:lnSpc>
            </a:pPr>
            <a:r>
              <a:rPr lang="zh-CN" altLang="en-US" sz="1600" dirty="0">
                <a:latin typeface="微软雅黑"/>
                <a:ea typeface="微软雅黑"/>
                <a:cs typeface="微软雅黑"/>
              </a:rPr>
              <a:t>                                               </a:t>
            </a:r>
            <a:endParaRPr lang="en-US" altLang="zh-CN" sz="1600" dirty="0">
              <a:latin typeface="微软雅黑"/>
              <a:ea typeface="微软雅黑"/>
              <a:cs typeface="微软雅黑"/>
            </a:endParaRPr>
          </a:p>
        </p:txBody>
      </p:sp>
      <p:sp>
        <p:nvSpPr>
          <p:cNvPr id="69634"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39" name="直接连接符 38"/>
          <p:cNvCxnSpPr/>
          <p:nvPr/>
        </p:nvCxnSpPr>
        <p:spPr>
          <a:xfrm flipH="1">
            <a:off x="214313" y="571500"/>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内容占位符 2"/>
          <p:cNvSpPr txBox="1">
            <a:spLocks/>
          </p:cNvSpPr>
          <p:nvPr/>
        </p:nvSpPr>
        <p:spPr>
          <a:xfrm>
            <a:off x="2643188" y="1071563"/>
            <a:ext cx="5715000" cy="1500187"/>
          </a:xfrm>
          <a:prstGeom prst="rect">
            <a:avLst/>
          </a:prstGeom>
        </p:spPr>
        <p:txBody>
          <a:bodyPr anchor="b">
            <a:normAutofit fontScale="25000" lnSpcReduction="20000"/>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r>
              <a:rPr lang="en-US" altLang="zh-CN" sz="5600" dirty="0">
                <a:latin typeface="微软雅黑" pitchFamily="34" charset="-122"/>
                <a:ea typeface="微软雅黑" pitchFamily="34" charset="-122"/>
              </a:rPr>
              <a:t> </a:t>
            </a:r>
            <a:endParaRPr lang="en-US" altLang="zh-CN" sz="4800" b="1"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r>
              <a:rPr lang="en-US" altLang="zh-CN" dirty="0">
                <a:solidFill>
                  <a:schemeClr val="tx1">
                    <a:tint val="75000"/>
                  </a:schemeClr>
                </a:solidFill>
                <a:latin typeface="微软雅黑" pitchFamily="34" charset="-122"/>
                <a:ea typeface="微软雅黑" pitchFamily="34" charset="-122"/>
              </a:rPr>
              <a:t> </a:t>
            </a:r>
            <a:endParaRPr lang="zh-CN" altLang="en-US" dirty="0">
              <a:solidFill>
                <a:schemeClr val="tx1">
                  <a:tint val="75000"/>
                </a:schemeClr>
              </a:solidFill>
              <a:latin typeface="微软雅黑" pitchFamily="34" charset="-122"/>
              <a:ea typeface="微软雅黑" pitchFamily="34" charset="-122"/>
            </a:endParaRPr>
          </a:p>
        </p:txBody>
      </p:sp>
      <p:sp>
        <p:nvSpPr>
          <p:cNvPr id="15" name="内容占位符 2"/>
          <p:cNvSpPr txBox="1">
            <a:spLocks/>
          </p:cNvSpPr>
          <p:nvPr/>
        </p:nvSpPr>
        <p:spPr>
          <a:xfrm>
            <a:off x="2699792" y="483518"/>
            <a:ext cx="5715000" cy="3500438"/>
          </a:xfrm>
          <a:prstGeom prst="rect">
            <a:avLst/>
          </a:prstGeom>
        </p:spPr>
        <p:txBody>
          <a:bodyPr anchor="b">
            <a:normAutofit/>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endParaRPr lang="zh-CN" altLang="en-US" dirty="0">
              <a:solidFill>
                <a:schemeClr val="tx1">
                  <a:tint val="75000"/>
                </a:schemeClr>
              </a:solidFill>
              <a:latin typeface="微软雅黑" pitchFamily="34" charset="-122"/>
              <a:ea typeface="微软雅黑" pitchFamily="34" charset="-122"/>
            </a:endParaRPr>
          </a:p>
        </p:txBody>
      </p:sp>
      <p:cxnSp>
        <p:nvCxnSpPr>
          <p:cNvPr id="32" name="直接连接符 31"/>
          <p:cNvCxnSpPr/>
          <p:nvPr/>
        </p:nvCxnSpPr>
        <p:spPr>
          <a:xfrm>
            <a:off x="3491880" y="2355726"/>
            <a:ext cx="52562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491880" y="2787774"/>
            <a:ext cx="52562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3491880" y="3219822"/>
            <a:ext cx="5329238"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69641" name="矩形 46"/>
          <p:cNvSpPr>
            <a:spLocks noChangeArrowheads="1"/>
          </p:cNvSpPr>
          <p:nvPr/>
        </p:nvSpPr>
        <p:spPr bwMode="auto">
          <a:xfrm>
            <a:off x="3708400" y="1635125"/>
            <a:ext cx="4357688" cy="366713"/>
          </a:xfrm>
          <a:prstGeom prst="rect">
            <a:avLst/>
          </a:prstGeom>
          <a:noFill/>
          <a:ln w="9525">
            <a:noFill/>
            <a:miter lim="800000"/>
            <a:headEnd/>
            <a:tailEnd/>
          </a:ln>
        </p:spPr>
        <p:txBody>
          <a:bodyPr>
            <a:spAutoFit/>
          </a:bodyPr>
          <a:lstStyle/>
          <a:p>
            <a:r>
              <a:rPr lang="zh-CN" altLang="en-US">
                <a:latin typeface="微软雅黑"/>
                <a:ea typeface="微软雅黑"/>
                <a:cs typeface="微软雅黑"/>
              </a:rPr>
              <a:t>     </a:t>
            </a:r>
          </a:p>
        </p:txBody>
      </p:sp>
      <p:sp>
        <p:nvSpPr>
          <p:cNvPr id="69642" name="Rectangle 1"/>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69643"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69644" name="Rectangle 5"/>
          <p:cNvSpPr>
            <a:spLocks noChangeArrowheads="1"/>
          </p:cNvSpPr>
          <p:nvPr/>
        </p:nvSpPr>
        <p:spPr bwMode="auto">
          <a:xfrm>
            <a:off x="428625" y="1428750"/>
            <a:ext cx="184150" cy="369888"/>
          </a:xfrm>
          <a:prstGeom prst="rect">
            <a:avLst/>
          </a:prstGeom>
          <a:noFill/>
          <a:ln w="9525">
            <a:noFill/>
            <a:miter lim="800000"/>
            <a:headEnd/>
            <a:tailEnd/>
          </a:ln>
        </p:spPr>
        <p:txBody>
          <a:bodyPr wrap="none" anchor="ctr">
            <a:spAutoFit/>
          </a:bodyPr>
          <a:lstStyle/>
          <a:p>
            <a:endParaRPr lang="zh-CN" altLang="zh-CN"/>
          </a:p>
        </p:txBody>
      </p:sp>
      <p:cxnSp>
        <p:nvCxnSpPr>
          <p:cNvPr id="2" name="直接连接符 44"/>
          <p:cNvCxnSpPr/>
          <p:nvPr/>
        </p:nvCxnSpPr>
        <p:spPr>
          <a:xfrm>
            <a:off x="3491880" y="3579862"/>
            <a:ext cx="5111750"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3" name="直接连接符 44"/>
          <p:cNvCxnSpPr/>
          <p:nvPr/>
        </p:nvCxnSpPr>
        <p:spPr>
          <a:xfrm>
            <a:off x="3491880" y="1923678"/>
            <a:ext cx="525462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4" name="直接连接符 44"/>
          <p:cNvCxnSpPr/>
          <p:nvPr/>
        </p:nvCxnSpPr>
        <p:spPr>
          <a:xfrm>
            <a:off x="3491880" y="4443958"/>
            <a:ext cx="5184576"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pic>
        <p:nvPicPr>
          <p:cNvPr id="69648" name="Picture 9" descr="C:\Users\iamisis\Desktop\MetroStation_2.0_XiaZaiBa\metrostation_by_yankoa-d312tty\PNG\Navigation\blue\MB_0014_world1.png"/>
          <p:cNvPicPr>
            <a:picLocks noChangeAspect="1" noChangeArrowheads="1"/>
          </p:cNvPicPr>
          <p:nvPr/>
        </p:nvPicPr>
        <p:blipFill>
          <a:blip r:embed="rId3" cstate="print"/>
          <a:srcRect/>
          <a:stretch>
            <a:fillRect/>
          </a:stretch>
        </p:blipFill>
        <p:spPr bwMode="auto">
          <a:xfrm>
            <a:off x="684213" y="1779588"/>
            <a:ext cx="2438400" cy="2438400"/>
          </a:xfrm>
          <a:prstGeom prst="rect">
            <a:avLst/>
          </a:prstGeom>
          <a:noFill/>
          <a:ln w="9525">
            <a:noFill/>
            <a:miter lim="800000"/>
            <a:headEnd/>
            <a:tailEnd/>
          </a:ln>
        </p:spPr>
      </p:pic>
      <p:sp>
        <p:nvSpPr>
          <p:cNvPr id="68633" name="Rectangle 25"/>
          <p:cNvSpPr>
            <a:spLocks noChangeArrowheads="1"/>
          </p:cNvSpPr>
          <p:nvPr/>
        </p:nvSpPr>
        <p:spPr bwMode="auto">
          <a:xfrm>
            <a:off x="1547813" y="3435350"/>
            <a:ext cx="695325" cy="396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2000" b="1" dirty="0">
                <a:latin typeface="微软雅黑" pitchFamily="34" charset="-122"/>
                <a:ea typeface="微软雅黑" pitchFamily="34" charset="-122"/>
              </a:rPr>
              <a:t>总论</a:t>
            </a:r>
          </a:p>
        </p:txBody>
      </p:sp>
      <p:sp>
        <p:nvSpPr>
          <p:cNvPr id="157717" name="Rectangle 21"/>
          <p:cNvSpPr>
            <a:spLocks noChangeArrowheads="1"/>
          </p:cNvSpPr>
          <p:nvPr/>
        </p:nvSpPr>
        <p:spPr bwMode="auto">
          <a:xfrm>
            <a:off x="827088" y="2859088"/>
            <a:ext cx="644525"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a:latin typeface="微软雅黑" pitchFamily="34" charset="-122"/>
                <a:ea typeface="微软雅黑" pitchFamily="34" charset="-122"/>
              </a:rPr>
              <a:t>西学</a:t>
            </a:r>
          </a:p>
        </p:txBody>
      </p:sp>
      <p:sp>
        <p:nvSpPr>
          <p:cNvPr id="157718" name="Rectangle 22"/>
          <p:cNvSpPr>
            <a:spLocks noChangeArrowheads="1"/>
          </p:cNvSpPr>
          <p:nvPr/>
        </p:nvSpPr>
        <p:spPr bwMode="auto">
          <a:xfrm>
            <a:off x="2339975" y="2859088"/>
            <a:ext cx="644525"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a:latin typeface="微软雅黑" pitchFamily="34" charset="-122"/>
                <a:ea typeface="微软雅黑" pitchFamily="34" charset="-122"/>
              </a:rPr>
              <a:t>东渐</a:t>
            </a:r>
          </a:p>
        </p:txBody>
      </p:sp>
      <p:sp>
        <p:nvSpPr>
          <p:cNvPr id="157719" name="Rectangle 23"/>
          <p:cNvSpPr>
            <a:spLocks noChangeArrowheads="1"/>
          </p:cNvSpPr>
          <p:nvPr/>
        </p:nvSpPr>
        <p:spPr bwMode="auto">
          <a:xfrm>
            <a:off x="1619250" y="2066925"/>
            <a:ext cx="695325" cy="396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2000" b="1" dirty="0">
                <a:latin typeface="微软雅黑" pitchFamily="34" charset="-122"/>
                <a:ea typeface="微软雅黑" pitchFamily="34" charset="-122"/>
              </a:rPr>
              <a:t>总论</a:t>
            </a:r>
          </a:p>
        </p:txBody>
      </p:sp>
      <p:sp>
        <p:nvSpPr>
          <p:cNvPr id="157720" name="Rectangle 24"/>
          <p:cNvSpPr>
            <a:spLocks noChangeArrowheads="1"/>
          </p:cNvSpPr>
          <p:nvPr/>
        </p:nvSpPr>
        <p:spPr bwMode="auto">
          <a:xfrm>
            <a:off x="3491880" y="1059582"/>
            <a:ext cx="5364484" cy="3477875"/>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nSpc>
                <a:spcPts val="3300"/>
              </a:lnSpc>
              <a:defRPr/>
            </a:pPr>
            <a:r>
              <a:rPr lang="en-US" altLang="zh-CN" sz="2400" b="1" dirty="0" smtClean="0">
                <a:solidFill>
                  <a:srgbClr val="04AEDA"/>
                </a:solidFill>
                <a:latin typeface="微软雅黑" pitchFamily="34" charset="-122"/>
                <a:ea typeface="微软雅黑" pitchFamily="34" charset="-122"/>
                <a:sym typeface="Wingdings"/>
              </a:rPr>
              <a:t></a:t>
            </a:r>
            <a:r>
              <a:rPr lang="en-US" altLang="zh-CN" b="1" dirty="0" smtClean="0">
                <a:latin typeface="微软雅黑" pitchFamily="34" charset="-122"/>
                <a:ea typeface="微软雅黑" pitchFamily="34" charset="-122"/>
              </a:rPr>
              <a:t>16—18</a:t>
            </a:r>
            <a:r>
              <a:rPr lang="zh-CN" altLang="en-US" b="1" dirty="0">
                <a:latin typeface="微软雅黑" pitchFamily="34" charset="-122"/>
                <a:ea typeface="微软雅黑" pitchFamily="34" charset="-122"/>
              </a:rPr>
              <a:t>世纪，中西文化交流的深层内涵（精神层面），也从前一时期佛教文化、伊斯兰文明与中国文明、文化的交流，转变为欧洲基督教文明与中国文明的交流。而这一历史时期欧洲基督教文明与中国文明的交流是通过“西学东渐”和“中学西传”两个方面、双向的途径实现的</a:t>
            </a:r>
            <a:r>
              <a:rPr lang="zh-CN" altLang="en-US" b="1" dirty="0" smtClean="0">
                <a:latin typeface="微软雅黑" pitchFamily="34" charset="-122"/>
                <a:ea typeface="微软雅黑" pitchFamily="34" charset="-122"/>
              </a:rPr>
              <a:t>。但无</a:t>
            </a:r>
            <a:r>
              <a:rPr lang="zh-CN" altLang="en-US" b="1" dirty="0">
                <a:latin typeface="微软雅黑" pitchFamily="34" charset="-122"/>
                <a:ea typeface="微软雅黑" pitchFamily="34" charset="-122"/>
              </a:rPr>
              <a:t>论是“西学东渐”，还是“中学西传”，都是以来华耶稣会士为主要媒介的。</a:t>
            </a:r>
          </a:p>
        </p:txBody>
      </p:sp>
      <p:cxnSp>
        <p:nvCxnSpPr>
          <p:cNvPr id="5" name="直接连接符 44"/>
          <p:cNvCxnSpPr/>
          <p:nvPr/>
        </p:nvCxnSpPr>
        <p:spPr>
          <a:xfrm>
            <a:off x="3491880" y="1491630"/>
            <a:ext cx="52562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179512" y="123478"/>
            <a:ext cx="3240360" cy="461665"/>
          </a:xfrm>
          <a:prstGeom prst="rect">
            <a:avLst/>
          </a:prstGeom>
        </p:spPr>
        <p:txBody>
          <a:bodyPr wrap="square">
            <a:spAutoFit/>
          </a:bodyPr>
          <a:lstStyle/>
          <a:p>
            <a:r>
              <a:rPr lang="zh-CN" altLang="en-US" sz="2400" b="1" dirty="0" smtClean="0">
                <a:latin typeface="微软雅黑" pitchFamily="34" charset="-122"/>
                <a:ea typeface="微软雅黑" pitchFamily="34" charset="-122"/>
              </a:rPr>
              <a:t>第三节    西学东渐</a:t>
            </a:r>
            <a:endParaRPr lang="zh-CN" altLang="en-US" sz="2400" dirty="0"/>
          </a:p>
        </p:txBody>
      </p:sp>
      <p:cxnSp>
        <p:nvCxnSpPr>
          <p:cNvPr id="26" name="直接连接符 44"/>
          <p:cNvCxnSpPr/>
          <p:nvPr/>
        </p:nvCxnSpPr>
        <p:spPr>
          <a:xfrm>
            <a:off x="3491880" y="4011910"/>
            <a:ext cx="5112568"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11</a:t>
            </a:r>
            <a:endParaRPr lang="es-ES" altLang="zh-CN" sz="1200" b="1">
              <a:solidFill>
                <a:srgbClr val="04AEDA"/>
              </a:solidFill>
              <a:latin typeface="Calibri" pitchFamily="34" charset="0"/>
            </a:endParaRPr>
          </a:p>
        </p:txBody>
      </p:sp>
      <p:cxnSp>
        <p:nvCxnSpPr>
          <p:cNvPr id="36" name="直接连接符 35"/>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71683"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71684" name="内容占位符 2"/>
          <p:cNvSpPr txBox="1">
            <a:spLocks/>
          </p:cNvSpPr>
          <p:nvPr/>
        </p:nvSpPr>
        <p:spPr bwMode="auto">
          <a:xfrm>
            <a:off x="3563938" y="987425"/>
            <a:ext cx="5072062" cy="857250"/>
          </a:xfrm>
          <a:prstGeom prst="rect">
            <a:avLst/>
          </a:prstGeom>
          <a:noFill/>
          <a:ln w="9525">
            <a:noFill/>
            <a:miter lim="800000"/>
            <a:headEnd/>
            <a:tailEnd/>
          </a:ln>
        </p:spPr>
        <p:txBody>
          <a:bodyPr anchor="b"/>
          <a:lstStyle/>
          <a:p>
            <a:pPr>
              <a:lnSpc>
                <a:spcPct val="150000"/>
              </a:lnSpc>
              <a:spcBef>
                <a:spcPct val="20000"/>
              </a:spcBef>
            </a:pPr>
            <a:endParaRPr lang="en-US" altLang="zh-CN" sz="1600">
              <a:latin typeface="微软雅黑"/>
              <a:ea typeface="微软雅黑"/>
              <a:cs typeface="微软雅黑"/>
            </a:endParaRPr>
          </a:p>
        </p:txBody>
      </p:sp>
      <p:sp>
        <p:nvSpPr>
          <p:cNvPr id="24" name="矩形 23"/>
          <p:cNvSpPr/>
          <p:nvPr/>
        </p:nvSpPr>
        <p:spPr>
          <a:xfrm>
            <a:off x="4356100" y="1131888"/>
            <a:ext cx="4464050" cy="43180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65" name="右大括号 64"/>
          <p:cNvSpPr/>
          <p:nvPr/>
        </p:nvSpPr>
        <p:spPr>
          <a:xfrm>
            <a:off x="2484438" y="1276350"/>
            <a:ext cx="142875" cy="2808288"/>
          </a:xfrm>
          <a:prstGeom prst="rightBrace">
            <a:avLst/>
          </a:prstGeom>
          <a:solidFill>
            <a:srgbClr val="04AEDA"/>
          </a:solidFill>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73758" name="Rectangle 30"/>
          <p:cNvSpPr>
            <a:spLocks noChangeArrowheads="1"/>
          </p:cNvSpPr>
          <p:nvPr/>
        </p:nvSpPr>
        <p:spPr bwMode="auto">
          <a:xfrm>
            <a:off x="179388" y="123825"/>
            <a:ext cx="7848600" cy="75918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ts val="2563"/>
              </a:lnSpc>
              <a:defRPr/>
            </a:pPr>
            <a:r>
              <a:rPr lang="zh-CN" altLang="en-US" sz="2400" b="1" dirty="0">
                <a:latin typeface="微软雅黑" pitchFamily="34" charset="-122"/>
                <a:ea typeface="微软雅黑" pitchFamily="34" charset="-122"/>
              </a:rPr>
              <a:t>第三节  </a:t>
            </a:r>
            <a:r>
              <a:rPr lang="zh-CN" altLang="en-US" sz="2400" b="1" dirty="0" smtClean="0">
                <a:latin typeface="微软雅黑" pitchFamily="34" charset="-122"/>
                <a:ea typeface="微软雅黑" pitchFamily="34" charset="-122"/>
              </a:rPr>
              <a:t>  西</a:t>
            </a:r>
            <a:r>
              <a:rPr lang="zh-CN" altLang="en-US" sz="2400" b="1" dirty="0">
                <a:latin typeface="微软雅黑" pitchFamily="34" charset="-122"/>
                <a:ea typeface="微软雅黑" pitchFamily="34" charset="-122"/>
              </a:rPr>
              <a:t>学东渐</a:t>
            </a:r>
            <a:endParaRPr lang="en-US" altLang="zh-CN" sz="2400" dirty="0">
              <a:latin typeface="微软雅黑" pitchFamily="34" charset="-122"/>
              <a:ea typeface="微软雅黑" pitchFamily="34" charset="-122"/>
            </a:endParaRPr>
          </a:p>
          <a:p>
            <a:pPr>
              <a:lnSpc>
                <a:spcPts val="2563"/>
              </a:lnSpc>
              <a:defRPr/>
            </a:pPr>
            <a:endParaRPr lang="zh-CN" altLang="en-US" sz="2000" b="1" dirty="0">
              <a:latin typeface="微软雅黑" pitchFamily="34" charset="-122"/>
              <a:ea typeface="微软雅黑" pitchFamily="34" charset="-122"/>
            </a:endParaRPr>
          </a:p>
        </p:txBody>
      </p:sp>
      <p:sp>
        <p:nvSpPr>
          <p:cNvPr id="73759" name="Rectangle 31"/>
          <p:cNvSpPr>
            <a:spLocks noChangeArrowheads="1"/>
          </p:cNvSpPr>
          <p:nvPr/>
        </p:nvSpPr>
        <p:spPr bwMode="auto">
          <a:xfrm>
            <a:off x="323850" y="700088"/>
            <a:ext cx="18415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endParaRPr lang="zh-CN" altLang="en-US" b="1"/>
          </a:p>
        </p:txBody>
      </p:sp>
      <p:sp>
        <p:nvSpPr>
          <p:cNvPr id="71689" name="AutoShape 34"/>
          <p:cNvSpPr>
            <a:spLocks noChangeArrowheads="1"/>
          </p:cNvSpPr>
          <p:nvPr/>
        </p:nvSpPr>
        <p:spPr bwMode="auto">
          <a:xfrm>
            <a:off x="2843213" y="1131888"/>
            <a:ext cx="1081087" cy="576262"/>
          </a:xfrm>
          <a:prstGeom prst="horizontalScroll">
            <a:avLst>
              <a:gd name="adj" fmla="val 12500"/>
            </a:avLst>
          </a:prstGeom>
          <a:solidFill>
            <a:srgbClr val="04AEDA"/>
          </a:solidFill>
          <a:ln w="9525">
            <a:solidFill>
              <a:srgbClr val="04AEDA"/>
            </a:solidFill>
            <a:round/>
            <a:headEnd/>
            <a:tailEnd/>
          </a:ln>
          <a:effectLst>
            <a:prstShdw prst="shdw17" dist="17961" dir="2700000">
              <a:srgbClr val="026883"/>
            </a:prstShdw>
          </a:effectLst>
        </p:spPr>
        <p:txBody>
          <a:bodyPr wrap="none" anchor="ctr"/>
          <a:lstStyle/>
          <a:p>
            <a:pPr algn="ctr"/>
            <a:r>
              <a:rPr lang="zh-CN" altLang="en-US" b="1" dirty="0">
                <a:solidFill>
                  <a:schemeClr val="bg1"/>
                </a:solidFill>
                <a:latin typeface="微软雅黑" pitchFamily="34" charset="-122"/>
                <a:ea typeface="微软雅黑" pitchFamily="34" charset="-122"/>
              </a:rPr>
              <a:t>兴起</a:t>
            </a:r>
          </a:p>
        </p:txBody>
      </p:sp>
      <p:sp>
        <p:nvSpPr>
          <p:cNvPr id="71690" name="AutoShape 35"/>
          <p:cNvSpPr>
            <a:spLocks noChangeArrowheads="1"/>
          </p:cNvSpPr>
          <p:nvPr/>
        </p:nvSpPr>
        <p:spPr bwMode="auto">
          <a:xfrm>
            <a:off x="2843213" y="1779588"/>
            <a:ext cx="1081087" cy="647700"/>
          </a:xfrm>
          <a:prstGeom prst="horizontalScroll">
            <a:avLst>
              <a:gd name="adj" fmla="val 12500"/>
            </a:avLst>
          </a:prstGeom>
          <a:solidFill>
            <a:srgbClr val="04AEDA"/>
          </a:solidFill>
          <a:ln w="9525">
            <a:solidFill>
              <a:srgbClr val="04AEDA"/>
            </a:solidFill>
            <a:round/>
            <a:headEnd/>
            <a:tailEnd/>
          </a:ln>
          <a:effectLst>
            <a:prstShdw prst="shdw17" dist="17961" dir="2700000">
              <a:srgbClr val="026883"/>
            </a:prstShdw>
          </a:effectLst>
        </p:spPr>
        <p:txBody>
          <a:bodyPr wrap="none" anchor="ctr"/>
          <a:lstStyle/>
          <a:p>
            <a:pPr algn="ctr"/>
            <a:r>
              <a:rPr lang="zh-CN" altLang="en-US" b="1" dirty="0">
                <a:solidFill>
                  <a:schemeClr val="bg1"/>
                </a:solidFill>
                <a:latin typeface="微软雅黑" pitchFamily="34" charset="-122"/>
                <a:ea typeface="微软雅黑" pitchFamily="34" charset="-122"/>
              </a:rPr>
              <a:t>经典</a:t>
            </a:r>
          </a:p>
        </p:txBody>
      </p:sp>
      <p:sp>
        <p:nvSpPr>
          <p:cNvPr id="2" name="矩形 23"/>
          <p:cNvSpPr/>
          <p:nvPr/>
        </p:nvSpPr>
        <p:spPr>
          <a:xfrm>
            <a:off x="6011863" y="2716213"/>
            <a:ext cx="2016125" cy="43180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3" name="矩形 23"/>
          <p:cNvSpPr/>
          <p:nvPr/>
        </p:nvSpPr>
        <p:spPr>
          <a:xfrm>
            <a:off x="4356100" y="4011613"/>
            <a:ext cx="1081088" cy="43180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73769" name="Rectangle 41"/>
          <p:cNvSpPr>
            <a:spLocks noChangeArrowheads="1"/>
          </p:cNvSpPr>
          <p:nvPr/>
        </p:nvSpPr>
        <p:spPr bwMode="auto">
          <a:xfrm>
            <a:off x="4356100" y="1874838"/>
            <a:ext cx="1655763" cy="33655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en-US" altLang="zh-CN" sz="1600" b="1" dirty="0">
                <a:latin typeface="微软雅黑" charset="-122"/>
                <a:ea typeface="微软雅黑" charset="-122"/>
              </a:rPr>
              <a:t>《</a:t>
            </a:r>
            <a:r>
              <a:rPr lang="zh-CN" altLang="en-US" sz="1600" b="1" dirty="0">
                <a:latin typeface="微软雅黑" charset="-122"/>
                <a:ea typeface="微软雅黑" charset="-122"/>
              </a:rPr>
              <a:t>新约</a:t>
            </a:r>
            <a:r>
              <a:rPr lang="en-US" altLang="zh-CN" sz="1600" b="1" dirty="0">
                <a:latin typeface="微软雅黑" charset="-122"/>
                <a:ea typeface="微软雅黑" charset="-122"/>
              </a:rPr>
              <a:t>》</a:t>
            </a:r>
            <a:r>
              <a:rPr lang="zh-CN" altLang="en-US" sz="1600" b="1" dirty="0">
                <a:latin typeface="微软雅黑" charset="-122"/>
                <a:ea typeface="微软雅黑" charset="-122"/>
              </a:rPr>
              <a:t>圣经</a:t>
            </a:r>
            <a:endParaRPr lang="zh-CN" altLang="en-US" dirty="0"/>
          </a:p>
        </p:txBody>
      </p:sp>
      <p:sp>
        <p:nvSpPr>
          <p:cNvPr id="71694" name="Line 47"/>
          <p:cNvSpPr>
            <a:spLocks noChangeShapeType="1"/>
          </p:cNvSpPr>
          <p:nvPr/>
        </p:nvSpPr>
        <p:spPr bwMode="auto">
          <a:xfrm>
            <a:off x="3924300" y="1419225"/>
            <a:ext cx="431800" cy="0"/>
          </a:xfrm>
          <a:prstGeom prst="line">
            <a:avLst/>
          </a:prstGeom>
          <a:noFill/>
          <a:ln w="9525">
            <a:solidFill>
              <a:srgbClr val="04AEDA"/>
            </a:solidFill>
            <a:round/>
            <a:headEnd/>
            <a:tailEnd type="triangle" w="med" len="med"/>
          </a:ln>
          <a:effectLst>
            <a:prstShdw prst="shdw17" dist="17961" dir="2700000">
              <a:srgbClr val="026883"/>
            </a:prstShdw>
          </a:effectLst>
        </p:spPr>
        <p:txBody>
          <a:bodyPr/>
          <a:lstStyle/>
          <a:p>
            <a:endParaRPr lang="zh-CN" altLang="en-US"/>
          </a:p>
        </p:txBody>
      </p:sp>
      <p:sp>
        <p:nvSpPr>
          <p:cNvPr id="18" name="左大括号 17"/>
          <p:cNvSpPr>
            <a:spLocks/>
          </p:cNvSpPr>
          <p:nvPr/>
        </p:nvSpPr>
        <p:spPr bwMode="auto">
          <a:xfrm flipH="1">
            <a:off x="5508625" y="2500313"/>
            <a:ext cx="431800" cy="863600"/>
          </a:xfrm>
          <a:prstGeom prst="leftBrace">
            <a:avLst>
              <a:gd name="adj1" fmla="val 1556"/>
              <a:gd name="adj2" fmla="val 50000"/>
            </a:avLst>
          </a:prstGeom>
          <a:noFill/>
          <a:ln w="28575" algn="ctr">
            <a:solidFill>
              <a:srgbClr val="04AEDA"/>
            </a:solidFill>
            <a:round/>
            <a:headEnd/>
            <a:tailEnd/>
          </a:ln>
        </p:spPr>
        <p:txBody>
          <a:bodyPr anchor="ctr"/>
          <a:lstStyle/>
          <a:p>
            <a:pPr algn="ctr" fontAlgn="auto">
              <a:spcBef>
                <a:spcPts val="0"/>
              </a:spcBef>
              <a:spcAft>
                <a:spcPts val="0"/>
              </a:spcAft>
              <a:defRPr/>
            </a:pPr>
            <a:endParaRPr lang="zh-CN" altLang="en-US" b="1" dirty="0">
              <a:latin typeface="+mn-lt"/>
              <a:ea typeface="+mn-ea"/>
            </a:endParaRPr>
          </a:p>
        </p:txBody>
      </p:sp>
      <p:sp>
        <p:nvSpPr>
          <p:cNvPr id="7" name="左大括号 17"/>
          <p:cNvSpPr>
            <a:spLocks/>
          </p:cNvSpPr>
          <p:nvPr/>
        </p:nvSpPr>
        <p:spPr bwMode="auto">
          <a:xfrm>
            <a:off x="3924300" y="2500313"/>
            <a:ext cx="431800" cy="1512887"/>
          </a:xfrm>
          <a:prstGeom prst="leftBrace">
            <a:avLst>
              <a:gd name="adj1" fmla="val 2725"/>
              <a:gd name="adj2" fmla="val 50000"/>
            </a:avLst>
          </a:prstGeom>
          <a:noFill/>
          <a:ln w="28575" algn="ctr">
            <a:solidFill>
              <a:srgbClr val="04AEDA"/>
            </a:solidFill>
            <a:round/>
            <a:headEnd/>
            <a:tailEnd/>
          </a:ln>
        </p:spPr>
        <p:txBody>
          <a:bodyPr anchor="ctr"/>
          <a:lstStyle/>
          <a:p>
            <a:pPr algn="ctr" fontAlgn="auto">
              <a:spcBef>
                <a:spcPts val="0"/>
              </a:spcBef>
              <a:spcAft>
                <a:spcPts val="0"/>
              </a:spcAft>
              <a:defRPr/>
            </a:pPr>
            <a:endParaRPr lang="zh-CN" altLang="en-US" b="1" dirty="0">
              <a:latin typeface="+mn-lt"/>
              <a:ea typeface="+mn-ea"/>
            </a:endParaRPr>
          </a:p>
        </p:txBody>
      </p:sp>
      <p:sp>
        <p:nvSpPr>
          <p:cNvPr id="71697" name="AutoShape 30"/>
          <p:cNvSpPr>
            <a:spLocks noChangeArrowheads="1"/>
          </p:cNvSpPr>
          <p:nvPr/>
        </p:nvSpPr>
        <p:spPr bwMode="auto">
          <a:xfrm>
            <a:off x="611188" y="2066925"/>
            <a:ext cx="1512887" cy="1368425"/>
          </a:xfrm>
          <a:prstGeom prst="plus">
            <a:avLst>
              <a:gd name="adj" fmla="val 25000"/>
            </a:avLst>
          </a:prstGeom>
          <a:solidFill>
            <a:srgbClr val="04AEDA"/>
          </a:solidFill>
          <a:ln w="9525">
            <a:noFill/>
            <a:miter lim="800000"/>
            <a:headEnd/>
            <a:tailEnd/>
          </a:ln>
          <a:effectLst>
            <a:prstShdw prst="shdw17" dist="17961" dir="2700000">
              <a:srgbClr val="026883"/>
            </a:prstShdw>
          </a:effectLst>
        </p:spPr>
        <p:txBody>
          <a:bodyPr wrap="none" anchor="ctr"/>
          <a:lstStyle/>
          <a:p>
            <a:pPr algn="ctr"/>
            <a:r>
              <a:rPr lang="zh-CN" altLang="en-US" b="1" dirty="0">
                <a:solidFill>
                  <a:schemeClr val="bg1"/>
                </a:solidFill>
                <a:latin typeface="微软雅黑" pitchFamily="34" charset="-122"/>
                <a:ea typeface="微软雅黑" pitchFamily="34" charset="-122"/>
              </a:rPr>
              <a:t>基督教简介</a:t>
            </a:r>
          </a:p>
        </p:txBody>
      </p:sp>
      <p:sp>
        <p:nvSpPr>
          <p:cNvPr id="71698" name="AutoShape 35"/>
          <p:cNvSpPr>
            <a:spLocks noChangeArrowheads="1"/>
          </p:cNvSpPr>
          <p:nvPr/>
        </p:nvSpPr>
        <p:spPr bwMode="auto">
          <a:xfrm>
            <a:off x="2843213" y="2932113"/>
            <a:ext cx="1081087" cy="647700"/>
          </a:xfrm>
          <a:prstGeom prst="horizontalScroll">
            <a:avLst>
              <a:gd name="adj" fmla="val 12500"/>
            </a:avLst>
          </a:prstGeom>
          <a:solidFill>
            <a:srgbClr val="04AEDA"/>
          </a:solidFill>
          <a:ln w="9525">
            <a:solidFill>
              <a:srgbClr val="04AEDA"/>
            </a:solidFill>
            <a:round/>
            <a:headEnd/>
            <a:tailEnd/>
          </a:ln>
          <a:effectLst>
            <a:prstShdw prst="shdw17" dist="17961" dir="2700000">
              <a:srgbClr val="026883"/>
            </a:prstShdw>
          </a:effectLst>
        </p:spPr>
        <p:txBody>
          <a:bodyPr wrap="none" anchor="ctr"/>
          <a:lstStyle/>
          <a:p>
            <a:pPr algn="ctr"/>
            <a:r>
              <a:rPr lang="zh-CN" altLang="en-US" b="1" dirty="0">
                <a:solidFill>
                  <a:schemeClr val="bg1"/>
                </a:solidFill>
                <a:latin typeface="微软雅黑" pitchFamily="34" charset="-122"/>
                <a:ea typeface="微软雅黑" pitchFamily="34" charset="-122"/>
              </a:rPr>
              <a:t>教派</a:t>
            </a:r>
          </a:p>
        </p:txBody>
      </p:sp>
      <p:sp>
        <p:nvSpPr>
          <p:cNvPr id="157741" name="Rectangle 45"/>
          <p:cNvSpPr>
            <a:spLocks noChangeArrowheads="1"/>
          </p:cNvSpPr>
          <p:nvPr/>
        </p:nvSpPr>
        <p:spPr bwMode="auto">
          <a:xfrm>
            <a:off x="4356100" y="1203325"/>
            <a:ext cx="4608513" cy="3365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zh-CN" altLang="en-US" sz="1600" b="1" dirty="0">
                <a:latin typeface="微软雅黑" pitchFamily="34" charset="-122"/>
                <a:ea typeface="微软雅黑" pitchFamily="34" charset="-122"/>
              </a:rPr>
              <a:t>原犹太教的一支，从君士坦丁大帝开始立为国教</a:t>
            </a:r>
          </a:p>
        </p:txBody>
      </p:sp>
      <p:sp>
        <p:nvSpPr>
          <p:cNvPr id="71700" name="Line 47"/>
          <p:cNvSpPr>
            <a:spLocks noChangeShapeType="1"/>
          </p:cNvSpPr>
          <p:nvPr/>
        </p:nvSpPr>
        <p:spPr bwMode="auto">
          <a:xfrm>
            <a:off x="3924300" y="2066925"/>
            <a:ext cx="431800" cy="0"/>
          </a:xfrm>
          <a:prstGeom prst="line">
            <a:avLst/>
          </a:prstGeom>
          <a:noFill/>
          <a:ln w="9525">
            <a:solidFill>
              <a:srgbClr val="04AEDA"/>
            </a:solidFill>
            <a:round/>
            <a:headEnd/>
            <a:tailEnd type="triangle" w="med" len="med"/>
          </a:ln>
          <a:effectLst>
            <a:prstShdw prst="shdw17" dist="17961" dir="2700000">
              <a:srgbClr val="026883"/>
            </a:prstShdw>
          </a:effectLst>
        </p:spPr>
        <p:txBody>
          <a:bodyPr/>
          <a:lstStyle/>
          <a:p>
            <a:endParaRPr lang="zh-CN" altLang="en-US"/>
          </a:p>
        </p:txBody>
      </p:sp>
      <p:sp>
        <p:nvSpPr>
          <p:cNvPr id="6" name="矩形 23"/>
          <p:cNvSpPr/>
          <p:nvPr/>
        </p:nvSpPr>
        <p:spPr>
          <a:xfrm>
            <a:off x="4356100" y="1851025"/>
            <a:ext cx="1511300" cy="43180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4" name="矩形 23"/>
          <p:cNvSpPr/>
          <p:nvPr/>
        </p:nvSpPr>
        <p:spPr>
          <a:xfrm>
            <a:off x="4356100" y="2427288"/>
            <a:ext cx="1081088" cy="43180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5" name="矩形 23"/>
          <p:cNvSpPr/>
          <p:nvPr/>
        </p:nvSpPr>
        <p:spPr>
          <a:xfrm>
            <a:off x="4356100" y="2932113"/>
            <a:ext cx="1081088" cy="43180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8" name="矩形 23"/>
          <p:cNvSpPr/>
          <p:nvPr/>
        </p:nvSpPr>
        <p:spPr>
          <a:xfrm>
            <a:off x="4356100" y="3508375"/>
            <a:ext cx="1081088" cy="43180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157747" name="Rectangle 51"/>
          <p:cNvSpPr>
            <a:spLocks noChangeArrowheads="1"/>
          </p:cNvSpPr>
          <p:nvPr/>
        </p:nvSpPr>
        <p:spPr bwMode="auto">
          <a:xfrm>
            <a:off x="4356100" y="2427288"/>
            <a:ext cx="1008063" cy="39735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lnSpc>
                <a:spcPts val="2600"/>
              </a:lnSpc>
              <a:defRPr/>
            </a:pPr>
            <a:r>
              <a:rPr lang="zh-CN" altLang="en-US" b="1" dirty="0">
                <a:latin typeface="微软雅黑" pitchFamily="34" charset="-122"/>
                <a:ea typeface="微软雅黑" pitchFamily="34" charset="-122"/>
              </a:rPr>
              <a:t>天主教</a:t>
            </a:r>
          </a:p>
        </p:txBody>
      </p:sp>
      <p:sp>
        <p:nvSpPr>
          <p:cNvPr id="157748" name="Rectangle 52"/>
          <p:cNvSpPr>
            <a:spLocks noChangeArrowheads="1"/>
          </p:cNvSpPr>
          <p:nvPr/>
        </p:nvSpPr>
        <p:spPr bwMode="auto">
          <a:xfrm>
            <a:off x="4427538" y="2859088"/>
            <a:ext cx="18415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endParaRPr lang="zh-CN" altLang="en-US" b="1"/>
          </a:p>
          <a:p>
            <a:pPr>
              <a:defRPr/>
            </a:pPr>
            <a:endParaRPr lang="zh-CN" altLang="en-US" b="1"/>
          </a:p>
        </p:txBody>
      </p:sp>
      <p:sp>
        <p:nvSpPr>
          <p:cNvPr id="157749" name="Rectangle 53"/>
          <p:cNvSpPr>
            <a:spLocks noChangeArrowheads="1"/>
          </p:cNvSpPr>
          <p:nvPr/>
        </p:nvSpPr>
        <p:spPr bwMode="auto">
          <a:xfrm>
            <a:off x="4355976" y="3507854"/>
            <a:ext cx="1080120" cy="42575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lnSpc>
                <a:spcPts val="2600"/>
              </a:lnSpc>
              <a:defRPr/>
            </a:pPr>
            <a:r>
              <a:rPr lang="zh-CN" altLang="en-US" b="1" dirty="0">
                <a:latin typeface="微软雅黑" pitchFamily="34" charset="-122"/>
                <a:ea typeface="微软雅黑" pitchFamily="34" charset="-122"/>
              </a:rPr>
              <a:t>新教</a:t>
            </a:r>
          </a:p>
        </p:txBody>
      </p:sp>
      <p:sp>
        <p:nvSpPr>
          <p:cNvPr id="157750" name="Rectangle 54"/>
          <p:cNvSpPr>
            <a:spLocks noChangeArrowheads="1"/>
          </p:cNvSpPr>
          <p:nvPr/>
        </p:nvSpPr>
        <p:spPr bwMode="auto">
          <a:xfrm>
            <a:off x="4355976" y="4011910"/>
            <a:ext cx="1008063" cy="39735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lnSpc>
                <a:spcPts val="2600"/>
              </a:lnSpc>
              <a:defRPr/>
            </a:pPr>
            <a:r>
              <a:rPr lang="zh-CN" altLang="en-US" b="1" dirty="0">
                <a:latin typeface="微软雅黑" pitchFamily="34" charset="-122"/>
                <a:ea typeface="微软雅黑" pitchFamily="34" charset="-122"/>
              </a:rPr>
              <a:t>旧教</a:t>
            </a:r>
          </a:p>
        </p:txBody>
      </p:sp>
      <p:sp>
        <p:nvSpPr>
          <p:cNvPr id="9" name="左大括号 17"/>
          <p:cNvSpPr>
            <a:spLocks/>
          </p:cNvSpPr>
          <p:nvPr/>
        </p:nvSpPr>
        <p:spPr bwMode="auto">
          <a:xfrm flipH="1">
            <a:off x="5508625" y="3579813"/>
            <a:ext cx="431800" cy="863600"/>
          </a:xfrm>
          <a:prstGeom prst="leftBrace">
            <a:avLst>
              <a:gd name="adj1" fmla="val 1556"/>
              <a:gd name="adj2" fmla="val 50000"/>
            </a:avLst>
          </a:prstGeom>
          <a:noFill/>
          <a:ln w="28575" algn="ctr">
            <a:solidFill>
              <a:srgbClr val="04AEDA"/>
            </a:solidFill>
            <a:round/>
            <a:headEnd/>
            <a:tailEnd/>
          </a:ln>
        </p:spPr>
        <p:txBody>
          <a:bodyPr anchor="ctr"/>
          <a:lstStyle/>
          <a:p>
            <a:pPr algn="ctr" fontAlgn="auto">
              <a:spcBef>
                <a:spcPts val="0"/>
              </a:spcBef>
              <a:spcAft>
                <a:spcPts val="0"/>
              </a:spcAft>
              <a:defRPr/>
            </a:pPr>
            <a:endParaRPr lang="zh-CN" altLang="en-US" b="1" dirty="0">
              <a:latin typeface="+mn-lt"/>
              <a:ea typeface="+mn-ea"/>
            </a:endParaRPr>
          </a:p>
        </p:txBody>
      </p:sp>
      <p:sp>
        <p:nvSpPr>
          <p:cNvPr id="157752" name="Rectangle 56"/>
          <p:cNvSpPr>
            <a:spLocks noChangeArrowheads="1"/>
          </p:cNvSpPr>
          <p:nvPr/>
        </p:nvSpPr>
        <p:spPr bwMode="auto">
          <a:xfrm>
            <a:off x="6084168" y="2715766"/>
            <a:ext cx="1800493" cy="39735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nSpc>
                <a:spcPts val="2600"/>
              </a:lnSpc>
              <a:defRPr/>
            </a:pPr>
            <a:r>
              <a:rPr lang="zh-CN" altLang="en-US" b="1" dirty="0">
                <a:latin typeface="微软雅黑" pitchFamily="34" charset="-122"/>
                <a:ea typeface="微软雅黑" pitchFamily="34" charset="-122"/>
              </a:rPr>
              <a:t>因罗马帝国分裂</a:t>
            </a:r>
          </a:p>
        </p:txBody>
      </p:sp>
      <p:sp>
        <p:nvSpPr>
          <p:cNvPr id="10" name="矩形 23"/>
          <p:cNvSpPr/>
          <p:nvPr/>
        </p:nvSpPr>
        <p:spPr>
          <a:xfrm>
            <a:off x="6011863" y="3795713"/>
            <a:ext cx="2016125" cy="43180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157755" name="Rectangle 59"/>
          <p:cNvSpPr>
            <a:spLocks noChangeArrowheads="1"/>
          </p:cNvSpPr>
          <p:nvPr/>
        </p:nvSpPr>
        <p:spPr bwMode="auto">
          <a:xfrm>
            <a:off x="6084888" y="3795713"/>
            <a:ext cx="1800493" cy="39735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nSpc>
                <a:spcPts val="2600"/>
              </a:lnSpc>
              <a:defRPr/>
            </a:pPr>
            <a:r>
              <a:rPr lang="zh-CN" altLang="en-US" b="1" dirty="0">
                <a:latin typeface="微软雅黑" pitchFamily="34" charset="-122"/>
                <a:ea typeface="微软雅黑" pitchFamily="34" charset="-122"/>
              </a:rPr>
              <a:t>因进行宗教改革</a:t>
            </a:r>
          </a:p>
        </p:txBody>
      </p:sp>
      <p:sp>
        <p:nvSpPr>
          <p:cNvPr id="157756" name="Rectangle 60"/>
          <p:cNvSpPr>
            <a:spLocks noChangeArrowheads="1"/>
          </p:cNvSpPr>
          <p:nvPr/>
        </p:nvSpPr>
        <p:spPr bwMode="auto">
          <a:xfrm>
            <a:off x="4427538" y="2932113"/>
            <a:ext cx="877163" cy="39735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nSpc>
                <a:spcPts val="2600"/>
              </a:lnSpc>
              <a:defRPr/>
            </a:pPr>
            <a:r>
              <a:rPr lang="zh-CN" altLang="en-US" b="1" dirty="0">
                <a:latin typeface="微软雅黑" pitchFamily="34" charset="-122"/>
                <a:ea typeface="微软雅黑" pitchFamily="34" charset="-122"/>
              </a:rPr>
              <a:t>东正教</a:t>
            </a:r>
          </a:p>
        </p:txBody>
      </p:sp>
      <p:sp>
        <p:nvSpPr>
          <p:cNvPr id="157757" name="Rectangle 61"/>
          <p:cNvSpPr>
            <a:spLocks noChangeArrowheads="1"/>
          </p:cNvSpPr>
          <p:nvPr/>
        </p:nvSpPr>
        <p:spPr bwMode="auto">
          <a:xfrm>
            <a:off x="107950" y="700088"/>
            <a:ext cx="2324675"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2000" dirty="0">
                <a:sym typeface="Wingdings"/>
              </a:rPr>
              <a:t></a:t>
            </a:r>
            <a:r>
              <a:rPr lang="zh-CN" altLang="en-US" dirty="0" smtClean="0"/>
              <a:t> </a:t>
            </a:r>
            <a:r>
              <a:rPr lang="zh-CN" altLang="en-US" b="1" dirty="0">
                <a:latin typeface="微软雅黑" pitchFamily="34" charset="-122"/>
                <a:ea typeface="微软雅黑" pitchFamily="34" charset="-122"/>
              </a:rPr>
              <a:t>传教士东来的背景</a:t>
            </a: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11</a:t>
            </a:r>
            <a:endParaRPr lang="es-ES" altLang="zh-CN" sz="1200" b="1">
              <a:solidFill>
                <a:srgbClr val="04AEDA"/>
              </a:solidFill>
              <a:latin typeface="Calibri" pitchFamily="34" charset="0"/>
            </a:endParaRPr>
          </a:p>
        </p:txBody>
      </p:sp>
      <p:cxnSp>
        <p:nvCxnSpPr>
          <p:cNvPr id="36" name="直接连接符 35"/>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73731"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73732" name="TextBox 5"/>
          <p:cNvSpPr txBox="1">
            <a:spLocks noChangeArrowheads="1"/>
          </p:cNvSpPr>
          <p:nvPr/>
        </p:nvSpPr>
        <p:spPr bwMode="auto">
          <a:xfrm>
            <a:off x="251520" y="193675"/>
            <a:ext cx="6249293" cy="759182"/>
          </a:xfrm>
          <a:prstGeom prst="rect">
            <a:avLst/>
          </a:prstGeom>
          <a:noFill/>
          <a:ln w="9525">
            <a:noFill/>
            <a:miter lim="800000"/>
            <a:headEnd/>
            <a:tailEnd/>
          </a:ln>
        </p:spPr>
        <p:txBody>
          <a:bodyPr wrap="square">
            <a:spAutoFit/>
          </a:bodyPr>
          <a:lstStyle/>
          <a:p>
            <a:pPr>
              <a:lnSpc>
                <a:spcPts val="2563"/>
              </a:lnSpc>
            </a:pPr>
            <a:endParaRPr lang="en-US" altLang="zh-CN" sz="2000" b="1" dirty="0">
              <a:latin typeface="微软雅黑"/>
              <a:ea typeface="微软雅黑"/>
              <a:cs typeface="微软雅黑"/>
            </a:endParaRPr>
          </a:p>
          <a:p>
            <a:pPr>
              <a:lnSpc>
                <a:spcPts val="2563"/>
              </a:lnSpc>
            </a:pPr>
            <a:endParaRPr lang="en-US" altLang="zh-CN" b="1" dirty="0">
              <a:latin typeface="微软雅黑"/>
              <a:ea typeface="微软雅黑"/>
              <a:cs typeface="微软雅黑"/>
            </a:endParaRPr>
          </a:p>
        </p:txBody>
      </p:sp>
      <p:sp>
        <p:nvSpPr>
          <p:cNvPr id="73733" name="内容占位符 2"/>
          <p:cNvSpPr txBox="1">
            <a:spLocks/>
          </p:cNvSpPr>
          <p:nvPr/>
        </p:nvSpPr>
        <p:spPr bwMode="auto">
          <a:xfrm>
            <a:off x="3571875" y="1000125"/>
            <a:ext cx="5072063" cy="857250"/>
          </a:xfrm>
          <a:prstGeom prst="rect">
            <a:avLst/>
          </a:prstGeom>
          <a:noFill/>
          <a:ln w="9525">
            <a:noFill/>
            <a:miter lim="800000"/>
            <a:headEnd/>
            <a:tailEnd/>
          </a:ln>
        </p:spPr>
        <p:txBody>
          <a:bodyPr anchor="b"/>
          <a:lstStyle/>
          <a:p>
            <a:pPr>
              <a:lnSpc>
                <a:spcPct val="150000"/>
              </a:lnSpc>
              <a:spcBef>
                <a:spcPct val="20000"/>
              </a:spcBef>
            </a:pPr>
            <a:endParaRPr lang="en-US" altLang="zh-CN" sz="1600">
              <a:latin typeface="微软雅黑"/>
              <a:ea typeface="微软雅黑"/>
              <a:cs typeface="微软雅黑"/>
            </a:endParaRPr>
          </a:p>
        </p:txBody>
      </p:sp>
      <p:sp>
        <p:nvSpPr>
          <p:cNvPr id="16" name="矩形 15"/>
          <p:cNvSpPr/>
          <p:nvPr/>
        </p:nvSpPr>
        <p:spPr>
          <a:xfrm>
            <a:off x="539750" y="2284413"/>
            <a:ext cx="1285875" cy="765175"/>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lnSpc>
                <a:spcPts val="2563"/>
              </a:lnSpc>
              <a:spcBef>
                <a:spcPts val="0"/>
              </a:spcBef>
              <a:spcAft>
                <a:spcPts val="0"/>
              </a:spcAft>
              <a:defRPr/>
            </a:pPr>
            <a:r>
              <a:rPr lang="zh-CN" altLang="en-US" sz="2000" b="1" dirty="0" smtClean="0">
                <a:solidFill>
                  <a:schemeClr val="bg1"/>
                </a:solidFill>
                <a:latin typeface="微软雅黑" pitchFamily="34" charset="-122"/>
                <a:ea typeface="微软雅黑" pitchFamily="34" charset="-122"/>
              </a:rPr>
              <a:t>教义</a:t>
            </a:r>
          </a:p>
        </p:txBody>
      </p:sp>
      <p:sp>
        <p:nvSpPr>
          <p:cNvPr id="25" name="左大括号 24"/>
          <p:cNvSpPr/>
          <p:nvPr/>
        </p:nvSpPr>
        <p:spPr>
          <a:xfrm>
            <a:off x="1714500" y="1285875"/>
            <a:ext cx="642938" cy="2857500"/>
          </a:xfrm>
          <a:prstGeom prst="leftBrace">
            <a:avLst/>
          </a:prstGeom>
          <a:ln>
            <a:solidFill>
              <a:srgbClr val="04AEDA"/>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27" name="AutoShape 2"/>
          <p:cNvSpPr>
            <a:spLocks noChangeArrowheads="1"/>
          </p:cNvSpPr>
          <p:nvPr/>
        </p:nvSpPr>
        <p:spPr bwMode="ltGray">
          <a:xfrm>
            <a:off x="2857500" y="1357313"/>
            <a:ext cx="2357438" cy="642937"/>
          </a:xfrm>
          <a:prstGeom prst="roundRect">
            <a:avLst>
              <a:gd name="adj" fmla="val 16449"/>
            </a:avLst>
          </a:prstGeom>
          <a:solidFill>
            <a:schemeClr val="bg1"/>
          </a:solidFill>
          <a:ln w="9525" algn="ctr">
            <a:solidFill>
              <a:srgbClr val="04AEDA"/>
            </a:solidFill>
            <a:round/>
            <a:headEnd/>
            <a:tailEnd/>
          </a:ln>
        </p:spPr>
        <p:txBody>
          <a:bodyPr wrap="none" anchor="ctr"/>
          <a:lstStyle/>
          <a:p>
            <a:pPr algn="r"/>
            <a:r>
              <a:rPr lang="zh-CN" altLang="en-US" sz="1200" b="1" dirty="0">
                <a:latin typeface="微软雅黑"/>
                <a:ea typeface="微软雅黑"/>
                <a:cs typeface="微软雅黑"/>
              </a:rPr>
              <a:t>圣父、圣子、圣灵三位一体</a:t>
            </a:r>
          </a:p>
        </p:txBody>
      </p:sp>
      <p:sp>
        <p:nvSpPr>
          <p:cNvPr id="28" name="矩形 27"/>
          <p:cNvSpPr/>
          <p:nvPr/>
        </p:nvSpPr>
        <p:spPr>
          <a:xfrm>
            <a:off x="2214546" y="1428742"/>
            <a:ext cx="928694" cy="50260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p:spPr>
        <p:style>
          <a:lnRef idx="1">
            <a:schemeClr val="accent5"/>
          </a:lnRef>
          <a:fillRef idx="3">
            <a:schemeClr val="accent5"/>
          </a:fillRef>
          <a:effectRef idx="2">
            <a:schemeClr val="accent5"/>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zh-CN" altLang="en-US" sz="1200" b="1" dirty="0" smtClean="0">
                <a:latin typeface="微软雅黑" pitchFamily="34" charset="-122"/>
                <a:ea typeface="微软雅黑" pitchFamily="34" charset="-122"/>
              </a:rPr>
              <a:t>三位一体说</a:t>
            </a:r>
          </a:p>
        </p:txBody>
      </p:sp>
      <p:sp>
        <p:nvSpPr>
          <p:cNvPr id="29" name="AutoShape 2"/>
          <p:cNvSpPr>
            <a:spLocks noChangeArrowheads="1"/>
          </p:cNvSpPr>
          <p:nvPr/>
        </p:nvSpPr>
        <p:spPr bwMode="ltGray">
          <a:xfrm>
            <a:off x="2928938" y="2286000"/>
            <a:ext cx="2357437" cy="642938"/>
          </a:xfrm>
          <a:prstGeom prst="roundRect">
            <a:avLst>
              <a:gd name="adj" fmla="val 16449"/>
            </a:avLst>
          </a:prstGeom>
          <a:solidFill>
            <a:schemeClr val="bg1"/>
          </a:solidFill>
          <a:ln w="9525" algn="ctr">
            <a:solidFill>
              <a:srgbClr val="04AEDA"/>
            </a:solidFill>
            <a:round/>
            <a:headEnd/>
            <a:tailEnd/>
          </a:ln>
        </p:spPr>
        <p:txBody>
          <a:bodyPr wrap="none" anchor="ctr"/>
          <a:lstStyle/>
          <a:p>
            <a:pPr algn="ctr"/>
            <a:r>
              <a:rPr lang="zh-CN" altLang="en-US" sz="1200">
                <a:latin typeface="Calibri" pitchFamily="34" charset="0"/>
              </a:rPr>
              <a:t>    </a:t>
            </a:r>
            <a:r>
              <a:rPr lang="zh-CN" altLang="en-US" sz="1200" b="1">
                <a:latin typeface="微软雅黑"/>
                <a:ea typeface="微软雅黑"/>
                <a:cs typeface="微软雅黑"/>
              </a:rPr>
              <a:t>亚当夏娃偷吃禁果，人皆有罪</a:t>
            </a:r>
          </a:p>
        </p:txBody>
      </p:sp>
      <p:sp>
        <p:nvSpPr>
          <p:cNvPr id="30" name="矩形 29"/>
          <p:cNvSpPr/>
          <p:nvPr/>
        </p:nvSpPr>
        <p:spPr>
          <a:xfrm>
            <a:off x="2214546" y="2357436"/>
            <a:ext cx="928694" cy="50260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p:spPr>
        <p:style>
          <a:lnRef idx="1">
            <a:schemeClr val="accent5"/>
          </a:lnRef>
          <a:fillRef idx="3">
            <a:schemeClr val="accent5"/>
          </a:fillRef>
          <a:effectRef idx="2">
            <a:schemeClr val="accent5"/>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zh-CN" altLang="en-US" sz="1400" b="1" dirty="0" smtClean="0">
                <a:latin typeface="微软雅黑" pitchFamily="34" charset="-122"/>
                <a:ea typeface="微软雅黑" pitchFamily="34" charset="-122"/>
              </a:rPr>
              <a:t>原罪说</a:t>
            </a:r>
            <a:endParaRPr lang="zh-CN" altLang="en-US" sz="14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1" name="AutoShape 2"/>
          <p:cNvSpPr>
            <a:spLocks noChangeArrowheads="1"/>
          </p:cNvSpPr>
          <p:nvPr/>
        </p:nvSpPr>
        <p:spPr bwMode="ltGray">
          <a:xfrm>
            <a:off x="2928938" y="3286125"/>
            <a:ext cx="2357437" cy="642938"/>
          </a:xfrm>
          <a:prstGeom prst="roundRect">
            <a:avLst>
              <a:gd name="adj" fmla="val 16449"/>
            </a:avLst>
          </a:prstGeom>
          <a:solidFill>
            <a:schemeClr val="bg1"/>
          </a:solidFill>
          <a:ln w="9525" algn="ctr">
            <a:solidFill>
              <a:srgbClr val="04AEDA"/>
            </a:solidFill>
            <a:round/>
            <a:headEnd/>
            <a:tailEnd/>
          </a:ln>
        </p:spPr>
        <p:txBody>
          <a:bodyPr wrap="none" anchor="ctr"/>
          <a:lstStyle/>
          <a:p>
            <a:r>
              <a:rPr lang="zh-CN" altLang="en-US" sz="1200">
                <a:latin typeface="Calibri" pitchFamily="34" charset="0"/>
              </a:rPr>
              <a:t>      </a:t>
            </a:r>
            <a:r>
              <a:rPr lang="zh-CN" altLang="en-US" sz="1200" b="1">
                <a:latin typeface="微软雅黑"/>
                <a:ea typeface="微软雅黑"/>
                <a:cs typeface="微软雅黑"/>
              </a:rPr>
              <a:t>上帝派其独子耶稣为人类赎罪</a:t>
            </a:r>
          </a:p>
        </p:txBody>
      </p:sp>
      <p:sp>
        <p:nvSpPr>
          <p:cNvPr id="33" name="矩形 32"/>
          <p:cNvSpPr/>
          <p:nvPr/>
        </p:nvSpPr>
        <p:spPr>
          <a:xfrm>
            <a:off x="2214546" y="3357568"/>
            <a:ext cx="928694" cy="50260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p:spPr>
        <p:style>
          <a:lnRef idx="1">
            <a:schemeClr val="accent5"/>
          </a:lnRef>
          <a:fillRef idx="3">
            <a:schemeClr val="accent5"/>
          </a:fillRef>
          <a:effectRef idx="2">
            <a:schemeClr val="accent5"/>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zh-CN" altLang="en-US" sz="1400" b="1" dirty="0" smtClean="0">
                <a:latin typeface="微软雅黑" pitchFamily="34" charset="-122"/>
                <a:ea typeface="微软雅黑" pitchFamily="34" charset="-122"/>
              </a:rPr>
              <a:t>救赎论</a:t>
            </a:r>
            <a:endParaRPr lang="zh-CN" altLang="en-US" sz="1400" b="1" dirty="0">
              <a:latin typeface="微软雅黑" pitchFamily="34" charset="-122"/>
              <a:ea typeface="微软雅黑" pitchFamily="34" charset="-122"/>
            </a:endParaRPr>
          </a:p>
        </p:txBody>
      </p:sp>
      <p:sp>
        <p:nvSpPr>
          <p:cNvPr id="26" name="AutoShape 2"/>
          <p:cNvSpPr>
            <a:spLocks noChangeArrowheads="1"/>
          </p:cNvSpPr>
          <p:nvPr/>
        </p:nvSpPr>
        <p:spPr bwMode="ltGray">
          <a:xfrm>
            <a:off x="6286500" y="1357313"/>
            <a:ext cx="2357438" cy="642937"/>
          </a:xfrm>
          <a:prstGeom prst="roundRect">
            <a:avLst>
              <a:gd name="adj" fmla="val 16449"/>
            </a:avLst>
          </a:prstGeom>
          <a:solidFill>
            <a:schemeClr val="bg1"/>
          </a:solidFill>
          <a:ln w="9525" algn="ctr">
            <a:solidFill>
              <a:srgbClr val="04AEDA"/>
            </a:solidFill>
            <a:round/>
            <a:headEnd/>
            <a:tailEnd/>
          </a:ln>
        </p:spPr>
        <p:txBody>
          <a:bodyPr wrap="none" anchor="ctr"/>
          <a:lstStyle/>
          <a:p>
            <a:pPr algn="ctr"/>
            <a:r>
              <a:rPr lang="zh-CN" altLang="en-US" sz="1200" b="1">
                <a:latin typeface="微软雅黑"/>
                <a:ea typeface="微软雅黑"/>
                <a:cs typeface="微软雅黑"/>
              </a:rPr>
              <a:t>     道成肉身，后被钉死，死后复活</a:t>
            </a:r>
          </a:p>
        </p:txBody>
      </p:sp>
      <p:sp>
        <p:nvSpPr>
          <p:cNvPr id="40" name="矩形 39"/>
          <p:cNvSpPr/>
          <p:nvPr/>
        </p:nvSpPr>
        <p:spPr>
          <a:xfrm>
            <a:off x="5500694" y="1428742"/>
            <a:ext cx="928694" cy="50260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p:spPr>
        <p:style>
          <a:lnRef idx="1">
            <a:schemeClr val="accent5"/>
          </a:lnRef>
          <a:fillRef idx="3">
            <a:schemeClr val="accent5"/>
          </a:fillRef>
          <a:effectRef idx="2">
            <a:schemeClr val="accent5"/>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zh-CN" altLang="en-US" sz="1200" b="1" dirty="0" smtClean="0">
                <a:latin typeface="微软雅黑" pitchFamily="34" charset="-122"/>
                <a:ea typeface="微软雅黑" pitchFamily="34" charset="-122"/>
              </a:rPr>
              <a:t>基督降</a:t>
            </a:r>
            <a:endParaRPr lang="en-US" altLang="zh-CN" sz="1200" b="1" dirty="0" smtClean="0">
              <a:latin typeface="微软雅黑" pitchFamily="34" charset="-122"/>
              <a:ea typeface="微软雅黑" pitchFamily="34" charset="-122"/>
            </a:endParaRPr>
          </a:p>
          <a:p>
            <a:pPr algn="ctr" fontAlgn="auto">
              <a:spcBef>
                <a:spcPts val="0"/>
              </a:spcBef>
              <a:spcAft>
                <a:spcPts val="0"/>
              </a:spcAft>
              <a:defRPr/>
            </a:pPr>
            <a:r>
              <a:rPr lang="zh-CN" altLang="en-US" sz="1200" b="1" dirty="0" smtClean="0">
                <a:latin typeface="微软雅黑" pitchFamily="34" charset="-122"/>
                <a:ea typeface="微软雅黑" pitchFamily="34" charset="-122"/>
              </a:rPr>
              <a:t>生复活</a:t>
            </a:r>
          </a:p>
        </p:txBody>
      </p:sp>
      <p:sp>
        <p:nvSpPr>
          <p:cNvPr id="41" name="AutoShape 2"/>
          <p:cNvSpPr>
            <a:spLocks noChangeArrowheads="1"/>
          </p:cNvSpPr>
          <p:nvPr/>
        </p:nvSpPr>
        <p:spPr bwMode="ltGray">
          <a:xfrm>
            <a:off x="6286500" y="2286000"/>
            <a:ext cx="2428875" cy="642938"/>
          </a:xfrm>
          <a:prstGeom prst="roundRect">
            <a:avLst>
              <a:gd name="adj" fmla="val 16449"/>
            </a:avLst>
          </a:prstGeom>
          <a:solidFill>
            <a:schemeClr val="bg1"/>
          </a:solidFill>
          <a:ln w="9525" algn="ctr">
            <a:solidFill>
              <a:srgbClr val="04AEDA"/>
            </a:solidFill>
            <a:round/>
            <a:headEnd/>
            <a:tailEnd/>
          </a:ln>
        </p:spPr>
        <p:txBody>
          <a:bodyPr wrap="none" anchor="ctr"/>
          <a:lstStyle/>
          <a:p>
            <a:r>
              <a:rPr lang="zh-CN" altLang="en-US" sz="1200">
                <a:latin typeface="Calibri" pitchFamily="34" charset="0"/>
              </a:rPr>
              <a:t>     </a:t>
            </a:r>
            <a:r>
              <a:rPr lang="zh-CN" altLang="en-US" sz="1200" b="1">
                <a:latin typeface="微软雅黑"/>
                <a:ea typeface="微软雅黑"/>
                <a:cs typeface="微软雅黑"/>
              </a:rPr>
              <a:t>只有信奉基督，死后才能入天堂</a:t>
            </a:r>
            <a:endParaRPr lang="en-US" altLang="zh-CN" sz="1200" b="1">
              <a:latin typeface="微软雅黑"/>
              <a:ea typeface="微软雅黑"/>
              <a:cs typeface="微软雅黑"/>
            </a:endParaRPr>
          </a:p>
          <a:p>
            <a:r>
              <a:rPr lang="en-US" altLang="zh-CN" sz="1200" b="1">
                <a:latin typeface="微软雅黑"/>
                <a:ea typeface="微软雅黑"/>
                <a:cs typeface="微软雅黑"/>
              </a:rPr>
              <a:t>      </a:t>
            </a:r>
            <a:r>
              <a:rPr lang="zh-CN" altLang="en-US" sz="1200" b="1">
                <a:latin typeface="微软雅黑"/>
                <a:ea typeface="微软雅黑"/>
                <a:cs typeface="微软雅黑"/>
              </a:rPr>
              <a:t>反之要下地狱</a:t>
            </a:r>
          </a:p>
        </p:txBody>
      </p:sp>
      <p:sp>
        <p:nvSpPr>
          <p:cNvPr id="42" name="矩形 41"/>
          <p:cNvSpPr/>
          <p:nvPr/>
        </p:nvSpPr>
        <p:spPr>
          <a:xfrm>
            <a:off x="5500694" y="2357436"/>
            <a:ext cx="928694" cy="50260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p:spPr>
        <p:style>
          <a:lnRef idx="1">
            <a:schemeClr val="accent5"/>
          </a:lnRef>
          <a:fillRef idx="3">
            <a:schemeClr val="accent5"/>
          </a:fillRef>
          <a:effectRef idx="2">
            <a:schemeClr val="accent5"/>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zh-CN" altLang="en-US" sz="1200" b="1" dirty="0" smtClean="0">
                <a:latin typeface="微软雅黑" pitchFamily="34" charset="-122"/>
                <a:ea typeface="微软雅黑" pitchFamily="34" charset="-122"/>
              </a:rPr>
              <a:t>天堂</a:t>
            </a:r>
            <a:endParaRPr lang="en-US" altLang="zh-CN" sz="1200" b="1" dirty="0" smtClean="0">
              <a:latin typeface="微软雅黑" pitchFamily="34" charset="-122"/>
              <a:ea typeface="微软雅黑" pitchFamily="34" charset="-122"/>
            </a:endParaRPr>
          </a:p>
          <a:p>
            <a:pPr algn="ctr" fontAlgn="auto">
              <a:spcBef>
                <a:spcPts val="0"/>
              </a:spcBef>
              <a:spcAft>
                <a:spcPts val="0"/>
              </a:spcAft>
              <a:defRPr/>
            </a:pPr>
            <a:r>
              <a:rPr lang="zh-CN" altLang="en-US" sz="1200" b="1" dirty="0" smtClean="0">
                <a:latin typeface="微软雅黑" pitchFamily="34" charset="-122"/>
                <a:ea typeface="微软雅黑" pitchFamily="34" charset="-122"/>
              </a:rPr>
              <a:t>地狱说</a:t>
            </a:r>
          </a:p>
        </p:txBody>
      </p:sp>
      <p:sp>
        <p:nvSpPr>
          <p:cNvPr id="43" name="AutoShape 2"/>
          <p:cNvSpPr>
            <a:spLocks noChangeArrowheads="1"/>
          </p:cNvSpPr>
          <p:nvPr/>
        </p:nvSpPr>
        <p:spPr bwMode="ltGray">
          <a:xfrm>
            <a:off x="6300788" y="3292475"/>
            <a:ext cx="2428875" cy="642938"/>
          </a:xfrm>
          <a:prstGeom prst="roundRect">
            <a:avLst>
              <a:gd name="adj" fmla="val 16449"/>
            </a:avLst>
          </a:prstGeom>
          <a:solidFill>
            <a:schemeClr val="bg1"/>
          </a:solidFill>
          <a:ln w="9525" algn="ctr">
            <a:solidFill>
              <a:srgbClr val="04AEDA"/>
            </a:solidFill>
            <a:round/>
            <a:headEnd/>
            <a:tailEnd/>
          </a:ln>
        </p:spPr>
        <p:txBody>
          <a:bodyPr wrap="none" anchor="ctr"/>
          <a:lstStyle/>
          <a:p>
            <a:r>
              <a:rPr lang="zh-CN" altLang="en-US" sz="1200" b="1">
                <a:latin typeface="微软雅黑"/>
                <a:ea typeface="微软雅黑"/>
                <a:cs typeface="微软雅黑"/>
              </a:rPr>
              <a:t>    世界终有极限，到那时，所有</a:t>
            </a:r>
            <a:endParaRPr lang="en-US" altLang="zh-CN" sz="1200" b="1">
              <a:latin typeface="微软雅黑"/>
              <a:ea typeface="微软雅黑"/>
              <a:cs typeface="微软雅黑"/>
            </a:endParaRPr>
          </a:p>
          <a:p>
            <a:r>
              <a:rPr lang="en-US" altLang="zh-CN" sz="1200" b="1">
                <a:latin typeface="微软雅黑"/>
                <a:ea typeface="微软雅黑"/>
                <a:cs typeface="微软雅黑"/>
              </a:rPr>
              <a:t>    </a:t>
            </a:r>
            <a:r>
              <a:rPr lang="zh-CN" altLang="en-US" sz="1200" b="1">
                <a:latin typeface="微软雅黑"/>
                <a:ea typeface="微软雅黑"/>
                <a:cs typeface="微软雅黑"/>
              </a:rPr>
              <a:t>世人皆要接受上帝最后的审判</a:t>
            </a:r>
          </a:p>
        </p:txBody>
      </p:sp>
      <p:sp>
        <p:nvSpPr>
          <p:cNvPr id="44" name="矩形 43"/>
          <p:cNvSpPr/>
          <p:nvPr/>
        </p:nvSpPr>
        <p:spPr>
          <a:xfrm>
            <a:off x="5500694" y="3357568"/>
            <a:ext cx="928694" cy="50260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p:spPr>
        <p:style>
          <a:lnRef idx="1">
            <a:schemeClr val="accent5"/>
          </a:lnRef>
          <a:fillRef idx="3">
            <a:schemeClr val="accent5"/>
          </a:fillRef>
          <a:effectRef idx="2">
            <a:schemeClr val="accent5"/>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zh-CN" altLang="en-US" sz="1200" b="1" dirty="0" smtClean="0">
                <a:latin typeface="微软雅黑" pitchFamily="34" charset="-122"/>
                <a:ea typeface="微软雅黑" pitchFamily="34" charset="-122"/>
              </a:rPr>
              <a:t>世界末日说</a:t>
            </a:r>
          </a:p>
        </p:txBody>
      </p:sp>
      <p:sp>
        <p:nvSpPr>
          <p:cNvPr id="73760" name="Rectangle 32"/>
          <p:cNvSpPr>
            <a:spLocks noChangeArrowheads="1"/>
          </p:cNvSpPr>
          <p:nvPr/>
        </p:nvSpPr>
        <p:spPr bwMode="auto">
          <a:xfrm>
            <a:off x="251520" y="627534"/>
            <a:ext cx="2300630"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dirty="0" smtClean="0">
                <a:sym typeface="Wingdings"/>
              </a:rPr>
              <a:t> </a:t>
            </a:r>
            <a:r>
              <a:rPr lang="zh-CN" altLang="en-US" b="1" dirty="0" smtClean="0">
                <a:latin typeface="微软雅黑" pitchFamily="34" charset="-122"/>
                <a:ea typeface="微软雅黑" pitchFamily="34" charset="-122"/>
              </a:rPr>
              <a:t>传</a:t>
            </a:r>
            <a:r>
              <a:rPr lang="zh-CN" altLang="en-US" b="1" dirty="0">
                <a:latin typeface="微软雅黑" pitchFamily="34" charset="-122"/>
                <a:ea typeface="微软雅黑" pitchFamily="34" charset="-122"/>
              </a:rPr>
              <a:t>教士东来的背景</a:t>
            </a:r>
          </a:p>
        </p:txBody>
      </p:sp>
      <p:sp>
        <p:nvSpPr>
          <p:cNvPr id="73759" name="AutoShape 33"/>
          <p:cNvSpPr>
            <a:spLocks noChangeArrowheads="1"/>
          </p:cNvSpPr>
          <p:nvPr/>
        </p:nvSpPr>
        <p:spPr bwMode="auto">
          <a:xfrm>
            <a:off x="7596188" y="195263"/>
            <a:ext cx="1296987" cy="935037"/>
          </a:xfrm>
          <a:prstGeom prst="plus">
            <a:avLst>
              <a:gd name="adj" fmla="val 25000"/>
            </a:avLst>
          </a:prstGeom>
          <a:solidFill>
            <a:srgbClr val="04AEDA"/>
          </a:solidFill>
          <a:ln w="9525">
            <a:noFill/>
            <a:miter lim="800000"/>
            <a:headEnd/>
            <a:tailEnd/>
          </a:ln>
          <a:effectLst>
            <a:prstShdw prst="shdw17" dist="17961" dir="2700000">
              <a:srgbClr val="026883"/>
            </a:prstShdw>
          </a:effectLst>
        </p:spPr>
        <p:txBody>
          <a:bodyPr wrap="none" anchor="ctr"/>
          <a:lstStyle/>
          <a:p>
            <a:pPr algn="ctr"/>
            <a:r>
              <a:rPr lang="zh-CN" altLang="en-US" b="1" dirty="0">
                <a:solidFill>
                  <a:schemeClr val="bg1"/>
                </a:solidFill>
                <a:latin typeface="微软雅黑" pitchFamily="34" charset="-122"/>
                <a:ea typeface="微软雅黑" pitchFamily="34" charset="-122"/>
              </a:rPr>
              <a:t>基督教简介</a:t>
            </a:r>
          </a:p>
        </p:txBody>
      </p:sp>
      <p:sp>
        <p:nvSpPr>
          <p:cNvPr id="23" name="矩形 22"/>
          <p:cNvSpPr/>
          <p:nvPr/>
        </p:nvSpPr>
        <p:spPr>
          <a:xfrm>
            <a:off x="179512" y="123478"/>
            <a:ext cx="3096344" cy="425758"/>
          </a:xfrm>
          <a:prstGeom prst="rect">
            <a:avLst/>
          </a:prstGeom>
        </p:spPr>
        <p:txBody>
          <a:bodyPr wrap="square">
            <a:spAutoFit/>
          </a:bodyPr>
          <a:lstStyle/>
          <a:p>
            <a:pPr>
              <a:lnSpc>
                <a:spcPts val="2563"/>
              </a:lnSpc>
            </a:pPr>
            <a:r>
              <a:rPr lang="zh-CN" altLang="en-US" sz="2400" b="1" dirty="0" smtClean="0">
                <a:latin typeface="微软雅黑" pitchFamily="34" charset="-122"/>
                <a:ea typeface="微软雅黑" pitchFamily="34" charset="-122"/>
              </a:rPr>
              <a:t>第三节    西学东渐</a:t>
            </a:r>
            <a:endParaRPr lang="zh-CN" altLang="en-US" sz="2400" dirty="0">
              <a:latin typeface="微软雅黑" pitchFamily="34" charset="-122"/>
              <a:ea typeface="微软雅黑" pitchFamily="34" charset="-122"/>
              <a:cs typeface="微软雅黑"/>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5"/>
          <p:cNvSpPr txBox="1">
            <a:spLocks noChangeArrowheads="1"/>
          </p:cNvSpPr>
          <p:nvPr/>
        </p:nvSpPr>
        <p:spPr bwMode="auto">
          <a:xfrm>
            <a:off x="0" y="0"/>
            <a:ext cx="8358188" cy="1220847"/>
          </a:xfrm>
          <a:prstGeom prst="rect">
            <a:avLst/>
          </a:prstGeom>
          <a:noFill/>
          <a:ln w="9525">
            <a:noFill/>
            <a:miter lim="800000"/>
            <a:headEnd/>
            <a:tailEnd/>
          </a:ln>
        </p:spPr>
        <p:txBody>
          <a:bodyPr>
            <a:spAutoFit/>
          </a:bodyPr>
          <a:lstStyle/>
          <a:p>
            <a:pPr marL="457200" indent="-457200">
              <a:lnSpc>
                <a:spcPts val="3600"/>
              </a:lnSpc>
            </a:pPr>
            <a:r>
              <a:rPr lang="zh-CN" altLang="en-US" sz="2000" b="1" dirty="0">
                <a:latin typeface="微软雅黑" pitchFamily="34" charset="-122"/>
                <a:ea typeface="微软雅黑" pitchFamily="34" charset="-122"/>
              </a:rPr>
              <a:t>第一节   明清时期中西关系的时代背景</a:t>
            </a:r>
            <a:endParaRPr lang="en-US" altLang="zh-CN" sz="2000" dirty="0">
              <a:latin typeface="微软雅黑" pitchFamily="34" charset="-122"/>
              <a:ea typeface="微软雅黑" pitchFamily="34" charset="-122"/>
              <a:cs typeface="微软雅黑"/>
            </a:endParaRPr>
          </a:p>
          <a:p>
            <a:pPr marL="457200" indent="-457200">
              <a:lnSpc>
                <a:spcPts val="2563"/>
              </a:lnSpc>
            </a:pPr>
            <a:endParaRPr lang="en-US" altLang="zh-CN" sz="2000" dirty="0">
              <a:latin typeface="微软雅黑"/>
              <a:ea typeface="微软雅黑"/>
              <a:cs typeface="微软雅黑"/>
            </a:endParaRPr>
          </a:p>
          <a:p>
            <a:pPr marL="457200" indent="-457200" eaLnBrk="0" hangingPunct="0">
              <a:lnSpc>
                <a:spcPts val="2600"/>
              </a:lnSpc>
            </a:pPr>
            <a:r>
              <a:rPr lang="zh-CN" altLang="en-US" sz="1600" dirty="0">
                <a:latin typeface="微软雅黑"/>
                <a:ea typeface="微软雅黑"/>
                <a:cs typeface="微软雅黑"/>
              </a:rPr>
              <a:t>                                               </a:t>
            </a:r>
            <a:endParaRPr lang="en-US" altLang="zh-CN" sz="1600" dirty="0">
              <a:latin typeface="微软雅黑"/>
              <a:ea typeface="微软雅黑"/>
              <a:cs typeface="微软雅黑"/>
            </a:endParaRPr>
          </a:p>
        </p:txBody>
      </p:sp>
      <p:sp>
        <p:nvSpPr>
          <p:cNvPr id="31746"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39" name="直接连接符 38"/>
          <p:cNvCxnSpPr/>
          <p:nvPr/>
        </p:nvCxnSpPr>
        <p:spPr>
          <a:xfrm flipH="1">
            <a:off x="214313" y="571500"/>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5" name="内容占位符 2"/>
          <p:cNvSpPr txBox="1">
            <a:spLocks/>
          </p:cNvSpPr>
          <p:nvPr/>
        </p:nvSpPr>
        <p:spPr>
          <a:xfrm>
            <a:off x="2700338" y="555625"/>
            <a:ext cx="5715000" cy="3500438"/>
          </a:xfrm>
          <a:prstGeom prst="rect">
            <a:avLst/>
          </a:prstGeom>
        </p:spPr>
        <p:txBody>
          <a:bodyPr anchor="b">
            <a:normAutofit/>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endParaRPr lang="zh-CN" altLang="en-US" dirty="0">
              <a:solidFill>
                <a:schemeClr val="tx1">
                  <a:tint val="75000"/>
                </a:schemeClr>
              </a:solidFill>
              <a:latin typeface="微软雅黑" pitchFamily="34" charset="-122"/>
              <a:ea typeface="微软雅黑" pitchFamily="34" charset="-122"/>
            </a:endParaRPr>
          </a:p>
        </p:txBody>
      </p:sp>
      <p:sp>
        <p:nvSpPr>
          <p:cNvPr id="31750" name="矩形 46"/>
          <p:cNvSpPr>
            <a:spLocks noChangeArrowheads="1"/>
          </p:cNvSpPr>
          <p:nvPr/>
        </p:nvSpPr>
        <p:spPr bwMode="auto">
          <a:xfrm>
            <a:off x="3635375" y="1563688"/>
            <a:ext cx="4357688" cy="366712"/>
          </a:xfrm>
          <a:prstGeom prst="rect">
            <a:avLst/>
          </a:prstGeom>
          <a:noFill/>
          <a:ln w="9525">
            <a:noFill/>
            <a:miter lim="800000"/>
            <a:headEnd/>
            <a:tailEnd/>
          </a:ln>
        </p:spPr>
        <p:txBody>
          <a:bodyPr>
            <a:spAutoFit/>
          </a:bodyPr>
          <a:lstStyle/>
          <a:p>
            <a:r>
              <a:rPr lang="zh-CN" altLang="en-US">
                <a:latin typeface="微软雅黑"/>
                <a:ea typeface="微软雅黑"/>
                <a:cs typeface="微软雅黑"/>
              </a:rPr>
              <a:t>     </a:t>
            </a:r>
          </a:p>
        </p:txBody>
      </p:sp>
      <p:sp>
        <p:nvSpPr>
          <p:cNvPr id="31751" name="Rectangle 1"/>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31753" name="Rectangle 26"/>
          <p:cNvSpPr>
            <a:spLocks noChangeArrowheads="1"/>
          </p:cNvSpPr>
          <p:nvPr/>
        </p:nvSpPr>
        <p:spPr bwMode="auto">
          <a:xfrm>
            <a:off x="179388" y="627063"/>
            <a:ext cx="6169025" cy="366712"/>
          </a:xfrm>
          <a:prstGeom prst="rect">
            <a:avLst/>
          </a:prstGeom>
          <a:noFill/>
          <a:ln w="9525">
            <a:noFill/>
            <a:miter lim="800000"/>
            <a:headEnd/>
            <a:tailEnd/>
          </a:ln>
        </p:spPr>
        <p:txBody>
          <a:bodyPr wrap="none" anchor="ctr">
            <a:spAutoFit/>
          </a:bodyPr>
          <a:lstStyle/>
          <a:p>
            <a:r>
              <a:rPr lang="zh-CN" altLang="en-US" b="1" dirty="0">
                <a:latin typeface="微软雅黑" pitchFamily="34" charset="-122"/>
                <a:ea typeface="微软雅黑" pitchFamily="34" charset="-122"/>
              </a:rPr>
              <a:t>一、国际背景：西方资本主义制度的建立和海外扩张的加剧</a:t>
            </a:r>
          </a:p>
        </p:txBody>
      </p:sp>
      <p:sp>
        <p:nvSpPr>
          <p:cNvPr id="31754" name="AutoShape 20"/>
          <p:cNvSpPr>
            <a:spLocks noChangeArrowheads="1"/>
          </p:cNvSpPr>
          <p:nvPr/>
        </p:nvSpPr>
        <p:spPr bwMode="auto">
          <a:xfrm>
            <a:off x="1547813" y="1276350"/>
            <a:ext cx="4681537" cy="503238"/>
          </a:xfrm>
          <a:prstGeom prst="bevel">
            <a:avLst>
              <a:gd name="adj" fmla="val 12500"/>
            </a:avLst>
          </a:prstGeom>
          <a:solidFill>
            <a:srgbClr val="09BFFF"/>
          </a:solidFill>
          <a:ln w="9525">
            <a:noFill/>
            <a:miter lim="800000"/>
            <a:headEnd/>
            <a:tailEnd/>
          </a:ln>
          <a:effectLst>
            <a:prstShdw prst="shdw17" dist="17961" dir="2700000">
              <a:srgbClr val="057399"/>
            </a:prstShdw>
          </a:effectLst>
        </p:spPr>
        <p:txBody>
          <a:bodyPr wrap="none" anchor="ctr"/>
          <a:lstStyle/>
          <a:p>
            <a:endParaRPr lang="zh-CN" altLang="en-US"/>
          </a:p>
        </p:txBody>
      </p:sp>
      <p:sp>
        <p:nvSpPr>
          <p:cNvPr id="91157" name="Rectangle 21"/>
          <p:cNvSpPr>
            <a:spLocks noChangeArrowheads="1"/>
          </p:cNvSpPr>
          <p:nvPr/>
        </p:nvSpPr>
        <p:spPr bwMode="auto">
          <a:xfrm>
            <a:off x="1619250" y="1347788"/>
            <a:ext cx="4535488" cy="358775"/>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lnSpc>
                <a:spcPct val="250000"/>
              </a:lnSpc>
              <a:defRPr/>
            </a:pPr>
            <a:r>
              <a:rPr lang="zh-CN" altLang="en-US" b="1" dirty="0" smtClean="0">
                <a:latin typeface="微软雅黑" pitchFamily="34" charset="-122"/>
                <a:ea typeface="微软雅黑" pitchFamily="34" charset="-122"/>
              </a:rPr>
              <a:t>欧</a:t>
            </a:r>
            <a:r>
              <a:rPr lang="zh-CN" altLang="en-US" b="1" dirty="0">
                <a:latin typeface="微软雅黑" pitchFamily="34" charset="-122"/>
                <a:ea typeface="微软雅黑" pitchFamily="34" charset="-122"/>
              </a:rPr>
              <a:t>洲人进行海上扩张的动力及原因</a:t>
            </a:r>
            <a:endParaRPr lang="zh-CN" altLang="en-US" dirty="0">
              <a:latin typeface="微软雅黑" pitchFamily="34" charset="-122"/>
              <a:ea typeface="微软雅黑" pitchFamily="34" charset="-122"/>
            </a:endParaRPr>
          </a:p>
          <a:p>
            <a:pPr algn="ctr">
              <a:defRPr/>
            </a:pPr>
            <a:endParaRPr lang="zh-CN" altLang="en-US" sz="1400" dirty="0"/>
          </a:p>
        </p:txBody>
      </p:sp>
      <p:sp>
        <p:nvSpPr>
          <p:cNvPr id="2" name="矩形 64"/>
          <p:cNvSpPr/>
          <p:nvPr/>
        </p:nvSpPr>
        <p:spPr>
          <a:xfrm>
            <a:off x="755650" y="2139950"/>
            <a:ext cx="1439863" cy="228600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4" name="矩形 64"/>
          <p:cNvSpPr/>
          <p:nvPr/>
        </p:nvSpPr>
        <p:spPr>
          <a:xfrm>
            <a:off x="2484438" y="2139950"/>
            <a:ext cx="1439862" cy="228600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5" name="矩形 64"/>
          <p:cNvSpPr/>
          <p:nvPr/>
        </p:nvSpPr>
        <p:spPr>
          <a:xfrm>
            <a:off x="4140200" y="2139950"/>
            <a:ext cx="1439863" cy="228600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6" name="矩形 64"/>
          <p:cNvSpPr/>
          <p:nvPr/>
        </p:nvSpPr>
        <p:spPr>
          <a:xfrm>
            <a:off x="5795963" y="2139950"/>
            <a:ext cx="1439862" cy="228600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3" name="矩形 3"/>
          <p:cNvSpPr/>
          <p:nvPr/>
        </p:nvSpPr>
        <p:spPr>
          <a:xfrm>
            <a:off x="755650" y="2139950"/>
            <a:ext cx="1439863" cy="358775"/>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000"/>
              </a:lnSpc>
              <a:defRPr/>
            </a:pPr>
            <a:r>
              <a:rPr lang="en-US" altLang="zh-CN">
                <a:solidFill>
                  <a:schemeClr val="tx1"/>
                </a:solidFill>
                <a:latin typeface="Arial" charset="0"/>
              </a:rPr>
              <a:t>1</a:t>
            </a:r>
          </a:p>
        </p:txBody>
      </p:sp>
      <p:sp>
        <p:nvSpPr>
          <p:cNvPr id="7" name="矩形 3"/>
          <p:cNvSpPr/>
          <p:nvPr/>
        </p:nvSpPr>
        <p:spPr>
          <a:xfrm>
            <a:off x="2484438" y="2139950"/>
            <a:ext cx="1439862" cy="358775"/>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000"/>
              </a:lnSpc>
              <a:defRPr/>
            </a:pPr>
            <a:r>
              <a:rPr lang="en-US" altLang="zh-CN">
                <a:solidFill>
                  <a:schemeClr val="tx1"/>
                </a:solidFill>
                <a:latin typeface="Arial" charset="0"/>
              </a:rPr>
              <a:t>2</a:t>
            </a:r>
          </a:p>
        </p:txBody>
      </p:sp>
      <p:sp>
        <p:nvSpPr>
          <p:cNvPr id="8" name="矩形 3"/>
          <p:cNvSpPr/>
          <p:nvPr/>
        </p:nvSpPr>
        <p:spPr>
          <a:xfrm>
            <a:off x="4140200" y="2139950"/>
            <a:ext cx="1439863" cy="358775"/>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000"/>
              </a:lnSpc>
              <a:defRPr/>
            </a:pPr>
            <a:r>
              <a:rPr lang="en-US" altLang="zh-CN">
                <a:solidFill>
                  <a:schemeClr val="tx1"/>
                </a:solidFill>
                <a:latin typeface="Arial" charset="0"/>
              </a:rPr>
              <a:t>3</a:t>
            </a:r>
          </a:p>
        </p:txBody>
      </p:sp>
      <p:sp>
        <p:nvSpPr>
          <p:cNvPr id="9" name="矩形 3"/>
          <p:cNvSpPr/>
          <p:nvPr/>
        </p:nvSpPr>
        <p:spPr>
          <a:xfrm>
            <a:off x="5795963" y="2139950"/>
            <a:ext cx="1439862" cy="358775"/>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000"/>
              </a:lnSpc>
              <a:defRPr/>
            </a:pPr>
            <a:r>
              <a:rPr lang="en-US" altLang="zh-CN">
                <a:solidFill>
                  <a:schemeClr val="tx1"/>
                </a:solidFill>
                <a:latin typeface="Arial" charset="0"/>
              </a:rPr>
              <a:t>4</a:t>
            </a:r>
          </a:p>
        </p:txBody>
      </p:sp>
      <p:sp>
        <p:nvSpPr>
          <p:cNvPr id="31764" name="Rectangle 40"/>
          <p:cNvSpPr>
            <a:spLocks noChangeArrowheads="1"/>
          </p:cNvSpPr>
          <p:nvPr/>
        </p:nvSpPr>
        <p:spPr bwMode="auto">
          <a:xfrm>
            <a:off x="755576" y="2499742"/>
            <a:ext cx="1366838" cy="1731051"/>
          </a:xfrm>
          <a:prstGeom prst="rect">
            <a:avLst/>
          </a:prstGeom>
          <a:noFill/>
          <a:ln w="9525">
            <a:noFill/>
            <a:miter lim="800000"/>
            <a:headEnd/>
            <a:tailEnd/>
          </a:ln>
        </p:spPr>
        <p:txBody>
          <a:bodyPr anchor="ctr">
            <a:spAutoFit/>
          </a:bodyPr>
          <a:lstStyle/>
          <a:p>
            <a:pPr>
              <a:lnSpc>
                <a:spcPts val="2600"/>
              </a:lnSpc>
            </a:pPr>
            <a:r>
              <a:rPr lang="zh-CN" altLang="en-US" b="1" dirty="0">
                <a:latin typeface="微软雅黑" pitchFamily="34" charset="-122"/>
                <a:ea typeface="微软雅黑" pitchFamily="34" charset="-122"/>
              </a:rPr>
              <a:t>资本主义制度的建立是欧洲国家进行海外扩张的本质要求 </a:t>
            </a:r>
          </a:p>
        </p:txBody>
      </p:sp>
      <p:sp>
        <p:nvSpPr>
          <p:cNvPr id="31765" name="Rectangle 41"/>
          <p:cNvSpPr>
            <a:spLocks noChangeArrowheads="1"/>
          </p:cNvSpPr>
          <p:nvPr/>
        </p:nvSpPr>
        <p:spPr bwMode="auto">
          <a:xfrm>
            <a:off x="2483768" y="2499742"/>
            <a:ext cx="1439862" cy="1731051"/>
          </a:xfrm>
          <a:prstGeom prst="rect">
            <a:avLst/>
          </a:prstGeom>
          <a:noFill/>
          <a:ln w="9525">
            <a:noFill/>
            <a:miter lim="800000"/>
            <a:headEnd/>
            <a:tailEnd/>
          </a:ln>
        </p:spPr>
        <p:txBody>
          <a:bodyPr anchor="ctr">
            <a:spAutoFit/>
          </a:bodyPr>
          <a:lstStyle/>
          <a:p>
            <a:pPr>
              <a:lnSpc>
                <a:spcPts val="2600"/>
              </a:lnSpc>
            </a:pPr>
            <a:r>
              <a:rPr lang="zh-CN" altLang="en-US" b="1" dirty="0">
                <a:latin typeface="微软雅黑" pitchFamily="34" charset="-122"/>
                <a:ea typeface="微软雅黑" pitchFamily="34" charset="-122"/>
              </a:rPr>
              <a:t>西方人对新的殖民地和财富的渴望是对外扩张又一大动力 </a:t>
            </a:r>
          </a:p>
        </p:txBody>
      </p:sp>
      <p:sp>
        <p:nvSpPr>
          <p:cNvPr id="31766" name="Rectangle 42"/>
          <p:cNvSpPr>
            <a:spLocks noChangeArrowheads="1"/>
          </p:cNvSpPr>
          <p:nvPr/>
        </p:nvSpPr>
        <p:spPr bwMode="auto">
          <a:xfrm>
            <a:off x="4139952" y="2499742"/>
            <a:ext cx="1514475" cy="1917000"/>
          </a:xfrm>
          <a:prstGeom prst="rect">
            <a:avLst/>
          </a:prstGeom>
          <a:noFill/>
          <a:ln w="9525">
            <a:noFill/>
            <a:miter lim="800000"/>
            <a:headEnd/>
            <a:tailEnd/>
          </a:ln>
        </p:spPr>
        <p:txBody>
          <a:bodyPr anchor="ctr">
            <a:spAutoFit/>
          </a:bodyPr>
          <a:lstStyle/>
          <a:p>
            <a:pPr>
              <a:lnSpc>
                <a:spcPts val="2400"/>
              </a:lnSpc>
            </a:pPr>
            <a:r>
              <a:rPr lang="zh-CN" altLang="en-US" b="1" dirty="0">
                <a:latin typeface="微软雅黑" pitchFamily="34" charset="-122"/>
                <a:ea typeface="微软雅黑" pitchFamily="34" charset="-122"/>
              </a:rPr>
              <a:t>新航路的开辟及航海技术的进步为欧洲国家进行海外扩张提供了可能 </a:t>
            </a:r>
          </a:p>
        </p:txBody>
      </p:sp>
      <p:sp>
        <p:nvSpPr>
          <p:cNvPr id="31767" name="Rectangle 43"/>
          <p:cNvSpPr>
            <a:spLocks noChangeArrowheads="1"/>
          </p:cNvSpPr>
          <p:nvPr/>
        </p:nvSpPr>
        <p:spPr bwMode="auto">
          <a:xfrm>
            <a:off x="5796136" y="2499742"/>
            <a:ext cx="1441450" cy="1917000"/>
          </a:xfrm>
          <a:prstGeom prst="rect">
            <a:avLst/>
          </a:prstGeom>
          <a:noFill/>
          <a:ln w="9525">
            <a:noFill/>
            <a:miter lim="800000"/>
            <a:headEnd/>
            <a:tailEnd/>
          </a:ln>
        </p:spPr>
        <p:txBody>
          <a:bodyPr anchor="ctr">
            <a:spAutoFit/>
          </a:bodyPr>
          <a:lstStyle/>
          <a:p>
            <a:pPr>
              <a:lnSpc>
                <a:spcPts val="2400"/>
              </a:lnSpc>
            </a:pPr>
            <a:r>
              <a:rPr lang="zh-CN" altLang="en-US" b="1" dirty="0">
                <a:latin typeface="微软雅黑" pitchFamily="34" charset="-122"/>
                <a:ea typeface="微软雅黑" pitchFamily="34" charset="-122"/>
              </a:rPr>
              <a:t>西方宗教改革运动成为天主教在思想文化上进行海外扩张的直接动力 </a:t>
            </a:r>
          </a:p>
        </p:txBody>
      </p:sp>
      <p:sp>
        <p:nvSpPr>
          <p:cNvPr id="31768" name="Line 27"/>
          <p:cNvSpPr>
            <a:spLocks noChangeShapeType="1"/>
          </p:cNvSpPr>
          <p:nvPr/>
        </p:nvSpPr>
        <p:spPr bwMode="auto">
          <a:xfrm flipH="1">
            <a:off x="1476375" y="1779588"/>
            <a:ext cx="2447925" cy="360362"/>
          </a:xfrm>
          <a:prstGeom prst="line">
            <a:avLst/>
          </a:prstGeom>
          <a:noFill/>
          <a:ln w="9525">
            <a:solidFill>
              <a:srgbClr val="33CCFF"/>
            </a:solidFill>
            <a:round/>
            <a:headEnd/>
            <a:tailEnd type="triangle" w="med" len="med"/>
          </a:ln>
          <a:effectLst>
            <a:prstShdw prst="shdw17" dist="17961" dir="2700000">
              <a:srgbClr val="1F7A99"/>
            </a:prstShdw>
          </a:effectLst>
        </p:spPr>
        <p:txBody>
          <a:bodyPr/>
          <a:lstStyle/>
          <a:p>
            <a:endParaRPr lang="zh-CN" altLang="en-US"/>
          </a:p>
        </p:txBody>
      </p:sp>
      <p:sp>
        <p:nvSpPr>
          <p:cNvPr id="31769" name="Line 27"/>
          <p:cNvSpPr>
            <a:spLocks noChangeShapeType="1"/>
          </p:cNvSpPr>
          <p:nvPr/>
        </p:nvSpPr>
        <p:spPr bwMode="auto">
          <a:xfrm flipH="1">
            <a:off x="3203575" y="1779588"/>
            <a:ext cx="720725" cy="360362"/>
          </a:xfrm>
          <a:prstGeom prst="line">
            <a:avLst/>
          </a:prstGeom>
          <a:noFill/>
          <a:ln w="9525">
            <a:solidFill>
              <a:srgbClr val="33CCFF"/>
            </a:solidFill>
            <a:round/>
            <a:headEnd/>
            <a:tailEnd type="triangle" w="med" len="med"/>
          </a:ln>
          <a:effectLst>
            <a:prstShdw prst="shdw17" dist="17961" dir="2700000">
              <a:srgbClr val="1F7A99"/>
            </a:prstShdw>
          </a:effectLst>
        </p:spPr>
        <p:txBody>
          <a:bodyPr/>
          <a:lstStyle/>
          <a:p>
            <a:endParaRPr lang="zh-CN" altLang="en-US"/>
          </a:p>
        </p:txBody>
      </p:sp>
      <p:sp>
        <p:nvSpPr>
          <p:cNvPr id="31770" name="Line 28"/>
          <p:cNvSpPr>
            <a:spLocks noChangeShapeType="1"/>
          </p:cNvSpPr>
          <p:nvPr/>
        </p:nvSpPr>
        <p:spPr bwMode="auto">
          <a:xfrm>
            <a:off x="3995738" y="1779588"/>
            <a:ext cx="2520950" cy="360362"/>
          </a:xfrm>
          <a:prstGeom prst="line">
            <a:avLst/>
          </a:prstGeom>
          <a:noFill/>
          <a:ln w="9525">
            <a:solidFill>
              <a:srgbClr val="33CCFF"/>
            </a:solidFill>
            <a:round/>
            <a:headEnd/>
            <a:tailEnd type="triangle" w="med" len="med"/>
          </a:ln>
          <a:effectLst>
            <a:prstShdw prst="shdw17" dist="17961" dir="2700000">
              <a:srgbClr val="1F7A99"/>
            </a:prstShdw>
          </a:effectLst>
        </p:spPr>
        <p:txBody>
          <a:bodyPr/>
          <a:lstStyle/>
          <a:p>
            <a:endParaRPr lang="zh-CN" altLang="en-US"/>
          </a:p>
        </p:txBody>
      </p:sp>
      <p:sp>
        <p:nvSpPr>
          <p:cNvPr id="31771" name="Line 28"/>
          <p:cNvSpPr>
            <a:spLocks noChangeShapeType="1"/>
          </p:cNvSpPr>
          <p:nvPr/>
        </p:nvSpPr>
        <p:spPr bwMode="auto">
          <a:xfrm>
            <a:off x="3995738" y="1779588"/>
            <a:ext cx="863600" cy="360362"/>
          </a:xfrm>
          <a:prstGeom prst="line">
            <a:avLst/>
          </a:prstGeom>
          <a:noFill/>
          <a:ln w="9525">
            <a:solidFill>
              <a:srgbClr val="33CCFF"/>
            </a:solidFill>
            <a:round/>
            <a:headEnd/>
            <a:tailEnd type="triangle" w="med" len="med"/>
          </a:ln>
          <a:effectLst>
            <a:prstShdw prst="shdw17" dist="17961" dir="2700000">
              <a:srgbClr val="1F7A99"/>
            </a:prstShdw>
          </a:effectLst>
        </p:spPr>
        <p:txBody>
          <a:bodyPr/>
          <a:lstStyle/>
          <a:p>
            <a:endParaRPr lang="zh-CN" altLang="en-US"/>
          </a:p>
        </p:txBody>
      </p:sp>
      <p:pic>
        <p:nvPicPr>
          <p:cNvPr id="31772" name="Picture 9" descr="C:\Users\iamisis\Desktop\MetroStation_2.0_XiaZaiBa\metrostation_by_yankoa-d312tty\PNG\Navigation\blue\MB_0014_world1.png"/>
          <p:cNvPicPr>
            <a:picLocks noChangeAspect="1" noChangeArrowheads="1"/>
          </p:cNvPicPr>
          <p:nvPr/>
        </p:nvPicPr>
        <p:blipFill>
          <a:blip r:embed="rId3" cstate="print"/>
          <a:srcRect/>
          <a:stretch>
            <a:fillRect/>
          </a:stretch>
        </p:blipFill>
        <p:spPr bwMode="auto">
          <a:xfrm>
            <a:off x="7164388" y="195263"/>
            <a:ext cx="1789112" cy="1728787"/>
          </a:xfrm>
          <a:prstGeom prst="rect">
            <a:avLst/>
          </a:prstGeom>
          <a:noFill/>
          <a:ln w="9525">
            <a:noFill/>
            <a:miter lim="800000"/>
            <a:headEnd/>
            <a:tailEnd/>
          </a:ln>
        </p:spPr>
      </p:pic>
      <p:sp>
        <p:nvSpPr>
          <p:cNvPr id="70694" name="Rectangle 38"/>
          <p:cNvSpPr>
            <a:spLocks noChangeArrowheads="1"/>
          </p:cNvSpPr>
          <p:nvPr/>
        </p:nvSpPr>
        <p:spPr bwMode="auto">
          <a:xfrm>
            <a:off x="7740650" y="339725"/>
            <a:ext cx="644525"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a:latin typeface="微软雅黑" pitchFamily="34" charset="-122"/>
                <a:ea typeface="微软雅黑" pitchFamily="34" charset="-122"/>
              </a:rPr>
              <a:t>国际</a:t>
            </a:r>
          </a:p>
        </p:txBody>
      </p:sp>
      <p:sp>
        <p:nvSpPr>
          <p:cNvPr id="70695" name="Rectangle 39"/>
          <p:cNvSpPr>
            <a:spLocks noChangeArrowheads="1"/>
          </p:cNvSpPr>
          <p:nvPr/>
        </p:nvSpPr>
        <p:spPr bwMode="auto">
          <a:xfrm>
            <a:off x="7740650" y="1276350"/>
            <a:ext cx="644525"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a:latin typeface="微软雅黑" pitchFamily="34" charset="-122"/>
                <a:ea typeface="微软雅黑" pitchFamily="34" charset="-122"/>
              </a:rPr>
              <a:t>背景</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11</a:t>
            </a:r>
            <a:endParaRPr lang="es-ES" altLang="zh-CN" sz="1200" b="1">
              <a:solidFill>
                <a:srgbClr val="04AEDA"/>
              </a:solidFill>
              <a:latin typeface="Calibri" pitchFamily="34" charset="0"/>
            </a:endParaRPr>
          </a:p>
        </p:txBody>
      </p:sp>
      <p:cxnSp>
        <p:nvCxnSpPr>
          <p:cNvPr id="36" name="直接连接符 35"/>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71683"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71684" name="内容占位符 2"/>
          <p:cNvSpPr txBox="1">
            <a:spLocks/>
          </p:cNvSpPr>
          <p:nvPr/>
        </p:nvSpPr>
        <p:spPr bwMode="auto">
          <a:xfrm>
            <a:off x="3563888" y="987574"/>
            <a:ext cx="5072062" cy="857250"/>
          </a:xfrm>
          <a:prstGeom prst="rect">
            <a:avLst/>
          </a:prstGeom>
          <a:noFill/>
          <a:ln w="9525">
            <a:noFill/>
            <a:miter lim="800000"/>
            <a:headEnd/>
            <a:tailEnd/>
          </a:ln>
        </p:spPr>
        <p:txBody>
          <a:bodyPr anchor="b"/>
          <a:lstStyle/>
          <a:p>
            <a:pPr>
              <a:lnSpc>
                <a:spcPct val="150000"/>
              </a:lnSpc>
              <a:spcBef>
                <a:spcPct val="20000"/>
              </a:spcBef>
            </a:pPr>
            <a:endParaRPr lang="en-US" altLang="zh-CN" sz="1600">
              <a:latin typeface="微软雅黑"/>
              <a:ea typeface="微软雅黑"/>
              <a:cs typeface="微软雅黑"/>
            </a:endParaRPr>
          </a:p>
        </p:txBody>
      </p:sp>
      <p:sp>
        <p:nvSpPr>
          <p:cNvPr id="73758" name="Rectangle 30"/>
          <p:cNvSpPr>
            <a:spLocks noChangeArrowheads="1"/>
          </p:cNvSpPr>
          <p:nvPr/>
        </p:nvSpPr>
        <p:spPr bwMode="auto">
          <a:xfrm>
            <a:off x="179388" y="123825"/>
            <a:ext cx="7848600" cy="75918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ts val="2563"/>
              </a:lnSpc>
              <a:defRPr/>
            </a:pPr>
            <a:r>
              <a:rPr lang="zh-CN" altLang="en-US" sz="2400" b="1" dirty="0">
                <a:latin typeface="微软雅黑" pitchFamily="34" charset="-122"/>
                <a:ea typeface="微软雅黑" pitchFamily="34" charset="-122"/>
              </a:rPr>
              <a:t>第三节  </a:t>
            </a:r>
            <a:r>
              <a:rPr lang="zh-CN" altLang="en-US" sz="2400" b="1" dirty="0" smtClean="0">
                <a:latin typeface="微软雅黑" pitchFamily="34" charset="-122"/>
                <a:ea typeface="微软雅黑" pitchFamily="34" charset="-122"/>
              </a:rPr>
              <a:t>  西</a:t>
            </a:r>
            <a:r>
              <a:rPr lang="zh-CN" altLang="en-US" sz="2400" b="1" dirty="0">
                <a:latin typeface="微软雅黑" pitchFamily="34" charset="-122"/>
                <a:ea typeface="微软雅黑" pitchFamily="34" charset="-122"/>
              </a:rPr>
              <a:t>学东渐</a:t>
            </a:r>
            <a:endParaRPr lang="en-US" altLang="zh-CN" sz="2400" dirty="0">
              <a:latin typeface="微软雅黑" pitchFamily="34" charset="-122"/>
              <a:ea typeface="微软雅黑" pitchFamily="34" charset="-122"/>
            </a:endParaRPr>
          </a:p>
          <a:p>
            <a:pPr>
              <a:lnSpc>
                <a:spcPts val="2563"/>
              </a:lnSpc>
              <a:defRPr/>
            </a:pPr>
            <a:endParaRPr lang="zh-CN" altLang="en-US" sz="2000" b="1" dirty="0">
              <a:latin typeface="微软雅黑" pitchFamily="34" charset="-122"/>
              <a:ea typeface="微软雅黑" pitchFamily="34" charset="-122"/>
            </a:endParaRPr>
          </a:p>
        </p:txBody>
      </p:sp>
      <p:sp>
        <p:nvSpPr>
          <p:cNvPr id="73759" name="Rectangle 31"/>
          <p:cNvSpPr>
            <a:spLocks noChangeArrowheads="1"/>
          </p:cNvSpPr>
          <p:nvPr/>
        </p:nvSpPr>
        <p:spPr bwMode="auto">
          <a:xfrm>
            <a:off x="323850" y="700088"/>
            <a:ext cx="18415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endParaRPr lang="zh-CN" altLang="en-US" b="1"/>
          </a:p>
        </p:txBody>
      </p:sp>
      <p:sp>
        <p:nvSpPr>
          <p:cNvPr id="71689" name="AutoShape 34"/>
          <p:cNvSpPr>
            <a:spLocks noChangeArrowheads="1"/>
          </p:cNvSpPr>
          <p:nvPr/>
        </p:nvSpPr>
        <p:spPr bwMode="auto">
          <a:xfrm>
            <a:off x="1763688" y="699542"/>
            <a:ext cx="864095" cy="504056"/>
          </a:xfrm>
          <a:prstGeom prst="horizontalScroll">
            <a:avLst>
              <a:gd name="adj" fmla="val 12500"/>
            </a:avLst>
          </a:prstGeom>
          <a:solidFill>
            <a:srgbClr val="04AEDA"/>
          </a:solidFill>
          <a:ln w="9525">
            <a:solidFill>
              <a:srgbClr val="04AEDA"/>
            </a:solidFill>
            <a:round/>
            <a:headEnd/>
            <a:tailEnd/>
          </a:ln>
          <a:effectLst>
            <a:prstShdw prst="shdw17" dist="17961" dir="2700000">
              <a:srgbClr val="026883"/>
            </a:prstShdw>
          </a:effectLst>
        </p:spPr>
        <p:txBody>
          <a:bodyPr wrap="none" anchor="ctr"/>
          <a:lstStyle/>
          <a:p>
            <a:pPr algn="ctr"/>
            <a:r>
              <a:rPr lang="zh-CN" altLang="zh-CN" sz="1400" b="1" dirty="0" smtClean="0">
                <a:solidFill>
                  <a:schemeClr val="bg1"/>
                </a:solidFill>
                <a:latin typeface="微软雅黑" pitchFamily="34" charset="-122"/>
                <a:ea typeface="微软雅黑" pitchFamily="34" charset="-122"/>
              </a:rPr>
              <a:t>宗教特点</a:t>
            </a:r>
            <a:endParaRPr lang="zh-CN" altLang="en-US" sz="1400" b="1" dirty="0">
              <a:solidFill>
                <a:schemeClr val="bg1"/>
              </a:solidFill>
              <a:latin typeface="微软雅黑" pitchFamily="34" charset="-122"/>
              <a:ea typeface="微软雅黑" pitchFamily="34" charset="-122"/>
            </a:endParaRPr>
          </a:p>
        </p:txBody>
      </p:sp>
      <p:sp>
        <p:nvSpPr>
          <p:cNvPr id="71697" name="AutoShape 30"/>
          <p:cNvSpPr>
            <a:spLocks noChangeArrowheads="1"/>
          </p:cNvSpPr>
          <p:nvPr/>
        </p:nvSpPr>
        <p:spPr bwMode="auto">
          <a:xfrm>
            <a:off x="179512" y="2283718"/>
            <a:ext cx="1296143" cy="1080393"/>
          </a:xfrm>
          <a:prstGeom prst="plus">
            <a:avLst>
              <a:gd name="adj" fmla="val 25000"/>
            </a:avLst>
          </a:prstGeom>
          <a:solidFill>
            <a:srgbClr val="04AEDA"/>
          </a:solidFill>
          <a:ln w="9525">
            <a:noFill/>
            <a:miter lim="800000"/>
            <a:headEnd/>
            <a:tailEnd/>
          </a:ln>
          <a:effectLst>
            <a:prstShdw prst="shdw17" dist="17961" dir="2700000">
              <a:srgbClr val="026883"/>
            </a:prstShdw>
          </a:effectLst>
        </p:spPr>
        <p:txBody>
          <a:bodyPr wrap="none" anchor="ctr"/>
          <a:lstStyle/>
          <a:p>
            <a:pPr algn="ctr"/>
            <a:r>
              <a:rPr lang="zh-CN" altLang="en-US" sz="1600" b="1" dirty="0" smtClean="0">
                <a:solidFill>
                  <a:schemeClr val="bg1"/>
                </a:solidFill>
                <a:latin typeface="微软雅黑" pitchFamily="34" charset="-122"/>
                <a:ea typeface="微软雅黑" pitchFamily="34" charset="-122"/>
              </a:rPr>
              <a:t>东正教与</a:t>
            </a:r>
            <a:endParaRPr lang="en-US" altLang="zh-CN" sz="1600" b="1" dirty="0" smtClean="0">
              <a:solidFill>
                <a:schemeClr val="bg1"/>
              </a:solidFill>
              <a:latin typeface="微软雅黑" pitchFamily="34" charset="-122"/>
              <a:ea typeface="微软雅黑" pitchFamily="34" charset="-122"/>
            </a:endParaRPr>
          </a:p>
          <a:p>
            <a:pPr algn="ctr"/>
            <a:r>
              <a:rPr lang="zh-CN" altLang="en-US" sz="1600" b="1" dirty="0" smtClean="0">
                <a:solidFill>
                  <a:schemeClr val="bg1"/>
                </a:solidFill>
                <a:latin typeface="微软雅黑" pitchFamily="34" charset="-122"/>
                <a:ea typeface="微软雅黑" pitchFamily="34" charset="-122"/>
              </a:rPr>
              <a:t>天主教</a:t>
            </a:r>
            <a:endParaRPr lang="en-US" altLang="zh-CN" sz="1600" b="1" dirty="0" smtClean="0">
              <a:solidFill>
                <a:schemeClr val="bg1"/>
              </a:solidFill>
              <a:latin typeface="微软雅黑" pitchFamily="34" charset="-122"/>
              <a:ea typeface="微软雅黑" pitchFamily="34" charset="-122"/>
            </a:endParaRPr>
          </a:p>
          <a:p>
            <a:pPr algn="ctr"/>
            <a:r>
              <a:rPr lang="zh-CN" altLang="en-US" sz="1600" b="1" dirty="0" smtClean="0">
                <a:solidFill>
                  <a:schemeClr val="bg1"/>
                </a:solidFill>
                <a:latin typeface="微软雅黑" pitchFamily="34" charset="-122"/>
                <a:ea typeface="微软雅黑" pitchFamily="34" charset="-122"/>
              </a:rPr>
              <a:t>的区别</a:t>
            </a:r>
            <a:endParaRPr lang="zh-CN" altLang="en-US" sz="1600" b="1" dirty="0">
              <a:solidFill>
                <a:schemeClr val="bg1"/>
              </a:solidFill>
              <a:latin typeface="微软雅黑" pitchFamily="34" charset="-122"/>
              <a:ea typeface="微软雅黑" pitchFamily="34" charset="-122"/>
            </a:endParaRPr>
          </a:p>
        </p:txBody>
      </p:sp>
      <p:sp>
        <p:nvSpPr>
          <p:cNvPr id="6" name="矩形 23"/>
          <p:cNvSpPr/>
          <p:nvPr/>
        </p:nvSpPr>
        <p:spPr>
          <a:xfrm>
            <a:off x="2699792" y="699542"/>
            <a:ext cx="3024336" cy="43180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4" name="矩形 23"/>
          <p:cNvSpPr/>
          <p:nvPr/>
        </p:nvSpPr>
        <p:spPr>
          <a:xfrm>
            <a:off x="3851920" y="123478"/>
            <a:ext cx="1081088" cy="43180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5" name="矩形 23"/>
          <p:cNvSpPr/>
          <p:nvPr/>
        </p:nvSpPr>
        <p:spPr>
          <a:xfrm>
            <a:off x="7092280" y="123478"/>
            <a:ext cx="1081088" cy="43180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157748" name="Rectangle 52"/>
          <p:cNvSpPr>
            <a:spLocks noChangeArrowheads="1"/>
          </p:cNvSpPr>
          <p:nvPr/>
        </p:nvSpPr>
        <p:spPr bwMode="auto">
          <a:xfrm>
            <a:off x="4427538" y="2859088"/>
            <a:ext cx="18415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endParaRPr lang="zh-CN" altLang="en-US" b="1"/>
          </a:p>
          <a:p>
            <a:pPr>
              <a:defRPr/>
            </a:pPr>
            <a:endParaRPr lang="zh-CN" altLang="en-US" b="1"/>
          </a:p>
        </p:txBody>
      </p:sp>
      <p:sp>
        <p:nvSpPr>
          <p:cNvPr id="37" name="矩形 36"/>
          <p:cNvSpPr/>
          <p:nvPr/>
        </p:nvSpPr>
        <p:spPr>
          <a:xfrm>
            <a:off x="3923928" y="123478"/>
            <a:ext cx="877163" cy="425758"/>
          </a:xfrm>
          <a:prstGeom prst="rect">
            <a:avLst/>
          </a:prstGeom>
        </p:spPr>
        <p:txBody>
          <a:bodyPr wrap="none">
            <a:spAutoFit/>
          </a:bodyPr>
          <a:lstStyle/>
          <a:p>
            <a:pPr>
              <a:lnSpc>
                <a:spcPts val="2600"/>
              </a:lnSpc>
              <a:defRPr/>
            </a:pPr>
            <a:r>
              <a:rPr lang="zh-CN" altLang="en-US" b="1" dirty="0" smtClean="0">
                <a:latin typeface="微软雅黑" pitchFamily="34" charset="-122"/>
                <a:ea typeface="微软雅黑" pitchFamily="34" charset="-122"/>
              </a:rPr>
              <a:t>东正教</a:t>
            </a:r>
            <a:endParaRPr lang="zh-CN" altLang="en-US" b="1" dirty="0">
              <a:latin typeface="微软雅黑" pitchFamily="34" charset="-122"/>
              <a:ea typeface="微软雅黑" pitchFamily="34" charset="-122"/>
            </a:endParaRPr>
          </a:p>
        </p:txBody>
      </p:sp>
      <p:sp>
        <p:nvSpPr>
          <p:cNvPr id="38" name="矩形 37"/>
          <p:cNvSpPr/>
          <p:nvPr/>
        </p:nvSpPr>
        <p:spPr>
          <a:xfrm>
            <a:off x="7236296" y="123478"/>
            <a:ext cx="877163" cy="425758"/>
          </a:xfrm>
          <a:prstGeom prst="rect">
            <a:avLst/>
          </a:prstGeom>
        </p:spPr>
        <p:txBody>
          <a:bodyPr wrap="none">
            <a:spAutoFit/>
          </a:bodyPr>
          <a:lstStyle/>
          <a:p>
            <a:pPr algn="ctr">
              <a:lnSpc>
                <a:spcPts val="2600"/>
              </a:lnSpc>
              <a:defRPr/>
            </a:pPr>
            <a:r>
              <a:rPr lang="zh-CN" altLang="en-US" b="1" dirty="0" smtClean="0">
                <a:latin typeface="微软雅黑" pitchFamily="34" charset="-122"/>
                <a:ea typeface="微软雅黑" pitchFamily="34" charset="-122"/>
              </a:rPr>
              <a:t>天主教</a:t>
            </a:r>
            <a:endParaRPr lang="zh-CN" altLang="en-US" b="1" dirty="0">
              <a:latin typeface="微软雅黑" pitchFamily="34" charset="-122"/>
              <a:ea typeface="微软雅黑" pitchFamily="34" charset="-122"/>
            </a:endParaRPr>
          </a:p>
        </p:txBody>
      </p:sp>
      <p:sp>
        <p:nvSpPr>
          <p:cNvPr id="44" name="AutoShape 34"/>
          <p:cNvSpPr>
            <a:spLocks noChangeArrowheads="1"/>
          </p:cNvSpPr>
          <p:nvPr/>
        </p:nvSpPr>
        <p:spPr bwMode="auto">
          <a:xfrm>
            <a:off x="1763688" y="1707654"/>
            <a:ext cx="864095" cy="504056"/>
          </a:xfrm>
          <a:prstGeom prst="horizontalScroll">
            <a:avLst>
              <a:gd name="adj" fmla="val 12500"/>
            </a:avLst>
          </a:prstGeom>
          <a:solidFill>
            <a:srgbClr val="04AEDA"/>
          </a:solidFill>
          <a:ln w="9525">
            <a:solidFill>
              <a:srgbClr val="04AEDA"/>
            </a:solidFill>
            <a:round/>
            <a:headEnd/>
            <a:tailEnd/>
          </a:ln>
          <a:effectLst>
            <a:prstShdw prst="shdw17" dist="17961" dir="2700000">
              <a:srgbClr val="026883"/>
            </a:prstShdw>
          </a:effectLst>
        </p:spPr>
        <p:txBody>
          <a:bodyPr wrap="none" anchor="ctr"/>
          <a:lstStyle/>
          <a:p>
            <a:pPr algn="ctr"/>
            <a:r>
              <a:rPr lang="zh-CN" altLang="zh-CN" sz="1400" b="1" dirty="0" smtClean="0">
                <a:solidFill>
                  <a:schemeClr val="bg1"/>
                </a:solidFill>
                <a:latin typeface="微软雅黑" pitchFamily="34" charset="-122"/>
                <a:ea typeface="微软雅黑" pitchFamily="34" charset="-122"/>
              </a:rPr>
              <a:t>礼仪仪式</a:t>
            </a:r>
            <a:endParaRPr lang="zh-CN" altLang="en-US" sz="1400" b="1" dirty="0">
              <a:solidFill>
                <a:schemeClr val="bg1"/>
              </a:solidFill>
              <a:latin typeface="微软雅黑" pitchFamily="34" charset="-122"/>
              <a:ea typeface="微软雅黑" pitchFamily="34" charset="-122"/>
            </a:endParaRPr>
          </a:p>
        </p:txBody>
      </p:sp>
      <p:sp>
        <p:nvSpPr>
          <p:cNvPr id="45" name="AutoShape 34"/>
          <p:cNvSpPr>
            <a:spLocks noChangeArrowheads="1"/>
          </p:cNvSpPr>
          <p:nvPr/>
        </p:nvSpPr>
        <p:spPr bwMode="auto">
          <a:xfrm>
            <a:off x="1763688" y="2211710"/>
            <a:ext cx="864095" cy="504056"/>
          </a:xfrm>
          <a:prstGeom prst="horizontalScroll">
            <a:avLst>
              <a:gd name="adj" fmla="val 12500"/>
            </a:avLst>
          </a:prstGeom>
          <a:solidFill>
            <a:srgbClr val="04AEDA"/>
          </a:solidFill>
          <a:ln w="9525">
            <a:solidFill>
              <a:srgbClr val="04AEDA"/>
            </a:solidFill>
            <a:round/>
            <a:headEnd/>
            <a:tailEnd/>
          </a:ln>
          <a:effectLst>
            <a:prstShdw prst="shdw17" dist="17961" dir="2700000">
              <a:srgbClr val="026883"/>
            </a:prstShdw>
          </a:effectLst>
        </p:spPr>
        <p:txBody>
          <a:bodyPr wrap="none" anchor="ctr"/>
          <a:lstStyle/>
          <a:p>
            <a:pPr algn="ctr"/>
            <a:r>
              <a:rPr lang="zh-CN" altLang="zh-CN" sz="1400" b="1" dirty="0" smtClean="0">
                <a:solidFill>
                  <a:schemeClr val="bg1"/>
                </a:solidFill>
                <a:latin typeface="微软雅黑" pitchFamily="34" charset="-122"/>
                <a:ea typeface="微软雅黑" pitchFamily="34" charset="-122"/>
              </a:rPr>
              <a:t>教义教规</a:t>
            </a:r>
            <a:endParaRPr lang="zh-CN" altLang="en-US" sz="1400" b="1" dirty="0">
              <a:solidFill>
                <a:schemeClr val="bg1"/>
              </a:solidFill>
              <a:latin typeface="微软雅黑" pitchFamily="34" charset="-122"/>
              <a:ea typeface="微软雅黑" pitchFamily="34" charset="-122"/>
            </a:endParaRPr>
          </a:p>
        </p:txBody>
      </p:sp>
      <p:sp>
        <p:nvSpPr>
          <p:cNvPr id="46" name="AutoShape 34"/>
          <p:cNvSpPr>
            <a:spLocks noChangeArrowheads="1"/>
          </p:cNvSpPr>
          <p:nvPr/>
        </p:nvSpPr>
        <p:spPr bwMode="auto">
          <a:xfrm>
            <a:off x="1763688" y="2715766"/>
            <a:ext cx="864095" cy="504056"/>
          </a:xfrm>
          <a:prstGeom prst="horizontalScroll">
            <a:avLst>
              <a:gd name="adj" fmla="val 12500"/>
            </a:avLst>
          </a:prstGeom>
          <a:solidFill>
            <a:srgbClr val="04AEDA"/>
          </a:solidFill>
          <a:ln w="9525">
            <a:solidFill>
              <a:srgbClr val="04AEDA"/>
            </a:solidFill>
            <a:round/>
            <a:headEnd/>
            <a:tailEnd/>
          </a:ln>
          <a:effectLst>
            <a:prstShdw prst="shdw17" dist="17961" dir="2700000">
              <a:srgbClr val="026883"/>
            </a:prstShdw>
          </a:effectLst>
        </p:spPr>
        <p:txBody>
          <a:bodyPr wrap="none" anchor="ctr"/>
          <a:lstStyle/>
          <a:p>
            <a:pPr algn="ctr"/>
            <a:r>
              <a:rPr lang="zh-CN" altLang="zh-CN" sz="1400" b="1" dirty="0" smtClean="0">
                <a:solidFill>
                  <a:schemeClr val="bg1"/>
                </a:solidFill>
                <a:latin typeface="微软雅黑" pitchFamily="34" charset="-122"/>
                <a:ea typeface="微软雅黑" pitchFamily="34" charset="-122"/>
              </a:rPr>
              <a:t>组织制度</a:t>
            </a:r>
            <a:endParaRPr lang="zh-CN" altLang="en-US" sz="1400" b="1" dirty="0">
              <a:solidFill>
                <a:schemeClr val="bg1"/>
              </a:solidFill>
              <a:latin typeface="微软雅黑" pitchFamily="34" charset="-122"/>
              <a:ea typeface="微软雅黑" pitchFamily="34" charset="-122"/>
            </a:endParaRPr>
          </a:p>
        </p:txBody>
      </p:sp>
      <p:sp>
        <p:nvSpPr>
          <p:cNvPr id="47" name="AutoShape 34"/>
          <p:cNvSpPr>
            <a:spLocks noChangeArrowheads="1"/>
          </p:cNvSpPr>
          <p:nvPr/>
        </p:nvSpPr>
        <p:spPr bwMode="auto">
          <a:xfrm>
            <a:off x="1763688" y="3219822"/>
            <a:ext cx="864095" cy="504056"/>
          </a:xfrm>
          <a:prstGeom prst="horizontalScroll">
            <a:avLst>
              <a:gd name="adj" fmla="val 12500"/>
            </a:avLst>
          </a:prstGeom>
          <a:solidFill>
            <a:srgbClr val="04AEDA"/>
          </a:solidFill>
          <a:ln w="9525">
            <a:solidFill>
              <a:srgbClr val="04AEDA"/>
            </a:solidFill>
            <a:round/>
            <a:headEnd/>
            <a:tailEnd/>
          </a:ln>
          <a:effectLst>
            <a:prstShdw prst="shdw17" dist="17961" dir="2700000">
              <a:srgbClr val="026883"/>
            </a:prstShdw>
          </a:effectLst>
        </p:spPr>
        <p:txBody>
          <a:bodyPr wrap="none" anchor="ctr"/>
          <a:lstStyle/>
          <a:p>
            <a:pPr algn="ctr"/>
            <a:r>
              <a:rPr lang="zh-CN" altLang="zh-CN" sz="1400" b="1" dirty="0" smtClean="0">
                <a:solidFill>
                  <a:schemeClr val="bg1"/>
                </a:solidFill>
                <a:latin typeface="微软雅黑" pitchFamily="34" charset="-122"/>
                <a:ea typeface="微软雅黑" pitchFamily="34" charset="-122"/>
              </a:rPr>
              <a:t>教堂</a:t>
            </a:r>
            <a:r>
              <a:rPr lang="zh-CN" altLang="en-US" sz="1400" b="1" dirty="0" smtClean="0">
                <a:solidFill>
                  <a:schemeClr val="bg1"/>
                </a:solidFill>
                <a:latin typeface="微软雅黑" pitchFamily="34" charset="-122"/>
                <a:ea typeface="微软雅黑" pitchFamily="34" charset="-122"/>
              </a:rPr>
              <a:t>设置</a:t>
            </a:r>
            <a:endParaRPr lang="zh-CN" altLang="en-US" sz="1400" b="1" dirty="0">
              <a:solidFill>
                <a:schemeClr val="bg1"/>
              </a:solidFill>
              <a:latin typeface="微软雅黑" pitchFamily="34" charset="-122"/>
              <a:ea typeface="微软雅黑" pitchFamily="34" charset="-122"/>
            </a:endParaRPr>
          </a:p>
        </p:txBody>
      </p:sp>
      <p:sp>
        <p:nvSpPr>
          <p:cNvPr id="48" name="AutoShape 34"/>
          <p:cNvSpPr>
            <a:spLocks noChangeArrowheads="1"/>
          </p:cNvSpPr>
          <p:nvPr/>
        </p:nvSpPr>
        <p:spPr bwMode="auto">
          <a:xfrm>
            <a:off x="1763688" y="3723878"/>
            <a:ext cx="864095" cy="504056"/>
          </a:xfrm>
          <a:prstGeom prst="horizontalScroll">
            <a:avLst>
              <a:gd name="adj" fmla="val 12500"/>
            </a:avLst>
          </a:prstGeom>
          <a:solidFill>
            <a:srgbClr val="04AEDA"/>
          </a:solidFill>
          <a:ln w="9525">
            <a:solidFill>
              <a:srgbClr val="04AEDA"/>
            </a:solidFill>
            <a:round/>
            <a:headEnd/>
            <a:tailEnd/>
          </a:ln>
          <a:effectLst>
            <a:prstShdw prst="shdw17" dist="17961" dir="2700000">
              <a:srgbClr val="026883"/>
            </a:prstShdw>
          </a:effectLst>
        </p:spPr>
        <p:txBody>
          <a:bodyPr wrap="none" anchor="ctr"/>
          <a:lstStyle/>
          <a:p>
            <a:pPr algn="ctr"/>
            <a:r>
              <a:rPr lang="zh-CN" altLang="zh-CN" sz="1400" b="1" dirty="0" smtClean="0">
                <a:solidFill>
                  <a:schemeClr val="bg1"/>
                </a:solidFill>
                <a:latin typeface="微软雅黑" pitchFamily="34" charset="-122"/>
                <a:ea typeface="微软雅黑" pitchFamily="34" charset="-122"/>
              </a:rPr>
              <a:t>哲学</a:t>
            </a:r>
            <a:r>
              <a:rPr lang="zh-CN" altLang="en-US" sz="1400" b="1" dirty="0" smtClean="0">
                <a:solidFill>
                  <a:schemeClr val="bg1"/>
                </a:solidFill>
                <a:latin typeface="微软雅黑" pitchFamily="34" charset="-122"/>
                <a:ea typeface="微软雅黑" pitchFamily="34" charset="-122"/>
              </a:rPr>
              <a:t>主张</a:t>
            </a:r>
            <a:endParaRPr lang="zh-CN" altLang="en-US" sz="1400" b="1" dirty="0">
              <a:solidFill>
                <a:schemeClr val="bg1"/>
              </a:solidFill>
              <a:latin typeface="微软雅黑" pitchFamily="34" charset="-122"/>
              <a:ea typeface="微软雅黑" pitchFamily="34" charset="-122"/>
            </a:endParaRPr>
          </a:p>
        </p:txBody>
      </p:sp>
      <p:sp>
        <p:nvSpPr>
          <p:cNvPr id="49" name="AutoShape 34"/>
          <p:cNvSpPr>
            <a:spLocks noChangeArrowheads="1"/>
          </p:cNvSpPr>
          <p:nvPr/>
        </p:nvSpPr>
        <p:spPr bwMode="auto">
          <a:xfrm>
            <a:off x="1763688" y="4227934"/>
            <a:ext cx="864095" cy="504056"/>
          </a:xfrm>
          <a:prstGeom prst="horizontalScroll">
            <a:avLst>
              <a:gd name="adj" fmla="val 12500"/>
            </a:avLst>
          </a:prstGeom>
          <a:solidFill>
            <a:srgbClr val="04AEDA"/>
          </a:solidFill>
          <a:ln w="9525">
            <a:solidFill>
              <a:srgbClr val="04AEDA"/>
            </a:solidFill>
            <a:round/>
            <a:headEnd/>
            <a:tailEnd/>
          </a:ln>
          <a:effectLst>
            <a:prstShdw prst="shdw17" dist="17961" dir="2700000">
              <a:srgbClr val="026883"/>
            </a:prstShdw>
          </a:effectLst>
        </p:spPr>
        <p:txBody>
          <a:bodyPr wrap="none" anchor="ctr"/>
          <a:lstStyle/>
          <a:p>
            <a:pPr algn="ctr"/>
            <a:r>
              <a:rPr lang="zh-CN" altLang="zh-CN" sz="1400" b="1" dirty="0" smtClean="0">
                <a:solidFill>
                  <a:schemeClr val="bg1"/>
                </a:solidFill>
                <a:latin typeface="微软雅黑" pitchFamily="34" charset="-122"/>
                <a:ea typeface="微软雅黑" pitchFamily="34" charset="-122"/>
              </a:rPr>
              <a:t>政权与教权</a:t>
            </a:r>
            <a:endParaRPr lang="zh-CN" altLang="en-US" sz="1400" b="1" dirty="0">
              <a:solidFill>
                <a:schemeClr val="bg1"/>
              </a:solidFill>
              <a:latin typeface="微软雅黑" pitchFamily="34" charset="-122"/>
              <a:ea typeface="微软雅黑" pitchFamily="34" charset="-122"/>
            </a:endParaRPr>
          </a:p>
        </p:txBody>
      </p:sp>
      <p:sp>
        <p:nvSpPr>
          <p:cNvPr id="50" name="AutoShape 34"/>
          <p:cNvSpPr>
            <a:spLocks noChangeArrowheads="1"/>
          </p:cNvSpPr>
          <p:nvPr/>
        </p:nvSpPr>
        <p:spPr bwMode="auto">
          <a:xfrm>
            <a:off x="1763688" y="1203598"/>
            <a:ext cx="864095" cy="504056"/>
          </a:xfrm>
          <a:prstGeom prst="horizontalScroll">
            <a:avLst>
              <a:gd name="adj" fmla="val 12500"/>
            </a:avLst>
          </a:prstGeom>
          <a:solidFill>
            <a:srgbClr val="04AEDA"/>
          </a:solidFill>
          <a:ln w="9525">
            <a:solidFill>
              <a:srgbClr val="04AEDA"/>
            </a:solidFill>
            <a:round/>
            <a:headEnd/>
            <a:tailEnd/>
          </a:ln>
          <a:effectLst>
            <a:prstShdw prst="shdw17" dist="17961" dir="2700000">
              <a:srgbClr val="026883"/>
            </a:prstShdw>
          </a:effectLst>
        </p:spPr>
        <p:txBody>
          <a:bodyPr wrap="none" anchor="ctr"/>
          <a:lstStyle/>
          <a:p>
            <a:pPr algn="ctr"/>
            <a:r>
              <a:rPr lang="zh-CN" altLang="zh-CN" sz="1400" b="1" dirty="0" smtClean="0">
                <a:solidFill>
                  <a:schemeClr val="bg1"/>
                </a:solidFill>
                <a:latin typeface="微软雅黑" pitchFamily="34" charset="-122"/>
                <a:ea typeface="微软雅黑" pitchFamily="34" charset="-122"/>
              </a:rPr>
              <a:t>宗教传统</a:t>
            </a:r>
            <a:endParaRPr lang="zh-CN" altLang="en-US" sz="1400" b="1" dirty="0">
              <a:solidFill>
                <a:schemeClr val="bg1"/>
              </a:solidFill>
              <a:latin typeface="微软雅黑" pitchFamily="34" charset="-122"/>
              <a:ea typeface="微软雅黑" pitchFamily="34" charset="-122"/>
            </a:endParaRPr>
          </a:p>
        </p:txBody>
      </p:sp>
      <p:sp>
        <p:nvSpPr>
          <p:cNvPr id="51" name="矩形 23"/>
          <p:cNvSpPr/>
          <p:nvPr/>
        </p:nvSpPr>
        <p:spPr>
          <a:xfrm>
            <a:off x="6012160" y="699542"/>
            <a:ext cx="3024336" cy="43180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52" name="矩形 51"/>
          <p:cNvSpPr/>
          <p:nvPr/>
        </p:nvSpPr>
        <p:spPr>
          <a:xfrm>
            <a:off x="2699792" y="1275606"/>
            <a:ext cx="2808312" cy="307777"/>
          </a:xfrm>
          <a:prstGeom prst="rect">
            <a:avLst/>
          </a:prstGeom>
        </p:spPr>
        <p:txBody>
          <a:bodyPr wrap="square">
            <a:spAutoFit/>
          </a:bodyPr>
          <a:lstStyle/>
          <a:p>
            <a:r>
              <a:rPr lang="zh-CN" altLang="zh-CN" sz="1400" b="1" dirty="0" smtClean="0">
                <a:latin typeface="微软雅黑" pitchFamily="34" charset="-122"/>
                <a:ea typeface="微软雅黑" pitchFamily="34" charset="-122"/>
              </a:rPr>
              <a:t>保存了教多的犹太教的传统</a:t>
            </a:r>
            <a:endParaRPr lang="zh-CN" altLang="en-US" sz="1400" b="1" dirty="0" smtClean="0">
              <a:latin typeface="微软雅黑" pitchFamily="34" charset="-122"/>
              <a:ea typeface="微软雅黑" pitchFamily="34" charset="-122"/>
            </a:endParaRPr>
          </a:p>
        </p:txBody>
      </p:sp>
      <p:sp>
        <p:nvSpPr>
          <p:cNvPr id="53" name="矩形 52"/>
          <p:cNvSpPr/>
          <p:nvPr/>
        </p:nvSpPr>
        <p:spPr>
          <a:xfrm>
            <a:off x="6012160" y="1275606"/>
            <a:ext cx="2339102" cy="307777"/>
          </a:xfrm>
          <a:prstGeom prst="rect">
            <a:avLst/>
          </a:prstGeom>
        </p:spPr>
        <p:txBody>
          <a:bodyPr wrap="none">
            <a:spAutoFit/>
          </a:bodyPr>
          <a:lstStyle/>
          <a:p>
            <a:r>
              <a:rPr lang="zh-CN" altLang="zh-CN" sz="1400" b="1" dirty="0" smtClean="0">
                <a:latin typeface="微软雅黑" pitchFamily="34" charset="-122"/>
                <a:ea typeface="微软雅黑" pitchFamily="34" charset="-122"/>
              </a:rPr>
              <a:t>更多受希腊罗马哲学的影响</a:t>
            </a:r>
            <a:endParaRPr lang="zh-CN" altLang="en-US" sz="1400" b="1" dirty="0" smtClean="0">
              <a:latin typeface="微软雅黑" pitchFamily="34" charset="-122"/>
              <a:ea typeface="微软雅黑" pitchFamily="34" charset="-122"/>
            </a:endParaRPr>
          </a:p>
        </p:txBody>
      </p:sp>
      <p:sp>
        <p:nvSpPr>
          <p:cNvPr id="54" name="矩形 23"/>
          <p:cNvSpPr/>
          <p:nvPr/>
        </p:nvSpPr>
        <p:spPr>
          <a:xfrm>
            <a:off x="2699792" y="1203598"/>
            <a:ext cx="3024336" cy="43180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55" name="矩形 23"/>
          <p:cNvSpPr/>
          <p:nvPr/>
        </p:nvSpPr>
        <p:spPr>
          <a:xfrm>
            <a:off x="6012160" y="1203598"/>
            <a:ext cx="3024336" cy="43180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56" name="矩形 23"/>
          <p:cNvSpPr/>
          <p:nvPr/>
        </p:nvSpPr>
        <p:spPr>
          <a:xfrm>
            <a:off x="2699792" y="1707654"/>
            <a:ext cx="3024336" cy="43180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57" name="矩形 23"/>
          <p:cNvSpPr/>
          <p:nvPr/>
        </p:nvSpPr>
        <p:spPr>
          <a:xfrm>
            <a:off x="6012160" y="1707654"/>
            <a:ext cx="3024336" cy="43180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58" name="矩形 23"/>
          <p:cNvSpPr/>
          <p:nvPr/>
        </p:nvSpPr>
        <p:spPr>
          <a:xfrm>
            <a:off x="2699792" y="2211710"/>
            <a:ext cx="3024336" cy="43180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59" name="矩形 23"/>
          <p:cNvSpPr/>
          <p:nvPr/>
        </p:nvSpPr>
        <p:spPr>
          <a:xfrm>
            <a:off x="6012160" y="2211710"/>
            <a:ext cx="3024336" cy="43180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60" name="矩形 23"/>
          <p:cNvSpPr/>
          <p:nvPr/>
        </p:nvSpPr>
        <p:spPr>
          <a:xfrm>
            <a:off x="2699792" y="2715766"/>
            <a:ext cx="3024336" cy="43180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61" name="矩形 23"/>
          <p:cNvSpPr/>
          <p:nvPr/>
        </p:nvSpPr>
        <p:spPr>
          <a:xfrm>
            <a:off x="6012160" y="2715766"/>
            <a:ext cx="3024336" cy="43180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62" name="矩形 23"/>
          <p:cNvSpPr/>
          <p:nvPr/>
        </p:nvSpPr>
        <p:spPr>
          <a:xfrm>
            <a:off x="2699792" y="3219822"/>
            <a:ext cx="3024336" cy="43180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63" name="矩形 23"/>
          <p:cNvSpPr/>
          <p:nvPr/>
        </p:nvSpPr>
        <p:spPr>
          <a:xfrm>
            <a:off x="6012160" y="3219822"/>
            <a:ext cx="3024336" cy="43180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64" name="矩形 23"/>
          <p:cNvSpPr/>
          <p:nvPr/>
        </p:nvSpPr>
        <p:spPr>
          <a:xfrm>
            <a:off x="2699792" y="3723878"/>
            <a:ext cx="3024336" cy="43180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66" name="矩形 23"/>
          <p:cNvSpPr/>
          <p:nvPr/>
        </p:nvSpPr>
        <p:spPr>
          <a:xfrm>
            <a:off x="6012160" y="3723878"/>
            <a:ext cx="3024336" cy="43180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67" name="矩形 23"/>
          <p:cNvSpPr/>
          <p:nvPr/>
        </p:nvSpPr>
        <p:spPr>
          <a:xfrm>
            <a:off x="2699792" y="4227934"/>
            <a:ext cx="3024336" cy="43180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68" name="矩形 23"/>
          <p:cNvSpPr/>
          <p:nvPr/>
        </p:nvSpPr>
        <p:spPr>
          <a:xfrm>
            <a:off x="6012160" y="4227934"/>
            <a:ext cx="3024336" cy="43180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69" name="矩形 68"/>
          <p:cNvSpPr/>
          <p:nvPr/>
        </p:nvSpPr>
        <p:spPr>
          <a:xfrm>
            <a:off x="2771800" y="771550"/>
            <a:ext cx="2339102" cy="307777"/>
          </a:xfrm>
          <a:prstGeom prst="rect">
            <a:avLst/>
          </a:prstGeom>
        </p:spPr>
        <p:txBody>
          <a:bodyPr wrap="none">
            <a:spAutoFit/>
          </a:bodyPr>
          <a:lstStyle/>
          <a:p>
            <a:r>
              <a:rPr lang="zh-CN" altLang="zh-CN" sz="1400" b="1" dirty="0" smtClean="0">
                <a:latin typeface="微软雅黑" pitchFamily="34" charset="-122"/>
                <a:ea typeface="微软雅黑" pitchFamily="34" charset="-122"/>
              </a:rPr>
              <a:t>注重神学理论和神秘主义化</a:t>
            </a:r>
            <a:endParaRPr lang="zh-CN" altLang="en-US" sz="1400" b="1" dirty="0" smtClean="0">
              <a:latin typeface="微软雅黑" pitchFamily="34" charset="-122"/>
              <a:ea typeface="微软雅黑" pitchFamily="34" charset="-122"/>
            </a:endParaRPr>
          </a:p>
        </p:txBody>
      </p:sp>
      <p:sp>
        <p:nvSpPr>
          <p:cNvPr id="70" name="矩形 69"/>
          <p:cNvSpPr/>
          <p:nvPr/>
        </p:nvSpPr>
        <p:spPr>
          <a:xfrm>
            <a:off x="6012160" y="771550"/>
            <a:ext cx="2698175" cy="307777"/>
          </a:xfrm>
          <a:prstGeom prst="rect">
            <a:avLst/>
          </a:prstGeom>
        </p:spPr>
        <p:txBody>
          <a:bodyPr wrap="none">
            <a:spAutoFit/>
          </a:bodyPr>
          <a:lstStyle/>
          <a:p>
            <a:r>
              <a:rPr lang="zh-CN" altLang="en-US" sz="1400" b="1" dirty="0" smtClean="0">
                <a:latin typeface="微软雅黑" pitchFamily="34" charset="-122"/>
                <a:ea typeface="微软雅黑" pitchFamily="34" charset="-122"/>
              </a:rPr>
              <a:t>注重</a:t>
            </a:r>
            <a:r>
              <a:rPr lang="zh-CN" altLang="zh-CN" sz="1400" b="1" dirty="0" smtClean="0">
                <a:latin typeface="微软雅黑" pitchFamily="34" charset="-122"/>
                <a:ea typeface="微软雅黑" pitchFamily="34" charset="-122"/>
              </a:rPr>
              <a:t>伦理化、法律化和讲求实际</a:t>
            </a:r>
            <a:endParaRPr lang="zh-CN" altLang="en-US" sz="1400" b="1" dirty="0" smtClean="0">
              <a:latin typeface="微软雅黑" pitchFamily="34" charset="-122"/>
              <a:ea typeface="微软雅黑" pitchFamily="34" charset="-122"/>
            </a:endParaRPr>
          </a:p>
        </p:txBody>
      </p:sp>
      <p:sp>
        <p:nvSpPr>
          <p:cNvPr id="71" name="矩形 70"/>
          <p:cNvSpPr/>
          <p:nvPr/>
        </p:nvSpPr>
        <p:spPr>
          <a:xfrm>
            <a:off x="2699792" y="1707654"/>
            <a:ext cx="3096343" cy="461665"/>
          </a:xfrm>
          <a:prstGeom prst="rect">
            <a:avLst/>
          </a:prstGeom>
        </p:spPr>
        <p:txBody>
          <a:bodyPr wrap="square">
            <a:spAutoFit/>
          </a:bodyPr>
          <a:lstStyle/>
          <a:p>
            <a:r>
              <a:rPr lang="zh-CN" altLang="zh-CN" sz="1200" b="1" dirty="0" smtClean="0">
                <a:latin typeface="微软雅黑" pitchFamily="34" charset="-122"/>
                <a:ea typeface="微软雅黑" pitchFamily="34" charset="-122"/>
              </a:rPr>
              <a:t>发酵面饼和酒</a:t>
            </a:r>
            <a:r>
              <a:rPr lang="zh-CN" altLang="en-US" sz="1200" b="1" dirty="0" smtClean="0">
                <a:latin typeface="微软雅黑" pitchFamily="34" charset="-122"/>
                <a:ea typeface="微软雅黑" pitchFamily="34" charset="-122"/>
              </a:rPr>
              <a:t>做弥撒、</a:t>
            </a:r>
            <a:r>
              <a:rPr lang="zh-CN" altLang="zh-CN" sz="1200" b="1" dirty="0" smtClean="0">
                <a:latin typeface="微软雅黑" pitchFamily="34" charset="-122"/>
                <a:ea typeface="微软雅黑" pitchFamily="34" charset="-122"/>
              </a:rPr>
              <a:t>浸水式</a:t>
            </a:r>
            <a:r>
              <a:rPr lang="zh-CN" altLang="en-US" sz="1200" b="1" dirty="0" smtClean="0">
                <a:latin typeface="微软雅黑" pitchFamily="34" charset="-122"/>
                <a:ea typeface="微软雅黑" pitchFamily="34" charset="-122"/>
              </a:rPr>
              <a:t>洗礼、</a:t>
            </a:r>
            <a:r>
              <a:rPr lang="zh-CN" altLang="zh-CN" sz="1200" b="1" dirty="0" smtClean="0">
                <a:latin typeface="微软雅黑" pitchFamily="34" charset="-122"/>
                <a:ea typeface="微软雅黑" pitchFamily="34" charset="-122"/>
              </a:rPr>
              <a:t>除希腊语外还可用民族语言</a:t>
            </a:r>
            <a:r>
              <a:rPr lang="zh-CN" altLang="en-US" sz="1200" b="1" dirty="0" smtClean="0">
                <a:latin typeface="微软雅黑" pitchFamily="34" charset="-122"/>
                <a:ea typeface="微软雅黑" pitchFamily="34" charset="-122"/>
              </a:rPr>
              <a:t>、</a:t>
            </a:r>
            <a:r>
              <a:rPr lang="zh-CN" altLang="zh-CN" sz="1200" b="1" dirty="0" smtClean="0">
                <a:latin typeface="微软雅黑" pitchFamily="34" charset="-122"/>
                <a:ea typeface="微软雅黑" pitchFamily="34" charset="-122"/>
              </a:rPr>
              <a:t>唱诗班</a:t>
            </a:r>
            <a:r>
              <a:rPr lang="zh-CN" altLang="en-US" sz="1200" b="1" dirty="0" smtClean="0">
                <a:latin typeface="微软雅黑" pitchFamily="34" charset="-122"/>
                <a:ea typeface="微软雅黑" pitchFamily="34" charset="-122"/>
              </a:rPr>
              <a:t>无</a:t>
            </a:r>
            <a:r>
              <a:rPr lang="zh-CN" altLang="zh-CN" sz="1200" b="1" dirty="0" smtClean="0">
                <a:latin typeface="微软雅黑" pitchFamily="34" charset="-122"/>
                <a:ea typeface="微软雅黑" pitchFamily="34" charset="-122"/>
              </a:rPr>
              <a:t>风琴伴奏</a:t>
            </a:r>
            <a:r>
              <a:rPr lang="zh-CN" altLang="en-US" sz="1200" b="1" dirty="0" smtClean="0">
                <a:latin typeface="微软雅黑" pitchFamily="34" charset="-122"/>
                <a:ea typeface="微软雅黑" pitchFamily="34" charset="-122"/>
              </a:rPr>
              <a:t>等</a:t>
            </a:r>
          </a:p>
        </p:txBody>
      </p:sp>
      <p:sp>
        <p:nvSpPr>
          <p:cNvPr id="72" name="矩形 71"/>
          <p:cNvSpPr/>
          <p:nvPr/>
        </p:nvSpPr>
        <p:spPr>
          <a:xfrm>
            <a:off x="6012160" y="1707654"/>
            <a:ext cx="3262432" cy="461665"/>
          </a:xfrm>
          <a:prstGeom prst="rect">
            <a:avLst/>
          </a:prstGeom>
        </p:spPr>
        <p:txBody>
          <a:bodyPr wrap="none">
            <a:spAutoFit/>
          </a:bodyPr>
          <a:lstStyle/>
          <a:p>
            <a:r>
              <a:rPr lang="zh-CN" altLang="en-US" sz="1200" b="1" dirty="0" smtClean="0">
                <a:latin typeface="微软雅黑" pitchFamily="34" charset="-122"/>
                <a:ea typeface="微软雅黑" pitchFamily="34" charset="-122"/>
              </a:rPr>
              <a:t>做弥撒</a:t>
            </a:r>
            <a:r>
              <a:rPr lang="zh-CN" altLang="zh-CN" sz="1200" b="1" dirty="0" smtClean="0">
                <a:latin typeface="微软雅黑" pitchFamily="34" charset="-122"/>
                <a:ea typeface="微软雅黑" pitchFamily="34" charset="-122"/>
              </a:rPr>
              <a:t>无酵面饼</a:t>
            </a:r>
            <a:r>
              <a:rPr lang="zh-CN" altLang="en-US" sz="1200" b="1" dirty="0" smtClean="0">
                <a:latin typeface="微软雅黑" pitchFamily="34" charset="-122"/>
                <a:ea typeface="微软雅黑" pitchFamily="34" charset="-122"/>
              </a:rPr>
              <a:t>、</a:t>
            </a:r>
            <a:r>
              <a:rPr lang="zh-CN" altLang="zh-CN" sz="1200" b="1" dirty="0" smtClean="0">
                <a:latin typeface="微软雅黑" pitchFamily="34" charset="-122"/>
                <a:ea typeface="微软雅黑" pitchFamily="34" charset="-122"/>
              </a:rPr>
              <a:t>注水</a:t>
            </a:r>
            <a:r>
              <a:rPr lang="zh-CN" altLang="en-US" sz="1200" b="1" dirty="0" smtClean="0">
                <a:latin typeface="微软雅黑" pitchFamily="34" charset="-122"/>
                <a:ea typeface="微软雅黑" pitchFamily="34" charset="-122"/>
              </a:rPr>
              <a:t>洗</a:t>
            </a:r>
            <a:r>
              <a:rPr lang="zh-CN" altLang="zh-CN" sz="1200" b="1" dirty="0" smtClean="0">
                <a:latin typeface="微软雅黑" pitchFamily="34" charset="-122"/>
                <a:ea typeface="微软雅黑" pitchFamily="34" charset="-122"/>
              </a:rPr>
              <a:t>礼</a:t>
            </a:r>
            <a:r>
              <a:rPr lang="zh-CN" altLang="en-US" sz="1200" b="1" dirty="0" smtClean="0">
                <a:latin typeface="微软雅黑" pitchFamily="34" charset="-122"/>
                <a:ea typeface="微软雅黑" pitchFamily="34" charset="-122"/>
              </a:rPr>
              <a:t>、</a:t>
            </a:r>
            <a:r>
              <a:rPr lang="zh-CN" altLang="zh-CN" sz="1200" b="1" dirty="0" smtClean="0">
                <a:latin typeface="微软雅黑" pitchFamily="34" charset="-122"/>
                <a:ea typeface="微软雅黑" pitchFamily="34" charset="-122"/>
              </a:rPr>
              <a:t>只使用拉丁语</a:t>
            </a:r>
            <a:r>
              <a:rPr lang="zh-CN" altLang="en-US" sz="1200" b="1" dirty="0" smtClean="0">
                <a:latin typeface="微软雅黑" pitchFamily="34" charset="-122"/>
                <a:ea typeface="微软雅黑" pitchFamily="34" charset="-122"/>
              </a:rPr>
              <a:t>、</a:t>
            </a:r>
            <a:endParaRPr lang="en-US" altLang="zh-CN" sz="1200" b="1" dirty="0" smtClean="0">
              <a:latin typeface="微软雅黑" pitchFamily="34" charset="-122"/>
              <a:ea typeface="微软雅黑" pitchFamily="34" charset="-122"/>
            </a:endParaRPr>
          </a:p>
          <a:p>
            <a:r>
              <a:rPr lang="zh-CN" altLang="zh-CN" sz="1200" b="1" dirty="0" smtClean="0">
                <a:latin typeface="微软雅黑" pitchFamily="34" charset="-122"/>
                <a:ea typeface="微软雅黑" pitchFamily="34" charset="-122"/>
              </a:rPr>
              <a:t>唱诗班有风琴伴奏</a:t>
            </a:r>
            <a:r>
              <a:rPr lang="zh-CN" altLang="en-US" sz="1200" b="1" dirty="0" smtClean="0">
                <a:latin typeface="微软雅黑" pitchFamily="34" charset="-122"/>
                <a:ea typeface="微软雅黑" pitchFamily="34" charset="-122"/>
              </a:rPr>
              <a:t>等</a:t>
            </a:r>
          </a:p>
        </p:txBody>
      </p:sp>
      <p:sp>
        <p:nvSpPr>
          <p:cNvPr id="73" name="矩形 72"/>
          <p:cNvSpPr/>
          <p:nvPr/>
        </p:nvSpPr>
        <p:spPr>
          <a:xfrm>
            <a:off x="2699792" y="2211710"/>
            <a:ext cx="3096344" cy="461665"/>
          </a:xfrm>
          <a:prstGeom prst="rect">
            <a:avLst/>
          </a:prstGeom>
        </p:spPr>
        <p:txBody>
          <a:bodyPr wrap="square">
            <a:spAutoFit/>
          </a:bodyPr>
          <a:lstStyle/>
          <a:p>
            <a:r>
              <a:rPr lang="zh-CN" altLang="zh-CN" sz="1200" b="1" dirty="0" smtClean="0">
                <a:latin typeface="微软雅黑" pitchFamily="34" charset="-122"/>
                <a:ea typeface="微软雅黑" pitchFamily="34" charset="-122"/>
              </a:rPr>
              <a:t>圣神只来自圣父</a:t>
            </a:r>
            <a:r>
              <a:rPr lang="zh-CN" altLang="en-US" sz="1200" b="1" dirty="0" smtClean="0">
                <a:latin typeface="微软雅黑" pitchFamily="34" charset="-122"/>
                <a:ea typeface="微软雅黑" pitchFamily="34" charset="-122"/>
              </a:rPr>
              <a:t>、否认</a:t>
            </a:r>
            <a:r>
              <a:rPr lang="zh-CN" altLang="zh-CN" sz="1200" b="1" dirty="0" smtClean="0">
                <a:latin typeface="微软雅黑" pitchFamily="34" charset="-122"/>
                <a:ea typeface="微软雅黑" pitchFamily="34" charset="-122"/>
              </a:rPr>
              <a:t>天堂和地狱之间 </a:t>
            </a:r>
            <a:r>
              <a:rPr lang="zh-CN" altLang="en-US" sz="1200" b="1" dirty="0" smtClean="0">
                <a:latin typeface="微软雅黑" pitchFamily="34" charset="-122"/>
                <a:ea typeface="微软雅黑" pitchFamily="34" charset="-122"/>
              </a:rPr>
              <a:t>有</a:t>
            </a:r>
            <a:r>
              <a:rPr lang="en-US" altLang="zh-CN" sz="1200" b="1" dirty="0" smtClean="0">
                <a:latin typeface="微软雅黑" pitchFamily="34" charset="-122"/>
                <a:ea typeface="微软雅黑" pitchFamily="34" charset="-122"/>
              </a:rPr>
              <a:t>“</a:t>
            </a:r>
            <a:r>
              <a:rPr lang="zh-CN" altLang="zh-CN" sz="1200" b="1" dirty="0" smtClean="0">
                <a:latin typeface="微软雅黑" pitchFamily="34" charset="-122"/>
                <a:ea typeface="微软雅黑" pitchFamily="34" charset="-122"/>
              </a:rPr>
              <a:t>炼狱</a:t>
            </a:r>
            <a:r>
              <a:rPr lang="en-US" altLang="zh-CN" sz="1200" b="1" dirty="0" smtClean="0">
                <a:latin typeface="微软雅黑" pitchFamily="34" charset="-122"/>
                <a:ea typeface="微软雅黑" pitchFamily="34" charset="-122"/>
              </a:rPr>
              <a:t>”</a:t>
            </a:r>
            <a:r>
              <a:rPr lang="zh-CN" altLang="en-US" sz="1200" b="1" dirty="0" smtClean="0">
                <a:latin typeface="微软雅黑" pitchFamily="34" charset="-122"/>
                <a:ea typeface="微软雅黑" pitchFamily="34" charset="-122"/>
              </a:rPr>
              <a:t>、</a:t>
            </a:r>
            <a:r>
              <a:rPr lang="zh-CN" altLang="zh-CN" sz="1200" b="1" dirty="0" smtClean="0">
                <a:latin typeface="微软雅黑" pitchFamily="34" charset="-122"/>
                <a:ea typeface="微软雅黑" pitchFamily="34" charset="-122"/>
              </a:rPr>
              <a:t>否认玛利亚受孕及肉体升天</a:t>
            </a:r>
            <a:r>
              <a:rPr lang="zh-CN" altLang="en-US" sz="1200" b="1" dirty="0" smtClean="0">
                <a:latin typeface="微软雅黑" pitchFamily="34" charset="-122"/>
                <a:ea typeface="微软雅黑" pitchFamily="34" charset="-122"/>
              </a:rPr>
              <a:t>等</a:t>
            </a:r>
          </a:p>
        </p:txBody>
      </p:sp>
      <p:sp>
        <p:nvSpPr>
          <p:cNvPr id="74" name="矩形 73"/>
          <p:cNvSpPr/>
          <p:nvPr/>
        </p:nvSpPr>
        <p:spPr>
          <a:xfrm>
            <a:off x="5940152" y="2211710"/>
            <a:ext cx="3203848" cy="461665"/>
          </a:xfrm>
          <a:prstGeom prst="rect">
            <a:avLst/>
          </a:prstGeom>
        </p:spPr>
        <p:txBody>
          <a:bodyPr wrap="square">
            <a:spAutoFit/>
          </a:bodyPr>
          <a:lstStyle/>
          <a:p>
            <a:r>
              <a:rPr lang="zh-CN" altLang="zh-CN" sz="1200" b="1" dirty="0" smtClean="0">
                <a:latin typeface="微软雅黑" pitchFamily="34" charset="-122"/>
                <a:ea typeface="微软雅黑" pitchFamily="34" charset="-122"/>
              </a:rPr>
              <a:t>圣神来自圣父和圣子</a:t>
            </a:r>
            <a:r>
              <a:rPr lang="zh-CN" altLang="en-US" sz="1200" b="1" dirty="0" smtClean="0">
                <a:latin typeface="微软雅黑" pitchFamily="34" charset="-122"/>
                <a:ea typeface="微软雅黑" pitchFamily="34" charset="-122"/>
              </a:rPr>
              <a:t>、 承认</a:t>
            </a:r>
            <a:r>
              <a:rPr lang="zh-CN" altLang="zh-CN" sz="1200" b="1" dirty="0" smtClean="0">
                <a:latin typeface="微软雅黑" pitchFamily="34" charset="-122"/>
                <a:ea typeface="微软雅黑" pitchFamily="34" charset="-122"/>
              </a:rPr>
              <a:t>天堂和地狱之间 </a:t>
            </a:r>
            <a:r>
              <a:rPr lang="zh-CN" altLang="en-US" sz="1200" b="1" dirty="0" smtClean="0">
                <a:latin typeface="微软雅黑" pitchFamily="34" charset="-122"/>
                <a:ea typeface="微软雅黑" pitchFamily="34" charset="-122"/>
              </a:rPr>
              <a:t>有</a:t>
            </a:r>
            <a:r>
              <a:rPr lang="en-US" altLang="zh-CN" sz="1200" b="1" dirty="0" smtClean="0">
                <a:latin typeface="微软雅黑" pitchFamily="34" charset="-122"/>
                <a:ea typeface="微软雅黑" pitchFamily="34" charset="-122"/>
              </a:rPr>
              <a:t>“</a:t>
            </a:r>
            <a:r>
              <a:rPr lang="zh-CN" altLang="zh-CN" sz="1200" b="1" dirty="0" smtClean="0">
                <a:latin typeface="微软雅黑" pitchFamily="34" charset="-122"/>
                <a:ea typeface="微软雅黑" pitchFamily="34" charset="-122"/>
              </a:rPr>
              <a:t>炼狱</a:t>
            </a:r>
            <a:r>
              <a:rPr lang="en-US" altLang="zh-CN" sz="1200" b="1" dirty="0" smtClean="0">
                <a:latin typeface="微软雅黑" pitchFamily="34" charset="-122"/>
                <a:ea typeface="微软雅黑" pitchFamily="34" charset="-122"/>
              </a:rPr>
              <a:t>”</a:t>
            </a:r>
            <a:r>
              <a:rPr lang="zh-CN" altLang="en-US" sz="1200" b="1" dirty="0" smtClean="0">
                <a:latin typeface="微软雅黑" pitchFamily="34" charset="-122"/>
                <a:ea typeface="微软雅黑" pitchFamily="34" charset="-122"/>
              </a:rPr>
              <a:t>、承</a:t>
            </a:r>
            <a:r>
              <a:rPr lang="zh-CN" altLang="zh-CN" sz="1200" b="1" dirty="0" smtClean="0">
                <a:latin typeface="微软雅黑" pitchFamily="34" charset="-122"/>
                <a:ea typeface="微软雅黑" pitchFamily="34" charset="-122"/>
              </a:rPr>
              <a:t>认玛利亚受孕及肉体升天</a:t>
            </a:r>
            <a:r>
              <a:rPr lang="zh-CN" altLang="en-US" sz="1200" b="1" dirty="0" smtClean="0">
                <a:latin typeface="微软雅黑" pitchFamily="34" charset="-122"/>
                <a:ea typeface="微软雅黑" pitchFamily="34" charset="-122"/>
              </a:rPr>
              <a:t>等</a:t>
            </a:r>
          </a:p>
        </p:txBody>
      </p:sp>
      <p:sp>
        <p:nvSpPr>
          <p:cNvPr id="75" name="矩形 74"/>
          <p:cNvSpPr/>
          <p:nvPr/>
        </p:nvSpPr>
        <p:spPr>
          <a:xfrm>
            <a:off x="2699792" y="2715766"/>
            <a:ext cx="3024336" cy="461665"/>
          </a:xfrm>
          <a:prstGeom prst="rect">
            <a:avLst/>
          </a:prstGeom>
        </p:spPr>
        <p:txBody>
          <a:bodyPr wrap="square">
            <a:spAutoFit/>
          </a:bodyPr>
          <a:lstStyle/>
          <a:p>
            <a:r>
              <a:rPr lang="zh-CN" altLang="zh-CN" sz="1200" b="1" dirty="0" smtClean="0">
                <a:latin typeface="微软雅黑" pitchFamily="34" charset="-122"/>
                <a:ea typeface="微软雅黑" pitchFamily="34" charset="-122"/>
              </a:rPr>
              <a:t>无统一的教会组织，教权集中于四大教会的牧首中</a:t>
            </a:r>
            <a:r>
              <a:rPr lang="zh-CN" altLang="en-US" sz="1200" b="1" dirty="0" smtClean="0">
                <a:latin typeface="微软雅黑" pitchFamily="34" charset="-122"/>
                <a:ea typeface="微软雅黑" pitchFamily="34" charset="-122"/>
              </a:rPr>
              <a:t>，</a:t>
            </a:r>
            <a:r>
              <a:rPr lang="zh-CN" altLang="zh-CN" sz="1200" b="1" dirty="0" smtClean="0">
                <a:latin typeface="微软雅黑" pitchFamily="34" charset="-122"/>
                <a:ea typeface="微软雅黑" pitchFamily="34" charset="-122"/>
              </a:rPr>
              <a:t>实行牧首制</a:t>
            </a:r>
            <a:endParaRPr lang="zh-CN" altLang="en-US" sz="1200" b="1" dirty="0" smtClean="0">
              <a:latin typeface="微软雅黑" pitchFamily="34" charset="-122"/>
              <a:ea typeface="微软雅黑" pitchFamily="34" charset="-122"/>
            </a:endParaRPr>
          </a:p>
        </p:txBody>
      </p:sp>
      <p:sp>
        <p:nvSpPr>
          <p:cNvPr id="76" name="矩形 75"/>
          <p:cNvSpPr/>
          <p:nvPr/>
        </p:nvSpPr>
        <p:spPr>
          <a:xfrm>
            <a:off x="6012160" y="2715766"/>
            <a:ext cx="3024336" cy="461665"/>
          </a:xfrm>
          <a:prstGeom prst="rect">
            <a:avLst/>
          </a:prstGeom>
        </p:spPr>
        <p:txBody>
          <a:bodyPr wrap="square">
            <a:spAutoFit/>
          </a:bodyPr>
          <a:lstStyle/>
          <a:p>
            <a:r>
              <a:rPr lang="zh-CN" altLang="zh-CN" sz="1200" b="1" dirty="0" smtClean="0">
                <a:latin typeface="微软雅黑" pitchFamily="34" charset="-122"/>
                <a:ea typeface="微软雅黑" pitchFamily="34" charset="-122"/>
              </a:rPr>
              <a:t>组织形式严格集中，</a:t>
            </a:r>
            <a:r>
              <a:rPr lang="zh-CN" altLang="en-US" sz="1200" b="1" dirty="0" smtClean="0">
                <a:latin typeface="微软雅黑" pitchFamily="34" charset="-122"/>
                <a:ea typeface="微软雅黑" pitchFamily="34" charset="-122"/>
              </a:rPr>
              <a:t>实行</a:t>
            </a:r>
            <a:r>
              <a:rPr lang="zh-CN" altLang="zh-CN" sz="1200" b="1" dirty="0" smtClean="0">
                <a:latin typeface="微软雅黑" pitchFamily="34" charset="-122"/>
                <a:ea typeface="微软雅黑" pitchFamily="34" charset="-122"/>
              </a:rPr>
              <a:t>教阶制，分为神职教阶和治权教阶</a:t>
            </a:r>
            <a:r>
              <a:rPr lang="zh-CN" altLang="en-US" sz="1200" b="1" dirty="0" smtClean="0">
                <a:latin typeface="微软雅黑" pitchFamily="34" charset="-122"/>
                <a:ea typeface="微软雅黑" pitchFamily="34" charset="-122"/>
              </a:rPr>
              <a:t>，</a:t>
            </a:r>
            <a:r>
              <a:rPr lang="zh-CN" altLang="zh-CN" sz="1200" b="1" dirty="0" smtClean="0">
                <a:latin typeface="微软雅黑" pitchFamily="34" charset="-122"/>
                <a:ea typeface="微软雅黑" pitchFamily="34" charset="-122"/>
              </a:rPr>
              <a:t>实行教皇制</a:t>
            </a:r>
            <a:endParaRPr lang="zh-CN" altLang="en-US" sz="1200" b="1" dirty="0" smtClean="0">
              <a:latin typeface="微软雅黑" pitchFamily="34" charset="-122"/>
              <a:ea typeface="微软雅黑" pitchFamily="34" charset="-122"/>
            </a:endParaRPr>
          </a:p>
        </p:txBody>
      </p:sp>
      <p:sp>
        <p:nvSpPr>
          <p:cNvPr id="77" name="矩形 76"/>
          <p:cNvSpPr/>
          <p:nvPr/>
        </p:nvSpPr>
        <p:spPr>
          <a:xfrm>
            <a:off x="2699793" y="3219823"/>
            <a:ext cx="3024336" cy="461665"/>
          </a:xfrm>
          <a:prstGeom prst="rect">
            <a:avLst/>
          </a:prstGeom>
        </p:spPr>
        <p:txBody>
          <a:bodyPr wrap="square">
            <a:spAutoFit/>
          </a:bodyPr>
          <a:lstStyle/>
          <a:p>
            <a:r>
              <a:rPr lang="zh-CN" altLang="zh-CN" sz="1200" b="1" dirty="0" smtClean="0">
                <a:latin typeface="微软雅黑" pitchFamily="34" charset="-122"/>
                <a:ea typeface="微软雅黑" pitchFamily="34" charset="-122"/>
              </a:rPr>
              <a:t>教堂建筑采用拜占庭式或斯拉夫式</a:t>
            </a:r>
            <a:r>
              <a:rPr lang="zh-CN" altLang="en-US" sz="1200" b="1" dirty="0" smtClean="0">
                <a:latin typeface="微软雅黑" pitchFamily="34" charset="-122"/>
                <a:ea typeface="微软雅黑" pitchFamily="34" charset="-122"/>
              </a:rPr>
              <a:t>，教堂内</a:t>
            </a:r>
            <a:r>
              <a:rPr lang="zh-CN" altLang="zh-CN" sz="1200" b="1" dirty="0" smtClean="0">
                <a:latin typeface="微软雅黑" pitchFamily="34" charset="-122"/>
                <a:ea typeface="微软雅黑" pitchFamily="34" charset="-122"/>
              </a:rPr>
              <a:t>圣坛中央挂有圣像，四周则挂圣徒画像</a:t>
            </a:r>
            <a:endParaRPr lang="zh-CN" altLang="en-US" sz="1200" b="1" dirty="0" smtClean="0">
              <a:latin typeface="微软雅黑" pitchFamily="34" charset="-122"/>
              <a:ea typeface="微软雅黑" pitchFamily="34" charset="-122"/>
            </a:endParaRPr>
          </a:p>
        </p:txBody>
      </p:sp>
      <p:sp>
        <p:nvSpPr>
          <p:cNvPr id="78" name="矩形 77"/>
          <p:cNvSpPr/>
          <p:nvPr/>
        </p:nvSpPr>
        <p:spPr>
          <a:xfrm>
            <a:off x="5940152" y="3219822"/>
            <a:ext cx="3203848" cy="461665"/>
          </a:xfrm>
          <a:prstGeom prst="rect">
            <a:avLst/>
          </a:prstGeom>
        </p:spPr>
        <p:txBody>
          <a:bodyPr wrap="square">
            <a:spAutoFit/>
          </a:bodyPr>
          <a:lstStyle/>
          <a:p>
            <a:r>
              <a:rPr lang="zh-CN" altLang="zh-CN" sz="1200" b="1" dirty="0" smtClean="0">
                <a:latin typeface="微软雅黑" pitchFamily="34" charset="-122"/>
                <a:ea typeface="微软雅黑" pitchFamily="34" charset="-122"/>
              </a:rPr>
              <a:t>教堂</a:t>
            </a:r>
            <a:r>
              <a:rPr lang="zh-CN" altLang="en-US" sz="1200" b="1" dirty="0" smtClean="0">
                <a:latin typeface="微软雅黑" pitchFamily="34" charset="-122"/>
                <a:ea typeface="微软雅黑" pitchFamily="34" charset="-122"/>
              </a:rPr>
              <a:t>建筑</a:t>
            </a:r>
            <a:r>
              <a:rPr lang="zh-CN" altLang="zh-CN" sz="1200" b="1" dirty="0" smtClean="0">
                <a:latin typeface="微软雅黑" pitchFamily="34" charset="-122"/>
                <a:ea typeface="微软雅黑" pitchFamily="34" charset="-122"/>
              </a:rPr>
              <a:t>采用罗马式或哥德式</a:t>
            </a:r>
            <a:r>
              <a:rPr lang="zh-CN" altLang="en-US" sz="1200" b="1" dirty="0" smtClean="0">
                <a:latin typeface="微软雅黑" pitchFamily="34" charset="-122"/>
                <a:ea typeface="微软雅黑" pitchFamily="34" charset="-122"/>
              </a:rPr>
              <a:t>，</a:t>
            </a:r>
            <a:r>
              <a:rPr lang="zh-CN" altLang="zh-CN" sz="1200" b="1" dirty="0" smtClean="0">
                <a:latin typeface="微软雅黑" pitchFamily="34" charset="-122"/>
                <a:ea typeface="微软雅黑" pitchFamily="34" charset="-122"/>
              </a:rPr>
              <a:t>教堂圣坛中央挂圣母玛利亚画像，周围挂耶稣受难画像</a:t>
            </a:r>
            <a:endParaRPr lang="zh-CN" altLang="en-US" sz="1200" b="1" dirty="0" smtClean="0">
              <a:latin typeface="微软雅黑" pitchFamily="34" charset="-122"/>
              <a:ea typeface="微软雅黑" pitchFamily="34" charset="-122"/>
            </a:endParaRPr>
          </a:p>
        </p:txBody>
      </p:sp>
      <p:sp>
        <p:nvSpPr>
          <p:cNvPr id="79" name="矩形 78"/>
          <p:cNvSpPr/>
          <p:nvPr/>
        </p:nvSpPr>
        <p:spPr>
          <a:xfrm>
            <a:off x="2699792" y="3723878"/>
            <a:ext cx="3096344" cy="461665"/>
          </a:xfrm>
          <a:prstGeom prst="rect">
            <a:avLst/>
          </a:prstGeom>
        </p:spPr>
        <p:txBody>
          <a:bodyPr wrap="square">
            <a:spAutoFit/>
          </a:bodyPr>
          <a:lstStyle/>
          <a:p>
            <a:r>
              <a:rPr lang="zh-CN" altLang="zh-CN" sz="1200" b="1" dirty="0" smtClean="0">
                <a:latin typeface="微软雅黑" pitchFamily="34" charset="-122"/>
                <a:ea typeface="微软雅黑" pitchFamily="34" charset="-122"/>
              </a:rPr>
              <a:t>主张天主和世界统一、神性与人性结合、</a:t>
            </a:r>
            <a:endParaRPr lang="en-US" altLang="zh-CN" sz="1200" b="1" dirty="0" smtClean="0">
              <a:latin typeface="微软雅黑" pitchFamily="34" charset="-122"/>
              <a:ea typeface="微软雅黑" pitchFamily="34" charset="-122"/>
            </a:endParaRPr>
          </a:p>
          <a:p>
            <a:r>
              <a:rPr lang="zh-CN" altLang="zh-CN" sz="1200" b="1" dirty="0" smtClean="0">
                <a:latin typeface="微软雅黑" pitchFamily="34" charset="-122"/>
                <a:ea typeface="微软雅黑" pitchFamily="34" charset="-122"/>
              </a:rPr>
              <a:t>神学与哲学合一，反对理性，提倡神秘主义</a:t>
            </a:r>
            <a:endParaRPr lang="zh-CN" altLang="en-US" sz="1200" b="1" dirty="0" smtClean="0">
              <a:latin typeface="微软雅黑" pitchFamily="34" charset="-122"/>
              <a:ea typeface="微软雅黑" pitchFamily="34" charset="-122"/>
            </a:endParaRPr>
          </a:p>
        </p:txBody>
      </p:sp>
      <p:sp>
        <p:nvSpPr>
          <p:cNvPr id="80" name="矩形 79"/>
          <p:cNvSpPr/>
          <p:nvPr/>
        </p:nvSpPr>
        <p:spPr>
          <a:xfrm>
            <a:off x="6012160" y="3723878"/>
            <a:ext cx="3024336" cy="461665"/>
          </a:xfrm>
          <a:prstGeom prst="rect">
            <a:avLst/>
          </a:prstGeom>
        </p:spPr>
        <p:txBody>
          <a:bodyPr wrap="square">
            <a:spAutoFit/>
          </a:bodyPr>
          <a:lstStyle/>
          <a:p>
            <a:r>
              <a:rPr lang="zh-CN" altLang="en-US" sz="1200" b="1" dirty="0" smtClean="0">
                <a:latin typeface="微软雅黑" pitchFamily="34" charset="-122"/>
                <a:ea typeface="微软雅黑" pitchFamily="34" charset="-122"/>
              </a:rPr>
              <a:t>主张理性，</a:t>
            </a:r>
            <a:r>
              <a:rPr lang="zh-CN" altLang="zh-CN" sz="1200" b="1" dirty="0" smtClean="0">
                <a:latin typeface="微软雅黑" pitchFamily="34" charset="-122"/>
                <a:ea typeface="微软雅黑" pitchFamily="34" charset="-122"/>
              </a:rPr>
              <a:t>强调天主的启示和人类的理性是一致的，反对神秘主义</a:t>
            </a:r>
            <a:endParaRPr lang="zh-CN" altLang="en-US" sz="1200" b="1" dirty="0" smtClean="0">
              <a:latin typeface="微软雅黑" pitchFamily="34" charset="-122"/>
              <a:ea typeface="微软雅黑" pitchFamily="34" charset="-122"/>
            </a:endParaRPr>
          </a:p>
        </p:txBody>
      </p:sp>
      <p:sp>
        <p:nvSpPr>
          <p:cNvPr id="81" name="矩形 80"/>
          <p:cNvSpPr/>
          <p:nvPr/>
        </p:nvSpPr>
        <p:spPr>
          <a:xfrm>
            <a:off x="2699792" y="4220170"/>
            <a:ext cx="3024336" cy="461665"/>
          </a:xfrm>
          <a:prstGeom prst="rect">
            <a:avLst/>
          </a:prstGeom>
        </p:spPr>
        <p:txBody>
          <a:bodyPr wrap="square">
            <a:spAutoFit/>
          </a:bodyPr>
          <a:lstStyle/>
          <a:p>
            <a:r>
              <a:rPr lang="zh-CN" altLang="zh-CN" sz="1200" b="1" dirty="0" smtClean="0">
                <a:latin typeface="微软雅黑" pitchFamily="34" charset="-122"/>
                <a:ea typeface="微软雅黑" pitchFamily="34" charset="-122"/>
              </a:rPr>
              <a:t>皇帝控制教会，皇帝成为基督教信仰的最高权威，教会的首脑，政权高于教权</a:t>
            </a:r>
            <a:endParaRPr lang="zh-CN" altLang="en-US" sz="1200" b="1" dirty="0" smtClean="0">
              <a:latin typeface="微软雅黑" pitchFamily="34" charset="-122"/>
              <a:ea typeface="微软雅黑" pitchFamily="34" charset="-122"/>
            </a:endParaRPr>
          </a:p>
        </p:txBody>
      </p:sp>
      <p:sp>
        <p:nvSpPr>
          <p:cNvPr id="82" name="矩形 81"/>
          <p:cNvSpPr/>
          <p:nvPr/>
        </p:nvSpPr>
        <p:spPr>
          <a:xfrm>
            <a:off x="6012160" y="4227934"/>
            <a:ext cx="3024336" cy="461665"/>
          </a:xfrm>
          <a:prstGeom prst="rect">
            <a:avLst/>
          </a:prstGeom>
        </p:spPr>
        <p:txBody>
          <a:bodyPr wrap="square">
            <a:spAutoFit/>
          </a:bodyPr>
          <a:lstStyle/>
          <a:p>
            <a:r>
              <a:rPr lang="zh-CN" altLang="zh-CN" sz="1200" b="1" dirty="0" smtClean="0">
                <a:latin typeface="微软雅黑" pitchFamily="34" charset="-122"/>
                <a:ea typeface="微软雅黑" pitchFamily="34" charset="-122"/>
              </a:rPr>
              <a:t>出现了一个教皇，统治一个教皇国，教权高于政权</a:t>
            </a:r>
            <a:endParaRPr lang="zh-CN" altLang="en-US" sz="1200" b="1" dirty="0" smtClean="0">
              <a:latin typeface="微软雅黑" pitchFamily="34" charset="-122"/>
              <a:ea typeface="微软雅黑" pitchFamily="34" charset="-122"/>
            </a:endParaRP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11</a:t>
            </a:r>
            <a:endParaRPr lang="es-ES" altLang="zh-CN" sz="1200" b="1">
              <a:solidFill>
                <a:srgbClr val="04AEDA"/>
              </a:solidFill>
              <a:latin typeface="Calibri" pitchFamily="34" charset="0"/>
            </a:endParaRPr>
          </a:p>
        </p:txBody>
      </p:sp>
      <p:cxnSp>
        <p:nvCxnSpPr>
          <p:cNvPr id="36" name="直接连接符 35"/>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71683"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73758" name="Rectangle 30"/>
          <p:cNvSpPr>
            <a:spLocks noChangeArrowheads="1"/>
          </p:cNvSpPr>
          <p:nvPr/>
        </p:nvSpPr>
        <p:spPr bwMode="auto">
          <a:xfrm>
            <a:off x="179388" y="123825"/>
            <a:ext cx="7848600" cy="75918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ts val="2563"/>
              </a:lnSpc>
              <a:defRPr/>
            </a:pPr>
            <a:r>
              <a:rPr lang="zh-CN" altLang="en-US" sz="2400" b="1" dirty="0">
                <a:latin typeface="微软雅黑" pitchFamily="34" charset="-122"/>
                <a:ea typeface="微软雅黑" pitchFamily="34" charset="-122"/>
              </a:rPr>
              <a:t>第三节  </a:t>
            </a:r>
            <a:r>
              <a:rPr lang="zh-CN" altLang="en-US" sz="2400" b="1" dirty="0" smtClean="0">
                <a:latin typeface="微软雅黑" pitchFamily="34" charset="-122"/>
                <a:ea typeface="微软雅黑" pitchFamily="34" charset="-122"/>
              </a:rPr>
              <a:t>  西</a:t>
            </a:r>
            <a:r>
              <a:rPr lang="zh-CN" altLang="en-US" sz="2400" b="1" dirty="0">
                <a:latin typeface="微软雅黑" pitchFamily="34" charset="-122"/>
                <a:ea typeface="微软雅黑" pitchFamily="34" charset="-122"/>
              </a:rPr>
              <a:t>学东渐</a:t>
            </a:r>
            <a:endParaRPr lang="en-US" altLang="zh-CN" sz="2400" dirty="0">
              <a:latin typeface="微软雅黑" pitchFamily="34" charset="-122"/>
              <a:ea typeface="微软雅黑" pitchFamily="34" charset="-122"/>
            </a:endParaRPr>
          </a:p>
          <a:p>
            <a:pPr>
              <a:lnSpc>
                <a:spcPts val="2563"/>
              </a:lnSpc>
              <a:defRPr/>
            </a:pPr>
            <a:endParaRPr lang="zh-CN" altLang="en-US" sz="2000" b="1" dirty="0">
              <a:latin typeface="微软雅黑" pitchFamily="34" charset="-122"/>
              <a:ea typeface="微软雅黑" pitchFamily="34" charset="-122"/>
            </a:endParaRPr>
          </a:p>
        </p:txBody>
      </p:sp>
      <p:sp>
        <p:nvSpPr>
          <p:cNvPr id="73759" name="Rectangle 31"/>
          <p:cNvSpPr>
            <a:spLocks noChangeArrowheads="1"/>
          </p:cNvSpPr>
          <p:nvPr/>
        </p:nvSpPr>
        <p:spPr bwMode="auto">
          <a:xfrm>
            <a:off x="323850" y="700088"/>
            <a:ext cx="18415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endParaRPr lang="zh-CN" altLang="en-US" b="1"/>
          </a:p>
        </p:txBody>
      </p:sp>
      <p:pic>
        <p:nvPicPr>
          <p:cNvPr id="168964" name="Picture 4" descr="C:\Documents and Settings\Administrator\Local Settings\Temporary Internet Files\Content.IE5\LKJNYWCA\2009121020255754[1].jpg"/>
          <p:cNvPicPr>
            <a:picLocks noChangeAspect="1" noChangeArrowheads="1"/>
          </p:cNvPicPr>
          <p:nvPr/>
        </p:nvPicPr>
        <p:blipFill>
          <a:blip r:embed="rId3" cstate="print"/>
          <a:srcRect/>
          <a:stretch>
            <a:fillRect/>
          </a:stretch>
        </p:blipFill>
        <p:spPr bwMode="auto">
          <a:xfrm>
            <a:off x="179512" y="978572"/>
            <a:ext cx="4320480" cy="3105345"/>
          </a:xfrm>
          <a:prstGeom prst="rect">
            <a:avLst/>
          </a:prstGeom>
          <a:noFill/>
        </p:spPr>
      </p:pic>
      <p:sp>
        <p:nvSpPr>
          <p:cNvPr id="39" name="矩形 38"/>
          <p:cNvSpPr/>
          <p:nvPr/>
        </p:nvSpPr>
        <p:spPr>
          <a:xfrm>
            <a:off x="179512" y="4083918"/>
            <a:ext cx="4248472" cy="523220"/>
          </a:xfrm>
          <a:prstGeom prst="rect">
            <a:avLst/>
          </a:prstGeom>
        </p:spPr>
        <p:txBody>
          <a:bodyPr wrap="square">
            <a:spAutoFit/>
          </a:bodyPr>
          <a:lstStyle/>
          <a:p>
            <a:r>
              <a:rPr lang="zh-CN" altLang="en-US" sz="1400" b="1" dirty="0" smtClean="0"/>
              <a:t>俄国东正教大教堂，</a:t>
            </a:r>
            <a:r>
              <a:rPr lang="en-US" altLang="zh-CN" sz="1400" b="1" dirty="0" smtClean="0"/>
              <a:t>1912</a:t>
            </a:r>
            <a:r>
              <a:rPr lang="zh-CN" altLang="en-US" sz="1400" b="1" dirty="0" smtClean="0"/>
              <a:t>年落成，由沙皇尼古拉二世所建，为</a:t>
            </a:r>
            <a:r>
              <a:rPr lang="en-US" altLang="zh-CN" sz="1400" b="1" dirty="0" smtClean="0"/>
              <a:t>17</a:t>
            </a:r>
            <a:r>
              <a:rPr lang="zh-CN" altLang="en-US" sz="1400" b="1" dirty="0" smtClean="0"/>
              <a:t>世纪早期的建筑风格</a:t>
            </a:r>
          </a:p>
        </p:txBody>
      </p:sp>
      <p:sp>
        <p:nvSpPr>
          <p:cNvPr id="168967" name="AutoShape 7" descr="http://t10.baidu.com/it/u=2346032724,2900894064&amp;fm=56"/>
          <p:cNvSpPr>
            <a:spLocks noChangeAspect="1" noChangeArrowheads="1"/>
          </p:cNvSpPr>
          <p:nvPr/>
        </p:nvSpPr>
        <p:spPr bwMode="auto">
          <a:xfrm>
            <a:off x="0" y="0"/>
            <a:ext cx="5334000" cy="34290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8968" name="AutoShape 8" descr="http://t10.baidu.com/it/u=2346032724,2900894064&amp;fm=56"/>
          <p:cNvSpPr>
            <a:spLocks noChangeAspect="1" noChangeArrowheads="1"/>
          </p:cNvSpPr>
          <p:nvPr/>
        </p:nvSpPr>
        <p:spPr bwMode="auto">
          <a:xfrm>
            <a:off x="0" y="0"/>
            <a:ext cx="5334000" cy="34290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168970" name="Picture 10" descr="圣彼得大教堂">
            <a:hlinkClick r:id="rId4"/>
          </p:cNvPr>
          <p:cNvPicPr>
            <a:picLocks noChangeAspect="1" noChangeArrowheads="1"/>
          </p:cNvPicPr>
          <p:nvPr/>
        </p:nvPicPr>
        <p:blipFill>
          <a:blip r:embed="rId5" cstate="print"/>
          <a:srcRect/>
          <a:stretch>
            <a:fillRect/>
          </a:stretch>
        </p:blipFill>
        <p:spPr bwMode="auto">
          <a:xfrm>
            <a:off x="4572000" y="483518"/>
            <a:ext cx="4474468" cy="3312368"/>
          </a:xfrm>
          <a:prstGeom prst="rect">
            <a:avLst/>
          </a:prstGeom>
          <a:noFill/>
        </p:spPr>
      </p:pic>
      <p:sp>
        <p:nvSpPr>
          <p:cNvPr id="47" name="矩形 46"/>
          <p:cNvSpPr/>
          <p:nvPr/>
        </p:nvSpPr>
        <p:spPr>
          <a:xfrm>
            <a:off x="4572000" y="3795886"/>
            <a:ext cx="4572000" cy="738664"/>
          </a:xfrm>
          <a:prstGeom prst="rect">
            <a:avLst/>
          </a:prstGeom>
        </p:spPr>
        <p:txBody>
          <a:bodyPr wrap="square">
            <a:spAutoFit/>
          </a:bodyPr>
          <a:lstStyle/>
          <a:p>
            <a:r>
              <a:rPr lang="zh-CN" altLang="en-US" sz="1400" b="1" dirty="0" smtClean="0"/>
              <a:t>圣彼得大教堂，为世界上最大天主教堂。原教堂为君士坦丁大帝在圣彼得的墓地上建筑，文艺复兴时期重建，具有明显的文艺复兴式和巴洛克式建筑风格</a:t>
            </a:r>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1681"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11</a:t>
            </a:r>
            <a:endParaRPr lang="es-ES" altLang="zh-CN" sz="1200" b="1">
              <a:solidFill>
                <a:srgbClr val="04AEDA"/>
              </a:solidFill>
              <a:latin typeface="Calibri" pitchFamily="34" charset="0"/>
            </a:endParaRPr>
          </a:p>
        </p:txBody>
      </p:sp>
      <p:cxnSp>
        <p:nvCxnSpPr>
          <p:cNvPr id="36" name="直接连接符 35"/>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71683"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73758" name="Rectangle 30"/>
          <p:cNvSpPr>
            <a:spLocks noChangeArrowheads="1"/>
          </p:cNvSpPr>
          <p:nvPr/>
        </p:nvSpPr>
        <p:spPr bwMode="auto">
          <a:xfrm>
            <a:off x="179388" y="123825"/>
            <a:ext cx="7848600" cy="75918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ts val="2563"/>
              </a:lnSpc>
              <a:defRPr/>
            </a:pPr>
            <a:r>
              <a:rPr lang="zh-CN" altLang="en-US" sz="2400" b="1" dirty="0">
                <a:latin typeface="微软雅黑" pitchFamily="34" charset="-122"/>
                <a:ea typeface="微软雅黑" pitchFamily="34" charset="-122"/>
              </a:rPr>
              <a:t>第三节  </a:t>
            </a:r>
            <a:r>
              <a:rPr lang="zh-CN" altLang="en-US" sz="2400" b="1" dirty="0" smtClean="0">
                <a:latin typeface="微软雅黑" pitchFamily="34" charset="-122"/>
                <a:ea typeface="微软雅黑" pitchFamily="34" charset="-122"/>
              </a:rPr>
              <a:t>  西</a:t>
            </a:r>
            <a:r>
              <a:rPr lang="zh-CN" altLang="en-US" sz="2400" b="1" dirty="0">
                <a:latin typeface="微软雅黑" pitchFamily="34" charset="-122"/>
                <a:ea typeface="微软雅黑" pitchFamily="34" charset="-122"/>
              </a:rPr>
              <a:t>学东渐</a:t>
            </a:r>
            <a:endParaRPr lang="en-US" altLang="zh-CN" sz="2400" dirty="0">
              <a:latin typeface="微软雅黑" pitchFamily="34" charset="-122"/>
              <a:ea typeface="微软雅黑" pitchFamily="34" charset="-122"/>
            </a:endParaRPr>
          </a:p>
          <a:p>
            <a:pPr>
              <a:lnSpc>
                <a:spcPts val="2563"/>
              </a:lnSpc>
              <a:defRPr/>
            </a:pPr>
            <a:endParaRPr lang="zh-CN" altLang="en-US" sz="2000" b="1" dirty="0">
              <a:latin typeface="微软雅黑" pitchFamily="34" charset="-122"/>
              <a:ea typeface="微软雅黑" pitchFamily="34" charset="-122"/>
            </a:endParaRPr>
          </a:p>
        </p:txBody>
      </p:sp>
      <p:sp>
        <p:nvSpPr>
          <p:cNvPr id="73759" name="Rectangle 31"/>
          <p:cNvSpPr>
            <a:spLocks noChangeArrowheads="1"/>
          </p:cNvSpPr>
          <p:nvPr/>
        </p:nvSpPr>
        <p:spPr bwMode="auto">
          <a:xfrm>
            <a:off x="323850" y="700088"/>
            <a:ext cx="18415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endParaRPr lang="zh-CN" altLang="en-US" b="1"/>
          </a:p>
        </p:txBody>
      </p:sp>
      <p:sp>
        <p:nvSpPr>
          <p:cNvPr id="168967" name="AutoShape 7" descr="http://t10.baidu.com/it/u=2346032724,2900894064&amp;fm=56"/>
          <p:cNvSpPr>
            <a:spLocks noChangeAspect="1" noChangeArrowheads="1"/>
          </p:cNvSpPr>
          <p:nvPr/>
        </p:nvSpPr>
        <p:spPr bwMode="auto">
          <a:xfrm>
            <a:off x="0" y="0"/>
            <a:ext cx="5334000" cy="34290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8968" name="AutoShape 8" descr="http://t10.baidu.com/it/u=2346032724,2900894064&amp;fm=56"/>
          <p:cNvSpPr>
            <a:spLocks noChangeAspect="1" noChangeArrowheads="1"/>
          </p:cNvSpPr>
          <p:nvPr/>
        </p:nvSpPr>
        <p:spPr bwMode="auto">
          <a:xfrm>
            <a:off x="0" y="0"/>
            <a:ext cx="5334000" cy="34290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47" name="矩形 46"/>
          <p:cNvSpPr/>
          <p:nvPr/>
        </p:nvSpPr>
        <p:spPr>
          <a:xfrm>
            <a:off x="5148064" y="4299942"/>
            <a:ext cx="4572000" cy="307777"/>
          </a:xfrm>
          <a:prstGeom prst="rect">
            <a:avLst/>
          </a:prstGeom>
        </p:spPr>
        <p:txBody>
          <a:bodyPr wrap="square">
            <a:spAutoFit/>
          </a:bodyPr>
          <a:lstStyle/>
          <a:p>
            <a:r>
              <a:rPr lang="zh-CN" altLang="en-US" sz="1400" b="1" dirty="0" smtClean="0"/>
              <a:t>圣彼得大教堂（罗马梵蒂冈）</a:t>
            </a:r>
          </a:p>
        </p:txBody>
      </p:sp>
      <p:pic>
        <p:nvPicPr>
          <p:cNvPr id="226306" name="Picture 2" descr="http://a4.att.hudong.com/34/97/19300001149606133939977587822.jpg"/>
          <p:cNvPicPr>
            <a:picLocks noChangeAspect="1" noChangeArrowheads="1"/>
          </p:cNvPicPr>
          <p:nvPr/>
        </p:nvPicPr>
        <p:blipFill>
          <a:blip r:embed="rId3" cstate="print"/>
          <a:srcRect/>
          <a:stretch>
            <a:fillRect/>
          </a:stretch>
        </p:blipFill>
        <p:spPr bwMode="auto">
          <a:xfrm>
            <a:off x="4572001" y="339502"/>
            <a:ext cx="4571999" cy="3816424"/>
          </a:xfrm>
          <a:prstGeom prst="rect">
            <a:avLst/>
          </a:prstGeom>
          <a:noFill/>
        </p:spPr>
      </p:pic>
      <p:sp>
        <p:nvSpPr>
          <p:cNvPr id="15" name="矩形 14"/>
          <p:cNvSpPr/>
          <p:nvPr/>
        </p:nvSpPr>
        <p:spPr>
          <a:xfrm>
            <a:off x="899592" y="4371950"/>
            <a:ext cx="2518638" cy="307777"/>
          </a:xfrm>
          <a:prstGeom prst="rect">
            <a:avLst/>
          </a:prstGeom>
        </p:spPr>
        <p:txBody>
          <a:bodyPr wrap="none">
            <a:spAutoFit/>
          </a:bodyPr>
          <a:lstStyle/>
          <a:p>
            <a:r>
              <a:rPr lang="zh-CN" altLang="en-US" sz="1400" b="1" dirty="0" smtClean="0"/>
              <a:t>俄罗斯东正教教堂（旧金山）</a:t>
            </a:r>
          </a:p>
        </p:txBody>
      </p:sp>
      <p:graphicFrame>
        <p:nvGraphicFramePr>
          <p:cNvPr id="13" name="表格 12"/>
          <p:cNvGraphicFramePr>
            <a:graphicFrameLocks noGrp="1"/>
          </p:cNvGraphicFramePr>
          <p:nvPr/>
        </p:nvGraphicFramePr>
        <p:xfrm>
          <a:off x="2576512" y="904875"/>
          <a:ext cx="3990975" cy="3333750"/>
        </p:xfrm>
        <a:graphic>
          <a:graphicData uri="http://schemas.openxmlformats.org/drawingml/2006/table">
            <a:tbl>
              <a:tblPr/>
              <a:tblGrid>
                <a:gridCol w="3990975"/>
              </a:tblGrid>
              <a:tr h="3333750">
                <a:tc>
                  <a:txBody>
                    <a:bodyPr/>
                    <a:lstStyle/>
                    <a:p>
                      <a:pPr algn="ctr"/>
                      <a:endParaRPr lang="zh-CN" altLang="en-US"/>
                    </a:p>
                  </a:txBody>
                  <a:tcPr anchor="ctr">
                    <a:lnL>
                      <a:noFill/>
                    </a:lnL>
                    <a:lnR>
                      <a:noFill/>
                    </a:lnR>
                    <a:lnT>
                      <a:noFill/>
                    </a:lnT>
                    <a:lnB>
                      <a:noFill/>
                    </a:lnB>
                  </a:tcPr>
                </a:tc>
              </a:tr>
            </a:tbl>
          </a:graphicData>
        </a:graphic>
      </p:graphicFrame>
      <p:graphicFrame>
        <p:nvGraphicFramePr>
          <p:cNvPr id="14" name="表格 13"/>
          <p:cNvGraphicFramePr>
            <a:graphicFrameLocks noGrp="1"/>
          </p:cNvGraphicFramePr>
          <p:nvPr/>
        </p:nvGraphicFramePr>
        <p:xfrm>
          <a:off x="1524000" y="899501"/>
          <a:ext cx="6096000" cy="3344498"/>
        </p:xfrm>
        <a:graphic>
          <a:graphicData uri="http://schemas.openxmlformats.org/drawingml/2006/table">
            <a:tbl>
              <a:tblPr/>
              <a:tblGrid>
                <a:gridCol w="6096000"/>
              </a:tblGrid>
              <a:tr h="3344498">
                <a:tc>
                  <a:txBody>
                    <a:bodyPr/>
                    <a:lstStyle/>
                    <a:p>
                      <a:pPr algn="ctr"/>
                      <a:endParaRPr lang="zh-CN" altLang="en-US" sz="1500"/>
                    </a:p>
                  </a:txBody>
                  <a:tcPr marL="75904" marR="75904" marT="37952" marB="37952" anchor="ctr">
                    <a:lnL>
                      <a:noFill/>
                    </a:lnL>
                    <a:lnR>
                      <a:noFill/>
                    </a:lnR>
                    <a:lnT>
                      <a:noFill/>
                    </a:lnT>
                    <a:lnB>
                      <a:noFill/>
                    </a:lnB>
                  </a:tcPr>
                </a:tc>
              </a:tr>
            </a:tbl>
          </a:graphicData>
        </a:graphic>
      </p:graphicFrame>
      <p:graphicFrame>
        <p:nvGraphicFramePr>
          <p:cNvPr id="16" name="表格 15"/>
          <p:cNvGraphicFramePr>
            <a:graphicFrameLocks noGrp="1"/>
          </p:cNvGraphicFramePr>
          <p:nvPr/>
        </p:nvGraphicFramePr>
        <p:xfrm>
          <a:off x="1524000" y="899501"/>
          <a:ext cx="6096000" cy="3344498"/>
        </p:xfrm>
        <a:graphic>
          <a:graphicData uri="http://schemas.openxmlformats.org/drawingml/2006/table">
            <a:tbl>
              <a:tblPr/>
              <a:tblGrid>
                <a:gridCol w="6096000"/>
              </a:tblGrid>
              <a:tr h="3344498">
                <a:tc>
                  <a:txBody>
                    <a:bodyPr/>
                    <a:lstStyle/>
                    <a:p>
                      <a:pPr algn="ctr"/>
                      <a:endParaRPr lang="zh-CN" altLang="en-US" sz="1500"/>
                    </a:p>
                  </a:txBody>
                  <a:tcPr marL="75904" marR="75904" marT="37952" marB="37952" anchor="ctr">
                    <a:lnL>
                      <a:noFill/>
                    </a:lnL>
                    <a:lnR>
                      <a:noFill/>
                    </a:lnR>
                    <a:lnT>
                      <a:noFill/>
                    </a:lnT>
                    <a:lnB>
                      <a:noFill/>
                    </a:lnB>
                  </a:tcPr>
                </a:tc>
              </a:tr>
            </a:tbl>
          </a:graphicData>
        </a:graphic>
      </p:graphicFrame>
      <p:graphicFrame>
        <p:nvGraphicFramePr>
          <p:cNvPr id="17" name="表格 16"/>
          <p:cNvGraphicFramePr>
            <a:graphicFrameLocks noGrp="1"/>
          </p:cNvGraphicFramePr>
          <p:nvPr/>
        </p:nvGraphicFramePr>
        <p:xfrm>
          <a:off x="1524000" y="899501"/>
          <a:ext cx="6096000" cy="3344498"/>
        </p:xfrm>
        <a:graphic>
          <a:graphicData uri="http://schemas.openxmlformats.org/drawingml/2006/table">
            <a:tbl>
              <a:tblPr/>
              <a:tblGrid>
                <a:gridCol w="6096000"/>
              </a:tblGrid>
              <a:tr h="3344498">
                <a:tc>
                  <a:txBody>
                    <a:bodyPr/>
                    <a:lstStyle/>
                    <a:p>
                      <a:pPr algn="ctr"/>
                      <a:endParaRPr lang="zh-CN" altLang="en-US" sz="1500"/>
                    </a:p>
                  </a:txBody>
                  <a:tcPr marL="75904" marR="75904" marT="37952" marB="37952" anchor="ctr">
                    <a:lnL>
                      <a:noFill/>
                    </a:lnL>
                    <a:lnR>
                      <a:noFill/>
                    </a:lnR>
                    <a:lnT>
                      <a:noFill/>
                    </a:lnT>
                    <a:lnB>
                      <a:noFill/>
                    </a:lnB>
                  </a:tcPr>
                </a:tc>
              </a:tr>
            </a:tbl>
          </a:graphicData>
        </a:graphic>
      </p:graphicFrame>
      <p:graphicFrame>
        <p:nvGraphicFramePr>
          <p:cNvPr id="18" name="表格 17"/>
          <p:cNvGraphicFramePr>
            <a:graphicFrameLocks noGrp="1"/>
          </p:cNvGraphicFramePr>
          <p:nvPr/>
        </p:nvGraphicFramePr>
        <p:xfrm>
          <a:off x="1524000" y="899501"/>
          <a:ext cx="6096000" cy="3344498"/>
        </p:xfrm>
        <a:graphic>
          <a:graphicData uri="http://schemas.openxmlformats.org/drawingml/2006/table">
            <a:tbl>
              <a:tblPr/>
              <a:tblGrid>
                <a:gridCol w="6096000"/>
              </a:tblGrid>
              <a:tr h="3344498">
                <a:tc>
                  <a:txBody>
                    <a:bodyPr/>
                    <a:lstStyle/>
                    <a:p>
                      <a:pPr algn="ctr"/>
                      <a:endParaRPr lang="zh-CN" altLang="en-US" sz="1500"/>
                    </a:p>
                  </a:txBody>
                  <a:tcPr marL="75904" marR="75904" marT="37952" marB="37952" anchor="ctr">
                    <a:lnL>
                      <a:noFill/>
                    </a:lnL>
                    <a:lnR>
                      <a:noFill/>
                    </a:lnR>
                    <a:lnT>
                      <a:noFill/>
                    </a:lnT>
                    <a:lnB>
                      <a:noFill/>
                    </a:lnB>
                  </a:tcPr>
                </a:tc>
              </a:tr>
            </a:tbl>
          </a:graphicData>
        </a:graphic>
      </p:graphicFrame>
      <p:graphicFrame>
        <p:nvGraphicFramePr>
          <p:cNvPr id="19" name="表格 18"/>
          <p:cNvGraphicFramePr>
            <a:graphicFrameLocks noGrp="1"/>
          </p:cNvGraphicFramePr>
          <p:nvPr/>
        </p:nvGraphicFramePr>
        <p:xfrm>
          <a:off x="1524000" y="899501"/>
          <a:ext cx="6096000" cy="3344498"/>
        </p:xfrm>
        <a:graphic>
          <a:graphicData uri="http://schemas.openxmlformats.org/drawingml/2006/table">
            <a:tbl>
              <a:tblPr/>
              <a:tblGrid>
                <a:gridCol w="6096000"/>
              </a:tblGrid>
              <a:tr h="3344498">
                <a:tc>
                  <a:txBody>
                    <a:bodyPr/>
                    <a:lstStyle/>
                    <a:p>
                      <a:pPr algn="ctr"/>
                      <a:endParaRPr lang="zh-CN" altLang="en-US" sz="1500"/>
                    </a:p>
                  </a:txBody>
                  <a:tcPr marL="75904" marR="75904" marT="37952" marB="37952" anchor="ctr">
                    <a:lnL>
                      <a:noFill/>
                    </a:lnL>
                    <a:lnR>
                      <a:noFill/>
                    </a:lnR>
                    <a:lnT>
                      <a:noFill/>
                    </a:lnT>
                    <a:lnB>
                      <a:noFill/>
                    </a:lnB>
                  </a:tcPr>
                </a:tc>
              </a:tr>
            </a:tbl>
          </a:graphicData>
        </a:graphic>
      </p:graphicFrame>
      <p:graphicFrame>
        <p:nvGraphicFramePr>
          <p:cNvPr id="20" name="表格 19"/>
          <p:cNvGraphicFramePr>
            <a:graphicFrameLocks noGrp="1"/>
          </p:cNvGraphicFramePr>
          <p:nvPr/>
        </p:nvGraphicFramePr>
        <p:xfrm>
          <a:off x="1524000" y="899501"/>
          <a:ext cx="6096000" cy="3344498"/>
        </p:xfrm>
        <a:graphic>
          <a:graphicData uri="http://schemas.openxmlformats.org/drawingml/2006/table">
            <a:tbl>
              <a:tblPr/>
              <a:tblGrid>
                <a:gridCol w="6096000"/>
              </a:tblGrid>
              <a:tr h="3344498">
                <a:tc>
                  <a:txBody>
                    <a:bodyPr/>
                    <a:lstStyle/>
                    <a:p>
                      <a:pPr algn="ctr"/>
                      <a:endParaRPr lang="zh-CN" altLang="en-US" sz="1500"/>
                    </a:p>
                  </a:txBody>
                  <a:tcPr marL="75904" marR="75904" marT="37952" marB="37952" anchor="ctr">
                    <a:lnL>
                      <a:noFill/>
                    </a:lnL>
                    <a:lnR>
                      <a:noFill/>
                    </a:lnR>
                    <a:lnT>
                      <a:noFill/>
                    </a:lnT>
                    <a:lnB>
                      <a:noFill/>
                    </a:lnB>
                  </a:tcPr>
                </a:tc>
              </a:tr>
            </a:tbl>
          </a:graphicData>
        </a:graphic>
      </p:graphicFrame>
      <p:graphicFrame>
        <p:nvGraphicFramePr>
          <p:cNvPr id="21" name="表格 20"/>
          <p:cNvGraphicFramePr>
            <a:graphicFrameLocks noGrp="1"/>
          </p:cNvGraphicFramePr>
          <p:nvPr/>
        </p:nvGraphicFramePr>
        <p:xfrm>
          <a:off x="1524000" y="899501"/>
          <a:ext cx="6096000" cy="3344498"/>
        </p:xfrm>
        <a:graphic>
          <a:graphicData uri="http://schemas.openxmlformats.org/drawingml/2006/table">
            <a:tbl>
              <a:tblPr/>
              <a:tblGrid>
                <a:gridCol w="6096000"/>
              </a:tblGrid>
              <a:tr h="3344498">
                <a:tc>
                  <a:txBody>
                    <a:bodyPr/>
                    <a:lstStyle/>
                    <a:p>
                      <a:pPr algn="ctr"/>
                      <a:endParaRPr lang="zh-CN" altLang="en-US" sz="1500" dirty="0"/>
                    </a:p>
                  </a:txBody>
                  <a:tcPr marL="75904" marR="75904" marT="37952" marB="37952" anchor="ctr">
                    <a:lnL>
                      <a:noFill/>
                    </a:lnL>
                    <a:lnR>
                      <a:noFill/>
                    </a:lnR>
                    <a:lnT>
                      <a:noFill/>
                    </a:lnT>
                    <a:lnB>
                      <a:noFill/>
                    </a:lnB>
                  </a:tcPr>
                </a:tc>
              </a:tr>
            </a:tbl>
          </a:graphicData>
        </a:graphic>
      </p:graphicFrame>
      <p:pic>
        <p:nvPicPr>
          <p:cNvPr id="10241" name="Picture 1" descr="http://a0.att.hudong.com/15/64/300000764046131234646111458.jpg"/>
          <p:cNvPicPr>
            <a:picLocks noChangeAspect="1" noChangeArrowheads="1"/>
          </p:cNvPicPr>
          <p:nvPr/>
        </p:nvPicPr>
        <p:blipFill>
          <a:blip r:embed="rId4" cstate="print"/>
          <a:srcRect/>
          <a:stretch>
            <a:fillRect/>
          </a:stretch>
        </p:blipFill>
        <p:spPr bwMode="auto">
          <a:xfrm>
            <a:off x="179512" y="627534"/>
            <a:ext cx="4355975" cy="3684043"/>
          </a:xfrm>
          <a:prstGeom prst="rect">
            <a:avLst/>
          </a:prstGeom>
          <a:noFill/>
        </p:spPr>
      </p:pic>
      <p:sp>
        <p:nvSpPr>
          <p:cNvPr id="10244" name="AutoShape 4" descr="http://img5.imgtn.bdimg.com/it/u=706532283,614404172&amp;fm=21&amp;gp=0.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245" name="AutoShape 5" descr="http://img1.imgtn.bdimg.com/it/u=1901045761,1359918684&amp;fm=21&amp;gp=0.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246" name="AutoShape 6" descr="http://img1.imgtn.bdimg.com/it/u=3264500614,2107632655&amp;fm=21&amp;gp=0.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247" name="AutoShape 7" descr="http://img0.imgtn.bdimg.com/it/u=1947348049,2357908659&amp;fm=21&amp;gp=0.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248" name="AutoShape 8" descr="http://img1.imgtn.bdimg.com/it/u=3035665326,342045415&amp;fm=21&amp;gp=0.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249" name="AutoShape 9" descr="http://img2.imgtn.bdimg.com/it/u=3117885873,3091849869&amp;fm=21&amp;gp=0.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243" name="AutoShape 3" descr="http://img4.imgtn.bdimg.com/it/u=3261342046,2497179664&amp;fm=21&amp;gp=0.jpg"/>
          <p:cNvSpPr>
            <a:spLocks noChangeAspect="1" noChangeArrowheads="1"/>
          </p:cNvSpPr>
          <p:nvPr/>
        </p:nvSpPr>
        <p:spPr bwMode="auto">
          <a:xfrm>
            <a:off x="53975" y="-24796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555875" y="1779588"/>
            <a:ext cx="323850" cy="32385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矩形 9"/>
          <p:cNvSpPr/>
          <p:nvPr/>
        </p:nvSpPr>
        <p:spPr>
          <a:xfrm>
            <a:off x="2543175" y="2247900"/>
            <a:ext cx="323850" cy="32385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矩形 10"/>
          <p:cNvSpPr/>
          <p:nvPr/>
        </p:nvSpPr>
        <p:spPr>
          <a:xfrm>
            <a:off x="2543175" y="2743200"/>
            <a:ext cx="323850" cy="32385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矩形 11"/>
          <p:cNvSpPr/>
          <p:nvPr/>
        </p:nvSpPr>
        <p:spPr>
          <a:xfrm>
            <a:off x="2555875" y="3219450"/>
            <a:ext cx="323850" cy="32385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4" name="Picture 2" descr="C:\Users\Administrator\Desktop\对勾.png"/>
          <p:cNvPicPr>
            <a:picLocks noChangeAspect="1" noChangeArrowheads="1"/>
          </p:cNvPicPr>
          <p:nvPr/>
        </p:nvPicPr>
        <p:blipFill>
          <a:blip r:embed="rId3" cstate="print"/>
          <a:srcRect/>
          <a:stretch>
            <a:fillRect/>
          </a:stretch>
        </p:blipFill>
        <p:spPr bwMode="auto">
          <a:xfrm>
            <a:off x="2484438" y="1779588"/>
            <a:ext cx="438150" cy="371475"/>
          </a:xfrm>
          <a:prstGeom prst="rect">
            <a:avLst/>
          </a:prstGeom>
          <a:noFill/>
          <a:ln w="9525">
            <a:noFill/>
            <a:miter lim="800000"/>
            <a:headEnd/>
            <a:tailEnd/>
          </a:ln>
        </p:spPr>
      </p:pic>
      <p:pic>
        <p:nvPicPr>
          <p:cNvPr id="15" name="Picture 2" descr="C:\Users\Administrator\Desktop\对勾.png"/>
          <p:cNvPicPr>
            <a:picLocks noChangeAspect="1" noChangeArrowheads="1"/>
          </p:cNvPicPr>
          <p:nvPr/>
        </p:nvPicPr>
        <p:blipFill>
          <a:blip r:embed="rId3" cstate="print"/>
          <a:srcRect/>
          <a:stretch>
            <a:fillRect/>
          </a:stretch>
        </p:blipFill>
        <p:spPr bwMode="auto">
          <a:xfrm>
            <a:off x="2543175" y="2200275"/>
            <a:ext cx="438150" cy="371475"/>
          </a:xfrm>
          <a:prstGeom prst="rect">
            <a:avLst/>
          </a:prstGeom>
          <a:noFill/>
          <a:ln w="9525">
            <a:noFill/>
            <a:miter lim="800000"/>
            <a:headEnd/>
            <a:tailEnd/>
          </a:ln>
        </p:spPr>
      </p:pic>
      <p:pic>
        <p:nvPicPr>
          <p:cNvPr id="17" name="Picture 2" descr="C:\Users\Administrator\Desktop\对勾.png"/>
          <p:cNvPicPr>
            <a:picLocks noChangeAspect="1" noChangeArrowheads="1"/>
          </p:cNvPicPr>
          <p:nvPr/>
        </p:nvPicPr>
        <p:blipFill>
          <a:blip r:embed="rId3" cstate="print"/>
          <a:srcRect/>
          <a:stretch>
            <a:fillRect/>
          </a:stretch>
        </p:blipFill>
        <p:spPr bwMode="auto">
          <a:xfrm>
            <a:off x="2544763" y="2695575"/>
            <a:ext cx="438150" cy="371475"/>
          </a:xfrm>
          <a:prstGeom prst="rect">
            <a:avLst/>
          </a:prstGeom>
          <a:noFill/>
          <a:ln w="9525">
            <a:noFill/>
            <a:miter lim="800000"/>
            <a:headEnd/>
            <a:tailEnd/>
          </a:ln>
        </p:spPr>
      </p:pic>
      <p:pic>
        <p:nvPicPr>
          <p:cNvPr id="18" name="Picture 2" descr="C:\Users\Administrator\Desktop\对勾.png"/>
          <p:cNvPicPr>
            <a:picLocks noChangeAspect="1" noChangeArrowheads="1"/>
          </p:cNvPicPr>
          <p:nvPr/>
        </p:nvPicPr>
        <p:blipFill>
          <a:blip r:embed="rId3" cstate="print"/>
          <a:srcRect/>
          <a:stretch>
            <a:fillRect/>
          </a:stretch>
        </p:blipFill>
        <p:spPr bwMode="auto">
          <a:xfrm>
            <a:off x="2484438" y="4084638"/>
            <a:ext cx="438150" cy="371475"/>
          </a:xfrm>
          <a:prstGeom prst="rect">
            <a:avLst/>
          </a:prstGeom>
          <a:noFill/>
          <a:ln w="9525">
            <a:noFill/>
            <a:miter lim="800000"/>
            <a:headEnd/>
            <a:tailEnd/>
          </a:ln>
        </p:spPr>
      </p:pic>
      <p:cxnSp>
        <p:nvCxnSpPr>
          <p:cNvPr id="21" name="直接连接符 20"/>
          <p:cNvCxnSpPr/>
          <p:nvPr/>
        </p:nvCxnSpPr>
        <p:spPr>
          <a:xfrm>
            <a:off x="2928938" y="2071688"/>
            <a:ext cx="5000625" cy="1587"/>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rrowheads="1"/>
          </p:cNvSpPr>
          <p:nvPr/>
        </p:nvSpPr>
        <p:spPr bwMode="auto">
          <a:xfrm>
            <a:off x="2916238" y="1779588"/>
            <a:ext cx="5746750" cy="336550"/>
          </a:xfrm>
          <a:prstGeom prst="rect">
            <a:avLst/>
          </a:prstGeom>
          <a:noFill/>
          <a:ln w="9525">
            <a:noFill/>
            <a:miter lim="800000"/>
            <a:headEnd/>
            <a:tailEnd/>
          </a:ln>
        </p:spPr>
        <p:txBody>
          <a:bodyPr>
            <a:spAutoFit/>
          </a:bodyPr>
          <a:lstStyle/>
          <a:p>
            <a:r>
              <a:rPr lang="zh-CN" altLang="en-US" sz="1600" b="1" dirty="0">
                <a:latin typeface="微软雅黑"/>
                <a:ea typeface="微软雅黑"/>
                <a:cs typeface="微软雅黑"/>
              </a:rPr>
              <a:t>在西方宗教改革的背景下，为了挽救天主教，与新教相抗衡</a:t>
            </a:r>
          </a:p>
        </p:txBody>
      </p:sp>
      <p:cxnSp>
        <p:nvCxnSpPr>
          <p:cNvPr id="24" name="直接连接符 23"/>
          <p:cNvCxnSpPr/>
          <p:nvPr/>
        </p:nvCxnSpPr>
        <p:spPr>
          <a:xfrm>
            <a:off x="2903538" y="2570163"/>
            <a:ext cx="5097462" cy="1587"/>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903538" y="3065463"/>
            <a:ext cx="5168900" cy="635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27" name="TextBox 26"/>
          <p:cNvSpPr txBox="1">
            <a:spLocks noChangeArrowheads="1"/>
          </p:cNvSpPr>
          <p:nvPr/>
        </p:nvSpPr>
        <p:spPr bwMode="auto">
          <a:xfrm>
            <a:off x="2987675" y="4084638"/>
            <a:ext cx="5819775" cy="336550"/>
          </a:xfrm>
          <a:prstGeom prst="rect">
            <a:avLst/>
          </a:prstGeom>
          <a:noFill/>
          <a:ln w="9525">
            <a:noFill/>
            <a:miter lim="800000"/>
            <a:headEnd/>
            <a:tailEnd/>
          </a:ln>
        </p:spPr>
        <p:txBody>
          <a:bodyPr>
            <a:spAutoFit/>
          </a:bodyPr>
          <a:lstStyle/>
          <a:p>
            <a:r>
              <a:rPr lang="zh-CN" altLang="en-US" sz="1600" b="1" dirty="0">
                <a:latin typeface="微软雅黑"/>
                <a:ea typeface="微软雅黑"/>
                <a:cs typeface="微软雅黑"/>
              </a:rPr>
              <a:t>大力向东方发展，派大批传教士到世界各地进行传教活动</a:t>
            </a:r>
          </a:p>
        </p:txBody>
      </p:sp>
      <p:cxnSp>
        <p:nvCxnSpPr>
          <p:cNvPr id="28" name="直接连接符 27"/>
          <p:cNvCxnSpPr/>
          <p:nvPr/>
        </p:nvCxnSpPr>
        <p:spPr>
          <a:xfrm>
            <a:off x="2916238" y="3508375"/>
            <a:ext cx="5097462" cy="9525"/>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75791"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12</a:t>
            </a:r>
            <a:endParaRPr lang="es-ES" altLang="zh-CN" sz="1200" b="1">
              <a:solidFill>
                <a:srgbClr val="04AEDA"/>
              </a:solidFill>
              <a:latin typeface="Calibri" pitchFamily="34" charset="0"/>
            </a:endParaRPr>
          </a:p>
        </p:txBody>
      </p:sp>
      <p:cxnSp>
        <p:nvCxnSpPr>
          <p:cNvPr id="32" name="直接连接符 31"/>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75793"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75794" name="矩形 34"/>
          <p:cNvSpPr>
            <a:spLocks noChangeArrowheads="1"/>
          </p:cNvSpPr>
          <p:nvPr/>
        </p:nvSpPr>
        <p:spPr bwMode="auto">
          <a:xfrm>
            <a:off x="214313" y="142875"/>
            <a:ext cx="2690160" cy="759182"/>
          </a:xfrm>
          <a:prstGeom prst="rect">
            <a:avLst/>
          </a:prstGeom>
          <a:noFill/>
          <a:ln w="9525">
            <a:noFill/>
            <a:miter lim="800000"/>
            <a:headEnd/>
            <a:tailEnd/>
          </a:ln>
        </p:spPr>
        <p:txBody>
          <a:bodyPr wrap="none">
            <a:spAutoFit/>
          </a:bodyPr>
          <a:lstStyle/>
          <a:p>
            <a:pPr>
              <a:lnSpc>
                <a:spcPts val="2563"/>
              </a:lnSpc>
            </a:pPr>
            <a:r>
              <a:rPr lang="zh-CN" altLang="en-US" sz="2400" b="1" dirty="0">
                <a:latin typeface="微软雅黑" pitchFamily="34" charset="-122"/>
                <a:ea typeface="微软雅黑" pitchFamily="34" charset="-122"/>
              </a:rPr>
              <a:t>第三节 </a:t>
            </a:r>
            <a:r>
              <a:rPr lang="zh-CN" altLang="en-US" sz="2400" b="1" dirty="0" smtClean="0">
                <a:latin typeface="微软雅黑" pitchFamily="34" charset="-122"/>
                <a:ea typeface="微软雅黑" pitchFamily="34" charset="-122"/>
              </a:rPr>
              <a:t>   </a:t>
            </a:r>
            <a:r>
              <a:rPr lang="zh-CN" altLang="en-US" sz="2400" b="1" dirty="0">
                <a:latin typeface="微软雅黑" pitchFamily="34" charset="-122"/>
                <a:ea typeface="微软雅黑" pitchFamily="34" charset="-122"/>
              </a:rPr>
              <a:t>西学东渐</a:t>
            </a:r>
            <a:endParaRPr lang="en-US" altLang="zh-CN" sz="2400" dirty="0">
              <a:latin typeface="微软雅黑" pitchFamily="34" charset="-122"/>
              <a:ea typeface="微软雅黑" pitchFamily="34" charset="-122"/>
            </a:endParaRPr>
          </a:p>
          <a:p>
            <a:pPr>
              <a:lnSpc>
                <a:spcPts val="2563"/>
              </a:lnSpc>
            </a:pPr>
            <a:endParaRPr lang="en-US" altLang="zh-CN" sz="2400" dirty="0">
              <a:latin typeface="微软雅黑"/>
              <a:ea typeface="微软雅黑"/>
              <a:cs typeface="微软雅黑"/>
            </a:endParaRPr>
          </a:p>
        </p:txBody>
      </p:sp>
      <p:sp>
        <p:nvSpPr>
          <p:cNvPr id="38" name="矩形 37"/>
          <p:cNvSpPr>
            <a:spLocks noChangeArrowheads="1"/>
          </p:cNvSpPr>
          <p:nvPr/>
        </p:nvSpPr>
        <p:spPr bwMode="auto">
          <a:xfrm>
            <a:off x="2928938" y="2714625"/>
            <a:ext cx="6035675" cy="336550"/>
          </a:xfrm>
          <a:prstGeom prst="rect">
            <a:avLst/>
          </a:prstGeom>
          <a:noFill/>
          <a:ln w="9525">
            <a:noFill/>
            <a:miter lim="800000"/>
            <a:headEnd/>
            <a:tailEnd/>
          </a:ln>
        </p:spPr>
        <p:txBody>
          <a:bodyPr>
            <a:spAutoFit/>
          </a:bodyPr>
          <a:lstStyle/>
          <a:p>
            <a:r>
              <a:rPr lang="zh-CN" altLang="en-US" sz="1600" b="1">
                <a:latin typeface="微软雅黑"/>
                <a:ea typeface="微软雅黑"/>
                <a:cs typeface="微软雅黑"/>
              </a:rPr>
              <a:t>不重视隐居苦修，鼓励从事政治活动，以加强教会的力量 </a:t>
            </a:r>
          </a:p>
        </p:txBody>
      </p:sp>
      <p:sp>
        <p:nvSpPr>
          <p:cNvPr id="40" name="矩形 39"/>
          <p:cNvSpPr>
            <a:spLocks noChangeArrowheads="1"/>
          </p:cNvSpPr>
          <p:nvPr/>
        </p:nvSpPr>
        <p:spPr bwMode="auto">
          <a:xfrm>
            <a:off x="2928938" y="2247900"/>
            <a:ext cx="5143500" cy="336550"/>
          </a:xfrm>
          <a:prstGeom prst="rect">
            <a:avLst/>
          </a:prstGeom>
          <a:noFill/>
          <a:ln w="9525">
            <a:noFill/>
            <a:miter lim="800000"/>
            <a:headEnd/>
            <a:tailEnd/>
          </a:ln>
        </p:spPr>
        <p:txBody>
          <a:bodyPr>
            <a:spAutoFit/>
          </a:bodyPr>
          <a:lstStyle/>
          <a:p>
            <a:r>
              <a:rPr lang="zh-CN" altLang="en-US" sz="1600" b="1">
                <a:latin typeface="微软雅黑"/>
                <a:ea typeface="微软雅黑"/>
                <a:cs typeface="微软雅黑"/>
              </a:rPr>
              <a:t>耶稣会成立，创立者是西班牙贵族伊纳爵</a:t>
            </a:r>
            <a:r>
              <a:rPr lang="en-US" altLang="zh-CN" sz="1600" b="1">
                <a:latin typeface="微软雅黑"/>
                <a:ea typeface="微软雅黑"/>
                <a:cs typeface="微软雅黑"/>
              </a:rPr>
              <a:t>·</a:t>
            </a:r>
            <a:r>
              <a:rPr lang="zh-CN" altLang="en-US" sz="1600" b="1">
                <a:latin typeface="微软雅黑"/>
                <a:ea typeface="微软雅黑"/>
                <a:cs typeface="微软雅黑"/>
              </a:rPr>
              <a:t>罗耀拉</a:t>
            </a:r>
          </a:p>
        </p:txBody>
      </p:sp>
      <p:sp>
        <p:nvSpPr>
          <p:cNvPr id="75799" name="Rectangle 23"/>
          <p:cNvSpPr>
            <a:spLocks noChangeArrowheads="1"/>
          </p:cNvSpPr>
          <p:nvPr/>
        </p:nvSpPr>
        <p:spPr bwMode="auto">
          <a:xfrm>
            <a:off x="107504" y="699542"/>
            <a:ext cx="2305439"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smtClean="0">
                <a:latin typeface="微软雅黑" pitchFamily="34" charset="-122"/>
                <a:ea typeface="微软雅黑" pitchFamily="34" charset="-122"/>
                <a:sym typeface="Wingdings"/>
              </a:rPr>
              <a:t> </a:t>
            </a:r>
            <a:r>
              <a:rPr lang="zh-CN" altLang="en-US" b="1" dirty="0" smtClean="0">
                <a:latin typeface="微软雅黑" pitchFamily="34" charset="-122"/>
                <a:ea typeface="微软雅黑" pitchFamily="34" charset="-122"/>
              </a:rPr>
              <a:t>传</a:t>
            </a:r>
            <a:r>
              <a:rPr lang="zh-CN" altLang="en-US" b="1" dirty="0">
                <a:latin typeface="微软雅黑" pitchFamily="34" charset="-122"/>
                <a:ea typeface="微软雅黑" pitchFamily="34" charset="-122"/>
              </a:rPr>
              <a:t>教士东来的背景</a:t>
            </a:r>
          </a:p>
        </p:txBody>
      </p:sp>
      <p:sp>
        <p:nvSpPr>
          <p:cNvPr id="75798" name="AutoShape 23"/>
          <p:cNvSpPr>
            <a:spLocks noChangeArrowheads="1"/>
          </p:cNvSpPr>
          <p:nvPr/>
        </p:nvSpPr>
        <p:spPr bwMode="auto">
          <a:xfrm>
            <a:off x="611188" y="2066925"/>
            <a:ext cx="1512887" cy="1368425"/>
          </a:xfrm>
          <a:prstGeom prst="plus">
            <a:avLst>
              <a:gd name="adj" fmla="val 25000"/>
            </a:avLst>
          </a:prstGeom>
          <a:solidFill>
            <a:srgbClr val="04AEDA"/>
          </a:solidFill>
          <a:ln w="9525">
            <a:noFill/>
            <a:miter lim="800000"/>
            <a:headEnd/>
            <a:tailEnd/>
          </a:ln>
          <a:effectLst>
            <a:prstShdw prst="shdw17" dist="17961" dir="2700000">
              <a:srgbClr val="026883"/>
            </a:prstShdw>
          </a:effectLst>
        </p:spPr>
        <p:txBody>
          <a:bodyPr wrap="none" anchor="ctr"/>
          <a:lstStyle/>
          <a:p>
            <a:pPr algn="ctr"/>
            <a:r>
              <a:rPr lang="zh-CN" altLang="en-US" b="1" dirty="0">
                <a:solidFill>
                  <a:schemeClr val="bg1"/>
                </a:solidFill>
                <a:latin typeface="微软雅黑" pitchFamily="34" charset="-122"/>
                <a:ea typeface="微软雅黑" pitchFamily="34" charset="-122"/>
              </a:rPr>
              <a:t>传教士东来</a:t>
            </a:r>
          </a:p>
          <a:p>
            <a:pPr algn="ctr"/>
            <a:r>
              <a:rPr lang="zh-CN" altLang="en-US" b="1" dirty="0">
                <a:solidFill>
                  <a:schemeClr val="bg1"/>
                </a:solidFill>
                <a:latin typeface="微软雅黑" pitchFamily="34" charset="-122"/>
                <a:ea typeface="微软雅黑" pitchFamily="34" charset="-122"/>
              </a:rPr>
              <a:t>背景</a:t>
            </a:r>
          </a:p>
        </p:txBody>
      </p:sp>
      <p:pic>
        <p:nvPicPr>
          <p:cNvPr id="2" name="Picture 2" descr="C:\Users\Administrator\Desktop\对勾.png"/>
          <p:cNvPicPr>
            <a:picLocks noChangeAspect="1" noChangeArrowheads="1"/>
          </p:cNvPicPr>
          <p:nvPr/>
        </p:nvPicPr>
        <p:blipFill>
          <a:blip r:embed="rId3" cstate="print"/>
          <a:srcRect/>
          <a:stretch>
            <a:fillRect/>
          </a:stretch>
        </p:blipFill>
        <p:spPr bwMode="auto">
          <a:xfrm>
            <a:off x="2484438" y="1276350"/>
            <a:ext cx="438150" cy="371475"/>
          </a:xfrm>
          <a:prstGeom prst="rect">
            <a:avLst/>
          </a:prstGeom>
          <a:noFill/>
          <a:ln w="9525">
            <a:noFill/>
            <a:miter lim="800000"/>
            <a:headEnd/>
            <a:tailEnd/>
          </a:ln>
        </p:spPr>
      </p:pic>
      <p:sp>
        <p:nvSpPr>
          <p:cNvPr id="3" name="矩形 8"/>
          <p:cNvSpPr/>
          <p:nvPr/>
        </p:nvSpPr>
        <p:spPr>
          <a:xfrm>
            <a:off x="2555875" y="1276350"/>
            <a:ext cx="323850" cy="32385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4" name="直接连接符 27"/>
          <p:cNvCxnSpPr/>
          <p:nvPr/>
        </p:nvCxnSpPr>
        <p:spPr>
          <a:xfrm>
            <a:off x="2916238" y="1635125"/>
            <a:ext cx="5097462" cy="9525"/>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77851" name="Rectangle 27"/>
          <p:cNvSpPr>
            <a:spLocks noChangeArrowheads="1"/>
          </p:cNvSpPr>
          <p:nvPr/>
        </p:nvSpPr>
        <p:spPr bwMode="auto">
          <a:xfrm>
            <a:off x="2916238" y="1303338"/>
            <a:ext cx="5713412"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600" b="1" dirty="0" smtClean="0">
                <a:latin typeface="微软雅黑" pitchFamily="34" charset="-122"/>
                <a:ea typeface="微软雅黑" pitchFamily="34" charset="-122"/>
              </a:rPr>
              <a:t>唐</a:t>
            </a:r>
            <a:r>
              <a:rPr lang="zh-CN" altLang="en-US" sz="1600" b="1" dirty="0">
                <a:latin typeface="微软雅黑" pitchFamily="34" charset="-122"/>
                <a:ea typeface="微软雅黑" pitchFamily="34" charset="-122"/>
              </a:rPr>
              <a:t>代传入中国，称作“景教”，元代称之为“也里可温教”</a:t>
            </a:r>
          </a:p>
        </p:txBody>
      </p:sp>
      <p:cxnSp>
        <p:nvCxnSpPr>
          <p:cNvPr id="5" name="直接连接符 27"/>
          <p:cNvCxnSpPr/>
          <p:nvPr/>
        </p:nvCxnSpPr>
        <p:spPr>
          <a:xfrm>
            <a:off x="2916238" y="3940175"/>
            <a:ext cx="5097462" cy="9525"/>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6" name="直接连接符 27"/>
          <p:cNvCxnSpPr/>
          <p:nvPr/>
        </p:nvCxnSpPr>
        <p:spPr>
          <a:xfrm>
            <a:off x="2987675" y="4443413"/>
            <a:ext cx="5097463" cy="9525"/>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7" name="矩形 11"/>
          <p:cNvSpPr/>
          <p:nvPr/>
        </p:nvSpPr>
        <p:spPr>
          <a:xfrm>
            <a:off x="2555875" y="3651250"/>
            <a:ext cx="323850" cy="32385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11"/>
          <p:cNvSpPr/>
          <p:nvPr/>
        </p:nvSpPr>
        <p:spPr>
          <a:xfrm>
            <a:off x="2555875" y="4156075"/>
            <a:ext cx="323850" cy="32385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3" name="Picture 2" descr="C:\Users\Administrator\Desktop\对勾.png"/>
          <p:cNvPicPr>
            <a:picLocks noChangeAspect="1" noChangeArrowheads="1"/>
          </p:cNvPicPr>
          <p:nvPr/>
        </p:nvPicPr>
        <p:blipFill>
          <a:blip r:embed="rId3" cstate="print"/>
          <a:srcRect/>
          <a:stretch>
            <a:fillRect/>
          </a:stretch>
        </p:blipFill>
        <p:spPr bwMode="auto">
          <a:xfrm>
            <a:off x="2484438" y="3219450"/>
            <a:ext cx="438150" cy="371475"/>
          </a:xfrm>
          <a:prstGeom prst="rect">
            <a:avLst/>
          </a:prstGeom>
          <a:noFill/>
          <a:ln w="9525">
            <a:noFill/>
            <a:miter lim="800000"/>
            <a:headEnd/>
            <a:tailEnd/>
          </a:ln>
        </p:spPr>
      </p:pic>
      <p:pic>
        <p:nvPicPr>
          <p:cNvPr id="16" name="Picture 2" descr="C:\Users\Administrator\Desktop\对勾.png"/>
          <p:cNvPicPr>
            <a:picLocks noChangeAspect="1" noChangeArrowheads="1"/>
          </p:cNvPicPr>
          <p:nvPr/>
        </p:nvPicPr>
        <p:blipFill>
          <a:blip r:embed="rId3" cstate="print"/>
          <a:srcRect/>
          <a:stretch>
            <a:fillRect/>
          </a:stretch>
        </p:blipFill>
        <p:spPr bwMode="auto">
          <a:xfrm>
            <a:off x="2484438" y="3651250"/>
            <a:ext cx="438150" cy="371475"/>
          </a:xfrm>
          <a:prstGeom prst="rect">
            <a:avLst/>
          </a:prstGeom>
          <a:noFill/>
          <a:ln w="9525">
            <a:noFill/>
            <a:miter lim="800000"/>
            <a:headEnd/>
            <a:tailEnd/>
          </a:ln>
        </p:spPr>
      </p:pic>
      <p:sp>
        <p:nvSpPr>
          <p:cNvPr id="77859" name="Rectangle 35"/>
          <p:cNvSpPr>
            <a:spLocks noChangeArrowheads="1"/>
          </p:cNvSpPr>
          <p:nvPr/>
        </p:nvSpPr>
        <p:spPr bwMode="auto">
          <a:xfrm>
            <a:off x="2916238" y="3148013"/>
            <a:ext cx="5099050"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600" b="1" dirty="0">
                <a:latin typeface="微软雅黑" pitchFamily="34" charset="-122"/>
                <a:ea typeface="微软雅黑" pitchFamily="34" charset="-122"/>
              </a:rPr>
              <a:t>更重视目的和效果，除罪恶外可不择手段达到传教目的</a:t>
            </a:r>
          </a:p>
        </p:txBody>
      </p:sp>
      <p:sp>
        <p:nvSpPr>
          <p:cNvPr id="77860" name="Rectangle 36"/>
          <p:cNvSpPr>
            <a:spLocks noChangeArrowheads="1"/>
          </p:cNvSpPr>
          <p:nvPr/>
        </p:nvSpPr>
        <p:spPr bwMode="auto">
          <a:xfrm>
            <a:off x="2987675" y="3606800"/>
            <a:ext cx="3870325"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600" b="1" dirty="0">
                <a:latin typeface="微软雅黑" pitchFamily="34" charset="-122"/>
                <a:ea typeface="微软雅黑" pitchFamily="34" charset="-122"/>
              </a:rPr>
              <a:t>为了争取群众，十分注意培养博学的牧师</a:t>
            </a:r>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65"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11</a:t>
            </a:r>
            <a:endParaRPr lang="es-ES" altLang="zh-CN" sz="1200" b="1">
              <a:solidFill>
                <a:srgbClr val="04AEDA"/>
              </a:solidFill>
              <a:latin typeface="Calibri" pitchFamily="34" charset="0"/>
            </a:endParaRPr>
          </a:p>
        </p:txBody>
      </p:sp>
      <p:cxnSp>
        <p:nvCxnSpPr>
          <p:cNvPr id="36" name="直接连接符 35"/>
          <p:cNvCxnSpPr/>
          <p:nvPr/>
        </p:nvCxnSpPr>
        <p:spPr>
          <a:xfrm flipH="1">
            <a:off x="179388" y="55562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4167" name="Rectangle 7"/>
          <p:cNvSpPr>
            <a:spLocks noChangeArrowheads="1"/>
          </p:cNvSpPr>
          <p:nvPr/>
        </p:nvSpPr>
        <p:spPr bwMode="auto">
          <a:xfrm>
            <a:off x="0" y="55562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4168" name="TextBox 5"/>
          <p:cNvSpPr txBox="1">
            <a:spLocks noChangeArrowheads="1"/>
          </p:cNvSpPr>
          <p:nvPr/>
        </p:nvSpPr>
        <p:spPr bwMode="auto">
          <a:xfrm>
            <a:off x="251520" y="193675"/>
            <a:ext cx="6249293" cy="759182"/>
          </a:xfrm>
          <a:prstGeom prst="rect">
            <a:avLst/>
          </a:prstGeom>
          <a:noFill/>
          <a:ln w="9525">
            <a:noFill/>
            <a:miter lim="800000"/>
            <a:headEnd/>
            <a:tailEnd/>
          </a:ln>
        </p:spPr>
        <p:txBody>
          <a:bodyPr wrap="square">
            <a:spAutoFit/>
          </a:bodyPr>
          <a:lstStyle/>
          <a:p>
            <a:pPr>
              <a:lnSpc>
                <a:spcPts val="2563"/>
              </a:lnSpc>
            </a:pPr>
            <a:r>
              <a:rPr lang="zh-CN" altLang="en-US" sz="2400" b="1" dirty="0">
                <a:latin typeface="微软雅黑" pitchFamily="34" charset="-122"/>
                <a:ea typeface="微软雅黑" pitchFamily="34" charset="-122"/>
              </a:rPr>
              <a:t>第三节 </a:t>
            </a:r>
            <a:r>
              <a:rPr lang="zh-CN" altLang="en-US" sz="2400" b="1" dirty="0" smtClean="0">
                <a:latin typeface="微软雅黑" pitchFamily="34" charset="-122"/>
                <a:ea typeface="微软雅黑" pitchFamily="34" charset="-122"/>
              </a:rPr>
              <a:t>   </a:t>
            </a:r>
            <a:r>
              <a:rPr lang="zh-CN" altLang="en-US" sz="2400" b="1" dirty="0">
                <a:latin typeface="微软雅黑" pitchFamily="34" charset="-122"/>
                <a:ea typeface="微软雅黑" pitchFamily="34" charset="-122"/>
              </a:rPr>
              <a:t>西学东渐</a:t>
            </a:r>
            <a:endParaRPr lang="en-US" altLang="zh-CN" sz="2400" dirty="0">
              <a:latin typeface="微软雅黑" pitchFamily="34" charset="-122"/>
              <a:ea typeface="微软雅黑" pitchFamily="34" charset="-122"/>
            </a:endParaRPr>
          </a:p>
          <a:p>
            <a:pPr>
              <a:lnSpc>
                <a:spcPts val="2563"/>
              </a:lnSpc>
            </a:pPr>
            <a:endParaRPr lang="en-US" altLang="zh-CN" sz="2000" dirty="0">
              <a:latin typeface="微软雅黑"/>
              <a:ea typeface="微软雅黑"/>
              <a:cs typeface="微软雅黑"/>
            </a:endParaRPr>
          </a:p>
        </p:txBody>
      </p:sp>
      <p:sp>
        <p:nvSpPr>
          <p:cNvPr id="4169" name="内容占位符 2"/>
          <p:cNvSpPr txBox="1">
            <a:spLocks/>
          </p:cNvSpPr>
          <p:nvPr/>
        </p:nvSpPr>
        <p:spPr bwMode="auto">
          <a:xfrm>
            <a:off x="3571875" y="1000125"/>
            <a:ext cx="5072063" cy="3571875"/>
          </a:xfrm>
          <a:prstGeom prst="rect">
            <a:avLst/>
          </a:prstGeom>
          <a:noFill/>
          <a:ln w="9525">
            <a:noFill/>
            <a:miter lim="800000"/>
            <a:headEnd/>
            <a:tailEnd/>
          </a:ln>
        </p:spPr>
        <p:txBody>
          <a:bodyPr anchor="b"/>
          <a:lstStyle/>
          <a:p>
            <a:pPr>
              <a:lnSpc>
                <a:spcPct val="150000"/>
              </a:lnSpc>
              <a:spcBef>
                <a:spcPct val="20000"/>
              </a:spcBef>
            </a:pPr>
            <a:endParaRPr lang="en-US" altLang="zh-CN" sz="1600">
              <a:latin typeface="微软雅黑"/>
              <a:ea typeface="微软雅黑"/>
              <a:cs typeface="微软雅黑"/>
            </a:endParaRPr>
          </a:p>
        </p:txBody>
      </p:sp>
      <p:pic>
        <p:nvPicPr>
          <p:cNvPr id="4170" name="Picture 81" descr="http://news.xinhuanet.com/xhfk/2010-06/08/12196372_61n.jpg"/>
          <p:cNvPicPr>
            <a:picLocks noChangeAspect="1" noChangeArrowheads="1"/>
          </p:cNvPicPr>
          <p:nvPr/>
        </p:nvPicPr>
        <p:blipFill>
          <a:blip r:embed="rId3" cstate="print"/>
          <a:srcRect/>
          <a:stretch>
            <a:fillRect/>
          </a:stretch>
        </p:blipFill>
        <p:spPr bwMode="auto">
          <a:xfrm>
            <a:off x="5929313" y="1285875"/>
            <a:ext cx="2714625" cy="3067050"/>
          </a:xfrm>
          <a:prstGeom prst="rect">
            <a:avLst/>
          </a:prstGeom>
          <a:noFill/>
          <a:ln w="9525">
            <a:noFill/>
            <a:miter lim="800000"/>
            <a:headEnd/>
            <a:tailEnd/>
          </a:ln>
        </p:spPr>
      </p:pic>
      <p:sp>
        <p:nvSpPr>
          <p:cNvPr id="4171" name="Rectangle 78"/>
          <p:cNvSpPr>
            <a:spLocks noChangeArrowheads="1"/>
          </p:cNvSpPr>
          <p:nvPr/>
        </p:nvSpPr>
        <p:spPr bwMode="auto">
          <a:xfrm>
            <a:off x="1928813" y="1357313"/>
            <a:ext cx="3938587" cy="2886075"/>
          </a:xfrm>
          <a:prstGeom prst="rect">
            <a:avLst/>
          </a:prstGeom>
          <a:noFill/>
          <a:ln w="9525">
            <a:noFill/>
            <a:miter lim="800000"/>
            <a:headEnd/>
            <a:tailEnd/>
          </a:ln>
        </p:spPr>
        <p:txBody>
          <a:bodyPr anchor="ctr">
            <a:spAutoFit/>
          </a:bodyPr>
          <a:lstStyle/>
          <a:p>
            <a:pPr indent="304800">
              <a:lnSpc>
                <a:spcPts val="2200"/>
              </a:lnSpc>
            </a:pPr>
            <a:r>
              <a:rPr lang="zh-CN" altLang="en-US" sz="1600" b="1" dirty="0">
                <a:latin typeface="微软雅黑"/>
                <a:ea typeface="微软雅黑"/>
                <a:cs typeface="Times New Roman" pitchFamily="18" charset="0"/>
              </a:rPr>
              <a:t>利玛窦，字希泰，</a:t>
            </a:r>
            <a:r>
              <a:rPr lang="en-US" altLang="zh-CN" sz="1600" b="1" dirty="0">
                <a:latin typeface="微软雅黑"/>
                <a:ea typeface="微软雅黑"/>
                <a:cs typeface="Times New Roman" pitchFamily="18" charset="0"/>
              </a:rPr>
              <a:t>1552</a:t>
            </a:r>
            <a:r>
              <a:rPr lang="zh-CN" altLang="en-US" sz="1600" b="1" dirty="0">
                <a:latin typeface="微软雅黑"/>
                <a:ea typeface="微软雅黑"/>
                <a:cs typeface="Times New Roman" pitchFamily="18" charset="0"/>
              </a:rPr>
              <a:t>年</a:t>
            </a:r>
            <a:r>
              <a:rPr lang="en-US" altLang="zh-CN" sz="1600" b="1" dirty="0">
                <a:latin typeface="微软雅黑"/>
                <a:ea typeface="微软雅黑"/>
                <a:cs typeface="Times New Roman" pitchFamily="18" charset="0"/>
              </a:rPr>
              <a:t>10</a:t>
            </a:r>
            <a:r>
              <a:rPr lang="zh-CN" altLang="en-US" sz="1600" b="1" dirty="0">
                <a:latin typeface="微软雅黑"/>
                <a:ea typeface="微软雅黑"/>
                <a:cs typeface="Times New Roman" pitchFamily="18" charset="0"/>
              </a:rPr>
              <a:t>月</a:t>
            </a:r>
            <a:r>
              <a:rPr lang="en-US" altLang="zh-CN" sz="1600" b="1" dirty="0">
                <a:latin typeface="微软雅黑"/>
                <a:ea typeface="微软雅黑"/>
                <a:cs typeface="Times New Roman" pitchFamily="18" charset="0"/>
              </a:rPr>
              <a:t>6</a:t>
            </a:r>
            <a:r>
              <a:rPr lang="zh-CN" altLang="en-US" sz="1600" b="1" dirty="0">
                <a:latin typeface="微软雅黑"/>
                <a:ea typeface="微软雅黑"/>
                <a:cs typeface="Times New Roman" pitchFamily="18" charset="0"/>
              </a:rPr>
              <a:t>日生于意大利玛塞拉塔城。</a:t>
            </a:r>
            <a:r>
              <a:rPr lang="en-US" altLang="zh-CN" sz="1600" b="1" dirty="0">
                <a:latin typeface="微软雅黑"/>
                <a:ea typeface="微软雅黑"/>
                <a:cs typeface="Times New Roman" pitchFamily="18" charset="0"/>
              </a:rPr>
              <a:t>19</a:t>
            </a:r>
            <a:r>
              <a:rPr lang="zh-CN" altLang="en-US" sz="1600" b="1" dirty="0">
                <a:latin typeface="微软雅黑"/>
                <a:ea typeface="微软雅黑"/>
                <a:cs typeface="Times New Roman" pitchFamily="18" charset="0"/>
              </a:rPr>
              <a:t>岁进入罗耀拉创办的罗马学院，并加入耶稣会。</a:t>
            </a:r>
          </a:p>
          <a:p>
            <a:pPr indent="304800">
              <a:lnSpc>
                <a:spcPts val="2200"/>
              </a:lnSpc>
            </a:pPr>
            <a:r>
              <a:rPr lang="zh-CN" altLang="en-US" sz="1600" b="1" dirty="0">
                <a:latin typeface="微软雅黑"/>
                <a:ea typeface="微软雅黑"/>
                <a:cs typeface="Times New Roman" pitchFamily="18" charset="0"/>
              </a:rPr>
              <a:t>从青年时代起，利玛窦就立志去东方传教。先后在印度、澳门等地传教。</a:t>
            </a:r>
            <a:r>
              <a:rPr lang="en-US" altLang="zh-CN" sz="1600" b="1" dirty="0">
                <a:latin typeface="微软雅黑"/>
                <a:ea typeface="微软雅黑"/>
                <a:cs typeface="Times New Roman" pitchFamily="18" charset="0"/>
              </a:rPr>
              <a:t>1529</a:t>
            </a:r>
            <a:r>
              <a:rPr lang="zh-CN" altLang="en-US" sz="1600" b="1" dirty="0">
                <a:latin typeface="微软雅黑"/>
                <a:ea typeface="微软雅黑"/>
                <a:cs typeface="Times New Roman" pitchFamily="18" charset="0"/>
              </a:rPr>
              <a:t>年进入中国内地，先后到过肇庆、韶州、南昌、南京等地。万历二十九年（</a:t>
            </a:r>
            <a:r>
              <a:rPr lang="en-US" altLang="zh-CN" sz="1600" b="1" dirty="0">
                <a:latin typeface="微软雅黑"/>
                <a:ea typeface="微软雅黑"/>
                <a:cs typeface="Times New Roman" pitchFamily="18" charset="0"/>
              </a:rPr>
              <a:t>1601</a:t>
            </a:r>
            <a:r>
              <a:rPr lang="zh-CN" altLang="en-US" sz="1600" b="1" dirty="0">
                <a:latin typeface="微软雅黑"/>
                <a:ea typeface="微软雅黑"/>
                <a:cs typeface="Times New Roman" pitchFamily="18" charset="0"/>
              </a:rPr>
              <a:t>）定居北京，万历三十八年（</a:t>
            </a:r>
            <a:r>
              <a:rPr lang="en-US" altLang="zh-CN" sz="1600" b="1" dirty="0">
                <a:latin typeface="微软雅黑"/>
                <a:ea typeface="微软雅黑"/>
                <a:cs typeface="Times New Roman" pitchFamily="18" charset="0"/>
              </a:rPr>
              <a:t>1610</a:t>
            </a:r>
            <a:r>
              <a:rPr lang="zh-CN" altLang="en-US" sz="1600" b="1" dirty="0">
                <a:latin typeface="微软雅黑"/>
                <a:ea typeface="微软雅黑"/>
                <a:cs typeface="Times New Roman" pitchFamily="18" charset="0"/>
              </a:rPr>
              <a:t>）在北京病逝。主要著作：</a:t>
            </a:r>
            <a:r>
              <a:rPr lang="en-US" altLang="zh-CN" sz="1600" b="1" dirty="0">
                <a:latin typeface="微软雅黑"/>
                <a:ea typeface="微软雅黑"/>
                <a:cs typeface="Times New Roman" pitchFamily="18" charset="0"/>
              </a:rPr>
              <a:t>《</a:t>
            </a:r>
            <a:r>
              <a:rPr lang="zh-CN" altLang="en-US" sz="1600" b="1" dirty="0">
                <a:latin typeface="微软雅黑"/>
                <a:ea typeface="微软雅黑"/>
                <a:cs typeface="Times New Roman" pitchFamily="18" charset="0"/>
              </a:rPr>
              <a:t>天主实义</a:t>
            </a:r>
            <a:r>
              <a:rPr lang="en-US" altLang="zh-CN" sz="1600" b="1" dirty="0">
                <a:latin typeface="微软雅黑"/>
                <a:ea typeface="微软雅黑"/>
                <a:cs typeface="Times New Roman" pitchFamily="18" charset="0"/>
              </a:rPr>
              <a:t>》</a:t>
            </a:r>
            <a:r>
              <a:rPr lang="zh-CN" altLang="en-US" sz="1600" b="1" dirty="0">
                <a:latin typeface="微软雅黑"/>
                <a:ea typeface="微软雅黑"/>
                <a:cs typeface="Times New Roman" pitchFamily="18" charset="0"/>
              </a:rPr>
              <a:t>、</a:t>
            </a:r>
            <a:r>
              <a:rPr lang="en-US" altLang="zh-CN" sz="1600" b="1" dirty="0">
                <a:latin typeface="微软雅黑"/>
                <a:ea typeface="微软雅黑"/>
                <a:cs typeface="Times New Roman" pitchFamily="18" charset="0"/>
              </a:rPr>
              <a:t>《</a:t>
            </a:r>
            <a:r>
              <a:rPr lang="zh-CN" altLang="en-US" sz="1600" b="1" dirty="0">
                <a:latin typeface="微软雅黑"/>
                <a:ea typeface="微软雅黑"/>
                <a:cs typeface="Times New Roman" pitchFamily="18" charset="0"/>
              </a:rPr>
              <a:t>利玛窦札记</a:t>
            </a:r>
            <a:r>
              <a:rPr lang="en-US" altLang="zh-CN" sz="1600" b="1" dirty="0">
                <a:latin typeface="微软雅黑"/>
                <a:ea typeface="微软雅黑"/>
                <a:cs typeface="Times New Roman" pitchFamily="18" charset="0"/>
              </a:rPr>
              <a:t>》</a:t>
            </a:r>
            <a:r>
              <a:rPr lang="zh-CN" altLang="en-US" sz="1600" b="1" dirty="0">
                <a:latin typeface="微软雅黑"/>
                <a:ea typeface="微软雅黑"/>
                <a:cs typeface="Times New Roman" pitchFamily="18" charset="0"/>
              </a:rPr>
              <a:t>等。</a:t>
            </a:r>
            <a:endParaRPr lang="zh-CN" altLang="en-US" sz="1600" b="1" dirty="0">
              <a:ea typeface="微软雅黑"/>
              <a:cs typeface="Times New Roman" pitchFamily="18" charset="0"/>
            </a:endParaRPr>
          </a:p>
        </p:txBody>
      </p:sp>
      <p:sp>
        <p:nvSpPr>
          <p:cNvPr id="4172" name="AutoShape 78"/>
          <p:cNvSpPr>
            <a:spLocks noChangeArrowheads="1"/>
          </p:cNvSpPr>
          <p:nvPr/>
        </p:nvSpPr>
        <p:spPr bwMode="auto">
          <a:xfrm>
            <a:off x="250825" y="2716213"/>
            <a:ext cx="1441450" cy="1150937"/>
          </a:xfrm>
          <a:prstGeom prst="plus">
            <a:avLst>
              <a:gd name="adj" fmla="val 25000"/>
            </a:avLst>
          </a:prstGeom>
          <a:solidFill>
            <a:srgbClr val="04AEDA"/>
          </a:solidFill>
          <a:ln w="9525">
            <a:noFill/>
            <a:miter lim="800000"/>
            <a:headEnd/>
            <a:tailEnd/>
          </a:ln>
          <a:effectLst>
            <a:prstShdw prst="shdw17" dist="17961" dir="2700000">
              <a:srgbClr val="026883"/>
            </a:prstShdw>
          </a:effectLst>
        </p:spPr>
        <p:txBody>
          <a:bodyPr wrap="none" anchor="ctr"/>
          <a:lstStyle/>
          <a:p>
            <a:pPr algn="ctr"/>
            <a:r>
              <a:rPr lang="zh-CN" altLang="en-US" b="1" dirty="0" smtClean="0">
                <a:solidFill>
                  <a:schemeClr val="bg1"/>
                </a:solidFill>
                <a:latin typeface="微软雅黑" pitchFamily="34" charset="-122"/>
                <a:ea typeface="微软雅黑" pitchFamily="34" charset="-122"/>
              </a:rPr>
              <a:t>简要生</a:t>
            </a:r>
            <a:r>
              <a:rPr lang="zh-CN" altLang="en-US" b="1" dirty="0">
                <a:solidFill>
                  <a:schemeClr val="bg1"/>
                </a:solidFill>
                <a:latin typeface="微软雅黑" pitchFamily="34" charset="-122"/>
                <a:ea typeface="微软雅黑" pitchFamily="34" charset="-122"/>
              </a:rPr>
              <a:t>平</a:t>
            </a:r>
          </a:p>
        </p:txBody>
      </p:sp>
      <p:sp>
        <p:nvSpPr>
          <p:cNvPr id="4175" name="Rectangle 79"/>
          <p:cNvSpPr>
            <a:spLocks noChangeArrowheads="1"/>
          </p:cNvSpPr>
          <p:nvPr/>
        </p:nvSpPr>
        <p:spPr bwMode="auto">
          <a:xfrm>
            <a:off x="179388" y="700088"/>
            <a:ext cx="2069797"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smtClean="0">
                <a:sym typeface="Wingdings"/>
              </a:rPr>
              <a:t> </a:t>
            </a:r>
            <a:r>
              <a:rPr lang="zh-CN" altLang="en-US" b="1" dirty="0" smtClean="0">
                <a:latin typeface="微软雅黑" pitchFamily="34" charset="-122"/>
                <a:ea typeface="微软雅黑" pitchFamily="34" charset="-122"/>
              </a:rPr>
              <a:t>利</a:t>
            </a:r>
            <a:r>
              <a:rPr lang="zh-CN" altLang="en-US" b="1" dirty="0">
                <a:latin typeface="微软雅黑" pitchFamily="34" charset="-122"/>
                <a:ea typeface="微软雅黑" pitchFamily="34" charset="-122"/>
              </a:rPr>
              <a:t>玛窦在华传教</a:t>
            </a:r>
          </a:p>
        </p:txBody>
      </p:sp>
      <p:pic>
        <p:nvPicPr>
          <p:cNvPr id="4137" name="DefaultOcx"/>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38" name="HTML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39" name="HTMLHidden2"/>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0" name="HTMLHidden3"/>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1" name="HTMLHidden4"/>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2" name="HTMLHidden5"/>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3" name="HTMLHidden6"/>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4" name="HTMLHidden7"/>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5" name="HTMLHidden8"/>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6" name="HTMLHidden9"/>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7" name="HTMLHidden10"/>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8" name="HTMLHidden1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9" name="HTMLHidden12"/>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50" name="HTMLHidden13"/>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51" name="HTMLHidden14"/>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52" name="HTMLHidden15"/>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53" name="HTMLHidden16"/>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54" name="HTMLHidden17"/>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55" name="HTMLHidden18"/>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63" name="STUUpload"/>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742950" cy="17145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4921446" y="1035728"/>
            <a:ext cx="3793421" cy="869580"/>
            <a:chOff x="2857532" y="257596"/>
            <a:chExt cx="4282094" cy="1162121"/>
          </a:xfrm>
          <a:scene3d>
            <a:camera prst="orthographicFront"/>
            <a:lightRig rig="threePt" dir="t">
              <a:rot lat="0" lon="0" rev="7500000"/>
            </a:lightRig>
          </a:scene3d>
        </p:grpSpPr>
        <p:sp>
          <p:nvSpPr>
            <p:cNvPr id="28" name="右箭头 27"/>
            <p:cNvSpPr/>
            <p:nvPr/>
          </p:nvSpPr>
          <p:spPr>
            <a:xfrm>
              <a:off x="2857532" y="257596"/>
              <a:ext cx="4282094" cy="1162121"/>
            </a:xfrm>
            <a:prstGeom prst="rightArrow">
              <a:avLst>
                <a:gd name="adj1" fmla="val 75000"/>
                <a:gd name="adj2" fmla="val 50000"/>
              </a:avLst>
            </a:prstGeom>
            <a:ln>
              <a:solidFill>
                <a:schemeClr val="tx1"/>
              </a:solidFill>
            </a:ln>
            <a:sp3d z="-152400" extrusionH="63500" prstMaterial="dkEdge">
              <a:bevelT w="144450" h="36350" prst="relaxedInset"/>
              <a:contourClr>
                <a:schemeClr val="bg1"/>
              </a:contourClr>
            </a:sp3d>
          </p:spPr>
          <p:style>
            <a:lnRef idx="1">
              <a:schemeClr val="lt1">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sp>
        <p:sp>
          <p:nvSpPr>
            <p:cNvPr id="29" name="右箭头 4"/>
            <p:cNvSpPr/>
            <p:nvPr/>
          </p:nvSpPr>
          <p:spPr>
            <a:xfrm>
              <a:off x="2857532" y="402861"/>
              <a:ext cx="3846299" cy="871591"/>
            </a:xfrm>
            <a:prstGeom prst="rect">
              <a:avLst/>
            </a:prstGeom>
            <a:ln>
              <a:solidFill>
                <a:schemeClr val="tx1"/>
              </a:solidFill>
            </a:ln>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12700" tIns="12700" rIns="12700" bIns="12700" spcCol="1270"/>
            <a:lstStyle/>
            <a:p>
              <a:pPr marL="228600" lvl="1" indent="-228600" defTabSz="889000" fontAlgn="auto">
                <a:lnSpc>
                  <a:spcPct val="90000"/>
                </a:lnSpc>
                <a:spcAft>
                  <a:spcPct val="15000"/>
                </a:spcAft>
                <a:buFontTx/>
                <a:buChar char="••"/>
                <a:defRPr/>
              </a:pPr>
              <a:endParaRPr lang="zh-CN" altLang="en-US" sz="2000" b="1" dirty="0">
                <a:solidFill>
                  <a:srgbClr val="05015F"/>
                </a:solidFill>
                <a:latin typeface="微软雅黑" pitchFamily="34" charset="-122"/>
                <a:ea typeface="微软雅黑" pitchFamily="34" charset="-122"/>
                <a:cs typeface="+mj-cs"/>
              </a:endParaRPr>
            </a:p>
          </p:txBody>
        </p:sp>
      </p:grpSp>
      <p:sp>
        <p:nvSpPr>
          <p:cNvPr id="37" name="TextBox 5"/>
          <p:cNvSpPr txBox="1">
            <a:spLocks noChangeArrowheads="1"/>
          </p:cNvSpPr>
          <p:nvPr/>
        </p:nvSpPr>
        <p:spPr bwMode="auto">
          <a:xfrm>
            <a:off x="560388" y="193675"/>
            <a:ext cx="2555875" cy="417513"/>
          </a:xfrm>
          <a:prstGeom prst="rect">
            <a:avLst/>
          </a:prstGeom>
          <a:noFill/>
          <a:ln w="9525">
            <a:noFill/>
            <a:miter lim="800000"/>
            <a:headEnd/>
            <a:tailEnd/>
          </a:ln>
        </p:spPr>
        <p:txBody>
          <a:bodyPr>
            <a:spAutoFit/>
          </a:bodyPr>
          <a:lstStyle/>
          <a:p>
            <a:pPr>
              <a:lnSpc>
                <a:spcPts val="2563"/>
              </a:lnSpc>
            </a:pPr>
            <a:endParaRPr lang="en-US" altLang="zh-CN" sz="2800">
              <a:latin typeface="微软雅黑"/>
              <a:ea typeface="微软雅黑"/>
              <a:cs typeface="微软雅黑"/>
            </a:endParaRPr>
          </a:p>
        </p:txBody>
      </p:sp>
      <p:sp>
        <p:nvSpPr>
          <p:cNvPr id="80899"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39" name="直接连接符 38"/>
          <p:cNvCxnSpPr/>
          <p:nvPr/>
        </p:nvCxnSpPr>
        <p:spPr>
          <a:xfrm flipH="1">
            <a:off x="214313" y="571500"/>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60782" name="Rectangle 14"/>
          <p:cNvSpPr>
            <a:spLocks noChangeArrowheads="1"/>
          </p:cNvSpPr>
          <p:nvPr/>
        </p:nvSpPr>
        <p:spPr bwMode="auto">
          <a:xfrm>
            <a:off x="250825" y="123825"/>
            <a:ext cx="3097213" cy="46166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zh-CN" altLang="en-US" sz="2400" b="1" dirty="0">
                <a:latin typeface="微软雅黑" pitchFamily="34" charset="-122"/>
                <a:ea typeface="微软雅黑" pitchFamily="34" charset="-122"/>
              </a:rPr>
              <a:t>第三节 </a:t>
            </a:r>
            <a:r>
              <a:rPr lang="zh-CN" altLang="en-US" sz="2400" b="1" dirty="0" smtClean="0">
                <a:latin typeface="微软雅黑" pitchFamily="34" charset="-122"/>
                <a:ea typeface="微软雅黑" pitchFamily="34" charset="-122"/>
              </a:rPr>
              <a:t>   </a:t>
            </a:r>
            <a:r>
              <a:rPr lang="zh-CN" altLang="en-US" sz="2400" b="1" dirty="0">
                <a:latin typeface="微软雅黑" pitchFamily="34" charset="-122"/>
                <a:ea typeface="微软雅黑" pitchFamily="34" charset="-122"/>
              </a:rPr>
              <a:t>西学东渐</a:t>
            </a:r>
          </a:p>
        </p:txBody>
      </p:sp>
      <p:sp>
        <p:nvSpPr>
          <p:cNvPr id="160784" name="Rectangle 16"/>
          <p:cNvSpPr>
            <a:spLocks noChangeArrowheads="1"/>
          </p:cNvSpPr>
          <p:nvPr/>
        </p:nvSpPr>
        <p:spPr bwMode="auto">
          <a:xfrm>
            <a:off x="250825" y="700088"/>
            <a:ext cx="2069797"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smtClean="0">
                <a:sym typeface="Wingdings"/>
              </a:rPr>
              <a:t> </a:t>
            </a:r>
            <a:r>
              <a:rPr lang="zh-CN" altLang="en-US" b="1" dirty="0" smtClean="0">
                <a:latin typeface="微软雅黑" pitchFamily="34" charset="-122"/>
                <a:ea typeface="微软雅黑" pitchFamily="34" charset="-122"/>
              </a:rPr>
              <a:t>利</a:t>
            </a:r>
            <a:r>
              <a:rPr lang="zh-CN" altLang="en-US" b="1" dirty="0">
                <a:latin typeface="微软雅黑" pitchFamily="34" charset="-122"/>
                <a:ea typeface="微软雅黑" pitchFamily="34" charset="-122"/>
              </a:rPr>
              <a:t>玛窦在华传教</a:t>
            </a:r>
          </a:p>
        </p:txBody>
      </p:sp>
      <p:sp>
        <p:nvSpPr>
          <p:cNvPr id="16" name="矩形 15"/>
          <p:cNvSpPr/>
          <p:nvPr/>
        </p:nvSpPr>
        <p:spPr>
          <a:xfrm>
            <a:off x="3708400" y="1131888"/>
            <a:ext cx="1152525" cy="647700"/>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563"/>
              </a:lnSpc>
              <a:defRPr/>
            </a:pPr>
            <a:r>
              <a:rPr lang="zh-CN" altLang="en-US" sz="2000" b="1" dirty="0">
                <a:solidFill>
                  <a:schemeClr val="bg1"/>
                </a:solidFill>
                <a:latin typeface="微软雅黑" pitchFamily="34" charset="-122"/>
                <a:ea typeface="微软雅黑" pitchFamily="34" charset="-122"/>
                <a:cs typeface="隶书"/>
              </a:rPr>
              <a:t>办法一</a:t>
            </a:r>
          </a:p>
        </p:txBody>
      </p:sp>
      <p:sp>
        <p:nvSpPr>
          <p:cNvPr id="80904" name="AutoShape 23"/>
          <p:cNvSpPr>
            <a:spLocks noChangeArrowheads="1"/>
          </p:cNvSpPr>
          <p:nvPr/>
        </p:nvSpPr>
        <p:spPr bwMode="auto">
          <a:xfrm>
            <a:off x="250825" y="2355850"/>
            <a:ext cx="1296988" cy="935038"/>
          </a:xfrm>
          <a:prstGeom prst="plus">
            <a:avLst>
              <a:gd name="adj" fmla="val 25000"/>
            </a:avLst>
          </a:prstGeom>
          <a:solidFill>
            <a:srgbClr val="04AEDA"/>
          </a:solidFill>
          <a:ln w="9525">
            <a:noFill/>
            <a:miter lim="800000"/>
            <a:headEnd/>
            <a:tailEnd/>
          </a:ln>
          <a:effectLst>
            <a:prstShdw prst="shdw17" dist="17961" dir="2700000">
              <a:srgbClr val="026883"/>
            </a:prstShdw>
          </a:effectLst>
        </p:spPr>
        <p:txBody>
          <a:bodyPr wrap="none" anchor="ctr"/>
          <a:lstStyle/>
          <a:p>
            <a:pPr algn="ctr"/>
            <a:r>
              <a:rPr lang="zh-CN" altLang="en-US" b="1" dirty="0">
                <a:solidFill>
                  <a:schemeClr val="bg1"/>
                </a:solidFill>
                <a:latin typeface="微软雅黑" pitchFamily="34" charset="-122"/>
                <a:ea typeface="微软雅黑" pitchFamily="34" charset="-122"/>
              </a:rPr>
              <a:t>面临问题</a:t>
            </a:r>
          </a:p>
        </p:txBody>
      </p:sp>
      <p:sp>
        <p:nvSpPr>
          <p:cNvPr id="80905" name="AutoShape 14"/>
          <p:cNvSpPr>
            <a:spLocks noChangeArrowheads="1"/>
          </p:cNvSpPr>
          <p:nvPr/>
        </p:nvSpPr>
        <p:spPr bwMode="gray">
          <a:xfrm>
            <a:off x="1547813" y="1708150"/>
            <a:ext cx="428625" cy="2057400"/>
          </a:xfrm>
          <a:prstGeom prst="rightArrow">
            <a:avLst>
              <a:gd name="adj1" fmla="val 67750"/>
              <a:gd name="adj2" fmla="val 66167"/>
            </a:avLst>
          </a:prstGeom>
          <a:solidFill>
            <a:schemeClr val="bg1"/>
          </a:solidFill>
          <a:ln w="9525">
            <a:solidFill>
              <a:srgbClr val="04AEDA"/>
            </a:solidFill>
            <a:miter lim="800000"/>
            <a:headEnd/>
            <a:tailEnd/>
          </a:ln>
        </p:spPr>
        <p:txBody>
          <a:bodyPr wrap="none" anchor="ctr"/>
          <a:lstStyle/>
          <a:p>
            <a:r>
              <a:rPr lang="zh-CN" altLang="en-US" sz="1400" b="1" dirty="0" smtClean="0">
                <a:latin typeface="微软雅黑" pitchFamily="34" charset="-122"/>
                <a:ea typeface="微软雅黑" pitchFamily="34" charset="-122"/>
              </a:rPr>
              <a:t>排</a:t>
            </a:r>
            <a:endParaRPr lang="en-US" altLang="zh-CN" sz="1400" b="1" dirty="0" smtClean="0">
              <a:latin typeface="微软雅黑" pitchFamily="34" charset="-122"/>
              <a:ea typeface="微软雅黑" pitchFamily="34" charset="-122"/>
            </a:endParaRPr>
          </a:p>
          <a:p>
            <a:r>
              <a:rPr lang="zh-CN" altLang="en-US" sz="1400" b="1" dirty="0" smtClean="0">
                <a:latin typeface="微软雅黑" pitchFamily="34" charset="-122"/>
                <a:ea typeface="微软雅黑" pitchFamily="34" charset="-122"/>
              </a:rPr>
              <a:t>外</a:t>
            </a:r>
            <a:endParaRPr lang="en-US" altLang="zh-CN" sz="1400" b="1" dirty="0" smtClean="0">
              <a:latin typeface="微软雅黑" pitchFamily="34" charset="-122"/>
              <a:ea typeface="微软雅黑" pitchFamily="34" charset="-122"/>
            </a:endParaRPr>
          </a:p>
          <a:p>
            <a:r>
              <a:rPr lang="zh-CN" altLang="en-US" sz="1400" b="1" dirty="0" smtClean="0">
                <a:latin typeface="微软雅黑" pitchFamily="34" charset="-122"/>
                <a:ea typeface="微软雅黑" pitchFamily="34" charset="-122"/>
              </a:rPr>
              <a:t>心</a:t>
            </a:r>
            <a:endParaRPr lang="en-US" altLang="zh-CN" sz="1400" b="1" dirty="0" smtClean="0">
              <a:latin typeface="微软雅黑" pitchFamily="34" charset="-122"/>
              <a:ea typeface="微软雅黑" pitchFamily="34" charset="-122"/>
            </a:endParaRPr>
          </a:p>
          <a:p>
            <a:r>
              <a:rPr lang="zh-CN" altLang="en-US" sz="1400" b="1" dirty="0" smtClean="0">
                <a:latin typeface="微软雅黑" pitchFamily="34" charset="-122"/>
                <a:ea typeface="微软雅黑" pitchFamily="34" charset="-122"/>
              </a:rPr>
              <a:t>理</a:t>
            </a:r>
            <a:endParaRPr lang="zh-CN" altLang="en-US" sz="1400" b="1" dirty="0">
              <a:latin typeface="微软雅黑" pitchFamily="34" charset="-122"/>
              <a:ea typeface="微软雅黑" pitchFamily="34" charset="-122"/>
            </a:endParaRPr>
          </a:p>
        </p:txBody>
      </p:sp>
      <p:sp>
        <p:nvSpPr>
          <p:cNvPr id="80906" name="AutoShape 6"/>
          <p:cNvSpPr>
            <a:spLocks noChangeArrowheads="1"/>
          </p:cNvSpPr>
          <p:nvPr/>
        </p:nvSpPr>
        <p:spPr bwMode="ltGray">
          <a:xfrm>
            <a:off x="1979712" y="2500313"/>
            <a:ext cx="1214338" cy="500062"/>
          </a:xfrm>
          <a:prstGeom prst="roundRect">
            <a:avLst>
              <a:gd name="adj" fmla="val 16667"/>
            </a:avLst>
          </a:prstGeom>
          <a:solidFill>
            <a:srgbClr val="04AEDA"/>
          </a:solidFill>
          <a:ln w="38100" algn="ctr">
            <a:solidFill>
              <a:srgbClr val="F8F8F8">
                <a:alpha val="70195"/>
              </a:srgbClr>
            </a:solidFill>
            <a:round/>
            <a:headEnd/>
            <a:tailEnd/>
          </a:ln>
        </p:spPr>
        <p:txBody>
          <a:bodyPr wrap="none" anchor="ctr"/>
          <a:lstStyle/>
          <a:p>
            <a:r>
              <a:rPr lang="zh-CN" altLang="en-US" b="1" dirty="0">
                <a:solidFill>
                  <a:schemeClr val="bg1"/>
                </a:solidFill>
                <a:latin typeface="微软雅黑"/>
                <a:ea typeface="微软雅黑"/>
                <a:cs typeface="微软雅黑"/>
              </a:rPr>
              <a:t>解决办法</a:t>
            </a:r>
            <a:r>
              <a:rPr lang="zh-CN" altLang="en-US" dirty="0"/>
              <a:t> </a:t>
            </a:r>
          </a:p>
        </p:txBody>
      </p:sp>
      <p:sp>
        <p:nvSpPr>
          <p:cNvPr id="25" name="左大括号 24"/>
          <p:cNvSpPr/>
          <p:nvPr/>
        </p:nvSpPr>
        <p:spPr>
          <a:xfrm>
            <a:off x="3132138" y="915988"/>
            <a:ext cx="647700" cy="3673475"/>
          </a:xfrm>
          <a:prstGeom prst="leftBrace">
            <a:avLst/>
          </a:prstGeom>
          <a:ln>
            <a:solidFill>
              <a:srgbClr val="04AEDA"/>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2" name="矩形 15"/>
          <p:cNvSpPr/>
          <p:nvPr/>
        </p:nvSpPr>
        <p:spPr>
          <a:xfrm>
            <a:off x="3708400" y="2284413"/>
            <a:ext cx="1152525" cy="647700"/>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563"/>
              </a:lnSpc>
              <a:defRPr/>
            </a:pPr>
            <a:r>
              <a:rPr lang="zh-CN" altLang="en-US" sz="2000" b="1" dirty="0">
                <a:solidFill>
                  <a:schemeClr val="bg1"/>
                </a:solidFill>
                <a:latin typeface="微软雅黑" pitchFamily="34" charset="-122"/>
                <a:ea typeface="微软雅黑" pitchFamily="34" charset="-122"/>
                <a:cs typeface="隶书"/>
              </a:rPr>
              <a:t>办法二</a:t>
            </a:r>
          </a:p>
        </p:txBody>
      </p:sp>
      <p:sp>
        <p:nvSpPr>
          <p:cNvPr id="3" name="矩形 15"/>
          <p:cNvSpPr/>
          <p:nvPr/>
        </p:nvSpPr>
        <p:spPr>
          <a:xfrm>
            <a:off x="3708400" y="3363913"/>
            <a:ext cx="1152525" cy="647700"/>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563"/>
              </a:lnSpc>
              <a:defRPr/>
            </a:pPr>
            <a:r>
              <a:rPr lang="zh-CN" altLang="en-US" sz="2000" b="1" dirty="0">
                <a:solidFill>
                  <a:schemeClr val="bg1"/>
                </a:solidFill>
                <a:latin typeface="微软雅黑" pitchFamily="34" charset="-122"/>
                <a:ea typeface="微软雅黑" pitchFamily="34" charset="-122"/>
                <a:cs typeface="隶书"/>
              </a:rPr>
              <a:t>办法三</a:t>
            </a:r>
          </a:p>
        </p:txBody>
      </p:sp>
      <p:sp>
        <p:nvSpPr>
          <p:cNvPr id="160797" name="Rectangle 29"/>
          <p:cNvSpPr>
            <a:spLocks noChangeArrowheads="1"/>
          </p:cNvSpPr>
          <p:nvPr/>
        </p:nvSpPr>
        <p:spPr bwMode="auto">
          <a:xfrm>
            <a:off x="4859338" y="1276350"/>
            <a:ext cx="3722687"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zh-CN" altLang="en-US" sz="1600" b="1" dirty="0">
                <a:latin typeface="微软雅黑" pitchFamily="34" charset="-122"/>
                <a:ea typeface="微软雅黑" pitchFamily="34" charset="-122"/>
              </a:rPr>
              <a:t>走上层路线，争取统治阶层人物的支持</a:t>
            </a:r>
            <a:r>
              <a:rPr lang="zh-CN" altLang="en-US" sz="1600" b="1" dirty="0"/>
              <a:t> </a:t>
            </a:r>
          </a:p>
        </p:txBody>
      </p:sp>
      <p:grpSp>
        <p:nvGrpSpPr>
          <p:cNvPr id="4" name="组合 26"/>
          <p:cNvGrpSpPr/>
          <p:nvPr/>
        </p:nvGrpSpPr>
        <p:grpSpPr>
          <a:xfrm>
            <a:off x="4921446" y="2188253"/>
            <a:ext cx="3793421" cy="869580"/>
            <a:chOff x="2857532" y="257596"/>
            <a:chExt cx="4282094" cy="1162121"/>
          </a:xfrm>
          <a:scene3d>
            <a:camera prst="orthographicFront"/>
            <a:lightRig rig="threePt" dir="t">
              <a:rot lat="0" lon="0" rev="7500000"/>
            </a:lightRig>
          </a:scene3d>
        </p:grpSpPr>
        <p:sp>
          <p:nvSpPr>
            <p:cNvPr id="5" name="右箭头 27"/>
            <p:cNvSpPr/>
            <p:nvPr/>
          </p:nvSpPr>
          <p:spPr>
            <a:xfrm>
              <a:off x="2857532" y="257596"/>
              <a:ext cx="4282094" cy="1162121"/>
            </a:xfrm>
            <a:prstGeom prst="rightArrow">
              <a:avLst>
                <a:gd name="adj1" fmla="val 75000"/>
                <a:gd name="adj2" fmla="val 50000"/>
              </a:avLst>
            </a:prstGeom>
            <a:ln>
              <a:solidFill>
                <a:schemeClr val="tx1"/>
              </a:solidFill>
            </a:ln>
            <a:sp3d z="-152400" extrusionH="63500" prstMaterial="dkEdge">
              <a:bevelT w="144450" h="36350" prst="relaxedInset"/>
              <a:contourClr>
                <a:schemeClr val="bg1"/>
              </a:contourClr>
            </a:sp3d>
          </p:spPr>
          <p:style>
            <a:lnRef idx="1">
              <a:schemeClr val="lt1">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sp>
        <p:sp>
          <p:nvSpPr>
            <p:cNvPr id="6" name="右箭头 4"/>
            <p:cNvSpPr/>
            <p:nvPr/>
          </p:nvSpPr>
          <p:spPr>
            <a:xfrm>
              <a:off x="2857532" y="402861"/>
              <a:ext cx="3846299" cy="871591"/>
            </a:xfrm>
            <a:prstGeom prst="rect">
              <a:avLst/>
            </a:prstGeom>
            <a:ln>
              <a:solidFill>
                <a:schemeClr val="tx1"/>
              </a:solidFill>
            </a:ln>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12700" tIns="12700" rIns="12700" bIns="12700" spcCol="1270"/>
            <a:lstStyle/>
            <a:p>
              <a:pPr marL="228600" lvl="1" indent="-228600" defTabSz="889000" fontAlgn="auto">
                <a:lnSpc>
                  <a:spcPct val="90000"/>
                </a:lnSpc>
                <a:spcAft>
                  <a:spcPct val="15000"/>
                </a:spcAft>
                <a:buFontTx/>
                <a:buChar char="••"/>
                <a:defRPr/>
              </a:pPr>
              <a:endParaRPr lang="zh-CN" altLang="en-US" sz="2000" b="1" dirty="0">
                <a:solidFill>
                  <a:srgbClr val="05015F"/>
                </a:solidFill>
                <a:latin typeface="微软雅黑" pitchFamily="34" charset="-122"/>
                <a:ea typeface="微软雅黑" pitchFamily="34" charset="-122"/>
                <a:cs typeface="+mj-cs"/>
              </a:endParaRPr>
            </a:p>
          </p:txBody>
        </p:sp>
      </p:grpSp>
      <p:sp>
        <p:nvSpPr>
          <p:cNvPr id="160800" name="Rectangle 32"/>
          <p:cNvSpPr>
            <a:spLocks noChangeArrowheads="1"/>
          </p:cNvSpPr>
          <p:nvPr/>
        </p:nvSpPr>
        <p:spPr bwMode="auto">
          <a:xfrm>
            <a:off x="4859338" y="2427288"/>
            <a:ext cx="3729037"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zh-CN" altLang="en-US" sz="1600" b="1" dirty="0">
                <a:latin typeface="微软雅黑" pitchFamily="34" charset="-122"/>
                <a:ea typeface="微软雅黑" pitchFamily="34" charset="-122"/>
              </a:rPr>
              <a:t>以学术为媒，引起士大夫的注意和敬重</a:t>
            </a:r>
            <a:r>
              <a:rPr lang="zh-CN" altLang="en-US" dirty="0"/>
              <a:t> </a:t>
            </a:r>
          </a:p>
        </p:txBody>
      </p:sp>
      <p:grpSp>
        <p:nvGrpSpPr>
          <p:cNvPr id="7" name="组合 26"/>
          <p:cNvGrpSpPr/>
          <p:nvPr/>
        </p:nvGrpSpPr>
        <p:grpSpPr>
          <a:xfrm>
            <a:off x="4921446" y="3267753"/>
            <a:ext cx="3793421" cy="869580"/>
            <a:chOff x="2857532" y="257596"/>
            <a:chExt cx="4282094" cy="1162121"/>
          </a:xfrm>
          <a:scene3d>
            <a:camera prst="orthographicFront"/>
            <a:lightRig rig="threePt" dir="t">
              <a:rot lat="0" lon="0" rev="7500000"/>
            </a:lightRig>
          </a:scene3d>
        </p:grpSpPr>
        <p:sp>
          <p:nvSpPr>
            <p:cNvPr id="8" name="右箭头 27"/>
            <p:cNvSpPr/>
            <p:nvPr/>
          </p:nvSpPr>
          <p:spPr>
            <a:xfrm>
              <a:off x="2857532" y="257596"/>
              <a:ext cx="4282094" cy="1162121"/>
            </a:xfrm>
            <a:prstGeom prst="rightArrow">
              <a:avLst>
                <a:gd name="adj1" fmla="val 75000"/>
                <a:gd name="adj2" fmla="val 50000"/>
              </a:avLst>
            </a:prstGeom>
            <a:ln>
              <a:solidFill>
                <a:schemeClr val="tx1"/>
              </a:solidFill>
            </a:ln>
            <a:sp3d z="-152400" extrusionH="63500" prstMaterial="dkEdge">
              <a:bevelT w="144450" h="36350" prst="relaxedInset"/>
              <a:contourClr>
                <a:schemeClr val="bg1"/>
              </a:contourClr>
            </a:sp3d>
          </p:spPr>
          <p:style>
            <a:lnRef idx="1">
              <a:schemeClr val="lt1">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sp>
        <p:sp>
          <p:nvSpPr>
            <p:cNvPr id="9" name="右箭头 4"/>
            <p:cNvSpPr/>
            <p:nvPr/>
          </p:nvSpPr>
          <p:spPr>
            <a:xfrm>
              <a:off x="2857532" y="402861"/>
              <a:ext cx="3846299" cy="871591"/>
            </a:xfrm>
            <a:prstGeom prst="rect">
              <a:avLst/>
            </a:prstGeom>
            <a:ln>
              <a:solidFill>
                <a:schemeClr val="tx1"/>
              </a:solidFill>
            </a:ln>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12700" tIns="12700" rIns="12700" bIns="12700" spcCol="1270"/>
            <a:lstStyle/>
            <a:p>
              <a:pPr marL="228600" lvl="1" indent="-228600" defTabSz="889000" fontAlgn="auto">
                <a:lnSpc>
                  <a:spcPct val="90000"/>
                </a:lnSpc>
                <a:spcAft>
                  <a:spcPct val="15000"/>
                </a:spcAft>
                <a:buFontTx/>
                <a:buChar char="••"/>
                <a:defRPr/>
              </a:pPr>
              <a:endParaRPr lang="zh-CN" altLang="en-US" sz="2000" b="1" dirty="0">
                <a:solidFill>
                  <a:srgbClr val="05015F"/>
                </a:solidFill>
                <a:latin typeface="微软雅黑" pitchFamily="34" charset="-122"/>
                <a:ea typeface="微软雅黑" pitchFamily="34" charset="-122"/>
                <a:cs typeface="+mj-cs"/>
              </a:endParaRPr>
            </a:p>
          </p:txBody>
        </p:sp>
      </p:grpSp>
      <p:sp>
        <p:nvSpPr>
          <p:cNvPr id="160802" name="Rectangle 34"/>
          <p:cNvSpPr>
            <a:spLocks noChangeArrowheads="1"/>
          </p:cNvSpPr>
          <p:nvPr/>
        </p:nvSpPr>
        <p:spPr bwMode="auto">
          <a:xfrm>
            <a:off x="4932363" y="3522663"/>
            <a:ext cx="2903537"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zh-CN" altLang="en-US" sz="1600" b="1" dirty="0">
                <a:latin typeface="微软雅黑" pitchFamily="34" charset="-122"/>
                <a:ea typeface="微软雅黑" pitchFamily="34" charset="-122"/>
              </a:rPr>
              <a:t>采取适合中国习俗的传教方式 </a:t>
            </a: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sp>
        <p:nvSpPr>
          <p:cNvPr id="81922" name="13 CuadroTexto"/>
          <p:cNvSpPr txBox="1">
            <a:spLocks noChangeArrowheads="1"/>
          </p:cNvSpPr>
          <p:nvPr/>
        </p:nvSpPr>
        <p:spPr bwMode="auto">
          <a:xfrm>
            <a:off x="8250238" y="4816475"/>
            <a:ext cx="341312"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cxnSp>
        <p:nvCxnSpPr>
          <p:cNvPr id="70" name="直接连接符 69"/>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81924"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81925" name="TextBox 5"/>
          <p:cNvSpPr txBox="1">
            <a:spLocks noChangeArrowheads="1"/>
          </p:cNvSpPr>
          <p:nvPr/>
        </p:nvSpPr>
        <p:spPr bwMode="auto">
          <a:xfrm>
            <a:off x="0" y="123478"/>
            <a:ext cx="3276600" cy="795089"/>
          </a:xfrm>
          <a:prstGeom prst="rect">
            <a:avLst/>
          </a:prstGeom>
          <a:noFill/>
          <a:ln w="9525">
            <a:noFill/>
            <a:miter lim="800000"/>
            <a:headEnd/>
            <a:tailEnd/>
          </a:ln>
        </p:spPr>
        <p:txBody>
          <a:bodyPr>
            <a:spAutoFit/>
          </a:bodyPr>
          <a:lstStyle/>
          <a:p>
            <a:r>
              <a:rPr lang="zh-CN" altLang="en-US" sz="2400" b="1" dirty="0" smtClean="0"/>
              <a:t>   </a:t>
            </a:r>
            <a:r>
              <a:rPr lang="zh-CN" altLang="en-US" sz="2400" b="1" dirty="0" smtClean="0">
                <a:latin typeface="微软雅黑" pitchFamily="34" charset="-122"/>
                <a:ea typeface="微软雅黑" pitchFamily="34" charset="-122"/>
              </a:rPr>
              <a:t>第</a:t>
            </a:r>
            <a:r>
              <a:rPr lang="zh-CN" altLang="en-US" sz="2400" b="1" dirty="0">
                <a:latin typeface="微软雅黑" pitchFamily="34" charset="-122"/>
                <a:ea typeface="微软雅黑" pitchFamily="34" charset="-122"/>
              </a:rPr>
              <a:t>三节     西学东渐</a:t>
            </a:r>
          </a:p>
          <a:p>
            <a:pPr>
              <a:lnSpc>
                <a:spcPts val="2563"/>
              </a:lnSpc>
            </a:pPr>
            <a:endParaRPr lang="en-US" altLang="zh-CN" sz="1200" b="1" dirty="0">
              <a:ea typeface="微软雅黑"/>
              <a:cs typeface="微软雅黑"/>
            </a:endParaRPr>
          </a:p>
        </p:txBody>
      </p:sp>
      <p:sp>
        <p:nvSpPr>
          <p:cNvPr id="3" name="矩形 3"/>
          <p:cNvSpPr/>
          <p:nvPr/>
        </p:nvSpPr>
        <p:spPr>
          <a:xfrm>
            <a:off x="539750" y="1851024"/>
            <a:ext cx="2448074" cy="504702"/>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000"/>
              </a:lnSpc>
              <a:defRPr/>
            </a:pPr>
            <a:endParaRPr lang="zh-CN" altLang="en-US" sz="1200">
              <a:solidFill>
                <a:schemeClr val="tx1"/>
              </a:solidFill>
              <a:latin typeface="Arial" charset="0"/>
            </a:endParaRPr>
          </a:p>
        </p:txBody>
      </p:sp>
      <p:sp>
        <p:nvSpPr>
          <p:cNvPr id="81927" name="AutoShape 20"/>
          <p:cNvSpPr>
            <a:spLocks noChangeArrowheads="1"/>
          </p:cNvSpPr>
          <p:nvPr/>
        </p:nvSpPr>
        <p:spPr bwMode="auto">
          <a:xfrm>
            <a:off x="2195513" y="771525"/>
            <a:ext cx="4681537" cy="503238"/>
          </a:xfrm>
          <a:prstGeom prst="bevel">
            <a:avLst>
              <a:gd name="adj" fmla="val 12500"/>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000"/>
              </a:lnSpc>
              <a:defRPr/>
            </a:pPr>
            <a:endParaRPr lang="zh-CN" altLang="en-US" sz="1200">
              <a:ea typeface="+mn-ea"/>
            </a:endParaRPr>
          </a:p>
        </p:txBody>
      </p:sp>
      <p:sp>
        <p:nvSpPr>
          <p:cNvPr id="2" name="矩形 64"/>
          <p:cNvSpPr/>
          <p:nvPr/>
        </p:nvSpPr>
        <p:spPr>
          <a:xfrm>
            <a:off x="539750" y="1851025"/>
            <a:ext cx="2447925" cy="2592388"/>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91161" name="Rectangle 25"/>
          <p:cNvSpPr>
            <a:spLocks noChangeArrowheads="1"/>
          </p:cNvSpPr>
          <p:nvPr/>
        </p:nvSpPr>
        <p:spPr bwMode="auto">
          <a:xfrm>
            <a:off x="3132138" y="3281363"/>
            <a:ext cx="2447925" cy="347662"/>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ct val="120000"/>
              </a:lnSpc>
              <a:defRPr/>
            </a:pPr>
            <a:r>
              <a:rPr lang="zh-CN" altLang="en-US" sz="1400" b="1">
                <a:latin typeface="微软雅黑" charset="-122"/>
                <a:ea typeface="微软雅黑" charset="-122"/>
              </a:rPr>
              <a:t>  </a:t>
            </a:r>
          </a:p>
        </p:txBody>
      </p:sp>
      <p:sp>
        <p:nvSpPr>
          <p:cNvPr id="91162" name="Rectangle 26"/>
          <p:cNvSpPr>
            <a:spLocks noChangeArrowheads="1"/>
          </p:cNvSpPr>
          <p:nvPr/>
        </p:nvSpPr>
        <p:spPr bwMode="auto">
          <a:xfrm>
            <a:off x="6227763" y="3370263"/>
            <a:ext cx="2520950" cy="325437"/>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ct val="110000"/>
              </a:lnSpc>
              <a:defRPr/>
            </a:pPr>
            <a:r>
              <a:rPr lang="zh-CN" altLang="en-US" sz="1400" b="1">
                <a:latin typeface="微软雅黑" charset="-122"/>
                <a:ea typeface="微软雅黑" charset="-122"/>
              </a:rPr>
              <a:t>  </a:t>
            </a:r>
          </a:p>
        </p:txBody>
      </p:sp>
      <p:sp>
        <p:nvSpPr>
          <p:cNvPr id="81931" name="Line 27"/>
          <p:cNvSpPr>
            <a:spLocks noChangeShapeType="1"/>
          </p:cNvSpPr>
          <p:nvPr/>
        </p:nvSpPr>
        <p:spPr bwMode="auto">
          <a:xfrm flipH="1">
            <a:off x="1692275" y="1276350"/>
            <a:ext cx="2735263" cy="574675"/>
          </a:xfrm>
          <a:prstGeom prst="line">
            <a:avLst/>
          </a:prstGeom>
          <a:noFill/>
          <a:ln w="9525">
            <a:solidFill>
              <a:srgbClr val="33CCFF"/>
            </a:solidFill>
            <a:round/>
            <a:headEnd/>
            <a:tailEnd type="triangle" w="med" len="med"/>
          </a:ln>
          <a:effectLst>
            <a:prstShdw prst="shdw17" dist="17961" dir="2700000">
              <a:srgbClr val="1F7A99"/>
            </a:prstShdw>
          </a:effectLst>
        </p:spPr>
        <p:txBody>
          <a:bodyPr/>
          <a:lstStyle/>
          <a:p>
            <a:endParaRPr lang="zh-CN" altLang="en-US"/>
          </a:p>
        </p:txBody>
      </p:sp>
      <p:sp>
        <p:nvSpPr>
          <p:cNvPr id="81932" name="Line 28"/>
          <p:cNvSpPr>
            <a:spLocks noChangeShapeType="1"/>
          </p:cNvSpPr>
          <p:nvPr/>
        </p:nvSpPr>
        <p:spPr bwMode="auto">
          <a:xfrm>
            <a:off x="4427538" y="1276350"/>
            <a:ext cx="3024187" cy="503238"/>
          </a:xfrm>
          <a:prstGeom prst="line">
            <a:avLst/>
          </a:prstGeom>
          <a:noFill/>
          <a:ln w="9525">
            <a:solidFill>
              <a:srgbClr val="33CCFF"/>
            </a:solidFill>
            <a:round/>
            <a:headEnd/>
            <a:tailEnd type="triangle" w="med" len="med"/>
          </a:ln>
          <a:effectLst>
            <a:prstShdw prst="shdw17" dist="17961" dir="2700000">
              <a:srgbClr val="1F7A99"/>
            </a:prstShdw>
          </a:effectLst>
        </p:spPr>
        <p:txBody>
          <a:bodyPr/>
          <a:lstStyle/>
          <a:p>
            <a:endParaRPr lang="zh-CN" altLang="en-US"/>
          </a:p>
        </p:txBody>
      </p:sp>
      <p:sp>
        <p:nvSpPr>
          <p:cNvPr id="161813" name="Rectangle 21"/>
          <p:cNvSpPr>
            <a:spLocks noChangeArrowheads="1"/>
          </p:cNvSpPr>
          <p:nvPr/>
        </p:nvSpPr>
        <p:spPr bwMode="auto">
          <a:xfrm>
            <a:off x="2771800" y="843558"/>
            <a:ext cx="3406775"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zh-CN" altLang="en-US" b="1" dirty="0">
                <a:solidFill>
                  <a:schemeClr val="bg1"/>
                </a:solidFill>
                <a:latin typeface="微软雅黑" charset="-122"/>
                <a:ea typeface="微软雅黑" charset="-122"/>
              </a:rPr>
              <a:t>利玛窦在华传教成功的主要原因</a:t>
            </a:r>
          </a:p>
        </p:txBody>
      </p:sp>
      <p:sp>
        <p:nvSpPr>
          <p:cNvPr id="4" name="矩形 64"/>
          <p:cNvSpPr/>
          <p:nvPr/>
        </p:nvSpPr>
        <p:spPr>
          <a:xfrm>
            <a:off x="3348038" y="1851025"/>
            <a:ext cx="2447925" cy="2574925"/>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5" name="矩形 64"/>
          <p:cNvSpPr/>
          <p:nvPr/>
        </p:nvSpPr>
        <p:spPr>
          <a:xfrm>
            <a:off x="6156325" y="1851025"/>
            <a:ext cx="2447925" cy="2574925"/>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6" name="矩形 3"/>
          <p:cNvSpPr/>
          <p:nvPr/>
        </p:nvSpPr>
        <p:spPr>
          <a:xfrm>
            <a:off x="3348038" y="1851024"/>
            <a:ext cx="2448098" cy="504701"/>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700"/>
              </a:lnSpc>
              <a:defRPr/>
            </a:pPr>
            <a:r>
              <a:rPr lang="zh-CN" altLang="en-US" sz="1200" b="1" dirty="0">
                <a:solidFill>
                  <a:schemeClr val="bg1"/>
                </a:solidFill>
                <a:latin typeface="微软雅黑" pitchFamily="34" charset="-122"/>
                <a:ea typeface="微软雅黑" pitchFamily="34" charset="-122"/>
              </a:rPr>
              <a:t>以学术和科技为媒，引起士大夫的注意和敬重，配合传教</a:t>
            </a:r>
          </a:p>
        </p:txBody>
      </p:sp>
      <p:sp>
        <p:nvSpPr>
          <p:cNvPr id="7" name="矩形 3"/>
          <p:cNvSpPr/>
          <p:nvPr/>
        </p:nvSpPr>
        <p:spPr>
          <a:xfrm>
            <a:off x="6156325" y="1851024"/>
            <a:ext cx="2448123" cy="504701"/>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700"/>
              </a:lnSpc>
              <a:defRPr/>
            </a:pPr>
            <a:r>
              <a:rPr lang="zh-CN" altLang="en-US" sz="1200" b="1" dirty="0">
                <a:solidFill>
                  <a:schemeClr val="bg1"/>
                </a:solidFill>
                <a:latin typeface="微软雅黑" pitchFamily="34" charset="-122"/>
                <a:ea typeface="微软雅黑" pitchFamily="34" charset="-122"/>
              </a:rPr>
              <a:t>潜心研究汉学，</a:t>
            </a:r>
          </a:p>
          <a:p>
            <a:pPr algn="ctr">
              <a:lnSpc>
                <a:spcPts val="1700"/>
              </a:lnSpc>
              <a:defRPr/>
            </a:pPr>
            <a:r>
              <a:rPr lang="zh-CN" altLang="en-US" sz="1200" b="1" dirty="0">
                <a:solidFill>
                  <a:schemeClr val="bg1"/>
                </a:solidFill>
                <a:latin typeface="微软雅黑" pitchFamily="34" charset="-122"/>
                <a:ea typeface="微软雅黑" pitchFamily="34" charset="-122"/>
              </a:rPr>
              <a:t>注重顺应中国礼俗，尊重儒学</a:t>
            </a:r>
          </a:p>
        </p:txBody>
      </p:sp>
      <p:sp>
        <p:nvSpPr>
          <p:cNvPr id="81938" name="Line 28"/>
          <p:cNvSpPr>
            <a:spLocks noChangeShapeType="1"/>
          </p:cNvSpPr>
          <p:nvPr/>
        </p:nvSpPr>
        <p:spPr bwMode="auto">
          <a:xfrm>
            <a:off x="4427538" y="1276350"/>
            <a:ext cx="0" cy="574675"/>
          </a:xfrm>
          <a:prstGeom prst="line">
            <a:avLst/>
          </a:prstGeom>
          <a:noFill/>
          <a:ln w="9525">
            <a:solidFill>
              <a:srgbClr val="33CCFF"/>
            </a:solidFill>
            <a:round/>
            <a:headEnd/>
            <a:tailEnd type="triangle" w="med" len="med"/>
          </a:ln>
          <a:effectLst>
            <a:prstShdw prst="shdw17" dist="17961" dir="2700000">
              <a:srgbClr val="1F7A99"/>
            </a:prstShdw>
          </a:effectLst>
        </p:spPr>
        <p:txBody>
          <a:bodyPr/>
          <a:lstStyle/>
          <a:p>
            <a:endParaRPr lang="zh-CN" altLang="en-US"/>
          </a:p>
        </p:txBody>
      </p:sp>
      <p:sp>
        <p:nvSpPr>
          <p:cNvPr id="161819" name="Rectangle 27"/>
          <p:cNvSpPr>
            <a:spLocks noChangeArrowheads="1"/>
          </p:cNvSpPr>
          <p:nvPr/>
        </p:nvSpPr>
        <p:spPr bwMode="auto">
          <a:xfrm>
            <a:off x="539552" y="1851670"/>
            <a:ext cx="2447925" cy="510461"/>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ts val="1700"/>
              </a:lnSpc>
              <a:defRPr/>
            </a:pPr>
            <a:r>
              <a:rPr lang="zh-CN" altLang="en-US" sz="1200" b="1" dirty="0">
                <a:solidFill>
                  <a:schemeClr val="bg1"/>
                </a:solidFill>
              </a:rPr>
              <a:t>致</a:t>
            </a:r>
            <a:r>
              <a:rPr lang="zh-CN" altLang="en-US" sz="1200" b="1" dirty="0">
                <a:solidFill>
                  <a:schemeClr val="bg1"/>
                </a:solidFill>
                <a:latin typeface="微软雅黑" pitchFamily="34" charset="-122"/>
                <a:ea typeface="微软雅黑" pitchFamily="34" charset="-122"/>
              </a:rPr>
              <a:t>力于走上层路线，争取士大夫直至皇帝统治阶层人物的支持</a:t>
            </a:r>
            <a:r>
              <a:rPr lang="zh-CN" altLang="en-US" sz="1200" dirty="0">
                <a:solidFill>
                  <a:schemeClr val="bg1"/>
                </a:solidFill>
                <a:latin typeface="微软雅黑" pitchFamily="34" charset="-122"/>
                <a:ea typeface="微软雅黑" pitchFamily="34" charset="-122"/>
              </a:rPr>
              <a:t> </a:t>
            </a:r>
          </a:p>
        </p:txBody>
      </p:sp>
      <p:sp>
        <p:nvSpPr>
          <p:cNvPr id="161820" name="Rectangle 28"/>
          <p:cNvSpPr>
            <a:spLocks noChangeArrowheads="1"/>
          </p:cNvSpPr>
          <p:nvPr/>
        </p:nvSpPr>
        <p:spPr bwMode="auto">
          <a:xfrm>
            <a:off x="539750" y="2363413"/>
            <a:ext cx="2519363" cy="2086725"/>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ct val="120000"/>
              </a:lnSpc>
              <a:buFont typeface="Wingdings" pitchFamily="2" charset="2"/>
              <a:buChar char="Ø"/>
              <a:defRPr/>
            </a:pPr>
            <a:r>
              <a:rPr lang="zh-CN" altLang="en-US" sz="1200" b="1" dirty="0">
                <a:latin typeface="微软雅黑" pitchFamily="34" charset="-122"/>
                <a:ea typeface="微软雅黑" pitchFamily="34" charset="-122"/>
              </a:rPr>
              <a:t>在肇庆等地结交地方官员和名流</a:t>
            </a:r>
          </a:p>
          <a:p>
            <a:pPr>
              <a:lnSpc>
                <a:spcPct val="120000"/>
              </a:lnSpc>
              <a:buFont typeface="Wingdings" pitchFamily="2" charset="2"/>
              <a:buChar char="Ø"/>
              <a:defRPr/>
            </a:pPr>
            <a:r>
              <a:rPr lang="zh-CN" altLang="en-US" sz="1200" b="1" dirty="0">
                <a:latin typeface="微软雅黑" pitchFamily="34" charset="-122"/>
                <a:ea typeface="微软雅黑" pitchFamily="34" charset="-122"/>
              </a:rPr>
              <a:t>万历二十八年，启程北上，</a:t>
            </a:r>
            <a:r>
              <a:rPr lang="en-US" altLang="zh-CN" sz="1200" b="1" dirty="0">
                <a:latin typeface="微软雅黑" pitchFamily="34" charset="-122"/>
                <a:ea typeface="微软雅黑" pitchFamily="34" charset="-122"/>
              </a:rPr>
              <a:t>1601</a:t>
            </a:r>
            <a:r>
              <a:rPr lang="zh-CN" altLang="en-US" sz="1200" b="1" dirty="0">
                <a:latin typeface="微软雅黑" pitchFamily="34" charset="-122"/>
                <a:ea typeface="微软雅黑" pitchFamily="34" charset="-122"/>
              </a:rPr>
              <a:t>年抵达北京。花钱买通宦官马堂，获得向皇上进贡方物的机会</a:t>
            </a:r>
          </a:p>
          <a:p>
            <a:pPr>
              <a:lnSpc>
                <a:spcPct val="120000"/>
              </a:lnSpc>
              <a:buFont typeface="Wingdings" pitchFamily="2" charset="2"/>
              <a:buChar char="Ø"/>
              <a:defRPr/>
            </a:pPr>
            <a:r>
              <a:rPr lang="zh-CN" altLang="en-US" sz="1200" b="1" dirty="0">
                <a:latin typeface="微软雅黑" pitchFamily="34" charset="-122"/>
                <a:ea typeface="微软雅黑" pitchFamily="34" charset="-122"/>
              </a:rPr>
              <a:t>明神宗看了利玛窦所献礼物及奏疏，欣喜异常，招利玛窦觐见，待以上宾之礼</a:t>
            </a:r>
          </a:p>
          <a:p>
            <a:pPr>
              <a:lnSpc>
                <a:spcPct val="120000"/>
              </a:lnSpc>
              <a:buFont typeface="Wingdings" pitchFamily="2" charset="2"/>
              <a:buChar char="Ø"/>
              <a:defRPr/>
            </a:pPr>
            <a:r>
              <a:rPr lang="zh-CN" altLang="en-US" sz="1200" b="1" dirty="0">
                <a:latin typeface="微软雅黑" pitchFamily="34" charset="-122"/>
                <a:ea typeface="微软雅黑" pitchFamily="34" charset="-122"/>
              </a:rPr>
              <a:t>最终取得了最高统治者的允许，获得了传教的合法地位</a:t>
            </a:r>
          </a:p>
        </p:txBody>
      </p:sp>
      <p:sp>
        <p:nvSpPr>
          <p:cNvPr id="161821" name="Rectangle 29"/>
          <p:cNvSpPr>
            <a:spLocks noChangeArrowheads="1"/>
          </p:cNvSpPr>
          <p:nvPr/>
        </p:nvSpPr>
        <p:spPr bwMode="auto">
          <a:xfrm>
            <a:off x="3348038" y="2355850"/>
            <a:ext cx="2447925" cy="245605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20000"/>
              </a:lnSpc>
              <a:buFont typeface="Wingdings" pitchFamily="2" charset="2"/>
              <a:buChar char="Ø"/>
              <a:defRPr/>
            </a:pPr>
            <a:r>
              <a:rPr lang="zh-CN" altLang="en-US" sz="1200" b="1" dirty="0">
                <a:latin typeface="微软雅黑" pitchFamily="34" charset="-122"/>
                <a:ea typeface="微软雅黑" pitchFamily="34" charset="-122"/>
              </a:rPr>
              <a:t>引入西方奇器，引起文人学士浓厚兴趣</a:t>
            </a:r>
          </a:p>
          <a:p>
            <a:pPr>
              <a:lnSpc>
                <a:spcPct val="120000"/>
              </a:lnSpc>
              <a:buFont typeface="Wingdings" pitchFamily="2" charset="2"/>
              <a:buChar char="Ø"/>
              <a:defRPr/>
            </a:pPr>
            <a:r>
              <a:rPr lang="zh-CN" altLang="en-US" sz="1200" b="1" dirty="0">
                <a:latin typeface="微软雅黑" pitchFamily="34" charset="-122"/>
                <a:ea typeface="微软雅黑" pitchFamily="34" charset="-122"/>
              </a:rPr>
              <a:t>与徐光启合译欧几里得</a:t>
            </a:r>
            <a:r>
              <a:rPr lang="en-US" altLang="zh-CN" sz="1200" b="1" dirty="0">
                <a:latin typeface="微软雅黑" pitchFamily="34" charset="-122"/>
                <a:ea typeface="微软雅黑" pitchFamily="34" charset="-122"/>
              </a:rPr>
              <a:t>《</a:t>
            </a:r>
            <a:r>
              <a:rPr lang="zh-CN" altLang="en-US" sz="1200" b="1" dirty="0">
                <a:latin typeface="微软雅黑" pitchFamily="34" charset="-122"/>
                <a:ea typeface="微软雅黑" pitchFamily="34" charset="-122"/>
              </a:rPr>
              <a:t>几何原本</a:t>
            </a:r>
            <a:r>
              <a:rPr lang="en-US" altLang="zh-CN" sz="1200" b="1" dirty="0">
                <a:latin typeface="微软雅黑" pitchFamily="34" charset="-122"/>
                <a:ea typeface="微软雅黑" pitchFamily="34" charset="-122"/>
              </a:rPr>
              <a:t>》</a:t>
            </a:r>
            <a:r>
              <a:rPr lang="zh-CN" altLang="en-US" sz="1200" b="1" dirty="0">
                <a:latin typeface="微软雅黑" pitchFamily="34" charset="-122"/>
                <a:ea typeface="微软雅黑" pitchFamily="34" charset="-122"/>
              </a:rPr>
              <a:t>前</a:t>
            </a:r>
            <a:r>
              <a:rPr lang="en-US" altLang="zh-CN" sz="1200" b="1" dirty="0">
                <a:latin typeface="微软雅黑" pitchFamily="34" charset="-122"/>
                <a:ea typeface="微软雅黑" pitchFamily="34" charset="-122"/>
              </a:rPr>
              <a:t>6</a:t>
            </a:r>
            <a:r>
              <a:rPr lang="zh-CN" altLang="en-US" sz="1200" b="1" dirty="0">
                <a:latin typeface="微软雅黑" pitchFamily="34" charset="-122"/>
                <a:ea typeface="微软雅黑" pitchFamily="34" charset="-122"/>
              </a:rPr>
              <a:t>卷 </a:t>
            </a:r>
            <a:r>
              <a:rPr lang="zh-CN" altLang="en-US" sz="1200" b="1" dirty="0" smtClean="0">
                <a:latin typeface="微软雅黑" pitchFamily="34" charset="-122"/>
                <a:ea typeface="微软雅黑" pitchFamily="34" charset="-122"/>
              </a:rPr>
              <a:t>，</a:t>
            </a:r>
            <a:r>
              <a:rPr lang="en-US" altLang="zh-CN" sz="1200" b="1" dirty="0" smtClean="0">
                <a:latin typeface="微软雅黑" pitchFamily="34" charset="-122"/>
                <a:ea typeface="微软雅黑" pitchFamily="34" charset="-122"/>
              </a:rPr>
              <a:t>《</a:t>
            </a:r>
            <a:r>
              <a:rPr lang="zh-CN" altLang="en-US" sz="1200" b="1" dirty="0" smtClean="0">
                <a:latin typeface="微软雅黑" pitchFamily="34" charset="-122"/>
                <a:ea typeface="微软雅黑" pitchFamily="34" charset="-122"/>
              </a:rPr>
              <a:t>坤舆万国全图</a:t>
            </a:r>
            <a:r>
              <a:rPr lang="en-US" altLang="zh-CN" sz="1200" b="1" dirty="0" smtClean="0">
                <a:latin typeface="微软雅黑" pitchFamily="34" charset="-122"/>
                <a:ea typeface="微软雅黑" pitchFamily="34" charset="-122"/>
              </a:rPr>
              <a:t>》</a:t>
            </a:r>
            <a:endParaRPr lang="zh-CN" altLang="en-US" sz="1200" b="1" dirty="0">
              <a:latin typeface="微软雅黑" pitchFamily="34" charset="-122"/>
              <a:ea typeface="微软雅黑" pitchFamily="34" charset="-122"/>
            </a:endParaRPr>
          </a:p>
          <a:p>
            <a:pPr>
              <a:lnSpc>
                <a:spcPct val="120000"/>
              </a:lnSpc>
              <a:buFont typeface="Wingdings" pitchFamily="2" charset="2"/>
              <a:buChar char="Ø"/>
              <a:defRPr/>
            </a:pPr>
            <a:r>
              <a:rPr lang="zh-CN" altLang="en-US" sz="1200" b="1" dirty="0">
                <a:latin typeface="微软雅黑" pitchFamily="34" charset="-122"/>
                <a:ea typeface="微软雅黑" pitchFamily="34" charset="-122"/>
              </a:rPr>
              <a:t>介绍西方绘画、音乐、建筑等</a:t>
            </a:r>
          </a:p>
          <a:p>
            <a:pPr>
              <a:lnSpc>
                <a:spcPct val="120000"/>
              </a:lnSpc>
              <a:buFont typeface="Wingdings" pitchFamily="2" charset="2"/>
              <a:buChar char="Ø"/>
              <a:defRPr/>
            </a:pPr>
            <a:r>
              <a:rPr lang="zh-CN" altLang="en-US" sz="1200" b="1" dirty="0">
                <a:latin typeface="微软雅黑" pitchFamily="34" charset="-122"/>
                <a:ea typeface="微软雅黑" pitchFamily="34" charset="-122"/>
              </a:rPr>
              <a:t>徐光启、李之藻、杨廷筠都受利玛窦的宣教，先后受洗</a:t>
            </a:r>
          </a:p>
          <a:p>
            <a:pPr>
              <a:lnSpc>
                <a:spcPct val="120000"/>
              </a:lnSpc>
              <a:buFont typeface="Wingdings" pitchFamily="2" charset="2"/>
              <a:buChar char="Ø"/>
              <a:defRPr/>
            </a:pPr>
            <a:r>
              <a:rPr lang="zh-CN" altLang="en-US" sz="1200" b="1" dirty="0">
                <a:latin typeface="微软雅黑" pitchFamily="34" charset="-122"/>
                <a:ea typeface="微软雅黑" pitchFamily="34" charset="-122"/>
              </a:rPr>
              <a:t>此外，明代崇尚天主教的著名信徒</a:t>
            </a:r>
            <a:r>
              <a:rPr lang="en-US" altLang="zh-CN" sz="1200" b="1" dirty="0">
                <a:latin typeface="微软雅黑" pitchFamily="34" charset="-122"/>
                <a:ea typeface="微软雅黑" pitchFamily="34" charset="-122"/>
              </a:rPr>
              <a:t>10</a:t>
            </a:r>
            <a:r>
              <a:rPr lang="zh-CN" altLang="en-US" sz="1200" b="1" dirty="0">
                <a:latin typeface="微软雅黑" pitchFamily="34" charset="-122"/>
                <a:ea typeface="微软雅黑" pitchFamily="34" charset="-122"/>
              </a:rPr>
              <a:t>人，都是文人公卿</a:t>
            </a:r>
          </a:p>
          <a:p>
            <a:pPr>
              <a:defRPr/>
            </a:pPr>
            <a:endParaRPr lang="zh-CN" altLang="en-US" sz="1200" b="1" dirty="0"/>
          </a:p>
          <a:p>
            <a:pPr>
              <a:defRPr/>
            </a:pPr>
            <a:endParaRPr lang="zh-CN" altLang="en-US" sz="1200" b="1" dirty="0"/>
          </a:p>
        </p:txBody>
      </p:sp>
      <p:sp>
        <p:nvSpPr>
          <p:cNvPr id="161822" name="Rectangle 30"/>
          <p:cNvSpPr>
            <a:spLocks noChangeArrowheads="1"/>
          </p:cNvSpPr>
          <p:nvPr/>
        </p:nvSpPr>
        <p:spPr bwMode="auto">
          <a:xfrm>
            <a:off x="6084888" y="2350197"/>
            <a:ext cx="2663825" cy="2456057"/>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ct val="120000"/>
              </a:lnSpc>
              <a:buFont typeface="Wingdings" pitchFamily="2" charset="2"/>
              <a:buChar char="Ø"/>
              <a:defRPr/>
            </a:pPr>
            <a:r>
              <a:rPr lang="zh-CN" altLang="en-US" sz="1200" b="1" dirty="0">
                <a:latin typeface="微软雅黑" pitchFamily="34" charset="-122"/>
                <a:ea typeface="微软雅黑" pitchFamily="34" charset="-122"/>
              </a:rPr>
              <a:t>习华言，易华服，读儒书，从儒教</a:t>
            </a:r>
          </a:p>
          <a:p>
            <a:pPr>
              <a:lnSpc>
                <a:spcPct val="120000"/>
              </a:lnSpc>
              <a:buFont typeface="Wingdings" pitchFamily="2" charset="2"/>
              <a:buChar char="Ø"/>
              <a:defRPr/>
            </a:pPr>
            <a:r>
              <a:rPr lang="zh-CN" altLang="en-US" sz="1200" b="1" dirty="0">
                <a:latin typeface="微软雅黑" pitchFamily="34" charset="-122"/>
                <a:ea typeface="微软雅黑" pitchFamily="34" charset="-122"/>
              </a:rPr>
              <a:t>掌握汉语</a:t>
            </a:r>
          </a:p>
          <a:p>
            <a:pPr>
              <a:lnSpc>
                <a:spcPct val="120000"/>
              </a:lnSpc>
              <a:buFont typeface="Wingdings" pitchFamily="2" charset="2"/>
              <a:buChar char="Ø"/>
              <a:defRPr/>
            </a:pPr>
            <a:r>
              <a:rPr lang="zh-CN" altLang="en-US" sz="1200" b="1" dirty="0">
                <a:latin typeface="微软雅黑" pitchFamily="34" charset="-122"/>
                <a:ea typeface="微软雅黑" pitchFamily="34" charset="-122"/>
              </a:rPr>
              <a:t> 潜心研究中国传统文化</a:t>
            </a:r>
          </a:p>
          <a:p>
            <a:pPr>
              <a:lnSpc>
                <a:spcPct val="120000"/>
              </a:lnSpc>
              <a:buFont typeface="Wingdings" pitchFamily="2" charset="2"/>
              <a:buChar char="Ø"/>
              <a:defRPr/>
            </a:pPr>
            <a:r>
              <a:rPr lang="zh-CN" altLang="en-US" sz="1200" b="1" dirty="0">
                <a:latin typeface="微软雅黑" pitchFamily="34" charset="-122"/>
                <a:ea typeface="微软雅黑" pitchFamily="34" charset="-122"/>
              </a:rPr>
              <a:t>尊崇中国人的风俗习惯：改名字、换袈裟为儒服，自称儒士</a:t>
            </a:r>
            <a:endParaRPr lang="en-US" altLang="zh-CN" sz="1200" b="1" dirty="0">
              <a:latin typeface="微软雅黑" pitchFamily="34" charset="-122"/>
              <a:ea typeface="微软雅黑" pitchFamily="34" charset="-122"/>
            </a:endParaRPr>
          </a:p>
          <a:p>
            <a:pPr>
              <a:lnSpc>
                <a:spcPct val="120000"/>
              </a:lnSpc>
              <a:buFont typeface="Wingdings" pitchFamily="2" charset="2"/>
              <a:buChar char="Ø"/>
              <a:defRPr/>
            </a:pPr>
            <a:r>
              <a:rPr lang="zh-CN" altLang="en-US" sz="1200" b="1" dirty="0">
                <a:latin typeface="微软雅黑" pitchFamily="34" charset="-122"/>
                <a:ea typeface="微软雅黑" pitchFamily="34" charset="-122"/>
              </a:rPr>
              <a:t>采取联合儒教，反对道、佛的策略在尊重和利用儒学前提下传播天主教</a:t>
            </a:r>
          </a:p>
          <a:p>
            <a:pPr>
              <a:lnSpc>
                <a:spcPct val="120000"/>
              </a:lnSpc>
              <a:buFont typeface="Wingdings" pitchFamily="2" charset="2"/>
              <a:buChar char="Ø"/>
              <a:defRPr/>
            </a:pPr>
            <a:r>
              <a:rPr lang="zh-CN" altLang="en-US" sz="1200" b="1" dirty="0">
                <a:latin typeface="微软雅黑" pitchFamily="34" charset="-122"/>
                <a:ea typeface="微软雅黑" pitchFamily="34" charset="-122"/>
              </a:rPr>
              <a:t>尊重中国人尊孔祭祖习惯，允许天主教徒祭祖 </a:t>
            </a:r>
          </a:p>
          <a:p>
            <a:pPr>
              <a:buFont typeface="Wingdings" pitchFamily="2" charset="2"/>
              <a:buChar char="Ø"/>
              <a:defRPr/>
            </a:pPr>
            <a:endParaRPr lang="zh-CN" altLang="en-US" sz="1200" b="1" dirty="0"/>
          </a:p>
          <a:p>
            <a:pPr>
              <a:buFont typeface="Wingdings" pitchFamily="2" charset="2"/>
              <a:buChar char="Ø"/>
              <a:defRPr/>
            </a:pPr>
            <a:endParaRPr lang="zh-CN" altLang="en-US" sz="1200" b="1" dirty="0"/>
          </a:p>
        </p:txBody>
      </p:sp>
      <p:sp>
        <p:nvSpPr>
          <p:cNvPr id="24" name="矩形 23"/>
          <p:cNvSpPr/>
          <p:nvPr/>
        </p:nvSpPr>
        <p:spPr>
          <a:xfrm>
            <a:off x="0" y="627534"/>
            <a:ext cx="1608133" cy="369332"/>
          </a:xfrm>
          <a:prstGeom prst="rect">
            <a:avLst/>
          </a:prstGeom>
        </p:spPr>
        <p:txBody>
          <a:bodyPr wrap="none">
            <a:spAutoFit/>
          </a:bodyPr>
          <a:lstStyle/>
          <a:p>
            <a:pPr>
              <a:defRPr/>
            </a:pPr>
            <a:r>
              <a:rPr lang="zh-CN" altLang="en-US" dirty="0" smtClean="0">
                <a:sym typeface="Wingdings"/>
              </a:rPr>
              <a:t> </a:t>
            </a:r>
            <a:r>
              <a:rPr lang="zh-CN" altLang="en-US" b="1" dirty="0" smtClean="0">
                <a:latin typeface="微软雅黑" pitchFamily="34" charset="-122"/>
                <a:ea typeface="微软雅黑" pitchFamily="34" charset="-122"/>
              </a:rPr>
              <a:t>利玛窦传教</a:t>
            </a:r>
            <a:endParaRPr lang="zh-CN" altLang="en-US" b="1" dirty="0">
              <a:latin typeface="微软雅黑" pitchFamily="34" charset="-122"/>
              <a:ea typeface="微软雅黑" pitchFamily="34" charset="-122"/>
            </a:endParaRPr>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7" name="TextBox 5"/>
          <p:cNvSpPr txBox="1">
            <a:spLocks noChangeArrowheads="1"/>
          </p:cNvSpPr>
          <p:nvPr/>
        </p:nvSpPr>
        <p:spPr bwMode="auto">
          <a:xfrm>
            <a:off x="560388" y="193675"/>
            <a:ext cx="2555875" cy="417513"/>
          </a:xfrm>
          <a:prstGeom prst="rect">
            <a:avLst/>
          </a:prstGeom>
          <a:noFill/>
          <a:ln w="9525">
            <a:noFill/>
            <a:miter lim="800000"/>
            <a:headEnd/>
            <a:tailEnd/>
          </a:ln>
        </p:spPr>
        <p:txBody>
          <a:bodyPr>
            <a:spAutoFit/>
          </a:bodyPr>
          <a:lstStyle/>
          <a:p>
            <a:pPr>
              <a:lnSpc>
                <a:spcPts val="2563"/>
              </a:lnSpc>
            </a:pPr>
            <a:endParaRPr lang="en-US" altLang="zh-CN" sz="2800">
              <a:latin typeface="微软雅黑"/>
              <a:ea typeface="微软雅黑"/>
              <a:cs typeface="微软雅黑"/>
            </a:endParaRPr>
          </a:p>
        </p:txBody>
      </p:sp>
      <p:sp>
        <p:nvSpPr>
          <p:cNvPr id="80899"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39" name="直接连接符 38"/>
          <p:cNvCxnSpPr/>
          <p:nvPr/>
        </p:nvCxnSpPr>
        <p:spPr>
          <a:xfrm flipH="1">
            <a:off x="214313" y="571500"/>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60782" name="Rectangle 14"/>
          <p:cNvSpPr>
            <a:spLocks noChangeArrowheads="1"/>
          </p:cNvSpPr>
          <p:nvPr/>
        </p:nvSpPr>
        <p:spPr bwMode="auto">
          <a:xfrm>
            <a:off x="250825" y="123825"/>
            <a:ext cx="3097213" cy="46166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zh-CN" altLang="en-US" sz="2400" b="1" dirty="0">
                <a:latin typeface="微软雅黑" pitchFamily="34" charset="-122"/>
                <a:ea typeface="微软雅黑" pitchFamily="34" charset="-122"/>
              </a:rPr>
              <a:t>第三节 </a:t>
            </a:r>
            <a:r>
              <a:rPr lang="zh-CN" altLang="en-US" sz="2400" b="1" dirty="0" smtClean="0">
                <a:latin typeface="微软雅黑" pitchFamily="34" charset="-122"/>
                <a:ea typeface="微软雅黑" pitchFamily="34" charset="-122"/>
              </a:rPr>
              <a:t>   </a:t>
            </a:r>
            <a:r>
              <a:rPr lang="zh-CN" altLang="en-US" sz="2400" b="1" dirty="0">
                <a:latin typeface="微软雅黑" pitchFamily="34" charset="-122"/>
                <a:ea typeface="微软雅黑" pitchFamily="34" charset="-122"/>
              </a:rPr>
              <a:t>西学东渐</a:t>
            </a:r>
          </a:p>
        </p:txBody>
      </p:sp>
      <p:sp>
        <p:nvSpPr>
          <p:cNvPr id="160784" name="Rectangle 16"/>
          <p:cNvSpPr>
            <a:spLocks noChangeArrowheads="1"/>
          </p:cNvSpPr>
          <p:nvPr/>
        </p:nvSpPr>
        <p:spPr bwMode="auto">
          <a:xfrm>
            <a:off x="250825" y="700088"/>
            <a:ext cx="2069797"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smtClean="0">
                <a:sym typeface="Wingdings"/>
              </a:rPr>
              <a:t> </a:t>
            </a:r>
            <a:r>
              <a:rPr lang="zh-CN" altLang="en-US" b="1" dirty="0" smtClean="0">
                <a:latin typeface="微软雅黑" pitchFamily="34" charset="-122"/>
                <a:ea typeface="微软雅黑" pitchFamily="34" charset="-122"/>
              </a:rPr>
              <a:t>利</a:t>
            </a:r>
            <a:r>
              <a:rPr lang="zh-CN" altLang="en-US" b="1" dirty="0">
                <a:latin typeface="微软雅黑" pitchFamily="34" charset="-122"/>
                <a:ea typeface="微软雅黑" pitchFamily="34" charset="-122"/>
              </a:rPr>
              <a:t>玛窦在华传教</a:t>
            </a:r>
          </a:p>
        </p:txBody>
      </p:sp>
      <p:sp>
        <p:nvSpPr>
          <p:cNvPr id="160797" name="Rectangle 29"/>
          <p:cNvSpPr>
            <a:spLocks noChangeArrowheads="1"/>
          </p:cNvSpPr>
          <p:nvPr/>
        </p:nvSpPr>
        <p:spPr bwMode="auto">
          <a:xfrm>
            <a:off x="4859338" y="1275348"/>
            <a:ext cx="242374" cy="33855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zh-CN" altLang="en-US" sz="1600" b="1" dirty="0" smtClean="0"/>
              <a:t> </a:t>
            </a:r>
            <a:endParaRPr lang="zh-CN" altLang="en-US" sz="1600" b="1" dirty="0"/>
          </a:p>
        </p:txBody>
      </p:sp>
      <p:sp>
        <p:nvSpPr>
          <p:cNvPr id="167937" name="Rectangle 1"/>
          <p:cNvSpPr>
            <a:spLocks noChangeArrowheads="1"/>
          </p:cNvSpPr>
          <p:nvPr/>
        </p:nvSpPr>
        <p:spPr bwMode="auto">
          <a:xfrm>
            <a:off x="4248834" y="-371564"/>
            <a:ext cx="646331"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dirty="0" smtClean="0">
                <a:ln>
                  <a:noFill/>
                </a:ln>
                <a:solidFill>
                  <a:schemeClr val="tx1"/>
                </a:solidFill>
                <a:effectLst/>
                <a:latin typeface="Arial" charset="0"/>
                <a:ea typeface="宋体" charset="-122"/>
              </a:rPr>
              <a:t>  </a:t>
            </a:r>
            <a:r>
              <a:rPr kumimoji="0" lang="zh-CN" altLang="zh-CN" sz="14200" b="0" i="0" u="none" strike="noStrike" cap="none" normalizeH="0" baseline="0" dirty="0" smtClean="0">
                <a:ln>
                  <a:noFill/>
                </a:ln>
                <a:solidFill>
                  <a:schemeClr val="tx1"/>
                </a:solidFill>
                <a:effectLst/>
                <a:latin typeface="Arial" charset="0"/>
                <a:ea typeface="宋体" charset="-122"/>
              </a:rPr>
              <a:t/>
            </a:r>
            <a:br>
              <a:rPr kumimoji="0" lang="zh-CN" altLang="zh-CN" sz="14200" b="0" i="0" u="none" strike="noStrike" cap="none" normalizeH="0" baseline="0" dirty="0" smtClean="0">
                <a:ln>
                  <a:noFill/>
                </a:ln>
                <a:solidFill>
                  <a:schemeClr val="tx1"/>
                </a:solidFill>
                <a:effectLst/>
                <a:latin typeface="Arial" charset="0"/>
                <a:ea typeface="宋体" charset="-122"/>
              </a:rPr>
            </a:br>
            <a:r>
              <a:rPr kumimoji="0" lang="zh-CN" sz="1800" b="0" i="0" u="none" strike="noStrike" cap="none" normalizeH="0" baseline="0" dirty="0" smtClean="0">
                <a:ln>
                  <a:noFill/>
                </a:ln>
                <a:solidFill>
                  <a:schemeClr val="tx1"/>
                </a:solidFill>
                <a:effectLst/>
                <a:latin typeface="Arial" charset="0"/>
                <a:ea typeface="宋体" charset="-122"/>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zh-CN" sz="1800" b="0" i="0" u="none" strike="noStrike" cap="none" normalizeH="0" baseline="0" dirty="0" smtClean="0">
                <a:ln>
                  <a:noFill/>
                </a:ln>
                <a:solidFill>
                  <a:schemeClr val="tx1"/>
                </a:solidFill>
                <a:effectLst/>
                <a:latin typeface="Arial" charset="0"/>
                <a:ea typeface="宋体" charset="-122"/>
              </a:rPr>
              <a:t/>
            </a:r>
            <a:br>
              <a:rPr kumimoji="0" lang="zh-CN" sz="1800" b="0" i="0" u="none" strike="noStrike" cap="none" normalizeH="0" baseline="0" dirty="0" smtClean="0">
                <a:ln>
                  <a:noFill/>
                </a:ln>
                <a:solidFill>
                  <a:schemeClr val="tx1"/>
                </a:solidFill>
                <a:effectLst/>
                <a:latin typeface="Arial" charset="0"/>
                <a:ea typeface="宋体" charset="-122"/>
              </a:rPr>
            </a:br>
            <a:endParaRPr kumimoji="0" lang="zh-CN" sz="1800" b="0" i="0" u="none" strike="noStrike" cap="none" normalizeH="0" baseline="0" dirty="0" smtClean="0">
              <a:ln>
                <a:noFill/>
              </a:ln>
              <a:solidFill>
                <a:schemeClr val="tx1"/>
              </a:solidFill>
              <a:effectLst/>
              <a:latin typeface="Arial" charset="0"/>
              <a:ea typeface="宋体" charset="-122"/>
            </a:endParaRPr>
          </a:p>
        </p:txBody>
      </p:sp>
      <p:graphicFrame>
        <p:nvGraphicFramePr>
          <p:cNvPr id="13" name="表格 12"/>
          <p:cNvGraphicFramePr>
            <a:graphicFrameLocks noGrp="1"/>
          </p:cNvGraphicFramePr>
          <p:nvPr/>
        </p:nvGraphicFramePr>
        <p:xfrm>
          <a:off x="2576512" y="904875"/>
          <a:ext cx="3990975" cy="3333750"/>
        </p:xfrm>
        <a:graphic>
          <a:graphicData uri="http://schemas.openxmlformats.org/drawingml/2006/table">
            <a:tbl>
              <a:tblPr/>
              <a:tblGrid>
                <a:gridCol w="3990975"/>
              </a:tblGrid>
              <a:tr h="3333750">
                <a:tc>
                  <a:txBody>
                    <a:bodyPr/>
                    <a:lstStyle/>
                    <a:p>
                      <a:pPr algn="ctr"/>
                      <a:endParaRPr lang="zh-CN" altLang="en-US"/>
                    </a:p>
                  </a:txBody>
                  <a:tcPr anchor="ctr">
                    <a:lnL>
                      <a:noFill/>
                    </a:lnL>
                    <a:lnR>
                      <a:noFill/>
                    </a:lnR>
                    <a:lnT>
                      <a:noFill/>
                    </a:lnT>
                    <a:lnB>
                      <a:noFill/>
                    </a:lnB>
                  </a:tcPr>
                </a:tc>
              </a:tr>
            </a:tbl>
          </a:graphicData>
        </a:graphic>
      </p:graphicFrame>
      <p:graphicFrame>
        <p:nvGraphicFramePr>
          <p:cNvPr id="14" name="表格 13"/>
          <p:cNvGraphicFramePr>
            <a:graphicFrameLocks noGrp="1"/>
          </p:cNvGraphicFramePr>
          <p:nvPr/>
        </p:nvGraphicFramePr>
        <p:xfrm>
          <a:off x="1524000" y="899501"/>
          <a:ext cx="6096000" cy="3344498"/>
        </p:xfrm>
        <a:graphic>
          <a:graphicData uri="http://schemas.openxmlformats.org/drawingml/2006/table">
            <a:tbl>
              <a:tblPr/>
              <a:tblGrid>
                <a:gridCol w="6096000"/>
              </a:tblGrid>
              <a:tr h="3344498">
                <a:tc>
                  <a:txBody>
                    <a:bodyPr/>
                    <a:lstStyle/>
                    <a:p>
                      <a:pPr algn="ctr"/>
                      <a:endParaRPr lang="zh-CN" altLang="en-US" sz="1500"/>
                    </a:p>
                  </a:txBody>
                  <a:tcPr marL="75904" marR="75904" marT="37952" marB="37952" anchor="ctr">
                    <a:lnL>
                      <a:noFill/>
                    </a:lnL>
                    <a:lnR>
                      <a:noFill/>
                    </a:lnR>
                    <a:lnT>
                      <a:noFill/>
                    </a:lnT>
                    <a:lnB>
                      <a:noFill/>
                    </a:lnB>
                  </a:tcPr>
                </a:tc>
              </a:tr>
            </a:tbl>
          </a:graphicData>
        </a:graphic>
      </p:graphicFrame>
      <p:graphicFrame>
        <p:nvGraphicFramePr>
          <p:cNvPr id="15" name="表格 14"/>
          <p:cNvGraphicFramePr>
            <a:graphicFrameLocks noGrp="1"/>
          </p:cNvGraphicFramePr>
          <p:nvPr/>
        </p:nvGraphicFramePr>
        <p:xfrm>
          <a:off x="1524000" y="899501"/>
          <a:ext cx="6096000" cy="3344498"/>
        </p:xfrm>
        <a:graphic>
          <a:graphicData uri="http://schemas.openxmlformats.org/drawingml/2006/table">
            <a:tbl>
              <a:tblPr/>
              <a:tblGrid>
                <a:gridCol w="6096000"/>
              </a:tblGrid>
              <a:tr h="3344498">
                <a:tc>
                  <a:txBody>
                    <a:bodyPr/>
                    <a:lstStyle/>
                    <a:p>
                      <a:pPr algn="ctr"/>
                      <a:endParaRPr lang="zh-CN" altLang="en-US" sz="1500"/>
                    </a:p>
                  </a:txBody>
                  <a:tcPr marL="75904" marR="75904" marT="37952" marB="37952" anchor="ctr">
                    <a:lnL>
                      <a:noFill/>
                    </a:lnL>
                    <a:lnR>
                      <a:noFill/>
                    </a:lnR>
                    <a:lnT>
                      <a:noFill/>
                    </a:lnT>
                    <a:lnB>
                      <a:noFill/>
                    </a:lnB>
                  </a:tcPr>
                </a:tc>
              </a:tr>
            </a:tbl>
          </a:graphicData>
        </a:graphic>
      </p:graphicFrame>
      <p:graphicFrame>
        <p:nvGraphicFramePr>
          <p:cNvPr id="16" name="表格 15"/>
          <p:cNvGraphicFramePr>
            <a:graphicFrameLocks noGrp="1"/>
          </p:cNvGraphicFramePr>
          <p:nvPr/>
        </p:nvGraphicFramePr>
        <p:xfrm>
          <a:off x="1524000" y="899501"/>
          <a:ext cx="6096000" cy="3344498"/>
        </p:xfrm>
        <a:graphic>
          <a:graphicData uri="http://schemas.openxmlformats.org/drawingml/2006/table">
            <a:tbl>
              <a:tblPr/>
              <a:tblGrid>
                <a:gridCol w="6096000"/>
              </a:tblGrid>
              <a:tr h="3344498">
                <a:tc>
                  <a:txBody>
                    <a:bodyPr/>
                    <a:lstStyle/>
                    <a:p>
                      <a:pPr algn="ctr"/>
                      <a:endParaRPr lang="zh-CN" altLang="en-US" sz="1500"/>
                    </a:p>
                  </a:txBody>
                  <a:tcPr marL="75904" marR="75904" marT="37952" marB="37952" anchor="ctr">
                    <a:lnL>
                      <a:noFill/>
                    </a:lnL>
                    <a:lnR>
                      <a:noFill/>
                    </a:lnR>
                    <a:lnT>
                      <a:noFill/>
                    </a:lnT>
                    <a:lnB>
                      <a:noFill/>
                    </a:lnB>
                  </a:tcPr>
                </a:tc>
              </a:tr>
            </a:tbl>
          </a:graphicData>
        </a:graphic>
      </p:graphicFrame>
      <p:graphicFrame>
        <p:nvGraphicFramePr>
          <p:cNvPr id="17" name="表格 16"/>
          <p:cNvGraphicFramePr>
            <a:graphicFrameLocks noGrp="1"/>
          </p:cNvGraphicFramePr>
          <p:nvPr/>
        </p:nvGraphicFramePr>
        <p:xfrm>
          <a:off x="1524000" y="899501"/>
          <a:ext cx="6096000" cy="3344498"/>
        </p:xfrm>
        <a:graphic>
          <a:graphicData uri="http://schemas.openxmlformats.org/drawingml/2006/table">
            <a:tbl>
              <a:tblPr/>
              <a:tblGrid>
                <a:gridCol w="6096000"/>
              </a:tblGrid>
              <a:tr h="3344498">
                <a:tc>
                  <a:txBody>
                    <a:bodyPr/>
                    <a:lstStyle/>
                    <a:p>
                      <a:pPr algn="ctr"/>
                      <a:endParaRPr lang="zh-CN" altLang="en-US" sz="1500"/>
                    </a:p>
                  </a:txBody>
                  <a:tcPr marL="75904" marR="75904" marT="37952" marB="37952" anchor="ctr">
                    <a:lnL>
                      <a:noFill/>
                    </a:lnL>
                    <a:lnR>
                      <a:noFill/>
                    </a:lnR>
                    <a:lnT>
                      <a:noFill/>
                    </a:lnT>
                    <a:lnB>
                      <a:noFill/>
                    </a:lnB>
                  </a:tcPr>
                </a:tc>
              </a:tr>
            </a:tbl>
          </a:graphicData>
        </a:graphic>
      </p:graphicFrame>
      <p:graphicFrame>
        <p:nvGraphicFramePr>
          <p:cNvPr id="18" name="表格 17"/>
          <p:cNvGraphicFramePr>
            <a:graphicFrameLocks noGrp="1"/>
          </p:cNvGraphicFramePr>
          <p:nvPr/>
        </p:nvGraphicFramePr>
        <p:xfrm>
          <a:off x="1524000" y="899501"/>
          <a:ext cx="6096000" cy="3344498"/>
        </p:xfrm>
        <a:graphic>
          <a:graphicData uri="http://schemas.openxmlformats.org/drawingml/2006/table">
            <a:tbl>
              <a:tblPr/>
              <a:tblGrid>
                <a:gridCol w="6096000"/>
              </a:tblGrid>
              <a:tr h="3344498">
                <a:tc>
                  <a:txBody>
                    <a:bodyPr/>
                    <a:lstStyle/>
                    <a:p>
                      <a:pPr algn="ctr"/>
                      <a:endParaRPr lang="zh-CN" altLang="en-US" sz="1500"/>
                    </a:p>
                  </a:txBody>
                  <a:tcPr marL="75904" marR="75904" marT="37952" marB="37952" anchor="ctr">
                    <a:lnL>
                      <a:noFill/>
                    </a:lnL>
                    <a:lnR>
                      <a:noFill/>
                    </a:lnR>
                    <a:lnT>
                      <a:noFill/>
                    </a:lnT>
                    <a:lnB>
                      <a:noFill/>
                    </a:lnB>
                  </a:tcPr>
                </a:tc>
              </a:tr>
            </a:tbl>
          </a:graphicData>
        </a:graphic>
      </p:graphicFrame>
      <p:graphicFrame>
        <p:nvGraphicFramePr>
          <p:cNvPr id="19" name="表格 18"/>
          <p:cNvGraphicFramePr>
            <a:graphicFrameLocks noGrp="1"/>
          </p:cNvGraphicFramePr>
          <p:nvPr/>
        </p:nvGraphicFramePr>
        <p:xfrm>
          <a:off x="1524000" y="899501"/>
          <a:ext cx="6096000" cy="3344498"/>
        </p:xfrm>
        <a:graphic>
          <a:graphicData uri="http://schemas.openxmlformats.org/drawingml/2006/table">
            <a:tbl>
              <a:tblPr/>
              <a:tblGrid>
                <a:gridCol w="6096000"/>
              </a:tblGrid>
              <a:tr h="3344498">
                <a:tc>
                  <a:txBody>
                    <a:bodyPr/>
                    <a:lstStyle/>
                    <a:p>
                      <a:pPr algn="ctr"/>
                      <a:endParaRPr lang="zh-CN" altLang="en-US" sz="1500"/>
                    </a:p>
                  </a:txBody>
                  <a:tcPr marL="75904" marR="75904" marT="37952" marB="37952" anchor="ctr">
                    <a:lnL>
                      <a:noFill/>
                    </a:lnL>
                    <a:lnR>
                      <a:noFill/>
                    </a:lnR>
                    <a:lnT>
                      <a:noFill/>
                    </a:lnT>
                    <a:lnB>
                      <a:noFill/>
                    </a:lnB>
                  </a:tcPr>
                </a:tc>
              </a:tr>
            </a:tbl>
          </a:graphicData>
        </a:graphic>
      </p:graphicFrame>
      <p:graphicFrame>
        <p:nvGraphicFramePr>
          <p:cNvPr id="20" name="表格 19"/>
          <p:cNvGraphicFramePr>
            <a:graphicFrameLocks noGrp="1"/>
          </p:cNvGraphicFramePr>
          <p:nvPr/>
        </p:nvGraphicFramePr>
        <p:xfrm>
          <a:off x="1524000" y="899501"/>
          <a:ext cx="6096000" cy="3344498"/>
        </p:xfrm>
        <a:graphic>
          <a:graphicData uri="http://schemas.openxmlformats.org/drawingml/2006/table">
            <a:tbl>
              <a:tblPr/>
              <a:tblGrid>
                <a:gridCol w="6096000"/>
              </a:tblGrid>
              <a:tr h="3344498">
                <a:tc>
                  <a:txBody>
                    <a:bodyPr/>
                    <a:lstStyle/>
                    <a:p>
                      <a:pPr algn="ctr"/>
                      <a:endParaRPr lang="zh-CN" altLang="en-US" sz="1500" dirty="0"/>
                    </a:p>
                  </a:txBody>
                  <a:tcPr marL="75904" marR="75904" marT="37952" marB="37952" anchor="ctr">
                    <a:lnL>
                      <a:noFill/>
                    </a:lnL>
                    <a:lnR>
                      <a:noFill/>
                    </a:lnR>
                    <a:lnT>
                      <a:noFill/>
                    </a:lnT>
                    <a:lnB>
                      <a:noFill/>
                    </a:lnB>
                  </a:tcPr>
                </a:tc>
              </a:tr>
            </a:tbl>
          </a:graphicData>
        </a:graphic>
      </p:graphicFrame>
      <p:pic>
        <p:nvPicPr>
          <p:cNvPr id="144385" name="Picture 1" descr="http://pmgs.kongfz.com/data/pre_show_pic/43/293/357.jpg"/>
          <p:cNvPicPr>
            <a:picLocks noChangeAspect="1" noChangeArrowheads="1"/>
          </p:cNvPicPr>
          <p:nvPr/>
        </p:nvPicPr>
        <p:blipFill>
          <a:blip r:embed="rId2" cstate="print"/>
          <a:srcRect/>
          <a:stretch>
            <a:fillRect/>
          </a:stretch>
        </p:blipFill>
        <p:spPr bwMode="auto">
          <a:xfrm>
            <a:off x="0" y="987574"/>
            <a:ext cx="4822387" cy="3229913"/>
          </a:xfrm>
          <a:prstGeom prst="rect">
            <a:avLst/>
          </a:prstGeom>
          <a:noFill/>
        </p:spPr>
      </p:pic>
      <p:sp>
        <p:nvSpPr>
          <p:cNvPr id="144388" name="AutoShape 4" descr="http://img3.imgtn.bdimg.com/it/u=694446030,4136805505&amp;fm=21&amp;gp=0.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44389" name="AutoShape 5" descr="http://img1.imgtn.bdimg.com/it/u=3100039454,356164469&amp;fm=21&amp;gp=0.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44390" name="AutoShape 6" descr="http://img0.imgtn.bdimg.com/it/u=2339414572,3203464536&amp;fm=21&amp;gp=0.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44391" name="AutoShape 7" descr="http://img5.imgtn.bdimg.com/it/u=3640690300,2088245297&amp;fm=21&amp;gp=0.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44392" name="AutoShape 8" descr="http://img4.imgtn.bdimg.com/it/u=91994509,2803129557&amp;fm=21&amp;gp=0.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44393" name="AutoShape 9" descr="http://img0.imgtn.bdimg.com/it/u=213368697,728186025&amp;fm=21&amp;gp=0.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44387" name="AutoShape 3" descr="http://img0.imgtn.bdimg.com/it/u=1607132150,3549621236&amp;fm=21&amp;gp=0.jpg"/>
          <p:cNvSpPr>
            <a:spLocks noChangeAspect="1" noChangeArrowheads="1"/>
          </p:cNvSpPr>
          <p:nvPr/>
        </p:nvSpPr>
        <p:spPr bwMode="auto">
          <a:xfrm>
            <a:off x="53975" y="-24796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graphicFrame>
        <p:nvGraphicFramePr>
          <p:cNvPr id="29" name="表格 28"/>
          <p:cNvGraphicFramePr>
            <a:graphicFrameLocks noGrp="1"/>
          </p:cNvGraphicFramePr>
          <p:nvPr/>
        </p:nvGraphicFramePr>
        <p:xfrm>
          <a:off x="2576512" y="904875"/>
          <a:ext cx="3990975" cy="3333750"/>
        </p:xfrm>
        <a:graphic>
          <a:graphicData uri="http://schemas.openxmlformats.org/drawingml/2006/table">
            <a:tbl>
              <a:tblPr/>
              <a:tblGrid>
                <a:gridCol w="3990975"/>
              </a:tblGrid>
              <a:tr h="3333750">
                <a:tc>
                  <a:txBody>
                    <a:bodyPr/>
                    <a:lstStyle/>
                    <a:p>
                      <a:pPr algn="ctr"/>
                      <a:endParaRPr lang="zh-CN" altLang="en-US"/>
                    </a:p>
                  </a:txBody>
                  <a:tcPr anchor="ctr">
                    <a:lnL>
                      <a:noFill/>
                    </a:lnL>
                    <a:lnR>
                      <a:noFill/>
                    </a:lnR>
                    <a:lnT>
                      <a:noFill/>
                    </a:lnT>
                    <a:lnB>
                      <a:noFill/>
                    </a:lnB>
                  </a:tcPr>
                </a:tc>
              </a:tr>
            </a:tbl>
          </a:graphicData>
        </a:graphic>
      </p:graphicFrame>
      <p:graphicFrame>
        <p:nvGraphicFramePr>
          <p:cNvPr id="31" name="表格 30"/>
          <p:cNvGraphicFramePr>
            <a:graphicFrameLocks noGrp="1"/>
          </p:cNvGraphicFramePr>
          <p:nvPr/>
        </p:nvGraphicFramePr>
        <p:xfrm>
          <a:off x="1524000" y="899501"/>
          <a:ext cx="6096000" cy="3344498"/>
        </p:xfrm>
        <a:graphic>
          <a:graphicData uri="http://schemas.openxmlformats.org/drawingml/2006/table">
            <a:tbl>
              <a:tblPr/>
              <a:tblGrid>
                <a:gridCol w="6096000"/>
              </a:tblGrid>
              <a:tr h="3344498">
                <a:tc>
                  <a:txBody>
                    <a:bodyPr/>
                    <a:lstStyle/>
                    <a:p>
                      <a:pPr algn="ctr"/>
                      <a:endParaRPr lang="zh-CN" altLang="en-US" sz="1500"/>
                    </a:p>
                  </a:txBody>
                  <a:tcPr marL="75904" marR="75904" marT="37952" marB="37952" anchor="ctr">
                    <a:lnL>
                      <a:noFill/>
                    </a:lnL>
                    <a:lnR>
                      <a:noFill/>
                    </a:lnR>
                    <a:lnT>
                      <a:noFill/>
                    </a:lnT>
                    <a:lnB>
                      <a:noFill/>
                    </a:lnB>
                  </a:tcPr>
                </a:tc>
              </a:tr>
            </a:tbl>
          </a:graphicData>
        </a:graphic>
      </p:graphicFrame>
      <p:graphicFrame>
        <p:nvGraphicFramePr>
          <p:cNvPr id="33" name="表格 32"/>
          <p:cNvGraphicFramePr>
            <a:graphicFrameLocks noGrp="1"/>
          </p:cNvGraphicFramePr>
          <p:nvPr/>
        </p:nvGraphicFramePr>
        <p:xfrm>
          <a:off x="1524000" y="899501"/>
          <a:ext cx="6096000" cy="3344498"/>
        </p:xfrm>
        <a:graphic>
          <a:graphicData uri="http://schemas.openxmlformats.org/drawingml/2006/table">
            <a:tbl>
              <a:tblPr/>
              <a:tblGrid>
                <a:gridCol w="6096000"/>
              </a:tblGrid>
              <a:tr h="3344498">
                <a:tc>
                  <a:txBody>
                    <a:bodyPr/>
                    <a:lstStyle/>
                    <a:p>
                      <a:pPr algn="ctr"/>
                      <a:endParaRPr lang="zh-CN" altLang="en-US" sz="1500"/>
                    </a:p>
                  </a:txBody>
                  <a:tcPr marL="75904" marR="75904" marT="37952" marB="37952" anchor="ctr">
                    <a:lnL>
                      <a:noFill/>
                    </a:lnL>
                    <a:lnR>
                      <a:noFill/>
                    </a:lnR>
                    <a:lnT>
                      <a:noFill/>
                    </a:lnT>
                    <a:lnB>
                      <a:noFill/>
                    </a:lnB>
                  </a:tcPr>
                </a:tc>
              </a:tr>
            </a:tbl>
          </a:graphicData>
        </a:graphic>
      </p:graphicFrame>
      <p:graphicFrame>
        <p:nvGraphicFramePr>
          <p:cNvPr id="34" name="表格 33"/>
          <p:cNvGraphicFramePr>
            <a:graphicFrameLocks noGrp="1"/>
          </p:cNvGraphicFramePr>
          <p:nvPr/>
        </p:nvGraphicFramePr>
        <p:xfrm>
          <a:off x="1524000" y="899501"/>
          <a:ext cx="6096000" cy="3344498"/>
        </p:xfrm>
        <a:graphic>
          <a:graphicData uri="http://schemas.openxmlformats.org/drawingml/2006/table">
            <a:tbl>
              <a:tblPr/>
              <a:tblGrid>
                <a:gridCol w="6096000"/>
              </a:tblGrid>
              <a:tr h="3344498">
                <a:tc>
                  <a:txBody>
                    <a:bodyPr/>
                    <a:lstStyle/>
                    <a:p>
                      <a:pPr algn="ctr"/>
                      <a:endParaRPr lang="zh-CN" altLang="en-US" sz="1500"/>
                    </a:p>
                  </a:txBody>
                  <a:tcPr marL="75904" marR="75904" marT="37952" marB="37952" anchor="ctr">
                    <a:lnL>
                      <a:noFill/>
                    </a:lnL>
                    <a:lnR>
                      <a:noFill/>
                    </a:lnR>
                    <a:lnT>
                      <a:noFill/>
                    </a:lnT>
                    <a:lnB>
                      <a:noFill/>
                    </a:lnB>
                  </a:tcPr>
                </a:tc>
              </a:tr>
            </a:tbl>
          </a:graphicData>
        </a:graphic>
      </p:graphicFrame>
      <p:graphicFrame>
        <p:nvGraphicFramePr>
          <p:cNvPr id="35" name="表格 34"/>
          <p:cNvGraphicFramePr>
            <a:graphicFrameLocks noGrp="1"/>
          </p:cNvGraphicFramePr>
          <p:nvPr/>
        </p:nvGraphicFramePr>
        <p:xfrm>
          <a:off x="1524000" y="899501"/>
          <a:ext cx="6096000" cy="3344498"/>
        </p:xfrm>
        <a:graphic>
          <a:graphicData uri="http://schemas.openxmlformats.org/drawingml/2006/table">
            <a:tbl>
              <a:tblPr/>
              <a:tblGrid>
                <a:gridCol w="6096000"/>
              </a:tblGrid>
              <a:tr h="3344498">
                <a:tc>
                  <a:txBody>
                    <a:bodyPr/>
                    <a:lstStyle/>
                    <a:p>
                      <a:pPr algn="ctr"/>
                      <a:endParaRPr lang="zh-CN" altLang="en-US" sz="1500"/>
                    </a:p>
                  </a:txBody>
                  <a:tcPr marL="75904" marR="75904" marT="37952" marB="37952" anchor="ctr">
                    <a:lnL>
                      <a:noFill/>
                    </a:lnL>
                    <a:lnR>
                      <a:noFill/>
                    </a:lnR>
                    <a:lnT>
                      <a:noFill/>
                    </a:lnT>
                    <a:lnB>
                      <a:noFill/>
                    </a:lnB>
                  </a:tcPr>
                </a:tc>
              </a:tr>
            </a:tbl>
          </a:graphicData>
        </a:graphic>
      </p:graphicFrame>
      <p:graphicFrame>
        <p:nvGraphicFramePr>
          <p:cNvPr id="36" name="表格 35"/>
          <p:cNvGraphicFramePr>
            <a:graphicFrameLocks noGrp="1"/>
          </p:cNvGraphicFramePr>
          <p:nvPr/>
        </p:nvGraphicFramePr>
        <p:xfrm>
          <a:off x="1524000" y="899501"/>
          <a:ext cx="6096000" cy="3344498"/>
        </p:xfrm>
        <a:graphic>
          <a:graphicData uri="http://schemas.openxmlformats.org/drawingml/2006/table">
            <a:tbl>
              <a:tblPr/>
              <a:tblGrid>
                <a:gridCol w="6096000"/>
              </a:tblGrid>
              <a:tr h="3344498">
                <a:tc>
                  <a:txBody>
                    <a:bodyPr/>
                    <a:lstStyle/>
                    <a:p>
                      <a:pPr algn="ctr"/>
                      <a:endParaRPr lang="zh-CN" altLang="en-US" sz="1500"/>
                    </a:p>
                  </a:txBody>
                  <a:tcPr marL="75904" marR="75904" marT="37952" marB="37952" anchor="ctr">
                    <a:lnL>
                      <a:noFill/>
                    </a:lnL>
                    <a:lnR>
                      <a:noFill/>
                    </a:lnR>
                    <a:lnT>
                      <a:noFill/>
                    </a:lnT>
                    <a:lnB>
                      <a:noFill/>
                    </a:lnB>
                  </a:tcPr>
                </a:tc>
              </a:tr>
            </a:tbl>
          </a:graphicData>
        </a:graphic>
      </p:graphicFrame>
      <p:graphicFrame>
        <p:nvGraphicFramePr>
          <p:cNvPr id="38" name="表格 37"/>
          <p:cNvGraphicFramePr>
            <a:graphicFrameLocks noGrp="1"/>
          </p:cNvGraphicFramePr>
          <p:nvPr/>
        </p:nvGraphicFramePr>
        <p:xfrm>
          <a:off x="1524000" y="899501"/>
          <a:ext cx="6096000" cy="3344498"/>
        </p:xfrm>
        <a:graphic>
          <a:graphicData uri="http://schemas.openxmlformats.org/drawingml/2006/table">
            <a:tbl>
              <a:tblPr/>
              <a:tblGrid>
                <a:gridCol w="6096000"/>
              </a:tblGrid>
              <a:tr h="3344498">
                <a:tc>
                  <a:txBody>
                    <a:bodyPr/>
                    <a:lstStyle/>
                    <a:p>
                      <a:pPr algn="ctr"/>
                      <a:endParaRPr lang="zh-CN" altLang="en-US" sz="1500"/>
                    </a:p>
                  </a:txBody>
                  <a:tcPr marL="75904" marR="75904" marT="37952" marB="37952" anchor="ctr">
                    <a:lnL>
                      <a:noFill/>
                    </a:lnL>
                    <a:lnR>
                      <a:noFill/>
                    </a:lnR>
                    <a:lnT>
                      <a:noFill/>
                    </a:lnT>
                    <a:lnB>
                      <a:noFill/>
                    </a:lnB>
                  </a:tcPr>
                </a:tc>
              </a:tr>
            </a:tbl>
          </a:graphicData>
        </a:graphic>
      </p:graphicFrame>
      <p:graphicFrame>
        <p:nvGraphicFramePr>
          <p:cNvPr id="40" name="表格 39"/>
          <p:cNvGraphicFramePr>
            <a:graphicFrameLocks noGrp="1"/>
          </p:cNvGraphicFramePr>
          <p:nvPr/>
        </p:nvGraphicFramePr>
        <p:xfrm>
          <a:off x="1524000" y="899501"/>
          <a:ext cx="6096000" cy="3344498"/>
        </p:xfrm>
        <a:graphic>
          <a:graphicData uri="http://schemas.openxmlformats.org/drawingml/2006/table">
            <a:tbl>
              <a:tblPr/>
              <a:tblGrid>
                <a:gridCol w="6096000"/>
              </a:tblGrid>
              <a:tr h="3344498">
                <a:tc>
                  <a:txBody>
                    <a:bodyPr/>
                    <a:lstStyle/>
                    <a:p>
                      <a:pPr algn="ctr"/>
                      <a:endParaRPr lang="zh-CN" altLang="en-US" sz="1500" dirty="0"/>
                    </a:p>
                  </a:txBody>
                  <a:tcPr marL="75904" marR="75904" marT="37952" marB="37952" anchor="ctr">
                    <a:lnL>
                      <a:noFill/>
                    </a:lnL>
                    <a:lnR>
                      <a:noFill/>
                    </a:lnR>
                    <a:lnT>
                      <a:noFill/>
                    </a:lnT>
                    <a:lnB>
                      <a:noFill/>
                    </a:lnB>
                  </a:tcPr>
                </a:tc>
              </a:tr>
            </a:tbl>
          </a:graphicData>
        </a:graphic>
      </p:graphicFrame>
      <p:pic>
        <p:nvPicPr>
          <p:cNvPr id="144394" name="Picture 10" descr="http://www.zgchb.com.cn/uploadfile/newspaper/uploadfile/201002/20100226111048720.jpg"/>
          <p:cNvPicPr>
            <a:picLocks noChangeAspect="1" noChangeArrowheads="1"/>
          </p:cNvPicPr>
          <p:nvPr/>
        </p:nvPicPr>
        <p:blipFill>
          <a:blip r:embed="rId3" cstate="print"/>
          <a:srcRect/>
          <a:stretch>
            <a:fillRect/>
          </a:stretch>
        </p:blipFill>
        <p:spPr bwMode="auto">
          <a:xfrm>
            <a:off x="5148064" y="0"/>
            <a:ext cx="3816424" cy="2139702"/>
          </a:xfrm>
          <a:prstGeom prst="rect">
            <a:avLst/>
          </a:prstGeom>
          <a:noFill/>
        </p:spPr>
      </p:pic>
      <p:sp>
        <p:nvSpPr>
          <p:cNvPr id="144397" name="AutoShape 13" descr="http://img1.imgtn.bdimg.com/it/u=3597330041,2602897224&amp;fm=21&amp;gp=0.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44398" name="AutoShape 14" descr="http://img1.imgtn.bdimg.com/it/u=3080732166,2703574643&amp;fm=21&amp;gp=0.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44399" name="AutoShape 15" descr="http://img5.imgtn.bdimg.com/it/u=1298823549,3844859970&amp;fm=21&amp;gp=0.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44400" name="AutoShape 16" descr="http://img1.imgtn.bdimg.com/it/u=211129341,3453483886&amp;fm=21&amp;gp=0.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44401" name="AutoShape 17" descr="http://img5.imgtn.bdimg.com/it/u=2534464403,695521956&amp;fm=21&amp;gp=0.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44402" name="AutoShape 18" descr="http://img1.imgtn.bdimg.com/it/u=2948585964,2893153559&amp;fm=21&amp;gp=0.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44396" name="AutoShape 12" descr="http://img3.imgtn.bdimg.com/it/u=2594015047,2202784620&amp;fm=21&amp;gp=0.jpg"/>
          <p:cNvSpPr>
            <a:spLocks noChangeAspect="1" noChangeArrowheads="1"/>
          </p:cNvSpPr>
          <p:nvPr/>
        </p:nvSpPr>
        <p:spPr bwMode="auto">
          <a:xfrm>
            <a:off x="53975" y="-24796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45" name="矩形 44"/>
          <p:cNvSpPr/>
          <p:nvPr/>
        </p:nvSpPr>
        <p:spPr>
          <a:xfrm>
            <a:off x="467544" y="4083918"/>
            <a:ext cx="3998210" cy="338554"/>
          </a:xfrm>
          <a:prstGeom prst="rect">
            <a:avLst/>
          </a:prstGeom>
        </p:spPr>
        <p:txBody>
          <a:bodyPr wrap="none">
            <a:spAutoFit/>
          </a:bodyPr>
          <a:lstStyle/>
          <a:p>
            <a:r>
              <a:rPr lang="zh-CN" altLang="en-US" sz="1600" b="1" dirty="0" smtClean="0">
                <a:latin typeface="微软雅黑" pitchFamily="34" charset="-122"/>
                <a:ea typeface="微软雅黑" pitchFamily="34" charset="-122"/>
              </a:rPr>
              <a:t>利玛窦与徐光启合译的</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几何原本</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前</a:t>
            </a:r>
            <a:r>
              <a:rPr lang="en-US" altLang="zh-CN" sz="1600" b="1" dirty="0" smtClean="0">
                <a:latin typeface="微软雅黑" pitchFamily="34" charset="-122"/>
                <a:ea typeface="微软雅黑" pitchFamily="34" charset="-122"/>
              </a:rPr>
              <a:t>6</a:t>
            </a:r>
            <a:r>
              <a:rPr lang="zh-CN" altLang="en-US" sz="1600" b="1" dirty="0" smtClean="0">
                <a:latin typeface="微软雅黑" pitchFamily="34" charset="-122"/>
                <a:ea typeface="微软雅黑" pitchFamily="34" charset="-122"/>
              </a:rPr>
              <a:t>卷</a:t>
            </a:r>
            <a:endParaRPr lang="zh-CN" altLang="en-US" sz="1600" dirty="0"/>
          </a:p>
        </p:txBody>
      </p:sp>
      <p:sp>
        <p:nvSpPr>
          <p:cNvPr id="46" name="矩形 45"/>
          <p:cNvSpPr/>
          <p:nvPr/>
        </p:nvSpPr>
        <p:spPr>
          <a:xfrm>
            <a:off x="5364088" y="2139702"/>
            <a:ext cx="3467616" cy="338554"/>
          </a:xfrm>
          <a:prstGeom prst="rect">
            <a:avLst/>
          </a:prstGeom>
        </p:spPr>
        <p:txBody>
          <a:bodyPr wrap="none">
            <a:spAutoFit/>
          </a:bodyPr>
          <a:lstStyle/>
          <a:p>
            <a:r>
              <a:rPr lang="zh-CN" altLang="en-US" sz="1600" b="1" dirty="0" smtClean="0">
                <a:latin typeface="微软雅黑" pitchFamily="34" charset="-122"/>
                <a:ea typeface="微软雅黑" pitchFamily="34" charset="-122"/>
              </a:rPr>
              <a:t>利玛窦与李志藻合写的</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同文指算</a:t>
            </a:r>
            <a:r>
              <a:rPr lang="en-US" altLang="zh-CN" sz="1600" b="1" dirty="0" smtClean="0">
                <a:latin typeface="微软雅黑" pitchFamily="34" charset="-122"/>
                <a:ea typeface="微软雅黑" pitchFamily="34" charset="-122"/>
              </a:rPr>
              <a:t>》</a:t>
            </a:r>
            <a:endParaRPr lang="zh-CN" altLang="en-US" sz="1600" dirty="0"/>
          </a:p>
        </p:txBody>
      </p:sp>
      <p:graphicFrame>
        <p:nvGraphicFramePr>
          <p:cNvPr id="47" name="表格 46"/>
          <p:cNvGraphicFramePr>
            <a:graphicFrameLocks noGrp="1"/>
          </p:cNvGraphicFramePr>
          <p:nvPr/>
        </p:nvGraphicFramePr>
        <p:xfrm>
          <a:off x="2576512" y="904875"/>
          <a:ext cx="3990975" cy="3333750"/>
        </p:xfrm>
        <a:graphic>
          <a:graphicData uri="http://schemas.openxmlformats.org/drawingml/2006/table">
            <a:tbl>
              <a:tblPr/>
              <a:tblGrid>
                <a:gridCol w="3990975"/>
              </a:tblGrid>
              <a:tr h="3333750">
                <a:tc>
                  <a:txBody>
                    <a:bodyPr/>
                    <a:lstStyle/>
                    <a:p>
                      <a:pPr algn="ctr"/>
                      <a:endParaRPr lang="zh-CN" altLang="en-US"/>
                    </a:p>
                  </a:txBody>
                  <a:tcPr anchor="ctr">
                    <a:lnL>
                      <a:noFill/>
                    </a:lnL>
                    <a:lnR>
                      <a:noFill/>
                    </a:lnR>
                    <a:lnT>
                      <a:noFill/>
                    </a:lnT>
                    <a:lnB>
                      <a:noFill/>
                    </a:lnB>
                  </a:tcPr>
                </a:tc>
              </a:tr>
            </a:tbl>
          </a:graphicData>
        </a:graphic>
      </p:graphicFrame>
      <p:graphicFrame>
        <p:nvGraphicFramePr>
          <p:cNvPr id="48" name="表格 47"/>
          <p:cNvGraphicFramePr>
            <a:graphicFrameLocks noGrp="1"/>
          </p:cNvGraphicFramePr>
          <p:nvPr/>
        </p:nvGraphicFramePr>
        <p:xfrm>
          <a:off x="1524000" y="899501"/>
          <a:ext cx="6096000" cy="3344498"/>
        </p:xfrm>
        <a:graphic>
          <a:graphicData uri="http://schemas.openxmlformats.org/drawingml/2006/table">
            <a:tbl>
              <a:tblPr/>
              <a:tblGrid>
                <a:gridCol w="6096000"/>
              </a:tblGrid>
              <a:tr h="3344498">
                <a:tc>
                  <a:txBody>
                    <a:bodyPr/>
                    <a:lstStyle/>
                    <a:p>
                      <a:pPr algn="ctr"/>
                      <a:endParaRPr lang="zh-CN" altLang="en-US" sz="1500"/>
                    </a:p>
                  </a:txBody>
                  <a:tcPr marL="75904" marR="75904" marT="37952" marB="37952" anchor="ctr">
                    <a:lnL>
                      <a:noFill/>
                    </a:lnL>
                    <a:lnR>
                      <a:noFill/>
                    </a:lnR>
                    <a:lnT>
                      <a:noFill/>
                    </a:lnT>
                    <a:lnB>
                      <a:noFill/>
                    </a:lnB>
                  </a:tcPr>
                </a:tc>
              </a:tr>
            </a:tbl>
          </a:graphicData>
        </a:graphic>
      </p:graphicFrame>
      <p:graphicFrame>
        <p:nvGraphicFramePr>
          <p:cNvPr id="49" name="表格 48"/>
          <p:cNvGraphicFramePr>
            <a:graphicFrameLocks noGrp="1"/>
          </p:cNvGraphicFramePr>
          <p:nvPr/>
        </p:nvGraphicFramePr>
        <p:xfrm>
          <a:off x="1524000" y="899501"/>
          <a:ext cx="6096000" cy="3344498"/>
        </p:xfrm>
        <a:graphic>
          <a:graphicData uri="http://schemas.openxmlformats.org/drawingml/2006/table">
            <a:tbl>
              <a:tblPr/>
              <a:tblGrid>
                <a:gridCol w="6096000"/>
              </a:tblGrid>
              <a:tr h="3344498">
                <a:tc>
                  <a:txBody>
                    <a:bodyPr/>
                    <a:lstStyle/>
                    <a:p>
                      <a:pPr algn="ctr"/>
                      <a:endParaRPr lang="zh-CN" altLang="en-US" sz="1500"/>
                    </a:p>
                  </a:txBody>
                  <a:tcPr marL="75904" marR="75904" marT="37952" marB="37952" anchor="ctr">
                    <a:lnL>
                      <a:noFill/>
                    </a:lnL>
                    <a:lnR>
                      <a:noFill/>
                    </a:lnR>
                    <a:lnT>
                      <a:noFill/>
                    </a:lnT>
                    <a:lnB>
                      <a:noFill/>
                    </a:lnB>
                  </a:tcPr>
                </a:tc>
              </a:tr>
            </a:tbl>
          </a:graphicData>
        </a:graphic>
      </p:graphicFrame>
      <p:graphicFrame>
        <p:nvGraphicFramePr>
          <p:cNvPr id="50" name="表格 49"/>
          <p:cNvGraphicFramePr>
            <a:graphicFrameLocks noGrp="1"/>
          </p:cNvGraphicFramePr>
          <p:nvPr/>
        </p:nvGraphicFramePr>
        <p:xfrm>
          <a:off x="1524000" y="899501"/>
          <a:ext cx="6096000" cy="3344498"/>
        </p:xfrm>
        <a:graphic>
          <a:graphicData uri="http://schemas.openxmlformats.org/drawingml/2006/table">
            <a:tbl>
              <a:tblPr/>
              <a:tblGrid>
                <a:gridCol w="6096000"/>
              </a:tblGrid>
              <a:tr h="3344498">
                <a:tc>
                  <a:txBody>
                    <a:bodyPr/>
                    <a:lstStyle/>
                    <a:p>
                      <a:pPr algn="ctr"/>
                      <a:endParaRPr lang="zh-CN" altLang="en-US" sz="1500"/>
                    </a:p>
                  </a:txBody>
                  <a:tcPr marL="75904" marR="75904" marT="37952" marB="37952" anchor="ctr">
                    <a:lnL>
                      <a:noFill/>
                    </a:lnL>
                    <a:lnR>
                      <a:noFill/>
                    </a:lnR>
                    <a:lnT>
                      <a:noFill/>
                    </a:lnT>
                    <a:lnB>
                      <a:noFill/>
                    </a:lnB>
                  </a:tcPr>
                </a:tc>
              </a:tr>
            </a:tbl>
          </a:graphicData>
        </a:graphic>
      </p:graphicFrame>
      <p:graphicFrame>
        <p:nvGraphicFramePr>
          <p:cNvPr id="51" name="表格 50"/>
          <p:cNvGraphicFramePr>
            <a:graphicFrameLocks noGrp="1"/>
          </p:cNvGraphicFramePr>
          <p:nvPr/>
        </p:nvGraphicFramePr>
        <p:xfrm>
          <a:off x="1524000" y="899501"/>
          <a:ext cx="6096000" cy="3344498"/>
        </p:xfrm>
        <a:graphic>
          <a:graphicData uri="http://schemas.openxmlformats.org/drawingml/2006/table">
            <a:tbl>
              <a:tblPr/>
              <a:tblGrid>
                <a:gridCol w="6096000"/>
              </a:tblGrid>
              <a:tr h="3344498">
                <a:tc>
                  <a:txBody>
                    <a:bodyPr/>
                    <a:lstStyle/>
                    <a:p>
                      <a:pPr algn="ctr"/>
                      <a:endParaRPr lang="zh-CN" altLang="en-US" sz="1500" dirty="0"/>
                    </a:p>
                  </a:txBody>
                  <a:tcPr marL="75904" marR="75904" marT="37952" marB="37952" anchor="ctr">
                    <a:lnL>
                      <a:noFill/>
                    </a:lnL>
                    <a:lnR>
                      <a:noFill/>
                    </a:lnR>
                    <a:lnT>
                      <a:noFill/>
                    </a:lnT>
                    <a:lnB>
                      <a:noFill/>
                    </a:lnB>
                  </a:tcPr>
                </a:tc>
              </a:tr>
            </a:tbl>
          </a:graphicData>
        </a:graphic>
      </p:graphicFrame>
      <p:pic>
        <p:nvPicPr>
          <p:cNvPr id="144403" name="Picture 19" descr="http://vipftp.eku.cc/vrw/sc/sctx/665023971245.jpg"/>
          <p:cNvPicPr>
            <a:picLocks noChangeAspect="1" noChangeArrowheads="1"/>
          </p:cNvPicPr>
          <p:nvPr/>
        </p:nvPicPr>
        <p:blipFill>
          <a:blip r:embed="rId4" cstate="print"/>
          <a:srcRect/>
          <a:stretch>
            <a:fillRect/>
          </a:stretch>
        </p:blipFill>
        <p:spPr bwMode="auto">
          <a:xfrm>
            <a:off x="5004048" y="2427734"/>
            <a:ext cx="3981450" cy="2238375"/>
          </a:xfrm>
          <a:prstGeom prst="rect">
            <a:avLst/>
          </a:prstGeom>
          <a:noFill/>
        </p:spPr>
      </p:pic>
      <p:sp>
        <p:nvSpPr>
          <p:cNvPr id="144406" name="AutoShape 22" descr="http://img5.imgtn.bdimg.com/it/u=4097845434,3352870395&amp;fm=21&amp;gp=0.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44407" name="AutoShape 23" descr="http://img1.imgtn.bdimg.com/it/u=3969376886,330207057&amp;fm=21&amp;gp=0.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44408" name="AutoShape 24" descr="http://img5.imgtn.bdimg.com/it/u=1411292039,3471976630&amp;fm=21&amp;gp=0.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44409" name="AutoShape 25" descr="http://img0.imgtn.bdimg.com/it/u=1926293747,1908155821&amp;fm=21&amp;gp=0.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44410" name="AutoShape 26" descr="http://img5.imgtn.bdimg.com/it/u=3992326236,3979028913&amp;fm=21&amp;gp=0.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44405" name="AutoShape 21" descr="http://img2.imgtn.bdimg.com/it/u=1755389172,540850970&amp;fm=21&amp;gp=0.jpg"/>
          <p:cNvSpPr>
            <a:spLocks noChangeAspect="1" noChangeArrowheads="1"/>
          </p:cNvSpPr>
          <p:nvPr/>
        </p:nvSpPr>
        <p:spPr bwMode="auto">
          <a:xfrm>
            <a:off x="53975" y="-2144713"/>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5"/>
          <p:cNvSpPr txBox="1">
            <a:spLocks noChangeArrowheads="1"/>
          </p:cNvSpPr>
          <p:nvPr/>
        </p:nvSpPr>
        <p:spPr bwMode="auto">
          <a:xfrm>
            <a:off x="560388" y="193675"/>
            <a:ext cx="2555875" cy="417513"/>
          </a:xfrm>
          <a:prstGeom prst="rect">
            <a:avLst/>
          </a:prstGeom>
          <a:noFill/>
          <a:ln w="9525">
            <a:noFill/>
            <a:miter lim="800000"/>
            <a:headEnd/>
            <a:tailEnd/>
          </a:ln>
        </p:spPr>
        <p:txBody>
          <a:bodyPr>
            <a:spAutoFit/>
          </a:bodyPr>
          <a:lstStyle/>
          <a:p>
            <a:pPr>
              <a:lnSpc>
                <a:spcPts val="2563"/>
              </a:lnSpc>
            </a:pPr>
            <a:endParaRPr lang="en-US" altLang="zh-CN" sz="2800">
              <a:latin typeface="微软雅黑"/>
              <a:ea typeface="微软雅黑"/>
              <a:cs typeface="微软雅黑"/>
            </a:endParaRPr>
          </a:p>
        </p:txBody>
      </p:sp>
      <p:sp>
        <p:nvSpPr>
          <p:cNvPr id="80899"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39" name="直接连接符 38"/>
          <p:cNvCxnSpPr/>
          <p:nvPr/>
        </p:nvCxnSpPr>
        <p:spPr>
          <a:xfrm flipH="1">
            <a:off x="214313" y="571500"/>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60782" name="Rectangle 14"/>
          <p:cNvSpPr>
            <a:spLocks noChangeArrowheads="1"/>
          </p:cNvSpPr>
          <p:nvPr/>
        </p:nvSpPr>
        <p:spPr bwMode="auto">
          <a:xfrm>
            <a:off x="250825" y="123825"/>
            <a:ext cx="3097213" cy="46166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zh-CN" altLang="en-US" sz="2400" b="1" dirty="0">
                <a:latin typeface="微软雅黑" pitchFamily="34" charset="-122"/>
                <a:ea typeface="微软雅黑" pitchFamily="34" charset="-122"/>
              </a:rPr>
              <a:t>第三节 </a:t>
            </a:r>
            <a:r>
              <a:rPr lang="zh-CN" altLang="en-US" sz="2400" b="1" dirty="0" smtClean="0">
                <a:latin typeface="微软雅黑" pitchFamily="34" charset="-122"/>
                <a:ea typeface="微软雅黑" pitchFamily="34" charset="-122"/>
              </a:rPr>
              <a:t>   </a:t>
            </a:r>
            <a:r>
              <a:rPr lang="zh-CN" altLang="en-US" sz="2400" b="1" dirty="0">
                <a:latin typeface="微软雅黑" pitchFamily="34" charset="-122"/>
                <a:ea typeface="微软雅黑" pitchFamily="34" charset="-122"/>
              </a:rPr>
              <a:t>西学东渐</a:t>
            </a:r>
          </a:p>
        </p:txBody>
      </p:sp>
      <p:sp>
        <p:nvSpPr>
          <p:cNvPr id="160784" name="Rectangle 16"/>
          <p:cNvSpPr>
            <a:spLocks noChangeArrowheads="1"/>
          </p:cNvSpPr>
          <p:nvPr/>
        </p:nvSpPr>
        <p:spPr bwMode="auto">
          <a:xfrm>
            <a:off x="250825" y="700088"/>
            <a:ext cx="2069797"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smtClean="0">
                <a:sym typeface="Wingdings"/>
              </a:rPr>
              <a:t> </a:t>
            </a:r>
            <a:r>
              <a:rPr lang="zh-CN" altLang="en-US" b="1" dirty="0" smtClean="0">
                <a:latin typeface="微软雅黑" pitchFamily="34" charset="-122"/>
                <a:ea typeface="微软雅黑" pitchFamily="34" charset="-122"/>
              </a:rPr>
              <a:t>利</a:t>
            </a:r>
            <a:r>
              <a:rPr lang="zh-CN" altLang="en-US" b="1" dirty="0">
                <a:latin typeface="微软雅黑" pitchFamily="34" charset="-122"/>
                <a:ea typeface="微软雅黑" pitchFamily="34" charset="-122"/>
              </a:rPr>
              <a:t>玛窦在华传教</a:t>
            </a:r>
          </a:p>
        </p:txBody>
      </p:sp>
      <p:sp>
        <p:nvSpPr>
          <p:cNvPr id="160797" name="Rectangle 29"/>
          <p:cNvSpPr>
            <a:spLocks noChangeArrowheads="1"/>
          </p:cNvSpPr>
          <p:nvPr/>
        </p:nvSpPr>
        <p:spPr bwMode="auto">
          <a:xfrm>
            <a:off x="4859338" y="1275348"/>
            <a:ext cx="242374" cy="33855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zh-CN" altLang="en-US" sz="1600" b="1" dirty="0" smtClean="0"/>
              <a:t> </a:t>
            </a:r>
            <a:endParaRPr lang="zh-CN" altLang="en-US" sz="1600" b="1" dirty="0"/>
          </a:p>
        </p:txBody>
      </p:sp>
      <p:sp>
        <p:nvSpPr>
          <p:cNvPr id="167937" name="Rectangle 1"/>
          <p:cNvSpPr>
            <a:spLocks noChangeArrowheads="1"/>
          </p:cNvSpPr>
          <p:nvPr/>
        </p:nvSpPr>
        <p:spPr bwMode="auto">
          <a:xfrm>
            <a:off x="4248834" y="-371564"/>
            <a:ext cx="646331"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dirty="0" smtClean="0">
                <a:ln>
                  <a:noFill/>
                </a:ln>
                <a:solidFill>
                  <a:schemeClr val="tx1"/>
                </a:solidFill>
                <a:effectLst/>
                <a:latin typeface="Arial" charset="0"/>
                <a:ea typeface="宋体" charset="-122"/>
              </a:rPr>
              <a:t>  </a:t>
            </a:r>
            <a:r>
              <a:rPr kumimoji="0" lang="zh-CN" altLang="zh-CN" sz="14200" b="0" i="0" u="none" strike="noStrike" cap="none" normalizeH="0" baseline="0" dirty="0" smtClean="0">
                <a:ln>
                  <a:noFill/>
                </a:ln>
                <a:solidFill>
                  <a:schemeClr val="tx1"/>
                </a:solidFill>
                <a:effectLst/>
                <a:latin typeface="Arial" charset="0"/>
                <a:ea typeface="宋体" charset="-122"/>
              </a:rPr>
              <a:t/>
            </a:r>
            <a:br>
              <a:rPr kumimoji="0" lang="zh-CN" altLang="zh-CN" sz="14200" b="0" i="0" u="none" strike="noStrike" cap="none" normalizeH="0" baseline="0" dirty="0" smtClean="0">
                <a:ln>
                  <a:noFill/>
                </a:ln>
                <a:solidFill>
                  <a:schemeClr val="tx1"/>
                </a:solidFill>
                <a:effectLst/>
                <a:latin typeface="Arial" charset="0"/>
                <a:ea typeface="宋体" charset="-122"/>
              </a:rPr>
            </a:br>
            <a:r>
              <a:rPr kumimoji="0" lang="zh-CN" sz="1800" b="0" i="0" u="none" strike="noStrike" cap="none" normalizeH="0" baseline="0" dirty="0" smtClean="0">
                <a:ln>
                  <a:noFill/>
                </a:ln>
                <a:solidFill>
                  <a:schemeClr val="tx1"/>
                </a:solidFill>
                <a:effectLst/>
                <a:latin typeface="Arial" charset="0"/>
                <a:ea typeface="宋体" charset="-122"/>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zh-CN" sz="1800" b="0" i="0" u="none" strike="noStrike" cap="none" normalizeH="0" baseline="0" dirty="0" smtClean="0">
                <a:ln>
                  <a:noFill/>
                </a:ln>
                <a:solidFill>
                  <a:schemeClr val="tx1"/>
                </a:solidFill>
                <a:effectLst/>
                <a:latin typeface="Arial" charset="0"/>
                <a:ea typeface="宋体" charset="-122"/>
              </a:rPr>
              <a:t/>
            </a:r>
            <a:br>
              <a:rPr kumimoji="0" lang="zh-CN" sz="1800" b="0" i="0" u="none" strike="noStrike" cap="none" normalizeH="0" baseline="0" dirty="0" smtClean="0">
                <a:ln>
                  <a:noFill/>
                </a:ln>
                <a:solidFill>
                  <a:schemeClr val="tx1"/>
                </a:solidFill>
                <a:effectLst/>
                <a:latin typeface="Arial" charset="0"/>
                <a:ea typeface="宋体" charset="-122"/>
              </a:rPr>
            </a:br>
            <a:endParaRPr kumimoji="0" lang="zh-CN" sz="1800" b="0" i="0" u="none" strike="noStrike" cap="none" normalizeH="0" baseline="0" dirty="0" smtClean="0">
              <a:ln>
                <a:noFill/>
              </a:ln>
              <a:solidFill>
                <a:schemeClr val="tx1"/>
              </a:solidFill>
              <a:effectLst/>
              <a:latin typeface="Arial" charset="0"/>
              <a:ea typeface="宋体" charset="-122"/>
            </a:endParaRPr>
          </a:p>
        </p:txBody>
      </p:sp>
      <p:pic>
        <p:nvPicPr>
          <p:cNvPr id="144386" name="Picture 2" descr="http://s9.sinaimg.cn/middle/4a4670f8tb1283e5d1628&amp;690"/>
          <p:cNvPicPr>
            <a:picLocks noChangeAspect="1" noChangeArrowheads="1"/>
          </p:cNvPicPr>
          <p:nvPr/>
        </p:nvPicPr>
        <p:blipFill>
          <a:blip r:embed="rId2" cstate="print"/>
          <a:srcRect/>
          <a:stretch>
            <a:fillRect/>
          </a:stretch>
        </p:blipFill>
        <p:spPr bwMode="auto">
          <a:xfrm>
            <a:off x="2483768" y="627534"/>
            <a:ext cx="6120680" cy="3848775"/>
          </a:xfrm>
          <a:prstGeom prst="rect">
            <a:avLst/>
          </a:prstGeom>
          <a:noFill/>
        </p:spPr>
      </p:pic>
      <p:sp>
        <p:nvSpPr>
          <p:cNvPr id="14" name="矩形 13"/>
          <p:cNvSpPr/>
          <p:nvPr/>
        </p:nvSpPr>
        <p:spPr>
          <a:xfrm>
            <a:off x="2555776" y="4443958"/>
            <a:ext cx="5929828" cy="338554"/>
          </a:xfrm>
          <a:prstGeom prst="rect">
            <a:avLst/>
          </a:prstGeom>
        </p:spPr>
        <p:txBody>
          <a:bodyPr wrap="none">
            <a:spAutoFit/>
          </a:bodyPr>
          <a:lstStyle/>
          <a:p>
            <a:r>
              <a:rPr lang="zh-CN" altLang="en-US" sz="1600" b="1" dirty="0" smtClean="0">
                <a:latin typeface="微软雅黑" pitchFamily="34" charset="-122"/>
                <a:ea typeface="微软雅黑" pitchFamily="34" charset="-122"/>
              </a:rPr>
              <a:t>利玛窦及外国传教士墓地   从左至右：汤若望、利玛窦、南怀仁</a:t>
            </a:r>
            <a:endParaRPr lang="zh-CN" altLang="en-US" sz="1600" dirty="0"/>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sp>
        <p:nvSpPr>
          <p:cNvPr id="82946" name="13 CuadroTexto"/>
          <p:cNvSpPr txBox="1">
            <a:spLocks noChangeArrowheads="1"/>
          </p:cNvSpPr>
          <p:nvPr/>
        </p:nvSpPr>
        <p:spPr bwMode="auto">
          <a:xfrm>
            <a:off x="8250238" y="4816475"/>
            <a:ext cx="341312"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cxnSp>
        <p:nvCxnSpPr>
          <p:cNvPr id="70" name="直接连接符 69"/>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82948"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82949" name="TextBox 5"/>
          <p:cNvSpPr txBox="1">
            <a:spLocks noChangeArrowheads="1"/>
          </p:cNvSpPr>
          <p:nvPr/>
        </p:nvSpPr>
        <p:spPr bwMode="auto">
          <a:xfrm>
            <a:off x="251520" y="193675"/>
            <a:ext cx="8320980" cy="759182"/>
          </a:xfrm>
          <a:prstGeom prst="rect">
            <a:avLst/>
          </a:prstGeom>
          <a:noFill/>
          <a:ln w="9525">
            <a:noFill/>
            <a:miter lim="800000"/>
            <a:headEnd/>
            <a:tailEnd/>
          </a:ln>
        </p:spPr>
        <p:txBody>
          <a:bodyPr wrap="square">
            <a:spAutoFit/>
          </a:bodyPr>
          <a:lstStyle/>
          <a:p>
            <a:pPr>
              <a:lnSpc>
                <a:spcPts val="2563"/>
              </a:lnSpc>
            </a:pPr>
            <a:r>
              <a:rPr lang="zh-CN" altLang="en-US" sz="2400" b="1" dirty="0">
                <a:latin typeface="微软雅黑" pitchFamily="34" charset="-122"/>
                <a:ea typeface="微软雅黑" pitchFamily="34" charset="-122"/>
              </a:rPr>
              <a:t>第三</a:t>
            </a:r>
            <a:r>
              <a:rPr lang="zh-CN" altLang="en-US" sz="2400" b="1" dirty="0" smtClean="0">
                <a:latin typeface="微软雅黑" pitchFamily="34" charset="-122"/>
                <a:ea typeface="微软雅黑" pitchFamily="34" charset="-122"/>
              </a:rPr>
              <a:t>节     西学东渐</a:t>
            </a:r>
            <a:endParaRPr lang="zh-CN" altLang="en-US" sz="2400" b="1" dirty="0">
              <a:latin typeface="微软雅黑" pitchFamily="34" charset="-122"/>
              <a:ea typeface="微软雅黑" pitchFamily="34" charset="-122"/>
              <a:cs typeface="微软雅黑"/>
            </a:endParaRPr>
          </a:p>
          <a:p>
            <a:pPr>
              <a:lnSpc>
                <a:spcPts val="2563"/>
              </a:lnSpc>
            </a:pPr>
            <a:endParaRPr lang="en-US" altLang="zh-CN" sz="2000" b="1" dirty="0">
              <a:latin typeface="微软雅黑"/>
              <a:ea typeface="微软雅黑"/>
              <a:cs typeface="微软雅黑"/>
            </a:endParaRPr>
          </a:p>
        </p:txBody>
      </p:sp>
      <p:sp>
        <p:nvSpPr>
          <p:cNvPr id="88092" name="Rectangle 28"/>
          <p:cNvSpPr>
            <a:spLocks noChangeArrowheads="1"/>
          </p:cNvSpPr>
          <p:nvPr/>
        </p:nvSpPr>
        <p:spPr bwMode="auto">
          <a:xfrm>
            <a:off x="179388" y="700088"/>
            <a:ext cx="18415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zh-CN" altLang="en-US" b="1"/>
          </a:p>
        </p:txBody>
      </p:sp>
      <p:sp>
        <p:nvSpPr>
          <p:cNvPr id="82951" name="AutoShape 2"/>
          <p:cNvSpPr>
            <a:spLocks noChangeArrowheads="1"/>
          </p:cNvSpPr>
          <p:nvPr/>
        </p:nvSpPr>
        <p:spPr bwMode="ltGray">
          <a:xfrm>
            <a:off x="2627313" y="987425"/>
            <a:ext cx="5976937" cy="1512888"/>
          </a:xfrm>
          <a:prstGeom prst="roundRect">
            <a:avLst>
              <a:gd name="adj" fmla="val 16449"/>
            </a:avLst>
          </a:prstGeom>
          <a:solidFill>
            <a:schemeClr val="bg1"/>
          </a:solidFill>
          <a:ln w="9525" algn="ctr">
            <a:solidFill>
              <a:srgbClr val="04AEDA"/>
            </a:solidFill>
            <a:round/>
            <a:headEnd/>
            <a:tailEnd/>
          </a:ln>
        </p:spPr>
        <p:txBody>
          <a:bodyPr wrap="none" anchor="ctr"/>
          <a:lstStyle/>
          <a:p>
            <a:r>
              <a:rPr lang="zh-CN" altLang="en-US" b="1"/>
              <a:t>   </a:t>
            </a:r>
            <a:endParaRPr lang="zh-CN" altLang="en-US" sz="1600" b="1"/>
          </a:p>
        </p:txBody>
      </p:sp>
      <p:sp>
        <p:nvSpPr>
          <p:cNvPr id="82952" name="AutoShape 2"/>
          <p:cNvSpPr>
            <a:spLocks noChangeArrowheads="1"/>
          </p:cNvSpPr>
          <p:nvPr/>
        </p:nvSpPr>
        <p:spPr bwMode="ltGray">
          <a:xfrm>
            <a:off x="2627313" y="3219450"/>
            <a:ext cx="6192837" cy="1152525"/>
          </a:xfrm>
          <a:prstGeom prst="roundRect">
            <a:avLst>
              <a:gd name="adj" fmla="val 16449"/>
            </a:avLst>
          </a:prstGeom>
          <a:solidFill>
            <a:schemeClr val="bg1"/>
          </a:solidFill>
          <a:ln w="9525" algn="ctr">
            <a:solidFill>
              <a:srgbClr val="04AEDA"/>
            </a:solidFill>
            <a:round/>
            <a:headEnd/>
            <a:tailEnd/>
          </a:ln>
        </p:spPr>
        <p:txBody>
          <a:bodyPr wrap="none" anchor="ctr"/>
          <a:lstStyle/>
          <a:p>
            <a:r>
              <a:rPr lang="zh-CN" altLang="en-US" b="1"/>
              <a:t>   </a:t>
            </a:r>
            <a:endParaRPr lang="zh-CN" altLang="en-US" sz="1600" b="1"/>
          </a:p>
        </p:txBody>
      </p:sp>
      <p:sp>
        <p:nvSpPr>
          <p:cNvPr id="82953" name="AutoShape 8"/>
          <p:cNvSpPr>
            <a:spLocks noChangeArrowheads="1"/>
          </p:cNvSpPr>
          <p:nvPr/>
        </p:nvSpPr>
        <p:spPr bwMode="auto">
          <a:xfrm>
            <a:off x="3059113" y="555625"/>
            <a:ext cx="5040312" cy="647700"/>
          </a:xfrm>
          <a:prstGeom prst="bevel">
            <a:avLst>
              <a:gd name="adj" fmla="val 12500"/>
            </a:avLst>
          </a:prstGeom>
          <a:solidFill>
            <a:srgbClr val="04AEDA"/>
          </a:solidFill>
          <a:ln w="9525">
            <a:noFill/>
            <a:miter lim="800000"/>
            <a:headEnd/>
            <a:tailEnd/>
          </a:ln>
          <a:effectLst>
            <a:prstShdw prst="shdw17" dist="17961" dir="2700000">
              <a:srgbClr val="026883"/>
            </a:prstShdw>
          </a:effectLst>
        </p:spPr>
        <p:txBody>
          <a:bodyPr wrap="none" anchor="ctr"/>
          <a:lstStyle/>
          <a:p>
            <a:pPr algn="ctr"/>
            <a:endParaRPr lang="zh-CN" altLang="en-US" b="1">
              <a:solidFill>
                <a:schemeClr val="bg1"/>
              </a:solidFill>
              <a:latin typeface="微软雅黑" pitchFamily="34" charset="-122"/>
              <a:ea typeface="微软雅黑" pitchFamily="34" charset="-122"/>
            </a:endParaRPr>
          </a:p>
        </p:txBody>
      </p:sp>
      <p:sp>
        <p:nvSpPr>
          <p:cNvPr id="164884" name="Rectangle 20"/>
          <p:cNvSpPr>
            <a:spLocks noChangeArrowheads="1"/>
          </p:cNvSpPr>
          <p:nvPr/>
        </p:nvSpPr>
        <p:spPr bwMode="auto">
          <a:xfrm>
            <a:off x="250825" y="700088"/>
            <a:ext cx="1608133"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dirty="0" smtClean="0">
                <a:sym typeface="Wingdings"/>
              </a:rPr>
              <a:t> </a:t>
            </a:r>
            <a:r>
              <a:rPr lang="zh-CN" altLang="en-US" b="1" dirty="0" smtClean="0">
                <a:latin typeface="微软雅黑" pitchFamily="34" charset="-122"/>
                <a:ea typeface="微软雅黑" pitchFamily="34" charset="-122"/>
              </a:rPr>
              <a:t>利</a:t>
            </a:r>
            <a:r>
              <a:rPr lang="zh-CN" altLang="en-US" b="1" dirty="0">
                <a:latin typeface="微软雅黑" pitchFamily="34" charset="-122"/>
                <a:ea typeface="微软雅黑" pitchFamily="34" charset="-122"/>
              </a:rPr>
              <a:t>玛窦传教</a:t>
            </a:r>
          </a:p>
        </p:txBody>
      </p:sp>
      <p:sp>
        <p:nvSpPr>
          <p:cNvPr id="82955" name="AutoShape 21"/>
          <p:cNvSpPr>
            <a:spLocks noChangeArrowheads="1"/>
          </p:cNvSpPr>
          <p:nvPr/>
        </p:nvSpPr>
        <p:spPr bwMode="auto">
          <a:xfrm>
            <a:off x="539750" y="1995488"/>
            <a:ext cx="1512888" cy="1368425"/>
          </a:xfrm>
          <a:prstGeom prst="plus">
            <a:avLst>
              <a:gd name="adj" fmla="val 25000"/>
            </a:avLst>
          </a:prstGeom>
          <a:solidFill>
            <a:srgbClr val="04AEDA"/>
          </a:solidFill>
          <a:ln w="9525">
            <a:noFill/>
            <a:miter lim="800000"/>
            <a:headEnd/>
            <a:tailEnd/>
          </a:ln>
          <a:effectLst>
            <a:prstShdw prst="shdw17" dist="17961" dir="2700000">
              <a:srgbClr val="026883"/>
            </a:prstShdw>
          </a:effectLst>
        </p:spPr>
        <p:txBody>
          <a:bodyPr wrap="none" anchor="ctr"/>
          <a:lstStyle/>
          <a:p>
            <a:pPr algn="ctr"/>
            <a:r>
              <a:rPr lang="zh-CN" altLang="en-US" b="1" dirty="0">
                <a:solidFill>
                  <a:schemeClr val="bg1"/>
                </a:solidFill>
                <a:latin typeface="微软雅黑" pitchFamily="34" charset="-122"/>
                <a:ea typeface="微软雅黑" pitchFamily="34" charset="-122"/>
              </a:rPr>
              <a:t>评价</a:t>
            </a:r>
          </a:p>
        </p:txBody>
      </p:sp>
      <p:sp>
        <p:nvSpPr>
          <p:cNvPr id="82956" name="AutoShape 8"/>
          <p:cNvSpPr>
            <a:spLocks noChangeArrowheads="1"/>
          </p:cNvSpPr>
          <p:nvPr/>
        </p:nvSpPr>
        <p:spPr bwMode="auto">
          <a:xfrm>
            <a:off x="3276600" y="2787650"/>
            <a:ext cx="4895850" cy="576263"/>
          </a:xfrm>
          <a:prstGeom prst="bevel">
            <a:avLst>
              <a:gd name="adj" fmla="val 12500"/>
            </a:avLst>
          </a:prstGeom>
          <a:solidFill>
            <a:srgbClr val="04AEDA"/>
          </a:solidFill>
          <a:ln w="9525">
            <a:noFill/>
            <a:miter lim="800000"/>
            <a:headEnd/>
            <a:tailEnd/>
          </a:ln>
          <a:effectLst>
            <a:prstShdw prst="shdw17" dist="17961" dir="2700000">
              <a:srgbClr val="026883"/>
            </a:prstShdw>
          </a:effectLst>
        </p:spPr>
        <p:txBody>
          <a:bodyPr wrap="none" anchor="ctr"/>
          <a:lstStyle/>
          <a:p>
            <a:pPr algn="ctr"/>
            <a:endParaRPr lang="zh-CN" altLang="en-US" b="1">
              <a:solidFill>
                <a:schemeClr val="bg1"/>
              </a:solidFill>
              <a:latin typeface="微软雅黑" pitchFamily="34" charset="-122"/>
              <a:ea typeface="微软雅黑" pitchFamily="34" charset="-122"/>
            </a:endParaRPr>
          </a:p>
        </p:txBody>
      </p:sp>
      <p:sp>
        <p:nvSpPr>
          <p:cNvPr id="164887" name="Rectangle 23"/>
          <p:cNvSpPr>
            <a:spLocks noChangeArrowheads="1"/>
          </p:cNvSpPr>
          <p:nvPr/>
        </p:nvSpPr>
        <p:spPr bwMode="auto">
          <a:xfrm>
            <a:off x="3132138" y="700088"/>
            <a:ext cx="4801314"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a:solidFill>
                  <a:schemeClr val="bg1"/>
                </a:solidFill>
                <a:latin typeface="微软雅黑" pitchFamily="34" charset="-122"/>
                <a:ea typeface="微软雅黑" pitchFamily="34" charset="-122"/>
              </a:rPr>
              <a:t>首</a:t>
            </a:r>
            <a:r>
              <a:rPr lang="zh-CN" altLang="en-US" b="1" dirty="0" smtClean="0">
                <a:solidFill>
                  <a:schemeClr val="bg1"/>
                </a:solidFill>
                <a:latin typeface="微软雅黑" pitchFamily="34" charset="-122"/>
                <a:ea typeface="微软雅黑" pitchFamily="34" charset="-122"/>
              </a:rPr>
              <a:t>先，利</a:t>
            </a:r>
            <a:r>
              <a:rPr lang="zh-CN" altLang="en-US" b="1" dirty="0">
                <a:solidFill>
                  <a:schemeClr val="bg1"/>
                </a:solidFill>
                <a:latin typeface="微软雅黑" pitchFamily="34" charset="-122"/>
                <a:ea typeface="微软雅黑" pitchFamily="34" charset="-122"/>
              </a:rPr>
              <a:t>玛窦在中西文化交流史上</a:t>
            </a:r>
            <a:r>
              <a:rPr lang="zh-CN" altLang="en-US" b="1" dirty="0" smtClean="0">
                <a:solidFill>
                  <a:schemeClr val="bg1"/>
                </a:solidFill>
                <a:latin typeface="微软雅黑" pitchFamily="34" charset="-122"/>
                <a:ea typeface="微软雅黑" pitchFamily="34" charset="-122"/>
              </a:rPr>
              <a:t>的重要地</a:t>
            </a:r>
            <a:r>
              <a:rPr lang="zh-CN" altLang="en-US" b="1" dirty="0">
                <a:solidFill>
                  <a:schemeClr val="bg1"/>
                </a:solidFill>
                <a:latin typeface="微软雅黑" pitchFamily="34" charset="-122"/>
                <a:ea typeface="微软雅黑" pitchFamily="34" charset="-122"/>
              </a:rPr>
              <a:t>位</a:t>
            </a:r>
          </a:p>
        </p:txBody>
      </p:sp>
      <p:sp>
        <p:nvSpPr>
          <p:cNvPr id="164888" name="Rectangle 24"/>
          <p:cNvSpPr>
            <a:spLocks noChangeArrowheads="1"/>
          </p:cNvSpPr>
          <p:nvPr/>
        </p:nvSpPr>
        <p:spPr bwMode="auto">
          <a:xfrm>
            <a:off x="3492500" y="2859088"/>
            <a:ext cx="3416320"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a:solidFill>
                  <a:schemeClr val="bg1"/>
                </a:solidFill>
                <a:latin typeface="微软雅黑" pitchFamily="34" charset="-122"/>
                <a:ea typeface="微软雅黑" pitchFamily="34" charset="-122"/>
              </a:rPr>
              <a:t>其</a:t>
            </a:r>
            <a:r>
              <a:rPr lang="zh-CN" altLang="en-US" b="1" dirty="0" smtClean="0">
                <a:solidFill>
                  <a:schemeClr val="bg1"/>
                </a:solidFill>
                <a:latin typeface="微软雅黑" pitchFamily="34" charset="-122"/>
                <a:ea typeface="微软雅黑" pitchFamily="34" charset="-122"/>
              </a:rPr>
              <a:t>次，利</a:t>
            </a:r>
            <a:r>
              <a:rPr lang="zh-CN" altLang="en-US" b="1" dirty="0">
                <a:solidFill>
                  <a:schemeClr val="bg1"/>
                </a:solidFill>
                <a:latin typeface="微软雅黑" pitchFamily="34" charset="-122"/>
                <a:ea typeface="微软雅黑" pitchFamily="34" charset="-122"/>
              </a:rPr>
              <a:t>玛窦学术活动的局限性</a:t>
            </a:r>
          </a:p>
        </p:txBody>
      </p:sp>
      <p:sp>
        <p:nvSpPr>
          <p:cNvPr id="164889" name="Rectangle 25"/>
          <p:cNvSpPr>
            <a:spLocks noChangeArrowheads="1"/>
          </p:cNvSpPr>
          <p:nvPr/>
        </p:nvSpPr>
        <p:spPr bwMode="auto">
          <a:xfrm>
            <a:off x="2627313" y="1203325"/>
            <a:ext cx="6192837" cy="1288879"/>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ts val="2400"/>
              </a:lnSpc>
              <a:defRPr/>
            </a:pPr>
            <a:r>
              <a:rPr lang="zh-CN" altLang="en-US" sz="1400" b="1" dirty="0">
                <a:sym typeface="Wingdings"/>
              </a:rPr>
              <a:t></a:t>
            </a:r>
            <a:r>
              <a:rPr lang="zh-CN" altLang="en-US" sz="1400" b="1" dirty="0" smtClean="0">
                <a:latin typeface="微软雅黑" pitchFamily="34" charset="-122"/>
                <a:ea typeface="微软雅黑" pitchFamily="34" charset="-122"/>
              </a:rPr>
              <a:t>尽</a:t>
            </a:r>
            <a:r>
              <a:rPr lang="zh-CN" altLang="en-US" sz="1400" b="1" dirty="0">
                <a:latin typeface="微软雅黑" pitchFamily="34" charset="-122"/>
                <a:ea typeface="微软雅黑" pitchFamily="34" charset="-122"/>
              </a:rPr>
              <a:t>管利玛窦肩负传教的使命，但他作为传教手段带来的西洋学术，在数学、天文历算学、军火制造方面，对中国明清之际的经济文化有一定的促进作用</a:t>
            </a:r>
          </a:p>
          <a:p>
            <a:pPr>
              <a:lnSpc>
                <a:spcPts val="2400"/>
              </a:lnSpc>
              <a:defRPr/>
            </a:pPr>
            <a:r>
              <a:rPr lang="zh-CN" altLang="en-US" sz="1400" b="1" dirty="0" smtClean="0">
                <a:sym typeface="Wingdings"/>
              </a:rPr>
              <a:t></a:t>
            </a:r>
            <a:r>
              <a:rPr lang="zh-CN" altLang="en-US" sz="1400" b="1" dirty="0" smtClean="0">
                <a:latin typeface="微软雅黑" pitchFamily="34" charset="-122"/>
                <a:ea typeface="微软雅黑" pitchFamily="34" charset="-122"/>
              </a:rPr>
              <a:t>西</a:t>
            </a:r>
            <a:r>
              <a:rPr lang="zh-CN" altLang="en-US" sz="1400" b="1" dirty="0">
                <a:latin typeface="微软雅黑" pitchFamily="34" charset="-122"/>
                <a:ea typeface="微软雅黑" pitchFamily="34" charset="-122"/>
              </a:rPr>
              <a:t>学东</a:t>
            </a:r>
            <a:r>
              <a:rPr lang="zh-CN" altLang="en-US" sz="1400" b="1" dirty="0" smtClean="0">
                <a:latin typeface="微软雅黑" pitchFamily="34" charset="-122"/>
                <a:ea typeface="微软雅黑" pitchFamily="34" charset="-122"/>
              </a:rPr>
              <a:t>渐从</a:t>
            </a:r>
            <a:r>
              <a:rPr lang="zh-CN" altLang="en-US" sz="1400" b="1" dirty="0">
                <a:latin typeface="微软雅黑" pitchFamily="34" charset="-122"/>
                <a:ea typeface="微软雅黑" pitchFamily="34" charset="-122"/>
              </a:rPr>
              <a:t>利玛窦开始，同时</a:t>
            </a:r>
            <a:r>
              <a:rPr lang="zh-CN" altLang="en-US" sz="1400" b="1" dirty="0" smtClean="0">
                <a:latin typeface="微软雅黑" pitchFamily="34" charset="-122"/>
                <a:ea typeface="微软雅黑" pitchFamily="34" charset="-122"/>
              </a:rPr>
              <a:t>在中</a:t>
            </a:r>
            <a:r>
              <a:rPr lang="zh-CN" altLang="en-US" sz="1400" b="1" dirty="0">
                <a:latin typeface="微软雅黑" pitchFamily="34" charset="-122"/>
                <a:ea typeface="微软雅黑" pitchFamily="34" charset="-122"/>
              </a:rPr>
              <a:t>学西</a:t>
            </a:r>
            <a:r>
              <a:rPr lang="zh-CN" altLang="en-US" sz="1400" b="1" dirty="0" smtClean="0">
                <a:latin typeface="微软雅黑" pitchFamily="34" charset="-122"/>
                <a:ea typeface="微软雅黑" pitchFamily="34" charset="-122"/>
              </a:rPr>
              <a:t>传中</a:t>
            </a:r>
            <a:r>
              <a:rPr lang="zh-CN" altLang="en-US" sz="1400" b="1" dirty="0">
                <a:latin typeface="微软雅黑" pitchFamily="34" charset="-122"/>
                <a:ea typeface="微软雅黑" pitchFamily="34" charset="-122"/>
              </a:rPr>
              <a:t>也充当了重要的媒介作用</a:t>
            </a:r>
          </a:p>
          <a:p>
            <a:pPr>
              <a:lnSpc>
                <a:spcPts val="2400"/>
              </a:lnSpc>
              <a:defRPr/>
            </a:pPr>
            <a:r>
              <a:rPr lang="zh-CN" altLang="en-US" sz="1400" b="1" dirty="0" smtClean="0">
                <a:sym typeface="Wingdings"/>
              </a:rPr>
              <a:t></a:t>
            </a:r>
            <a:r>
              <a:rPr lang="zh-CN" altLang="en-US" sz="1400" b="1" dirty="0" smtClean="0">
                <a:latin typeface="微软雅黑" pitchFamily="34" charset="-122"/>
                <a:ea typeface="微软雅黑" pitchFamily="34" charset="-122"/>
              </a:rPr>
              <a:t>利</a:t>
            </a:r>
            <a:r>
              <a:rPr lang="zh-CN" altLang="en-US" sz="1400" b="1" dirty="0">
                <a:latin typeface="微软雅黑" pitchFamily="34" charset="-122"/>
                <a:ea typeface="微软雅黑" pitchFamily="34" charset="-122"/>
              </a:rPr>
              <a:t>玛窦不仅是一个成功的西方传教士，更是一位中西文化交流的使者 </a:t>
            </a:r>
          </a:p>
        </p:txBody>
      </p:sp>
      <p:sp>
        <p:nvSpPr>
          <p:cNvPr id="164890" name="Rectangle 26"/>
          <p:cNvSpPr>
            <a:spLocks noChangeArrowheads="1"/>
          </p:cNvSpPr>
          <p:nvPr/>
        </p:nvSpPr>
        <p:spPr bwMode="auto">
          <a:xfrm>
            <a:off x="2555875" y="3363913"/>
            <a:ext cx="6588125" cy="98103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ts val="2400"/>
              </a:lnSpc>
              <a:defRPr/>
            </a:pPr>
            <a:r>
              <a:rPr lang="zh-CN" altLang="en-US" sz="1400" b="1" dirty="0" smtClean="0">
                <a:sym typeface="Wingdings"/>
              </a:rPr>
              <a:t> </a:t>
            </a:r>
            <a:r>
              <a:rPr lang="zh-CN" altLang="en-US" sz="1400" b="1" dirty="0" smtClean="0">
                <a:latin typeface="微软雅黑" pitchFamily="34" charset="-122"/>
                <a:ea typeface="微软雅黑" pitchFamily="34" charset="-122"/>
              </a:rPr>
              <a:t>由</a:t>
            </a:r>
            <a:r>
              <a:rPr lang="zh-CN" altLang="en-US" sz="1400" b="1" dirty="0">
                <a:latin typeface="微软雅黑" pitchFamily="34" charset="-122"/>
                <a:ea typeface="微软雅黑" pitchFamily="34" charset="-122"/>
              </a:rPr>
              <a:t>于耶稣会士保守的政治立场和思想倾向，使他们对文艺复兴运动讳莫如深</a:t>
            </a:r>
          </a:p>
          <a:p>
            <a:pPr>
              <a:lnSpc>
                <a:spcPts val="2400"/>
              </a:lnSpc>
              <a:defRPr/>
            </a:pPr>
            <a:r>
              <a:rPr lang="zh-CN" altLang="en-US" sz="1400" b="1" dirty="0" smtClean="0">
                <a:sym typeface="Wingdings"/>
              </a:rPr>
              <a:t> </a:t>
            </a:r>
            <a:r>
              <a:rPr lang="zh-CN" altLang="en-US" sz="1400" b="1" dirty="0" smtClean="0">
                <a:latin typeface="微软雅黑" pitchFamily="34" charset="-122"/>
                <a:ea typeface="微软雅黑" pitchFamily="34" charset="-122"/>
              </a:rPr>
              <a:t>耶</a:t>
            </a:r>
            <a:r>
              <a:rPr lang="zh-CN" altLang="en-US" sz="1400" b="1" dirty="0">
                <a:latin typeface="微软雅黑" pitchFamily="34" charset="-122"/>
                <a:ea typeface="微软雅黑" pitchFamily="34" charset="-122"/>
              </a:rPr>
              <a:t>稣会士对自然科学的介绍，也仅局限于欧洲的古典科学技术成果</a:t>
            </a:r>
          </a:p>
          <a:p>
            <a:pPr>
              <a:lnSpc>
                <a:spcPts val="2400"/>
              </a:lnSpc>
              <a:defRPr/>
            </a:pPr>
            <a:r>
              <a:rPr lang="zh-CN" altLang="en-US" sz="1400" b="1" dirty="0" smtClean="0">
                <a:sym typeface="Wingdings"/>
              </a:rPr>
              <a:t> </a:t>
            </a:r>
            <a:r>
              <a:rPr lang="zh-CN" altLang="en-US" sz="1400" b="1" dirty="0" smtClean="0">
                <a:latin typeface="微软雅黑" pitchFamily="34" charset="-122"/>
                <a:ea typeface="微软雅黑" pitchFamily="34" charset="-122"/>
              </a:rPr>
              <a:t>耶</a:t>
            </a:r>
            <a:r>
              <a:rPr lang="zh-CN" altLang="en-US" sz="1400" b="1" dirty="0">
                <a:latin typeface="微软雅黑" pitchFamily="34" charset="-122"/>
                <a:ea typeface="微软雅黑" pitchFamily="34" charset="-122"/>
              </a:rPr>
              <a:t>稣会士把介绍西洋学术当做传教的手段，向中国人传授的科学知识有所保留</a:t>
            </a:r>
          </a:p>
        </p:txBody>
      </p:sp>
      <p:sp>
        <p:nvSpPr>
          <p:cNvPr id="82961" name="AutoShape 14"/>
          <p:cNvSpPr>
            <a:spLocks noChangeArrowheads="1"/>
          </p:cNvSpPr>
          <p:nvPr/>
        </p:nvSpPr>
        <p:spPr bwMode="gray">
          <a:xfrm rot="10800000">
            <a:off x="2124075" y="627063"/>
            <a:ext cx="431800" cy="4032250"/>
          </a:xfrm>
          <a:prstGeom prst="rightArrow">
            <a:avLst>
              <a:gd name="adj1" fmla="val 67750"/>
              <a:gd name="adj2" fmla="val 66167"/>
            </a:avLst>
          </a:prstGeom>
          <a:solidFill>
            <a:srgbClr val="BEF0FE"/>
          </a:solidFill>
          <a:ln w="9525">
            <a:solidFill>
              <a:schemeClr val="bg1"/>
            </a:solidFill>
            <a:miter lim="800000"/>
            <a:headEnd/>
            <a:tailEnd/>
          </a:ln>
        </p:spPr>
        <p:txBody>
          <a:bodyPr wrap="none" anchor="ctr"/>
          <a:lstStyle/>
          <a:p>
            <a:pPr algn="ctr"/>
            <a:r>
              <a:rPr lang="zh-CN" altLang="en-US" b="1">
                <a:latin typeface="微软雅黑"/>
                <a:ea typeface="微软雅黑"/>
                <a:cs typeface="微软雅黑"/>
              </a:rPr>
              <a:t>  </a:t>
            </a:r>
            <a:endParaRPr lang="zh-CN" altLang="en-US"/>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5"/>
          <p:cNvSpPr txBox="1">
            <a:spLocks noChangeArrowheads="1"/>
          </p:cNvSpPr>
          <p:nvPr/>
        </p:nvSpPr>
        <p:spPr bwMode="auto">
          <a:xfrm>
            <a:off x="250825" y="193675"/>
            <a:ext cx="8107363" cy="1349087"/>
          </a:xfrm>
          <a:prstGeom prst="rect">
            <a:avLst/>
          </a:prstGeom>
          <a:noFill/>
          <a:ln w="9525">
            <a:noFill/>
            <a:miter lim="800000"/>
            <a:headEnd/>
            <a:tailEnd/>
          </a:ln>
        </p:spPr>
        <p:txBody>
          <a:bodyPr>
            <a:spAutoFit/>
          </a:bodyPr>
          <a:lstStyle/>
          <a:p>
            <a:r>
              <a:rPr lang="zh-CN" altLang="en-US" sz="2000" b="1" dirty="0">
                <a:latin typeface="微软雅黑" pitchFamily="34" charset="-122"/>
                <a:ea typeface="微软雅黑" pitchFamily="34" charset="-122"/>
              </a:rPr>
              <a:t>第一节   明清时期中西关系的时代背景</a:t>
            </a:r>
            <a:endParaRPr lang="en-US" altLang="zh-CN" sz="2000" dirty="0">
              <a:latin typeface="微软雅黑" pitchFamily="34" charset="-122"/>
              <a:ea typeface="微软雅黑" pitchFamily="34" charset="-122"/>
            </a:endParaRPr>
          </a:p>
          <a:p>
            <a:pPr>
              <a:lnSpc>
                <a:spcPts val="2563"/>
              </a:lnSpc>
            </a:pPr>
            <a:endParaRPr lang="en-US" altLang="zh-CN" sz="2000" b="1" dirty="0">
              <a:latin typeface="微软雅黑"/>
              <a:ea typeface="微软雅黑"/>
              <a:cs typeface="微软雅黑"/>
            </a:endParaRPr>
          </a:p>
          <a:p>
            <a:pPr>
              <a:lnSpc>
                <a:spcPct val="200000"/>
              </a:lnSpc>
            </a:pPr>
            <a:endParaRPr lang="en-US" altLang="zh-CN" sz="2000" dirty="0">
              <a:latin typeface="微软雅黑"/>
              <a:ea typeface="微软雅黑"/>
              <a:cs typeface="微软雅黑"/>
            </a:endParaRPr>
          </a:p>
        </p:txBody>
      </p:sp>
      <p:sp>
        <p:nvSpPr>
          <p:cNvPr id="33794"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39" name="直接连接符 38"/>
          <p:cNvCxnSpPr/>
          <p:nvPr/>
        </p:nvCxnSpPr>
        <p:spPr>
          <a:xfrm flipH="1">
            <a:off x="214313" y="571500"/>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内容占位符 2"/>
          <p:cNvSpPr txBox="1">
            <a:spLocks/>
          </p:cNvSpPr>
          <p:nvPr/>
        </p:nvSpPr>
        <p:spPr>
          <a:xfrm>
            <a:off x="2643188" y="1071563"/>
            <a:ext cx="5715000" cy="3500437"/>
          </a:xfrm>
          <a:prstGeom prst="rect">
            <a:avLst/>
          </a:prstGeom>
        </p:spPr>
        <p:txBody>
          <a:bodyPr anchor="b">
            <a:normAutofit/>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spcBef>
                <a:spcPct val="20000"/>
              </a:spcBef>
              <a:spcAft>
                <a:spcPts val="0"/>
              </a:spcAft>
              <a:defRPr/>
            </a:pPr>
            <a:endParaRPr lang="zh-CN" altLang="en-US" dirty="0">
              <a:solidFill>
                <a:schemeClr val="tx1">
                  <a:tint val="75000"/>
                </a:schemeClr>
              </a:solidFill>
              <a:latin typeface="微软雅黑" pitchFamily="34" charset="-122"/>
              <a:ea typeface="微软雅黑" pitchFamily="34" charset="-122"/>
            </a:endParaRPr>
          </a:p>
        </p:txBody>
      </p:sp>
      <p:sp>
        <p:nvSpPr>
          <p:cNvPr id="15" name="内容占位符 2"/>
          <p:cNvSpPr txBox="1">
            <a:spLocks/>
          </p:cNvSpPr>
          <p:nvPr/>
        </p:nvSpPr>
        <p:spPr>
          <a:xfrm>
            <a:off x="2627313" y="1924050"/>
            <a:ext cx="5715000" cy="2357438"/>
          </a:xfrm>
          <a:prstGeom prst="rect">
            <a:avLst/>
          </a:prstGeom>
        </p:spPr>
        <p:txBody>
          <a:bodyPr anchor="b">
            <a:normAutofit/>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6400" dirty="0">
              <a:latin typeface="微软雅黑"/>
              <a:ea typeface="微软雅黑"/>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endParaRPr lang="zh-CN" altLang="en-US" dirty="0">
              <a:solidFill>
                <a:schemeClr val="tx1">
                  <a:tint val="75000"/>
                </a:schemeClr>
              </a:solidFill>
              <a:latin typeface="微软雅黑" pitchFamily="34" charset="-122"/>
              <a:ea typeface="微软雅黑" pitchFamily="34" charset="-122"/>
            </a:endParaRPr>
          </a:p>
        </p:txBody>
      </p:sp>
      <p:sp>
        <p:nvSpPr>
          <p:cNvPr id="33798" name="内容占位符 2"/>
          <p:cNvSpPr txBox="1">
            <a:spLocks/>
          </p:cNvSpPr>
          <p:nvPr/>
        </p:nvSpPr>
        <p:spPr bwMode="auto">
          <a:xfrm>
            <a:off x="2857500" y="1000125"/>
            <a:ext cx="6000750" cy="3071813"/>
          </a:xfrm>
          <a:prstGeom prst="rect">
            <a:avLst/>
          </a:prstGeom>
          <a:noFill/>
          <a:ln w="9525">
            <a:noFill/>
            <a:miter lim="800000"/>
            <a:headEnd/>
            <a:tailEnd/>
          </a:ln>
        </p:spPr>
        <p:txBody>
          <a:bodyPr anchor="b"/>
          <a:lstStyle/>
          <a:p>
            <a:pPr>
              <a:lnSpc>
                <a:spcPct val="150000"/>
              </a:lnSpc>
              <a:spcBef>
                <a:spcPct val="20000"/>
              </a:spcBef>
            </a:pPr>
            <a:endParaRPr lang="en-US" altLang="zh-CN" sz="1600">
              <a:latin typeface="微软雅黑"/>
              <a:ea typeface="微软雅黑"/>
              <a:cs typeface="微软雅黑"/>
            </a:endParaRPr>
          </a:p>
          <a:p>
            <a:pPr>
              <a:lnSpc>
                <a:spcPct val="150000"/>
              </a:lnSpc>
              <a:spcBef>
                <a:spcPct val="20000"/>
              </a:spcBef>
            </a:pPr>
            <a:endParaRPr lang="en-US" altLang="zh-CN" sz="1600">
              <a:latin typeface="微软雅黑"/>
              <a:ea typeface="微软雅黑"/>
              <a:cs typeface="微软雅黑"/>
            </a:endParaRPr>
          </a:p>
        </p:txBody>
      </p:sp>
      <p:sp>
        <p:nvSpPr>
          <p:cNvPr id="33799" name="矩形 10"/>
          <p:cNvSpPr>
            <a:spLocks noChangeArrowheads="1"/>
          </p:cNvSpPr>
          <p:nvPr/>
        </p:nvSpPr>
        <p:spPr bwMode="auto">
          <a:xfrm>
            <a:off x="4143375" y="1143000"/>
            <a:ext cx="3670300" cy="307975"/>
          </a:xfrm>
          <a:prstGeom prst="rect">
            <a:avLst/>
          </a:prstGeom>
          <a:noFill/>
          <a:ln w="9525">
            <a:noFill/>
            <a:miter lim="800000"/>
            <a:headEnd/>
            <a:tailEnd/>
          </a:ln>
        </p:spPr>
        <p:txBody>
          <a:bodyPr>
            <a:spAutoFit/>
          </a:bodyPr>
          <a:lstStyle/>
          <a:p>
            <a:r>
              <a:rPr lang="zh-CN" altLang="en-US" sz="1400" b="1">
                <a:latin typeface="微软雅黑"/>
                <a:ea typeface="微软雅黑"/>
                <a:cs typeface="微软雅黑"/>
              </a:rPr>
              <a:t> </a:t>
            </a:r>
            <a:endParaRPr lang="zh-CN" altLang="en-US" sz="1400">
              <a:latin typeface="微软雅黑"/>
              <a:ea typeface="微软雅黑"/>
              <a:cs typeface="微软雅黑"/>
            </a:endParaRPr>
          </a:p>
        </p:txBody>
      </p:sp>
      <p:sp>
        <p:nvSpPr>
          <p:cNvPr id="33800" name="矩形 22"/>
          <p:cNvSpPr>
            <a:spLocks noChangeArrowheads="1"/>
          </p:cNvSpPr>
          <p:nvPr/>
        </p:nvSpPr>
        <p:spPr bwMode="auto">
          <a:xfrm>
            <a:off x="4286250" y="3214688"/>
            <a:ext cx="4286250" cy="800100"/>
          </a:xfrm>
          <a:prstGeom prst="rect">
            <a:avLst/>
          </a:prstGeom>
          <a:noFill/>
          <a:ln w="9525">
            <a:noFill/>
            <a:miter lim="800000"/>
            <a:headEnd/>
            <a:tailEnd/>
          </a:ln>
        </p:spPr>
        <p:txBody>
          <a:bodyPr>
            <a:spAutoFit/>
          </a:bodyPr>
          <a:lstStyle/>
          <a:p>
            <a:r>
              <a:rPr lang="zh-CN" altLang="en-US" b="1">
                <a:latin typeface="微软雅黑"/>
                <a:ea typeface="微软雅黑"/>
                <a:cs typeface="微软雅黑"/>
              </a:rPr>
              <a:t> </a:t>
            </a:r>
            <a:endParaRPr lang="zh-CN" altLang="en-US" sz="1400" b="1">
              <a:latin typeface="微软雅黑"/>
              <a:ea typeface="微软雅黑"/>
              <a:cs typeface="微软雅黑"/>
            </a:endParaRPr>
          </a:p>
          <a:p>
            <a:endParaRPr lang="zh-CN" altLang="en-US" sz="1400">
              <a:latin typeface="微软雅黑"/>
              <a:ea typeface="微软雅黑"/>
              <a:cs typeface="微软雅黑"/>
            </a:endParaRPr>
          </a:p>
          <a:p>
            <a:endParaRPr lang="zh-CN" altLang="en-US" sz="1400" b="1">
              <a:latin typeface="微软雅黑"/>
              <a:ea typeface="微软雅黑"/>
              <a:cs typeface="微软雅黑"/>
            </a:endParaRPr>
          </a:p>
        </p:txBody>
      </p:sp>
      <p:sp>
        <p:nvSpPr>
          <p:cNvPr id="31" name="矩形 30"/>
          <p:cNvSpPr/>
          <p:nvPr/>
        </p:nvSpPr>
        <p:spPr>
          <a:xfrm>
            <a:off x="3059113" y="842963"/>
            <a:ext cx="1214437" cy="500062"/>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563"/>
              </a:lnSpc>
              <a:defRPr/>
            </a:pPr>
            <a:r>
              <a:rPr lang="zh-CN" altLang="en-US" sz="1600" b="1" dirty="0">
                <a:solidFill>
                  <a:schemeClr val="bg1"/>
                </a:solidFill>
                <a:latin typeface="微软雅黑" charset="-122"/>
                <a:ea typeface="微软雅黑" charset="-122"/>
              </a:rPr>
              <a:t>葡萄牙</a:t>
            </a:r>
          </a:p>
        </p:txBody>
      </p:sp>
      <p:sp>
        <p:nvSpPr>
          <p:cNvPr id="32" name="矩形 31"/>
          <p:cNvSpPr/>
          <p:nvPr/>
        </p:nvSpPr>
        <p:spPr>
          <a:xfrm>
            <a:off x="3059113" y="1851025"/>
            <a:ext cx="1214437" cy="500063"/>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b="1">
                <a:solidFill>
                  <a:schemeClr val="bg1"/>
                </a:solidFill>
                <a:latin typeface="微软雅黑" charset="-122"/>
                <a:ea typeface="微软雅黑" charset="-122"/>
              </a:rPr>
              <a:t>西班牙</a:t>
            </a:r>
          </a:p>
        </p:txBody>
      </p:sp>
      <p:sp>
        <p:nvSpPr>
          <p:cNvPr id="34" name="矩形 33"/>
          <p:cNvSpPr/>
          <p:nvPr/>
        </p:nvSpPr>
        <p:spPr>
          <a:xfrm>
            <a:off x="3059113" y="2932113"/>
            <a:ext cx="1214437" cy="500062"/>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563"/>
              </a:lnSpc>
              <a:defRPr/>
            </a:pPr>
            <a:r>
              <a:rPr lang="zh-CN" altLang="en-US" sz="1600" b="1">
                <a:solidFill>
                  <a:schemeClr val="bg1"/>
                </a:solidFill>
                <a:latin typeface="微软雅黑" charset="-122"/>
                <a:ea typeface="微软雅黑" charset="-122"/>
              </a:rPr>
              <a:t>荷兰</a:t>
            </a:r>
          </a:p>
        </p:txBody>
      </p:sp>
      <p:cxnSp>
        <p:nvCxnSpPr>
          <p:cNvPr id="45" name="直接连接符 44"/>
          <p:cNvCxnSpPr/>
          <p:nvPr/>
        </p:nvCxnSpPr>
        <p:spPr>
          <a:xfrm flipV="1">
            <a:off x="4300806" y="590147"/>
            <a:ext cx="908135" cy="485666"/>
          </a:xfrm>
          <a:prstGeom prst="line">
            <a:avLst/>
          </a:prstGeom>
          <a:ln>
            <a:solidFill>
              <a:srgbClr val="04AEDA"/>
            </a:solidFill>
          </a:ln>
        </p:spPr>
        <p:style>
          <a:lnRef idx="1">
            <a:schemeClr val="accent2"/>
          </a:lnRef>
          <a:fillRef idx="3">
            <a:schemeClr val="accent2"/>
          </a:fillRef>
          <a:effectRef idx="2">
            <a:schemeClr val="accent2"/>
          </a:effectRef>
          <a:fontRef idx="minor">
            <a:schemeClr val="lt1"/>
          </a:fontRef>
        </p:style>
      </p:cxnSp>
      <p:cxnSp>
        <p:nvCxnSpPr>
          <p:cNvPr id="56" name="直接连接符 55"/>
          <p:cNvCxnSpPr>
            <a:stCxn id="31" idx="3"/>
            <a:endCxn id="31" idx="3"/>
          </p:cNvCxnSpPr>
          <p:nvPr/>
        </p:nvCxnSpPr>
        <p:spPr>
          <a:xfrm>
            <a:off x="4283075" y="109378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4303491" y="1091137"/>
            <a:ext cx="917984" cy="387414"/>
          </a:xfrm>
          <a:prstGeom prst="line">
            <a:avLst/>
          </a:prstGeom>
          <a:ln>
            <a:solidFill>
              <a:srgbClr val="04AEDA"/>
            </a:solidFill>
          </a:ln>
        </p:spPr>
        <p:style>
          <a:lnRef idx="1">
            <a:schemeClr val="accent2"/>
          </a:lnRef>
          <a:fillRef idx="3">
            <a:schemeClr val="accent2"/>
          </a:fillRef>
          <a:effectRef idx="2">
            <a:schemeClr val="accent2"/>
          </a:effectRef>
          <a:fontRef idx="minor">
            <a:schemeClr val="lt1"/>
          </a:fontRef>
        </p:style>
      </p:cxnSp>
      <p:cxnSp>
        <p:nvCxnSpPr>
          <p:cNvPr id="62" name="直接连接符 61"/>
          <p:cNvCxnSpPr/>
          <p:nvPr/>
        </p:nvCxnSpPr>
        <p:spPr>
          <a:xfrm>
            <a:off x="4303711" y="1082668"/>
            <a:ext cx="928693" cy="1588"/>
          </a:xfrm>
          <a:prstGeom prst="line">
            <a:avLst/>
          </a:prstGeom>
          <a:ln>
            <a:solidFill>
              <a:srgbClr val="04AEDA"/>
            </a:solidFill>
          </a:ln>
        </p:spPr>
        <p:style>
          <a:lnRef idx="1">
            <a:schemeClr val="accent2"/>
          </a:lnRef>
          <a:fillRef idx="3">
            <a:schemeClr val="accent2"/>
          </a:fillRef>
          <a:effectRef idx="2">
            <a:schemeClr val="accent2"/>
          </a:effectRef>
          <a:fontRef idx="minor">
            <a:schemeClr val="lt1"/>
          </a:fontRef>
        </p:style>
      </p:cxnSp>
      <p:sp>
        <p:nvSpPr>
          <p:cNvPr id="65" name="矩形 64"/>
          <p:cNvSpPr/>
          <p:nvPr/>
        </p:nvSpPr>
        <p:spPr>
          <a:xfrm>
            <a:off x="5214938" y="339502"/>
            <a:ext cx="3929062" cy="360363"/>
          </a:xfrm>
          <a:prstGeom prst="rect">
            <a:avLst/>
          </a:prstGeom>
          <a:solidFill>
            <a:schemeClr val="bg1"/>
          </a:solidFill>
          <a:ln w="28575">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2563"/>
              </a:lnSpc>
              <a:defRPr/>
            </a:pPr>
            <a:r>
              <a:rPr lang="zh-CN" altLang="en-US" sz="1200" b="1" dirty="0" smtClean="0">
                <a:solidFill>
                  <a:srgbClr val="04AEDA"/>
                </a:solidFill>
                <a:latin typeface="微软雅黑" charset="-122"/>
                <a:ea typeface="微软雅黑" charset="-122"/>
                <a:sym typeface="Wingdings"/>
              </a:rPr>
              <a:t></a:t>
            </a:r>
            <a:r>
              <a:rPr lang="zh-CN" altLang="en-US" sz="1200" b="1" dirty="0" smtClean="0">
                <a:solidFill>
                  <a:srgbClr val="FFFFFF"/>
                </a:solidFill>
                <a:latin typeface="微软雅黑" charset="-122"/>
                <a:ea typeface="微软雅黑" charset="-122"/>
              </a:rPr>
              <a:t>◆</a:t>
            </a:r>
            <a:endParaRPr lang="zh-CN" altLang="en-US" dirty="0">
              <a:solidFill>
                <a:srgbClr val="04AEDA"/>
              </a:solidFill>
              <a:latin typeface="Arial" charset="0"/>
            </a:endParaRPr>
          </a:p>
        </p:txBody>
      </p:sp>
      <p:sp>
        <p:nvSpPr>
          <p:cNvPr id="66" name="矩形 65"/>
          <p:cNvSpPr/>
          <p:nvPr/>
        </p:nvSpPr>
        <p:spPr>
          <a:xfrm>
            <a:off x="5219700" y="1203325"/>
            <a:ext cx="3924300" cy="357188"/>
          </a:xfrm>
          <a:prstGeom prst="rect">
            <a:avLst/>
          </a:prstGeom>
          <a:solidFill>
            <a:schemeClr val="bg1"/>
          </a:solidFill>
          <a:ln w="28575">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2563"/>
              </a:lnSpc>
              <a:defRPr/>
            </a:pPr>
            <a:r>
              <a:rPr lang="zh-CN" altLang="en-US" sz="1200" b="1" dirty="0">
                <a:solidFill>
                  <a:srgbClr val="04AEDA"/>
                </a:solidFill>
                <a:latin typeface="微软雅黑" charset="-122"/>
                <a:ea typeface="微软雅黑" charset="-122"/>
              </a:rPr>
              <a:t>◆</a:t>
            </a:r>
          </a:p>
        </p:txBody>
      </p:sp>
      <p:sp>
        <p:nvSpPr>
          <p:cNvPr id="67" name="矩形 66"/>
          <p:cNvSpPr/>
          <p:nvPr/>
        </p:nvSpPr>
        <p:spPr>
          <a:xfrm>
            <a:off x="5214938" y="771550"/>
            <a:ext cx="3929062" cy="366713"/>
          </a:xfrm>
          <a:prstGeom prst="rect">
            <a:avLst/>
          </a:prstGeom>
          <a:solidFill>
            <a:schemeClr val="bg1"/>
          </a:solidFill>
          <a:ln w="28575">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2563"/>
              </a:lnSpc>
              <a:defRPr/>
            </a:pPr>
            <a:r>
              <a:rPr lang="zh-CN" altLang="en-US" sz="1200" b="1" dirty="0" smtClean="0">
                <a:solidFill>
                  <a:srgbClr val="04AEDA"/>
                </a:solidFill>
                <a:latin typeface="微软雅黑" charset="-122"/>
                <a:ea typeface="微软雅黑" charset="-122"/>
              </a:rPr>
              <a:t>◆ </a:t>
            </a:r>
            <a:endParaRPr lang="zh-CN" altLang="en-US" sz="1200" b="1" dirty="0">
              <a:solidFill>
                <a:srgbClr val="04AEDA"/>
              </a:solidFill>
              <a:latin typeface="微软雅黑" charset="-122"/>
              <a:ea typeface="微软雅黑" charset="-122"/>
            </a:endParaRPr>
          </a:p>
        </p:txBody>
      </p:sp>
      <p:sp>
        <p:nvSpPr>
          <p:cNvPr id="70" name="矩形 69"/>
          <p:cNvSpPr/>
          <p:nvPr/>
        </p:nvSpPr>
        <p:spPr>
          <a:xfrm>
            <a:off x="5219700" y="1635125"/>
            <a:ext cx="3924300" cy="360363"/>
          </a:xfrm>
          <a:prstGeom prst="rect">
            <a:avLst/>
          </a:prstGeom>
          <a:solidFill>
            <a:schemeClr val="bg1"/>
          </a:solidFill>
          <a:ln w="28575">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defRPr/>
            </a:pPr>
            <a:r>
              <a:rPr lang="zh-CN" altLang="en-US" sz="1200" b="1" dirty="0">
                <a:solidFill>
                  <a:srgbClr val="04AEDA"/>
                </a:solidFill>
                <a:latin typeface="微软雅黑" charset="-122"/>
                <a:ea typeface="微软雅黑" charset="-122"/>
              </a:rPr>
              <a:t>◆</a:t>
            </a:r>
          </a:p>
        </p:txBody>
      </p:sp>
      <p:sp>
        <p:nvSpPr>
          <p:cNvPr id="75" name="矩形 74"/>
          <p:cNvSpPr/>
          <p:nvPr/>
        </p:nvSpPr>
        <p:spPr>
          <a:xfrm>
            <a:off x="5219700" y="2500313"/>
            <a:ext cx="3924300" cy="431800"/>
          </a:xfrm>
          <a:prstGeom prst="rect">
            <a:avLst/>
          </a:prstGeom>
          <a:solidFill>
            <a:schemeClr val="bg1"/>
          </a:solidFill>
          <a:ln w="28575">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defRPr/>
            </a:pPr>
            <a:r>
              <a:rPr lang="zh-CN" altLang="en-US" sz="1200" b="1" dirty="0">
                <a:solidFill>
                  <a:srgbClr val="04AEDA"/>
                </a:solidFill>
                <a:latin typeface="微软雅黑" charset="-122"/>
                <a:ea typeface="微软雅黑" charset="-122"/>
              </a:rPr>
              <a:t>◆</a:t>
            </a:r>
            <a:endParaRPr lang="en-US" altLang="zh-CN" sz="1200" b="1" dirty="0">
              <a:solidFill>
                <a:srgbClr val="04AEDA"/>
              </a:solidFill>
              <a:latin typeface="微软雅黑" charset="-122"/>
              <a:ea typeface="微软雅黑" charset="-122"/>
            </a:endParaRPr>
          </a:p>
        </p:txBody>
      </p:sp>
      <p:sp>
        <p:nvSpPr>
          <p:cNvPr id="157723" name="Rectangle 27"/>
          <p:cNvSpPr>
            <a:spLocks noChangeArrowheads="1"/>
          </p:cNvSpPr>
          <p:nvPr/>
        </p:nvSpPr>
        <p:spPr bwMode="auto">
          <a:xfrm>
            <a:off x="0" y="641350"/>
            <a:ext cx="1841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endParaRPr lang="zh-CN" altLang="en-US"/>
          </a:p>
        </p:txBody>
      </p:sp>
      <p:sp>
        <p:nvSpPr>
          <p:cNvPr id="3" name="矩形 33"/>
          <p:cNvSpPr/>
          <p:nvPr/>
        </p:nvSpPr>
        <p:spPr>
          <a:xfrm>
            <a:off x="3059113" y="4011613"/>
            <a:ext cx="1214437" cy="500062"/>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563"/>
              </a:lnSpc>
              <a:defRPr/>
            </a:pPr>
            <a:r>
              <a:rPr lang="zh-CN" altLang="en-US" sz="1600" b="1">
                <a:solidFill>
                  <a:schemeClr val="bg1"/>
                </a:solidFill>
                <a:latin typeface="微软雅黑" charset="-122"/>
                <a:ea typeface="微软雅黑" charset="-122"/>
              </a:rPr>
              <a:t>英法</a:t>
            </a:r>
          </a:p>
        </p:txBody>
      </p:sp>
      <p:sp>
        <p:nvSpPr>
          <p:cNvPr id="157729" name="Rectangle 33"/>
          <p:cNvSpPr>
            <a:spLocks noChangeArrowheads="1"/>
          </p:cNvSpPr>
          <p:nvPr/>
        </p:nvSpPr>
        <p:spPr bwMode="auto">
          <a:xfrm>
            <a:off x="5292081" y="411510"/>
            <a:ext cx="3851920" cy="27463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defRPr/>
            </a:pPr>
            <a:r>
              <a:rPr lang="en-US" altLang="zh-CN" sz="1200" b="1" dirty="0" smtClean="0">
                <a:solidFill>
                  <a:srgbClr val="00141A"/>
                </a:solidFill>
                <a:latin typeface="微软雅黑" charset="-122"/>
                <a:ea typeface="微软雅黑" charset="-122"/>
              </a:rPr>
              <a:t>   </a:t>
            </a:r>
            <a:r>
              <a:rPr lang="en-US" altLang="zh-CN" sz="1200" b="1" dirty="0" smtClean="0">
                <a:latin typeface="微软雅黑" charset="-122"/>
                <a:ea typeface="微软雅黑" charset="-122"/>
              </a:rPr>
              <a:t>1510</a:t>
            </a:r>
            <a:r>
              <a:rPr lang="zh-CN" altLang="en-US" sz="1200" b="1" dirty="0">
                <a:latin typeface="微软雅黑" charset="-122"/>
                <a:ea typeface="微软雅黑" charset="-122"/>
              </a:rPr>
              <a:t>年从阿拉伯人手中夺得果阿作为其东方</a:t>
            </a:r>
            <a:r>
              <a:rPr lang="zh-CN" altLang="en-US" sz="1200" b="1" dirty="0" smtClean="0">
                <a:latin typeface="微软雅黑" charset="-122"/>
                <a:ea typeface="微软雅黑" charset="-122"/>
              </a:rPr>
              <a:t>根据地 </a:t>
            </a:r>
            <a:endParaRPr lang="zh-CN" altLang="en-US" sz="1200" b="1" dirty="0">
              <a:latin typeface="微软雅黑" charset="-122"/>
              <a:ea typeface="微软雅黑" charset="-122"/>
            </a:endParaRPr>
          </a:p>
        </p:txBody>
      </p:sp>
      <p:sp>
        <p:nvSpPr>
          <p:cNvPr id="157730" name="Rectangle 34"/>
          <p:cNvSpPr>
            <a:spLocks noChangeArrowheads="1"/>
          </p:cNvSpPr>
          <p:nvPr/>
        </p:nvSpPr>
        <p:spPr bwMode="auto">
          <a:xfrm>
            <a:off x="5435600" y="842963"/>
            <a:ext cx="3708400" cy="274637"/>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zh-CN" altLang="en-US" sz="1200" b="1" dirty="0" smtClean="0">
                <a:latin typeface="微软雅黑" charset="-122"/>
                <a:ea typeface="微软雅黑" charset="-122"/>
              </a:rPr>
              <a:t>占领忽鲁谟斯和撒哥他拉，控制红海和印度洋贸易权 </a:t>
            </a:r>
            <a:endParaRPr lang="zh-CN" altLang="en-US" sz="1200" b="1" dirty="0">
              <a:latin typeface="微软雅黑" charset="-122"/>
              <a:ea typeface="微软雅黑" charset="-122"/>
            </a:endParaRPr>
          </a:p>
        </p:txBody>
      </p:sp>
      <p:sp>
        <p:nvSpPr>
          <p:cNvPr id="157731" name="Rectangle 35"/>
          <p:cNvSpPr>
            <a:spLocks noChangeArrowheads="1"/>
          </p:cNvSpPr>
          <p:nvPr/>
        </p:nvSpPr>
        <p:spPr bwMode="auto">
          <a:xfrm>
            <a:off x="5436096" y="1165864"/>
            <a:ext cx="3589318" cy="383246"/>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nSpc>
                <a:spcPts val="2600"/>
              </a:lnSpc>
              <a:defRPr/>
            </a:pPr>
            <a:r>
              <a:rPr lang="en-US" altLang="zh-CN" sz="1200" b="1" dirty="0">
                <a:latin typeface="微软雅黑" charset="-122"/>
                <a:ea typeface="微软雅黑" charset="-122"/>
              </a:rPr>
              <a:t>1511</a:t>
            </a:r>
            <a:r>
              <a:rPr lang="zh-CN" altLang="en-US" sz="1200" b="1" dirty="0">
                <a:latin typeface="微软雅黑" charset="-122"/>
                <a:ea typeface="微软雅黑" charset="-122"/>
              </a:rPr>
              <a:t>年夏攻陷满刺加，控制了南洋香料贸易中心</a:t>
            </a:r>
            <a:r>
              <a:rPr lang="zh-CN" altLang="en-US" sz="1400" dirty="0"/>
              <a:t> </a:t>
            </a:r>
          </a:p>
        </p:txBody>
      </p:sp>
      <p:sp>
        <p:nvSpPr>
          <p:cNvPr id="157732" name="Rectangle 36"/>
          <p:cNvSpPr>
            <a:spLocks noChangeArrowheads="1"/>
          </p:cNvSpPr>
          <p:nvPr/>
        </p:nvSpPr>
        <p:spPr bwMode="auto">
          <a:xfrm>
            <a:off x="5508105" y="1714233"/>
            <a:ext cx="2952328" cy="246221"/>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nSpc>
                <a:spcPts val="1200"/>
              </a:lnSpc>
              <a:defRPr/>
            </a:pPr>
            <a:r>
              <a:rPr lang="zh-CN" altLang="en-US" sz="1200" b="1" dirty="0">
                <a:latin typeface="微软雅黑" charset="-122"/>
                <a:ea typeface="微软雅黑" charset="-122"/>
              </a:rPr>
              <a:t>西葡展开了对盛产香料的摩鹿加岛的争夺 </a:t>
            </a:r>
          </a:p>
        </p:txBody>
      </p:sp>
      <p:sp>
        <p:nvSpPr>
          <p:cNvPr id="4" name="矩形 69"/>
          <p:cNvSpPr/>
          <p:nvPr/>
        </p:nvSpPr>
        <p:spPr>
          <a:xfrm>
            <a:off x="5219700" y="2066925"/>
            <a:ext cx="3924300" cy="360363"/>
          </a:xfrm>
          <a:prstGeom prst="rect">
            <a:avLst/>
          </a:prstGeom>
          <a:solidFill>
            <a:schemeClr val="bg1"/>
          </a:solidFill>
          <a:ln w="28575">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defRPr/>
            </a:pPr>
            <a:r>
              <a:rPr lang="zh-CN" altLang="en-US" sz="1200" b="1" dirty="0">
                <a:solidFill>
                  <a:srgbClr val="04AEDA"/>
                </a:solidFill>
                <a:latin typeface="微软雅黑" charset="-122"/>
                <a:ea typeface="微软雅黑" charset="-122"/>
              </a:rPr>
              <a:t>◆ </a:t>
            </a:r>
            <a:r>
              <a:rPr lang="zh-CN" altLang="en-US" sz="1200" b="1" dirty="0" smtClean="0">
                <a:solidFill>
                  <a:srgbClr val="04AEDA"/>
                </a:solidFill>
                <a:latin typeface="微软雅黑" charset="-122"/>
                <a:ea typeface="微软雅黑" charset="-122"/>
              </a:rPr>
              <a:t>  </a:t>
            </a:r>
            <a:r>
              <a:rPr lang="en-US" altLang="zh-CN" sz="1200" b="1" dirty="0" smtClean="0">
                <a:solidFill>
                  <a:schemeClr val="tx1"/>
                </a:solidFill>
                <a:latin typeface="微软雅黑" charset="-122"/>
                <a:ea typeface="微软雅黑" charset="-122"/>
              </a:rPr>
              <a:t>1570</a:t>
            </a:r>
            <a:r>
              <a:rPr lang="zh-CN" altLang="en-US" sz="1200" b="1" dirty="0">
                <a:solidFill>
                  <a:schemeClr val="tx1"/>
                </a:solidFill>
                <a:latin typeface="微软雅黑" charset="-122"/>
                <a:ea typeface="微软雅黑" charset="-122"/>
              </a:rPr>
              <a:t>年西班牙人占领菲律宾群岛为经营东方根据地 </a:t>
            </a:r>
          </a:p>
        </p:txBody>
      </p:sp>
      <p:sp>
        <p:nvSpPr>
          <p:cNvPr id="5" name="矩形 74"/>
          <p:cNvSpPr/>
          <p:nvPr/>
        </p:nvSpPr>
        <p:spPr>
          <a:xfrm>
            <a:off x="5219700" y="3003550"/>
            <a:ext cx="3924300" cy="431800"/>
          </a:xfrm>
          <a:prstGeom prst="rect">
            <a:avLst/>
          </a:prstGeom>
          <a:solidFill>
            <a:schemeClr val="bg1"/>
          </a:solidFill>
          <a:ln w="28575">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defRPr/>
            </a:pPr>
            <a:r>
              <a:rPr lang="zh-CN" altLang="en-US" sz="1200" b="1" dirty="0">
                <a:solidFill>
                  <a:srgbClr val="04AEDA"/>
                </a:solidFill>
                <a:latin typeface="微软雅黑" charset="-122"/>
                <a:ea typeface="微软雅黑" charset="-122"/>
              </a:rPr>
              <a:t>◆</a:t>
            </a:r>
            <a:endParaRPr lang="en-US" altLang="zh-CN" sz="1200" b="1" dirty="0">
              <a:solidFill>
                <a:srgbClr val="04AEDA"/>
              </a:solidFill>
              <a:latin typeface="微软雅黑" charset="-122"/>
              <a:ea typeface="微软雅黑" charset="-122"/>
            </a:endParaRPr>
          </a:p>
        </p:txBody>
      </p:sp>
      <p:sp>
        <p:nvSpPr>
          <p:cNvPr id="6" name="矩形 74"/>
          <p:cNvSpPr/>
          <p:nvPr/>
        </p:nvSpPr>
        <p:spPr>
          <a:xfrm>
            <a:off x="5219700" y="3508375"/>
            <a:ext cx="3924300" cy="431800"/>
          </a:xfrm>
          <a:prstGeom prst="rect">
            <a:avLst/>
          </a:prstGeom>
          <a:solidFill>
            <a:schemeClr val="bg1"/>
          </a:solidFill>
          <a:ln w="28575">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defRPr/>
            </a:pPr>
            <a:r>
              <a:rPr lang="zh-CN" altLang="en-US" sz="1200" b="1" dirty="0">
                <a:solidFill>
                  <a:srgbClr val="04AEDA"/>
                </a:solidFill>
                <a:latin typeface="微软雅黑" charset="-122"/>
                <a:ea typeface="微软雅黑" charset="-122"/>
              </a:rPr>
              <a:t>◆</a:t>
            </a:r>
            <a:endParaRPr lang="en-US" altLang="zh-CN" sz="1200" b="1" dirty="0">
              <a:solidFill>
                <a:srgbClr val="04AEDA"/>
              </a:solidFill>
              <a:latin typeface="微软雅黑" charset="-122"/>
              <a:ea typeface="微软雅黑" charset="-122"/>
            </a:endParaRPr>
          </a:p>
        </p:txBody>
      </p:sp>
      <p:sp>
        <p:nvSpPr>
          <p:cNvPr id="33822" name="Line 41"/>
          <p:cNvSpPr>
            <a:spLocks noChangeShapeType="1"/>
          </p:cNvSpPr>
          <p:nvPr/>
        </p:nvSpPr>
        <p:spPr bwMode="auto">
          <a:xfrm flipV="1">
            <a:off x="4284663" y="1851025"/>
            <a:ext cx="935037" cy="215900"/>
          </a:xfrm>
          <a:prstGeom prst="line">
            <a:avLst/>
          </a:prstGeom>
          <a:noFill/>
          <a:ln w="9525">
            <a:solidFill>
              <a:srgbClr val="04AEDA"/>
            </a:solidFill>
            <a:round/>
            <a:headEnd/>
            <a:tailEnd/>
          </a:ln>
          <a:effectLst>
            <a:prstShdw prst="shdw17" dist="17961" dir="2700000">
              <a:srgbClr val="026883"/>
            </a:prstShdw>
          </a:effectLst>
        </p:spPr>
        <p:txBody>
          <a:bodyPr/>
          <a:lstStyle/>
          <a:p>
            <a:endParaRPr lang="zh-CN" altLang="en-US"/>
          </a:p>
        </p:txBody>
      </p:sp>
      <p:sp>
        <p:nvSpPr>
          <p:cNvPr id="33823" name="Line 42"/>
          <p:cNvSpPr>
            <a:spLocks noChangeShapeType="1"/>
          </p:cNvSpPr>
          <p:nvPr/>
        </p:nvSpPr>
        <p:spPr bwMode="auto">
          <a:xfrm>
            <a:off x="4284663" y="2066925"/>
            <a:ext cx="935037" cy="215900"/>
          </a:xfrm>
          <a:prstGeom prst="line">
            <a:avLst/>
          </a:prstGeom>
          <a:noFill/>
          <a:ln w="9525">
            <a:solidFill>
              <a:srgbClr val="04AEDA"/>
            </a:solidFill>
            <a:round/>
            <a:headEnd/>
            <a:tailEnd/>
          </a:ln>
          <a:effectLst>
            <a:prstShdw prst="shdw17" dist="17961" dir="2700000">
              <a:srgbClr val="026883"/>
            </a:prstShdw>
          </a:effectLst>
        </p:spPr>
        <p:txBody>
          <a:bodyPr/>
          <a:lstStyle/>
          <a:p>
            <a:endParaRPr lang="zh-CN" altLang="en-US"/>
          </a:p>
        </p:txBody>
      </p:sp>
      <p:sp>
        <p:nvSpPr>
          <p:cNvPr id="157739" name="Rectangle 43"/>
          <p:cNvSpPr>
            <a:spLocks noChangeArrowheads="1"/>
          </p:cNvSpPr>
          <p:nvPr/>
        </p:nvSpPr>
        <p:spPr bwMode="auto">
          <a:xfrm>
            <a:off x="5508625" y="2570262"/>
            <a:ext cx="3363421"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en-US" altLang="zh-CN" sz="1200" b="1" dirty="0">
                <a:latin typeface="微软雅黑" charset="-122"/>
                <a:ea typeface="微软雅黑" charset="-122"/>
              </a:rPr>
              <a:t>1588</a:t>
            </a:r>
            <a:r>
              <a:rPr lang="zh-CN" altLang="en-US" sz="1200" b="1" dirty="0">
                <a:latin typeface="微软雅黑" charset="-122"/>
                <a:ea typeface="微软雅黑" charset="-122"/>
              </a:rPr>
              <a:t>年荷英打败西班牙无敌舰队取得海上优势</a:t>
            </a:r>
            <a:r>
              <a:rPr lang="zh-CN" altLang="en-US" sz="1400" dirty="0"/>
              <a:t> </a:t>
            </a:r>
          </a:p>
        </p:txBody>
      </p:sp>
      <p:sp>
        <p:nvSpPr>
          <p:cNvPr id="157740" name="Rectangle 44"/>
          <p:cNvSpPr>
            <a:spLocks noChangeArrowheads="1"/>
          </p:cNvSpPr>
          <p:nvPr/>
        </p:nvSpPr>
        <p:spPr bwMode="auto">
          <a:xfrm>
            <a:off x="5508104" y="3003550"/>
            <a:ext cx="3062809"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defRPr/>
            </a:pPr>
            <a:r>
              <a:rPr lang="zh-CN" altLang="en-US" sz="1200" b="1" dirty="0">
                <a:latin typeface="微软雅黑" charset="-122"/>
                <a:ea typeface="微软雅黑" charset="-122"/>
              </a:rPr>
              <a:t>占领了马来半岛的大泥及爪哇的巴达维亚</a:t>
            </a:r>
            <a:r>
              <a:rPr lang="zh-CN" altLang="en-US" dirty="0"/>
              <a:t> </a:t>
            </a:r>
          </a:p>
        </p:txBody>
      </p:sp>
      <p:sp>
        <p:nvSpPr>
          <p:cNvPr id="157741" name="Rectangle 45"/>
          <p:cNvSpPr>
            <a:spLocks noChangeArrowheads="1"/>
          </p:cNvSpPr>
          <p:nvPr/>
        </p:nvSpPr>
        <p:spPr bwMode="auto">
          <a:xfrm>
            <a:off x="5530850" y="3579813"/>
            <a:ext cx="3613150" cy="27463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zh-CN" altLang="en-US" sz="1200" b="1" dirty="0">
                <a:latin typeface="微软雅黑" charset="-122"/>
                <a:ea typeface="微软雅黑" charset="-122"/>
              </a:rPr>
              <a:t>从葡萄牙人手中夺取摩鹿加岛，并窥视中国的台湾</a:t>
            </a:r>
            <a:r>
              <a:rPr lang="zh-CN" altLang="en-US" sz="1200" b="1" dirty="0">
                <a:solidFill>
                  <a:srgbClr val="04AEDA"/>
                </a:solidFill>
                <a:latin typeface="微软雅黑" charset="-122"/>
                <a:ea typeface="微软雅黑" charset="-122"/>
              </a:rPr>
              <a:t> </a:t>
            </a:r>
          </a:p>
        </p:txBody>
      </p:sp>
      <p:sp>
        <p:nvSpPr>
          <p:cNvPr id="7" name="矩形 74"/>
          <p:cNvSpPr/>
          <p:nvPr/>
        </p:nvSpPr>
        <p:spPr>
          <a:xfrm>
            <a:off x="5219700" y="4011613"/>
            <a:ext cx="3924300" cy="431800"/>
          </a:xfrm>
          <a:prstGeom prst="rect">
            <a:avLst/>
          </a:prstGeom>
          <a:solidFill>
            <a:schemeClr val="bg1"/>
          </a:solidFill>
          <a:ln w="28575">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defRPr/>
            </a:pPr>
            <a:r>
              <a:rPr lang="zh-CN" altLang="en-US" sz="1200" b="1" dirty="0">
                <a:solidFill>
                  <a:srgbClr val="04AEDA"/>
                </a:solidFill>
                <a:latin typeface="微软雅黑" charset="-122"/>
                <a:ea typeface="微软雅黑" charset="-122"/>
              </a:rPr>
              <a:t>◆</a:t>
            </a:r>
            <a:endParaRPr lang="en-US" altLang="zh-CN" sz="1200" b="1" dirty="0">
              <a:solidFill>
                <a:srgbClr val="04AEDA"/>
              </a:solidFill>
              <a:latin typeface="微软雅黑" charset="-122"/>
              <a:ea typeface="微软雅黑" charset="-122"/>
            </a:endParaRPr>
          </a:p>
        </p:txBody>
      </p:sp>
      <p:sp>
        <p:nvSpPr>
          <p:cNvPr id="8" name="矩形 74"/>
          <p:cNvSpPr/>
          <p:nvPr/>
        </p:nvSpPr>
        <p:spPr>
          <a:xfrm>
            <a:off x="5219700" y="4516438"/>
            <a:ext cx="3924300" cy="431800"/>
          </a:xfrm>
          <a:prstGeom prst="rect">
            <a:avLst/>
          </a:prstGeom>
          <a:solidFill>
            <a:schemeClr val="bg1"/>
          </a:solidFill>
          <a:ln w="28575">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defRPr/>
            </a:pPr>
            <a:r>
              <a:rPr lang="zh-CN" altLang="en-US" sz="1200" b="1" dirty="0">
                <a:solidFill>
                  <a:srgbClr val="04AEDA"/>
                </a:solidFill>
                <a:latin typeface="微软雅黑" charset="-122"/>
                <a:ea typeface="微软雅黑" charset="-122"/>
              </a:rPr>
              <a:t>◆</a:t>
            </a:r>
            <a:endParaRPr lang="en-US" altLang="zh-CN" sz="1200" b="1" dirty="0">
              <a:solidFill>
                <a:srgbClr val="04AEDA"/>
              </a:solidFill>
              <a:latin typeface="微软雅黑" charset="-122"/>
              <a:ea typeface="微软雅黑" charset="-122"/>
            </a:endParaRPr>
          </a:p>
        </p:txBody>
      </p:sp>
      <p:cxnSp>
        <p:nvCxnSpPr>
          <p:cNvPr id="9" name="直接连接符 44"/>
          <p:cNvCxnSpPr/>
          <p:nvPr/>
        </p:nvCxnSpPr>
        <p:spPr>
          <a:xfrm flipV="1">
            <a:off x="4300806" y="2743510"/>
            <a:ext cx="908135" cy="384015"/>
          </a:xfrm>
          <a:prstGeom prst="line">
            <a:avLst/>
          </a:prstGeom>
          <a:ln>
            <a:solidFill>
              <a:srgbClr val="04AEDA"/>
            </a:solidFill>
          </a:ln>
        </p:spPr>
        <p:style>
          <a:lnRef idx="1">
            <a:schemeClr val="accent2"/>
          </a:lnRef>
          <a:fillRef idx="3">
            <a:schemeClr val="accent2"/>
          </a:fillRef>
          <a:effectRef idx="2">
            <a:schemeClr val="accent2"/>
          </a:effectRef>
          <a:fontRef idx="minor">
            <a:schemeClr val="lt1"/>
          </a:fontRef>
        </p:style>
      </p:cxnSp>
      <p:cxnSp>
        <p:nvCxnSpPr>
          <p:cNvPr id="10" name="直接连接符 61"/>
          <p:cNvCxnSpPr/>
          <p:nvPr/>
        </p:nvCxnSpPr>
        <p:spPr>
          <a:xfrm>
            <a:off x="4303711" y="3171818"/>
            <a:ext cx="928693" cy="1588"/>
          </a:xfrm>
          <a:prstGeom prst="line">
            <a:avLst/>
          </a:prstGeom>
          <a:ln>
            <a:solidFill>
              <a:srgbClr val="04AEDA"/>
            </a:solidFill>
          </a:ln>
        </p:spPr>
        <p:style>
          <a:lnRef idx="1">
            <a:schemeClr val="accent2"/>
          </a:lnRef>
          <a:fillRef idx="3">
            <a:schemeClr val="accent2"/>
          </a:fillRef>
          <a:effectRef idx="2">
            <a:schemeClr val="accent2"/>
          </a:effectRef>
          <a:fontRef idx="minor">
            <a:schemeClr val="lt1"/>
          </a:fontRef>
        </p:style>
      </p:cxnSp>
      <p:cxnSp>
        <p:nvCxnSpPr>
          <p:cNvPr id="12" name="直接连接符 58"/>
          <p:cNvCxnSpPr/>
          <p:nvPr/>
        </p:nvCxnSpPr>
        <p:spPr>
          <a:xfrm>
            <a:off x="4303146" y="3255844"/>
            <a:ext cx="901154" cy="436871"/>
          </a:xfrm>
          <a:prstGeom prst="line">
            <a:avLst/>
          </a:prstGeom>
          <a:ln>
            <a:solidFill>
              <a:srgbClr val="04AEDA"/>
            </a:solidFill>
          </a:ln>
        </p:spPr>
        <p:style>
          <a:lnRef idx="1">
            <a:schemeClr val="accent2"/>
          </a:lnRef>
          <a:fillRef idx="3">
            <a:schemeClr val="accent2"/>
          </a:fillRef>
          <a:effectRef idx="2">
            <a:schemeClr val="accent2"/>
          </a:effectRef>
          <a:fontRef idx="minor">
            <a:schemeClr val="lt1"/>
          </a:fontRef>
        </p:style>
      </p:cxnSp>
      <p:sp>
        <p:nvSpPr>
          <p:cNvPr id="72748" name="Rectangle 44"/>
          <p:cNvSpPr>
            <a:spLocks noChangeArrowheads="1"/>
          </p:cNvSpPr>
          <p:nvPr/>
        </p:nvSpPr>
        <p:spPr bwMode="auto">
          <a:xfrm>
            <a:off x="5508625" y="4084250"/>
            <a:ext cx="3635375" cy="276999"/>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zh-CN" altLang="en-US" sz="1200" b="1" dirty="0" smtClean="0">
                <a:latin typeface="微软雅黑" charset="-122"/>
                <a:ea typeface="微软雅黑" charset="-122"/>
              </a:rPr>
              <a:t>英开辟用</a:t>
            </a:r>
            <a:r>
              <a:rPr lang="zh-CN" altLang="en-US" sz="1200" b="1" dirty="0">
                <a:latin typeface="微软雅黑" charset="-122"/>
                <a:ea typeface="微软雅黑" charset="-122"/>
              </a:rPr>
              <a:t>白银和孟加</a:t>
            </a:r>
            <a:r>
              <a:rPr lang="zh-CN" altLang="en-US" sz="1200" b="1" dirty="0" smtClean="0">
                <a:latin typeface="微软雅黑" charset="-122"/>
                <a:ea typeface="微软雅黑" charset="-122"/>
              </a:rPr>
              <a:t>拉棉</a:t>
            </a:r>
            <a:r>
              <a:rPr lang="zh-CN" altLang="en-US" sz="1200" b="1" dirty="0">
                <a:latin typeface="微软雅黑" charset="-122"/>
                <a:ea typeface="微软雅黑" charset="-122"/>
              </a:rPr>
              <a:t>花换取中国茶叶的贸易线 </a:t>
            </a:r>
          </a:p>
        </p:txBody>
      </p:sp>
      <p:sp>
        <p:nvSpPr>
          <p:cNvPr id="72749" name="Rectangle 45"/>
          <p:cNvSpPr>
            <a:spLocks noChangeArrowheads="1"/>
          </p:cNvSpPr>
          <p:nvPr/>
        </p:nvSpPr>
        <p:spPr bwMode="auto">
          <a:xfrm>
            <a:off x="5508105" y="4606538"/>
            <a:ext cx="3635896" cy="276999"/>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defRPr/>
            </a:pPr>
            <a:r>
              <a:rPr lang="zh-CN" altLang="en-US" sz="1200" b="1" dirty="0" smtClean="0">
                <a:latin typeface="微软雅黑" charset="-122"/>
                <a:ea typeface="微软雅黑" charset="-122"/>
              </a:rPr>
              <a:t>法在</a:t>
            </a:r>
            <a:r>
              <a:rPr lang="zh-CN" altLang="en-US" sz="1200" b="1" dirty="0">
                <a:latin typeface="微软雅黑" charset="-122"/>
                <a:ea typeface="微软雅黑" charset="-122"/>
              </a:rPr>
              <a:t>印度拥</a:t>
            </a:r>
            <a:r>
              <a:rPr lang="zh-CN" altLang="en-US" sz="1200" b="1" dirty="0" smtClean="0">
                <a:latin typeface="微软雅黑" charset="-122"/>
                <a:ea typeface="微软雅黑" charset="-122"/>
              </a:rPr>
              <a:t>有加</a:t>
            </a:r>
            <a:r>
              <a:rPr lang="zh-CN" altLang="en-US" sz="1200" b="1" dirty="0">
                <a:latin typeface="微软雅黑" charset="-122"/>
                <a:ea typeface="微软雅黑" charset="-122"/>
              </a:rPr>
              <a:t>尔各答附近</a:t>
            </a:r>
            <a:r>
              <a:rPr lang="zh-CN" altLang="en-US" sz="1200" b="1" dirty="0" smtClean="0">
                <a:latin typeface="微软雅黑" charset="-122"/>
                <a:ea typeface="微软雅黑" charset="-122"/>
              </a:rPr>
              <a:t>的本</a:t>
            </a:r>
            <a:r>
              <a:rPr lang="zh-CN" altLang="en-US" sz="1200" b="1" dirty="0">
                <a:latin typeface="微软雅黑" charset="-122"/>
                <a:ea typeface="微软雅黑" charset="-122"/>
              </a:rPr>
              <a:t>地治里 </a:t>
            </a:r>
          </a:p>
        </p:txBody>
      </p:sp>
      <p:sp>
        <p:nvSpPr>
          <p:cNvPr id="72753" name="Rectangle 49"/>
          <p:cNvSpPr>
            <a:spLocks noChangeArrowheads="1"/>
          </p:cNvSpPr>
          <p:nvPr/>
        </p:nvSpPr>
        <p:spPr bwMode="auto">
          <a:xfrm>
            <a:off x="0" y="555526"/>
            <a:ext cx="3024187" cy="3667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altLang="zh-CN" b="1" dirty="0" smtClean="0">
                <a:latin typeface="微软雅黑" pitchFamily="34" charset="-122"/>
                <a:ea typeface="微软雅黑" pitchFamily="34" charset="-122"/>
                <a:sym typeface="Wingdings"/>
              </a:rPr>
              <a:t> </a:t>
            </a:r>
            <a:r>
              <a:rPr lang="zh-CN" altLang="en-US" b="1" dirty="0" smtClean="0">
                <a:latin typeface="微软雅黑" pitchFamily="34" charset="-122"/>
                <a:ea typeface="微软雅黑" pitchFamily="34" charset="-122"/>
              </a:rPr>
              <a:t>欧</a:t>
            </a:r>
            <a:r>
              <a:rPr lang="zh-CN" altLang="en-US" b="1" dirty="0">
                <a:latin typeface="微软雅黑" pitchFamily="34" charset="-122"/>
                <a:ea typeface="微软雅黑" pitchFamily="34" charset="-122"/>
              </a:rPr>
              <a:t>洲早期的海外扩张活动</a:t>
            </a:r>
          </a:p>
        </p:txBody>
      </p:sp>
      <p:sp>
        <p:nvSpPr>
          <p:cNvPr id="33835" name="Line 41"/>
          <p:cNvSpPr>
            <a:spLocks noChangeShapeType="1"/>
          </p:cNvSpPr>
          <p:nvPr/>
        </p:nvSpPr>
        <p:spPr bwMode="auto">
          <a:xfrm flipV="1">
            <a:off x="4284663" y="4084638"/>
            <a:ext cx="935037" cy="214312"/>
          </a:xfrm>
          <a:prstGeom prst="line">
            <a:avLst/>
          </a:prstGeom>
          <a:noFill/>
          <a:ln w="9525">
            <a:solidFill>
              <a:srgbClr val="04AEDA"/>
            </a:solidFill>
            <a:round/>
            <a:headEnd/>
            <a:tailEnd/>
          </a:ln>
          <a:effectLst>
            <a:prstShdw prst="shdw17" dist="17961" dir="2700000">
              <a:srgbClr val="026883"/>
            </a:prstShdw>
          </a:effectLst>
        </p:spPr>
        <p:txBody>
          <a:bodyPr/>
          <a:lstStyle/>
          <a:p>
            <a:endParaRPr lang="zh-CN" altLang="en-US"/>
          </a:p>
        </p:txBody>
      </p:sp>
      <p:sp>
        <p:nvSpPr>
          <p:cNvPr id="33836" name="Line 42"/>
          <p:cNvSpPr>
            <a:spLocks noChangeShapeType="1"/>
          </p:cNvSpPr>
          <p:nvPr/>
        </p:nvSpPr>
        <p:spPr bwMode="auto">
          <a:xfrm>
            <a:off x="4284663" y="4300538"/>
            <a:ext cx="935037" cy="431800"/>
          </a:xfrm>
          <a:prstGeom prst="line">
            <a:avLst/>
          </a:prstGeom>
          <a:noFill/>
          <a:ln w="9525">
            <a:solidFill>
              <a:srgbClr val="04AEDA"/>
            </a:solidFill>
            <a:round/>
            <a:headEnd/>
            <a:tailEnd/>
          </a:ln>
          <a:effectLst>
            <a:prstShdw prst="shdw17" dist="17961" dir="2700000">
              <a:srgbClr val="026883"/>
            </a:prstShdw>
          </a:effectLst>
        </p:spPr>
        <p:txBody>
          <a:bodyPr/>
          <a:lstStyle/>
          <a:p>
            <a:endParaRPr lang="zh-CN" altLang="en-US"/>
          </a:p>
        </p:txBody>
      </p:sp>
      <p:pic>
        <p:nvPicPr>
          <p:cNvPr id="33837" name="Picture 9" descr="C:\Users\iamisis\Desktop\MetroStation_2.0_XiaZaiBa\metrostation_by_yankoa-d312tty\PNG\Navigation\blue\MB_0014_world1.png"/>
          <p:cNvPicPr>
            <a:picLocks noChangeAspect="1" noChangeArrowheads="1"/>
          </p:cNvPicPr>
          <p:nvPr/>
        </p:nvPicPr>
        <p:blipFill>
          <a:blip r:embed="rId2" cstate="print"/>
          <a:srcRect/>
          <a:stretch>
            <a:fillRect/>
          </a:stretch>
        </p:blipFill>
        <p:spPr bwMode="auto">
          <a:xfrm>
            <a:off x="323850" y="2202532"/>
            <a:ext cx="2159918" cy="2159918"/>
          </a:xfrm>
          <a:prstGeom prst="rect">
            <a:avLst/>
          </a:prstGeom>
          <a:noFill/>
          <a:ln w="9525">
            <a:noFill/>
            <a:miter lim="800000"/>
            <a:headEnd/>
            <a:tailEnd/>
          </a:ln>
        </p:spPr>
      </p:pic>
      <p:sp>
        <p:nvSpPr>
          <p:cNvPr id="72757" name="Rectangle 53"/>
          <p:cNvSpPr>
            <a:spLocks noChangeArrowheads="1"/>
          </p:cNvSpPr>
          <p:nvPr/>
        </p:nvSpPr>
        <p:spPr bwMode="auto">
          <a:xfrm>
            <a:off x="1115616" y="2427734"/>
            <a:ext cx="695325" cy="396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2000" b="1" dirty="0">
                <a:latin typeface="微软雅黑" pitchFamily="34" charset="-122"/>
                <a:ea typeface="微软雅黑" pitchFamily="34" charset="-122"/>
              </a:rPr>
              <a:t>国际</a:t>
            </a:r>
          </a:p>
        </p:txBody>
      </p:sp>
      <p:sp>
        <p:nvSpPr>
          <p:cNvPr id="72758" name="Rectangle 54"/>
          <p:cNvSpPr>
            <a:spLocks noChangeArrowheads="1"/>
          </p:cNvSpPr>
          <p:nvPr/>
        </p:nvSpPr>
        <p:spPr bwMode="auto">
          <a:xfrm>
            <a:off x="1115616" y="3579862"/>
            <a:ext cx="695325" cy="396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2000" b="1" dirty="0">
                <a:latin typeface="微软雅黑" pitchFamily="34" charset="-122"/>
                <a:ea typeface="微软雅黑" pitchFamily="34" charset="-122"/>
              </a:rPr>
              <a:t>背景</a:t>
            </a:r>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58"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11</a:t>
            </a:r>
            <a:endParaRPr lang="es-ES" altLang="zh-CN" sz="1200" b="1">
              <a:solidFill>
                <a:srgbClr val="04AEDA"/>
              </a:solidFill>
              <a:latin typeface="Calibri" pitchFamily="34" charset="0"/>
            </a:endParaRPr>
          </a:p>
        </p:txBody>
      </p:sp>
      <p:cxnSp>
        <p:nvCxnSpPr>
          <p:cNvPr id="36" name="直接连接符 35"/>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42360"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142361" name="内容占位符 2"/>
          <p:cNvSpPr txBox="1">
            <a:spLocks/>
          </p:cNvSpPr>
          <p:nvPr/>
        </p:nvSpPr>
        <p:spPr bwMode="auto">
          <a:xfrm>
            <a:off x="3571875" y="1000125"/>
            <a:ext cx="5072063" cy="3571875"/>
          </a:xfrm>
          <a:prstGeom prst="rect">
            <a:avLst/>
          </a:prstGeom>
          <a:noFill/>
          <a:ln w="9525">
            <a:noFill/>
            <a:miter lim="800000"/>
            <a:headEnd/>
            <a:tailEnd/>
          </a:ln>
        </p:spPr>
        <p:txBody>
          <a:bodyPr anchor="b"/>
          <a:lstStyle/>
          <a:p>
            <a:pPr>
              <a:lnSpc>
                <a:spcPct val="150000"/>
              </a:lnSpc>
              <a:spcBef>
                <a:spcPct val="20000"/>
              </a:spcBef>
            </a:pPr>
            <a:endParaRPr lang="en-US" altLang="zh-CN" sz="1600">
              <a:latin typeface="微软雅黑"/>
              <a:ea typeface="微软雅黑"/>
              <a:cs typeface="微软雅黑"/>
            </a:endParaRPr>
          </a:p>
        </p:txBody>
      </p:sp>
      <p:sp>
        <p:nvSpPr>
          <p:cNvPr id="142362" name="矩形 9"/>
          <p:cNvSpPr>
            <a:spLocks noChangeArrowheads="1"/>
          </p:cNvSpPr>
          <p:nvPr/>
        </p:nvSpPr>
        <p:spPr bwMode="auto">
          <a:xfrm>
            <a:off x="214313" y="142875"/>
            <a:ext cx="2605200" cy="425758"/>
          </a:xfrm>
          <a:prstGeom prst="rect">
            <a:avLst/>
          </a:prstGeom>
          <a:noFill/>
          <a:ln w="9525">
            <a:noFill/>
            <a:miter lim="800000"/>
            <a:headEnd/>
            <a:tailEnd/>
          </a:ln>
        </p:spPr>
        <p:txBody>
          <a:bodyPr wrap="none">
            <a:spAutoFit/>
          </a:bodyPr>
          <a:lstStyle/>
          <a:p>
            <a:pPr>
              <a:lnSpc>
                <a:spcPts val="2563"/>
              </a:lnSpc>
            </a:pPr>
            <a:r>
              <a:rPr lang="zh-CN" altLang="en-US" sz="2400" b="1" dirty="0">
                <a:latin typeface="微软雅黑" pitchFamily="34" charset="-122"/>
                <a:ea typeface="微软雅黑" pitchFamily="34" charset="-122"/>
              </a:rPr>
              <a:t>第三</a:t>
            </a:r>
            <a:r>
              <a:rPr lang="zh-CN" altLang="en-US" sz="2400" b="1" dirty="0" smtClean="0">
                <a:latin typeface="微软雅黑" pitchFamily="34" charset="-122"/>
                <a:ea typeface="微软雅黑" pitchFamily="34" charset="-122"/>
              </a:rPr>
              <a:t>节   </a:t>
            </a:r>
            <a:r>
              <a:rPr lang="zh-CN" altLang="en-US" sz="2400" b="1" dirty="0">
                <a:latin typeface="微软雅黑" pitchFamily="34" charset="-122"/>
                <a:ea typeface="微软雅黑" pitchFamily="34" charset="-122"/>
              </a:rPr>
              <a:t>西学东渐</a:t>
            </a:r>
            <a:endParaRPr lang="en-US" altLang="zh-CN" sz="2400" b="1" dirty="0">
              <a:latin typeface="微软雅黑" pitchFamily="34" charset="-122"/>
              <a:ea typeface="微软雅黑" pitchFamily="34" charset="-122"/>
            </a:endParaRPr>
          </a:p>
        </p:txBody>
      </p:sp>
      <p:sp>
        <p:nvSpPr>
          <p:cNvPr id="142363" name="矩形 10"/>
          <p:cNvSpPr>
            <a:spLocks noChangeArrowheads="1"/>
          </p:cNvSpPr>
          <p:nvPr/>
        </p:nvSpPr>
        <p:spPr bwMode="auto">
          <a:xfrm>
            <a:off x="179512" y="627534"/>
            <a:ext cx="2305439" cy="369332"/>
          </a:xfrm>
          <a:prstGeom prst="rect">
            <a:avLst/>
          </a:prstGeom>
          <a:noFill/>
          <a:ln w="9525">
            <a:noFill/>
            <a:miter lim="800000"/>
            <a:headEnd/>
            <a:tailEnd/>
          </a:ln>
        </p:spPr>
        <p:txBody>
          <a:bodyPr wrap="none">
            <a:spAutoFit/>
          </a:bodyPr>
          <a:lstStyle/>
          <a:p>
            <a:r>
              <a:rPr lang="zh-CN" altLang="en-US" dirty="0" smtClean="0">
                <a:latin typeface="微软雅黑"/>
                <a:ea typeface="微软雅黑"/>
                <a:cs typeface="微软雅黑"/>
                <a:sym typeface="Wingdings"/>
              </a:rPr>
              <a:t> </a:t>
            </a:r>
            <a:r>
              <a:rPr lang="zh-CN" altLang="en-US" b="1" dirty="0" smtClean="0">
                <a:latin typeface="微软雅黑"/>
                <a:ea typeface="微软雅黑"/>
                <a:cs typeface="微软雅黑"/>
              </a:rPr>
              <a:t>清</a:t>
            </a:r>
            <a:r>
              <a:rPr lang="zh-CN" altLang="en-US" b="1" dirty="0">
                <a:latin typeface="微软雅黑"/>
                <a:ea typeface="微软雅黑"/>
                <a:cs typeface="微软雅黑"/>
              </a:rPr>
              <a:t>初天主教的传播</a:t>
            </a:r>
          </a:p>
        </p:txBody>
      </p:sp>
      <p:pic>
        <p:nvPicPr>
          <p:cNvPr id="142364" name="Picture 24" descr="http://a1.att.hudong.com/40/40/01300000203503125986406928554.jpg"/>
          <p:cNvPicPr>
            <a:picLocks noChangeAspect="1" noChangeArrowheads="1"/>
          </p:cNvPicPr>
          <p:nvPr/>
        </p:nvPicPr>
        <p:blipFill>
          <a:blip r:embed="rId3" cstate="print"/>
          <a:srcRect/>
          <a:stretch>
            <a:fillRect/>
          </a:stretch>
        </p:blipFill>
        <p:spPr bwMode="auto">
          <a:xfrm>
            <a:off x="6500813" y="214313"/>
            <a:ext cx="2257425" cy="2590800"/>
          </a:xfrm>
          <a:prstGeom prst="rect">
            <a:avLst/>
          </a:prstGeom>
          <a:noFill/>
          <a:ln w="9525">
            <a:noFill/>
            <a:miter lim="800000"/>
            <a:headEnd/>
            <a:tailEnd/>
          </a:ln>
        </p:spPr>
      </p:pic>
      <p:sp>
        <p:nvSpPr>
          <p:cNvPr id="142365" name="矩形 11"/>
          <p:cNvSpPr>
            <a:spLocks noChangeArrowheads="1"/>
          </p:cNvSpPr>
          <p:nvPr/>
        </p:nvSpPr>
        <p:spPr bwMode="auto">
          <a:xfrm>
            <a:off x="395288" y="987425"/>
            <a:ext cx="6121400" cy="2006600"/>
          </a:xfrm>
          <a:prstGeom prst="rect">
            <a:avLst/>
          </a:prstGeom>
          <a:noFill/>
          <a:ln w="9525">
            <a:noFill/>
            <a:miter lim="800000"/>
            <a:headEnd/>
            <a:tailEnd/>
          </a:ln>
        </p:spPr>
        <p:txBody>
          <a:bodyPr>
            <a:spAutoFit/>
          </a:bodyPr>
          <a:lstStyle/>
          <a:p>
            <a:pPr>
              <a:lnSpc>
                <a:spcPct val="150000"/>
              </a:lnSpc>
            </a:pPr>
            <a:r>
              <a:rPr lang="zh-CN" altLang="en-US" sz="1200" dirty="0">
                <a:latin typeface="微软雅黑"/>
                <a:ea typeface="微软雅黑"/>
                <a:cs typeface="微软雅黑"/>
              </a:rPr>
              <a:t>   </a:t>
            </a:r>
            <a:r>
              <a:rPr lang="zh-CN" altLang="en-US" sz="1200" dirty="0" smtClean="0">
                <a:latin typeface="微软雅黑"/>
                <a:ea typeface="微软雅黑"/>
                <a:cs typeface="微软雅黑"/>
              </a:rPr>
              <a:t>   </a:t>
            </a:r>
            <a:r>
              <a:rPr lang="zh-CN" altLang="en-US" sz="1400" b="1" dirty="0">
                <a:latin typeface="微软雅黑"/>
                <a:ea typeface="微软雅黑"/>
                <a:cs typeface="微软雅黑"/>
              </a:rPr>
              <a:t>汤若望原名约翰 </a:t>
            </a:r>
            <a:r>
              <a:rPr lang="en-US" altLang="zh-CN" sz="1400" b="1" dirty="0">
                <a:latin typeface="微软雅黑"/>
                <a:ea typeface="微软雅黑"/>
                <a:cs typeface="微软雅黑"/>
              </a:rPr>
              <a:t>· </a:t>
            </a:r>
            <a:r>
              <a:rPr lang="zh-CN" altLang="en-US" sz="1400" b="1" dirty="0">
                <a:latin typeface="微软雅黑"/>
                <a:ea typeface="微软雅黑"/>
                <a:cs typeface="微软雅黑"/>
              </a:rPr>
              <a:t>亚当 </a:t>
            </a:r>
            <a:r>
              <a:rPr lang="en-US" altLang="zh-CN" sz="1400" b="1" dirty="0">
                <a:latin typeface="微软雅黑"/>
                <a:ea typeface="微软雅黑"/>
                <a:cs typeface="微软雅黑"/>
              </a:rPr>
              <a:t>· </a:t>
            </a:r>
            <a:r>
              <a:rPr lang="zh-CN" altLang="en-US" sz="1400" b="1" dirty="0">
                <a:latin typeface="微软雅黑"/>
                <a:ea typeface="微软雅黑"/>
                <a:cs typeface="微软雅黑"/>
              </a:rPr>
              <a:t>沙尔</a:t>
            </a:r>
            <a:r>
              <a:rPr lang="en-US" altLang="zh-CN" sz="1400" b="1" dirty="0">
                <a:latin typeface="微软雅黑"/>
                <a:ea typeface="微软雅黑"/>
                <a:cs typeface="微软雅黑"/>
              </a:rPr>
              <a:t>· </a:t>
            </a:r>
            <a:r>
              <a:rPr lang="zh-CN" altLang="en-US" sz="1400" b="1" dirty="0">
                <a:latin typeface="微软雅黑"/>
                <a:ea typeface="微软雅黑"/>
                <a:cs typeface="微软雅黑"/>
              </a:rPr>
              <a:t>封 </a:t>
            </a:r>
            <a:r>
              <a:rPr lang="en-US" altLang="zh-CN" sz="1400" b="1" dirty="0">
                <a:latin typeface="微软雅黑"/>
                <a:ea typeface="微软雅黑"/>
                <a:cs typeface="微软雅黑"/>
              </a:rPr>
              <a:t>·</a:t>
            </a:r>
            <a:r>
              <a:rPr lang="zh-CN" altLang="en-US" sz="1400" b="1" dirty="0">
                <a:latin typeface="微软雅黑"/>
                <a:ea typeface="微软雅黑"/>
                <a:cs typeface="微软雅黑"/>
              </a:rPr>
              <a:t>白尔，德国科隆人。</a:t>
            </a:r>
            <a:r>
              <a:rPr lang="en-US" altLang="en-US" sz="1400" b="1" dirty="0">
                <a:latin typeface="微软雅黑"/>
                <a:ea typeface="微软雅黑"/>
                <a:cs typeface="微软雅黑"/>
              </a:rPr>
              <a:t>1611</a:t>
            </a:r>
            <a:r>
              <a:rPr lang="zh-CN" altLang="en-US" sz="1400" b="1" dirty="0">
                <a:latin typeface="微软雅黑"/>
                <a:ea typeface="微软雅黑"/>
                <a:cs typeface="微软雅黑"/>
              </a:rPr>
              <a:t>年入耶稣会，</a:t>
            </a:r>
            <a:r>
              <a:rPr lang="en-US" altLang="en-US" sz="1400" b="1" dirty="0">
                <a:latin typeface="微软雅黑"/>
                <a:ea typeface="微软雅黑"/>
                <a:cs typeface="微软雅黑"/>
              </a:rPr>
              <a:t>1617</a:t>
            </a:r>
            <a:r>
              <a:rPr lang="zh-CN" altLang="en-US" sz="1400" b="1" dirty="0">
                <a:latin typeface="微软雅黑"/>
                <a:ea typeface="微软雅黑"/>
                <a:cs typeface="微软雅黑"/>
              </a:rPr>
              <a:t>年毕业于罗马学院，即被升为神甫。</a:t>
            </a:r>
            <a:r>
              <a:rPr lang="en-US" altLang="en-US" sz="1400" b="1" dirty="0">
                <a:latin typeface="微软雅黑"/>
                <a:ea typeface="微软雅黑"/>
                <a:cs typeface="微软雅黑"/>
              </a:rPr>
              <a:t>1622</a:t>
            </a:r>
            <a:r>
              <a:rPr lang="zh-CN" altLang="en-US" sz="1400" b="1" dirty="0">
                <a:latin typeface="微软雅黑"/>
                <a:ea typeface="微软雅黑"/>
                <a:cs typeface="微软雅黑"/>
              </a:rPr>
              <a:t>年，他随金尼格传教团来华，先在北京学习汉语，后到西安传教。</a:t>
            </a:r>
            <a:r>
              <a:rPr lang="en-US" altLang="en-US" sz="1400" b="1" dirty="0">
                <a:latin typeface="微软雅黑"/>
                <a:ea typeface="微软雅黑"/>
                <a:cs typeface="微软雅黑"/>
              </a:rPr>
              <a:t>1644</a:t>
            </a:r>
            <a:r>
              <a:rPr lang="zh-CN" altLang="en-US" sz="1400" b="1" dirty="0">
                <a:latin typeface="微软雅黑"/>
                <a:ea typeface="微软雅黑"/>
                <a:cs typeface="微软雅黑"/>
              </a:rPr>
              <a:t>年</a:t>
            </a:r>
            <a:r>
              <a:rPr lang="en-US" altLang="en-US" sz="1400" b="1" dirty="0">
                <a:latin typeface="微软雅黑"/>
                <a:ea typeface="微软雅黑"/>
                <a:cs typeface="微软雅黑"/>
              </a:rPr>
              <a:t>5</a:t>
            </a:r>
            <a:r>
              <a:rPr lang="zh-CN" altLang="en-US" sz="1400" b="1" dirty="0">
                <a:latin typeface="微软雅黑"/>
                <a:ea typeface="微软雅黑"/>
                <a:cs typeface="微软雅黑"/>
              </a:rPr>
              <a:t>月，清军入京，诺大的紫禁城只剩下汤若望。后汤若望受到清王朝顺治皇帝的重视和信任，与龙华民奉命“依西洋新法“测验天象，改定历法。顺治皇帝把汤若望编的历法定为</a:t>
            </a:r>
            <a:r>
              <a:rPr lang="en-US" altLang="zh-CN" sz="1400" b="1" dirty="0">
                <a:latin typeface="微软雅黑"/>
                <a:ea typeface="微软雅黑"/>
                <a:cs typeface="微软雅黑"/>
              </a:rPr>
              <a:t>《</a:t>
            </a:r>
            <a:r>
              <a:rPr lang="zh-CN" altLang="en-US" sz="1400" b="1" dirty="0">
                <a:latin typeface="微软雅黑"/>
                <a:ea typeface="微软雅黑"/>
                <a:cs typeface="微软雅黑"/>
              </a:rPr>
              <a:t>时宪历</a:t>
            </a:r>
            <a:r>
              <a:rPr lang="en-US" altLang="zh-CN" sz="1400" b="1" dirty="0">
                <a:latin typeface="微软雅黑"/>
                <a:ea typeface="微软雅黑"/>
                <a:cs typeface="微软雅黑"/>
              </a:rPr>
              <a:t>》</a:t>
            </a:r>
            <a:r>
              <a:rPr lang="zh-CN" altLang="en-US" sz="1400" b="1" dirty="0">
                <a:latin typeface="微软雅黑"/>
                <a:ea typeface="微软雅黑"/>
                <a:cs typeface="微软雅黑"/>
              </a:rPr>
              <a:t>，即刻颁行。从</a:t>
            </a:r>
            <a:r>
              <a:rPr lang="en-US" altLang="en-US" sz="1400" b="1" dirty="0">
                <a:latin typeface="微软雅黑"/>
                <a:ea typeface="微软雅黑"/>
                <a:cs typeface="微软雅黑"/>
              </a:rPr>
              <a:t>1644</a:t>
            </a:r>
            <a:r>
              <a:rPr lang="zh-CN" altLang="en-US" sz="1400" b="1" dirty="0">
                <a:latin typeface="微软雅黑"/>
                <a:ea typeface="微软雅黑"/>
                <a:cs typeface="微软雅黑"/>
              </a:rPr>
              <a:t>年</a:t>
            </a:r>
            <a:r>
              <a:rPr lang="en-US" altLang="en-US" sz="1400" b="1" dirty="0">
                <a:latin typeface="微软雅黑"/>
                <a:ea typeface="微软雅黑"/>
                <a:cs typeface="微软雅黑"/>
              </a:rPr>
              <a:t>11</a:t>
            </a:r>
            <a:r>
              <a:rPr lang="zh-CN" altLang="en-US" sz="1400" b="1" dirty="0">
                <a:latin typeface="微软雅黑"/>
                <a:ea typeface="微软雅黑"/>
                <a:cs typeface="微软雅黑"/>
              </a:rPr>
              <a:t>月起，钦天监印信由汤若望掌</a:t>
            </a:r>
            <a:r>
              <a:rPr lang="zh-CN" altLang="en-US" sz="1400" b="1" dirty="0" smtClean="0">
                <a:latin typeface="微软雅黑"/>
                <a:ea typeface="微软雅黑"/>
                <a:cs typeface="微软雅黑"/>
              </a:rPr>
              <a:t>管。</a:t>
            </a:r>
            <a:endParaRPr lang="zh-CN" altLang="en-US" sz="1400" b="1" dirty="0">
              <a:latin typeface="微软雅黑"/>
              <a:ea typeface="微软雅黑"/>
              <a:cs typeface="微软雅黑"/>
            </a:endParaRPr>
          </a:p>
        </p:txBody>
      </p:sp>
      <p:sp>
        <p:nvSpPr>
          <p:cNvPr id="142366" name="AutoShape 32"/>
          <p:cNvSpPr>
            <a:spLocks noChangeArrowheads="1"/>
          </p:cNvSpPr>
          <p:nvPr/>
        </p:nvSpPr>
        <p:spPr bwMode="auto">
          <a:xfrm>
            <a:off x="107504" y="3363838"/>
            <a:ext cx="1295400" cy="1081087"/>
          </a:xfrm>
          <a:prstGeom prst="plus">
            <a:avLst>
              <a:gd name="adj" fmla="val 25000"/>
            </a:avLst>
          </a:prstGeom>
          <a:solidFill>
            <a:srgbClr val="04AEDA"/>
          </a:solidFill>
          <a:ln w="9525">
            <a:noFill/>
            <a:miter lim="800000"/>
            <a:headEnd/>
            <a:tailEnd/>
          </a:ln>
          <a:effectLst>
            <a:prstShdw prst="shdw17" dist="17961" dir="2700000">
              <a:srgbClr val="026883"/>
            </a:prstShdw>
          </a:effectLst>
        </p:spPr>
        <p:txBody>
          <a:bodyPr wrap="none" anchor="ctr"/>
          <a:lstStyle/>
          <a:p>
            <a:pPr algn="ctr"/>
            <a:r>
              <a:rPr lang="zh-CN" altLang="en-US" b="1">
                <a:solidFill>
                  <a:schemeClr val="bg1"/>
                </a:solidFill>
              </a:rPr>
              <a:t>生平</a:t>
            </a:r>
          </a:p>
        </p:txBody>
      </p:sp>
      <p:sp>
        <p:nvSpPr>
          <p:cNvPr id="142369" name="Rectangle 33"/>
          <p:cNvSpPr>
            <a:spLocks noChangeArrowheads="1"/>
          </p:cNvSpPr>
          <p:nvPr/>
        </p:nvSpPr>
        <p:spPr bwMode="auto">
          <a:xfrm>
            <a:off x="395288" y="2932113"/>
            <a:ext cx="8718550" cy="104933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50000"/>
              </a:lnSpc>
              <a:defRPr/>
            </a:pPr>
            <a:r>
              <a:rPr lang="zh-CN" altLang="en-US" sz="1400" b="1">
                <a:latin typeface="微软雅黑" charset="-122"/>
                <a:ea typeface="微软雅黑" charset="-122"/>
              </a:rPr>
              <a:t>先后被授予太常寺少卿、通议大夫、光禄大夫等官职。</a:t>
            </a:r>
            <a:r>
              <a:rPr lang="en-US" altLang="en-US" sz="1400" b="1">
                <a:latin typeface="微软雅黑" charset="-122"/>
                <a:ea typeface="微软雅黑" charset="-122"/>
              </a:rPr>
              <a:t>1654</a:t>
            </a:r>
            <a:r>
              <a:rPr lang="zh-CN" altLang="en-US" sz="1400" b="1">
                <a:latin typeface="微软雅黑" charset="-122"/>
                <a:ea typeface="微软雅黑" charset="-122"/>
              </a:rPr>
              <a:t>年，他正式成为清朝钦天监第一任外国人监正，</a:t>
            </a:r>
          </a:p>
          <a:p>
            <a:pPr>
              <a:lnSpc>
                <a:spcPct val="150000"/>
              </a:lnSpc>
              <a:defRPr/>
            </a:pPr>
            <a:r>
              <a:rPr lang="zh-CN" altLang="en-US" sz="1400" b="1">
                <a:latin typeface="微软雅黑" charset="-122"/>
                <a:ea typeface="微软雅黑" charset="-122"/>
              </a:rPr>
              <a:t>              并被赐”通玄教师“称号。后在康熙主政前，被辅政大臣鳌拜赐死，后因北京郊区发生地震，</a:t>
            </a:r>
          </a:p>
          <a:p>
            <a:pPr>
              <a:lnSpc>
                <a:spcPct val="150000"/>
              </a:lnSpc>
              <a:defRPr/>
            </a:pPr>
            <a:r>
              <a:rPr lang="zh-CN" altLang="en-US" sz="1400" b="1">
                <a:latin typeface="微软雅黑" charset="-122"/>
                <a:ea typeface="微软雅黑" charset="-122"/>
              </a:rPr>
              <a:t>              经请示太皇太后，命令开释教士，汤若望免处，</a:t>
            </a:r>
            <a:r>
              <a:rPr lang="en-US" altLang="zh-CN" sz="1400" b="1">
                <a:latin typeface="微软雅黑" charset="-122"/>
                <a:ea typeface="微软雅黑" charset="-122"/>
              </a:rPr>
              <a:t>1666</a:t>
            </a:r>
            <a:r>
              <a:rPr lang="zh-CN" altLang="en-US" sz="1400" b="1">
                <a:latin typeface="微软雅黑" charset="-122"/>
                <a:ea typeface="微软雅黑" charset="-122"/>
              </a:rPr>
              <a:t>年在宣武门天主堂南堂去世。</a:t>
            </a:r>
            <a:endParaRPr lang="zh-CN" altLang="en-US"/>
          </a:p>
        </p:txBody>
      </p:sp>
      <p:pic>
        <p:nvPicPr>
          <p:cNvPr id="142338" name="DefaultOcx"/>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2339" name="HTML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2340" name="HTMLHidden2"/>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2341" name="HTMLHidden3"/>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2342" name="HTMLHidden4"/>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2343" name="HTMLHidden5"/>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2344" name="HTMLHidden6"/>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2345" name="HTMLHidden7"/>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2346" name="HTMLHidden8"/>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2347" name="HTMLHidden9"/>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5"/>
          <p:cNvSpPr txBox="1">
            <a:spLocks noChangeArrowheads="1"/>
          </p:cNvSpPr>
          <p:nvPr/>
        </p:nvSpPr>
        <p:spPr bwMode="auto">
          <a:xfrm>
            <a:off x="560388" y="193675"/>
            <a:ext cx="2555875" cy="417513"/>
          </a:xfrm>
          <a:prstGeom prst="rect">
            <a:avLst/>
          </a:prstGeom>
          <a:noFill/>
          <a:ln w="9525">
            <a:noFill/>
            <a:miter lim="800000"/>
            <a:headEnd/>
            <a:tailEnd/>
          </a:ln>
        </p:spPr>
        <p:txBody>
          <a:bodyPr>
            <a:spAutoFit/>
          </a:bodyPr>
          <a:lstStyle/>
          <a:p>
            <a:pPr>
              <a:lnSpc>
                <a:spcPts val="2563"/>
              </a:lnSpc>
            </a:pPr>
            <a:endParaRPr lang="en-US" altLang="zh-CN" sz="2800">
              <a:latin typeface="微软雅黑"/>
              <a:ea typeface="微软雅黑"/>
              <a:cs typeface="微软雅黑"/>
            </a:endParaRPr>
          </a:p>
        </p:txBody>
      </p:sp>
      <p:sp>
        <p:nvSpPr>
          <p:cNvPr id="80899"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39" name="直接连接符 38"/>
          <p:cNvCxnSpPr/>
          <p:nvPr/>
        </p:nvCxnSpPr>
        <p:spPr>
          <a:xfrm flipH="1">
            <a:off x="214313" y="571500"/>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60782" name="Rectangle 14"/>
          <p:cNvSpPr>
            <a:spLocks noChangeArrowheads="1"/>
          </p:cNvSpPr>
          <p:nvPr/>
        </p:nvSpPr>
        <p:spPr bwMode="auto">
          <a:xfrm>
            <a:off x="250825" y="123825"/>
            <a:ext cx="3097213" cy="46166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zh-CN" altLang="en-US" sz="2400" b="1" dirty="0">
                <a:latin typeface="微软雅黑" pitchFamily="34" charset="-122"/>
                <a:ea typeface="微软雅黑" pitchFamily="34" charset="-122"/>
              </a:rPr>
              <a:t>第三节 </a:t>
            </a:r>
            <a:r>
              <a:rPr lang="zh-CN" altLang="en-US" sz="2400" b="1" dirty="0" smtClean="0">
                <a:latin typeface="微软雅黑" pitchFamily="34" charset="-122"/>
                <a:ea typeface="微软雅黑" pitchFamily="34" charset="-122"/>
              </a:rPr>
              <a:t>   </a:t>
            </a:r>
            <a:r>
              <a:rPr lang="zh-CN" altLang="en-US" sz="2400" b="1" dirty="0">
                <a:latin typeface="微软雅黑" pitchFamily="34" charset="-122"/>
                <a:ea typeface="微软雅黑" pitchFamily="34" charset="-122"/>
              </a:rPr>
              <a:t>西学东渐</a:t>
            </a:r>
          </a:p>
        </p:txBody>
      </p:sp>
      <p:sp>
        <p:nvSpPr>
          <p:cNvPr id="160784" name="Rectangle 16"/>
          <p:cNvSpPr>
            <a:spLocks noChangeArrowheads="1"/>
          </p:cNvSpPr>
          <p:nvPr/>
        </p:nvSpPr>
        <p:spPr bwMode="auto">
          <a:xfrm>
            <a:off x="250825" y="700088"/>
            <a:ext cx="2069797"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smtClean="0">
                <a:sym typeface="Wingdings"/>
              </a:rPr>
              <a:t> </a:t>
            </a:r>
            <a:r>
              <a:rPr lang="zh-CN" altLang="en-US" b="1" dirty="0" smtClean="0">
                <a:latin typeface="微软雅黑" pitchFamily="34" charset="-122"/>
                <a:ea typeface="微软雅黑" pitchFamily="34" charset="-122"/>
              </a:rPr>
              <a:t>利</a:t>
            </a:r>
            <a:r>
              <a:rPr lang="zh-CN" altLang="en-US" b="1" dirty="0">
                <a:latin typeface="微软雅黑" pitchFamily="34" charset="-122"/>
                <a:ea typeface="微软雅黑" pitchFamily="34" charset="-122"/>
              </a:rPr>
              <a:t>玛窦在华传教</a:t>
            </a:r>
          </a:p>
        </p:txBody>
      </p:sp>
      <p:sp>
        <p:nvSpPr>
          <p:cNvPr id="160797" name="Rectangle 29"/>
          <p:cNvSpPr>
            <a:spLocks noChangeArrowheads="1"/>
          </p:cNvSpPr>
          <p:nvPr/>
        </p:nvSpPr>
        <p:spPr bwMode="auto">
          <a:xfrm>
            <a:off x="4859338" y="1275348"/>
            <a:ext cx="242374" cy="33855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zh-CN" altLang="en-US" sz="1600" b="1" dirty="0" smtClean="0"/>
              <a:t> </a:t>
            </a:r>
            <a:endParaRPr lang="zh-CN" altLang="en-US" sz="1600" b="1" dirty="0"/>
          </a:p>
        </p:txBody>
      </p:sp>
      <p:sp>
        <p:nvSpPr>
          <p:cNvPr id="167937" name="Rectangle 1"/>
          <p:cNvSpPr>
            <a:spLocks noChangeArrowheads="1"/>
          </p:cNvSpPr>
          <p:nvPr/>
        </p:nvSpPr>
        <p:spPr bwMode="auto">
          <a:xfrm>
            <a:off x="4248834" y="-371564"/>
            <a:ext cx="646331"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dirty="0" smtClean="0">
                <a:ln>
                  <a:noFill/>
                </a:ln>
                <a:solidFill>
                  <a:schemeClr val="tx1"/>
                </a:solidFill>
                <a:effectLst/>
                <a:latin typeface="Arial" charset="0"/>
                <a:ea typeface="宋体" charset="-122"/>
              </a:rPr>
              <a:t>  </a:t>
            </a:r>
            <a:r>
              <a:rPr kumimoji="0" lang="zh-CN" altLang="zh-CN" sz="14200" b="0" i="0" u="none" strike="noStrike" cap="none" normalizeH="0" baseline="0" dirty="0" smtClean="0">
                <a:ln>
                  <a:noFill/>
                </a:ln>
                <a:solidFill>
                  <a:schemeClr val="tx1"/>
                </a:solidFill>
                <a:effectLst/>
                <a:latin typeface="Arial" charset="0"/>
                <a:ea typeface="宋体" charset="-122"/>
              </a:rPr>
              <a:t/>
            </a:r>
            <a:br>
              <a:rPr kumimoji="0" lang="zh-CN" altLang="zh-CN" sz="14200" b="0" i="0" u="none" strike="noStrike" cap="none" normalizeH="0" baseline="0" dirty="0" smtClean="0">
                <a:ln>
                  <a:noFill/>
                </a:ln>
                <a:solidFill>
                  <a:schemeClr val="tx1"/>
                </a:solidFill>
                <a:effectLst/>
                <a:latin typeface="Arial" charset="0"/>
                <a:ea typeface="宋体" charset="-122"/>
              </a:rPr>
            </a:br>
            <a:r>
              <a:rPr kumimoji="0" lang="zh-CN" sz="1800" b="0" i="0" u="none" strike="noStrike" cap="none" normalizeH="0" baseline="0" dirty="0" smtClean="0">
                <a:ln>
                  <a:noFill/>
                </a:ln>
                <a:solidFill>
                  <a:schemeClr val="tx1"/>
                </a:solidFill>
                <a:effectLst/>
                <a:latin typeface="Arial" charset="0"/>
                <a:ea typeface="宋体" charset="-122"/>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zh-CN" sz="1800" b="0" i="0" u="none" strike="noStrike" cap="none" normalizeH="0" baseline="0" dirty="0" smtClean="0">
                <a:ln>
                  <a:noFill/>
                </a:ln>
                <a:solidFill>
                  <a:schemeClr val="tx1"/>
                </a:solidFill>
                <a:effectLst/>
                <a:latin typeface="Arial" charset="0"/>
                <a:ea typeface="宋体" charset="-122"/>
              </a:rPr>
              <a:t/>
            </a:r>
            <a:br>
              <a:rPr kumimoji="0" lang="zh-CN" sz="1800" b="0" i="0" u="none" strike="noStrike" cap="none" normalizeH="0" baseline="0" dirty="0" smtClean="0">
                <a:ln>
                  <a:noFill/>
                </a:ln>
                <a:solidFill>
                  <a:schemeClr val="tx1"/>
                </a:solidFill>
                <a:effectLst/>
                <a:latin typeface="Arial" charset="0"/>
                <a:ea typeface="宋体" charset="-122"/>
              </a:rPr>
            </a:br>
            <a:endParaRPr kumimoji="0" lang="zh-CN" sz="1800" b="0" i="0" u="none" strike="noStrike" cap="none" normalizeH="0" baseline="0" dirty="0" smtClean="0">
              <a:ln>
                <a:noFill/>
              </a:ln>
              <a:solidFill>
                <a:schemeClr val="tx1"/>
              </a:solidFill>
              <a:effectLst/>
              <a:latin typeface="Arial" charset="0"/>
              <a:ea typeface="宋体" charset="-122"/>
            </a:endParaRPr>
          </a:p>
        </p:txBody>
      </p:sp>
      <p:pic>
        <p:nvPicPr>
          <p:cNvPr id="167938" name="Picture 2" descr="12347264_244576.jpg"/>
          <p:cNvPicPr>
            <a:picLocks noChangeAspect="1" noChangeArrowheads="1"/>
          </p:cNvPicPr>
          <p:nvPr/>
        </p:nvPicPr>
        <p:blipFill>
          <a:blip r:embed="rId2" cstate="print"/>
          <a:srcRect/>
          <a:stretch>
            <a:fillRect/>
          </a:stretch>
        </p:blipFill>
        <p:spPr bwMode="auto">
          <a:xfrm>
            <a:off x="467544" y="1203598"/>
            <a:ext cx="3810000" cy="2266950"/>
          </a:xfrm>
          <a:prstGeom prst="rect">
            <a:avLst/>
          </a:prstGeom>
          <a:noFill/>
        </p:spPr>
      </p:pic>
      <p:sp>
        <p:nvSpPr>
          <p:cNvPr id="30" name="矩形 29"/>
          <p:cNvSpPr/>
          <p:nvPr/>
        </p:nvSpPr>
        <p:spPr>
          <a:xfrm>
            <a:off x="251520" y="3435846"/>
            <a:ext cx="3960440" cy="954107"/>
          </a:xfrm>
          <a:prstGeom prst="rect">
            <a:avLst/>
          </a:prstGeom>
        </p:spPr>
        <p:txBody>
          <a:bodyPr wrap="square">
            <a:spAutoFit/>
          </a:bodyPr>
          <a:lstStyle/>
          <a:p>
            <a:r>
              <a:rPr lang="zh-CN" altLang="en-US" sz="1400" b="1" dirty="0" smtClean="0">
                <a:latin typeface="微软雅黑" pitchFamily="34" charset="-122"/>
                <a:ea typeface="微软雅黑" pitchFamily="34" charset="-122"/>
              </a:rPr>
              <a:t>宣武门天主堂</a:t>
            </a:r>
            <a:r>
              <a:rPr lang="zh-CN" altLang="en-US" sz="1400" dirty="0" smtClean="0"/>
              <a:t>   </a:t>
            </a:r>
            <a:r>
              <a:rPr lang="zh-CN" altLang="en-US" sz="1400" b="1" dirty="0" smtClean="0">
                <a:latin typeface="微软雅黑" pitchFamily="34" charset="-122"/>
                <a:ea typeface="微软雅黑" pitchFamily="34" charset="-122"/>
              </a:rPr>
              <a:t>明万历年间利玛窦获准在北京传教时所建。清顺治七年</a:t>
            </a:r>
            <a:r>
              <a:rPr lang="en-US" altLang="zh-CN" sz="1400" b="1" dirty="0" smtClean="0">
                <a:latin typeface="微软雅黑" pitchFamily="34" charset="-122"/>
                <a:ea typeface="微软雅黑" pitchFamily="34" charset="-122"/>
              </a:rPr>
              <a:t>(1650</a:t>
            </a:r>
            <a:r>
              <a:rPr lang="zh-CN" altLang="en-US" sz="1400" b="1" dirty="0" smtClean="0">
                <a:latin typeface="微软雅黑" pitchFamily="34" charset="-122"/>
                <a:ea typeface="微软雅黑" pitchFamily="34" charset="-122"/>
              </a:rPr>
              <a:t>年</a:t>
            </a:r>
            <a:r>
              <a:rPr lang="en-US" altLang="zh-CN" sz="1400" b="1" dirty="0" smtClean="0">
                <a:latin typeface="微软雅黑" pitchFamily="34" charset="-122"/>
                <a:ea typeface="微软雅黑" pitchFamily="34" charset="-122"/>
              </a:rPr>
              <a:t>)</a:t>
            </a:r>
            <a:r>
              <a:rPr lang="zh-CN" altLang="en-US" sz="1400" b="1" dirty="0" smtClean="0">
                <a:latin typeface="微软雅黑" pitchFamily="34" charset="-122"/>
                <a:ea typeface="微软雅黑" pitchFamily="34" charset="-122"/>
              </a:rPr>
              <a:t>，当时任钦天监的德国人汤若望在教堂旧址重建，因位置在北京城南，俗称南堂。</a:t>
            </a:r>
            <a:endParaRPr lang="zh-CN" altLang="en-US" sz="1400" b="1" dirty="0">
              <a:latin typeface="微软雅黑" pitchFamily="34" charset="-122"/>
              <a:ea typeface="微软雅黑" pitchFamily="34" charset="-122"/>
            </a:endParaRPr>
          </a:p>
        </p:txBody>
      </p:sp>
      <p:sp>
        <p:nvSpPr>
          <p:cNvPr id="32" name="矩形 31"/>
          <p:cNvSpPr/>
          <p:nvPr/>
        </p:nvSpPr>
        <p:spPr>
          <a:xfrm>
            <a:off x="5292080" y="4299942"/>
            <a:ext cx="184731" cy="307777"/>
          </a:xfrm>
          <a:prstGeom prst="rect">
            <a:avLst/>
          </a:prstGeom>
        </p:spPr>
        <p:txBody>
          <a:bodyPr wrap="none">
            <a:spAutoFit/>
          </a:bodyPr>
          <a:lstStyle/>
          <a:p>
            <a:endParaRPr lang="zh-CN" altLang="en-US" sz="1400" b="1" dirty="0" smtClean="0">
              <a:latin typeface="微软雅黑" pitchFamily="34" charset="-122"/>
              <a:ea typeface="微软雅黑" pitchFamily="34" charset="-122"/>
            </a:endParaRPr>
          </a:p>
        </p:txBody>
      </p:sp>
      <p:pic>
        <p:nvPicPr>
          <p:cNvPr id="166914" name="Picture 2" descr="http://imgbbs.zm7.cn/data/attachment/forum/201212/16/145705nq0l9ziff90f0f9c.jpg"/>
          <p:cNvPicPr>
            <a:picLocks noChangeAspect="1" noChangeArrowheads="1"/>
          </p:cNvPicPr>
          <p:nvPr/>
        </p:nvPicPr>
        <p:blipFill>
          <a:blip r:embed="rId3" cstate="print"/>
          <a:srcRect/>
          <a:stretch>
            <a:fillRect/>
          </a:stretch>
        </p:blipFill>
        <p:spPr bwMode="auto">
          <a:xfrm>
            <a:off x="4283968" y="627534"/>
            <a:ext cx="4860032" cy="3960440"/>
          </a:xfrm>
          <a:prstGeom prst="rect">
            <a:avLst/>
          </a:prstGeom>
          <a:noFill/>
        </p:spPr>
      </p:pic>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link="rId3" cstate="print"/>
          <a:srcRect/>
          <a:tile tx="0" ty="0" sx="100000" sy="100000" flip="none" algn="tl"/>
        </a:blipFill>
        <a:effectLst/>
      </p:bgPr>
    </p:bg>
    <p:spTree>
      <p:nvGrpSpPr>
        <p:cNvPr id="1" name=""/>
        <p:cNvGrpSpPr/>
        <p:nvPr/>
      </p:nvGrpSpPr>
      <p:grpSpPr>
        <a:xfrm>
          <a:off x="0" y="0"/>
          <a:ext cx="0" cy="0"/>
          <a:chOff x="0" y="0"/>
          <a:chExt cx="0" cy="0"/>
        </a:xfrm>
      </p:grpSpPr>
      <p:sp>
        <p:nvSpPr>
          <p:cNvPr id="165912"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11</a:t>
            </a:r>
            <a:endParaRPr lang="es-ES" altLang="zh-CN" sz="1200" b="1">
              <a:solidFill>
                <a:srgbClr val="04AEDA"/>
              </a:solidFill>
              <a:latin typeface="Calibri" pitchFamily="34" charset="0"/>
            </a:endParaRPr>
          </a:p>
        </p:txBody>
      </p:sp>
      <p:cxnSp>
        <p:nvCxnSpPr>
          <p:cNvPr id="36" name="直接连接符 35"/>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65914"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165915" name="内容占位符 2"/>
          <p:cNvSpPr txBox="1">
            <a:spLocks/>
          </p:cNvSpPr>
          <p:nvPr/>
        </p:nvSpPr>
        <p:spPr bwMode="auto">
          <a:xfrm>
            <a:off x="3571875" y="1000125"/>
            <a:ext cx="5072063" cy="3571875"/>
          </a:xfrm>
          <a:prstGeom prst="rect">
            <a:avLst/>
          </a:prstGeom>
          <a:noFill/>
          <a:ln w="9525">
            <a:noFill/>
            <a:miter lim="800000"/>
            <a:headEnd/>
            <a:tailEnd/>
          </a:ln>
        </p:spPr>
        <p:txBody>
          <a:bodyPr anchor="b"/>
          <a:lstStyle/>
          <a:p>
            <a:pPr>
              <a:lnSpc>
                <a:spcPct val="150000"/>
              </a:lnSpc>
              <a:spcBef>
                <a:spcPct val="20000"/>
              </a:spcBef>
            </a:pPr>
            <a:endParaRPr lang="en-US" altLang="zh-CN" sz="1600">
              <a:latin typeface="微软雅黑"/>
              <a:ea typeface="微软雅黑"/>
              <a:cs typeface="微软雅黑"/>
            </a:endParaRPr>
          </a:p>
        </p:txBody>
      </p:sp>
      <p:sp>
        <p:nvSpPr>
          <p:cNvPr id="165916" name="矩形 9"/>
          <p:cNvSpPr>
            <a:spLocks noChangeArrowheads="1"/>
          </p:cNvSpPr>
          <p:nvPr/>
        </p:nvSpPr>
        <p:spPr bwMode="auto">
          <a:xfrm>
            <a:off x="214313" y="142875"/>
            <a:ext cx="2521844" cy="425758"/>
          </a:xfrm>
          <a:prstGeom prst="rect">
            <a:avLst/>
          </a:prstGeom>
          <a:noFill/>
          <a:ln w="9525">
            <a:noFill/>
            <a:miter lim="800000"/>
            <a:headEnd/>
            <a:tailEnd/>
          </a:ln>
        </p:spPr>
        <p:txBody>
          <a:bodyPr wrap="none">
            <a:spAutoFit/>
          </a:bodyPr>
          <a:lstStyle/>
          <a:p>
            <a:pPr>
              <a:lnSpc>
                <a:spcPts val="2563"/>
              </a:lnSpc>
            </a:pPr>
            <a:r>
              <a:rPr lang="zh-CN" altLang="en-US" sz="2400" b="1" dirty="0">
                <a:latin typeface="微软雅黑" pitchFamily="34" charset="-122"/>
                <a:ea typeface="微软雅黑" pitchFamily="34" charset="-122"/>
              </a:rPr>
              <a:t>第三节  西学东渐</a:t>
            </a:r>
            <a:endParaRPr lang="en-US" altLang="zh-CN" sz="2400" b="1" dirty="0">
              <a:latin typeface="微软雅黑" pitchFamily="34" charset="-122"/>
              <a:ea typeface="微软雅黑" pitchFamily="34" charset="-122"/>
            </a:endParaRPr>
          </a:p>
        </p:txBody>
      </p:sp>
      <p:sp>
        <p:nvSpPr>
          <p:cNvPr id="165917" name="矩形 10"/>
          <p:cNvSpPr>
            <a:spLocks noChangeArrowheads="1"/>
          </p:cNvSpPr>
          <p:nvPr/>
        </p:nvSpPr>
        <p:spPr bwMode="auto">
          <a:xfrm>
            <a:off x="179512" y="627534"/>
            <a:ext cx="2331087" cy="369332"/>
          </a:xfrm>
          <a:prstGeom prst="rect">
            <a:avLst/>
          </a:prstGeom>
          <a:noFill/>
          <a:ln w="9525">
            <a:noFill/>
            <a:miter lim="800000"/>
            <a:headEnd/>
            <a:tailEnd/>
          </a:ln>
        </p:spPr>
        <p:txBody>
          <a:bodyPr wrap="none">
            <a:spAutoFit/>
          </a:bodyPr>
          <a:lstStyle/>
          <a:p>
            <a:r>
              <a:rPr lang="zh-CN" altLang="en-US" dirty="0">
                <a:latin typeface="微软雅黑"/>
                <a:ea typeface="微软雅黑"/>
                <a:cs typeface="微软雅黑"/>
                <a:sym typeface="Wingdings"/>
              </a:rPr>
              <a:t></a:t>
            </a:r>
            <a:r>
              <a:rPr lang="zh-CN" altLang="en-US" dirty="0" smtClean="0">
                <a:latin typeface="微软雅黑"/>
                <a:ea typeface="微软雅黑"/>
                <a:cs typeface="微软雅黑"/>
              </a:rPr>
              <a:t> </a:t>
            </a:r>
            <a:r>
              <a:rPr lang="zh-CN" altLang="en-US" b="1" dirty="0">
                <a:latin typeface="微软雅黑"/>
                <a:ea typeface="微软雅黑"/>
                <a:cs typeface="微软雅黑"/>
              </a:rPr>
              <a:t>清初天主教的传播</a:t>
            </a:r>
          </a:p>
        </p:txBody>
      </p:sp>
      <p:sp>
        <p:nvSpPr>
          <p:cNvPr id="165918" name="矩形 11"/>
          <p:cNvSpPr>
            <a:spLocks noChangeArrowheads="1"/>
          </p:cNvSpPr>
          <p:nvPr/>
        </p:nvSpPr>
        <p:spPr bwMode="auto">
          <a:xfrm>
            <a:off x="395288" y="987425"/>
            <a:ext cx="6121400" cy="504825"/>
          </a:xfrm>
          <a:prstGeom prst="rect">
            <a:avLst/>
          </a:prstGeom>
          <a:noFill/>
          <a:ln w="9525">
            <a:noFill/>
            <a:miter lim="800000"/>
            <a:headEnd/>
            <a:tailEnd/>
          </a:ln>
        </p:spPr>
        <p:txBody>
          <a:bodyPr>
            <a:spAutoFit/>
          </a:bodyPr>
          <a:lstStyle/>
          <a:p>
            <a:pPr>
              <a:lnSpc>
                <a:spcPct val="150000"/>
              </a:lnSpc>
            </a:pPr>
            <a:r>
              <a:rPr lang="zh-CN" altLang="en-US" sz="1200">
                <a:latin typeface="微软雅黑"/>
                <a:ea typeface="微软雅黑"/>
                <a:cs typeface="微软雅黑"/>
              </a:rPr>
              <a:t>   </a:t>
            </a:r>
            <a:r>
              <a:rPr lang="zh-CN" altLang="en-US" b="1">
                <a:latin typeface="微软雅黑"/>
                <a:ea typeface="微软雅黑"/>
                <a:cs typeface="微软雅黑"/>
              </a:rPr>
              <a:t> </a:t>
            </a:r>
          </a:p>
        </p:txBody>
      </p:sp>
      <p:sp>
        <p:nvSpPr>
          <p:cNvPr id="165919" name="AutoShape 27"/>
          <p:cNvSpPr>
            <a:spLocks noChangeArrowheads="1"/>
          </p:cNvSpPr>
          <p:nvPr/>
        </p:nvSpPr>
        <p:spPr bwMode="auto">
          <a:xfrm>
            <a:off x="7596336" y="123478"/>
            <a:ext cx="1368425" cy="1152525"/>
          </a:xfrm>
          <a:prstGeom prst="plus">
            <a:avLst>
              <a:gd name="adj" fmla="val 25000"/>
            </a:avLst>
          </a:prstGeom>
          <a:solidFill>
            <a:srgbClr val="04AEDA"/>
          </a:solidFill>
          <a:ln w="9525">
            <a:noFill/>
            <a:miter lim="800000"/>
            <a:headEnd/>
            <a:tailEnd/>
          </a:ln>
          <a:effectLst>
            <a:prstShdw prst="shdw17" dist="17961" dir="2700000">
              <a:srgbClr val="026883"/>
            </a:prstShdw>
          </a:effectLst>
        </p:spPr>
        <p:txBody>
          <a:bodyPr wrap="none" anchor="ctr"/>
          <a:lstStyle/>
          <a:p>
            <a:pPr algn="ctr"/>
            <a:r>
              <a:rPr lang="zh-CN" altLang="en-US" b="1">
                <a:solidFill>
                  <a:schemeClr val="bg1"/>
                </a:solidFill>
              </a:rPr>
              <a:t>南怀仁</a:t>
            </a:r>
          </a:p>
          <a:p>
            <a:pPr algn="ctr"/>
            <a:r>
              <a:rPr lang="zh-CN" altLang="en-US" b="1">
                <a:solidFill>
                  <a:schemeClr val="bg1"/>
                </a:solidFill>
              </a:rPr>
              <a:t>生平</a:t>
            </a:r>
          </a:p>
        </p:txBody>
      </p:sp>
      <p:sp>
        <p:nvSpPr>
          <p:cNvPr id="165920" name="AutoShape 29" descr="u=464833860,1136301848&amp;fm=21&amp;gp=0"/>
          <p:cNvSpPr>
            <a:spLocks noChangeAspect="1" noChangeArrowheads="1"/>
          </p:cNvSpPr>
          <p:nvPr/>
        </p:nvSpPr>
        <p:spPr bwMode="auto">
          <a:xfrm>
            <a:off x="3862388" y="1524000"/>
            <a:ext cx="1419225" cy="2095500"/>
          </a:xfrm>
          <a:prstGeom prst="rect">
            <a:avLst/>
          </a:prstGeom>
          <a:noFill/>
          <a:ln w="9525">
            <a:noFill/>
            <a:miter lim="800000"/>
            <a:headEnd/>
            <a:tailEnd/>
          </a:ln>
        </p:spPr>
        <p:txBody>
          <a:bodyPr/>
          <a:lstStyle/>
          <a:p>
            <a:endParaRPr lang="zh-CN" altLang="en-US"/>
          </a:p>
        </p:txBody>
      </p:sp>
      <p:graphicFrame>
        <p:nvGraphicFramePr>
          <p:cNvPr id="165928" name="Group 40"/>
          <p:cNvGraphicFramePr>
            <a:graphicFrameLocks noGrp="1"/>
          </p:cNvGraphicFramePr>
          <p:nvPr/>
        </p:nvGraphicFramePr>
        <p:xfrm>
          <a:off x="4137025" y="1871663"/>
          <a:ext cx="208280" cy="518160"/>
        </p:xfrm>
        <a:graphic>
          <a:graphicData uri="http://schemas.openxmlformats.org/drawingml/2006/table">
            <a:tbl>
              <a:tblPr/>
              <a:tblGrid>
                <a:gridCol w="208280"/>
              </a:tblGrid>
              <a:tr h="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CN" altLang="en-US" sz="2800" b="0" i="0" u="none" strike="noStrike" cap="none" normalizeH="0" baseline="0" smtClean="0">
                        <a:ln>
                          <a:noFill/>
                        </a:ln>
                        <a:solidFill>
                          <a:schemeClr val="tx1"/>
                        </a:solidFill>
                        <a:effectLst/>
                        <a:latin typeface="Calibri" pitchFamily="34" charset="0"/>
                        <a:ea typeface="宋体" charset="-122"/>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165923" name="AutoShape 41" descr="u=464833860,1136301848&amp;fm=21&amp;gp=0"/>
          <p:cNvSpPr>
            <a:spLocks noChangeAspect="1" noChangeArrowheads="1"/>
          </p:cNvSpPr>
          <p:nvPr/>
        </p:nvSpPr>
        <p:spPr bwMode="auto">
          <a:xfrm>
            <a:off x="3862388" y="1524000"/>
            <a:ext cx="1419225" cy="2095500"/>
          </a:xfrm>
          <a:prstGeom prst="rect">
            <a:avLst/>
          </a:prstGeom>
          <a:noFill/>
          <a:ln w="9525">
            <a:noFill/>
            <a:miter lim="800000"/>
            <a:headEnd/>
            <a:tailEnd/>
          </a:ln>
        </p:spPr>
        <p:txBody>
          <a:bodyPr/>
          <a:lstStyle/>
          <a:p>
            <a:endParaRPr lang="zh-CN" altLang="en-US"/>
          </a:p>
        </p:txBody>
      </p:sp>
      <p:graphicFrame>
        <p:nvGraphicFramePr>
          <p:cNvPr id="165940" name="Group 52"/>
          <p:cNvGraphicFramePr>
            <a:graphicFrameLocks noGrp="1"/>
          </p:cNvGraphicFramePr>
          <p:nvPr/>
        </p:nvGraphicFramePr>
        <p:xfrm>
          <a:off x="4137025" y="1871663"/>
          <a:ext cx="208280" cy="518160"/>
        </p:xfrm>
        <a:graphic>
          <a:graphicData uri="http://schemas.openxmlformats.org/drawingml/2006/table">
            <a:tbl>
              <a:tblPr/>
              <a:tblGrid>
                <a:gridCol w="208280"/>
              </a:tblGrid>
              <a:tr h="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CN" altLang="en-US" sz="2800" b="0" i="0" u="none" strike="noStrike" cap="none" normalizeH="0" baseline="0" smtClean="0">
                        <a:ln>
                          <a:noFill/>
                        </a:ln>
                        <a:solidFill>
                          <a:schemeClr val="tx1"/>
                        </a:solidFill>
                        <a:effectLst/>
                        <a:latin typeface="Calibri" pitchFamily="34" charset="0"/>
                        <a:ea typeface="宋体" charset="-122"/>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165926" name="Picture 43" descr="15627765475191902"/>
          <p:cNvPicPr>
            <a:picLocks noChangeAspect="1" noChangeArrowheads="1"/>
          </p:cNvPicPr>
          <p:nvPr/>
        </p:nvPicPr>
        <p:blipFill>
          <a:blip r:embed="rId4" cstate="print"/>
          <a:srcRect/>
          <a:stretch>
            <a:fillRect/>
          </a:stretch>
        </p:blipFill>
        <p:spPr bwMode="auto">
          <a:xfrm>
            <a:off x="148764" y="1923678"/>
            <a:ext cx="1641936" cy="2384301"/>
          </a:xfrm>
          <a:prstGeom prst="rect">
            <a:avLst/>
          </a:prstGeom>
          <a:noFill/>
          <a:ln w="9525">
            <a:noFill/>
            <a:miter lim="800000"/>
            <a:headEnd/>
            <a:tailEnd/>
          </a:ln>
        </p:spPr>
      </p:pic>
      <p:sp>
        <p:nvSpPr>
          <p:cNvPr id="165932" name="Rectangle 44"/>
          <p:cNvSpPr>
            <a:spLocks noChangeArrowheads="1"/>
          </p:cNvSpPr>
          <p:nvPr/>
        </p:nvSpPr>
        <p:spPr bwMode="auto">
          <a:xfrm>
            <a:off x="1979712" y="1275606"/>
            <a:ext cx="6697662" cy="291361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ts val="2200"/>
              </a:lnSpc>
              <a:defRPr/>
            </a:pPr>
            <a:r>
              <a:rPr lang="zh-CN" altLang="en-US" sz="1600" b="1" dirty="0">
                <a:latin typeface="微软雅黑"/>
                <a:ea typeface="微软雅黑"/>
                <a:cs typeface="微软雅黑"/>
              </a:rPr>
              <a:t>    </a:t>
            </a:r>
            <a:r>
              <a:rPr lang="zh-CN" altLang="en-US" sz="1600" b="1" dirty="0" smtClean="0">
                <a:latin typeface="微软雅黑"/>
                <a:ea typeface="微软雅黑"/>
                <a:cs typeface="微软雅黑"/>
              </a:rPr>
              <a:t> </a:t>
            </a:r>
            <a:r>
              <a:rPr lang="zh-CN" altLang="en-US" sz="1600" b="1" dirty="0">
                <a:latin typeface="微软雅黑"/>
                <a:ea typeface="微软雅黑"/>
                <a:cs typeface="微软雅黑"/>
              </a:rPr>
              <a:t>南怀仁（</a:t>
            </a:r>
            <a:r>
              <a:rPr lang="en-US" altLang="zh-CN" sz="1600" b="1" dirty="0">
                <a:latin typeface="微软雅黑"/>
                <a:ea typeface="微软雅黑"/>
                <a:cs typeface="微软雅黑"/>
              </a:rPr>
              <a:t>1623</a:t>
            </a:r>
            <a:r>
              <a:rPr lang="zh-CN" altLang="en-US" sz="1600" b="1" dirty="0">
                <a:latin typeface="微软雅黑"/>
                <a:ea typeface="微软雅黑"/>
                <a:cs typeface="微软雅黑"/>
              </a:rPr>
              <a:t>～</a:t>
            </a:r>
            <a:r>
              <a:rPr lang="en-US" altLang="zh-CN" sz="1600" b="1" dirty="0">
                <a:latin typeface="微软雅黑"/>
                <a:ea typeface="微软雅黑"/>
                <a:cs typeface="微软雅黑"/>
              </a:rPr>
              <a:t>1688</a:t>
            </a:r>
            <a:r>
              <a:rPr lang="zh-CN" altLang="en-US" sz="1600" b="1" dirty="0">
                <a:latin typeface="微软雅黑"/>
                <a:ea typeface="微软雅黑"/>
                <a:cs typeface="微软雅黑"/>
              </a:rPr>
              <a:t>）耶稣会传教士。字敦伯，一字勋卿</a:t>
            </a:r>
            <a:r>
              <a:rPr lang="zh-CN" altLang="en-US" sz="1600" b="1" dirty="0" smtClean="0">
                <a:latin typeface="微软雅黑"/>
                <a:ea typeface="微软雅黑"/>
                <a:cs typeface="微软雅黑"/>
              </a:rPr>
              <a:t>。 </a:t>
            </a:r>
            <a:r>
              <a:rPr lang="zh-CN" altLang="en-US" sz="1600" b="1" dirty="0">
                <a:latin typeface="微软雅黑"/>
                <a:ea typeface="微软雅黑"/>
                <a:cs typeface="微软雅黑"/>
              </a:rPr>
              <a:t>比利时人。</a:t>
            </a:r>
            <a:r>
              <a:rPr lang="en-US" altLang="zh-CN" sz="1600" b="1" dirty="0">
                <a:latin typeface="微软雅黑"/>
                <a:ea typeface="微软雅黑"/>
                <a:cs typeface="微软雅黑"/>
              </a:rPr>
              <a:t>1641</a:t>
            </a:r>
            <a:r>
              <a:rPr lang="zh-CN" altLang="en-US" sz="1600" b="1" dirty="0">
                <a:latin typeface="微软雅黑"/>
                <a:ea typeface="微软雅黑"/>
                <a:cs typeface="微软雅黑"/>
              </a:rPr>
              <a:t>年入耶稣会。中国清代顺治十五年（</a:t>
            </a:r>
            <a:r>
              <a:rPr lang="en-US" altLang="zh-CN" sz="1600" b="1" dirty="0">
                <a:latin typeface="微软雅黑"/>
                <a:ea typeface="微软雅黑"/>
                <a:cs typeface="微软雅黑"/>
              </a:rPr>
              <a:t>1658</a:t>
            </a:r>
            <a:r>
              <a:rPr lang="zh-CN" altLang="en-US" sz="1600" b="1" dirty="0" smtClean="0">
                <a:latin typeface="微软雅黑"/>
                <a:ea typeface="微软雅黑"/>
                <a:cs typeface="微软雅黑"/>
              </a:rPr>
              <a:t>）抵</a:t>
            </a:r>
            <a:r>
              <a:rPr lang="zh-CN" altLang="en-US" sz="1600" b="1" dirty="0">
                <a:latin typeface="微软雅黑"/>
                <a:ea typeface="微软雅黑"/>
                <a:cs typeface="微软雅黑"/>
              </a:rPr>
              <a:t>澳门。次年，被派往陕西传教。十七年，奉诏进京协</a:t>
            </a:r>
            <a:r>
              <a:rPr lang="zh-CN" altLang="en-US" sz="1600" b="1" dirty="0" smtClean="0">
                <a:latin typeface="微软雅黑"/>
                <a:ea typeface="微软雅黑"/>
                <a:cs typeface="微软雅黑"/>
              </a:rPr>
              <a:t>助汤</a:t>
            </a:r>
            <a:r>
              <a:rPr lang="zh-CN" altLang="en-US" sz="1600" b="1" dirty="0">
                <a:latin typeface="微软雅黑"/>
                <a:ea typeface="微软雅黑"/>
                <a:cs typeface="微软雅黑"/>
              </a:rPr>
              <a:t>若望纂修历法。康</a:t>
            </a:r>
            <a:r>
              <a:rPr lang="zh-CN" altLang="en-US" sz="1600" b="1" dirty="0" smtClean="0">
                <a:latin typeface="微软雅黑"/>
                <a:ea typeface="微软雅黑"/>
                <a:cs typeface="微软雅黑"/>
              </a:rPr>
              <a:t>熙八年（</a:t>
            </a:r>
            <a:r>
              <a:rPr lang="en-US" altLang="zh-CN" sz="1600" b="1" dirty="0">
                <a:latin typeface="微软雅黑"/>
                <a:ea typeface="微软雅黑"/>
                <a:cs typeface="微软雅黑"/>
              </a:rPr>
              <a:t>1669</a:t>
            </a:r>
            <a:r>
              <a:rPr lang="zh-CN" altLang="en-US" sz="1600" b="1" dirty="0">
                <a:latin typeface="微软雅黑"/>
                <a:ea typeface="微软雅黑"/>
                <a:cs typeface="微软雅黑"/>
              </a:rPr>
              <a:t>），为钦天监监副，</a:t>
            </a:r>
            <a:r>
              <a:rPr lang="zh-CN" altLang="en-US" sz="1600" b="1" dirty="0" smtClean="0">
                <a:latin typeface="微软雅黑"/>
                <a:ea typeface="微软雅黑"/>
                <a:cs typeface="微软雅黑"/>
              </a:rPr>
              <a:t>主持</a:t>
            </a:r>
            <a:r>
              <a:rPr lang="zh-CN" altLang="en-US" sz="1600" b="1" dirty="0">
                <a:latin typeface="微软雅黑"/>
                <a:ea typeface="微软雅黑"/>
                <a:cs typeface="微软雅黑"/>
              </a:rPr>
              <a:t>编制</a:t>
            </a:r>
            <a:r>
              <a:rPr lang="en-US" altLang="zh-CN" sz="1600" b="1" dirty="0">
                <a:latin typeface="微软雅黑"/>
                <a:ea typeface="微软雅黑"/>
                <a:cs typeface="微软雅黑"/>
              </a:rPr>
              <a:t>《</a:t>
            </a:r>
            <a:r>
              <a:rPr lang="zh-CN" altLang="en-US" sz="1600" b="1" dirty="0">
                <a:latin typeface="微软雅黑"/>
                <a:ea typeface="微软雅黑"/>
                <a:cs typeface="微软雅黑"/>
              </a:rPr>
              <a:t>时宪书</a:t>
            </a:r>
            <a:r>
              <a:rPr lang="en-US" altLang="zh-CN" sz="1600" b="1" dirty="0">
                <a:latin typeface="微软雅黑"/>
                <a:ea typeface="微软雅黑"/>
                <a:cs typeface="微软雅黑"/>
              </a:rPr>
              <a:t>》</a:t>
            </a:r>
            <a:r>
              <a:rPr lang="zh-CN" altLang="en-US" sz="1600" b="1" dirty="0">
                <a:latin typeface="微软雅黑"/>
                <a:ea typeface="微软雅黑"/>
                <a:cs typeface="微软雅黑"/>
              </a:rPr>
              <a:t>。奏请制造六件大型观象台天文仪器，即第谷式古典仪器。十五年，任耶稣会中国省区会长。十七年撰</a:t>
            </a:r>
            <a:r>
              <a:rPr lang="en-US" altLang="zh-CN" sz="1600" b="1" dirty="0">
                <a:latin typeface="微软雅黑"/>
                <a:ea typeface="微软雅黑"/>
                <a:cs typeface="微软雅黑"/>
              </a:rPr>
              <a:t>《</a:t>
            </a:r>
            <a:r>
              <a:rPr lang="zh-CN" altLang="en-US" sz="1600" b="1" dirty="0">
                <a:latin typeface="微软雅黑"/>
                <a:ea typeface="微软雅黑"/>
                <a:cs typeface="微软雅黑"/>
              </a:rPr>
              <a:t>康熙永年历法</a:t>
            </a:r>
            <a:r>
              <a:rPr lang="en-US" altLang="zh-CN" sz="1600" b="1" dirty="0">
                <a:latin typeface="微软雅黑"/>
                <a:ea typeface="微软雅黑"/>
                <a:cs typeface="微软雅黑"/>
              </a:rPr>
              <a:t>》32</a:t>
            </a:r>
            <a:r>
              <a:rPr lang="zh-CN" altLang="en-US" sz="1600" b="1" dirty="0">
                <a:latin typeface="微软雅黑"/>
                <a:ea typeface="微软雅黑"/>
                <a:cs typeface="微软雅黑"/>
              </a:rPr>
              <a:t>卷，可预推数千年后年历，奉旨加通政使司通政使衔。十九年，奉旨铸造火炮</a:t>
            </a:r>
            <a:r>
              <a:rPr lang="en-US" altLang="zh-CN" sz="1600" b="1" dirty="0">
                <a:latin typeface="微软雅黑"/>
                <a:ea typeface="微软雅黑"/>
                <a:cs typeface="微软雅黑"/>
              </a:rPr>
              <a:t>320</a:t>
            </a:r>
            <a:r>
              <a:rPr lang="zh-CN" altLang="en-US" sz="1600" b="1" dirty="0">
                <a:latin typeface="微软雅黑"/>
                <a:ea typeface="微软雅黑"/>
                <a:cs typeface="微软雅黑"/>
              </a:rPr>
              <a:t>门，次年完成。康熙帝临卢沟桥观看试放。又作</a:t>
            </a:r>
            <a:r>
              <a:rPr lang="en-US" altLang="zh-CN" sz="1600" b="1" dirty="0">
                <a:latin typeface="微软雅黑"/>
                <a:ea typeface="微软雅黑"/>
                <a:cs typeface="微软雅黑"/>
              </a:rPr>
              <a:t>《</a:t>
            </a:r>
            <a:r>
              <a:rPr lang="zh-CN" altLang="en-US" sz="1600" b="1" dirty="0">
                <a:latin typeface="微软雅黑"/>
                <a:ea typeface="微软雅黑"/>
                <a:cs typeface="微软雅黑"/>
              </a:rPr>
              <a:t>神威图说</a:t>
            </a:r>
            <a:r>
              <a:rPr lang="en-US" altLang="zh-CN" sz="1600" b="1" dirty="0">
                <a:latin typeface="微软雅黑"/>
                <a:ea typeface="微软雅黑"/>
                <a:cs typeface="微软雅黑"/>
              </a:rPr>
              <a:t>》70</a:t>
            </a:r>
            <a:r>
              <a:rPr lang="zh-CN" altLang="en-US" sz="1600" b="1" dirty="0">
                <a:latin typeface="微软雅黑"/>
                <a:ea typeface="微软雅黑"/>
                <a:cs typeface="微软雅黑"/>
              </a:rPr>
              <a:t>卷，于二十一年进呈。是年，以制炮成功，特旨加工部右侍郎衔。二十二年</a:t>
            </a:r>
            <a:r>
              <a:rPr lang="en-US" altLang="zh-CN" sz="1600" b="1" dirty="0">
                <a:latin typeface="微软雅黑"/>
                <a:ea typeface="微软雅黑"/>
                <a:cs typeface="微软雅黑"/>
              </a:rPr>
              <a:t>,</a:t>
            </a:r>
            <a:r>
              <a:rPr lang="zh-CN" altLang="en-US" sz="1600" b="1" dirty="0">
                <a:latin typeface="微软雅黑"/>
                <a:ea typeface="微软雅黑"/>
                <a:cs typeface="微软雅黑"/>
              </a:rPr>
              <a:t>从康熙帝往盛京。二十六年坠马受伤，次年卒于北京，赐谥勤敏，他是唯一一个得到谥号的来华传教士</a:t>
            </a:r>
            <a:r>
              <a:rPr lang="zh-CN" altLang="en-US" sz="1600" b="1" dirty="0" smtClean="0">
                <a:latin typeface="微软雅黑"/>
                <a:ea typeface="微软雅黑"/>
                <a:cs typeface="微软雅黑"/>
              </a:rPr>
              <a:t>。</a:t>
            </a:r>
            <a:endParaRPr lang="zh-CN" altLang="en-US" sz="1600" b="1" dirty="0">
              <a:latin typeface="微软雅黑"/>
              <a:ea typeface="微软雅黑"/>
              <a:cs typeface="微软雅黑"/>
            </a:endParaRPr>
          </a:p>
        </p:txBody>
      </p:sp>
      <p:pic>
        <p:nvPicPr>
          <p:cNvPr id="165898" name="DefaultOcx"/>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899" name="HTML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900" name="HTMLHidden2"/>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901" name="HTMLHidden3"/>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902" name="HTMLHidden4"/>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903" name="HTMLHidden5"/>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904" name="HTMLHidden6"/>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905" name="HTMLHidden7"/>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906" name="HTMLHidden8"/>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907" name="HTMLHidden9"/>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extBox 40"/>
          <p:cNvSpPr txBox="1">
            <a:spLocks noChangeArrowheads="1"/>
          </p:cNvSpPr>
          <p:nvPr/>
        </p:nvSpPr>
        <p:spPr bwMode="auto">
          <a:xfrm rot="-2299284">
            <a:off x="6446838" y="2335213"/>
            <a:ext cx="1235075" cy="338137"/>
          </a:xfrm>
          <a:prstGeom prst="rect">
            <a:avLst/>
          </a:prstGeom>
          <a:noFill/>
          <a:ln w="9525">
            <a:noFill/>
            <a:miter lim="800000"/>
            <a:headEnd/>
            <a:tailEnd/>
          </a:ln>
        </p:spPr>
        <p:txBody>
          <a:bodyPr>
            <a:spAutoFit/>
          </a:bodyPr>
          <a:lstStyle/>
          <a:p>
            <a:endParaRPr lang="zh-CN" altLang="en-US" sz="1600">
              <a:latin typeface="微软雅黑"/>
              <a:ea typeface="微软雅黑"/>
              <a:cs typeface="微软雅黑"/>
            </a:endParaRPr>
          </a:p>
        </p:txBody>
      </p:sp>
      <p:sp>
        <p:nvSpPr>
          <p:cNvPr id="167938" name="13 CuadroTexto"/>
          <p:cNvSpPr txBox="1">
            <a:spLocks noChangeArrowheads="1"/>
          </p:cNvSpPr>
          <p:nvPr/>
        </p:nvSpPr>
        <p:spPr bwMode="auto">
          <a:xfrm>
            <a:off x="7705725" y="4822825"/>
            <a:ext cx="263525"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8</a:t>
            </a:r>
            <a:endParaRPr lang="es-ES" altLang="zh-CN" sz="1200" b="1">
              <a:solidFill>
                <a:srgbClr val="04AEDA"/>
              </a:solidFill>
              <a:latin typeface="Calibri" pitchFamily="34" charset="0"/>
            </a:endParaRPr>
          </a:p>
        </p:txBody>
      </p:sp>
      <p:cxnSp>
        <p:nvCxnSpPr>
          <p:cNvPr id="25" name="直接连接符 24"/>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67940"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167941" name="TextBox 5"/>
          <p:cNvSpPr txBox="1">
            <a:spLocks noChangeArrowheads="1"/>
          </p:cNvSpPr>
          <p:nvPr/>
        </p:nvSpPr>
        <p:spPr bwMode="auto">
          <a:xfrm>
            <a:off x="251520" y="193675"/>
            <a:ext cx="5112568" cy="759182"/>
          </a:xfrm>
          <a:prstGeom prst="rect">
            <a:avLst/>
          </a:prstGeom>
          <a:noFill/>
          <a:ln w="9525">
            <a:noFill/>
            <a:miter lim="800000"/>
            <a:headEnd/>
            <a:tailEnd/>
          </a:ln>
        </p:spPr>
        <p:txBody>
          <a:bodyPr wrap="square">
            <a:spAutoFit/>
          </a:bodyPr>
          <a:lstStyle/>
          <a:p>
            <a:pPr eaLnBrk="0" hangingPunct="0">
              <a:lnSpc>
                <a:spcPts val="2563"/>
              </a:lnSpc>
            </a:pPr>
            <a:r>
              <a:rPr lang="zh-CN" altLang="en-US" sz="2400" b="1" dirty="0">
                <a:latin typeface="微软雅黑"/>
                <a:ea typeface="微软雅黑"/>
                <a:cs typeface="微软雅黑"/>
              </a:rPr>
              <a:t>第四节 </a:t>
            </a:r>
            <a:r>
              <a:rPr lang="zh-CN" altLang="en-US" sz="2400" b="1" dirty="0" smtClean="0">
                <a:latin typeface="微软雅黑"/>
                <a:ea typeface="微软雅黑"/>
                <a:cs typeface="微软雅黑"/>
              </a:rPr>
              <a:t>  </a:t>
            </a:r>
            <a:r>
              <a:rPr lang="en-US" sz="2400" b="1" dirty="0" smtClean="0">
                <a:latin typeface="Calibri" pitchFamily="34" charset="0"/>
              </a:rPr>
              <a:t> </a:t>
            </a:r>
            <a:r>
              <a:rPr lang="zh-CN" altLang="en-US" sz="2400" b="1" dirty="0">
                <a:latin typeface="微软雅黑"/>
                <a:ea typeface="微软雅黑"/>
                <a:cs typeface="微软雅黑"/>
              </a:rPr>
              <a:t>中西文化的较量（撞击）</a:t>
            </a:r>
            <a:endParaRPr lang="en-US" altLang="zh-CN" sz="2400" b="1" dirty="0">
              <a:latin typeface="微软雅黑"/>
              <a:ea typeface="微软雅黑"/>
              <a:cs typeface="微软雅黑"/>
            </a:endParaRPr>
          </a:p>
          <a:p>
            <a:pPr eaLnBrk="0" hangingPunct="0">
              <a:lnSpc>
                <a:spcPts val="2563"/>
              </a:lnSpc>
            </a:pPr>
            <a:endParaRPr lang="en-US" altLang="zh-CN" sz="2000" dirty="0">
              <a:latin typeface="微软雅黑"/>
              <a:ea typeface="微软雅黑"/>
              <a:cs typeface="微软雅黑"/>
            </a:endParaRPr>
          </a:p>
        </p:txBody>
      </p:sp>
      <p:sp>
        <p:nvSpPr>
          <p:cNvPr id="167942" name="矩形 42"/>
          <p:cNvSpPr>
            <a:spLocks noChangeArrowheads="1"/>
          </p:cNvSpPr>
          <p:nvPr/>
        </p:nvSpPr>
        <p:spPr bwMode="auto">
          <a:xfrm>
            <a:off x="251520" y="699542"/>
            <a:ext cx="1697038" cy="461665"/>
          </a:xfrm>
          <a:prstGeom prst="rect">
            <a:avLst/>
          </a:prstGeom>
          <a:noFill/>
          <a:ln w="9525">
            <a:noFill/>
            <a:miter lim="800000"/>
            <a:headEnd/>
            <a:tailEnd/>
          </a:ln>
        </p:spPr>
        <p:txBody>
          <a:bodyPr>
            <a:spAutoFit/>
          </a:bodyPr>
          <a:lstStyle/>
          <a:p>
            <a:r>
              <a:rPr lang="en-US" altLang="zh-CN" sz="2400" b="1" dirty="0" smtClean="0">
                <a:latin typeface="微软雅黑"/>
                <a:ea typeface="微软雅黑"/>
                <a:cs typeface="微软雅黑"/>
                <a:sym typeface="Wingdings"/>
              </a:rPr>
              <a:t> </a:t>
            </a:r>
            <a:r>
              <a:rPr lang="zh-CN" altLang="en-US" sz="2000" b="1" dirty="0" smtClean="0">
                <a:latin typeface="微软雅黑"/>
                <a:ea typeface="微软雅黑"/>
                <a:cs typeface="微软雅黑"/>
              </a:rPr>
              <a:t>总</a:t>
            </a:r>
            <a:r>
              <a:rPr lang="zh-CN" altLang="en-US" sz="2000" b="1" dirty="0">
                <a:latin typeface="微软雅黑"/>
                <a:ea typeface="微软雅黑"/>
                <a:cs typeface="微软雅黑"/>
              </a:rPr>
              <a:t>论</a:t>
            </a:r>
            <a:endParaRPr lang="zh-CN" altLang="en-US" sz="2000" dirty="0">
              <a:latin typeface="微软雅黑"/>
              <a:ea typeface="微软雅黑"/>
              <a:cs typeface="微软雅黑"/>
            </a:endParaRPr>
          </a:p>
        </p:txBody>
      </p:sp>
      <p:pic>
        <p:nvPicPr>
          <p:cNvPr id="167943" name="Picture 2"/>
          <p:cNvPicPr>
            <a:picLocks noChangeAspect="1" noChangeArrowheads="1"/>
          </p:cNvPicPr>
          <p:nvPr/>
        </p:nvPicPr>
        <p:blipFill>
          <a:blip r:embed="rId2" cstate="print"/>
          <a:srcRect/>
          <a:stretch>
            <a:fillRect/>
          </a:stretch>
        </p:blipFill>
        <p:spPr bwMode="auto">
          <a:xfrm>
            <a:off x="755650" y="2211388"/>
            <a:ext cx="1928813" cy="1857375"/>
          </a:xfrm>
          <a:prstGeom prst="rect">
            <a:avLst/>
          </a:prstGeom>
          <a:noFill/>
          <a:ln w="9525">
            <a:noFill/>
            <a:miter lim="800000"/>
            <a:headEnd/>
            <a:tailEnd/>
          </a:ln>
        </p:spPr>
      </p:pic>
      <p:sp>
        <p:nvSpPr>
          <p:cNvPr id="167944" name="Oval 27"/>
          <p:cNvSpPr>
            <a:spLocks noChangeArrowheads="1"/>
          </p:cNvSpPr>
          <p:nvPr/>
        </p:nvSpPr>
        <p:spPr bwMode="gray">
          <a:xfrm>
            <a:off x="900113" y="2427288"/>
            <a:ext cx="1643062" cy="1428750"/>
          </a:xfrm>
          <a:prstGeom prst="ellipse">
            <a:avLst/>
          </a:prstGeom>
          <a:solidFill>
            <a:schemeClr val="bg1"/>
          </a:solidFill>
          <a:ln w="38100" algn="ctr">
            <a:solidFill>
              <a:srgbClr val="F8F8F8">
                <a:alpha val="79999"/>
              </a:srgbClr>
            </a:solidFill>
            <a:round/>
            <a:headEnd/>
            <a:tailEnd/>
          </a:ln>
        </p:spPr>
        <p:txBody>
          <a:bodyPr wrap="none" anchor="ctr"/>
          <a:lstStyle/>
          <a:p>
            <a:pPr algn="ctr"/>
            <a:endParaRPr lang="zh-CN" altLang="en-US" b="1"/>
          </a:p>
        </p:txBody>
      </p:sp>
      <p:sp>
        <p:nvSpPr>
          <p:cNvPr id="29" name="右箭头 28"/>
          <p:cNvSpPr/>
          <p:nvPr/>
        </p:nvSpPr>
        <p:spPr>
          <a:xfrm>
            <a:off x="900113" y="2787650"/>
            <a:ext cx="857250" cy="714375"/>
          </a:xfrm>
          <a:prstGeom prst="rightArrow">
            <a:avLst/>
          </a:prstGeom>
          <a:solidFill>
            <a:srgbClr val="04AE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2" name="右箭头 31"/>
          <p:cNvSpPr/>
          <p:nvPr/>
        </p:nvSpPr>
        <p:spPr>
          <a:xfrm flipH="1">
            <a:off x="1714500" y="2786063"/>
            <a:ext cx="847725" cy="714375"/>
          </a:xfrm>
          <a:prstGeom prst="rightArrow">
            <a:avLst/>
          </a:prstGeom>
          <a:solidFill>
            <a:srgbClr val="04AE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0252" name="Rectangle 28"/>
          <p:cNvSpPr>
            <a:spLocks noChangeArrowheads="1"/>
          </p:cNvSpPr>
          <p:nvPr/>
        </p:nvSpPr>
        <p:spPr bwMode="auto">
          <a:xfrm>
            <a:off x="1403350" y="2500313"/>
            <a:ext cx="644525"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a:latin typeface="微软雅黑" pitchFamily="34" charset="-122"/>
                <a:ea typeface="微软雅黑" pitchFamily="34" charset="-122"/>
              </a:rPr>
              <a:t>总论</a:t>
            </a:r>
          </a:p>
        </p:txBody>
      </p:sp>
      <p:sp>
        <p:nvSpPr>
          <p:cNvPr id="180253" name="Rectangle 29"/>
          <p:cNvSpPr>
            <a:spLocks noChangeArrowheads="1"/>
          </p:cNvSpPr>
          <p:nvPr/>
        </p:nvSpPr>
        <p:spPr bwMode="auto">
          <a:xfrm>
            <a:off x="1476375" y="3435350"/>
            <a:ext cx="644525"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a:latin typeface="微软雅黑" pitchFamily="34" charset="-122"/>
                <a:ea typeface="微软雅黑" pitchFamily="34" charset="-122"/>
              </a:rPr>
              <a:t>总论</a:t>
            </a:r>
          </a:p>
        </p:txBody>
      </p:sp>
      <p:cxnSp>
        <p:nvCxnSpPr>
          <p:cNvPr id="28" name="直接连接符 27"/>
          <p:cNvCxnSpPr/>
          <p:nvPr/>
        </p:nvCxnSpPr>
        <p:spPr>
          <a:xfrm>
            <a:off x="2916238" y="1708150"/>
            <a:ext cx="5111750"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2" name="直接连接符 27"/>
          <p:cNvCxnSpPr/>
          <p:nvPr/>
        </p:nvCxnSpPr>
        <p:spPr>
          <a:xfrm>
            <a:off x="2987675" y="2066925"/>
            <a:ext cx="5111750"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3" name="直接连接符 27"/>
          <p:cNvCxnSpPr/>
          <p:nvPr/>
        </p:nvCxnSpPr>
        <p:spPr>
          <a:xfrm>
            <a:off x="2987675" y="2500313"/>
            <a:ext cx="5111750"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4" name="直接连接符 27"/>
          <p:cNvCxnSpPr/>
          <p:nvPr/>
        </p:nvCxnSpPr>
        <p:spPr>
          <a:xfrm>
            <a:off x="2987675" y="2932113"/>
            <a:ext cx="5111750"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5" name="直接连接符 27"/>
          <p:cNvCxnSpPr/>
          <p:nvPr/>
        </p:nvCxnSpPr>
        <p:spPr>
          <a:xfrm>
            <a:off x="2987675" y="3363913"/>
            <a:ext cx="5111750"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6" name="直接连接符 27"/>
          <p:cNvCxnSpPr/>
          <p:nvPr/>
        </p:nvCxnSpPr>
        <p:spPr>
          <a:xfrm>
            <a:off x="2987675" y="3795713"/>
            <a:ext cx="5111750"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167955" name="Rectangle 19"/>
          <p:cNvSpPr>
            <a:spLocks noChangeArrowheads="1"/>
          </p:cNvSpPr>
          <p:nvPr/>
        </p:nvSpPr>
        <p:spPr bwMode="auto">
          <a:xfrm>
            <a:off x="2915816" y="1131590"/>
            <a:ext cx="5472112" cy="2674899"/>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ct val="150000"/>
              </a:lnSpc>
              <a:defRPr/>
            </a:pPr>
            <a:r>
              <a:rPr lang="zh-CN" altLang="en-US" sz="2400" b="1" dirty="0" smtClean="0">
                <a:solidFill>
                  <a:srgbClr val="04AEDA"/>
                </a:solidFill>
                <a:latin typeface="微软雅黑" charset="-122"/>
                <a:ea typeface="微软雅黑" charset="-122"/>
                <a:sym typeface="Wingdings"/>
              </a:rPr>
              <a:t></a:t>
            </a:r>
            <a:r>
              <a:rPr lang="zh-CN" altLang="en-US" b="1" dirty="0" smtClean="0">
                <a:latin typeface="微软雅黑" charset="-122"/>
                <a:ea typeface="微软雅黑" charset="-122"/>
                <a:sym typeface="Wingdings"/>
              </a:rPr>
              <a:t> </a:t>
            </a:r>
            <a:r>
              <a:rPr lang="zh-CN" altLang="en-US" b="1" dirty="0" smtClean="0">
                <a:latin typeface="微软雅黑" charset="-122"/>
                <a:ea typeface="微软雅黑" charset="-122"/>
              </a:rPr>
              <a:t>明</a:t>
            </a:r>
            <a:r>
              <a:rPr lang="zh-CN" altLang="en-US" b="1" dirty="0">
                <a:latin typeface="微软雅黑" charset="-122"/>
                <a:ea typeface="微软雅黑" charset="-122"/>
              </a:rPr>
              <a:t>清时期，对待西方传教士在华传教及其“西学东渐”，当时中国上层有两种态度：一种是持欢迎态度；而更多的人则持否定态度。主要因为天主教是西方文明的支柱，它传到中国来，必然要遭遇到中国固有的传统文化</a:t>
            </a:r>
            <a:r>
              <a:rPr lang="en-US" altLang="zh-CN" b="1" dirty="0">
                <a:latin typeface="微软雅黑" charset="-122"/>
                <a:ea typeface="微软雅黑" charset="-122"/>
              </a:rPr>
              <a:t>——</a:t>
            </a:r>
            <a:r>
              <a:rPr lang="zh-CN" altLang="en-US" b="1" dirty="0">
                <a:latin typeface="微软雅黑" charset="-122"/>
                <a:ea typeface="微软雅黑" charset="-122"/>
              </a:rPr>
              <a:t>儒家文明的抵制，所以发生了很多纠纷，这是中西文化较量的再一次表现。</a:t>
            </a:r>
          </a:p>
        </p:txBody>
      </p:sp>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8961" name="TextBox 40"/>
          <p:cNvSpPr txBox="1">
            <a:spLocks noChangeArrowheads="1"/>
          </p:cNvSpPr>
          <p:nvPr/>
        </p:nvSpPr>
        <p:spPr bwMode="auto">
          <a:xfrm rot="-2299284">
            <a:off x="6446838" y="2335213"/>
            <a:ext cx="1235075" cy="338137"/>
          </a:xfrm>
          <a:prstGeom prst="rect">
            <a:avLst/>
          </a:prstGeom>
          <a:noFill/>
          <a:ln w="9525">
            <a:noFill/>
            <a:miter lim="800000"/>
            <a:headEnd/>
            <a:tailEnd/>
          </a:ln>
        </p:spPr>
        <p:txBody>
          <a:bodyPr>
            <a:spAutoFit/>
          </a:bodyPr>
          <a:lstStyle/>
          <a:p>
            <a:endParaRPr lang="zh-CN" altLang="en-US" sz="1600">
              <a:latin typeface="微软雅黑"/>
              <a:ea typeface="微软雅黑"/>
              <a:cs typeface="微软雅黑"/>
            </a:endParaRPr>
          </a:p>
        </p:txBody>
      </p:sp>
      <p:sp>
        <p:nvSpPr>
          <p:cNvPr id="168962" name="13 CuadroTexto"/>
          <p:cNvSpPr txBox="1">
            <a:spLocks noChangeArrowheads="1"/>
          </p:cNvSpPr>
          <p:nvPr/>
        </p:nvSpPr>
        <p:spPr bwMode="auto">
          <a:xfrm>
            <a:off x="7705725" y="4822825"/>
            <a:ext cx="263525"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8</a:t>
            </a:r>
            <a:endParaRPr lang="es-ES" altLang="zh-CN" sz="1200" b="1">
              <a:solidFill>
                <a:srgbClr val="04AEDA"/>
              </a:solidFill>
              <a:latin typeface="Calibri" pitchFamily="34" charset="0"/>
            </a:endParaRPr>
          </a:p>
        </p:txBody>
      </p:sp>
      <p:cxnSp>
        <p:nvCxnSpPr>
          <p:cNvPr id="25" name="直接连接符 24"/>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68964"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168965" name="TextBox 5"/>
          <p:cNvSpPr txBox="1">
            <a:spLocks noChangeArrowheads="1"/>
          </p:cNvSpPr>
          <p:nvPr/>
        </p:nvSpPr>
        <p:spPr bwMode="auto">
          <a:xfrm>
            <a:off x="251520" y="195263"/>
            <a:ext cx="4371280" cy="759182"/>
          </a:xfrm>
          <a:prstGeom prst="rect">
            <a:avLst/>
          </a:prstGeom>
          <a:noFill/>
          <a:ln w="9525">
            <a:noFill/>
            <a:miter lim="800000"/>
            <a:headEnd/>
            <a:tailEnd/>
          </a:ln>
        </p:spPr>
        <p:txBody>
          <a:bodyPr wrap="square">
            <a:spAutoFit/>
          </a:bodyPr>
          <a:lstStyle/>
          <a:p>
            <a:pPr eaLnBrk="0" hangingPunct="0">
              <a:lnSpc>
                <a:spcPts val="2563"/>
              </a:lnSpc>
            </a:pPr>
            <a:r>
              <a:rPr lang="zh-CN" altLang="en-US" sz="2000" b="1" dirty="0">
                <a:latin typeface="微软雅黑" pitchFamily="34" charset="-122"/>
                <a:ea typeface="微软雅黑" pitchFamily="34" charset="-122"/>
                <a:cs typeface="微软雅黑"/>
              </a:rPr>
              <a:t>第四节  </a:t>
            </a:r>
            <a:r>
              <a:rPr lang="en-US" sz="2000" b="1" dirty="0">
                <a:latin typeface="微软雅黑" pitchFamily="34" charset="-122"/>
                <a:ea typeface="微软雅黑" pitchFamily="34" charset="-122"/>
              </a:rPr>
              <a:t> </a:t>
            </a:r>
            <a:r>
              <a:rPr lang="zh-CN" altLang="en-US" sz="2000" b="1" dirty="0">
                <a:latin typeface="微软雅黑" pitchFamily="34" charset="-122"/>
                <a:ea typeface="微软雅黑" pitchFamily="34" charset="-122"/>
                <a:cs typeface="微软雅黑"/>
              </a:rPr>
              <a:t>中西文化的较量（撞击）</a:t>
            </a:r>
            <a:endParaRPr lang="en-US" altLang="zh-CN" sz="2000" b="1" dirty="0">
              <a:latin typeface="微软雅黑" pitchFamily="34" charset="-122"/>
              <a:ea typeface="微软雅黑" pitchFamily="34" charset="-122"/>
              <a:cs typeface="微软雅黑"/>
            </a:endParaRPr>
          </a:p>
          <a:p>
            <a:pPr eaLnBrk="0" hangingPunct="0">
              <a:lnSpc>
                <a:spcPts val="2563"/>
              </a:lnSpc>
            </a:pPr>
            <a:endParaRPr lang="en-US" altLang="zh-CN" sz="2000" dirty="0">
              <a:latin typeface="微软雅黑"/>
              <a:ea typeface="微软雅黑"/>
              <a:cs typeface="微软雅黑"/>
            </a:endParaRPr>
          </a:p>
        </p:txBody>
      </p:sp>
      <p:sp>
        <p:nvSpPr>
          <p:cNvPr id="168966" name="矩形 42"/>
          <p:cNvSpPr>
            <a:spLocks noChangeArrowheads="1"/>
          </p:cNvSpPr>
          <p:nvPr/>
        </p:nvSpPr>
        <p:spPr bwMode="auto">
          <a:xfrm>
            <a:off x="571500" y="785813"/>
            <a:ext cx="1697038" cy="641350"/>
          </a:xfrm>
          <a:prstGeom prst="rect">
            <a:avLst/>
          </a:prstGeom>
          <a:noFill/>
          <a:ln w="9525">
            <a:noFill/>
            <a:miter lim="800000"/>
            <a:headEnd/>
            <a:tailEnd/>
          </a:ln>
        </p:spPr>
        <p:txBody>
          <a:bodyPr>
            <a:spAutoFit/>
          </a:bodyPr>
          <a:lstStyle/>
          <a:p>
            <a:endParaRPr lang="zh-CN" altLang="en-US" b="1">
              <a:latin typeface="微软雅黑"/>
              <a:ea typeface="微软雅黑"/>
              <a:cs typeface="微软雅黑"/>
            </a:endParaRPr>
          </a:p>
          <a:p>
            <a:endParaRPr lang="zh-CN" altLang="en-US">
              <a:latin typeface="微软雅黑"/>
              <a:ea typeface="微软雅黑"/>
              <a:cs typeface="微软雅黑"/>
            </a:endParaRPr>
          </a:p>
        </p:txBody>
      </p:sp>
      <p:pic>
        <p:nvPicPr>
          <p:cNvPr id="168967" name="Picture 2"/>
          <p:cNvPicPr>
            <a:picLocks noChangeAspect="1" noChangeArrowheads="1"/>
          </p:cNvPicPr>
          <p:nvPr/>
        </p:nvPicPr>
        <p:blipFill>
          <a:blip r:embed="rId2" cstate="print"/>
          <a:srcRect/>
          <a:stretch>
            <a:fillRect/>
          </a:stretch>
        </p:blipFill>
        <p:spPr bwMode="auto">
          <a:xfrm>
            <a:off x="755650" y="1492250"/>
            <a:ext cx="1928813" cy="1857375"/>
          </a:xfrm>
          <a:prstGeom prst="rect">
            <a:avLst/>
          </a:prstGeom>
          <a:noFill/>
          <a:ln w="9525">
            <a:noFill/>
            <a:miter lim="800000"/>
            <a:headEnd/>
            <a:tailEnd/>
          </a:ln>
        </p:spPr>
      </p:pic>
      <p:sp>
        <p:nvSpPr>
          <p:cNvPr id="168968" name="Oval 27"/>
          <p:cNvSpPr>
            <a:spLocks noChangeArrowheads="1"/>
          </p:cNvSpPr>
          <p:nvPr/>
        </p:nvSpPr>
        <p:spPr bwMode="gray">
          <a:xfrm>
            <a:off x="900113" y="1708150"/>
            <a:ext cx="1643062" cy="1428750"/>
          </a:xfrm>
          <a:prstGeom prst="ellipse">
            <a:avLst/>
          </a:prstGeom>
          <a:solidFill>
            <a:schemeClr val="bg1"/>
          </a:solidFill>
          <a:ln w="38100" algn="ctr">
            <a:solidFill>
              <a:srgbClr val="F8F8F8">
                <a:alpha val="79999"/>
              </a:srgbClr>
            </a:solidFill>
            <a:round/>
            <a:headEnd/>
            <a:tailEnd/>
          </a:ln>
        </p:spPr>
        <p:txBody>
          <a:bodyPr wrap="none" anchor="ctr"/>
          <a:lstStyle/>
          <a:p>
            <a:pPr algn="ctr"/>
            <a:endParaRPr lang="zh-CN" altLang="en-US" b="1"/>
          </a:p>
        </p:txBody>
      </p:sp>
      <p:sp>
        <p:nvSpPr>
          <p:cNvPr id="29" name="右箭头 28"/>
          <p:cNvSpPr/>
          <p:nvPr/>
        </p:nvSpPr>
        <p:spPr>
          <a:xfrm>
            <a:off x="900113" y="2066925"/>
            <a:ext cx="857250" cy="714375"/>
          </a:xfrm>
          <a:prstGeom prst="rightArrow">
            <a:avLst/>
          </a:prstGeom>
          <a:solidFill>
            <a:srgbClr val="04AE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2" name="右箭头 31"/>
          <p:cNvSpPr/>
          <p:nvPr/>
        </p:nvSpPr>
        <p:spPr>
          <a:xfrm flipH="1">
            <a:off x="1692275" y="2066925"/>
            <a:ext cx="847725" cy="714375"/>
          </a:xfrm>
          <a:prstGeom prst="rightArrow">
            <a:avLst/>
          </a:prstGeom>
          <a:solidFill>
            <a:srgbClr val="04AE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9228" name="Rectangle 28"/>
          <p:cNvSpPr>
            <a:spLocks noChangeArrowheads="1"/>
          </p:cNvSpPr>
          <p:nvPr/>
        </p:nvSpPr>
        <p:spPr bwMode="auto">
          <a:xfrm>
            <a:off x="1403350" y="1779588"/>
            <a:ext cx="644525"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a:latin typeface="微软雅黑" pitchFamily="34" charset="-122"/>
                <a:ea typeface="微软雅黑" pitchFamily="34" charset="-122"/>
              </a:rPr>
              <a:t>教案</a:t>
            </a:r>
          </a:p>
        </p:txBody>
      </p:sp>
      <p:sp>
        <p:nvSpPr>
          <p:cNvPr id="179229" name="Rectangle 29"/>
          <p:cNvSpPr>
            <a:spLocks noChangeArrowheads="1"/>
          </p:cNvSpPr>
          <p:nvPr/>
        </p:nvSpPr>
        <p:spPr bwMode="auto">
          <a:xfrm>
            <a:off x="1403350" y="2716213"/>
            <a:ext cx="644525"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a:latin typeface="微软雅黑" pitchFamily="34" charset="-122"/>
                <a:ea typeface="微软雅黑" pitchFamily="34" charset="-122"/>
              </a:rPr>
              <a:t>原因</a:t>
            </a:r>
          </a:p>
        </p:txBody>
      </p:sp>
      <p:cxnSp>
        <p:nvCxnSpPr>
          <p:cNvPr id="31" name="直接连接符 30"/>
          <p:cNvCxnSpPr>
            <a:cxnSpLocks noChangeShapeType="1"/>
          </p:cNvCxnSpPr>
          <p:nvPr/>
        </p:nvCxnSpPr>
        <p:spPr bwMode="auto">
          <a:xfrm>
            <a:off x="2916238" y="771525"/>
            <a:ext cx="0" cy="1973263"/>
          </a:xfrm>
          <a:prstGeom prst="line">
            <a:avLst/>
          </a:prstGeom>
          <a:noFill/>
          <a:ln w="28575" algn="ctr">
            <a:solidFill>
              <a:srgbClr val="04AEDA"/>
            </a:solidFill>
            <a:round/>
            <a:headEnd/>
            <a:tailEnd/>
          </a:ln>
          <a:effectLst>
            <a:outerShdw dist="23000" dir="5400000" rotWithShape="0">
              <a:srgbClr val="000000">
                <a:alpha val="34999"/>
              </a:srgbClr>
            </a:outerShdw>
          </a:effectLst>
        </p:spPr>
      </p:cxnSp>
      <p:sp>
        <p:nvSpPr>
          <p:cNvPr id="179231" name="Rectangle 31"/>
          <p:cNvSpPr>
            <a:spLocks noChangeArrowheads="1"/>
          </p:cNvSpPr>
          <p:nvPr/>
        </p:nvSpPr>
        <p:spPr bwMode="auto">
          <a:xfrm>
            <a:off x="107950" y="627063"/>
            <a:ext cx="1465466"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zh-CN" b="1" dirty="0" smtClean="0"/>
              <a:t> </a:t>
            </a:r>
            <a:r>
              <a:rPr lang="en-US" altLang="zh-CN" sz="2000" b="1" dirty="0" smtClean="0">
                <a:latin typeface="微软雅黑" pitchFamily="34" charset="-122"/>
                <a:ea typeface="微软雅黑" pitchFamily="34" charset="-122"/>
                <a:sym typeface="Wingdings"/>
              </a:rPr>
              <a:t></a:t>
            </a:r>
            <a:r>
              <a:rPr lang="en-US" altLang="zh-CN" b="1" dirty="0" smtClean="0">
                <a:latin typeface="微软雅黑" pitchFamily="34" charset="-122"/>
                <a:ea typeface="微软雅黑" pitchFamily="34" charset="-122"/>
                <a:sym typeface="Wingdings"/>
              </a:rPr>
              <a:t> </a:t>
            </a:r>
            <a:r>
              <a:rPr lang="zh-CN" altLang="en-US" b="1" dirty="0" smtClean="0">
                <a:latin typeface="微软雅黑" pitchFamily="34" charset="-122"/>
                <a:ea typeface="微软雅黑" pitchFamily="34" charset="-122"/>
              </a:rPr>
              <a:t>南</a:t>
            </a:r>
            <a:r>
              <a:rPr lang="zh-CN" altLang="en-US" b="1" dirty="0">
                <a:latin typeface="微软雅黑" pitchFamily="34" charset="-122"/>
                <a:ea typeface="微软雅黑" pitchFamily="34" charset="-122"/>
              </a:rPr>
              <a:t>京教案</a:t>
            </a:r>
          </a:p>
        </p:txBody>
      </p:sp>
      <p:sp>
        <p:nvSpPr>
          <p:cNvPr id="168975" name="AutoShape 32"/>
          <p:cNvSpPr>
            <a:spLocks noChangeArrowheads="1"/>
          </p:cNvSpPr>
          <p:nvPr/>
        </p:nvSpPr>
        <p:spPr bwMode="auto">
          <a:xfrm>
            <a:off x="3203575" y="842963"/>
            <a:ext cx="1008063" cy="503237"/>
          </a:xfrm>
          <a:prstGeom prst="roundRect">
            <a:avLst>
              <a:gd name="adj" fmla="val 16667"/>
            </a:avLst>
          </a:prstGeom>
          <a:solidFill>
            <a:srgbClr val="04AEDA"/>
          </a:solidFill>
          <a:ln w="9525">
            <a:noFill/>
            <a:round/>
            <a:headEnd/>
            <a:tailEnd/>
          </a:ln>
          <a:effectLst>
            <a:prstShdw prst="shdw17" dist="17961" dir="2700000">
              <a:srgbClr val="026883"/>
            </a:prstShdw>
          </a:effectLst>
        </p:spPr>
        <p:txBody>
          <a:bodyPr wrap="none" anchor="ctr"/>
          <a:lstStyle/>
          <a:p>
            <a:pPr algn="ctr"/>
            <a:r>
              <a:rPr lang="zh-CN" altLang="en-US" sz="1600" b="1" dirty="0">
                <a:latin typeface="微软雅黑" pitchFamily="34" charset="-122"/>
                <a:ea typeface="微软雅黑" pitchFamily="34" charset="-122"/>
              </a:rPr>
              <a:t>直接原因</a:t>
            </a:r>
          </a:p>
        </p:txBody>
      </p:sp>
      <p:cxnSp>
        <p:nvCxnSpPr>
          <p:cNvPr id="28" name="直接连接符 27"/>
          <p:cNvCxnSpPr/>
          <p:nvPr/>
        </p:nvCxnSpPr>
        <p:spPr>
          <a:xfrm>
            <a:off x="4211638" y="1347788"/>
            <a:ext cx="475297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168977" name="AutoShape 34"/>
          <p:cNvSpPr>
            <a:spLocks noChangeArrowheads="1"/>
          </p:cNvSpPr>
          <p:nvPr/>
        </p:nvSpPr>
        <p:spPr bwMode="auto">
          <a:xfrm>
            <a:off x="3203575" y="1708150"/>
            <a:ext cx="1008063" cy="503238"/>
          </a:xfrm>
          <a:prstGeom prst="roundRect">
            <a:avLst>
              <a:gd name="adj" fmla="val 16667"/>
            </a:avLst>
          </a:prstGeom>
          <a:solidFill>
            <a:srgbClr val="04AEDA"/>
          </a:solidFill>
          <a:ln w="9525">
            <a:noFill/>
            <a:round/>
            <a:headEnd/>
            <a:tailEnd/>
          </a:ln>
          <a:effectLst>
            <a:prstShdw prst="shdw17" dist="17961" dir="2700000">
              <a:srgbClr val="026883"/>
            </a:prstShdw>
          </a:effectLst>
        </p:spPr>
        <p:txBody>
          <a:bodyPr wrap="none" anchor="ctr"/>
          <a:lstStyle/>
          <a:p>
            <a:pPr algn="ctr"/>
            <a:r>
              <a:rPr lang="zh-CN" altLang="en-US" sz="1600" b="1" dirty="0">
                <a:latin typeface="微软雅黑" pitchFamily="34" charset="-122"/>
                <a:ea typeface="微软雅黑" pitchFamily="34" charset="-122"/>
              </a:rPr>
              <a:t>深层原因</a:t>
            </a:r>
          </a:p>
        </p:txBody>
      </p:sp>
      <p:cxnSp>
        <p:nvCxnSpPr>
          <p:cNvPr id="2" name="直接连接符 27"/>
          <p:cNvCxnSpPr/>
          <p:nvPr/>
        </p:nvCxnSpPr>
        <p:spPr>
          <a:xfrm>
            <a:off x="4211638" y="2139950"/>
            <a:ext cx="475297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179237" name="Rectangle 37"/>
          <p:cNvSpPr>
            <a:spLocks noChangeArrowheads="1"/>
          </p:cNvSpPr>
          <p:nvPr/>
        </p:nvSpPr>
        <p:spPr bwMode="auto">
          <a:xfrm>
            <a:off x="4284663" y="1708150"/>
            <a:ext cx="3240087"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zh-CN" altLang="en-US" b="1" dirty="0">
                <a:latin typeface="微软雅黑" pitchFamily="34" charset="-122"/>
                <a:ea typeface="微软雅黑" pitchFamily="34" charset="-122"/>
              </a:rPr>
              <a:t>中国传统思想与天主教的冲突</a:t>
            </a:r>
            <a:r>
              <a:rPr lang="zh-CN" altLang="en-US" dirty="0"/>
              <a:t> </a:t>
            </a:r>
          </a:p>
        </p:txBody>
      </p:sp>
      <p:sp>
        <p:nvSpPr>
          <p:cNvPr id="179238" name="Rectangle 38"/>
          <p:cNvSpPr>
            <a:spLocks noChangeArrowheads="1"/>
          </p:cNvSpPr>
          <p:nvPr/>
        </p:nvSpPr>
        <p:spPr bwMode="auto">
          <a:xfrm>
            <a:off x="4356100" y="915988"/>
            <a:ext cx="300990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zh-CN" altLang="en-US" b="1" dirty="0">
                <a:latin typeface="微软雅黑" pitchFamily="34" charset="-122"/>
                <a:ea typeface="微软雅黑" pitchFamily="34" charset="-122"/>
              </a:rPr>
              <a:t>在华天主教传教方针的调整</a:t>
            </a:r>
            <a:r>
              <a:rPr lang="zh-CN" altLang="en-US" dirty="0"/>
              <a:t> </a:t>
            </a:r>
          </a:p>
        </p:txBody>
      </p:sp>
      <p:sp>
        <p:nvSpPr>
          <p:cNvPr id="43" name="AutoShape 2"/>
          <p:cNvSpPr>
            <a:spLocks noChangeArrowheads="1"/>
          </p:cNvSpPr>
          <p:nvPr/>
        </p:nvSpPr>
        <p:spPr bwMode="ltGray">
          <a:xfrm>
            <a:off x="3492500" y="2643188"/>
            <a:ext cx="1368425" cy="1871662"/>
          </a:xfrm>
          <a:prstGeom prst="roundRect">
            <a:avLst>
              <a:gd name="adj" fmla="val 16449"/>
            </a:avLst>
          </a:prstGeom>
          <a:solidFill>
            <a:schemeClr val="bg1"/>
          </a:solidFill>
          <a:ln w="28575" algn="ctr">
            <a:solidFill>
              <a:srgbClr val="04AEDA"/>
            </a:solidFill>
            <a:round/>
            <a:headEnd/>
            <a:tailEnd/>
          </a:ln>
        </p:spPr>
        <p:txBody>
          <a:bodyPr wrap="none" anchor="ctr"/>
          <a:lstStyle/>
          <a:p>
            <a:r>
              <a:rPr lang="zh-CN" altLang="en-US" sz="1200" b="1">
                <a:latin typeface="微软雅黑"/>
                <a:ea typeface="微软雅黑"/>
                <a:cs typeface="微软雅黑"/>
              </a:rPr>
              <a:t>    </a:t>
            </a:r>
          </a:p>
        </p:txBody>
      </p:sp>
      <p:sp>
        <p:nvSpPr>
          <p:cNvPr id="3" name="AutoShape 2"/>
          <p:cNvSpPr>
            <a:spLocks noChangeArrowheads="1"/>
          </p:cNvSpPr>
          <p:nvPr/>
        </p:nvSpPr>
        <p:spPr bwMode="ltGray">
          <a:xfrm>
            <a:off x="5364163" y="2643188"/>
            <a:ext cx="1368425" cy="1871662"/>
          </a:xfrm>
          <a:prstGeom prst="roundRect">
            <a:avLst>
              <a:gd name="adj" fmla="val 16449"/>
            </a:avLst>
          </a:prstGeom>
          <a:solidFill>
            <a:schemeClr val="bg1"/>
          </a:solidFill>
          <a:ln w="28575" algn="ctr">
            <a:solidFill>
              <a:srgbClr val="04AEDA"/>
            </a:solidFill>
            <a:round/>
            <a:headEnd/>
            <a:tailEnd/>
          </a:ln>
        </p:spPr>
        <p:txBody>
          <a:bodyPr wrap="none" anchor="ctr"/>
          <a:lstStyle/>
          <a:p>
            <a:r>
              <a:rPr lang="zh-CN" altLang="en-US" sz="1200" b="1">
                <a:latin typeface="微软雅黑"/>
                <a:ea typeface="微软雅黑"/>
                <a:cs typeface="微软雅黑"/>
              </a:rPr>
              <a:t>    </a:t>
            </a:r>
          </a:p>
        </p:txBody>
      </p:sp>
      <p:sp>
        <p:nvSpPr>
          <p:cNvPr id="4" name="AutoShape 2"/>
          <p:cNvSpPr>
            <a:spLocks noChangeArrowheads="1"/>
          </p:cNvSpPr>
          <p:nvPr/>
        </p:nvSpPr>
        <p:spPr bwMode="ltGray">
          <a:xfrm>
            <a:off x="7308850" y="2643188"/>
            <a:ext cx="1368425" cy="1871662"/>
          </a:xfrm>
          <a:prstGeom prst="roundRect">
            <a:avLst>
              <a:gd name="adj" fmla="val 16449"/>
            </a:avLst>
          </a:prstGeom>
          <a:solidFill>
            <a:schemeClr val="bg1"/>
          </a:solidFill>
          <a:ln w="28575" algn="ctr">
            <a:solidFill>
              <a:srgbClr val="04AEDA"/>
            </a:solidFill>
            <a:round/>
            <a:headEnd/>
            <a:tailEnd/>
          </a:ln>
        </p:spPr>
        <p:txBody>
          <a:bodyPr wrap="none" anchor="ctr"/>
          <a:lstStyle/>
          <a:p>
            <a:r>
              <a:rPr lang="zh-CN" altLang="en-US" sz="1200" b="1">
                <a:latin typeface="微软雅黑"/>
                <a:ea typeface="微软雅黑"/>
                <a:cs typeface="微软雅黑"/>
              </a:rPr>
              <a:t>    </a:t>
            </a:r>
          </a:p>
        </p:txBody>
      </p:sp>
      <p:sp>
        <p:nvSpPr>
          <p:cNvPr id="179242" name="Rectangle 42"/>
          <p:cNvSpPr>
            <a:spLocks noChangeArrowheads="1"/>
          </p:cNvSpPr>
          <p:nvPr/>
        </p:nvSpPr>
        <p:spPr bwMode="auto">
          <a:xfrm>
            <a:off x="3491880" y="2931790"/>
            <a:ext cx="1367532" cy="122084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nSpc>
                <a:spcPts val="2200"/>
              </a:lnSpc>
              <a:defRPr/>
            </a:pPr>
            <a:r>
              <a:rPr lang="zh-CN" altLang="en-US" sz="1600" b="1" dirty="0">
                <a:latin typeface="微软雅黑" pitchFamily="34" charset="-122"/>
                <a:ea typeface="微软雅黑" pitchFamily="34" charset="-122"/>
              </a:rPr>
              <a:t>中国的天命观</a:t>
            </a:r>
            <a:r>
              <a:rPr lang="zh-CN" altLang="en-US" sz="1600" b="1" dirty="0" smtClean="0">
                <a:latin typeface="微软雅黑" pitchFamily="34" charset="-122"/>
                <a:ea typeface="微软雅黑" pitchFamily="34" charset="-122"/>
              </a:rPr>
              <a:t>与天主教真神观</a:t>
            </a:r>
            <a:r>
              <a:rPr lang="zh-CN" altLang="en-US" sz="1600" b="1" dirty="0">
                <a:latin typeface="微软雅黑" pitchFamily="34" charset="-122"/>
                <a:ea typeface="微软雅黑" pitchFamily="34" charset="-122"/>
              </a:rPr>
              <a:t>念的冲突 </a:t>
            </a:r>
          </a:p>
        </p:txBody>
      </p:sp>
      <p:sp>
        <p:nvSpPr>
          <p:cNvPr id="168985" name="AutoShape 49"/>
          <p:cNvSpPr>
            <a:spLocks noChangeArrowheads="1"/>
          </p:cNvSpPr>
          <p:nvPr/>
        </p:nvSpPr>
        <p:spPr bwMode="auto">
          <a:xfrm>
            <a:off x="3851275" y="2500313"/>
            <a:ext cx="649288" cy="431800"/>
          </a:xfrm>
          <a:prstGeom prst="roundRect">
            <a:avLst>
              <a:gd name="adj" fmla="val 16667"/>
            </a:avLst>
          </a:prstGeom>
          <a:solidFill>
            <a:srgbClr val="04AEDA"/>
          </a:solidFill>
          <a:ln w="9525">
            <a:noFill/>
            <a:round/>
            <a:headEnd/>
            <a:tailEnd/>
          </a:ln>
          <a:effectLst>
            <a:prstShdw prst="shdw17" dist="17961" dir="2700000">
              <a:srgbClr val="026883"/>
            </a:prstShdw>
          </a:effectLst>
        </p:spPr>
        <p:txBody>
          <a:bodyPr wrap="none" anchor="ctr"/>
          <a:lstStyle/>
          <a:p>
            <a:pPr algn="ctr"/>
            <a:r>
              <a:rPr lang="zh-CN" altLang="en-US" sz="1600" b="1" dirty="0" smtClean="0">
                <a:latin typeface="微软雅黑" pitchFamily="34" charset="-122"/>
                <a:ea typeface="微软雅黑" pitchFamily="34" charset="-122"/>
              </a:rPr>
              <a:t>第一</a:t>
            </a:r>
            <a:endParaRPr lang="zh-CN" altLang="en-US" sz="1600" b="1" dirty="0">
              <a:latin typeface="微软雅黑" pitchFamily="34" charset="-122"/>
              <a:ea typeface="微软雅黑" pitchFamily="34" charset="-122"/>
            </a:endParaRPr>
          </a:p>
        </p:txBody>
      </p:sp>
      <p:sp>
        <p:nvSpPr>
          <p:cNvPr id="168986" name="AutoShape 50"/>
          <p:cNvSpPr>
            <a:spLocks noChangeArrowheads="1"/>
          </p:cNvSpPr>
          <p:nvPr/>
        </p:nvSpPr>
        <p:spPr bwMode="auto">
          <a:xfrm>
            <a:off x="5724525" y="2500313"/>
            <a:ext cx="649288" cy="360362"/>
          </a:xfrm>
          <a:prstGeom prst="roundRect">
            <a:avLst>
              <a:gd name="adj" fmla="val 16667"/>
            </a:avLst>
          </a:prstGeom>
          <a:solidFill>
            <a:srgbClr val="04AEDA"/>
          </a:solidFill>
          <a:ln w="9525">
            <a:noFill/>
            <a:round/>
            <a:headEnd/>
            <a:tailEnd/>
          </a:ln>
          <a:effectLst>
            <a:prstShdw prst="shdw17" dist="17961" dir="2700000">
              <a:srgbClr val="026883"/>
            </a:prstShdw>
          </a:effectLst>
        </p:spPr>
        <p:txBody>
          <a:bodyPr wrap="none" anchor="ctr"/>
          <a:lstStyle/>
          <a:p>
            <a:pPr algn="ctr"/>
            <a:r>
              <a:rPr lang="zh-CN" altLang="en-US" sz="1600" b="1" dirty="0">
                <a:latin typeface="微软雅黑" pitchFamily="34" charset="-122"/>
                <a:ea typeface="微软雅黑" pitchFamily="34" charset="-122"/>
              </a:rPr>
              <a:t>第二</a:t>
            </a:r>
          </a:p>
        </p:txBody>
      </p:sp>
      <p:sp>
        <p:nvSpPr>
          <p:cNvPr id="168987" name="AutoShape 51"/>
          <p:cNvSpPr>
            <a:spLocks noChangeArrowheads="1"/>
          </p:cNvSpPr>
          <p:nvPr/>
        </p:nvSpPr>
        <p:spPr bwMode="auto">
          <a:xfrm>
            <a:off x="7667625" y="2427288"/>
            <a:ext cx="649288" cy="360362"/>
          </a:xfrm>
          <a:prstGeom prst="roundRect">
            <a:avLst>
              <a:gd name="adj" fmla="val 16667"/>
            </a:avLst>
          </a:prstGeom>
          <a:solidFill>
            <a:srgbClr val="04AEDA"/>
          </a:solidFill>
          <a:ln w="9525">
            <a:noFill/>
            <a:round/>
            <a:headEnd/>
            <a:tailEnd/>
          </a:ln>
          <a:effectLst>
            <a:prstShdw prst="shdw17" dist="17961" dir="2700000">
              <a:srgbClr val="026883"/>
            </a:prstShdw>
          </a:effectLst>
        </p:spPr>
        <p:txBody>
          <a:bodyPr wrap="none" anchor="ctr"/>
          <a:lstStyle/>
          <a:p>
            <a:pPr algn="ctr"/>
            <a:r>
              <a:rPr lang="zh-CN" altLang="en-US" sz="1600" b="1" dirty="0">
                <a:latin typeface="微软雅黑" pitchFamily="34" charset="-122"/>
                <a:ea typeface="微软雅黑" pitchFamily="34" charset="-122"/>
              </a:rPr>
              <a:t>第三</a:t>
            </a:r>
          </a:p>
        </p:txBody>
      </p:sp>
      <p:sp>
        <p:nvSpPr>
          <p:cNvPr id="179252" name="Rectangle 52"/>
          <p:cNvSpPr>
            <a:spLocks noChangeArrowheads="1"/>
          </p:cNvSpPr>
          <p:nvPr/>
        </p:nvSpPr>
        <p:spPr bwMode="auto">
          <a:xfrm>
            <a:off x="5364163" y="2850274"/>
            <a:ext cx="1296987" cy="1481303"/>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ts val="2200"/>
              </a:lnSpc>
              <a:defRPr/>
            </a:pPr>
            <a:r>
              <a:rPr lang="zh-CN" altLang="en-US" sz="1600" b="1" dirty="0">
                <a:latin typeface="微软雅黑" pitchFamily="34" charset="-122"/>
                <a:ea typeface="微软雅黑" pitchFamily="34" charset="-122"/>
              </a:rPr>
              <a:t>中国人的道德准则和行为规范和西方人的巨大区别 </a:t>
            </a:r>
          </a:p>
        </p:txBody>
      </p:sp>
      <p:sp>
        <p:nvSpPr>
          <p:cNvPr id="179253" name="Rectangle 53"/>
          <p:cNvSpPr>
            <a:spLocks noChangeArrowheads="1"/>
          </p:cNvSpPr>
          <p:nvPr/>
        </p:nvSpPr>
        <p:spPr bwMode="auto">
          <a:xfrm>
            <a:off x="7308850" y="2778837"/>
            <a:ext cx="1366838" cy="1481303"/>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ts val="2200"/>
              </a:lnSpc>
              <a:defRPr/>
            </a:pPr>
            <a:r>
              <a:rPr lang="zh-CN" altLang="en-US" sz="1600" b="1" dirty="0">
                <a:latin typeface="微软雅黑" pitchFamily="34" charset="-122"/>
                <a:ea typeface="微软雅黑" pitchFamily="34" charset="-122"/>
              </a:rPr>
              <a:t>中国与西方关于王权与神权的观念也存在重大的差异 </a:t>
            </a:r>
          </a:p>
        </p:txBody>
      </p:sp>
      <p:sp>
        <p:nvSpPr>
          <p:cNvPr id="168990" name="Line 54"/>
          <p:cNvSpPr>
            <a:spLocks noChangeShapeType="1"/>
          </p:cNvSpPr>
          <p:nvPr/>
        </p:nvSpPr>
        <p:spPr bwMode="auto">
          <a:xfrm flipH="1">
            <a:off x="4211638" y="2139950"/>
            <a:ext cx="1728787" cy="360363"/>
          </a:xfrm>
          <a:prstGeom prst="line">
            <a:avLst/>
          </a:prstGeom>
          <a:noFill/>
          <a:ln w="9525">
            <a:solidFill>
              <a:srgbClr val="04AEDA"/>
            </a:solidFill>
            <a:round/>
            <a:headEnd/>
            <a:tailEnd type="triangle" w="med" len="med"/>
          </a:ln>
          <a:effectLst>
            <a:prstShdw prst="shdw17" dist="17961" dir="2700000">
              <a:srgbClr val="026883"/>
            </a:prstShdw>
          </a:effectLst>
        </p:spPr>
        <p:txBody>
          <a:bodyPr/>
          <a:lstStyle/>
          <a:p>
            <a:endParaRPr lang="zh-CN" altLang="en-US"/>
          </a:p>
        </p:txBody>
      </p:sp>
      <p:sp>
        <p:nvSpPr>
          <p:cNvPr id="168991" name="Line 55"/>
          <p:cNvSpPr>
            <a:spLocks noChangeShapeType="1"/>
          </p:cNvSpPr>
          <p:nvPr/>
        </p:nvSpPr>
        <p:spPr bwMode="auto">
          <a:xfrm>
            <a:off x="6084888" y="2139950"/>
            <a:ext cx="1944687" cy="287338"/>
          </a:xfrm>
          <a:prstGeom prst="line">
            <a:avLst/>
          </a:prstGeom>
          <a:noFill/>
          <a:ln w="9525">
            <a:solidFill>
              <a:srgbClr val="04AEDA"/>
            </a:solidFill>
            <a:round/>
            <a:headEnd/>
            <a:tailEnd type="triangle" w="med" len="med"/>
          </a:ln>
          <a:effectLst>
            <a:prstShdw prst="shdw17" dist="17961" dir="2700000">
              <a:srgbClr val="026883"/>
            </a:prstShdw>
          </a:effectLst>
        </p:spPr>
        <p:txBody>
          <a:bodyPr/>
          <a:lstStyle/>
          <a:p>
            <a:endParaRPr lang="zh-CN" altLang="en-US"/>
          </a:p>
        </p:txBody>
      </p:sp>
      <p:sp>
        <p:nvSpPr>
          <p:cNvPr id="168992" name="Line 56"/>
          <p:cNvSpPr>
            <a:spLocks noChangeShapeType="1"/>
          </p:cNvSpPr>
          <p:nvPr/>
        </p:nvSpPr>
        <p:spPr bwMode="auto">
          <a:xfrm flipH="1">
            <a:off x="6011863" y="2139950"/>
            <a:ext cx="0" cy="358775"/>
          </a:xfrm>
          <a:prstGeom prst="line">
            <a:avLst/>
          </a:prstGeom>
          <a:noFill/>
          <a:ln w="9525">
            <a:solidFill>
              <a:srgbClr val="04AEDA"/>
            </a:solidFill>
            <a:round/>
            <a:headEnd/>
            <a:tailEnd type="triangle" w="med" len="med"/>
          </a:ln>
          <a:effectLst>
            <a:prstShdw prst="shdw17" dist="17961" dir="2700000">
              <a:srgbClr val="026883"/>
            </a:prstShdw>
          </a:effectLst>
        </p:spPr>
        <p:txBody>
          <a:bodyPr/>
          <a:lstStyle/>
          <a:p>
            <a:endParaRPr lang="zh-CN" altLang="en-US"/>
          </a:p>
        </p:txBody>
      </p: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标注 41"/>
          <p:cNvSpPr>
            <a:spLocks noChangeArrowheads="1"/>
          </p:cNvSpPr>
          <p:nvPr/>
        </p:nvSpPr>
        <p:spPr bwMode="auto">
          <a:xfrm>
            <a:off x="2700338" y="3643313"/>
            <a:ext cx="1657350" cy="857250"/>
          </a:xfrm>
          <a:prstGeom prst="wedgeRectCallout">
            <a:avLst>
              <a:gd name="adj1" fmla="val -59389"/>
              <a:gd name="adj2" fmla="val -97407"/>
            </a:avLst>
          </a:prstGeom>
          <a:solidFill>
            <a:srgbClr val="04AEDA"/>
          </a:solidFill>
          <a:ln w="25400" algn="ctr">
            <a:solidFill>
              <a:srgbClr val="F2F2F2"/>
            </a:solidFill>
            <a:miter lim="800000"/>
            <a:headEnd/>
            <a:tailEnd/>
          </a:ln>
        </p:spPr>
        <p:txBody>
          <a:bodyPr anchor="ctr"/>
          <a:lstStyle/>
          <a:p>
            <a:pPr>
              <a:defRPr/>
            </a:pPr>
            <a:r>
              <a:rPr lang="zh-CN" altLang="en-US" sz="1200" dirty="0" smtClean="0">
                <a:effectLst>
                  <a:outerShdw blurRad="38100" dist="38100" dir="2700000" algn="tl">
                    <a:srgbClr val="FFFFFF"/>
                  </a:outerShdw>
                </a:effectLst>
                <a:latin typeface="微软雅黑" charset="-122"/>
                <a:ea typeface="微软雅黑" charset="-122"/>
              </a:rPr>
              <a:t>◆</a:t>
            </a:r>
            <a:r>
              <a:rPr lang="zh-CN" altLang="en-US" sz="1200" b="1" dirty="0" smtClean="0">
                <a:effectLst>
                  <a:outerShdw blurRad="38100" dist="38100" dir="2700000" algn="tl">
                    <a:srgbClr val="FFFFFF"/>
                  </a:outerShdw>
                </a:effectLst>
                <a:latin typeface="微软雅黑" charset="-122"/>
                <a:ea typeface="微软雅黑" charset="-122"/>
              </a:rPr>
              <a:t>沈榷以“崇正学、黜异端”为名，连上三疏，要求禁绝、驱逐天主教</a:t>
            </a:r>
            <a:endParaRPr lang="en-US" altLang="zh-CN" sz="1200" b="1" dirty="0">
              <a:effectLst>
                <a:outerShdw blurRad="38100" dist="38100" dir="2700000" algn="tl">
                  <a:srgbClr val="FFFFFF"/>
                </a:outerShdw>
              </a:effectLst>
              <a:latin typeface="微软雅黑" charset="-122"/>
              <a:ea typeface="微软雅黑" charset="-122"/>
            </a:endParaRPr>
          </a:p>
        </p:txBody>
      </p:sp>
      <p:grpSp>
        <p:nvGrpSpPr>
          <p:cNvPr id="169986" name="组合 28"/>
          <p:cNvGrpSpPr>
            <a:grpSpLocks/>
          </p:cNvGrpSpPr>
          <p:nvPr/>
        </p:nvGrpSpPr>
        <p:grpSpPr bwMode="auto">
          <a:xfrm>
            <a:off x="2700338" y="1708150"/>
            <a:ext cx="3235325" cy="1530350"/>
            <a:chOff x="5004618" y="-62983"/>
            <a:chExt cx="3234703" cy="1530554"/>
          </a:xfrm>
        </p:grpSpPr>
        <p:sp>
          <p:nvSpPr>
            <p:cNvPr id="8" name="流程图: 联系 7"/>
            <p:cNvSpPr/>
            <p:nvPr/>
          </p:nvSpPr>
          <p:spPr>
            <a:xfrm>
              <a:off x="5004618" y="1010310"/>
              <a:ext cx="457112" cy="457261"/>
            </a:xfrm>
            <a:prstGeom prst="flowChartConnector">
              <a:avLst/>
            </a:prstGeom>
            <a:solidFill>
              <a:srgbClr val="04AED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600" b="1" dirty="0">
                  <a:solidFill>
                    <a:schemeClr val="tx1"/>
                  </a:solidFill>
                </a:rPr>
                <a:t>1</a:t>
              </a:r>
              <a:endParaRPr lang="zh-CN" altLang="en-US" sz="1600" b="1" dirty="0">
                <a:solidFill>
                  <a:schemeClr val="tx1"/>
                </a:solidFill>
              </a:endParaRPr>
            </a:p>
          </p:txBody>
        </p:sp>
        <p:sp>
          <p:nvSpPr>
            <p:cNvPr id="170012" name="TextBox 27"/>
            <p:cNvSpPr txBox="1">
              <a:spLocks noChangeArrowheads="1"/>
            </p:cNvSpPr>
            <p:nvPr/>
          </p:nvSpPr>
          <p:spPr bwMode="auto">
            <a:xfrm rot="19300716">
              <a:off x="5087842" y="-62983"/>
              <a:ext cx="3151479" cy="338554"/>
            </a:xfrm>
            <a:prstGeom prst="rect">
              <a:avLst/>
            </a:prstGeom>
            <a:noFill/>
            <a:ln w="9525">
              <a:noFill/>
              <a:miter lim="800000"/>
              <a:headEnd/>
              <a:tailEnd/>
            </a:ln>
          </p:spPr>
          <p:txBody>
            <a:bodyPr>
              <a:spAutoFit/>
            </a:bodyPr>
            <a:lstStyle/>
            <a:p>
              <a:pPr>
                <a:defRPr/>
              </a:pPr>
              <a:r>
                <a:rPr lang="zh-CN" altLang="en-US" sz="1600" b="1" dirty="0" smtClean="0">
                  <a:effectLst>
                    <a:outerShdw blurRad="38100" dist="38100" dir="2700000" algn="tl">
                      <a:srgbClr val="C0C0C0"/>
                    </a:outerShdw>
                  </a:effectLst>
                  <a:latin typeface="微软雅黑" charset="-122"/>
                  <a:ea typeface="微软雅黑" charset="-122"/>
                </a:rPr>
                <a:t>明万历四十四年，教案爆发</a:t>
              </a:r>
              <a:endParaRPr lang="zh-CN" altLang="en-US" sz="1600" b="1" dirty="0">
                <a:effectLst>
                  <a:outerShdw blurRad="38100" dist="38100" dir="2700000" algn="tl">
                    <a:srgbClr val="C0C0C0"/>
                  </a:outerShdw>
                </a:effectLst>
                <a:latin typeface="微软雅黑" charset="-122"/>
                <a:ea typeface="微软雅黑" charset="-122"/>
              </a:endParaRPr>
            </a:p>
          </p:txBody>
        </p:sp>
      </p:grpSp>
      <p:cxnSp>
        <p:nvCxnSpPr>
          <p:cNvPr id="31" name="直接箭头连接符 30"/>
          <p:cNvCxnSpPr/>
          <p:nvPr/>
        </p:nvCxnSpPr>
        <p:spPr>
          <a:xfrm>
            <a:off x="2643188" y="3286125"/>
            <a:ext cx="6143625" cy="1588"/>
          </a:xfrm>
          <a:prstGeom prst="straightConnector1">
            <a:avLst/>
          </a:prstGeom>
          <a:ln w="444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69988" name="组合 32"/>
          <p:cNvGrpSpPr>
            <a:grpSpLocks/>
          </p:cNvGrpSpPr>
          <p:nvPr/>
        </p:nvGrpSpPr>
        <p:grpSpPr bwMode="auto">
          <a:xfrm>
            <a:off x="4123225" y="1547176"/>
            <a:ext cx="3860558" cy="1716724"/>
            <a:chOff x="4770492" y="-259354"/>
            <a:chExt cx="3795922" cy="1717103"/>
          </a:xfrm>
        </p:grpSpPr>
        <p:sp>
          <p:nvSpPr>
            <p:cNvPr id="34" name="流程图: 联系 33"/>
            <p:cNvSpPr/>
            <p:nvPr/>
          </p:nvSpPr>
          <p:spPr>
            <a:xfrm>
              <a:off x="4790304" y="1000448"/>
              <a:ext cx="457350" cy="457301"/>
            </a:xfrm>
            <a:prstGeom prst="flowChartConnector">
              <a:avLst/>
            </a:prstGeom>
            <a:solidFill>
              <a:srgbClr val="04AED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600" b="1" dirty="0">
                  <a:solidFill>
                    <a:schemeClr val="tx1"/>
                  </a:solidFill>
                </a:rPr>
                <a:t>2</a:t>
              </a:r>
              <a:endParaRPr lang="zh-CN" altLang="en-US" sz="1600" b="1" dirty="0">
                <a:solidFill>
                  <a:schemeClr val="tx1"/>
                </a:solidFill>
              </a:endParaRPr>
            </a:p>
          </p:txBody>
        </p:sp>
        <p:sp>
          <p:nvSpPr>
            <p:cNvPr id="35" name="TextBox 34"/>
            <p:cNvSpPr txBox="1"/>
            <p:nvPr/>
          </p:nvSpPr>
          <p:spPr>
            <a:xfrm rot="19300716">
              <a:off x="4770492" y="-259354"/>
              <a:ext cx="3795922" cy="338629"/>
            </a:xfrm>
            <a:prstGeom prst="rect">
              <a:avLst/>
            </a:prstGeom>
            <a:noFill/>
          </p:spPr>
          <p:txBody>
            <a:bodyPr wrap="square">
              <a:spAutoFit/>
            </a:bodyPr>
            <a:lstStyle/>
            <a:p>
              <a:pPr>
                <a:defRPr/>
              </a:pPr>
              <a:r>
                <a:rPr lang="zh-CN" altLang="en-US" sz="1600" b="1" dirty="0" smtClean="0">
                  <a:latin typeface="微软雅黑" charset="-122"/>
                  <a:ea typeface="微软雅黑" charset="-122"/>
                </a:rPr>
                <a:t>徐光启上</a:t>
              </a:r>
              <a:r>
                <a:rPr lang="en-US" altLang="zh-CN" sz="1600" b="1" dirty="0" smtClean="0">
                  <a:latin typeface="微软雅黑" charset="-122"/>
                  <a:ea typeface="微软雅黑" charset="-122"/>
                </a:rPr>
                <a:t>《</a:t>
              </a:r>
              <a:r>
                <a:rPr lang="zh-CN" altLang="en-US" sz="1600" b="1" dirty="0" smtClean="0">
                  <a:latin typeface="微软雅黑" charset="-122"/>
                  <a:ea typeface="微软雅黑" charset="-122"/>
                </a:rPr>
                <a:t>辩学章疏</a:t>
              </a:r>
              <a:r>
                <a:rPr lang="en-US" altLang="zh-CN" sz="1600" b="1" dirty="0" smtClean="0">
                  <a:latin typeface="微软雅黑" charset="-122"/>
                  <a:ea typeface="微软雅黑" charset="-122"/>
                </a:rPr>
                <a:t>》</a:t>
              </a:r>
              <a:r>
                <a:rPr lang="zh-CN" altLang="en-US" sz="1600" b="1" dirty="0" smtClean="0">
                  <a:latin typeface="微软雅黑" charset="-122"/>
                  <a:ea typeface="微软雅黑" charset="-122"/>
                </a:rPr>
                <a:t>为天主教力辩</a:t>
              </a:r>
              <a:endParaRPr lang="zh-CN" altLang="en-US" sz="1600" b="1" dirty="0">
                <a:latin typeface="微软雅黑" charset="-122"/>
                <a:ea typeface="微软雅黑" charset="-122"/>
              </a:endParaRPr>
            </a:p>
          </p:txBody>
        </p:sp>
      </p:grpSp>
      <p:grpSp>
        <p:nvGrpSpPr>
          <p:cNvPr id="169989" name="组合 35"/>
          <p:cNvGrpSpPr>
            <a:grpSpLocks/>
          </p:cNvGrpSpPr>
          <p:nvPr/>
        </p:nvGrpSpPr>
        <p:grpSpPr bwMode="auto">
          <a:xfrm>
            <a:off x="5718675" y="1584360"/>
            <a:ext cx="3686544" cy="1741453"/>
            <a:chOff x="5131508" y="-244322"/>
            <a:chExt cx="3686210" cy="1741076"/>
          </a:xfrm>
        </p:grpSpPr>
        <p:sp>
          <p:nvSpPr>
            <p:cNvPr id="37" name="流程图: 联系 36"/>
            <p:cNvSpPr/>
            <p:nvPr/>
          </p:nvSpPr>
          <p:spPr>
            <a:xfrm>
              <a:off x="5137357" y="1039653"/>
              <a:ext cx="457159" cy="457101"/>
            </a:xfrm>
            <a:prstGeom prst="flowChartConnector">
              <a:avLst/>
            </a:prstGeom>
            <a:solidFill>
              <a:srgbClr val="04AED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600" b="1" dirty="0">
                  <a:solidFill>
                    <a:schemeClr val="tx1"/>
                  </a:solidFill>
                </a:rPr>
                <a:t>3</a:t>
              </a:r>
              <a:endParaRPr lang="zh-CN" altLang="en-US" sz="1600" b="1" dirty="0">
                <a:solidFill>
                  <a:schemeClr val="tx1"/>
                </a:solidFill>
              </a:endParaRPr>
            </a:p>
          </p:txBody>
        </p:sp>
        <p:sp>
          <p:nvSpPr>
            <p:cNvPr id="38" name="TextBox 37"/>
            <p:cNvSpPr txBox="1"/>
            <p:nvPr/>
          </p:nvSpPr>
          <p:spPr>
            <a:xfrm rot="19300716">
              <a:off x="5131508" y="-244322"/>
              <a:ext cx="3686210" cy="338481"/>
            </a:xfrm>
            <a:prstGeom prst="rect">
              <a:avLst/>
            </a:prstGeom>
            <a:noFill/>
          </p:spPr>
          <p:txBody>
            <a:bodyPr wrap="square">
              <a:spAutoFit/>
            </a:bodyPr>
            <a:lstStyle/>
            <a:p>
              <a:pPr>
                <a:defRPr/>
              </a:pPr>
              <a:r>
                <a:rPr lang="zh-CN" altLang="en-US" sz="1600" b="1" dirty="0" smtClean="0">
                  <a:latin typeface="微软雅黑" charset="-122"/>
                  <a:ea typeface="微软雅黑" charset="-122"/>
                </a:rPr>
                <a:t>万历皇帝下禁教之令，驱逐传教士</a:t>
              </a:r>
              <a:endParaRPr lang="zh-CN" altLang="en-US" sz="1600" b="1" dirty="0">
                <a:latin typeface="微软雅黑" charset="-122"/>
                <a:ea typeface="微软雅黑" charset="-122"/>
              </a:endParaRPr>
            </a:p>
          </p:txBody>
        </p:sp>
      </p:grpSp>
      <p:sp>
        <p:nvSpPr>
          <p:cNvPr id="169990" name="TextBox 40"/>
          <p:cNvSpPr txBox="1">
            <a:spLocks noChangeArrowheads="1"/>
          </p:cNvSpPr>
          <p:nvPr/>
        </p:nvSpPr>
        <p:spPr bwMode="auto">
          <a:xfrm rot="-2299284">
            <a:off x="6446838" y="2335213"/>
            <a:ext cx="1235075" cy="338137"/>
          </a:xfrm>
          <a:prstGeom prst="rect">
            <a:avLst/>
          </a:prstGeom>
          <a:noFill/>
          <a:ln w="9525">
            <a:noFill/>
            <a:miter lim="800000"/>
            <a:headEnd/>
            <a:tailEnd/>
          </a:ln>
        </p:spPr>
        <p:txBody>
          <a:bodyPr>
            <a:spAutoFit/>
          </a:bodyPr>
          <a:lstStyle/>
          <a:p>
            <a:endParaRPr lang="zh-CN" altLang="en-US" sz="1600">
              <a:latin typeface="微软雅黑"/>
              <a:ea typeface="微软雅黑"/>
              <a:cs typeface="微软雅黑"/>
            </a:endParaRPr>
          </a:p>
        </p:txBody>
      </p:sp>
      <p:sp>
        <p:nvSpPr>
          <p:cNvPr id="169991" name="13 CuadroTexto"/>
          <p:cNvSpPr txBox="1">
            <a:spLocks noChangeArrowheads="1"/>
          </p:cNvSpPr>
          <p:nvPr/>
        </p:nvSpPr>
        <p:spPr bwMode="auto">
          <a:xfrm>
            <a:off x="7705725" y="4822825"/>
            <a:ext cx="263525"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8</a:t>
            </a:r>
            <a:endParaRPr lang="es-ES" altLang="zh-CN" sz="1200" b="1">
              <a:solidFill>
                <a:srgbClr val="04AEDA"/>
              </a:solidFill>
              <a:latin typeface="Calibri" pitchFamily="34" charset="0"/>
            </a:endParaRPr>
          </a:p>
        </p:txBody>
      </p:sp>
      <p:cxnSp>
        <p:nvCxnSpPr>
          <p:cNvPr id="25" name="直接连接符 24"/>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69993"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36" name="矩形标注 35"/>
          <p:cNvSpPr/>
          <p:nvPr/>
        </p:nvSpPr>
        <p:spPr>
          <a:xfrm>
            <a:off x="4500563" y="3643313"/>
            <a:ext cx="1428750" cy="857250"/>
          </a:xfrm>
          <a:prstGeom prst="wedgeRectCallout">
            <a:avLst>
              <a:gd name="adj1" fmla="val -65392"/>
              <a:gd name="adj2" fmla="val -97379"/>
            </a:avLst>
          </a:prstGeom>
          <a:solidFill>
            <a:srgbClr val="04AED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1200" dirty="0">
                <a:solidFill>
                  <a:schemeClr val="tx1"/>
                </a:solidFill>
                <a:effectLst>
                  <a:outerShdw blurRad="38100" dist="38100" dir="2700000" algn="tl">
                    <a:srgbClr val="FFFFFF"/>
                  </a:outerShdw>
                </a:effectLst>
                <a:latin typeface="微软雅黑" charset="-122"/>
                <a:ea typeface="微软雅黑" charset="-122"/>
              </a:rPr>
              <a:t>◆</a:t>
            </a:r>
            <a:r>
              <a:rPr lang="zh-CN" altLang="en-US" sz="1200" b="1" dirty="0">
                <a:solidFill>
                  <a:schemeClr val="tx1"/>
                </a:solidFill>
                <a:effectLst>
                  <a:outerShdw blurRad="38100" dist="38100" dir="2700000" algn="tl">
                    <a:srgbClr val="FFFFFF"/>
                  </a:outerShdw>
                </a:effectLst>
                <a:latin typeface="微软雅黑" charset="-122"/>
                <a:ea typeface="微软雅黑" charset="-122"/>
              </a:rPr>
              <a:t>沈榷上疏之后，南京诸大臣也纷纷上疏附和，徐光启为天主教力辩</a:t>
            </a:r>
          </a:p>
        </p:txBody>
      </p:sp>
      <p:sp>
        <p:nvSpPr>
          <p:cNvPr id="39" name="矩形标注 38"/>
          <p:cNvSpPr/>
          <p:nvPr/>
        </p:nvSpPr>
        <p:spPr>
          <a:xfrm>
            <a:off x="6012161" y="3651870"/>
            <a:ext cx="1296144" cy="848693"/>
          </a:xfrm>
          <a:prstGeom prst="wedgeRectCallout">
            <a:avLst>
              <a:gd name="adj1" fmla="val -65392"/>
              <a:gd name="adj2" fmla="val -97379"/>
            </a:avLst>
          </a:prstGeom>
          <a:solidFill>
            <a:srgbClr val="04AED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zh-CN" sz="1200" b="1" dirty="0">
              <a:solidFill>
                <a:schemeClr val="tx1"/>
              </a:solidFill>
              <a:effectLst>
                <a:outerShdw blurRad="38100" dist="38100" dir="2700000" algn="tl">
                  <a:srgbClr val="FFFFFF"/>
                </a:outerShdw>
              </a:effectLst>
              <a:latin typeface="微软雅黑" charset="-122"/>
              <a:ea typeface="微软雅黑" charset="-122"/>
            </a:endParaRPr>
          </a:p>
        </p:txBody>
      </p:sp>
      <p:sp>
        <p:nvSpPr>
          <p:cNvPr id="169997" name="矩形 42"/>
          <p:cNvSpPr>
            <a:spLocks noChangeArrowheads="1"/>
          </p:cNvSpPr>
          <p:nvPr/>
        </p:nvSpPr>
        <p:spPr bwMode="auto">
          <a:xfrm>
            <a:off x="323528" y="627534"/>
            <a:ext cx="1697038" cy="677108"/>
          </a:xfrm>
          <a:prstGeom prst="rect">
            <a:avLst/>
          </a:prstGeom>
          <a:noFill/>
          <a:ln w="9525">
            <a:noFill/>
            <a:miter lim="800000"/>
            <a:headEnd/>
            <a:tailEnd/>
          </a:ln>
        </p:spPr>
        <p:txBody>
          <a:bodyPr>
            <a:spAutoFit/>
          </a:bodyPr>
          <a:lstStyle/>
          <a:p>
            <a:r>
              <a:rPr lang="en-US" altLang="zh-CN" sz="2000" b="1" dirty="0">
                <a:latin typeface="微软雅黑"/>
                <a:ea typeface="微软雅黑"/>
                <a:cs typeface="微软雅黑"/>
                <a:sym typeface="Wingdings"/>
              </a:rPr>
              <a:t></a:t>
            </a:r>
            <a:r>
              <a:rPr lang="en-US" altLang="zh-CN" b="1" dirty="0" smtClean="0">
                <a:latin typeface="微软雅黑"/>
                <a:ea typeface="微软雅黑"/>
                <a:cs typeface="微软雅黑"/>
              </a:rPr>
              <a:t>  </a:t>
            </a:r>
            <a:r>
              <a:rPr lang="zh-CN" altLang="en-US" b="1" dirty="0">
                <a:latin typeface="微软雅黑"/>
                <a:ea typeface="微软雅黑"/>
                <a:cs typeface="微软雅黑"/>
              </a:rPr>
              <a:t>南京教案</a:t>
            </a:r>
          </a:p>
          <a:p>
            <a:endParaRPr lang="zh-CN" altLang="en-US" dirty="0">
              <a:latin typeface="微软雅黑"/>
              <a:ea typeface="微软雅黑"/>
              <a:cs typeface="微软雅黑"/>
            </a:endParaRPr>
          </a:p>
        </p:txBody>
      </p:sp>
      <p:pic>
        <p:nvPicPr>
          <p:cNvPr id="169998" name="Picture 2"/>
          <p:cNvPicPr>
            <a:picLocks noChangeAspect="1" noChangeArrowheads="1"/>
          </p:cNvPicPr>
          <p:nvPr/>
        </p:nvPicPr>
        <p:blipFill>
          <a:blip r:embed="rId2" cstate="print"/>
          <a:srcRect/>
          <a:stretch>
            <a:fillRect/>
          </a:stretch>
        </p:blipFill>
        <p:spPr bwMode="auto">
          <a:xfrm>
            <a:off x="755650" y="2211388"/>
            <a:ext cx="1928813" cy="1857375"/>
          </a:xfrm>
          <a:prstGeom prst="rect">
            <a:avLst/>
          </a:prstGeom>
          <a:noFill/>
          <a:ln w="9525">
            <a:noFill/>
            <a:miter lim="800000"/>
            <a:headEnd/>
            <a:tailEnd/>
          </a:ln>
        </p:spPr>
      </p:pic>
      <p:sp>
        <p:nvSpPr>
          <p:cNvPr id="169999" name="Oval 27"/>
          <p:cNvSpPr>
            <a:spLocks noChangeArrowheads="1"/>
          </p:cNvSpPr>
          <p:nvPr/>
        </p:nvSpPr>
        <p:spPr bwMode="gray">
          <a:xfrm>
            <a:off x="900113" y="2427288"/>
            <a:ext cx="1643062" cy="1428750"/>
          </a:xfrm>
          <a:prstGeom prst="ellipse">
            <a:avLst/>
          </a:prstGeom>
          <a:solidFill>
            <a:schemeClr val="bg1"/>
          </a:solidFill>
          <a:ln w="38100" algn="ctr">
            <a:solidFill>
              <a:srgbClr val="F8F8F8">
                <a:alpha val="79999"/>
              </a:srgbClr>
            </a:solidFill>
            <a:round/>
            <a:headEnd/>
            <a:tailEnd/>
          </a:ln>
        </p:spPr>
        <p:txBody>
          <a:bodyPr wrap="none" anchor="ctr"/>
          <a:lstStyle/>
          <a:p>
            <a:pPr algn="ctr"/>
            <a:endParaRPr lang="zh-CN" altLang="en-US" b="1"/>
          </a:p>
        </p:txBody>
      </p:sp>
      <p:sp>
        <p:nvSpPr>
          <p:cNvPr id="29" name="右箭头 28"/>
          <p:cNvSpPr/>
          <p:nvPr/>
        </p:nvSpPr>
        <p:spPr>
          <a:xfrm>
            <a:off x="900113" y="2787650"/>
            <a:ext cx="857250" cy="714375"/>
          </a:xfrm>
          <a:prstGeom prst="rightArrow">
            <a:avLst/>
          </a:prstGeom>
          <a:solidFill>
            <a:srgbClr val="04AE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2" name="右箭头 31"/>
          <p:cNvSpPr/>
          <p:nvPr/>
        </p:nvSpPr>
        <p:spPr>
          <a:xfrm flipH="1">
            <a:off x="1692275" y="2787650"/>
            <a:ext cx="847725" cy="714375"/>
          </a:xfrm>
          <a:prstGeom prst="rightArrow">
            <a:avLst/>
          </a:prstGeom>
          <a:solidFill>
            <a:srgbClr val="04AE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5" name="流程图: 联系 44"/>
          <p:cNvSpPr/>
          <p:nvPr/>
        </p:nvSpPr>
        <p:spPr>
          <a:xfrm>
            <a:off x="7143750" y="2857500"/>
            <a:ext cx="457200" cy="457200"/>
          </a:xfrm>
          <a:prstGeom prst="flowChartConnector">
            <a:avLst/>
          </a:prstGeom>
          <a:solidFill>
            <a:srgbClr val="04AED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600" b="1" dirty="0">
                <a:solidFill>
                  <a:schemeClr val="tx1"/>
                </a:solidFill>
              </a:rPr>
              <a:t>4</a:t>
            </a:r>
            <a:endParaRPr lang="zh-CN" altLang="en-US" sz="1600" b="1" dirty="0">
              <a:solidFill>
                <a:schemeClr val="tx1"/>
              </a:solidFill>
            </a:endParaRPr>
          </a:p>
        </p:txBody>
      </p:sp>
      <p:sp>
        <p:nvSpPr>
          <p:cNvPr id="46" name="TextBox 45"/>
          <p:cNvSpPr txBox="1"/>
          <p:nvPr/>
        </p:nvSpPr>
        <p:spPr>
          <a:xfrm rot="19300716">
            <a:off x="7343775" y="2241550"/>
            <a:ext cx="1765300" cy="338138"/>
          </a:xfrm>
          <a:prstGeom prst="rect">
            <a:avLst/>
          </a:prstGeom>
          <a:noFill/>
        </p:spPr>
        <p:txBody>
          <a:bodyPr>
            <a:spAutoFit/>
          </a:bodyPr>
          <a:lstStyle/>
          <a:p>
            <a:pPr>
              <a:defRPr/>
            </a:pPr>
            <a:r>
              <a:rPr lang="zh-CN" altLang="en-US" sz="1600" b="1">
                <a:effectLst>
                  <a:outerShdw blurRad="38100" dist="38100" dir="2700000" algn="tl">
                    <a:srgbClr val="C0C0C0"/>
                  </a:outerShdw>
                </a:effectLst>
                <a:latin typeface="微软雅黑" charset="-122"/>
                <a:ea typeface="微软雅黑" charset="-122"/>
              </a:rPr>
              <a:t>反教运动告平息</a:t>
            </a:r>
          </a:p>
        </p:txBody>
      </p:sp>
      <p:sp>
        <p:nvSpPr>
          <p:cNvPr id="47" name="矩形标注 46"/>
          <p:cNvSpPr/>
          <p:nvPr/>
        </p:nvSpPr>
        <p:spPr>
          <a:xfrm>
            <a:off x="7429500" y="3714750"/>
            <a:ext cx="1285875" cy="785813"/>
          </a:xfrm>
          <a:prstGeom prst="wedgeRectCallout">
            <a:avLst>
              <a:gd name="adj1" fmla="val -65392"/>
              <a:gd name="adj2" fmla="val -97379"/>
            </a:avLst>
          </a:prstGeom>
          <a:solidFill>
            <a:srgbClr val="04AED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200" dirty="0">
                <a:solidFill>
                  <a:schemeClr val="tx1"/>
                </a:solidFill>
                <a:effectLst>
                  <a:outerShdw blurRad="38100" dist="38100" dir="2700000" algn="tl">
                    <a:srgbClr val="FFFFFF"/>
                  </a:outerShdw>
                </a:effectLst>
                <a:latin typeface="微软雅黑" charset="-122"/>
                <a:ea typeface="微软雅黑" charset="-122"/>
              </a:rPr>
              <a:t>◆</a:t>
            </a:r>
            <a:r>
              <a:rPr lang="en-US" altLang="en-US" sz="1200" b="1" dirty="0" smtClean="0">
                <a:solidFill>
                  <a:schemeClr val="tx1"/>
                </a:solidFill>
                <a:effectLst>
                  <a:outerShdw blurRad="38100" dist="38100" dir="2700000" algn="tl">
                    <a:srgbClr val="FFFFFF"/>
                  </a:outerShdw>
                </a:effectLst>
                <a:latin typeface="微软雅黑" charset="-122"/>
                <a:ea typeface="微软雅黑" charset="-122"/>
              </a:rPr>
              <a:t>1621</a:t>
            </a:r>
            <a:r>
              <a:rPr lang="zh-CN" altLang="en-US" sz="1200" b="1" dirty="0" smtClean="0">
                <a:solidFill>
                  <a:schemeClr val="tx1"/>
                </a:solidFill>
                <a:effectLst>
                  <a:outerShdw blurRad="38100" dist="38100" dir="2700000" algn="tl">
                    <a:srgbClr val="FFFFFF"/>
                  </a:outerShdw>
                </a:effectLst>
                <a:latin typeface="微软雅黑" charset="-122"/>
                <a:ea typeface="微软雅黑" charset="-122"/>
              </a:rPr>
              <a:t>年，叶向高出任内阁首辅，沈</a:t>
            </a:r>
            <a:r>
              <a:rPr lang="zh-CN" altLang="en-US" sz="1200" b="1" dirty="0">
                <a:solidFill>
                  <a:schemeClr val="tx1"/>
                </a:solidFill>
                <a:effectLst>
                  <a:outerShdw blurRad="38100" dist="38100" dir="2700000" algn="tl">
                    <a:srgbClr val="FFFFFF"/>
                  </a:outerShdw>
                </a:effectLst>
                <a:latin typeface="微软雅黑" charset="-122"/>
                <a:ea typeface="微软雅黑" charset="-122"/>
              </a:rPr>
              <a:t>榷罢官，反教运动才告平息</a:t>
            </a:r>
            <a:endParaRPr lang="en-US" altLang="zh-CN" sz="1200" b="1" dirty="0">
              <a:solidFill>
                <a:schemeClr val="tx1"/>
              </a:solidFill>
              <a:effectLst>
                <a:outerShdw blurRad="38100" dist="38100" dir="2700000" algn="tl">
                  <a:srgbClr val="FFFFFF"/>
                </a:outerShdw>
              </a:effectLst>
              <a:latin typeface="微软雅黑" charset="-122"/>
              <a:ea typeface="微软雅黑" charset="-122"/>
            </a:endParaRPr>
          </a:p>
        </p:txBody>
      </p:sp>
      <p:sp>
        <p:nvSpPr>
          <p:cNvPr id="167964" name="Rectangle 28"/>
          <p:cNvSpPr>
            <a:spLocks noChangeArrowheads="1"/>
          </p:cNvSpPr>
          <p:nvPr/>
        </p:nvSpPr>
        <p:spPr bwMode="auto">
          <a:xfrm>
            <a:off x="1403350" y="2500313"/>
            <a:ext cx="644525"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a:latin typeface="微软雅黑" pitchFamily="34" charset="-122"/>
                <a:ea typeface="微软雅黑" pitchFamily="34" charset="-122"/>
              </a:rPr>
              <a:t>教案</a:t>
            </a:r>
          </a:p>
        </p:txBody>
      </p:sp>
      <p:sp>
        <p:nvSpPr>
          <p:cNvPr id="167965" name="Rectangle 29"/>
          <p:cNvSpPr>
            <a:spLocks noChangeArrowheads="1"/>
          </p:cNvSpPr>
          <p:nvPr/>
        </p:nvSpPr>
        <p:spPr bwMode="auto">
          <a:xfrm>
            <a:off x="1403649" y="3435350"/>
            <a:ext cx="717252"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defRPr/>
            </a:pPr>
            <a:r>
              <a:rPr lang="zh-CN" altLang="en-US" b="1" dirty="0">
                <a:latin typeface="微软雅黑" pitchFamily="34" charset="-122"/>
                <a:ea typeface="微软雅黑" pitchFamily="34" charset="-122"/>
              </a:rPr>
              <a:t>过程</a:t>
            </a:r>
          </a:p>
        </p:txBody>
      </p:sp>
      <p:sp>
        <p:nvSpPr>
          <p:cNvPr id="30" name="矩形 29"/>
          <p:cNvSpPr/>
          <p:nvPr/>
        </p:nvSpPr>
        <p:spPr>
          <a:xfrm>
            <a:off x="179512" y="123478"/>
            <a:ext cx="4745210" cy="425758"/>
          </a:xfrm>
          <a:prstGeom prst="rect">
            <a:avLst/>
          </a:prstGeom>
        </p:spPr>
        <p:txBody>
          <a:bodyPr wrap="none">
            <a:spAutoFit/>
          </a:bodyPr>
          <a:lstStyle/>
          <a:p>
            <a:pPr eaLnBrk="0" hangingPunct="0">
              <a:lnSpc>
                <a:spcPts val="2563"/>
              </a:lnSpc>
            </a:pPr>
            <a:r>
              <a:rPr lang="zh-CN" altLang="en-US" sz="2400" b="1" dirty="0" smtClean="0">
                <a:latin typeface="微软雅黑"/>
                <a:ea typeface="微软雅黑"/>
                <a:cs typeface="微软雅黑"/>
              </a:rPr>
              <a:t>第四节  </a:t>
            </a:r>
            <a:r>
              <a:rPr lang="en-US" altLang="zh-CN" sz="2400" b="1" dirty="0" smtClean="0">
                <a:latin typeface="Calibri" pitchFamily="34" charset="0"/>
              </a:rPr>
              <a:t> </a:t>
            </a:r>
            <a:r>
              <a:rPr lang="zh-CN" altLang="en-US" sz="2400" b="1" dirty="0" smtClean="0">
                <a:latin typeface="微软雅黑"/>
                <a:ea typeface="微软雅黑"/>
                <a:cs typeface="微软雅黑"/>
              </a:rPr>
              <a:t>中西文化的较量（撞击）</a:t>
            </a:r>
            <a:endParaRPr lang="en-US" altLang="zh-CN" sz="2400" b="1" dirty="0">
              <a:latin typeface="微软雅黑"/>
              <a:ea typeface="微软雅黑"/>
              <a:cs typeface="微软雅黑"/>
            </a:endParaRPr>
          </a:p>
        </p:txBody>
      </p:sp>
      <p:sp>
        <p:nvSpPr>
          <p:cNvPr id="33" name="矩形 32"/>
          <p:cNvSpPr/>
          <p:nvPr/>
        </p:nvSpPr>
        <p:spPr>
          <a:xfrm>
            <a:off x="6012160" y="3651870"/>
            <a:ext cx="1296144" cy="830997"/>
          </a:xfrm>
          <a:prstGeom prst="rect">
            <a:avLst/>
          </a:prstGeom>
        </p:spPr>
        <p:txBody>
          <a:bodyPr wrap="square">
            <a:spAutoFit/>
          </a:bodyPr>
          <a:lstStyle/>
          <a:p>
            <a:pPr>
              <a:defRPr/>
            </a:pPr>
            <a:r>
              <a:rPr lang="zh-CN" altLang="en-US" sz="1200" b="1" dirty="0" smtClean="0">
                <a:effectLst>
                  <a:outerShdw blurRad="38100" dist="38100" dir="2700000" algn="tl">
                    <a:srgbClr val="FFFFFF"/>
                  </a:outerShdw>
                </a:effectLst>
                <a:latin typeface="微软雅黑" charset="-122"/>
                <a:ea typeface="微软雅黑" charset="-122"/>
              </a:rPr>
              <a:t>◆沈榷在南京擅自逮捕教士教徒</a:t>
            </a:r>
            <a:endParaRPr lang="en-US" altLang="zh-CN" sz="1200" b="1" dirty="0" smtClean="0">
              <a:effectLst>
                <a:outerShdw blurRad="38100" dist="38100" dir="2700000" algn="tl">
                  <a:srgbClr val="FFFFFF"/>
                </a:outerShdw>
              </a:effectLst>
              <a:latin typeface="微软雅黑" charset="-122"/>
              <a:ea typeface="微软雅黑" charset="-122"/>
            </a:endParaRPr>
          </a:p>
          <a:p>
            <a:pPr>
              <a:defRPr/>
            </a:pPr>
            <a:r>
              <a:rPr lang="zh-CN" altLang="en-US" sz="1200" b="1" dirty="0" smtClean="0">
                <a:effectLst>
                  <a:outerShdw blurRad="38100" dist="38100" dir="2700000" algn="tl">
                    <a:srgbClr val="FFFFFF"/>
                  </a:outerShdw>
                </a:effectLst>
                <a:latin typeface="微软雅黑" charset="-122"/>
                <a:ea typeface="微软雅黑" charset="-122"/>
              </a:rPr>
              <a:t>◆指责天主教为白莲教</a:t>
            </a:r>
            <a:endParaRPr lang="zh-CN" altLang="en-US" sz="1200" b="1" dirty="0">
              <a:effectLst>
                <a:outerShdw blurRad="38100" dist="38100" dir="2700000" algn="tl">
                  <a:srgbClr val="FFFFFF"/>
                </a:outerShdw>
              </a:effectLst>
              <a:latin typeface="微软雅黑" charset="-122"/>
              <a:ea typeface="微软雅黑" charset="-122"/>
            </a:endParaRPr>
          </a:p>
        </p:txBody>
      </p:sp>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11</a:t>
            </a:r>
            <a:endParaRPr lang="es-ES" altLang="zh-CN" sz="1200" b="1">
              <a:solidFill>
                <a:srgbClr val="04AEDA"/>
              </a:solidFill>
              <a:latin typeface="Calibri" pitchFamily="34" charset="0"/>
            </a:endParaRPr>
          </a:p>
        </p:txBody>
      </p:sp>
      <p:cxnSp>
        <p:nvCxnSpPr>
          <p:cNvPr id="36" name="直接连接符 35"/>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71011"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171012" name="TextBox 5"/>
          <p:cNvSpPr txBox="1">
            <a:spLocks noChangeArrowheads="1"/>
          </p:cNvSpPr>
          <p:nvPr/>
        </p:nvSpPr>
        <p:spPr bwMode="auto">
          <a:xfrm>
            <a:off x="250825" y="193675"/>
            <a:ext cx="4749800" cy="1092607"/>
          </a:xfrm>
          <a:prstGeom prst="rect">
            <a:avLst/>
          </a:prstGeom>
          <a:noFill/>
          <a:ln w="9525">
            <a:noFill/>
            <a:miter lim="800000"/>
            <a:headEnd/>
            <a:tailEnd/>
          </a:ln>
        </p:spPr>
        <p:txBody>
          <a:bodyPr>
            <a:spAutoFit/>
          </a:bodyPr>
          <a:lstStyle/>
          <a:p>
            <a:pPr>
              <a:lnSpc>
                <a:spcPts val="2563"/>
              </a:lnSpc>
            </a:pPr>
            <a:r>
              <a:rPr lang="zh-CN" altLang="en-US" sz="2400" b="1" dirty="0">
                <a:latin typeface="微软雅黑" pitchFamily="34" charset="-122"/>
                <a:ea typeface="微软雅黑" pitchFamily="34" charset="-122"/>
              </a:rPr>
              <a:t>第四节  </a:t>
            </a:r>
            <a:r>
              <a:rPr lang="en-US" sz="2400" b="1"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中西文化的较量（撞击）</a:t>
            </a:r>
            <a:endParaRPr lang="zh-CN" altLang="en-US" sz="2400" dirty="0">
              <a:latin typeface="微软雅黑" pitchFamily="34" charset="-122"/>
              <a:ea typeface="微软雅黑" pitchFamily="34" charset="-122"/>
            </a:endParaRPr>
          </a:p>
          <a:p>
            <a:pPr>
              <a:lnSpc>
                <a:spcPts val="2563"/>
              </a:lnSpc>
            </a:pPr>
            <a:endParaRPr lang="en-US" altLang="zh-CN" sz="2000" dirty="0">
              <a:latin typeface="微软雅黑"/>
            </a:endParaRPr>
          </a:p>
          <a:p>
            <a:pPr>
              <a:lnSpc>
                <a:spcPts val="2563"/>
              </a:lnSpc>
            </a:pPr>
            <a:endParaRPr lang="en-US" altLang="zh-CN" sz="2000" dirty="0">
              <a:latin typeface="微软雅黑"/>
            </a:endParaRPr>
          </a:p>
        </p:txBody>
      </p:sp>
      <p:sp>
        <p:nvSpPr>
          <p:cNvPr id="171013" name="内容占位符 2"/>
          <p:cNvSpPr txBox="1">
            <a:spLocks/>
          </p:cNvSpPr>
          <p:nvPr/>
        </p:nvSpPr>
        <p:spPr bwMode="auto">
          <a:xfrm>
            <a:off x="3571875" y="1000125"/>
            <a:ext cx="5072063" cy="857250"/>
          </a:xfrm>
          <a:prstGeom prst="rect">
            <a:avLst/>
          </a:prstGeom>
          <a:noFill/>
          <a:ln w="9525">
            <a:noFill/>
            <a:miter lim="800000"/>
            <a:headEnd/>
            <a:tailEnd/>
          </a:ln>
        </p:spPr>
        <p:txBody>
          <a:bodyPr anchor="b"/>
          <a:lstStyle/>
          <a:p>
            <a:pPr>
              <a:lnSpc>
                <a:spcPct val="150000"/>
              </a:lnSpc>
              <a:spcBef>
                <a:spcPct val="20000"/>
              </a:spcBef>
            </a:pPr>
            <a:endParaRPr lang="en-US" altLang="zh-CN" sz="1600">
              <a:latin typeface="微软雅黑"/>
            </a:endParaRPr>
          </a:p>
        </p:txBody>
      </p:sp>
      <p:cxnSp>
        <p:nvCxnSpPr>
          <p:cNvPr id="16" name="直接连接符 15"/>
          <p:cNvCxnSpPr/>
          <p:nvPr/>
        </p:nvCxnSpPr>
        <p:spPr>
          <a:xfrm flipV="1">
            <a:off x="8092703" y="3902075"/>
            <a:ext cx="422275" cy="0"/>
          </a:xfrm>
          <a:prstGeom prst="line">
            <a:avLst/>
          </a:prstGeom>
          <a:ln>
            <a:solidFill>
              <a:srgbClr val="04AEDA"/>
            </a:solidFill>
          </a:ln>
        </p:spPr>
        <p:style>
          <a:lnRef idx="1">
            <a:schemeClr val="accent2"/>
          </a:lnRef>
          <a:fillRef idx="3">
            <a:schemeClr val="accent2"/>
          </a:fillRef>
          <a:effectRef idx="2">
            <a:schemeClr val="accent2"/>
          </a:effectRef>
          <a:fontRef idx="minor">
            <a:schemeClr val="lt1"/>
          </a:fontRef>
        </p:style>
      </p:cxnSp>
      <p:cxnSp>
        <p:nvCxnSpPr>
          <p:cNvPr id="17" name="直接连接符 16"/>
          <p:cNvCxnSpPr/>
          <p:nvPr/>
        </p:nvCxnSpPr>
        <p:spPr>
          <a:xfrm flipV="1">
            <a:off x="8245103" y="4054475"/>
            <a:ext cx="422275" cy="0"/>
          </a:xfrm>
          <a:prstGeom prst="line">
            <a:avLst/>
          </a:prstGeom>
          <a:ln>
            <a:solidFill>
              <a:srgbClr val="04AEDA"/>
            </a:solidFill>
          </a:ln>
        </p:spPr>
        <p:style>
          <a:lnRef idx="1">
            <a:schemeClr val="accent2"/>
          </a:lnRef>
          <a:fillRef idx="3">
            <a:schemeClr val="accent2"/>
          </a:fillRef>
          <a:effectRef idx="2">
            <a:schemeClr val="accent2"/>
          </a:effectRef>
          <a:fontRef idx="minor">
            <a:schemeClr val="lt1"/>
          </a:fontRef>
        </p:style>
      </p:cxnSp>
      <p:sp>
        <p:nvSpPr>
          <p:cNvPr id="27" name="矩形 26"/>
          <p:cNvSpPr/>
          <p:nvPr/>
        </p:nvSpPr>
        <p:spPr>
          <a:xfrm>
            <a:off x="1619250" y="1347788"/>
            <a:ext cx="1800225" cy="500062"/>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563"/>
              </a:lnSpc>
              <a:defRPr/>
            </a:pPr>
            <a:r>
              <a:rPr lang="zh-CN" altLang="en-US" b="1" dirty="0">
                <a:solidFill>
                  <a:schemeClr val="bg1"/>
                </a:solidFill>
                <a:latin typeface="微软雅黑" pitchFamily="34" charset="-122"/>
                <a:ea typeface="微软雅黑" pitchFamily="34" charset="-122"/>
              </a:rPr>
              <a:t>清朝初年</a:t>
            </a:r>
          </a:p>
        </p:txBody>
      </p:sp>
      <p:sp>
        <p:nvSpPr>
          <p:cNvPr id="28" name="矩形 27"/>
          <p:cNvSpPr/>
          <p:nvPr/>
        </p:nvSpPr>
        <p:spPr>
          <a:xfrm>
            <a:off x="5148064" y="3291830"/>
            <a:ext cx="3381375" cy="500062"/>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b="1" dirty="0">
                <a:solidFill>
                  <a:schemeClr val="bg1"/>
                </a:solidFill>
                <a:latin typeface="微软雅黑" pitchFamily="34" charset="-122"/>
                <a:ea typeface="微软雅黑" pitchFamily="34" charset="-122"/>
              </a:rPr>
              <a:t>又一场反对天主教在华传播的事件</a:t>
            </a:r>
            <a:r>
              <a:rPr lang="zh-CN" altLang="en-US" dirty="0">
                <a:solidFill>
                  <a:schemeClr val="tx1"/>
                </a:solidFill>
                <a:latin typeface="微软雅黑" pitchFamily="34" charset="-122"/>
                <a:ea typeface="微软雅黑" pitchFamily="34" charset="-122"/>
              </a:rPr>
              <a:t> </a:t>
            </a:r>
          </a:p>
        </p:txBody>
      </p:sp>
      <p:sp>
        <p:nvSpPr>
          <p:cNvPr id="29" name="矩形 28"/>
          <p:cNvSpPr/>
          <p:nvPr/>
        </p:nvSpPr>
        <p:spPr>
          <a:xfrm>
            <a:off x="1619250" y="2284413"/>
            <a:ext cx="1800225" cy="500062"/>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563"/>
              </a:lnSpc>
              <a:defRPr/>
            </a:pPr>
            <a:r>
              <a:rPr lang="zh-CN" altLang="en-US" b="1" dirty="0">
                <a:solidFill>
                  <a:schemeClr val="bg1"/>
                </a:solidFill>
                <a:latin typeface="微软雅黑" pitchFamily="34" charset="-122"/>
                <a:ea typeface="微软雅黑" pitchFamily="34" charset="-122"/>
              </a:rPr>
              <a:t>杨光先</a:t>
            </a:r>
          </a:p>
        </p:txBody>
      </p:sp>
      <p:sp>
        <p:nvSpPr>
          <p:cNvPr id="30" name="矩形 29"/>
          <p:cNvSpPr/>
          <p:nvPr/>
        </p:nvSpPr>
        <p:spPr>
          <a:xfrm>
            <a:off x="5220072" y="2283718"/>
            <a:ext cx="1800225" cy="500063"/>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563"/>
              </a:lnSpc>
              <a:defRPr/>
            </a:pPr>
            <a:r>
              <a:rPr lang="zh-CN" altLang="en-US" b="1" dirty="0">
                <a:solidFill>
                  <a:schemeClr val="bg1"/>
                </a:solidFill>
                <a:latin typeface="微软雅黑" pitchFamily="34" charset="-122"/>
                <a:ea typeface="微软雅黑" pitchFamily="34" charset="-122"/>
              </a:rPr>
              <a:t>汤若望</a:t>
            </a:r>
          </a:p>
        </p:txBody>
      </p:sp>
      <p:sp>
        <p:nvSpPr>
          <p:cNvPr id="182299" name="Rectangle 27"/>
          <p:cNvSpPr>
            <a:spLocks noChangeArrowheads="1"/>
          </p:cNvSpPr>
          <p:nvPr/>
        </p:nvSpPr>
        <p:spPr bwMode="auto">
          <a:xfrm>
            <a:off x="179512" y="699542"/>
            <a:ext cx="1710725"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zh-CN" sz="2000" dirty="0" smtClean="0">
                <a:sym typeface="Wingdings"/>
              </a:rPr>
              <a:t> </a:t>
            </a:r>
            <a:r>
              <a:rPr lang="en-US" altLang="zh-CN" dirty="0" smtClean="0"/>
              <a:t> </a:t>
            </a:r>
            <a:r>
              <a:rPr lang="zh-CN" altLang="en-US" b="1" dirty="0">
                <a:latin typeface="微软雅黑" pitchFamily="34" charset="-122"/>
                <a:ea typeface="微软雅黑" pitchFamily="34" charset="-122"/>
              </a:rPr>
              <a:t>钦天监教案</a:t>
            </a:r>
          </a:p>
        </p:txBody>
      </p:sp>
      <p:sp>
        <p:nvSpPr>
          <p:cNvPr id="171021" name="矩形 28"/>
          <p:cNvSpPr>
            <a:spLocks noChangeArrowheads="1"/>
          </p:cNvSpPr>
          <p:nvPr/>
        </p:nvSpPr>
        <p:spPr bwMode="auto">
          <a:xfrm>
            <a:off x="468313" y="1347788"/>
            <a:ext cx="1152525" cy="504825"/>
          </a:xfrm>
          <a:prstGeom prst="rect">
            <a:avLst/>
          </a:prstGeom>
          <a:noFill/>
          <a:ln w="19050" algn="ctr">
            <a:solidFill>
              <a:srgbClr val="04AEDA"/>
            </a:solidFill>
            <a:miter lim="800000"/>
            <a:headEnd/>
            <a:tailEnd/>
          </a:ln>
        </p:spPr>
        <p:txBody>
          <a:bodyPr anchor="ctr"/>
          <a:lstStyle/>
          <a:p>
            <a:pPr algn="ctr"/>
            <a:r>
              <a:rPr lang="zh-CN" altLang="en-US" b="1" dirty="0">
                <a:solidFill>
                  <a:srgbClr val="04AEDA"/>
                </a:solidFill>
                <a:latin typeface="微软雅黑" pitchFamily="34" charset="-122"/>
                <a:ea typeface="微软雅黑" pitchFamily="34" charset="-122"/>
              </a:rPr>
              <a:t>发生时间</a:t>
            </a:r>
          </a:p>
        </p:txBody>
      </p:sp>
      <p:sp>
        <p:nvSpPr>
          <p:cNvPr id="171022" name="矩形 28"/>
          <p:cNvSpPr>
            <a:spLocks noChangeArrowheads="1"/>
          </p:cNvSpPr>
          <p:nvPr/>
        </p:nvSpPr>
        <p:spPr bwMode="auto">
          <a:xfrm>
            <a:off x="3995936" y="3291830"/>
            <a:ext cx="1152525" cy="504825"/>
          </a:xfrm>
          <a:prstGeom prst="rect">
            <a:avLst/>
          </a:prstGeom>
          <a:noFill/>
          <a:ln w="19050" algn="ctr">
            <a:solidFill>
              <a:srgbClr val="04AEDA"/>
            </a:solidFill>
            <a:miter lim="800000"/>
            <a:headEnd/>
            <a:tailEnd/>
          </a:ln>
        </p:spPr>
        <p:txBody>
          <a:bodyPr anchor="ctr"/>
          <a:lstStyle/>
          <a:p>
            <a:pPr algn="ctr"/>
            <a:r>
              <a:rPr lang="zh-CN" altLang="en-US" b="1" dirty="0">
                <a:solidFill>
                  <a:srgbClr val="04AEDA"/>
                </a:solidFill>
                <a:latin typeface="微软雅黑" pitchFamily="34" charset="-122"/>
                <a:ea typeface="微软雅黑" pitchFamily="34" charset="-122"/>
              </a:rPr>
              <a:t>事件性质</a:t>
            </a:r>
          </a:p>
        </p:txBody>
      </p:sp>
      <p:sp>
        <p:nvSpPr>
          <p:cNvPr id="171023" name="矩形 28"/>
          <p:cNvSpPr>
            <a:spLocks noChangeArrowheads="1"/>
          </p:cNvSpPr>
          <p:nvPr/>
        </p:nvSpPr>
        <p:spPr bwMode="auto">
          <a:xfrm>
            <a:off x="468313" y="2284413"/>
            <a:ext cx="1152525" cy="504825"/>
          </a:xfrm>
          <a:prstGeom prst="rect">
            <a:avLst/>
          </a:prstGeom>
          <a:noFill/>
          <a:ln w="19050" algn="ctr">
            <a:solidFill>
              <a:srgbClr val="04AEDA"/>
            </a:solidFill>
            <a:miter lim="800000"/>
            <a:headEnd/>
            <a:tailEnd/>
          </a:ln>
        </p:spPr>
        <p:txBody>
          <a:bodyPr anchor="ctr"/>
          <a:lstStyle/>
          <a:p>
            <a:pPr algn="ctr"/>
            <a:r>
              <a:rPr lang="zh-CN" altLang="en-US" b="1" dirty="0">
                <a:solidFill>
                  <a:srgbClr val="04AEDA"/>
                </a:solidFill>
                <a:latin typeface="微软雅黑" pitchFamily="34" charset="-122"/>
                <a:ea typeface="微软雅黑" pitchFamily="34" charset="-122"/>
              </a:rPr>
              <a:t>发起人</a:t>
            </a:r>
          </a:p>
        </p:txBody>
      </p:sp>
      <p:sp>
        <p:nvSpPr>
          <p:cNvPr id="171024" name="矩形 28"/>
          <p:cNvSpPr>
            <a:spLocks noChangeArrowheads="1"/>
          </p:cNvSpPr>
          <p:nvPr/>
        </p:nvSpPr>
        <p:spPr bwMode="auto">
          <a:xfrm>
            <a:off x="4067944" y="2283718"/>
            <a:ext cx="1152525" cy="504825"/>
          </a:xfrm>
          <a:prstGeom prst="rect">
            <a:avLst/>
          </a:prstGeom>
          <a:noFill/>
          <a:ln w="19050" algn="ctr">
            <a:solidFill>
              <a:srgbClr val="04AEDA"/>
            </a:solidFill>
            <a:miter lim="800000"/>
            <a:headEnd/>
            <a:tailEnd/>
          </a:ln>
        </p:spPr>
        <p:txBody>
          <a:bodyPr anchor="ctr"/>
          <a:lstStyle/>
          <a:p>
            <a:pPr algn="ctr"/>
            <a:r>
              <a:rPr lang="zh-CN" altLang="en-US" b="1" dirty="0">
                <a:solidFill>
                  <a:srgbClr val="04AEDA"/>
                </a:solidFill>
                <a:latin typeface="微软雅黑" pitchFamily="34" charset="-122"/>
                <a:ea typeface="微软雅黑" pitchFamily="34" charset="-122"/>
              </a:rPr>
              <a:t>针对对象</a:t>
            </a:r>
          </a:p>
        </p:txBody>
      </p:sp>
      <p:sp>
        <p:nvSpPr>
          <p:cNvPr id="171027" name="矩形 28"/>
          <p:cNvSpPr>
            <a:spLocks noChangeArrowheads="1"/>
          </p:cNvSpPr>
          <p:nvPr/>
        </p:nvSpPr>
        <p:spPr bwMode="auto">
          <a:xfrm>
            <a:off x="467544" y="3291830"/>
            <a:ext cx="1152525" cy="504825"/>
          </a:xfrm>
          <a:prstGeom prst="rect">
            <a:avLst/>
          </a:prstGeom>
          <a:noFill/>
          <a:ln w="19050" algn="ctr">
            <a:solidFill>
              <a:srgbClr val="04AEDA"/>
            </a:solidFill>
            <a:miter lim="800000"/>
            <a:headEnd/>
            <a:tailEnd/>
          </a:ln>
        </p:spPr>
        <p:txBody>
          <a:bodyPr anchor="ctr"/>
          <a:lstStyle/>
          <a:p>
            <a:pPr algn="ctr"/>
            <a:r>
              <a:rPr lang="zh-CN" altLang="en-US" b="1" dirty="0">
                <a:solidFill>
                  <a:srgbClr val="04AEDA"/>
                </a:solidFill>
                <a:latin typeface="微软雅黑" pitchFamily="34" charset="-122"/>
                <a:ea typeface="微软雅黑" pitchFamily="34" charset="-122"/>
              </a:rPr>
              <a:t>事件内容</a:t>
            </a:r>
          </a:p>
        </p:txBody>
      </p:sp>
      <p:sp>
        <p:nvSpPr>
          <p:cNvPr id="9" name="矩形 27"/>
          <p:cNvSpPr/>
          <p:nvPr/>
        </p:nvSpPr>
        <p:spPr>
          <a:xfrm>
            <a:off x="1619672" y="3291830"/>
            <a:ext cx="1872208" cy="500062"/>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b="1" dirty="0">
                <a:solidFill>
                  <a:schemeClr val="bg1"/>
                </a:solidFill>
                <a:latin typeface="微软雅黑" pitchFamily="34" charset="-122"/>
                <a:ea typeface="微软雅黑" pitchFamily="34" charset="-122"/>
              </a:rPr>
              <a:t>关于历法之争</a:t>
            </a:r>
            <a:r>
              <a:rPr lang="zh-CN" altLang="en-US" dirty="0">
                <a:solidFill>
                  <a:schemeClr val="tx1"/>
                </a:solidFill>
                <a:latin typeface="Arial" charset="0"/>
              </a:rPr>
              <a:t> </a:t>
            </a:r>
          </a:p>
        </p:txBody>
      </p:sp>
      <p:pic>
        <p:nvPicPr>
          <p:cNvPr id="171030" name="Picture 2"/>
          <p:cNvPicPr>
            <a:picLocks noChangeAspect="1" noChangeArrowheads="1"/>
          </p:cNvPicPr>
          <p:nvPr/>
        </p:nvPicPr>
        <p:blipFill>
          <a:blip r:embed="rId2" cstate="print"/>
          <a:srcRect/>
          <a:stretch>
            <a:fillRect/>
          </a:stretch>
        </p:blipFill>
        <p:spPr bwMode="auto">
          <a:xfrm>
            <a:off x="7885113" y="123825"/>
            <a:ext cx="1136650" cy="1093788"/>
          </a:xfrm>
          <a:prstGeom prst="rect">
            <a:avLst/>
          </a:prstGeom>
          <a:noFill/>
          <a:ln w="9525">
            <a:noFill/>
            <a:miter lim="800000"/>
            <a:headEnd/>
            <a:tailEnd/>
          </a:ln>
        </p:spPr>
      </p:pic>
      <p:sp>
        <p:nvSpPr>
          <p:cNvPr id="171031" name="Oval 27"/>
          <p:cNvSpPr>
            <a:spLocks noChangeArrowheads="1"/>
          </p:cNvSpPr>
          <p:nvPr/>
        </p:nvSpPr>
        <p:spPr bwMode="gray">
          <a:xfrm>
            <a:off x="8027988" y="268288"/>
            <a:ext cx="865187" cy="790575"/>
          </a:xfrm>
          <a:prstGeom prst="ellipse">
            <a:avLst/>
          </a:prstGeom>
          <a:solidFill>
            <a:schemeClr val="bg1"/>
          </a:solidFill>
          <a:ln w="38100" algn="ctr">
            <a:solidFill>
              <a:srgbClr val="F8F8F8">
                <a:alpha val="79999"/>
              </a:srgbClr>
            </a:solidFill>
            <a:round/>
            <a:headEnd/>
            <a:tailEnd/>
          </a:ln>
        </p:spPr>
        <p:txBody>
          <a:bodyPr wrap="none" anchor="ctr"/>
          <a:lstStyle/>
          <a:p>
            <a:pPr algn="ctr"/>
            <a:endParaRPr lang="zh-CN" altLang="en-US" b="1"/>
          </a:p>
        </p:txBody>
      </p:sp>
      <p:sp>
        <p:nvSpPr>
          <p:cNvPr id="32" name="右箭头 31"/>
          <p:cNvSpPr/>
          <p:nvPr/>
        </p:nvSpPr>
        <p:spPr>
          <a:xfrm flipH="1">
            <a:off x="8459788" y="484188"/>
            <a:ext cx="431800" cy="425450"/>
          </a:xfrm>
          <a:prstGeom prst="rightArrow">
            <a:avLst/>
          </a:prstGeom>
          <a:solidFill>
            <a:srgbClr val="04AE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右箭头 31"/>
          <p:cNvSpPr>
            <a:spLocks noChangeArrowheads="1"/>
          </p:cNvSpPr>
          <p:nvPr/>
        </p:nvSpPr>
        <p:spPr bwMode="auto">
          <a:xfrm>
            <a:off x="8027988" y="484188"/>
            <a:ext cx="431800" cy="425450"/>
          </a:xfrm>
          <a:prstGeom prst="rightArrow">
            <a:avLst>
              <a:gd name="adj1" fmla="val 50000"/>
              <a:gd name="adj2" fmla="val 42763"/>
            </a:avLst>
          </a:prstGeom>
          <a:solidFill>
            <a:srgbClr val="04AEDA"/>
          </a:solidFill>
          <a:ln w="25400" algn="ctr">
            <a:solidFill>
              <a:schemeClr val="bg1"/>
            </a:solidFill>
            <a:miter lim="800000"/>
            <a:headEnd/>
            <a:tailEnd/>
          </a:ln>
        </p:spPr>
        <p:txBody>
          <a:bodyPr anchor="ctr"/>
          <a:lstStyle/>
          <a:p>
            <a:pPr algn="ctr" fontAlgn="auto">
              <a:spcBef>
                <a:spcPts val="0"/>
              </a:spcBef>
              <a:spcAft>
                <a:spcPts val="0"/>
              </a:spcAft>
              <a:defRPr/>
            </a:pPr>
            <a:endParaRPr lang="zh-CN" altLang="en-US">
              <a:solidFill>
                <a:schemeClr val="lt1"/>
              </a:solidFill>
              <a:latin typeface="+mn-lt"/>
              <a:ea typeface="+mn-ea"/>
            </a:endParaRPr>
          </a:p>
        </p:txBody>
      </p:sp>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11</a:t>
            </a:r>
            <a:endParaRPr lang="es-ES" altLang="zh-CN" sz="1200" b="1">
              <a:solidFill>
                <a:srgbClr val="04AEDA"/>
              </a:solidFill>
              <a:latin typeface="Calibri" pitchFamily="34" charset="0"/>
            </a:endParaRPr>
          </a:p>
        </p:txBody>
      </p:sp>
      <p:cxnSp>
        <p:nvCxnSpPr>
          <p:cNvPr id="36" name="直接连接符 35"/>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71011"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171012" name="TextBox 5"/>
          <p:cNvSpPr txBox="1">
            <a:spLocks noChangeArrowheads="1"/>
          </p:cNvSpPr>
          <p:nvPr/>
        </p:nvSpPr>
        <p:spPr bwMode="auto">
          <a:xfrm>
            <a:off x="250825" y="193675"/>
            <a:ext cx="4749800" cy="1092607"/>
          </a:xfrm>
          <a:prstGeom prst="rect">
            <a:avLst/>
          </a:prstGeom>
          <a:noFill/>
          <a:ln w="9525">
            <a:noFill/>
            <a:miter lim="800000"/>
            <a:headEnd/>
            <a:tailEnd/>
          </a:ln>
        </p:spPr>
        <p:txBody>
          <a:bodyPr>
            <a:spAutoFit/>
          </a:bodyPr>
          <a:lstStyle/>
          <a:p>
            <a:pPr>
              <a:lnSpc>
                <a:spcPts val="2563"/>
              </a:lnSpc>
            </a:pPr>
            <a:r>
              <a:rPr lang="zh-CN" altLang="en-US" sz="2400" b="1" dirty="0">
                <a:latin typeface="微软雅黑" pitchFamily="34" charset="-122"/>
                <a:ea typeface="微软雅黑" pitchFamily="34" charset="-122"/>
              </a:rPr>
              <a:t>第四节  </a:t>
            </a:r>
            <a:r>
              <a:rPr lang="en-US" sz="2400" b="1"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中西文化的较量（撞击）</a:t>
            </a:r>
            <a:endParaRPr lang="zh-CN" altLang="en-US" sz="2400" dirty="0">
              <a:latin typeface="微软雅黑" pitchFamily="34" charset="-122"/>
              <a:ea typeface="微软雅黑" pitchFamily="34" charset="-122"/>
            </a:endParaRPr>
          </a:p>
          <a:p>
            <a:pPr>
              <a:lnSpc>
                <a:spcPts val="2563"/>
              </a:lnSpc>
            </a:pPr>
            <a:endParaRPr lang="en-US" altLang="zh-CN" sz="2000" dirty="0">
              <a:latin typeface="微软雅黑"/>
            </a:endParaRPr>
          </a:p>
          <a:p>
            <a:pPr>
              <a:lnSpc>
                <a:spcPts val="2563"/>
              </a:lnSpc>
            </a:pPr>
            <a:endParaRPr lang="en-US" altLang="zh-CN" sz="2000" dirty="0">
              <a:latin typeface="微软雅黑"/>
            </a:endParaRPr>
          </a:p>
        </p:txBody>
      </p:sp>
      <p:sp>
        <p:nvSpPr>
          <p:cNvPr id="171013" name="内容占位符 2"/>
          <p:cNvSpPr txBox="1">
            <a:spLocks/>
          </p:cNvSpPr>
          <p:nvPr/>
        </p:nvSpPr>
        <p:spPr bwMode="auto">
          <a:xfrm>
            <a:off x="3571875" y="1000125"/>
            <a:ext cx="5072063" cy="857250"/>
          </a:xfrm>
          <a:prstGeom prst="rect">
            <a:avLst/>
          </a:prstGeom>
          <a:noFill/>
          <a:ln w="9525">
            <a:noFill/>
            <a:miter lim="800000"/>
            <a:headEnd/>
            <a:tailEnd/>
          </a:ln>
        </p:spPr>
        <p:txBody>
          <a:bodyPr anchor="b"/>
          <a:lstStyle/>
          <a:p>
            <a:pPr>
              <a:lnSpc>
                <a:spcPct val="150000"/>
              </a:lnSpc>
              <a:spcBef>
                <a:spcPct val="20000"/>
              </a:spcBef>
            </a:pPr>
            <a:endParaRPr lang="en-US" altLang="zh-CN" sz="1600">
              <a:latin typeface="微软雅黑"/>
            </a:endParaRPr>
          </a:p>
        </p:txBody>
      </p:sp>
      <p:cxnSp>
        <p:nvCxnSpPr>
          <p:cNvPr id="16" name="直接连接符 15"/>
          <p:cNvCxnSpPr/>
          <p:nvPr/>
        </p:nvCxnSpPr>
        <p:spPr>
          <a:xfrm flipV="1">
            <a:off x="8092703" y="3902075"/>
            <a:ext cx="422275" cy="0"/>
          </a:xfrm>
          <a:prstGeom prst="line">
            <a:avLst/>
          </a:prstGeom>
          <a:ln>
            <a:solidFill>
              <a:srgbClr val="04AEDA"/>
            </a:solidFill>
          </a:ln>
        </p:spPr>
        <p:style>
          <a:lnRef idx="1">
            <a:schemeClr val="accent2"/>
          </a:lnRef>
          <a:fillRef idx="3">
            <a:schemeClr val="accent2"/>
          </a:fillRef>
          <a:effectRef idx="2">
            <a:schemeClr val="accent2"/>
          </a:effectRef>
          <a:fontRef idx="minor">
            <a:schemeClr val="lt1"/>
          </a:fontRef>
        </p:style>
      </p:cxnSp>
      <p:cxnSp>
        <p:nvCxnSpPr>
          <p:cNvPr id="17" name="直接连接符 16"/>
          <p:cNvCxnSpPr/>
          <p:nvPr/>
        </p:nvCxnSpPr>
        <p:spPr>
          <a:xfrm flipV="1">
            <a:off x="8245103" y="4054475"/>
            <a:ext cx="422275" cy="0"/>
          </a:xfrm>
          <a:prstGeom prst="line">
            <a:avLst/>
          </a:prstGeom>
          <a:ln>
            <a:solidFill>
              <a:srgbClr val="04AEDA"/>
            </a:solidFill>
          </a:ln>
        </p:spPr>
        <p:style>
          <a:lnRef idx="1">
            <a:schemeClr val="accent2"/>
          </a:lnRef>
          <a:fillRef idx="3">
            <a:schemeClr val="accent2"/>
          </a:fillRef>
          <a:effectRef idx="2">
            <a:schemeClr val="accent2"/>
          </a:effectRef>
          <a:fontRef idx="minor">
            <a:schemeClr val="lt1"/>
          </a:fontRef>
        </p:style>
      </p:cxnSp>
      <p:sp>
        <p:nvSpPr>
          <p:cNvPr id="30" name="矩形 29"/>
          <p:cNvSpPr/>
          <p:nvPr/>
        </p:nvSpPr>
        <p:spPr>
          <a:xfrm>
            <a:off x="251520" y="2067694"/>
            <a:ext cx="1584176" cy="500063"/>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563"/>
              </a:lnSpc>
              <a:defRPr/>
            </a:pPr>
            <a:r>
              <a:rPr lang="zh-CN" altLang="en-US" b="1" dirty="0" smtClean="0">
                <a:solidFill>
                  <a:schemeClr val="bg1"/>
                </a:solidFill>
                <a:latin typeface="微软雅黑" pitchFamily="34" charset="-122"/>
                <a:ea typeface="微软雅黑" pitchFamily="34" charset="-122"/>
              </a:rPr>
              <a:t>第一</a:t>
            </a:r>
            <a:endParaRPr lang="zh-CN" altLang="en-US" b="1" dirty="0">
              <a:solidFill>
                <a:schemeClr val="bg1"/>
              </a:solidFill>
              <a:latin typeface="微软雅黑" pitchFamily="34" charset="-122"/>
              <a:ea typeface="微软雅黑" pitchFamily="34" charset="-122"/>
            </a:endParaRPr>
          </a:p>
        </p:txBody>
      </p:sp>
      <p:sp>
        <p:nvSpPr>
          <p:cNvPr id="182299" name="Rectangle 27"/>
          <p:cNvSpPr>
            <a:spLocks noChangeArrowheads="1"/>
          </p:cNvSpPr>
          <p:nvPr/>
        </p:nvSpPr>
        <p:spPr bwMode="auto">
          <a:xfrm>
            <a:off x="179512" y="699542"/>
            <a:ext cx="1710725"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zh-CN" sz="2000" dirty="0" smtClean="0">
                <a:sym typeface="Wingdings"/>
              </a:rPr>
              <a:t> </a:t>
            </a:r>
            <a:r>
              <a:rPr lang="en-US" altLang="zh-CN" dirty="0" smtClean="0"/>
              <a:t> </a:t>
            </a:r>
            <a:r>
              <a:rPr lang="zh-CN" altLang="en-US" b="1" dirty="0">
                <a:latin typeface="微软雅黑" pitchFamily="34" charset="-122"/>
                <a:ea typeface="微软雅黑" pitchFamily="34" charset="-122"/>
              </a:rPr>
              <a:t>钦天监教案</a:t>
            </a:r>
          </a:p>
        </p:txBody>
      </p:sp>
      <p:sp>
        <p:nvSpPr>
          <p:cNvPr id="171022" name="矩形 28"/>
          <p:cNvSpPr>
            <a:spLocks noChangeArrowheads="1"/>
          </p:cNvSpPr>
          <p:nvPr/>
        </p:nvSpPr>
        <p:spPr bwMode="auto">
          <a:xfrm>
            <a:off x="251520" y="2067694"/>
            <a:ext cx="1584176" cy="2088232"/>
          </a:xfrm>
          <a:prstGeom prst="rect">
            <a:avLst/>
          </a:prstGeom>
          <a:noFill/>
          <a:ln w="19050" algn="ctr">
            <a:solidFill>
              <a:srgbClr val="04AEDA"/>
            </a:solidFill>
            <a:miter lim="800000"/>
            <a:headEnd/>
            <a:tailEnd/>
          </a:ln>
        </p:spPr>
        <p:txBody>
          <a:bodyPr anchor="ctr"/>
          <a:lstStyle/>
          <a:p>
            <a:pPr algn="ctr"/>
            <a:endParaRPr lang="zh-CN" altLang="en-US" b="1" dirty="0">
              <a:solidFill>
                <a:srgbClr val="04AEDA"/>
              </a:solidFill>
              <a:latin typeface="微软雅黑" pitchFamily="34" charset="-122"/>
              <a:ea typeface="微软雅黑" pitchFamily="34" charset="-122"/>
            </a:endParaRPr>
          </a:p>
        </p:txBody>
      </p:sp>
      <p:sp>
        <p:nvSpPr>
          <p:cNvPr id="171025" name="矩形 28"/>
          <p:cNvSpPr>
            <a:spLocks noChangeArrowheads="1"/>
          </p:cNvSpPr>
          <p:nvPr/>
        </p:nvSpPr>
        <p:spPr bwMode="auto">
          <a:xfrm>
            <a:off x="2699792" y="987574"/>
            <a:ext cx="1152525" cy="863600"/>
          </a:xfrm>
          <a:prstGeom prst="rect">
            <a:avLst/>
          </a:prstGeom>
          <a:noFill/>
          <a:ln w="19050" algn="ctr">
            <a:solidFill>
              <a:srgbClr val="04AEDA"/>
            </a:solidFill>
            <a:miter lim="800000"/>
            <a:headEnd/>
            <a:tailEnd/>
          </a:ln>
        </p:spPr>
        <p:txBody>
          <a:bodyPr anchor="ctr"/>
          <a:lstStyle/>
          <a:p>
            <a:pPr algn="ctr"/>
            <a:r>
              <a:rPr lang="zh-CN" altLang="en-US" b="1" dirty="0">
                <a:solidFill>
                  <a:srgbClr val="04AEDA"/>
                </a:solidFill>
                <a:latin typeface="微软雅黑" pitchFamily="34" charset="-122"/>
                <a:ea typeface="微软雅黑" pitchFamily="34" charset="-122"/>
              </a:rPr>
              <a:t>事件原因</a:t>
            </a:r>
          </a:p>
        </p:txBody>
      </p:sp>
      <p:sp>
        <p:nvSpPr>
          <p:cNvPr id="7" name="矩形 27"/>
          <p:cNvSpPr/>
          <p:nvPr/>
        </p:nvSpPr>
        <p:spPr>
          <a:xfrm>
            <a:off x="3851920" y="987574"/>
            <a:ext cx="3600450" cy="863600"/>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Arial" charset="0"/>
            </a:endParaRPr>
          </a:p>
        </p:txBody>
      </p:sp>
      <p:sp>
        <p:nvSpPr>
          <p:cNvPr id="182309" name="Rectangle 37"/>
          <p:cNvSpPr>
            <a:spLocks noChangeArrowheads="1"/>
          </p:cNvSpPr>
          <p:nvPr/>
        </p:nvSpPr>
        <p:spPr bwMode="auto">
          <a:xfrm>
            <a:off x="3851920" y="1131590"/>
            <a:ext cx="3600450" cy="605294"/>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ts val="2000"/>
              </a:lnSpc>
              <a:defRPr/>
            </a:pPr>
            <a:r>
              <a:rPr lang="zh-CN" altLang="en-US" sz="1400" b="1" dirty="0" smtClean="0">
                <a:solidFill>
                  <a:schemeClr val="bg1"/>
                </a:solidFill>
                <a:latin typeface="微软雅黑" pitchFamily="34" charset="-122"/>
                <a:ea typeface="微软雅黑" pitchFamily="34" charset="-122"/>
              </a:rPr>
              <a:t>深层原因：天主教与中国传统文化的冲突</a:t>
            </a:r>
          </a:p>
          <a:p>
            <a:pPr>
              <a:lnSpc>
                <a:spcPts val="2000"/>
              </a:lnSpc>
              <a:defRPr/>
            </a:pPr>
            <a:r>
              <a:rPr lang="zh-CN" altLang="en-US" sz="1400" b="1" dirty="0" smtClean="0">
                <a:solidFill>
                  <a:schemeClr val="bg1"/>
                </a:solidFill>
                <a:latin typeface="微软雅黑" pitchFamily="34" charset="-122"/>
                <a:ea typeface="微软雅黑" pitchFamily="34" charset="-122"/>
              </a:rPr>
              <a:t>直接原因：</a:t>
            </a:r>
            <a:r>
              <a:rPr lang="zh-CN" altLang="zh-CN" sz="1400" b="1" dirty="0" smtClean="0">
                <a:solidFill>
                  <a:schemeClr val="bg1"/>
                </a:solidFill>
                <a:latin typeface="微软雅黑" pitchFamily="34" charset="-122"/>
                <a:ea typeface="微软雅黑" pitchFamily="34" charset="-122"/>
              </a:rPr>
              <a:t>清初多种矛盾激化的必然产物</a:t>
            </a:r>
            <a:endParaRPr lang="zh-CN" altLang="en-US" sz="1400" b="1" dirty="0">
              <a:solidFill>
                <a:schemeClr val="bg1"/>
              </a:solidFill>
              <a:latin typeface="微软雅黑" pitchFamily="34" charset="-122"/>
              <a:ea typeface="微软雅黑" pitchFamily="34" charset="-122"/>
            </a:endParaRPr>
          </a:p>
        </p:txBody>
      </p:sp>
      <p:pic>
        <p:nvPicPr>
          <p:cNvPr id="171030" name="Picture 2"/>
          <p:cNvPicPr>
            <a:picLocks noChangeAspect="1" noChangeArrowheads="1"/>
          </p:cNvPicPr>
          <p:nvPr/>
        </p:nvPicPr>
        <p:blipFill>
          <a:blip r:embed="rId2" cstate="print"/>
          <a:srcRect/>
          <a:stretch>
            <a:fillRect/>
          </a:stretch>
        </p:blipFill>
        <p:spPr bwMode="auto">
          <a:xfrm>
            <a:off x="7885113" y="123825"/>
            <a:ext cx="1136650" cy="1093788"/>
          </a:xfrm>
          <a:prstGeom prst="rect">
            <a:avLst/>
          </a:prstGeom>
          <a:noFill/>
          <a:ln w="9525">
            <a:noFill/>
            <a:miter lim="800000"/>
            <a:headEnd/>
            <a:tailEnd/>
          </a:ln>
        </p:spPr>
      </p:pic>
      <p:sp>
        <p:nvSpPr>
          <p:cNvPr id="171031" name="Oval 27"/>
          <p:cNvSpPr>
            <a:spLocks noChangeArrowheads="1"/>
          </p:cNvSpPr>
          <p:nvPr/>
        </p:nvSpPr>
        <p:spPr bwMode="gray">
          <a:xfrm>
            <a:off x="8027988" y="268288"/>
            <a:ext cx="865187" cy="790575"/>
          </a:xfrm>
          <a:prstGeom prst="ellipse">
            <a:avLst/>
          </a:prstGeom>
          <a:solidFill>
            <a:schemeClr val="bg1"/>
          </a:solidFill>
          <a:ln w="38100" algn="ctr">
            <a:solidFill>
              <a:srgbClr val="F8F8F8">
                <a:alpha val="79999"/>
              </a:srgbClr>
            </a:solidFill>
            <a:round/>
            <a:headEnd/>
            <a:tailEnd/>
          </a:ln>
        </p:spPr>
        <p:txBody>
          <a:bodyPr wrap="none" anchor="ctr"/>
          <a:lstStyle/>
          <a:p>
            <a:pPr algn="ctr"/>
            <a:endParaRPr lang="zh-CN" altLang="en-US" b="1"/>
          </a:p>
        </p:txBody>
      </p:sp>
      <p:sp>
        <p:nvSpPr>
          <p:cNvPr id="32" name="右箭头 31"/>
          <p:cNvSpPr/>
          <p:nvPr/>
        </p:nvSpPr>
        <p:spPr>
          <a:xfrm flipH="1">
            <a:off x="8459788" y="484188"/>
            <a:ext cx="431800" cy="425450"/>
          </a:xfrm>
          <a:prstGeom prst="rightArrow">
            <a:avLst/>
          </a:prstGeom>
          <a:solidFill>
            <a:srgbClr val="04AE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右箭头 31"/>
          <p:cNvSpPr>
            <a:spLocks noChangeArrowheads="1"/>
          </p:cNvSpPr>
          <p:nvPr/>
        </p:nvSpPr>
        <p:spPr bwMode="auto">
          <a:xfrm>
            <a:off x="8027988" y="484188"/>
            <a:ext cx="431800" cy="425450"/>
          </a:xfrm>
          <a:prstGeom prst="rightArrow">
            <a:avLst>
              <a:gd name="adj1" fmla="val 50000"/>
              <a:gd name="adj2" fmla="val 42763"/>
            </a:avLst>
          </a:prstGeom>
          <a:solidFill>
            <a:srgbClr val="04AEDA"/>
          </a:solidFill>
          <a:ln w="25400" algn="ctr">
            <a:solidFill>
              <a:schemeClr val="bg1"/>
            </a:solidFill>
            <a:miter lim="800000"/>
            <a:headEnd/>
            <a:tailEnd/>
          </a:ln>
        </p:spPr>
        <p:txBody>
          <a:bodyPr anchor="ctr"/>
          <a:lstStyle/>
          <a:p>
            <a:pPr algn="ctr" fontAlgn="auto">
              <a:spcBef>
                <a:spcPts val="0"/>
              </a:spcBef>
              <a:spcAft>
                <a:spcPts val="0"/>
              </a:spcAft>
              <a:defRPr/>
            </a:pPr>
            <a:endParaRPr lang="zh-CN" altLang="en-US">
              <a:solidFill>
                <a:schemeClr val="lt1"/>
              </a:solidFill>
              <a:latin typeface="+mn-lt"/>
              <a:ea typeface="+mn-ea"/>
            </a:endParaRPr>
          </a:p>
        </p:txBody>
      </p:sp>
      <p:sp>
        <p:nvSpPr>
          <p:cNvPr id="168961" name="Rectangle 1"/>
          <p:cNvSpPr>
            <a:spLocks noChangeArrowheads="1"/>
          </p:cNvSpPr>
          <p:nvPr/>
        </p:nvSpPr>
        <p:spPr bwMode="auto">
          <a:xfrm>
            <a:off x="251520" y="2571750"/>
            <a:ext cx="158417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zh-CN" sz="16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中西历法之争演化为</a:t>
            </a:r>
            <a:r>
              <a:rPr kumimoji="0" lang="zh-CN" altLang="en-US" sz="16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“夷夏之辨”的政治斗争 </a:t>
            </a:r>
            <a:r>
              <a:rPr kumimoji="0" lang="en-US" altLang="zh-CN" sz="16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r>
              <a:rPr kumimoji="0" lang="zh-CN" altLang="en-US" sz="16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给辅政大臣铲除政敌提供了借口</a:t>
            </a:r>
            <a:r>
              <a:rPr kumimoji="0" lang="zh-CN" altLang="en-US" sz="1600" b="1" i="0" u="none" strike="noStrike" cap="none" normalizeH="0" baseline="0" dirty="0" smtClean="0">
                <a:ln>
                  <a:noFill/>
                </a:ln>
                <a:solidFill>
                  <a:schemeClr val="tx1"/>
                </a:solidFill>
                <a:effectLst/>
                <a:latin typeface="微软雅黑" pitchFamily="34" charset="-122"/>
                <a:ea typeface="微软雅黑" pitchFamily="34" charset="-122"/>
              </a:rPr>
              <a:t> </a:t>
            </a:r>
          </a:p>
        </p:txBody>
      </p:sp>
      <p:sp>
        <p:nvSpPr>
          <p:cNvPr id="34" name="矩形 28"/>
          <p:cNvSpPr>
            <a:spLocks noChangeArrowheads="1"/>
          </p:cNvSpPr>
          <p:nvPr/>
        </p:nvSpPr>
        <p:spPr bwMode="auto">
          <a:xfrm>
            <a:off x="2051720" y="2067694"/>
            <a:ext cx="1584176" cy="2088232"/>
          </a:xfrm>
          <a:prstGeom prst="rect">
            <a:avLst/>
          </a:prstGeom>
          <a:noFill/>
          <a:ln w="19050" algn="ctr">
            <a:solidFill>
              <a:srgbClr val="04AEDA"/>
            </a:solidFill>
            <a:miter lim="800000"/>
            <a:headEnd/>
            <a:tailEnd/>
          </a:ln>
        </p:spPr>
        <p:txBody>
          <a:bodyPr anchor="ctr"/>
          <a:lstStyle/>
          <a:p>
            <a:pPr algn="ctr"/>
            <a:endParaRPr lang="zh-CN" altLang="en-US" b="1" dirty="0">
              <a:solidFill>
                <a:srgbClr val="04AEDA"/>
              </a:solidFill>
              <a:latin typeface="微软雅黑" pitchFamily="34" charset="-122"/>
              <a:ea typeface="微软雅黑" pitchFamily="34" charset="-122"/>
            </a:endParaRPr>
          </a:p>
        </p:txBody>
      </p:sp>
      <p:sp>
        <p:nvSpPr>
          <p:cNvPr id="35" name="矩形 28"/>
          <p:cNvSpPr>
            <a:spLocks noChangeArrowheads="1"/>
          </p:cNvSpPr>
          <p:nvPr/>
        </p:nvSpPr>
        <p:spPr bwMode="auto">
          <a:xfrm>
            <a:off x="3851920" y="2067694"/>
            <a:ext cx="1584176" cy="2088232"/>
          </a:xfrm>
          <a:prstGeom prst="rect">
            <a:avLst/>
          </a:prstGeom>
          <a:noFill/>
          <a:ln w="19050" algn="ctr">
            <a:solidFill>
              <a:srgbClr val="04AEDA"/>
            </a:solidFill>
            <a:miter lim="800000"/>
            <a:headEnd/>
            <a:tailEnd/>
          </a:ln>
        </p:spPr>
        <p:txBody>
          <a:bodyPr anchor="ctr"/>
          <a:lstStyle/>
          <a:p>
            <a:pPr algn="ctr"/>
            <a:endParaRPr lang="zh-CN" altLang="en-US" b="1" dirty="0">
              <a:solidFill>
                <a:srgbClr val="04AEDA"/>
              </a:solidFill>
              <a:latin typeface="微软雅黑" pitchFamily="34" charset="-122"/>
              <a:ea typeface="微软雅黑" pitchFamily="34" charset="-122"/>
            </a:endParaRPr>
          </a:p>
        </p:txBody>
      </p:sp>
      <p:sp>
        <p:nvSpPr>
          <p:cNvPr id="37" name="矩形 28"/>
          <p:cNvSpPr>
            <a:spLocks noChangeArrowheads="1"/>
          </p:cNvSpPr>
          <p:nvPr/>
        </p:nvSpPr>
        <p:spPr bwMode="auto">
          <a:xfrm>
            <a:off x="5652120" y="2067694"/>
            <a:ext cx="1584176" cy="2088232"/>
          </a:xfrm>
          <a:prstGeom prst="rect">
            <a:avLst/>
          </a:prstGeom>
          <a:noFill/>
          <a:ln w="19050" algn="ctr">
            <a:solidFill>
              <a:srgbClr val="04AEDA"/>
            </a:solidFill>
            <a:miter lim="800000"/>
            <a:headEnd/>
            <a:tailEnd/>
          </a:ln>
        </p:spPr>
        <p:txBody>
          <a:bodyPr anchor="ctr"/>
          <a:lstStyle/>
          <a:p>
            <a:pPr algn="ctr"/>
            <a:endParaRPr lang="zh-CN" altLang="en-US" b="1" dirty="0">
              <a:solidFill>
                <a:srgbClr val="04AEDA"/>
              </a:solidFill>
              <a:latin typeface="微软雅黑" pitchFamily="34" charset="-122"/>
              <a:ea typeface="微软雅黑" pitchFamily="34" charset="-122"/>
            </a:endParaRPr>
          </a:p>
        </p:txBody>
      </p:sp>
      <p:sp>
        <p:nvSpPr>
          <p:cNvPr id="38" name="矩形 28"/>
          <p:cNvSpPr>
            <a:spLocks noChangeArrowheads="1"/>
          </p:cNvSpPr>
          <p:nvPr/>
        </p:nvSpPr>
        <p:spPr bwMode="auto">
          <a:xfrm>
            <a:off x="7380312" y="2067694"/>
            <a:ext cx="1584176" cy="2088232"/>
          </a:xfrm>
          <a:prstGeom prst="rect">
            <a:avLst/>
          </a:prstGeom>
          <a:noFill/>
          <a:ln w="19050" algn="ctr">
            <a:solidFill>
              <a:srgbClr val="04AEDA"/>
            </a:solidFill>
            <a:miter lim="800000"/>
            <a:headEnd/>
            <a:tailEnd/>
          </a:ln>
        </p:spPr>
        <p:txBody>
          <a:bodyPr anchor="ctr"/>
          <a:lstStyle/>
          <a:p>
            <a:pPr algn="ctr"/>
            <a:endParaRPr lang="zh-CN" altLang="en-US" b="1" dirty="0">
              <a:solidFill>
                <a:srgbClr val="04AEDA"/>
              </a:solidFill>
              <a:latin typeface="微软雅黑" pitchFamily="34" charset="-122"/>
              <a:ea typeface="微软雅黑" pitchFamily="34" charset="-122"/>
            </a:endParaRPr>
          </a:p>
        </p:txBody>
      </p:sp>
      <p:sp>
        <p:nvSpPr>
          <p:cNvPr id="39" name="矩形 38"/>
          <p:cNvSpPr/>
          <p:nvPr/>
        </p:nvSpPr>
        <p:spPr>
          <a:xfrm>
            <a:off x="2051720" y="2067694"/>
            <a:ext cx="1584176" cy="500063"/>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563"/>
              </a:lnSpc>
              <a:defRPr/>
            </a:pPr>
            <a:r>
              <a:rPr lang="zh-CN" altLang="en-US" b="1" dirty="0" smtClean="0">
                <a:solidFill>
                  <a:schemeClr val="bg1"/>
                </a:solidFill>
                <a:latin typeface="微软雅黑" pitchFamily="34" charset="-122"/>
                <a:ea typeface="微软雅黑" pitchFamily="34" charset="-122"/>
              </a:rPr>
              <a:t>第二</a:t>
            </a:r>
            <a:endParaRPr lang="zh-CN" altLang="en-US" b="1" dirty="0">
              <a:solidFill>
                <a:schemeClr val="bg1"/>
              </a:solidFill>
              <a:latin typeface="微软雅黑" pitchFamily="34" charset="-122"/>
              <a:ea typeface="微软雅黑" pitchFamily="34" charset="-122"/>
            </a:endParaRPr>
          </a:p>
        </p:txBody>
      </p:sp>
      <p:sp>
        <p:nvSpPr>
          <p:cNvPr id="40" name="矩形 39"/>
          <p:cNvSpPr/>
          <p:nvPr/>
        </p:nvSpPr>
        <p:spPr>
          <a:xfrm>
            <a:off x="3851920" y="2067694"/>
            <a:ext cx="1584176" cy="500063"/>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563"/>
              </a:lnSpc>
              <a:defRPr/>
            </a:pPr>
            <a:r>
              <a:rPr lang="zh-CN" altLang="en-US" b="1" dirty="0" smtClean="0">
                <a:solidFill>
                  <a:schemeClr val="bg1"/>
                </a:solidFill>
                <a:latin typeface="微软雅黑" pitchFamily="34" charset="-122"/>
                <a:ea typeface="微软雅黑" pitchFamily="34" charset="-122"/>
              </a:rPr>
              <a:t>第三</a:t>
            </a:r>
            <a:endParaRPr lang="zh-CN" altLang="en-US" b="1" dirty="0">
              <a:solidFill>
                <a:schemeClr val="bg1"/>
              </a:solidFill>
              <a:latin typeface="微软雅黑" pitchFamily="34" charset="-122"/>
              <a:ea typeface="微软雅黑" pitchFamily="34" charset="-122"/>
            </a:endParaRPr>
          </a:p>
        </p:txBody>
      </p:sp>
      <p:sp>
        <p:nvSpPr>
          <p:cNvPr id="41" name="矩形 40"/>
          <p:cNvSpPr/>
          <p:nvPr/>
        </p:nvSpPr>
        <p:spPr>
          <a:xfrm>
            <a:off x="5652120" y="2067694"/>
            <a:ext cx="1584176" cy="500063"/>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563"/>
              </a:lnSpc>
              <a:defRPr/>
            </a:pPr>
            <a:r>
              <a:rPr lang="zh-CN" altLang="en-US" b="1" dirty="0" smtClean="0">
                <a:solidFill>
                  <a:schemeClr val="bg1"/>
                </a:solidFill>
                <a:latin typeface="微软雅黑" pitchFamily="34" charset="-122"/>
                <a:ea typeface="微软雅黑" pitchFamily="34" charset="-122"/>
              </a:rPr>
              <a:t>第四</a:t>
            </a:r>
            <a:endParaRPr lang="zh-CN" altLang="en-US" b="1" dirty="0">
              <a:solidFill>
                <a:schemeClr val="bg1"/>
              </a:solidFill>
              <a:latin typeface="微软雅黑" pitchFamily="34" charset="-122"/>
              <a:ea typeface="微软雅黑" pitchFamily="34" charset="-122"/>
            </a:endParaRPr>
          </a:p>
        </p:txBody>
      </p:sp>
      <p:sp>
        <p:nvSpPr>
          <p:cNvPr id="42" name="矩形 41"/>
          <p:cNvSpPr/>
          <p:nvPr/>
        </p:nvSpPr>
        <p:spPr>
          <a:xfrm>
            <a:off x="7380312" y="2067694"/>
            <a:ext cx="1584176" cy="500063"/>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563"/>
              </a:lnSpc>
              <a:defRPr/>
            </a:pPr>
            <a:r>
              <a:rPr lang="zh-CN" altLang="en-US" b="1" dirty="0" smtClean="0">
                <a:solidFill>
                  <a:schemeClr val="bg1"/>
                </a:solidFill>
                <a:latin typeface="微软雅黑" pitchFamily="34" charset="-122"/>
                <a:ea typeface="微软雅黑" pitchFamily="34" charset="-122"/>
              </a:rPr>
              <a:t>第五</a:t>
            </a:r>
            <a:endParaRPr lang="zh-CN" altLang="en-US" b="1" dirty="0">
              <a:solidFill>
                <a:schemeClr val="bg1"/>
              </a:solidFill>
              <a:latin typeface="微软雅黑" pitchFamily="34" charset="-122"/>
              <a:ea typeface="微软雅黑" pitchFamily="34" charset="-122"/>
            </a:endParaRPr>
          </a:p>
        </p:txBody>
      </p:sp>
      <p:sp>
        <p:nvSpPr>
          <p:cNvPr id="43" name="矩形 42"/>
          <p:cNvSpPr/>
          <p:nvPr/>
        </p:nvSpPr>
        <p:spPr>
          <a:xfrm>
            <a:off x="2051720" y="2571750"/>
            <a:ext cx="1584176" cy="1481303"/>
          </a:xfrm>
          <a:prstGeom prst="rect">
            <a:avLst/>
          </a:prstGeom>
        </p:spPr>
        <p:txBody>
          <a:bodyPr wrap="square">
            <a:spAutoFit/>
          </a:bodyPr>
          <a:lstStyle/>
          <a:p>
            <a:pPr>
              <a:lnSpc>
                <a:spcPts val="2200"/>
              </a:lnSpc>
            </a:pPr>
            <a:r>
              <a:rPr lang="zh-CN" altLang="zh-CN" sz="1600" b="1" dirty="0" smtClean="0">
                <a:latin typeface="微软雅黑" pitchFamily="34" charset="-122"/>
                <a:ea typeface="微软雅黑" pitchFamily="34" charset="-122"/>
                <a:cs typeface="Times New Roman" pitchFamily="18" charset="0"/>
              </a:rPr>
              <a:t>天主教势力的迅猛发展威胁到佛教的传统地位</a:t>
            </a:r>
            <a:r>
              <a:rPr lang="en-US" altLang="zh-CN" sz="1600" b="1" dirty="0" smtClean="0">
                <a:latin typeface="微软雅黑" pitchFamily="34" charset="-122"/>
                <a:ea typeface="微软雅黑" pitchFamily="34" charset="-122"/>
                <a:cs typeface="Times New Roman" pitchFamily="18" charset="0"/>
              </a:rPr>
              <a:t> ,</a:t>
            </a:r>
            <a:r>
              <a:rPr lang="zh-CN" altLang="zh-CN" sz="1600" b="1" dirty="0" smtClean="0">
                <a:latin typeface="微软雅黑" pitchFamily="34" charset="-122"/>
                <a:ea typeface="微软雅黑" pitchFamily="34" charset="-122"/>
                <a:cs typeface="Times New Roman" pitchFamily="18" charset="0"/>
              </a:rPr>
              <a:t>使两教矛盾激化</a:t>
            </a:r>
            <a:endParaRPr lang="zh-CN" altLang="en-US" sz="1600" b="1" dirty="0" smtClean="0">
              <a:latin typeface="微软雅黑" pitchFamily="34" charset="-122"/>
              <a:ea typeface="微软雅黑" pitchFamily="34" charset="-122"/>
              <a:cs typeface="Times New Roman" pitchFamily="18" charset="0"/>
            </a:endParaRPr>
          </a:p>
        </p:txBody>
      </p:sp>
      <p:sp>
        <p:nvSpPr>
          <p:cNvPr id="44" name="矩形 43"/>
          <p:cNvSpPr/>
          <p:nvPr/>
        </p:nvSpPr>
        <p:spPr>
          <a:xfrm>
            <a:off x="3851920" y="2571750"/>
            <a:ext cx="1584176" cy="1481303"/>
          </a:xfrm>
          <a:prstGeom prst="rect">
            <a:avLst/>
          </a:prstGeom>
        </p:spPr>
        <p:txBody>
          <a:bodyPr wrap="square">
            <a:spAutoFit/>
          </a:bodyPr>
          <a:lstStyle/>
          <a:p>
            <a:pPr>
              <a:lnSpc>
                <a:spcPts val="2200"/>
              </a:lnSpc>
            </a:pPr>
            <a:r>
              <a:rPr lang="zh-CN" altLang="zh-CN" sz="1600" b="1" dirty="0" smtClean="0">
                <a:latin typeface="微软雅黑" pitchFamily="34" charset="-122"/>
                <a:ea typeface="微软雅黑" pitchFamily="34" charset="-122"/>
                <a:cs typeface="Times New Roman" pitchFamily="18" charset="0"/>
              </a:rPr>
              <a:t>汤若望在政治上的巨大成功损害了一部分满清权贵的政治利益</a:t>
            </a:r>
            <a:endParaRPr lang="zh-CN" altLang="en-US" sz="1600" b="1" dirty="0" smtClean="0">
              <a:latin typeface="微软雅黑" pitchFamily="34" charset="-122"/>
              <a:ea typeface="微软雅黑" pitchFamily="34" charset="-122"/>
              <a:cs typeface="Times New Roman" pitchFamily="18" charset="0"/>
            </a:endParaRPr>
          </a:p>
        </p:txBody>
      </p:sp>
      <p:sp>
        <p:nvSpPr>
          <p:cNvPr id="45" name="矩形 44"/>
          <p:cNvSpPr/>
          <p:nvPr/>
        </p:nvSpPr>
        <p:spPr>
          <a:xfrm>
            <a:off x="5652120" y="2571750"/>
            <a:ext cx="1584176" cy="1199174"/>
          </a:xfrm>
          <a:prstGeom prst="rect">
            <a:avLst/>
          </a:prstGeom>
        </p:spPr>
        <p:txBody>
          <a:bodyPr wrap="square">
            <a:spAutoFit/>
          </a:bodyPr>
          <a:lstStyle/>
          <a:p>
            <a:pPr>
              <a:lnSpc>
                <a:spcPts val="2200"/>
              </a:lnSpc>
            </a:pPr>
            <a:r>
              <a:rPr lang="zh-CN" altLang="zh-CN" sz="1600" b="1" dirty="0" smtClean="0">
                <a:latin typeface="微软雅黑" pitchFamily="34" charset="-122"/>
                <a:ea typeface="微软雅黑" pitchFamily="34" charset="-122"/>
                <a:cs typeface="Times New Roman" pitchFamily="18" charset="0"/>
              </a:rPr>
              <a:t>传教士内部的内讧给反汤若望势力可乘之机 </a:t>
            </a:r>
            <a:endParaRPr lang="zh-CN" altLang="en-US" sz="1600" b="1" dirty="0" smtClean="0">
              <a:latin typeface="微软雅黑" pitchFamily="34" charset="-122"/>
              <a:ea typeface="微软雅黑" pitchFamily="34" charset="-122"/>
              <a:cs typeface="Times New Roman" pitchFamily="18" charset="0"/>
            </a:endParaRPr>
          </a:p>
        </p:txBody>
      </p:sp>
      <p:sp>
        <p:nvSpPr>
          <p:cNvPr id="46" name="矩形 45"/>
          <p:cNvSpPr/>
          <p:nvPr/>
        </p:nvSpPr>
        <p:spPr>
          <a:xfrm>
            <a:off x="7380312" y="2571750"/>
            <a:ext cx="1512168" cy="1199174"/>
          </a:xfrm>
          <a:prstGeom prst="rect">
            <a:avLst/>
          </a:prstGeom>
        </p:spPr>
        <p:txBody>
          <a:bodyPr wrap="square">
            <a:spAutoFit/>
          </a:bodyPr>
          <a:lstStyle/>
          <a:p>
            <a:pPr>
              <a:lnSpc>
                <a:spcPts val="2200"/>
              </a:lnSpc>
            </a:pPr>
            <a:r>
              <a:rPr lang="zh-CN" altLang="zh-CN" sz="1600" b="1" dirty="0" smtClean="0">
                <a:latin typeface="微软雅黑" pitchFamily="34" charset="-122"/>
                <a:ea typeface="微软雅黑" pitchFamily="34" charset="-122"/>
                <a:cs typeface="Times New Roman" pitchFamily="18" charset="0"/>
              </a:rPr>
              <a:t>汤若望成为辅政大臣清算</a:t>
            </a:r>
            <a:r>
              <a:rPr lang="en-US" altLang="zh-CN" sz="1600" b="1" dirty="0" smtClean="0">
                <a:latin typeface="微软雅黑" pitchFamily="34" charset="-122"/>
                <a:ea typeface="微软雅黑" pitchFamily="34" charset="-122"/>
                <a:cs typeface="Times New Roman" pitchFamily="18" charset="0"/>
              </a:rPr>
              <a:t>“</a:t>
            </a:r>
            <a:r>
              <a:rPr lang="zh-CN" altLang="zh-CN" sz="1600" b="1" dirty="0" smtClean="0">
                <a:latin typeface="微软雅黑" pitchFamily="34" charset="-122"/>
                <a:ea typeface="微软雅黑" pitchFamily="34" charset="-122"/>
                <a:cs typeface="Times New Roman" pitchFamily="18" charset="0"/>
              </a:rPr>
              <a:t>汉化</a:t>
            </a:r>
            <a:r>
              <a:rPr lang="en-US" altLang="zh-CN" sz="1600" b="1" dirty="0" smtClean="0">
                <a:latin typeface="微软雅黑" pitchFamily="34" charset="-122"/>
                <a:ea typeface="微软雅黑" pitchFamily="34" charset="-122"/>
                <a:cs typeface="Times New Roman" pitchFamily="18" charset="0"/>
              </a:rPr>
              <a:t>”</a:t>
            </a:r>
            <a:r>
              <a:rPr lang="zh-CN" altLang="zh-CN" sz="1600" b="1" dirty="0" smtClean="0">
                <a:latin typeface="微软雅黑" pitchFamily="34" charset="-122"/>
                <a:ea typeface="微软雅黑" pitchFamily="34" charset="-122"/>
                <a:cs typeface="Times New Roman" pitchFamily="18" charset="0"/>
              </a:rPr>
              <a:t>思潮的牺牲品</a:t>
            </a:r>
            <a:endParaRPr lang="zh-CN" altLang="en-US" sz="1600" b="1" dirty="0" smtClean="0">
              <a:latin typeface="微软雅黑" pitchFamily="34" charset="-122"/>
              <a:ea typeface="微软雅黑" pitchFamily="34" charset="-122"/>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右箭头 34"/>
          <p:cNvSpPr/>
          <p:nvPr/>
        </p:nvSpPr>
        <p:spPr>
          <a:xfrm>
            <a:off x="-12700" y="2158753"/>
            <a:ext cx="9144000" cy="1001489"/>
          </a:xfrm>
          <a:prstGeom prst="rightArrow">
            <a:avLst/>
          </a:prstGeom>
          <a:solidFill>
            <a:srgbClr val="04AEDA"/>
          </a:solidFill>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accent2">
              <a:hueOff val="0"/>
              <a:satOff val="0"/>
              <a:lumOff val="0"/>
              <a:alphaOff val="0"/>
            </a:schemeClr>
          </a:lnRef>
          <a:fillRef idx="3">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69"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sp>
        <p:nvSpPr>
          <p:cNvPr id="71" name="13 CuadroTexto"/>
          <p:cNvSpPr txBox="1">
            <a:spLocks noChangeArrowheads="1"/>
          </p:cNvSpPr>
          <p:nvPr/>
        </p:nvSpPr>
        <p:spPr bwMode="auto">
          <a:xfrm>
            <a:off x="8250238" y="4816475"/>
            <a:ext cx="341312"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cxnSp>
        <p:nvCxnSpPr>
          <p:cNvPr id="70" name="直接连接符 69"/>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72039"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172040" name="TextBox 5"/>
          <p:cNvSpPr txBox="1">
            <a:spLocks noChangeArrowheads="1"/>
          </p:cNvSpPr>
          <p:nvPr/>
        </p:nvSpPr>
        <p:spPr bwMode="auto">
          <a:xfrm>
            <a:off x="251520" y="195486"/>
            <a:ext cx="5616624" cy="759182"/>
          </a:xfrm>
          <a:prstGeom prst="rect">
            <a:avLst/>
          </a:prstGeom>
          <a:noFill/>
          <a:ln w="9525">
            <a:noFill/>
            <a:miter lim="800000"/>
            <a:headEnd/>
            <a:tailEnd/>
          </a:ln>
        </p:spPr>
        <p:txBody>
          <a:bodyPr wrap="square">
            <a:spAutoFit/>
          </a:bodyPr>
          <a:lstStyle/>
          <a:p>
            <a:pPr>
              <a:lnSpc>
                <a:spcPts val="2563"/>
              </a:lnSpc>
            </a:pPr>
            <a:r>
              <a:rPr lang="zh-CN" altLang="en-US" sz="2400" b="1" dirty="0">
                <a:latin typeface="微软雅黑"/>
                <a:ea typeface="微软雅黑"/>
                <a:cs typeface="微软雅黑"/>
              </a:rPr>
              <a:t>第四节  </a:t>
            </a:r>
            <a:r>
              <a:rPr lang="en-US" sz="2400" b="1" dirty="0">
                <a:latin typeface="Calibri" pitchFamily="34" charset="0"/>
              </a:rPr>
              <a:t> </a:t>
            </a:r>
            <a:r>
              <a:rPr lang="zh-CN" altLang="en-US" sz="2400" b="1" dirty="0">
                <a:latin typeface="微软雅黑"/>
                <a:ea typeface="微软雅黑"/>
                <a:cs typeface="微软雅黑"/>
              </a:rPr>
              <a:t>中西文化的较量（撞击）</a:t>
            </a:r>
            <a:endParaRPr lang="en-US" altLang="zh-CN" sz="2400" b="1" dirty="0">
              <a:latin typeface="微软雅黑"/>
              <a:ea typeface="微软雅黑"/>
              <a:cs typeface="微软雅黑"/>
            </a:endParaRPr>
          </a:p>
          <a:p>
            <a:pPr>
              <a:lnSpc>
                <a:spcPts val="2563"/>
              </a:lnSpc>
            </a:pPr>
            <a:endParaRPr lang="en-US" altLang="zh-CN" sz="2000" b="1" dirty="0">
              <a:latin typeface="微软雅黑"/>
              <a:ea typeface="微软雅黑"/>
              <a:cs typeface="微软雅黑"/>
            </a:endParaRPr>
          </a:p>
        </p:txBody>
      </p:sp>
      <p:sp>
        <p:nvSpPr>
          <p:cNvPr id="172041" name="矩形 51"/>
          <p:cNvSpPr>
            <a:spLocks noChangeArrowheads="1"/>
          </p:cNvSpPr>
          <p:nvPr/>
        </p:nvSpPr>
        <p:spPr bwMode="auto">
          <a:xfrm>
            <a:off x="357188" y="857250"/>
            <a:ext cx="184150" cy="915988"/>
          </a:xfrm>
          <a:prstGeom prst="rect">
            <a:avLst/>
          </a:prstGeom>
          <a:noFill/>
          <a:ln w="9525">
            <a:noFill/>
            <a:miter lim="800000"/>
            <a:headEnd/>
            <a:tailEnd/>
          </a:ln>
        </p:spPr>
        <p:txBody>
          <a:bodyPr wrap="none">
            <a:spAutoFit/>
          </a:bodyPr>
          <a:lstStyle/>
          <a:p>
            <a:endParaRPr lang="zh-CN" altLang="en-US" b="1">
              <a:latin typeface="微软雅黑"/>
              <a:ea typeface="微软雅黑"/>
              <a:cs typeface="微软雅黑"/>
            </a:endParaRPr>
          </a:p>
          <a:p>
            <a:endParaRPr lang="zh-CN" altLang="en-US">
              <a:latin typeface="Calibri" pitchFamily="34" charset="0"/>
            </a:endParaRPr>
          </a:p>
          <a:p>
            <a:endParaRPr lang="zh-CN" altLang="en-US">
              <a:latin typeface="微软雅黑"/>
              <a:ea typeface="微软雅黑"/>
              <a:cs typeface="微软雅黑"/>
            </a:endParaRPr>
          </a:p>
        </p:txBody>
      </p:sp>
      <p:sp>
        <p:nvSpPr>
          <p:cNvPr id="82" name="矩形 81"/>
          <p:cNvSpPr>
            <a:spLocks noChangeArrowheads="1"/>
          </p:cNvSpPr>
          <p:nvPr/>
        </p:nvSpPr>
        <p:spPr bwMode="auto">
          <a:xfrm>
            <a:off x="2267744" y="3219822"/>
            <a:ext cx="1560512" cy="366713"/>
          </a:xfrm>
          <a:prstGeom prst="rect">
            <a:avLst/>
          </a:prstGeom>
          <a:noFill/>
          <a:ln w="9525">
            <a:noFill/>
            <a:miter lim="800000"/>
            <a:headEnd/>
            <a:tailEnd/>
          </a:ln>
        </p:spPr>
        <p:txBody>
          <a:bodyPr>
            <a:spAutoFit/>
          </a:bodyPr>
          <a:lstStyle/>
          <a:p>
            <a:pPr>
              <a:defRPr/>
            </a:pPr>
            <a:r>
              <a:rPr lang="en-US" altLang="zh-CN" dirty="0">
                <a:latin typeface="Calibri" pitchFamily="34" charset="0"/>
              </a:rPr>
              <a:t>        </a:t>
            </a:r>
            <a:r>
              <a:rPr lang="en-US" altLang="zh-CN" sz="1600" b="1" dirty="0">
                <a:latin typeface="微软雅黑" pitchFamily="34" charset="-122"/>
                <a:ea typeface="微软雅黑" pitchFamily="34" charset="-122"/>
              </a:rPr>
              <a:t>1660</a:t>
            </a:r>
            <a:r>
              <a:rPr lang="zh-CN" altLang="en-US" sz="1600" b="1" dirty="0">
                <a:latin typeface="微软雅黑" pitchFamily="34" charset="-122"/>
                <a:ea typeface="微软雅黑" pitchFamily="34" charset="-122"/>
              </a:rPr>
              <a:t>年</a:t>
            </a:r>
          </a:p>
        </p:txBody>
      </p:sp>
      <p:pic>
        <p:nvPicPr>
          <p:cNvPr id="90" name="Picture 2"/>
          <p:cNvPicPr>
            <a:picLocks noChangeAspect="1" noChangeArrowheads="1"/>
          </p:cNvPicPr>
          <p:nvPr/>
        </p:nvPicPr>
        <p:blipFill>
          <a:blip r:embed="rId2" cstate="print"/>
          <a:srcRect/>
          <a:stretch>
            <a:fillRect/>
          </a:stretch>
        </p:blipFill>
        <p:spPr bwMode="auto">
          <a:xfrm>
            <a:off x="428625" y="1857375"/>
            <a:ext cx="1357313" cy="1428750"/>
          </a:xfrm>
          <a:prstGeom prst="rect">
            <a:avLst/>
          </a:prstGeom>
          <a:noFill/>
          <a:ln w="9525">
            <a:noFill/>
            <a:miter lim="800000"/>
            <a:headEnd/>
            <a:tailEnd/>
          </a:ln>
        </p:spPr>
      </p:pic>
      <p:sp>
        <p:nvSpPr>
          <p:cNvPr id="91" name="Oval 27"/>
          <p:cNvSpPr>
            <a:spLocks noChangeArrowheads="1"/>
          </p:cNvSpPr>
          <p:nvPr/>
        </p:nvSpPr>
        <p:spPr bwMode="gray">
          <a:xfrm>
            <a:off x="539750" y="1995488"/>
            <a:ext cx="1071563" cy="1071562"/>
          </a:xfrm>
          <a:prstGeom prst="ellipse">
            <a:avLst/>
          </a:prstGeom>
          <a:solidFill>
            <a:schemeClr val="bg1"/>
          </a:solidFill>
          <a:ln w="38100" algn="ctr">
            <a:solidFill>
              <a:srgbClr val="F8F8F8">
                <a:alpha val="79999"/>
              </a:srgbClr>
            </a:solidFill>
            <a:round/>
            <a:headEnd/>
            <a:tailEnd/>
          </a:ln>
        </p:spPr>
        <p:txBody>
          <a:bodyPr wrap="none" anchor="ctr"/>
          <a:lstStyle/>
          <a:p>
            <a:pPr algn="ctr">
              <a:lnSpc>
                <a:spcPct val="150000"/>
              </a:lnSpc>
            </a:pPr>
            <a:endParaRPr lang="en-US" altLang="zh-CN" sz="1600" b="1">
              <a:solidFill>
                <a:srgbClr val="04AEDA"/>
              </a:solidFill>
              <a:latin typeface="微软雅黑"/>
              <a:ea typeface="微软雅黑"/>
              <a:cs typeface="微软雅黑"/>
            </a:endParaRPr>
          </a:p>
          <a:p>
            <a:pPr algn="ctr">
              <a:lnSpc>
                <a:spcPct val="150000"/>
              </a:lnSpc>
            </a:pPr>
            <a:endParaRPr lang="zh-CN" altLang="en-US" sz="1600" b="1">
              <a:solidFill>
                <a:srgbClr val="04AEDA"/>
              </a:solidFill>
              <a:latin typeface="微软雅黑"/>
              <a:ea typeface="微软雅黑"/>
              <a:cs typeface="微软雅黑"/>
            </a:endParaRPr>
          </a:p>
        </p:txBody>
      </p:sp>
      <p:sp>
        <p:nvSpPr>
          <p:cNvPr id="92" name="右箭头 91"/>
          <p:cNvSpPr/>
          <p:nvPr/>
        </p:nvSpPr>
        <p:spPr>
          <a:xfrm>
            <a:off x="539750" y="2214563"/>
            <a:ext cx="531813" cy="714375"/>
          </a:xfrm>
          <a:prstGeom prst="rightArrow">
            <a:avLst/>
          </a:prstGeom>
          <a:solidFill>
            <a:srgbClr val="04AE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3" name="右箭头 92"/>
          <p:cNvSpPr/>
          <p:nvPr/>
        </p:nvSpPr>
        <p:spPr>
          <a:xfrm flipH="1">
            <a:off x="1071563" y="2214563"/>
            <a:ext cx="571500" cy="714375"/>
          </a:xfrm>
          <a:prstGeom prst="rightArrow">
            <a:avLst/>
          </a:prstGeom>
          <a:solidFill>
            <a:srgbClr val="04AE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94" name="Picture 2"/>
          <p:cNvPicPr>
            <a:picLocks noChangeAspect="1" noChangeArrowheads="1"/>
          </p:cNvPicPr>
          <p:nvPr/>
        </p:nvPicPr>
        <p:blipFill>
          <a:blip r:embed="rId2" cstate="print"/>
          <a:srcRect/>
          <a:stretch>
            <a:fillRect/>
          </a:stretch>
        </p:blipFill>
        <p:spPr bwMode="auto">
          <a:xfrm>
            <a:off x="2500313" y="1857375"/>
            <a:ext cx="1357312" cy="1428750"/>
          </a:xfrm>
          <a:prstGeom prst="rect">
            <a:avLst/>
          </a:prstGeom>
          <a:noFill/>
          <a:ln w="9525">
            <a:noFill/>
            <a:miter lim="800000"/>
            <a:headEnd/>
            <a:tailEnd/>
          </a:ln>
        </p:spPr>
      </p:pic>
      <p:sp>
        <p:nvSpPr>
          <p:cNvPr id="95" name="Oval 27"/>
          <p:cNvSpPr>
            <a:spLocks noChangeArrowheads="1"/>
          </p:cNvSpPr>
          <p:nvPr/>
        </p:nvSpPr>
        <p:spPr bwMode="gray">
          <a:xfrm>
            <a:off x="2643188" y="2071688"/>
            <a:ext cx="1071562" cy="1000125"/>
          </a:xfrm>
          <a:prstGeom prst="ellipse">
            <a:avLst/>
          </a:prstGeom>
          <a:solidFill>
            <a:schemeClr val="bg1"/>
          </a:solidFill>
          <a:ln w="38100" algn="ctr">
            <a:solidFill>
              <a:srgbClr val="F8F8F8">
                <a:alpha val="79999"/>
              </a:srgbClr>
            </a:solidFill>
            <a:round/>
            <a:headEnd/>
            <a:tailEnd/>
          </a:ln>
        </p:spPr>
        <p:txBody>
          <a:bodyPr wrap="none" anchor="ctr"/>
          <a:lstStyle/>
          <a:p>
            <a:pPr algn="ctr">
              <a:lnSpc>
                <a:spcPct val="150000"/>
              </a:lnSpc>
            </a:pPr>
            <a:endParaRPr lang="en-US" altLang="zh-CN" sz="1600" b="1">
              <a:solidFill>
                <a:srgbClr val="04AEDA"/>
              </a:solidFill>
              <a:latin typeface="微软雅黑"/>
              <a:ea typeface="微软雅黑"/>
              <a:cs typeface="微软雅黑"/>
            </a:endParaRPr>
          </a:p>
          <a:p>
            <a:pPr algn="ctr">
              <a:lnSpc>
                <a:spcPct val="150000"/>
              </a:lnSpc>
            </a:pPr>
            <a:endParaRPr lang="zh-CN" altLang="en-US" sz="1600" b="1">
              <a:solidFill>
                <a:srgbClr val="04AEDA"/>
              </a:solidFill>
              <a:latin typeface="微软雅黑"/>
              <a:ea typeface="微软雅黑"/>
              <a:cs typeface="微软雅黑"/>
            </a:endParaRPr>
          </a:p>
        </p:txBody>
      </p:sp>
      <p:sp>
        <p:nvSpPr>
          <p:cNvPr id="96" name="右箭头 95"/>
          <p:cNvSpPr/>
          <p:nvPr/>
        </p:nvSpPr>
        <p:spPr>
          <a:xfrm>
            <a:off x="2643188" y="2214563"/>
            <a:ext cx="500062" cy="714375"/>
          </a:xfrm>
          <a:prstGeom prst="rightArrow">
            <a:avLst/>
          </a:prstGeom>
          <a:solidFill>
            <a:srgbClr val="04AE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7" name="右箭头 96"/>
          <p:cNvSpPr/>
          <p:nvPr/>
        </p:nvSpPr>
        <p:spPr>
          <a:xfrm flipH="1">
            <a:off x="3143250" y="2214563"/>
            <a:ext cx="571500" cy="714375"/>
          </a:xfrm>
          <a:prstGeom prst="rightArrow">
            <a:avLst/>
          </a:prstGeom>
          <a:solidFill>
            <a:srgbClr val="04AE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98" name="Picture 2"/>
          <p:cNvPicPr>
            <a:picLocks noChangeAspect="1" noChangeArrowheads="1"/>
          </p:cNvPicPr>
          <p:nvPr/>
        </p:nvPicPr>
        <p:blipFill>
          <a:blip r:embed="rId2" cstate="print"/>
          <a:srcRect/>
          <a:stretch>
            <a:fillRect/>
          </a:stretch>
        </p:blipFill>
        <p:spPr bwMode="auto">
          <a:xfrm>
            <a:off x="4572000" y="1928813"/>
            <a:ext cx="1357313" cy="1428750"/>
          </a:xfrm>
          <a:prstGeom prst="rect">
            <a:avLst/>
          </a:prstGeom>
          <a:noFill/>
          <a:ln w="9525">
            <a:noFill/>
            <a:miter lim="800000"/>
            <a:headEnd/>
            <a:tailEnd/>
          </a:ln>
        </p:spPr>
      </p:pic>
      <p:sp>
        <p:nvSpPr>
          <p:cNvPr id="99" name="Oval 27"/>
          <p:cNvSpPr>
            <a:spLocks noChangeArrowheads="1"/>
          </p:cNvSpPr>
          <p:nvPr/>
        </p:nvSpPr>
        <p:spPr bwMode="gray">
          <a:xfrm>
            <a:off x="4714875" y="2143125"/>
            <a:ext cx="1071563" cy="1000125"/>
          </a:xfrm>
          <a:prstGeom prst="ellipse">
            <a:avLst/>
          </a:prstGeom>
          <a:solidFill>
            <a:schemeClr val="bg1"/>
          </a:solidFill>
          <a:ln w="38100" algn="ctr">
            <a:solidFill>
              <a:srgbClr val="F8F8F8">
                <a:alpha val="79999"/>
              </a:srgbClr>
            </a:solidFill>
            <a:round/>
            <a:headEnd/>
            <a:tailEnd/>
          </a:ln>
        </p:spPr>
        <p:txBody>
          <a:bodyPr wrap="none" anchor="ctr"/>
          <a:lstStyle/>
          <a:p>
            <a:pPr algn="ctr">
              <a:lnSpc>
                <a:spcPct val="150000"/>
              </a:lnSpc>
            </a:pPr>
            <a:endParaRPr lang="en-US" altLang="zh-CN" sz="1600" b="1">
              <a:solidFill>
                <a:srgbClr val="04AEDA"/>
              </a:solidFill>
              <a:latin typeface="微软雅黑"/>
              <a:ea typeface="微软雅黑"/>
              <a:cs typeface="微软雅黑"/>
            </a:endParaRPr>
          </a:p>
          <a:p>
            <a:pPr algn="ctr">
              <a:lnSpc>
                <a:spcPct val="150000"/>
              </a:lnSpc>
            </a:pPr>
            <a:endParaRPr lang="zh-CN" altLang="en-US" sz="1600" b="1">
              <a:solidFill>
                <a:srgbClr val="04AEDA"/>
              </a:solidFill>
              <a:latin typeface="微软雅黑"/>
              <a:ea typeface="微软雅黑"/>
              <a:cs typeface="微软雅黑"/>
            </a:endParaRPr>
          </a:p>
        </p:txBody>
      </p:sp>
      <p:sp>
        <p:nvSpPr>
          <p:cNvPr id="100" name="右箭头 99"/>
          <p:cNvSpPr/>
          <p:nvPr/>
        </p:nvSpPr>
        <p:spPr>
          <a:xfrm>
            <a:off x="4714875" y="2286000"/>
            <a:ext cx="500063" cy="714375"/>
          </a:xfrm>
          <a:prstGeom prst="rightArrow">
            <a:avLst/>
          </a:prstGeom>
          <a:solidFill>
            <a:srgbClr val="04AE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1" name="右箭头 100"/>
          <p:cNvSpPr/>
          <p:nvPr/>
        </p:nvSpPr>
        <p:spPr>
          <a:xfrm flipH="1">
            <a:off x="5214938" y="2286000"/>
            <a:ext cx="571500" cy="714375"/>
          </a:xfrm>
          <a:prstGeom prst="rightArrow">
            <a:avLst/>
          </a:prstGeom>
          <a:solidFill>
            <a:srgbClr val="04AE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02" name="Picture 2"/>
          <p:cNvPicPr>
            <a:picLocks noChangeAspect="1" noChangeArrowheads="1"/>
          </p:cNvPicPr>
          <p:nvPr/>
        </p:nvPicPr>
        <p:blipFill>
          <a:blip r:embed="rId2" cstate="print"/>
          <a:srcRect/>
          <a:stretch>
            <a:fillRect/>
          </a:stretch>
        </p:blipFill>
        <p:spPr bwMode="auto">
          <a:xfrm>
            <a:off x="6732588" y="1924050"/>
            <a:ext cx="1357312" cy="1428750"/>
          </a:xfrm>
          <a:prstGeom prst="rect">
            <a:avLst/>
          </a:prstGeom>
          <a:noFill/>
          <a:ln w="9525">
            <a:noFill/>
            <a:miter lim="800000"/>
            <a:headEnd/>
            <a:tailEnd/>
          </a:ln>
        </p:spPr>
      </p:pic>
      <p:sp>
        <p:nvSpPr>
          <p:cNvPr id="103" name="Oval 27"/>
          <p:cNvSpPr>
            <a:spLocks noChangeArrowheads="1"/>
          </p:cNvSpPr>
          <p:nvPr/>
        </p:nvSpPr>
        <p:spPr bwMode="gray">
          <a:xfrm>
            <a:off x="6858000" y="2143125"/>
            <a:ext cx="1071563" cy="1000125"/>
          </a:xfrm>
          <a:prstGeom prst="ellipse">
            <a:avLst/>
          </a:prstGeom>
          <a:solidFill>
            <a:schemeClr val="bg1"/>
          </a:solidFill>
          <a:ln w="38100" algn="ctr">
            <a:solidFill>
              <a:srgbClr val="F8F8F8">
                <a:alpha val="79999"/>
              </a:srgbClr>
            </a:solidFill>
            <a:round/>
            <a:headEnd/>
            <a:tailEnd/>
          </a:ln>
        </p:spPr>
        <p:txBody>
          <a:bodyPr wrap="none" anchor="ctr"/>
          <a:lstStyle/>
          <a:p>
            <a:pPr algn="ctr">
              <a:lnSpc>
                <a:spcPct val="150000"/>
              </a:lnSpc>
            </a:pPr>
            <a:endParaRPr lang="en-US" altLang="zh-CN" sz="1600" b="1">
              <a:solidFill>
                <a:srgbClr val="04AEDA"/>
              </a:solidFill>
              <a:latin typeface="微软雅黑"/>
              <a:ea typeface="微软雅黑"/>
              <a:cs typeface="微软雅黑"/>
            </a:endParaRPr>
          </a:p>
          <a:p>
            <a:pPr algn="ctr">
              <a:lnSpc>
                <a:spcPct val="150000"/>
              </a:lnSpc>
            </a:pPr>
            <a:endParaRPr lang="zh-CN" altLang="en-US" sz="1600" b="1">
              <a:solidFill>
                <a:srgbClr val="04AEDA"/>
              </a:solidFill>
              <a:latin typeface="微软雅黑"/>
              <a:ea typeface="微软雅黑"/>
              <a:cs typeface="微软雅黑"/>
            </a:endParaRPr>
          </a:p>
        </p:txBody>
      </p:sp>
      <p:sp>
        <p:nvSpPr>
          <p:cNvPr id="104" name="右箭头 103"/>
          <p:cNvSpPr/>
          <p:nvPr/>
        </p:nvSpPr>
        <p:spPr>
          <a:xfrm>
            <a:off x="6858000" y="2286000"/>
            <a:ext cx="500063" cy="714375"/>
          </a:xfrm>
          <a:prstGeom prst="rightArrow">
            <a:avLst/>
          </a:prstGeom>
          <a:solidFill>
            <a:srgbClr val="04AE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5" name="右箭头 104"/>
          <p:cNvSpPr/>
          <p:nvPr/>
        </p:nvSpPr>
        <p:spPr>
          <a:xfrm flipH="1">
            <a:off x="7358063" y="2286000"/>
            <a:ext cx="571500" cy="714375"/>
          </a:xfrm>
          <a:prstGeom prst="rightArrow">
            <a:avLst/>
          </a:prstGeom>
          <a:solidFill>
            <a:srgbClr val="04AE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6" name="矩形 105"/>
          <p:cNvSpPr>
            <a:spLocks noChangeArrowheads="1"/>
          </p:cNvSpPr>
          <p:nvPr/>
        </p:nvSpPr>
        <p:spPr bwMode="auto">
          <a:xfrm>
            <a:off x="2124075" y="3579813"/>
            <a:ext cx="2071688" cy="904799"/>
          </a:xfrm>
          <a:prstGeom prst="rect">
            <a:avLst/>
          </a:prstGeom>
          <a:noFill/>
          <a:ln w="9525">
            <a:noFill/>
            <a:miter lim="800000"/>
            <a:headEnd/>
            <a:tailEnd/>
          </a:ln>
        </p:spPr>
        <p:txBody>
          <a:bodyPr>
            <a:spAutoFit/>
          </a:bodyPr>
          <a:lstStyle/>
          <a:p>
            <a:pPr>
              <a:lnSpc>
                <a:spcPts val="2200"/>
              </a:lnSpc>
            </a:pPr>
            <a:r>
              <a:rPr lang="zh-CN" altLang="en-US" sz="1200" b="1" dirty="0">
                <a:latin typeface="微软雅黑"/>
                <a:ea typeface="微软雅黑"/>
                <a:cs typeface="微软雅黑"/>
              </a:rPr>
              <a:t>杨光先又向礼部控告</a:t>
            </a:r>
            <a:r>
              <a:rPr lang="en-US" altLang="zh-CN" sz="1200" b="1" dirty="0">
                <a:latin typeface="微软雅黑"/>
                <a:ea typeface="微软雅黑"/>
                <a:cs typeface="微软雅黑"/>
              </a:rPr>
              <a:t>《</a:t>
            </a:r>
            <a:r>
              <a:rPr lang="zh-CN" altLang="en-US" sz="1200" b="1" dirty="0">
                <a:latin typeface="微软雅黑"/>
                <a:ea typeface="微软雅黑"/>
                <a:cs typeface="微软雅黑"/>
              </a:rPr>
              <a:t>时宪历</a:t>
            </a:r>
            <a:r>
              <a:rPr lang="en-US" altLang="zh-CN" sz="1200" b="1" dirty="0">
                <a:latin typeface="微软雅黑"/>
                <a:ea typeface="微软雅黑"/>
                <a:cs typeface="微软雅黑"/>
              </a:rPr>
              <a:t>》</a:t>
            </a:r>
            <a:r>
              <a:rPr lang="zh-CN" altLang="en-US" sz="1200" b="1" dirty="0">
                <a:latin typeface="微软雅黑"/>
                <a:ea typeface="微软雅黑"/>
                <a:cs typeface="微软雅黑"/>
              </a:rPr>
              <a:t>封面所书“依西洋新法”五字，是有意贬低中国历法</a:t>
            </a:r>
          </a:p>
        </p:txBody>
      </p:sp>
      <p:sp>
        <p:nvSpPr>
          <p:cNvPr id="107" name="矩形 106"/>
          <p:cNvSpPr>
            <a:spLocks noChangeArrowheads="1"/>
          </p:cNvSpPr>
          <p:nvPr/>
        </p:nvSpPr>
        <p:spPr bwMode="auto">
          <a:xfrm>
            <a:off x="4211638" y="3579813"/>
            <a:ext cx="2016125" cy="904799"/>
          </a:xfrm>
          <a:prstGeom prst="rect">
            <a:avLst/>
          </a:prstGeom>
          <a:noFill/>
          <a:ln w="9525">
            <a:noFill/>
            <a:miter lim="800000"/>
            <a:headEnd/>
            <a:tailEnd/>
          </a:ln>
        </p:spPr>
        <p:txBody>
          <a:bodyPr>
            <a:spAutoFit/>
          </a:bodyPr>
          <a:lstStyle/>
          <a:p>
            <a:pPr>
              <a:lnSpc>
                <a:spcPts val="2200"/>
              </a:lnSpc>
            </a:pPr>
            <a:r>
              <a:rPr lang="zh-CN" altLang="en-US" sz="1200" b="1" dirty="0">
                <a:latin typeface="微软雅黑"/>
                <a:ea typeface="微软雅黑"/>
                <a:cs typeface="微软雅黑"/>
              </a:rPr>
              <a:t>教徒李祖白著</a:t>
            </a:r>
            <a:r>
              <a:rPr lang="en-US" altLang="zh-CN" sz="1200" b="1" dirty="0">
                <a:latin typeface="微软雅黑"/>
                <a:ea typeface="微软雅黑"/>
                <a:cs typeface="微软雅黑"/>
              </a:rPr>
              <a:t>《</a:t>
            </a:r>
            <a:r>
              <a:rPr lang="zh-CN" altLang="en-US" sz="1200" b="1" dirty="0">
                <a:latin typeface="微软雅黑"/>
                <a:ea typeface="微软雅黑"/>
                <a:cs typeface="微软雅黑"/>
              </a:rPr>
              <a:t>天学传略</a:t>
            </a:r>
            <a:r>
              <a:rPr lang="en-US" altLang="zh-CN" sz="1200" b="1" dirty="0">
                <a:latin typeface="微软雅黑"/>
                <a:ea typeface="微软雅黑"/>
                <a:cs typeface="微软雅黑"/>
              </a:rPr>
              <a:t>》</a:t>
            </a:r>
            <a:r>
              <a:rPr lang="zh-CN" altLang="en-US" sz="1200" b="1" dirty="0">
                <a:latin typeface="微软雅黑"/>
                <a:ea typeface="微软雅黑"/>
                <a:cs typeface="微软雅黑"/>
              </a:rPr>
              <a:t>一书加以辩护；杨光先又做</a:t>
            </a:r>
            <a:r>
              <a:rPr lang="en-US" altLang="zh-CN" sz="1200" b="1" dirty="0">
                <a:latin typeface="微软雅黑"/>
                <a:ea typeface="微软雅黑"/>
                <a:cs typeface="微软雅黑"/>
              </a:rPr>
              <a:t>《</a:t>
            </a:r>
            <a:r>
              <a:rPr lang="zh-CN" altLang="en-US" sz="1200" b="1" dirty="0">
                <a:latin typeface="微软雅黑"/>
                <a:ea typeface="微软雅黑"/>
                <a:cs typeface="微软雅黑"/>
              </a:rPr>
              <a:t>不得已</a:t>
            </a:r>
            <a:r>
              <a:rPr lang="en-US" altLang="zh-CN" sz="1200" b="1" dirty="0">
                <a:latin typeface="微软雅黑"/>
                <a:ea typeface="微软雅黑"/>
                <a:cs typeface="微软雅黑"/>
              </a:rPr>
              <a:t>》</a:t>
            </a:r>
            <a:r>
              <a:rPr lang="zh-CN" altLang="en-US" sz="1200" b="1" dirty="0">
                <a:latin typeface="微软雅黑"/>
                <a:ea typeface="微软雅黑"/>
                <a:cs typeface="微软雅黑"/>
              </a:rPr>
              <a:t>继续论战</a:t>
            </a:r>
          </a:p>
        </p:txBody>
      </p:sp>
      <p:sp>
        <p:nvSpPr>
          <p:cNvPr id="169022" name="Rectangle 62"/>
          <p:cNvSpPr>
            <a:spLocks noChangeArrowheads="1"/>
          </p:cNvSpPr>
          <p:nvPr/>
        </p:nvSpPr>
        <p:spPr bwMode="auto">
          <a:xfrm>
            <a:off x="251520" y="627534"/>
            <a:ext cx="1612942"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smtClean="0">
                <a:latin typeface="微软雅黑" pitchFamily="34" charset="-122"/>
                <a:ea typeface="微软雅黑" pitchFamily="34" charset="-122"/>
                <a:sym typeface="Wingdings"/>
              </a:rPr>
              <a:t> </a:t>
            </a:r>
            <a:r>
              <a:rPr lang="zh-CN" altLang="en-US" b="1" dirty="0" smtClean="0">
                <a:latin typeface="微软雅黑" pitchFamily="34" charset="-122"/>
                <a:ea typeface="微软雅黑" pitchFamily="34" charset="-122"/>
              </a:rPr>
              <a:t>钦</a:t>
            </a:r>
            <a:r>
              <a:rPr lang="zh-CN" altLang="en-US" b="1" dirty="0">
                <a:latin typeface="微软雅黑" pitchFamily="34" charset="-122"/>
                <a:ea typeface="微软雅黑" pitchFamily="34" charset="-122"/>
              </a:rPr>
              <a:t>天监教</a:t>
            </a:r>
            <a:r>
              <a:rPr lang="zh-CN" altLang="en-US" b="1" dirty="0" smtClean="0">
                <a:latin typeface="微软雅黑" pitchFamily="34" charset="-122"/>
                <a:ea typeface="微软雅黑" pitchFamily="34" charset="-122"/>
              </a:rPr>
              <a:t>案</a:t>
            </a:r>
            <a:endParaRPr lang="zh-CN" altLang="en-US" b="1" dirty="0">
              <a:latin typeface="微软雅黑" pitchFamily="34" charset="-122"/>
              <a:ea typeface="微软雅黑" pitchFamily="34" charset="-122"/>
            </a:endParaRPr>
          </a:p>
        </p:txBody>
      </p:sp>
      <p:sp>
        <p:nvSpPr>
          <p:cNvPr id="172062" name="Line 63"/>
          <p:cNvSpPr>
            <a:spLocks noChangeShapeType="1"/>
          </p:cNvSpPr>
          <p:nvPr/>
        </p:nvSpPr>
        <p:spPr bwMode="auto">
          <a:xfrm>
            <a:off x="179388" y="2932113"/>
            <a:ext cx="0" cy="1438275"/>
          </a:xfrm>
          <a:prstGeom prst="line">
            <a:avLst/>
          </a:prstGeom>
          <a:noFill/>
          <a:ln w="19050">
            <a:solidFill>
              <a:srgbClr val="04AEDA"/>
            </a:solidFill>
            <a:round/>
            <a:headEnd/>
            <a:tailEnd/>
          </a:ln>
          <a:effectLst>
            <a:prstShdw prst="shdw17" dist="17961" dir="2700000">
              <a:srgbClr val="026883"/>
            </a:prstShdw>
          </a:effectLst>
        </p:spPr>
        <p:txBody>
          <a:bodyPr/>
          <a:lstStyle/>
          <a:p>
            <a:endParaRPr lang="zh-CN" altLang="en-US"/>
          </a:p>
        </p:txBody>
      </p:sp>
      <p:sp>
        <p:nvSpPr>
          <p:cNvPr id="172063" name="Line 64"/>
          <p:cNvSpPr>
            <a:spLocks noChangeShapeType="1"/>
          </p:cNvSpPr>
          <p:nvPr/>
        </p:nvSpPr>
        <p:spPr bwMode="auto">
          <a:xfrm>
            <a:off x="179388" y="4371975"/>
            <a:ext cx="1657350" cy="0"/>
          </a:xfrm>
          <a:prstGeom prst="line">
            <a:avLst/>
          </a:prstGeom>
          <a:noFill/>
          <a:ln w="19050">
            <a:solidFill>
              <a:srgbClr val="04AEDA"/>
            </a:solidFill>
            <a:round/>
            <a:headEnd/>
            <a:tailEnd/>
          </a:ln>
          <a:effectLst>
            <a:prstShdw prst="shdw17" dist="17961" dir="2700000">
              <a:srgbClr val="026883"/>
            </a:prstShdw>
          </a:effectLst>
        </p:spPr>
        <p:txBody>
          <a:bodyPr/>
          <a:lstStyle/>
          <a:p>
            <a:endParaRPr lang="zh-CN" altLang="en-US"/>
          </a:p>
        </p:txBody>
      </p:sp>
      <p:sp>
        <p:nvSpPr>
          <p:cNvPr id="172064" name="Line 65"/>
          <p:cNvSpPr>
            <a:spLocks noChangeShapeType="1"/>
          </p:cNvSpPr>
          <p:nvPr/>
        </p:nvSpPr>
        <p:spPr bwMode="auto">
          <a:xfrm>
            <a:off x="179388" y="3867150"/>
            <a:ext cx="1655762" cy="0"/>
          </a:xfrm>
          <a:prstGeom prst="line">
            <a:avLst/>
          </a:prstGeom>
          <a:noFill/>
          <a:ln w="19050">
            <a:solidFill>
              <a:srgbClr val="04AEDA"/>
            </a:solidFill>
            <a:round/>
            <a:headEnd/>
            <a:tailEnd/>
          </a:ln>
          <a:effectLst>
            <a:prstShdw prst="shdw17" dist="17961" dir="2700000">
              <a:srgbClr val="026883"/>
            </a:prstShdw>
          </a:effectLst>
        </p:spPr>
        <p:txBody>
          <a:bodyPr/>
          <a:lstStyle/>
          <a:p>
            <a:endParaRPr lang="zh-CN" altLang="en-US"/>
          </a:p>
        </p:txBody>
      </p:sp>
      <p:sp>
        <p:nvSpPr>
          <p:cNvPr id="172065" name="Line 66"/>
          <p:cNvSpPr>
            <a:spLocks noChangeShapeType="1"/>
          </p:cNvSpPr>
          <p:nvPr/>
        </p:nvSpPr>
        <p:spPr bwMode="auto">
          <a:xfrm>
            <a:off x="179388" y="3579813"/>
            <a:ext cx="1655762" cy="0"/>
          </a:xfrm>
          <a:prstGeom prst="line">
            <a:avLst/>
          </a:prstGeom>
          <a:noFill/>
          <a:ln w="19050">
            <a:solidFill>
              <a:srgbClr val="04AEDA"/>
            </a:solidFill>
            <a:round/>
            <a:headEnd/>
            <a:tailEnd/>
          </a:ln>
          <a:effectLst>
            <a:prstShdw prst="shdw17" dist="17961" dir="2700000">
              <a:srgbClr val="026883"/>
            </a:prstShdw>
          </a:effectLst>
        </p:spPr>
        <p:txBody>
          <a:bodyPr/>
          <a:lstStyle/>
          <a:p>
            <a:endParaRPr lang="zh-CN" altLang="en-US"/>
          </a:p>
        </p:txBody>
      </p:sp>
      <p:sp>
        <p:nvSpPr>
          <p:cNvPr id="169027" name="Rectangle 67"/>
          <p:cNvSpPr>
            <a:spLocks noChangeArrowheads="1"/>
          </p:cNvSpPr>
          <p:nvPr/>
        </p:nvSpPr>
        <p:spPr bwMode="auto">
          <a:xfrm>
            <a:off x="611188" y="3219450"/>
            <a:ext cx="870751" cy="33855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en-US" sz="1600" b="1" dirty="0">
                <a:latin typeface="微软雅黑" pitchFamily="34" charset="-122"/>
                <a:ea typeface="微软雅黑" pitchFamily="34" charset="-122"/>
              </a:rPr>
              <a:t>1659</a:t>
            </a:r>
            <a:r>
              <a:rPr lang="zh-CN" altLang="en-US" sz="1600" b="1" dirty="0">
                <a:latin typeface="微软雅黑" pitchFamily="34" charset="-122"/>
                <a:ea typeface="微软雅黑" pitchFamily="34" charset="-122"/>
              </a:rPr>
              <a:t>年</a:t>
            </a:r>
          </a:p>
        </p:txBody>
      </p:sp>
      <p:sp>
        <p:nvSpPr>
          <p:cNvPr id="169028" name="Rectangle 68"/>
          <p:cNvSpPr>
            <a:spLocks noChangeArrowheads="1"/>
          </p:cNvSpPr>
          <p:nvPr/>
        </p:nvSpPr>
        <p:spPr bwMode="auto">
          <a:xfrm>
            <a:off x="179388" y="3292475"/>
            <a:ext cx="1871662" cy="1130759"/>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30000"/>
              </a:lnSpc>
              <a:defRPr/>
            </a:pPr>
            <a:endParaRPr lang="zh-CN" altLang="en-US" sz="1200" b="1" dirty="0">
              <a:latin typeface="微软雅黑" charset="-122"/>
              <a:ea typeface="微软雅黑" charset="-122"/>
            </a:endParaRPr>
          </a:p>
          <a:p>
            <a:pPr>
              <a:lnSpc>
                <a:spcPct val="150000"/>
              </a:lnSpc>
              <a:defRPr/>
            </a:pPr>
            <a:r>
              <a:rPr lang="zh-CN" altLang="en-US" sz="1200" b="1" dirty="0">
                <a:latin typeface="微软雅黑" charset="-122"/>
                <a:ea typeface="微软雅黑" charset="-122"/>
              </a:rPr>
              <a:t>原钦天监回回科吴明煊首先向传教士发难；杨光先著</a:t>
            </a:r>
            <a:r>
              <a:rPr lang="en-US" altLang="zh-CN" sz="1200" b="1" dirty="0">
                <a:latin typeface="微软雅黑" charset="-122"/>
                <a:ea typeface="微软雅黑" charset="-122"/>
              </a:rPr>
              <a:t>《</a:t>
            </a:r>
            <a:r>
              <a:rPr lang="zh-CN" altLang="en-US" sz="1200" b="1" dirty="0">
                <a:latin typeface="微软雅黑" charset="-122"/>
                <a:ea typeface="微软雅黑" charset="-122"/>
              </a:rPr>
              <a:t>辟邪论</a:t>
            </a:r>
            <a:r>
              <a:rPr lang="en-US" altLang="zh-CN" sz="1200" b="1" dirty="0">
                <a:latin typeface="微软雅黑" charset="-122"/>
                <a:ea typeface="微软雅黑" charset="-122"/>
              </a:rPr>
              <a:t>》</a:t>
            </a:r>
            <a:r>
              <a:rPr lang="zh-CN" altLang="en-US" sz="1200" b="1" dirty="0">
                <a:latin typeface="微软雅黑" charset="-122"/>
                <a:ea typeface="微软雅黑" charset="-122"/>
              </a:rPr>
              <a:t>攻击天主教</a:t>
            </a:r>
          </a:p>
        </p:txBody>
      </p:sp>
      <p:sp>
        <p:nvSpPr>
          <p:cNvPr id="172068" name="Line 69"/>
          <p:cNvSpPr>
            <a:spLocks noChangeShapeType="1"/>
          </p:cNvSpPr>
          <p:nvPr/>
        </p:nvSpPr>
        <p:spPr bwMode="auto">
          <a:xfrm>
            <a:off x="2195513" y="2859088"/>
            <a:ext cx="0" cy="1584325"/>
          </a:xfrm>
          <a:prstGeom prst="line">
            <a:avLst/>
          </a:prstGeom>
          <a:noFill/>
          <a:ln w="19050">
            <a:solidFill>
              <a:srgbClr val="04AEDA"/>
            </a:solidFill>
            <a:round/>
            <a:headEnd/>
            <a:tailEnd/>
          </a:ln>
          <a:effectLst>
            <a:prstShdw prst="shdw17" dist="17961" dir="2700000">
              <a:srgbClr val="026883"/>
            </a:prstShdw>
          </a:effectLst>
        </p:spPr>
        <p:txBody>
          <a:bodyPr/>
          <a:lstStyle/>
          <a:p>
            <a:endParaRPr lang="zh-CN" altLang="en-US"/>
          </a:p>
        </p:txBody>
      </p:sp>
      <p:sp>
        <p:nvSpPr>
          <p:cNvPr id="172069" name="Line 70"/>
          <p:cNvSpPr>
            <a:spLocks noChangeShapeType="1"/>
          </p:cNvSpPr>
          <p:nvPr/>
        </p:nvSpPr>
        <p:spPr bwMode="auto">
          <a:xfrm>
            <a:off x="2195513" y="4443413"/>
            <a:ext cx="1871662" cy="0"/>
          </a:xfrm>
          <a:prstGeom prst="line">
            <a:avLst/>
          </a:prstGeom>
          <a:noFill/>
          <a:ln w="19050">
            <a:solidFill>
              <a:srgbClr val="04AEDA"/>
            </a:solidFill>
            <a:round/>
            <a:headEnd/>
            <a:tailEnd/>
          </a:ln>
          <a:effectLst>
            <a:prstShdw prst="shdw17" dist="17961" dir="2700000">
              <a:srgbClr val="026883"/>
            </a:prstShdw>
          </a:effectLst>
        </p:spPr>
        <p:txBody>
          <a:bodyPr/>
          <a:lstStyle/>
          <a:p>
            <a:endParaRPr lang="zh-CN" altLang="en-US"/>
          </a:p>
        </p:txBody>
      </p:sp>
      <p:sp>
        <p:nvSpPr>
          <p:cNvPr id="172070" name="Line 71"/>
          <p:cNvSpPr>
            <a:spLocks noChangeShapeType="1"/>
          </p:cNvSpPr>
          <p:nvPr/>
        </p:nvSpPr>
        <p:spPr bwMode="auto">
          <a:xfrm>
            <a:off x="2195513" y="3867150"/>
            <a:ext cx="1800225" cy="0"/>
          </a:xfrm>
          <a:prstGeom prst="line">
            <a:avLst/>
          </a:prstGeom>
          <a:noFill/>
          <a:ln w="19050">
            <a:solidFill>
              <a:srgbClr val="04AEDA"/>
            </a:solidFill>
            <a:round/>
            <a:headEnd/>
            <a:tailEnd/>
          </a:ln>
          <a:effectLst>
            <a:prstShdw prst="shdw17" dist="17961" dir="2700000">
              <a:srgbClr val="026883"/>
            </a:prstShdw>
          </a:effectLst>
        </p:spPr>
        <p:txBody>
          <a:bodyPr/>
          <a:lstStyle/>
          <a:p>
            <a:endParaRPr lang="zh-CN" altLang="en-US"/>
          </a:p>
        </p:txBody>
      </p:sp>
      <p:sp>
        <p:nvSpPr>
          <p:cNvPr id="172071" name="Line 72"/>
          <p:cNvSpPr>
            <a:spLocks noChangeShapeType="1"/>
          </p:cNvSpPr>
          <p:nvPr/>
        </p:nvSpPr>
        <p:spPr bwMode="auto">
          <a:xfrm>
            <a:off x="2195513" y="3579813"/>
            <a:ext cx="1801812" cy="0"/>
          </a:xfrm>
          <a:prstGeom prst="line">
            <a:avLst/>
          </a:prstGeom>
          <a:noFill/>
          <a:ln w="19050">
            <a:solidFill>
              <a:srgbClr val="04AEDA"/>
            </a:solidFill>
            <a:round/>
            <a:headEnd/>
            <a:tailEnd/>
          </a:ln>
          <a:effectLst>
            <a:prstShdw prst="shdw17" dist="17961" dir="2700000">
              <a:srgbClr val="026883"/>
            </a:prstShdw>
          </a:effectLst>
        </p:spPr>
        <p:txBody>
          <a:bodyPr/>
          <a:lstStyle/>
          <a:p>
            <a:endParaRPr lang="zh-CN" altLang="en-US"/>
          </a:p>
        </p:txBody>
      </p:sp>
      <p:sp>
        <p:nvSpPr>
          <p:cNvPr id="172072" name="Line 73"/>
          <p:cNvSpPr>
            <a:spLocks noChangeShapeType="1"/>
          </p:cNvSpPr>
          <p:nvPr/>
        </p:nvSpPr>
        <p:spPr bwMode="auto">
          <a:xfrm>
            <a:off x="2195513" y="4156075"/>
            <a:ext cx="1871662" cy="0"/>
          </a:xfrm>
          <a:prstGeom prst="line">
            <a:avLst/>
          </a:prstGeom>
          <a:noFill/>
          <a:ln w="19050">
            <a:solidFill>
              <a:srgbClr val="04AEDA"/>
            </a:solidFill>
            <a:round/>
            <a:headEnd/>
            <a:tailEnd/>
          </a:ln>
          <a:effectLst>
            <a:prstShdw prst="shdw17" dist="17961" dir="2700000">
              <a:srgbClr val="026883"/>
            </a:prstShdw>
          </a:effectLst>
        </p:spPr>
        <p:txBody>
          <a:bodyPr/>
          <a:lstStyle/>
          <a:p>
            <a:endParaRPr lang="zh-CN" altLang="en-US"/>
          </a:p>
        </p:txBody>
      </p:sp>
      <p:sp>
        <p:nvSpPr>
          <p:cNvPr id="169034" name="Rectangle 74"/>
          <p:cNvSpPr>
            <a:spLocks noChangeArrowheads="1"/>
          </p:cNvSpPr>
          <p:nvPr/>
        </p:nvSpPr>
        <p:spPr bwMode="auto">
          <a:xfrm>
            <a:off x="4427538" y="3243263"/>
            <a:ext cx="1574470" cy="33855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zh-CN" sz="1600" b="1" dirty="0">
                <a:latin typeface="微软雅黑" pitchFamily="34" charset="-122"/>
                <a:ea typeface="微软雅黑" pitchFamily="34" charset="-122"/>
              </a:rPr>
              <a:t>1662—1664</a:t>
            </a:r>
            <a:r>
              <a:rPr lang="zh-CN" altLang="en-US" sz="1600" b="1" dirty="0">
                <a:latin typeface="微软雅黑" pitchFamily="34" charset="-122"/>
                <a:ea typeface="微软雅黑" pitchFamily="34" charset="-122"/>
              </a:rPr>
              <a:t>年</a:t>
            </a:r>
          </a:p>
        </p:txBody>
      </p:sp>
      <p:sp>
        <p:nvSpPr>
          <p:cNvPr id="172074" name="Line 76"/>
          <p:cNvSpPr>
            <a:spLocks noChangeShapeType="1"/>
          </p:cNvSpPr>
          <p:nvPr/>
        </p:nvSpPr>
        <p:spPr bwMode="auto">
          <a:xfrm>
            <a:off x="4284663" y="2859088"/>
            <a:ext cx="0" cy="1584325"/>
          </a:xfrm>
          <a:prstGeom prst="line">
            <a:avLst/>
          </a:prstGeom>
          <a:noFill/>
          <a:ln w="19050">
            <a:solidFill>
              <a:srgbClr val="04AEDA"/>
            </a:solidFill>
            <a:round/>
            <a:headEnd/>
            <a:tailEnd/>
          </a:ln>
          <a:effectLst>
            <a:prstShdw prst="shdw17" dist="17961" dir="2700000">
              <a:srgbClr val="026883"/>
            </a:prstShdw>
          </a:effectLst>
        </p:spPr>
        <p:txBody>
          <a:bodyPr/>
          <a:lstStyle/>
          <a:p>
            <a:endParaRPr lang="zh-CN" altLang="en-US"/>
          </a:p>
        </p:txBody>
      </p:sp>
      <p:sp>
        <p:nvSpPr>
          <p:cNvPr id="172075" name="Line 77"/>
          <p:cNvSpPr>
            <a:spLocks noChangeShapeType="1"/>
          </p:cNvSpPr>
          <p:nvPr/>
        </p:nvSpPr>
        <p:spPr bwMode="auto">
          <a:xfrm>
            <a:off x="4284663" y="3579813"/>
            <a:ext cx="1801812" cy="0"/>
          </a:xfrm>
          <a:prstGeom prst="line">
            <a:avLst/>
          </a:prstGeom>
          <a:noFill/>
          <a:ln w="19050">
            <a:solidFill>
              <a:srgbClr val="04AEDA"/>
            </a:solidFill>
            <a:round/>
            <a:headEnd/>
            <a:tailEnd/>
          </a:ln>
          <a:effectLst>
            <a:prstShdw prst="shdw17" dist="17961" dir="2700000">
              <a:srgbClr val="026883"/>
            </a:prstShdw>
          </a:effectLst>
        </p:spPr>
        <p:txBody>
          <a:bodyPr/>
          <a:lstStyle/>
          <a:p>
            <a:endParaRPr lang="zh-CN" altLang="en-US"/>
          </a:p>
        </p:txBody>
      </p:sp>
      <p:sp>
        <p:nvSpPr>
          <p:cNvPr id="172076" name="Line 78"/>
          <p:cNvSpPr>
            <a:spLocks noChangeShapeType="1"/>
          </p:cNvSpPr>
          <p:nvPr/>
        </p:nvSpPr>
        <p:spPr bwMode="auto">
          <a:xfrm>
            <a:off x="4284663" y="3867150"/>
            <a:ext cx="1801812" cy="0"/>
          </a:xfrm>
          <a:prstGeom prst="line">
            <a:avLst/>
          </a:prstGeom>
          <a:noFill/>
          <a:ln w="19050">
            <a:solidFill>
              <a:srgbClr val="04AEDA"/>
            </a:solidFill>
            <a:round/>
            <a:headEnd/>
            <a:tailEnd/>
          </a:ln>
          <a:effectLst>
            <a:prstShdw prst="shdw17" dist="17961" dir="2700000">
              <a:srgbClr val="026883"/>
            </a:prstShdw>
          </a:effectLst>
        </p:spPr>
        <p:txBody>
          <a:bodyPr/>
          <a:lstStyle/>
          <a:p>
            <a:endParaRPr lang="zh-CN" altLang="en-US"/>
          </a:p>
        </p:txBody>
      </p:sp>
      <p:sp>
        <p:nvSpPr>
          <p:cNvPr id="172077" name="Line 79"/>
          <p:cNvSpPr>
            <a:spLocks noChangeShapeType="1"/>
          </p:cNvSpPr>
          <p:nvPr/>
        </p:nvSpPr>
        <p:spPr bwMode="auto">
          <a:xfrm>
            <a:off x="4284663" y="4156075"/>
            <a:ext cx="1801812" cy="0"/>
          </a:xfrm>
          <a:prstGeom prst="line">
            <a:avLst/>
          </a:prstGeom>
          <a:noFill/>
          <a:ln w="19050">
            <a:solidFill>
              <a:srgbClr val="04AEDA"/>
            </a:solidFill>
            <a:round/>
            <a:headEnd/>
            <a:tailEnd/>
          </a:ln>
          <a:effectLst>
            <a:prstShdw prst="shdw17" dist="17961" dir="2700000">
              <a:srgbClr val="026883"/>
            </a:prstShdw>
          </a:effectLst>
        </p:spPr>
        <p:txBody>
          <a:bodyPr/>
          <a:lstStyle/>
          <a:p>
            <a:endParaRPr lang="zh-CN" altLang="en-US"/>
          </a:p>
        </p:txBody>
      </p:sp>
      <p:sp>
        <p:nvSpPr>
          <p:cNvPr id="172078" name="Line 80"/>
          <p:cNvSpPr>
            <a:spLocks noChangeShapeType="1"/>
          </p:cNvSpPr>
          <p:nvPr/>
        </p:nvSpPr>
        <p:spPr bwMode="auto">
          <a:xfrm>
            <a:off x="4284663" y="4443413"/>
            <a:ext cx="1801812" cy="0"/>
          </a:xfrm>
          <a:prstGeom prst="line">
            <a:avLst/>
          </a:prstGeom>
          <a:noFill/>
          <a:ln w="19050">
            <a:solidFill>
              <a:srgbClr val="04AEDA"/>
            </a:solidFill>
            <a:round/>
            <a:headEnd/>
            <a:tailEnd/>
          </a:ln>
          <a:effectLst>
            <a:prstShdw prst="shdw17" dist="17961" dir="2700000">
              <a:srgbClr val="026883"/>
            </a:prstShdw>
          </a:effectLst>
        </p:spPr>
        <p:txBody>
          <a:bodyPr/>
          <a:lstStyle/>
          <a:p>
            <a:endParaRPr lang="zh-CN" altLang="en-US"/>
          </a:p>
        </p:txBody>
      </p:sp>
      <p:sp>
        <p:nvSpPr>
          <p:cNvPr id="169042" name="Rectangle 82"/>
          <p:cNvSpPr>
            <a:spLocks noChangeArrowheads="1"/>
          </p:cNvSpPr>
          <p:nvPr/>
        </p:nvSpPr>
        <p:spPr bwMode="auto">
          <a:xfrm>
            <a:off x="6443663" y="3579813"/>
            <a:ext cx="2016125" cy="89069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50000"/>
              </a:lnSpc>
              <a:defRPr/>
            </a:pPr>
            <a:r>
              <a:rPr lang="zh-CN" altLang="en-US" sz="1200" b="1" dirty="0">
                <a:latin typeface="微软雅黑" charset="-122"/>
                <a:ea typeface="微软雅黑" charset="-122"/>
              </a:rPr>
              <a:t>杨光先向礼部参劾汤若望，礼、刑两部处汤若望以肢解之刑，后因北京地震免死</a:t>
            </a:r>
          </a:p>
        </p:txBody>
      </p:sp>
      <p:sp>
        <p:nvSpPr>
          <p:cNvPr id="169043" name="Rectangle 83"/>
          <p:cNvSpPr>
            <a:spLocks noChangeArrowheads="1"/>
          </p:cNvSpPr>
          <p:nvPr/>
        </p:nvSpPr>
        <p:spPr bwMode="auto">
          <a:xfrm>
            <a:off x="6660232" y="3219822"/>
            <a:ext cx="1252266" cy="33855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zh-CN" sz="1600" b="1" dirty="0">
                <a:latin typeface="微软雅黑" pitchFamily="34" charset="-122"/>
                <a:ea typeface="微软雅黑" pitchFamily="34" charset="-122"/>
              </a:rPr>
              <a:t>1664</a:t>
            </a:r>
            <a:r>
              <a:rPr lang="zh-CN" altLang="en-US" sz="1600" b="1" dirty="0">
                <a:latin typeface="微软雅黑" pitchFamily="34" charset="-122"/>
                <a:ea typeface="微软雅黑" pitchFamily="34" charset="-122"/>
              </a:rPr>
              <a:t>年 </a:t>
            </a:r>
            <a:r>
              <a:rPr lang="en-US" altLang="en-US" sz="1600" b="1" dirty="0">
                <a:latin typeface="微软雅黑" pitchFamily="34" charset="-122"/>
                <a:ea typeface="微软雅黑" pitchFamily="34" charset="-122"/>
              </a:rPr>
              <a:t>7</a:t>
            </a:r>
            <a:r>
              <a:rPr lang="zh-CN" altLang="en-US" sz="1600" b="1" dirty="0">
                <a:latin typeface="微软雅黑" pitchFamily="34" charset="-122"/>
                <a:ea typeface="微软雅黑" pitchFamily="34" charset="-122"/>
              </a:rPr>
              <a:t>月</a:t>
            </a:r>
          </a:p>
        </p:txBody>
      </p:sp>
      <p:sp>
        <p:nvSpPr>
          <p:cNvPr id="172081" name="Line 84"/>
          <p:cNvSpPr>
            <a:spLocks noChangeShapeType="1"/>
          </p:cNvSpPr>
          <p:nvPr/>
        </p:nvSpPr>
        <p:spPr bwMode="auto">
          <a:xfrm>
            <a:off x="6443663" y="2859088"/>
            <a:ext cx="0" cy="1584325"/>
          </a:xfrm>
          <a:prstGeom prst="line">
            <a:avLst/>
          </a:prstGeom>
          <a:noFill/>
          <a:ln w="19050">
            <a:solidFill>
              <a:srgbClr val="04AEDA"/>
            </a:solidFill>
            <a:round/>
            <a:headEnd/>
            <a:tailEnd/>
          </a:ln>
          <a:effectLst>
            <a:prstShdw prst="shdw17" dist="17961" dir="2700000">
              <a:srgbClr val="026883"/>
            </a:prstShdw>
          </a:effectLst>
        </p:spPr>
        <p:txBody>
          <a:bodyPr/>
          <a:lstStyle/>
          <a:p>
            <a:endParaRPr lang="zh-CN" altLang="en-US"/>
          </a:p>
        </p:txBody>
      </p:sp>
      <p:sp>
        <p:nvSpPr>
          <p:cNvPr id="172082" name="Line 85"/>
          <p:cNvSpPr>
            <a:spLocks noChangeShapeType="1"/>
          </p:cNvSpPr>
          <p:nvPr/>
        </p:nvSpPr>
        <p:spPr bwMode="auto">
          <a:xfrm>
            <a:off x="6443663" y="3579813"/>
            <a:ext cx="1801812" cy="0"/>
          </a:xfrm>
          <a:prstGeom prst="line">
            <a:avLst/>
          </a:prstGeom>
          <a:noFill/>
          <a:ln w="19050">
            <a:solidFill>
              <a:srgbClr val="04AEDA"/>
            </a:solidFill>
            <a:round/>
            <a:headEnd/>
            <a:tailEnd/>
          </a:ln>
          <a:effectLst>
            <a:prstShdw prst="shdw17" dist="17961" dir="2700000">
              <a:srgbClr val="026883"/>
            </a:prstShdw>
          </a:effectLst>
        </p:spPr>
        <p:txBody>
          <a:bodyPr/>
          <a:lstStyle/>
          <a:p>
            <a:endParaRPr lang="zh-CN" altLang="en-US"/>
          </a:p>
        </p:txBody>
      </p:sp>
      <p:sp>
        <p:nvSpPr>
          <p:cNvPr id="172083" name="Line 86"/>
          <p:cNvSpPr>
            <a:spLocks noChangeShapeType="1"/>
          </p:cNvSpPr>
          <p:nvPr/>
        </p:nvSpPr>
        <p:spPr bwMode="auto">
          <a:xfrm>
            <a:off x="6443663" y="3867150"/>
            <a:ext cx="1801812" cy="0"/>
          </a:xfrm>
          <a:prstGeom prst="line">
            <a:avLst/>
          </a:prstGeom>
          <a:noFill/>
          <a:ln w="19050">
            <a:solidFill>
              <a:srgbClr val="04AEDA"/>
            </a:solidFill>
            <a:round/>
            <a:headEnd/>
            <a:tailEnd/>
          </a:ln>
          <a:effectLst>
            <a:prstShdw prst="shdw17" dist="17961" dir="2700000">
              <a:srgbClr val="026883"/>
            </a:prstShdw>
          </a:effectLst>
        </p:spPr>
        <p:txBody>
          <a:bodyPr/>
          <a:lstStyle/>
          <a:p>
            <a:endParaRPr lang="zh-CN" altLang="en-US"/>
          </a:p>
        </p:txBody>
      </p:sp>
      <p:sp>
        <p:nvSpPr>
          <p:cNvPr id="172084" name="Line 87"/>
          <p:cNvSpPr>
            <a:spLocks noChangeShapeType="1"/>
          </p:cNvSpPr>
          <p:nvPr/>
        </p:nvSpPr>
        <p:spPr bwMode="auto">
          <a:xfrm>
            <a:off x="6443663" y="4156075"/>
            <a:ext cx="1801812" cy="0"/>
          </a:xfrm>
          <a:prstGeom prst="line">
            <a:avLst/>
          </a:prstGeom>
          <a:noFill/>
          <a:ln w="19050">
            <a:solidFill>
              <a:srgbClr val="04AEDA"/>
            </a:solidFill>
            <a:round/>
            <a:headEnd/>
            <a:tailEnd/>
          </a:ln>
          <a:effectLst>
            <a:prstShdw prst="shdw17" dist="17961" dir="2700000">
              <a:srgbClr val="026883"/>
            </a:prstShdw>
          </a:effectLst>
        </p:spPr>
        <p:txBody>
          <a:bodyPr/>
          <a:lstStyle/>
          <a:p>
            <a:endParaRPr lang="zh-CN" altLang="en-US"/>
          </a:p>
        </p:txBody>
      </p:sp>
      <p:sp>
        <p:nvSpPr>
          <p:cNvPr id="172085" name="Line 88"/>
          <p:cNvSpPr>
            <a:spLocks noChangeShapeType="1"/>
          </p:cNvSpPr>
          <p:nvPr/>
        </p:nvSpPr>
        <p:spPr bwMode="auto">
          <a:xfrm>
            <a:off x="6443663" y="4443413"/>
            <a:ext cx="1801812" cy="0"/>
          </a:xfrm>
          <a:prstGeom prst="line">
            <a:avLst/>
          </a:prstGeom>
          <a:noFill/>
          <a:ln w="19050">
            <a:solidFill>
              <a:srgbClr val="04AEDA"/>
            </a:solidFill>
            <a:round/>
            <a:headEnd/>
            <a:tailEnd/>
          </a:ln>
          <a:effectLst>
            <a:prstShdw prst="shdw17" dist="17961" dir="2700000">
              <a:srgbClr val="026883"/>
            </a:prstShdw>
          </a:effectLst>
        </p:spPr>
        <p:txBody>
          <a:bodyPr/>
          <a:lstStyle/>
          <a:p>
            <a:endParaRPr lang="zh-CN" altLang="en-US"/>
          </a:p>
        </p:txBody>
      </p:sp>
      <p:sp>
        <p:nvSpPr>
          <p:cNvPr id="171063" name="Rectangle 55"/>
          <p:cNvSpPr>
            <a:spLocks noChangeArrowheads="1"/>
          </p:cNvSpPr>
          <p:nvPr/>
        </p:nvSpPr>
        <p:spPr bwMode="auto">
          <a:xfrm>
            <a:off x="827088" y="2066925"/>
            <a:ext cx="593725" cy="3365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zh-CN" altLang="en-US" sz="1600" b="1" dirty="0">
                <a:latin typeface="微软雅黑" pitchFamily="34" charset="-122"/>
                <a:ea typeface="微软雅黑" pitchFamily="34" charset="-122"/>
              </a:rPr>
              <a:t>发生</a:t>
            </a:r>
          </a:p>
        </p:txBody>
      </p:sp>
      <p:sp>
        <p:nvSpPr>
          <p:cNvPr id="171064" name="Rectangle 56"/>
          <p:cNvSpPr>
            <a:spLocks noChangeArrowheads="1"/>
          </p:cNvSpPr>
          <p:nvPr/>
        </p:nvSpPr>
        <p:spPr bwMode="auto">
          <a:xfrm>
            <a:off x="2843213" y="2066925"/>
            <a:ext cx="649287" cy="3365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zh-CN" altLang="en-US" sz="1600" b="1" dirty="0">
                <a:latin typeface="微软雅黑" pitchFamily="34" charset="-122"/>
                <a:ea typeface="微软雅黑" pitchFamily="34" charset="-122"/>
              </a:rPr>
              <a:t>发生</a:t>
            </a:r>
          </a:p>
        </p:txBody>
      </p:sp>
      <p:sp>
        <p:nvSpPr>
          <p:cNvPr id="171065" name="Rectangle 57"/>
          <p:cNvSpPr>
            <a:spLocks noChangeArrowheads="1"/>
          </p:cNvSpPr>
          <p:nvPr/>
        </p:nvSpPr>
        <p:spPr bwMode="auto">
          <a:xfrm>
            <a:off x="4932363" y="2166938"/>
            <a:ext cx="593725"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600" b="1" dirty="0">
                <a:latin typeface="微软雅黑" pitchFamily="34" charset="-122"/>
                <a:ea typeface="微软雅黑" pitchFamily="34" charset="-122"/>
              </a:rPr>
              <a:t>发生</a:t>
            </a:r>
          </a:p>
        </p:txBody>
      </p:sp>
      <p:sp>
        <p:nvSpPr>
          <p:cNvPr id="171066" name="Rectangle 58"/>
          <p:cNvSpPr>
            <a:spLocks noChangeArrowheads="1"/>
          </p:cNvSpPr>
          <p:nvPr/>
        </p:nvSpPr>
        <p:spPr bwMode="auto">
          <a:xfrm>
            <a:off x="7092950" y="2166938"/>
            <a:ext cx="593725"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600" b="1" dirty="0">
                <a:latin typeface="微软雅黑" pitchFamily="34" charset="-122"/>
                <a:ea typeface="微软雅黑" pitchFamily="34" charset="-122"/>
              </a:rPr>
              <a:t>发生</a:t>
            </a:r>
          </a:p>
        </p:txBody>
      </p:sp>
      <p:sp>
        <p:nvSpPr>
          <p:cNvPr id="171067" name="Rectangle 59"/>
          <p:cNvSpPr>
            <a:spLocks noChangeArrowheads="1"/>
          </p:cNvSpPr>
          <p:nvPr/>
        </p:nvSpPr>
        <p:spPr bwMode="auto">
          <a:xfrm>
            <a:off x="755650" y="2743200"/>
            <a:ext cx="593725"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600" b="1" dirty="0">
                <a:latin typeface="微软雅黑" pitchFamily="34" charset="-122"/>
                <a:ea typeface="微软雅黑" pitchFamily="34" charset="-122"/>
              </a:rPr>
              <a:t>过程</a:t>
            </a:r>
          </a:p>
        </p:txBody>
      </p:sp>
      <p:sp>
        <p:nvSpPr>
          <p:cNvPr id="171068" name="Rectangle 60"/>
          <p:cNvSpPr>
            <a:spLocks noChangeArrowheads="1"/>
          </p:cNvSpPr>
          <p:nvPr/>
        </p:nvSpPr>
        <p:spPr bwMode="auto">
          <a:xfrm>
            <a:off x="2843213" y="2743200"/>
            <a:ext cx="593725"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600" b="1" dirty="0">
                <a:latin typeface="微软雅黑" pitchFamily="34" charset="-122"/>
                <a:ea typeface="微软雅黑" pitchFamily="34" charset="-122"/>
              </a:rPr>
              <a:t>过程</a:t>
            </a:r>
          </a:p>
        </p:txBody>
      </p:sp>
      <p:sp>
        <p:nvSpPr>
          <p:cNvPr id="171069" name="Rectangle 61"/>
          <p:cNvSpPr>
            <a:spLocks noChangeArrowheads="1"/>
          </p:cNvSpPr>
          <p:nvPr/>
        </p:nvSpPr>
        <p:spPr bwMode="auto">
          <a:xfrm>
            <a:off x="4932363" y="2814638"/>
            <a:ext cx="593725"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600" b="1" dirty="0">
                <a:latin typeface="微软雅黑" pitchFamily="34" charset="-122"/>
                <a:ea typeface="微软雅黑" pitchFamily="34" charset="-122"/>
              </a:rPr>
              <a:t>过程</a:t>
            </a:r>
          </a:p>
        </p:txBody>
      </p:sp>
      <p:sp>
        <p:nvSpPr>
          <p:cNvPr id="171070" name="Rectangle 62"/>
          <p:cNvSpPr>
            <a:spLocks noChangeArrowheads="1"/>
          </p:cNvSpPr>
          <p:nvPr/>
        </p:nvSpPr>
        <p:spPr bwMode="auto">
          <a:xfrm>
            <a:off x="7092950" y="2814638"/>
            <a:ext cx="593725"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600" b="1" dirty="0">
                <a:latin typeface="微软雅黑" pitchFamily="34" charset="-122"/>
                <a:ea typeface="微软雅黑" pitchFamily="34" charset="-122"/>
              </a:rPr>
              <a:t>过程</a:t>
            </a:r>
          </a:p>
        </p:txBody>
      </p:sp>
      <p:sp>
        <p:nvSpPr>
          <p:cNvPr id="172094" name="Line 65"/>
          <p:cNvSpPr>
            <a:spLocks noChangeShapeType="1"/>
          </p:cNvSpPr>
          <p:nvPr/>
        </p:nvSpPr>
        <p:spPr bwMode="auto">
          <a:xfrm>
            <a:off x="179388" y="4156075"/>
            <a:ext cx="1655762" cy="0"/>
          </a:xfrm>
          <a:prstGeom prst="line">
            <a:avLst/>
          </a:prstGeom>
          <a:noFill/>
          <a:ln w="19050">
            <a:solidFill>
              <a:srgbClr val="04AEDA"/>
            </a:solidFill>
            <a:round/>
            <a:headEnd/>
            <a:tailEnd/>
          </a:ln>
          <a:effectLst>
            <a:prstShdw prst="shdw17" dist="17961" dir="2700000">
              <a:srgbClr val="026883"/>
            </a:prstShdw>
          </a:effectLst>
        </p:spPr>
        <p:txBody>
          <a:bodyPr/>
          <a:lstStyle/>
          <a:p>
            <a:endParaRPr lang="zh-CN" alt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diamond(in)">
                                      <p:cBhvr>
                                        <p:cTn id="7" dur="1000"/>
                                        <p:tgtEl>
                                          <p:spTgt spid="69"/>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diamond(in)">
                                      <p:cBhvr>
                                        <p:cTn id="10"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11</a:t>
            </a:r>
            <a:endParaRPr lang="es-ES" altLang="zh-CN" sz="1200" b="1">
              <a:solidFill>
                <a:srgbClr val="04AEDA"/>
              </a:solidFill>
              <a:latin typeface="Calibri" pitchFamily="34" charset="0"/>
            </a:endParaRPr>
          </a:p>
        </p:txBody>
      </p:sp>
      <p:cxnSp>
        <p:nvCxnSpPr>
          <p:cNvPr id="36" name="直接连接符 35"/>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71011"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171012" name="TextBox 5"/>
          <p:cNvSpPr txBox="1">
            <a:spLocks noChangeArrowheads="1"/>
          </p:cNvSpPr>
          <p:nvPr/>
        </p:nvSpPr>
        <p:spPr bwMode="auto">
          <a:xfrm>
            <a:off x="250825" y="193675"/>
            <a:ext cx="4749800" cy="1092607"/>
          </a:xfrm>
          <a:prstGeom prst="rect">
            <a:avLst/>
          </a:prstGeom>
          <a:noFill/>
          <a:ln w="9525">
            <a:noFill/>
            <a:miter lim="800000"/>
            <a:headEnd/>
            <a:tailEnd/>
          </a:ln>
        </p:spPr>
        <p:txBody>
          <a:bodyPr>
            <a:spAutoFit/>
          </a:bodyPr>
          <a:lstStyle/>
          <a:p>
            <a:pPr>
              <a:lnSpc>
                <a:spcPts val="2563"/>
              </a:lnSpc>
            </a:pPr>
            <a:r>
              <a:rPr lang="zh-CN" altLang="en-US" sz="2400" b="1" dirty="0">
                <a:latin typeface="微软雅黑" pitchFamily="34" charset="-122"/>
                <a:ea typeface="微软雅黑" pitchFamily="34" charset="-122"/>
              </a:rPr>
              <a:t>第四节  </a:t>
            </a:r>
            <a:r>
              <a:rPr lang="en-US" sz="2400" b="1"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中西文化的较量（撞击）</a:t>
            </a:r>
            <a:endParaRPr lang="zh-CN" altLang="en-US" sz="2400" dirty="0">
              <a:latin typeface="微软雅黑" pitchFamily="34" charset="-122"/>
              <a:ea typeface="微软雅黑" pitchFamily="34" charset="-122"/>
            </a:endParaRPr>
          </a:p>
          <a:p>
            <a:pPr>
              <a:lnSpc>
                <a:spcPts val="2563"/>
              </a:lnSpc>
            </a:pPr>
            <a:endParaRPr lang="en-US" altLang="zh-CN" sz="2000" dirty="0">
              <a:latin typeface="微软雅黑"/>
            </a:endParaRPr>
          </a:p>
          <a:p>
            <a:pPr>
              <a:lnSpc>
                <a:spcPts val="2563"/>
              </a:lnSpc>
            </a:pPr>
            <a:endParaRPr lang="en-US" altLang="zh-CN" sz="2000" dirty="0">
              <a:latin typeface="微软雅黑"/>
            </a:endParaRPr>
          </a:p>
        </p:txBody>
      </p:sp>
      <p:sp>
        <p:nvSpPr>
          <p:cNvPr id="171013" name="内容占位符 2"/>
          <p:cNvSpPr txBox="1">
            <a:spLocks/>
          </p:cNvSpPr>
          <p:nvPr/>
        </p:nvSpPr>
        <p:spPr bwMode="auto">
          <a:xfrm>
            <a:off x="3571875" y="1000125"/>
            <a:ext cx="5072063" cy="857250"/>
          </a:xfrm>
          <a:prstGeom prst="rect">
            <a:avLst/>
          </a:prstGeom>
          <a:noFill/>
          <a:ln w="9525">
            <a:noFill/>
            <a:miter lim="800000"/>
            <a:headEnd/>
            <a:tailEnd/>
          </a:ln>
        </p:spPr>
        <p:txBody>
          <a:bodyPr anchor="b"/>
          <a:lstStyle/>
          <a:p>
            <a:pPr>
              <a:lnSpc>
                <a:spcPct val="150000"/>
              </a:lnSpc>
              <a:spcBef>
                <a:spcPct val="20000"/>
              </a:spcBef>
            </a:pPr>
            <a:endParaRPr lang="en-US" altLang="zh-CN" sz="1600">
              <a:latin typeface="微软雅黑"/>
            </a:endParaRPr>
          </a:p>
        </p:txBody>
      </p:sp>
      <p:cxnSp>
        <p:nvCxnSpPr>
          <p:cNvPr id="16" name="直接连接符 15"/>
          <p:cNvCxnSpPr/>
          <p:nvPr/>
        </p:nvCxnSpPr>
        <p:spPr>
          <a:xfrm flipV="1">
            <a:off x="8092703" y="3902075"/>
            <a:ext cx="422275" cy="0"/>
          </a:xfrm>
          <a:prstGeom prst="line">
            <a:avLst/>
          </a:prstGeom>
          <a:ln>
            <a:solidFill>
              <a:srgbClr val="04AEDA"/>
            </a:solidFill>
          </a:ln>
        </p:spPr>
        <p:style>
          <a:lnRef idx="1">
            <a:schemeClr val="accent2"/>
          </a:lnRef>
          <a:fillRef idx="3">
            <a:schemeClr val="accent2"/>
          </a:fillRef>
          <a:effectRef idx="2">
            <a:schemeClr val="accent2"/>
          </a:effectRef>
          <a:fontRef idx="minor">
            <a:schemeClr val="lt1"/>
          </a:fontRef>
        </p:style>
      </p:cxnSp>
      <p:cxnSp>
        <p:nvCxnSpPr>
          <p:cNvPr id="17" name="直接连接符 16"/>
          <p:cNvCxnSpPr/>
          <p:nvPr/>
        </p:nvCxnSpPr>
        <p:spPr>
          <a:xfrm flipV="1">
            <a:off x="8245103" y="4054475"/>
            <a:ext cx="422275" cy="0"/>
          </a:xfrm>
          <a:prstGeom prst="line">
            <a:avLst/>
          </a:prstGeom>
          <a:ln>
            <a:solidFill>
              <a:srgbClr val="04AEDA"/>
            </a:solidFill>
          </a:ln>
        </p:spPr>
        <p:style>
          <a:lnRef idx="1">
            <a:schemeClr val="accent2"/>
          </a:lnRef>
          <a:fillRef idx="3">
            <a:schemeClr val="accent2"/>
          </a:fillRef>
          <a:effectRef idx="2">
            <a:schemeClr val="accent2"/>
          </a:effectRef>
          <a:fontRef idx="minor">
            <a:schemeClr val="lt1"/>
          </a:fontRef>
        </p:style>
      </p:cxnSp>
      <p:sp>
        <p:nvSpPr>
          <p:cNvPr id="27" name="矩形 26"/>
          <p:cNvSpPr/>
          <p:nvPr/>
        </p:nvSpPr>
        <p:spPr>
          <a:xfrm>
            <a:off x="755576" y="1563638"/>
            <a:ext cx="792088" cy="2088232"/>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563"/>
              </a:lnSpc>
              <a:defRPr/>
            </a:pPr>
            <a:r>
              <a:rPr lang="zh-CN" altLang="en-US" b="1" dirty="0" smtClean="0">
                <a:solidFill>
                  <a:schemeClr val="bg1"/>
                </a:solidFill>
                <a:latin typeface="微软雅黑" pitchFamily="34" charset="-122"/>
                <a:ea typeface="微软雅黑" pitchFamily="34" charset="-122"/>
              </a:rPr>
              <a:t>整个教案值得关注问题</a:t>
            </a:r>
            <a:endParaRPr lang="zh-CN" altLang="en-US" b="1" dirty="0">
              <a:solidFill>
                <a:schemeClr val="bg1"/>
              </a:solidFill>
              <a:latin typeface="微软雅黑" pitchFamily="34" charset="-122"/>
              <a:ea typeface="微软雅黑" pitchFamily="34" charset="-122"/>
            </a:endParaRPr>
          </a:p>
        </p:txBody>
      </p:sp>
      <p:sp>
        <p:nvSpPr>
          <p:cNvPr id="182299" name="Rectangle 27"/>
          <p:cNvSpPr>
            <a:spLocks noChangeArrowheads="1"/>
          </p:cNvSpPr>
          <p:nvPr/>
        </p:nvSpPr>
        <p:spPr bwMode="auto">
          <a:xfrm>
            <a:off x="179512" y="699542"/>
            <a:ext cx="1710725"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zh-CN" sz="2000" dirty="0" smtClean="0">
                <a:sym typeface="Wingdings"/>
              </a:rPr>
              <a:t> </a:t>
            </a:r>
            <a:r>
              <a:rPr lang="en-US" altLang="zh-CN" dirty="0" smtClean="0"/>
              <a:t> </a:t>
            </a:r>
            <a:r>
              <a:rPr lang="zh-CN" altLang="en-US" b="1" dirty="0">
                <a:latin typeface="微软雅黑" pitchFamily="34" charset="-122"/>
                <a:ea typeface="微软雅黑" pitchFamily="34" charset="-122"/>
              </a:rPr>
              <a:t>钦天监教案</a:t>
            </a:r>
          </a:p>
        </p:txBody>
      </p:sp>
      <p:pic>
        <p:nvPicPr>
          <p:cNvPr id="171030" name="Picture 2"/>
          <p:cNvPicPr>
            <a:picLocks noChangeAspect="1" noChangeArrowheads="1"/>
          </p:cNvPicPr>
          <p:nvPr/>
        </p:nvPicPr>
        <p:blipFill>
          <a:blip r:embed="rId2" cstate="print"/>
          <a:srcRect/>
          <a:stretch>
            <a:fillRect/>
          </a:stretch>
        </p:blipFill>
        <p:spPr bwMode="auto">
          <a:xfrm>
            <a:off x="7885113" y="123825"/>
            <a:ext cx="1136650" cy="1093788"/>
          </a:xfrm>
          <a:prstGeom prst="rect">
            <a:avLst/>
          </a:prstGeom>
          <a:noFill/>
          <a:ln w="9525">
            <a:noFill/>
            <a:miter lim="800000"/>
            <a:headEnd/>
            <a:tailEnd/>
          </a:ln>
        </p:spPr>
      </p:pic>
      <p:sp>
        <p:nvSpPr>
          <p:cNvPr id="171031" name="Oval 27"/>
          <p:cNvSpPr>
            <a:spLocks noChangeArrowheads="1"/>
          </p:cNvSpPr>
          <p:nvPr/>
        </p:nvSpPr>
        <p:spPr bwMode="gray">
          <a:xfrm>
            <a:off x="8027988" y="268288"/>
            <a:ext cx="865187" cy="790575"/>
          </a:xfrm>
          <a:prstGeom prst="ellipse">
            <a:avLst/>
          </a:prstGeom>
          <a:solidFill>
            <a:schemeClr val="bg1"/>
          </a:solidFill>
          <a:ln w="38100" algn="ctr">
            <a:solidFill>
              <a:srgbClr val="F8F8F8">
                <a:alpha val="79999"/>
              </a:srgbClr>
            </a:solidFill>
            <a:round/>
            <a:headEnd/>
            <a:tailEnd/>
          </a:ln>
        </p:spPr>
        <p:txBody>
          <a:bodyPr wrap="none" anchor="ctr"/>
          <a:lstStyle/>
          <a:p>
            <a:pPr algn="ctr"/>
            <a:endParaRPr lang="zh-CN" altLang="en-US" b="1"/>
          </a:p>
        </p:txBody>
      </p:sp>
      <p:sp>
        <p:nvSpPr>
          <p:cNvPr id="32" name="右箭头 31"/>
          <p:cNvSpPr/>
          <p:nvPr/>
        </p:nvSpPr>
        <p:spPr>
          <a:xfrm flipH="1">
            <a:off x="8459788" y="484188"/>
            <a:ext cx="431800" cy="425450"/>
          </a:xfrm>
          <a:prstGeom prst="rightArrow">
            <a:avLst/>
          </a:prstGeom>
          <a:solidFill>
            <a:srgbClr val="04AE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右箭头 31"/>
          <p:cNvSpPr>
            <a:spLocks noChangeArrowheads="1"/>
          </p:cNvSpPr>
          <p:nvPr/>
        </p:nvSpPr>
        <p:spPr bwMode="auto">
          <a:xfrm>
            <a:off x="8027988" y="484188"/>
            <a:ext cx="431800" cy="425450"/>
          </a:xfrm>
          <a:prstGeom prst="rightArrow">
            <a:avLst>
              <a:gd name="adj1" fmla="val 50000"/>
              <a:gd name="adj2" fmla="val 42763"/>
            </a:avLst>
          </a:prstGeom>
          <a:solidFill>
            <a:srgbClr val="04AEDA"/>
          </a:solidFill>
          <a:ln w="25400" algn="ctr">
            <a:solidFill>
              <a:schemeClr val="bg1"/>
            </a:solidFill>
            <a:miter lim="800000"/>
            <a:headEnd/>
            <a:tailEnd/>
          </a:ln>
        </p:spPr>
        <p:txBody>
          <a:bodyPr anchor="ctr"/>
          <a:lstStyle/>
          <a:p>
            <a:pPr algn="ctr" fontAlgn="auto">
              <a:spcBef>
                <a:spcPts val="0"/>
              </a:spcBef>
              <a:spcAft>
                <a:spcPts val="0"/>
              </a:spcAft>
              <a:defRPr/>
            </a:pPr>
            <a:endParaRPr lang="zh-CN" altLang="en-US">
              <a:solidFill>
                <a:schemeClr val="lt1"/>
              </a:solidFill>
              <a:latin typeface="+mn-lt"/>
              <a:ea typeface="+mn-ea"/>
            </a:endParaRPr>
          </a:p>
        </p:txBody>
      </p:sp>
      <p:sp>
        <p:nvSpPr>
          <p:cNvPr id="24" name="矩形 28"/>
          <p:cNvSpPr>
            <a:spLocks noChangeArrowheads="1"/>
          </p:cNvSpPr>
          <p:nvPr/>
        </p:nvSpPr>
        <p:spPr bwMode="auto">
          <a:xfrm>
            <a:off x="2195736" y="1491630"/>
            <a:ext cx="648072" cy="2232248"/>
          </a:xfrm>
          <a:prstGeom prst="rect">
            <a:avLst/>
          </a:prstGeom>
          <a:noFill/>
          <a:ln w="19050" algn="ctr">
            <a:solidFill>
              <a:srgbClr val="04AEDA"/>
            </a:solidFill>
            <a:miter lim="800000"/>
            <a:headEnd/>
            <a:tailEnd/>
          </a:ln>
        </p:spPr>
        <p:txBody>
          <a:bodyPr anchor="ctr"/>
          <a:lstStyle/>
          <a:p>
            <a:pPr algn="ctr"/>
            <a:r>
              <a:rPr lang="zh-CN" altLang="zh-CN" b="1" dirty="0" smtClean="0">
                <a:latin typeface="微软雅黑" pitchFamily="34" charset="-122"/>
                <a:ea typeface="微软雅黑" pitchFamily="34" charset="-122"/>
              </a:rPr>
              <a:t>排外心理占主导地位</a:t>
            </a:r>
            <a:endParaRPr lang="zh-CN" altLang="en-US" b="1" dirty="0">
              <a:solidFill>
                <a:srgbClr val="04AEDA"/>
              </a:solidFill>
              <a:latin typeface="微软雅黑" pitchFamily="34" charset="-122"/>
              <a:ea typeface="微软雅黑" pitchFamily="34" charset="-122"/>
            </a:endParaRPr>
          </a:p>
        </p:txBody>
      </p:sp>
      <p:sp>
        <p:nvSpPr>
          <p:cNvPr id="25" name="右箭头 31"/>
          <p:cNvSpPr>
            <a:spLocks noChangeArrowheads="1"/>
          </p:cNvSpPr>
          <p:nvPr/>
        </p:nvSpPr>
        <p:spPr bwMode="auto">
          <a:xfrm>
            <a:off x="1547664" y="1923678"/>
            <a:ext cx="648072" cy="1368152"/>
          </a:xfrm>
          <a:prstGeom prst="rightArrow">
            <a:avLst>
              <a:gd name="adj1" fmla="val 50000"/>
              <a:gd name="adj2" fmla="val 42763"/>
            </a:avLst>
          </a:prstGeom>
          <a:solidFill>
            <a:srgbClr val="04AEDA"/>
          </a:solidFill>
          <a:ln w="25400" algn="ctr">
            <a:solidFill>
              <a:schemeClr val="bg1"/>
            </a:solidFill>
            <a:miter lim="800000"/>
            <a:headEnd/>
            <a:tailEnd/>
          </a:ln>
        </p:spPr>
        <p:txBody>
          <a:bodyPr anchor="ctr"/>
          <a:lstStyle/>
          <a:p>
            <a:pPr algn="ctr" fontAlgn="auto">
              <a:spcBef>
                <a:spcPts val="0"/>
              </a:spcBef>
              <a:spcAft>
                <a:spcPts val="0"/>
              </a:spcAft>
              <a:defRPr/>
            </a:pPr>
            <a:endParaRPr lang="zh-CN" altLang="en-US">
              <a:solidFill>
                <a:schemeClr val="lt1"/>
              </a:solidFill>
              <a:latin typeface="+mn-lt"/>
              <a:ea typeface="+mn-ea"/>
            </a:endParaRPr>
          </a:p>
        </p:txBody>
      </p:sp>
      <p:sp>
        <p:nvSpPr>
          <p:cNvPr id="26" name="矩形 25"/>
          <p:cNvSpPr/>
          <p:nvPr/>
        </p:nvSpPr>
        <p:spPr>
          <a:xfrm>
            <a:off x="3491880" y="1059582"/>
            <a:ext cx="864096" cy="936104"/>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563"/>
              </a:lnSpc>
              <a:defRPr/>
            </a:pPr>
            <a:r>
              <a:rPr lang="zh-CN" altLang="zh-CN" b="1" dirty="0" smtClean="0">
                <a:latin typeface="微软雅黑" pitchFamily="34" charset="-122"/>
                <a:ea typeface="微软雅黑" pitchFamily="34" charset="-122"/>
              </a:rPr>
              <a:t>首先</a:t>
            </a:r>
            <a:endParaRPr lang="zh-CN" altLang="en-US" b="1" dirty="0">
              <a:solidFill>
                <a:schemeClr val="bg1"/>
              </a:solidFill>
              <a:latin typeface="微软雅黑" pitchFamily="34" charset="-122"/>
              <a:ea typeface="微软雅黑" pitchFamily="34" charset="-122"/>
            </a:endParaRPr>
          </a:p>
        </p:txBody>
      </p:sp>
      <p:sp>
        <p:nvSpPr>
          <p:cNvPr id="31" name="矩形 28"/>
          <p:cNvSpPr>
            <a:spLocks noChangeArrowheads="1"/>
          </p:cNvSpPr>
          <p:nvPr/>
        </p:nvSpPr>
        <p:spPr bwMode="auto">
          <a:xfrm>
            <a:off x="4355976" y="1059582"/>
            <a:ext cx="3600400" cy="936104"/>
          </a:xfrm>
          <a:prstGeom prst="rect">
            <a:avLst/>
          </a:prstGeom>
          <a:noFill/>
          <a:ln w="19050" algn="ctr">
            <a:solidFill>
              <a:srgbClr val="04AEDA"/>
            </a:solidFill>
            <a:miter lim="800000"/>
            <a:headEnd/>
            <a:tailEnd/>
          </a:ln>
        </p:spPr>
        <p:txBody>
          <a:bodyPr anchor="ctr"/>
          <a:lstStyle/>
          <a:p>
            <a:pPr algn="ctr"/>
            <a:endParaRPr lang="zh-CN" altLang="en-US" b="1" dirty="0">
              <a:solidFill>
                <a:srgbClr val="04AEDA"/>
              </a:solidFill>
              <a:latin typeface="微软雅黑" pitchFamily="34" charset="-122"/>
              <a:ea typeface="微软雅黑" pitchFamily="34" charset="-122"/>
            </a:endParaRPr>
          </a:p>
        </p:txBody>
      </p:sp>
      <p:sp>
        <p:nvSpPr>
          <p:cNvPr id="33" name="矩形 32"/>
          <p:cNvSpPr/>
          <p:nvPr/>
        </p:nvSpPr>
        <p:spPr>
          <a:xfrm>
            <a:off x="4355976" y="1131590"/>
            <a:ext cx="3600400" cy="830997"/>
          </a:xfrm>
          <a:prstGeom prst="rect">
            <a:avLst/>
          </a:prstGeom>
        </p:spPr>
        <p:txBody>
          <a:bodyPr wrap="square">
            <a:spAutoFit/>
          </a:bodyPr>
          <a:lstStyle/>
          <a:p>
            <a:r>
              <a:rPr lang="zh-CN" altLang="zh-CN" sz="1600" b="1" dirty="0" smtClean="0">
                <a:latin typeface="微软雅黑" pitchFamily="34" charset="-122"/>
                <a:ea typeface="微软雅黑" pitchFamily="34" charset="-122"/>
              </a:rPr>
              <a:t>他发动的“历法之争”不仅是为了打击和驱逐全体传教士，大有在中国社会中彻底铲除西方文化影响的意图</a:t>
            </a:r>
            <a:endParaRPr lang="zh-CN" altLang="en-US" sz="1600" b="1" dirty="0">
              <a:latin typeface="微软雅黑" pitchFamily="34" charset="-122"/>
              <a:ea typeface="微软雅黑" pitchFamily="34" charset="-122"/>
            </a:endParaRPr>
          </a:p>
        </p:txBody>
      </p:sp>
      <p:sp>
        <p:nvSpPr>
          <p:cNvPr id="34" name="矩形 33"/>
          <p:cNvSpPr/>
          <p:nvPr/>
        </p:nvSpPr>
        <p:spPr>
          <a:xfrm>
            <a:off x="3491880" y="3075806"/>
            <a:ext cx="864096" cy="936104"/>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563"/>
              </a:lnSpc>
              <a:defRPr/>
            </a:pPr>
            <a:r>
              <a:rPr lang="zh-CN" altLang="en-US" b="1" dirty="0" smtClean="0">
                <a:latin typeface="微软雅黑" pitchFamily="34" charset="-122"/>
                <a:ea typeface="微软雅黑" pitchFamily="34" charset="-122"/>
              </a:rPr>
              <a:t>其次</a:t>
            </a:r>
            <a:endParaRPr lang="zh-CN" altLang="en-US" b="1" dirty="0">
              <a:solidFill>
                <a:schemeClr val="bg1"/>
              </a:solidFill>
              <a:latin typeface="微软雅黑" pitchFamily="34" charset="-122"/>
              <a:ea typeface="微软雅黑" pitchFamily="34" charset="-122"/>
            </a:endParaRPr>
          </a:p>
        </p:txBody>
      </p:sp>
      <p:sp>
        <p:nvSpPr>
          <p:cNvPr id="35" name="矩形 28"/>
          <p:cNvSpPr>
            <a:spLocks noChangeArrowheads="1"/>
          </p:cNvSpPr>
          <p:nvPr/>
        </p:nvSpPr>
        <p:spPr bwMode="auto">
          <a:xfrm>
            <a:off x="4355976" y="3075806"/>
            <a:ext cx="3672408" cy="936104"/>
          </a:xfrm>
          <a:prstGeom prst="rect">
            <a:avLst/>
          </a:prstGeom>
          <a:noFill/>
          <a:ln w="19050" algn="ctr">
            <a:solidFill>
              <a:srgbClr val="04AEDA"/>
            </a:solidFill>
            <a:miter lim="800000"/>
            <a:headEnd/>
            <a:tailEnd/>
          </a:ln>
        </p:spPr>
        <p:txBody>
          <a:bodyPr anchor="ctr"/>
          <a:lstStyle/>
          <a:p>
            <a:pPr algn="ctr"/>
            <a:endParaRPr lang="zh-CN" altLang="en-US" b="1" dirty="0">
              <a:solidFill>
                <a:srgbClr val="04AEDA"/>
              </a:solidFill>
              <a:latin typeface="微软雅黑" pitchFamily="34" charset="-122"/>
              <a:ea typeface="微软雅黑" pitchFamily="34" charset="-122"/>
            </a:endParaRPr>
          </a:p>
        </p:txBody>
      </p:sp>
      <p:sp>
        <p:nvSpPr>
          <p:cNvPr id="37" name="矩形 36"/>
          <p:cNvSpPr/>
          <p:nvPr/>
        </p:nvSpPr>
        <p:spPr>
          <a:xfrm>
            <a:off x="4355976" y="3147814"/>
            <a:ext cx="3744416" cy="830997"/>
          </a:xfrm>
          <a:prstGeom prst="rect">
            <a:avLst/>
          </a:prstGeom>
        </p:spPr>
        <p:txBody>
          <a:bodyPr wrap="square">
            <a:spAutoFit/>
          </a:bodyPr>
          <a:lstStyle/>
          <a:p>
            <a:r>
              <a:rPr lang="zh-CN" altLang="zh-CN" sz="1600" b="1" dirty="0" smtClean="0">
                <a:latin typeface="微软雅黑" pitchFamily="34" charset="-122"/>
                <a:ea typeface="微软雅黑" pitchFamily="34" charset="-122"/>
              </a:rPr>
              <a:t>他一贯以正统卫道士自居，一再将中西历法问题政治化，企图借助政治力量排斥西洋历学，进而排斥所有西来之人</a:t>
            </a:r>
            <a:endParaRPr lang="zh-CN" altLang="en-US" sz="1600" b="1" dirty="0" smtClean="0">
              <a:latin typeface="微软雅黑" pitchFamily="34" charset="-122"/>
              <a:ea typeface="微软雅黑" pitchFamily="34" charset="-122"/>
            </a:endParaRPr>
          </a:p>
        </p:txBody>
      </p:sp>
      <p:sp>
        <p:nvSpPr>
          <p:cNvPr id="38" name="左大括号 37"/>
          <p:cNvSpPr/>
          <p:nvPr/>
        </p:nvSpPr>
        <p:spPr>
          <a:xfrm>
            <a:off x="2987824" y="1563638"/>
            <a:ext cx="288032" cy="2016224"/>
          </a:xfrm>
          <a:prstGeom prst="leftBrace">
            <a:avLst/>
          </a:prstGeom>
          <a:ln w="19050">
            <a:solidFill>
              <a:srgbClr val="04AED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sp>
        <p:nvSpPr>
          <p:cNvPr id="34818" name="13 CuadroTexto"/>
          <p:cNvSpPr txBox="1">
            <a:spLocks noChangeArrowheads="1"/>
          </p:cNvSpPr>
          <p:nvPr/>
        </p:nvSpPr>
        <p:spPr bwMode="auto">
          <a:xfrm>
            <a:off x="8250238" y="4816475"/>
            <a:ext cx="341312"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cxnSp>
        <p:nvCxnSpPr>
          <p:cNvPr id="70" name="直接连接符 69"/>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4820"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34821" name="TextBox 5"/>
          <p:cNvSpPr txBox="1">
            <a:spLocks noChangeArrowheads="1"/>
          </p:cNvSpPr>
          <p:nvPr/>
        </p:nvSpPr>
        <p:spPr bwMode="auto">
          <a:xfrm>
            <a:off x="179388" y="123825"/>
            <a:ext cx="8012112" cy="1041311"/>
          </a:xfrm>
          <a:prstGeom prst="rect">
            <a:avLst/>
          </a:prstGeom>
          <a:noFill/>
          <a:ln w="9525">
            <a:noFill/>
            <a:miter lim="800000"/>
            <a:headEnd/>
            <a:tailEnd/>
          </a:ln>
        </p:spPr>
        <p:txBody>
          <a:bodyPr>
            <a:spAutoFit/>
          </a:bodyPr>
          <a:lstStyle/>
          <a:p>
            <a:r>
              <a:rPr lang="zh-CN" altLang="en-US" sz="2000" b="1" dirty="0">
                <a:latin typeface="微软雅黑" pitchFamily="34" charset="-122"/>
                <a:ea typeface="微软雅黑" pitchFamily="34" charset="-122"/>
              </a:rPr>
              <a:t>第一节   明清时期中西关系的时代背景</a:t>
            </a:r>
            <a:endParaRPr lang="en-US" altLang="zh-CN" sz="2000" dirty="0">
              <a:latin typeface="微软雅黑" pitchFamily="34" charset="-122"/>
              <a:ea typeface="微软雅黑" pitchFamily="34" charset="-122"/>
            </a:endParaRPr>
          </a:p>
          <a:p>
            <a:endParaRPr lang="en-US" altLang="zh-CN" sz="2000" dirty="0"/>
          </a:p>
          <a:p>
            <a:pPr>
              <a:lnSpc>
                <a:spcPts val="2563"/>
              </a:lnSpc>
            </a:pPr>
            <a:endParaRPr lang="en-US" altLang="zh-CN" sz="2000" b="1" dirty="0">
              <a:latin typeface="微软雅黑"/>
              <a:ea typeface="微软雅黑"/>
              <a:cs typeface="微软雅黑"/>
            </a:endParaRPr>
          </a:p>
        </p:txBody>
      </p:sp>
      <p:sp>
        <p:nvSpPr>
          <p:cNvPr id="34822" name="Rectangle 7"/>
          <p:cNvSpPr>
            <a:spLocks noChangeArrowheads="1"/>
          </p:cNvSpPr>
          <p:nvPr/>
        </p:nvSpPr>
        <p:spPr bwMode="auto">
          <a:xfrm>
            <a:off x="2124075" y="185102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34823" name="Rectangle 7"/>
          <p:cNvSpPr>
            <a:spLocks noChangeArrowheads="1"/>
          </p:cNvSpPr>
          <p:nvPr/>
        </p:nvSpPr>
        <p:spPr bwMode="auto">
          <a:xfrm>
            <a:off x="2195513" y="3651250"/>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34824" name="Rectangle 7"/>
          <p:cNvSpPr>
            <a:spLocks noChangeArrowheads="1"/>
          </p:cNvSpPr>
          <p:nvPr/>
        </p:nvSpPr>
        <p:spPr bwMode="auto">
          <a:xfrm flipH="1">
            <a:off x="2339975" y="1058863"/>
            <a:ext cx="71438" cy="1468437"/>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34825" name="Rectangle 7"/>
          <p:cNvSpPr>
            <a:spLocks noChangeArrowheads="1"/>
          </p:cNvSpPr>
          <p:nvPr/>
        </p:nvSpPr>
        <p:spPr bwMode="auto">
          <a:xfrm flipH="1">
            <a:off x="2339975" y="2787650"/>
            <a:ext cx="71438" cy="16843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95" name="直接连接符 94"/>
          <p:cNvCxnSpPr/>
          <p:nvPr/>
        </p:nvCxnSpPr>
        <p:spPr>
          <a:xfrm rot="10800000">
            <a:off x="2411413" y="1779588"/>
            <a:ext cx="43926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rot="10800000">
            <a:off x="2411413" y="3508375"/>
            <a:ext cx="6408737"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rot="10800000">
            <a:off x="2411413" y="3940175"/>
            <a:ext cx="63373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rot="10800000">
            <a:off x="2411413" y="4371975"/>
            <a:ext cx="63373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rot="10800000">
            <a:off x="2411413" y="2355850"/>
            <a:ext cx="4354512" cy="158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 name="直接连接符 94"/>
          <p:cNvCxnSpPr/>
          <p:nvPr/>
        </p:nvCxnSpPr>
        <p:spPr>
          <a:xfrm rot="10800000">
            <a:off x="2411413" y="3076575"/>
            <a:ext cx="6408737"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34832" name="Picture 9" descr="C:\Users\iamisis\Desktop\MetroStation_2.0_XiaZaiBa\metrostation_by_yankoa-d312tty\PNG\Navigation\blue\MB_0014_world1.png"/>
          <p:cNvPicPr>
            <a:picLocks noChangeAspect="1" noChangeArrowheads="1"/>
          </p:cNvPicPr>
          <p:nvPr/>
        </p:nvPicPr>
        <p:blipFill>
          <a:blip r:embed="rId2" cstate="print"/>
          <a:srcRect/>
          <a:stretch>
            <a:fillRect/>
          </a:stretch>
        </p:blipFill>
        <p:spPr bwMode="auto">
          <a:xfrm>
            <a:off x="7164388" y="195263"/>
            <a:ext cx="1789112" cy="1728787"/>
          </a:xfrm>
          <a:prstGeom prst="rect">
            <a:avLst/>
          </a:prstGeom>
          <a:noFill/>
          <a:ln w="9525">
            <a:noFill/>
            <a:miter lim="800000"/>
            <a:headEnd/>
            <a:tailEnd/>
          </a:ln>
        </p:spPr>
      </p:pic>
      <p:sp>
        <p:nvSpPr>
          <p:cNvPr id="157729" name="Rectangle 33"/>
          <p:cNvSpPr>
            <a:spLocks noChangeArrowheads="1"/>
          </p:cNvSpPr>
          <p:nvPr/>
        </p:nvSpPr>
        <p:spPr bwMode="auto">
          <a:xfrm>
            <a:off x="7740650" y="339725"/>
            <a:ext cx="644525"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a:latin typeface="微软雅黑" pitchFamily="34" charset="-122"/>
                <a:ea typeface="微软雅黑" pitchFamily="34" charset="-122"/>
              </a:rPr>
              <a:t>国内</a:t>
            </a:r>
          </a:p>
        </p:txBody>
      </p:sp>
      <p:sp>
        <p:nvSpPr>
          <p:cNvPr id="157730" name="Rectangle 34"/>
          <p:cNvSpPr>
            <a:spLocks noChangeArrowheads="1"/>
          </p:cNvSpPr>
          <p:nvPr/>
        </p:nvSpPr>
        <p:spPr bwMode="auto">
          <a:xfrm>
            <a:off x="7740650" y="1347788"/>
            <a:ext cx="644525"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a:latin typeface="微软雅黑" pitchFamily="34" charset="-122"/>
                <a:ea typeface="微软雅黑" pitchFamily="34" charset="-122"/>
              </a:rPr>
              <a:t>背景</a:t>
            </a:r>
          </a:p>
        </p:txBody>
      </p:sp>
      <p:sp>
        <p:nvSpPr>
          <p:cNvPr id="34835" name="AutoShape 35"/>
          <p:cNvSpPr>
            <a:spLocks noChangeArrowheads="1"/>
          </p:cNvSpPr>
          <p:nvPr/>
        </p:nvSpPr>
        <p:spPr bwMode="auto">
          <a:xfrm>
            <a:off x="539750" y="1347788"/>
            <a:ext cx="1584325" cy="914400"/>
          </a:xfrm>
          <a:prstGeom prst="roundRect">
            <a:avLst>
              <a:gd name="adj" fmla="val 16667"/>
            </a:avLst>
          </a:prstGeom>
          <a:solidFill>
            <a:srgbClr val="04AEDA"/>
          </a:solidFill>
          <a:ln w="9525">
            <a:noFill/>
            <a:round/>
            <a:headEnd/>
            <a:tailEnd/>
          </a:ln>
          <a:effectLst>
            <a:prstShdw prst="shdw17" dist="17961" dir="2700000">
              <a:srgbClr val="026883"/>
            </a:prstShdw>
          </a:effectLst>
        </p:spPr>
        <p:txBody>
          <a:bodyPr wrap="none" anchor="ctr"/>
          <a:lstStyle/>
          <a:p>
            <a:endParaRPr lang="zh-CN" altLang="en-US"/>
          </a:p>
        </p:txBody>
      </p:sp>
      <p:sp>
        <p:nvSpPr>
          <p:cNvPr id="34836" name="AutoShape 36"/>
          <p:cNvSpPr>
            <a:spLocks noChangeArrowheads="1"/>
          </p:cNvSpPr>
          <p:nvPr/>
        </p:nvSpPr>
        <p:spPr bwMode="auto">
          <a:xfrm>
            <a:off x="611188" y="3148013"/>
            <a:ext cx="1584325" cy="914400"/>
          </a:xfrm>
          <a:prstGeom prst="roundRect">
            <a:avLst>
              <a:gd name="adj" fmla="val 16667"/>
            </a:avLst>
          </a:prstGeom>
          <a:solidFill>
            <a:srgbClr val="04AEDA"/>
          </a:solidFill>
          <a:ln w="9525">
            <a:noFill/>
            <a:round/>
            <a:headEnd/>
            <a:tailEnd/>
          </a:ln>
          <a:effectLst>
            <a:prstShdw prst="shdw17" dist="17961" dir="2700000">
              <a:srgbClr val="026883"/>
            </a:prstShdw>
          </a:effectLst>
        </p:spPr>
        <p:txBody>
          <a:bodyPr wrap="none" anchor="ctr"/>
          <a:lstStyle/>
          <a:p>
            <a:endParaRPr lang="zh-CN" altLang="en-US"/>
          </a:p>
        </p:txBody>
      </p:sp>
      <p:sp>
        <p:nvSpPr>
          <p:cNvPr id="157733" name="Rectangle 37"/>
          <p:cNvSpPr>
            <a:spLocks noChangeArrowheads="1"/>
          </p:cNvSpPr>
          <p:nvPr/>
        </p:nvSpPr>
        <p:spPr bwMode="auto">
          <a:xfrm>
            <a:off x="684213" y="1563688"/>
            <a:ext cx="1335087"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zh-CN" altLang="en-US" b="1" dirty="0">
                <a:solidFill>
                  <a:schemeClr val="bg1"/>
                </a:solidFill>
                <a:latin typeface="微软雅黑" pitchFamily="34" charset="-122"/>
                <a:ea typeface="微软雅黑" pitchFamily="34" charset="-122"/>
              </a:rPr>
              <a:t>中国仍强大</a:t>
            </a:r>
          </a:p>
        </p:txBody>
      </p:sp>
      <p:sp>
        <p:nvSpPr>
          <p:cNvPr id="157734" name="Rectangle 38"/>
          <p:cNvSpPr>
            <a:spLocks noChangeArrowheads="1"/>
          </p:cNvSpPr>
          <p:nvPr/>
        </p:nvSpPr>
        <p:spPr bwMode="auto">
          <a:xfrm>
            <a:off x="755650" y="3363913"/>
            <a:ext cx="1335088"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zh-CN" altLang="en-US" b="1" dirty="0">
                <a:solidFill>
                  <a:schemeClr val="bg1"/>
                </a:solidFill>
                <a:latin typeface="微软雅黑" pitchFamily="34" charset="-122"/>
                <a:ea typeface="微软雅黑" pitchFamily="34" charset="-122"/>
              </a:rPr>
              <a:t>但闭关自守</a:t>
            </a:r>
          </a:p>
        </p:txBody>
      </p:sp>
      <p:sp>
        <p:nvSpPr>
          <p:cNvPr id="157735" name="Rectangle 39"/>
          <p:cNvSpPr>
            <a:spLocks noChangeArrowheads="1"/>
          </p:cNvSpPr>
          <p:nvPr/>
        </p:nvSpPr>
        <p:spPr bwMode="auto">
          <a:xfrm>
            <a:off x="2411413" y="1232466"/>
            <a:ext cx="4896891" cy="60529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nSpc>
                <a:spcPts val="2000"/>
              </a:lnSpc>
              <a:defRPr/>
            </a:pPr>
            <a:r>
              <a:rPr lang="zh-CN" altLang="en-US" sz="1400" b="1" dirty="0" smtClean="0">
                <a:latin typeface="微软雅黑" pitchFamily="34" charset="-122"/>
                <a:ea typeface="微软雅黑" pitchFamily="34" charset="-122"/>
                <a:sym typeface="Wingdings"/>
              </a:rPr>
              <a:t></a:t>
            </a:r>
            <a:r>
              <a:rPr lang="zh-CN" altLang="en-US" sz="1400" b="1" dirty="0" smtClean="0">
                <a:latin typeface="微软雅黑" pitchFamily="34" charset="-122"/>
                <a:ea typeface="微软雅黑" pitchFamily="34" charset="-122"/>
              </a:rPr>
              <a:t>明</a:t>
            </a:r>
            <a:r>
              <a:rPr lang="zh-CN" altLang="en-US" sz="1400" b="1" dirty="0">
                <a:latin typeface="微软雅黑" pitchFamily="34" charset="-122"/>
                <a:ea typeface="微软雅黑" pitchFamily="34" charset="-122"/>
              </a:rPr>
              <a:t>朝前期，政治稳定，经济繁荣；中后</a:t>
            </a:r>
            <a:r>
              <a:rPr lang="zh-CN" altLang="en-US" sz="1400" b="1" dirty="0" smtClean="0">
                <a:latin typeface="微软雅黑" pitchFamily="34" charset="-122"/>
                <a:ea typeface="微软雅黑" pitchFamily="34" charset="-122"/>
              </a:rPr>
              <a:t>期出现资</a:t>
            </a:r>
            <a:r>
              <a:rPr lang="zh-CN" altLang="en-US" sz="1400" b="1" dirty="0">
                <a:latin typeface="微软雅黑" pitchFamily="34" charset="-122"/>
                <a:ea typeface="微软雅黑" pitchFamily="34" charset="-122"/>
              </a:rPr>
              <a:t>本主义</a:t>
            </a:r>
            <a:r>
              <a:rPr lang="zh-CN" altLang="en-US" sz="1400" b="1" dirty="0" smtClean="0">
                <a:latin typeface="微软雅黑" pitchFamily="34" charset="-122"/>
                <a:ea typeface="微软雅黑" pitchFamily="34" charset="-122"/>
              </a:rPr>
              <a:t>萌</a:t>
            </a:r>
            <a:endParaRPr lang="en-US" altLang="zh-CN" sz="1400" b="1" dirty="0" smtClean="0">
              <a:latin typeface="微软雅黑" pitchFamily="34" charset="-122"/>
              <a:ea typeface="微软雅黑" pitchFamily="34" charset="-122"/>
            </a:endParaRPr>
          </a:p>
          <a:p>
            <a:pPr>
              <a:lnSpc>
                <a:spcPts val="2000"/>
              </a:lnSpc>
              <a:defRPr/>
            </a:pPr>
            <a:r>
              <a:rPr lang="en-US" altLang="zh-CN" sz="1400" b="1" dirty="0" smtClean="0">
                <a:latin typeface="微软雅黑" pitchFamily="34" charset="-122"/>
                <a:ea typeface="微软雅黑" pitchFamily="34" charset="-122"/>
              </a:rPr>
              <a:t>   </a:t>
            </a:r>
            <a:r>
              <a:rPr lang="zh-CN" altLang="en-US" sz="1400" b="1" dirty="0" smtClean="0">
                <a:latin typeface="微软雅黑" pitchFamily="34" charset="-122"/>
                <a:ea typeface="微软雅黑" pitchFamily="34" charset="-122"/>
              </a:rPr>
              <a:t> 芽，</a:t>
            </a:r>
            <a:r>
              <a:rPr lang="zh-CN" altLang="en-US" sz="1400" b="1" dirty="0">
                <a:latin typeface="微软雅黑" pitchFamily="34" charset="-122"/>
                <a:ea typeface="微软雅黑" pitchFamily="34" charset="-122"/>
              </a:rPr>
              <a:t>郑和七下西洋声威远扬海外</a:t>
            </a:r>
            <a:r>
              <a:rPr lang="zh-CN" altLang="en-US" sz="1400" b="1" dirty="0" smtClean="0">
                <a:latin typeface="微软雅黑" pitchFamily="34" charset="-122"/>
                <a:ea typeface="微软雅黑" pitchFamily="34" charset="-122"/>
              </a:rPr>
              <a:t>，直至明</a:t>
            </a:r>
            <a:r>
              <a:rPr lang="zh-CN" altLang="en-US" sz="1400" b="1" dirty="0">
                <a:latin typeface="微软雅黑" pitchFamily="34" charset="-122"/>
                <a:ea typeface="微软雅黑" pitchFamily="34" charset="-122"/>
              </a:rPr>
              <a:t>末国威仍很显赫</a:t>
            </a:r>
            <a:r>
              <a:rPr lang="zh-CN" altLang="en-US" sz="1400" dirty="0">
                <a:latin typeface="微软雅黑" pitchFamily="34" charset="-122"/>
                <a:ea typeface="微软雅黑" pitchFamily="34" charset="-122"/>
              </a:rPr>
              <a:t> </a:t>
            </a:r>
          </a:p>
        </p:txBody>
      </p:sp>
      <p:sp>
        <p:nvSpPr>
          <p:cNvPr id="157736" name="Rectangle 40"/>
          <p:cNvSpPr>
            <a:spLocks noChangeArrowheads="1"/>
          </p:cNvSpPr>
          <p:nvPr/>
        </p:nvSpPr>
        <p:spPr bwMode="auto">
          <a:xfrm>
            <a:off x="2411760" y="1817849"/>
            <a:ext cx="4896544" cy="58387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nSpc>
                <a:spcPts val="2000"/>
              </a:lnSpc>
              <a:defRPr/>
            </a:pPr>
            <a:r>
              <a:rPr lang="zh-CN" altLang="en-US" sz="1400" b="1" dirty="0" smtClean="0">
                <a:latin typeface="微软雅黑" pitchFamily="34" charset="-122"/>
                <a:ea typeface="微软雅黑" pitchFamily="34" charset="-122"/>
                <a:sym typeface="Wingdings"/>
              </a:rPr>
              <a:t></a:t>
            </a:r>
            <a:r>
              <a:rPr lang="zh-CN" altLang="en-US" sz="1400" b="1" dirty="0" smtClean="0">
                <a:latin typeface="微软雅黑" pitchFamily="34" charset="-122"/>
                <a:ea typeface="微软雅黑" pitchFamily="34" charset="-122"/>
              </a:rPr>
              <a:t>清</a:t>
            </a:r>
            <a:r>
              <a:rPr lang="zh-CN" altLang="en-US" sz="1400" b="1" dirty="0">
                <a:latin typeface="微软雅黑" pitchFamily="34" charset="-122"/>
                <a:ea typeface="微软雅黑" pitchFamily="34" charset="-122"/>
              </a:rPr>
              <a:t>朝前期，农业、手工业长足的发展，商业繁</a:t>
            </a:r>
            <a:r>
              <a:rPr lang="zh-CN" altLang="en-US" sz="1400" b="1" dirty="0" smtClean="0">
                <a:latin typeface="微软雅黑" pitchFamily="34" charset="-122"/>
                <a:ea typeface="微软雅黑" pitchFamily="34" charset="-122"/>
              </a:rPr>
              <a:t>荣。直到清</a:t>
            </a:r>
            <a:endParaRPr lang="en-US" altLang="zh-CN" sz="1400" b="1" dirty="0" smtClean="0">
              <a:latin typeface="微软雅黑" pitchFamily="34" charset="-122"/>
              <a:ea typeface="微软雅黑" pitchFamily="34" charset="-122"/>
            </a:endParaRPr>
          </a:p>
          <a:p>
            <a:pPr>
              <a:lnSpc>
                <a:spcPts val="2000"/>
              </a:lnSpc>
              <a:defRPr/>
            </a:pPr>
            <a:r>
              <a:rPr lang="en-US" altLang="zh-CN" sz="1400" b="1" dirty="0" smtClean="0">
                <a:latin typeface="微软雅黑" pitchFamily="34" charset="-122"/>
                <a:ea typeface="微软雅黑" pitchFamily="34" charset="-122"/>
              </a:rPr>
              <a:t>   </a:t>
            </a:r>
            <a:r>
              <a:rPr lang="zh-CN" altLang="en-US" sz="1400" b="1" dirty="0" smtClean="0">
                <a:latin typeface="微软雅黑" pitchFamily="34" charset="-122"/>
                <a:ea typeface="微软雅黑" pitchFamily="34" charset="-122"/>
              </a:rPr>
              <a:t> 朝中期，中国依然是亚洲最强大的国家 </a:t>
            </a:r>
            <a:endParaRPr lang="zh-CN" altLang="en-US" sz="1400" b="1" dirty="0">
              <a:latin typeface="微软雅黑" pitchFamily="34" charset="-122"/>
              <a:ea typeface="微软雅黑" pitchFamily="34" charset="-122"/>
            </a:endParaRPr>
          </a:p>
        </p:txBody>
      </p:sp>
      <p:sp>
        <p:nvSpPr>
          <p:cNvPr id="157738" name="Rectangle 42"/>
          <p:cNvSpPr>
            <a:spLocks noChangeArrowheads="1"/>
          </p:cNvSpPr>
          <p:nvPr/>
        </p:nvSpPr>
        <p:spPr bwMode="auto">
          <a:xfrm>
            <a:off x="2411760" y="2786162"/>
            <a:ext cx="6598228"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defRPr/>
            </a:pPr>
            <a:r>
              <a:rPr lang="zh-CN" altLang="en-US" sz="1400" b="1" dirty="0" smtClean="0">
                <a:latin typeface="微软雅黑" pitchFamily="34" charset="-122"/>
                <a:ea typeface="微软雅黑" pitchFamily="34" charset="-122"/>
                <a:sym typeface="Wingdings"/>
              </a:rPr>
              <a:t></a:t>
            </a:r>
            <a:r>
              <a:rPr lang="zh-CN" altLang="en-US" sz="1400" b="1" dirty="0" smtClean="0">
                <a:latin typeface="微软雅黑" pitchFamily="34" charset="-122"/>
                <a:ea typeface="微软雅黑" pitchFamily="34" charset="-122"/>
              </a:rPr>
              <a:t>明末实行海禁政策，</a:t>
            </a:r>
            <a:r>
              <a:rPr lang="zh-CN" altLang="en-US" sz="1400" b="1" dirty="0">
                <a:latin typeface="微软雅黑" pitchFamily="34" charset="-122"/>
                <a:ea typeface="微软雅黑" pitchFamily="34" charset="-122"/>
              </a:rPr>
              <a:t>不准外国人居留境内，只准每年在广州通商两次</a:t>
            </a:r>
          </a:p>
        </p:txBody>
      </p:sp>
      <p:sp>
        <p:nvSpPr>
          <p:cNvPr id="157739" name="Rectangle 43"/>
          <p:cNvSpPr>
            <a:spLocks noChangeArrowheads="1"/>
          </p:cNvSpPr>
          <p:nvPr/>
        </p:nvSpPr>
        <p:spPr bwMode="auto">
          <a:xfrm>
            <a:off x="2411413" y="3217962"/>
            <a:ext cx="4886274"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zh-CN" altLang="en-US" sz="1400" b="1" dirty="0" smtClean="0">
                <a:latin typeface="微软雅黑" pitchFamily="34" charset="-122"/>
                <a:ea typeface="微软雅黑" pitchFamily="34" charset="-122"/>
                <a:sym typeface="Wingdings"/>
              </a:rPr>
              <a:t></a:t>
            </a:r>
            <a:r>
              <a:rPr lang="zh-CN" altLang="en-US" sz="1400" b="1" dirty="0" smtClean="0">
                <a:latin typeface="微软雅黑" pitchFamily="34" charset="-122"/>
                <a:ea typeface="微软雅黑" pitchFamily="34" charset="-122"/>
              </a:rPr>
              <a:t>清</a:t>
            </a:r>
            <a:r>
              <a:rPr lang="zh-CN" altLang="en-US" sz="1400" b="1" dirty="0">
                <a:latin typeface="微软雅黑" pitchFamily="34" charset="-122"/>
                <a:ea typeface="微软雅黑" pitchFamily="34" charset="-122"/>
              </a:rPr>
              <a:t>顺治时，对内严禁百姓下海，对外通商口岸仅澳门一地 </a:t>
            </a:r>
          </a:p>
        </p:txBody>
      </p:sp>
      <p:sp>
        <p:nvSpPr>
          <p:cNvPr id="157740" name="Rectangle 44"/>
          <p:cNvSpPr>
            <a:spLocks noChangeArrowheads="1"/>
          </p:cNvSpPr>
          <p:nvPr/>
        </p:nvSpPr>
        <p:spPr bwMode="auto">
          <a:xfrm>
            <a:off x="2411413" y="3644900"/>
            <a:ext cx="6584950" cy="30480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zh-CN" altLang="en-US" sz="1400" b="1" dirty="0" smtClean="0">
                <a:latin typeface="微软雅黑" pitchFamily="34" charset="-122"/>
                <a:ea typeface="微软雅黑" pitchFamily="34" charset="-122"/>
                <a:sym typeface="Wingdings"/>
              </a:rPr>
              <a:t></a:t>
            </a:r>
            <a:r>
              <a:rPr lang="zh-CN" altLang="en-US" sz="1400" b="1" dirty="0" smtClean="0">
                <a:latin typeface="微软雅黑" pitchFamily="34" charset="-122"/>
                <a:ea typeface="微软雅黑" pitchFamily="34" charset="-122"/>
              </a:rPr>
              <a:t>康</a:t>
            </a:r>
            <a:r>
              <a:rPr lang="zh-CN" altLang="en-US" sz="1400" b="1" dirty="0">
                <a:latin typeface="微软雅黑" pitchFamily="34" charset="-122"/>
                <a:ea typeface="微软雅黑" pitchFamily="34" charset="-122"/>
              </a:rPr>
              <a:t>熙时曾一度开禁，但在闽粤各关皆设正副监督一人盘检外商，允许后方准贸易</a:t>
            </a:r>
          </a:p>
        </p:txBody>
      </p:sp>
      <p:sp>
        <p:nvSpPr>
          <p:cNvPr id="73758" name="Rectangle 30"/>
          <p:cNvSpPr>
            <a:spLocks noChangeArrowheads="1"/>
          </p:cNvSpPr>
          <p:nvPr/>
        </p:nvSpPr>
        <p:spPr bwMode="auto">
          <a:xfrm>
            <a:off x="2411760" y="4083150"/>
            <a:ext cx="6609852"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defRPr/>
            </a:pPr>
            <a:r>
              <a:rPr lang="zh-CN" altLang="en-US" sz="1400" b="1" dirty="0" smtClean="0">
                <a:latin typeface="微软雅黑" pitchFamily="34" charset="-122"/>
                <a:ea typeface="微软雅黑" pitchFamily="34" charset="-122"/>
                <a:sym typeface="Wingdings"/>
              </a:rPr>
              <a:t></a:t>
            </a:r>
            <a:r>
              <a:rPr lang="zh-CN" altLang="en-US" sz="1400" b="1" dirty="0" smtClean="0">
                <a:latin typeface="微软雅黑" pitchFamily="34" charset="-122"/>
                <a:ea typeface="微软雅黑" pitchFamily="34" charset="-122"/>
              </a:rPr>
              <a:t>乾</a:t>
            </a:r>
            <a:r>
              <a:rPr lang="zh-CN" altLang="en-US" sz="1400" b="1" dirty="0">
                <a:latin typeface="微软雅黑" pitchFamily="34" charset="-122"/>
                <a:ea typeface="微软雅黑" pitchFamily="34" charset="-122"/>
              </a:rPr>
              <a:t>隆时传谕外国商人</a:t>
            </a:r>
            <a:r>
              <a:rPr lang="zh-CN" altLang="en-US" sz="1400" b="1" dirty="0" smtClean="0">
                <a:latin typeface="微软雅黑" pitchFamily="34" charset="-122"/>
                <a:ea typeface="微软雅黑" pitchFamily="34" charset="-122"/>
              </a:rPr>
              <a:t>，只</a:t>
            </a:r>
            <a:r>
              <a:rPr lang="zh-CN" altLang="en-US" sz="1400" b="1" dirty="0">
                <a:latin typeface="微软雅黑" pitchFamily="34" charset="-122"/>
                <a:ea typeface="微软雅黑" pitchFamily="34" charset="-122"/>
              </a:rPr>
              <a:t>准在广州一口通商，对外商也有很多限制 </a:t>
            </a:r>
          </a:p>
        </p:txBody>
      </p:sp>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extBox 5"/>
          <p:cNvSpPr txBox="1">
            <a:spLocks noChangeArrowheads="1"/>
          </p:cNvSpPr>
          <p:nvPr/>
        </p:nvSpPr>
        <p:spPr bwMode="auto">
          <a:xfrm>
            <a:off x="179512" y="193675"/>
            <a:ext cx="8750176" cy="1426031"/>
          </a:xfrm>
          <a:prstGeom prst="rect">
            <a:avLst/>
          </a:prstGeom>
          <a:noFill/>
          <a:ln w="9525">
            <a:noFill/>
            <a:miter lim="800000"/>
            <a:headEnd/>
            <a:tailEnd/>
          </a:ln>
        </p:spPr>
        <p:txBody>
          <a:bodyPr wrap="square">
            <a:spAutoFit/>
          </a:bodyPr>
          <a:lstStyle/>
          <a:p>
            <a:pPr>
              <a:lnSpc>
                <a:spcPts val="2563"/>
              </a:lnSpc>
            </a:pPr>
            <a:r>
              <a:rPr lang="zh-CN" altLang="en-US" sz="2400" b="1" dirty="0">
                <a:latin typeface="微软雅黑"/>
                <a:ea typeface="微软雅黑"/>
                <a:cs typeface="微软雅黑"/>
              </a:rPr>
              <a:t>第四节  </a:t>
            </a:r>
            <a:r>
              <a:rPr lang="en-US" sz="2400" b="1" dirty="0">
                <a:latin typeface="Calibri" pitchFamily="34" charset="0"/>
              </a:rPr>
              <a:t> </a:t>
            </a:r>
            <a:r>
              <a:rPr lang="zh-CN" altLang="en-US" sz="2400" b="1" dirty="0">
                <a:latin typeface="微软雅黑"/>
                <a:ea typeface="微软雅黑"/>
                <a:cs typeface="微软雅黑"/>
              </a:rPr>
              <a:t>中西文化的较量（撞击）</a:t>
            </a:r>
            <a:endParaRPr lang="en-US" altLang="zh-CN" sz="2400" b="1" dirty="0">
              <a:latin typeface="微软雅黑"/>
              <a:ea typeface="微软雅黑"/>
              <a:cs typeface="微软雅黑"/>
            </a:endParaRPr>
          </a:p>
          <a:p>
            <a:pPr>
              <a:lnSpc>
                <a:spcPts val="2563"/>
              </a:lnSpc>
            </a:pPr>
            <a:endParaRPr lang="en-US" altLang="zh-CN" sz="2000" dirty="0">
              <a:latin typeface="微软雅黑"/>
              <a:ea typeface="微软雅黑"/>
              <a:cs typeface="微软雅黑"/>
            </a:endParaRPr>
          </a:p>
          <a:p>
            <a:pPr>
              <a:lnSpc>
                <a:spcPts val="2563"/>
              </a:lnSpc>
            </a:pPr>
            <a:endParaRPr lang="en-US" altLang="zh-CN" sz="2000" dirty="0">
              <a:latin typeface="微软雅黑"/>
              <a:ea typeface="微软雅黑"/>
              <a:cs typeface="微软雅黑"/>
            </a:endParaRPr>
          </a:p>
          <a:p>
            <a:pPr eaLnBrk="0" hangingPunct="0">
              <a:lnSpc>
                <a:spcPts val="2600"/>
              </a:lnSpc>
            </a:pPr>
            <a:r>
              <a:rPr lang="zh-CN" altLang="en-US" sz="1600" dirty="0">
                <a:latin typeface="微软雅黑"/>
                <a:ea typeface="微软雅黑"/>
                <a:cs typeface="微软雅黑"/>
              </a:rPr>
              <a:t>                                               </a:t>
            </a:r>
            <a:endParaRPr lang="en-US" altLang="zh-CN" sz="1600" dirty="0">
              <a:latin typeface="微软雅黑"/>
              <a:ea typeface="微软雅黑"/>
              <a:cs typeface="微软雅黑"/>
            </a:endParaRPr>
          </a:p>
        </p:txBody>
      </p:sp>
      <p:sp>
        <p:nvSpPr>
          <p:cNvPr id="173058"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39" name="直接连接符 38"/>
          <p:cNvCxnSpPr/>
          <p:nvPr/>
        </p:nvCxnSpPr>
        <p:spPr>
          <a:xfrm flipH="1">
            <a:off x="214313" y="571500"/>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内容占位符 2"/>
          <p:cNvSpPr txBox="1">
            <a:spLocks/>
          </p:cNvSpPr>
          <p:nvPr/>
        </p:nvSpPr>
        <p:spPr>
          <a:xfrm>
            <a:off x="2627313" y="1058863"/>
            <a:ext cx="5715000" cy="1500187"/>
          </a:xfrm>
          <a:prstGeom prst="rect">
            <a:avLst/>
          </a:prstGeom>
        </p:spPr>
        <p:txBody>
          <a:bodyPr anchor="b">
            <a:normAutofit fontScale="25000" lnSpcReduction="20000"/>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r>
              <a:rPr lang="en-US" altLang="zh-CN" sz="5600" dirty="0">
                <a:latin typeface="微软雅黑" pitchFamily="34" charset="-122"/>
                <a:ea typeface="微软雅黑" pitchFamily="34" charset="-122"/>
              </a:rPr>
              <a:t> </a:t>
            </a:r>
            <a:endParaRPr lang="en-US" altLang="zh-CN" sz="4800" b="1"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r>
              <a:rPr lang="en-US" altLang="zh-CN" dirty="0">
                <a:solidFill>
                  <a:schemeClr val="tx1">
                    <a:tint val="75000"/>
                  </a:schemeClr>
                </a:solidFill>
                <a:latin typeface="微软雅黑" pitchFamily="34" charset="-122"/>
                <a:ea typeface="微软雅黑" pitchFamily="34" charset="-122"/>
              </a:rPr>
              <a:t> </a:t>
            </a:r>
            <a:endParaRPr lang="zh-CN" altLang="en-US" dirty="0">
              <a:solidFill>
                <a:schemeClr val="tx1">
                  <a:tint val="75000"/>
                </a:schemeClr>
              </a:solidFill>
              <a:latin typeface="微软雅黑" pitchFamily="34" charset="-122"/>
              <a:ea typeface="微软雅黑" pitchFamily="34" charset="-122"/>
            </a:endParaRPr>
          </a:p>
        </p:txBody>
      </p:sp>
      <p:sp>
        <p:nvSpPr>
          <p:cNvPr id="15" name="内容占位符 2"/>
          <p:cNvSpPr txBox="1">
            <a:spLocks/>
          </p:cNvSpPr>
          <p:nvPr/>
        </p:nvSpPr>
        <p:spPr>
          <a:xfrm>
            <a:off x="2714625" y="571500"/>
            <a:ext cx="5715000" cy="3500438"/>
          </a:xfrm>
          <a:prstGeom prst="rect">
            <a:avLst/>
          </a:prstGeom>
        </p:spPr>
        <p:txBody>
          <a:bodyPr anchor="b">
            <a:normAutofit/>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endParaRPr lang="zh-CN" altLang="en-US" dirty="0">
              <a:solidFill>
                <a:schemeClr val="tx1">
                  <a:tint val="75000"/>
                </a:schemeClr>
              </a:solidFill>
              <a:latin typeface="微软雅黑" pitchFamily="34" charset="-122"/>
              <a:ea typeface="微软雅黑" pitchFamily="34" charset="-122"/>
            </a:endParaRPr>
          </a:p>
        </p:txBody>
      </p:sp>
      <p:sp>
        <p:nvSpPr>
          <p:cNvPr id="24" name="Oval 27"/>
          <p:cNvSpPr>
            <a:spLocks noChangeArrowheads="1"/>
          </p:cNvSpPr>
          <p:nvPr/>
        </p:nvSpPr>
        <p:spPr bwMode="gray">
          <a:xfrm>
            <a:off x="928688" y="1785938"/>
            <a:ext cx="1428750" cy="1428750"/>
          </a:xfrm>
          <a:prstGeom prst="ellipse">
            <a:avLst/>
          </a:prstGeom>
          <a:solidFill>
            <a:schemeClr val="bg1"/>
          </a:solidFill>
          <a:ln w="38100" algn="ctr">
            <a:solidFill>
              <a:srgbClr val="F8F8F8">
                <a:alpha val="79999"/>
              </a:srgbClr>
            </a:solidFill>
            <a:round/>
            <a:headEnd/>
            <a:tailEnd/>
          </a:ln>
        </p:spPr>
        <p:txBody>
          <a:bodyPr wrap="none" anchor="ctr"/>
          <a:lstStyle/>
          <a:p>
            <a:pPr algn="ctr"/>
            <a:r>
              <a:rPr lang="zh-CN" altLang="en-US" sz="8000">
                <a:latin typeface="Calibri" pitchFamily="34" charset="0"/>
              </a:rPr>
              <a:t>  </a:t>
            </a:r>
            <a:endParaRPr lang="zh-CN" altLang="en-US" sz="8000">
              <a:solidFill>
                <a:srgbClr val="04AEDA"/>
              </a:solidFill>
              <a:latin typeface="Calibri" pitchFamily="34" charset="0"/>
            </a:endParaRPr>
          </a:p>
        </p:txBody>
      </p:sp>
      <p:sp>
        <p:nvSpPr>
          <p:cNvPr id="28" name="横卷形 27"/>
          <p:cNvSpPr/>
          <p:nvPr/>
        </p:nvSpPr>
        <p:spPr>
          <a:xfrm>
            <a:off x="2987824" y="699542"/>
            <a:ext cx="1285875" cy="642938"/>
          </a:xfrm>
          <a:prstGeom prst="horizontalScroll">
            <a:avLst/>
          </a:prstGeom>
          <a:solidFill>
            <a:srgbClr val="04AE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smtClean="0">
                <a:solidFill>
                  <a:schemeClr val="tx1"/>
                </a:solidFill>
                <a:latin typeface="微软雅黑" charset="-122"/>
                <a:ea typeface="微软雅黑" charset="-122"/>
              </a:rPr>
              <a:t>词汇</a:t>
            </a:r>
            <a:endParaRPr lang="zh-CN" altLang="en-US" b="1" dirty="0">
              <a:solidFill>
                <a:schemeClr val="tx1"/>
              </a:solidFill>
              <a:latin typeface="微软雅黑" charset="-122"/>
              <a:ea typeface="微软雅黑" charset="-122"/>
            </a:endParaRPr>
          </a:p>
        </p:txBody>
      </p:sp>
      <p:sp>
        <p:nvSpPr>
          <p:cNvPr id="31" name="横卷形 30"/>
          <p:cNvSpPr/>
          <p:nvPr/>
        </p:nvSpPr>
        <p:spPr>
          <a:xfrm>
            <a:off x="2987824" y="2139702"/>
            <a:ext cx="1285875" cy="642938"/>
          </a:xfrm>
          <a:prstGeom prst="horizontalScroll">
            <a:avLst/>
          </a:prstGeom>
          <a:solidFill>
            <a:srgbClr val="04AE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smtClean="0">
                <a:solidFill>
                  <a:schemeClr val="tx1"/>
                </a:solidFill>
                <a:latin typeface="微软雅黑" charset="-122"/>
                <a:ea typeface="微软雅黑" charset="-122"/>
              </a:rPr>
              <a:t>内容</a:t>
            </a:r>
            <a:endParaRPr lang="zh-CN" altLang="en-US" b="1" dirty="0">
              <a:solidFill>
                <a:schemeClr val="tx1"/>
              </a:solidFill>
              <a:latin typeface="微软雅黑" charset="-122"/>
              <a:ea typeface="微软雅黑" charset="-122"/>
            </a:endParaRPr>
          </a:p>
        </p:txBody>
      </p:sp>
      <p:cxnSp>
        <p:nvCxnSpPr>
          <p:cNvPr id="32" name="直接连接符 31"/>
          <p:cNvCxnSpPr/>
          <p:nvPr/>
        </p:nvCxnSpPr>
        <p:spPr>
          <a:xfrm>
            <a:off x="4283968" y="2067694"/>
            <a:ext cx="4608512"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4283968" y="4371950"/>
            <a:ext cx="4608512"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47" name="矩形 46"/>
          <p:cNvSpPr>
            <a:spLocks noChangeArrowheads="1"/>
          </p:cNvSpPr>
          <p:nvPr/>
        </p:nvSpPr>
        <p:spPr bwMode="auto">
          <a:xfrm>
            <a:off x="4572000" y="915988"/>
            <a:ext cx="4357688" cy="366712"/>
          </a:xfrm>
          <a:prstGeom prst="rect">
            <a:avLst/>
          </a:prstGeom>
          <a:noFill/>
          <a:ln w="9525">
            <a:noFill/>
            <a:miter lim="800000"/>
            <a:headEnd/>
            <a:tailEnd/>
          </a:ln>
        </p:spPr>
        <p:txBody>
          <a:bodyPr>
            <a:spAutoFit/>
          </a:bodyPr>
          <a:lstStyle/>
          <a:p>
            <a:r>
              <a:rPr lang="zh-CN" altLang="en-US">
                <a:latin typeface="微软雅黑"/>
                <a:ea typeface="微软雅黑"/>
                <a:cs typeface="微软雅黑"/>
              </a:rPr>
              <a:t>     </a:t>
            </a:r>
          </a:p>
        </p:txBody>
      </p:sp>
      <p:sp>
        <p:nvSpPr>
          <p:cNvPr id="173068" name="Rectangle 1"/>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173069"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173070" name="Rectangle 5"/>
          <p:cNvSpPr>
            <a:spLocks noChangeArrowheads="1"/>
          </p:cNvSpPr>
          <p:nvPr/>
        </p:nvSpPr>
        <p:spPr bwMode="auto">
          <a:xfrm>
            <a:off x="428625" y="1428750"/>
            <a:ext cx="184150" cy="369888"/>
          </a:xfrm>
          <a:prstGeom prst="rect">
            <a:avLst/>
          </a:prstGeom>
          <a:noFill/>
          <a:ln w="9525">
            <a:noFill/>
            <a:miter lim="800000"/>
            <a:headEnd/>
            <a:tailEnd/>
          </a:ln>
        </p:spPr>
        <p:txBody>
          <a:bodyPr wrap="none" anchor="ctr">
            <a:spAutoFit/>
          </a:bodyPr>
          <a:lstStyle/>
          <a:p>
            <a:endParaRPr lang="zh-CN" altLang="zh-CN"/>
          </a:p>
        </p:txBody>
      </p:sp>
      <p:sp>
        <p:nvSpPr>
          <p:cNvPr id="173071" name="矩形 24"/>
          <p:cNvSpPr>
            <a:spLocks noChangeArrowheads="1"/>
          </p:cNvSpPr>
          <p:nvPr/>
        </p:nvSpPr>
        <p:spPr bwMode="auto">
          <a:xfrm>
            <a:off x="395536" y="699542"/>
            <a:ext cx="1857375" cy="701675"/>
          </a:xfrm>
          <a:prstGeom prst="rect">
            <a:avLst/>
          </a:prstGeom>
          <a:noFill/>
          <a:ln w="9525">
            <a:noFill/>
            <a:miter lim="800000"/>
            <a:headEnd/>
            <a:tailEnd/>
          </a:ln>
        </p:spPr>
        <p:txBody>
          <a:bodyPr>
            <a:spAutoFit/>
          </a:bodyPr>
          <a:lstStyle/>
          <a:p>
            <a:r>
              <a:rPr lang="en-US" altLang="zh-CN" sz="2000" b="1" dirty="0" smtClean="0">
                <a:latin typeface="微软雅黑"/>
                <a:ea typeface="微软雅黑"/>
                <a:cs typeface="微软雅黑"/>
                <a:sym typeface="Wingdings"/>
              </a:rPr>
              <a:t> </a:t>
            </a:r>
            <a:r>
              <a:rPr lang="zh-CN" altLang="en-US" sz="2000" b="1" dirty="0" smtClean="0">
                <a:latin typeface="微软雅黑"/>
                <a:ea typeface="微软雅黑"/>
                <a:cs typeface="微软雅黑"/>
              </a:rPr>
              <a:t>礼</a:t>
            </a:r>
            <a:r>
              <a:rPr lang="zh-CN" altLang="en-US" sz="2000" b="1" dirty="0">
                <a:latin typeface="微软雅黑"/>
                <a:ea typeface="微软雅黑"/>
                <a:cs typeface="微软雅黑"/>
              </a:rPr>
              <a:t>仪之争</a:t>
            </a:r>
          </a:p>
          <a:p>
            <a:endParaRPr lang="zh-CN" altLang="en-US" sz="2000" dirty="0">
              <a:latin typeface="Calibri" pitchFamily="34" charset="0"/>
            </a:endParaRPr>
          </a:p>
        </p:txBody>
      </p:sp>
      <p:pic>
        <p:nvPicPr>
          <p:cNvPr id="27" name="Picture 2"/>
          <p:cNvPicPr>
            <a:picLocks noChangeAspect="1" noChangeArrowheads="1"/>
          </p:cNvPicPr>
          <p:nvPr/>
        </p:nvPicPr>
        <p:blipFill>
          <a:blip r:embed="rId3" cstate="print"/>
          <a:srcRect/>
          <a:stretch>
            <a:fillRect/>
          </a:stretch>
        </p:blipFill>
        <p:spPr bwMode="auto">
          <a:xfrm>
            <a:off x="611188" y="2066925"/>
            <a:ext cx="2214562" cy="2143125"/>
          </a:xfrm>
          <a:prstGeom prst="rect">
            <a:avLst/>
          </a:prstGeom>
          <a:noFill/>
          <a:ln w="9525">
            <a:noFill/>
            <a:miter lim="800000"/>
            <a:headEnd/>
            <a:tailEnd/>
          </a:ln>
        </p:spPr>
      </p:pic>
      <p:sp>
        <p:nvSpPr>
          <p:cNvPr id="34" name="Oval 27"/>
          <p:cNvSpPr>
            <a:spLocks noChangeArrowheads="1"/>
          </p:cNvSpPr>
          <p:nvPr/>
        </p:nvSpPr>
        <p:spPr bwMode="gray">
          <a:xfrm>
            <a:off x="900113" y="2355850"/>
            <a:ext cx="1643062" cy="1571625"/>
          </a:xfrm>
          <a:prstGeom prst="ellipse">
            <a:avLst/>
          </a:prstGeom>
          <a:solidFill>
            <a:schemeClr val="bg1"/>
          </a:solidFill>
          <a:ln w="38100" algn="ctr">
            <a:solidFill>
              <a:srgbClr val="F8F8F8">
                <a:alpha val="79999"/>
              </a:srgbClr>
            </a:solidFill>
            <a:round/>
            <a:headEnd/>
            <a:tailEnd/>
          </a:ln>
        </p:spPr>
        <p:txBody>
          <a:bodyPr wrap="none" anchor="ctr"/>
          <a:lstStyle/>
          <a:p>
            <a:pPr algn="ctr">
              <a:lnSpc>
                <a:spcPct val="150000"/>
              </a:lnSpc>
            </a:pPr>
            <a:endParaRPr lang="en-US" altLang="zh-CN" sz="1600" b="1">
              <a:solidFill>
                <a:srgbClr val="04AEDA"/>
              </a:solidFill>
              <a:latin typeface="微软雅黑"/>
              <a:ea typeface="微软雅黑"/>
              <a:cs typeface="微软雅黑"/>
            </a:endParaRPr>
          </a:p>
          <a:p>
            <a:pPr algn="ctr">
              <a:lnSpc>
                <a:spcPct val="150000"/>
              </a:lnSpc>
            </a:pPr>
            <a:endParaRPr lang="zh-CN" altLang="en-US" sz="1600" b="1">
              <a:solidFill>
                <a:srgbClr val="04AEDA"/>
              </a:solidFill>
              <a:latin typeface="微软雅黑"/>
              <a:ea typeface="微软雅黑"/>
              <a:cs typeface="微软雅黑"/>
            </a:endParaRPr>
          </a:p>
        </p:txBody>
      </p:sp>
      <p:sp>
        <p:nvSpPr>
          <p:cNvPr id="36" name="右箭头 35"/>
          <p:cNvSpPr/>
          <p:nvPr/>
        </p:nvSpPr>
        <p:spPr>
          <a:xfrm>
            <a:off x="900113" y="2787650"/>
            <a:ext cx="857250" cy="714375"/>
          </a:xfrm>
          <a:prstGeom prst="rightArrow">
            <a:avLst/>
          </a:prstGeom>
          <a:solidFill>
            <a:srgbClr val="04AE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0" name="右箭头 39"/>
          <p:cNvSpPr/>
          <p:nvPr/>
        </p:nvSpPr>
        <p:spPr>
          <a:xfrm flipH="1">
            <a:off x="1714500" y="2786063"/>
            <a:ext cx="847725" cy="714375"/>
          </a:xfrm>
          <a:prstGeom prst="rightArrow">
            <a:avLst/>
          </a:prstGeom>
          <a:solidFill>
            <a:srgbClr val="04AE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2057" name="Rectangle 25"/>
          <p:cNvSpPr>
            <a:spLocks noChangeArrowheads="1"/>
          </p:cNvSpPr>
          <p:nvPr/>
        </p:nvSpPr>
        <p:spPr bwMode="auto">
          <a:xfrm>
            <a:off x="1403648" y="2427734"/>
            <a:ext cx="646331"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smtClean="0">
                <a:latin typeface="微软雅黑" pitchFamily="34" charset="-122"/>
                <a:ea typeface="微软雅黑" pitchFamily="34" charset="-122"/>
              </a:rPr>
              <a:t>综述</a:t>
            </a:r>
            <a:endParaRPr lang="zh-CN" altLang="en-US" b="1" dirty="0">
              <a:latin typeface="微软雅黑" pitchFamily="34" charset="-122"/>
              <a:ea typeface="微软雅黑" pitchFamily="34" charset="-122"/>
            </a:endParaRPr>
          </a:p>
        </p:txBody>
      </p:sp>
      <p:sp>
        <p:nvSpPr>
          <p:cNvPr id="172058" name="Rectangle 26"/>
          <p:cNvSpPr>
            <a:spLocks noChangeArrowheads="1"/>
          </p:cNvSpPr>
          <p:nvPr/>
        </p:nvSpPr>
        <p:spPr bwMode="auto">
          <a:xfrm>
            <a:off x="1403648" y="3507854"/>
            <a:ext cx="646331"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smtClean="0">
                <a:latin typeface="微软雅黑" pitchFamily="34" charset="-122"/>
                <a:ea typeface="微软雅黑" pitchFamily="34" charset="-122"/>
              </a:rPr>
              <a:t>综述</a:t>
            </a:r>
            <a:endParaRPr lang="zh-CN" altLang="en-US" b="1" dirty="0">
              <a:latin typeface="微软雅黑" pitchFamily="34" charset="-122"/>
              <a:ea typeface="微软雅黑" pitchFamily="34" charset="-122"/>
            </a:endParaRPr>
          </a:p>
        </p:txBody>
      </p:sp>
      <p:cxnSp>
        <p:nvCxnSpPr>
          <p:cNvPr id="35" name="直接连接符 34"/>
          <p:cNvCxnSpPr/>
          <p:nvPr/>
        </p:nvCxnSpPr>
        <p:spPr>
          <a:xfrm>
            <a:off x="4283968" y="2715766"/>
            <a:ext cx="4608512"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2" name="直接连接符 34"/>
          <p:cNvCxnSpPr/>
          <p:nvPr/>
        </p:nvCxnSpPr>
        <p:spPr>
          <a:xfrm>
            <a:off x="4283968" y="1275606"/>
            <a:ext cx="4214812" cy="1587"/>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4283968" y="915566"/>
            <a:ext cx="4860032" cy="338554"/>
          </a:xfrm>
          <a:prstGeom prst="rect">
            <a:avLst/>
          </a:prstGeom>
        </p:spPr>
        <p:txBody>
          <a:bodyPr wrap="square">
            <a:spAutoFit/>
          </a:bodyPr>
          <a:lstStyle/>
          <a:p>
            <a:r>
              <a:rPr lang="zh-CN" altLang="en-US" sz="1600" b="1" dirty="0" smtClean="0">
                <a:latin typeface="微软雅黑" pitchFamily="34" charset="-122"/>
                <a:ea typeface="微软雅黑" pitchFamily="34" charset="-122"/>
              </a:rPr>
              <a:t>“</a:t>
            </a:r>
            <a:r>
              <a:rPr lang="zh-CN" altLang="zh-CN" sz="1600" b="1" dirty="0" smtClean="0">
                <a:latin typeface="微软雅黑" pitchFamily="34" charset="-122"/>
                <a:ea typeface="微软雅黑" pitchFamily="34" charset="-122"/>
              </a:rPr>
              <a:t>礼仪之争”（</a:t>
            </a:r>
            <a:r>
              <a:rPr lang="en-US" altLang="zh-CN" sz="1600" b="1" dirty="0" smtClean="0">
                <a:latin typeface="微软雅黑" pitchFamily="34" charset="-122"/>
                <a:ea typeface="微软雅黑" pitchFamily="34" charset="-122"/>
              </a:rPr>
              <a:t>Chinese  Rites  Controversy</a:t>
            </a:r>
            <a:r>
              <a:rPr lang="zh-CN" altLang="zh-CN" sz="1600" b="1" dirty="0" smtClean="0">
                <a:latin typeface="微软雅黑" pitchFamily="34" charset="-122"/>
                <a:ea typeface="微软雅黑" pitchFamily="34" charset="-122"/>
              </a:rPr>
              <a:t>）</a:t>
            </a:r>
            <a:endParaRPr lang="zh-CN" altLang="en-US" sz="1600" b="1" dirty="0">
              <a:latin typeface="微软雅黑" pitchFamily="34" charset="-122"/>
              <a:ea typeface="微软雅黑" pitchFamily="34" charset="-122"/>
            </a:endParaRPr>
          </a:p>
        </p:txBody>
      </p:sp>
      <p:sp>
        <p:nvSpPr>
          <p:cNvPr id="37" name="横卷形 36"/>
          <p:cNvSpPr/>
          <p:nvPr/>
        </p:nvSpPr>
        <p:spPr>
          <a:xfrm>
            <a:off x="2987824" y="1491630"/>
            <a:ext cx="1285875" cy="642938"/>
          </a:xfrm>
          <a:prstGeom prst="horizontalScroll">
            <a:avLst/>
          </a:prstGeom>
          <a:solidFill>
            <a:srgbClr val="04AE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smtClean="0">
                <a:solidFill>
                  <a:schemeClr val="tx1"/>
                </a:solidFill>
                <a:latin typeface="微软雅黑" charset="-122"/>
                <a:ea typeface="微软雅黑" charset="-122"/>
              </a:rPr>
              <a:t>定义</a:t>
            </a:r>
            <a:endParaRPr lang="zh-CN" altLang="en-US" b="1" dirty="0">
              <a:solidFill>
                <a:schemeClr val="tx1"/>
              </a:solidFill>
              <a:latin typeface="微软雅黑" charset="-122"/>
              <a:ea typeface="微软雅黑" charset="-122"/>
            </a:endParaRPr>
          </a:p>
        </p:txBody>
      </p:sp>
      <p:sp>
        <p:nvSpPr>
          <p:cNvPr id="41" name="矩形 40"/>
          <p:cNvSpPr/>
          <p:nvPr/>
        </p:nvSpPr>
        <p:spPr>
          <a:xfrm>
            <a:off x="4283968" y="1275606"/>
            <a:ext cx="4608512" cy="830997"/>
          </a:xfrm>
          <a:prstGeom prst="rect">
            <a:avLst/>
          </a:prstGeom>
        </p:spPr>
        <p:txBody>
          <a:bodyPr wrap="square">
            <a:spAutoFit/>
          </a:bodyPr>
          <a:lstStyle/>
          <a:p>
            <a:r>
              <a:rPr lang="zh-CN" altLang="zh-CN" sz="1600" b="1" dirty="0" smtClean="0">
                <a:latin typeface="微软雅黑" pitchFamily="34" charset="-122"/>
                <a:ea typeface="微软雅黑" pitchFamily="34" charset="-122"/>
              </a:rPr>
              <a:t>指从</a:t>
            </a:r>
            <a:r>
              <a:rPr lang="en-US" altLang="zh-CN" sz="1600" b="1" dirty="0" smtClean="0">
                <a:latin typeface="微软雅黑" pitchFamily="34" charset="-122"/>
                <a:ea typeface="微软雅黑" pitchFamily="34" charset="-122"/>
              </a:rPr>
              <a:t>17</a:t>
            </a:r>
            <a:r>
              <a:rPr lang="zh-CN" altLang="zh-CN" sz="1600" b="1" dirty="0" smtClean="0">
                <a:latin typeface="微软雅黑" pitchFamily="34" charset="-122"/>
                <a:ea typeface="微软雅黑" pitchFamily="34" charset="-122"/>
              </a:rPr>
              <a:t>世纪中叶持续到</a:t>
            </a:r>
            <a:r>
              <a:rPr lang="en-US" altLang="zh-CN" sz="1600" b="1" dirty="0" smtClean="0">
                <a:latin typeface="微软雅黑" pitchFamily="34" charset="-122"/>
                <a:ea typeface="微软雅黑" pitchFamily="34" charset="-122"/>
              </a:rPr>
              <a:t>18</a:t>
            </a:r>
            <a:r>
              <a:rPr lang="zh-CN" altLang="zh-CN" sz="1600" b="1" dirty="0" smtClean="0">
                <a:latin typeface="微软雅黑" pitchFamily="34" charset="-122"/>
                <a:ea typeface="微软雅黑" pitchFamily="34" charset="-122"/>
              </a:rPr>
              <a:t>世纪中叶、在中国传教士之间及传教士与罗马教廷之间展开的、有关中国传统祭祀礼仪性质的讨论</a:t>
            </a:r>
            <a:r>
              <a:rPr lang="zh-CN" altLang="zh-CN" sz="1400" dirty="0" smtClean="0">
                <a:latin typeface="微软雅黑" pitchFamily="34" charset="-122"/>
                <a:ea typeface="微软雅黑" pitchFamily="34" charset="-122"/>
              </a:rPr>
              <a:t>。</a:t>
            </a:r>
            <a:endParaRPr lang="zh-CN" altLang="en-US" sz="1400" dirty="0">
              <a:latin typeface="微软雅黑" pitchFamily="34" charset="-122"/>
              <a:ea typeface="微软雅黑" pitchFamily="34" charset="-122"/>
            </a:endParaRPr>
          </a:p>
        </p:txBody>
      </p:sp>
      <p:sp>
        <p:nvSpPr>
          <p:cNvPr id="42" name="矩形 41"/>
          <p:cNvSpPr/>
          <p:nvPr/>
        </p:nvSpPr>
        <p:spPr>
          <a:xfrm>
            <a:off x="4355976" y="2283718"/>
            <a:ext cx="3057247" cy="338554"/>
          </a:xfrm>
          <a:prstGeom prst="rect">
            <a:avLst/>
          </a:prstGeom>
        </p:spPr>
        <p:txBody>
          <a:bodyPr wrap="none">
            <a:spAutoFit/>
          </a:bodyPr>
          <a:lstStyle/>
          <a:p>
            <a:r>
              <a:rPr lang="zh-CN" altLang="zh-CN" sz="1600" b="1" dirty="0" smtClean="0">
                <a:latin typeface="微软雅黑" pitchFamily="34" charset="-122"/>
                <a:ea typeface="微软雅黑" pitchFamily="34" charset="-122"/>
              </a:rPr>
              <a:t>包括术语问题和礼仪问题两部分</a:t>
            </a:r>
            <a:endParaRPr lang="zh-CN" altLang="en-US" sz="1600" b="1" dirty="0" smtClean="0">
              <a:latin typeface="微软雅黑" pitchFamily="34" charset="-122"/>
              <a:ea typeface="微软雅黑" pitchFamily="34" charset="-122"/>
            </a:endParaRPr>
          </a:p>
        </p:txBody>
      </p:sp>
      <p:sp>
        <p:nvSpPr>
          <p:cNvPr id="44" name="横卷形 43"/>
          <p:cNvSpPr/>
          <p:nvPr/>
        </p:nvSpPr>
        <p:spPr>
          <a:xfrm>
            <a:off x="2987824" y="2859782"/>
            <a:ext cx="1285875" cy="642938"/>
          </a:xfrm>
          <a:prstGeom prst="horizontalScroll">
            <a:avLst/>
          </a:prstGeom>
          <a:solidFill>
            <a:srgbClr val="04AE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smtClean="0">
                <a:solidFill>
                  <a:schemeClr val="tx1"/>
                </a:solidFill>
                <a:latin typeface="微软雅黑" charset="-122"/>
                <a:ea typeface="微软雅黑" charset="-122"/>
              </a:rPr>
              <a:t>起因</a:t>
            </a:r>
            <a:endParaRPr lang="zh-CN" altLang="en-US" b="1" dirty="0">
              <a:solidFill>
                <a:schemeClr val="tx1"/>
              </a:solidFill>
              <a:latin typeface="微软雅黑" charset="-122"/>
              <a:ea typeface="微软雅黑" charset="-122"/>
            </a:endParaRPr>
          </a:p>
        </p:txBody>
      </p:sp>
      <p:sp>
        <p:nvSpPr>
          <p:cNvPr id="46" name="矩形 45"/>
          <p:cNvSpPr/>
          <p:nvPr/>
        </p:nvSpPr>
        <p:spPr>
          <a:xfrm>
            <a:off x="4283968" y="2859782"/>
            <a:ext cx="4572000" cy="584775"/>
          </a:xfrm>
          <a:prstGeom prst="rect">
            <a:avLst/>
          </a:prstGeom>
        </p:spPr>
        <p:txBody>
          <a:bodyPr>
            <a:spAutoFit/>
          </a:bodyPr>
          <a:lstStyle/>
          <a:p>
            <a:r>
              <a:rPr lang="zh-CN" altLang="zh-CN" sz="1600" b="1" dirty="0" smtClean="0">
                <a:latin typeface="微软雅黑" pitchFamily="34" charset="-122"/>
                <a:ea typeface="微软雅黑" pitchFamily="34" charset="-122"/>
              </a:rPr>
              <a:t>利玛窦确立的基于文化适应原则的传教策略，</a:t>
            </a:r>
            <a:r>
              <a:rPr lang="zh-CN" altLang="en-US" sz="1600" b="1" dirty="0" smtClean="0">
                <a:latin typeface="微软雅黑" pitchFamily="34" charset="-122"/>
                <a:ea typeface="微软雅黑" pitchFamily="34" charset="-122"/>
              </a:rPr>
              <a:t>都</a:t>
            </a:r>
            <a:r>
              <a:rPr lang="zh-CN" altLang="zh-CN" sz="1600" b="1" dirty="0" smtClean="0">
                <a:latin typeface="微软雅黑" pitchFamily="34" charset="-122"/>
                <a:ea typeface="微软雅黑" pitchFamily="34" charset="-122"/>
              </a:rPr>
              <a:t>是围绕中国传统文化某些内容的原始意义展开的</a:t>
            </a:r>
            <a:endParaRPr lang="zh-CN" altLang="en-US" sz="1600" b="1" dirty="0" smtClean="0">
              <a:latin typeface="微软雅黑" pitchFamily="34" charset="-122"/>
              <a:ea typeface="微软雅黑" pitchFamily="34" charset="-122"/>
            </a:endParaRPr>
          </a:p>
        </p:txBody>
      </p:sp>
      <p:sp>
        <p:nvSpPr>
          <p:cNvPr id="48" name="矩形 47"/>
          <p:cNvSpPr/>
          <p:nvPr/>
        </p:nvSpPr>
        <p:spPr>
          <a:xfrm>
            <a:off x="4283968" y="3507854"/>
            <a:ext cx="4608512" cy="861774"/>
          </a:xfrm>
          <a:prstGeom prst="rect">
            <a:avLst/>
          </a:prstGeom>
        </p:spPr>
        <p:txBody>
          <a:bodyPr wrap="square">
            <a:spAutoFit/>
          </a:bodyPr>
          <a:lstStyle/>
          <a:p>
            <a:r>
              <a:rPr lang="zh-CN" altLang="zh-CN" sz="1600" b="1" dirty="0" smtClean="0">
                <a:latin typeface="微软雅黑" pitchFamily="34" charset="-122"/>
                <a:ea typeface="微软雅黑" pitchFamily="34" charset="-122"/>
              </a:rPr>
              <a:t>不单纯是一场文化之争，</a:t>
            </a:r>
            <a:r>
              <a:rPr lang="zh-CN" altLang="en-US" sz="1600" b="1" dirty="0" smtClean="0">
                <a:latin typeface="微软雅黑" pitchFamily="34" charset="-122"/>
                <a:ea typeface="微软雅黑" pitchFamily="34" charset="-122"/>
              </a:rPr>
              <a:t>而</a:t>
            </a:r>
            <a:r>
              <a:rPr lang="zh-CN" altLang="zh-CN" sz="1600" b="1" dirty="0" smtClean="0">
                <a:latin typeface="微软雅黑" pitchFamily="34" charset="-122"/>
                <a:ea typeface="微软雅黑" pitchFamily="34" charset="-122"/>
              </a:rPr>
              <a:t>是掺杂着文化讨论、修会相斗、教俗争锋、中西较量的大混战。争论贯穿晚明前清天主教传入中国的全部历史</a:t>
            </a:r>
            <a:endParaRPr lang="zh-CN" altLang="en-US" sz="1600" b="1" dirty="0">
              <a:latin typeface="微软雅黑" pitchFamily="34" charset="-122"/>
              <a:ea typeface="微软雅黑" pitchFamily="34" charset="-122"/>
            </a:endParaRPr>
          </a:p>
        </p:txBody>
      </p:sp>
      <p:sp>
        <p:nvSpPr>
          <p:cNvPr id="49" name="横卷形 48"/>
          <p:cNvSpPr/>
          <p:nvPr/>
        </p:nvSpPr>
        <p:spPr>
          <a:xfrm>
            <a:off x="2987824" y="3651870"/>
            <a:ext cx="1285875" cy="642938"/>
          </a:xfrm>
          <a:prstGeom prst="horizontalScroll">
            <a:avLst/>
          </a:prstGeom>
          <a:solidFill>
            <a:srgbClr val="04AE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smtClean="0">
                <a:solidFill>
                  <a:schemeClr val="tx1"/>
                </a:solidFill>
                <a:latin typeface="微软雅黑" charset="-122"/>
                <a:ea typeface="微软雅黑" charset="-122"/>
              </a:rPr>
              <a:t>影响</a:t>
            </a:r>
            <a:endParaRPr lang="zh-CN" altLang="en-US" b="1" dirty="0">
              <a:solidFill>
                <a:schemeClr val="tx1"/>
              </a:solidFill>
              <a:latin typeface="微软雅黑" charset="-122"/>
              <a:ea typeface="微软雅黑" charset="-122"/>
            </a:endParaRPr>
          </a:p>
        </p:txBody>
      </p:sp>
      <p:cxnSp>
        <p:nvCxnSpPr>
          <p:cNvPr id="50" name="直接连接符 49"/>
          <p:cNvCxnSpPr/>
          <p:nvPr/>
        </p:nvCxnSpPr>
        <p:spPr>
          <a:xfrm>
            <a:off x="4283968" y="3435846"/>
            <a:ext cx="4608512"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extBox 5"/>
          <p:cNvSpPr txBox="1">
            <a:spLocks noChangeArrowheads="1"/>
          </p:cNvSpPr>
          <p:nvPr/>
        </p:nvSpPr>
        <p:spPr bwMode="auto">
          <a:xfrm>
            <a:off x="179512" y="193675"/>
            <a:ext cx="8750176" cy="1426031"/>
          </a:xfrm>
          <a:prstGeom prst="rect">
            <a:avLst/>
          </a:prstGeom>
          <a:noFill/>
          <a:ln w="9525">
            <a:noFill/>
            <a:miter lim="800000"/>
            <a:headEnd/>
            <a:tailEnd/>
          </a:ln>
        </p:spPr>
        <p:txBody>
          <a:bodyPr wrap="square">
            <a:spAutoFit/>
          </a:bodyPr>
          <a:lstStyle/>
          <a:p>
            <a:pPr>
              <a:lnSpc>
                <a:spcPts val="2563"/>
              </a:lnSpc>
            </a:pPr>
            <a:r>
              <a:rPr lang="zh-CN" altLang="en-US" sz="2400" b="1" dirty="0">
                <a:latin typeface="微软雅黑"/>
                <a:ea typeface="微软雅黑"/>
                <a:cs typeface="微软雅黑"/>
              </a:rPr>
              <a:t>第四节  </a:t>
            </a:r>
            <a:r>
              <a:rPr lang="en-US" sz="2400" b="1" dirty="0">
                <a:latin typeface="Calibri" pitchFamily="34" charset="0"/>
              </a:rPr>
              <a:t> </a:t>
            </a:r>
            <a:r>
              <a:rPr lang="zh-CN" altLang="en-US" sz="2400" b="1" dirty="0">
                <a:latin typeface="微软雅黑"/>
                <a:ea typeface="微软雅黑"/>
                <a:cs typeface="微软雅黑"/>
              </a:rPr>
              <a:t>中西文化的较量（撞击）</a:t>
            </a:r>
            <a:endParaRPr lang="en-US" altLang="zh-CN" sz="2400" b="1" dirty="0">
              <a:latin typeface="微软雅黑"/>
              <a:ea typeface="微软雅黑"/>
              <a:cs typeface="微软雅黑"/>
            </a:endParaRPr>
          </a:p>
          <a:p>
            <a:pPr>
              <a:lnSpc>
                <a:spcPts val="2563"/>
              </a:lnSpc>
            </a:pPr>
            <a:endParaRPr lang="en-US" altLang="zh-CN" sz="2000" dirty="0">
              <a:latin typeface="微软雅黑"/>
              <a:ea typeface="微软雅黑"/>
              <a:cs typeface="微软雅黑"/>
            </a:endParaRPr>
          </a:p>
          <a:p>
            <a:pPr>
              <a:lnSpc>
                <a:spcPts val="2563"/>
              </a:lnSpc>
            </a:pPr>
            <a:endParaRPr lang="en-US" altLang="zh-CN" sz="2000" dirty="0">
              <a:latin typeface="微软雅黑"/>
              <a:ea typeface="微软雅黑"/>
              <a:cs typeface="微软雅黑"/>
            </a:endParaRPr>
          </a:p>
          <a:p>
            <a:pPr eaLnBrk="0" hangingPunct="0">
              <a:lnSpc>
                <a:spcPts val="2600"/>
              </a:lnSpc>
            </a:pPr>
            <a:r>
              <a:rPr lang="zh-CN" altLang="en-US" sz="1600" dirty="0">
                <a:latin typeface="微软雅黑"/>
                <a:ea typeface="微软雅黑"/>
                <a:cs typeface="微软雅黑"/>
              </a:rPr>
              <a:t>                                               </a:t>
            </a:r>
            <a:endParaRPr lang="en-US" altLang="zh-CN" sz="1600" dirty="0">
              <a:latin typeface="微软雅黑"/>
              <a:ea typeface="微软雅黑"/>
              <a:cs typeface="微软雅黑"/>
            </a:endParaRPr>
          </a:p>
        </p:txBody>
      </p:sp>
      <p:sp>
        <p:nvSpPr>
          <p:cNvPr id="173058"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39" name="直接连接符 38"/>
          <p:cNvCxnSpPr/>
          <p:nvPr/>
        </p:nvCxnSpPr>
        <p:spPr>
          <a:xfrm flipH="1">
            <a:off x="214313" y="571500"/>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内容占位符 2"/>
          <p:cNvSpPr txBox="1">
            <a:spLocks/>
          </p:cNvSpPr>
          <p:nvPr/>
        </p:nvSpPr>
        <p:spPr>
          <a:xfrm>
            <a:off x="3347864" y="-308570"/>
            <a:ext cx="5715000" cy="1500187"/>
          </a:xfrm>
          <a:prstGeom prst="rect">
            <a:avLst/>
          </a:prstGeom>
        </p:spPr>
        <p:txBody>
          <a:bodyPr anchor="b">
            <a:normAutofit fontScale="25000" lnSpcReduction="20000"/>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r>
              <a:rPr lang="en-US" altLang="zh-CN" sz="5600" dirty="0">
                <a:latin typeface="微软雅黑" pitchFamily="34" charset="-122"/>
                <a:ea typeface="微软雅黑" pitchFamily="34" charset="-122"/>
              </a:rPr>
              <a:t> </a:t>
            </a:r>
            <a:endParaRPr lang="en-US" altLang="zh-CN" sz="4800" b="1"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r>
              <a:rPr lang="en-US" altLang="zh-CN" dirty="0">
                <a:solidFill>
                  <a:schemeClr val="tx1">
                    <a:tint val="75000"/>
                  </a:schemeClr>
                </a:solidFill>
                <a:latin typeface="微软雅黑" pitchFamily="34" charset="-122"/>
                <a:ea typeface="微软雅黑" pitchFamily="34" charset="-122"/>
              </a:rPr>
              <a:t> </a:t>
            </a:r>
            <a:endParaRPr lang="zh-CN" altLang="en-US" dirty="0">
              <a:solidFill>
                <a:schemeClr val="tx1">
                  <a:tint val="75000"/>
                </a:schemeClr>
              </a:solidFill>
              <a:latin typeface="微软雅黑" pitchFamily="34" charset="-122"/>
              <a:ea typeface="微软雅黑" pitchFamily="34" charset="-122"/>
            </a:endParaRPr>
          </a:p>
        </p:txBody>
      </p:sp>
      <p:sp>
        <p:nvSpPr>
          <p:cNvPr id="15" name="内容占位符 2"/>
          <p:cNvSpPr txBox="1">
            <a:spLocks/>
          </p:cNvSpPr>
          <p:nvPr/>
        </p:nvSpPr>
        <p:spPr>
          <a:xfrm>
            <a:off x="2714625" y="571500"/>
            <a:ext cx="5715000" cy="3500438"/>
          </a:xfrm>
          <a:prstGeom prst="rect">
            <a:avLst/>
          </a:prstGeom>
        </p:spPr>
        <p:txBody>
          <a:bodyPr anchor="b">
            <a:normAutofit/>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endParaRPr lang="zh-CN" altLang="en-US" dirty="0">
              <a:solidFill>
                <a:schemeClr val="tx1">
                  <a:tint val="75000"/>
                </a:schemeClr>
              </a:solidFill>
              <a:latin typeface="微软雅黑" pitchFamily="34" charset="-122"/>
              <a:ea typeface="微软雅黑" pitchFamily="34" charset="-122"/>
            </a:endParaRPr>
          </a:p>
        </p:txBody>
      </p:sp>
      <p:sp>
        <p:nvSpPr>
          <p:cNvPr id="24" name="Oval 27"/>
          <p:cNvSpPr>
            <a:spLocks noChangeArrowheads="1"/>
          </p:cNvSpPr>
          <p:nvPr/>
        </p:nvSpPr>
        <p:spPr bwMode="gray">
          <a:xfrm>
            <a:off x="928688" y="1785938"/>
            <a:ext cx="1428750" cy="1428750"/>
          </a:xfrm>
          <a:prstGeom prst="ellipse">
            <a:avLst/>
          </a:prstGeom>
          <a:solidFill>
            <a:schemeClr val="bg1"/>
          </a:solidFill>
          <a:ln w="38100" algn="ctr">
            <a:solidFill>
              <a:srgbClr val="F8F8F8">
                <a:alpha val="79999"/>
              </a:srgbClr>
            </a:solidFill>
            <a:round/>
            <a:headEnd/>
            <a:tailEnd/>
          </a:ln>
        </p:spPr>
        <p:txBody>
          <a:bodyPr wrap="none" anchor="ctr"/>
          <a:lstStyle/>
          <a:p>
            <a:pPr algn="ctr"/>
            <a:r>
              <a:rPr lang="zh-CN" altLang="en-US" sz="8000">
                <a:latin typeface="Calibri" pitchFamily="34" charset="0"/>
              </a:rPr>
              <a:t>  </a:t>
            </a:r>
            <a:endParaRPr lang="zh-CN" altLang="en-US" sz="8000">
              <a:solidFill>
                <a:srgbClr val="04AEDA"/>
              </a:solidFill>
              <a:latin typeface="Calibri" pitchFamily="34" charset="0"/>
            </a:endParaRPr>
          </a:p>
        </p:txBody>
      </p:sp>
      <p:sp>
        <p:nvSpPr>
          <p:cNvPr id="28" name="横卷形 27"/>
          <p:cNvSpPr/>
          <p:nvPr/>
        </p:nvSpPr>
        <p:spPr>
          <a:xfrm>
            <a:off x="2987824" y="1347614"/>
            <a:ext cx="1285875" cy="642938"/>
          </a:xfrm>
          <a:prstGeom prst="horizontalScroll">
            <a:avLst/>
          </a:prstGeom>
          <a:solidFill>
            <a:srgbClr val="04AE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smtClean="0">
                <a:solidFill>
                  <a:schemeClr val="tx1"/>
                </a:solidFill>
                <a:latin typeface="微软雅黑" charset="-122"/>
                <a:ea typeface="微软雅黑" charset="-122"/>
              </a:rPr>
              <a:t>天主名称</a:t>
            </a:r>
            <a:endParaRPr lang="zh-CN" altLang="en-US" b="1" dirty="0">
              <a:solidFill>
                <a:schemeClr val="tx1"/>
              </a:solidFill>
              <a:latin typeface="微软雅黑" charset="-122"/>
              <a:ea typeface="微软雅黑" charset="-122"/>
            </a:endParaRPr>
          </a:p>
        </p:txBody>
      </p:sp>
      <p:sp>
        <p:nvSpPr>
          <p:cNvPr id="31" name="横卷形 30"/>
          <p:cNvSpPr/>
          <p:nvPr/>
        </p:nvSpPr>
        <p:spPr>
          <a:xfrm>
            <a:off x="3059832" y="3219822"/>
            <a:ext cx="1285875" cy="642938"/>
          </a:xfrm>
          <a:prstGeom prst="horizontalScroll">
            <a:avLst/>
          </a:prstGeom>
          <a:solidFill>
            <a:srgbClr val="04AE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smtClean="0">
                <a:solidFill>
                  <a:schemeClr val="tx1"/>
                </a:solidFill>
                <a:latin typeface="微软雅黑" charset="-122"/>
                <a:ea typeface="微软雅黑" charset="-122"/>
              </a:rPr>
              <a:t>祭祖尊孔</a:t>
            </a:r>
            <a:endParaRPr lang="zh-CN" altLang="en-US" b="1" dirty="0">
              <a:solidFill>
                <a:schemeClr val="tx1"/>
              </a:solidFill>
              <a:latin typeface="微软雅黑" charset="-122"/>
              <a:ea typeface="微软雅黑" charset="-122"/>
            </a:endParaRPr>
          </a:p>
        </p:txBody>
      </p:sp>
      <p:cxnSp>
        <p:nvCxnSpPr>
          <p:cNvPr id="32" name="直接连接符 31"/>
          <p:cNvCxnSpPr/>
          <p:nvPr/>
        </p:nvCxnSpPr>
        <p:spPr>
          <a:xfrm>
            <a:off x="4427984" y="1707654"/>
            <a:ext cx="4464496"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4355976" y="3867894"/>
            <a:ext cx="4464372" cy="273"/>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47" name="矩形 46"/>
          <p:cNvSpPr>
            <a:spLocks noChangeArrowheads="1"/>
          </p:cNvSpPr>
          <p:nvPr/>
        </p:nvSpPr>
        <p:spPr bwMode="auto">
          <a:xfrm>
            <a:off x="4572000" y="915988"/>
            <a:ext cx="4357688" cy="366712"/>
          </a:xfrm>
          <a:prstGeom prst="rect">
            <a:avLst/>
          </a:prstGeom>
          <a:noFill/>
          <a:ln w="9525">
            <a:noFill/>
            <a:miter lim="800000"/>
            <a:headEnd/>
            <a:tailEnd/>
          </a:ln>
        </p:spPr>
        <p:txBody>
          <a:bodyPr>
            <a:spAutoFit/>
          </a:bodyPr>
          <a:lstStyle/>
          <a:p>
            <a:r>
              <a:rPr lang="zh-CN" altLang="en-US">
                <a:latin typeface="微软雅黑"/>
                <a:ea typeface="微软雅黑"/>
                <a:cs typeface="微软雅黑"/>
              </a:rPr>
              <a:t>     </a:t>
            </a:r>
          </a:p>
        </p:txBody>
      </p:sp>
      <p:sp>
        <p:nvSpPr>
          <p:cNvPr id="173068" name="Rectangle 1"/>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173069"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173070" name="Rectangle 5"/>
          <p:cNvSpPr>
            <a:spLocks noChangeArrowheads="1"/>
          </p:cNvSpPr>
          <p:nvPr/>
        </p:nvSpPr>
        <p:spPr bwMode="auto">
          <a:xfrm>
            <a:off x="428625" y="1428750"/>
            <a:ext cx="184150" cy="369888"/>
          </a:xfrm>
          <a:prstGeom prst="rect">
            <a:avLst/>
          </a:prstGeom>
          <a:noFill/>
          <a:ln w="9525">
            <a:noFill/>
            <a:miter lim="800000"/>
            <a:headEnd/>
            <a:tailEnd/>
          </a:ln>
        </p:spPr>
        <p:txBody>
          <a:bodyPr wrap="none" anchor="ctr">
            <a:spAutoFit/>
          </a:bodyPr>
          <a:lstStyle/>
          <a:p>
            <a:endParaRPr lang="zh-CN" altLang="zh-CN"/>
          </a:p>
        </p:txBody>
      </p:sp>
      <p:sp>
        <p:nvSpPr>
          <p:cNvPr id="173071" name="矩形 24"/>
          <p:cNvSpPr>
            <a:spLocks noChangeArrowheads="1"/>
          </p:cNvSpPr>
          <p:nvPr/>
        </p:nvSpPr>
        <p:spPr bwMode="auto">
          <a:xfrm>
            <a:off x="395536" y="699542"/>
            <a:ext cx="1857375" cy="701675"/>
          </a:xfrm>
          <a:prstGeom prst="rect">
            <a:avLst/>
          </a:prstGeom>
          <a:noFill/>
          <a:ln w="9525">
            <a:noFill/>
            <a:miter lim="800000"/>
            <a:headEnd/>
            <a:tailEnd/>
          </a:ln>
        </p:spPr>
        <p:txBody>
          <a:bodyPr>
            <a:spAutoFit/>
          </a:bodyPr>
          <a:lstStyle/>
          <a:p>
            <a:r>
              <a:rPr lang="en-US" altLang="zh-CN" sz="2000" b="1" dirty="0" smtClean="0">
                <a:latin typeface="微软雅黑"/>
                <a:ea typeface="微软雅黑"/>
                <a:cs typeface="微软雅黑"/>
                <a:sym typeface="Wingdings"/>
              </a:rPr>
              <a:t> </a:t>
            </a:r>
            <a:r>
              <a:rPr lang="zh-CN" altLang="en-US" sz="2000" b="1" dirty="0" smtClean="0">
                <a:latin typeface="微软雅黑"/>
                <a:ea typeface="微软雅黑"/>
                <a:cs typeface="微软雅黑"/>
              </a:rPr>
              <a:t>礼</a:t>
            </a:r>
            <a:r>
              <a:rPr lang="zh-CN" altLang="en-US" sz="2000" b="1" dirty="0">
                <a:latin typeface="微软雅黑"/>
                <a:ea typeface="微软雅黑"/>
                <a:cs typeface="微软雅黑"/>
              </a:rPr>
              <a:t>仪之争</a:t>
            </a:r>
          </a:p>
          <a:p>
            <a:endParaRPr lang="zh-CN" altLang="en-US" sz="2000" dirty="0">
              <a:latin typeface="Calibri" pitchFamily="34" charset="0"/>
            </a:endParaRPr>
          </a:p>
        </p:txBody>
      </p:sp>
      <p:pic>
        <p:nvPicPr>
          <p:cNvPr id="27" name="Picture 2"/>
          <p:cNvPicPr>
            <a:picLocks noChangeAspect="1" noChangeArrowheads="1"/>
          </p:cNvPicPr>
          <p:nvPr/>
        </p:nvPicPr>
        <p:blipFill>
          <a:blip r:embed="rId3" cstate="print"/>
          <a:srcRect/>
          <a:stretch>
            <a:fillRect/>
          </a:stretch>
        </p:blipFill>
        <p:spPr bwMode="auto">
          <a:xfrm>
            <a:off x="611188" y="2066925"/>
            <a:ext cx="2214562" cy="2143125"/>
          </a:xfrm>
          <a:prstGeom prst="rect">
            <a:avLst/>
          </a:prstGeom>
          <a:noFill/>
          <a:ln w="9525">
            <a:noFill/>
            <a:miter lim="800000"/>
            <a:headEnd/>
            <a:tailEnd/>
          </a:ln>
        </p:spPr>
      </p:pic>
      <p:sp>
        <p:nvSpPr>
          <p:cNvPr id="34" name="Oval 27"/>
          <p:cNvSpPr>
            <a:spLocks noChangeArrowheads="1"/>
          </p:cNvSpPr>
          <p:nvPr/>
        </p:nvSpPr>
        <p:spPr bwMode="gray">
          <a:xfrm>
            <a:off x="900113" y="2355850"/>
            <a:ext cx="1643062" cy="1571625"/>
          </a:xfrm>
          <a:prstGeom prst="ellipse">
            <a:avLst/>
          </a:prstGeom>
          <a:solidFill>
            <a:schemeClr val="bg1"/>
          </a:solidFill>
          <a:ln w="38100" algn="ctr">
            <a:solidFill>
              <a:srgbClr val="F8F8F8">
                <a:alpha val="79999"/>
              </a:srgbClr>
            </a:solidFill>
            <a:round/>
            <a:headEnd/>
            <a:tailEnd/>
          </a:ln>
        </p:spPr>
        <p:txBody>
          <a:bodyPr wrap="none" anchor="ctr"/>
          <a:lstStyle/>
          <a:p>
            <a:pPr algn="ctr">
              <a:lnSpc>
                <a:spcPct val="150000"/>
              </a:lnSpc>
            </a:pPr>
            <a:endParaRPr lang="en-US" altLang="zh-CN" sz="1600" b="1">
              <a:solidFill>
                <a:srgbClr val="04AEDA"/>
              </a:solidFill>
              <a:latin typeface="微软雅黑"/>
              <a:ea typeface="微软雅黑"/>
              <a:cs typeface="微软雅黑"/>
            </a:endParaRPr>
          </a:p>
          <a:p>
            <a:pPr algn="ctr">
              <a:lnSpc>
                <a:spcPct val="150000"/>
              </a:lnSpc>
            </a:pPr>
            <a:endParaRPr lang="zh-CN" altLang="en-US" sz="1600" b="1">
              <a:solidFill>
                <a:srgbClr val="04AEDA"/>
              </a:solidFill>
              <a:latin typeface="微软雅黑"/>
              <a:ea typeface="微软雅黑"/>
              <a:cs typeface="微软雅黑"/>
            </a:endParaRPr>
          </a:p>
        </p:txBody>
      </p:sp>
      <p:sp>
        <p:nvSpPr>
          <p:cNvPr id="36" name="右箭头 35"/>
          <p:cNvSpPr/>
          <p:nvPr/>
        </p:nvSpPr>
        <p:spPr>
          <a:xfrm>
            <a:off x="900113" y="2787650"/>
            <a:ext cx="857250" cy="714375"/>
          </a:xfrm>
          <a:prstGeom prst="rightArrow">
            <a:avLst/>
          </a:prstGeom>
          <a:solidFill>
            <a:srgbClr val="04AE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0" name="右箭头 39"/>
          <p:cNvSpPr/>
          <p:nvPr/>
        </p:nvSpPr>
        <p:spPr>
          <a:xfrm flipH="1">
            <a:off x="1714500" y="2786063"/>
            <a:ext cx="847725" cy="714375"/>
          </a:xfrm>
          <a:prstGeom prst="rightArrow">
            <a:avLst/>
          </a:prstGeom>
          <a:solidFill>
            <a:srgbClr val="04AE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2057" name="Rectangle 25"/>
          <p:cNvSpPr>
            <a:spLocks noChangeArrowheads="1"/>
          </p:cNvSpPr>
          <p:nvPr/>
        </p:nvSpPr>
        <p:spPr bwMode="auto">
          <a:xfrm>
            <a:off x="1187450" y="2427288"/>
            <a:ext cx="110490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a:latin typeface="微软雅黑" pitchFamily="34" charset="-122"/>
                <a:ea typeface="微软雅黑" pitchFamily="34" charset="-122"/>
              </a:rPr>
              <a:t>争论问题</a:t>
            </a:r>
          </a:p>
        </p:txBody>
      </p:sp>
      <p:sp>
        <p:nvSpPr>
          <p:cNvPr id="172058" name="Rectangle 26"/>
          <p:cNvSpPr>
            <a:spLocks noChangeArrowheads="1"/>
          </p:cNvSpPr>
          <p:nvPr/>
        </p:nvSpPr>
        <p:spPr bwMode="auto">
          <a:xfrm>
            <a:off x="1187450" y="3435350"/>
            <a:ext cx="110490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a:latin typeface="微软雅黑" pitchFamily="34" charset="-122"/>
                <a:ea typeface="微软雅黑" pitchFamily="34" charset="-122"/>
              </a:rPr>
              <a:t>争论问题</a:t>
            </a:r>
          </a:p>
        </p:txBody>
      </p:sp>
      <p:cxnSp>
        <p:nvCxnSpPr>
          <p:cNvPr id="35" name="直接连接符 34"/>
          <p:cNvCxnSpPr/>
          <p:nvPr/>
        </p:nvCxnSpPr>
        <p:spPr>
          <a:xfrm flipV="1">
            <a:off x="4427538" y="3075806"/>
            <a:ext cx="4392934" cy="769"/>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3" name="直接连接符 34"/>
          <p:cNvCxnSpPr/>
          <p:nvPr/>
        </p:nvCxnSpPr>
        <p:spPr>
          <a:xfrm flipV="1">
            <a:off x="4427984" y="3435846"/>
            <a:ext cx="4392934" cy="521"/>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172063" name="Rectangle 31"/>
          <p:cNvSpPr>
            <a:spLocks noChangeArrowheads="1"/>
          </p:cNvSpPr>
          <p:nvPr/>
        </p:nvSpPr>
        <p:spPr bwMode="auto">
          <a:xfrm>
            <a:off x="4427984" y="1059582"/>
            <a:ext cx="4536504" cy="1374735"/>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nSpc>
                <a:spcPts val="2500"/>
              </a:lnSpc>
              <a:defRPr/>
            </a:pPr>
            <a:r>
              <a:rPr lang="zh-CN" altLang="en-US" b="1" dirty="0" smtClean="0">
                <a:sym typeface="Wingdings"/>
              </a:rPr>
              <a:t></a:t>
            </a:r>
            <a:r>
              <a:rPr lang="zh-CN" altLang="zh-CN" sz="1600" b="1" dirty="0" smtClean="0">
                <a:latin typeface="微软雅黑" charset="-122"/>
                <a:ea typeface="微软雅黑" charset="-122"/>
              </a:rPr>
              <a:t>利玛窦来中国后，最早使用了儒释道三家文献中都出现的“天主”一词来称呼</a:t>
            </a:r>
            <a:r>
              <a:rPr lang="en-US" altLang="zh-CN" sz="1600" b="1" dirty="0" smtClean="0">
                <a:latin typeface="微软雅黑" charset="-122"/>
                <a:ea typeface="微软雅黑" charset="-122"/>
              </a:rPr>
              <a:t>God</a:t>
            </a:r>
            <a:r>
              <a:rPr lang="zh-CN" altLang="zh-CN" sz="1600" b="1" dirty="0" smtClean="0">
                <a:latin typeface="微软雅黑" charset="-122"/>
                <a:ea typeface="微软雅黑" charset="-122"/>
              </a:rPr>
              <a:t>。待研习中国经籍后，以“天主”“天”“上帝”三名并用</a:t>
            </a:r>
            <a:r>
              <a:rPr lang="zh-CN" altLang="zh-CN" dirty="0" smtClean="0"/>
              <a:t>。</a:t>
            </a:r>
            <a:endParaRPr lang="en-US" altLang="zh-CN" dirty="0" smtClean="0"/>
          </a:p>
          <a:p>
            <a:pPr>
              <a:lnSpc>
                <a:spcPts val="2500"/>
              </a:lnSpc>
              <a:defRPr/>
            </a:pPr>
            <a:r>
              <a:rPr lang="zh-CN" altLang="en-US" sz="1600" b="1" dirty="0" smtClean="0">
                <a:latin typeface="微软雅黑" pitchFamily="34" charset="-122"/>
                <a:ea typeface="微软雅黑" pitchFamily="34" charset="-122"/>
              </a:rPr>
              <a:t>围绕这一词汇的译法产生激烈的争议。</a:t>
            </a:r>
            <a:endParaRPr lang="zh-CN" altLang="en-US" sz="1600" b="1" dirty="0">
              <a:latin typeface="微软雅黑" pitchFamily="34" charset="-122"/>
              <a:ea typeface="微软雅黑" pitchFamily="34" charset="-122"/>
            </a:endParaRPr>
          </a:p>
        </p:txBody>
      </p:sp>
      <p:sp>
        <p:nvSpPr>
          <p:cNvPr id="172065" name="Rectangle 33"/>
          <p:cNvSpPr>
            <a:spLocks noChangeArrowheads="1"/>
          </p:cNvSpPr>
          <p:nvPr/>
        </p:nvSpPr>
        <p:spPr bwMode="auto">
          <a:xfrm>
            <a:off x="4355976" y="2665494"/>
            <a:ext cx="4536504" cy="157235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nSpc>
                <a:spcPct val="150000"/>
              </a:lnSpc>
              <a:defRPr/>
            </a:pPr>
            <a:r>
              <a:rPr lang="zh-CN" altLang="en-US" b="1" dirty="0" smtClean="0">
                <a:sym typeface="Wingdings"/>
              </a:rPr>
              <a:t></a:t>
            </a:r>
            <a:r>
              <a:rPr lang="zh-CN" altLang="en-US" sz="1600" b="1" dirty="0" smtClean="0">
                <a:latin typeface="微软雅黑" charset="-122"/>
                <a:ea typeface="微软雅黑" charset="-122"/>
              </a:rPr>
              <a:t>利玛窦认为：</a:t>
            </a:r>
            <a:r>
              <a:rPr lang="zh-CN" altLang="zh-CN" sz="1600" b="1" dirty="0" smtClean="0">
                <a:latin typeface="微软雅黑" charset="-122"/>
                <a:ea typeface="微软雅黑" charset="-122"/>
              </a:rPr>
              <a:t>祭祖祀孔礼仪是中国社会体系的基础</a:t>
            </a:r>
            <a:r>
              <a:rPr lang="zh-CN" altLang="en-US" sz="1600" b="1" dirty="0" smtClean="0">
                <a:latin typeface="微软雅黑" charset="-122"/>
                <a:ea typeface="微软雅黑" charset="-122"/>
              </a:rPr>
              <a:t>，</a:t>
            </a:r>
            <a:r>
              <a:rPr lang="zh-CN" altLang="zh-CN" sz="1600" b="1" dirty="0" smtClean="0">
                <a:latin typeface="微软雅黑" charset="-122"/>
                <a:ea typeface="微软雅黑" charset="-122"/>
              </a:rPr>
              <a:t>并没有宗教的含义</a:t>
            </a:r>
            <a:r>
              <a:rPr lang="zh-CN" altLang="en-US" sz="1600" b="1" dirty="0" smtClean="0">
                <a:latin typeface="微软雅黑" charset="-122"/>
                <a:ea typeface="微软雅黑" charset="-122"/>
              </a:rPr>
              <a:t>，因此应允许天主教</a:t>
            </a:r>
            <a:r>
              <a:rPr lang="zh-CN" altLang="en-US" sz="1600" b="1" dirty="0">
                <a:latin typeface="微软雅黑" charset="-122"/>
                <a:ea typeface="微软雅黑" charset="-122"/>
              </a:rPr>
              <a:t>徒在祖宗牌位前烧香行礼</a:t>
            </a:r>
            <a:r>
              <a:rPr lang="zh-CN" altLang="en-US" sz="1600" b="1" dirty="0" smtClean="0">
                <a:latin typeface="微软雅黑" charset="-122"/>
                <a:ea typeface="微软雅黑" charset="-122"/>
              </a:rPr>
              <a:t>， 也</a:t>
            </a:r>
            <a:r>
              <a:rPr lang="zh-CN" altLang="en-US" sz="1600" b="1" dirty="0">
                <a:latin typeface="微软雅黑" charset="-122"/>
                <a:ea typeface="微软雅黑" charset="-122"/>
              </a:rPr>
              <a:t>可到孔庙行礼，但不得参与四季祭奠 </a:t>
            </a:r>
            <a:r>
              <a:rPr lang="zh-CN" altLang="en-US" sz="1600" b="1" dirty="0" smtClean="0">
                <a:latin typeface="微软雅黑" charset="-122"/>
                <a:ea typeface="微软雅黑" charset="-122"/>
              </a:rPr>
              <a:t>。</a:t>
            </a:r>
            <a:r>
              <a:rPr lang="zh-CN" altLang="zh-CN" sz="1600" b="1" dirty="0" smtClean="0">
                <a:latin typeface="微软雅黑" charset="-122"/>
                <a:ea typeface="微软雅黑" charset="-122"/>
              </a:rPr>
              <a:t>也引起了激烈的争论</a:t>
            </a:r>
            <a:r>
              <a:rPr lang="zh-CN" altLang="en-US" sz="1600" b="1" dirty="0" smtClean="0">
                <a:latin typeface="微软雅黑" charset="-122"/>
                <a:ea typeface="微软雅黑" charset="-122"/>
              </a:rPr>
              <a:t>。</a:t>
            </a:r>
            <a:endParaRPr lang="zh-CN" altLang="en-US" sz="1600" b="1" dirty="0">
              <a:latin typeface="微软雅黑" charset="-122"/>
              <a:ea typeface="微软雅黑" charset="-122"/>
            </a:endParaRPr>
          </a:p>
        </p:txBody>
      </p:sp>
      <p:cxnSp>
        <p:nvCxnSpPr>
          <p:cNvPr id="30" name="直接连接符 29"/>
          <p:cNvCxnSpPr/>
          <p:nvPr/>
        </p:nvCxnSpPr>
        <p:spPr>
          <a:xfrm>
            <a:off x="4427984" y="1419622"/>
            <a:ext cx="4536504"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4355976" y="2067694"/>
            <a:ext cx="4536504"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4427984" y="2427734"/>
            <a:ext cx="4464496"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4355976" y="4299942"/>
            <a:ext cx="4464372" cy="273"/>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sp>
        <p:nvSpPr>
          <p:cNvPr id="175106" name="13 CuadroTexto"/>
          <p:cNvSpPr txBox="1">
            <a:spLocks noChangeArrowheads="1"/>
          </p:cNvSpPr>
          <p:nvPr/>
        </p:nvSpPr>
        <p:spPr bwMode="auto">
          <a:xfrm>
            <a:off x="8250238" y="4816475"/>
            <a:ext cx="341312"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cxnSp>
        <p:nvCxnSpPr>
          <p:cNvPr id="70" name="直接连接符 69"/>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75108"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175109" name="TextBox 5"/>
          <p:cNvSpPr txBox="1">
            <a:spLocks noChangeArrowheads="1"/>
          </p:cNvSpPr>
          <p:nvPr/>
        </p:nvSpPr>
        <p:spPr bwMode="auto">
          <a:xfrm>
            <a:off x="251520" y="123478"/>
            <a:ext cx="8012113" cy="795089"/>
          </a:xfrm>
          <a:prstGeom prst="rect">
            <a:avLst/>
          </a:prstGeom>
          <a:noFill/>
          <a:ln w="9525">
            <a:noFill/>
            <a:miter lim="800000"/>
            <a:headEnd/>
            <a:tailEnd/>
          </a:ln>
        </p:spPr>
        <p:txBody>
          <a:bodyPr>
            <a:spAutoFit/>
          </a:bodyPr>
          <a:lstStyle/>
          <a:p>
            <a:r>
              <a:rPr lang="zh-CN" altLang="en-US" sz="2400" b="1" dirty="0">
                <a:latin typeface="微软雅黑" pitchFamily="34" charset="-122"/>
                <a:ea typeface="微软雅黑" pitchFamily="34" charset="-122"/>
              </a:rPr>
              <a:t>第四节  </a:t>
            </a:r>
            <a:r>
              <a:rPr lang="en-US" sz="2400" b="1"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中西文化的较量（撞击）</a:t>
            </a:r>
            <a:endParaRPr lang="en-US" altLang="zh-CN" sz="2400" b="1" dirty="0">
              <a:latin typeface="微软雅黑" pitchFamily="34" charset="-122"/>
              <a:ea typeface="微软雅黑" pitchFamily="34" charset="-122"/>
            </a:endParaRPr>
          </a:p>
          <a:p>
            <a:pPr>
              <a:lnSpc>
                <a:spcPts val="2563"/>
              </a:lnSpc>
            </a:pPr>
            <a:endParaRPr lang="en-US" altLang="zh-CN" sz="2000" b="1" dirty="0">
              <a:latin typeface="微软雅黑"/>
              <a:ea typeface="微软雅黑"/>
              <a:cs typeface="微软雅黑"/>
            </a:endParaRPr>
          </a:p>
        </p:txBody>
      </p:sp>
      <p:sp>
        <p:nvSpPr>
          <p:cNvPr id="175110" name="Rectangle 7"/>
          <p:cNvSpPr>
            <a:spLocks noChangeArrowheads="1"/>
          </p:cNvSpPr>
          <p:nvPr/>
        </p:nvSpPr>
        <p:spPr bwMode="auto">
          <a:xfrm>
            <a:off x="2339752" y="3435846"/>
            <a:ext cx="215900" cy="71437"/>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175111" name="Rectangle 7"/>
          <p:cNvSpPr>
            <a:spLocks noChangeArrowheads="1"/>
          </p:cNvSpPr>
          <p:nvPr/>
        </p:nvSpPr>
        <p:spPr bwMode="auto">
          <a:xfrm flipH="1">
            <a:off x="2555874" y="3003550"/>
            <a:ext cx="71909" cy="1152376"/>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93" name="直接连接符 92"/>
          <p:cNvCxnSpPr/>
          <p:nvPr/>
        </p:nvCxnSpPr>
        <p:spPr>
          <a:xfrm rot="10800000">
            <a:off x="2555776" y="1995686"/>
            <a:ext cx="5892800" cy="158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rot="10800000">
            <a:off x="2627784" y="1347614"/>
            <a:ext cx="5867400" cy="1587"/>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rot="10800000">
            <a:off x="2555875" y="4011613"/>
            <a:ext cx="576103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rot="10800000">
            <a:off x="2555875" y="1635125"/>
            <a:ext cx="5903913"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rot="10800000">
            <a:off x="2627784" y="2715766"/>
            <a:ext cx="583247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75117" name="矩形 106"/>
          <p:cNvSpPr>
            <a:spLocks noChangeArrowheads="1"/>
          </p:cNvSpPr>
          <p:nvPr/>
        </p:nvSpPr>
        <p:spPr bwMode="auto">
          <a:xfrm>
            <a:off x="2627784" y="1275606"/>
            <a:ext cx="5832475" cy="781752"/>
          </a:xfrm>
          <a:prstGeom prst="rect">
            <a:avLst/>
          </a:prstGeom>
          <a:noFill/>
          <a:ln w="9525">
            <a:noFill/>
            <a:miter lim="800000"/>
            <a:headEnd/>
            <a:tailEnd/>
          </a:ln>
        </p:spPr>
        <p:txBody>
          <a:bodyPr>
            <a:spAutoFit/>
          </a:bodyPr>
          <a:lstStyle/>
          <a:p>
            <a:pPr>
              <a:lnSpc>
                <a:spcPct val="140000"/>
              </a:lnSpc>
            </a:pPr>
            <a:r>
              <a:rPr lang="zh-CN" altLang="en-US" sz="1200" b="1" dirty="0" smtClean="0">
                <a:latin typeface="微软雅黑"/>
                <a:ea typeface="微软雅黑"/>
                <a:sym typeface="Wingdings"/>
              </a:rPr>
              <a:t>  </a:t>
            </a:r>
            <a:r>
              <a:rPr lang="zh-CN" altLang="en-US" sz="1600" b="1" dirty="0" smtClean="0">
                <a:latin typeface="微软雅黑" pitchFamily="34" charset="-122"/>
                <a:ea typeface="微软雅黑" pitchFamily="34" charset="-122"/>
              </a:rPr>
              <a:t>一</a:t>
            </a:r>
            <a:r>
              <a:rPr lang="zh-CN" altLang="en-US" sz="1600" b="1" dirty="0">
                <a:latin typeface="微软雅黑" pitchFamily="34" charset="-122"/>
                <a:ea typeface="微软雅黑" pitchFamily="34" charset="-122"/>
              </a:rPr>
              <a:t>派支持利玛窦：认为天、上帝、天主可以并用；同时主张教徒可以祭祖尊孔（闵明我，卫匡国，徐日昇，张诚） </a:t>
            </a:r>
          </a:p>
        </p:txBody>
      </p:sp>
      <p:sp>
        <p:nvSpPr>
          <p:cNvPr id="175118" name="AutoShape 30"/>
          <p:cNvSpPr>
            <a:spLocks noChangeArrowheads="1"/>
          </p:cNvSpPr>
          <p:nvPr/>
        </p:nvSpPr>
        <p:spPr bwMode="auto">
          <a:xfrm>
            <a:off x="827088" y="1203325"/>
            <a:ext cx="1512887" cy="792163"/>
          </a:xfrm>
          <a:prstGeom prst="roundRect">
            <a:avLst>
              <a:gd name="adj" fmla="val 16667"/>
            </a:avLst>
          </a:prstGeom>
          <a:solidFill>
            <a:srgbClr val="04AEDA"/>
          </a:solidFill>
          <a:ln w="9525">
            <a:solidFill>
              <a:srgbClr val="04AEDA"/>
            </a:solidFill>
            <a:round/>
            <a:headEnd/>
            <a:tailEnd/>
          </a:ln>
        </p:spPr>
        <p:txBody>
          <a:bodyPr wrap="none" anchor="ctr"/>
          <a:lstStyle/>
          <a:p>
            <a:pPr algn="ctr"/>
            <a:r>
              <a:rPr lang="zh-CN" altLang="en-US" sz="1600" b="1" dirty="0">
                <a:solidFill>
                  <a:schemeClr val="bg1"/>
                </a:solidFill>
                <a:latin typeface="微软雅黑" pitchFamily="34" charset="-122"/>
                <a:ea typeface="微软雅黑" pitchFamily="34" charset="-122"/>
              </a:rPr>
              <a:t>龙华民首先</a:t>
            </a:r>
          </a:p>
          <a:p>
            <a:pPr algn="ctr"/>
            <a:r>
              <a:rPr lang="zh-CN" altLang="en-US" sz="1600" b="1" dirty="0">
                <a:solidFill>
                  <a:schemeClr val="bg1"/>
                </a:solidFill>
                <a:latin typeface="微软雅黑" pitchFamily="34" charset="-122"/>
                <a:ea typeface="微软雅黑" pitchFamily="34" charset="-122"/>
              </a:rPr>
              <a:t>挑起礼仪之争</a:t>
            </a:r>
            <a:r>
              <a:rPr lang="zh-CN" altLang="en-US" dirty="0">
                <a:latin typeface="微软雅黑" pitchFamily="34" charset="-122"/>
                <a:ea typeface="微软雅黑" pitchFamily="34" charset="-122"/>
              </a:rPr>
              <a:t> </a:t>
            </a:r>
          </a:p>
        </p:txBody>
      </p:sp>
      <p:sp>
        <p:nvSpPr>
          <p:cNvPr id="175119" name="AutoShape 31"/>
          <p:cNvSpPr>
            <a:spLocks noChangeArrowheads="1"/>
          </p:cNvSpPr>
          <p:nvPr/>
        </p:nvSpPr>
        <p:spPr bwMode="auto">
          <a:xfrm>
            <a:off x="827088" y="3003550"/>
            <a:ext cx="1512887" cy="790575"/>
          </a:xfrm>
          <a:prstGeom prst="roundRect">
            <a:avLst>
              <a:gd name="adj" fmla="val 16667"/>
            </a:avLst>
          </a:prstGeom>
          <a:solidFill>
            <a:srgbClr val="04AEDA"/>
          </a:solidFill>
          <a:ln w="9525">
            <a:solidFill>
              <a:srgbClr val="04AEDA"/>
            </a:solidFill>
            <a:round/>
            <a:headEnd/>
            <a:tailEnd/>
          </a:ln>
        </p:spPr>
        <p:txBody>
          <a:bodyPr wrap="none" anchor="ctr"/>
          <a:lstStyle/>
          <a:p>
            <a:pPr algn="ctr"/>
            <a:endParaRPr lang="zh-CN" altLang="en-US" sz="1600" b="1">
              <a:solidFill>
                <a:schemeClr val="bg1"/>
              </a:solidFill>
              <a:ea typeface="微软雅黑"/>
              <a:cs typeface="微软雅黑"/>
            </a:endParaRPr>
          </a:p>
        </p:txBody>
      </p:sp>
      <p:sp>
        <p:nvSpPr>
          <p:cNvPr id="175120" name="Rectangle 34"/>
          <p:cNvSpPr>
            <a:spLocks noChangeArrowheads="1"/>
          </p:cNvSpPr>
          <p:nvPr/>
        </p:nvSpPr>
        <p:spPr bwMode="auto">
          <a:xfrm>
            <a:off x="2627313" y="987425"/>
            <a:ext cx="5352747" cy="338554"/>
          </a:xfrm>
          <a:prstGeom prst="rect">
            <a:avLst/>
          </a:prstGeom>
          <a:noFill/>
          <a:ln w="9525">
            <a:noFill/>
            <a:miter lim="800000"/>
            <a:headEnd/>
            <a:tailEnd/>
          </a:ln>
        </p:spPr>
        <p:txBody>
          <a:bodyPr wrap="none">
            <a:spAutoFit/>
          </a:bodyPr>
          <a:lstStyle/>
          <a:p>
            <a:r>
              <a:rPr lang="zh-CN" altLang="en-US" sz="1200" b="1" dirty="0" smtClean="0">
                <a:latin typeface="微软雅黑"/>
                <a:ea typeface="微软雅黑"/>
                <a:sym typeface="Wingdings"/>
              </a:rPr>
              <a:t>  </a:t>
            </a:r>
            <a:r>
              <a:rPr lang="zh-CN" altLang="en-US" sz="1600" b="1" dirty="0" smtClean="0">
                <a:latin typeface="微软雅黑" pitchFamily="34" charset="-122"/>
                <a:ea typeface="微软雅黑" pitchFamily="34" charset="-122"/>
              </a:rPr>
              <a:t>利</a:t>
            </a:r>
            <a:r>
              <a:rPr lang="zh-CN" altLang="en-US" sz="1600" b="1" dirty="0">
                <a:latin typeface="微软雅黑" pitchFamily="34" charset="-122"/>
                <a:ea typeface="微软雅黑" pitchFamily="34" charset="-122"/>
              </a:rPr>
              <a:t>玛窦逝世后，龙华民首先挑起礼仪之争，形成两派：</a:t>
            </a:r>
          </a:p>
        </p:txBody>
      </p:sp>
      <p:sp>
        <p:nvSpPr>
          <p:cNvPr id="175121" name="Rectangle 7"/>
          <p:cNvSpPr>
            <a:spLocks noChangeArrowheads="1"/>
          </p:cNvSpPr>
          <p:nvPr/>
        </p:nvSpPr>
        <p:spPr bwMode="auto">
          <a:xfrm>
            <a:off x="2339975" y="163512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175122" name="Rectangle 7"/>
          <p:cNvSpPr>
            <a:spLocks noChangeArrowheads="1"/>
          </p:cNvSpPr>
          <p:nvPr/>
        </p:nvSpPr>
        <p:spPr bwMode="auto">
          <a:xfrm flipH="1">
            <a:off x="2555874" y="1058863"/>
            <a:ext cx="71909" cy="1800919"/>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5" name="直接连接符 96"/>
          <p:cNvCxnSpPr/>
          <p:nvPr/>
        </p:nvCxnSpPr>
        <p:spPr>
          <a:xfrm rot="10800000">
            <a:off x="2555776" y="2355726"/>
            <a:ext cx="59055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75124" name="Rectangle 31"/>
          <p:cNvSpPr>
            <a:spLocks noChangeArrowheads="1"/>
          </p:cNvSpPr>
          <p:nvPr/>
        </p:nvSpPr>
        <p:spPr bwMode="auto">
          <a:xfrm>
            <a:off x="1619250" y="4011613"/>
            <a:ext cx="5329238" cy="549275"/>
          </a:xfrm>
          <a:prstGeom prst="rect">
            <a:avLst/>
          </a:prstGeom>
          <a:noFill/>
          <a:ln w="9525">
            <a:noFill/>
            <a:miter lim="800000"/>
            <a:headEnd/>
            <a:tailEnd/>
          </a:ln>
        </p:spPr>
        <p:txBody>
          <a:bodyPr>
            <a:spAutoFit/>
          </a:bodyPr>
          <a:lstStyle/>
          <a:p>
            <a:endParaRPr lang="zh-CN" altLang="en-US" sz="1200" b="1">
              <a:latin typeface="微软雅黑"/>
              <a:ea typeface="微软雅黑"/>
              <a:cs typeface="微软雅黑"/>
            </a:endParaRPr>
          </a:p>
          <a:p>
            <a:endParaRPr lang="zh-CN" altLang="en-US"/>
          </a:p>
        </p:txBody>
      </p:sp>
      <p:sp>
        <p:nvSpPr>
          <p:cNvPr id="175125" name="Rectangle 32"/>
          <p:cNvSpPr>
            <a:spLocks noChangeArrowheads="1"/>
          </p:cNvSpPr>
          <p:nvPr/>
        </p:nvSpPr>
        <p:spPr bwMode="auto">
          <a:xfrm>
            <a:off x="2627784" y="3219822"/>
            <a:ext cx="5473700" cy="830997"/>
          </a:xfrm>
          <a:prstGeom prst="rect">
            <a:avLst/>
          </a:prstGeom>
          <a:noFill/>
          <a:ln w="9525">
            <a:noFill/>
            <a:miter lim="800000"/>
            <a:headEnd/>
            <a:tailEnd/>
          </a:ln>
        </p:spPr>
        <p:txBody>
          <a:bodyPr anchor="ctr">
            <a:spAutoFit/>
          </a:bodyPr>
          <a:lstStyle/>
          <a:p>
            <a:pPr>
              <a:lnSpc>
                <a:spcPct val="150000"/>
              </a:lnSpc>
            </a:pPr>
            <a:r>
              <a:rPr lang="zh-CN" altLang="en-US" sz="1600" b="1" dirty="0" smtClean="0">
                <a:sym typeface="Wingdings"/>
              </a:rPr>
              <a:t> </a:t>
            </a:r>
            <a:r>
              <a:rPr lang="zh-CN" altLang="en-US" sz="1600" b="1" dirty="0" smtClean="0">
                <a:latin typeface="微软雅黑" pitchFamily="34" charset="-122"/>
                <a:ea typeface="微软雅黑" pitchFamily="34" charset="-122"/>
              </a:rPr>
              <a:t>这</a:t>
            </a:r>
            <a:r>
              <a:rPr lang="zh-CN" altLang="en-US" sz="1600" b="1" dirty="0">
                <a:latin typeface="微软雅黑" pitchFamily="34" charset="-122"/>
                <a:ea typeface="微软雅黑" pitchFamily="34" charset="-122"/>
              </a:rPr>
              <a:t>两个修会坚决反对对信奉天主教的任何妥协行为，并将</a:t>
            </a:r>
          </a:p>
          <a:p>
            <a:pPr>
              <a:lnSpc>
                <a:spcPct val="150000"/>
              </a:lnSpc>
            </a:pPr>
            <a:r>
              <a:rPr lang="zh-CN" altLang="en-US" sz="1600" b="1" dirty="0">
                <a:latin typeface="微软雅黑" pitchFamily="34" charset="-122"/>
                <a:ea typeface="微软雅黑" pitchFamily="34" charset="-122"/>
              </a:rPr>
              <a:t>   讨论提交罗马教廷解决 </a:t>
            </a:r>
          </a:p>
        </p:txBody>
      </p:sp>
      <p:cxnSp>
        <p:nvCxnSpPr>
          <p:cNvPr id="7" name="直接连接符 96"/>
          <p:cNvCxnSpPr/>
          <p:nvPr/>
        </p:nvCxnSpPr>
        <p:spPr>
          <a:xfrm rot="10800000">
            <a:off x="2627313" y="3651250"/>
            <a:ext cx="56896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84351" name="Rectangle 31"/>
          <p:cNvSpPr>
            <a:spLocks noChangeArrowheads="1"/>
          </p:cNvSpPr>
          <p:nvPr/>
        </p:nvSpPr>
        <p:spPr bwMode="auto">
          <a:xfrm>
            <a:off x="0" y="627534"/>
            <a:ext cx="2339752"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defRPr/>
            </a:pPr>
            <a:r>
              <a:rPr lang="en-US" altLang="zh-CN" sz="1600" b="1" dirty="0" smtClean="0"/>
              <a:t>  </a:t>
            </a:r>
            <a:r>
              <a:rPr lang="en-US" altLang="zh-CN" sz="1600" b="1" dirty="0" smtClean="0">
                <a:sym typeface="Wingdings"/>
              </a:rPr>
              <a:t></a:t>
            </a:r>
            <a:r>
              <a:rPr lang="zh-CN" altLang="en-US" b="1" dirty="0" smtClean="0">
                <a:latin typeface="微软雅黑" pitchFamily="34" charset="-122"/>
                <a:ea typeface="微软雅黑" pitchFamily="34" charset="-122"/>
              </a:rPr>
              <a:t>礼</a:t>
            </a:r>
            <a:r>
              <a:rPr lang="zh-CN" altLang="en-US" b="1" dirty="0">
                <a:latin typeface="微软雅黑" pitchFamily="34" charset="-122"/>
                <a:ea typeface="微软雅黑" pitchFamily="34" charset="-122"/>
              </a:rPr>
              <a:t>仪之争的过程</a:t>
            </a:r>
          </a:p>
        </p:txBody>
      </p:sp>
      <p:pic>
        <p:nvPicPr>
          <p:cNvPr id="175128" name="Picture 2"/>
          <p:cNvPicPr>
            <a:picLocks noChangeAspect="1" noChangeArrowheads="1"/>
          </p:cNvPicPr>
          <p:nvPr/>
        </p:nvPicPr>
        <p:blipFill>
          <a:blip r:embed="rId2" cstate="print"/>
          <a:srcRect/>
          <a:stretch>
            <a:fillRect/>
          </a:stretch>
        </p:blipFill>
        <p:spPr bwMode="auto">
          <a:xfrm>
            <a:off x="7885113" y="123825"/>
            <a:ext cx="1136650" cy="1093788"/>
          </a:xfrm>
          <a:prstGeom prst="rect">
            <a:avLst/>
          </a:prstGeom>
          <a:noFill/>
          <a:ln w="9525">
            <a:noFill/>
            <a:miter lim="800000"/>
            <a:headEnd/>
            <a:tailEnd/>
          </a:ln>
        </p:spPr>
      </p:pic>
      <p:sp>
        <p:nvSpPr>
          <p:cNvPr id="175129" name="Oval 27"/>
          <p:cNvSpPr>
            <a:spLocks noChangeArrowheads="1"/>
          </p:cNvSpPr>
          <p:nvPr/>
        </p:nvSpPr>
        <p:spPr bwMode="gray">
          <a:xfrm>
            <a:off x="8027988" y="268288"/>
            <a:ext cx="865187" cy="790575"/>
          </a:xfrm>
          <a:prstGeom prst="ellipse">
            <a:avLst/>
          </a:prstGeom>
          <a:solidFill>
            <a:schemeClr val="bg1"/>
          </a:solidFill>
          <a:ln w="38100" algn="ctr">
            <a:solidFill>
              <a:srgbClr val="F8F8F8">
                <a:alpha val="79999"/>
              </a:srgbClr>
            </a:solidFill>
            <a:round/>
            <a:headEnd/>
            <a:tailEnd/>
          </a:ln>
        </p:spPr>
        <p:txBody>
          <a:bodyPr wrap="none" anchor="ctr"/>
          <a:lstStyle/>
          <a:p>
            <a:pPr algn="ctr"/>
            <a:endParaRPr lang="zh-CN" altLang="en-US" b="1"/>
          </a:p>
        </p:txBody>
      </p:sp>
      <p:sp>
        <p:nvSpPr>
          <p:cNvPr id="32" name="右箭头 31"/>
          <p:cNvSpPr/>
          <p:nvPr/>
        </p:nvSpPr>
        <p:spPr>
          <a:xfrm flipH="1">
            <a:off x="8459788" y="484188"/>
            <a:ext cx="431800" cy="425450"/>
          </a:xfrm>
          <a:prstGeom prst="rightArrow">
            <a:avLst/>
          </a:prstGeom>
          <a:solidFill>
            <a:srgbClr val="04AE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右箭头 31"/>
          <p:cNvSpPr>
            <a:spLocks noChangeArrowheads="1"/>
          </p:cNvSpPr>
          <p:nvPr/>
        </p:nvSpPr>
        <p:spPr bwMode="auto">
          <a:xfrm>
            <a:off x="8027988" y="484188"/>
            <a:ext cx="431800" cy="425450"/>
          </a:xfrm>
          <a:prstGeom prst="rightArrow">
            <a:avLst>
              <a:gd name="adj1" fmla="val 50000"/>
              <a:gd name="adj2" fmla="val 42763"/>
            </a:avLst>
          </a:prstGeom>
          <a:solidFill>
            <a:srgbClr val="04AEDA"/>
          </a:solidFill>
          <a:ln w="25400" algn="ctr">
            <a:solidFill>
              <a:schemeClr val="bg1"/>
            </a:solidFill>
            <a:miter lim="800000"/>
            <a:headEnd/>
            <a:tailEnd/>
          </a:ln>
        </p:spPr>
        <p:txBody>
          <a:bodyPr anchor="ctr"/>
          <a:lstStyle/>
          <a:p>
            <a:pPr algn="ctr" fontAlgn="auto">
              <a:spcBef>
                <a:spcPts val="0"/>
              </a:spcBef>
              <a:spcAft>
                <a:spcPts val="0"/>
              </a:spcAft>
              <a:defRPr/>
            </a:pPr>
            <a:endParaRPr lang="zh-CN" altLang="en-US">
              <a:solidFill>
                <a:schemeClr val="lt1"/>
              </a:solidFill>
              <a:latin typeface="+mn-lt"/>
              <a:ea typeface="+mn-ea"/>
            </a:endParaRPr>
          </a:p>
        </p:txBody>
      </p:sp>
      <p:sp>
        <p:nvSpPr>
          <p:cNvPr id="184356" name="Rectangle 36"/>
          <p:cNvSpPr>
            <a:spLocks noChangeArrowheads="1"/>
          </p:cNvSpPr>
          <p:nvPr/>
        </p:nvSpPr>
        <p:spPr bwMode="auto">
          <a:xfrm>
            <a:off x="2627784" y="1995686"/>
            <a:ext cx="5832475" cy="73250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30000"/>
              </a:lnSpc>
              <a:defRPr/>
            </a:pPr>
            <a:r>
              <a:rPr lang="zh-CN" altLang="en-US" sz="1600" b="1" dirty="0" smtClean="0">
                <a:sym typeface="Wingdings"/>
              </a:rPr>
              <a:t> </a:t>
            </a:r>
            <a:r>
              <a:rPr lang="zh-CN" altLang="en-US" sz="1600" b="1" dirty="0" smtClean="0">
                <a:latin typeface="微软雅黑" pitchFamily="34" charset="-122"/>
                <a:ea typeface="微软雅黑" pitchFamily="34" charset="-122"/>
              </a:rPr>
              <a:t>一</a:t>
            </a:r>
            <a:r>
              <a:rPr lang="zh-CN" altLang="en-US" sz="1600" b="1" dirty="0">
                <a:latin typeface="微软雅黑" pitchFamily="34" charset="-122"/>
                <a:ea typeface="微软雅黑" pitchFamily="34" charset="-122"/>
              </a:rPr>
              <a:t>派支持龙华民：主张只用天主二字，禁用天与上帝；同时禁止教徒祭祖尊孔（利类斯，庞迪我，傅泛际 ） </a:t>
            </a:r>
          </a:p>
        </p:txBody>
      </p:sp>
      <p:sp>
        <p:nvSpPr>
          <p:cNvPr id="184357" name="Rectangle 37"/>
          <p:cNvSpPr>
            <a:spLocks noChangeArrowheads="1"/>
          </p:cNvSpPr>
          <p:nvPr/>
        </p:nvSpPr>
        <p:spPr bwMode="auto">
          <a:xfrm>
            <a:off x="826933" y="3089781"/>
            <a:ext cx="1476686" cy="5847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lgn="ctr">
              <a:defRPr/>
            </a:pPr>
            <a:r>
              <a:rPr lang="zh-CN" altLang="en-US" sz="1600" b="1" dirty="0">
                <a:solidFill>
                  <a:schemeClr val="bg1"/>
                </a:solidFill>
                <a:latin typeface="微软雅黑" pitchFamily="34" charset="-122"/>
                <a:ea typeface="微软雅黑" pitchFamily="34" charset="-122"/>
              </a:rPr>
              <a:t>随着两会加入</a:t>
            </a:r>
          </a:p>
          <a:p>
            <a:pPr algn="ctr">
              <a:defRPr/>
            </a:pPr>
            <a:r>
              <a:rPr lang="zh-CN" altLang="en-US" sz="1600" b="1" dirty="0">
                <a:solidFill>
                  <a:schemeClr val="bg1"/>
                </a:solidFill>
                <a:latin typeface="微软雅黑" pitchFamily="34" charset="-122"/>
                <a:ea typeface="微软雅黑" pitchFamily="34" charset="-122"/>
              </a:rPr>
              <a:t>争论又掀高潮 </a:t>
            </a:r>
          </a:p>
        </p:txBody>
      </p:sp>
      <p:cxnSp>
        <p:nvCxnSpPr>
          <p:cNvPr id="3" name="直接连接符 96"/>
          <p:cNvCxnSpPr/>
          <p:nvPr/>
        </p:nvCxnSpPr>
        <p:spPr>
          <a:xfrm rot="10800000">
            <a:off x="2627313" y="3292475"/>
            <a:ext cx="56896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84362" name="Rectangle 42"/>
          <p:cNvSpPr>
            <a:spLocks noChangeArrowheads="1"/>
          </p:cNvSpPr>
          <p:nvPr/>
        </p:nvSpPr>
        <p:spPr bwMode="auto">
          <a:xfrm>
            <a:off x="2627313" y="2932113"/>
            <a:ext cx="5508625" cy="3365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zh-CN" altLang="en-US" sz="1600" b="1" dirty="0" smtClean="0">
                <a:sym typeface="Wingdings"/>
              </a:rPr>
              <a:t> </a:t>
            </a:r>
            <a:r>
              <a:rPr lang="zh-CN" altLang="en-US" sz="1600" b="1" dirty="0" smtClean="0">
                <a:latin typeface="微软雅黑" pitchFamily="34" charset="-122"/>
                <a:ea typeface="微软雅黑" pitchFamily="34" charset="-122"/>
              </a:rPr>
              <a:t>随</a:t>
            </a:r>
            <a:r>
              <a:rPr lang="zh-CN" altLang="en-US" sz="1600" b="1" dirty="0">
                <a:latin typeface="微软雅黑" pitchFamily="34" charset="-122"/>
                <a:ea typeface="微软雅黑" pitchFamily="34" charset="-122"/>
              </a:rPr>
              <a:t>着多明我会和方济各会士这两个修会加入争论又掀高潮</a:t>
            </a:r>
          </a:p>
        </p:txBody>
      </p:sp>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sp>
        <p:nvSpPr>
          <p:cNvPr id="176130" name="13 CuadroTexto"/>
          <p:cNvSpPr txBox="1">
            <a:spLocks noChangeArrowheads="1"/>
          </p:cNvSpPr>
          <p:nvPr/>
        </p:nvSpPr>
        <p:spPr bwMode="auto">
          <a:xfrm>
            <a:off x="8250238" y="4816475"/>
            <a:ext cx="341312"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cxnSp>
        <p:nvCxnSpPr>
          <p:cNvPr id="70" name="直接连接符 69"/>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76132"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176133" name="TextBox 5"/>
          <p:cNvSpPr txBox="1">
            <a:spLocks noChangeArrowheads="1"/>
          </p:cNvSpPr>
          <p:nvPr/>
        </p:nvSpPr>
        <p:spPr bwMode="auto">
          <a:xfrm>
            <a:off x="251520" y="195263"/>
            <a:ext cx="8300343" cy="733534"/>
          </a:xfrm>
          <a:prstGeom prst="rect">
            <a:avLst/>
          </a:prstGeom>
          <a:noFill/>
          <a:ln w="9525">
            <a:noFill/>
            <a:miter lim="800000"/>
            <a:headEnd/>
            <a:tailEnd/>
          </a:ln>
        </p:spPr>
        <p:txBody>
          <a:bodyPr wrap="square">
            <a:spAutoFit/>
          </a:bodyPr>
          <a:lstStyle/>
          <a:p>
            <a:r>
              <a:rPr lang="zh-CN" altLang="en-US" sz="2000" b="1" dirty="0">
                <a:latin typeface="微软雅黑" pitchFamily="34" charset="-122"/>
                <a:ea typeface="微软雅黑" pitchFamily="34" charset="-122"/>
              </a:rPr>
              <a:t>第四节  </a:t>
            </a:r>
            <a:r>
              <a:rPr lang="en-US" sz="2000" b="1" dirty="0">
                <a:latin typeface="微软雅黑" pitchFamily="34" charset="-122"/>
                <a:ea typeface="微软雅黑" pitchFamily="34" charset="-122"/>
              </a:rPr>
              <a:t> </a:t>
            </a:r>
            <a:r>
              <a:rPr lang="zh-CN" altLang="en-US" sz="2000" b="1" dirty="0">
                <a:latin typeface="微软雅黑" pitchFamily="34" charset="-122"/>
                <a:ea typeface="微软雅黑" pitchFamily="34" charset="-122"/>
              </a:rPr>
              <a:t>中西文化的较量（撞击）</a:t>
            </a:r>
            <a:endParaRPr lang="en-US" altLang="zh-CN" sz="2000" b="1" dirty="0">
              <a:latin typeface="微软雅黑" pitchFamily="34" charset="-122"/>
              <a:ea typeface="微软雅黑" pitchFamily="34" charset="-122"/>
            </a:endParaRPr>
          </a:p>
          <a:p>
            <a:pPr>
              <a:lnSpc>
                <a:spcPts val="2563"/>
              </a:lnSpc>
            </a:pPr>
            <a:endParaRPr lang="en-US" altLang="zh-CN" sz="2000" b="1" dirty="0">
              <a:latin typeface="微软雅黑"/>
              <a:ea typeface="微软雅黑"/>
              <a:cs typeface="微软雅黑"/>
            </a:endParaRPr>
          </a:p>
        </p:txBody>
      </p:sp>
      <p:sp>
        <p:nvSpPr>
          <p:cNvPr id="176134" name="Rectangle 7"/>
          <p:cNvSpPr>
            <a:spLocks noChangeArrowheads="1"/>
          </p:cNvSpPr>
          <p:nvPr/>
        </p:nvSpPr>
        <p:spPr bwMode="auto">
          <a:xfrm>
            <a:off x="2195513" y="2427288"/>
            <a:ext cx="215900" cy="71437"/>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176135" name="Rectangle 7"/>
          <p:cNvSpPr>
            <a:spLocks noChangeArrowheads="1"/>
          </p:cNvSpPr>
          <p:nvPr/>
        </p:nvSpPr>
        <p:spPr bwMode="auto">
          <a:xfrm flipH="1">
            <a:off x="2411413" y="700088"/>
            <a:ext cx="73025" cy="3887787"/>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93" name="直接连接符 92"/>
          <p:cNvCxnSpPr/>
          <p:nvPr/>
        </p:nvCxnSpPr>
        <p:spPr>
          <a:xfrm flipH="1">
            <a:off x="2483768" y="1635646"/>
            <a:ext cx="619268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rot="10800000">
            <a:off x="2411760" y="3651870"/>
            <a:ext cx="6192837"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rot="10800000">
            <a:off x="2483768" y="1275606"/>
            <a:ext cx="626427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76141" name="矩形 117"/>
          <p:cNvSpPr>
            <a:spLocks noChangeArrowheads="1"/>
          </p:cNvSpPr>
          <p:nvPr/>
        </p:nvSpPr>
        <p:spPr bwMode="auto">
          <a:xfrm>
            <a:off x="2483768" y="915566"/>
            <a:ext cx="6119812" cy="366712"/>
          </a:xfrm>
          <a:prstGeom prst="rect">
            <a:avLst/>
          </a:prstGeom>
          <a:noFill/>
          <a:ln w="9525">
            <a:noFill/>
            <a:miter lim="800000"/>
            <a:headEnd/>
            <a:tailEnd/>
          </a:ln>
        </p:spPr>
        <p:txBody>
          <a:bodyPr>
            <a:spAutoFit/>
          </a:bodyPr>
          <a:lstStyle/>
          <a:p>
            <a:r>
              <a:rPr lang="zh-CN" altLang="en-US" sz="1400" b="1" dirty="0" smtClean="0">
                <a:latin typeface="微软雅黑"/>
                <a:ea typeface="微软雅黑"/>
                <a:cs typeface="微软雅黑"/>
                <a:sym typeface="Wingdings"/>
              </a:rPr>
              <a:t></a:t>
            </a:r>
            <a:r>
              <a:rPr lang="en-US" altLang="zh-CN" sz="1400" b="1" dirty="0" smtClean="0">
                <a:latin typeface="微软雅黑"/>
                <a:ea typeface="微软雅黑"/>
                <a:cs typeface="微软雅黑"/>
              </a:rPr>
              <a:t>1705</a:t>
            </a:r>
            <a:r>
              <a:rPr lang="zh-CN" altLang="en-US" sz="1400" b="1" dirty="0">
                <a:latin typeface="微软雅黑"/>
                <a:ea typeface="微软雅黑"/>
                <a:cs typeface="微软雅黑"/>
              </a:rPr>
              <a:t>年</a:t>
            </a:r>
            <a:r>
              <a:rPr lang="en-US" altLang="zh-CN" sz="1400" b="1" dirty="0">
                <a:latin typeface="微软雅黑"/>
                <a:ea typeface="微软雅黑"/>
                <a:cs typeface="微软雅黑"/>
              </a:rPr>
              <a:t>2</a:t>
            </a:r>
            <a:r>
              <a:rPr lang="zh-CN" altLang="en-US" sz="1400" b="1" dirty="0" smtClean="0">
                <a:latin typeface="微软雅黑"/>
                <a:ea typeface="微软雅黑"/>
                <a:cs typeface="微软雅黑"/>
              </a:rPr>
              <a:t>月铎罗</a:t>
            </a:r>
            <a:r>
              <a:rPr lang="zh-CN" altLang="en-US" sz="1400" b="1" dirty="0">
                <a:latin typeface="微软雅黑"/>
                <a:ea typeface="微软雅黑"/>
                <a:cs typeface="微软雅黑"/>
              </a:rPr>
              <a:t>主教携此禁令抵京，禁令完全违背康熙帝意图被令其离京</a:t>
            </a:r>
            <a:r>
              <a:rPr lang="zh-CN" altLang="en-US" dirty="0"/>
              <a:t>  </a:t>
            </a:r>
          </a:p>
        </p:txBody>
      </p:sp>
      <p:sp>
        <p:nvSpPr>
          <p:cNvPr id="176142" name="矩形 118"/>
          <p:cNvSpPr>
            <a:spLocks noChangeArrowheads="1"/>
          </p:cNvSpPr>
          <p:nvPr/>
        </p:nvSpPr>
        <p:spPr bwMode="auto">
          <a:xfrm>
            <a:off x="2411760" y="627534"/>
            <a:ext cx="5832475" cy="329321"/>
          </a:xfrm>
          <a:prstGeom prst="rect">
            <a:avLst/>
          </a:prstGeom>
          <a:noFill/>
          <a:ln w="9525">
            <a:noFill/>
            <a:miter lim="800000"/>
            <a:headEnd/>
            <a:tailEnd/>
          </a:ln>
        </p:spPr>
        <p:txBody>
          <a:bodyPr wrap="square">
            <a:spAutoFit/>
          </a:bodyPr>
          <a:lstStyle/>
          <a:p>
            <a:pPr>
              <a:lnSpc>
                <a:spcPct val="110000"/>
              </a:lnSpc>
            </a:pPr>
            <a:r>
              <a:rPr lang="zh-CN" altLang="en-US" sz="1400" b="1" dirty="0" smtClean="0">
                <a:latin typeface="微软雅黑"/>
                <a:ea typeface="微软雅黑"/>
                <a:cs typeface="微软雅黑"/>
                <a:sym typeface="Wingdings"/>
              </a:rPr>
              <a:t>  </a:t>
            </a:r>
            <a:r>
              <a:rPr lang="en-US" altLang="zh-CN" sz="1400" b="1" dirty="0" smtClean="0">
                <a:latin typeface="微软雅黑"/>
                <a:ea typeface="微软雅黑"/>
                <a:cs typeface="微软雅黑"/>
              </a:rPr>
              <a:t>1704</a:t>
            </a:r>
            <a:r>
              <a:rPr lang="zh-CN" altLang="en-US" sz="1400" b="1" dirty="0">
                <a:latin typeface="微软雅黑"/>
                <a:ea typeface="微软雅黑"/>
                <a:cs typeface="微软雅黑"/>
              </a:rPr>
              <a:t>年，罗马教皇克列们十世发布关于“教仪问题”的禁令</a:t>
            </a:r>
          </a:p>
        </p:txBody>
      </p:sp>
      <p:sp>
        <p:nvSpPr>
          <p:cNvPr id="176143" name="AutoShape 32"/>
          <p:cNvSpPr>
            <a:spLocks noChangeArrowheads="1"/>
          </p:cNvSpPr>
          <p:nvPr/>
        </p:nvSpPr>
        <p:spPr bwMode="auto">
          <a:xfrm>
            <a:off x="468313" y="1924050"/>
            <a:ext cx="1728787" cy="1008063"/>
          </a:xfrm>
          <a:prstGeom prst="roundRect">
            <a:avLst>
              <a:gd name="adj" fmla="val 16667"/>
            </a:avLst>
          </a:prstGeom>
          <a:solidFill>
            <a:srgbClr val="04AEDA"/>
          </a:solidFill>
          <a:ln w="9525">
            <a:solidFill>
              <a:srgbClr val="04AEDA"/>
            </a:solidFill>
            <a:round/>
            <a:headEnd/>
            <a:tailEnd/>
          </a:ln>
        </p:spPr>
        <p:txBody>
          <a:bodyPr wrap="none" anchor="ctr"/>
          <a:lstStyle/>
          <a:p>
            <a:pPr algn="ctr"/>
            <a:r>
              <a:rPr lang="zh-CN" altLang="en-US" sz="1600" b="1" dirty="0">
                <a:solidFill>
                  <a:schemeClr val="bg1"/>
                </a:solidFill>
                <a:latin typeface="微软雅黑" pitchFamily="34" charset="-122"/>
                <a:ea typeface="微软雅黑" pitchFamily="34" charset="-122"/>
              </a:rPr>
              <a:t>礼仪之争延续</a:t>
            </a:r>
          </a:p>
          <a:p>
            <a:pPr algn="ctr"/>
            <a:r>
              <a:rPr lang="zh-CN" altLang="en-US" sz="1600" b="1" dirty="0">
                <a:solidFill>
                  <a:schemeClr val="bg1"/>
                </a:solidFill>
                <a:latin typeface="微软雅黑" pitchFamily="34" charset="-122"/>
                <a:ea typeface="微软雅黑" pitchFamily="34" charset="-122"/>
              </a:rPr>
              <a:t>康熙帝和罗马教皇</a:t>
            </a:r>
          </a:p>
          <a:p>
            <a:pPr algn="ctr"/>
            <a:r>
              <a:rPr lang="zh-CN" altLang="en-US" sz="1600" b="1" dirty="0">
                <a:solidFill>
                  <a:schemeClr val="bg1"/>
                </a:solidFill>
                <a:latin typeface="微软雅黑" pitchFamily="34" charset="-122"/>
                <a:ea typeface="微软雅黑" pitchFamily="34" charset="-122"/>
              </a:rPr>
              <a:t>的较量</a:t>
            </a:r>
            <a:r>
              <a:rPr lang="zh-CN" altLang="en-US" dirty="0">
                <a:latin typeface="微软雅黑" pitchFamily="34" charset="-122"/>
                <a:ea typeface="微软雅黑" pitchFamily="34" charset="-122"/>
              </a:rPr>
              <a:t> </a:t>
            </a:r>
          </a:p>
        </p:txBody>
      </p:sp>
      <p:sp>
        <p:nvSpPr>
          <p:cNvPr id="176145" name="Rectangle 31"/>
          <p:cNvSpPr>
            <a:spLocks noChangeArrowheads="1"/>
          </p:cNvSpPr>
          <p:nvPr/>
        </p:nvSpPr>
        <p:spPr bwMode="auto">
          <a:xfrm>
            <a:off x="2555875" y="4587875"/>
            <a:ext cx="5329238" cy="366713"/>
          </a:xfrm>
          <a:prstGeom prst="rect">
            <a:avLst/>
          </a:prstGeom>
          <a:noFill/>
          <a:ln w="9525">
            <a:noFill/>
            <a:miter lim="800000"/>
            <a:headEnd/>
            <a:tailEnd/>
          </a:ln>
        </p:spPr>
        <p:txBody>
          <a:bodyPr>
            <a:spAutoFit/>
          </a:bodyPr>
          <a:lstStyle/>
          <a:p>
            <a:endParaRPr lang="zh-CN" altLang="en-US"/>
          </a:p>
        </p:txBody>
      </p:sp>
      <p:cxnSp>
        <p:nvCxnSpPr>
          <p:cNvPr id="6" name="直接连接符 96"/>
          <p:cNvCxnSpPr/>
          <p:nvPr/>
        </p:nvCxnSpPr>
        <p:spPr>
          <a:xfrm rot="10800000">
            <a:off x="2484438" y="4011613"/>
            <a:ext cx="604837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直接连接符 96"/>
          <p:cNvCxnSpPr/>
          <p:nvPr/>
        </p:nvCxnSpPr>
        <p:spPr>
          <a:xfrm flipH="1">
            <a:off x="2483769" y="3291830"/>
            <a:ext cx="6192687"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76148" name="Rectangle 37"/>
          <p:cNvSpPr>
            <a:spLocks noChangeArrowheads="1"/>
          </p:cNvSpPr>
          <p:nvPr/>
        </p:nvSpPr>
        <p:spPr bwMode="auto">
          <a:xfrm>
            <a:off x="2483768" y="1995686"/>
            <a:ext cx="6408737" cy="688975"/>
          </a:xfrm>
          <a:prstGeom prst="rect">
            <a:avLst/>
          </a:prstGeom>
          <a:noFill/>
          <a:ln w="9525">
            <a:noFill/>
            <a:miter lim="800000"/>
            <a:headEnd/>
            <a:tailEnd/>
          </a:ln>
        </p:spPr>
        <p:txBody>
          <a:bodyPr anchor="ctr">
            <a:spAutoFit/>
          </a:bodyPr>
          <a:lstStyle/>
          <a:p>
            <a:pPr>
              <a:lnSpc>
                <a:spcPct val="140000"/>
              </a:lnSpc>
            </a:pPr>
            <a:r>
              <a:rPr lang="zh-CN" altLang="en-US" sz="1400" b="1" dirty="0" smtClean="0">
                <a:latin typeface="微软雅黑"/>
                <a:ea typeface="微软雅黑"/>
                <a:cs typeface="微软雅黑"/>
                <a:sym typeface="Wingdings"/>
              </a:rPr>
              <a:t> </a:t>
            </a:r>
            <a:r>
              <a:rPr lang="en-US" altLang="zh-CN" sz="1400" b="1" dirty="0" smtClean="0">
                <a:latin typeface="微软雅黑"/>
              </a:rPr>
              <a:t>1707</a:t>
            </a:r>
            <a:r>
              <a:rPr lang="zh-CN" altLang="en-US" sz="1400" b="1" dirty="0">
                <a:latin typeface="微软雅黑"/>
              </a:rPr>
              <a:t>年</a:t>
            </a:r>
            <a:r>
              <a:rPr lang="en-US" altLang="zh-CN" sz="1400" b="1" dirty="0">
                <a:latin typeface="微软雅黑"/>
              </a:rPr>
              <a:t>2</a:t>
            </a:r>
            <a:r>
              <a:rPr lang="zh-CN" altLang="en-US" sz="1400" b="1" dirty="0" smtClean="0">
                <a:latin typeface="微软雅黑"/>
              </a:rPr>
              <a:t>月</a:t>
            </a:r>
            <a:r>
              <a:rPr lang="zh-CN" altLang="en-US" sz="1400" b="1" dirty="0">
                <a:latin typeface="微软雅黑"/>
                <a:ea typeface="微软雅黑"/>
              </a:rPr>
              <a:t>铎</a:t>
            </a:r>
            <a:r>
              <a:rPr lang="zh-CN" altLang="en-US" sz="1400" b="1" dirty="0" smtClean="0">
                <a:latin typeface="微软雅黑"/>
                <a:ea typeface="微软雅黑"/>
                <a:cs typeface="微软雅黑"/>
              </a:rPr>
              <a:t>罗</a:t>
            </a:r>
            <a:r>
              <a:rPr lang="zh-CN" altLang="en-US" sz="1400" b="1" dirty="0">
                <a:latin typeface="微软雅黑"/>
                <a:ea typeface="微软雅黑"/>
                <a:cs typeface="微软雅黑"/>
              </a:rPr>
              <a:t>在南京宣布了教皇禁令，要求全体教士遵守，康熙得知大怒，</a:t>
            </a:r>
            <a:r>
              <a:rPr lang="zh-CN" altLang="en-US" sz="1400" b="1" dirty="0" smtClean="0">
                <a:latin typeface="微软雅黑"/>
                <a:ea typeface="微软雅黑"/>
                <a:cs typeface="微软雅黑"/>
              </a:rPr>
              <a:t>将铎罗</a:t>
            </a:r>
            <a:r>
              <a:rPr lang="zh-CN" altLang="en-US" sz="1400" b="1" dirty="0">
                <a:latin typeface="微软雅黑"/>
                <a:ea typeface="微软雅黑"/>
                <a:cs typeface="微软雅黑"/>
              </a:rPr>
              <a:t>押解至澳门，囚禁而死</a:t>
            </a:r>
            <a:r>
              <a:rPr lang="zh-CN" altLang="en-US" sz="1200" b="1" dirty="0">
                <a:latin typeface="微软雅黑"/>
                <a:ea typeface="微软雅黑"/>
                <a:cs typeface="微软雅黑"/>
              </a:rPr>
              <a:t> </a:t>
            </a:r>
          </a:p>
        </p:txBody>
      </p:sp>
      <p:sp>
        <p:nvSpPr>
          <p:cNvPr id="183333" name="Rectangle 37"/>
          <p:cNvSpPr>
            <a:spLocks noChangeArrowheads="1"/>
          </p:cNvSpPr>
          <p:nvPr/>
        </p:nvSpPr>
        <p:spPr bwMode="auto">
          <a:xfrm>
            <a:off x="179388" y="627063"/>
            <a:ext cx="2016125" cy="36933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altLang="zh-CN" sz="1600" b="1" dirty="0" smtClean="0">
                <a:sym typeface="Wingdings"/>
              </a:rPr>
              <a:t></a:t>
            </a:r>
            <a:r>
              <a:rPr lang="en-US" altLang="zh-CN" sz="1600" b="1" dirty="0" smtClean="0"/>
              <a:t> </a:t>
            </a:r>
            <a:r>
              <a:rPr lang="zh-CN" altLang="en-US" b="1" dirty="0">
                <a:latin typeface="微软雅黑" pitchFamily="34" charset="-122"/>
                <a:ea typeface="微软雅黑" pitchFamily="34" charset="-122"/>
              </a:rPr>
              <a:t>礼仪之</a:t>
            </a:r>
            <a:r>
              <a:rPr lang="zh-CN" altLang="en-US" b="1" dirty="0" smtClean="0">
                <a:latin typeface="微软雅黑" pitchFamily="34" charset="-122"/>
                <a:ea typeface="微软雅黑" pitchFamily="34" charset="-122"/>
              </a:rPr>
              <a:t>争过</a:t>
            </a:r>
            <a:r>
              <a:rPr lang="zh-CN" altLang="en-US" b="1" dirty="0">
                <a:latin typeface="微软雅黑" pitchFamily="34" charset="-122"/>
                <a:ea typeface="微软雅黑" pitchFamily="34" charset="-122"/>
              </a:rPr>
              <a:t>程</a:t>
            </a:r>
          </a:p>
        </p:txBody>
      </p:sp>
      <p:sp>
        <p:nvSpPr>
          <p:cNvPr id="183342" name="Rectangle 46"/>
          <p:cNvSpPr>
            <a:spLocks noChangeArrowheads="1"/>
          </p:cNvSpPr>
          <p:nvPr/>
        </p:nvSpPr>
        <p:spPr bwMode="auto">
          <a:xfrm>
            <a:off x="2483768" y="1275606"/>
            <a:ext cx="5975994" cy="71853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nSpc>
                <a:spcPts val="2600"/>
              </a:lnSpc>
              <a:defRPr/>
            </a:pPr>
            <a:r>
              <a:rPr lang="zh-CN" altLang="en-US" sz="1400" b="1" dirty="0" smtClean="0">
                <a:latin typeface="微软雅黑"/>
                <a:ea typeface="微软雅黑"/>
                <a:cs typeface="微软雅黑"/>
                <a:sym typeface="Wingdings"/>
              </a:rPr>
              <a:t> </a:t>
            </a:r>
            <a:r>
              <a:rPr lang="en-US" altLang="zh-CN" sz="1400" b="1" dirty="0" smtClean="0">
                <a:latin typeface="微软雅黑" charset="-122"/>
                <a:ea typeface="微软雅黑" charset="-122"/>
              </a:rPr>
              <a:t>1706</a:t>
            </a:r>
            <a:r>
              <a:rPr lang="zh-CN" altLang="en-US" sz="1400" b="1" dirty="0">
                <a:latin typeface="微软雅黑" charset="-122"/>
                <a:ea typeface="微软雅黑" charset="-122"/>
              </a:rPr>
              <a:t>年把指责耶稣会士最激烈的梅古罗特驱逐出境，而且发出谕旨：凡传教士非领得朝廷准予传教之印票，并服从中国礼仪，不得在中国传教 </a:t>
            </a:r>
          </a:p>
        </p:txBody>
      </p:sp>
      <p:cxnSp>
        <p:nvCxnSpPr>
          <p:cNvPr id="4" name="直接连接符 96"/>
          <p:cNvCxnSpPr/>
          <p:nvPr/>
        </p:nvCxnSpPr>
        <p:spPr>
          <a:xfrm flipH="1">
            <a:off x="2483768" y="3003798"/>
            <a:ext cx="619268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83344" name="Rectangle 48"/>
          <p:cNvSpPr>
            <a:spLocks noChangeArrowheads="1"/>
          </p:cNvSpPr>
          <p:nvPr/>
        </p:nvSpPr>
        <p:spPr bwMode="auto">
          <a:xfrm>
            <a:off x="2483768" y="2643758"/>
            <a:ext cx="6192688" cy="688975"/>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nSpc>
                <a:spcPct val="140000"/>
              </a:lnSpc>
              <a:defRPr/>
            </a:pPr>
            <a:r>
              <a:rPr lang="zh-CN" altLang="en-US" sz="1400" b="1" dirty="0" smtClean="0">
                <a:latin typeface="微软雅黑"/>
                <a:ea typeface="微软雅黑"/>
                <a:cs typeface="微软雅黑"/>
                <a:sym typeface="Wingdings"/>
              </a:rPr>
              <a:t> </a:t>
            </a:r>
            <a:r>
              <a:rPr lang="en-US" altLang="zh-CN" sz="1400" b="1" dirty="0" smtClean="0">
                <a:latin typeface="微软雅黑" charset="-122"/>
                <a:ea typeface="微软雅黑" charset="-122"/>
              </a:rPr>
              <a:t>1707</a:t>
            </a:r>
            <a:r>
              <a:rPr lang="zh-CN" altLang="en-US" sz="1400" b="1" dirty="0">
                <a:latin typeface="微软雅黑" charset="-122"/>
                <a:ea typeface="微软雅黑" charset="-122"/>
              </a:rPr>
              <a:t>年</a:t>
            </a:r>
            <a:r>
              <a:rPr lang="en-US" altLang="zh-CN" sz="1400" b="1" dirty="0">
                <a:latin typeface="微软雅黑" charset="-122"/>
                <a:ea typeface="微软雅黑" charset="-122"/>
              </a:rPr>
              <a:t>3</a:t>
            </a:r>
            <a:r>
              <a:rPr lang="zh-CN" altLang="en-US" sz="1400" b="1" dirty="0">
                <a:latin typeface="微软雅黑" charset="-122"/>
                <a:ea typeface="微软雅黑" charset="-122"/>
              </a:rPr>
              <a:t>月，康熙皇帝诏谕西洋人：只要按照利玛窦所定规矩传教，就可以得到朝廷的保护；如果继续争论，就要驱逐出境 </a:t>
            </a:r>
          </a:p>
        </p:txBody>
      </p:sp>
      <p:sp>
        <p:nvSpPr>
          <p:cNvPr id="183345" name="Rectangle 49"/>
          <p:cNvSpPr>
            <a:spLocks noChangeArrowheads="1"/>
          </p:cNvSpPr>
          <p:nvPr/>
        </p:nvSpPr>
        <p:spPr bwMode="auto">
          <a:xfrm>
            <a:off x="2484438" y="3362425"/>
            <a:ext cx="4905510"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zh-CN" altLang="en-US" sz="1400" b="1" dirty="0" smtClean="0">
                <a:latin typeface="微软雅黑"/>
                <a:ea typeface="微软雅黑"/>
                <a:cs typeface="微软雅黑"/>
                <a:sym typeface="Wingdings"/>
              </a:rPr>
              <a:t> </a:t>
            </a:r>
            <a:r>
              <a:rPr lang="en-US" altLang="zh-CN" sz="1400" b="1" dirty="0" smtClean="0">
                <a:latin typeface="微软雅黑" charset="-122"/>
                <a:ea typeface="微软雅黑" charset="-122"/>
              </a:rPr>
              <a:t>1715</a:t>
            </a:r>
            <a:r>
              <a:rPr lang="zh-CN" altLang="en-US" sz="1400" b="1" dirty="0">
                <a:latin typeface="微软雅黑" charset="-122"/>
                <a:ea typeface="微软雅黑" charset="-122"/>
              </a:rPr>
              <a:t>年</a:t>
            </a:r>
            <a:r>
              <a:rPr lang="en-US" altLang="zh-CN" sz="1400" b="1" dirty="0">
                <a:latin typeface="微软雅黑" charset="-122"/>
                <a:ea typeface="微软雅黑" charset="-122"/>
              </a:rPr>
              <a:t>3</a:t>
            </a:r>
            <a:r>
              <a:rPr lang="zh-CN" altLang="en-US" sz="1400" b="1" dirty="0">
                <a:latin typeface="微软雅黑" charset="-122"/>
                <a:ea typeface="微软雅黑" charset="-122"/>
              </a:rPr>
              <a:t>月教皇又发布一道命令，重申</a:t>
            </a:r>
            <a:r>
              <a:rPr lang="en-US" altLang="zh-CN" sz="1400" b="1" dirty="0">
                <a:latin typeface="微软雅黑" charset="-122"/>
                <a:ea typeface="微软雅黑" charset="-122"/>
              </a:rPr>
              <a:t>1704</a:t>
            </a:r>
            <a:r>
              <a:rPr lang="zh-CN" altLang="en-US" sz="1400" b="1" dirty="0">
                <a:latin typeface="微软雅黑" charset="-122"/>
                <a:ea typeface="微软雅黑" charset="-122"/>
              </a:rPr>
              <a:t>年的教廷禁令</a:t>
            </a:r>
          </a:p>
        </p:txBody>
      </p:sp>
      <p:sp>
        <p:nvSpPr>
          <p:cNvPr id="183347" name="Rectangle 51"/>
          <p:cNvSpPr>
            <a:spLocks noChangeArrowheads="1"/>
          </p:cNvSpPr>
          <p:nvPr/>
        </p:nvSpPr>
        <p:spPr bwMode="auto">
          <a:xfrm>
            <a:off x="2484438" y="3651250"/>
            <a:ext cx="6264275" cy="911019"/>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40000"/>
              </a:lnSpc>
              <a:defRPr/>
            </a:pPr>
            <a:r>
              <a:rPr lang="zh-CN" altLang="en-US" sz="1400" b="1" dirty="0" smtClean="0">
                <a:latin typeface="微软雅黑"/>
                <a:ea typeface="微软雅黑"/>
                <a:cs typeface="微软雅黑"/>
                <a:sym typeface="Wingdings"/>
              </a:rPr>
              <a:t> </a:t>
            </a:r>
            <a:r>
              <a:rPr lang="en-US" altLang="zh-CN" sz="1400" b="1" dirty="0" smtClean="0">
                <a:latin typeface="微软雅黑" charset="-122"/>
                <a:ea typeface="微软雅黑" charset="-122"/>
              </a:rPr>
              <a:t>1719</a:t>
            </a:r>
            <a:r>
              <a:rPr lang="zh-CN" altLang="en-US" sz="1400" b="1" dirty="0">
                <a:latin typeface="微软雅黑" charset="-122"/>
                <a:ea typeface="微软雅黑" charset="-122"/>
              </a:rPr>
              <a:t>年教皇再派使节嘉乐来华，嘉乐附加了</a:t>
            </a:r>
            <a:r>
              <a:rPr lang="en-US" altLang="zh-CN" sz="1400" b="1" dirty="0">
                <a:latin typeface="微软雅黑" charset="-122"/>
                <a:ea typeface="微软雅黑" charset="-122"/>
              </a:rPr>
              <a:t>8</a:t>
            </a:r>
            <a:r>
              <a:rPr lang="zh-CN" altLang="en-US" sz="1400" b="1" dirty="0">
                <a:latin typeface="微软雅黑" charset="-122"/>
                <a:ea typeface="微软雅黑" charset="-122"/>
              </a:rPr>
              <a:t>条变通办法，以示让步，但康熙帝做了如下批示：“以后不必西洋人在中国行教，禁止可也，免得多事。” </a:t>
            </a:r>
          </a:p>
          <a:p>
            <a:pPr>
              <a:defRPr/>
            </a:pPr>
            <a:endParaRPr lang="zh-CN" altLang="en-US" sz="1400" b="1" dirty="0">
              <a:latin typeface="微软雅黑" charset="-122"/>
              <a:ea typeface="微软雅黑" charset="-122"/>
            </a:endParaRPr>
          </a:p>
        </p:txBody>
      </p:sp>
      <p:cxnSp>
        <p:nvCxnSpPr>
          <p:cNvPr id="8" name="直接连接符 96"/>
          <p:cNvCxnSpPr/>
          <p:nvPr/>
        </p:nvCxnSpPr>
        <p:spPr>
          <a:xfrm rot="10800000">
            <a:off x="2411413" y="4300538"/>
            <a:ext cx="6121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直接连接符 96"/>
          <p:cNvCxnSpPr/>
          <p:nvPr/>
        </p:nvCxnSpPr>
        <p:spPr>
          <a:xfrm rot="10800000">
            <a:off x="2411413" y="4587875"/>
            <a:ext cx="6121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76163" name="Rectangle 35"/>
          <p:cNvSpPr>
            <a:spLocks noChangeArrowheads="1"/>
          </p:cNvSpPr>
          <p:nvPr/>
        </p:nvSpPr>
        <p:spPr bwMode="auto">
          <a:xfrm>
            <a:off x="2483768" y="4299942"/>
            <a:ext cx="6160661"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400" b="1" dirty="0" smtClean="0">
                <a:latin typeface="微软雅黑"/>
                <a:ea typeface="微软雅黑"/>
                <a:cs typeface="微软雅黑"/>
                <a:sym typeface="Wingdings"/>
              </a:rPr>
              <a:t> </a:t>
            </a:r>
            <a:r>
              <a:rPr lang="zh-CN" altLang="en-US" sz="1400" b="1" dirty="0" smtClean="0">
                <a:latin typeface="微软雅黑" pitchFamily="34" charset="-122"/>
                <a:ea typeface="微软雅黑" pitchFamily="34" charset="-122"/>
              </a:rPr>
              <a:t>教</a:t>
            </a:r>
            <a:r>
              <a:rPr lang="zh-CN" altLang="en-US" sz="1400" b="1" dirty="0">
                <a:latin typeface="微软雅黑" pitchFamily="34" charset="-122"/>
                <a:ea typeface="微软雅黑" pitchFamily="34" charset="-122"/>
              </a:rPr>
              <a:t>皇再次发布命令：取消嘉乐主</a:t>
            </a:r>
            <a:r>
              <a:rPr lang="zh-CN" altLang="en-US" sz="1400" b="1" dirty="0" smtClean="0">
                <a:latin typeface="微软雅黑" pitchFamily="34" charset="-122"/>
                <a:ea typeface="微软雅黑" pitchFamily="34" charset="-122"/>
              </a:rPr>
              <a:t>教的</a:t>
            </a:r>
            <a:r>
              <a:rPr lang="en-US" altLang="zh-CN" sz="1400" b="1" dirty="0">
                <a:latin typeface="微软雅黑" pitchFamily="34" charset="-122"/>
                <a:ea typeface="微软雅黑" pitchFamily="34" charset="-122"/>
              </a:rPr>
              <a:t>8</a:t>
            </a:r>
            <a:r>
              <a:rPr lang="zh-CN" altLang="en-US" sz="1400" b="1" dirty="0">
                <a:latin typeface="微软雅黑" pitchFamily="34" charset="-122"/>
                <a:ea typeface="微软雅黑" pitchFamily="34" charset="-122"/>
              </a:rPr>
              <a:t>条允许；禁止在华教士讨论礼仪问题</a:t>
            </a:r>
          </a:p>
        </p:txBody>
      </p:sp>
      <p:cxnSp>
        <p:nvCxnSpPr>
          <p:cNvPr id="43" name="直接连接符 96"/>
          <p:cNvCxnSpPr/>
          <p:nvPr/>
        </p:nvCxnSpPr>
        <p:spPr>
          <a:xfrm flipH="1">
            <a:off x="2483768" y="2355726"/>
            <a:ext cx="626469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4" name="直接连接符 96"/>
          <p:cNvCxnSpPr/>
          <p:nvPr/>
        </p:nvCxnSpPr>
        <p:spPr>
          <a:xfrm flipH="1">
            <a:off x="2411760" y="915566"/>
            <a:ext cx="626469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直接连接符 96"/>
          <p:cNvCxnSpPr/>
          <p:nvPr/>
        </p:nvCxnSpPr>
        <p:spPr>
          <a:xfrm flipH="1">
            <a:off x="2483768" y="1995686"/>
            <a:ext cx="626469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直接连接符 96"/>
          <p:cNvCxnSpPr/>
          <p:nvPr/>
        </p:nvCxnSpPr>
        <p:spPr>
          <a:xfrm flipH="1">
            <a:off x="2411760" y="2643758"/>
            <a:ext cx="626469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extBox 5"/>
          <p:cNvSpPr txBox="1">
            <a:spLocks noChangeArrowheads="1"/>
          </p:cNvSpPr>
          <p:nvPr/>
        </p:nvSpPr>
        <p:spPr bwMode="auto">
          <a:xfrm>
            <a:off x="251520" y="123478"/>
            <a:ext cx="8678168" cy="1426031"/>
          </a:xfrm>
          <a:prstGeom prst="rect">
            <a:avLst/>
          </a:prstGeom>
          <a:noFill/>
          <a:ln w="9525">
            <a:noFill/>
            <a:miter lim="800000"/>
            <a:headEnd/>
            <a:tailEnd/>
          </a:ln>
        </p:spPr>
        <p:txBody>
          <a:bodyPr wrap="square">
            <a:spAutoFit/>
          </a:bodyPr>
          <a:lstStyle/>
          <a:p>
            <a:pPr>
              <a:lnSpc>
                <a:spcPts val="2563"/>
              </a:lnSpc>
            </a:pPr>
            <a:r>
              <a:rPr lang="zh-CN" altLang="en-US" sz="2000" b="1" dirty="0">
                <a:latin typeface="微软雅黑"/>
                <a:ea typeface="微软雅黑"/>
                <a:cs typeface="微软雅黑"/>
              </a:rPr>
              <a:t>第四节  </a:t>
            </a:r>
            <a:r>
              <a:rPr lang="en-US" sz="2000" b="1" dirty="0">
                <a:latin typeface="Calibri" pitchFamily="34" charset="0"/>
              </a:rPr>
              <a:t> </a:t>
            </a:r>
            <a:r>
              <a:rPr lang="zh-CN" altLang="en-US" sz="2000" b="1" dirty="0">
                <a:latin typeface="微软雅黑"/>
                <a:ea typeface="微软雅黑"/>
                <a:cs typeface="微软雅黑"/>
              </a:rPr>
              <a:t>中西文化的较量（撞击）</a:t>
            </a:r>
            <a:endParaRPr lang="en-US" altLang="zh-CN" sz="2000" b="1" dirty="0">
              <a:latin typeface="微软雅黑"/>
              <a:ea typeface="微软雅黑"/>
              <a:cs typeface="微软雅黑"/>
            </a:endParaRPr>
          </a:p>
          <a:p>
            <a:pPr>
              <a:lnSpc>
                <a:spcPts val="2563"/>
              </a:lnSpc>
            </a:pPr>
            <a:endParaRPr lang="en-US" altLang="zh-CN" sz="2000" dirty="0">
              <a:latin typeface="微软雅黑"/>
              <a:ea typeface="微软雅黑"/>
              <a:cs typeface="微软雅黑"/>
            </a:endParaRPr>
          </a:p>
          <a:p>
            <a:pPr>
              <a:lnSpc>
                <a:spcPts val="2563"/>
              </a:lnSpc>
            </a:pPr>
            <a:endParaRPr lang="en-US" altLang="zh-CN" sz="2000" dirty="0">
              <a:latin typeface="微软雅黑"/>
              <a:ea typeface="微软雅黑"/>
              <a:cs typeface="微软雅黑"/>
            </a:endParaRPr>
          </a:p>
          <a:p>
            <a:pPr eaLnBrk="0" hangingPunct="0">
              <a:lnSpc>
                <a:spcPts val="2600"/>
              </a:lnSpc>
            </a:pPr>
            <a:r>
              <a:rPr lang="zh-CN" altLang="en-US" sz="1600" dirty="0">
                <a:latin typeface="微软雅黑"/>
                <a:ea typeface="微软雅黑"/>
                <a:cs typeface="微软雅黑"/>
              </a:rPr>
              <a:t>                                               </a:t>
            </a:r>
            <a:endParaRPr lang="en-US" altLang="zh-CN" sz="1600" dirty="0">
              <a:latin typeface="微软雅黑"/>
              <a:ea typeface="微软雅黑"/>
              <a:cs typeface="微软雅黑"/>
            </a:endParaRPr>
          </a:p>
        </p:txBody>
      </p:sp>
      <p:sp>
        <p:nvSpPr>
          <p:cNvPr id="177154"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39" name="直接连接符 38"/>
          <p:cNvCxnSpPr/>
          <p:nvPr/>
        </p:nvCxnSpPr>
        <p:spPr>
          <a:xfrm flipH="1">
            <a:off x="214313" y="571500"/>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内容占位符 2"/>
          <p:cNvSpPr txBox="1">
            <a:spLocks/>
          </p:cNvSpPr>
          <p:nvPr/>
        </p:nvSpPr>
        <p:spPr>
          <a:xfrm>
            <a:off x="2627313" y="1058863"/>
            <a:ext cx="5715000" cy="1500187"/>
          </a:xfrm>
          <a:prstGeom prst="rect">
            <a:avLst/>
          </a:prstGeom>
        </p:spPr>
        <p:txBody>
          <a:bodyPr anchor="b">
            <a:normAutofit fontScale="25000" lnSpcReduction="20000"/>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r>
              <a:rPr lang="en-US" altLang="zh-CN" sz="5600" dirty="0">
                <a:latin typeface="微软雅黑" pitchFamily="34" charset="-122"/>
                <a:ea typeface="微软雅黑" pitchFamily="34" charset="-122"/>
              </a:rPr>
              <a:t> </a:t>
            </a:r>
            <a:endParaRPr lang="en-US" altLang="zh-CN" sz="4800" b="1"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r>
              <a:rPr lang="en-US" altLang="zh-CN" dirty="0">
                <a:solidFill>
                  <a:schemeClr val="tx1">
                    <a:tint val="75000"/>
                  </a:schemeClr>
                </a:solidFill>
                <a:latin typeface="微软雅黑" pitchFamily="34" charset="-122"/>
                <a:ea typeface="微软雅黑" pitchFamily="34" charset="-122"/>
              </a:rPr>
              <a:t> </a:t>
            </a:r>
            <a:endParaRPr lang="zh-CN" altLang="en-US" dirty="0">
              <a:solidFill>
                <a:schemeClr val="tx1">
                  <a:tint val="75000"/>
                </a:schemeClr>
              </a:solidFill>
              <a:latin typeface="微软雅黑" pitchFamily="34" charset="-122"/>
              <a:ea typeface="微软雅黑" pitchFamily="34" charset="-122"/>
            </a:endParaRPr>
          </a:p>
        </p:txBody>
      </p:sp>
      <p:sp>
        <p:nvSpPr>
          <p:cNvPr id="15" name="内容占位符 2"/>
          <p:cNvSpPr txBox="1">
            <a:spLocks/>
          </p:cNvSpPr>
          <p:nvPr/>
        </p:nvSpPr>
        <p:spPr>
          <a:xfrm>
            <a:off x="2714625" y="571500"/>
            <a:ext cx="5715000" cy="3500438"/>
          </a:xfrm>
          <a:prstGeom prst="rect">
            <a:avLst/>
          </a:prstGeom>
        </p:spPr>
        <p:txBody>
          <a:bodyPr anchor="b">
            <a:normAutofit/>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endParaRPr lang="zh-CN" altLang="en-US" dirty="0">
              <a:solidFill>
                <a:schemeClr val="tx1">
                  <a:tint val="75000"/>
                </a:schemeClr>
              </a:solidFill>
              <a:latin typeface="微软雅黑" pitchFamily="34" charset="-122"/>
              <a:ea typeface="微软雅黑" pitchFamily="34" charset="-122"/>
            </a:endParaRPr>
          </a:p>
        </p:txBody>
      </p:sp>
      <p:sp>
        <p:nvSpPr>
          <p:cNvPr id="24" name="Oval 27"/>
          <p:cNvSpPr>
            <a:spLocks noChangeArrowheads="1"/>
          </p:cNvSpPr>
          <p:nvPr/>
        </p:nvSpPr>
        <p:spPr bwMode="gray">
          <a:xfrm>
            <a:off x="928688" y="1785938"/>
            <a:ext cx="1428750" cy="1428750"/>
          </a:xfrm>
          <a:prstGeom prst="ellipse">
            <a:avLst/>
          </a:prstGeom>
          <a:solidFill>
            <a:schemeClr val="bg1"/>
          </a:solidFill>
          <a:ln w="38100" algn="ctr">
            <a:solidFill>
              <a:srgbClr val="F8F8F8">
                <a:alpha val="79999"/>
              </a:srgbClr>
            </a:solidFill>
            <a:round/>
            <a:headEnd/>
            <a:tailEnd/>
          </a:ln>
        </p:spPr>
        <p:txBody>
          <a:bodyPr wrap="none" anchor="ctr"/>
          <a:lstStyle/>
          <a:p>
            <a:pPr algn="ctr"/>
            <a:r>
              <a:rPr lang="zh-CN" altLang="en-US" sz="8000">
                <a:latin typeface="Calibri" pitchFamily="34" charset="0"/>
              </a:rPr>
              <a:t>  </a:t>
            </a:r>
            <a:endParaRPr lang="zh-CN" altLang="en-US" sz="8000">
              <a:solidFill>
                <a:srgbClr val="04AEDA"/>
              </a:solidFill>
              <a:latin typeface="Calibri" pitchFamily="34" charset="0"/>
            </a:endParaRPr>
          </a:p>
        </p:txBody>
      </p:sp>
      <p:cxnSp>
        <p:nvCxnSpPr>
          <p:cNvPr id="32" name="直接连接符 31"/>
          <p:cNvCxnSpPr/>
          <p:nvPr/>
        </p:nvCxnSpPr>
        <p:spPr>
          <a:xfrm>
            <a:off x="3492500" y="1995488"/>
            <a:ext cx="52562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3492500" y="3724275"/>
            <a:ext cx="52562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47" name="矩形 46"/>
          <p:cNvSpPr>
            <a:spLocks noChangeArrowheads="1"/>
          </p:cNvSpPr>
          <p:nvPr/>
        </p:nvSpPr>
        <p:spPr bwMode="auto">
          <a:xfrm>
            <a:off x="4572000" y="915988"/>
            <a:ext cx="4357688" cy="366712"/>
          </a:xfrm>
          <a:prstGeom prst="rect">
            <a:avLst/>
          </a:prstGeom>
          <a:noFill/>
          <a:ln w="9525">
            <a:noFill/>
            <a:miter lim="800000"/>
            <a:headEnd/>
            <a:tailEnd/>
          </a:ln>
        </p:spPr>
        <p:txBody>
          <a:bodyPr>
            <a:spAutoFit/>
          </a:bodyPr>
          <a:lstStyle/>
          <a:p>
            <a:r>
              <a:rPr lang="zh-CN" altLang="en-US">
                <a:latin typeface="微软雅黑"/>
                <a:ea typeface="微软雅黑"/>
                <a:cs typeface="微软雅黑"/>
              </a:rPr>
              <a:t>     </a:t>
            </a:r>
          </a:p>
        </p:txBody>
      </p:sp>
      <p:sp>
        <p:nvSpPr>
          <p:cNvPr id="177162" name="Rectangle 1"/>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177163"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177164" name="Rectangle 5"/>
          <p:cNvSpPr>
            <a:spLocks noChangeArrowheads="1"/>
          </p:cNvSpPr>
          <p:nvPr/>
        </p:nvSpPr>
        <p:spPr bwMode="auto">
          <a:xfrm>
            <a:off x="428625" y="1428750"/>
            <a:ext cx="184150" cy="369888"/>
          </a:xfrm>
          <a:prstGeom prst="rect">
            <a:avLst/>
          </a:prstGeom>
          <a:noFill/>
          <a:ln w="9525">
            <a:noFill/>
            <a:miter lim="800000"/>
            <a:headEnd/>
            <a:tailEnd/>
          </a:ln>
        </p:spPr>
        <p:txBody>
          <a:bodyPr wrap="none" anchor="ctr">
            <a:spAutoFit/>
          </a:bodyPr>
          <a:lstStyle/>
          <a:p>
            <a:endParaRPr lang="zh-CN" altLang="zh-CN"/>
          </a:p>
        </p:txBody>
      </p:sp>
      <p:sp>
        <p:nvSpPr>
          <p:cNvPr id="177165" name="矩形 24"/>
          <p:cNvSpPr>
            <a:spLocks noChangeArrowheads="1"/>
          </p:cNvSpPr>
          <p:nvPr/>
        </p:nvSpPr>
        <p:spPr bwMode="auto">
          <a:xfrm>
            <a:off x="395536" y="627534"/>
            <a:ext cx="3497262" cy="701675"/>
          </a:xfrm>
          <a:prstGeom prst="rect">
            <a:avLst/>
          </a:prstGeom>
          <a:noFill/>
          <a:ln w="9525">
            <a:noFill/>
            <a:miter lim="800000"/>
            <a:headEnd/>
            <a:tailEnd/>
          </a:ln>
        </p:spPr>
        <p:txBody>
          <a:bodyPr>
            <a:spAutoFit/>
          </a:bodyPr>
          <a:lstStyle/>
          <a:p>
            <a:r>
              <a:rPr lang="zh-CN" altLang="en-US" sz="2000" b="1" dirty="0" smtClean="0">
                <a:latin typeface="微软雅黑" pitchFamily="34" charset="-122"/>
                <a:ea typeface="微软雅黑" pitchFamily="34" charset="-122"/>
                <a:sym typeface="Wingdings"/>
              </a:rPr>
              <a:t></a:t>
            </a:r>
            <a:r>
              <a:rPr lang="zh-CN" altLang="en-US" b="1" dirty="0" smtClean="0">
                <a:latin typeface="微软雅黑" pitchFamily="34" charset="-122"/>
                <a:ea typeface="微软雅黑" pitchFamily="34" charset="-122"/>
                <a:sym typeface="Wingdings"/>
              </a:rPr>
              <a:t> </a:t>
            </a:r>
            <a:r>
              <a:rPr lang="zh-CN" altLang="en-US" b="1" dirty="0" smtClean="0">
                <a:latin typeface="微软雅黑" pitchFamily="34" charset="-122"/>
                <a:ea typeface="微软雅黑" pitchFamily="34" charset="-122"/>
              </a:rPr>
              <a:t>礼</a:t>
            </a:r>
            <a:r>
              <a:rPr lang="zh-CN" altLang="en-US" b="1" dirty="0">
                <a:latin typeface="微软雅黑" pitchFamily="34" charset="-122"/>
                <a:ea typeface="微软雅黑" pitchFamily="34" charset="-122"/>
              </a:rPr>
              <a:t>仪之争的实质及其结果</a:t>
            </a:r>
            <a:r>
              <a:rPr lang="zh-CN" altLang="en-US" dirty="0"/>
              <a:t> </a:t>
            </a:r>
            <a:endParaRPr lang="zh-CN" altLang="en-US" sz="2000" b="1" dirty="0">
              <a:latin typeface="微软雅黑"/>
              <a:ea typeface="微软雅黑"/>
              <a:cs typeface="微软雅黑"/>
            </a:endParaRPr>
          </a:p>
          <a:p>
            <a:endParaRPr lang="zh-CN" altLang="en-US" sz="2000" dirty="0">
              <a:latin typeface="Calibri" pitchFamily="34" charset="0"/>
            </a:endParaRPr>
          </a:p>
        </p:txBody>
      </p:sp>
      <p:pic>
        <p:nvPicPr>
          <p:cNvPr id="27" name="Picture 2"/>
          <p:cNvPicPr>
            <a:picLocks noChangeAspect="1" noChangeArrowheads="1"/>
          </p:cNvPicPr>
          <p:nvPr/>
        </p:nvPicPr>
        <p:blipFill>
          <a:blip r:embed="rId3" cstate="print"/>
          <a:srcRect/>
          <a:stretch>
            <a:fillRect/>
          </a:stretch>
        </p:blipFill>
        <p:spPr bwMode="auto">
          <a:xfrm>
            <a:off x="611188" y="2066925"/>
            <a:ext cx="2214562" cy="2143125"/>
          </a:xfrm>
          <a:prstGeom prst="rect">
            <a:avLst/>
          </a:prstGeom>
          <a:noFill/>
          <a:ln w="9525">
            <a:noFill/>
            <a:miter lim="800000"/>
            <a:headEnd/>
            <a:tailEnd/>
          </a:ln>
        </p:spPr>
      </p:pic>
      <p:sp>
        <p:nvSpPr>
          <p:cNvPr id="34" name="Oval 27"/>
          <p:cNvSpPr>
            <a:spLocks noChangeArrowheads="1"/>
          </p:cNvSpPr>
          <p:nvPr/>
        </p:nvSpPr>
        <p:spPr bwMode="gray">
          <a:xfrm>
            <a:off x="900113" y="2355850"/>
            <a:ext cx="1643062" cy="1571625"/>
          </a:xfrm>
          <a:prstGeom prst="ellipse">
            <a:avLst/>
          </a:prstGeom>
          <a:solidFill>
            <a:schemeClr val="bg1"/>
          </a:solidFill>
          <a:ln w="38100" algn="ctr">
            <a:solidFill>
              <a:srgbClr val="F8F8F8">
                <a:alpha val="79999"/>
              </a:srgbClr>
            </a:solidFill>
            <a:round/>
            <a:headEnd/>
            <a:tailEnd/>
          </a:ln>
        </p:spPr>
        <p:txBody>
          <a:bodyPr wrap="none" anchor="ctr"/>
          <a:lstStyle/>
          <a:p>
            <a:pPr algn="ctr">
              <a:lnSpc>
                <a:spcPct val="150000"/>
              </a:lnSpc>
            </a:pPr>
            <a:endParaRPr lang="en-US" altLang="zh-CN" sz="1600" b="1">
              <a:solidFill>
                <a:srgbClr val="04AEDA"/>
              </a:solidFill>
              <a:latin typeface="微软雅黑"/>
              <a:ea typeface="微软雅黑"/>
              <a:cs typeface="微软雅黑"/>
            </a:endParaRPr>
          </a:p>
          <a:p>
            <a:pPr algn="ctr">
              <a:lnSpc>
                <a:spcPct val="150000"/>
              </a:lnSpc>
            </a:pPr>
            <a:endParaRPr lang="zh-CN" altLang="en-US" sz="1600" b="1">
              <a:solidFill>
                <a:srgbClr val="04AEDA"/>
              </a:solidFill>
              <a:latin typeface="微软雅黑"/>
              <a:ea typeface="微软雅黑"/>
              <a:cs typeface="微软雅黑"/>
            </a:endParaRPr>
          </a:p>
        </p:txBody>
      </p:sp>
      <p:sp>
        <p:nvSpPr>
          <p:cNvPr id="36" name="右箭头 35"/>
          <p:cNvSpPr/>
          <p:nvPr/>
        </p:nvSpPr>
        <p:spPr>
          <a:xfrm>
            <a:off x="900113" y="2787650"/>
            <a:ext cx="857250" cy="714375"/>
          </a:xfrm>
          <a:prstGeom prst="rightArrow">
            <a:avLst/>
          </a:prstGeom>
          <a:solidFill>
            <a:srgbClr val="04AE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0" name="右箭头 39"/>
          <p:cNvSpPr/>
          <p:nvPr/>
        </p:nvSpPr>
        <p:spPr>
          <a:xfrm flipH="1">
            <a:off x="1714500" y="2786063"/>
            <a:ext cx="847725" cy="714375"/>
          </a:xfrm>
          <a:prstGeom prst="rightArrow">
            <a:avLst/>
          </a:prstGeom>
          <a:solidFill>
            <a:srgbClr val="04AE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2057" name="Rectangle 25"/>
          <p:cNvSpPr>
            <a:spLocks noChangeArrowheads="1"/>
          </p:cNvSpPr>
          <p:nvPr/>
        </p:nvSpPr>
        <p:spPr bwMode="auto">
          <a:xfrm>
            <a:off x="1403350" y="2427288"/>
            <a:ext cx="644525"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a:latin typeface="微软雅黑" pitchFamily="34" charset="-122"/>
                <a:ea typeface="微软雅黑" pitchFamily="34" charset="-122"/>
              </a:rPr>
              <a:t>争论</a:t>
            </a:r>
            <a:endParaRPr lang="en-US" altLang="zh-CN" b="1" dirty="0">
              <a:latin typeface="微软雅黑" pitchFamily="34" charset="-122"/>
              <a:ea typeface="微软雅黑" pitchFamily="34" charset="-122"/>
            </a:endParaRPr>
          </a:p>
        </p:txBody>
      </p:sp>
      <p:sp>
        <p:nvSpPr>
          <p:cNvPr id="172058" name="Rectangle 26"/>
          <p:cNvSpPr>
            <a:spLocks noChangeArrowheads="1"/>
          </p:cNvSpPr>
          <p:nvPr/>
        </p:nvSpPr>
        <p:spPr bwMode="auto">
          <a:xfrm>
            <a:off x="1403350" y="3435350"/>
            <a:ext cx="644525"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a:latin typeface="微软雅黑" pitchFamily="34" charset="-122"/>
                <a:ea typeface="微软雅黑" pitchFamily="34" charset="-122"/>
              </a:rPr>
              <a:t>实质</a:t>
            </a:r>
          </a:p>
        </p:txBody>
      </p:sp>
      <p:cxnSp>
        <p:nvCxnSpPr>
          <p:cNvPr id="35" name="直接连接符 34"/>
          <p:cNvCxnSpPr/>
          <p:nvPr/>
        </p:nvCxnSpPr>
        <p:spPr>
          <a:xfrm>
            <a:off x="3492500" y="2859088"/>
            <a:ext cx="52562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2" name="直接连接符 34"/>
          <p:cNvCxnSpPr/>
          <p:nvPr/>
        </p:nvCxnSpPr>
        <p:spPr>
          <a:xfrm>
            <a:off x="3419475" y="1563688"/>
            <a:ext cx="5329238"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3" name="直接连接符 34"/>
          <p:cNvCxnSpPr/>
          <p:nvPr/>
        </p:nvCxnSpPr>
        <p:spPr>
          <a:xfrm>
            <a:off x="3492500" y="3292475"/>
            <a:ext cx="52562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4" name="直接连接符 34"/>
          <p:cNvCxnSpPr/>
          <p:nvPr/>
        </p:nvCxnSpPr>
        <p:spPr>
          <a:xfrm>
            <a:off x="3492500" y="2427288"/>
            <a:ext cx="52562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184351" name="Rectangle 31"/>
          <p:cNvSpPr>
            <a:spLocks noChangeArrowheads="1"/>
          </p:cNvSpPr>
          <p:nvPr/>
        </p:nvSpPr>
        <p:spPr bwMode="auto">
          <a:xfrm>
            <a:off x="3419475" y="1065718"/>
            <a:ext cx="5364163" cy="3526415"/>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ts val="3400"/>
              </a:lnSpc>
              <a:defRPr/>
            </a:pPr>
            <a:r>
              <a:rPr lang="zh-CN" altLang="en-US" sz="2400" b="1" dirty="0" smtClean="0">
                <a:solidFill>
                  <a:srgbClr val="04AEDA"/>
                </a:solidFill>
                <a:latin typeface="微软雅黑" pitchFamily="34" charset="-122"/>
                <a:ea typeface="微软雅黑" pitchFamily="34" charset="-122"/>
                <a:sym typeface="Wingdings"/>
              </a:rPr>
              <a:t></a:t>
            </a:r>
            <a:r>
              <a:rPr lang="zh-CN" altLang="en-US" b="1" dirty="0" smtClean="0">
                <a:latin typeface="微软雅黑" pitchFamily="34" charset="-122"/>
                <a:ea typeface="微软雅黑" pitchFamily="34" charset="-122"/>
              </a:rPr>
              <a:t>礼</a:t>
            </a:r>
            <a:r>
              <a:rPr lang="zh-CN" altLang="en-US" b="1" dirty="0">
                <a:latin typeface="微软雅黑" pitchFamily="34" charset="-122"/>
                <a:ea typeface="微软雅黑" pitchFamily="34" charset="-122"/>
              </a:rPr>
              <a:t>仪之争的实质反映的是作为西方文化代表的天主教，在中国封建社会这种伦理观念和政治体系完全不同的国家能否传播下去的问题。罗马教皇一反利玛窦所开创的耶稣会教士尊重中国社会习俗和儒家学说的传统，无视中国的礼俗和社会特点，妄图干预处于科举制度下中国知识分子的社会生活，实际上自毁了天主教在华传播的基础，最终导致天主教在华陷入绝境。</a:t>
            </a:r>
          </a:p>
        </p:txBody>
      </p:sp>
      <p:cxnSp>
        <p:nvCxnSpPr>
          <p:cNvPr id="5" name="直接连接符 44"/>
          <p:cNvCxnSpPr/>
          <p:nvPr/>
        </p:nvCxnSpPr>
        <p:spPr>
          <a:xfrm>
            <a:off x="3419475" y="4084638"/>
            <a:ext cx="52562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6" name="直接连接符 44"/>
          <p:cNvCxnSpPr/>
          <p:nvPr/>
        </p:nvCxnSpPr>
        <p:spPr>
          <a:xfrm>
            <a:off x="3419475" y="4516438"/>
            <a:ext cx="52562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extBox 5"/>
          <p:cNvSpPr txBox="1">
            <a:spLocks noChangeArrowheads="1"/>
          </p:cNvSpPr>
          <p:nvPr/>
        </p:nvSpPr>
        <p:spPr bwMode="auto">
          <a:xfrm>
            <a:off x="251520" y="195486"/>
            <a:ext cx="8358188" cy="1398587"/>
          </a:xfrm>
          <a:prstGeom prst="rect">
            <a:avLst/>
          </a:prstGeom>
          <a:noFill/>
          <a:ln w="9525">
            <a:noFill/>
            <a:miter lim="800000"/>
            <a:headEnd/>
            <a:tailEnd/>
          </a:ln>
        </p:spPr>
        <p:txBody>
          <a:bodyPr>
            <a:spAutoFit/>
          </a:bodyPr>
          <a:lstStyle/>
          <a:p>
            <a:pPr>
              <a:lnSpc>
                <a:spcPts val="2563"/>
              </a:lnSpc>
            </a:pPr>
            <a:r>
              <a:rPr lang="zh-CN" altLang="en-US" sz="2000" b="1" dirty="0">
                <a:latin typeface="微软雅黑"/>
                <a:ea typeface="微软雅黑"/>
                <a:cs typeface="微软雅黑"/>
              </a:rPr>
              <a:t>第四节  </a:t>
            </a:r>
            <a:r>
              <a:rPr lang="en-US" sz="2000" b="1" dirty="0">
                <a:latin typeface="Calibri" pitchFamily="34" charset="0"/>
              </a:rPr>
              <a:t> </a:t>
            </a:r>
            <a:r>
              <a:rPr lang="zh-CN" altLang="en-US" sz="2000" b="1" dirty="0">
                <a:latin typeface="微软雅黑"/>
                <a:ea typeface="微软雅黑"/>
                <a:cs typeface="微软雅黑"/>
              </a:rPr>
              <a:t>中西文化的较量（撞击）</a:t>
            </a:r>
            <a:endParaRPr lang="en-US" altLang="zh-CN" sz="2000" b="1" dirty="0">
              <a:latin typeface="微软雅黑"/>
              <a:ea typeface="微软雅黑"/>
              <a:cs typeface="微软雅黑"/>
            </a:endParaRPr>
          </a:p>
          <a:p>
            <a:pPr>
              <a:lnSpc>
                <a:spcPts val="2563"/>
              </a:lnSpc>
            </a:pPr>
            <a:endParaRPr lang="en-US" altLang="zh-CN" sz="2000" dirty="0">
              <a:latin typeface="微软雅黑"/>
              <a:ea typeface="微软雅黑"/>
              <a:cs typeface="微软雅黑"/>
            </a:endParaRPr>
          </a:p>
          <a:p>
            <a:pPr>
              <a:lnSpc>
                <a:spcPts val="2563"/>
              </a:lnSpc>
            </a:pPr>
            <a:endParaRPr lang="en-US" altLang="zh-CN" sz="2000" dirty="0">
              <a:latin typeface="微软雅黑"/>
              <a:ea typeface="微软雅黑"/>
              <a:cs typeface="微软雅黑"/>
            </a:endParaRPr>
          </a:p>
          <a:p>
            <a:pPr eaLnBrk="0" hangingPunct="0">
              <a:lnSpc>
                <a:spcPts val="2600"/>
              </a:lnSpc>
            </a:pPr>
            <a:r>
              <a:rPr lang="zh-CN" altLang="en-US" sz="1600" dirty="0">
                <a:latin typeface="微软雅黑"/>
                <a:ea typeface="微软雅黑"/>
                <a:cs typeface="微软雅黑"/>
              </a:rPr>
              <a:t>                                               </a:t>
            </a:r>
            <a:endParaRPr lang="en-US" altLang="zh-CN" sz="1600" dirty="0">
              <a:latin typeface="微软雅黑"/>
              <a:ea typeface="微软雅黑"/>
              <a:cs typeface="微软雅黑"/>
            </a:endParaRPr>
          </a:p>
        </p:txBody>
      </p:sp>
      <p:sp>
        <p:nvSpPr>
          <p:cNvPr id="179202"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39" name="直接连接符 38"/>
          <p:cNvCxnSpPr/>
          <p:nvPr/>
        </p:nvCxnSpPr>
        <p:spPr>
          <a:xfrm flipH="1">
            <a:off x="214313" y="571500"/>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内容占位符 2"/>
          <p:cNvSpPr txBox="1">
            <a:spLocks/>
          </p:cNvSpPr>
          <p:nvPr/>
        </p:nvSpPr>
        <p:spPr>
          <a:xfrm>
            <a:off x="2627313" y="1058863"/>
            <a:ext cx="6516687" cy="1500187"/>
          </a:xfrm>
          <a:prstGeom prst="rect">
            <a:avLst/>
          </a:prstGeom>
        </p:spPr>
        <p:txBody>
          <a:bodyPr anchor="b">
            <a:normAutofit fontScale="25000" lnSpcReduction="20000"/>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r>
              <a:rPr lang="en-US" altLang="zh-CN" sz="5600" dirty="0">
                <a:latin typeface="微软雅黑" pitchFamily="34" charset="-122"/>
                <a:ea typeface="微软雅黑" pitchFamily="34" charset="-122"/>
              </a:rPr>
              <a:t> </a:t>
            </a:r>
            <a:endParaRPr lang="en-US" altLang="zh-CN" sz="4800" b="1"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r>
              <a:rPr lang="en-US" altLang="zh-CN" dirty="0">
                <a:solidFill>
                  <a:schemeClr val="tx1">
                    <a:tint val="75000"/>
                  </a:schemeClr>
                </a:solidFill>
                <a:latin typeface="微软雅黑" pitchFamily="34" charset="-122"/>
                <a:ea typeface="微软雅黑" pitchFamily="34" charset="-122"/>
              </a:rPr>
              <a:t> </a:t>
            </a:r>
            <a:endParaRPr lang="zh-CN" altLang="en-US" dirty="0">
              <a:solidFill>
                <a:schemeClr val="tx1">
                  <a:tint val="75000"/>
                </a:schemeClr>
              </a:solidFill>
              <a:latin typeface="微软雅黑" pitchFamily="34" charset="-122"/>
              <a:ea typeface="微软雅黑" pitchFamily="34" charset="-122"/>
            </a:endParaRPr>
          </a:p>
        </p:txBody>
      </p:sp>
      <p:sp>
        <p:nvSpPr>
          <p:cNvPr id="15" name="内容占位符 2"/>
          <p:cNvSpPr txBox="1">
            <a:spLocks/>
          </p:cNvSpPr>
          <p:nvPr/>
        </p:nvSpPr>
        <p:spPr>
          <a:xfrm>
            <a:off x="2714625" y="571500"/>
            <a:ext cx="5715000" cy="3500438"/>
          </a:xfrm>
          <a:prstGeom prst="rect">
            <a:avLst/>
          </a:prstGeom>
        </p:spPr>
        <p:txBody>
          <a:bodyPr anchor="b">
            <a:normAutofit/>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endParaRPr lang="zh-CN" altLang="en-US" dirty="0">
              <a:solidFill>
                <a:schemeClr val="tx1">
                  <a:tint val="75000"/>
                </a:schemeClr>
              </a:solidFill>
              <a:latin typeface="微软雅黑" pitchFamily="34" charset="-122"/>
              <a:ea typeface="微软雅黑" pitchFamily="34" charset="-122"/>
            </a:endParaRPr>
          </a:p>
        </p:txBody>
      </p:sp>
      <p:sp>
        <p:nvSpPr>
          <p:cNvPr id="24" name="Oval 27"/>
          <p:cNvSpPr>
            <a:spLocks noChangeArrowheads="1"/>
          </p:cNvSpPr>
          <p:nvPr/>
        </p:nvSpPr>
        <p:spPr bwMode="gray">
          <a:xfrm>
            <a:off x="928688" y="1785938"/>
            <a:ext cx="1428750" cy="1428750"/>
          </a:xfrm>
          <a:prstGeom prst="ellipse">
            <a:avLst/>
          </a:prstGeom>
          <a:solidFill>
            <a:schemeClr val="bg1"/>
          </a:solidFill>
          <a:ln w="38100" algn="ctr">
            <a:solidFill>
              <a:srgbClr val="F8F8F8">
                <a:alpha val="79999"/>
              </a:srgbClr>
            </a:solidFill>
            <a:round/>
            <a:headEnd/>
            <a:tailEnd/>
          </a:ln>
        </p:spPr>
        <p:txBody>
          <a:bodyPr wrap="none" anchor="ctr"/>
          <a:lstStyle/>
          <a:p>
            <a:pPr algn="ctr"/>
            <a:r>
              <a:rPr lang="zh-CN" altLang="en-US" sz="8000">
                <a:latin typeface="Calibri" pitchFamily="34" charset="0"/>
              </a:rPr>
              <a:t>  </a:t>
            </a:r>
            <a:endParaRPr lang="zh-CN" altLang="en-US" sz="8000">
              <a:solidFill>
                <a:srgbClr val="04AEDA"/>
              </a:solidFill>
              <a:latin typeface="Calibri" pitchFamily="34" charset="0"/>
            </a:endParaRPr>
          </a:p>
        </p:txBody>
      </p:sp>
      <p:sp>
        <p:nvSpPr>
          <p:cNvPr id="47" name="矩形 46"/>
          <p:cNvSpPr>
            <a:spLocks noChangeArrowheads="1"/>
          </p:cNvSpPr>
          <p:nvPr/>
        </p:nvSpPr>
        <p:spPr bwMode="auto">
          <a:xfrm>
            <a:off x="4572000" y="915988"/>
            <a:ext cx="4357688" cy="366712"/>
          </a:xfrm>
          <a:prstGeom prst="rect">
            <a:avLst/>
          </a:prstGeom>
          <a:noFill/>
          <a:ln w="9525">
            <a:noFill/>
            <a:miter lim="800000"/>
            <a:headEnd/>
            <a:tailEnd/>
          </a:ln>
        </p:spPr>
        <p:txBody>
          <a:bodyPr>
            <a:spAutoFit/>
          </a:bodyPr>
          <a:lstStyle/>
          <a:p>
            <a:r>
              <a:rPr lang="zh-CN" altLang="en-US">
                <a:latin typeface="微软雅黑"/>
                <a:ea typeface="微软雅黑"/>
                <a:cs typeface="微软雅黑"/>
              </a:rPr>
              <a:t>     </a:t>
            </a:r>
          </a:p>
        </p:txBody>
      </p:sp>
      <p:sp>
        <p:nvSpPr>
          <p:cNvPr id="179208" name="Rectangle 1"/>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179209"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179210" name="Rectangle 5"/>
          <p:cNvSpPr>
            <a:spLocks noChangeArrowheads="1"/>
          </p:cNvSpPr>
          <p:nvPr/>
        </p:nvSpPr>
        <p:spPr bwMode="auto">
          <a:xfrm>
            <a:off x="428625" y="1428750"/>
            <a:ext cx="184150" cy="369888"/>
          </a:xfrm>
          <a:prstGeom prst="rect">
            <a:avLst/>
          </a:prstGeom>
          <a:noFill/>
          <a:ln w="9525">
            <a:noFill/>
            <a:miter lim="800000"/>
            <a:headEnd/>
            <a:tailEnd/>
          </a:ln>
        </p:spPr>
        <p:txBody>
          <a:bodyPr wrap="none" anchor="ctr">
            <a:spAutoFit/>
          </a:bodyPr>
          <a:lstStyle/>
          <a:p>
            <a:endParaRPr lang="zh-CN" altLang="zh-CN"/>
          </a:p>
        </p:txBody>
      </p:sp>
      <p:sp>
        <p:nvSpPr>
          <p:cNvPr id="179211" name="矩形 24"/>
          <p:cNvSpPr>
            <a:spLocks noChangeArrowheads="1"/>
          </p:cNvSpPr>
          <p:nvPr/>
        </p:nvSpPr>
        <p:spPr bwMode="auto">
          <a:xfrm>
            <a:off x="323528" y="627534"/>
            <a:ext cx="3497262" cy="701675"/>
          </a:xfrm>
          <a:prstGeom prst="rect">
            <a:avLst/>
          </a:prstGeom>
          <a:noFill/>
          <a:ln w="9525">
            <a:noFill/>
            <a:miter lim="800000"/>
            <a:headEnd/>
            <a:tailEnd/>
          </a:ln>
        </p:spPr>
        <p:txBody>
          <a:bodyPr>
            <a:spAutoFit/>
          </a:bodyPr>
          <a:lstStyle/>
          <a:p>
            <a:r>
              <a:rPr lang="zh-CN" altLang="en-US" sz="2000" b="1" dirty="0" smtClean="0">
                <a:latin typeface="微软雅黑" pitchFamily="34" charset="-122"/>
                <a:ea typeface="微软雅黑" pitchFamily="34" charset="-122"/>
                <a:sym typeface="Wingdings"/>
              </a:rPr>
              <a:t></a:t>
            </a:r>
            <a:r>
              <a:rPr lang="zh-CN" altLang="en-US" b="1" dirty="0" smtClean="0">
                <a:latin typeface="微软雅黑" pitchFamily="34" charset="-122"/>
                <a:ea typeface="微软雅黑" pitchFamily="34" charset="-122"/>
              </a:rPr>
              <a:t>礼</a:t>
            </a:r>
            <a:r>
              <a:rPr lang="zh-CN" altLang="en-US" b="1" dirty="0">
                <a:latin typeface="微软雅黑" pitchFamily="34" charset="-122"/>
                <a:ea typeface="微软雅黑" pitchFamily="34" charset="-122"/>
              </a:rPr>
              <a:t>仪之争的实质及其结果</a:t>
            </a:r>
            <a:r>
              <a:rPr lang="zh-CN" altLang="en-US" dirty="0">
                <a:latin typeface="微软雅黑" pitchFamily="34" charset="-122"/>
                <a:ea typeface="微软雅黑" pitchFamily="34" charset="-122"/>
              </a:rPr>
              <a:t> </a:t>
            </a:r>
            <a:endParaRPr lang="zh-CN" altLang="en-US" sz="2000" b="1" dirty="0">
              <a:latin typeface="微软雅黑" pitchFamily="34" charset="-122"/>
              <a:ea typeface="微软雅黑" pitchFamily="34" charset="-122"/>
              <a:cs typeface="微软雅黑"/>
            </a:endParaRPr>
          </a:p>
          <a:p>
            <a:endParaRPr lang="zh-CN" altLang="en-US" sz="2000" dirty="0">
              <a:latin typeface="Calibri" pitchFamily="34" charset="0"/>
            </a:endParaRPr>
          </a:p>
        </p:txBody>
      </p:sp>
      <p:pic>
        <p:nvPicPr>
          <p:cNvPr id="27" name="Picture 2"/>
          <p:cNvPicPr>
            <a:picLocks noChangeAspect="1" noChangeArrowheads="1"/>
          </p:cNvPicPr>
          <p:nvPr/>
        </p:nvPicPr>
        <p:blipFill>
          <a:blip r:embed="rId3" cstate="print"/>
          <a:srcRect/>
          <a:stretch>
            <a:fillRect/>
          </a:stretch>
        </p:blipFill>
        <p:spPr bwMode="auto">
          <a:xfrm>
            <a:off x="611188" y="2066925"/>
            <a:ext cx="2214562" cy="2143125"/>
          </a:xfrm>
          <a:prstGeom prst="rect">
            <a:avLst/>
          </a:prstGeom>
          <a:noFill/>
          <a:ln w="9525">
            <a:noFill/>
            <a:miter lim="800000"/>
            <a:headEnd/>
            <a:tailEnd/>
          </a:ln>
        </p:spPr>
      </p:pic>
      <p:sp>
        <p:nvSpPr>
          <p:cNvPr id="34" name="Oval 27"/>
          <p:cNvSpPr>
            <a:spLocks noChangeArrowheads="1"/>
          </p:cNvSpPr>
          <p:nvPr/>
        </p:nvSpPr>
        <p:spPr bwMode="gray">
          <a:xfrm>
            <a:off x="900113" y="2355850"/>
            <a:ext cx="1643062" cy="1571625"/>
          </a:xfrm>
          <a:prstGeom prst="ellipse">
            <a:avLst/>
          </a:prstGeom>
          <a:solidFill>
            <a:schemeClr val="bg1"/>
          </a:solidFill>
          <a:ln w="38100" algn="ctr">
            <a:solidFill>
              <a:srgbClr val="F8F8F8">
                <a:alpha val="79999"/>
              </a:srgbClr>
            </a:solidFill>
            <a:round/>
            <a:headEnd/>
            <a:tailEnd/>
          </a:ln>
        </p:spPr>
        <p:txBody>
          <a:bodyPr wrap="none" anchor="ctr"/>
          <a:lstStyle/>
          <a:p>
            <a:pPr algn="ctr">
              <a:lnSpc>
                <a:spcPct val="150000"/>
              </a:lnSpc>
            </a:pPr>
            <a:endParaRPr lang="en-US" altLang="zh-CN" sz="1600" b="1">
              <a:solidFill>
                <a:srgbClr val="04AEDA"/>
              </a:solidFill>
              <a:latin typeface="微软雅黑"/>
              <a:ea typeface="微软雅黑"/>
              <a:cs typeface="微软雅黑"/>
            </a:endParaRPr>
          </a:p>
          <a:p>
            <a:pPr algn="ctr">
              <a:lnSpc>
                <a:spcPct val="150000"/>
              </a:lnSpc>
            </a:pPr>
            <a:endParaRPr lang="zh-CN" altLang="en-US" sz="1600" b="1">
              <a:solidFill>
                <a:srgbClr val="04AEDA"/>
              </a:solidFill>
              <a:latin typeface="微软雅黑"/>
              <a:ea typeface="微软雅黑"/>
              <a:cs typeface="微软雅黑"/>
            </a:endParaRPr>
          </a:p>
        </p:txBody>
      </p:sp>
      <p:sp>
        <p:nvSpPr>
          <p:cNvPr id="36" name="右箭头 35"/>
          <p:cNvSpPr/>
          <p:nvPr/>
        </p:nvSpPr>
        <p:spPr>
          <a:xfrm>
            <a:off x="900113" y="2787650"/>
            <a:ext cx="857250" cy="714375"/>
          </a:xfrm>
          <a:prstGeom prst="rightArrow">
            <a:avLst/>
          </a:prstGeom>
          <a:solidFill>
            <a:srgbClr val="04AE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0" name="右箭头 39"/>
          <p:cNvSpPr/>
          <p:nvPr/>
        </p:nvSpPr>
        <p:spPr>
          <a:xfrm flipH="1">
            <a:off x="1714500" y="2786063"/>
            <a:ext cx="847725" cy="714375"/>
          </a:xfrm>
          <a:prstGeom prst="rightArrow">
            <a:avLst/>
          </a:prstGeom>
          <a:solidFill>
            <a:srgbClr val="04AE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2057" name="Rectangle 25"/>
          <p:cNvSpPr>
            <a:spLocks noChangeArrowheads="1"/>
          </p:cNvSpPr>
          <p:nvPr/>
        </p:nvSpPr>
        <p:spPr bwMode="auto">
          <a:xfrm>
            <a:off x="1403350" y="2427288"/>
            <a:ext cx="644525"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a:latin typeface="微软雅黑" pitchFamily="34" charset="-122"/>
                <a:ea typeface="微软雅黑" pitchFamily="34" charset="-122"/>
              </a:rPr>
              <a:t>最后</a:t>
            </a:r>
          </a:p>
        </p:txBody>
      </p:sp>
      <p:sp>
        <p:nvSpPr>
          <p:cNvPr id="190492" name="Rectangle 28"/>
          <p:cNvSpPr>
            <a:spLocks noChangeArrowheads="1"/>
          </p:cNvSpPr>
          <p:nvPr/>
        </p:nvSpPr>
        <p:spPr bwMode="auto">
          <a:xfrm>
            <a:off x="1403350" y="3435350"/>
            <a:ext cx="644525"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a:latin typeface="微软雅黑" pitchFamily="34" charset="-122"/>
                <a:ea typeface="微软雅黑" pitchFamily="34" charset="-122"/>
              </a:rPr>
              <a:t>结果</a:t>
            </a:r>
          </a:p>
        </p:txBody>
      </p:sp>
      <p:sp>
        <p:nvSpPr>
          <p:cNvPr id="179218" name="AutoShape 37"/>
          <p:cNvSpPr>
            <a:spLocks noChangeArrowheads="1"/>
          </p:cNvSpPr>
          <p:nvPr/>
        </p:nvSpPr>
        <p:spPr bwMode="auto">
          <a:xfrm>
            <a:off x="3132138" y="1203325"/>
            <a:ext cx="1295400" cy="1008063"/>
          </a:xfrm>
          <a:prstGeom prst="wave">
            <a:avLst>
              <a:gd name="adj1" fmla="val 13005"/>
              <a:gd name="adj2" fmla="val 0"/>
            </a:avLst>
          </a:prstGeom>
          <a:solidFill>
            <a:srgbClr val="04AEDA"/>
          </a:solidFill>
          <a:ln w="9525">
            <a:noFill/>
            <a:round/>
            <a:headEnd/>
            <a:tailEnd/>
          </a:ln>
          <a:effectLst>
            <a:prstShdw prst="shdw17" dist="17961" dir="2700000">
              <a:srgbClr val="026883"/>
            </a:prstShdw>
          </a:effectLst>
        </p:spPr>
        <p:txBody>
          <a:bodyPr wrap="none" anchor="ctr"/>
          <a:lstStyle/>
          <a:p>
            <a:pPr algn="ctr"/>
            <a:r>
              <a:rPr lang="zh-CN" altLang="en-US" b="1" dirty="0">
                <a:solidFill>
                  <a:schemeClr val="bg1"/>
                </a:solidFill>
                <a:latin typeface="微软雅黑" pitchFamily="34" charset="-122"/>
                <a:ea typeface="微软雅黑" pitchFamily="34" charset="-122"/>
              </a:rPr>
              <a:t>闭关锁国</a:t>
            </a:r>
          </a:p>
        </p:txBody>
      </p:sp>
      <p:sp>
        <p:nvSpPr>
          <p:cNvPr id="179219" name="Rectangle 40"/>
          <p:cNvSpPr>
            <a:spLocks noChangeArrowheads="1"/>
          </p:cNvSpPr>
          <p:nvPr/>
        </p:nvSpPr>
        <p:spPr bwMode="auto">
          <a:xfrm>
            <a:off x="4427538" y="1347788"/>
            <a:ext cx="4716462" cy="792162"/>
          </a:xfrm>
          <a:prstGeom prst="rect">
            <a:avLst/>
          </a:prstGeom>
          <a:solidFill>
            <a:srgbClr val="C6F2FE"/>
          </a:solidFill>
          <a:ln w="28575" algn="ctr">
            <a:solidFill>
              <a:srgbClr val="C6F2FE"/>
            </a:solidFill>
            <a:miter lim="800000"/>
            <a:headEnd/>
            <a:tailEnd/>
          </a:ln>
        </p:spPr>
        <p:txBody>
          <a:bodyPr anchor="ctr"/>
          <a:lstStyle/>
          <a:p>
            <a:pPr>
              <a:lnSpc>
                <a:spcPct val="120000"/>
              </a:lnSpc>
            </a:pPr>
            <a:r>
              <a:rPr lang="zh-CN" altLang="en-US" sz="1400" b="1" dirty="0">
                <a:latin typeface="微软雅黑" pitchFamily="34" charset="-122"/>
                <a:ea typeface="微软雅黑" pitchFamily="34" charset="-122"/>
              </a:rPr>
              <a:t>“礼仪之争”的最后结果是康熙把传教士都撵走了。此后，雍正、乾隆、道光，历朝历代都曾颁布过禁教命令，以至于因此把国门彻底关闭了起来</a:t>
            </a:r>
          </a:p>
        </p:txBody>
      </p:sp>
      <p:sp>
        <p:nvSpPr>
          <p:cNvPr id="179220" name="AutoShape 41"/>
          <p:cNvSpPr>
            <a:spLocks noChangeArrowheads="1"/>
          </p:cNvSpPr>
          <p:nvPr/>
        </p:nvSpPr>
        <p:spPr bwMode="auto">
          <a:xfrm>
            <a:off x="3132138" y="2932113"/>
            <a:ext cx="1295400" cy="1008062"/>
          </a:xfrm>
          <a:prstGeom prst="wave">
            <a:avLst>
              <a:gd name="adj1" fmla="val 13005"/>
              <a:gd name="adj2" fmla="val 0"/>
            </a:avLst>
          </a:prstGeom>
          <a:solidFill>
            <a:srgbClr val="04AEDA"/>
          </a:solidFill>
          <a:ln w="9525">
            <a:noFill/>
            <a:round/>
            <a:headEnd/>
            <a:tailEnd/>
          </a:ln>
          <a:effectLst>
            <a:prstShdw prst="shdw17" dist="17961" dir="2700000">
              <a:srgbClr val="026883"/>
            </a:prstShdw>
          </a:effectLst>
        </p:spPr>
        <p:txBody>
          <a:bodyPr wrap="none" anchor="ctr"/>
          <a:lstStyle/>
          <a:p>
            <a:pPr algn="ctr"/>
            <a:r>
              <a:rPr lang="zh-CN" altLang="en-US" b="1" dirty="0">
                <a:solidFill>
                  <a:schemeClr val="bg1"/>
                </a:solidFill>
                <a:latin typeface="微软雅黑" pitchFamily="34" charset="-122"/>
                <a:ea typeface="微软雅黑" pitchFamily="34" charset="-122"/>
              </a:rPr>
              <a:t>解散耶稣会</a:t>
            </a:r>
          </a:p>
        </p:txBody>
      </p:sp>
      <p:sp>
        <p:nvSpPr>
          <p:cNvPr id="179221" name="Rectangle 42"/>
          <p:cNvSpPr>
            <a:spLocks noChangeArrowheads="1"/>
          </p:cNvSpPr>
          <p:nvPr/>
        </p:nvSpPr>
        <p:spPr bwMode="auto">
          <a:xfrm>
            <a:off x="4427538" y="3076575"/>
            <a:ext cx="4716462" cy="792163"/>
          </a:xfrm>
          <a:prstGeom prst="rect">
            <a:avLst/>
          </a:prstGeom>
          <a:solidFill>
            <a:srgbClr val="C6F2FE"/>
          </a:solidFill>
          <a:ln w="28575" algn="ctr">
            <a:solidFill>
              <a:srgbClr val="C6F2FE"/>
            </a:solidFill>
            <a:miter lim="800000"/>
            <a:headEnd/>
            <a:tailEnd/>
          </a:ln>
        </p:spPr>
        <p:txBody>
          <a:bodyPr anchor="ctr"/>
          <a:lstStyle/>
          <a:p>
            <a:pPr>
              <a:lnSpc>
                <a:spcPct val="120000"/>
              </a:lnSpc>
            </a:pPr>
            <a:endParaRPr lang="zh-CN" altLang="en-US"/>
          </a:p>
        </p:txBody>
      </p:sp>
      <p:sp>
        <p:nvSpPr>
          <p:cNvPr id="190507" name="Rectangle 43"/>
          <p:cNvSpPr>
            <a:spLocks noChangeArrowheads="1"/>
          </p:cNvSpPr>
          <p:nvPr/>
        </p:nvSpPr>
        <p:spPr bwMode="auto">
          <a:xfrm>
            <a:off x="4427538" y="3076575"/>
            <a:ext cx="4716462" cy="86793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20000"/>
              </a:lnSpc>
              <a:defRPr/>
            </a:pPr>
            <a:r>
              <a:rPr lang="en-US" altLang="zh-CN" sz="1400" b="1" dirty="0">
                <a:latin typeface="微软雅黑" pitchFamily="34" charset="-122"/>
                <a:ea typeface="微软雅黑" pitchFamily="34" charset="-122"/>
              </a:rPr>
              <a:t>18</a:t>
            </a:r>
            <a:r>
              <a:rPr lang="zh-CN" altLang="en-US" sz="1400" b="1" dirty="0">
                <a:latin typeface="微软雅黑" pitchFamily="34" charset="-122"/>
                <a:ea typeface="微软雅黑" pitchFamily="34" charset="-122"/>
              </a:rPr>
              <a:t>世纪后期，葡、西、法各国出于宗教信需要，纷纷取缔耶稣会。</a:t>
            </a:r>
            <a:r>
              <a:rPr lang="en-US" altLang="zh-CN" sz="1400" b="1" dirty="0">
                <a:latin typeface="微软雅黑" pitchFamily="34" charset="-122"/>
                <a:ea typeface="微软雅黑" pitchFamily="34" charset="-122"/>
              </a:rPr>
              <a:t>1773</a:t>
            </a:r>
            <a:r>
              <a:rPr lang="zh-CN" altLang="en-US" sz="1400" b="1" dirty="0">
                <a:latin typeface="微软雅黑" pitchFamily="34" charset="-122"/>
                <a:ea typeface="微软雅黑" pitchFamily="34" charset="-122"/>
              </a:rPr>
              <a:t>年</a:t>
            </a:r>
            <a:r>
              <a:rPr lang="en-US" altLang="zh-CN" sz="1400" b="1" dirty="0">
                <a:latin typeface="微软雅黑" pitchFamily="34" charset="-122"/>
                <a:ea typeface="微软雅黑" pitchFamily="34" charset="-122"/>
              </a:rPr>
              <a:t>7</a:t>
            </a:r>
            <a:r>
              <a:rPr lang="zh-CN" altLang="en-US" sz="1400" b="1" dirty="0">
                <a:latin typeface="微软雅黑" pitchFamily="34" charset="-122"/>
                <a:ea typeface="微软雅黑" pitchFamily="34" charset="-122"/>
              </a:rPr>
              <a:t>月</a:t>
            </a:r>
            <a:r>
              <a:rPr lang="en-US" altLang="zh-CN" sz="1400" b="1" dirty="0">
                <a:latin typeface="微软雅黑" pitchFamily="34" charset="-122"/>
                <a:ea typeface="微软雅黑" pitchFamily="34" charset="-122"/>
              </a:rPr>
              <a:t>21</a:t>
            </a:r>
            <a:r>
              <a:rPr lang="zh-CN" altLang="en-US" sz="1400" b="1" dirty="0">
                <a:latin typeface="微软雅黑" pitchFamily="34" charset="-122"/>
                <a:ea typeface="微软雅黑" pitchFamily="34" charset="-122"/>
              </a:rPr>
              <a:t>日，教皇克列门十四世正式下令解散耶稣会。两年后，在华耶稣会旋即解散</a:t>
            </a:r>
          </a:p>
        </p:txBody>
      </p:sp>
    </p:spTree>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extBox 5"/>
          <p:cNvSpPr txBox="1">
            <a:spLocks noChangeArrowheads="1"/>
          </p:cNvSpPr>
          <p:nvPr/>
        </p:nvSpPr>
        <p:spPr bwMode="auto">
          <a:xfrm>
            <a:off x="251520" y="123478"/>
            <a:ext cx="8358188" cy="1398587"/>
          </a:xfrm>
          <a:prstGeom prst="rect">
            <a:avLst/>
          </a:prstGeom>
          <a:noFill/>
          <a:ln w="9525">
            <a:noFill/>
            <a:miter lim="800000"/>
            <a:headEnd/>
            <a:tailEnd/>
          </a:ln>
        </p:spPr>
        <p:txBody>
          <a:bodyPr>
            <a:spAutoFit/>
          </a:bodyPr>
          <a:lstStyle/>
          <a:p>
            <a:pPr>
              <a:lnSpc>
                <a:spcPts val="2563"/>
              </a:lnSpc>
            </a:pPr>
            <a:r>
              <a:rPr lang="zh-CN" altLang="en-US" sz="2000" b="1" dirty="0">
                <a:latin typeface="微软雅黑"/>
                <a:ea typeface="微软雅黑"/>
                <a:cs typeface="微软雅黑"/>
              </a:rPr>
              <a:t>第四节  </a:t>
            </a:r>
            <a:r>
              <a:rPr lang="en-US" sz="2000" b="1" dirty="0">
                <a:latin typeface="Calibri" pitchFamily="34" charset="0"/>
              </a:rPr>
              <a:t> </a:t>
            </a:r>
            <a:r>
              <a:rPr lang="zh-CN" altLang="en-US" sz="2000" b="1" dirty="0">
                <a:latin typeface="微软雅黑"/>
                <a:ea typeface="微软雅黑"/>
                <a:cs typeface="微软雅黑"/>
              </a:rPr>
              <a:t>中西文化的较量（撞击）</a:t>
            </a:r>
            <a:endParaRPr lang="en-US" altLang="zh-CN" sz="2000" b="1" dirty="0">
              <a:latin typeface="微软雅黑"/>
              <a:ea typeface="微软雅黑"/>
              <a:cs typeface="微软雅黑"/>
            </a:endParaRPr>
          </a:p>
          <a:p>
            <a:pPr>
              <a:lnSpc>
                <a:spcPts val="2563"/>
              </a:lnSpc>
            </a:pPr>
            <a:endParaRPr lang="en-US" altLang="zh-CN" sz="2000" dirty="0">
              <a:latin typeface="微软雅黑"/>
              <a:ea typeface="微软雅黑"/>
              <a:cs typeface="微软雅黑"/>
            </a:endParaRPr>
          </a:p>
          <a:p>
            <a:pPr>
              <a:lnSpc>
                <a:spcPts val="2563"/>
              </a:lnSpc>
            </a:pPr>
            <a:endParaRPr lang="en-US" altLang="zh-CN" sz="2000" dirty="0">
              <a:latin typeface="微软雅黑"/>
              <a:ea typeface="微软雅黑"/>
              <a:cs typeface="微软雅黑"/>
            </a:endParaRPr>
          </a:p>
          <a:p>
            <a:pPr eaLnBrk="0" hangingPunct="0">
              <a:lnSpc>
                <a:spcPts val="2600"/>
              </a:lnSpc>
            </a:pPr>
            <a:r>
              <a:rPr lang="zh-CN" altLang="en-US" sz="1600" dirty="0">
                <a:latin typeface="微软雅黑"/>
                <a:ea typeface="微软雅黑"/>
                <a:cs typeface="微软雅黑"/>
              </a:rPr>
              <a:t>                                               </a:t>
            </a:r>
            <a:endParaRPr lang="en-US" altLang="zh-CN" sz="1600" dirty="0">
              <a:latin typeface="微软雅黑"/>
              <a:ea typeface="微软雅黑"/>
              <a:cs typeface="微软雅黑"/>
            </a:endParaRPr>
          </a:p>
        </p:txBody>
      </p:sp>
      <p:sp>
        <p:nvSpPr>
          <p:cNvPr id="181250"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39" name="直接连接符 38"/>
          <p:cNvCxnSpPr/>
          <p:nvPr/>
        </p:nvCxnSpPr>
        <p:spPr>
          <a:xfrm flipH="1">
            <a:off x="214313" y="571500"/>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内容占位符 2"/>
          <p:cNvSpPr txBox="1">
            <a:spLocks/>
          </p:cNvSpPr>
          <p:nvPr/>
        </p:nvSpPr>
        <p:spPr>
          <a:xfrm>
            <a:off x="2627313" y="1058863"/>
            <a:ext cx="6516687" cy="1500187"/>
          </a:xfrm>
          <a:prstGeom prst="rect">
            <a:avLst/>
          </a:prstGeom>
        </p:spPr>
        <p:txBody>
          <a:bodyPr anchor="b">
            <a:normAutofit fontScale="25000" lnSpcReduction="20000"/>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r>
              <a:rPr lang="en-US" altLang="zh-CN" sz="5600" dirty="0">
                <a:latin typeface="微软雅黑" pitchFamily="34" charset="-122"/>
                <a:ea typeface="微软雅黑" pitchFamily="34" charset="-122"/>
              </a:rPr>
              <a:t> </a:t>
            </a:r>
            <a:endParaRPr lang="en-US" altLang="zh-CN" sz="4800" b="1"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r>
              <a:rPr lang="en-US" altLang="zh-CN" dirty="0">
                <a:solidFill>
                  <a:schemeClr val="tx1">
                    <a:tint val="75000"/>
                  </a:schemeClr>
                </a:solidFill>
                <a:latin typeface="微软雅黑" pitchFamily="34" charset="-122"/>
                <a:ea typeface="微软雅黑" pitchFamily="34" charset="-122"/>
              </a:rPr>
              <a:t> </a:t>
            </a:r>
            <a:endParaRPr lang="zh-CN" altLang="en-US" dirty="0">
              <a:solidFill>
                <a:schemeClr val="tx1">
                  <a:tint val="75000"/>
                </a:schemeClr>
              </a:solidFill>
              <a:latin typeface="微软雅黑" pitchFamily="34" charset="-122"/>
              <a:ea typeface="微软雅黑" pitchFamily="34" charset="-122"/>
            </a:endParaRPr>
          </a:p>
        </p:txBody>
      </p:sp>
      <p:sp>
        <p:nvSpPr>
          <p:cNvPr id="15" name="内容占位符 2"/>
          <p:cNvSpPr txBox="1">
            <a:spLocks/>
          </p:cNvSpPr>
          <p:nvPr/>
        </p:nvSpPr>
        <p:spPr>
          <a:xfrm>
            <a:off x="2714625" y="571500"/>
            <a:ext cx="5715000" cy="3500438"/>
          </a:xfrm>
          <a:prstGeom prst="rect">
            <a:avLst/>
          </a:prstGeom>
        </p:spPr>
        <p:txBody>
          <a:bodyPr anchor="b">
            <a:normAutofit/>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endParaRPr lang="zh-CN" altLang="en-US" dirty="0">
              <a:solidFill>
                <a:schemeClr val="tx1">
                  <a:tint val="75000"/>
                </a:schemeClr>
              </a:solidFill>
              <a:latin typeface="微软雅黑" pitchFamily="34" charset="-122"/>
              <a:ea typeface="微软雅黑" pitchFamily="34" charset="-122"/>
            </a:endParaRPr>
          </a:p>
        </p:txBody>
      </p:sp>
      <p:sp>
        <p:nvSpPr>
          <p:cNvPr id="47" name="矩形 46"/>
          <p:cNvSpPr>
            <a:spLocks noChangeArrowheads="1"/>
          </p:cNvSpPr>
          <p:nvPr/>
        </p:nvSpPr>
        <p:spPr bwMode="auto">
          <a:xfrm>
            <a:off x="4572000" y="915988"/>
            <a:ext cx="4357688" cy="366712"/>
          </a:xfrm>
          <a:prstGeom prst="rect">
            <a:avLst/>
          </a:prstGeom>
          <a:noFill/>
          <a:ln w="9525">
            <a:noFill/>
            <a:miter lim="800000"/>
            <a:headEnd/>
            <a:tailEnd/>
          </a:ln>
        </p:spPr>
        <p:txBody>
          <a:bodyPr>
            <a:spAutoFit/>
          </a:bodyPr>
          <a:lstStyle/>
          <a:p>
            <a:r>
              <a:rPr lang="zh-CN" altLang="en-US">
                <a:latin typeface="微软雅黑"/>
                <a:ea typeface="微软雅黑"/>
                <a:cs typeface="微软雅黑"/>
              </a:rPr>
              <a:t>     </a:t>
            </a:r>
          </a:p>
        </p:txBody>
      </p:sp>
      <p:sp>
        <p:nvSpPr>
          <p:cNvPr id="181255" name="Rectangle 1"/>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181256"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181257" name="Rectangle 5"/>
          <p:cNvSpPr>
            <a:spLocks noChangeArrowheads="1"/>
          </p:cNvSpPr>
          <p:nvPr/>
        </p:nvSpPr>
        <p:spPr bwMode="auto">
          <a:xfrm>
            <a:off x="428625" y="1428750"/>
            <a:ext cx="184150" cy="369888"/>
          </a:xfrm>
          <a:prstGeom prst="rect">
            <a:avLst/>
          </a:prstGeom>
          <a:noFill/>
          <a:ln w="9525">
            <a:noFill/>
            <a:miter lim="800000"/>
            <a:headEnd/>
            <a:tailEnd/>
          </a:ln>
        </p:spPr>
        <p:txBody>
          <a:bodyPr wrap="none" anchor="ctr">
            <a:spAutoFit/>
          </a:bodyPr>
          <a:lstStyle/>
          <a:p>
            <a:endParaRPr lang="zh-CN" altLang="zh-CN"/>
          </a:p>
        </p:txBody>
      </p:sp>
      <p:sp>
        <p:nvSpPr>
          <p:cNvPr id="181258" name="矩形 24"/>
          <p:cNvSpPr>
            <a:spLocks noChangeArrowheads="1"/>
          </p:cNvSpPr>
          <p:nvPr/>
        </p:nvSpPr>
        <p:spPr bwMode="auto">
          <a:xfrm>
            <a:off x="323528" y="627534"/>
            <a:ext cx="3712914" cy="701675"/>
          </a:xfrm>
          <a:prstGeom prst="rect">
            <a:avLst/>
          </a:prstGeom>
          <a:noFill/>
          <a:ln w="9525">
            <a:noFill/>
            <a:miter lim="800000"/>
            <a:headEnd/>
            <a:tailEnd/>
          </a:ln>
        </p:spPr>
        <p:txBody>
          <a:bodyPr wrap="square">
            <a:spAutoFit/>
          </a:bodyPr>
          <a:lstStyle/>
          <a:p>
            <a:r>
              <a:rPr lang="zh-CN" altLang="en-US" sz="2000" b="1" dirty="0" smtClean="0">
                <a:latin typeface="微软雅黑" pitchFamily="34" charset="-122"/>
                <a:ea typeface="微软雅黑" pitchFamily="34" charset="-122"/>
                <a:sym typeface="Wingdings"/>
              </a:rPr>
              <a:t> </a:t>
            </a:r>
            <a:r>
              <a:rPr lang="zh-CN" altLang="en-US" b="1" dirty="0" smtClean="0">
                <a:latin typeface="微软雅黑" pitchFamily="34" charset="-122"/>
                <a:ea typeface="微软雅黑" pitchFamily="34" charset="-122"/>
              </a:rPr>
              <a:t>礼</a:t>
            </a:r>
            <a:r>
              <a:rPr lang="zh-CN" altLang="en-US" b="1" dirty="0">
                <a:latin typeface="微软雅黑" pitchFamily="34" charset="-122"/>
                <a:ea typeface="微软雅黑" pitchFamily="34" charset="-122"/>
              </a:rPr>
              <a:t>仪之争</a:t>
            </a:r>
            <a:endParaRPr lang="zh-CN" altLang="en-US" sz="2000" b="1" dirty="0">
              <a:latin typeface="微软雅黑" pitchFamily="34" charset="-122"/>
              <a:ea typeface="微软雅黑" pitchFamily="34" charset="-122"/>
              <a:cs typeface="微软雅黑"/>
            </a:endParaRPr>
          </a:p>
          <a:p>
            <a:endParaRPr lang="zh-CN" altLang="en-US" sz="2000" dirty="0">
              <a:latin typeface="Calibri" pitchFamily="34" charset="0"/>
            </a:endParaRPr>
          </a:p>
        </p:txBody>
      </p:sp>
      <p:cxnSp>
        <p:nvCxnSpPr>
          <p:cNvPr id="45" name="直接连接符 44"/>
          <p:cNvCxnSpPr/>
          <p:nvPr/>
        </p:nvCxnSpPr>
        <p:spPr>
          <a:xfrm>
            <a:off x="2699792" y="2859782"/>
            <a:ext cx="5184576"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2" name="直接连接符 44"/>
          <p:cNvCxnSpPr/>
          <p:nvPr/>
        </p:nvCxnSpPr>
        <p:spPr>
          <a:xfrm>
            <a:off x="2699792" y="2427734"/>
            <a:ext cx="5184576"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194590" name="Rectangle 30"/>
          <p:cNvSpPr>
            <a:spLocks noChangeArrowheads="1"/>
          </p:cNvSpPr>
          <p:nvPr/>
        </p:nvSpPr>
        <p:spPr bwMode="auto">
          <a:xfrm>
            <a:off x="2699792" y="1491630"/>
            <a:ext cx="5184576" cy="2215991"/>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nSpc>
                <a:spcPct val="150000"/>
              </a:lnSpc>
              <a:defRPr/>
            </a:pPr>
            <a:r>
              <a:rPr lang="zh-CN" altLang="en-US" sz="2000" b="1" dirty="0" smtClean="0">
                <a:solidFill>
                  <a:srgbClr val="04AEDA"/>
                </a:solidFill>
                <a:latin typeface="微软雅黑" pitchFamily="34" charset="-122"/>
                <a:ea typeface="微软雅黑" pitchFamily="34" charset="-122"/>
                <a:sym typeface="Wingdings"/>
              </a:rPr>
              <a:t> </a:t>
            </a:r>
            <a:r>
              <a:rPr lang="zh-CN" altLang="en-US" b="1" dirty="0" smtClean="0">
                <a:latin typeface="微软雅黑" pitchFamily="34" charset="-122"/>
                <a:ea typeface="微软雅黑" pitchFamily="34" charset="-122"/>
              </a:rPr>
              <a:t>自</a:t>
            </a:r>
            <a:r>
              <a:rPr lang="zh-CN" altLang="en-US" b="1" dirty="0">
                <a:latin typeface="微软雅黑" pitchFamily="34" charset="-122"/>
                <a:ea typeface="微软雅黑" pitchFamily="34" charset="-122"/>
              </a:rPr>
              <a:t>利玛窦来华到耶稣会解散的</a:t>
            </a:r>
            <a:r>
              <a:rPr lang="en-US" altLang="zh-CN" b="1" dirty="0">
                <a:latin typeface="微软雅黑" pitchFamily="34" charset="-122"/>
                <a:ea typeface="微软雅黑" pitchFamily="34" charset="-122"/>
              </a:rPr>
              <a:t>180</a:t>
            </a:r>
            <a:r>
              <a:rPr lang="zh-CN" altLang="en-US" b="1" dirty="0">
                <a:latin typeface="微软雅黑" pitchFamily="34" charset="-122"/>
                <a:ea typeface="微软雅黑" pitchFamily="34" charset="-122"/>
              </a:rPr>
              <a:t>多年间，来华耶稣会士多达</a:t>
            </a:r>
            <a:r>
              <a:rPr lang="en-US" altLang="zh-CN" b="1" dirty="0">
                <a:latin typeface="微软雅黑" pitchFamily="34" charset="-122"/>
                <a:ea typeface="微软雅黑" pitchFamily="34" charset="-122"/>
              </a:rPr>
              <a:t>478</a:t>
            </a:r>
            <a:r>
              <a:rPr lang="zh-CN" altLang="en-US" b="1" dirty="0">
                <a:latin typeface="微软雅黑" pitchFamily="34" charset="-122"/>
                <a:ea typeface="微软雅黑" pitchFamily="34" charset="-122"/>
              </a:rPr>
              <a:t>人。利玛窦死时（</a:t>
            </a:r>
            <a:r>
              <a:rPr lang="en-US" altLang="zh-CN" b="1" dirty="0">
                <a:latin typeface="微软雅黑" pitchFamily="34" charset="-122"/>
                <a:ea typeface="微软雅黑" pitchFamily="34" charset="-122"/>
              </a:rPr>
              <a:t>1610</a:t>
            </a:r>
            <a:r>
              <a:rPr lang="zh-CN" altLang="en-US" b="1" dirty="0">
                <a:latin typeface="微软雅黑" pitchFamily="34" charset="-122"/>
                <a:ea typeface="微软雅黑" pitchFamily="34" charset="-122"/>
              </a:rPr>
              <a:t>年），中国天主教徒已有</a:t>
            </a:r>
            <a:r>
              <a:rPr lang="en-US" altLang="zh-CN" b="1" dirty="0">
                <a:latin typeface="微软雅黑" pitchFamily="34" charset="-122"/>
                <a:ea typeface="微软雅黑" pitchFamily="34" charset="-122"/>
              </a:rPr>
              <a:t>2500</a:t>
            </a:r>
            <a:r>
              <a:rPr lang="zh-CN" altLang="en-US" b="1" dirty="0">
                <a:latin typeface="微软雅黑" pitchFamily="34" charset="-122"/>
                <a:ea typeface="微软雅黑" pitchFamily="34" charset="-122"/>
              </a:rPr>
              <a:t>多人；</a:t>
            </a:r>
            <a:r>
              <a:rPr lang="en-US" altLang="zh-CN" b="1" dirty="0">
                <a:latin typeface="微软雅黑" pitchFamily="34" charset="-122"/>
                <a:ea typeface="微软雅黑" pitchFamily="34" charset="-122"/>
              </a:rPr>
              <a:t>1667</a:t>
            </a:r>
            <a:r>
              <a:rPr lang="zh-CN" altLang="en-US" b="1" dirty="0">
                <a:latin typeface="微软雅黑" pitchFamily="34" charset="-122"/>
                <a:ea typeface="微软雅黑" pitchFamily="34" charset="-122"/>
              </a:rPr>
              <a:t>年，耶稣会所辖教徒达</a:t>
            </a:r>
            <a:r>
              <a:rPr lang="en-US" altLang="zh-CN" b="1" dirty="0">
                <a:latin typeface="微软雅黑" pitchFamily="34" charset="-122"/>
                <a:ea typeface="微软雅黑" pitchFamily="34" charset="-122"/>
              </a:rPr>
              <a:t>25.6</a:t>
            </a:r>
            <a:r>
              <a:rPr lang="zh-CN" altLang="en-US" b="1" dirty="0">
                <a:latin typeface="微软雅黑" pitchFamily="34" charset="-122"/>
                <a:ea typeface="微软雅黑" pitchFamily="34" charset="-122"/>
              </a:rPr>
              <a:t>万人；</a:t>
            </a:r>
            <a:r>
              <a:rPr lang="en-US" altLang="zh-CN" b="1" dirty="0">
                <a:latin typeface="微软雅黑" pitchFamily="34" charset="-122"/>
                <a:ea typeface="微软雅黑" pitchFamily="34" charset="-122"/>
              </a:rPr>
              <a:t>1700</a:t>
            </a:r>
            <a:r>
              <a:rPr lang="zh-CN" altLang="en-US" b="1" dirty="0">
                <a:latin typeface="微软雅黑" pitchFamily="34" charset="-122"/>
                <a:ea typeface="微软雅黑" pitchFamily="34" charset="-122"/>
              </a:rPr>
              <a:t>年，中国的天主教徒已达到</a:t>
            </a:r>
            <a:r>
              <a:rPr lang="en-US" altLang="zh-CN" b="1" dirty="0">
                <a:latin typeface="微软雅黑" pitchFamily="34" charset="-122"/>
                <a:ea typeface="微软雅黑" pitchFamily="34" charset="-122"/>
              </a:rPr>
              <a:t>30</a:t>
            </a:r>
            <a:r>
              <a:rPr lang="zh-CN" altLang="en-US" b="1" dirty="0">
                <a:latin typeface="微软雅黑" pitchFamily="34" charset="-122"/>
                <a:ea typeface="微软雅黑" pitchFamily="34" charset="-122"/>
              </a:rPr>
              <a:t>万人。</a:t>
            </a:r>
          </a:p>
        </p:txBody>
      </p:sp>
      <p:cxnSp>
        <p:nvCxnSpPr>
          <p:cNvPr id="3" name="直接连接符 44"/>
          <p:cNvCxnSpPr/>
          <p:nvPr/>
        </p:nvCxnSpPr>
        <p:spPr>
          <a:xfrm>
            <a:off x="2699792" y="3219822"/>
            <a:ext cx="5184576"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4" name="直接连接符 44"/>
          <p:cNvCxnSpPr/>
          <p:nvPr/>
        </p:nvCxnSpPr>
        <p:spPr>
          <a:xfrm>
            <a:off x="2699792" y="3651870"/>
            <a:ext cx="5184576"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pic>
        <p:nvPicPr>
          <p:cNvPr id="27" name="Picture 2"/>
          <p:cNvPicPr>
            <a:picLocks noChangeAspect="1" noChangeArrowheads="1"/>
          </p:cNvPicPr>
          <p:nvPr/>
        </p:nvPicPr>
        <p:blipFill>
          <a:blip r:embed="rId3" cstate="print"/>
          <a:srcRect/>
          <a:stretch>
            <a:fillRect/>
          </a:stretch>
        </p:blipFill>
        <p:spPr bwMode="auto">
          <a:xfrm>
            <a:off x="179388" y="2500313"/>
            <a:ext cx="2214562" cy="2143125"/>
          </a:xfrm>
          <a:prstGeom prst="rect">
            <a:avLst/>
          </a:prstGeom>
          <a:noFill/>
          <a:ln w="9525">
            <a:noFill/>
            <a:miter lim="800000"/>
            <a:headEnd/>
            <a:tailEnd/>
          </a:ln>
        </p:spPr>
      </p:pic>
      <p:sp>
        <p:nvSpPr>
          <p:cNvPr id="34" name="Oval 27"/>
          <p:cNvSpPr>
            <a:spLocks noChangeArrowheads="1"/>
          </p:cNvSpPr>
          <p:nvPr/>
        </p:nvSpPr>
        <p:spPr bwMode="gray">
          <a:xfrm>
            <a:off x="468313" y="2787650"/>
            <a:ext cx="1643062" cy="1571625"/>
          </a:xfrm>
          <a:prstGeom prst="ellipse">
            <a:avLst/>
          </a:prstGeom>
          <a:solidFill>
            <a:schemeClr val="bg1"/>
          </a:solidFill>
          <a:ln w="38100" algn="ctr">
            <a:solidFill>
              <a:srgbClr val="F8F8F8">
                <a:alpha val="79999"/>
              </a:srgbClr>
            </a:solidFill>
            <a:round/>
            <a:headEnd/>
            <a:tailEnd/>
          </a:ln>
        </p:spPr>
        <p:txBody>
          <a:bodyPr wrap="none" anchor="ctr"/>
          <a:lstStyle/>
          <a:p>
            <a:pPr algn="ctr">
              <a:lnSpc>
                <a:spcPct val="150000"/>
              </a:lnSpc>
            </a:pPr>
            <a:endParaRPr lang="en-US" altLang="zh-CN" sz="1600" b="1" dirty="0" smtClean="0">
              <a:solidFill>
                <a:srgbClr val="04AEDA"/>
              </a:solidFill>
              <a:latin typeface="微软雅黑"/>
              <a:ea typeface="微软雅黑"/>
              <a:cs typeface="微软雅黑"/>
            </a:endParaRPr>
          </a:p>
          <a:p>
            <a:pPr algn="ctr">
              <a:lnSpc>
                <a:spcPct val="150000"/>
              </a:lnSpc>
            </a:pPr>
            <a:endParaRPr lang="en-US" altLang="zh-CN" sz="1600" b="1" dirty="0" smtClean="0">
              <a:solidFill>
                <a:srgbClr val="04AEDA"/>
              </a:solidFill>
              <a:latin typeface="微软雅黑"/>
              <a:ea typeface="微软雅黑"/>
              <a:cs typeface="微软雅黑"/>
            </a:endParaRPr>
          </a:p>
          <a:p>
            <a:pPr algn="ctr">
              <a:lnSpc>
                <a:spcPct val="150000"/>
              </a:lnSpc>
            </a:pPr>
            <a:r>
              <a:rPr lang="zh-CN" altLang="en-US" b="1" dirty="0" smtClean="0">
                <a:solidFill>
                  <a:srgbClr val="04AEDA"/>
                </a:solidFill>
                <a:latin typeface="微软雅黑"/>
                <a:ea typeface="微软雅黑"/>
                <a:cs typeface="微软雅黑"/>
              </a:rPr>
              <a:t>总结</a:t>
            </a:r>
            <a:endParaRPr lang="zh-CN" altLang="en-US" b="1" dirty="0">
              <a:solidFill>
                <a:srgbClr val="04AEDA"/>
              </a:solidFill>
              <a:latin typeface="微软雅黑"/>
              <a:ea typeface="微软雅黑"/>
              <a:cs typeface="微软雅黑"/>
            </a:endParaRPr>
          </a:p>
        </p:txBody>
      </p:sp>
      <p:sp>
        <p:nvSpPr>
          <p:cNvPr id="40" name="右箭头 39"/>
          <p:cNvSpPr/>
          <p:nvPr/>
        </p:nvSpPr>
        <p:spPr>
          <a:xfrm flipH="1">
            <a:off x="1258888" y="3219450"/>
            <a:ext cx="847725" cy="714375"/>
          </a:xfrm>
          <a:prstGeom prst="rightArrow">
            <a:avLst/>
          </a:prstGeom>
          <a:solidFill>
            <a:srgbClr val="04AE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右箭头 39"/>
          <p:cNvSpPr>
            <a:spLocks noChangeArrowheads="1"/>
          </p:cNvSpPr>
          <p:nvPr/>
        </p:nvSpPr>
        <p:spPr bwMode="auto">
          <a:xfrm>
            <a:off x="468313" y="3219450"/>
            <a:ext cx="847725" cy="714375"/>
          </a:xfrm>
          <a:prstGeom prst="rightArrow">
            <a:avLst>
              <a:gd name="adj1" fmla="val 50000"/>
              <a:gd name="adj2" fmla="val 49999"/>
            </a:avLst>
          </a:prstGeom>
          <a:solidFill>
            <a:srgbClr val="04AEDA"/>
          </a:solidFill>
          <a:ln w="25400" algn="ctr">
            <a:solidFill>
              <a:schemeClr val="bg1"/>
            </a:solidFill>
            <a:miter lim="800000"/>
            <a:headEnd/>
            <a:tailEnd/>
          </a:ln>
        </p:spPr>
        <p:txBody>
          <a:bodyPr anchor="ctr"/>
          <a:lstStyle/>
          <a:p>
            <a:pPr algn="ctr" fontAlgn="auto">
              <a:spcBef>
                <a:spcPts val="0"/>
              </a:spcBef>
              <a:spcAft>
                <a:spcPts val="0"/>
              </a:spcAft>
              <a:defRPr/>
            </a:pPr>
            <a:endParaRPr lang="zh-CN" altLang="en-US">
              <a:solidFill>
                <a:schemeClr val="lt1"/>
              </a:solidFill>
              <a:latin typeface="+mn-lt"/>
              <a:ea typeface="+mn-ea"/>
            </a:endParaRPr>
          </a:p>
        </p:txBody>
      </p:sp>
      <p:sp>
        <p:nvSpPr>
          <p:cNvPr id="22" name="矩形 21"/>
          <p:cNvSpPr/>
          <p:nvPr/>
        </p:nvSpPr>
        <p:spPr>
          <a:xfrm>
            <a:off x="971600" y="2787774"/>
            <a:ext cx="646331" cy="507831"/>
          </a:xfrm>
          <a:prstGeom prst="rect">
            <a:avLst/>
          </a:prstGeom>
        </p:spPr>
        <p:txBody>
          <a:bodyPr wrap="none">
            <a:spAutoFit/>
          </a:bodyPr>
          <a:lstStyle/>
          <a:p>
            <a:pPr algn="ctr">
              <a:lnSpc>
                <a:spcPct val="150000"/>
              </a:lnSpc>
            </a:pPr>
            <a:r>
              <a:rPr lang="zh-CN" altLang="en-US" b="1" dirty="0" smtClean="0">
                <a:solidFill>
                  <a:srgbClr val="04AEDA"/>
                </a:solidFill>
                <a:latin typeface="微软雅黑"/>
                <a:ea typeface="微软雅黑"/>
                <a:cs typeface="微软雅黑"/>
              </a:rPr>
              <a:t>总结</a:t>
            </a:r>
            <a:endParaRPr lang="zh-CN" altLang="en-US" b="1" dirty="0">
              <a:solidFill>
                <a:srgbClr val="04AEDA"/>
              </a:solidFill>
              <a:latin typeface="微软雅黑"/>
              <a:ea typeface="微软雅黑"/>
              <a:cs typeface="微软雅黑"/>
            </a:endParaRPr>
          </a:p>
        </p:txBody>
      </p:sp>
      <p:cxnSp>
        <p:nvCxnSpPr>
          <p:cNvPr id="28" name="直接连接符 44"/>
          <p:cNvCxnSpPr/>
          <p:nvPr/>
        </p:nvCxnSpPr>
        <p:spPr>
          <a:xfrm>
            <a:off x="2699792" y="1995686"/>
            <a:ext cx="5184576"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extBox 5"/>
          <p:cNvSpPr txBox="1">
            <a:spLocks noChangeArrowheads="1"/>
          </p:cNvSpPr>
          <p:nvPr/>
        </p:nvSpPr>
        <p:spPr bwMode="auto">
          <a:xfrm>
            <a:off x="395536" y="123478"/>
            <a:ext cx="8358188" cy="1398587"/>
          </a:xfrm>
          <a:prstGeom prst="rect">
            <a:avLst/>
          </a:prstGeom>
          <a:noFill/>
          <a:ln w="9525">
            <a:noFill/>
            <a:miter lim="800000"/>
            <a:headEnd/>
            <a:tailEnd/>
          </a:ln>
        </p:spPr>
        <p:txBody>
          <a:bodyPr>
            <a:spAutoFit/>
          </a:bodyPr>
          <a:lstStyle/>
          <a:p>
            <a:pPr>
              <a:lnSpc>
                <a:spcPts val="2563"/>
              </a:lnSpc>
            </a:pPr>
            <a:r>
              <a:rPr lang="zh-CN" altLang="en-US" sz="2000" b="1" dirty="0">
                <a:latin typeface="微软雅黑"/>
                <a:ea typeface="微软雅黑"/>
                <a:cs typeface="微软雅黑"/>
              </a:rPr>
              <a:t>第四节  </a:t>
            </a:r>
            <a:r>
              <a:rPr lang="en-US" sz="2000" b="1" dirty="0">
                <a:latin typeface="Calibri" pitchFamily="34" charset="0"/>
              </a:rPr>
              <a:t> </a:t>
            </a:r>
            <a:r>
              <a:rPr lang="zh-CN" altLang="en-US" sz="2000" b="1" dirty="0">
                <a:latin typeface="微软雅黑"/>
                <a:ea typeface="微软雅黑"/>
                <a:cs typeface="微软雅黑"/>
              </a:rPr>
              <a:t>中西文化的较量（撞击）</a:t>
            </a:r>
            <a:endParaRPr lang="en-US" altLang="zh-CN" sz="2000" b="1" dirty="0">
              <a:latin typeface="微软雅黑"/>
              <a:ea typeface="微软雅黑"/>
              <a:cs typeface="微软雅黑"/>
            </a:endParaRPr>
          </a:p>
          <a:p>
            <a:pPr>
              <a:lnSpc>
                <a:spcPts val="2563"/>
              </a:lnSpc>
            </a:pPr>
            <a:endParaRPr lang="en-US" altLang="zh-CN" sz="2000" dirty="0">
              <a:latin typeface="微软雅黑"/>
              <a:ea typeface="微软雅黑"/>
              <a:cs typeface="微软雅黑"/>
            </a:endParaRPr>
          </a:p>
          <a:p>
            <a:pPr>
              <a:lnSpc>
                <a:spcPts val="2563"/>
              </a:lnSpc>
            </a:pPr>
            <a:endParaRPr lang="en-US" altLang="zh-CN" sz="2000" dirty="0">
              <a:latin typeface="微软雅黑"/>
              <a:ea typeface="微软雅黑"/>
              <a:cs typeface="微软雅黑"/>
            </a:endParaRPr>
          </a:p>
          <a:p>
            <a:pPr eaLnBrk="0" hangingPunct="0">
              <a:lnSpc>
                <a:spcPts val="2600"/>
              </a:lnSpc>
            </a:pPr>
            <a:r>
              <a:rPr lang="zh-CN" altLang="en-US" sz="1600" dirty="0">
                <a:latin typeface="微软雅黑"/>
                <a:ea typeface="微软雅黑"/>
                <a:cs typeface="微软雅黑"/>
              </a:rPr>
              <a:t>                                               </a:t>
            </a:r>
            <a:endParaRPr lang="en-US" altLang="zh-CN" sz="1600" dirty="0">
              <a:latin typeface="微软雅黑"/>
              <a:ea typeface="微软雅黑"/>
              <a:cs typeface="微软雅黑"/>
            </a:endParaRPr>
          </a:p>
        </p:txBody>
      </p:sp>
      <p:sp>
        <p:nvSpPr>
          <p:cNvPr id="183298"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39" name="直接连接符 38"/>
          <p:cNvCxnSpPr/>
          <p:nvPr/>
        </p:nvCxnSpPr>
        <p:spPr>
          <a:xfrm flipH="1">
            <a:off x="214313" y="571500"/>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内容占位符 2"/>
          <p:cNvSpPr txBox="1">
            <a:spLocks/>
          </p:cNvSpPr>
          <p:nvPr/>
        </p:nvSpPr>
        <p:spPr>
          <a:xfrm>
            <a:off x="2627313" y="1058863"/>
            <a:ext cx="6516687" cy="1500187"/>
          </a:xfrm>
          <a:prstGeom prst="rect">
            <a:avLst/>
          </a:prstGeom>
        </p:spPr>
        <p:txBody>
          <a:bodyPr anchor="b">
            <a:normAutofit fontScale="25000" lnSpcReduction="20000"/>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r>
              <a:rPr lang="en-US" altLang="zh-CN" sz="5600" dirty="0">
                <a:latin typeface="微软雅黑" pitchFamily="34" charset="-122"/>
                <a:ea typeface="微软雅黑" pitchFamily="34" charset="-122"/>
              </a:rPr>
              <a:t> </a:t>
            </a:r>
            <a:endParaRPr lang="en-US" altLang="zh-CN" sz="4800" b="1"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r>
              <a:rPr lang="en-US" altLang="zh-CN" dirty="0">
                <a:solidFill>
                  <a:schemeClr val="tx1">
                    <a:tint val="75000"/>
                  </a:schemeClr>
                </a:solidFill>
                <a:latin typeface="微软雅黑" pitchFamily="34" charset="-122"/>
                <a:ea typeface="微软雅黑" pitchFamily="34" charset="-122"/>
              </a:rPr>
              <a:t> </a:t>
            </a:r>
            <a:endParaRPr lang="zh-CN" altLang="en-US" dirty="0">
              <a:solidFill>
                <a:schemeClr val="tx1">
                  <a:tint val="75000"/>
                </a:schemeClr>
              </a:solidFill>
              <a:latin typeface="微软雅黑" pitchFamily="34" charset="-122"/>
              <a:ea typeface="微软雅黑" pitchFamily="34" charset="-122"/>
            </a:endParaRPr>
          </a:p>
        </p:txBody>
      </p:sp>
      <p:sp>
        <p:nvSpPr>
          <p:cNvPr id="15" name="内容占位符 2"/>
          <p:cNvSpPr txBox="1">
            <a:spLocks/>
          </p:cNvSpPr>
          <p:nvPr/>
        </p:nvSpPr>
        <p:spPr>
          <a:xfrm>
            <a:off x="2714625" y="571500"/>
            <a:ext cx="5715000" cy="3500438"/>
          </a:xfrm>
          <a:prstGeom prst="rect">
            <a:avLst/>
          </a:prstGeom>
        </p:spPr>
        <p:txBody>
          <a:bodyPr anchor="b">
            <a:normAutofit/>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endParaRPr lang="zh-CN" altLang="en-US" dirty="0">
              <a:solidFill>
                <a:schemeClr val="tx1">
                  <a:tint val="75000"/>
                </a:schemeClr>
              </a:solidFill>
              <a:latin typeface="微软雅黑" pitchFamily="34" charset="-122"/>
              <a:ea typeface="微软雅黑" pitchFamily="34" charset="-122"/>
            </a:endParaRPr>
          </a:p>
        </p:txBody>
      </p:sp>
      <p:sp>
        <p:nvSpPr>
          <p:cNvPr id="47" name="矩形 46"/>
          <p:cNvSpPr>
            <a:spLocks noChangeArrowheads="1"/>
          </p:cNvSpPr>
          <p:nvPr/>
        </p:nvSpPr>
        <p:spPr bwMode="auto">
          <a:xfrm>
            <a:off x="4572000" y="915988"/>
            <a:ext cx="4357688" cy="366712"/>
          </a:xfrm>
          <a:prstGeom prst="rect">
            <a:avLst/>
          </a:prstGeom>
          <a:noFill/>
          <a:ln w="9525">
            <a:noFill/>
            <a:miter lim="800000"/>
            <a:headEnd/>
            <a:tailEnd/>
          </a:ln>
        </p:spPr>
        <p:txBody>
          <a:bodyPr>
            <a:spAutoFit/>
          </a:bodyPr>
          <a:lstStyle/>
          <a:p>
            <a:r>
              <a:rPr lang="zh-CN" altLang="en-US">
                <a:latin typeface="微软雅黑"/>
                <a:ea typeface="微软雅黑"/>
                <a:cs typeface="微软雅黑"/>
              </a:rPr>
              <a:t>     </a:t>
            </a:r>
          </a:p>
        </p:txBody>
      </p:sp>
      <p:sp>
        <p:nvSpPr>
          <p:cNvPr id="183303" name="Rectangle 1"/>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183304"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183305" name="Rectangle 5"/>
          <p:cNvSpPr>
            <a:spLocks noChangeArrowheads="1"/>
          </p:cNvSpPr>
          <p:nvPr/>
        </p:nvSpPr>
        <p:spPr bwMode="auto">
          <a:xfrm>
            <a:off x="428625" y="1428750"/>
            <a:ext cx="184150" cy="369888"/>
          </a:xfrm>
          <a:prstGeom prst="rect">
            <a:avLst/>
          </a:prstGeom>
          <a:noFill/>
          <a:ln w="9525">
            <a:noFill/>
            <a:miter lim="800000"/>
            <a:headEnd/>
            <a:tailEnd/>
          </a:ln>
        </p:spPr>
        <p:txBody>
          <a:bodyPr wrap="none" anchor="ctr">
            <a:spAutoFit/>
          </a:bodyPr>
          <a:lstStyle/>
          <a:p>
            <a:endParaRPr lang="zh-CN" altLang="zh-CN"/>
          </a:p>
        </p:txBody>
      </p:sp>
      <p:sp>
        <p:nvSpPr>
          <p:cNvPr id="183306" name="矩形 24"/>
          <p:cNvSpPr>
            <a:spLocks noChangeArrowheads="1"/>
          </p:cNvSpPr>
          <p:nvPr/>
        </p:nvSpPr>
        <p:spPr bwMode="auto">
          <a:xfrm>
            <a:off x="251520" y="627534"/>
            <a:ext cx="3497262" cy="701675"/>
          </a:xfrm>
          <a:prstGeom prst="rect">
            <a:avLst/>
          </a:prstGeom>
          <a:noFill/>
          <a:ln w="9525">
            <a:noFill/>
            <a:miter lim="800000"/>
            <a:headEnd/>
            <a:tailEnd/>
          </a:ln>
        </p:spPr>
        <p:txBody>
          <a:bodyPr>
            <a:spAutoFit/>
          </a:bodyPr>
          <a:lstStyle/>
          <a:p>
            <a:r>
              <a:rPr lang="zh-CN" altLang="en-US" sz="2000" b="1" dirty="0" smtClean="0">
                <a:latin typeface="微软雅黑" pitchFamily="34" charset="-122"/>
                <a:ea typeface="微软雅黑" pitchFamily="34" charset="-122"/>
                <a:sym typeface="Wingdings"/>
              </a:rPr>
              <a:t> </a:t>
            </a:r>
            <a:r>
              <a:rPr lang="zh-CN" altLang="en-US" b="1" dirty="0" smtClean="0">
                <a:latin typeface="微软雅黑" pitchFamily="34" charset="-122"/>
                <a:ea typeface="微软雅黑" pitchFamily="34" charset="-122"/>
              </a:rPr>
              <a:t>礼</a:t>
            </a:r>
            <a:r>
              <a:rPr lang="zh-CN" altLang="en-US" b="1" dirty="0">
                <a:latin typeface="微软雅黑" pitchFamily="34" charset="-122"/>
                <a:ea typeface="微软雅黑" pitchFamily="34" charset="-122"/>
              </a:rPr>
              <a:t>仪之争</a:t>
            </a:r>
            <a:endParaRPr lang="zh-CN" altLang="en-US" b="1" dirty="0">
              <a:latin typeface="微软雅黑" pitchFamily="34" charset="-122"/>
              <a:ea typeface="微软雅黑" pitchFamily="34" charset="-122"/>
              <a:cs typeface="微软雅黑"/>
            </a:endParaRPr>
          </a:p>
          <a:p>
            <a:endParaRPr lang="zh-CN" altLang="en-US" sz="2000" dirty="0">
              <a:latin typeface="Calibri" pitchFamily="34" charset="0"/>
            </a:endParaRPr>
          </a:p>
        </p:txBody>
      </p:sp>
      <p:cxnSp>
        <p:nvCxnSpPr>
          <p:cNvPr id="45" name="直接连接符 44"/>
          <p:cNvCxnSpPr/>
          <p:nvPr/>
        </p:nvCxnSpPr>
        <p:spPr>
          <a:xfrm>
            <a:off x="900113" y="2716213"/>
            <a:ext cx="755967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2" name="直接连接符 44"/>
          <p:cNvCxnSpPr/>
          <p:nvPr/>
        </p:nvCxnSpPr>
        <p:spPr>
          <a:xfrm>
            <a:off x="900113" y="1924050"/>
            <a:ext cx="7632700"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3" name="直接连接符 44"/>
          <p:cNvCxnSpPr/>
          <p:nvPr/>
        </p:nvCxnSpPr>
        <p:spPr>
          <a:xfrm>
            <a:off x="900113" y="2355850"/>
            <a:ext cx="7632700"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4" name="直接连接符 44"/>
          <p:cNvCxnSpPr/>
          <p:nvPr/>
        </p:nvCxnSpPr>
        <p:spPr>
          <a:xfrm>
            <a:off x="971550" y="1563688"/>
            <a:ext cx="756126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5" name="直接连接符 44"/>
          <p:cNvCxnSpPr/>
          <p:nvPr/>
        </p:nvCxnSpPr>
        <p:spPr>
          <a:xfrm>
            <a:off x="2124075" y="3076575"/>
            <a:ext cx="6337300"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6" name="直接连接符 44"/>
          <p:cNvCxnSpPr/>
          <p:nvPr/>
        </p:nvCxnSpPr>
        <p:spPr>
          <a:xfrm>
            <a:off x="2124075" y="3508375"/>
            <a:ext cx="6408738"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7" name="直接连接符 44"/>
          <p:cNvCxnSpPr/>
          <p:nvPr/>
        </p:nvCxnSpPr>
        <p:spPr>
          <a:xfrm>
            <a:off x="2124075" y="3867150"/>
            <a:ext cx="6408738"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44"/>
          <p:cNvCxnSpPr/>
          <p:nvPr/>
        </p:nvCxnSpPr>
        <p:spPr>
          <a:xfrm>
            <a:off x="2124075" y="4227513"/>
            <a:ext cx="6408738"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196631" name="Rectangle 23"/>
          <p:cNvSpPr>
            <a:spLocks noChangeArrowheads="1"/>
          </p:cNvSpPr>
          <p:nvPr/>
        </p:nvSpPr>
        <p:spPr bwMode="auto">
          <a:xfrm>
            <a:off x="900113" y="1117265"/>
            <a:ext cx="7632700" cy="3194721"/>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ct val="140000"/>
              </a:lnSpc>
              <a:defRPr/>
            </a:pPr>
            <a:r>
              <a:rPr lang="zh-CN" altLang="en-US" b="1" dirty="0">
                <a:latin typeface="微软雅黑" pitchFamily="34" charset="-122"/>
                <a:ea typeface="微软雅黑" pitchFamily="34" charset="-122"/>
              </a:rPr>
              <a:t>天主教作为一种外来宗教入华，也和其他外来宗教或文化一样，同样会经历一个从容忍</a:t>
            </a:r>
            <a:r>
              <a:rPr lang="en-US" altLang="zh-CN" b="1" dirty="0">
                <a:latin typeface="微软雅黑" pitchFamily="34" charset="-122"/>
                <a:ea typeface="微软雅黑" pitchFamily="34" charset="-122"/>
              </a:rPr>
              <a:t>——</a:t>
            </a:r>
            <a:r>
              <a:rPr lang="zh-CN" altLang="en-US" b="1" dirty="0">
                <a:latin typeface="微软雅黑" pitchFamily="34" charset="-122"/>
                <a:ea typeface="微软雅黑" pitchFamily="34" charset="-122"/>
              </a:rPr>
              <a:t>碰撞</a:t>
            </a:r>
            <a:r>
              <a:rPr lang="en-US" altLang="zh-CN" b="1" dirty="0">
                <a:latin typeface="微软雅黑" pitchFamily="34" charset="-122"/>
                <a:ea typeface="微软雅黑" pitchFamily="34" charset="-122"/>
              </a:rPr>
              <a:t>——</a:t>
            </a:r>
            <a:r>
              <a:rPr lang="zh-CN" altLang="en-US" b="1" dirty="0">
                <a:latin typeface="微软雅黑" pitchFamily="34" charset="-122"/>
                <a:ea typeface="微软雅黑" pitchFamily="34" charset="-122"/>
              </a:rPr>
              <a:t>融合的过程。与其他一些外来宗教（佛教）相比，基督教在中国传统文化中的扎根显得格外艰难，期间或有传教策略问题，或有权利纠纷问题，但最重要的原因是两种文化确有鲜明差异，而两种文化又都有足够强大的独立意识和独立能力。基督教的任何一支若要保</a:t>
            </a:r>
          </a:p>
          <a:p>
            <a:pPr>
              <a:lnSpc>
                <a:spcPct val="140000"/>
              </a:lnSpc>
              <a:defRPr/>
            </a:pPr>
            <a:r>
              <a:rPr lang="zh-CN" altLang="en-US" b="1" dirty="0">
                <a:latin typeface="微软雅黑" pitchFamily="34" charset="-122"/>
                <a:ea typeface="微软雅黑" pitchFamily="34" charset="-122"/>
              </a:rPr>
              <a:t>               持其本来面目，中国人则难以接受；若被中国文化所消化，又为</a:t>
            </a:r>
          </a:p>
          <a:p>
            <a:pPr>
              <a:lnSpc>
                <a:spcPct val="140000"/>
              </a:lnSpc>
              <a:defRPr/>
            </a:pPr>
            <a:r>
              <a:rPr lang="zh-CN" altLang="en-US" b="1" dirty="0">
                <a:latin typeface="微软雅黑" pitchFamily="34" charset="-122"/>
                <a:ea typeface="微软雅黑" pitchFamily="34" charset="-122"/>
              </a:rPr>
              <a:t>               强调自身主导地位的基督宗教所不能接受。结果，基督宗教虽然</a:t>
            </a:r>
          </a:p>
          <a:p>
            <a:pPr>
              <a:lnSpc>
                <a:spcPct val="140000"/>
              </a:lnSpc>
              <a:defRPr/>
            </a:pPr>
            <a:r>
              <a:rPr lang="zh-CN" altLang="en-US" b="1" dirty="0">
                <a:latin typeface="微软雅黑" pitchFamily="34" charset="-122"/>
                <a:ea typeface="微软雅黑" pitchFamily="34" charset="-122"/>
              </a:rPr>
              <a:t>                横扫大半个地球，却无数次在中国扮演“流产文明”的角色。  </a:t>
            </a:r>
          </a:p>
        </p:txBody>
      </p:sp>
      <p:pic>
        <p:nvPicPr>
          <p:cNvPr id="26" name="Picture 2"/>
          <p:cNvPicPr>
            <a:picLocks noChangeAspect="1" noChangeArrowheads="1"/>
          </p:cNvPicPr>
          <p:nvPr/>
        </p:nvPicPr>
        <p:blipFill>
          <a:blip r:embed="rId3" cstate="print"/>
          <a:srcRect/>
          <a:stretch>
            <a:fillRect/>
          </a:stretch>
        </p:blipFill>
        <p:spPr bwMode="auto">
          <a:xfrm>
            <a:off x="395536" y="3147814"/>
            <a:ext cx="1584300" cy="1533194"/>
          </a:xfrm>
          <a:prstGeom prst="rect">
            <a:avLst/>
          </a:prstGeom>
          <a:noFill/>
          <a:ln w="9525">
            <a:noFill/>
            <a:miter lim="800000"/>
            <a:headEnd/>
            <a:tailEnd/>
          </a:ln>
        </p:spPr>
      </p:pic>
      <p:sp>
        <p:nvSpPr>
          <p:cNvPr id="27" name="Oval 27"/>
          <p:cNvSpPr>
            <a:spLocks noChangeArrowheads="1"/>
          </p:cNvSpPr>
          <p:nvPr/>
        </p:nvSpPr>
        <p:spPr bwMode="gray">
          <a:xfrm>
            <a:off x="539552" y="3291830"/>
            <a:ext cx="1296143" cy="1224136"/>
          </a:xfrm>
          <a:prstGeom prst="ellipse">
            <a:avLst/>
          </a:prstGeom>
          <a:solidFill>
            <a:schemeClr val="bg1"/>
          </a:solidFill>
          <a:ln w="38100" algn="ctr">
            <a:solidFill>
              <a:srgbClr val="F8F8F8">
                <a:alpha val="79999"/>
              </a:srgbClr>
            </a:solidFill>
            <a:round/>
            <a:headEnd/>
            <a:tailEnd/>
          </a:ln>
        </p:spPr>
        <p:txBody>
          <a:bodyPr wrap="none" anchor="ctr"/>
          <a:lstStyle/>
          <a:p>
            <a:pPr algn="ctr">
              <a:lnSpc>
                <a:spcPct val="150000"/>
              </a:lnSpc>
            </a:pPr>
            <a:endParaRPr lang="en-US" altLang="zh-CN" sz="1600" b="1" dirty="0" smtClean="0">
              <a:solidFill>
                <a:srgbClr val="04AEDA"/>
              </a:solidFill>
              <a:latin typeface="微软雅黑"/>
              <a:ea typeface="微软雅黑"/>
              <a:cs typeface="微软雅黑"/>
            </a:endParaRPr>
          </a:p>
          <a:p>
            <a:pPr algn="ctr">
              <a:lnSpc>
                <a:spcPct val="150000"/>
              </a:lnSpc>
            </a:pPr>
            <a:endParaRPr lang="en-US" altLang="zh-CN" sz="1600" b="1" dirty="0" smtClean="0">
              <a:solidFill>
                <a:srgbClr val="04AEDA"/>
              </a:solidFill>
              <a:latin typeface="微软雅黑"/>
              <a:ea typeface="微软雅黑"/>
              <a:cs typeface="微软雅黑"/>
            </a:endParaRPr>
          </a:p>
          <a:p>
            <a:pPr algn="ctr">
              <a:lnSpc>
                <a:spcPct val="150000"/>
              </a:lnSpc>
            </a:pPr>
            <a:r>
              <a:rPr lang="zh-CN" altLang="en-US" b="1" dirty="0" smtClean="0">
                <a:solidFill>
                  <a:srgbClr val="04AEDA"/>
                </a:solidFill>
                <a:latin typeface="微软雅黑"/>
                <a:ea typeface="微软雅黑"/>
                <a:cs typeface="微软雅黑"/>
              </a:rPr>
              <a:t>反思</a:t>
            </a:r>
            <a:endParaRPr lang="zh-CN" altLang="en-US" b="1" dirty="0">
              <a:solidFill>
                <a:srgbClr val="04AEDA"/>
              </a:solidFill>
              <a:latin typeface="微软雅黑"/>
              <a:ea typeface="微软雅黑"/>
              <a:cs typeface="微软雅黑"/>
            </a:endParaRPr>
          </a:p>
        </p:txBody>
      </p:sp>
      <p:sp>
        <p:nvSpPr>
          <p:cNvPr id="28" name="右箭头 27"/>
          <p:cNvSpPr/>
          <p:nvPr/>
        </p:nvSpPr>
        <p:spPr>
          <a:xfrm flipH="1">
            <a:off x="1187624" y="3579862"/>
            <a:ext cx="648072" cy="648072"/>
          </a:xfrm>
          <a:prstGeom prst="rightArrow">
            <a:avLst/>
          </a:prstGeom>
          <a:solidFill>
            <a:srgbClr val="04AE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右箭头 39"/>
          <p:cNvSpPr>
            <a:spLocks noChangeArrowheads="1"/>
          </p:cNvSpPr>
          <p:nvPr/>
        </p:nvSpPr>
        <p:spPr bwMode="auto">
          <a:xfrm>
            <a:off x="539552" y="3579862"/>
            <a:ext cx="648071" cy="648071"/>
          </a:xfrm>
          <a:prstGeom prst="rightArrow">
            <a:avLst>
              <a:gd name="adj1" fmla="val 50000"/>
              <a:gd name="adj2" fmla="val 49999"/>
            </a:avLst>
          </a:prstGeom>
          <a:solidFill>
            <a:srgbClr val="04AEDA"/>
          </a:solidFill>
          <a:ln w="25400" algn="ctr">
            <a:solidFill>
              <a:schemeClr val="bg1"/>
            </a:solidFill>
            <a:miter lim="800000"/>
            <a:headEnd/>
            <a:tailEnd/>
          </a:ln>
        </p:spPr>
        <p:txBody>
          <a:bodyPr anchor="ctr"/>
          <a:lstStyle/>
          <a:p>
            <a:pPr algn="ctr" fontAlgn="auto">
              <a:spcBef>
                <a:spcPts val="0"/>
              </a:spcBef>
              <a:spcAft>
                <a:spcPts val="0"/>
              </a:spcAft>
              <a:defRPr/>
            </a:pPr>
            <a:endParaRPr lang="zh-CN" altLang="en-US">
              <a:solidFill>
                <a:schemeClr val="lt1"/>
              </a:solidFill>
              <a:latin typeface="+mn-lt"/>
              <a:ea typeface="+mn-ea"/>
            </a:endParaRPr>
          </a:p>
        </p:txBody>
      </p:sp>
      <p:sp>
        <p:nvSpPr>
          <p:cNvPr id="31" name="矩形 30"/>
          <p:cNvSpPr/>
          <p:nvPr/>
        </p:nvSpPr>
        <p:spPr>
          <a:xfrm>
            <a:off x="899592" y="3219822"/>
            <a:ext cx="646331" cy="507831"/>
          </a:xfrm>
          <a:prstGeom prst="rect">
            <a:avLst/>
          </a:prstGeom>
        </p:spPr>
        <p:txBody>
          <a:bodyPr wrap="none">
            <a:spAutoFit/>
          </a:bodyPr>
          <a:lstStyle/>
          <a:p>
            <a:pPr algn="ctr">
              <a:lnSpc>
                <a:spcPct val="150000"/>
              </a:lnSpc>
            </a:pPr>
            <a:r>
              <a:rPr lang="zh-CN" altLang="en-US" b="1" dirty="0" smtClean="0">
                <a:solidFill>
                  <a:srgbClr val="04AEDA"/>
                </a:solidFill>
                <a:latin typeface="微软雅黑"/>
                <a:ea typeface="微软雅黑"/>
                <a:cs typeface="微软雅黑"/>
              </a:rPr>
              <a:t>反思</a:t>
            </a:r>
            <a:endParaRPr lang="zh-CN" altLang="en-US" b="1" dirty="0">
              <a:solidFill>
                <a:srgbClr val="04AEDA"/>
              </a:solidFill>
              <a:latin typeface="微软雅黑"/>
              <a:ea typeface="微软雅黑"/>
              <a:cs typeface="微软雅黑"/>
            </a:endParaRPr>
          </a:p>
        </p:txBody>
      </p:sp>
    </p:spTree>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extBox 5"/>
          <p:cNvSpPr txBox="1">
            <a:spLocks noChangeArrowheads="1"/>
          </p:cNvSpPr>
          <p:nvPr/>
        </p:nvSpPr>
        <p:spPr bwMode="auto">
          <a:xfrm>
            <a:off x="0" y="0"/>
            <a:ext cx="8358188" cy="879475"/>
          </a:xfrm>
          <a:prstGeom prst="rect">
            <a:avLst/>
          </a:prstGeom>
          <a:noFill/>
          <a:ln w="9525">
            <a:noFill/>
            <a:miter lim="800000"/>
            <a:headEnd/>
            <a:tailEnd/>
          </a:ln>
        </p:spPr>
        <p:txBody>
          <a:bodyPr>
            <a:spAutoFit/>
          </a:bodyPr>
          <a:lstStyle/>
          <a:p>
            <a:pPr marL="457200" indent="-457200">
              <a:lnSpc>
                <a:spcPts val="3600"/>
              </a:lnSpc>
            </a:pPr>
            <a:r>
              <a:rPr lang="zh-CN" altLang="en-US" sz="2400" b="1" dirty="0" smtClean="0">
                <a:latin typeface="微软雅黑" pitchFamily="34" charset="-122"/>
                <a:ea typeface="微软雅黑" pitchFamily="34" charset="-122"/>
              </a:rPr>
              <a:t>   第</a:t>
            </a:r>
            <a:r>
              <a:rPr lang="zh-CN" altLang="en-US" sz="2400" b="1" dirty="0">
                <a:latin typeface="微软雅黑" pitchFamily="34" charset="-122"/>
                <a:ea typeface="微软雅黑" pitchFamily="34" charset="-122"/>
              </a:rPr>
              <a:t>五节 </a:t>
            </a:r>
            <a:r>
              <a:rPr lang="zh-CN" altLang="en-US" sz="2400" b="1" dirty="0" smtClean="0">
                <a:latin typeface="微软雅黑" pitchFamily="34" charset="-122"/>
                <a:ea typeface="微软雅黑" pitchFamily="34" charset="-122"/>
              </a:rPr>
              <a:t>   </a:t>
            </a:r>
            <a:r>
              <a:rPr lang="zh-CN" altLang="en-US" sz="2400" b="1" dirty="0">
                <a:latin typeface="微软雅黑" pitchFamily="34" charset="-122"/>
                <a:ea typeface="微软雅黑" pitchFamily="34" charset="-122"/>
              </a:rPr>
              <a:t>中学西传</a:t>
            </a:r>
            <a:endParaRPr lang="en-US" altLang="zh-CN" sz="2400" dirty="0">
              <a:latin typeface="微软雅黑" pitchFamily="34" charset="-122"/>
              <a:ea typeface="微软雅黑" pitchFamily="34" charset="-122"/>
              <a:cs typeface="微软雅黑"/>
            </a:endParaRPr>
          </a:p>
          <a:p>
            <a:pPr marL="457200" indent="-457200" eaLnBrk="0" hangingPunct="0">
              <a:lnSpc>
                <a:spcPts val="2600"/>
              </a:lnSpc>
            </a:pPr>
            <a:r>
              <a:rPr lang="zh-CN" altLang="en-US" sz="1600" dirty="0">
                <a:latin typeface="微软雅黑"/>
                <a:ea typeface="微软雅黑"/>
                <a:cs typeface="微软雅黑"/>
              </a:rPr>
              <a:t>                                               </a:t>
            </a:r>
            <a:endParaRPr lang="en-US" altLang="zh-CN" sz="1600" dirty="0">
              <a:latin typeface="微软雅黑"/>
              <a:ea typeface="微软雅黑"/>
              <a:cs typeface="微软雅黑"/>
            </a:endParaRPr>
          </a:p>
        </p:txBody>
      </p:sp>
      <p:sp>
        <p:nvSpPr>
          <p:cNvPr id="185346"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39" name="直接连接符 38"/>
          <p:cNvCxnSpPr/>
          <p:nvPr/>
        </p:nvCxnSpPr>
        <p:spPr>
          <a:xfrm flipH="1">
            <a:off x="214313" y="571500"/>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内容占位符 2"/>
          <p:cNvSpPr txBox="1">
            <a:spLocks/>
          </p:cNvSpPr>
          <p:nvPr/>
        </p:nvSpPr>
        <p:spPr>
          <a:xfrm>
            <a:off x="2643188" y="1071563"/>
            <a:ext cx="5715000" cy="1500187"/>
          </a:xfrm>
          <a:prstGeom prst="rect">
            <a:avLst/>
          </a:prstGeom>
        </p:spPr>
        <p:txBody>
          <a:bodyPr anchor="b">
            <a:normAutofit fontScale="25000" lnSpcReduction="20000"/>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r>
              <a:rPr lang="en-US" altLang="zh-CN" sz="5600" dirty="0">
                <a:latin typeface="微软雅黑" pitchFamily="34" charset="-122"/>
                <a:ea typeface="微软雅黑" pitchFamily="34" charset="-122"/>
              </a:rPr>
              <a:t> </a:t>
            </a:r>
            <a:endParaRPr lang="en-US" altLang="zh-CN" sz="4800" b="1"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r>
              <a:rPr lang="en-US" altLang="zh-CN" dirty="0">
                <a:solidFill>
                  <a:schemeClr val="tx1">
                    <a:tint val="75000"/>
                  </a:schemeClr>
                </a:solidFill>
                <a:latin typeface="微软雅黑" pitchFamily="34" charset="-122"/>
                <a:ea typeface="微软雅黑" pitchFamily="34" charset="-122"/>
              </a:rPr>
              <a:t> </a:t>
            </a:r>
            <a:endParaRPr lang="zh-CN" altLang="en-US" dirty="0">
              <a:solidFill>
                <a:schemeClr val="tx1">
                  <a:tint val="75000"/>
                </a:schemeClr>
              </a:solidFill>
              <a:latin typeface="微软雅黑" pitchFamily="34" charset="-122"/>
              <a:ea typeface="微软雅黑" pitchFamily="34" charset="-122"/>
            </a:endParaRPr>
          </a:p>
        </p:txBody>
      </p:sp>
      <p:sp>
        <p:nvSpPr>
          <p:cNvPr id="15" name="内容占位符 2"/>
          <p:cNvSpPr txBox="1">
            <a:spLocks/>
          </p:cNvSpPr>
          <p:nvPr/>
        </p:nvSpPr>
        <p:spPr>
          <a:xfrm>
            <a:off x="2700338" y="555625"/>
            <a:ext cx="5715000" cy="3500438"/>
          </a:xfrm>
          <a:prstGeom prst="rect">
            <a:avLst/>
          </a:prstGeom>
        </p:spPr>
        <p:txBody>
          <a:bodyPr anchor="b">
            <a:normAutofit/>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endParaRPr lang="zh-CN" altLang="en-US" dirty="0">
              <a:solidFill>
                <a:schemeClr val="tx1">
                  <a:tint val="75000"/>
                </a:schemeClr>
              </a:solidFill>
              <a:latin typeface="微软雅黑" pitchFamily="34" charset="-122"/>
              <a:ea typeface="微软雅黑" pitchFamily="34" charset="-122"/>
            </a:endParaRPr>
          </a:p>
        </p:txBody>
      </p:sp>
      <p:cxnSp>
        <p:nvCxnSpPr>
          <p:cNvPr id="32" name="直接连接符 31"/>
          <p:cNvCxnSpPr/>
          <p:nvPr/>
        </p:nvCxnSpPr>
        <p:spPr>
          <a:xfrm>
            <a:off x="3563938" y="2427288"/>
            <a:ext cx="4895850"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563938" y="2787650"/>
            <a:ext cx="4895850"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3563938" y="3219450"/>
            <a:ext cx="4895850"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185353" name="矩形 46"/>
          <p:cNvSpPr>
            <a:spLocks noChangeArrowheads="1"/>
          </p:cNvSpPr>
          <p:nvPr/>
        </p:nvSpPr>
        <p:spPr bwMode="auto">
          <a:xfrm>
            <a:off x="3708400" y="1635125"/>
            <a:ext cx="4357688" cy="366713"/>
          </a:xfrm>
          <a:prstGeom prst="rect">
            <a:avLst/>
          </a:prstGeom>
          <a:noFill/>
          <a:ln w="9525">
            <a:noFill/>
            <a:miter lim="800000"/>
            <a:headEnd/>
            <a:tailEnd/>
          </a:ln>
        </p:spPr>
        <p:txBody>
          <a:bodyPr>
            <a:spAutoFit/>
          </a:bodyPr>
          <a:lstStyle/>
          <a:p>
            <a:r>
              <a:rPr lang="zh-CN" altLang="en-US">
                <a:latin typeface="微软雅黑"/>
                <a:ea typeface="微软雅黑"/>
                <a:cs typeface="微软雅黑"/>
              </a:rPr>
              <a:t>     </a:t>
            </a:r>
          </a:p>
        </p:txBody>
      </p:sp>
      <p:sp>
        <p:nvSpPr>
          <p:cNvPr id="185354" name="Rectangle 1"/>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185355"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185356" name="Rectangle 5"/>
          <p:cNvSpPr>
            <a:spLocks noChangeArrowheads="1"/>
          </p:cNvSpPr>
          <p:nvPr/>
        </p:nvSpPr>
        <p:spPr bwMode="auto">
          <a:xfrm>
            <a:off x="428625" y="1428750"/>
            <a:ext cx="184150" cy="369888"/>
          </a:xfrm>
          <a:prstGeom prst="rect">
            <a:avLst/>
          </a:prstGeom>
          <a:noFill/>
          <a:ln w="9525">
            <a:noFill/>
            <a:miter lim="800000"/>
            <a:headEnd/>
            <a:tailEnd/>
          </a:ln>
        </p:spPr>
        <p:txBody>
          <a:bodyPr wrap="none" anchor="ctr">
            <a:spAutoFit/>
          </a:bodyPr>
          <a:lstStyle/>
          <a:p>
            <a:endParaRPr lang="zh-CN" altLang="zh-CN"/>
          </a:p>
        </p:txBody>
      </p:sp>
      <p:cxnSp>
        <p:nvCxnSpPr>
          <p:cNvPr id="2" name="直接连接符 44"/>
          <p:cNvCxnSpPr/>
          <p:nvPr/>
        </p:nvCxnSpPr>
        <p:spPr>
          <a:xfrm>
            <a:off x="3563938" y="3651250"/>
            <a:ext cx="4824412"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3" name="直接连接符 44"/>
          <p:cNvCxnSpPr/>
          <p:nvPr/>
        </p:nvCxnSpPr>
        <p:spPr>
          <a:xfrm>
            <a:off x="3563938" y="1995488"/>
            <a:ext cx="4895850"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4" name="直接连接符 44"/>
          <p:cNvCxnSpPr/>
          <p:nvPr/>
        </p:nvCxnSpPr>
        <p:spPr>
          <a:xfrm>
            <a:off x="3635375" y="4084638"/>
            <a:ext cx="48244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pic>
        <p:nvPicPr>
          <p:cNvPr id="185360" name="Picture 9" descr="C:\Users\iamisis\Desktop\MetroStation_2.0_XiaZaiBa\metrostation_by_yankoa-d312tty\PNG\Navigation\blue\MB_0014_world1.png"/>
          <p:cNvPicPr>
            <a:picLocks noChangeAspect="1" noChangeArrowheads="1"/>
          </p:cNvPicPr>
          <p:nvPr/>
        </p:nvPicPr>
        <p:blipFill>
          <a:blip r:embed="rId3" cstate="print"/>
          <a:srcRect/>
          <a:stretch>
            <a:fillRect/>
          </a:stretch>
        </p:blipFill>
        <p:spPr bwMode="auto">
          <a:xfrm>
            <a:off x="684213" y="1779588"/>
            <a:ext cx="2438400" cy="2438400"/>
          </a:xfrm>
          <a:prstGeom prst="rect">
            <a:avLst/>
          </a:prstGeom>
          <a:noFill/>
          <a:ln w="9525">
            <a:noFill/>
            <a:miter lim="800000"/>
            <a:headEnd/>
            <a:tailEnd/>
          </a:ln>
        </p:spPr>
      </p:pic>
      <p:sp>
        <p:nvSpPr>
          <p:cNvPr id="68633" name="Rectangle 25"/>
          <p:cNvSpPr>
            <a:spLocks noChangeArrowheads="1"/>
          </p:cNvSpPr>
          <p:nvPr/>
        </p:nvSpPr>
        <p:spPr bwMode="auto">
          <a:xfrm>
            <a:off x="1547813" y="3435350"/>
            <a:ext cx="695325" cy="396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2000" b="1" dirty="0">
                <a:latin typeface="微软雅黑" pitchFamily="34" charset="-122"/>
                <a:ea typeface="微软雅黑" pitchFamily="34" charset="-122"/>
              </a:rPr>
              <a:t>总论</a:t>
            </a:r>
          </a:p>
        </p:txBody>
      </p:sp>
      <p:sp>
        <p:nvSpPr>
          <p:cNvPr id="68634" name="Rectangle 26"/>
          <p:cNvSpPr>
            <a:spLocks noChangeArrowheads="1"/>
          </p:cNvSpPr>
          <p:nvPr/>
        </p:nvSpPr>
        <p:spPr bwMode="auto">
          <a:xfrm>
            <a:off x="1476375" y="2066925"/>
            <a:ext cx="695325" cy="396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2000" b="1" dirty="0">
                <a:latin typeface="微软雅黑" pitchFamily="34" charset="-122"/>
                <a:ea typeface="微软雅黑" pitchFamily="34" charset="-122"/>
              </a:rPr>
              <a:t>总论</a:t>
            </a:r>
          </a:p>
        </p:txBody>
      </p:sp>
      <p:sp>
        <p:nvSpPr>
          <p:cNvPr id="190485" name="Rectangle 21"/>
          <p:cNvSpPr>
            <a:spLocks noChangeArrowheads="1"/>
          </p:cNvSpPr>
          <p:nvPr/>
        </p:nvSpPr>
        <p:spPr bwMode="auto">
          <a:xfrm>
            <a:off x="3563889" y="642254"/>
            <a:ext cx="5184576" cy="350865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nSpc>
                <a:spcPct val="150000"/>
              </a:lnSpc>
              <a:defRPr/>
            </a:pPr>
            <a:r>
              <a:rPr lang="zh-CN" altLang="en-US" sz="2000" b="1" dirty="0" smtClean="0">
                <a:solidFill>
                  <a:srgbClr val="04AEDA"/>
                </a:solidFill>
                <a:latin typeface="微软雅黑" pitchFamily="34" charset="-122"/>
                <a:ea typeface="微软雅黑" pitchFamily="34" charset="-122"/>
                <a:sym typeface="Wingdings"/>
              </a:rPr>
              <a:t> </a:t>
            </a:r>
            <a:r>
              <a:rPr lang="zh-CN" altLang="en-US" b="1" dirty="0" smtClean="0">
                <a:latin typeface="微软雅黑" pitchFamily="34" charset="-122"/>
                <a:ea typeface="微软雅黑" pitchFamily="34" charset="-122"/>
              </a:rPr>
              <a:t>在</a:t>
            </a:r>
            <a:r>
              <a:rPr lang="zh-CN" altLang="en-US" b="1" dirty="0">
                <a:latin typeface="微软雅黑" pitchFamily="34" charset="-122"/>
                <a:ea typeface="微软雅黑" pitchFamily="34" charset="-122"/>
              </a:rPr>
              <a:t>西学东渐的同时，西方传教士们通过通信、译著等多种形式和渠道，将自己在中国传教中不甚准确地吸收和消化的中国文化传入了西方，被西方各国根据自己的国情加以吸收，掀起了一股“中学西传”的热潮。</a:t>
            </a:r>
          </a:p>
          <a:p>
            <a:pPr>
              <a:lnSpc>
                <a:spcPct val="150000"/>
              </a:lnSpc>
              <a:defRPr/>
            </a:pPr>
            <a:r>
              <a:rPr lang="zh-CN" altLang="en-US" b="1" dirty="0" smtClean="0">
                <a:solidFill>
                  <a:srgbClr val="04AEDA"/>
                </a:solidFill>
                <a:latin typeface="微软雅黑" pitchFamily="34" charset="-122"/>
                <a:ea typeface="微软雅黑" pitchFamily="34" charset="-122"/>
                <a:sym typeface="Wingdings"/>
              </a:rPr>
              <a:t> </a:t>
            </a:r>
            <a:r>
              <a:rPr lang="zh-CN" altLang="en-US" b="1" dirty="0" smtClean="0">
                <a:latin typeface="微软雅黑" pitchFamily="34" charset="-122"/>
                <a:ea typeface="微软雅黑" pitchFamily="34" charset="-122"/>
              </a:rPr>
              <a:t>在</a:t>
            </a:r>
            <a:r>
              <a:rPr lang="zh-CN" altLang="en-US" b="1" dirty="0">
                <a:latin typeface="微软雅黑" pitchFamily="34" charset="-122"/>
                <a:ea typeface="微软雅黑" pitchFamily="34" charset="-122"/>
              </a:rPr>
              <a:t>这一历史时期，中国文化在西方的传播和影响表现在诸多方面，其中儒家思想在欧洲的广泛传播和</a:t>
            </a:r>
            <a:r>
              <a:rPr lang="en-US" altLang="zh-CN" b="1" dirty="0">
                <a:latin typeface="微软雅黑" pitchFamily="34" charset="-122"/>
                <a:ea typeface="微软雅黑" pitchFamily="34" charset="-122"/>
              </a:rPr>
              <a:t>17</a:t>
            </a:r>
            <a:r>
              <a:rPr lang="zh-CN" altLang="en-US" b="1" dirty="0">
                <a:latin typeface="微软雅黑" pitchFamily="34" charset="-122"/>
                <a:ea typeface="微软雅黑" pitchFamily="34" charset="-122"/>
              </a:rPr>
              <a:t>世纪</a:t>
            </a:r>
            <a:r>
              <a:rPr lang="en-US" altLang="zh-CN" b="1" dirty="0">
                <a:latin typeface="微软雅黑" pitchFamily="34" charset="-122"/>
                <a:ea typeface="微软雅黑" pitchFamily="34" charset="-122"/>
              </a:rPr>
              <a:t>18</a:t>
            </a:r>
            <a:r>
              <a:rPr lang="zh-CN" altLang="en-US" b="1" dirty="0">
                <a:latin typeface="微软雅黑" pitchFamily="34" charset="-122"/>
                <a:ea typeface="微软雅黑" pitchFamily="34" charset="-122"/>
              </a:rPr>
              <a:t>世纪欧洲的中国热现象最为典型。</a:t>
            </a:r>
          </a:p>
        </p:txBody>
      </p:sp>
      <p:cxnSp>
        <p:nvCxnSpPr>
          <p:cNvPr id="5" name="直接连接符 44"/>
          <p:cNvCxnSpPr/>
          <p:nvPr/>
        </p:nvCxnSpPr>
        <p:spPr>
          <a:xfrm>
            <a:off x="3563938" y="1563688"/>
            <a:ext cx="4895850"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6" name="直接连接符 44"/>
          <p:cNvCxnSpPr/>
          <p:nvPr/>
        </p:nvCxnSpPr>
        <p:spPr>
          <a:xfrm>
            <a:off x="3563938" y="1131888"/>
            <a:ext cx="4895850"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2267744" y="2859782"/>
            <a:ext cx="646331" cy="369332"/>
          </a:xfrm>
          <a:prstGeom prst="rect">
            <a:avLst/>
          </a:prstGeom>
        </p:spPr>
        <p:txBody>
          <a:bodyPr wrap="none">
            <a:spAutoFit/>
          </a:bodyPr>
          <a:lstStyle/>
          <a:p>
            <a:pPr>
              <a:defRPr/>
            </a:pPr>
            <a:r>
              <a:rPr lang="zh-CN" altLang="en-US" b="1" dirty="0" smtClean="0">
                <a:latin typeface="微软雅黑" pitchFamily="34" charset="-122"/>
                <a:ea typeface="微软雅黑" pitchFamily="34" charset="-122"/>
              </a:rPr>
              <a:t>中学</a:t>
            </a:r>
            <a:endParaRPr lang="zh-CN" altLang="en-US" b="1" dirty="0">
              <a:latin typeface="微软雅黑" pitchFamily="34" charset="-122"/>
              <a:ea typeface="微软雅黑" pitchFamily="34" charset="-122"/>
            </a:endParaRPr>
          </a:p>
        </p:txBody>
      </p:sp>
      <p:sp>
        <p:nvSpPr>
          <p:cNvPr id="24" name="矩形 23"/>
          <p:cNvSpPr/>
          <p:nvPr/>
        </p:nvSpPr>
        <p:spPr>
          <a:xfrm>
            <a:off x="899592" y="2859782"/>
            <a:ext cx="646331" cy="369332"/>
          </a:xfrm>
          <a:prstGeom prst="rect">
            <a:avLst/>
          </a:prstGeom>
        </p:spPr>
        <p:txBody>
          <a:bodyPr wrap="none">
            <a:spAutoFit/>
          </a:bodyPr>
          <a:lstStyle/>
          <a:p>
            <a:pPr>
              <a:defRPr/>
            </a:pPr>
            <a:r>
              <a:rPr lang="zh-CN" altLang="en-US" b="1" dirty="0" smtClean="0">
                <a:latin typeface="微软雅黑" pitchFamily="34" charset="-122"/>
                <a:ea typeface="微软雅黑" pitchFamily="34" charset="-122"/>
              </a:rPr>
              <a:t>西传</a:t>
            </a:r>
            <a:endParaRPr lang="zh-CN" altLang="en-US" b="1" dirty="0">
              <a:latin typeface="微软雅黑" pitchFamily="34" charset="-122"/>
              <a:ea typeface="微软雅黑" pitchFamily="34" charset="-122"/>
            </a:endParaRPr>
          </a:p>
        </p:txBody>
      </p:sp>
    </p:spTree>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extBox 5"/>
          <p:cNvSpPr txBox="1">
            <a:spLocks noChangeArrowheads="1"/>
          </p:cNvSpPr>
          <p:nvPr/>
        </p:nvSpPr>
        <p:spPr bwMode="auto">
          <a:xfrm>
            <a:off x="539750" y="195263"/>
            <a:ext cx="8358188" cy="1426031"/>
          </a:xfrm>
          <a:prstGeom prst="rect">
            <a:avLst/>
          </a:prstGeom>
          <a:noFill/>
          <a:ln w="9525">
            <a:noFill/>
            <a:miter lim="800000"/>
            <a:headEnd/>
            <a:tailEnd/>
          </a:ln>
        </p:spPr>
        <p:txBody>
          <a:bodyPr>
            <a:spAutoFit/>
          </a:bodyPr>
          <a:lstStyle/>
          <a:p>
            <a:pPr>
              <a:lnSpc>
                <a:spcPts val="2563"/>
              </a:lnSpc>
            </a:pPr>
            <a:r>
              <a:rPr lang="zh-CN" altLang="en-US" sz="2000" b="1" dirty="0">
                <a:latin typeface="微软雅黑" pitchFamily="34" charset="-122"/>
                <a:ea typeface="微软雅黑" pitchFamily="34" charset="-122"/>
              </a:rPr>
              <a:t>第五节 </a:t>
            </a:r>
            <a:r>
              <a:rPr lang="zh-CN" altLang="en-US" sz="2000" b="1" dirty="0" smtClean="0">
                <a:latin typeface="微软雅黑" pitchFamily="34" charset="-122"/>
                <a:ea typeface="微软雅黑" pitchFamily="34" charset="-122"/>
              </a:rPr>
              <a:t>   </a:t>
            </a:r>
            <a:r>
              <a:rPr lang="zh-CN" altLang="en-US" sz="2000" b="1" dirty="0">
                <a:latin typeface="微软雅黑" pitchFamily="34" charset="-122"/>
                <a:ea typeface="微软雅黑" pitchFamily="34" charset="-122"/>
              </a:rPr>
              <a:t>中学西传</a:t>
            </a:r>
            <a:r>
              <a:rPr lang="zh-CN" altLang="en-US" sz="2400" b="1" dirty="0">
                <a:latin typeface="微软雅黑" pitchFamily="34" charset="-122"/>
                <a:ea typeface="微软雅黑" pitchFamily="34" charset="-122"/>
              </a:rPr>
              <a:t>  </a:t>
            </a:r>
            <a:r>
              <a:rPr lang="zh-CN" altLang="en-US" b="1" dirty="0">
                <a:latin typeface="微软雅黑" pitchFamily="34" charset="-122"/>
                <a:ea typeface="微软雅黑" pitchFamily="34" charset="-122"/>
              </a:rPr>
              <a:t>一、儒家思想在欧洲的广泛传播</a:t>
            </a:r>
            <a:endParaRPr lang="en-US" altLang="zh-CN" sz="2400" b="1" dirty="0">
              <a:latin typeface="微软雅黑" pitchFamily="34" charset="-122"/>
              <a:ea typeface="微软雅黑" pitchFamily="34" charset="-122"/>
              <a:cs typeface="微软雅黑"/>
            </a:endParaRPr>
          </a:p>
          <a:p>
            <a:pPr>
              <a:lnSpc>
                <a:spcPts val="2563"/>
              </a:lnSpc>
            </a:pPr>
            <a:endParaRPr lang="en-US" altLang="zh-CN" sz="2400" dirty="0">
              <a:latin typeface="微软雅黑"/>
              <a:ea typeface="微软雅黑"/>
              <a:cs typeface="微软雅黑"/>
            </a:endParaRPr>
          </a:p>
          <a:p>
            <a:pPr>
              <a:lnSpc>
                <a:spcPts val="2563"/>
              </a:lnSpc>
            </a:pPr>
            <a:endParaRPr lang="en-US" altLang="zh-CN" sz="2000" dirty="0">
              <a:latin typeface="微软雅黑"/>
              <a:ea typeface="微软雅黑"/>
              <a:cs typeface="微软雅黑"/>
            </a:endParaRPr>
          </a:p>
          <a:p>
            <a:pPr eaLnBrk="0" hangingPunct="0">
              <a:lnSpc>
                <a:spcPts val="2600"/>
              </a:lnSpc>
            </a:pPr>
            <a:r>
              <a:rPr lang="zh-CN" altLang="en-US" sz="1600" dirty="0">
                <a:latin typeface="微软雅黑"/>
                <a:ea typeface="微软雅黑"/>
                <a:cs typeface="微软雅黑"/>
              </a:rPr>
              <a:t>                                               </a:t>
            </a:r>
            <a:endParaRPr lang="en-US" altLang="zh-CN" sz="1600" dirty="0">
              <a:latin typeface="微软雅黑"/>
              <a:ea typeface="微软雅黑"/>
              <a:cs typeface="微软雅黑"/>
            </a:endParaRPr>
          </a:p>
        </p:txBody>
      </p:sp>
      <p:sp>
        <p:nvSpPr>
          <p:cNvPr id="187394"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39" name="直接连接符 38"/>
          <p:cNvCxnSpPr/>
          <p:nvPr/>
        </p:nvCxnSpPr>
        <p:spPr>
          <a:xfrm flipH="1">
            <a:off x="214313" y="571500"/>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内容占位符 2"/>
          <p:cNvSpPr txBox="1">
            <a:spLocks/>
          </p:cNvSpPr>
          <p:nvPr/>
        </p:nvSpPr>
        <p:spPr>
          <a:xfrm>
            <a:off x="2627313" y="1058863"/>
            <a:ext cx="6516687" cy="1500187"/>
          </a:xfrm>
          <a:prstGeom prst="rect">
            <a:avLst/>
          </a:prstGeom>
        </p:spPr>
        <p:txBody>
          <a:bodyPr anchor="b">
            <a:normAutofit fontScale="25000" lnSpcReduction="20000"/>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r>
              <a:rPr lang="en-US" altLang="zh-CN" sz="5600" dirty="0">
                <a:latin typeface="微软雅黑" pitchFamily="34" charset="-122"/>
                <a:ea typeface="微软雅黑" pitchFamily="34" charset="-122"/>
              </a:rPr>
              <a:t> </a:t>
            </a:r>
            <a:endParaRPr lang="en-US" altLang="zh-CN" sz="4800" b="1"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r>
              <a:rPr lang="en-US" altLang="zh-CN" dirty="0">
                <a:solidFill>
                  <a:schemeClr val="tx1">
                    <a:tint val="75000"/>
                  </a:schemeClr>
                </a:solidFill>
                <a:latin typeface="微软雅黑" pitchFamily="34" charset="-122"/>
                <a:ea typeface="微软雅黑" pitchFamily="34" charset="-122"/>
              </a:rPr>
              <a:t> </a:t>
            </a:r>
            <a:endParaRPr lang="zh-CN" altLang="en-US" dirty="0">
              <a:solidFill>
                <a:schemeClr val="tx1">
                  <a:tint val="75000"/>
                </a:schemeClr>
              </a:solidFill>
              <a:latin typeface="微软雅黑" pitchFamily="34" charset="-122"/>
              <a:ea typeface="微软雅黑" pitchFamily="34" charset="-122"/>
            </a:endParaRPr>
          </a:p>
        </p:txBody>
      </p:sp>
      <p:sp>
        <p:nvSpPr>
          <p:cNvPr id="15" name="内容占位符 2"/>
          <p:cNvSpPr txBox="1">
            <a:spLocks/>
          </p:cNvSpPr>
          <p:nvPr/>
        </p:nvSpPr>
        <p:spPr>
          <a:xfrm>
            <a:off x="2714625" y="571500"/>
            <a:ext cx="5715000" cy="3500438"/>
          </a:xfrm>
          <a:prstGeom prst="rect">
            <a:avLst/>
          </a:prstGeom>
        </p:spPr>
        <p:txBody>
          <a:bodyPr anchor="b">
            <a:normAutofit/>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endParaRPr lang="zh-CN" altLang="en-US" dirty="0">
              <a:solidFill>
                <a:schemeClr val="tx1">
                  <a:tint val="75000"/>
                </a:schemeClr>
              </a:solidFill>
              <a:latin typeface="微软雅黑" pitchFamily="34" charset="-122"/>
              <a:ea typeface="微软雅黑" pitchFamily="34" charset="-122"/>
            </a:endParaRPr>
          </a:p>
        </p:txBody>
      </p:sp>
      <p:sp>
        <p:nvSpPr>
          <p:cNvPr id="47" name="矩形 46"/>
          <p:cNvSpPr>
            <a:spLocks noChangeArrowheads="1"/>
          </p:cNvSpPr>
          <p:nvPr/>
        </p:nvSpPr>
        <p:spPr bwMode="auto">
          <a:xfrm>
            <a:off x="4572000" y="915988"/>
            <a:ext cx="4357688" cy="366712"/>
          </a:xfrm>
          <a:prstGeom prst="rect">
            <a:avLst/>
          </a:prstGeom>
          <a:noFill/>
          <a:ln w="9525">
            <a:noFill/>
            <a:miter lim="800000"/>
            <a:headEnd/>
            <a:tailEnd/>
          </a:ln>
        </p:spPr>
        <p:txBody>
          <a:bodyPr>
            <a:spAutoFit/>
          </a:bodyPr>
          <a:lstStyle/>
          <a:p>
            <a:r>
              <a:rPr lang="zh-CN" altLang="en-US">
                <a:latin typeface="微软雅黑"/>
                <a:ea typeface="微软雅黑"/>
                <a:cs typeface="微软雅黑"/>
              </a:rPr>
              <a:t>     </a:t>
            </a:r>
          </a:p>
        </p:txBody>
      </p:sp>
      <p:sp>
        <p:nvSpPr>
          <p:cNvPr id="187399" name="Rectangle 1"/>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187400"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187401" name="Rectangle 5"/>
          <p:cNvSpPr>
            <a:spLocks noChangeArrowheads="1"/>
          </p:cNvSpPr>
          <p:nvPr/>
        </p:nvSpPr>
        <p:spPr bwMode="auto">
          <a:xfrm>
            <a:off x="428625" y="1428750"/>
            <a:ext cx="184150" cy="369888"/>
          </a:xfrm>
          <a:prstGeom prst="rect">
            <a:avLst/>
          </a:prstGeom>
          <a:noFill/>
          <a:ln w="9525">
            <a:noFill/>
            <a:miter lim="800000"/>
            <a:headEnd/>
            <a:tailEnd/>
          </a:ln>
        </p:spPr>
        <p:txBody>
          <a:bodyPr wrap="none" anchor="ctr">
            <a:spAutoFit/>
          </a:bodyPr>
          <a:lstStyle/>
          <a:p>
            <a:endParaRPr lang="zh-CN" altLang="zh-CN"/>
          </a:p>
        </p:txBody>
      </p:sp>
      <p:sp>
        <p:nvSpPr>
          <p:cNvPr id="187402" name="AutoShape 37"/>
          <p:cNvSpPr>
            <a:spLocks noChangeArrowheads="1"/>
          </p:cNvSpPr>
          <p:nvPr/>
        </p:nvSpPr>
        <p:spPr bwMode="auto">
          <a:xfrm>
            <a:off x="3132138" y="1058863"/>
            <a:ext cx="1295400" cy="1008062"/>
          </a:xfrm>
          <a:prstGeom prst="wave">
            <a:avLst>
              <a:gd name="adj1" fmla="val 13005"/>
              <a:gd name="adj2" fmla="val 0"/>
            </a:avLst>
          </a:prstGeom>
          <a:solidFill>
            <a:srgbClr val="04AEDA"/>
          </a:solidFill>
          <a:ln w="9525">
            <a:noFill/>
            <a:round/>
            <a:headEnd/>
            <a:tailEnd/>
          </a:ln>
          <a:effectLst>
            <a:prstShdw prst="shdw17" dist="17961" dir="2700000">
              <a:srgbClr val="026883"/>
            </a:prstShdw>
          </a:effectLst>
        </p:spPr>
        <p:txBody>
          <a:bodyPr wrap="none" anchor="ctr"/>
          <a:lstStyle/>
          <a:p>
            <a:pPr algn="ctr"/>
            <a:r>
              <a:rPr lang="zh-CN" altLang="en-US" b="1" dirty="0" smtClean="0">
                <a:solidFill>
                  <a:schemeClr val="bg1"/>
                </a:solidFill>
                <a:latin typeface="微软雅黑" pitchFamily="34" charset="-122"/>
                <a:ea typeface="微软雅黑" pitchFamily="34" charset="-122"/>
              </a:rPr>
              <a:t>耶稣会</a:t>
            </a:r>
            <a:endParaRPr lang="en-US" altLang="zh-CN" b="1" dirty="0" smtClean="0">
              <a:solidFill>
                <a:schemeClr val="bg1"/>
              </a:solidFill>
              <a:latin typeface="微软雅黑" pitchFamily="34" charset="-122"/>
              <a:ea typeface="微软雅黑" pitchFamily="34" charset="-122"/>
            </a:endParaRPr>
          </a:p>
        </p:txBody>
      </p:sp>
      <p:sp>
        <p:nvSpPr>
          <p:cNvPr id="187403" name="Rectangle 40"/>
          <p:cNvSpPr>
            <a:spLocks noChangeArrowheads="1"/>
          </p:cNvSpPr>
          <p:nvPr/>
        </p:nvSpPr>
        <p:spPr bwMode="auto">
          <a:xfrm>
            <a:off x="4427538" y="1203325"/>
            <a:ext cx="4716462" cy="792163"/>
          </a:xfrm>
          <a:prstGeom prst="rect">
            <a:avLst/>
          </a:prstGeom>
          <a:solidFill>
            <a:srgbClr val="C6F2FE"/>
          </a:solidFill>
          <a:ln w="28575" algn="ctr">
            <a:solidFill>
              <a:srgbClr val="C6F2FE"/>
            </a:solidFill>
            <a:miter lim="800000"/>
            <a:headEnd/>
            <a:tailEnd/>
          </a:ln>
        </p:spPr>
        <p:txBody>
          <a:bodyPr anchor="ctr"/>
          <a:lstStyle/>
          <a:p>
            <a:pPr>
              <a:lnSpc>
                <a:spcPct val="120000"/>
              </a:lnSpc>
            </a:pPr>
            <a:endParaRPr lang="zh-CN" altLang="en-US" sz="1400" b="1"/>
          </a:p>
        </p:txBody>
      </p:sp>
      <p:sp>
        <p:nvSpPr>
          <p:cNvPr id="187404" name="AutoShape 41"/>
          <p:cNvSpPr>
            <a:spLocks noChangeArrowheads="1"/>
          </p:cNvSpPr>
          <p:nvPr/>
        </p:nvSpPr>
        <p:spPr bwMode="auto">
          <a:xfrm>
            <a:off x="3132138" y="2787650"/>
            <a:ext cx="1295400" cy="1008063"/>
          </a:xfrm>
          <a:prstGeom prst="wave">
            <a:avLst>
              <a:gd name="adj1" fmla="val 13005"/>
              <a:gd name="adj2" fmla="val 0"/>
            </a:avLst>
          </a:prstGeom>
          <a:solidFill>
            <a:srgbClr val="04AEDA"/>
          </a:solidFill>
          <a:ln w="9525">
            <a:noFill/>
            <a:round/>
            <a:headEnd/>
            <a:tailEnd/>
          </a:ln>
          <a:effectLst>
            <a:prstShdw prst="shdw17" dist="17961" dir="2700000">
              <a:srgbClr val="026883"/>
            </a:prstShdw>
          </a:effectLst>
        </p:spPr>
        <p:txBody>
          <a:bodyPr wrap="none" anchor="ctr"/>
          <a:lstStyle/>
          <a:p>
            <a:pPr algn="ctr"/>
            <a:r>
              <a:rPr lang="zh-CN" altLang="en-US" sz="1600" b="1" dirty="0" smtClean="0">
                <a:solidFill>
                  <a:schemeClr val="bg1"/>
                </a:solidFill>
                <a:latin typeface="微软雅黑" pitchFamily="34" charset="-122"/>
                <a:ea typeface="微软雅黑" pitchFamily="34" charset="-122"/>
              </a:rPr>
              <a:t>艾儒略、汤若望</a:t>
            </a:r>
          </a:p>
          <a:p>
            <a:pPr algn="ctr"/>
            <a:r>
              <a:rPr lang="zh-CN" altLang="en-US" sz="1600" b="1" dirty="0" smtClean="0">
                <a:solidFill>
                  <a:schemeClr val="bg1"/>
                </a:solidFill>
                <a:latin typeface="微软雅黑" pitchFamily="34" charset="-122"/>
                <a:ea typeface="微软雅黑" pitchFamily="34" charset="-122"/>
              </a:rPr>
              <a:t>南怀仁等</a:t>
            </a:r>
            <a:endParaRPr lang="zh-CN" altLang="en-US" sz="1600" dirty="0">
              <a:latin typeface="微软雅黑" pitchFamily="34" charset="-122"/>
              <a:ea typeface="微软雅黑" pitchFamily="34" charset="-122"/>
            </a:endParaRPr>
          </a:p>
        </p:txBody>
      </p:sp>
      <p:sp>
        <p:nvSpPr>
          <p:cNvPr id="187405" name="Rectangle 42"/>
          <p:cNvSpPr>
            <a:spLocks noChangeArrowheads="1"/>
          </p:cNvSpPr>
          <p:nvPr/>
        </p:nvSpPr>
        <p:spPr bwMode="auto">
          <a:xfrm>
            <a:off x="4427538" y="2932113"/>
            <a:ext cx="4716462" cy="792162"/>
          </a:xfrm>
          <a:prstGeom prst="rect">
            <a:avLst/>
          </a:prstGeom>
          <a:solidFill>
            <a:srgbClr val="C6F2FE"/>
          </a:solidFill>
          <a:ln w="28575" algn="ctr">
            <a:solidFill>
              <a:srgbClr val="C6F2FE"/>
            </a:solidFill>
            <a:miter lim="800000"/>
            <a:headEnd/>
            <a:tailEnd/>
          </a:ln>
        </p:spPr>
        <p:txBody>
          <a:bodyPr anchor="ctr"/>
          <a:lstStyle/>
          <a:p>
            <a:pPr>
              <a:lnSpc>
                <a:spcPts val="2400"/>
              </a:lnSpc>
              <a:defRPr/>
            </a:pPr>
            <a:r>
              <a:rPr lang="zh-CN" altLang="en-US" sz="1600" b="1" dirty="0" smtClean="0">
                <a:latin typeface="微软雅黑" pitchFamily="34" charset="-122"/>
                <a:ea typeface="微软雅黑" pitchFamily="34" charset="-122"/>
              </a:rPr>
              <a:t>基本上遵循了利玛窦的传教策略，将孔子及其儒家学说介绍给西方，扩大了中国文化在西方的影响 </a:t>
            </a:r>
            <a:endParaRPr lang="zh-CN" altLang="en-US" sz="1600" b="1" dirty="0">
              <a:latin typeface="微软雅黑" pitchFamily="34" charset="-122"/>
              <a:ea typeface="微软雅黑" pitchFamily="34" charset="-122"/>
            </a:endParaRPr>
          </a:p>
        </p:txBody>
      </p:sp>
      <p:pic>
        <p:nvPicPr>
          <p:cNvPr id="187406" name="Picture 9" descr="C:\Users\iamisis\Desktop\MetroStation_2.0_XiaZaiBa\metrostation_by_yankoa-d312tty\PNG\Navigation\blue\MB_0014_world1.png"/>
          <p:cNvPicPr>
            <a:picLocks noChangeAspect="1" noChangeArrowheads="1"/>
          </p:cNvPicPr>
          <p:nvPr/>
        </p:nvPicPr>
        <p:blipFill>
          <a:blip r:embed="rId3" cstate="print"/>
          <a:srcRect/>
          <a:stretch>
            <a:fillRect/>
          </a:stretch>
        </p:blipFill>
        <p:spPr bwMode="auto">
          <a:xfrm>
            <a:off x="323850" y="2066925"/>
            <a:ext cx="2438400" cy="2438400"/>
          </a:xfrm>
          <a:prstGeom prst="rect">
            <a:avLst/>
          </a:prstGeom>
          <a:noFill/>
          <a:ln w="9525">
            <a:noFill/>
            <a:miter lim="800000"/>
            <a:headEnd/>
            <a:tailEnd/>
          </a:ln>
        </p:spPr>
      </p:pic>
      <p:sp>
        <p:nvSpPr>
          <p:cNvPr id="192537" name="Rectangle 25"/>
          <p:cNvSpPr>
            <a:spLocks noChangeArrowheads="1"/>
          </p:cNvSpPr>
          <p:nvPr/>
        </p:nvSpPr>
        <p:spPr bwMode="auto">
          <a:xfrm>
            <a:off x="827584" y="2427734"/>
            <a:ext cx="1338828"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zh-CN" altLang="en-US" b="1" dirty="0">
                <a:latin typeface="微软雅黑" pitchFamily="34" charset="-122"/>
                <a:ea typeface="微软雅黑" pitchFamily="34" charset="-122"/>
              </a:rPr>
              <a:t>来</a:t>
            </a:r>
            <a:r>
              <a:rPr lang="zh-CN" altLang="en-US" b="1" dirty="0" smtClean="0">
                <a:latin typeface="微软雅黑" pitchFamily="34" charset="-122"/>
                <a:ea typeface="微软雅黑" pitchFamily="34" charset="-122"/>
              </a:rPr>
              <a:t>华传教士</a:t>
            </a:r>
            <a:endParaRPr lang="zh-CN" altLang="en-US" dirty="0"/>
          </a:p>
        </p:txBody>
      </p:sp>
      <p:sp>
        <p:nvSpPr>
          <p:cNvPr id="192538" name="Rectangle 26"/>
          <p:cNvSpPr>
            <a:spLocks noChangeArrowheads="1"/>
          </p:cNvSpPr>
          <p:nvPr/>
        </p:nvSpPr>
        <p:spPr bwMode="auto">
          <a:xfrm>
            <a:off x="323850" y="698778"/>
            <a:ext cx="4608954"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en-US" altLang="zh-CN" b="1" dirty="0" smtClean="0">
                <a:sym typeface="Wingdings"/>
              </a:rPr>
              <a:t> </a:t>
            </a:r>
            <a:r>
              <a:rPr lang="zh-CN" altLang="en-US" b="1" dirty="0" smtClean="0">
                <a:latin typeface="微软雅黑" pitchFamily="34" charset="-122"/>
                <a:ea typeface="微软雅黑" pitchFamily="34" charset="-122"/>
                <a:sym typeface="Wingdings"/>
              </a:rPr>
              <a:t>来华传教士对中国儒家思想的介绍和传播</a:t>
            </a:r>
            <a:endParaRPr lang="zh-CN" altLang="en-US" dirty="0">
              <a:latin typeface="微软雅黑" pitchFamily="34" charset="-122"/>
              <a:ea typeface="微软雅黑" pitchFamily="34" charset="-122"/>
            </a:endParaRPr>
          </a:p>
        </p:txBody>
      </p:sp>
      <p:sp>
        <p:nvSpPr>
          <p:cNvPr id="192539" name="Rectangle 27"/>
          <p:cNvSpPr>
            <a:spLocks noChangeArrowheads="1"/>
          </p:cNvSpPr>
          <p:nvPr/>
        </p:nvSpPr>
        <p:spPr bwMode="auto">
          <a:xfrm>
            <a:off x="755650" y="3795713"/>
            <a:ext cx="1628775"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zh-CN" altLang="en-US" b="1" dirty="0">
                <a:latin typeface="微软雅黑" pitchFamily="34" charset="-122"/>
                <a:ea typeface="微软雅黑" pitchFamily="34" charset="-122"/>
              </a:rPr>
              <a:t>中国儒家思想</a:t>
            </a:r>
            <a:r>
              <a:rPr lang="zh-CN" altLang="en-US" dirty="0"/>
              <a:t> </a:t>
            </a:r>
          </a:p>
        </p:txBody>
      </p:sp>
      <p:sp>
        <p:nvSpPr>
          <p:cNvPr id="192540" name="Rectangle 28"/>
          <p:cNvSpPr>
            <a:spLocks noChangeArrowheads="1"/>
          </p:cNvSpPr>
          <p:nvPr/>
        </p:nvSpPr>
        <p:spPr bwMode="auto">
          <a:xfrm>
            <a:off x="539750" y="3148013"/>
            <a:ext cx="360363" cy="641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zh-CN" altLang="en-US" b="1" dirty="0">
                <a:latin typeface="微软雅黑" pitchFamily="34" charset="-122"/>
                <a:ea typeface="微软雅黑" pitchFamily="34" charset="-122"/>
              </a:rPr>
              <a:t>介绍</a:t>
            </a:r>
          </a:p>
        </p:txBody>
      </p:sp>
      <p:sp>
        <p:nvSpPr>
          <p:cNvPr id="192541" name="Rectangle 29"/>
          <p:cNvSpPr>
            <a:spLocks noChangeArrowheads="1"/>
          </p:cNvSpPr>
          <p:nvPr/>
        </p:nvSpPr>
        <p:spPr bwMode="auto">
          <a:xfrm>
            <a:off x="2195513" y="3148013"/>
            <a:ext cx="360362" cy="641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zh-CN" altLang="en-US" b="1" dirty="0">
                <a:latin typeface="微软雅黑" pitchFamily="34" charset="-122"/>
                <a:ea typeface="微软雅黑" pitchFamily="34" charset="-122"/>
              </a:rPr>
              <a:t>传播</a:t>
            </a:r>
          </a:p>
        </p:txBody>
      </p:sp>
      <p:sp>
        <p:nvSpPr>
          <p:cNvPr id="187412" name="AutoShape 37"/>
          <p:cNvSpPr>
            <a:spLocks noChangeArrowheads="1"/>
          </p:cNvSpPr>
          <p:nvPr/>
        </p:nvSpPr>
        <p:spPr bwMode="auto">
          <a:xfrm>
            <a:off x="3132138" y="1924050"/>
            <a:ext cx="1295400" cy="1008063"/>
          </a:xfrm>
          <a:prstGeom prst="wave">
            <a:avLst>
              <a:gd name="adj1" fmla="val 13005"/>
              <a:gd name="adj2" fmla="val 0"/>
            </a:avLst>
          </a:prstGeom>
          <a:solidFill>
            <a:srgbClr val="04AEDA"/>
          </a:solidFill>
          <a:ln w="9525">
            <a:noFill/>
            <a:round/>
            <a:headEnd/>
            <a:tailEnd/>
          </a:ln>
          <a:effectLst>
            <a:prstShdw prst="shdw17" dist="17961" dir="2700000">
              <a:srgbClr val="026883"/>
            </a:prstShdw>
          </a:effectLst>
        </p:spPr>
        <p:txBody>
          <a:bodyPr wrap="none" anchor="ctr"/>
          <a:lstStyle/>
          <a:p>
            <a:pPr algn="ctr"/>
            <a:r>
              <a:rPr lang="zh-CN" altLang="en-US" sz="1600" b="1" dirty="0" smtClean="0">
                <a:solidFill>
                  <a:schemeClr val="bg1"/>
                </a:solidFill>
                <a:latin typeface="微软雅黑" pitchFamily="34" charset="-122"/>
                <a:ea typeface="微软雅黑" pitchFamily="34" charset="-122"/>
              </a:rPr>
              <a:t>利玛窦</a:t>
            </a:r>
            <a:endParaRPr lang="zh-CN" altLang="en-US" sz="1600" b="1" dirty="0">
              <a:solidFill>
                <a:schemeClr val="bg1"/>
              </a:solidFill>
              <a:latin typeface="微软雅黑" pitchFamily="34" charset="-122"/>
              <a:ea typeface="微软雅黑" pitchFamily="34" charset="-122"/>
            </a:endParaRPr>
          </a:p>
        </p:txBody>
      </p:sp>
      <p:sp>
        <p:nvSpPr>
          <p:cNvPr id="187413" name="Rectangle 40"/>
          <p:cNvSpPr>
            <a:spLocks noChangeArrowheads="1"/>
          </p:cNvSpPr>
          <p:nvPr/>
        </p:nvSpPr>
        <p:spPr bwMode="auto">
          <a:xfrm>
            <a:off x="4427538" y="2066925"/>
            <a:ext cx="4716462" cy="792163"/>
          </a:xfrm>
          <a:prstGeom prst="rect">
            <a:avLst/>
          </a:prstGeom>
          <a:solidFill>
            <a:srgbClr val="C6F2FE"/>
          </a:solidFill>
          <a:ln w="28575" algn="ctr">
            <a:solidFill>
              <a:srgbClr val="C6F2FE"/>
            </a:solidFill>
            <a:miter lim="800000"/>
            <a:headEnd/>
            <a:tailEnd/>
          </a:ln>
        </p:spPr>
        <p:txBody>
          <a:bodyPr anchor="ctr"/>
          <a:lstStyle/>
          <a:p>
            <a:pPr>
              <a:lnSpc>
                <a:spcPct val="120000"/>
              </a:lnSpc>
            </a:pPr>
            <a:r>
              <a:rPr lang="zh-CN" altLang="en-US" sz="1600" b="1" dirty="0" smtClean="0">
                <a:latin typeface="微软雅黑" pitchFamily="34" charset="-122"/>
                <a:ea typeface="微软雅黑" pitchFamily="34" charset="-122"/>
              </a:rPr>
              <a:t>熟读</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四书</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五经</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，将</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四书</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译成拉丁文，寄回意大利，使意大利人“知中国古书，能识真原”</a:t>
            </a:r>
            <a:endParaRPr lang="zh-CN" altLang="en-US" sz="1600" b="1" dirty="0"/>
          </a:p>
        </p:txBody>
      </p:sp>
      <p:sp>
        <p:nvSpPr>
          <p:cNvPr id="192544" name="Rectangle 32"/>
          <p:cNvSpPr>
            <a:spLocks noChangeArrowheads="1"/>
          </p:cNvSpPr>
          <p:nvPr/>
        </p:nvSpPr>
        <p:spPr bwMode="auto">
          <a:xfrm>
            <a:off x="4356100" y="1187272"/>
            <a:ext cx="4787900" cy="759182"/>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ts val="2600"/>
              </a:lnSpc>
              <a:defRPr/>
            </a:pPr>
            <a:r>
              <a:rPr lang="zh-CN" altLang="en-US" sz="1600" b="1" dirty="0" smtClean="0">
                <a:latin typeface="微软雅黑" pitchFamily="34" charset="-122"/>
                <a:ea typeface="微软雅黑" pitchFamily="34" charset="-122"/>
              </a:rPr>
              <a:t>基于传教的需要，努力研习中国儒家经典，为儒家文化所征服。通过各种途径将儒家思想介绍到西方</a:t>
            </a:r>
            <a:endParaRPr lang="zh-CN" altLang="en-US" sz="1600" b="1" dirty="0">
              <a:latin typeface="微软雅黑" pitchFamily="34" charset="-122"/>
              <a:ea typeface="微软雅黑" pitchFamily="34" charset="-122"/>
            </a:endParaRPr>
          </a:p>
        </p:txBody>
      </p:sp>
      <p:sp>
        <p:nvSpPr>
          <p:cNvPr id="187417" name="AutoShape 41"/>
          <p:cNvSpPr>
            <a:spLocks noChangeArrowheads="1"/>
          </p:cNvSpPr>
          <p:nvPr/>
        </p:nvSpPr>
        <p:spPr bwMode="auto">
          <a:xfrm>
            <a:off x="3132138" y="3651250"/>
            <a:ext cx="1295400" cy="1008063"/>
          </a:xfrm>
          <a:prstGeom prst="wave">
            <a:avLst>
              <a:gd name="adj1" fmla="val 13005"/>
              <a:gd name="adj2" fmla="val 0"/>
            </a:avLst>
          </a:prstGeom>
          <a:solidFill>
            <a:srgbClr val="04AEDA"/>
          </a:solidFill>
          <a:ln w="9525">
            <a:noFill/>
            <a:round/>
            <a:headEnd/>
            <a:tailEnd/>
          </a:ln>
          <a:effectLst>
            <a:prstShdw prst="shdw17" dist="17961" dir="2700000">
              <a:srgbClr val="026883"/>
            </a:prstShdw>
          </a:effectLst>
        </p:spPr>
        <p:txBody>
          <a:bodyPr wrap="none" anchor="ctr"/>
          <a:lstStyle/>
          <a:p>
            <a:pPr algn="ctr"/>
            <a:r>
              <a:rPr lang="zh-CN" altLang="en-US" b="1" dirty="0" smtClean="0">
                <a:solidFill>
                  <a:schemeClr val="bg1"/>
                </a:solidFill>
                <a:latin typeface="微软雅黑" pitchFamily="34" charset="-122"/>
                <a:ea typeface="微软雅黑" pitchFamily="34" charset="-122"/>
              </a:rPr>
              <a:t>多明我会</a:t>
            </a:r>
          </a:p>
          <a:p>
            <a:pPr algn="ctr"/>
            <a:r>
              <a:rPr lang="zh-CN" altLang="en-US" b="1" dirty="0" smtClean="0">
                <a:solidFill>
                  <a:schemeClr val="bg1"/>
                </a:solidFill>
                <a:latin typeface="微软雅黑" pitchFamily="34" charset="-122"/>
                <a:ea typeface="微软雅黑" pitchFamily="34" charset="-122"/>
              </a:rPr>
              <a:t>方济各会</a:t>
            </a:r>
            <a:r>
              <a:rPr lang="zh-CN" altLang="en-US" sz="1600" dirty="0" smtClean="0">
                <a:latin typeface="微软雅黑" pitchFamily="34" charset="-122"/>
                <a:ea typeface="微软雅黑" pitchFamily="34" charset="-122"/>
              </a:rPr>
              <a:t> </a:t>
            </a:r>
            <a:endParaRPr lang="zh-CN" altLang="en-US" sz="1600" dirty="0">
              <a:latin typeface="微软雅黑" pitchFamily="34" charset="-122"/>
              <a:ea typeface="微软雅黑" pitchFamily="34" charset="-122"/>
            </a:endParaRPr>
          </a:p>
        </p:txBody>
      </p:sp>
      <p:sp>
        <p:nvSpPr>
          <p:cNvPr id="187418" name="Rectangle 42"/>
          <p:cNvSpPr>
            <a:spLocks noChangeArrowheads="1"/>
          </p:cNvSpPr>
          <p:nvPr/>
        </p:nvSpPr>
        <p:spPr bwMode="auto">
          <a:xfrm>
            <a:off x="4427538" y="3795713"/>
            <a:ext cx="4716462" cy="792162"/>
          </a:xfrm>
          <a:prstGeom prst="rect">
            <a:avLst/>
          </a:prstGeom>
          <a:solidFill>
            <a:srgbClr val="C6F2FE"/>
          </a:solidFill>
          <a:ln w="28575" algn="ctr">
            <a:solidFill>
              <a:srgbClr val="C6F2FE"/>
            </a:solidFill>
            <a:miter lim="800000"/>
            <a:headEnd/>
            <a:tailEnd/>
          </a:ln>
        </p:spPr>
        <p:txBody>
          <a:bodyPr anchor="ctr"/>
          <a:lstStyle/>
          <a:p>
            <a:pPr>
              <a:lnSpc>
                <a:spcPts val="2400"/>
              </a:lnSpc>
              <a:defRPr/>
            </a:pPr>
            <a:r>
              <a:rPr lang="zh-CN" altLang="en-US" sz="1600" b="1" dirty="0" smtClean="0">
                <a:latin typeface="微软雅黑" pitchFamily="34" charset="-122"/>
                <a:ea typeface="微软雅黑" pitchFamily="34" charset="-122"/>
              </a:rPr>
              <a:t>在与耶稣会士展开的“礼仪之争”中，不自觉地将儒家学说介绍到了西方 </a:t>
            </a:r>
            <a:endParaRPr lang="zh-CN" altLang="en-US" sz="1600" b="1" dirty="0">
              <a:latin typeface="微软雅黑" pitchFamily="34" charset="-122"/>
              <a:ea typeface="微软雅黑" pitchFamily="34" charset="-122"/>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sp>
        <p:nvSpPr>
          <p:cNvPr id="35842" name="13 CuadroTexto"/>
          <p:cNvSpPr txBox="1">
            <a:spLocks noChangeArrowheads="1"/>
          </p:cNvSpPr>
          <p:nvPr/>
        </p:nvSpPr>
        <p:spPr bwMode="auto">
          <a:xfrm>
            <a:off x="8250238" y="4816475"/>
            <a:ext cx="341312"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cxnSp>
        <p:nvCxnSpPr>
          <p:cNvPr id="70" name="直接连接符 69"/>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5844"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35845" name="TextBox 5"/>
          <p:cNvSpPr txBox="1">
            <a:spLocks noChangeArrowheads="1"/>
          </p:cNvSpPr>
          <p:nvPr/>
        </p:nvSpPr>
        <p:spPr bwMode="auto">
          <a:xfrm>
            <a:off x="179388" y="123825"/>
            <a:ext cx="8012112" cy="1041311"/>
          </a:xfrm>
          <a:prstGeom prst="rect">
            <a:avLst/>
          </a:prstGeom>
          <a:noFill/>
          <a:ln w="9525">
            <a:noFill/>
            <a:miter lim="800000"/>
            <a:headEnd/>
            <a:tailEnd/>
          </a:ln>
        </p:spPr>
        <p:txBody>
          <a:bodyPr>
            <a:spAutoFit/>
          </a:bodyPr>
          <a:lstStyle/>
          <a:p>
            <a:r>
              <a:rPr lang="zh-CN" altLang="en-US" sz="2000" b="1" dirty="0">
                <a:latin typeface="微软雅黑" pitchFamily="34" charset="-122"/>
                <a:ea typeface="微软雅黑" pitchFamily="34" charset="-122"/>
              </a:rPr>
              <a:t>第一节   明清时期中西关系的时代背景</a:t>
            </a:r>
            <a:endParaRPr lang="en-US" altLang="zh-CN" sz="2000" dirty="0">
              <a:latin typeface="微软雅黑" pitchFamily="34" charset="-122"/>
              <a:ea typeface="微软雅黑" pitchFamily="34" charset="-122"/>
            </a:endParaRPr>
          </a:p>
          <a:p>
            <a:endParaRPr lang="en-US" altLang="zh-CN" sz="2000" dirty="0"/>
          </a:p>
          <a:p>
            <a:pPr>
              <a:lnSpc>
                <a:spcPts val="2563"/>
              </a:lnSpc>
            </a:pPr>
            <a:endParaRPr lang="en-US" altLang="zh-CN" sz="2000" b="1" dirty="0">
              <a:latin typeface="微软雅黑"/>
              <a:ea typeface="微软雅黑"/>
              <a:cs typeface="微软雅黑"/>
            </a:endParaRPr>
          </a:p>
        </p:txBody>
      </p:sp>
      <p:sp>
        <p:nvSpPr>
          <p:cNvPr id="35846" name="Rectangle 7"/>
          <p:cNvSpPr>
            <a:spLocks noChangeArrowheads="1"/>
          </p:cNvSpPr>
          <p:nvPr/>
        </p:nvSpPr>
        <p:spPr bwMode="auto">
          <a:xfrm>
            <a:off x="2124075" y="2500313"/>
            <a:ext cx="215900" cy="71437"/>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35847" name="Rectangle 7"/>
          <p:cNvSpPr>
            <a:spLocks noChangeArrowheads="1"/>
          </p:cNvSpPr>
          <p:nvPr/>
        </p:nvSpPr>
        <p:spPr bwMode="auto">
          <a:xfrm flipH="1">
            <a:off x="2339975" y="1347788"/>
            <a:ext cx="71438" cy="3024187"/>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96" name="直接连接符 95"/>
          <p:cNvCxnSpPr/>
          <p:nvPr/>
        </p:nvCxnSpPr>
        <p:spPr>
          <a:xfrm rot="10800000">
            <a:off x="1258888" y="2500313"/>
            <a:ext cx="6408737"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rot="10800000">
            <a:off x="2339975" y="2932113"/>
            <a:ext cx="532765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rot="10800000">
            <a:off x="2339975" y="3363913"/>
            <a:ext cx="540067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 name="直接连接符 94"/>
          <p:cNvCxnSpPr/>
          <p:nvPr/>
        </p:nvCxnSpPr>
        <p:spPr>
          <a:xfrm rot="10800000">
            <a:off x="2411413" y="2066925"/>
            <a:ext cx="518477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35852" name="Picture 9" descr="C:\Users\iamisis\Desktop\MetroStation_2.0_XiaZaiBa\metrostation_by_yankoa-d312tty\PNG\Navigation\blue\MB_0014_world1.png"/>
          <p:cNvPicPr>
            <a:picLocks noChangeAspect="1" noChangeArrowheads="1"/>
          </p:cNvPicPr>
          <p:nvPr/>
        </p:nvPicPr>
        <p:blipFill>
          <a:blip r:embed="rId2" cstate="print"/>
          <a:srcRect/>
          <a:stretch>
            <a:fillRect/>
          </a:stretch>
        </p:blipFill>
        <p:spPr bwMode="auto">
          <a:xfrm>
            <a:off x="7308850" y="195263"/>
            <a:ext cx="1644650" cy="1589087"/>
          </a:xfrm>
          <a:prstGeom prst="rect">
            <a:avLst/>
          </a:prstGeom>
          <a:noFill/>
          <a:ln w="9525">
            <a:noFill/>
            <a:miter lim="800000"/>
            <a:headEnd/>
            <a:tailEnd/>
          </a:ln>
        </p:spPr>
      </p:pic>
      <p:sp>
        <p:nvSpPr>
          <p:cNvPr id="157729" name="Rectangle 33"/>
          <p:cNvSpPr>
            <a:spLocks noChangeArrowheads="1"/>
          </p:cNvSpPr>
          <p:nvPr/>
        </p:nvSpPr>
        <p:spPr bwMode="auto">
          <a:xfrm>
            <a:off x="7812088" y="339725"/>
            <a:ext cx="644525"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a:latin typeface="微软雅黑" pitchFamily="34" charset="-122"/>
                <a:ea typeface="微软雅黑" pitchFamily="34" charset="-122"/>
              </a:rPr>
              <a:t>国内</a:t>
            </a:r>
          </a:p>
        </p:txBody>
      </p:sp>
      <p:sp>
        <p:nvSpPr>
          <p:cNvPr id="157730" name="Rectangle 34"/>
          <p:cNvSpPr>
            <a:spLocks noChangeArrowheads="1"/>
          </p:cNvSpPr>
          <p:nvPr/>
        </p:nvSpPr>
        <p:spPr bwMode="auto">
          <a:xfrm>
            <a:off x="7812088" y="1203325"/>
            <a:ext cx="644525"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a:latin typeface="微软雅黑" pitchFamily="34" charset="-122"/>
                <a:ea typeface="微软雅黑" pitchFamily="34" charset="-122"/>
              </a:rPr>
              <a:t>背景</a:t>
            </a:r>
          </a:p>
        </p:txBody>
      </p:sp>
      <p:sp>
        <p:nvSpPr>
          <p:cNvPr id="35855" name="AutoShape 36"/>
          <p:cNvSpPr>
            <a:spLocks noChangeArrowheads="1"/>
          </p:cNvSpPr>
          <p:nvPr/>
        </p:nvSpPr>
        <p:spPr bwMode="auto">
          <a:xfrm>
            <a:off x="468313" y="1995488"/>
            <a:ext cx="1727200" cy="1152525"/>
          </a:xfrm>
          <a:prstGeom prst="roundRect">
            <a:avLst>
              <a:gd name="adj" fmla="val 16667"/>
            </a:avLst>
          </a:prstGeom>
          <a:solidFill>
            <a:srgbClr val="04AEDA"/>
          </a:solidFill>
          <a:ln w="9525">
            <a:noFill/>
            <a:round/>
            <a:headEnd/>
            <a:tailEnd/>
          </a:ln>
          <a:effectLst>
            <a:prstShdw prst="shdw17" dist="17961" dir="2700000">
              <a:srgbClr val="026883"/>
            </a:prstShdw>
          </a:effectLst>
        </p:spPr>
        <p:txBody>
          <a:bodyPr wrap="none" anchor="ctr"/>
          <a:lstStyle/>
          <a:p>
            <a:endParaRPr lang="zh-CN" altLang="en-US"/>
          </a:p>
        </p:txBody>
      </p:sp>
      <p:sp>
        <p:nvSpPr>
          <p:cNvPr id="157734" name="Rectangle 38"/>
          <p:cNvSpPr>
            <a:spLocks noChangeArrowheads="1"/>
          </p:cNvSpPr>
          <p:nvPr/>
        </p:nvSpPr>
        <p:spPr bwMode="auto">
          <a:xfrm>
            <a:off x="395288" y="2139950"/>
            <a:ext cx="1800225" cy="752475"/>
          </a:xfrm>
          <a:prstGeom prst="rect">
            <a:avLst/>
          </a:prstGeom>
          <a:noFill/>
          <a:ln w="9525">
            <a:noFill/>
            <a:miter lim="800000"/>
            <a:headEnd/>
            <a:tailEnd/>
          </a:ln>
          <a:effectLst>
            <a:prstShdw prst="shdw17" dist="17961" dir="2700000">
              <a:srgbClr val="2F4D71"/>
            </a:prstShdw>
          </a:effectLst>
        </p:spPr>
        <p:txBody>
          <a:bodyPr>
            <a:spAutoFit/>
          </a:bodyPr>
          <a:lstStyle/>
          <a:p>
            <a:pPr>
              <a:lnSpc>
                <a:spcPct val="120000"/>
              </a:lnSpc>
            </a:pPr>
            <a:r>
              <a:rPr lang="zh-CN" altLang="en-US" b="1" dirty="0">
                <a:solidFill>
                  <a:schemeClr val="bg1"/>
                </a:solidFill>
                <a:latin typeface="微软雅黑" pitchFamily="34" charset="-122"/>
                <a:ea typeface="微软雅黑" pitchFamily="34" charset="-122"/>
              </a:rPr>
              <a:t>清前期闭关自守对外政策的影响</a:t>
            </a:r>
          </a:p>
        </p:txBody>
      </p:sp>
      <p:sp>
        <p:nvSpPr>
          <p:cNvPr id="157726" name="Rectangle 30"/>
          <p:cNvSpPr>
            <a:spLocks noChangeArrowheads="1"/>
          </p:cNvSpPr>
          <p:nvPr/>
        </p:nvSpPr>
        <p:spPr bwMode="auto">
          <a:xfrm>
            <a:off x="2286000" y="2251075"/>
            <a:ext cx="457200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zh-CN" altLang="en-US" b="1">
                <a:solidFill>
                  <a:schemeClr val="bg1"/>
                </a:solidFill>
              </a:rPr>
              <a:t>清前期闭关自守</a:t>
            </a:r>
          </a:p>
          <a:p>
            <a:pPr>
              <a:defRPr/>
            </a:pPr>
            <a:r>
              <a:rPr lang="zh-CN" altLang="en-US" b="1">
                <a:solidFill>
                  <a:schemeClr val="bg1"/>
                </a:solidFill>
              </a:rPr>
              <a:t>对外政策的影响</a:t>
            </a:r>
          </a:p>
        </p:txBody>
      </p:sp>
      <p:sp>
        <p:nvSpPr>
          <p:cNvPr id="157727" name="Rectangle 31"/>
          <p:cNvSpPr>
            <a:spLocks noChangeArrowheads="1"/>
          </p:cNvSpPr>
          <p:nvPr/>
        </p:nvSpPr>
        <p:spPr bwMode="auto">
          <a:xfrm>
            <a:off x="2411413" y="1203325"/>
            <a:ext cx="5616971" cy="3000821"/>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nSpc>
                <a:spcPct val="150000"/>
              </a:lnSpc>
            </a:pPr>
            <a:r>
              <a:rPr lang="zh-CN" altLang="en-US" b="1" dirty="0" smtClean="0">
                <a:latin typeface="微软雅黑" pitchFamily="34" charset="-122"/>
                <a:ea typeface="微软雅黑" pitchFamily="34" charset="-122"/>
                <a:sym typeface="Wingdings 2"/>
              </a:rPr>
              <a:t>对当时西方殖民主义的侵略，起到了防卫作用</a:t>
            </a:r>
            <a:endParaRPr lang="en-US" altLang="zh-CN" b="1" dirty="0" smtClean="0">
              <a:latin typeface="微软雅黑" pitchFamily="34" charset="-122"/>
              <a:ea typeface="微软雅黑" pitchFamily="34" charset="-122"/>
              <a:sym typeface="Wingdings 2"/>
            </a:endParaRPr>
          </a:p>
          <a:p>
            <a:pPr>
              <a:lnSpc>
                <a:spcPct val="150000"/>
              </a:lnSpc>
            </a:pPr>
            <a:r>
              <a:rPr lang="zh-CN" altLang="en-US" b="1" dirty="0" smtClean="0">
                <a:latin typeface="微软雅黑" pitchFamily="34" charset="-122"/>
                <a:ea typeface="微软雅黑" pitchFamily="34" charset="-122"/>
                <a:sym typeface="Wingdings 2"/>
              </a:rPr>
              <a:t>但</a:t>
            </a:r>
            <a:r>
              <a:rPr lang="zh-CN" altLang="en-US" b="1" dirty="0" smtClean="0">
                <a:latin typeface="微软雅黑" pitchFamily="34" charset="-122"/>
                <a:ea typeface="微软雅黑" pitchFamily="34" charset="-122"/>
              </a:rPr>
              <a:t>严</a:t>
            </a:r>
            <a:r>
              <a:rPr lang="zh-CN" altLang="en-US" b="1" dirty="0">
                <a:latin typeface="微软雅黑" pitchFamily="34" charset="-122"/>
                <a:ea typeface="微软雅黑" pitchFamily="34" charset="-122"/>
              </a:rPr>
              <a:t>重影响了明清之际</a:t>
            </a:r>
            <a:r>
              <a:rPr lang="zh-CN" altLang="en-US" b="1" dirty="0" smtClean="0">
                <a:latin typeface="微软雅黑" pitchFamily="34" charset="-122"/>
                <a:ea typeface="微软雅黑" pitchFamily="34" charset="-122"/>
              </a:rPr>
              <a:t>已开</a:t>
            </a:r>
            <a:r>
              <a:rPr lang="zh-CN" altLang="en-US" b="1" dirty="0">
                <a:latin typeface="微软雅黑" pitchFamily="34" charset="-122"/>
                <a:ea typeface="微软雅黑" pitchFamily="34" charset="-122"/>
              </a:rPr>
              <a:t>始的外向型经</a:t>
            </a:r>
            <a:r>
              <a:rPr lang="zh-CN" altLang="en-US" b="1" dirty="0" smtClean="0">
                <a:latin typeface="微软雅黑" pitchFamily="34" charset="-122"/>
                <a:ea typeface="微软雅黑" pitchFamily="34" charset="-122"/>
              </a:rPr>
              <a:t>济发</a:t>
            </a:r>
            <a:r>
              <a:rPr lang="zh-CN" altLang="en-US" b="1" dirty="0">
                <a:latin typeface="微软雅黑" pitchFamily="34" charset="-122"/>
                <a:ea typeface="微软雅黑" pitchFamily="34" charset="-122"/>
              </a:rPr>
              <a:t>展</a:t>
            </a:r>
            <a:r>
              <a:rPr lang="zh-CN" altLang="en-US" b="1" dirty="0" smtClean="0">
                <a:latin typeface="微软雅黑" pitchFamily="34" charset="-122"/>
                <a:ea typeface="微软雅黑" pitchFamily="34" charset="-122"/>
              </a:rPr>
              <a:t>：</a:t>
            </a:r>
            <a:endParaRPr lang="en-US" altLang="zh-CN" b="1" dirty="0" smtClean="0">
              <a:latin typeface="微软雅黑" pitchFamily="34" charset="-122"/>
              <a:ea typeface="微软雅黑" pitchFamily="34" charset="-122"/>
            </a:endParaRPr>
          </a:p>
          <a:p>
            <a:pPr>
              <a:lnSpc>
                <a:spcPct val="150000"/>
              </a:lnSpc>
            </a:pPr>
            <a:r>
              <a:rPr lang="zh-CN" altLang="en-US" b="1" dirty="0" smtClean="0">
                <a:latin typeface="微软雅黑" pitchFamily="34" charset="-122"/>
                <a:ea typeface="微软雅黑" pitchFamily="34" charset="-122"/>
                <a:sym typeface="Wingdings 2"/>
              </a:rPr>
              <a:t>  </a:t>
            </a:r>
            <a:r>
              <a:rPr lang="zh-CN" altLang="en-US" b="1" dirty="0" smtClean="0">
                <a:latin typeface="微软雅黑" pitchFamily="34" charset="-122"/>
                <a:ea typeface="微软雅黑" pitchFamily="34" charset="-122"/>
              </a:rPr>
              <a:t>首先导</a:t>
            </a:r>
            <a:r>
              <a:rPr lang="zh-CN" altLang="en-US" b="1" dirty="0">
                <a:latin typeface="微软雅黑" pitchFamily="34" charset="-122"/>
                <a:ea typeface="微软雅黑" pitchFamily="34" charset="-122"/>
              </a:rPr>
              <a:t>致中国失去了广阔的海外贸易市</a:t>
            </a:r>
            <a:r>
              <a:rPr lang="zh-CN" altLang="en-US" b="1" dirty="0" smtClean="0">
                <a:latin typeface="微软雅黑" pitchFamily="34" charset="-122"/>
                <a:ea typeface="微软雅黑" pitchFamily="34" charset="-122"/>
              </a:rPr>
              <a:t>场</a:t>
            </a:r>
            <a:endParaRPr lang="en-US" altLang="zh-CN" b="1" dirty="0" smtClean="0">
              <a:latin typeface="微软雅黑" pitchFamily="34" charset="-122"/>
              <a:ea typeface="微软雅黑" pitchFamily="34" charset="-122"/>
            </a:endParaRPr>
          </a:p>
          <a:p>
            <a:pPr>
              <a:lnSpc>
                <a:spcPct val="150000"/>
              </a:lnSpc>
            </a:pPr>
            <a:r>
              <a:rPr lang="zh-CN" altLang="en-US" b="1" dirty="0" smtClean="0">
                <a:latin typeface="微软雅黑" pitchFamily="34" charset="-122"/>
                <a:ea typeface="微软雅黑" pitchFamily="34" charset="-122"/>
                <a:sym typeface="Wingdings 2"/>
              </a:rPr>
              <a:t>  </a:t>
            </a:r>
            <a:r>
              <a:rPr lang="zh-CN" altLang="en-US" b="1" dirty="0" smtClean="0">
                <a:latin typeface="微软雅黑" pitchFamily="34" charset="-122"/>
                <a:ea typeface="微软雅黑" pitchFamily="34" charset="-122"/>
              </a:rPr>
              <a:t>其次将</a:t>
            </a:r>
            <a:r>
              <a:rPr lang="zh-CN" altLang="en-US" b="1" dirty="0">
                <a:latin typeface="微软雅黑" pitchFamily="34" charset="-122"/>
                <a:ea typeface="微软雅黑" pitchFamily="34" charset="-122"/>
              </a:rPr>
              <a:t>中国与世界相隔</a:t>
            </a:r>
            <a:r>
              <a:rPr lang="zh-CN" altLang="en-US" b="1" dirty="0" smtClean="0">
                <a:latin typeface="微软雅黑" pitchFamily="34" charset="-122"/>
                <a:ea typeface="微软雅黑" pitchFamily="34" charset="-122"/>
              </a:rPr>
              <a:t>绝抑</a:t>
            </a:r>
            <a:r>
              <a:rPr lang="zh-CN" altLang="en-US" b="1" dirty="0">
                <a:latin typeface="微软雅黑" pitchFamily="34" charset="-122"/>
                <a:ea typeface="微软雅黑" pitchFamily="34" charset="-122"/>
              </a:rPr>
              <a:t>制了中国社会的活</a:t>
            </a:r>
            <a:r>
              <a:rPr lang="zh-CN" altLang="en-US" b="1" dirty="0" smtClean="0">
                <a:latin typeface="微软雅黑" pitchFamily="34" charset="-122"/>
                <a:ea typeface="微软雅黑" pitchFamily="34" charset="-122"/>
              </a:rPr>
              <a:t>力</a:t>
            </a:r>
            <a:endParaRPr lang="en-US" altLang="zh-CN" b="1" dirty="0" smtClean="0">
              <a:latin typeface="微软雅黑" pitchFamily="34" charset="-122"/>
              <a:ea typeface="微软雅黑" pitchFamily="34" charset="-122"/>
            </a:endParaRPr>
          </a:p>
          <a:p>
            <a:pPr>
              <a:lnSpc>
                <a:spcPct val="150000"/>
              </a:lnSpc>
            </a:pPr>
            <a:r>
              <a:rPr lang="zh-CN" altLang="en-US" b="1" dirty="0" smtClean="0">
                <a:latin typeface="微软雅黑" pitchFamily="34" charset="-122"/>
                <a:ea typeface="微软雅黑" pitchFamily="34" charset="-122"/>
                <a:sym typeface="Wingdings 2"/>
              </a:rPr>
              <a:t> </a:t>
            </a:r>
            <a:r>
              <a:rPr lang="zh-CN" altLang="en-US" b="1" dirty="0" smtClean="0">
                <a:latin typeface="微软雅黑" pitchFamily="34" charset="-122"/>
                <a:ea typeface="微软雅黑" pitchFamily="34" charset="-122"/>
              </a:rPr>
              <a:t>最</a:t>
            </a:r>
            <a:r>
              <a:rPr lang="zh-CN" altLang="en-US" b="1" dirty="0">
                <a:latin typeface="微软雅黑" pitchFamily="34" charset="-122"/>
                <a:ea typeface="微软雅黑" pitchFamily="34" charset="-122"/>
              </a:rPr>
              <a:t>终限定了</a:t>
            </a:r>
            <a:r>
              <a:rPr lang="en-US" altLang="zh-CN" b="1" dirty="0">
                <a:latin typeface="微软雅黑" pitchFamily="34" charset="-122"/>
                <a:ea typeface="微软雅黑" pitchFamily="34" charset="-122"/>
              </a:rPr>
              <a:t>16—18</a:t>
            </a:r>
            <a:r>
              <a:rPr lang="zh-CN" altLang="en-US" b="1" dirty="0">
                <a:latin typeface="微软雅黑" pitchFamily="34" charset="-122"/>
                <a:ea typeface="微软雅黑" pitchFamily="34" charset="-122"/>
              </a:rPr>
              <a:t>世纪中西交往的基调：西方人想努力进入中国理解中国文化，但中国对于输出本国文化和吸收外来文化却同样漠不</a:t>
            </a:r>
            <a:r>
              <a:rPr lang="zh-CN" altLang="en-US" b="1">
                <a:latin typeface="微软雅黑" pitchFamily="34" charset="-122"/>
                <a:ea typeface="微软雅黑" pitchFamily="34" charset="-122"/>
              </a:rPr>
              <a:t>关</a:t>
            </a:r>
            <a:r>
              <a:rPr lang="zh-CN" altLang="en-US" b="1" smtClean="0">
                <a:latin typeface="微软雅黑" pitchFamily="34" charset="-122"/>
                <a:ea typeface="微软雅黑" pitchFamily="34" charset="-122"/>
              </a:rPr>
              <a:t>心</a:t>
            </a:r>
            <a:endParaRPr lang="zh-CN" altLang="en-US" b="1" dirty="0">
              <a:latin typeface="微软雅黑" pitchFamily="34" charset="-122"/>
              <a:ea typeface="微软雅黑" pitchFamily="34" charset="-122"/>
            </a:endParaRPr>
          </a:p>
        </p:txBody>
      </p:sp>
      <p:cxnSp>
        <p:nvCxnSpPr>
          <p:cNvPr id="3" name="直接连接符 97"/>
          <p:cNvCxnSpPr/>
          <p:nvPr/>
        </p:nvCxnSpPr>
        <p:spPr>
          <a:xfrm rot="10800000">
            <a:off x="2411413" y="3795713"/>
            <a:ext cx="5329237"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 name="直接连接符 97"/>
          <p:cNvCxnSpPr/>
          <p:nvPr/>
        </p:nvCxnSpPr>
        <p:spPr>
          <a:xfrm rot="10800000">
            <a:off x="2339975" y="4227513"/>
            <a:ext cx="532765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 name="直接连接符 97"/>
          <p:cNvCxnSpPr/>
          <p:nvPr/>
        </p:nvCxnSpPr>
        <p:spPr>
          <a:xfrm rot="10800000">
            <a:off x="2339975" y="1708150"/>
            <a:ext cx="518477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TextBox 5"/>
          <p:cNvSpPr txBox="1">
            <a:spLocks noChangeArrowheads="1"/>
          </p:cNvSpPr>
          <p:nvPr/>
        </p:nvSpPr>
        <p:spPr bwMode="auto">
          <a:xfrm>
            <a:off x="539750" y="195263"/>
            <a:ext cx="8358188" cy="1426031"/>
          </a:xfrm>
          <a:prstGeom prst="rect">
            <a:avLst/>
          </a:prstGeom>
          <a:noFill/>
          <a:ln w="9525">
            <a:noFill/>
            <a:miter lim="800000"/>
            <a:headEnd/>
            <a:tailEnd/>
          </a:ln>
        </p:spPr>
        <p:txBody>
          <a:bodyPr>
            <a:spAutoFit/>
          </a:bodyPr>
          <a:lstStyle/>
          <a:p>
            <a:pPr>
              <a:lnSpc>
                <a:spcPts val="2563"/>
              </a:lnSpc>
            </a:pPr>
            <a:r>
              <a:rPr lang="zh-CN" altLang="en-US" sz="2000" b="1" dirty="0">
                <a:latin typeface="微软雅黑" pitchFamily="34" charset="-122"/>
                <a:ea typeface="微软雅黑" pitchFamily="34" charset="-122"/>
              </a:rPr>
              <a:t>第五节 </a:t>
            </a:r>
            <a:r>
              <a:rPr lang="zh-CN" altLang="en-US" sz="2000" b="1" dirty="0" smtClean="0">
                <a:latin typeface="微软雅黑" pitchFamily="34" charset="-122"/>
                <a:ea typeface="微软雅黑" pitchFamily="34" charset="-122"/>
              </a:rPr>
              <a:t>  </a:t>
            </a:r>
            <a:r>
              <a:rPr lang="zh-CN" altLang="en-US" sz="2000" b="1" dirty="0">
                <a:latin typeface="微软雅黑" pitchFamily="34" charset="-122"/>
                <a:ea typeface="微软雅黑" pitchFamily="34" charset="-122"/>
              </a:rPr>
              <a:t>中学西传</a:t>
            </a:r>
            <a:r>
              <a:rPr lang="zh-CN" altLang="en-US" sz="2400" b="1" dirty="0">
                <a:latin typeface="微软雅黑" pitchFamily="34" charset="-122"/>
                <a:ea typeface="微软雅黑" pitchFamily="34" charset="-122"/>
              </a:rPr>
              <a:t>  </a:t>
            </a:r>
            <a:r>
              <a:rPr lang="zh-CN" altLang="en-US" b="1" dirty="0">
                <a:latin typeface="微软雅黑" pitchFamily="34" charset="-122"/>
                <a:ea typeface="微软雅黑" pitchFamily="34" charset="-122"/>
              </a:rPr>
              <a:t>一、儒家思想在欧洲的广泛传播</a:t>
            </a:r>
            <a:endParaRPr lang="en-US" altLang="zh-CN" sz="2400" b="1" dirty="0">
              <a:latin typeface="微软雅黑" pitchFamily="34" charset="-122"/>
              <a:ea typeface="微软雅黑" pitchFamily="34" charset="-122"/>
              <a:cs typeface="微软雅黑"/>
            </a:endParaRPr>
          </a:p>
          <a:p>
            <a:pPr>
              <a:lnSpc>
                <a:spcPts val="2563"/>
              </a:lnSpc>
            </a:pPr>
            <a:endParaRPr lang="en-US" altLang="zh-CN" sz="2400" dirty="0">
              <a:latin typeface="微软雅黑"/>
              <a:ea typeface="微软雅黑"/>
              <a:cs typeface="微软雅黑"/>
            </a:endParaRPr>
          </a:p>
          <a:p>
            <a:pPr>
              <a:lnSpc>
                <a:spcPts val="2563"/>
              </a:lnSpc>
            </a:pPr>
            <a:endParaRPr lang="en-US" altLang="zh-CN" sz="2000" dirty="0">
              <a:latin typeface="微软雅黑"/>
              <a:ea typeface="微软雅黑"/>
              <a:cs typeface="微软雅黑"/>
            </a:endParaRPr>
          </a:p>
          <a:p>
            <a:pPr eaLnBrk="0" hangingPunct="0">
              <a:lnSpc>
                <a:spcPts val="2600"/>
              </a:lnSpc>
            </a:pPr>
            <a:r>
              <a:rPr lang="zh-CN" altLang="en-US" sz="1600" dirty="0">
                <a:latin typeface="微软雅黑"/>
                <a:ea typeface="微软雅黑"/>
                <a:cs typeface="微软雅黑"/>
              </a:rPr>
              <a:t>                                               </a:t>
            </a:r>
            <a:endParaRPr lang="en-US" altLang="zh-CN" sz="1600" dirty="0">
              <a:latin typeface="微软雅黑"/>
              <a:ea typeface="微软雅黑"/>
              <a:cs typeface="微软雅黑"/>
            </a:endParaRPr>
          </a:p>
        </p:txBody>
      </p:sp>
      <p:sp>
        <p:nvSpPr>
          <p:cNvPr id="189442"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39" name="直接连接符 38"/>
          <p:cNvCxnSpPr/>
          <p:nvPr/>
        </p:nvCxnSpPr>
        <p:spPr>
          <a:xfrm flipH="1">
            <a:off x="214313" y="571500"/>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内容占位符 2"/>
          <p:cNvSpPr txBox="1">
            <a:spLocks/>
          </p:cNvSpPr>
          <p:nvPr/>
        </p:nvSpPr>
        <p:spPr>
          <a:xfrm>
            <a:off x="2627313" y="1058863"/>
            <a:ext cx="6516687" cy="1500187"/>
          </a:xfrm>
          <a:prstGeom prst="rect">
            <a:avLst/>
          </a:prstGeom>
        </p:spPr>
        <p:txBody>
          <a:bodyPr anchor="b">
            <a:normAutofit fontScale="25000" lnSpcReduction="20000"/>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r>
              <a:rPr lang="en-US" altLang="zh-CN" sz="5600" dirty="0">
                <a:latin typeface="微软雅黑" pitchFamily="34" charset="-122"/>
                <a:ea typeface="微软雅黑" pitchFamily="34" charset="-122"/>
              </a:rPr>
              <a:t> </a:t>
            </a:r>
            <a:endParaRPr lang="en-US" altLang="zh-CN" sz="4800" b="1"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r>
              <a:rPr lang="en-US" altLang="zh-CN" dirty="0">
                <a:solidFill>
                  <a:schemeClr val="tx1">
                    <a:tint val="75000"/>
                  </a:schemeClr>
                </a:solidFill>
                <a:latin typeface="微软雅黑" pitchFamily="34" charset="-122"/>
                <a:ea typeface="微软雅黑" pitchFamily="34" charset="-122"/>
              </a:rPr>
              <a:t> </a:t>
            </a:r>
            <a:endParaRPr lang="zh-CN" altLang="en-US" dirty="0">
              <a:solidFill>
                <a:schemeClr val="tx1">
                  <a:tint val="75000"/>
                </a:schemeClr>
              </a:solidFill>
              <a:latin typeface="微软雅黑" pitchFamily="34" charset="-122"/>
              <a:ea typeface="微软雅黑" pitchFamily="34" charset="-122"/>
            </a:endParaRPr>
          </a:p>
        </p:txBody>
      </p:sp>
      <p:sp>
        <p:nvSpPr>
          <p:cNvPr id="15" name="内容占位符 2"/>
          <p:cNvSpPr txBox="1">
            <a:spLocks/>
          </p:cNvSpPr>
          <p:nvPr/>
        </p:nvSpPr>
        <p:spPr>
          <a:xfrm>
            <a:off x="2714625" y="571500"/>
            <a:ext cx="5715000" cy="3500438"/>
          </a:xfrm>
          <a:prstGeom prst="rect">
            <a:avLst/>
          </a:prstGeom>
        </p:spPr>
        <p:txBody>
          <a:bodyPr anchor="b">
            <a:normAutofit/>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endParaRPr lang="zh-CN" altLang="en-US" dirty="0">
              <a:solidFill>
                <a:schemeClr val="tx1">
                  <a:tint val="75000"/>
                </a:schemeClr>
              </a:solidFill>
              <a:latin typeface="微软雅黑" pitchFamily="34" charset="-122"/>
              <a:ea typeface="微软雅黑" pitchFamily="34" charset="-122"/>
            </a:endParaRPr>
          </a:p>
        </p:txBody>
      </p:sp>
      <p:sp>
        <p:nvSpPr>
          <p:cNvPr id="47" name="矩形 46"/>
          <p:cNvSpPr>
            <a:spLocks noChangeArrowheads="1"/>
          </p:cNvSpPr>
          <p:nvPr/>
        </p:nvSpPr>
        <p:spPr bwMode="auto">
          <a:xfrm>
            <a:off x="4572000" y="915988"/>
            <a:ext cx="4357688" cy="366712"/>
          </a:xfrm>
          <a:prstGeom prst="rect">
            <a:avLst/>
          </a:prstGeom>
          <a:noFill/>
          <a:ln w="9525">
            <a:noFill/>
            <a:miter lim="800000"/>
            <a:headEnd/>
            <a:tailEnd/>
          </a:ln>
        </p:spPr>
        <p:txBody>
          <a:bodyPr>
            <a:spAutoFit/>
          </a:bodyPr>
          <a:lstStyle/>
          <a:p>
            <a:r>
              <a:rPr lang="zh-CN" altLang="en-US">
                <a:latin typeface="微软雅黑"/>
                <a:ea typeface="微软雅黑"/>
                <a:cs typeface="微软雅黑"/>
              </a:rPr>
              <a:t>     </a:t>
            </a:r>
          </a:p>
        </p:txBody>
      </p:sp>
      <p:sp>
        <p:nvSpPr>
          <p:cNvPr id="189447" name="Rectangle 1"/>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189448"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189449" name="Rectangle 5"/>
          <p:cNvSpPr>
            <a:spLocks noChangeArrowheads="1"/>
          </p:cNvSpPr>
          <p:nvPr/>
        </p:nvSpPr>
        <p:spPr bwMode="auto">
          <a:xfrm>
            <a:off x="428625" y="1428750"/>
            <a:ext cx="184150" cy="369888"/>
          </a:xfrm>
          <a:prstGeom prst="rect">
            <a:avLst/>
          </a:prstGeom>
          <a:noFill/>
          <a:ln w="9525">
            <a:noFill/>
            <a:miter lim="800000"/>
            <a:headEnd/>
            <a:tailEnd/>
          </a:ln>
        </p:spPr>
        <p:txBody>
          <a:bodyPr wrap="none" anchor="ctr">
            <a:spAutoFit/>
          </a:bodyPr>
          <a:lstStyle/>
          <a:p>
            <a:endParaRPr lang="zh-CN" altLang="zh-CN"/>
          </a:p>
        </p:txBody>
      </p:sp>
      <p:sp>
        <p:nvSpPr>
          <p:cNvPr id="189450" name="AutoShape 37"/>
          <p:cNvSpPr>
            <a:spLocks noChangeArrowheads="1"/>
          </p:cNvSpPr>
          <p:nvPr/>
        </p:nvSpPr>
        <p:spPr bwMode="auto">
          <a:xfrm>
            <a:off x="3132138" y="1058863"/>
            <a:ext cx="1295400" cy="1008062"/>
          </a:xfrm>
          <a:prstGeom prst="wave">
            <a:avLst>
              <a:gd name="adj1" fmla="val 13005"/>
              <a:gd name="adj2" fmla="val 0"/>
            </a:avLst>
          </a:prstGeom>
          <a:solidFill>
            <a:srgbClr val="04AEDA"/>
          </a:solidFill>
          <a:ln w="9525">
            <a:noFill/>
            <a:round/>
            <a:headEnd/>
            <a:tailEnd/>
          </a:ln>
          <a:effectLst>
            <a:prstShdw prst="shdw17" dist="17961" dir="2700000">
              <a:srgbClr val="026883"/>
            </a:prstShdw>
          </a:effectLst>
        </p:spPr>
        <p:txBody>
          <a:bodyPr wrap="none" anchor="ctr"/>
          <a:lstStyle/>
          <a:p>
            <a:pPr algn="ctr"/>
            <a:r>
              <a:rPr lang="zh-CN" altLang="en-US" b="1" dirty="0">
                <a:solidFill>
                  <a:schemeClr val="bg1"/>
                </a:solidFill>
                <a:latin typeface="微软雅黑" pitchFamily="34" charset="-122"/>
                <a:ea typeface="微软雅黑" pitchFamily="34" charset="-122"/>
              </a:rPr>
              <a:t>旗帜</a:t>
            </a:r>
          </a:p>
        </p:txBody>
      </p:sp>
      <p:sp>
        <p:nvSpPr>
          <p:cNvPr id="189451" name="Rectangle 40"/>
          <p:cNvSpPr>
            <a:spLocks noChangeArrowheads="1"/>
          </p:cNvSpPr>
          <p:nvPr/>
        </p:nvSpPr>
        <p:spPr bwMode="auto">
          <a:xfrm>
            <a:off x="4427538" y="1203325"/>
            <a:ext cx="4716462" cy="792163"/>
          </a:xfrm>
          <a:prstGeom prst="rect">
            <a:avLst/>
          </a:prstGeom>
          <a:solidFill>
            <a:schemeClr val="bg1"/>
          </a:solidFill>
          <a:ln w="28575" algn="ctr">
            <a:solidFill>
              <a:srgbClr val="04AEDA"/>
            </a:solidFill>
            <a:prstDash val="sysDot"/>
            <a:miter lim="800000"/>
            <a:headEnd/>
            <a:tailEnd/>
          </a:ln>
        </p:spPr>
        <p:txBody>
          <a:bodyPr anchor="ctr"/>
          <a:lstStyle/>
          <a:p>
            <a:pPr>
              <a:lnSpc>
                <a:spcPct val="120000"/>
              </a:lnSpc>
            </a:pPr>
            <a:r>
              <a:rPr lang="zh-CN" altLang="en-US" b="1" dirty="0">
                <a:latin typeface="微软雅黑" pitchFamily="34" charset="-122"/>
                <a:ea typeface="微软雅黑" pitchFamily="34" charset="-122"/>
              </a:rPr>
              <a:t>“民主”和“科学”</a:t>
            </a:r>
            <a:r>
              <a:rPr lang="zh-CN" altLang="en-US" dirty="0"/>
              <a:t> </a:t>
            </a:r>
          </a:p>
        </p:txBody>
      </p:sp>
      <p:sp>
        <p:nvSpPr>
          <p:cNvPr id="189452" name="AutoShape 41"/>
          <p:cNvSpPr>
            <a:spLocks noChangeArrowheads="1"/>
          </p:cNvSpPr>
          <p:nvPr/>
        </p:nvSpPr>
        <p:spPr bwMode="auto">
          <a:xfrm>
            <a:off x="3059113" y="3219450"/>
            <a:ext cx="1368425" cy="1008063"/>
          </a:xfrm>
          <a:prstGeom prst="wave">
            <a:avLst>
              <a:gd name="adj1" fmla="val 13005"/>
              <a:gd name="adj2" fmla="val 0"/>
            </a:avLst>
          </a:prstGeom>
          <a:solidFill>
            <a:srgbClr val="04AEDA"/>
          </a:solidFill>
          <a:ln w="9525">
            <a:noFill/>
            <a:round/>
            <a:headEnd/>
            <a:tailEnd/>
          </a:ln>
          <a:effectLst>
            <a:prstShdw prst="shdw17" dist="17961" dir="2700000">
              <a:srgbClr val="026883"/>
            </a:prstShdw>
          </a:effectLst>
        </p:spPr>
        <p:txBody>
          <a:bodyPr wrap="none" anchor="ctr"/>
          <a:lstStyle/>
          <a:p>
            <a:pPr algn="ctr"/>
            <a:r>
              <a:rPr lang="zh-CN" altLang="en-US" b="1" dirty="0">
                <a:solidFill>
                  <a:schemeClr val="bg1"/>
                </a:solidFill>
                <a:latin typeface="微软雅黑" pitchFamily="34" charset="-122"/>
                <a:ea typeface="微软雅黑" pitchFamily="34" charset="-122"/>
              </a:rPr>
              <a:t>来源</a:t>
            </a:r>
          </a:p>
        </p:txBody>
      </p:sp>
      <p:pic>
        <p:nvPicPr>
          <p:cNvPr id="189453" name="Picture 9" descr="C:\Users\iamisis\Desktop\MetroStation_2.0_XiaZaiBa\metrostation_by_yankoa-d312tty\PNG\Navigation\blue\MB_0014_world1.png"/>
          <p:cNvPicPr>
            <a:picLocks noChangeAspect="1" noChangeArrowheads="1"/>
          </p:cNvPicPr>
          <p:nvPr/>
        </p:nvPicPr>
        <p:blipFill>
          <a:blip r:embed="rId3" cstate="print"/>
          <a:srcRect/>
          <a:stretch>
            <a:fillRect/>
          </a:stretch>
        </p:blipFill>
        <p:spPr bwMode="auto">
          <a:xfrm>
            <a:off x="323850" y="2066925"/>
            <a:ext cx="2438400" cy="2438400"/>
          </a:xfrm>
          <a:prstGeom prst="rect">
            <a:avLst/>
          </a:prstGeom>
          <a:noFill/>
          <a:ln w="9525">
            <a:noFill/>
            <a:miter lim="800000"/>
            <a:headEnd/>
            <a:tailEnd/>
          </a:ln>
        </p:spPr>
      </p:pic>
      <p:sp>
        <p:nvSpPr>
          <p:cNvPr id="195600" name="Rectangle 16"/>
          <p:cNvSpPr>
            <a:spLocks noChangeArrowheads="1"/>
          </p:cNvSpPr>
          <p:nvPr/>
        </p:nvSpPr>
        <p:spPr bwMode="auto">
          <a:xfrm>
            <a:off x="1115616" y="2427734"/>
            <a:ext cx="918841"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en-US" altLang="zh-CN" b="1" dirty="0" smtClean="0">
                <a:latin typeface="微软雅黑" pitchFamily="34" charset="-122"/>
                <a:ea typeface="微软雅黑" pitchFamily="34" charset="-122"/>
              </a:rPr>
              <a:t>18</a:t>
            </a:r>
            <a:r>
              <a:rPr lang="zh-CN" altLang="en-US" b="1" dirty="0" smtClean="0">
                <a:latin typeface="微软雅黑" pitchFamily="34" charset="-122"/>
                <a:ea typeface="微软雅黑" pitchFamily="34" charset="-122"/>
              </a:rPr>
              <a:t>世纪</a:t>
            </a:r>
            <a:endParaRPr lang="zh-CN" altLang="en-US" b="1" dirty="0">
              <a:latin typeface="微软雅黑" pitchFamily="34" charset="-122"/>
              <a:ea typeface="微软雅黑" pitchFamily="34" charset="-122"/>
            </a:endParaRPr>
          </a:p>
        </p:txBody>
      </p:sp>
      <p:sp>
        <p:nvSpPr>
          <p:cNvPr id="195601" name="Rectangle 17"/>
          <p:cNvSpPr>
            <a:spLocks noChangeArrowheads="1"/>
          </p:cNvSpPr>
          <p:nvPr/>
        </p:nvSpPr>
        <p:spPr bwMode="auto">
          <a:xfrm>
            <a:off x="323850" y="698778"/>
            <a:ext cx="4216219"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en-US" altLang="zh-CN" b="1" dirty="0" smtClean="0">
                <a:sym typeface="Wingdings"/>
              </a:rPr>
              <a:t> </a:t>
            </a:r>
            <a:r>
              <a:rPr lang="zh-CN" altLang="en-US" b="1" dirty="0" smtClean="0">
                <a:latin typeface="微软雅黑" pitchFamily="34" charset="-122"/>
                <a:ea typeface="微软雅黑" pitchFamily="34" charset="-122"/>
              </a:rPr>
              <a:t>欧</a:t>
            </a:r>
            <a:r>
              <a:rPr lang="zh-CN" altLang="en-US" b="1" dirty="0">
                <a:latin typeface="微软雅黑" pitchFamily="34" charset="-122"/>
                <a:ea typeface="微软雅黑" pitchFamily="34" charset="-122"/>
              </a:rPr>
              <a:t>洲启蒙运</a:t>
            </a:r>
            <a:r>
              <a:rPr lang="zh-CN" altLang="en-US" b="1" dirty="0" smtClean="0">
                <a:latin typeface="微软雅黑" pitchFamily="34" charset="-122"/>
                <a:ea typeface="微软雅黑" pitchFamily="34" charset="-122"/>
              </a:rPr>
              <a:t>动与中国儒家思想的</a:t>
            </a:r>
            <a:r>
              <a:rPr lang="zh-CN" altLang="en-US" b="1" dirty="0">
                <a:latin typeface="微软雅黑" pitchFamily="34" charset="-122"/>
                <a:ea typeface="微软雅黑" pitchFamily="34" charset="-122"/>
              </a:rPr>
              <a:t>关系</a:t>
            </a:r>
            <a:r>
              <a:rPr lang="zh-CN" altLang="en-US" dirty="0">
                <a:latin typeface="微软雅黑" pitchFamily="34" charset="-122"/>
                <a:ea typeface="微软雅黑" pitchFamily="34" charset="-122"/>
              </a:rPr>
              <a:t> </a:t>
            </a:r>
          </a:p>
        </p:txBody>
      </p:sp>
      <p:sp>
        <p:nvSpPr>
          <p:cNvPr id="189457" name="AutoShape 37"/>
          <p:cNvSpPr>
            <a:spLocks noChangeArrowheads="1"/>
          </p:cNvSpPr>
          <p:nvPr/>
        </p:nvSpPr>
        <p:spPr bwMode="auto">
          <a:xfrm>
            <a:off x="3132138" y="2139950"/>
            <a:ext cx="1295400" cy="1008063"/>
          </a:xfrm>
          <a:prstGeom prst="wave">
            <a:avLst>
              <a:gd name="adj1" fmla="val 13005"/>
              <a:gd name="adj2" fmla="val 0"/>
            </a:avLst>
          </a:prstGeom>
          <a:solidFill>
            <a:srgbClr val="04AEDA"/>
          </a:solidFill>
          <a:ln w="9525">
            <a:noFill/>
            <a:round/>
            <a:headEnd/>
            <a:tailEnd/>
          </a:ln>
          <a:effectLst>
            <a:prstShdw prst="shdw17" dist="17961" dir="2700000">
              <a:srgbClr val="026883"/>
            </a:prstShdw>
          </a:effectLst>
        </p:spPr>
        <p:txBody>
          <a:bodyPr wrap="none" anchor="ctr"/>
          <a:lstStyle/>
          <a:p>
            <a:pPr algn="ctr"/>
            <a:r>
              <a:rPr lang="zh-CN" altLang="en-US" b="1" dirty="0">
                <a:solidFill>
                  <a:schemeClr val="bg1"/>
                </a:solidFill>
                <a:latin typeface="微软雅黑" pitchFamily="34" charset="-122"/>
                <a:ea typeface="微软雅黑" pitchFamily="34" charset="-122"/>
              </a:rPr>
              <a:t>原则</a:t>
            </a:r>
          </a:p>
        </p:txBody>
      </p:sp>
      <p:sp>
        <p:nvSpPr>
          <p:cNvPr id="189458" name="Rectangle 40"/>
          <p:cNvSpPr>
            <a:spLocks noChangeArrowheads="1"/>
          </p:cNvSpPr>
          <p:nvPr/>
        </p:nvSpPr>
        <p:spPr bwMode="auto">
          <a:xfrm>
            <a:off x="4427538" y="2284413"/>
            <a:ext cx="4716462" cy="792162"/>
          </a:xfrm>
          <a:prstGeom prst="rect">
            <a:avLst/>
          </a:prstGeom>
          <a:solidFill>
            <a:schemeClr val="bg1"/>
          </a:solidFill>
          <a:ln w="28575" algn="ctr">
            <a:solidFill>
              <a:srgbClr val="04AEDA"/>
            </a:solidFill>
            <a:prstDash val="sysDot"/>
            <a:miter lim="800000"/>
            <a:headEnd/>
            <a:tailEnd/>
          </a:ln>
        </p:spPr>
        <p:txBody>
          <a:bodyPr anchor="ctr"/>
          <a:lstStyle/>
          <a:p>
            <a:pPr>
              <a:lnSpc>
                <a:spcPct val="120000"/>
              </a:lnSpc>
            </a:pPr>
            <a:r>
              <a:rPr lang="zh-CN" altLang="en-US" b="1" dirty="0">
                <a:latin typeface="微软雅黑" pitchFamily="34" charset="-122"/>
                <a:ea typeface="微软雅黑" pitchFamily="34" charset="-122"/>
              </a:rPr>
              <a:t>“理性原则”：与基督教神学“一切要通过信仰，而不是通过理性”的观点相对立 </a:t>
            </a:r>
          </a:p>
        </p:txBody>
      </p:sp>
      <p:sp>
        <p:nvSpPr>
          <p:cNvPr id="189459" name="Rectangle 40"/>
          <p:cNvSpPr>
            <a:spLocks noChangeArrowheads="1"/>
          </p:cNvSpPr>
          <p:nvPr/>
        </p:nvSpPr>
        <p:spPr bwMode="auto">
          <a:xfrm>
            <a:off x="4427538" y="3363913"/>
            <a:ext cx="4716462" cy="792162"/>
          </a:xfrm>
          <a:prstGeom prst="rect">
            <a:avLst/>
          </a:prstGeom>
          <a:solidFill>
            <a:schemeClr val="bg1"/>
          </a:solidFill>
          <a:ln w="28575" algn="ctr">
            <a:solidFill>
              <a:srgbClr val="04AEDA"/>
            </a:solidFill>
            <a:prstDash val="sysDot"/>
            <a:miter lim="800000"/>
            <a:headEnd/>
            <a:tailEnd/>
          </a:ln>
        </p:spPr>
        <p:txBody>
          <a:bodyPr anchor="ctr"/>
          <a:lstStyle/>
          <a:p>
            <a:pPr>
              <a:lnSpc>
                <a:spcPct val="120000"/>
              </a:lnSpc>
            </a:pPr>
            <a:endParaRPr lang="zh-CN" altLang="en-US" sz="1400" b="1"/>
          </a:p>
        </p:txBody>
      </p:sp>
      <p:sp>
        <p:nvSpPr>
          <p:cNvPr id="195616" name="Rectangle 32"/>
          <p:cNvSpPr>
            <a:spLocks noChangeArrowheads="1"/>
          </p:cNvSpPr>
          <p:nvPr/>
        </p:nvSpPr>
        <p:spPr bwMode="auto">
          <a:xfrm>
            <a:off x="4427538" y="3398098"/>
            <a:ext cx="4716462" cy="75713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ct val="120000"/>
              </a:lnSpc>
              <a:defRPr/>
            </a:pPr>
            <a:r>
              <a:rPr lang="zh-CN" altLang="en-US" b="1" dirty="0" smtClean="0">
                <a:latin typeface="微软雅黑" pitchFamily="34" charset="-122"/>
                <a:ea typeface="微软雅黑" pitchFamily="34" charset="-122"/>
              </a:rPr>
              <a:t>唯</a:t>
            </a:r>
            <a:r>
              <a:rPr lang="zh-CN" altLang="en-US" b="1" dirty="0">
                <a:latin typeface="微软雅黑" pitchFamily="34" charset="-122"/>
                <a:ea typeface="微软雅黑" pitchFamily="34" charset="-122"/>
              </a:rPr>
              <a:t>有向非基督教世界的东</a:t>
            </a:r>
            <a:r>
              <a:rPr lang="zh-CN" altLang="en-US" b="1" dirty="0" smtClean="0">
                <a:latin typeface="微软雅黑" pitchFamily="34" charset="-122"/>
                <a:ea typeface="微软雅黑" pitchFamily="34" charset="-122"/>
              </a:rPr>
              <a:t>方求助借鉴，中国成为他们汲取精神力量的源泉</a:t>
            </a:r>
            <a:endParaRPr lang="zh-CN" altLang="en-US" b="1" dirty="0">
              <a:latin typeface="微软雅黑" pitchFamily="34" charset="-122"/>
              <a:ea typeface="微软雅黑" pitchFamily="34" charset="-122"/>
            </a:endParaRPr>
          </a:p>
        </p:txBody>
      </p:sp>
      <p:sp>
        <p:nvSpPr>
          <p:cNvPr id="22" name="矩形 21"/>
          <p:cNvSpPr/>
          <p:nvPr/>
        </p:nvSpPr>
        <p:spPr>
          <a:xfrm>
            <a:off x="827584" y="3651870"/>
            <a:ext cx="1569660" cy="369332"/>
          </a:xfrm>
          <a:prstGeom prst="rect">
            <a:avLst/>
          </a:prstGeom>
        </p:spPr>
        <p:txBody>
          <a:bodyPr wrap="none">
            <a:spAutoFit/>
          </a:bodyPr>
          <a:lstStyle/>
          <a:p>
            <a:pPr>
              <a:defRPr/>
            </a:pPr>
            <a:r>
              <a:rPr lang="zh-CN" altLang="en-US" b="1" dirty="0" smtClean="0">
                <a:latin typeface="微软雅黑" pitchFamily="34" charset="-122"/>
                <a:ea typeface="微软雅黑" pitchFamily="34" charset="-122"/>
              </a:rPr>
              <a:t>欧洲启蒙运动</a:t>
            </a:r>
            <a:endParaRPr lang="zh-CN" altLang="en-US" b="1" dirty="0">
              <a:latin typeface="微软雅黑" pitchFamily="34" charset="-122"/>
              <a:ea typeface="微软雅黑" pitchFamily="34" charset="-122"/>
            </a:endParaRPr>
          </a:p>
        </p:txBody>
      </p:sp>
    </p:spTree>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13 CuadroTexto"/>
          <p:cNvSpPr txBox="1">
            <a:spLocks noChangeArrowheads="1"/>
          </p:cNvSpPr>
          <p:nvPr/>
        </p:nvSpPr>
        <p:spPr bwMode="auto">
          <a:xfrm>
            <a:off x="7705725" y="4822825"/>
            <a:ext cx="263525"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8</a:t>
            </a:r>
            <a:endParaRPr lang="es-ES" altLang="zh-CN" sz="1200" b="1">
              <a:solidFill>
                <a:srgbClr val="04AEDA"/>
              </a:solidFill>
              <a:latin typeface="Calibri" pitchFamily="34" charset="0"/>
            </a:endParaRPr>
          </a:p>
        </p:txBody>
      </p:sp>
      <p:cxnSp>
        <p:nvCxnSpPr>
          <p:cNvPr id="25" name="直接连接符 24"/>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91491"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191492" name="TextBox 5"/>
          <p:cNvSpPr txBox="1">
            <a:spLocks noChangeArrowheads="1"/>
          </p:cNvSpPr>
          <p:nvPr/>
        </p:nvSpPr>
        <p:spPr bwMode="auto">
          <a:xfrm>
            <a:off x="179388" y="195263"/>
            <a:ext cx="6480175" cy="1010533"/>
          </a:xfrm>
          <a:prstGeom prst="rect">
            <a:avLst/>
          </a:prstGeom>
          <a:noFill/>
          <a:ln w="9525">
            <a:noFill/>
            <a:miter lim="800000"/>
            <a:headEnd/>
            <a:tailEnd/>
          </a:ln>
        </p:spPr>
        <p:txBody>
          <a:bodyPr>
            <a:spAutoFit/>
          </a:bodyPr>
          <a:lstStyle/>
          <a:p>
            <a:r>
              <a:rPr lang="zh-CN" altLang="en-US" sz="2000" b="1" dirty="0">
                <a:latin typeface="微软雅黑" pitchFamily="34" charset="-122"/>
                <a:ea typeface="微软雅黑" pitchFamily="34" charset="-122"/>
              </a:rPr>
              <a:t>第五节  中学西传</a:t>
            </a:r>
            <a:r>
              <a:rPr lang="zh-CN" altLang="en-US" b="1" dirty="0">
                <a:latin typeface="微软雅黑" pitchFamily="34" charset="-122"/>
                <a:ea typeface="微软雅黑" pitchFamily="34" charset="-122"/>
              </a:rPr>
              <a:t>  一、儒家思想在欧洲的广泛传播</a:t>
            </a:r>
            <a:endParaRPr lang="en-US" altLang="zh-CN" b="1" dirty="0">
              <a:latin typeface="微软雅黑" pitchFamily="34" charset="-122"/>
              <a:ea typeface="微软雅黑" pitchFamily="34" charset="-122"/>
            </a:endParaRPr>
          </a:p>
          <a:p>
            <a:endParaRPr lang="zh-CN" altLang="en-US" b="1" dirty="0">
              <a:latin typeface="微软雅黑" pitchFamily="34" charset="-122"/>
              <a:ea typeface="微软雅黑" pitchFamily="34" charset="-122"/>
            </a:endParaRPr>
          </a:p>
          <a:p>
            <a:pPr eaLnBrk="0" hangingPunct="0">
              <a:lnSpc>
                <a:spcPts val="2563"/>
              </a:lnSpc>
            </a:pPr>
            <a:endParaRPr lang="en-US" altLang="zh-CN" sz="2000" b="1" dirty="0"/>
          </a:p>
        </p:txBody>
      </p:sp>
      <p:sp>
        <p:nvSpPr>
          <p:cNvPr id="3" name="矩形 3"/>
          <p:cNvSpPr/>
          <p:nvPr/>
        </p:nvSpPr>
        <p:spPr>
          <a:xfrm>
            <a:off x="2700338" y="1563688"/>
            <a:ext cx="1512887" cy="2232025"/>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4000"/>
              </a:lnSpc>
              <a:defRPr/>
            </a:pPr>
            <a:endParaRPr lang="zh-CN" altLang="en-US" sz="2000" b="1">
              <a:solidFill>
                <a:schemeClr val="bg1"/>
              </a:solidFill>
              <a:latin typeface="微软雅黑" charset="-122"/>
              <a:ea typeface="微软雅黑" charset="-122"/>
            </a:endParaRPr>
          </a:p>
          <a:p>
            <a:pPr algn="ctr">
              <a:lnSpc>
                <a:spcPts val="2200"/>
              </a:lnSpc>
              <a:defRPr/>
            </a:pPr>
            <a:endParaRPr lang="zh-CN" altLang="en-US" sz="2000" b="1">
              <a:solidFill>
                <a:schemeClr val="bg1"/>
              </a:solidFill>
              <a:latin typeface="微软雅黑" charset="-122"/>
              <a:ea typeface="微软雅黑" charset="-122"/>
            </a:endParaRPr>
          </a:p>
        </p:txBody>
      </p:sp>
      <p:sp>
        <p:nvSpPr>
          <p:cNvPr id="4" name="矩形 3"/>
          <p:cNvSpPr/>
          <p:nvPr/>
        </p:nvSpPr>
        <p:spPr>
          <a:xfrm>
            <a:off x="4572000" y="1563688"/>
            <a:ext cx="1512888" cy="2232025"/>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4000"/>
              </a:lnSpc>
              <a:defRPr/>
            </a:pPr>
            <a:endParaRPr lang="zh-CN" altLang="en-US" sz="2000" b="1">
              <a:solidFill>
                <a:schemeClr val="bg1"/>
              </a:solidFill>
              <a:latin typeface="微软雅黑" charset="-122"/>
              <a:ea typeface="微软雅黑" charset="-122"/>
            </a:endParaRPr>
          </a:p>
          <a:p>
            <a:pPr algn="ctr">
              <a:lnSpc>
                <a:spcPts val="2200"/>
              </a:lnSpc>
              <a:defRPr/>
            </a:pPr>
            <a:endParaRPr lang="zh-CN" altLang="en-US" sz="2000" b="1">
              <a:solidFill>
                <a:schemeClr val="bg1"/>
              </a:solidFill>
              <a:latin typeface="微软雅黑" charset="-122"/>
              <a:ea typeface="微软雅黑" charset="-122"/>
            </a:endParaRPr>
          </a:p>
        </p:txBody>
      </p:sp>
      <p:sp>
        <p:nvSpPr>
          <p:cNvPr id="5" name="矩形 3"/>
          <p:cNvSpPr/>
          <p:nvPr/>
        </p:nvSpPr>
        <p:spPr>
          <a:xfrm>
            <a:off x="6443663" y="1563688"/>
            <a:ext cx="1512887" cy="2232025"/>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200"/>
              </a:lnSpc>
              <a:defRPr/>
            </a:pPr>
            <a:endParaRPr lang="zh-CN" altLang="en-US" sz="1400" b="1">
              <a:solidFill>
                <a:schemeClr val="bg1"/>
              </a:solidFill>
              <a:latin typeface="微软雅黑" charset="-122"/>
              <a:ea typeface="微软雅黑" charset="-122"/>
            </a:endParaRPr>
          </a:p>
          <a:p>
            <a:pPr algn="ctr">
              <a:lnSpc>
                <a:spcPts val="2200"/>
              </a:lnSpc>
              <a:defRPr/>
            </a:pPr>
            <a:endParaRPr lang="zh-CN" altLang="en-US" sz="1400" b="1">
              <a:solidFill>
                <a:schemeClr val="bg1"/>
              </a:solidFill>
              <a:latin typeface="微软雅黑" charset="-122"/>
              <a:ea typeface="微软雅黑" charset="-122"/>
            </a:endParaRPr>
          </a:p>
          <a:p>
            <a:pPr algn="ctr">
              <a:lnSpc>
                <a:spcPts val="2200"/>
              </a:lnSpc>
              <a:defRPr/>
            </a:pPr>
            <a:endParaRPr lang="zh-CN" altLang="en-US" sz="1400" b="1">
              <a:solidFill>
                <a:schemeClr val="bg1"/>
              </a:solidFill>
              <a:latin typeface="微软雅黑" charset="-122"/>
              <a:ea typeface="微软雅黑" charset="-122"/>
            </a:endParaRPr>
          </a:p>
          <a:p>
            <a:pPr algn="ctr">
              <a:lnSpc>
                <a:spcPts val="2200"/>
              </a:lnSpc>
              <a:defRPr/>
            </a:pPr>
            <a:endParaRPr lang="zh-CN" altLang="en-US" sz="1400" b="1">
              <a:solidFill>
                <a:schemeClr val="bg1"/>
              </a:solidFill>
              <a:latin typeface="微软雅黑" charset="-122"/>
              <a:ea typeface="微软雅黑" charset="-122"/>
            </a:endParaRPr>
          </a:p>
        </p:txBody>
      </p:sp>
      <p:sp>
        <p:nvSpPr>
          <p:cNvPr id="191496" name="AutoShape 8"/>
          <p:cNvSpPr>
            <a:spLocks noChangeArrowheads="1"/>
          </p:cNvSpPr>
          <p:nvPr/>
        </p:nvSpPr>
        <p:spPr bwMode="auto">
          <a:xfrm>
            <a:off x="2700338" y="1563688"/>
            <a:ext cx="1512887" cy="504825"/>
          </a:xfrm>
          <a:prstGeom prst="bevel">
            <a:avLst>
              <a:gd name="adj" fmla="val 12500"/>
            </a:avLst>
          </a:prstGeom>
          <a:solidFill>
            <a:srgbClr val="09BFFF"/>
          </a:solidFill>
          <a:ln w="9525">
            <a:solidFill>
              <a:srgbClr val="33CCFF"/>
            </a:solidFill>
            <a:miter lim="800000"/>
            <a:headEnd/>
            <a:tailEnd/>
          </a:ln>
          <a:effectLst>
            <a:prstShdw prst="shdw17" dist="17961" dir="2700000">
              <a:srgbClr val="1F7A99"/>
            </a:prstShdw>
          </a:effectLst>
        </p:spPr>
        <p:txBody>
          <a:bodyPr wrap="none" anchor="ctr"/>
          <a:lstStyle/>
          <a:p>
            <a:pPr algn="ctr"/>
            <a:endParaRPr lang="zh-CN" altLang="en-US"/>
          </a:p>
        </p:txBody>
      </p:sp>
      <p:sp>
        <p:nvSpPr>
          <p:cNvPr id="6" name="Rectangle 9"/>
          <p:cNvSpPr>
            <a:spLocks noChangeArrowheads="1"/>
          </p:cNvSpPr>
          <p:nvPr/>
        </p:nvSpPr>
        <p:spPr bwMode="auto">
          <a:xfrm>
            <a:off x="2771775" y="1635125"/>
            <a:ext cx="1366838" cy="358775"/>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defRPr/>
            </a:pPr>
            <a:r>
              <a:rPr lang="zh-CN" altLang="en-US" sz="1600" b="1" dirty="0">
                <a:latin typeface="微软雅黑" pitchFamily="34" charset="-122"/>
                <a:ea typeface="微软雅黑" pitchFamily="34" charset="-122"/>
              </a:rPr>
              <a:t>第一</a:t>
            </a:r>
          </a:p>
        </p:txBody>
      </p:sp>
      <p:sp>
        <p:nvSpPr>
          <p:cNvPr id="191498" name="AutoShape 8"/>
          <p:cNvSpPr>
            <a:spLocks noChangeArrowheads="1"/>
          </p:cNvSpPr>
          <p:nvPr/>
        </p:nvSpPr>
        <p:spPr bwMode="auto">
          <a:xfrm>
            <a:off x="4572000" y="1563688"/>
            <a:ext cx="1512888" cy="504825"/>
          </a:xfrm>
          <a:prstGeom prst="bevel">
            <a:avLst>
              <a:gd name="adj" fmla="val 12500"/>
            </a:avLst>
          </a:prstGeom>
          <a:solidFill>
            <a:srgbClr val="09BFFF"/>
          </a:solidFill>
          <a:ln w="9525">
            <a:solidFill>
              <a:srgbClr val="33CCFF"/>
            </a:solidFill>
            <a:miter lim="800000"/>
            <a:headEnd/>
            <a:tailEnd/>
          </a:ln>
          <a:effectLst>
            <a:prstShdw prst="shdw17" dist="17961" dir="2700000">
              <a:srgbClr val="1F7A99"/>
            </a:prstShdw>
          </a:effectLst>
        </p:spPr>
        <p:txBody>
          <a:bodyPr wrap="none" anchor="ctr"/>
          <a:lstStyle/>
          <a:p>
            <a:pPr algn="ctr"/>
            <a:endParaRPr lang="zh-CN" altLang="en-US"/>
          </a:p>
        </p:txBody>
      </p:sp>
      <p:sp>
        <p:nvSpPr>
          <p:cNvPr id="191499" name="AutoShape 8"/>
          <p:cNvSpPr>
            <a:spLocks noChangeArrowheads="1"/>
          </p:cNvSpPr>
          <p:nvPr/>
        </p:nvSpPr>
        <p:spPr bwMode="auto">
          <a:xfrm>
            <a:off x="6443663" y="1563688"/>
            <a:ext cx="1512887" cy="504825"/>
          </a:xfrm>
          <a:prstGeom prst="bevel">
            <a:avLst>
              <a:gd name="adj" fmla="val 12500"/>
            </a:avLst>
          </a:prstGeom>
          <a:solidFill>
            <a:srgbClr val="09BFFF"/>
          </a:solidFill>
          <a:ln w="9525">
            <a:solidFill>
              <a:srgbClr val="33CCFF"/>
            </a:solidFill>
            <a:miter lim="800000"/>
            <a:headEnd/>
            <a:tailEnd/>
          </a:ln>
          <a:effectLst>
            <a:prstShdw prst="shdw17" dist="17961" dir="2700000">
              <a:srgbClr val="1F7A99"/>
            </a:prstShdw>
          </a:effectLst>
        </p:spPr>
        <p:txBody>
          <a:bodyPr wrap="none" anchor="ctr"/>
          <a:lstStyle/>
          <a:p>
            <a:pPr algn="ctr"/>
            <a:endParaRPr lang="zh-CN" altLang="en-US"/>
          </a:p>
        </p:txBody>
      </p:sp>
      <p:sp>
        <p:nvSpPr>
          <p:cNvPr id="7" name="Rectangle 9"/>
          <p:cNvSpPr>
            <a:spLocks noChangeArrowheads="1"/>
          </p:cNvSpPr>
          <p:nvPr/>
        </p:nvSpPr>
        <p:spPr bwMode="auto">
          <a:xfrm>
            <a:off x="4643438" y="1635125"/>
            <a:ext cx="1366837" cy="358775"/>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defRPr/>
            </a:pPr>
            <a:r>
              <a:rPr lang="zh-CN" altLang="en-US" sz="1600" b="1" dirty="0">
                <a:latin typeface="微软雅黑" pitchFamily="34" charset="-122"/>
                <a:ea typeface="微软雅黑" pitchFamily="34" charset="-122"/>
              </a:rPr>
              <a:t>第二</a:t>
            </a:r>
          </a:p>
        </p:txBody>
      </p:sp>
      <p:sp>
        <p:nvSpPr>
          <p:cNvPr id="8" name="Rectangle 9"/>
          <p:cNvSpPr>
            <a:spLocks noChangeArrowheads="1"/>
          </p:cNvSpPr>
          <p:nvPr/>
        </p:nvSpPr>
        <p:spPr bwMode="auto">
          <a:xfrm>
            <a:off x="6516688" y="1635125"/>
            <a:ext cx="1366837" cy="358775"/>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defRPr/>
            </a:pPr>
            <a:r>
              <a:rPr lang="zh-CN" altLang="en-US" sz="1600" b="1" dirty="0">
                <a:latin typeface="微软雅黑" pitchFamily="34" charset="-122"/>
                <a:ea typeface="微软雅黑" pitchFamily="34" charset="-122"/>
              </a:rPr>
              <a:t>第三</a:t>
            </a:r>
          </a:p>
        </p:txBody>
      </p:sp>
      <p:sp>
        <p:nvSpPr>
          <p:cNvPr id="97314" name="Rectangle 34"/>
          <p:cNvSpPr>
            <a:spLocks noChangeArrowheads="1"/>
          </p:cNvSpPr>
          <p:nvPr/>
        </p:nvSpPr>
        <p:spPr bwMode="auto">
          <a:xfrm>
            <a:off x="2699792" y="2139702"/>
            <a:ext cx="1512887" cy="1193019"/>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ts val="2200"/>
              </a:lnSpc>
              <a:defRPr/>
            </a:pPr>
            <a:r>
              <a:rPr lang="zh-CN" altLang="en-US" sz="1400" b="1" dirty="0">
                <a:solidFill>
                  <a:schemeClr val="bg1"/>
                </a:solidFill>
                <a:latin typeface="微软雅黑" charset="-122"/>
                <a:ea typeface="微软雅黑" charset="-122"/>
              </a:rPr>
              <a:t>中</a:t>
            </a:r>
            <a:r>
              <a:rPr lang="zh-CN" altLang="en-US" sz="1400" b="1" dirty="0" smtClean="0">
                <a:solidFill>
                  <a:schemeClr val="bg1"/>
                </a:solidFill>
                <a:latin typeface="微软雅黑" charset="-122"/>
                <a:ea typeface="微软雅黑" charset="-122"/>
              </a:rPr>
              <a:t>国儒学以</a:t>
            </a:r>
            <a:r>
              <a:rPr lang="zh-CN" altLang="en-US" sz="1400" b="1" dirty="0">
                <a:solidFill>
                  <a:schemeClr val="bg1"/>
                </a:solidFill>
                <a:latin typeface="微软雅黑" charset="-122"/>
                <a:ea typeface="微软雅黑" charset="-122"/>
              </a:rPr>
              <a:t>“天”为自然法</a:t>
            </a:r>
            <a:r>
              <a:rPr lang="zh-CN" altLang="en-US" sz="1400" b="1" dirty="0" smtClean="0">
                <a:solidFill>
                  <a:schemeClr val="bg1"/>
                </a:solidFill>
                <a:latin typeface="微软雅黑" charset="-122"/>
                <a:ea typeface="微软雅黑" charset="-122"/>
              </a:rPr>
              <a:t>则代</a:t>
            </a:r>
            <a:r>
              <a:rPr lang="zh-CN" altLang="en-US" sz="1400" b="1" dirty="0">
                <a:solidFill>
                  <a:schemeClr val="bg1"/>
                </a:solidFill>
                <a:latin typeface="微软雅黑" charset="-122"/>
                <a:ea typeface="微软雅黑" charset="-122"/>
              </a:rPr>
              <a:t>表</a:t>
            </a:r>
            <a:r>
              <a:rPr lang="zh-CN" altLang="en-US" sz="1400" b="1" dirty="0" smtClean="0">
                <a:solidFill>
                  <a:schemeClr val="bg1"/>
                </a:solidFill>
                <a:latin typeface="微软雅黑" charset="-122"/>
                <a:ea typeface="微软雅黑" charset="-122"/>
              </a:rPr>
              <a:t>，天即自然，这和</a:t>
            </a:r>
            <a:r>
              <a:rPr lang="zh-CN" altLang="en-US" sz="1400" b="1" dirty="0">
                <a:solidFill>
                  <a:schemeClr val="bg1"/>
                </a:solidFill>
                <a:latin typeface="微软雅黑" charset="-122"/>
                <a:ea typeface="微软雅黑" charset="-122"/>
              </a:rPr>
              <a:t>启蒙思想相一致</a:t>
            </a:r>
          </a:p>
        </p:txBody>
      </p:sp>
      <p:sp>
        <p:nvSpPr>
          <p:cNvPr id="97315" name="Rectangle 35"/>
          <p:cNvSpPr>
            <a:spLocks noChangeArrowheads="1"/>
          </p:cNvSpPr>
          <p:nvPr/>
        </p:nvSpPr>
        <p:spPr bwMode="auto">
          <a:xfrm>
            <a:off x="4211638" y="2767013"/>
            <a:ext cx="1511300" cy="325437"/>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ct val="110000"/>
              </a:lnSpc>
              <a:defRPr/>
            </a:pPr>
            <a:endParaRPr lang="zh-CN" altLang="en-US" sz="1400" b="1">
              <a:solidFill>
                <a:schemeClr val="bg1"/>
              </a:solidFill>
              <a:latin typeface="微软雅黑" charset="-122"/>
              <a:ea typeface="微软雅黑" charset="-122"/>
            </a:endParaRPr>
          </a:p>
        </p:txBody>
      </p:sp>
      <p:sp>
        <p:nvSpPr>
          <p:cNvPr id="93212" name="Rectangle 28"/>
          <p:cNvSpPr>
            <a:spLocks noChangeArrowheads="1"/>
          </p:cNvSpPr>
          <p:nvPr/>
        </p:nvSpPr>
        <p:spPr bwMode="auto">
          <a:xfrm>
            <a:off x="6443663" y="2066925"/>
            <a:ext cx="1512887" cy="1887696"/>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ts val="2000"/>
              </a:lnSpc>
              <a:defRPr/>
            </a:pPr>
            <a:r>
              <a:rPr lang="zh-CN" altLang="en-US" sz="1400" b="1" dirty="0" smtClean="0">
                <a:solidFill>
                  <a:schemeClr val="bg1"/>
                </a:solidFill>
                <a:latin typeface="微软雅黑" charset="-122"/>
                <a:ea typeface="微软雅黑" charset="-122"/>
              </a:rPr>
              <a:t>中国传统文化从</a:t>
            </a:r>
          </a:p>
          <a:p>
            <a:pPr>
              <a:lnSpc>
                <a:spcPts val="2000"/>
              </a:lnSpc>
              <a:defRPr/>
            </a:pPr>
            <a:r>
              <a:rPr lang="zh-CN" altLang="en-US" sz="1400" b="1" dirty="0" smtClean="0">
                <a:solidFill>
                  <a:schemeClr val="bg1"/>
                </a:solidFill>
                <a:latin typeface="微软雅黑" charset="-122"/>
                <a:ea typeface="微软雅黑" charset="-122"/>
              </a:rPr>
              <a:t>孔子的“仁“开始，主</a:t>
            </a:r>
            <a:r>
              <a:rPr lang="zh-CN" altLang="en-US" sz="1400" b="1" dirty="0">
                <a:solidFill>
                  <a:schemeClr val="bg1"/>
                </a:solidFill>
                <a:latin typeface="微软雅黑" charset="-122"/>
                <a:ea typeface="微软雅黑" charset="-122"/>
              </a:rPr>
              <a:t>张政治和伦理相结</a:t>
            </a:r>
            <a:r>
              <a:rPr lang="zh-CN" altLang="en-US" sz="1400" b="1" dirty="0" smtClean="0">
                <a:solidFill>
                  <a:schemeClr val="bg1"/>
                </a:solidFill>
                <a:latin typeface="微软雅黑" charset="-122"/>
                <a:ea typeface="微软雅黑" charset="-122"/>
              </a:rPr>
              <a:t>合，是启蒙学者追求的合理的社会楷模</a:t>
            </a:r>
            <a:endParaRPr lang="zh-CN" altLang="en-US" sz="1400" b="1" dirty="0">
              <a:solidFill>
                <a:schemeClr val="bg1"/>
              </a:solidFill>
              <a:latin typeface="微软雅黑" charset="-122"/>
              <a:ea typeface="微软雅黑" charset="-122"/>
            </a:endParaRPr>
          </a:p>
          <a:p>
            <a:pPr>
              <a:lnSpc>
                <a:spcPts val="2000"/>
              </a:lnSpc>
              <a:defRPr/>
            </a:pPr>
            <a:endParaRPr lang="zh-CN" altLang="en-US" sz="1400" b="1" dirty="0">
              <a:solidFill>
                <a:schemeClr val="bg1"/>
              </a:solidFill>
              <a:latin typeface="微软雅黑" charset="-122"/>
              <a:ea typeface="微软雅黑" charset="-122"/>
            </a:endParaRPr>
          </a:p>
        </p:txBody>
      </p:sp>
      <p:pic>
        <p:nvPicPr>
          <p:cNvPr id="191505" name="Picture 9" descr="C:\Users\iamisis\Desktop\MetroStation_2.0_XiaZaiBa\metrostation_by_yankoa-d312tty\PNG\Navigation\blue\MB_0014_world1.png"/>
          <p:cNvPicPr>
            <a:picLocks noChangeAspect="1" noChangeArrowheads="1"/>
          </p:cNvPicPr>
          <p:nvPr/>
        </p:nvPicPr>
        <p:blipFill>
          <a:blip r:embed="rId2" cstate="print"/>
          <a:srcRect/>
          <a:stretch>
            <a:fillRect/>
          </a:stretch>
        </p:blipFill>
        <p:spPr bwMode="auto">
          <a:xfrm>
            <a:off x="250825" y="2284413"/>
            <a:ext cx="2160588" cy="2160587"/>
          </a:xfrm>
          <a:prstGeom prst="rect">
            <a:avLst/>
          </a:prstGeom>
          <a:noFill/>
          <a:ln w="9525">
            <a:noFill/>
            <a:miter lim="800000"/>
            <a:headEnd/>
            <a:tailEnd/>
          </a:ln>
        </p:spPr>
      </p:pic>
      <p:sp>
        <p:nvSpPr>
          <p:cNvPr id="199707" name="Rectangle 27"/>
          <p:cNvSpPr>
            <a:spLocks noChangeArrowheads="1"/>
          </p:cNvSpPr>
          <p:nvPr/>
        </p:nvSpPr>
        <p:spPr bwMode="auto">
          <a:xfrm>
            <a:off x="611188" y="2598738"/>
            <a:ext cx="1412875"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600" b="1" dirty="0">
                <a:latin typeface="微软雅黑" pitchFamily="34" charset="-122"/>
                <a:ea typeface="微软雅黑" pitchFamily="34" charset="-122"/>
              </a:rPr>
              <a:t>中国传统儒学</a:t>
            </a:r>
          </a:p>
        </p:txBody>
      </p:sp>
      <p:sp>
        <p:nvSpPr>
          <p:cNvPr id="199708" name="Rectangle 28"/>
          <p:cNvSpPr>
            <a:spLocks noChangeArrowheads="1"/>
          </p:cNvSpPr>
          <p:nvPr/>
        </p:nvSpPr>
        <p:spPr bwMode="auto">
          <a:xfrm>
            <a:off x="468313" y="3651250"/>
            <a:ext cx="1826141" cy="33855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600" b="1" dirty="0" smtClean="0">
                <a:latin typeface="微软雅黑" pitchFamily="34" charset="-122"/>
                <a:ea typeface="微软雅黑" pitchFamily="34" charset="-122"/>
              </a:rPr>
              <a:t>对启</a:t>
            </a:r>
            <a:r>
              <a:rPr lang="zh-CN" altLang="en-US" sz="1600" b="1" dirty="0">
                <a:latin typeface="微软雅黑" pitchFamily="34" charset="-122"/>
                <a:ea typeface="微软雅黑" pitchFamily="34" charset="-122"/>
              </a:rPr>
              <a:t>蒙学者的影响</a:t>
            </a:r>
          </a:p>
        </p:txBody>
      </p:sp>
      <p:sp>
        <p:nvSpPr>
          <p:cNvPr id="199709" name="Rectangle 29"/>
          <p:cNvSpPr>
            <a:spLocks noChangeArrowheads="1"/>
          </p:cNvSpPr>
          <p:nvPr/>
        </p:nvSpPr>
        <p:spPr bwMode="auto">
          <a:xfrm>
            <a:off x="4572001" y="2066925"/>
            <a:ext cx="1512168" cy="1631216"/>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nSpc>
                <a:spcPts val="2000"/>
              </a:lnSpc>
              <a:buFont typeface="Wingdings" pitchFamily="2" charset="2"/>
              <a:buNone/>
              <a:defRPr/>
            </a:pPr>
            <a:r>
              <a:rPr lang="zh-CN" altLang="en-US" sz="1400" b="1" dirty="0" smtClean="0">
                <a:solidFill>
                  <a:schemeClr val="bg1"/>
                </a:solidFill>
                <a:latin typeface="微软雅黑" charset="-122"/>
                <a:ea typeface="微软雅黑" charset="-122"/>
              </a:rPr>
              <a:t>  宋</a:t>
            </a:r>
            <a:r>
              <a:rPr lang="zh-CN" altLang="en-US" sz="1400" b="1" dirty="0">
                <a:solidFill>
                  <a:schemeClr val="bg1"/>
                </a:solidFill>
                <a:latin typeface="微软雅黑" charset="-122"/>
                <a:ea typeface="微软雅黑" charset="-122"/>
              </a:rPr>
              <a:t>明理</a:t>
            </a:r>
            <a:r>
              <a:rPr lang="zh-CN" altLang="en-US" sz="1400" b="1" dirty="0" smtClean="0">
                <a:solidFill>
                  <a:schemeClr val="bg1"/>
                </a:solidFill>
                <a:latin typeface="微软雅黑" charset="-122"/>
                <a:ea typeface="微软雅黑" charset="-122"/>
              </a:rPr>
              <a:t>学讲 的“道”即“理”，是</a:t>
            </a:r>
            <a:r>
              <a:rPr lang="zh-CN" altLang="en-US" sz="1400" b="1" dirty="0">
                <a:solidFill>
                  <a:schemeClr val="bg1"/>
                </a:solidFill>
                <a:latin typeface="微软雅黑" charset="-122"/>
                <a:ea typeface="微软雅黑" charset="-122"/>
              </a:rPr>
              <a:t>一种理性化的宗教</a:t>
            </a:r>
            <a:r>
              <a:rPr lang="zh-CN" altLang="en-US" sz="1400" b="1" dirty="0" smtClean="0">
                <a:solidFill>
                  <a:schemeClr val="bg1"/>
                </a:solidFill>
                <a:latin typeface="微软雅黑" charset="-122"/>
                <a:ea typeface="微软雅黑" charset="-122"/>
              </a:rPr>
              <a:t>，与启</a:t>
            </a:r>
            <a:r>
              <a:rPr lang="zh-CN" altLang="en-US" sz="1400" b="1" dirty="0">
                <a:solidFill>
                  <a:schemeClr val="bg1"/>
                </a:solidFill>
                <a:latin typeface="微软雅黑" charset="-122"/>
                <a:ea typeface="微软雅黑" charset="-122"/>
              </a:rPr>
              <a:t>蒙学者倡导的理性法则 有相似之处 </a:t>
            </a:r>
          </a:p>
        </p:txBody>
      </p:sp>
      <p:sp>
        <p:nvSpPr>
          <p:cNvPr id="199710" name="Rectangle 30"/>
          <p:cNvSpPr>
            <a:spLocks noChangeArrowheads="1"/>
          </p:cNvSpPr>
          <p:nvPr/>
        </p:nvSpPr>
        <p:spPr bwMode="auto">
          <a:xfrm>
            <a:off x="179512" y="699542"/>
            <a:ext cx="4152099"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zh-CN" b="1" dirty="0" smtClean="0">
                <a:sym typeface="Wingdings"/>
              </a:rPr>
              <a:t></a:t>
            </a:r>
            <a:r>
              <a:rPr lang="zh-CN" altLang="en-US" b="1" dirty="0" smtClean="0">
                <a:latin typeface="微软雅黑" pitchFamily="34" charset="-122"/>
                <a:ea typeface="微软雅黑" pitchFamily="34" charset="-122"/>
              </a:rPr>
              <a:t>欧洲启蒙运动与中国儒家思想的关系</a:t>
            </a:r>
            <a:r>
              <a:rPr lang="zh-CN" altLang="en-US" dirty="0" smtClean="0">
                <a:latin typeface="微软雅黑" pitchFamily="34" charset="-122"/>
                <a:ea typeface="微软雅黑" pitchFamily="34" charset="-122"/>
              </a:rPr>
              <a:t> </a:t>
            </a:r>
            <a:endParaRPr lang="zh-CN" altLang="en-US" dirty="0">
              <a:latin typeface="微软雅黑" pitchFamily="34" charset="-122"/>
              <a:ea typeface="微软雅黑" pitchFamily="34" charset="-122"/>
            </a:endParaRPr>
          </a:p>
        </p:txBody>
      </p:sp>
    </p:spTree>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sp>
        <p:nvSpPr>
          <p:cNvPr id="192514" name="13 CuadroTexto"/>
          <p:cNvSpPr txBox="1">
            <a:spLocks noChangeArrowheads="1"/>
          </p:cNvSpPr>
          <p:nvPr/>
        </p:nvSpPr>
        <p:spPr bwMode="auto">
          <a:xfrm>
            <a:off x="8250238" y="4816475"/>
            <a:ext cx="341312"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cxnSp>
        <p:nvCxnSpPr>
          <p:cNvPr id="70" name="直接连接符 69"/>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92516"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192517" name="TextBox 5"/>
          <p:cNvSpPr txBox="1">
            <a:spLocks noChangeArrowheads="1"/>
          </p:cNvSpPr>
          <p:nvPr/>
        </p:nvSpPr>
        <p:spPr bwMode="auto">
          <a:xfrm>
            <a:off x="0" y="123478"/>
            <a:ext cx="6948488" cy="1066959"/>
          </a:xfrm>
          <a:prstGeom prst="rect">
            <a:avLst/>
          </a:prstGeom>
          <a:noFill/>
          <a:ln w="9525">
            <a:noFill/>
            <a:miter lim="800000"/>
            <a:headEnd/>
            <a:tailEnd/>
          </a:ln>
        </p:spPr>
        <p:txBody>
          <a:bodyPr>
            <a:spAutoFit/>
          </a:bodyPr>
          <a:lstStyle/>
          <a:p>
            <a:pPr>
              <a:lnSpc>
                <a:spcPts val="2563"/>
              </a:lnSpc>
            </a:pPr>
            <a:r>
              <a:rPr lang="zh-CN" altLang="en-US" b="1" dirty="0">
                <a:latin typeface="微软雅黑" pitchFamily="34" charset="-122"/>
                <a:ea typeface="微软雅黑" pitchFamily="34" charset="-122"/>
              </a:rPr>
              <a:t>第五节 </a:t>
            </a:r>
            <a:r>
              <a:rPr lang="zh-CN" altLang="en-US" b="1" dirty="0" smtClean="0">
                <a:latin typeface="微软雅黑" pitchFamily="34" charset="-122"/>
                <a:ea typeface="微软雅黑" pitchFamily="34" charset="-122"/>
              </a:rPr>
              <a:t>  </a:t>
            </a:r>
            <a:r>
              <a:rPr lang="zh-CN" altLang="en-US" b="1" dirty="0">
                <a:latin typeface="微软雅黑" pitchFamily="34" charset="-122"/>
                <a:ea typeface="微软雅黑" pitchFamily="34" charset="-122"/>
              </a:rPr>
              <a:t>中学西传  </a:t>
            </a:r>
            <a:r>
              <a:rPr lang="zh-CN" altLang="en-US" b="1" dirty="0" smtClean="0">
                <a:latin typeface="微软雅黑" pitchFamily="34" charset="-122"/>
                <a:ea typeface="微软雅黑" pitchFamily="34" charset="-122"/>
              </a:rPr>
              <a:t>一、儒</a:t>
            </a:r>
            <a:r>
              <a:rPr lang="zh-CN" altLang="en-US" b="1" dirty="0">
                <a:latin typeface="微软雅黑" pitchFamily="34" charset="-122"/>
                <a:ea typeface="微软雅黑" pitchFamily="34" charset="-122"/>
              </a:rPr>
              <a:t>家思想在欧洲的广泛传播</a:t>
            </a:r>
            <a:endParaRPr lang="en-US" altLang="zh-CN" b="1" dirty="0">
              <a:latin typeface="微软雅黑" pitchFamily="34" charset="-122"/>
              <a:ea typeface="微软雅黑" pitchFamily="34" charset="-122"/>
            </a:endParaRPr>
          </a:p>
          <a:p>
            <a:endParaRPr lang="zh-CN" altLang="en-US" sz="2000" b="1" dirty="0"/>
          </a:p>
          <a:p>
            <a:pPr>
              <a:lnSpc>
                <a:spcPts val="2563"/>
              </a:lnSpc>
            </a:pPr>
            <a:endParaRPr lang="en-US" altLang="zh-CN" sz="1200" b="1" dirty="0">
              <a:ea typeface="微软雅黑"/>
              <a:cs typeface="微软雅黑"/>
            </a:endParaRPr>
          </a:p>
        </p:txBody>
      </p:sp>
      <p:sp>
        <p:nvSpPr>
          <p:cNvPr id="91161" name="Rectangle 25"/>
          <p:cNvSpPr>
            <a:spLocks noChangeArrowheads="1"/>
          </p:cNvSpPr>
          <p:nvPr/>
        </p:nvSpPr>
        <p:spPr bwMode="auto">
          <a:xfrm>
            <a:off x="3132138" y="3281363"/>
            <a:ext cx="2447925" cy="347662"/>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ct val="120000"/>
              </a:lnSpc>
              <a:defRPr/>
            </a:pPr>
            <a:r>
              <a:rPr lang="zh-CN" altLang="en-US" sz="1400" b="1">
                <a:latin typeface="微软雅黑" charset="-122"/>
                <a:ea typeface="微软雅黑" charset="-122"/>
              </a:rPr>
              <a:t>  </a:t>
            </a:r>
          </a:p>
        </p:txBody>
      </p:sp>
      <p:sp>
        <p:nvSpPr>
          <p:cNvPr id="91162" name="Rectangle 26"/>
          <p:cNvSpPr>
            <a:spLocks noChangeArrowheads="1"/>
          </p:cNvSpPr>
          <p:nvPr/>
        </p:nvSpPr>
        <p:spPr bwMode="auto">
          <a:xfrm>
            <a:off x="6227763" y="3370263"/>
            <a:ext cx="2520950" cy="325437"/>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ct val="110000"/>
              </a:lnSpc>
              <a:defRPr/>
            </a:pPr>
            <a:r>
              <a:rPr lang="zh-CN" altLang="en-US" sz="1400" b="1">
                <a:latin typeface="微软雅黑" charset="-122"/>
                <a:ea typeface="微软雅黑" charset="-122"/>
              </a:rPr>
              <a:t>  </a:t>
            </a:r>
          </a:p>
        </p:txBody>
      </p:sp>
      <p:pic>
        <p:nvPicPr>
          <p:cNvPr id="192523" name="Picture 27" descr="s_f3aa6a2c008721da2469a334f89f957e13276"/>
          <p:cNvPicPr>
            <a:picLocks noChangeAspect="1" noChangeArrowheads="1"/>
          </p:cNvPicPr>
          <p:nvPr/>
        </p:nvPicPr>
        <p:blipFill>
          <a:blip r:embed="rId2" cstate="print"/>
          <a:srcRect/>
          <a:stretch>
            <a:fillRect/>
          </a:stretch>
        </p:blipFill>
        <p:spPr bwMode="auto">
          <a:xfrm>
            <a:off x="468313" y="1779588"/>
            <a:ext cx="1655762" cy="2149475"/>
          </a:xfrm>
          <a:prstGeom prst="rect">
            <a:avLst/>
          </a:prstGeom>
          <a:noFill/>
          <a:ln w="9525">
            <a:noFill/>
            <a:miter lim="800000"/>
            <a:headEnd/>
            <a:tailEnd/>
          </a:ln>
        </p:spPr>
      </p:pic>
      <p:sp>
        <p:nvSpPr>
          <p:cNvPr id="196626" name="AutoShape 18"/>
          <p:cNvSpPr>
            <a:spLocks noChangeArrowheads="1"/>
          </p:cNvSpPr>
          <p:nvPr/>
        </p:nvSpPr>
        <p:spPr bwMode="auto">
          <a:xfrm flipH="1">
            <a:off x="2915816" y="915566"/>
            <a:ext cx="936625" cy="576262"/>
          </a:xfrm>
          <a:prstGeom prst="flowChartMultidocument">
            <a:avLst/>
          </a:prstGeom>
          <a:solidFill>
            <a:srgbClr val="04AEDA"/>
          </a:solidFill>
          <a:ln w="9525">
            <a:solidFill>
              <a:schemeClr val="bg1"/>
            </a:solidFill>
            <a:miter lim="800000"/>
            <a:headEnd/>
            <a:tailEnd/>
          </a:ln>
          <a:effectLst>
            <a:prstShdw prst="shdw17" dist="17961" dir="2700000">
              <a:schemeClr val="bg1">
                <a:gamma/>
                <a:shade val="60000"/>
                <a:invGamma/>
              </a:schemeClr>
            </a:prstShdw>
          </a:effectLst>
        </p:spPr>
        <p:txBody>
          <a:bodyPr wrap="none" anchor="ctr"/>
          <a:lstStyle/>
          <a:p>
            <a:pPr algn="ctr">
              <a:defRPr/>
            </a:pPr>
            <a:r>
              <a:rPr lang="en-US" altLang="zh-CN" b="1">
                <a:solidFill>
                  <a:schemeClr val="bg1"/>
                </a:solidFill>
              </a:rPr>
              <a:t>1</a:t>
            </a:r>
          </a:p>
        </p:txBody>
      </p:sp>
      <p:sp>
        <p:nvSpPr>
          <p:cNvPr id="192525" name="矩形 28"/>
          <p:cNvSpPr>
            <a:spLocks noChangeArrowheads="1"/>
          </p:cNvSpPr>
          <p:nvPr/>
        </p:nvSpPr>
        <p:spPr bwMode="auto">
          <a:xfrm>
            <a:off x="3851920" y="987425"/>
            <a:ext cx="4896544" cy="504825"/>
          </a:xfrm>
          <a:prstGeom prst="rect">
            <a:avLst/>
          </a:prstGeom>
          <a:noFill/>
          <a:ln w="19050" algn="ctr">
            <a:solidFill>
              <a:srgbClr val="04AEDA"/>
            </a:solidFill>
            <a:miter lim="800000"/>
            <a:headEnd/>
            <a:tailEnd/>
          </a:ln>
        </p:spPr>
        <p:txBody>
          <a:bodyPr anchor="ctr"/>
          <a:lstStyle/>
          <a:p>
            <a:pPr algn="ctr"/>
            <a:endParaRPr lang="zh-CN" altLang="en-US" b="1">
              <a:solidFill>
                <a:srgbClr val="04AEDA"/>
              </a:solidFill>
              <a:latin typeface="Calibri" pitchFamily="34" charset="0"/>
            </a:endParaRPr>
          </a:p>
        </p:txBody>
      </p:sp>
      <p:sp>
        <p:nvSpPr>
          <p:cNvPr id="2" name="AutoShape 18"/>
          <p:cNvSpPr>
            <a:spLocks noChangeArrowheads="1"/>
          </p:cNvSpPr>
          <p:nvPr/>
        </p:nvSpPr>
        <p:spPr bwMode="auto">
          <a:xfrm flipH="1">
            <a:off x="2915816" y="2211710"/>
            <a:ext cx="936625" cy="576262"/>
          </a:xfrm>
          <a:prstGeom prst="flowChartMultidocument">
            <a:avLst/>
          </a:prstGeom>
          <a:solidFill>
            <a:srgbClr val="04AEDA"/>
          </a:solidFill>
          <a:ln w="9525">
            <a:solidFill>
              <a:schemeClr val="bg1"/>
            </a:solidFill>
            <a:miter lim="800000"/>
            <a:headEnd/>
            <a:tailEnd/>
          </a:ln>
          <a:effectLst>
            <a:prstShdw prst="shdw17" dist="17961" dir="2700000">
              <a:schemeClr val="bg1">
                <a:gamma/>
                <a:shade val="60000"/>
                <a:invGamma/>
              </a:schemeClr>
            </a:prstShdw>
          </a:effectLst>
        </p:spPr>
        <p:txBody>
          <a:bodyPr wrap="none" anchor="ctr"/>
          <a:lstStyle/>
          <a:p>
            <a:pPr algn="ctr">
              <a:defRPr/>
            </a:pPr>
            <a:r>
              <a:rPr lang="en-US" altLang="zh-CN" b="1">
                <a:solidFill>
                  <a:schemeClr val="bg1"/>
                </a:solidFill>
              </a:rPr>
              <a:t>3</a:t>
            </a:r>
          </a:p>
        </p:txBody>
      </p:sp>
      <p:sp>
        <p:nvSpPr>
          <p:cNvPr id="3" name="AutoShape 18"/>
          <p:cNvSpPr>
            <a:spLocks noChangeArrowheads="1"/>
          </p:cNvSpPr>
          <p:nvPr/>
        </p:nvSpPr>
        <p:spPr bwMode="auto">
          <a:xfrm flipH="1">
            <a:off x="2915816" y="2859782"/>
            <a:ext cx="936625" cy="576262"/>
          </a:xfrm>
          <a:prstGeom prst="flowChartMultidocument">
            <a:avLst/>
          </a:prstGeom>
          <a:solidFill>
            <a:srgbClr val="04AEDA"/>
          </a:solidFill>
          <a:ln w="9525">
            <a:solidFill>
              <a:schemeClr val="bg1"/>
            </a:solidFill>
            <a:miter lim="800000"/>
            <a:headEnd/>
            <a:tailEnd/>
          </a:ln>
          <a:effectLst>
            <a:prstShdw prst="shdw17" dist="17961" dir="2700000">
              <a:schemeClr val="bg1">
                <a:gamma/>
                <a:shade val="60000"/>
                <a:invGamma/>
              </a:schemeClr>
            </a:prstShdw>
          </a:effectLst>
        </p:spPr>
        <p:txBody>
          <a:bodyPr wrap="none" anchor="ctr"/>
          <a:lstStyle/>
          <a:p>
            <a:pPr algn="ctr">
              <a:defRPr/>
            </a:pPr>
            <a:r>
              <a:rPr lang="en-US" altLang="zh-CN" b="1">
                <a:solidFill>
                  <a:schemeClr val="bg1"/>
                </a:solidFill>
              </a:rPr>
              <a:t>4</a:t>
            </a:r>
          </a:p>
        </p:txBody>
      </p:sp>
      <p:sp>
        <p:nvSpPr>
          <p:cNvPr id="4" name="AutoShape 18"/>
          <p:cNvSpPr>
            <a:spLocks noChangeArrowheads="1"/>
          </p:cNvSpPr>
          <p:nvPr/>
        </p:nvSpPr>
        <p:spPr bwMode="auto">
          <a:xfrm flipH="1">
            <a:off x="2915816" y="3435846"/>
            <a:ext cx="936625" cy="576263"/>
          </a:xfrm>
          <a:prstGeom prst="flowChartMultidocument">
            <a:avLst/>
          </a:prstGeom>
          <a:solidFill>
            <a:srgbClr val="04AEDA"/>
          </a:solidFill>
          <a:ln w="9525">
            <a:solidFill>
              <a:schemeClr val="bg1"/>
            </a:solidFill>
            <a:miter lim="800000"/>
            <a:headEnd/>
            <a:tailEnd/>
          </a:ln>
          <a:effectLst>
            <a:prstShdw prst="shdw17" dist="17961" dir="2700000">
              <a:schemeClr val="bg1">
                <a:gamma/>
                <a:shade val="60000"/>
                <a:invGamma/>
              </a:schemeClr>
            </a:prstShdw>
          </a:effectLst>
        </p:spPr>
        <p:txBody>
          <a:bodyPr wrap="none" anchor="ctr"/>
          <a:lstStyle/>
          <a:p>
            <a:pPr algn="ctr">
              <a:defRPr/>
            </a:pPr>
            <a:r>
              <a:rPr lang="en-US" altLang="zh-CN" b="1">
                <a:solidFill>
                  <a:schemeClr val="bg1"/>
                </a:solidFill>
              </a:rPr>
              <a:t>5</a:t>
            </a:r>
          </a:p>
        </p:txBody>
      </p:sp>
      <p:sp>
        <p:nvSpPr>
          <p:cNvPr id="192529" name="矩形 28"/>
          <p:cNvSpPr>
            <a:spLocks noChangeArrowheads="1"/>
          </p:cNvSpPr>
          <p:nvPr/>
        </p:nvSpPr>
        <p:spPr bwMode="auto">
          <a:xfrm>
            <a:off x="3851920" y="2284413"/>
            <a:ext cx="4896793" cy="504825"/>
          </a:xfrm>
          <a:prstGeom prst="rect">
            <a:avLst/>
          </a:prstGeom>
          <a:noFill/>
          <a:ln w="19050" algn="ctr">
            <a:solidFill>
              <a:srgbClr val="04AEDA"/>
            </a:solidFill>
            <a:miter lim="800000"/>
            <a:headEnd/>
            <a:tailEnd/>
          </a:ln>
        </p:spPr>
        <p:txBody>
          <a:bodyPr anchor="ctr"/>
          <a:lstStyle/>
          <a:p>
            <a:pPr algn="ctr"/>
            <a:endParaRPr lang="zh-CN" altLang="en-US" b="1">
              <a:solidFill>
                <a:srgbClr val="04AEDA"/>
              </a:solidFill>
              <a:latin typeface="Calibri" pitchFamily="34" charset="0"/>
            </a:endParaRPr>
          </a:p>
        </p:txBody>
      </p:sp>
      <p:sp>
        <p:nvSpPr>
          <p:cNvPr id="192530" name="矩形 28"/>
          <p:cNvSpPr>
            <a:spLocks noChangeArrowheads="1"/>
          </p:cNvSpPr>
          <p:nvPr/>
        </p:nvSpPr>
        <p:spPr bwMode="auto">
          <a:xfrm>
            <a:off x="3851920" y="2932113"/>
            <a:ext cx="4825355" cy="504825"/>
          </a:xfrm>
          <a:prstGeom prst="rect">
            <a:avLst/>
          </a:prstGeom>
          <a:noFill/>
          <a:ln w="19050" algn="ctr">
            <a:solidFill>
              <a:srgbClr val="04AEDA"/>
            </a:solidFill>
            <a:miter lim="800000"/>
            <a:headEnd/>
            <a:tailEnd/>
          </a:ln>
        </p:spPr>
        <p:txBody>
          <a:bodyPr anchor="ctr"/>
          <a:lstStyle/>
          <a:p>
            <a:pPr algn="ctr"/>
            <a:endParaRPr lang="zh-CN" altLang="en-US" b="1">
              <a:solidFill>
                <a:srgbClr val="04AEDA"/>
              </a:solidFill>
              <a:latin typeface="Calibri" pitchFamily="34" charset="0"/>
            </a:endParaRPr>
          </a:p>
        </p:txBody>
      </p:sp>
      <p:sp>
        <p:nvSpPr>
          <p:cNvPr id="192531" name="矩形 28"/>
          <p:cNvSpPr>
            <a:spLocks noChangeArrowheads="1"/>
          </p:cNvSpPr>
          <p:nvPr/>
        </p:nvSpPr>
        <p:spPr bwMode="auto">
          <a:xfrm>
            <a:off x="3851920" y="3508375"/>
            <a:ext cx="4823768" cy="504825"/>
          </a:xfrm>
          <a:prstGeom prst="rect">
            <a:avLst/>
          </a:prstGeom>
          <a:noFill/>
          <a:ln w="19050" algn="ctr">
            <a:solidFill>
              <a:srgbClr val="04AEDA"/>
            </a:solidFill>
            <a:miter lim="800000"/>
            <a:headEnd/>
            <a:tailEnd/>
          </a:ln>
        </p:spPr>
        <p:txBody>
          <a:bodyPr anchor="ctr"/>
          <a:lstStyle/>
          <a:p>
            <a:pPr algn="ctr"/>
            <a:endParaRPr lang="zh-CN" altLang="en-US" b="1">
              <a:solidFill>
                <a:srgbClr val="04AEDA"/>
              </a:solidFill>
              <a:latin typeface="Calibri" pitchFamily="34" charset="0"/>
            </a:endParaRPr>
          </a:p>
        </p:txBody>
      </p:sp>
      <p:sp>
        <p:nvSpPr>
          <p:cNvPr id="197668" name="Rectangle 36"/>
          <p:cNvSpPr>
            <a:spLocks noChangeArrowheads="1"/>
          </p:cNvSpPr>
          <p:nvPr/>
        </p:nvSpPr>
        <p:spPr bwMode="auto">
          <a:xfrm>
            <a:off x="3923928" y="1131590"/>
            <a:ext cx="4175720"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defRPr/>
            </a:pPr>
            <a:r>
              <a:rPr lang="zh-CN" altLang="en-US" sz="1400" b="1" dirty="0">
                <a:latin typeface="微软雅黑" pitchFamily="34" charset="-122"/>
                <a:ea typeface="微软雅黑" pitchFamily="34" charset="-122"/>
              </a:rPr>
              <a:t>很</a:t>
            </a:r>
            <a:r>
              <a:rPr lang="zh-CN" altLang="en-US" sz="1400" b="1" dirty="0" smtClean="0">
                <a:latin typeface="微软雅黑" pitchFamily="34" charset="-122"/>
                <a:ea typeface="微软雅黑" pitchFamily="34" charset="-122"/>
              </a:rPr>
              <a:t>早接触并认真研读中国的儒</a:t>
            </a:r>
            <a:r>
              <a:rPr lang="zh-CN" altLang="en-US" sz="1400" b="1" dirty="0">
                <a:latin typeface="微软雅黑" pitchFamily="34" charset="-122"/>
                <a:ea typeface="微软雅黑" pitchFamily="34" charset="-122"/>
              </a:rPr>
              <a:t>学、佛教和道</a:t>
            </a:r>
            <a:r>
              <a:rPr lang="zh-CN" altLang="en-US" sz="1400" b="1" dirty="0" smtClean="0">
                <a:latin typeface="微软雅黑" pitchFamily="34" charset="-122"/>
                <a:ea typeface="微软雅黑" pitchFamily="34" charset="-122"/>
              </a:rPr>
              <a:t>家思想</a:t>
            </a:r>
            <a:endParaRPr lang="zh-CN" altLang="en-US" sz="1400" b="1" dirty="0">
              <a:latin typeface="微软雅黑" pitchFamily="34" charset="-122"/>
              <a:ea typeface="微软雅黑" pitchFamily="34" charset="-122"/>
            </a:endParaRPr>
          </a:p>
        </p:txBody>
      </p:sp>
      <p:sp>
        <p:nvSpPr>
          <p:cNvPr id="5" name="AutoShape 18"/>
          <p:cNvSpPr>
            <a:spLocks noChangeArrowheads="1"/>
          </p:cNvSpPr>
          <p:nvPr/>
        </p:nvSpPr>
        <p:spPr bwMode="auto">
          <a:xfrm flipH="1">
            <a:off x="2915816" y="1563638"/>
            <a:ext cx="936625" cy="576262"/>
          </a:xfrm>
          <a:prstGeom prst="flowChartMultidocument">
            <a:avLst/>
          </a:prstGeom>
          <a:solidFill>
            <a:srgbClr val="04AEDA"/>
          </a:solidFill>
          <a:ln w="9525">
            <a:solidFill>
              <a:schemeClr val="bg1"/>
            </a:solidFill>
            <a:miter lim="800000"/>
            <a:headEnd/>
            <a:tailEnd/>
          </a:ln>
          <a:effectLst>
            <a:prstShdw prst="shdw17" dist="17961" dir="2700000">
              <a:schemeClr val="bg1">
                <a:gamma/>
                <a:shade val="60000"/>
                <a:invGamma/>
              </a:schemeClr>
            </a:prstShdw>
          </a:effectLst>
        </p:spPr>
        <p:txBody>
          <a:bodyPr wrap="none" anchor="ctr"/>
          <a:lstStyle/>
          <a:p>
            <a:pPr algn="ctr">
              <a:defRPr/>
            </a:pPr>
            <a:r>
              <a:rPr lang="en-US" altLang="zh-CN" b="1" dirty="0">
                <a:solidFill>
                  <a:schemeClr val="bg1"/>
                </a:solidFill>
              </a:rPr>
              <a:t>2</a:t>
            </a:r>
          </a:p>
        </p:txBody>
      </p:sp>
      <p:sp>
        <p:nvSpPr>
          <p:cNvPr id="192534" name="矩形 28"/>
          <p:cNvSpPr>
            <a:spLocks noChangeArrowheads="1"/>
          </p:cNvSpPr>
          <p:nvPr/>
        </p:nvSpPr>
        <p:spPr bwMode="auto">
          <a:xfrm>
            <a:off x="3851920" y="1635125"/>
            <a:ext cx="4896793" cy="504825"/>
          </a:xfrm>
          <a:prstGeom prst="rect">
            <a:avLst/>
          </a:prstGeom>
          <a:noFill/>
          <a:ln w="19050" algn="ctr">
            <a:solidFill>
              <a:srgbClr val="04AEDA"/>
            </a:solidFill>
            <a:miter lim="800000"/>
            <a:headEnd/>
            <a:tailEnd/>
          </a:ln>
        </p:spPr>
        <p:txBody>
          <a:bodyPr anchor="ctr"/>
          <a:lstStyle/>
          <a:p>
            <a:pPr algn="ctr"/>
            <a:endParaRPr lang="zh-CN" altLang="en-US" b="1">
              <a:solidFill>
                <a:srgbClr val="04AEDA"/>
              </a:solidFill>
              <a:latin typeface="Calibri" pitchFamily="34" charset="0"/>
            </a:endParaRPr>
          </a:p>
        </p:txBody>
      </p:sp>
      <p:sp>
        <p:nvSpPr>
          <p:cNvPr id="197671" name="Rectangle 39"/>
          <p:cNvSpPr>
            <a:spLocks noChangeArrowheads="1"/>
          </p:cNvSpPr>
          <p:nvPr/>
        </p:nvSpPr>
        <p:spPr bwMode="auto">
          <a:xfrm>
            <a:off x="3851920" y="1707654"/>
            <a:ext cx="4896545"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defRPr/>
            </a:pPr>
            <a:r>
              <a:rPr lang="zh-CN" altLang="en-US" sz="1400" b="1" dirty="0">
                <a:latin typeface="微软雅黑" pitchFamily="34" charset="-122"/>
                <a:ea typeface="微软雅黑" pitchFamily="34" charset="-122"/>
              </a:rPr>
              <a:t>结</a:t>
            </a:r>
            <a:r>
              <a:rPr lang="zh-CN" altLang="en-US" sz="1400" b="1" dirty="0" smtClean="0">
                <a:latin typeface="微软雅黑" pitchFamily="34" charset="-122"/>
                <a:ea typeface="微软雅黑" pitchFamily="34" charset="-122"/>
              </a:rPr>
              <a:t>识在</a:t>
            </a:r>
            <a:r>
              <a:rPr lang="zh-CN" altLang="en-US" sz="1400" b="1" dirty="0">
                <a:latin typeface="微软雅黑" pitchFamily="34" charset="-122"/>
                <a:ea typeface="微软雅黑" pitchFamily="34" charset="-122"/>
              </a:rPr>
              <a:t>华传教士闵明我和白晋</a:t>
            </a:r>
            <a:r>
              <a:rPr lang="zh-CN" altLang="en-US" sz="1400" b="1" dirty="0" smtClean="0">
                <a:latin typeface="微软雅黑" pitchFamily="34" charset="-122"/>
                <a:ea typeface="微软雅黑" pitchFamily="34" charset="-122"/>
              </a:rPr>
              <a:t>，编</a:t>
            </a:r>
            <a:r>
              <a:rPr lang="zh-CN" altLang="en-US" sz="1400" b="1" dirty="0">
                <a:latin typeface="微软雅黑" pitchFamily="34" charset="-122"/>
                <a:ea typeface="微软雅黑" pitchFamily="34" charset="-122"/>
              </a:rPr>
              <a:t>辑出</a:t>
            </a:r>
            <a:r>
              <a:rPr lang="zh-CN" altLang="en-US" sz="1400" b="1" dirty="0" smtClean="0">
                <a:latin typeface="微软雅黑" pitchFamily="34" charset="-122"/>
                <a:ea typeface="微软雅黑" pitchFamily="34" charset="-122"/>
              </a:rPr>
              <a:t>版</a:t>
            </a:r>
            <a:r>
              <a:rPr lang="en-US" altLang="zh-CN" sz="1400" b="1" dirty="0" smtClean="0">
                <a:latin typeface="微软雅黑" pitchFamily="34" charset="-122"/>
                <a:ea typeface="微软雅黑" pitchFamily="34" charset="-122"/>
              </a:rPr>
              <a:t>《</a:t>
            </a:r>
            <a:r>
              <a:rPr lang="zh-CN" altLang="en-US" sz="1400" b="1" dirty="0">
                <a:latin typeface="微软雅黑" pitchFamily="34" charset="-122"/>
                <a:ea typeface="微软雅黑" pitchFamily="34" charset="-122"/>
              </a:rPr>
              <a:t>中国近况</a:t>
            </a:r>
            <a:r>
              <a:rPr lang="en-US" altLang="zh-CN" sz="1400" b="1" dirty="0">
                <a:latin typeface="微软雅黑" pitchFamily="34" charset="-122"/>
                <a:ea typeface="微软雅黑" pitchFamily="34" charset="-122"/>
              </a:rPr>
              <a:t>》</a:t>
            </a:r>
            <a:r>
              <a:rPr lang="zh-CN" altLang="en-US" sz="1400" b="1" dirty="0">
                <a:latin typeface="微软雅黑" pitchFamily="34" charset="-122"/>
                <a:ea typeface="微软雅黑" pitchFamily="34" charset="-122"/>
              </a:rPr>
              <a:t>一</a:t>
            </a:r>
            <a:r>
              <a:rPr lang="zh-CN" altLang="en-US" sz="1400" b="1" dirty="0" smtClean="0">
                <a:latin typeface="微软雅黑" pitchFamily="34" charset="-122"/>
                <a:ea typeface="微软雅黑" pitchFamily="34" charset="-122"/>
              </a:rPr>
              <a:t>书</a:t>
            </a:r>
            <a:endParaRPr lang="zh-CN" altLang="en-US" dirty="0"/>
          </a:p>
        </p:txBody>
      </p:sp>
      <p:sp>
        <p:nvSpPr>
          <p:cNvPr id="197672" name="Rectangle 40"/>
          <p:cNvSpPr>
            <a:spLocks noChangeArrowheads="1"/>
          </p:cNvSpPr>
          <p:nvPr/>
        </p:nvSpPr>
        <p:spPr bwMode="auto">
          <a:xfrm>
            <a:off x="3923928" y="2355726"/>
            <a:ext cx="4536504"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defRPr/>
            </a:pPr>
            <a:r>
              <a:rPr lang="zh-CN" altLang="en-US" sz="1400" b="1" dirty="0" smtClean="0">
                <a:latin typeface="微软雅黑" pitchFamily="34" charset="-122"/>
                <a:ea typeface="微软雅黑" pitchFamily="34" charset="-122"/>
              </a:rPr>
              <a:t>依据宋儒理学创</a:t>
            </a:r>
            <a:r>
              <a:rPr lang="zh-CN" altLang="en-US" sz="1400" b="1" dirty="0">
                <a:latin typeface="微软雅黑" pitchFamily="34" charset="-122"/>
                <a:ea typeface="微软雅黑" pitchFamily="34" charset="-122"/>
              </a:rPr>
              <a:t>立</a:t>
            </a:r>
            <a:r>
              <a:rPr lang="zh-CN" altLang="en-US" sz="1400" b="1" dirty="0" smtClean="0">
                <a:latin typeface="微软雅黑" pitchFamily="34" charset="-122"/>
                <a:ea typeface="微软雅黑" pitchFamily="34" charset="-122"/>
              </a:rPr>
              <a:t>了自己的哲学“</a:t>
            </a:r>
            <a:r>
              <a:rPr lang="zh-CN" altLang="en-US" sz="1400" b="1" dirty="0">
                <a:latin typeface="微软雅黑" pitchFamily="34" charset="-122"/>
                <a:ea typeface="微软雅黑" pitchFamily="34" charset="-122"/>
              </a:rPr>
              <a:t>单子论” </a:t>
            </a:r>
          </a:p>
        </p:txBody>
      </p:sp>
      <p:sp>
        <p:nvSpPr>
          <p:cNvPr id="197673" name="Rectangle 41"/>
          <p:cNvSpPr>
            <a:spLocks noChangeArrowheads="1"/>
          </p:cNvSpPr>
          <p:nvPr/>
        </p:nvSpPr>
        <p:spPr bwMode="auto">
          <a:xfrm>
            <a:off x="3923928" y="3003798"/>
            <a:ext cx="3456384"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defRPr/>
            </a:pPr>
            <a:r>
              <a:rPr lang="zh-CN" altLang="en-US" sz="1400" b="1" dirty="0" smtClean="0">
                <a:latin typeface="微软雅黑" pitchFamily="34" charset="-122"/>
                <a:ea typeface="微软雅黑" pitchFamily="34" charset="-122"/>
              </a:rPr>
              <a:t>受</a:t>
            </a:r>
            <a:r>
              <a:rPr lang="en-US" altLang="zh-CN" sz="1400" b="1" dirty="0" smtClean="0">
                <a:latin typeface="微软雅黑" pitchFamily="34" charset="-122"/>
                <a:ea typeface="微软雅黑" pitchFamily="34" charset="-122"/>
              </a:rPr>
              <a:t>《</a:t>
            </a:r>
            <a:r>
              <a:rPr lang="zh-CN" altLang="en-US" sz="1400" b="1" dirty="0" smtClean="0">
                <a:latin typeface="微软雅黑" pitchFamily="34" charset="-122"/>
                <a:ea typeface="微软雅黑" pitchFamily="34" charset="-122"/>
              </a:rPr>
              <a:t>易经</a:t>
            </a:r>
            <a:r>
              <a:rPr lang="en-US" altLang="zh-CN" sz="1400" b="1" dirty="0" smtClean="0">
                <a:latin typeface="微软雅黑" pitchFamily="34" charset="-122"/>
                <a:ea typeface="微软雅黑" pitchFamily="34" charset="-122"/>
              </a:rPr>
              <a:t>》</a:t>
            </a:r>
            <a:r>
              <a:rPr lang="zh-CN" altLang="en-US" sz="1400" b="1" dirty="0" smtClean="0">
                <a:latin typeface="微软雅黑" pitchFamily="34" charset="-122"/>
                <a:ea typeface="微软雅黑" pitchFamily="34" charset="-122"/>
              </a:rPr>
              <a:t>的启发发现“</a:t>
            </a:r>
            <a:r>
              <a:rPr lang="zh-CN" altLang="en-US" sz="1400" b="1" dirty="0">
                <a:latin typeface="微软雅黑" pitchFamily="34" charset="-122"/>
                <a:ea typeface="微软雅黑" pitchFamily="34" charset="-122"/>
              </a:rPr>
              <a:t>二进制”算</a:t>
            </a:r>
            <a:r>
              <a:rPr lang="zh-CN" altLang="en-US" sz="1400" b="1" dirty="0" smtClean="0">
                <a:latin typeface="微软雅黑" pitchFamily="34" charset="-122"/>
                <a:ea typeface="微软雅黑" pitchFamily="34" charset="-122"/>
              </a:rPr>
              <a:t>数</a:t>
            </a:r>
            <a:endParaRPr lang="zh-CN" altLang="en-US" sz="1400" b="1" dirty="0">
              <a:latin typeface="微软雅黑" pitchFamily="34" charset="-122"/>
              <a:ea typeface="微软雅黑" pitchFamily="34" charset="-122"/>
            </a:endParaRPr>
          </a:p>
        </p:txBody>
      </p:sp>
      <p:sp>
        <p:nvSpPr>
          <p:cNvPr id="197674" name="Rectangle 42"/>
          <p:cNvSpPr>
            <a:spLocks noChangeArrowheads="1"/>
          </p:cNvSpPr>
          <p:nvPr/>
        </p:nvSpPr>
        <p:spPr bwMode="auto">
          <a:xfrm>
            <a:off x="3923928" y="3579862"/>
            <a:ext cx="1656184"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defRPr/>
            </a:pPr>
            <a:r>
              <a:rPr lang="zh-CN" altLang="en-US" sz="1400" b="1" dirty="0">
                <a:latin typeface="微软雅黑" pitchFamily="34" charset="-122"/>
                <a:ea typeface="微软雅黑" pitchFamily="34" charset="-122"/>
              </a:rPr>
              <a:t>崇尚中</a:t>
            </a:r>
            <a:r>
              <a:rPr lang="zh-CN" altLang="en-US" sz="1400" b="1" dirty="0" smtClean="0">
                <a:latin typeface="微软雅黑" pitchFamily="34" charset="-122"/>
                <a:ea typeface="微软雅黑" pitchFamily="34" charset="-122"/>
              </a:rPr>
              <a:t>国道</a:t>
            </a:r>
            <a:r>
              <a:rPr lang="zh-CN" altLang="en-US" sz="1400" b="1" dirty="0">
                <a:latin typeface="微软雅黑" pitchFamily="34" charset="-122"/>
                <a:ea typeface="微软雅黑" pitchFamily="34" charset="-122"/>
              </a:rPr>
              <a:t>德哲</a:t>
            </a:r>
            <a:r>
              <a:rPr lang="zh-CN" altLang="en-US" sz="1400" b="1" dirty="0" smtClean="0">
                <a:latin typeface="微软雅黑" pitchFamily="34" charset="-122"/>
                <a:ea typeface="微软雅黑" pitchFamily="34" charset="-122"/>
              </a:rPr>
              <a:t>学</a:t>
            </a:r>
            <a:endParaRPr lang="zh-CN" altLang="en-US" sz="1400" b="1" dirty="0">
              <a:latin typeface="微软雅黑" pitchFamily="34" charset="-122"/>
              <a:ea typeface="微软雅黑" pitchFamily="34" charset="-122"/>
            </a:endParaRPr>
          </a:p>
        </p:txBody>
      </p:sp>
      <p:sp>
        <p:nvSpPr>
          <p:cNvPr id="6" name="AutoShape 18"/>
          <p:cNvSpPr>
            <a:spLocks noChangeArrowheads="1"/>
          </p:cNvSpPr>
          <p:nvPr/>
        </p:nvSpPr>
        <p:spPr bwMode="auto">
          <a:xfrm flipH="1">
            <a:off x="2915816" y="4011910"/>
            <a:ext cx="936625" cy="576262"/>
          </a:xfrm>
          <a:prstGeom prst="flowChartMultidocument">
            <a:avLst/>
          </a:prstGeom>
          <a:solidFill>
            <a:srgbClr val="04AEDA"/>
          </a:solidFill>
          <a:ln w="9525">
            <a:solidFill>
              <a:schemeClr val="bg1"/>
            </a:solidFill>
            <a:miter lim="800000"/>
            <a:headEnd/>
            <a:tailEnd/>
          </a:ln>
          <a:effectLst>
            <a:prstShdw prst="shdw17" dist="17961" dir="2700000">
              <a:schemeClr val="bg1">
                <a:gamma/>
                <a:shade val="60000"/>
                <a:invGamma/>
              </a:schemeClr>
            </a:prstShdw>
          </a:effectLst>
        </p:spPr>
        <p:txBody>
          <a:bodyPr wrap="none" anchor="ctr"/>
          <a:lstStyle/>
          <a:p>
            <a:pPr algn="ctr">
              <a:defRPr/>
            </a:pPr>
            <a:r>
              <a:rPr lang="en-US" altLang="zh-CN" b="1">
                <a:solidFill>
                  <a:schemeClr val="bg1"/>
                </a:solidFill>
              </a:rPr>
              <a:t>6</a:t>
            </a:r>
          </a:p>
        </p:txBody>
      </p:sp>
      <p:sp>
        <p:nvSpPr>
          <p:cNvPr id="192540" name="矩形 28"/>
          <p:cNvSpPr>
            <a:spLocks noChangeArrowheads="1"/>
          </p:cNvSpPr>
          <p:nvPr/>
        </p:nvSpPr>
        <p:spPr bwMode="auto">
          <a:xfrm>
            <a:off x="3851920" y="4084638"/>
            <a:ext cx="4823768" cy="504825"/>
          </a:xfrm>
          <a:prstGeom prst="rect">
            <a:avLst/>
          </a:prstGeom>
          <a:noFill/>
          <a:ln w="19050" algn="ctr">
            <a:solidFill>
              <a:srgbClr val="04AEDA"/>
            </a:solidFill>
            <a:miter lim="800000"/>
            <a:headEnd/>
            <a:tailEnd/>
          </a:ln>
        </p:spPr>
        <p:txBody>
          <a:bodyPr anchor="ctr"/>
          <a:lstStyle/>
          <a:p>
            <a:pPr algn="ctr"/>
            <a:endParaRPr lang="zh-CN" altLang="en-US" b="1">
              <a:solidFill>
                <a:srgbClr val="04AEDA"/>
              </a:solidFill>
              <a:latin typeface="Calibri" pitchFamily="34" charset="0"/>
            </a:endParaRPr>
          </a:p>
        </p:txBody>
      </p:sp>
      <p:sp>
        <p:nvSpPr>
          <p:cNvPr id="197678" name="Rectangle 46"/>
          <p:cNvSpPr>
            <a:spLocks noChangeArrowheads="1"/>
          </p:cNvSpPr>
          <p:nvPr/>
        </p:nvSpPr>
        <p:spPr bwMode="auto">
          <a:xfrm>
            <a:off x="3851920" y="4155926"/>
            <a:ext cx="4824933"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defRPr/>
            </a:pPr>
            <a:r>
              <a:rPr lang="zh-CN" altLang="en-US" sz="1400" b="1" dirty="0" smtClean="0">
                <a:latin typeface="微软雅黑" pitchFamily="34" charset="-122"/>
                <a:ea typeface="微软雅黑" pitchFamily="34" charset="-122"/>
              </a:rPr>
              <a:t>追</a:t>
            </a:r>
            <a:r>
              <a:rPr lang="zh-CN" altLang="en-US" sz="1400" b="1" dirty="0">
                <a:latin typeface="微软雅黑" pitchFamily="34" charset="-122"/>
                <a:ea typeface="微软雅黑" pitchFamily="34" charset="-122"/>
              </a:rPr>
              <a:t>求建</a:t>
            </a:r>
            <a:r>
              <a:rPr lang="zh-CN" altLang="en-US" sz="1400" b="1" dirty="0" smtClean="0">
                <a:latin typeface="微软雅黑" pitchFamily="34" charset="-122"/>
                <a:ea typeface="微软雅黑" pitchFamily="34" charset="-122"/>
              </a:rPr>
              <a:t>立开</a:t>
            </a:r>
            <a:r>
              <a:rPr lang="zh-CN" altLang="en-US" sz="1400" b="1" dirty="0">
                <a:latin typeface="微软雅黑" pitchFamily="34" charset="-122"/>
                <a:ea typeface="微软雅黑" pitchFamily="34" charset="-122"/>
              </a:rPr>
              <a:t>明君</a:t>
            </a:r>
            <a:r>
              <a:rPr lang="zh-CN" altLang="en-US" sz="1400" b="1" dirty="0" smtClean="0">
                <a:latin typeface="微软雅黑" pitchFamily="34" charset="-122"/>
                <a:ea typeface="微软雅黑" pitchFamily="34" charset="-122"/>
              </a:rPr>
              <a:t>主（如中国的康熙皇帝）治</a:t>
            </a:r>
            <a:r>
              <a:rPr lang="zh-CN" altLang="en-US" sz="1400" b="1" dirty="0">
                <a:latin typeface="微软雅黑" pitchFamily="34" charset="-122"/>
                <a:ea typeface="微软雅黑" pitchFamily="34" charset="-122"/>
              </a:rPr>
              <a:t>理下的统一国</a:t>
            </a:r>
            <a:r>
              <a:rPr lang="zh-CN" altLang="en-US" sz="1400" b="1" dirty="0" smtClean="0">
                <a:latin typeface="微软雅黑" pitchFamily="34" charset="-122"/>
                <a:ea typeface="微软雅黑" pitchFamily="34" charset="-122"/>
              </a:rPr>
              <a:t>家</a:t>
            </a:r>
            <a:endParaRPr lang="zh-CN" altLang="en-US" sz="1400" b="1" dirty="0">
              <a:latin typeface="微软雅黑" pitchFamily="34" charset="-122"/>
              <a:ea typeface="微软雅黑" pitchFamily="34" charset="-122"/>
            </a:endParaRPr>
          </a:p>
        </p:txBody>
      </p:sp>
      <p:sp>
        <p:nvSpPr>
          <p:cNvPr id="192543" name="Rectangle 31"/>
          <p:cNvSpPr>
            <a:spLocks noChangeArrowheads="1"/>
          </p:cNvSpPr>
          <p:nvPr/>
        </p:nvSpPr>
        <p:spPr bwMode="auto">
          <a:xfrm>
            <a:off x="179388" y="4011613"/>
            <a:ext cx="2139950"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400" b="1" dirty="0">
                <a:latin typeface="微软雅黑" pitchFamily="34" charset="-122"/>
                <a:ea typeface="微软雅黑" pitchFamily="34" charset="-122"/>
              </a:rPr>
              <a:t>德国启蒙哲学家莱布尼茨</a:t>
            </a:r>
          </a:p>
        </p:txBody>
      </p:sp>
      <p:sp>
        <p:nvSpPr>
          <p:cNvPr id="32" name="矩形 31"/>
          <p:cNvSpPr/>
          <p:nvPr/>
        </p:nvSpPr>
        <p:spPr>
          <a:xfrm>
            <a:off x="107504" y="555526"/>
            <a:ext cx="4392488" cy="369332"/>
          </a:xfrm>
          <a:prstGeom prst="rect">
            <a:avLst/>
          </a:prstGeom>
        </p:spPr>
        <p:txBody>
          <a:bodyPr wrap="square">
            <a:spAutoFit/>
          </a:bodyPr>
          <a:lstStyle/>
          <a:p>
            <a:pPr>
              <a:defRPr/>
            </a:pPr>
            <a:r>
              <a:rPr lang="en-US" altLang="zh-CN" sz="1600" b="1" dirty="0" smtClean="0">
                <a:sym typeface="Wingdings"/>
              </a:rPr>
              <a:t></a:t>
            </a:r>
            <a:r>
              <a:rPr lang="zh-CN" altLang="en-US" sz="1600" b="1" dirty="0" smtClean="0">
                <a:latin typeface="微软雅黑" pitchFamily="34" charset="-122"/>
                <a:ea typeface="微软雅黑" pitchFamily="34" charset="-122"/>
              </a:rPr>
              <a:t>中国儒家文化对德国启蒙思想家的影响</a:t>
            </a:r>
            <a:r>
              <a:rPr lang="zh-CN" altLang="en-US" dirty="0" smtClean="0">
                <a:latin typeface="微软雅黑" pitchFamily="34" charset="-122"/>
                <a:ea typeface="微软雅黑" pitchFamily="34" charset="-122"/>
              </a:rPr>
              <a:t> </a:t>
            </a:r>
            <a:endParaRPr lang="zh-CN" altLang="en-US" dirty="0">
              <a:latin typeface="微软雅黑" pitchFamily="34" charset="-122"/>
              <a:ea typeface="微软雅黑" pitchFamily="34" charset="-122"/>
            </a:endParaRPr>
          </a:p>
        </p:txBody>
      </p:sp>
    </p:spTree>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sp>
        <p:nvSpPr>
          <p:cNvPr id="193538" name="13 CuadroTexto"/>
          <p:cNvSpPr txBox="1">
            <a:spLocks noChangeArrowheads="1"/>
          </p:cNvSpPr>
          <p:nvPr/>
        </p:nvSpPr>
        <p:spPr bwMode="auto">
          <a:xfrm>
            <a:off x="8250238" y="4816475"/>
            <a:ext cx="341312"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cxnSp>
        <p:nvCxnSpPr>
          <p:cNvPr id="70" name="直接连接符 69"/>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93540"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193541" name="TextBox 5"/>
          <p:cNvSpPr txBox="1">
            <a:spLocks noChangeArrowheads="1"/>
          </p:cNvSpPr>
          <p:nvPr/>
        </p:nvSpPr>
        <p:spPr bwMode="auto">
          <a:xfrm>
            <a:off x="0" y="193675"/>
            <a:ext cx="6948488" cy="1400383"/>
          </a:xfrm>
          <a:prstGeom prst="rect">
            <a:avLst/>
          </a:prstGeom>
          <a:noFill/>
          <a:ln w="9525">
            <a:noFill/>
            <a:miter lim="800000"/>
            <a:headEnd/>
            <a:tailEnd/>
          </a:ln>
        </p:spPr>
        <p:txBody>
          <a:bodyPr>
            <a:spAutoFit/>
          </a:bodyPr>
          <a:lstStyle/>
          <a:p>
            <a:pPr>
              <a:lnSpc>
                <a:spcPts val="2563"/>
              </a:lnSpc>
            </a:pPr>
            <a:r>
              <a:rPr lang="zh-CN" altLang="en-US" sz="2000" b="1" dirty="0" smtClean="0">
                <a:latin typeface="微软雅黑" pitchFamily="34" charset="-122"/>
                <a:ea typeface="微软雅黑" pitchFamily="34" charset="-122"/>
              </a:rPr>
              <a:t>   第</a:t>
            </a:r>
            <a:r>
              <a:rPr lang="zh-CN" altLang="en-US" sz="2000" b="1" dirty="0">
                <a:latin typeface="微软雅黑" pitchFamily="34" charset="-122"/>
                <a:ea typeface="微软雅黑" pitchFamily="34" charset="-122"/>
              </a:rPr>
              <a:t>五节 </a:t>
            </a:r>
            <a:r>
              <a:rPr lang="zh-CN" altLang="en-US" sz="2000" b="1" dirty="0" smtClean="0">
                <a:latin typeface="微软雅黑" pitchFamily="34" charset="-122"/>
                <a:ea typeface="微软雅黑" pitchFamily="34" charset="-122"/>
              </a:rPr>
              <a:t>  </a:t>
            </a:r>
            <a:r>
              <a:rPr lang="zh-CN" altLang="en-US" sz="2000" b="1" dirty="0">
                <a:latin typeface="微软雅黑" pitchFamily="34" charset="-122"/>
                <a:ea typeface="微软雅黑" pitchFamily="34" charset="-122"/>
              </a:rPr>
              <a:t>中学西</a:t>
            </a:r>
            <a:r>
              <a:rPr lang="zh-CN" altLang="en-US" sz="2000" b="1" dirty="0" smtClean="0">
                <a:latin typeface="微软雅黑" pitchFamily="34" charset="-122"/>
                <a:ea typeface="微软雅黑" pitchFamily="34" charset="-122"/>
              </a:rPr>
              <a:t>传   </a:t>
            </a:r>
            <a:r>
              <a:rPr lang="zh-CN" altLang="en-US" b="1" dirty="0" smtClean="0">
                <a:latin typeface="微软雅黑" pitchFamily="34" charset="-122"/>
                <a:ea typeface="微软雅黑" pitchFamily="34" charset="-122"/>
              </a:rPr>
              <a:t>一、儒家思想在欧洲的广泛传播</a:t>
            </a:r>
            <a:endParaRPr lang="zh-CN" altLang="en-US" dirty="0" smtClean="0"/>
          </a:p>
          <a:p>
            <a:pPr>
              <a:lnSpc>
                <a:spcPts val="2563"/>
              </a:lnSpc>
            </a:pPr>
            <a:endParaRPr lang="en-US" altLang="zh-CN" b="1" dirty="0">
              <a:latin typeface="微软雅黑" pitchFamily="34" charset="-122"/>
              <a:ea typeface="微软雅黑" pitchFamily="34" charset="-122"/>
            </a:endParaRPr>
          </a:p>
          <a:p>
            <a:endParaRPr lang="zh-CN" altLang="en-US" sz="2000" b="1" dirty="0"/>
          </a:p>
          <a:p>
            <a:pPr>
              <a:lnSpc>
                <a:spcPts val="2563"/>
              </a:lnSpc>
            </a:pPr>
            <a:endParaRPr lang="en-US" altLang="zh-CN" sz="1200" b="1" dirty="0">
              <a:ea typeface="微软雅黑"/>
              <a:cs typeface="微软雅黑"/>
            </a:endParaRPr>
          </a:p>
        </p:txBody>
      </p:sp>
      <p:sp>
        <p:nvSpPr>
          <p:cNvPr id="91161" name="Rectangle 25"/>
          <p:cNvSpPr>
            <a:spLocks noChangeArrowheads="1"/>
          </p:cNvSpPr>
          <p:nvPr/>
        </p:nvSpPr>
        <p:spPr bwMode="auto">
          <a:xfrm>
            <a:off x="3132138" y="3281363"/>
            <a:ext cx="2447925" cy="347662"/>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ct val="120000"/>
              </a:lnSpc>
              <a:defRPr/>
            </a:pPr>
            <a:r>
              <a:rPr lang="zh-CN" altLang="en-US" sz="1400" b="1">
                <a:latin typeface="微软雅黑" charset="-122"/>
                <a:ea typeface="微软雅黑" charset="-122"/>
              </a:rPr>
              <a:t>  </a:t>
            </a:r>
          </a:p>
        </p:txBody>
      </p:sp>
      <p:sp>
        <p:nvSpPr>
          <p:cNvPr id="91162" name="Rectangle 26"/>
          <p:cNvSpPr>
            <a:spLocks noChangeArrowheads="1"/>
          </p:cNvSpPr>
          <p:nvPr/>
        </p:nvSpPr>
        <p:spPr bwMode="auto">
          <a:xfrm>
            <a:off x="6227763" y="3370263"/>
            <a:ext cx="2520950" cy="325437"/>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ct val="110000"/>
              </a:lnSpc>
              <a:defRPr/>
            </a:pPr>
            <a:r>
              <a:rPr lang="zh-CN" altLang="en-US" sz="1400" b="1">
                <a:latin typeface="微软雅黑" charset="-122"/>
                <a:ea typeface="微软雅黑" charset="-122"/>
              </a:rPr>
              <a:t>  </a:t>
            </a:r>
          </a:p>
        </p:txBody>
      </p:sp>
      <p:pic>
        <p:nvPicPr>
          <p:cNvPr id="193547" name="Picture 31" descr="01300000329092126924939435925"/>
          <p:cNvPicPr>
            <a:picLocks noChangeAspect="1" noChangeArrowheads="1"/>
          </p:cNvPicPr>
          <p:nvPr/>
        </p:nvPicPr>
        <p:blipFill>
          <a:blip r:embed="rId2" cstate="print"/>
          <a:srcRect/>
          <a:stretch>
            <a:fillRect/>
          </a:stretch>
        </p:blipFill>
        <p:spPr bwMode="auto">
          <a:xfrm>
            <a:off x="468313" y="1924050"/>
            <a:ext cx="1992312" cy="2305050"/>
          </a:xfrm>
          <a:prstGeom prst="rect">
            <a:avLst/>
          </a:prstGeom>
          <a:noFill/>
          <a:ln w="9525">
            <a:noFill/>
            <a:miter lim="800000"/>
            <a:headEnd/>
            <a:tailEnd/>
          </a:ln>
        </p:spPr>
      </p:pic>
      <p:graphicFrame>
        <p:nvGraphicFramePr>
          <p:cNvPr id="198698" name="Group 42"/>
          <p:cNvGraphicFramePr>
            <a:graphicFrameLocks noGrp="1"/>
          </p:cNvGraphicFramePr>
          <p:nvPr/>
        </p:nvGraphicFramePr>
        <p:xfrm>
          <a:off x="2941638" y="714375"/>
          <a:ext cx="208280" cy="518160"/>
        </p:xfrm>
        <a:graphic>
          <a:graphicData uri="http://schemas.openxmlformats.org/drawingml/2006/table">
            <a:tbl>
              <a:tblPr/>
              <a:tblGrid>
                <a:gridCol w="208280"/>
              </a:tblGrid>
              <a:tr h="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CN" altLang="en-US" sz="2800" b="0" i="0" u="none" strike="noStrike" cap="none" normalizeH="0" baseline="0" smtClean="0">
                        <a:ln>
                          <a:noFill/>
                        </a:ln>
                        <a:solidFill>
                          <a:schemeClr val="tx1"/>
                        </a:solidFill>
                        <a:effectLst/>
                        <a:latin typeface="Calibri" pitchFamily="34" charset="0"/>
                        <a:ea typeface="宋体" charset="-122"/>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193550" name="Picture 2" descr="C:\Users\Administrator\Desktop\对勾.png"/>
          <p:cNvPicPr>
            <a:picLocks noChangeAspect="1" noChangeArrowheads="1"/>
          </p:cNvPicPr>
          <p:nvPr/>
        </p:nvPicPr>
        <p:blipFill>
          <a:blip r:embed="rId3" cstate="print"/>
          <a:srcRect/>
          <a:stretch>
            <a:fillRect/>
          </a:stretch>
        </p:blipFill>
        <p:spPr bwMode="auto">
          <a:xfrm>
            <a:off x="2843213" y="1995488"/>
            <a:ext cx="438150" cy="371475"/>
          </a:xfrm>
          <a:prstGeom prst="rect">
            <a:avLst/>
          </a:prstGeom>
          <a:noFill/>
          <a:ln w="9525">
            <a:noFill/>
            <a:miter lim="800000"/>
            <a:headEnd/>
            <a:tailEnd/>
          </a:ln>
        </p:spPr>
      </p:pic>
      <p:sp>
        <p:nvSpPr>
          <p:cNvPr id="3" name="矩形 8"/>
          <p:cNvSpPr/>
          <p:nvPr/>
        </p:nvSpPr>
        <p:spPr>
          <a:xfrm>
            <a:off x="2916238" y="1347788"/>
            <a:ext cx="323850" cy="32385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矩形 8"/>
          <p:cNvSpPr/>
          <p:nvPr/>
        </p:nvSpPr>
        <p:spPr>
          <a:xfrm>
            <a:off x="2916238" y="2787650"/>
            <a:ext cx="323850" cy="32385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8"/>
          <p:cNvSpPr/>
          <p:nvPr/>
        </p:nvSpPr>
        <p:spPr>
          <a:xfrm>
            <a:off x="2916238" y="2066925"/>
            <a:ext cx="323850" cy="32385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8"/>
          <p:cNvSpPr/>
          <p:nvPr/>
        </p:nvSpPr>
        <p:spPr>
          <a:xfrm>
            <a:off x="2916238" y="3651250"/>
            <a:ext cx="323850" cy="32385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93555" name="Picture 2" descr="C:\Users\Administrator\Desktop\对勾.png"/>
          <p:cNvPicPr>
            <a:picLocks noChangeAspect="1" noChangeArrowheads="1"/>
          </p:cNvPicPr>
          <p:nvPr/>
        </p:nvPicPr>
        <p:blipFill>
          <a:blip r:embed="rId3" cstate="print"/>
          <a:srcRect/>
          <a:stretch>
            <a:fillRect/>
          </a:stretch>
        </p:blipFill>
        <p:spPr bwMode="auto">
          <a:xfrm>
            <a:off x="2843213" y="1347788"/>
            <a:ext cx="438150" cy="371475"/>
          </a:xfrm>
          <a:prstGeom prst="rect">
            <a:avLst/>
          </a:prstGeom>
          <a:noFill/>
          <a:ln w="9525">
            <a:noFill/>
            <a:miter lim="800000"/>
            <a:headEnd/>
            <a:tailEnd/>
          </a:ln>
        </p:spPr>
      </p:pic>
      <p:pic>
        <p:nvPicPr>
          <p:cNvPr id="193556" name="Picture 2" descr="C:\Users\Administrator\Desktop\对勾.png"/>
          <p:cNvPicPr>
            <a:picLocks noChangeAspect="1" noChangeArrowheads="1"/>
          </p:cNvPicPr>
          <p:nvPr/>
        </p:nvPicPr>
        <p:blipFill>
          <a:blip r:embed="rId3" cstate="print"/>
          <a:srcRect/>
          <a:stretch>
            <a:fillRect/>
          </a:stretch>
        </p:blipFill>
        <p:spPr bwMode="auto">
          <a:xfrm>
            <a:off x="2843213" y="2787650"/>
            <a:ext cx="438150" cy="371475"/>
          </a:xfrm>
          <a:prstGeom prst="rect">
            <a:avLst/>
          </a:prstGeom>
          <a:noFill/>
          <a:ln w="9525">
            <a:noFill/>
            <a:miter lim="800000"/>
            <a:headEnd/>
            <a:tailEnd/>
          </a:ln>
        </p:spPr>
      </p:pic>
      <p:pic>
        <p:nvPicPr>
          <p:cNvPr id="193557" name="Picture 2" descr="C:\Users\Administrator\Desktop\对勾.png"/>
          <p:cNvPicPr>
            <a:picLocks noChangeAspect="1" noChangeArrowheads="1"/>
          </p:cNvPicPr>
          <p:nvPr/>
        </p:nvPicPr>
        <p:blipFill>
          <a:blip r:embed="rId3" cstate="print"/>
          <a:srcRect/>
          <a:stretch>
            <a:fillRect/>
          </a:stretch>
        </p:blipFill>
        <p:spPr bwMode="auto">
          <a:xfrm>
            <a:off x="2843213" y="3651250"/>
            <a:ext cx="438150" cy="371475"/>
          </a:xfrm>
          <a:prstGeom prst="rect">
            <a:avLst/>
          </a:prstGeom>
          <a:noFill/>
          <a:ln w="9525">
            <a:noFill/>
            <a:miter lim="800000"/>
            <a:headEnd/>
            <a:tailEnd/>
          </a:ln>
        </p:spPr>
      </p:pic>
      <p:cxnSp>
        <p:nvCxnSpPr>
          <p:cNvPr id="4" name="直接连接符 44"/>
          <p:cNvCxnSpPr/>
          <p:nvPr/>
        </p:nvCxnSpPr>
        <p:spPr>
          <a:xfrm>
            <a:off x="3203575" y="1708150"/>
            <a:ext cx="48244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7" name="直接连接符 44"/>
          <p:cNvCxnSpPr/>
          <p:nvPr/>
        </p:nvCxnSpPr>
        <p:spPr>
          <a:xfrm>
            <a:off x="3276600" y="2427288"/>
            <a:ext cx="48244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44"/>
          <p:cNvCxnSpPr/>
          <p:nvPr/>
        </p:nvCxnSpPr>
        <p:spPr>
          <a:xfrm>
            <a:off x="3276600" y="3148013"/>
            <a:ext cx="48244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9" name="直接连接符 44"/>
          <p:cNvCxnSpPr/>
          <p:nvPr/>
        </p:nvCxnSpPr>
        <p:spPr>
          <a:xfrm>
            <a:off x="3348038" y="4011613"/>
            <a:ext cx="4824412"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193564" name="Rectangle 28"/>
          <p:cNvSpPr>
            <a:spLocks noChangeArrowheads="1"/>
          </p:cNvSpPr>
          <p:nvPr/>
        </p:nvSpPr>
        <p:spPr bwMode="auto">
          <a:xfrm>
            <a:off x="3275856" y="1347614"/>
            <a:ext cx="5688632" cy="34881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nSpc>
                <a:spcPts val="2000"/>
              </a:lnSpc>
              <a:defRPr/>
            </a:pPr>
            <a:r>
              <a:rPr lang="zh-CN" altLang="en-US" sz="1400" b="1" dirty="0" smtClean="0">
                <a:latin typeface="微软雅黑" pitchFamily="34" charset="-122"/>
                <a:ea typeface="微软雅黑" pitchFamily="34" charset="-122"/>
              </a:rPr>
              <a:t>熟知中国务实的</a:t>
            </a:r>
            <a:r>
              <a:rPr lang="zh-CN" altLang="en-US" sz="1400" b="1" dirty="0">
                <a:latin typeface="微软雅黑" pitchFamily="34" charset="-122"/>
                <a:ea typeface="微软雅黑" pitchFamily="34" charset="-122"/>
              </a:rPr>
              <a:t>哲学家孔子</a:t>
            </a:r>
            <a:r>
              <a:rPr lang="zh-CN" altLang="en-US" sz="1400" b="1" dirty="0" smtClean="0">
                <a:latin typeface="微软雅黑" pitchFamily="34" charset="-122"/>
                <a:ea typeface="微软雅黑" pitchFamily="34" charset="-122"/>
              </a:rPr>
              <a:t>，赞</a:t>
            </a:r>
            <a:r>
              <a:rPr lang="zh-CN" altLang="en-US" sz="1400" b="1" dirty="0">
                <a:latin typeface="微软雅黑" pitchFamily="34" charset="-122"/>
                <a:ea typeface="微软雅黑" pitchFamily="34" charset="-122"/>
              </a:rPr>
              <a:t>赏中国哲学同现实政治的密切结合</a:t>
            </a:r>
          </a:p>
        </p:txBody>
      </p:sp>
      <p:sp>
        <p:nvSpPr>
          <p:cNvPr id="193565" name="Rectangle 29"/>
          <p:cNvSpPr>
            <a:spLocks noChangeArrowheads="1"/>
          </p:cNvSpPr>
          <p:nvPr/>
        </p:nvSpPr>
        <p:spPr bwMode="auto">
          <a:xfrm>
            <a:off x="3275856" y="2787774"/>
            <a:ext cx="5399856" cy="34881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nSpc>
                <a:spcPts val="2000"/>
              </a:lnSpc>
              <a:defRPr/>
            </a:pPr>
            <a:r>
              <a:rPr lang="zh-CN" altLang="en-US" sz="1400" b="1" dirty="0" smtClean="0">
                <a:latin typeface="微软雅黑" pitchFamily="34" charset="-122"/>
                <a:ea typeface="微软雅黑" pitchFamily="34" charset="-122"/>
              </a:rPr>
              <a:t>中</a:t>
            </a:r>
            <a:r>
              <a:rPr lang="zh-CN" altLang="en-US" sz="1400" b="1" dirty="0">
                <a:latin typeface="微软雅黑" pitchFamily="34" charset="-122"/>
                <a:ea typeface="微软雅黑" pitchFamily="34" charset="-122"/>
              </a:rPr>
              <a:t>国人举止适度，行事中庸</a:t>
            </a:r>
            <a:r>
              <a:rPr lang="zh-CN" altLang="en-US" sz="1400" b="1" dirty="0" smtClean="0">
                <a:latin typeface="微软雅黑" pitchFamily="34" charset="-122"/>
                <a:ea typeface="微软雅黑" pitchFamily="34" charset="-122"/>
              </a:rPr>
              <a:t>，比</a:t>
            </a:r>
            <a:r>
              <a:rPr lang="zh-CN" altLang="en-US" sz="1400" b="1" dirty="0">
                <a:latin typeface="微软雅黑" pitchFamily="34" charset="-122"/>
                <a:ea typeface="微软雅黑" pitchFamily="34" charset="-122"/>
              </a:rPr>
              <a:t>欧洲人优越</a:t>
            </a:r>
            <a:r>
              <a:rPr lang="zh-CN" altLang="en-US" sz="1400" b="1" dirty="0" smtClean="0">
                <a:latin typeface="微软雅黑" pitchFamily="34" charset="-122"/>
                <a:ea typeface="微软雅黑" pitchFamily="34" charset="-122"/>
              </a:rPr>
              <a:t>。被</a:t>
            </a:r>
            <a:r>
              <a:rPr lang="zh-CN" altLang="en-US" sz="1400" b="1" dirty="0">
                <a:latin typeface="微软雅黑" pitchFamily="34" charset="-122"/>
                <a:ea typeface="微软雅黑" pitchFamily="34" charset="-122"/>
              </a:rPr>
              <a:t>称为“魏玛的孔子</a:t>
            </a:r>
            <a:r>
              <a:rPr lang="zh-CN" altLang="en-US" sz="1400" b="1" dirty="0" smtClean="0">
                <a:latin typeface="微软雅黑" pitchFamily="34" charset="-122"/>
                <a:ea typeface="微软雅黑" pitchFamily="34" charset="-122"/>
              </a:rPr>
              <a:t>”</a:t>
            </a:r>
            <a:r>
              <a:rPr lang="zh-CN" altLang="en-US" sz="1400" b="1" dirty="0" smtClean="0"/>
              <a:t> </a:t>
            </a:r>
            <a:endParaRPr lang="zh-CN" altLang="en-US" sz="1400" b="1" dirty="0"/>
          </a:p>
        </p:txBody>
      </p:sp>
      <p:sp>
        <p:nvSpPr>
          <p:cNvPr id="193566" name="Rectangle 30"/>
          <p:cNvSpPr>
            <a:spLocks noChangeArrowheads="1"/>
          </p:cNvSpPr>
          <p:nvPr/>
        </p:nvSpPr>
        <p:spPr bwMode="auto">
          <a:xfrm>
            <a:off x="3275856" y="3651870"/>
            <a:ext cx="5327848" cy="34881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nSpc>
                <a:spcPts val="2000"/>
              </a:lnSpc>
              <a:defRPr/>
            </a:pPr>
            <a:r>
              <a:rPr lang="zh-CN" altLang="en-US" sz="1400" b="1" dirty="0">
                <a:latin typeface="微软雅黑" pitchFamily="34" charset="-122"/>
                <a:ea typeface="微软雅黑" pitchFamily="34" charset="-122"/>
              </a:rPr>
              <a:t>晚</a:t>
            </a:r>
            <a:r>
              <a:rPr lang="zh-CN" altLang="en-US" sz="1400" b="1" dirty="0" smtClean="0">
                <a:latin typeface="微软雅黑" pitchFamily="34" charset="-122"/>
                <a:ea typeface="微软雅黑" pitchFamily="34" charset="-122"/>
              </a:rPr>
              <a:t>年向往“比较明朗、比较清晰、比较合乎道德”的中国的生活</a:t>
            </a:r>
            <a:endParaRPr lang="zh-CN" altLang="en-US" sz="1400" b="1" dirty="0">
              <a:latin typeface="微软雅黑" pitchFamily="34" charset="-122"/>
              <a:ea typeface="微软雅黑" pitchFamily="34" charset="-122"/>
            </a:endParaRPr>
          </a:p>
        </p:txBody>
      </p:sp>
      <p:sp>
        <p:nvSpPr>
          <p:cNvPr id="193567" name="Rectangle 31"/>
          <p:cNvSpPr>
            <a:spLocks noChangeArrowheads="1"/>
          </p:cNvSpPr>
          <p:nvPr/>
        </p:nvSpPr>
        <p:spPr bwMode="auto">
          <a:xfrm>
            <a:off x="3275856" y="2067694"/>
            <a:ext cx="5400600" cy="34881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nSpc>
                <a:spcPts val="2000"/>
              </a:lnSpc>
              <a:defRPr/>
            </a:pPr>
            <a:r>
              <a:rPr lang="zh-CN" altLang="en-US" sz="1400" b="1" dirty="0" smtClean="0">
                <a:latin typeface="微软雅黑" pitchFamily="34" charset="-122"/>
                <a:ea typeface="微软雅黑" pitchFamily="34" charset="-122"/>
              </a:rPr>
              <a:t>孔</a:t>
            </a:r>
            <a:r>
              <a:rPr lang="zh-CN" altLang="en-US" sz="1400" b="1" dirty="0">
                <a:latin typeface="微软雅黑" pitchFamily="34" charset="-122"/>
                <a:ea typeface="微软雅黑" pitchFamily="34" charset="-122"/>
              </a:rPr>
              <a:t>子关于通过修</a:t>
            </a:r>
            <a:r>
              <a:rPr lang="zh-CN" altLang="en-US" sz="1400" b="1" dirty="0" smtClean="0">
                <a:latin typeface="微软雅黑" pitchFamily="34" charset="-122"/>
                <a:ea typeface="微软雅黑" pitchFamily="34" charset="-122"/>
              </a:rPr>
              <a:t>身促</a:t>
            </a:r>
            <a:r>
              <a:rPr lang="zh-CN" altLang="en-US" sz="1400" b="1" dirty="0">
                <a:latin typeface="微软雅黑" pitchFamily="34" charset="-122"/>
                <a:ea typeface="微软雅黑" pitchFamily="34" charset="-122"/>
              </a:rPr>
              <a:t>进自身善美发展的见解，同自己的想</a:t>
            </a:r>
            <a:r>
              <a:rPr lang="zh-CN" altLang="en-US" sz="1400" b="1" dirty="0" smtClean="0">
                <a:latin typeface="微软雅黑" pitchFamily="34" charset="-122"/>
                <a:ea typeface="微软雅黑" pitchFamily="34" charset="-122"/>
              </a:rPr>
              <a:t>法相</a:t>
            </a:r>
            <a:r>
              <a:rPr lang="zh-CN" altLang="en-US" sz="1400" b="1" dirty="0">
                <a:latin typeface="微软雅黑" pitchFamily="34" charset="-122"/>
                <a:ea typeface="微软雅黑" pitchFamily="34" charset="-122"/>
              </a:rPr>
              <a:t>近</a:t>
            </a:r>
          </a:p>
        </p:txBody>
      </p:sp>
      <p:sp>
        <p:nvSpPr>
          <p:cNvPr id="193568" name="Rectangle 32"/>
          <p:cNvSpPr>
            <a:spLocks noChangeArrowheads="1"/>
          </p:cNvSpPr>
          <p:nvPr/>
        </p:nvSpPr>
        <p:spPr bwMode="auto">
          <a:xfrm>
            <a:off x="395288" y="4227513"/>
            <a:ext cx="2027237"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600" b="1" dirty="0">
                <a:latin typeface="微软雅黑" pitchFamily="34" charset="-122"/>
                <a:ea typeface="微软雅黑" pitchFamily="34" charset="-122"/>
              </a:rPr>
              <a:t>德国启蒙文学家歌德</a:t>
            </a:r>
          </a:p>
        </p:txBody>
      </p:sp>
      <p:sp>
        <p:nvSpPr>
          <p:cNvPr id="32" name="矩形 31"/>
          <p:cNvSpPr/>
          <p:nvPr/>
        </p:nvSpPr>
        <p:spPr>
          <a:xfrm>
            <a:off x="251520" y="699542"/>
            <a:ext cx="5256584" cy="369332"/>
          </a:xfrm>
          <a:prstGeom prst="rect">
            <a:avLst/>
          </a:prstGeom>
        </p:spPr>
        <p:txBody>
          <a:bodyPr wrap="square">
            <a:spAutoFit/>
          </a:bodyPr>
          <a:lstStyle/>
          <a:p>
            <a:pPr>
              <a:defRPr/>
            </a:pPr>
            <a:r>
              <a:rPr lang="en-US" altLang="zh-CN" b="1" dirty="0" smtClean="0">
                <a:sym typeface="Wingdings"/>
              </a:rPr>
              <a:t></a:t>
            </a:r>
            <a:r>
              <a:rPr lang="zh-CN" altLang="en-US" b="1" dirty="0" smtClean="0">
                <a:latin typeface="微软雅黑" pitchFamily="34" charset="-122"/>
                <a:ea typeface="微软雅黑" pitchFamily="34" charset="-122"/>
              </a:rPr>
              <a:t>中国儒家文化对德国启蒙思想家的影响</a:t>
            </a:r>
            <a:r>
              <a:rPr lang="zh-CN" altLang="en-US" dirty="0" smtClean="0">
                <a:latin typeface="微软雅黑" pitchFamily="34" charset="-122"/>
                <a:ea typeface="微软雅黑" pitchFamily="34" charset="-122"/>
              </a:rPr>
              <a:t> </a:t>
            </a:r>
            <a:endParaRPr lang="zh-CN" altLang="en-US" dirty="0">
              <a:latin typeface="微软雅黑" pitchFamily="34" charset="-122"/>
              <a:ea typeface="微软雅黑" pitchFamily="34" charset="-122"/>
            </a:endParaRPr>
          </a:p>
        </p:txBody>
      </p:sp>
    </p:spTree>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11</a:t>
            </a:r>
            <a:endParaRPr lang="es-ES" altLang="zh-CN" sz="1200" b="1">
              <a:solidFill>
                <a:srgbClr val="04AEDA"/>
              </a:solidFill>
              <a:latin typeface="Calibri" pitchFamily="34" charset="0"/>
            </a:endParaRPr>
          </a:p>
        </p:txBody>
      </p:sp>
      <p:cxnSp>
        <p:nvCxnSpPr>
          <p:cNvPr id="36" name="直接连接符 35"/>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94563"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194564" name="内容占位符 2"/>
          <p:cNvSpPr txBox="1">
            <a:spLocks/>
          </p:cNvSpPr>
          <p:nvPr/>
        </p:nvSpPr>
        <p:spPr bwMode="auto">
          <a:xfrm>
            <a:off x="3563938" y="987425"/>
            <a:ext cx="5072062" cy="857250"/>
          </a:xfrm>
          <a:prstGeom prst="rect">
            <a:avLst/>
          </a:prstGeom>
          <a:noFill/>
          <a:ln w="9525">
            <a:noFill/>
            <a:miter lim="800000"/>
            <a:headEnd/>
            <a:tailEnd/>
          </a:ln>
        </p:spPr>
        <p:txBody>
          <a:bodyPr anchor="b"/>
          <a:lstStyle/>
          <a:p>
            <a:pPr>
              <a:lnSpc>
                <a:spcPct val="150000"/>
              </a:lnSpc>
              <a:spcBef>
                <a:spcPct val="20000"/>
              </a:spcBef>
            </a:pPr>
            <a:endParaRPr lang="en-US" altLang="zh-CN" sz="1600">
              <a:latin typeface="微软雅黑"/>
              <a:ea typeface="微软雅黑"/>
              <a:cs typeface="微软雅黑"/>
            </a:endParaRPr>
          </a:p>
        </p:txBody>
      </p:sp>
      <p:sp>
        <p:nvSpPr>
          <p:cNvPr id="24" name="矩形 23"/>
          <p:cNvSpPr/>
          <p:nvPr/>
        </p:nvSpPr>
        <p:spPr>
          <a:xfrm>
            <a:off x="4356100" y="1419225"/>
            <a:ext cx="4176713" cy="574675"/>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65" name="右大括号 64"/>
          <p:cNvSpPr/>
          <p:nvPr/>
        </p:nvSpPr>
        <p:spPr>
          <a:xfrm>
            <a:off x="2484438" y="1276350"/>
            <a:ext cx="142875" cy="2808288"/>
          </a:xfrm>
          <a:prstGeom prst="rightBrace">
            <a:avLst/>
          </a:prstGeom>
          <a:solidFill>
            <a:srgbClr val="04AEDA"/>
          </a:solidFill>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73758" name="Rectangle 30"/>
          <p:cNvSpPr>
            <a:spLocks noChangeArrowheads="1"/>
          </p:cNvSpPr>
          <p:nvPr/>
        </p:nvSpPr>
        <p:spPr bwMode="auto">
          <a:xfrm>
            <a:off x="179388" y="123825"/>
            <a:ext cx="7848600" cy="109260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ts val="2563"/>
              </a:lnSpc>
              <a:defRPr/>
            </a:pPr>
            <a:r>
              <a:rPr lang="zh-CN" altLang="en-US" sz="2000" b="1" dirty="0">
                <a:latin typeface="微软雅黑" pitchFamily="34" charset="-122"/>
                <a:ea typeface="微软雅黑" pitchFamily="34" charset="-122"/>
              </a:rPr>
              <a:t>第五节  中学西传</a:t>
            </a:r>
            <a:r>
              <a:rPr lang="zh-CN" altLang="en-US" b="1" dirty="0">
                <a:latin typeface="微软雅黑" pitchFamily="34" charset="-122"/>
                <a:ea typeface="微软雅黑" pitchFamily="34" charset="-122"/>
              </a:rPr>
              <a:t>  一、儒家思想在欧洲的广泛传播</a:t>
            </a:r>
            <a:endParaRPr lang="en-US" altLang="zh-CN" b="1" dirty="0">
              <a:latin typeface="微软雅黑" pitchFamily="34" charset="-122"/>
              <a:ea typeface="微软雅黑" pitchFamily="34" charset="-122"/>
            </a:endParaRPr>
          </a:p>
          <a:p>
            <a:pPr>
              <a:lnSpc>
                <a:spcPts val="2563"/>
              </a:lnSpc>
              <a:defRPr/>
            </a:pPr>
            <a:endParaRPr lang="en-US" altLang="zh-CN" sz="2400" dirty="0"/>
          </a:p>
          <a:p>
            <a:pPr>
              <a:lnSpc>
                <a:spcPts val="2563"/>
              </a:lnSpc>
              <a:defRPr/>
            </a:pPr>
            <a:endParaRPr lang="zh-CN" altLang="en-US" sz="2000" b="1" dirty="0"/>
          </a:p>
        </p:txBody>
      </p:sp>
      <p:sp>
        <p:nvSpPr>
          <p:cNvPr id="73759" name="Rectangle 31"/>
          <p:cNvSpPr>
            <a:spLocks noChangeArrowheads="1"/>
          </p:cNvSpPr>
          <p:nvPr/>
        </p:nvSpPr>
        <p:spPr bwMode="auto">
          <a:xfrm>
            <a:off x="323850" y="700088"/>
            <a:ext cx="18415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endParaRPr lang="zh-CN" altLang="en-US" b="1"/>
          </a:p>
        </p:txBody>
      </p:sp>
      <p:sp>
        <p:nvSpPr>
          <p:cNvPr id="194569" name="AutoShape 34"/>
          <p:cNvSpPr>
            <a:spLocks noChangeArrowheads="1"/>
          </p:cNvSpPr>
          <p:nvPr/>
        </p:nvSpPr>
        <p:spPr bwMode="auto">
          <a:xfrm>
            <a:off x="2771775" y="1347788"/>
            <a:ext cx="1152525" cy="720725"/>
          </a:xfrm>
          <a:prstGeom prst="horizontalScroll">
            <a:avLst>
              <a:gd name="adj" fmla="val 12500"/>
            </a:avLst>
          </a:prstGeom>
          <a:solidFill>
            <a:srgbClr val="04AEDA"/>
          </a:solidFill>
          <a:ln w="9525">
            <a:solidFill>
              <a:srgbClr val="04AEDA"/>
            </a:solidFill>
            <a:round/>
            <a:headEnd/>
            <a:tailEnd/>
          </a:ln>
          <a:effectLst>
            <a:prstShdw prst="shdw17" dist="17961" dir="2700000">
              <a:srgbClr val="026883"/>
            </a:prstShdw>
          </a:effectLst>
        </p:spPr>
        <p:txBody>
          <a:bodyPr wrap="none" anchor="ctr"/>
          <a:lstStyle/>
          <a:p>
            <a:pPr algn="ctr"/>
            <a:r>
              <a:rPr lang="zh-CN" altLang="en-US" sz="1600" b="1" dirty="0">
                <a:solidFill>
                  <a:schemeClr val="bg1"/>
                </a:solidFill>
                <a:latin typeface="微软雅黑" pitchFamily="34" charset="-122"/>
                <a:ea typeface="微软雅黑" pitchFamily="34" charset="-122"/>
              </a:rPr>
              <a:t>百科全书派</a:t>
            </a:r>
            <a:r>
              <a:rPr lang="zh-CN" altLang="en-US" dirty="0"/>
              <a:t> </a:t>
            </a:r>
          </a:p>
        </p:txBody>
      </p:sp>
      <p:sp>
        <p:nvSpPr>
          <p:cNvPr id="194570" name="AutoShape 35"/>
          <p:cNvSpPr>
            <a:spLocks noChangeArrowheads="1"/>
          </p:cNvSpPr>
          <p:nvPr/>
        </p:nvSpPr>
        <p:spPr bwMode="auto">
          <a:xfrm>
            <a:off x="2771775" y="2355850"/>
            <a:ext cx="1081088" cy="647700"/>
          </a:xfrm>
          <a:prstGeom prst="horizontalScroll">
            <a:avLst>
              <a:gd name="adj" fmla="val 12500"/>
            </a:avLst>
          </a:prstGeom>
          <a:solidFill>
            <a:srgbClr val="04AEDA"/>
          </a:solidFill>
          <a:ln w="9525">
            <a:solidFill>
              <a:srgbClr val="04AEDA"/>
            </a:solidFill>
            <a:round/>
            <a:headEnd/>
            <a:tailEnd/>
          </a:ln>
          <a:effectLst>
            <a:prstShdw prst="shdw17" dist="17961" dir="2700000">
              <a:srgbClr val="026883"/>
            </a:prstShdw>
          </a:effectLst>
        </p:spPr>
        <p:txBody>
          <a:bodyPr wrap="none" anchor="ctr"/>
          <a:lstStyle/>
          <a:p>
            <a:pPr algn="ctr"/>
            <a:r>
              <a:rPr lang="zh-CN" altLang="en-US" sz="1600" b="1" dirty="0">
                <a:solidFill>
                  <a:schemeClr val="bg1"/>
                </a:solidFill>
                <a:latin typeface="微软雅黑" pitchFamily="34" charset="-122"/>
                <a:ea typeface="微软雅黑" pitchFamily="34" charset="-122"/>
              </a:rPr>
              <a:t>主编</a:t>
            </a:r>
          </a:p>
        </p:txBody>
      </p:sp>
      <p:sp>
        <p:nvSpPr>
          <p:cNvPr id="73769" name="Rectangle 41"/>
          <p:cNvSpPr>
            <a:spLocks noChangeArrowheads="1"/>
          </p:cNvSpPr>
          <p:nvPr/>
        </p:nvSpPr>
        <p:spPr bwMode="auto">
          <a:xfrm>
            <a:off x="4427538" y="2500313"/>
            <a:ext cx="2374900" cy="33655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zh-CN" altLang="en-US" sz="1600" b="1" dirty="0">
                <a:latin typeface="微软雅黑" pitchFamily="34" charset="-122"/>
                <a:ea typeface="微软雅黑" pitchFamily="34" charset="-122"/>
              </a:rPr>
              <a:t>狄德罗、达朗贝尔</a:t>
            </a:r>
          </a:p>
        </p:txBody>
      </p:sp>
      <p:sp>
        <p:nvSpPr>
          <p:cNvPr id="194572" name="Line 47"/>
          <p:cNvSpPr>
            <a:spLocks noChangeShapeType="1"/>
          </p:cNvSpPr>
          <p:nvPr/>
        </p:nvSpPr>
        <p:spPr bwMode="auto">
          <a:xfrm>
            <a:off x="3924300" y="1708150"/>
            <a:ext cx="431800" cy="0"/>
          </a:xfrm>
          <a:prstGeom prst="line">
            <a:avLst/>
          </a:prstGeom>
          <a:noFill/>
          <a:ln w="9525">
            <a:solidFill>
              <a:srgbClr val="04AEDA"/>
            </a:solidFill>
            <a:round/>
            <a:headEnd/>
            <a:tailEnd type="triangle" w="med" len="med"/>
          </a:ln>
          <a:effectLst>
            <a:prstShdw prst="shdw17" dist="17961" dir="2700000">
              <a:srgbClr val="026883"/>
            </a:prstShdw>
          </a:effectLst>
        </p:spPr>
        <p:txBody>
          <a:bodyPr/>
          <a:lstStyle/>
          <a:p>
            <a:endParaRPr lang="zh-CN" altLang="en-US"/>
          </a:p>
        </p:txBody>
      </p:sp>
      <p:sp>
        <p:nvSpPr>
          <p:cNvPr id="157741" name="Rectangle 45"/>
          <p:cNvSpPr>
            <a:spLocks noChangeArrowheads="1"/>
          </p:cNvSpPr>
          <p:nvPr/>
        </p:nvSpPr>
        <p:spPr bwMode="auto">
          <a:xfrm>
            <a:off x="4356100" y="1419225"/>
            <a:ext cx="4103688" cy="61118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altLang="zh-CN" sz="1600" b="1" dirty="0">
                <a:latin typeface="微软雅黑" pitchFamily="34" charset="-122"/>
                <a:ea typeface="微软雅黑" pitchFamily="34" charset="-122"/>
              </a:rPr>
              <a:t>18</a:t>
            </a:r>
            <a:r>
              <a:rPr lang="zh-CN" altLang="en-US" sz="1600" b="1" dirty="0">
                <a:latin typeface="微软雅黑" pitchFamily="34" charset="-122"/>
                <a:ea typeface="微软雅黑" pitchFamily="34" charset="-122"/>
              </a:rPr>
              <a:t>世纪法国启蒙思想家家在编纂</a:t>
            </a:r>
            <a:r>
              <a:rPr lang="en-US" altLang="zh-CN" sz="1600" b="1" dirty="0">
                <a:latin typeface="微软雅黑" pitchFamily="34" charset="-122"/>
                <a:ea typeface="微软雅黑" pitchFamily="34" charset="-122"/>
              </a:rPr>
              <a:t>《</a:t>
            </a:r>
            <a:r>
              <a:rPr lang="zh-CN" altLang="en-US" sz="1600" b="1" dirty="0">
                <a:latin typeface="微软雅黑" pitchFamily="34" charset="-122"/>
                <a:ea typeface="微软雅黑" pitchFamily="34" charset="-122"/>
              </a:rPr>
              <a:t>百科全书</a:t>
            </a:r>
            <a:r>
              <a:rPr lang="en-US" altLang="zh-CN" sz="1600" b="1" dirty="0">
                <a:latin typeface="微软雅黑" pitchFamily="34" charset="-122"/>
                <a:ea typeface="微软雅黑" pitchFamily="34" charset="-122"/>
              </a:rPr>
              <a:t>》</a:t>
            </a:r>
            <a:r>
              <a:rPr lang="zh-CN" altLang="en-US" sz="1600" b="1" dirty="0">
                <a:latin typeface="微软雅黑" pitchFamily="34" charset="-122"/>
                <a:ea typeface="微软雅黑" pitchFamily="34" charset="-122"/>
              </a:rPr>
              <a:t>的过程中形成的派别</a:t>
            </a:r>
            <a:r>
              <a:rPr lang="zh-CN" altLang="en-US" dirty="0"/>
              <a:t> </a:t>
            </a:r>
          </a:p>
        </p:txBody>
      </p:sp>
      <p:sp>
        <p:nvSpPr>
          <p:cNvPr id="194574" name="Line 47"/>
          <p:cNvSpPr>
            <a:spLocks noChangeShapeType="1"/>
          </p:cNvSpPr>
          <p:nvPr/>
        </p:nvSpPr>
        <p:spPr bwMode="auto">
          <a:xfrm>
            <a:off x="3851275" y="2643188"/>
            <a:ext cx="504825" cy="0"/>
          </a:xfrm>
          <a:prstGeom prst="line">
            <a:avLst/>
          </a:prstGeom>
          <a:noFill/>
          <a:ln w="9525">
            <a:solidFill>
              <a:srgbClr val="04AEDA"/>
            </a:solidFill>
            <a:round/>
            <a:headEnd/>
            <a:tailEnd type="triangle" w="med" len="med"/>
          </a:ln>
          <a:effectLst>
            <a:prstShdw prst="shdw17" dist="17961" dir="2700000">
              <a:srgbClr val="026883"/>
            </a:prstShdw>
          </a:effectLst>
        </p:spPr>
        <p:txBody>
          <a:bodyPr/>
          <a:lstStyle/>
          <a:p>
            <a:endParaRPr lang="zh-CN" altLang="en-US"/>
          </a:p>
        </p:txBody>
      </p:sp>
      <p:sp>
        <p:nvSpPr>
          <p:cNvPr id="6" name="矩形 23"/>
          <p:cNvSpPr/>
          <p:nvPr/>
        </p:nvSpPr>
        <p:spPr>
          <a:xfrm>
            <a:off x="4356100" y="2355850"/>
            <a:ext cx="4176713" cy="576263"/>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157748" name="Rectangle 52"/>
          <p:cNvSpPr>
            <a:spLocks noChangeArrowheads="1"/>
          </p:cNvSpPr>
          <p:nvPr/>
        </p:nvSpPr>
        <p:spPr bwMode="auto">
          <a:xfrm>
            <a:off x="4427538" y="2859088"/>
            <a:ext cx="18415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endParaRPr lang="zh-CN" altLang="en-US" b="1"/>
          </a:p>
          <a:p>
            <a:pPr>
              <a:defRPr/>
            </a:pPr>
            <a:endParaRPr lang="zh-CN" altLang="en-US" b="1"/>
          </a:p>
        </p:txBody>
      </p:sp>
      <p:sp>
        <p:nvSpPr>
          <p:cNvPr id="157757" name="Rectangle 61"/>
          <p:cNvSpPr>
            <a:spLocks noChangeArrowheads="1"/>
          </p:cNvSpPr>
          <p:nvPr/>
        </p:nvSpPr>
        <p:spPr bwMode="auto">
          <a:xfrm>
            <a:off x="179512" y="627534"/>
            <a:ext cx="4408579"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smtClean="0">
                <a:latin typeface="微软雅黑" pitchFamily="34" charset="-122"/>
                <a:ea typeface="微软雅黑" pitchFamily="34" charset="-122"/>
                <a:sym typeface="Wingdings"/>
              </a:rPr>
              <a:t> </a:t>
            </a:r>
            <a:r>
              <a:rPr lang="zh-CN" altLang="en-US" b="1" dirty="0" smtClean="0">
                <a:latin typeface="微软雅黑" pitchFamily="34" charset="-122"/>
                <a:ea typeface="微软雅黑" pitchFamily="34" charset="-122"/>
              </a:rPr>
              <a:t>中</a:t>
            </a:r>
            <a:r>
              <a:rPr lang="zh-CN" altLang="en-US" b="1" dirty="0">
                <a:latin typeface="微软雅黑" pitchFamily="34" charset="-122"/>
                <a:ea typeface="微软雅黑" pitchFamily="34" charset="-122"/>
              </a:rPr>
              <a:t>国儒学对法国“百科全书派”的影响</a:t>
            </a:r>
          </a:p>
        </p:txBody>
      </p:sp>
      <p:pic>
        <p:nvPicPr>
          <p:cNvPr id="194578" name="Picture 9" descr="C:\Users\iamisis\Desktop\MetroStation_2.0_XiaZaiBa\metrostation_by_yankoa-d312tty\PNG\Navigation\blue\MB_0014_world1.png"/>
          <p:cNvPicPr>
            <a:picLocks noChangeAspect="1" noChangeArrowheads="1"/>
          </p:cNvPicPr>
          <p:nvPr/>
        </p:nvPicPr>
        <p:blipFill>
          <a:blip r:embed="rId3" cstate="print"/>
          <a:srcRect/>
          <a:stretch>
            <a:fillRect/>
          </a:stretch>
        </p:blipFill>
        <p:spPr bwMode="auto">
          <a:xfrm>
            <a:off x="323850" y="2355850"/>
            <a:ext cx="1800225" cy="1800225"/>
          </a:xfrm>
          <a:prstGeom prst="rect">
            <a:avLst/>
          </a:prstGeom>
          <a:noFill/>
          <a:ln w="9525">
            <a:noFill/>
            <a:miter lim="800000"/>
            <a:headEnd/>
            <a:tailEnd/>
          </a:ln>
        </p:spPr>
      </p:pic>
      <p:sp>
        <p:nvSpPr>
          <p:cNvPr id="202789" name="Rectangle 37"/>
          <p:cNvSpPr>
            <a:spLocks noChangeArrowheads="1"/>
          </p:cNvSpPr>
          <p:nvPr/>
        </p:nvSpPr>
        <p:spPr bwMode="auto">
          <a:xfrm>
            <a:off x="684213" y="2598738"/>
            <a:ext cx="1003300"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600" b="1" dirty="0">
                <a:latin typeface="微软雅黑" pitchFamily="34" charset="-122"/>
                <a:ea typeface="微软雅黑" pitchFamily="34" charset="-122"/>
              </a:rPr>
              <a:t>中国儒学</a:t>
            </a:r>
          </a:p>
        </p:txBody>
      </p:sp>
      <p:sp>
        <p:nvSpPr>
          <p:cNvPr id="202790" name="Rectangle 38"/>
          <p:cNvSpPr>
            <a:spLocks noChangeArrowheads="1"/>
          </p:cNvSpPr>
          <p:nvPr/>
        </p:nvSpPr>
        <p:spPr bwMode="auto">
          <a:xfrm>
            <a:off x="468313" y="3459163"/>
            <a:ext cx="1632178" cy="33855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600" b="1" dirty="0">
                <a:latin typeface="微软雅黑" pitchFamily="34" charset="-122"/>
                <a:ea typeface="微软雅黑" pitchFamily="34" charset="-122"/>
              </a:rPr>
              <a:t>“百科全书派”</a:t>
            </a:r>
          </a:p>
        </p:txBody>
      </p:sp>
      <p:sp>
        <p:nvSpPr>
          <p:cNvPr id="194581" name="AutoShape 35"/>
          <p:cNvSpPr>
            <a:spLocks noChangeArrowheads="1"/>
          </p:cNvSpPr>
          <p:nvPr/>
        </p:nvSpPr>
        <p:spPr bwMode="auto">
          <a:xfrm>
            <a:off x="2771775" y="3292475"/>
            <a:ext cx="1081088" cy="647700"/>
          </a:xfrm>
          <a:prstGeom prst="horizontalScroll">
            <a:avLst>
              <a:gd name="adj" fmla="val 12500"/>
            </a:avLst>
          </a:prstGeom>
          <a:solidFill>
            <a:srgbClr val="04AEDA"/>
          </a:solidFill>
          <a:ln w="9525">
            <a:solidFill>
              <a:srgbClr val="04AEDA"/>
            </a:solidFill>
            <a:round/>
            <a:headEnd/>
            <a:tailEnd/>
          </a:ln>
          <a:effectLst>
            <a:prstShdw prst="shdw17" dist="17961" dir="2700000">
              <a:srgbClr val="026883"/>
            </a:prstShdw>
          </a:effectLst>
        </p:spPr>
        <p:txBody>
          <a:bodyPr wrap="none" anchor="ctr"/>
          <a:lstStyle/>
          <a:p>
            <a:pPr algn="ctr"/>
            <a:r>
              <a:rPr lang="zh-CN" altLang="en-US" sz="1600" b="1" dirty="0">
                <a:solidFill>
                  <a:schemeClr val="bg1"/>
                </a:solidFill>
                <a:latin typeface="微软雅黑" pitchFamily="34" charset="-122"/>
                <a:ea typeface="微软雅黑" pitchFamily="34" charset="-122"/>
              </a:rPr>
              <a:t>成员</a:t>
            </a:r>
          </a:p>
        </p:txBody>
      </p:sp>
      <p:sp>
        <p:nvSpPr>
          <p:cNvPr id="194582" name="Line 47"/>
          <p:cNvSpPr>
            <a:spLocks noChangeShapeType="1"/>
          </p:cNvSpPr>
          <p:nvPr/>
        </p:nvSpPr>
        <p:spPr bwMode="auto">
          <a:xfrm>
            <a:off x="3851275" y="3651250"/>
            <a:ext cx="504825" cy="0"/>
          </a:xfrm>
          <a:prstGeom prst="line">
            <a:avLst/>
          </a:prstGeom>
          <a:noFill/>
          <a:ln w="9525">
            <a:solidFill>
              <a:srgbClr val="04AEDA"/>
            </a:solidFill>
            <a:round/>
            <a:headEnd/>
            <a:tailEnd type="triangle" w="med" len="med"/>
          </a:ln>
          <a:effectLst>
            <a:prstShdw prst="shdw17" dist="17961" dir="2700000">
              <a:srgbClr val="026883"/>
            </a:prstShdw>
          </a:effectLst>
        </p:spPr>
        <p:txBody>
          <a:bodyPr/>
          <a:lstStyle/>
          <a:p>
            <a:endParaRPr lang="zh-CN" altLang="en-US"/>
          </a:p>
        </p:txBody>
      </p:sp>
      <p:sp>
        <p:nvSpPr>
          <p:cNvPr id="2" name="矩形 23"/>
          <p:cNvSpPr/>
          <p:nvPr/>
        </p:nvSpPr>
        <p:spPr>
          <a:xfrm>
            <a:off x="4356100" y="3363913"/>
            <a:ext cx="4175125" cy="576262"/>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202794" name="Rectangle 42"/>
          <p:cNvSpPr>
            <a:spLocks noChangeArrowheads="1"/>
          </p:cNvSpPr>
          <p:nvPr/>
        </p:nvSpPr>
        <p:spPr bwMode="auto">
          <a:xfrm>
            <a:off x="4284663" y="3363913"/>
            <a:ext cx="4248150" cy="581025"/>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zh-CN" altLang="en-US" sz="1600" b="1" dirty="0"/>
              <a:t>  </a:t>
            </a:r>
            <a:r>
              <a:rPr lang="zh-CN" altLang="en-US" sz="1600" b="1" dirty="0">
                <a:latin typeface="微软雅黑" pitchFamily="34" charset="-122"/>
                <a:ea typeface="微软雅黑" pitchFamily="34" charset="-122"/>
              </a:rPr>
              <a:t>爱尔维修、霍尔巴赫、孟德斯鸠、魁奈、</a:t>
            </a:r>
          </a:p>
          <a:p>
            <a:pPr>
              <a:defRPr/>
            </a:pPr>
            <a:r>
              <a:rPr lang="zh-CN" altLang="en-US" sz="1600" b="1" dirty="0">
                <a:latin typeface="微软雅黑" pitchFamily="34" charset="-122"/>
                <a:ea typeface="微软雅黑" pitchFamily="34" charset="-122"/>
              </a:rPr>
              <a:t>  杜尔哥、伏尔泰、卢梭、波维尔等 </a:t>
            </a:r>
          </a:p>
        </p:txBody>
      </p:sp>
    </p:spTree>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sp>
        <p:nvSpPr>
          <p:cNvPr id="196610" name="13 CuadroTexto"/>
          <p:cNvSpPr txBox="1">
            <a:spLocks noChangeArrowheads="1"/>
          </p:cNvSpPr>
          <p:nvPr/>
        </p:nvSpPr>
        <p:spPr bwMode="auto">
          <a:xfrm>
            <a:off x="8250238" y="4816475"/>
            <a:ext cx="341312"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cxnSp>
        <p:nvCxnSpPr>
          <p:cNvPr id="70" name="直接连接符 69"/>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96612"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196613" name="TextBox 5"/>
          <p:cNvSpPr txBox="1">
            <a:spLocks noChangeArrowheads="1"/>
          </p:cNvSpPr>
          <p:nvPr/>
        </p:nvSpPr>
        <p:spPr bwMode="auto">
          <a:xfrm>
            <a:off x="0" y="195263"/>
            <a:ext cx="3276600" cy="722312"/>
          </a:xfrm>
          <a:prstGeom prst="rect">
            <a:avLst/>
          </a:prstGeom>
          <a:noFill/>
          <a:ln w="9525">
            <a:noFill/>
            <a:miter lim="800000"/>
            <a:headEnd/>
            <a:tailEnd/>
          </a:ln>
        </p:spPr>
        <p:txBody>
          <a:bodyPr>
            <a:spAutoFit/>
          </a:bodyPr>
          <a:lstStyle/>
          <a:p>
            <a:endParaRPr lang="zh-CN" altLang="en-US" sz="2000" b="1"/>
          </a:p>
          <a:p>
            <a:pPr>
              <a:lnSpc>
                <a:spcPts val="2563"/>
              </a:lnSpc>
            </a:pPr>
            <a:endParaRPr lang="en-US" altLang="zh-CN" sz="1200" b="1">
              <a:ea typeface="微软雅黑"/>
              <a:cs typeface="微软雅黑"/>
            </a:endParaRPr>
          </a:p>
        </p:txBody>
      </p:sp>
      <p:sp>
        <p:nvSpPr>
          <p:cNvPr id="3" name="矩形 3"/>
          <p:cNvSpPr/>
          <p:nvPr/>
        </p:nvSpPr>
        <p:spPr>
          <a:xfrm>
            <a:off x="539750" y="1779588"/>
            <a:ext cx="2447925" cy="504825"/>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000"/>
              </a:lnSpc>
              <a:defRPr/>
            </a:pPr>
            <a:endParaRPr lang="zh-CN" altLang="en-US" sz="1200">
              <a:solidFill>
                <a:schemeClr val="tx1"/>
              </a:solidFill>
              <a:latin typeface="Arial" charset="0"/>
            </a:endParaRPr>
          </a:p>
        </p:txBody>
      </p:sp>
      <p:sp>
        <p:nvSpPr>
          <p:cNvPr id="196615" name="AutoShape 20"/>
          <p:cNvSpPr>
            <a:spLocks noChangeArrowheads="1"/>
          </p:cNvSpPr>
          <p:nvPr/>
        </p:nvSpPr>
        <p:spPr bwMode="auto">
          <a:xfrm>
            <a:off x="2195513" y="771525"/>
            <a:ext cx="4681537" cy="503238"/>
          </a:xfrm>
          <a:prstGeom prst="bevel">
            <a:avLst>
              <a:gd name="adj" fmla="val 12500"/>
            </a:avLst>
          </a:prstGeom>
          <a:solidFill>
            <a:srgbClr val="09BFFF"/>
          </a:solidFill>
          <a:ln w="9525">
            <a:noFill/>
            <a:miter lim="800000"/>
            <a:headEnd/>
            <a:tailEnd/>
          </a:ln>
          <a:effectLst>
            <a:prstShdw prst="shdw17" dist="17961" dir="2700000">
              <a:srgbClr val="057399"/>
            </a:prstShdw>
          </a:effectLst>
        </p:spPr>
        <p:txBody>
          <a:bodyPr wrap="none" anchor="ctr"/>
          <a:lstStyle/>
          <a:p>
            <a:endParaRPr lang="zh-CN" altLang="en-US"/>
          </a:p>
        </p:txBody>
      </p:sp>
      <p:sp>
        <p:nvSpPr>
          <p:cNvPr id="2" name="矩形 64"/>
          <p:cNvSpPr/>
          <p:nvPr/>
        </p:nvSpPr>
        <p:spPr>
          <a:xfrm>
            <a:off x="539750" y="1851025"/>
            <a:ext cx="2447925" cy="2592388"/>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91161" name="Rectangle 25"/>
          <p:cNvSpPr>
            <a:spLocks noChangeArrowheads="1"/>
          </p:cNvSpPr>
          <p:nvPr/>
        </p:nvSpPr>
        <p:spPr bwMode="auto">
          <a:xfrm>
            <a:off x="3132138" y="3281363"/>
            <a:ext cx="2447925" cy="347662"/>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ct val="120000"/>
              </a:lnSpc>
              <a:defRPr/>
            </a:pPr>
            <a:r>
              <a:rPr lang="zh-CN" altLang="en-US" sz="1400" b="1">
                <a:latin typeface="微软雅黑" charset="-122"/>
                <a:ea typeface="微软雅黑" charset="-122"/>
              </a:rPr>
              <a:t>  </a:t>
            </a:r>
          </a:p>
        </p:txBody>
      </p:sp>
      <p:sp>
        <p:nvSpPr>
          <p:cNvPr id="91162" name="Rectangle 26"/>
          <p:cNvSpPr>
            <a:spLocks noChangeArrowheads="1"/>
          </p:cNvSpPr>
          <p:nvPr/>
        </p:nvSpPr>
        <p:spPr bwMode="auto">
          <a:xfrm>
            <a:off x="6227763" y="3370263"/>
            <a:ext cx="2520950" cy="325437"/>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ct val="110000"/>
              </a:lnSpc>
              <a:defRPr/>
            </a:pPr>
            <a:r>
              <a:rPr lang="zh-CN" altLang="en-US" sz="1400" b="1">
                <a:latin typeface="微软雅黑" charset="-122"/>
                <a:ea typeface="微软雅黑" charset="-122"/>
              </a:rPr>
              <a:t>  </a:t>
            </a:r>
          </a:p>
        </p:txBody>
      </p:sp>
      <p:sp>
        <p:nvSpPr>
          <p:cNvPr id="196619" name="Line 27"/>
          <p:cNvSpPr>
            <a:spLocks noChangeShapeType="1"/>
          </p:cNvSpPr>
          <p:nvPr/>
        </p:nvSpPr>
        <p:spPr bwMode="auto">
          <a:xfrm flipH="1">
            <a:off x="1692275" y="1276350"/>
            <a:ext cx="2735263" cy="501650"/>
          </a:xfrm>
          <a:prstGeom prst="line">
            <a:avLst/>
          </a:prstGeom>
          <a:noFill/>
          <a:ln w="9525">
            <a:solidFill>
              <a:srgbClr val="33CCFF"/>
            </a:solidFill>
            <a:round/>
            <a:headEnd/>
            <a:tailEnd type="triangle" w="med" len="med"/>
          </a:ln>
          <a:effectLst>
            <a:prstShdw prst="shdw17" dist="17961" dir="2700000">
              <a:srgbClr val="1F7A99"/>
            </a:prstShdw>
          </a:effectLst>
        </p:spPr>
        <p:txBody>
          <a:bodyPr/>
          <a:lstStyle/>
          <a:p>
            <a:endParaRPr lang="zh-CN" altLang="en-US"/>
          </a:p>
        </p:txBody>
      </p:sp>
      <p:sp>
        <p:nvSpPr>
          <p:cNvPr id="196620" name="Line 28"/>
          <p:cNvSpPr>
            <a:spLocks noChangeShapeType="1"/>
          </p:cNvSpPr>
          <p:nvPr/>
        </p:nvSpPr>
        <p:spPr bwMode="auto">
          <a:xfrm>
            <a:off x="4427538" y="1276350"/>
            <a:ext cx="2952750" cy="503238"/>
          </a:xfrm>
          <a:prstGeom prst="line">
            <a:avLst/>
          </a:prstGeom>
          <a:noFill/>
          <a:ln w="9525">
            <a:solidFill>
              <a:srgbClr val="33CCFF"/>
            </a:solidFill>
            <a:round/>
            <a:headEnd/>
            <a:tailEnd type="triangle" w="med" len="med"/>
          </a:ln>
          <a:effectLst>
            <a:prstShdw prst="shdw17" dist="17961" dir="2700000">
              <a:srgbClr val="1F7A99"/>
            </a:prstShdw>
          </a:effectLst>
        </p:spPr>
        <p:txBody>
          <a:bodyPr/>
          <a:lstStyle/>
          <a:p>
            <a:endParaRPr lang="zh-CN" altLang="en-US"/>
          </a:p>
        </p:txBody>
      </p:sp>
      <p:sp>
        <p:nvSpPr>
          <p:cNvPr id="161813" name="Rectangle 21"/>
          <p:cNvSpPr>
            <a:spLocks noChangeArrowheads="1"/>
          </p:cNvSpPr>
          <p:nvPr/>
        </p:nvSpPr>
        <p:spPr bwMode="auto">
          <a:xfrm>
            <a:off x="2555875" y="842963"/>
            <a:ext cx="4097338"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zh-CN" altLang="en-US" b="1">
                <a:solidFill>
                  <a:schemeClr val="bg1"/>
                </a:solidFill>
                <a:latin typeface="微软雅黑" charset="-122"/>
                <a:ea typeface="微软雅黑" charset="-122"/>
              </a:rPr>
              <a:t>中国儒学对“百科全书派”的主要影响</a:t>
            </a:r>
          </a:p>
        </p:txBody>
      </p:sp>
      <p:sp>
        <p:nvSpPr>
          <p:cNvPr id="4" name="矩形 64"/>
          <p:cNvSpPr/>
          <p:nvPr/>
        </p:nvSpPr>
        <p:spPr>
          <a:xfrm>
            <a:off x="3348038" y="1851025"/>
            <a:ext cx="2447925" cy="2574925"/>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5" name="矩形 64"/>
          <p:cNvSpPr/>
          <p:nvPr/>
        </p:nvSpPr>
        <p:spPr>
          <a:xfrm>
            <a:off x="6156325" y="1851025"/>
            <a:ext cx="2519363" cy="2574925"/>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6" name="矩形 3"/>
          <p:cNvSpPr/>
          <p:nvPr/>
        </p:nvSpPr>
        <p:spPr>
          <a:xfrm>
            <a:off x="3348038" y="1779588"/>
            <a:ext cx="2447925" cy="504825"/>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600"/>
              </a:lnSpc>
              <a:defRPr/>
            </a:pPr>
            <a:r>
              <a:rPr lang="zh-CN" altLang="en-US" sz="1400" b="1" dirty="0">
                <a:solidFill>
                  <a:schemeClr val="bg1"/>
                </a:solidFill>
                <a:latin typeface="微软雅黑" pitchFamily="34" charset="-122"/>
                <a:ea typeface="微软雅黑" pitchFamily="34" charset="-122"/>
              </a:rPr>
              <a:t>崇尚中国儒学</a:t>
            </a:r>
          </a:p>
          <a:p>
            <a:pPr algn="ctr">
              <a:lnSpc>
                <a:spcPts val="1600"/>
              </a:lnSpc>
              <a:defRPr/>
            </a:pPr>
            <a:r>
              <a:rPr lang="zh-CN" altLang="en-US" sz="1400" b="1" dirty="0">
                <a:solidFill>
                  <a:schemeClr val="bg1"/>
                </a:solidFill>
                <a:latin typeface="微软雅黑" pitchFamily="34" charset="-122"/>
                <a:ea typeface="微软雅黑" pitchFamily="34" charset="-122"/>
              </a:rPr>
              <a:t>反对基督教神学</a:t>
            </a:r>
            <a:r>
              <a:rPr lang="zh-CN" altLang="en-US" sz="1600" b="1" dirty="0">
                <a:solidFill>
                  <a:schemeClr val="bg1"/>
                </a:solidFill>
                <a:latin typeface="微软雅黑" pitchFamily="34" charset="-122"/>
                <a:ea typeface="微软雅黑" pitchFamily="34" charset="-122"/>
              </a:rPr>
              <a:t> </a:t>
            </a:r>
          </a:p>
        </p:txBody>
      </p:sp>
      <p:sp>
        <p:nvSpPr>
          <p:cNvPr id="7" name="矩形 3"/>
          <p:cNvSpPr/>
          <p:nvPr/>
        </p:nvSpPr>
        <p:spPr>
          <a:xfrm>
            <a:off x="6156325" y="1779588"/>
            <a:ext cx="2519363" cy="504825"/>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600"/>
              </a:lnSpc>
              <a:defRPr/>
            </a:pPr>
            <a:r>
              <a:rPr lang="zh-CN" altLang="en-US" sz="1400" b="1" dirty="0">
                <a:solidFill>
                  <a:schemeClr val="bg1"/>
                </a:solidFill>
                <a:latin typeface="微软雅黑" pitchFamily="34" charset="-122"/>
                <a:ea typeface="微软雅黑" pitchFamily="34" charset="-122"/>
              </a:rPr>
              <a:t>赞同中国儒学的伦理政治观点反对封建君主专制制度</a:t>
            </a:r>
            <a:r>
              <a:rPr lang="zh-CN" altLang="en-US" sz="1600" b="1" dirty="0">
                <a:solidFill>
                  <a:schemeClr val="bg1"/>
                </a:solidFill>
                <a:latin typeface="微软雅黑" pitchFamily="34" charset="-122"/>
                <a:ea typeface="微软雅黑" pitchFamily="34" charset="-122"/>
              </a:rPr>
              <a:t> </a:t>
            </a:r>
          </a:p>
        </p:txBody>
      </p:sp>
      <p:sp>
        <p:nvSpPr>
          <p:cNvPr id="196626" name="Line 28"/>
          <p:cNvSpPr>
            <a:spLocks noChangeShapeType="1"/>
          </p:cNvSpPr>
          <p:nvPr/>
        </p:nvSpPr>
        <p:spPr bwMode="auto">
          <a:xfrm>
            <a:off x="4427538" y="1276350"/>
            <a:ext cx="0" cy="501650"/>
          </a:xfrm>
          <a:prstGeom prst="line">
            <a:avLst/>
          </a:prstGeom>
          <a:noFill/>
          <a:ln w="9525">
            <a:solidFill>
              <a:srgbClr val="33CCFF"/>
            </a:solidFill>
            <a:round/>
            <a:headEnd/>
            <a:tailEnd type="triangle" w="med" len="med"/>
          </a:ln>
          <a:effectLst>
            <a:prstShdw prst="shdw17" dist="17961" dir="2700000">
              <a:srgbClr val="1F7A99"/>
            </a:prstShdw>
          </a:effectLst>
        </p:spPr>
        <p:txBody>
          <a:bodyPr/>
          <a:lstStyle/>
          <a:p>
            <a:endParaRPr lang="zh-CN" altLang="en-US"/>
          </a:p>
        </p:txBody>
      </p:sp>
      <p:sp>
        <p:nvSpPr>
          <p:cNvPr id="161819" name="Rectangle 27"/>
          <p:cNvSpPr>
            <a:spLocks noChangeArrowheads="1"/>
          </p:cNvSpPr>
          <p:nvPr/>
        </p:nvSpPr>
        <p:spPr bwMode="auto">
          <a:xfrm>
            <a:off x="611188" y="1924050"/>
            <a:ext cx="2376487" cy="2698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342900" indent="-342900" algn="ctr">
              <a:lnSpc>
                <a:spcPts val="1400"/>
              </a:lnSpc>
              <a:defRPr/>
            </a:pPr>
            <a:r>
              <a:rPr lang="zh-CN" altLang="en-US" sz="1400" b="1" dirty="0">
                <a:solidFill>
                  <a:schemeClr val="bg1"/>
                </a:solidFill>
                <a:latin typeface="微软雅黑" pitchFamily="34" charset="-122"/>
                <a:ea typeface="微软雅黑" pitchFamily="34" charset="-122"/>
              </a:rPr>
              <a:t>高度赞扬中华文明</a:t>
            </a:r>
          </a:p>
        </p:txBody>
      </p:sp>
      <p:sp>
        <p:nvSpPr>
          <p:cNvPr id="161820" name="Rectangle 28"/>
          <p:cNvSpPr>
            <a:spLocks noChangeArrowheads="1"/>
          </p:cNvSpPr>
          <p:nvPr/>
        </p:nvSpPr>
        <p:spPr bwMode="auto">
          <a:xfrm>
            <a:off x="539750" y="2319457"/>
            <a:ext cx="2519363" cy="1860189"/>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nSpc>
                <a:spcPts val="2000"/>
              </a:lnSpc>
              <a:buFont typeface="Wingdings" pitchFamily="2" charset="2"/>
              <a:buChar char="Ø"/>
              <a:defRPr/>
            </a:pPr>
            <a:r>
              <a:rPr lang="zh-CN" altLang="en-US" sz="1200" b="1" dirty="0">
                <a:latin typeface="微软雅黑" pitchFamily="34" charset="-122"/>
                <a:ea typeface="微软雅黑" pitchFamily="34" charset="-122"/>
              </a:rPr>
              <a:t>伏尔</a:t>
            </a:r>
            <a:r>
              <a:rPr lang="zh-CN" altLang="en-US" sz="1200" b="1" dirty="0" smtClean="0">
                <a:latin typeface="微软雅黑" pitchFamily="34" charset="-122"/>
                <a:ea typeface="微软雅黑" pitchFamily="34" charset="-122"/>
              </a:rPr>
              <a:t>泰：中国是</a:t>
            </a:r>
            <a:r>
              <a:rPr lang="zh-CN" altLang="en-US" sz="1200" b="1" dirty="0">
                <a:latin typeface="微软雅黑" pitchFamily="34" charset="-122"/>
                <a:ea typeface="微软雅黑" pitchFamily="34" charset="-122"/>
              </a:rPr>
              <a:t>举</a:t>
            </a:r>
            <a:r>
              <a:rPr lang="zh-CN" altLang="en-US" sz="1200" b="1" dirty="0" smtClean="0">
                <a:latin typeface="微软雅黑" pitchFamily="34" charset="-122"/>
                <a:ea typeface="微软雅黑" pitchFamily="34" charset="-122"/>
              </a:rPr>
              <a:t>世最</a:t>
            </a:r>
            <a:r>
              <a:rPr lang="zh-CN" altLang="en-US" sz="1200" b="1" dirty="0">
                <a:latin typeface="微软雅黑" pitchFamily="34" charset="-122"/>
                <a:ea typeface="微软雅黑" pitchFamily="34" charset="-122"/>
              </a:rPr>
              <a:t>古老、最广大、人口最多、治理最好的国</a:t>
            </a:r>
            <a:r>
              <a:rPr lang="zh-CN" altLang="en-US" sz="1200" b="1" dirty="0" smtClean="0">
                <a:latin typeface="微软雅黑" pitchFamily="34" charset="-122"/>
                <a:ea typeface="微软雅黑" pitchFamily="34" charset="-122"/>
              </a:rPr>
              <a:t>家；人</a:t>
            </a:r>
            <a:r>
              <a:rPr lang="zh-CN" altLang="en-US" sz="1200" b="1" dirty="0">
                <a:latin typeface="微软雅黑" pitchFamily="34" charset="-122"/>
                <a:ea typeface="微软雅黑" pitchFamily="34" charset="-122"/>
              </a:rPr>
              <a:t>类文明、科学技术的发展历史，都是从中国肇始</a:t>
            </a:r>
            <a:r>
              <a:rPr lang="zh-CN" altLang="en-US" sz="1200" b="1" dirty="0" smtClean="0">
                <a:latin typeface="微软雅黑" pitchFamily="34" charset="-122"/>
                <a:ea typeface="微软雅黑" pitchFamily="34" charset="-122"/>
              </a:rPr>
              <a:t>，且长</a:t>
            </a:r>
            <a:r>
              <a:rPr lang="zh-CN" altLang="en-US" sz="1200" b="1" dirty="0">
                <a:latin typeface="微软雅黑" pitchFamily="34" charset="-122"/>
                <a:ea typeface="微软雅黑" pitchFamily="34" charset="-122"/>
              </a:rPr>
              <a:t>期遥遥领先</a:t>
            </a:r>
            <a:r>
              <a:rPr lang="zh-CN" altLang="en-US" sz="1200" b="1" dirty="0" smtClean="0">
                <a:latin typeface="微软雅黑" pitchFamily="34" charset="-122"/>
                <a:ea typeface="微软雅黑" pitchFamily="34" charset="-122"/>
              </a:rPr>
              <a:t>；中</a:t>
            </a:r>
            <a:r>
              <a:rPr lang="zh-CN" altLang="en-US" sz="1200" b="1" dirty="0">
                <a:latin typeface="微软雅黑" pitchFamily="34" charset="-122"/>
                <a:ea typeface="微软雅黑" pitchFamily="34" charset="-122"/>
              </a:rPr>
              <a:t>国的历史记载合乎理性</a:t>
            </a:r>
          </a:p>
          <a:p>
            <a:pPr>
              <a:lnSpc>
                <a:spcPts val="2000"/>
              </a:lnSpc>
              <a:buFont typeface="Wingdings" pitchFamily="2" charset="2"/>
              <a:buChar char="Ø"/>
              <a:defRPr/>
            </a:pPr>
            <a:r>
              <a:rPr lang="zh-CN" altLang="en-US" sz="1200" b="1" dirty="0">
                <a:latin typeface="微软雅黑" pitchFamily="34" charset="-122"/>
                <a:ea typeface="微软雅黑" pitchFamily="34" charset="-122"/>
              </a:rPr>
              <a:t>孟德斯</a:t>
            </a:r>
            <a:r>
              <a:rPr lang="zh-CN" altLang="en-US" sz="1200" b="1" dirty="0" smtClean="0">
                <a:latin typeface="微软雅黑" pitchFamily="34" charset="-122"/>
                <a:ea typeface="微软雅黑" pitchFamily="34" charset="-122"/>
              </a:rPr>
              <a:t>鸠：</a:t>
            </a:r>
            <a:r>
              <a:rPr lang="zh-CN" altLang="en-US" sz="1200" b="1" dirty="0">
                <a:latin typeface="微软雅黑" pitchFamily="34" charset="-122"/>
                <a:ea typeface="微软雅黑" pitchFamily="34" charset="-122"/>
              </a:rPr>
              <a:t>中国文化是世界上并存的许多民族文化之</a:t>
            </a:r>
            <a:r>
              <a:rPr lang="zh-CN" altLang="en-US" sz="1200" b="1" dirty="0" smtClean="0">
                <a:latin typeface="微软雅黑" pitchFamily="34" charset="-122"/>
                <a:ea typeface="微软雅黑" pitchFamily="34" charset="-122"/>
              </a:rPr>
              <a:t>一</a:t>
            </a:r>
            <a:endParaRPr lang="zh-CN" altLang="en-US" sz="1200" b="1" dirty="0">
              <a:latin typeface="微软雅黑" pitchFamily="34" charset="-122"/>
              <a:ea typeface="微软雅黑" pitchFamily="34" charset="-122"/>
            </a:endParaRPr>
          </a:p>
        </p:txBody>
      </p:sp>
      <p:sp>
        <p:nvSpPr>
          <p:cNvPr id="161821" name="Rectangle 29"/>
          <p:cNvSpPr>
            <a:spLocks noChangeArrowheads="1"/>
          </p:cNvSpPr>
          <p:nvPr/>
        </p:nvSpPr>
        <p:spPr bwMode="auto">
          <a:xfrm>
            <a:off x="3276601" y="2284413"/>
            <a:ext cx="2519536" cy="2347309"/>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nSpc>
                <a:spcPts val="1600"/>
              </a:lnSpc>
              <a:defRPr/>
            </a:pPr>
            <a:r>
              <a:rPr lang="zh-CN" altLang="en-US" sz="1200" b="1" dirty="0" smtClean="0">
                <a:latin typeface="微软雅黑" pitchFamily="34" charset="-122"/>
                <a:ea typeface="微软雅黑" pitchFamily="34" charset="-122"/>
              </a:rPr>
              <a:t>   伏</a:t>
            </a:r>
            <a:r>
              <a:rPr lang="zh-CN" altLang="en-US" sz="1200" b="1" dirty="0">
                <a:latin typeface="微软雅黑" pitchFamily="34" charset="-122"/>
                <a:ea typeface="微软雅黑" pitchFamily="34" charset="-122"/>
              </a:rPr>
              <a:t>尔</a:t>
            </a:r>
            <a:r>
              <a:rPr lang="zh-CN" altLang="en-US" sz="1200" b="1" dirty="0" smtClean="0">
                <a:latin typeface="微软雅黑" pitchFamily="34" charset="-122"/>
                <a:ea typeface="微软雅黑" pitchFamily="34" charset="-122"/>
              </a:rPr>
              <a:t>泰：</a:t>
            </a:r>
            <a:endParaRPr lang="en-US" altLang="zh-CN" sz="1200" b="1" dirty="0" smtClean="0">
              <a:latin typeface="微软雅黑" pitchFamily="34" charset="-122"/>
              <a:ea typeface="微软雅黑" pitchFamily="34" charset="-122"/>
            </a:endParaRPr>
          </a:p>
          <a:p>
            <a:pPr>
              <a:lnSpc>
                <a:spcPts val="1600"/>
              </a:lnSpc>
              <a:buFont typeface="Wingdings" pitchFamily="2" charset="2"/>
              <a:buChar char="Ø"/>
              <a:defRPr/>
            </a:pPr>
            <a:r>
              <a:rPr lang="zh-CN" altLang="en-US" sz="1200" b="1" dirty="0" smtClean="0">
                <a:latin typeface="微软雅黑" pitchFamily="34" charset="-122"/>
                <a:ea typeface="微软雅黑" pitchFamily="34" charset="-122"/>
              </a:rPr>
              <a:t>中</a:t>
            </a:r>
            <a:r>
              <a:rPr lang="zh-CN" altLang="en-US" sz="1200" b="1" dirty="0">
                <a:latin typeface="微软雅黑" pitchFamily="34" charset="-122"/>
                <a:ea typeface="微软雅黑" pitchFamily="34" charset="-122"/>
              </a:rPr>
              <a:t>国人敬天</a:t>
            </a:r>
            <a:r>
              <a:rPr lang="zh-CN" altLang="en-US" sz="1200" b="1" dirty="0" smtClean="0">
                <a:latin typeface="微软雅黑" pitchFamily="34" charset="-122"/>
                <a:ea typeface="微软雅黑" pitchFamily="34" charset="-122"/>
              </a:rPr>
              <a:t>，“</a:t>
            </a:r>
            <a:r>
              <a:rPr lang="zh-CN" altLang="en-US" sz="1200" b="1" dirty="0">
                <a:latin typeface="微软雅黑" pitchFamily="34" charset="-122"/>
                <a:ea typeface="微软雅黑" pitchFamily="34" charset="-122"/>
              </a:rPr>
              <a:t>天”是天理，不是神，不是偶像的崇拜；中国人尊孔，但孔子并非教主，只是宣扬伦理道德的圣人</a:t>
            </a:r>
            <a:r>
              <a:rPr lang="zh-CN" altLang="en-US" sz="1200" b="1" dirty="0" smtClean="0">
                <a:latin typeface="微软雅黑" pitchFamily="34" charset="-122"/>
                <a:ea typeface="微软雅黑" pitchFamily="34" charset="-122"/>
              </a:rPr>
              <a:t>，与基督教神学不同。</a:t>
            </a:r>
            <a:endParaRPr lang="zh-CN" altLang="en-US" sz="1200" b="1" dirty="0">
              <a:latin typeface="微软雅黑" pitchFamily="34" charset="-122"/>
              <a:ea typeface="微软雅黑" pitchFamily="34" charset="-122"/>
            </a:endParaRPr>
          </a:p>
          <a:p>
            <a:pPr>
              <a:lnSpc>
                <a:spcPts val="1600"/>
              </a:lnSpc>
              <a:buFont typeface="Wingdings" pitchFamily="2" charset="2"/>
              <a:buChar char="Ø"/>
              <a:defRPr/>
            </a:pPr>
            <a:r>
              <a:rPr lang="zh-CN" altLang="en-US" sz="1200" b="1" dirty="0" smtClean="0">
                <a:latin typeface="微软雅黑" pitchFamily="34" charset="-122"/>
                <a:ea typeface="微软雅黑" pitchFamily="34" charset="-122"/>
              </a:rPr>
              <a:t>孔</a:t>
            </a:r>
            <a:r>
              <a:rPr lang="zh-CN" altLang="en-US" sz="1200" b="1" dirty="0">
                <a:latin typeface="微软雅黑" pitchFamily="34" charset="-122"/>
                <a:ea typeface="微软雅黑" pitchFamily="34" charset="-122"/>
              </a:rPr>
              <a:t>子的儒家学</a:t>
            </a:r>
            <a:r>
              <a:rPr lang="zh-CN" altLang="en-US" sz="1200" b="1" dirty="0" smtClean="0">
                <a:latin typeface="微软雅黑" pitchFamily="34" charset="-122"/>
                <a:ea typeface="微软雅黑" pitchFamily="34" charset="-122"/>
              </a:rPr>
              <a:t>说是自</a:t>
            </a:r>
            <a:r>
              <a:rPr lang="zh-CN" altLang="en-US" sz="1200" b="1" dirty="0">
                <a:latin typeface="微软雅黑" pitchFamily="34" charset="-122"/>
                <a:ea typeface="微软雅黑" pitchFamily="34" charset="-122"/>
              </a:rPr>
              <a:t>然神论</a:t>
            </a:r>
            <a:r>
              <a:rPr lang="zh-CN" altLang="en-US" sz="1200" b="1" dirty="0" smtClean="0">
                <a:latin typeface="微软雅黑" pitchFamily="34" charset="-122"/>
                <a:ea typeface="微软雅黑" pitchFamily="34" charset="-122"/>
              </a:rPr>
              <a:t>，它</a:t>
            </a:r>
            <a:r>
              <a:rPr lang="zh-CN" altLang="en-US" sz="1200" b="1" dirty="0">
                <a:latin typeface="微软雅黑" pitchFamily="34" charset="-122"/>
                <a:ea typeface="微软雅黑" pitchFamily="34" charset="-122"/>
              </a:rPr>
              <a:t>与</a:t>
            </a:r>
            <a:r>
              <a:rPr lang="zh-CN" altLang="en-US" sz="1200" b="1" dirty="0" smtClean="0">
                <a:latin typeface="微软雅黑" pitchFamily="34" charset="-122"/>
                <a:ea typeface="微软雅黑" pitchFamily="34" charset="-122"/>
              </a:rPr>
              <a:t>欧</a:t>
            </a:r>
            <a:r>
              <a:rPr lang="zh-CN" altLang="en-US" sz="1200" b="1" dirty="0">
                <a:latin typeface="微软雅黑" pitchFamily="34" charset="-122"/>
                <a:ea typeface="微软雅黑" pitchFamily="34" charset="-122"/>
              </a:rPr>
              <a:t>洲盛行的 “神示宗教”完全不同。孔子以德教人，要求人们修身、治国，必须遵循理性</a:t>
            </a:r>
            <a:r>
              <a:rPr lang="zh-CN" altLang="en-US" sz="1200" b="1" dirty="0" smtClean="0">
                <a:latin typeface="微软雅黑" pitchFamily="34" charset="-122"/>
                <a:ea typeface="微软雅黑" pitchFamily="34" charset="-122"/>
              </a:rPr>
              <a:t>，无</a:t>
            </a:r>
            <a:r>
              <a:rPr lang="zh-CN" altLang="en-US" sz="1200" b="1" dirty="0">
                <a:latin typeface="微软雅黑" pitchFamily="34" charset="-122"/>
                <a:ea typeface="微软雅黑" pitchFamily="34" charset="-122"/>
              </a:rPr>
              <a:t>需求助于神的启</a:t>
            </a:r>
            <a:r>
              <a:rPr lang="zh-CN" altLang="en-US" sz="1200" b="1" dirty="0" smtClean="0">
                <a:latin typeface="微软雅黑" pitchFamily="34" charset="-122"/>
                <a:ea typeface="微软雅黑" pitchFamily="34" charset="-122"/>
              </a:rPr>
              <a:t>示</a:t>
            </a:r>
            <a:endParaRPr lang="zh-CN" altLang="en-US" sz="1200" b="1" dirty="0">
              <a:latin typeface="微软雅黑" pitchFamily="34" charset="-122"/>
              <a:ea typeface="微软雅黑" pitchFamily="34" charset="-122"/>
            </a:endParaRPr>
          </a:p>
          <a:p>
            <a:pPr>
              <a:lnSpc>
                <a:spcPct val="110000"/>
              </a:lnSpc>
              <a:defRPr/>
            </a:pPr>
            <a:endParaRPr lang="zh-CN" altLang="en-US" sz="1200" b="1" dirty="0"/>
          </a:p>
        </p:txBody>
      </p:sp>
      <p:sp>
        <p:nvSpPr>
          <p:cNvPr id="161822" name="Rectangle 30"/>
          <p:cNvSpPr>
            <a:spLocks noChangeArrowheads="1"/>
          </p:cNvSpPr>
          <p:nvPr/>
        </p:nvSpPr>
        <p:spPr bwMode="auto">
          <a:xfrm>
            <a:off x="6084888" y="3363913"/>
            <a:ext cx="2663825"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buFont typeface="Wingdings" pitchFamily="2" charset="2"/>
              <a:buChar char="Ø"/>
              <a:defRPr/>
            </a:pPr>
            <a:endParaRPr lang="zh-CN" altLang="en-US" sz="1200" b="1"/>
          </a:p>
          <a:p>
            <a:pPr>
              <a:buFont typeface="Wingdings" pitchFamily="2" charset="2"/>
              <a:buChar char="Ø"/>
              <a:defRPr/>
            </a:pPr>
            <a:endParaRPr lang="zh-CN" altLang="en-US" sz="1200" b="1"/>
          </a:p>
        </p:txBody>
      </p:sp>
      <p:sp>
        <p:nvSpPr>
          <p:cNvPr id="204824" name="Rectangle 24"/>
          <p:cNvSpPr>
            <a:spLocks noChangeArrowheads="1"/>
          </p:cNvSpPr>
          <p:nvPr/>
        </p:nvSpPr>
        <p:spPr bwMode="auto">
          <a:xfrm>
            <a:off x="250825" y="123825"/>
            <a:ext cx="5663730" cy="42575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nSpc>
                <a:spcPts val="2563"/>
              </a:lnSpc>
              <a:defRPr/>
            </a:pPr>
            <a:r>
              <a:rPr lang="zh-CN" altLang="en-US" sz="2000" b="1" dirty="0">
                <a:latin typeface="微软雅黑" pitchFamily="34" charset="-122"/>
                <a:ea typeface="微软雅黑" pitchFamily="34" charset="-122"/>
              </a:rPr>
              <a:t>第五节  中学西传  </a:t>
            </a:r>
            <a:r>
              <a:rPr lang="zh-CN" altLang="en-US" sz="2000" b="1" dirty="0" smtClean="0">
                <a:latin typeface="微软雅黑" pitchFamily="34" charset="-122"/>
                <a:ea typeface="微软雅黑" pitchFamily="34" charset="-122"/>
              </a:rPr>
              <a:t>  </a:t>
            </a:r>
            <a:r>
              <a:rPr lang="zh-CN" altLang="en-US" b="1" dirty="0" smtClean="0">
                <a:latin typeface="微软雅黑" pitchFamily="34" charset="-122"/>
                <a:ea typeface="微软雅黑" pitchFamily="34" charset="-122"/>
              </a:rPr>
              <a:t>一</a:t>
            </a:r>
            <a:r>
              <a:rPr lang="zh-CN" altLang="en-US" b="1" dirty="0">
                <a:latin typeface="微软雅黑" pitchFamily="34" charset="-122"/>
                <a:ea typeface="微软雅黑" pitchFamily="34" charset="-122"/>
              </a:rPr>
              <a:t>、儒家思想在欧洲的广泛传播</a:t>
            </a:r>
            <a:endParaRPr lang="en-US" altLang="zh-CN" b="1" dirty="0">
              <a:latin typeface="微软雅黑" pitchFamily="34" charset="-122"/>
              <a:ea typeface="微软雅黑" pitchFamily="34" charset="-122"/>
            </a:endParaRPr>
          </a:p>
        </p:txBody>
      </p:sp>
      <p:sp>
        <p:nvSpPr>
          <p:cNvPr id="204825" name="Rectangle 25"/>
          <p:cNvSpPr>
            <a:spLocks noChangeArrowheads="1"/>
          </p:cNvSpPr>
          <p:nvPr/>
        </p:nvSpPr>
        <p:spPr bwMode="auto">
          <a:xfrm>
            <a:off x="6156325" y="2323773"/>
            <a:ext cx="2520131" cy="212949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nSpc>
                <a:spcPts val="1600"/>
              </a:lnSpc>
              <a:buFont typeface="Wingdings" pitchFamily="2" charset="2"/>
              <a:buChar char="Ø"/>
              <a:defRPr/>
            </a:pPr>
            <a:r>
              <a:rPr lang="zh-CN" altLang="en-US" sz="1200" b="1" dirty="0">
                <a:latin typeface="微软雅黑" pitchFamily="34" charset="-122"/>
                <a:ea typeface="微软雅黑" pitchFamily="34" charset="-122"/>
              </a:rPr>
              <a:t>伏尔</a:t>
            </a:r>
            <a:r>
              <a:rPr lang="zh-CN" altLang="en-US" sz="1200" b="1" dirty="0" smtClean="0">
                <a:latin typeface="微软雅黑" pitchFamily="34" charset="-122"/>
                <a:ea typeface="微软雅黑" pitchFamily="34" charset="-122"/>
              </a:rPr>
              <a:t>泰：中</a:t>
            </a:r>
            <a:r>
              <a:rPr lang="zh-CN" altLang="en-US" sz="1200" b="1" dirty="0">
                <a:latin typeface="微软雅黑" pitchFamily="34" charset="-122"/>
                <a:ea typeface="微软雅黑" pitchFamily="34" charset="-122"/>
              </a:rPr>
              <a:t>国的宗法社会、政治组织也</a:t>
            </a:r>
            <a:r>
              <a:rPr lang="zh-CN" altLang="en-US" sz="1200" b="1" dirty="0" smtClean="0">
                <a:latin typeface="微软雅黑" pitchFamily="34" charset="-122"/>
                <a:ea typeface="微软雅黑" pitchFamily="34" charset="-122"/>
              </a:rPr>
              <a:t>都合</a:t>
            </a:r>
            <a:r>
              <a:rPr lang="zh-CN" altLang="en-US" sz="1200" b="1" dirty="0">
                <a:latin typeface="微软雅黑" pitchFamily="34" charset="-122"/>
                <a:ea typeface="微软雅黑" pitchFamily="34" charset="-122"/>
              </a:rPr>
              <a:t>乎理性与自然法则</a:t>
            </a:r>
          </a:p>
          <a:p>
            <a:pPr>
              <a:lnSpc>
                <a:spcPts val="1600"/>
              </a:lnSpc>
              <a:buFont typeface="Wingdings" pitchFamily="2" charset="2"/>
              <a:buChar char="Ø"/>
              <a:defRPr/>
            </a:pPr>
            <a:r>
              <a:rPr lang="zh-CN" altLang="en-US" sz="1200" b="1" dirty="0">
                <a:latin typeface="微软雅黑" pitchFamily="34" charset="-122"/>
                <a:ea typeface="微软雅黑" pitchFamily="34" charset="-122"/>
              </a:rPr>
              <a:t>狄德</a:t>
            </a:r>
            <a:r>
              <a:rPr lang="zh-CN" altLang="en-US" sz="1200" b="1" dirty="0" smtClean="0">
                <a:latin typeface="微软雅黑" pitchFamily="34" charset="-122"/>
                <a:ea typeface="微软雅黑" pitchFamily="34" charset="-122"/>
              </a:rPr>
              <a:t>罗：赞同儒学观点，“</a:t>
            </a:r>
            <a:r>
              <a:rPr lang="zh-CN" altLang="en-US" sz="1200" b="1" dirty="0">
                <a:latin typeface="微软雅黑" pitchFamily="34" charset="-122"/>
                <a:ea typeface="微软雅黑" pitchFamily="34" charset="-122"/>
              </a:rPr>
              <a:t>只须以理性或真理，便可治国平天下”</a:t>
            </a:r>
          </a:p>
          <a:p>
            <a:pPr>
              <a:lnSpc>
                <a:spcPts val="1600"/>
              </a:lnSpc>
              <a:buFont typeface="Wingdings" pitchFamily="2" charset="2"/>
              <a:buChar char="Ø"/>
              <a:defRPr/>
            </a:pPr>
            <a:r>
              <a:rPr lang="zh-CN" altLang="en-US" sz="1200" b="1" dirty="0">
                <a:latin typeface="微软雅黑" pitchFamily="34" charset="-122"/>
                <a:ea typeface="微软雅黑" pitchFamily="34" charset="-122"/>
              </a:rPr>
              <a:t>霍尔巴</a:t>
            </a:r>
            <a:r>
              <a:rPr lang="zh-CN" altLang="en-US" sz="1200" b="1" dirty="0" smtClean="0">
                <a:latin typeface="微软雅黑" pitchFamily="34" charset="-122"/>
                <a:ea typeface="微软雅黑" pitchFamily="34" charset="-122"/>
              </a:rPr>
              <a:t>赫：中国主张以德治国，是政治和伦理相结合的典范</a:t>
            </a:r>
          </a:p>
          <a:p>
            <a:pPr>
              <a:lnSpc>
                <a:spcPts val="1600"/>
              </a:lnSpc>
              <a:buFont typeface="Wingdings" pitchFamily="2" charset="2"/>
              <a:buChar char="Ø"/>
              <a:defRPr/>
            </a:pPr>
            <a:r>
              <a:rPr lang="zh-CN" altLang="en-US" sz="1200" b="1" dirty="0" smtClean="0">
                <a:latin typeface="微软雅黑" pitchFamily="34" charset="-122"/>
                <a:ea typeface="微软雅黑" pitchFamily="34" charset="-122"/>
              </a:rPr>
              <a:t>孟</a:t>
            </a:r>
            <a:r>
              <a:rPr lang="zh-CN" altLang="en-US" sz="1200" b="1" dirty="0">
                <a:latin typeface="微软雅黑" pitchFamily="34" charset="-122"/>
                <a:ea typeface="微软雅黑" pitchFamily="34" charset="-122"/>
              </a:rPr>
              <a:t>德斯</a:t>
            </a:r>
            <a:r>
              <a:rPr lang="zh-CN" altLang="en-US" sz="1200" b="1" dirty="0" smtClean="0">
                <a:latin typeface="微软雅黑" pitchFamily="34" charset="-122"/>
                <a:ea typeface="微软雅黑" pitchFamily="34" charset="-122"/>
              </a:rPr>
              <a:t>鸠：用</a:t>
            </a:r>
            <a:r>
              <a:rPr lang="zh-CN" altLang="en-US" sz="1200" b="1" dirty="0">
                <a:latin typeface="微软雅黑" pitchFamily="34" charset="-122"/>
                <a:ea typeface="微软雅黑" pitchFamily="34" charset="-122"/>
              </a:rPr>
              <a:t>中</a:t>
            </a:r>
            <a:r>
              <a:rPr lang="zh-CN" altLang="en-US" sz="1200" b="1" dirty="0" smtClean="0">
                <a:latin typeface="微软雅黑" pitchFamily="34" charset="-122"/>
                <a:ea typeface="微软雅黑" pitchFamily="34" charset="-122"/>
              </a:rPr>
              <a:t>国材</a:t>
            </a:r>
            <a:r>
              <a:rPr lang="zh-CN" altLang="en-US" sz="1200" b="1" dirty="0">
                <a:latin typeface="微软雅黑" pitchFamily="34" charset="-122"/>
                <a:ea typeface="微软雅黑" pitchFamily="34" charset="-122"/>
              </a:rPr>
              <a:t>料来佐证</a:t>
            </a:r>
            <a:r>
              <a:rPr lang="zh-CN" altLang="en-US" sz="1200" b="1" dirty="0" smtClean="0">
                <a:latin typeface="微软雅黑" pitchFamily="34" charset="-122"/>
                <a:ea typeface="微软雅黑" pitchFamily="34" charset="-122"/>
              </a:rPr>
              <a:t>国家</a:t>
            </a:r>
            <a:r>
              <a:rPr lang="zh-CN" altLang="en-US" sz="1200" b="1" dirty="0">
                <a:latin typeface="微软雅黑" pitchFamily="34" charset="-122"/>
                <a:ea typeface="微软雅黑" pitchFamily="34" charset="-122"/>
              </a:rPr>
              <a:t>合法的观点，批判封建专制制度</a:t>
            </a:r>
            <a:r>
              <a:rPr lang="zh-CN" altLang="en-US" dirty="0">
                <a:latin typeface="微软雅黑" pitchFamily="34" charset="-122"/>
                <a:ea typeface="微软雅黑" pitchFamily="34" charset="-122"/>
              </a:rPr>
              <a:t> </a:t>
            </a:r>
          </a:p>
          <a:p>
            <a:pPr>
              <a:lnSpc>
                <a:spcPts val="1600"/>
              </a:lnSpc>
              <a:buFont typeface="Wingdings" pitchFamily="2" charset="2"/>
              <a:buChar char="Ø"/>
              <a:defRPr/>
            </a:pPr>
            <a:r>
              <a:rPr lang="zh-CN" altLang="en-US" sz="1200" b="1" dirty="0">
                <a:latin typeface="微软雅黑" pitchFamily="34" charset="-122"/>
                <a:ea typeface="微软雅黑" pitchFamily="34" charset="-122"/>
              </a:rPr>
              <a:t>魁</a:t>
            </a:r>
            <a:r>
              <a:rPr lang="zh-CN" altLang="en-US" sz="1200" b="1" dirty="0" smtClean="0">
                <a:latin typeface="微软雅黑" pitchFamily="34" charset="-122"/>
                <a:ea typeface="微软雅黑" pitchFamily="34" charset="-122"/>
              </a:rPr>
              <a:t>奈：具</a:t>
            </a:r>
            <a:r>
              <a:rPr lang="zh-CN" altLang="en-US" sz="1200" b="1" dirty="0">
                <a:latin typeface="微软雅黑" pitchFamily="34" charset="-122"/>
                <a:ea typeface="微软雅黑" pitchFamily="34" charset="-122"/>
              </a:rPr>
              <a:t>有开明君主制的理想，被称为“欧洲的孔子” </a:t>
            </a:r>
          </a:p>
        </p:txBody>
      </p:sp>
    </p:spTree>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extBox 5"/>
          <p:cNvSpPr txBox="1">
            <a:spLocks noChangeArrowheads="1"/>
          </p:cNvSpPr>
          <p:nvPr/>
        </p:nvSpPr>
        <p:spPr bwMode="auto">
          <a:xfrm>
            <a:off x="251520" y="195263"/>
            <a:ext cx="8646418" cy="1092607"/>
          </a:xfrm>
          <a:prstGeom prst="rect">
            <a:avLst/>
          </a:prstGeom>
          <a:noFill/>
          <a:ln w="9525">
            <a:noFill/>
            <a:miter lim="800000"/>
            <a:headEnd/>
            <a:tailEnd/>
          </a:ln>
        </p:spPr>
        <p:txBody>
          <a:bodyPr wrap="square">
            <a:spAutoFit/>
          </a:bodyPr>
          <a:lstStyle/>
          <a:p>
            <a:pPr>
              <a:lnSpc>
                <a:spcPts val="2563"/>
              </a:lnSpc>
            </a:pPr>
            <a:r>
              <a:rPr lang="zh-CN" altLang="en-US" sz="2000" b="1" dirty="0">
                <a:latin typeface="微软雅黑" pitchFamily="34" charset="-122"/>
                <a:ea typeface="微软雅黑" pitchFamily="34" charset="-122"/>
              </a:rPr>
              <a:t>第五节  中学西传  </a:t>
            </a:r>
            <a:r>
              <a:rPr lang="zh-CN" altLang="en-US" sz="2000" b="1" dirty="0" smtClean="0">
                <a:latin typeface="微软雅黑" pitchFamily="34" charset="-122"/>
                <a:ea typeface="微软雅黑" pitchFamily="34" charset="-122"/>
              </a:rPr>
              <a:t>  二</a:t>
            </a:r>
            <a:r>
              <a:rPr lang="zh-CN" altLang="en-US" sz="2000" b="1" dirty="0">
                <a:latin typeface="微软雅黑" pitchFamily="34" charset="-122"/>
                <a:ea typeface="微软雅黑" pitchFamily="34" charset="-122"/>
              </a:rPr>
              <a:t>、中国情趣与洛可可风格</a:t>
            </a:r>
            <a:endParaRPr lang="en-US" altLang="zh-CN" sz="2400" dirty="0">
              <a:latin typeface="微软雅黑" pitchFamily="34" charset="-122"/>
              <a:ea typeface="微软雅黑" pitchFamily="34" charset="-122"/>
              <a:cs typeface="微软雅黑"/>
            </a:endParaRPr>
          </a:p>
          <a:p>
            <a:pPr>
              <a:lnSpc>
                <a:spcPts val="2563"/>
              </a:lnSpc>
            </a:pPr>
            <a:endParaRPr lang="en-US" altLang="zh-CN" sz="2000" dirty="0">
              <a:latin typeface="微软雅黑"/>
              <a:ea typeface="微软雅黑"/>
              <a:cs typeface="微软雅黑"/>
            </a:endParaRPr>
          </a:p>
          <a:p>
            <a:pPr eaLnBrk="0" hangingPunct="0">
              <a:lnSpc>
                <a:spcPts val="2600"/>
              </a:lnSpc>
            </a:pPr>
            <a:r>
              <a:rPr lang="zh-CN" altLang="en-US" sz="1600" dirty="0">
                <a:latin typeface="微软雅黑"/>
                <a:ea typeface="微软雅黑"/>
                <a:cs typeface="微软雅黑"/>
              </a:rPr>
              <a:t>                                               </a:t>
            </a:r>
            <a:endParaRPr lang="en-US" altLang="zh-CN" sz="1600" dirty="0">
              <a:latin typeface="微软雅黑"/>
              <a:ea typeface="微软雅黑"/>
              <a:cs typeface="微软雅黑"/>
            </a:endParaRPr>
          </a:p>
        </p:txBody>
      </p:sp>
      <p:sp>
        <p:nvSpPr>
          <p:cNvPr id="197634"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39" name="直接连接符 38"/>
          <p:cNvCxnSpPr/>
          <p:nvPr/>
        </p:nvCxnSpPr>
        <p:spPr>
          <a:xfrm flipH="1">
            <a:off x="214313" y="571500"/>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内容占位符 2"/>
          <p:cNvSpPr txBox="1">
            <a:spLocks/>
          </p:cNvSpPr>
          <p:nvPr/>
        </p:nvSpPr>
        <p:spPr>
          <a:xfrm>
            <a:off x="2627313" y="1058863"/>
            <a:ext cx="6516687" cy="1500187"/>
          </a:xfrm>
          <a:prstGeom prst="rect">
            <a:avLst/>
          </a:prstGeom>
        </p:spPr>
        <p:txBody>
          <a:bodyPr anchor="b">
            <a:normAutofit fontScale="25000" lnSpcReduction="20000"/>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r>
              <a:rPr lang="en-US" altLang="zh-CN" sz="5600" dirty="0">
                <a:latin typeface="微软雅黑" pitchFamily="34" charset="-122"/>
                <a:ea typeface="微软雅黑" pitchFamily="34" charset="-122"/>
              </a:rPr>
              <a:t> </a:t>
            </a:r>
            <a:endParaRPr lang="en-US" altLang="zh-CN" sz="4800" b="1"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r>
              <a:rPr lang="en-US" altLang="zh-CN" dirty="0">
                <a:solidFill>
                  <a:schemeClr val="tx1">
                    <a:tint val="75000"/>
                  </a:schemeClr>
                </a:solidFill>
                <a:latin typeface="微软雅黑" pitchFamily="34" charset="-122"/>
                <a:ea typeface="微软雅黑" pitchFamily="34" charset="-122"/>
              </a:rPr>
              <a:t> </a:t>
            </a:r>
            <a:endParaRPr lang="zh-CN" altLang="en-US" dirty="0">
              <a:solidFill>
                <a:schemeClr val="tx1">
                  <a:tint val="75000"/>
                </a:schemeClr>
              </a:solidFill>
              <a:latin typeface="微软雅黑" pitchFamily="34" charset="-122"/>
              <a:ea typeface="微软雅黑" pitchFamily="34" charset="-122"/>
            </a:endParaRPr>
          </a:p>
        </p:txBody>
      </p:sp>
      <p:sp>
        <p:nvSpPr>
          <p:cNvPr id="15" name="内容占位符 2"/>
          <p:cNvSpPr txBox="1">
            <a:spLocks/>
          </p:cNvSpPr>
          <p:nvPr/>
        </p:nvSpPr>
        <p:spPr>
          <a:xfrm>
            <a:off x="2700338" y="555625"/>
            <a:ext cx="5715000" cy="3500438"/>
          </a:xfrm>
          <a:prstGeom prst="rect">
            <a:avLst/>
          </a:prstGeom>
        </p:spPr>
        <p:txBody>
          <a:bodyPr anchor="b">
            <a:normAutofit/>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endParaRPr lang="zh-CN" altLang="en-US" dirty="0">
              <a:solidFill>
                <a:schemeClr val="tx1">
                  <a:tint val="75000"/>
                </a:schemeClr>
              </a:solidFill>
              <a:latin typeface="微软雅黑" pitchFamily="34" charset="-122"/>
              <a:ea typeface="微软雅黑" pitchFamily="34" charset="-122"/>
            </a:endParaRPr>
          </a:p>
        </p:txBody>
      </p:sp>
      <p:sp>
        <p:nvSpPr>
          <p:cNvPr id="47" name="矩形 46"/>
          <p:cNvSpPr>
            <a:spLocks noChangeArrowheads="1"/>
          </p:cNvSpPr>
          <p:nvPr/>
        </p:nvSpPr>
        <p:spPr bwMode="auto">
          <a:xfrm>
            <a:off x="4572000" y="915988"/>
            <a:ext cx="4357688" cy="366712"/>
          </a:xfrm>
          <a:prstGeom prst="rect">
            <a:avLst/>
          </a:prstGeom>
          <a:noFill/>
          <a:ln w="9525">
            <a:noFill/>
            <a:miter lim="800000"/>
            <a:headEnd/>
            <a:tailEnd/>
          </a:ln>
        </p:spPr>
        <p:txBody>
          <a:bodyPr>
            <a:spAutoFit/>
          </a:bodyPr>
          <a:lstStyle/>
          <a:p>
            <a:r>
              <a:rPr lang="zh-CN" altLang="en-US">
                <a:latin typeface="微软雅黑"/>
                <a:ea typeface="微软雅黑"/>
                <a:cs typeface="微软雅黑"/>
              </a:rPr>
              <a:t>     </a:t>
            </a:r>
          </a:p>
        </p:txBody>
      </p:sp>
      <p:sp>
        <p:nvSpPr>
          <p:cNvPr id="197639" name="Rectangle 1"/>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197640"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197641" name="Rectangle 5"/>
          <p:cNvSpPr>
            <a:spLocks noChangeArrowheads="1"/>
          </p:cNvSpPr>
          <p:nvPr/>
        </p:nvSpPr>
        <p:spPr bwMode="auto">
          <a:xfrm>
            <a:off x="428625" y="1428750"/>
            <a:ext cx="184150" cy="369888"/>
          </a:xfrm>
          <a:prstGeom prst="rect">
            <a:avLst/>
          </a:prstGeom>
          <a:noFill/>
          <a:ln w="9525">
            <a:noFill/>
            <a:miter lim="800000"/>
            <a:headEnd/>
            <a:tailEnd/>
          </a:ln>
        </p:spPr>
        <p:txBody>
          <a:bodyPr wrap="none" anchor="ctr">
            <a:spAutoFit/>
          </a:bodyPr>
          <a:lstStyle/>
          <a:p>
            <a:endParaRPr lang="zh-CN" altLang="zh-CN"/>
          </a:p>
        </p:txBody>
      </p:sp>
      <p:pic>
        <p:nvPicPr>
          <p:cNvPr id="197642" name="Picture 2"/>
          <p:cNvPicPr>
            <a:picLocks noChangeAspect="1" noChangeArrowheads="1"/>
          </p:cNvPicPr>
          <p:nvPr/>
        </p:nvPicPr>
        <p:blipFill>
          <a:blip r:embed="rId3" cstate="print"/>
          <a:srcRect/>
          <a:stretch>
            <a:fillRect/>
          </a:stretch>
        </p:blipFill>
        <p:spPr bwMode="auto">
          <a:xfrm>
            <a:off x="611188" y="1995488"/>
            <a:ext cx="2214562" cy="2143125"/>
          </a:xfrm>
          <a:prstGeom prst="rect">
            <a:avLst/>
          </a:prstGeom>
          <a:noFill/>
          <a:ln w="9525">
            <a:noFill/>
            <a:miter lim="800000"/>
            <a:headEnd/>
            <a:tailEnd/>
          </a:ln>
        </p:spPr>
      </p:pic>
      <p:sp>
        <p:nvSpPr>
          <p:cNvPr id="34" name="Oval 27"/>
          <p:cNvSpPr>
            <a:spLocks noChangeArrowheads="1"/>
          </p:cNvSpPr>
          <p:nvPr/>
        </p:nvSpPr>
        <p:spPr bwMode="gray">
          <a:xfrm>
            <a:off x="900113" y="2284413"/>
            <a:ext cx="1643062" cy="1571625"/>
          </a:xfrm>
          <a:prstGeom prst="ellipse">
            <a:avLst/>
          </a:prstGeom>
          <a:solidFill>
            <a:schemeClr val="bg1"/>
          </a:solidFill>
          <a:ln w="38100" algn="ctr">
            <a:solidFill>
              <a:srgbClr val="F8F8F8">
                <a:alpha val="79999"/>
              </a:srgbClr>
            </a:solidFill>
            <a:round/>
            <a:headEnd/>
            <a:tailEnd/>
          </a:ln>
        </p:spPr>
        <p:txBody>
          <a:bodyPr wrap="none" anchor="ctr"/>
          <a:lstStyle/>
          <a:p>
            <a:pPr algn="ctr">
              <a:lnSpc>
                <a:spcPct val="150000"/>
              </a:lnSpc>
            </a:pPr>
            <a:endParaRPr lang="en-US" altLang="zh-CN" sz="1600" b="1">
              <a:solidFill>
                <a:srgbClr val="04AEDA"/>
              </a:solidFill>
              <a:latin typeface="微软雅黑"/>
              <a:ea typeface="微软雅黑"/>
              <a:cs typeface="微软雅黑"/>
            </a:endParaRPr>
          </a:p>
        </p:txBody>
      </p:sp>
      <p:sp>
        <p:nvSpPr>
          <p:cNvPr id="197644" name="WordArt 24"/>
          <p:cNvSpPr>
            <a:spLocks noChangeArrowheads="1" noChangeShapeType="1" noTextEdit="1"/>
          </p:cNvSpPr>
          <p:nvPr/>
        </p:nvSpPr>
        <p:spPr bwMode="auto">
          <a:xfrm>
            <a:off x="1258888" y="2787650"/>
            <a:ext cx="830262" cy="669925"/>
          </a:xfrm>
          <a:prstGeom prst="rect">
            <a:avLst/>
          </a:prstGeom>
        </p:spPr>
        <p:txBody>
          <a:bodyPr wrap="none" fromWordArt="1">
            <a:prstTxWarp prst="textDoubleWave1">
              <a:avLst>
                <a:gd name="adj1" fmla="val 6500"/>
                <a:gd name="adj2" fmla="val 0"/>
              </a:avLst>
            </a:prstTxWarp>
          </a:bodyPr>
          <a:lstStyle/>
          <a:p>
            <a:pPr algn="ctr"/>
            <a:r>
              <a:rPr lang="en-US" altLang="zh-CN" sz="3600" kern="10" spc="-360" dirty="0" smtClean="0">
                <a:ln w="12700">
                  <a:solidFill>
                    <a:srgbClr val="000099"/>
                  </a:solidFill>
                  <a:round/>
                  <a:headEnd/>
                  <a:tailEnd/>
                </a:ln>
                <a:solidFill>
                  <a:srgbClr val="33CCFF"/>
                </a:solidFill>
                <a:effectLst>
                  <a:outerShdw dist="125724" dir="18900000" algn="ctr" rotWithShape="0">
                    <a:srgbClr val="000099"/>
                  </a:outerShdw>
                </a:effectLst>
                <a:latin typeface="宋体"/>
                <a:ea typeface="宋体"/>
              </a:rPr>
              <a:t>ROCOCO</a:t>
            </a:r>
            <a:endParaRPr lang="zh-CN" altLang="en-US" sz="3600" kern="10" spc="-360" dirty="0">
              <a:ln w="12700">
                <a:solidFill>
                  <a:srgbClr val="000099"/>
                </a:solidFill>
                <a:round/>
                <a:headEnd/>
                <a:tailEnd/>
              </a:ln>
              <a:solidFill>
                <a:srgbClr val="33CCFF"/>
              </a:solidFill>
              <a:effectLst>
                <a:outerShdw dist="125724" dir="18900000" algn="ctr" rotWithShape="0">
                  <a:srgbClr val="000099"/>
                </a:outerShdw>
              </a:effectLst>
              <a:latin typeface="宋体"/>
              <a:ea typeface="宋体"/>
            </a:endParaRPr>
          </a:p>
        </p:txBody>
      </p:sp>
      <p:sp>
        <p:nvSpPr>
          <p:cNvPr id="205851" name="Rectangle 27"/>
          <p:cNvSpPr>
            <a:spLocks noChangeArrowheads="1"/>
          </p:cNvSpPr>
          <p:nvPr/>
        </p:nvSpPr>
        <p:spPr bwMode="auto">
          <a:xfrm>
            <a:off x="1116013" y="2355850"/>
            <a:ext cx="1208087"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600" b="1" dirty="0">
                <a:latin typeface="微软雅黑" pitchFamily="34" charset="-122"/>
                <a:ea typeface="微软雅黑" pitchFamily="34" charset="-122"/>
              </a:rPr>
              <a:t>中国情</a:t>
            </a:r>
            <a:r>
              <a:rPr lang="zh-CN" altLang="en-US" sz="1600" b="1" dirty="0" smtClean="0">
                <a:latin typeface="微软雅黑" pitchFamily="34" charset="-122"/>
                <a:ea typeface="微软雅黑" pitchFamily="34" charset="-122"/>
              </a:rPr>
              <a:t>趣与</a:t>
            </a:r>
            <a:endParaRPr lang="en-US" altLang="zh-CN" sz="1600" b="1" dirty="0">
              <a:latin typeface="微软雅黑" pitchFamily="34" charset="-122"/>
              <a:ea typeface="微软雅黑" pitchFamily="34" charset="-122"/>
            </a:endParaRPr>
          </a:p>
        </p:txBody>
      </p:sp>
      <p:sp>
        <p:nvSpPr>
          <p:cNvPr id="205852" name="Rectangle 28"/>
          <p:cNvSpPr>
            <a:spLocks noChangeArrowheads="1"/>
          </p:cNvSpPr>
          <p:nvPr/>
        </p:nvSpPr>
        <p:spPr bwMode="auto">
          <a:xfrm>
            <a:off x="1116013" y="3462338"/>
            <a:ext cx="1208087"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600" b="1" dirty="0" smtClean="0">
                <a:latin typeface="微软雅黑" pitchFamily="34" charset="-122"/>
                <a:ea typeface="微软雅黑" pitchFamily="34" charset="-122"/>
              </a:rPr>
              <a:t>洛可可风格</a:t>
            </a:r>
            <a:endParaRPr lang="zh-CN" altLang="en-US" sz="1600" b="1" dirty="0">
              <a:latin typeface="微软雅黑" pitchFamily="34" charset="-122"/>
              <a:ea typeface="微软雅黑" pitchFamily="34" charset="-122"/>
            </a:endParaRPr>
          </a:p>
        </p:txBody>
      </p:sp>
      <p:sp>
        <p:nvSpPr>
          <p:cNvPr id="197649" name="矩形 64"/>
          <p:cNvSpPr>
            <a:spLocks noChangeArrowheads="1"/>
          </p:cNvSpPr>
          <p:nvPr/>
        </p:nvSpPr>
        <p:spPr bwMode="auto">
          <a:xfrm>
            <a:off x="3491880" y="1275606"/>
            <a:ext cx="4392488" cy="2952105"/>
          </a:xfrm>
          <a:prstGeom prst="rect">
            <a:avLst/>
          </a:prstGeom>
          <a:noFill/>
          <a:ln w="38100" cap="rnd" algn="ctr">
            <a:solidFill>
              <a:srgbClr val="04AEDA"/>
            </a:solidFill>
            <a:prstDash val="sysDot"/>
            <a:miter lim="800000"/>
            <a:headEnd/>
            <a:tailEnd/>
          </a:ln>
        </p:spPr>
        <p:txBody>
          <a:bodyPr anchor="ctr"/>
          <a:lstStyle/>
          <a:p>
            <a:pPr algn="ctr"/>
            <a:endParaRPr lang="zh-CN" altLang="en-US">
              <a:solidFill>
                <a:srgbClr val="FFFFFF"/>
              </a:solidFill>
              <a:latin typeface="Calibri" pitchFamily="34" charset="0"/>
            </a:endParaRPr>
          </a:p>
        </p:txBody>
      </p:sp>
      <p:sp>
        <p:nvSpPr>
          <p:cNvPr id="4" name="矩形 3"/>
          <p:cNvSpPr/>
          <p:nvPr/>
        </p:nvSpPr>
        <p:spPr>
          <a:xfrm>
            <a:off x="3491880" y="771550"/>
            <a:ext cx="4392488" cy="502791"/>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000"/>
              </a:lnSpc>
              <a:defRPr/>
            </a:pPr>
            <a:r>
              <a:rPr lang="zh-CN" altLang="en-US" b="1" dirty="0" smtClean="0">
                <a:solidFill>
                  <a:schemeClr val="bg1"/>
                </a:solidFill>
                <a:latin typeface="微软雅黑" pitchFamily="34" charset="-122"/>
                <a:ea typeface="微软雅黑" pitchFamily="34" charset="-122"/>
              </a:rPr>
              <a:t>“中国情趣”或“中国风格”</a:t>
            </a:r>
            <a:r>
              <a:rPr lang="zh-CN" altLang="en-US" dirty="0" smtClean="0">
                <a:solidFill>
                  <a:schemeClr val="tx1"/>
                </a:solidFill>
                <a:latin typeface="微软雅黑" pitchFamily="34" charset="-122"/>
                <a:ea typeface="微软雅黑" pitchFamily="34" charset="-122"/>
              </a:rPr>
              <a:t> </a:t>
            </a:r>
            <a:endParaRPr lang="en-US" altLang="zh-CN" dirty="0">
              <a:solidFill>
                <a:schemeClr val="tx1"/>
              </a:solidFill>
              <a:latin typeface="微软雅黑" pitchFamily="34" charset="-122"/>
              <a:ea typeface="微软雅黑" pitchFamily="34" charset="-122"/>
            </a:endParaRPr>
          </a:p>
        </p:txBody>
      </p:sp>
      <p:sp>
        <p:nvSpPr>
          <p:cNvPr id="205858" name="Rectangle 34"/>
          <p:cNvSpPr>
            <a:spLocks noChangeArrowheads="1"/>
          </p:cNvSpPr>
          <p:nvPr/>
        </p:nvSpPr>
        <p:spPr bwMode="auto">
          <a:xfrm>
            <a:off x="3491880" y="1275606"/>
            <a:ext cx="4392488" cy="3253839"/>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nSpc>
                <a:spcPts val="2800"/>
              </a:lnSpc>
              <a:defRPr/>
            </a:pPr>
            <a:r>
              <a:rPr lang="en-US" altLang="zh-CN" b="1" dirty="0" smtClean="0">
                <a:solidFill>
                  <a:srgbClr val="04AEDA"/>
                </a:solidFill>
                <a:sym typeface="Wingdings"/>
              </a:rPr>
              <a:t> </a:t>
            </a:r>
            <a:r>
              <a:rPr lang="en-US" altLang="zh-CN" sz="1600" b="1" dirty="0" smtClean="0">
                <a:latin typeface="微软雅黑" pitchFamily="34" charset="-122"/>
                <a:ea typeface="微软雅黑" pitchFamily="34" charset="-122"/>
              </a:rPr>
              <a:t>16</a:t>
            </a:r>
            <a:r>
              <a:rPr lang="zh-CN" altLang="zh-CN" sz="1600" b="1" dirty="0" smtClean="0">
                <a:latin typeface="微软雅黑" pitchFamily="34" charset="-122"/>
                <a:ea typeface="微软雅黑" pitchFamily="34" charset="-122"/>
              </a:rPr>
              <a:t>—</a:t>
            </a:r>
            <a:r>
              <a:rPr lang="en-US" altLang="zh-CN" sz="1600" b="1" dirty="0" smtClean="0">
                <a:latin typeface="微软雅黑" pitchFamily="34" charset="-122"/>
                <a:ea typeface="微软雅黑" pitchFamily="34" charset="-122"/>
              </a:rPr>
              <a:t>18</a:t>
            </a:r>
            <a:r>
              <a:rPr lang="zh-CN" altLang="zh-CN" sz="1600" b="1" dirty="0" smtClean="0">
                <a:latin typeface="微软雅黑" pitchFamily="34" charset="-122"/>
                <a:ea typeface="微软雅黑" pitchFamily="34" charset="-122"/>
              </a:rPr>
              <a:t>世纪，随着西方传教士的东来，中欧之间的贸易活动日益繁荣，瓷器、漆器、织物、壁纸，绘画等中国特产涌入欧洲，它们的造型和所绘制的图案令欧洲耳目一新，倍受欢迎。导致本地的生产者和经销商开始模仿这些中国商品上的装饰风格。使得当时欧洲社会上出现了以采用中国物品、模仿中国式样的“中国情趣”，或称“中国风格”。</a:t>
            </a:r>
          </a:p>
          <a:p>
            <a:pPr>
              <a:lnSpc>
                <a:spcPct val="130000"/>
              </a:lnSpc>
              <a:defRPr/>
            </a:pPr>
            <a:endParaRPr lang="zh-CN" altLang="en-US" sz="1600" b="1" dirty="0">
              <a:latin typeface="微软雅黑" pitchFamily="34" charset="-122"/>
              <a:ea typeface="微软雅黑" pitchFamily="34" charset="-122"/>
            </a:endParaRPr>
          </a:p>
        </p:txBody>
      </p:sp>
    </p:spTree>
  </p:cSld>
  <p:clrMapOvr>
    <a:masterClrMapping/>
  </p:clrMapOvr>
  <p:transition spd="med">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extBox 5"/>
          <p:cNvSpPr txBox="1">
            <a:spLocks noChangeArrowheads="1"/>
          </p:cNvSpPr>
          <p:nvPr/>
        </p:nvSpPr>
        <p:spPr bwMode="auto">
          <a:xfrm>
            <a:off x="251520" y="195263"/>
            <a:ext cx="8646418" cy="1092607"/>
          </a:xfrm>
          <a:prstGeom prst="rect">
            <a:avLst/>
          </a:prstGeom>
          <a:noFill/>
          <a:ln w="9525">
            <a:noFill/>
            <a:miter lim="800000"/>
            <a:headEnd/>
            <a:tailEnd/>
          </a:ln>
        </p:spPr>
        <p:txBody>
          <a:bodyPr wrap="square">
            <a:spAutoFit/>
          </a:bodyPr>
          <a:lstStyle/>
          <a:p>
            <a:pPr>
              <a:lnSpc>
                <a:spcPts val="2563"/>
              </a:lnSpc>
            </a:pPr>
            <a:r>
              <a:rPr lang="zh-CN" altLang="en-US" sz="2000" b="1" dirty="0">
                <a:latin typeface="微软雅黑" pitchFamily="34" charset="-122"/>
                <a:ea typeface="微软雅黑" pitchFamily="34" charset="-122"/>
              </a:rPr>
              <a:t>第五节  中学西传  </a:t>
            </a:r>
            <a:r>
              <a:rPr lang="zh-CN" altLang="en-US" sz="2000" b="1" dirty="0" smtClean="0">
                <a:latin typeface="微软雅黑" pitchFamily="34" charset="-122"/>
                <a:ea typeface="微软雅黑" pitchFamily="34" charset="-122"/>
              </a:rPr>
              <a:t>  二</a:t>
            </a:r>
            <a:r>
              <a:rPr lang="zh-CN" altLang="en-US" sz="2000" b="1" dirty="0">
                <a:latin typeface="微软雅黑" pitchFamily="34" charset="-122"/>
                <a:ea typeface="微软雅黑" pitchFamily="34" charset="-122"/>
              </a:rPr>
              <a:t>、中国情趣与洛可可风格</a:t>
            </a:r>
            <a:endParaRPr lang="en-US" altLang="zh-CN" sz="2400" dirty="0">
              <a:latin typeface="微软雅黑" pitchFamily="34" charset="-122"/>
              <a:ea typeface="微软雅黑" pitchFamily="34" charset="-122"/>
              <a:cs typeface="微软雅黑"/>
            </a:endParaRPr>
          </a:p>
          <a:p>
            <a:pPr>
              <a:lnSpc>
                <a:spcPts val="2563"/>
              </a:lnSpc>
            </a:pPr>
            <a:endParaRPr lang="en-US" altLang="zh-CN" sz="2000" dirty="0">
              <a:latin typeface="微软雅黑"/>
              <a:ea typeface="微软雅黑"/>
              <a:cs typeface="微软雅黑"/>
            </a:endParaRPr>
          </a:p>
          <a:p>
            <a:pPr eaLnBrk="0" hangingPunct="0">
              <a:lnSpc>
                <a:spcPts val="2600"/>
              </a:lnSpc>
            </a:pPr>
            <a:r>
              <a:rPr lang="zh-CN" altLang="en-US" sz="1600" dirty="0">
                <a:latin typeface="微软雅黑"/>
                <a:ea typeface="微软雅黑"/>
                <a:cs typeface="微软雅黑"/>
              </a:rPr>
              <a:t>                                               </a:t>
            </a:r>
            <a:endParaRPr lang="en-US" altLang="zh-CN" sz="1600" dirty="0">
              <a:latin typeface="微软雅黑"/>
              <a:ea typeface="微软雅黑"/>
              <a:cs typeface="微软雅黑"/>
            </a:endParaRPr>
          </a:p>
        </p:txBody>
      </p:sp>
      <p:sp>
        <p:nvSpPr>
          <p:cNvPr id="197634"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39" name="直接连接符 38"/>
          <p:cNvCxnSpPr/>
          <p:nvPr/>
        </p:nvCxnSpPr>
        <p:spPr>
          <a:xfrm flipH="1">
            <a:off x="214313" y="571500"/>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内容占位符 2"/>
          <p:cNvSpPr txBox="1">
            <a:spLocks/>
          </p:cNvSpPr>
          <p:nvPr/>
        </p:nvSpPr>
        <p:spPr>
          <a:xfrm>
            <a:off x="2627313" y="1058863"/>
            <a:ext cx="6516687" cy="1500187"/>
          </a:xfrm>
          <a:prstGeom prst="rect">
            <a:avLst/>
          </a:prstGeom>
        </p:spPr>
        <p:txBody>
          <a:bodyPr anchor="b">
            <a:normAutofit fontScale="25000" lnSpcReduction="20000"/>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r>
              <a:rPr lang="en-US" altLang="zh-CN" sz="5600" dirty="0">
                <a:latin typeface="微软雅黑" pitchFamily="34" charset="-122"/>
                <a:ea typeface="微软雅黑" pitchFamily="34" charset="-122"/>
              </a:rPr>
              <a:t> </a:t>
            </a:r>
            <a:endParaRPr lang="en-US" altLang="zh-CN" sz="4800" b="1"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r>
              <a:rPr lang="en-US" altLang="zh-CN" dirty="0">
                <a:solidFill>
                  <a:schemeClr val="tx1">
                    <a:tint val="75000"/>
                  </a:schemeClr>
                </a:solidFill>
                <a:latin typeface="微软雅黑" pitchFamily="34" charset="-122"/>
                <a:ea typeface="微软雅黑" pitchFamily="34" charset="-122"/>
              </a:rPr>
              <a:t> </a:t>
            </a:r>
            <a:endParaRPr lang="zh-CN" altLang="en-US" dirty="0">
              <a:solidFill>
                <a:schemeClr val="tx1">
                  <a:tint val="75000"/>
                </a:schemeClr>
              </a:solidFill>
              <a:latin typeface="微软雅黑" pitchFamily="34" charset="-122"/>
              <a:ea typeface="微软雅黑" pitchFamily="34" charset="-122"/>
            </a:endParaRPr>
          </a:p>
        </p:txBody>
      </p:sp>
      <p:sp>
        <p:nvSpPr>
          <p:cNvPr id="15" name="内容占位符 2"/>
          <p:cNvSpPr txBox="1">
            <a:spLocks/>
          </p:cNvSpPr>
          <p:nvPr/>
        </p:nvSpPr>
        <p:spPr>
          <a:xfrm>
            <a:off x="2700338" y="555625"/>
            <a:ext cx="5715000" cy="3500438"/>
          </a:xfrm>
          <a:prstGeom prst="rect">
            <a:avLst/>
          </a:prstGeom>
        </p:spPr>
        <p:txBody>
          <a:bodyPr anchor="b">
            <a:normAutofit/>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endParaRPr lang="zh-CN" altLang="en-US" dirty="0">
              <a:solidFill>
                <a:schemeClr val="tx1">
                  <a:tint val="75000"/>
                </a:schemeClr>
              </a:solidFill>
              <a:latin typeface="微软雅黑" pitchFamily="34" charset="-122"/>
              <a:ea typeface="微软雅黑" pitchFamily="34" charset="-122"/>
            </a:endParaRPr>
          </a:p>
        </p:txBody>
      </p:sp>
      <p:sp>
        <p:nvSpPr>
          <p:cNvPr id="47" name="矩形 46"/>
          <p:cNvSpPr>
            <a:spLocks noChangeArrowheads="1"/>
          </p:cNvSpPr>
          <p:nvPr/>
        </p:nvSpPr>
        <p:spPr bwMode="auto">
          <a:xfrm>
            <a:off x="4572000" y="915988"/>
            <a:ext cx="4357688" cy="366712"/>
          </a:xfrm>
          <a:prstGeom prst="rect">
            <a:avLst/>
          </a:prstGeom>
          <a:noFill/>
          <a:ln w="9525">
            <a:noFill/>
            <a:miter lim="800000"/>
            <a:headEnd/>
            <a:tailEnd/>
          </a:ln>
        </p:spPr>
        <p:txBody>
          <a:bodyPr>
            <a:spAutoFit/>
          </a:bodyPr>
          <a:lstStyle/>
          <a:p>
            <a:r>
              <a:rPr lang="zh-CN" altLang="en-US">
                <a:latin typeface="微软雅黑"/>
                <a:ea typeface="微软雅黑"/>
                <a:cs typeface="微软雅黑"/>
              </a:rPr>
              <a:t>     </a:t>
            </a:r>
          </a:p>
        </p:txBody>
      </p:sp>
      <p:sp>
        <p:nvSpPr>
          <p:cNvPr id="197639" name="Rectangle 1"/>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197640"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197641" name="Rectangle 5"/>
          <p:cNvSpPr>
            <a:spLocks noChangeArrowheads="1"/>
          </p:cNvSpPr>
          <p:nvPr/>
        </p:nvSpPr>
        <p:spPr bwMode="auto">
          <a:xfrm>
            <a:off x="428625" y="1428750"/>
            <a:ext cx="184150" cy="369888"/>
          </a:xfrm>
          <a:prstGeom prst="rect">
            <a:avLst/>
          </a:prstGeom>
          <a:noFill/>
          <a:ln w="9525">
            <a:noFill/>
            <a:miter lim="800000"/>
            <a:headEnd/>
            <a:tailEnd/>
          </a:ln>
        </p:spPr>
        <p:txBody>
          <a:bodyPr wrap="none" anchor="ctr">
            <a:spAutoFit/>
          </a:bodyPr>
          <a:lstStyle/>
          <a:p>
            <a:endParaRPr lang="zh-CN" altLang="zh-CN"/>
          </a:p>
        </p:txBody>
      </p:sp>
      <p:pic>
        <p:nvPicPr>
          <p:cNvPr id="197642" name="Picture 2"/>
          <p:cNvPicPr>
            <a:picLocks noChangeAspect="1" noChangeArrowheads="1"/>
          </p:cNvPicPr>
          <p:nvPr/>
        </p:nvPicPr>
        <p:blipFill>
          <a:blip r:embed="rId3" cstate="print"/>
          <a:srcRect/>
          <a:stretch>
            <a:fillRect/>
          </a:stretch>
        </p:blipFill>
        <p:spPr bwMode="auto">
          <a:xfrm>
            <a:off x="611188" y="1995488"/>
            <a:ext cx="2214562" cy="2143125"/>
          </a:xfrm>
          <a:prstGeom prst="rect">
            <a:avLst/>
          </a:prstGeom>
          <a:noFill/>
          <a:ln w="9525">
            <a:noFill/>
            <a:miter lim="800000"/>
            <a:headEnd/>
            <a:tailEnd/>
          </a:ln>
        </p:spPr>
      </p:pic>
      <p:sp>
        <p:nvSpPr>
          <p:cNvPr id="34" name="Oval 27"/>
          <p:cNvSpPr>
            <a:spLocks noChangeArrowheads="1"/>
          </p:cNvSpPr>
          <p:nvPr/>
        </p:nvSpPr>
        <p:spPr bwMode="gray">
          <a:xfrm>
            <a:off x="900113" y="2284413"/>
            <a:ext cx="1643062" cy="1571625"/>
          </a:xfrm>
          <a:prstGeom prst="ellipse">
            <a:avLst/>
          </a:prstGeom>
          <a:solidFill>
            <a:schemeClr val="bg1"/>
          </a:solidFill>
          <a:ln w="38100" algn="ctr">
            <a:solidFill>
              <a:srgbClr val="F8F8F8">
                <a:alpha val="79999"/>
              </a:srgbClr>
            </a:solidFill>
            <a:round/>
            <a:headEnd/>
            <a:tailEnd/>
          </a:ln>
        </p:spPr>
        <p:txBody>
          <a:bodyPr wrap="none" anchor="ctr"/>
          <a:lstStyle/>
          <a:p>
            <a:pPr algn="ctr">
              <a:lnSpc>
                <a:spcPct val="150000"/>
              </a:lnSpc>
            </a:pPr>
            <a:endParaRPr lang="en-US" altLang="zh-CN" sz="1600" b="1">
              <a:solidFill>
                <a:srgbClr val="04AEDA"/>
              </a:solidFill>
              <a:latin typeface="微软雅黑"/>
              <a:ea typeface="微软雅黑"/>
              <a:cs typeface="微软雅黑"/>
            </a:endParaRPr>
          </a:p>
        </p:txBody>
      </p:sp>
      <p:sp>
        <p:nvSpPr>
          <p:cNvPr id="197644" name="WordArt 24"/>
          <p:cNvSpPr>
            <a:spLocks noChangeArrowheads="1" noChangeShapeType="1" noTextEdit="1"/>
          </p:cNvSpPr>
          <p:nvPr/>
        </p:nvSpPr>
        <p:spPr bwMode="auto">
          <a:xfrm>
            <a:off x="1258888" y="2787650"/>
            <a:ext cx="830262" cy="669925"/>
          </a:xfrm>
          <a:prstGeom prst="rect">
            <a:avLst/>
          </a:prstGeom>
        </p:spPr>
        <p:txBody>
          <a:bodyPr wrap="none" fromWordArt="1">
            <a:prstTxWarp prst="textDoubleWave1">
              <a:avLst>
                <a:gd name="adj1" fmla="val 6500"/>
                <a:gd name="adj2" fmla="val 0"/>
              </a:avLst>
            </a:prstTxWarp>
          </a:bodyPr>
          <a:lstStyle/>
          <a:p>
            <a:pPr algn="ctr"/>
            <a:r>
              <a:rPr lang="en-US" altLang="zh-CN" sz="3600" kern="10" spc="-360">
                <a:ln w="12700">
                  <a:solidFill>
                    <a:srgbClr val="000099"/>
                  </a:solidFill>
                  <a:round/>
                  <a:headEnd/>
                  <a:tailEnd/>
                </a:ln>
                <a:solidFill>
                  <a:srgbClr val="33CCFF"/>
                </a:solidFill>
                <a:effectLst>
                  <a:outerShdw dist="125724" dir="18900000" algn="ctr" rotWithShape="0">
                    <a:srgbClr val="000099"/>
                  </a:outerShdw>
                </a:effectLst>
                <a:latin typeface="宋体"/>
                <a:ea typeface="宋体"/>
              </a:rPr>
              <a:t>ROCOCO</a:t>
            </a:r>
            <a:endParaRPr lang="zh-CN" altLang="en-US" sz="3600" kern="10" spc="-360">
              <a:ln w="12700">
                <a:solidFill>
                  <a:srgbClr val="000099"/>
                </a:solidFill>
                <a:round/>
                <a:headEnd/>
                <a:tailEnd/>
              </a:ln>
              <a:solidFill>
                <a:srgbClr val="33CCFF"/>
              </a:solidFill>
              <a:effectLst>
                <a:outerShdw dist="125724" dir="18900000" algn="ctr" rotWithShape="0">
                  <a:srgbClr val="000099"/>
                </a:outerShdw>
              </a:effectLst>
              <a:latin typeface="宋体"/>
              <a:ea typeface="宋体"/>
            </a:endParaRPr>
          </a:p>
        </p:txBody>
      </p:sp>
      <p:sp>
        <p:nvSpPr>
          <p:cNvPr id="6" name="矩形 3"/>
          <p:cNvSpPr/>
          <p:nvPr/>
        </p:nvSpPr>
        <p:spPr>
          <a:xfrm>
            <a:off x="2771775" y="915988"/>
            <a:ext cx="1152525" cy="576262"/>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2000"/>
              </a:lnSpc>
              <a:defRPr/>
            </a:pPr>
            <a:r>
              <a:rPr lang="en-US" altLang="zh-CN" sz="2000" b="1">
                <a:solidFill>
                  <a:schemeClr val="bg1"/>
                </a:solidFill>
                <a:latin typeface="Arial" charset="0"/>
              </a:rPr>
              <a:t>  LKK</a:t>
            </a:r>
            <a:endParaRPr lang="en-US" altLang="zh-CN">
              <a:solidFill>
                <a:schemeClr val="bg1"/>
              </a:solidFill>
              <a:latin typeface="Arial" charset="0"/>
            </a:endParaRPr>
          </a:p>
        </p:txBody>
      </p:sp>
      <p:sp>
        <p:nvSpPr>
          <p:cNvPr id="205851" name="Rectangle 27"/>
          <p:cNvSpPr>
            <a:spLocks noChangeArrowheads="1"/>
          </p:cNvSpPr>
          <p:nvPr/>
        </p:nvSpPr>
        <p:spPr bwMode="auto">
          <a:xfrm>
            <a:off x="1116013" y="2355850"/>
            <a:ext cx="1208087"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600" b="1" dirty="0">
                <a:latin typeface="微软雅黑" pitchFamily="34" charset="-122"/>
                <a:ea typeface="微软雅黑" pitchFamily="34" charset="-122"/>
              </a:rPr>
              <a:t>中国情趣与</a:t>
            </a:r>
            <a:endParaRPr lang="en-US" altLang="zh-CN" sz="1600" b="1" dirty="0">
              <a:latin typeface="微软雅黑" pitchFamily="34" charset="-122"/>
              <a:ea typeface="微软雅黑" pitchFamily="34" charset="-122"/>
            </a:endParaRPr>
          </a:p>
        </p:txBody>
      </p:sp>
      <p:sp>
        <p:nvSpPr>
          <p:cNvPr id="205852" name="Rectangle 28"/>
          <p:cNvSpPr>
            <a:spLocks noChangeArrowheads="1"/>
          </p:cNvSpPr>
          <p:nvPr/>
        </p:nvSpPr>
        <p:spPr bwMode="auto">
          <a:xfrm>
            <a:off x="1116013" y="3462338"/>
            <a:ext cx="1208087"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600" b="1" dirty="0">
                <a:latin typeface="微软雅黑" pitchFamily="34" charset="-122"/>
                <a:ea typeface="微软雅黑" pitchFamily="34" charset="-122"/>
              </a:rPr>
              <a:t>洛可可风格</a:t>
            </a:r>
          </a:p>
        </p:txBody>
      </p:sp>
      <p:sp>
        <p:nvSpPr>
          <p:cNvPr id="197648" name="Rectangle 40"/>
          <p:cNvSpPr>
            <a:spLocks noChangeArrowheads="1"/>
          </p:cNvSpPr>
          <p:nvPr/>
        </p:nvSpPr>
        <p:spPr bwMode="auto">
          <a:xfrm>
            <a:off x="3924300" y="915988"/>
            <a:ext cx="5111750" cy="576262"/>
          </a:xfrm>
          <a:prstGeom prst="rect">
            <a:avLst/>
          </a:prstGeom>
          <a:solidFill>
            <a:schemeClr val="bg1"/>
          </a:solidFill>
          <a:ln w="28575" algn="ctr">
            <a:solidFill>
              <a:srgbClr val="04AEDA"/>
            </a:solidFill>
            <a:prstDash val="sysDot"/>
            <a:miter lim="800000"/>
            <a:headEnd/>
            <a:tailEnd/>
          </a:ln>
        </p:spPr>
        <p:txBody>
          <a:bodyPr anchor="ctr"/>
          <a:lstStyle/>
          <a:p>
            <a:r>
              <a:rPr lang="zh-CN" altLang="en-US" sz="1600" b="1" dirty="0">
                <a:latin typeface="微软雅黑" pitchFamily="34" charset="-122"/>
                <a:ea typeface="微软雅黑" pitchFamily="34" charset="-122"/>
              </a:rPr>
              <a:t>洛可可一词来源于法语</a:t>
            </a:r>
            <a:r>
              <a:rPr lang="en-US" altLang="zh-CN" sz="1600" b="1" dirty="0" err="1">
                <a:latin typeface="微软雅黑" pitchFamily="34" charset="-122"/>
                <a:ea typeface="微软雅黑" pitchFamily="34" charset="-122"/>
              </a:rPr>
              <a:t>rooavlle</a:t>
            </a:r>
            <a:r>
              <a:rPr lang="zh-CN" altLang="en-US" sz="1600" b="1" dirty="0">
                <a:latin typeface="微软雅黑" pitchFamily="34" charset="-122"/>
                <a:ea typeface="微软雅黑" pitchFamily="34" charset="-122"/>
              </a:rPr>
              <a:t>，意为假山石或装饰用的贝壳，是与巴洛克风格迥然不同的一种艺术风格</a:t>
            </a:r>
            <a:r>
              <a:rPr lang="zh-CN" altLang="en-US" dirty="0">
                <a:latin typeface="微软雅黑" pitchFamily="34" charset="-122"/>
                <a:ea typeface="微软雅黑" pitchFamily="34" charset="-122"/>
              </a:rPr>
              <a:t>。 </a:t>
            </a:r>
          </a:p>
        </p:txBody>
      </p:sp>
      <p:sp>
        <p:nvSpPr>
          <p:cNvPr id="197649" name="矩形 64"/>
          <p:cNvSpPr>
            <a:spLocks noChangeArrowheads="1"/>
          </p:cNvSpPr>
          <p:nvPr/>
        </p:nvSpPr>
        <p:spPr bwMode="auto">
          <a:xfrm>
            <a:off x="3492500" y="2139950"/>
            <a:ext cx="2232025" cy="2232025"/>
          </a:xfrm>
          <a:prstGeom prst="rect">
            <a:avLst/>
          </a:prstGeom>
          <a:noFill/>
          <a:ln w="38100" cap="rnd" algn="ctr">
            <a:solidFill>
              <a:srgbClr val="04AEDA"/>
            </a:solidFill>
            <a:prstDash val="sysDot"/>
            <a:miter lim="800000"/>
            <a:headEnd/>
            <a:tailEnd/>
          </a:ln>
        </p:spPr>
        <p:txBody>
          <a:bodyPr anchor="ctr"/>
          <a:lstStyle/>
          <a:p>
            <a:pPr algn="ctr"/>
            <a:endParaRPr lang="zh-CN" altLang="en-US">
              <a:solidFill>
                <a:srgbClr val="FFFFFF"/>
              </a:solidFill>
              <a:latin typeface="Calibri" pitchFamily="34" charset="0"/>
            </a:endParaRPr>
          </a:p>
        </p:txBody>
      </p:sp>
      <p:sp>
        <p:nvSpPr>
          <p:cNvPr id="197650" name="矩形 64"/>
          <p:cNvSpPr>
            <a:spLocks noChangeArrowheads="1"/>
          </p:cNvSpPr>
          <p:nvPr/>
        </p:nvSpPr>
        <p:spPr bwMode="auto">
          <a:xfrm>
            <a:off x="6300788" y="2139950"/>
            <a:ext cx="2232025" cy="2232025"/>
          </a:xfrm>
          <a:prstGeom prst="rect">
            <a:avLst/>
          </a:prstGeom>
          <a:noFill/>
          <a:ln w="38100" cap="rnd" algn="ctr">
            <a:solidFill>
              <a:srgbClr val="04AEDA"/>
            </a:solidFill>
            <a:prstDash val="sysDot"/>
            <a:miter lim="800000"/>
            <a:headEnd/>
            <a:tailEnd/>
          </a:ln>
        </p:spPr>
        <p:txBody>
          <a:bodyPr anchor="ctr"/>
          <a:lstStyle/>
          <a:p>
            <a:pPr algn="ctr"/>
            <a:endParaRPr lang="zh-CN" altLang="en-US">
              <a:solidFill>
                <a:srgbClr val="FFFFFF"/>
              </a:solidFill>
              <a:latin typeface="Calibri" pitchFamily="34" charset="0"/>
            </a:endParaRPr>
          </a:p>
        </p:txBody>
      </p:sp>
      <p:sp>
        <p:nvSpPr>
          <p:cNvPr id="4" name="矩形 3"/>
          <p:cNvSpPr/>
          <p:nvPr/>
        </p:nvSpPr>
        <p:spPr>
          <a:xfrm>
            <a:off x="3492500" y="2139950"/>
            <a:ext cx="2232025" cy="358775"/>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000"/>
              </a:lnSpc>
              <a:defRPr/>
            </a:pPr>
            <a:r>
              <a:rPr lang="zh-CN" altLang="en-US" b="1" dirty="0">
                <a:solidFill>
                  <a:schemeClr val="bg1"/>
                </a:solidFill>
                <a:latin typeface="微软雅黑" pitchFamily="34" charset="-122"/>
                <a:ea typeface="微软雅黑" pitchFamily="34" charset="-122"/>
              </a:rPr>
              <a:t>巴洛克风格</a:t>
            </a:r>
            <a:r>
              <a:rPr lang="zh-CN" altLang="en-US" dirty="0">
                <a:solidFill>
                  <a:schemeClr val="tx1"/>
                </a:solidFill>
                <a:latin typeface="微软雅黑" pitchFamily="34" charset="-122"/>
                <a:ea typeface="微软雅黑" pitchFamily="34" charset="-122"/>
              </a:rPr>
              <a:t> </a:t>
            </a:r>
            <a:endParaRPr lang="en-US" altLang="zh-CN" dirty="0">
              <a:solidFill>
                <a:schemeClr val="tx1"/>
              </a:solidFill>
              <a:latin typeface="微软雅黑" pitchFamily="34" charset="-122"/>
              <a:ea typeface="微软雅黑" pitchFamily="34" charset="-122"/>
            </a:endParaRPr>
          </a:p>
        </p:txBody>
      </p:sp>
      <p:sp>
        <p:nvSpPr>
          <p:cNvPr id="5" name="矩形 3"/>
          <p:cNvSpPr/>
          <p:nvPr/>
        </p:nvSpPr>
        <p:spPr>
          <a:xfrm>
            <a:off x="6300788" y="2139950"/>
            <a:ext cx="2232025" cy="358775"/>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000"/>
              </a:lnSpc>
              <a:defRPr/>
            </a:pPr>
            <a:r>
              <a:rPr lang="zh-CN" altLang="en-US" b="1" dirty="0">
                <a:solidFill>
                  <a:schemeClr val="bg1"/>
                </a:solidFill>
                <a:latin typeface="微软雅黑" pitchFamily="34" charset="-122"/>
                <a:ea typeface="微软雅黑" pitchFamily="34" charset="-122"/>
              </a:rPr>
              <a:t>洛可可风格 </a:t>
            </a:r>
            <a:endParaRPr lang="en-US" altLang="zh-CN" b="1" dirty="0">
              <a:solidFill>
                <a:schemeClr val="bg1"/>
              </a:solidFill>
              <a:latin typeface="微软雅黑" pitchFamily="34" charset="-122"/>
              <a:ea typeface="微软雅黑" pitchFamily="34" charset="-122"/>
            </a:endParaRPr>
          </a:p>
        </p:txBody>
      </p:sp>
      <p:sp>
        <p:nvSpPr>
          <p:cNvPr id="205858" name="Rectangle 34"/>
          <p:cNvSpPr>
            <a:spLocks noChangeArrowheads="1"/>
          </p:cNvSpPr>
          <p:nvPr/>
        </p:nvSpPr>
        <p:spPr bwMode="auto">
          <a:xfrm>
            <a:off x="3492500" y="2427288"/>
            <a:ext cx="2232025" cy="1719262"/>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ct val="130000"/>
              </a:lnSpc>
              <a:defRPr/>
            </a:pPr>
            <a:r>
              <a:rPr lang="en-US" altLang="zh-CN" b="1" dirty="0"/>
              <a:t>§</a:t>
            </a:r>
            <a:r>
              <a:rPr lang="zh-CN" altLang="en-US" sz="1600" b="1" dirty="0">
                <a:latin typeface="微软雅黑" pitchFamily="34" charset="-122"/>
                <a:ea typeface="微软雅黑" pitchFamily="34" charset="-122"/>
              </a:rPr>
              <a:t>以雄伟华丽、直线挺立、讲究对称著称，成为刻板和形式化的艺术风格的代名词，又称新专制式的艺术风格 </a:t>
            </a:r>
          </a:p>
        </p:txBody>
      </p:sp>
      <p:sp>
        <p:nvSpPr>
          <p:cNvPr id="205859" name="Rectangle 35"/>
          <p:cNvSpPr>
            <a:spLocks noChangeArrowheads="1"/>
          </p:cNvSpPr>
          <p:nvPr/>
        </p:nvSpPr>
        <p:spPr bwMode="auto">
          <a:xfrm>
            <a:off x="6300788" y="2498866"/>
            <a:ext cx="2232025" cy="1763431"/>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ts val="2200"/>
              </a:lnSpc>
              <a:defRPr/>
            </a:pPr>
            <a:r>
              <a:rPr lang="en-US" altLang="zh-CN" b="1" dirty="0"/>
              <a:t>§</a:t>
            </a:r>
            <a:r>
              <a:rPr lang="zh-CN" altLang="en-US" sz="1600" b="1" dirty="0">
                <a:latin typeface="微软雅黑" pitchFamily="34" charset="-122"/>
                <a:ea typeface="微软雅黑" pitchFamily="34" charset="-122"/>
              </a:rPr>
              <a:t>以生动、优美、活泼、自然为特色，追求轻柔活泼、精致优美、线条丰富、色调高雅，重自然雅趣而不重人工雕琢的格调  </a:t>
            </a:r>
          </a:p>
        </p:txBody>
      </p:sp>
      <p:sp>
        <p:nvSpPr>
          <p:cNvPr id="197655" name="Line 36"/>
          <p:cNvSpPr>
            <a:spLocks noChangeShapeType="1"/>
          </p:cNvSpPr>
          <p:nvPr/>
        </p:nvSpPr>
        <p:spPr bwMode="auto">
          <a:xfrm flipH="1">
            <a:off x="4572000" y="1492250"/>
            <a:ext cx="1801813" cy="647700"/>
          </a:xfrm>
          <a:prstGeom prst="line">
            <a:avLst/>
          </a:prstGeom>
          <a:noFill/>
          <a:ln w="9525">
            <a:solidFill>
              <a:srgbClr val="04AEDA"/>
            </a:solidFill>
            <a:prstDash val="sysDot"/>
            <a:round/>
            <a:headEnd/>
            <a:tailEnd/>
          </a:ln>
          <a:effectLst>
            <a:prstShdw prst="shdw17" dist="17961" dir="2700000">
              <a:srgbClr val="026883"/>
            </a:prstShdw>
          </a:effectLst>
        </p:spPr>
        <p:txBody>
          <a:bodyPr/>
          <a:lstStyle/>
          <a:p>
            <a:endParaRPr lang="zh-CN" altLang="en-US"/>
          </a:p>
        </p:txBody>
      </p:sp>
      <p:sp>
        <p:nvSpPr>
          <p:cNvPr id="197656" name="Line 37"/>
          <p:cNvSpPr>
            <a:spLocks noChangeShapeType="1"/>
          </p:cNvSpPr>
          <p:nvPr/>
        </p:nvSpPr>
        <p:spPr bwMode="auto">
          <a:xfrm>
            <a:off x="6300788" y="1492250"/>
            <a:ext cx="1295400" cy="647700"/>
          </a:xfrm>
          <a:prstGeom prst="line">
            <a:avLst/>
          </a:prstGeom>
          <a:noFill/>
          <a:ln w="9525">
            <a:solidFill>
              <a:srgbClr val="04AEDA"/>
            </a:solidFill>
            <a:prstDash val="sysDot"/>
            <a:round/>
            <a:headEnd/>
            <a:tailEnd/>
          </a:ln>
          <a:effectLst>
            <a:prstShdw prst="shdw17" dist="17961" dir="2700000">
              <a:srgbClr val="026883"/>
            </a:prstShdw>
          </a:effectLst>
        </p:spPr>
        <p:txBody>
          <a:bodyPr/>
          <a:lstStyle/>
          <a:p>
            <a:endParaRPr lang="zh-CN" altLang="en-US"/>
          </a:p>
        </p:txBody>
      </p:sp>
    </p:spTree>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TextBox 5"/>
          <p:cNvSpPr txBox="1">
            <a:spLocks noChangeArrowheads="1"/>
          </p:cNvSpPr>
          <p:nvPr/>
        </p:nvSpPr>
        <p:spPr bwMode="auto">
          <a:xfrm>
            <a:off x="179512" y="195263"/>
            <a:ext cx="8718426" cy="1092607"/>
          </a:xfrm>
          <a:prstGeom prst="rect">
            <a:avLst/>
          </a:prstGeom>
          <a:noFill/>
          <a:ln w="9525">
            <a:noFill/>
            <a:miter lim="800000"/>
            <a:headEnd/>
            <a:tailEnd/>
          </a:ln>
        </p:spPr>
        <p:txBody>
          <a:bodyPr wrap="square">
            <a:spAutoFit/>
          </a:bodyPr>
          <a:lstStyle/>
          <a:p>
            <a:pPr>
              <a:lnSpc>
                <a:spcPts val="2563"/>
              </a:lnSpc>
            </a:pPr>
            <a:r>
              <a:rPr lang="zh-CN" altLang="en-US" sz="2000" b="1" dirty="0">
                <a:latin typeface="微软雅黑" pitchFamily="34" charset="-122"/>
                <a:ea typeface="微软雅黑" pitchFamily="34" charset="-122"/>
              </a:rPr>
              <a:t>第五节  中学西传  </a:t>
            </a:r>
            <a:r>
              <a:rPr lang="zh-CN" altLang="en-US" sz="2000" b="1" dirty="0" smtClean="0">
                <a:latin typeface="微软雅黑" pitchFamily="34" charset="-122"/>
                <a:ea typeface="微软雅黑" pitchFamily="34" charset="-122"/>
              </a:rPr>
              <a:t>  二</a:t>
            </a:r>
            <a:r>
              <a:rPr lang="zh-CN" altLang="en-US" sz="2000" b="1" dirty="0">
                <a:latin typeface="微软雅黑" pitchFamily="34" charset="-122"/>
                <a:ea typeface="微软雅黑" pitchFamily="34" charset="-122"/>
              </a:rPr>
              <a:t>、中国情趣与洛可可风格</a:t>
            </a:r>
            <a:endParaRPr lang="en-US" altLang="zh-CN" sz="2400" dirty="0">
              <a:latin typeface="微软雅黑" pitchFamily="34" charset="-122"/>
              <a:ea typeface="微软雅黑" pitchFamily="34" charset="-122"/>
              <a:cs typeface="微软雅黑"/>
            </a:endParaRPr>
          </a:p>
          <a:p>
            <a:pPr>
              <a:lnSpc>
                <a:spcPts val="2563"/>
              </a:lnSpc>
            </a:pPr>
            <a:endParaRPr lang="en-US" altLang="zh-CN" sz="2000" dirty="0">
              <a:latin typeface="微软雅黑"/>
              <a:ea typeface="微软雅黑"/>
              <a:cs typeface="微软雅黑"/>
            </a:endParaRPr>
          </a:p>
          <a:p>
            <a:pPr eaLnBrk="0" hangingPunct="0">
              <a:lnSpc>
                <a:spcPts val="2600"/>
              </a:lnSpc>
            </a:pPr>
            <a:r>
              <a:rPr lang="zh-CN" altLang="en-US" sz="1600" dirty="0">
                <a:latin typeface="微软雅黑"/>
                <a:ea typeface="微软雅黑"/>
                <a:cs typeface="微软雅黑"/>
              </a:rPr>
              <a:t>                                               </a:t>
            </a:r>
            <a:endParaRPr lang="en-US" altLang="zh-CN" sz="1600" dirty="0">
              <a:latin typeface="微软雅黑"/>
              <a:ea typeface="微软雅黑"/>
              <a:cs typeface="微软雅黑"/>
            </a:endParaRPr>
          </a:p>
        </p:txBody>
      </p:sp>
      <p:sp>
        <p:nvSpPr>
          <p:cNvPr id="199682"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39" name="直接连接符 38"/>
          <p:cNvCxnSpPr/>
          <p:nvPr/>
        </p:nvCxnSpPr>
        <p:spPr>
          <a:xfrm flipH="1">
            <a:off x="214313" y="571500"/>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内容占位符 2"/>
          <p:cNvSpPr txBox="1">
            <a:spLocks/>
          </p:cNvSpPr>
          <p:nvPr/>
        </p:nvSpPr>
        <p:spPr>
          <a:xfrm>
            <a:off x="2627313" y="1058863"/>
            <a:ext cx="6516687" cy="1500187"/>
          </a:xfrm>
          <a:prstGeom prst="rect">
            <a:avLst/>
          </a:prstGeom>
        </p:spPr>
        <p:txBody>
          <a:bodyPr anchor="b">
            <a:normAutofit fontScale="25000" lnSpcReduction="20000"/>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r>
              <a:rPr lang="en-US" altLang="zh-CN" sz="5600" dirty="0">
                <a:latin typeface="微软雅黑" pitchFamily="34" charset="-122"/>
                <a:ea typeface="微软雅黑" pitchFamily="34" charset="-122"/>
              </a:rPr>
              <a:t> </a:t>
            </a:r>
            <a:endParaRPr lang="en-US" altLang="zh-CN" sz="4800" b="1"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r>
              <a:rPr lang="en-US" altLang="zh-CN" dirty="0">
                <a:solidFill>
                  <a:schemeClr val="tx1">
                    <a:tint val="75000"/>
                  </a:schemeClr>
                </a:solidFill>
                <a:latin typeface="微软雅黑" pitchFamily="34" charset="-122"/>
                <a:ea typeface="微软雅黑" pitchFamily="34" charset="-122"/>
              </a:rPr>
              <a:t> </a:t>
            </a:r>
            <a:endParaRPr lang="zh-CN" altLang="en-US" dirty="0">
              <a:solidFill>
                <a:schemeClr val="tx1">
                  <a:tint val="75000"/>
                </a:schemeClr>
              </a:solidFill>
              <a:latin typeface="微软雅黑" pitchFamily="34" charset="-122"/>
              <a:ea typeface="微软雅黑" pitchFamily="34" charset="-122"/>
            </a:endParaRPr>
          </a:p>
        </p:txBody>
      </p:sp>
      <p:sp>
        <p:nvSpPr>
          <p:cNvPr id="15" name="内容占位符 2"/>
          <p:cNvSpPr txBox="1">
            <a:spLocks/>
          </p:cNvSpPr>
          <p:nvPr/>
        </p:nvSpPr>
        <p:spPr>
          <a:xfrm>
            <a:off x="2700338" y="555625"/>
            <a:ext cx="5715000" cy="3500438"/>
          </a:xfrm>
          <a:prstGeom prst="rect">
            <a:avLst/>
          </a:prstGeom>
        </p:spPr>
        <p:txBody>
          <a:bodyPr anchor="b">
            <a:normAutofit/>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endParaRPr lang="zh-CN" altLang="en-US" dirty="0">
              <a:solidFill>
                <a:schemeClr val="tx1">
                  <a:tint val="75000"/>
                </a:schemeClr>
              </a:solidFill>
              <a:latin typeface="微软雅黑" pitchFamily="34" charset="-122"/>
              <a:ea typeface="微软雅黑" pitchFamily="34" charset="-122"/>
            </a:endParaRPr>
          </a:p>
        </p:txBody>
      </p:sp>
      <p:sp>
        <p:nvSpPr>
          <p:cNvPr id="47" name="矩形 46"/>
          <p:cNvSpPr>
            <a:spLocks noChangeArrowheads="1"/>
          </p:cNvSpPr>
          <p:nvPr/>
        </p:nvSpPr>
        <p:spPr bwMode="auto">
          <a:xfrm>
            <a:off x="4572000" y="915988"/>
            <a:ext cx="4357688" cy="366712"/>
          </a:xfrm>
          <a:prstGeom prst="rect">
            <a:avLst/>
          </a:prstGeom>
          <a:noFill/>
          <a:ln w="9525">
            <a:noFill/>
            <a:miter lim="800000"/>
            <a:headEnd/>
            <a:tailEnd/>
          </a:ln>
        </p:spPr>
        <p:txBody>
          <a:bodyPr>
            <a:spAutoFit/>
          </a:bodyPr>
          <a:lstStyle/>
          <a:p>
            <a:r>
              <a:rPr lang="zh-CN" altLang="en-US">
                <a:latin typeface="微软雅黑"/>
                <a:ea typeface="微软雅黑"/>
                <a:cs typeface="微软雅黑"/>
              </a:rPr>
              <a:t>     </a:t>
            </a:r>
          </a:p>
        </p:txBody>
      </p:sp>
      <p:sp>
        <p:nvSpPr>
          <p:cNvPr id="199687" name="Rectangle 1"/>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199688"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199689" name="Rectangle 5"/>
          <p:cNvSpPr>
            <a:spLocks noChangeArrowheads="1"/>
          </p:cNvSpPr>
          <p:nvPr/>
        </p:nvSpPr>
        <p:spPr bwMode="auto">
          <a:xfrm>
            <a:off x="428625" y="1428750"/>
            <a:ext cx="184150" cy="369888"/>
          </a:xfrm>
          <a:prstGeom prst="rect">
            <a:avLst/>
          </a:prstGeom>
          <a:noFill/>
          <a:ln w="9525">
            <a:noFill/>
            <a:miter lim="800000"/>
            <a:headEnd/>
            <a:tailEnd/>
          </a:ln>
        </p:spPr>
        <p:txBody>
          <a:bodyPr wrap="none" anchor="ctr">
            <a:spAutoFit/>
          </a:bodyPr>
          <a:lstStyle/>
          <a:p>
            <a:endParaRPr lang="zh-CN" altLang="zh-CN"/>
          </a:p>
        </p:txBody>
      </p:sp>
      <p:pic>
        <p:nvPicPr>
          <p:cNvPr id="199690" name="Picture 2"/>
          <p:cNvPicPr>
            <a:picLocks noChangeAspect="1" noChangeArrowheads="1"/>
          </p:cNvPicPr>
          <p:nvPr/>
        </p:nvPicPr>
        <p:blipFill>
          <a:blip r:embed="rId3" cstate="print"/>
          <a:srcRect/>
          <a:stretch>
            <a:fillRect/>
          </a:stretch>
        </p:blipFill>
        <p:spPr bwMode="auto">
          <a:xfrm>
            <a:off x="611188" y="1995488"/>
            <a:ext cx="2214562" cy="2143125"/>
          </a:xfrm>
          <a:prstGeom prst="rect">
            <a:avLst/>
          </a:prstGeom>
          <a:noFill/>
          <a:ln w="9525">
            <a:noFill/>
            <a:miter lim="800000"/>
            <a:headEnd/>
            <a:tailEnd/>
          </a:ln>
        </p:spPr>
      </p:pic>
      <p:sp>
        <p:nvSpPr>
          <p:cNvPr id="34" name="Oval 27"/>
          <p:cNvSpPr>
            <a:spLocks noChangeArrowheads="1"/>
          </p:cNvSpPr>
          <p:nvPr/>
        </p:nvSpPr>
        <p:spPr bwMode="gray">
          <a:xfrm>
            <a:off x="900113" y="2284413"/>
            <a:ext cx="1643062" cy="1571625"/>
          </a:xfrm>
          <a:prstGeom prst="ellipse">
            <a:avLst/>
          </a:prstGeom>
          <a:solidFill>
            <a:schemeClr val="bg1"/>
          </a:solidFill>
          <a:ln w="38100" algn="ctr">
            <a:solidFill>
              <a:srgbClr val="F8F8F8">
                <a:alpha val="79999"/>
              </a:srgbClr>
            </a:solidFill>
            <a:round/>
            <a:headEnd/>
            <a:tailEnd/>
          </a:ln>
        </p:spPr>
        <p:txBody>
          <a:bodyPr wrap="none" anchor="ctr"/>
          <a:lstStyle/>
          <a:p>
            <a:pPr algn="ctr">
              <a:lnSpc>
                <a:spcPct val="150000"/>
              </a:lnSpc>
            </a:pPr>
            <a:endParaRPr lang="en-US" altLang="zh-CN" sz="1600" b="1">
              <a:solidFill>
                <a:srgbClr val="04AEDA"/>
              </a:solidFill>
              <a:latin typeface="微软雅黑"/>
              <a:ea typeface="微软雅黑"/>
              <a:cs typeface="微软雅黑"/>
            </a:endParaRPr>
          </a:p>
        </p:txBody>
      </p:sp>
      <p:sp>
        <p:nvSpPr>
          <p:cNvPr id="199692" name="WordArt 13"/>
          <p:cNvSpPr>
            <a:spLocks noChangeArrowheads="1" noChangeShapeType="1" noTextEdit="1"/>
          </p:cNvSpPr>
          <p:nvPr/>
        </p:nvSpPr>
        <p:spPr bwMode="auto">
          <a:xfrm>
            <a:off x="1258888" y="2787650"/>
            <a:ext cx="830262" cy="669925"/>
          </a:xfrm>
          <a:prstGeom prst="rect">
            <a:avLst/>
          </a:prstGeom>
        </p:spPr>
        <p:txBody>
          <a:bodyPr wrap="none" fromWordArt="1">
            <a:prstTxWarp prst="textDoubleWave1">
              <a:avLst>
                <a:gd name="adj1" fmla="val 6500"/>
                <a:gd name="adj2" fmla="val 0"/>
              </a:avLst>
            </a:prstTxWarp>
          </a:bodyPr>
          <a:lstStyle/>
          <a:p>
            <a:pPr algn="ctr"/>
            <a:r>
              <a:rPr lang="en-US" altLang="zh-CN" sz="3600" kern="10" spc="-360">
                <a:ln w="12700">
                  <a:solidFill>
                    <a:srgbClr val="000099"/>
                  </a:solidFill>
                  <a:round/>
                  <a:headEnd/>
                  <a:tailEnd/>
                </a:ln>
                <a:solidFill>
                  <a:srgbClr val="33CCFF"/>
                </a:solidFill>
                <a:effectLst>
                  <a:outerShdw dist="125724" dir="18900000" algn="ctr" rotWithShape="0">
                    <a:srgbClr val="000099"/>
                  </a:outerShdw>
                </a:effectLst>
                <a:latin typeface="宋体"/>
                <a:ea typeface="宋体"/>
              </a:rPr>
              <a:t>ROCOCO</a:t>
            </a:r>
            <a:endParaRPr lang="zh-CN" altLang="en-US" sz="3600" kern="10" spc="-360">
              <a:ln w="12700">
                <a:solidFill>
                  <a:srgbClr val="000099"/>
                </a:solidFill>
                <a:round/>
                <a:headEnd/>
                <a:tailEnd/>
              </a:ln>
              <a:solidFill>
                <a:srgbClr val="33CCFF"/>
              </a:solidFill>
              <a:effectLst>
                <a:outerShdw dist="125724" dir="18900000" algn="ctr" rotWithShape="0">
                  <a:srgbClr val="000099"/>
                </a:outerShdw>
              </a:effectLst>
              <a:latin typeface="宋体"/>
              <a:ea typeface="宋体"/>
            </a:endParaRPr>
          </a:p>
        </p:txBody>
      </p:sp>
      <p:sp>
        <p:nvSpPr>
          <p:cNvPr id="6" name="矩形 3"/>
          <p:cNvSpPr/>
          <p:nvPr/>
        </p:nvSpPr>
        <p:spPr>
          <a:xfrm>
            <a:off x="3635375" y="987425"/>
            <a:ext cx="4608513" cy="576263"/>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2000"/>
              </a:lnSpc>
              <a:defRPr/>
            </a:pPr>
            <a:r>
              <a:rPr lang="en-US" altLang="zh-CN" sz="2000" b="1" dirty="0">
                <a:solidFill>
                  <a:schemeClr val="bg1"/>
                </a:solidFill>
                <a:latin typeface="Arial" charset="0"/>
              </a:rPr>
              <a:t>  LKK    </a:t>
            </a:r>
            <a:r>
              <a:rPr lang="zh-CN" altLang="en-US" b="1" dirty="0">
                <a:solidFill>
                  <a:schemeClr val="bg1"/>
                </a:solidFill>
                <a:latin typeface="微软雅黑" pitchFamily="34" charset="-122"/>
                <a:ea typeface="微软雅黑" pitchFamily="34" charset="-122"/>
              </a:rPr>
              <a:t>中国情趣同洛可可精神相吻合</a:t>
            </a:r>
            <a:r>
              <a:rPr lang="zh-CN" altLang="en-US" dirty="0">
                <a:solidFill>
                  <a:schemeClr val="bg1"/>
                </a:solidFill>
                <a:latin typeface="微软雅黑" pitchFamily="34" charset="-122"/>
                <a:ea typeface="微软雅黑" pitchFamily="34" charset="-122"/>
              </a:rPr>
              <a:t> </a:t>
            </a:r>
            <a:endParaRPr lang="en-US" altLang="zh-CN" dirty="0">
              <a:solidFill>
                <a:schemeClr val="bg1"/>
              </a:solidFill>
              <a:latin typeface="微软雅黑" pitchFamily="34" charset="-122"/>
              <a:ea typeface="微软雅黑" pitchFamily="34" charset="-122"/>
            </a:endParaRPr>
          </a:p>
        </p:txBody>
      </p:sp>
      <p:sp>
        <p:nvSpPr>
          <p:cNvPr id="207887" name="Rectangle 15"/>
          <p:cNvSpPr>
            <a:spLocks noChangeArrowheads="1"/>
          </p:cNvSpPr>
          <p:nvPr/>
        </p:nvSpPr>
        <p:spPr bwMode="auto">
          <a:xfrm>
            <a:off x="1116013" y="2355850"/>
            <a:ext cx="1208087"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600" b="1" dirty="0">
                <a:latin typeface="微软雅黑" pitchFamily="34" charset="-122"/>
                <a:ea typeface="微软雅黑" pitchFamily="34" charset="-122"/>
              </a:rPr>
              <a:t>中国情趣与</a:t>
            </a:r>
            <a:endParaRPr lang="en-US" altLang="zh-CN" sz="1600" b="1" dirty="0">
              <a:latin typeface="微软雅黑" pitchFamily="34" charset="-122"/>
              <a:ea typeface="微软雅黑" pitchFamily="34" charset="-122"/>
            </a:endParaRPr>
          </a:p>
        </p:txBody>
      </p:sp>
      <p:sp>
        <p:nvSpPr>
          <p:cNvPr id="207888" name="Rectangle 16"/>
          <p:cNvSpPr>
            <a:spLocks noChangeArrowheads="1"/>
          </p:cNvSpPr>
          <p:nvPr/>
        </p:nvSpPr>
        <p:spPr bwMode="auto">
          <a:xfrm>
            <a:off x="1116013" y="3462338"/>
            <a:ext cx="1208087"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600" b="1" dirty="0">
                <a:latin typeface="微软雅黑" pitchFamily="34" charset="-122"/>
                <a:ea typeface="微软雅黑" pitchFamily="34" charset="-122"/>
              </a:rPr>
              <a:t>洛可可风格</a:t>
            </a:r>
          </a:p>
        </p:txBody>
      </p:sp>
      <p:sp>
        <p:nvSpPr>
          <p:cNvPr id="199696" name="AutoShape 14"/>
          <p:cNvSpPr>
            <a:spLocks noChangeArrowheads="1"/>
          </p:cNvSpPr>
          <p:nvPr/>
        </p:nvSpPr>
        <p:spPr bwMode="auto">
          <a:xfrm rot="5400000">
            <a:off x="5868194" y="-164306"/>
            <a:ext cx="504825" cy="3960813"/>
          </a:xfrm>
          <a:prstGeom prst="rightArrow">
            <a:avLst>
              <a:gd name="adj1" fmla="val 67750"/>
              <a:gd name="adj2" fmla="val 66167"/>
            </a:avLst>
          </a:prstGeom>
          <a:solidFill>
            <a:srgbClr val="C6F2FE"/>
          </a:solidFill>
          <a:ln w="28575" algn="ctr">
            <a:solidFill>
              <a:srgbClr val="C6F2FE"/>
            </a:solidFill>
            <a:miter lim="800000"/>
            <a:headEnd/>
            <a:tailEnd/>
          </a:ln>
        </p:spPr>
        <p:txBody>
          <a:bodyPr anchor="ctr"/>
          <a:lstStyle/>
          <a:p>
            <a:pPr algn="ctr"/>
            <a:endParaRPr lang="zh-CN" altLang="en-US"/>
          </a:p>
        </p:txBody>
      </p:sp>
      <p:sp>
        <p:nvSpPr>
          <p:cNvPr id="199697" name="AutoShape 4"/>
          <p:cNvSpPr>
            <a:spLocks noChangeArrowheads="1"/>
          </p:cNvSpPr>
          <p:nvPr/>
        </p:nvSpPr>
        <p:spPr bwMode="gray">
          <a:xfrm>
            <a:off x="5364163" y="2355850"/>
            <a:ext cx="1512887" cy="1511300"/>
          </a:xfrm>
          <a:prstGeom prst="can">
            <a:avLst>
              <a:gd name="adj" fmla="val 25000"/>
            </a:avLst>
          </a:prstGeom>
          <a:solidFill>
            <a:srgbClr val="09BFFF"/>
          </a:solidFill>
          <a:ln w="9525">
            <a:solidFill>
              <a:srgbClr val="013E4F"/>
            </a:solidFill>
            <a:round/>
            <a:headEnd/>
            <a:tailEnd/>
          </a:ln>
        </p:spPr>
        <p:txBody>
          <a:bodyPr wrap="none" anchor="ctr"/>
          <a:lstStyle/>
          <a:p>
            <a:pPr marL="342900" indent="-342900" algn="ctr">
              <a:buFont typeface="Arial" charset="0"/>
              <a:buNone/>
            </a:pPr>
            <a:r>
              <a:rPr lang="zh-CN" altLang="en-US" sz="2400" b="1" dirty="0">
                <a:solidFill>
                  <a:schemeClr val="bg1"/>
                </a:solidFill>
                <a:latin typeface="微软雅黑" pitchFamily="34" charset="-122"/>
                <a:ea typeface="微软雅黑" pitchFamily="34" charset="-122"/>
              </a:rPr>
              <a:t>相吻合</a:t>
            </a:r>
            <a:endParaRPr lang="zh-CN" altLang="zh-CN" sz="2400" b="1" dirty="0">
              <a:solidFill>
                <a:schemeClr val="bg1"/>
              </a:solidFill>
              <a:latin typeface="微软雅黑" pitchFamily="34" charset="-122"/>
              <a:ea typeface="微软雅黑" pitchFamily="34" charset="-122"/>
            </a:endParaRPr>
          </a:p>
        </p:txBody>
      </p:sp>
      <p:sp>
        <p:nvSpPr>
          <p:cNvPr id="199698" name="AutoShape 9"/>
          <p:cNvSpPr>
            <a:spLocks noChangeArrowheads="1"/>
          </p:cNvSpPr>
          <p:nvPr/>
        </p:nvSpPr>
        <p:spPr bwMode="auto">
          <a:xfrm rot="10800000" flipH="1">
            <a:off x="5003800" y="2284413"/>
            <a:ext cx="288925" cy="1728787"/>
          </a:xfrm>
          <a:prstGeom prst="leftArrow">
            <a:avLst>
              <a:gd name="adj1" fmla="val 65583"/>
              <a:gd name="adj2" fmla="val 65181"/>
            </a:avLst>
          </a:prstGeom>
          <a:solidFill>
            <a:srgbClr val="C6F2FE"/>
          </a:solidFill>
          <a:ln w="28575" algn="ctr">
            <a:solidFill>
              <a:srgbClr val="C6F2FE"/>
            </a:solidFill>
            <a:miter lim="800000"/>
            <a:headEnd/>
            <a:tailEnd/>
          </a:ln>
        </p:spPr>
        <p:txBody>
          <a:bodyPr rot="10800000" vert="eaVert" anchor="ctr"/>
          <a:lstStyle/>
          <a:p>
            <a:pPr algn="ctr"/>
            <a:endParaRPr lang="zh-CN" altLang="zh-CN"/>
          </a:p>
        </p:txBody>
      </p:sp>
      <p:sp>
        <p:nvSpPr>
          <p:cNvPr id="199699" name="AutoShape 9"/>
          <p:cNvSpPr>
            <a:spLocks noChangeArrowheads="1"/>
          </p:cNvSpPr>
          <p:nvPr/>
        </p:nvSpPr>
        <p:spPr bwMode="auto">
          <a:xfrm rot="10800000">
            <a:off x="6948488" y="2284413"/>
            <a:ext cx="287337" cy="1728787"/>
          </a:xfrm>
          <a:prstGeom prst="leftArrow">
            <a:avLst>
              <a:gd name="adj1" fmla="val 65583"/>
              <a:gd name="adj2" fmla="val 65181"/>
            </a:avLst>
          </a:prstGeom>
          <a:solidFill>
            <a:srgbClr val="C6F2FE"/>
          </a:solidFill>
          <a:ln w="28575" algn="ctr">
            <a:solidFill>
              <a:srgbClr val="C6F2FE"/>
            </a:solidFill>
            <a:miter lim="800000"/>
            <a:headEnd/>
            <a:tailEnd/>
          </a:ln>
        </p:spPr>
        <p:txBody>
          <a:bodyPr rot="10800000" vert="eaVert" anchor="ctr"/>
          <a:lstStyle/>
          <a:p>
            <a:pPr algn="ctr"/>
            <a:endParaRPr lang="zh-CN" altLang="zh-CN"/>
          </a:p>
        </p:txBody>
      </p:sp>
      <p:sp>
        <p:nvSpPr>
          <p:cNvPr id="199700" name="AutoShape 2"/>
          <p:cNvSpPr>
            <a:spLocks noChangeArrowheads="1"/>
          </p:cNvSpPr>
          <p:nvPr/>
        </p:nvSpPr>
        <p:spPr bwMode="auto">
          <a:xfrm>
            <a:off x="3275856" y="1924050"/>
            <a:ext cx="1726357" cy="2520950"/>
          </a:xfrm>
          <a:prstGeom prst="roundRect">
            <a:avLst>
              <a:gd name="adj" fmla="val 16449"/>
            </a:avLst>
          </a:prstGeom>
          <a:noFill/>
          <a:ln w="28575" algn="ctr">
            <a:solidFill>
              <a:srgbClr val="04AEDA"/>
            </a:solidFill>
            <a:round/>
            <a:headEnd/>
            <a:tailEnd/>
          </a:ln>
        </p:spPr>
        <p:txBody>
          <a:bodyPr anchor="ctr"/>
          <a:lstStyle/>
          <a:p>
            <a:pPr algn="ctr"/>
            <a:r>
              <a:rPr lang="zh-CN" altLang="en-US"/>
              <a:t>        </a:t>
            </a:r>
            <a:endParaRPr lang="zh-CN" altLang="en-US">
              <a:ea typeface="微软雅黑"/>
              <a:cs typeface="微软雅黑"/>
            </a:endParaRPr>
          </a:p>
        </p:txBody>
      </p:sp>
      <p:sp>
        <p:nvSpPr>
          <p:cNvPr id="199701" name="AutoShape 2"/>
          <p:cNvSpPr>
            <a:spLocks noChangeArrowheads="1"/>
          </p:cNvSpPr>
          <p:nvPr/>
        </p:nvSpPr>
        <p:spPr bwMode="auto">
          <a:xfrm>
            <a:off x="7235824" y="1924050"/>
            <a:ext cx="1728663" cy="2520950"/>
          </a:xfrm>
          <a:prstGeom prst="roundRect">
            <a:avLst>
              <a:gd name="adj" fmla="val 16449"/>
            </a:avLst>
          </a:prstGeom>
          <a:noFill/>
          <a:ln w="28575" algn="ctr">
            <a:solidFill>
              <a:srgbClr val="04AEDA"/>
            </a:solidFill>
            <a:round/>
            <a:headEnd/>
            <a:tailEnd/>
          </a:ln>
        </p:spPr>
        <p:txBody>
          <a:bodyPr anchor="ctr"/>
          <a:lstStyle/>
          <a:p>
            <a:pPr algn="ctr"/>
            <a:r>
              <a:rPr lang="zh-CN" altLang="en-US"/>
              <a:t>        </a:t>
            </a:r>
            <a:endParaRPr lang="zh-CN" altLang="en-US">
              <a:ea typeface="微软雅黑"/>
              <a:cs typeface="微软雅黑"/>
            </a:endParaRPr>
          </a:p>
        </p:txBody>
      </p:sp>
      <p:sp>
        <p:nvSpPr>
          <p:cNvPr id="207908" name="Rectangle 36"/>
          <p:cNvSpPr>
            <a:spLocks noChangeArrowheads="1"/>
          </p:cNvSpPr>
          <p:nvPr/>
        </p:nvSpPr>
        <p:spPr bwMode="auto">
          <a:xfrm>
            <a:off x="3275856" y="1916625"/>
            <a:ext cx="1728192" cy="263149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nSpc>
                <a:spcPts val="2200"/>
              </a:lnSpc>
              <a:defRPr/>
            </a:pPr>
            <a:r>
              <a:rPr lang="zh-CN" altLang="en-US" sz="1400" b="1" dirty="0">
                <a:latin typeface="微软雅黑" pitchFamily="34" charset="-122"/>
                <a:ea typeface="微软雅黑" pitchFamily="34" charset="-122"/>
              </a:rPr>
              <a:t>一方面，来自中国的商品呈现出新鲜的美感，其自然、新奇、精致、柔和、纤巧幽雅的艺术风格，格外适合表达洛可可式的艺术风格，使之成为洛可可式样的艺术源泉</a:t>
            </a:r>
            <a:r>
              <a:rPr lang="zh-CN" altLang="en-US" sz="1400" b="1" dirty="0"/>
              <a:t> </a:t>
            </a:r>
          </a:p>
        </p:txBody>
      </p:sp>
      <p:sp>
        <p:nvSpPr>
          <p:cNvPr id="207909" name="Rectangle 37"/>
          <p:cNvSpPr>
            <a:spLocks noChangeArrowheads="1"/>
          </p:cNvSpPr>
          <p:nvPr/>
        </p:nvSpPr>
        <p:spPr bwMode="auto">
          <a:xfrm>
            <a:off x="7236296" y="1877191"/>
            <a:ext cx="1728192" cy="2603661"/>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nSpc>
                <a:spcPts val="2200"/>
              </a:lnSpc>
              <a:defRPr/>
            </a:pPr>
            <a:r>
              <a:rPr lang="zh-CN" altLang="en-US" sz="1400" b="1" dirty="0">
                <a:latin typeface="微软雅黑" pitchFamily="34" charset="-122"/>
                <a:ea typeface="微软雅黑" pitchFamily="34" charset="-122"/>
              </a:rPr>
              <a:t>另一方面，对于欧洲人来说，中国距离遥远而带有无拘无束的空旷色彩，中国风</a:t>
            </a:r>
            <a:r>
              <a:rPr lang="zh-CN" altLang="en-US" sz="1400" b="1" dirty="0" smtClean="0">
                <a:latin typeface="微软雅黑" pitchFamily="34" charset="-122"/>
                <a:ea typeface="微软雅黑" pitchFamily="34" charset="-122"/>
              </a:rPr>
              <a:t>格不</a:t>
            </a:r>
            <a:r>
              <a:rPr lang="zh-CN" altLang="en-US" sz="1400" b="1" dirty="0">
                <a:latin typeface="微软雅黑" pitchFamily="34" charset="-122"/>
                <a:ea typeface="微软雅黑" pitchFamily="34" charset="-122"/>
              </a:rPr>
              <a:t>确定性最适合激发和释放洛可可精神的想象力</a:t>
            </a:r>
            <a:r>
              <a:rPr lang="zh-CN" altLang="en-US" sz="1400" b="1" dirty="0" smtClean="0">
                <a:latin typeface="微软雅黑" pitchFamily="34" charset="-122"/>
                <a:ea typeface="微软雅黑" pitchFamily="34" charset="-122"/>
              </a:rPr>
              <a:t>，中</a:t>
            </a:r>
            <a:r>
              <a:rPr lang="zh-CN" altLang="en-US" sz="1400" b="1" dirty="0">
                <a:latin typeface="微软雅黑" pitchFamily="34" charset="-122"/>
                <a:ea typeface="微软雅黑" pitchFamily="34" charset="-122"/>
              </a:rPr>
              <a:t>国趣味借助洛可可</a:t>
            </a:r>
            <a:r>
              <a:rPr lang="zh-CN" altLang="en-US" sz="1400" b="1" dirty="0" smtClean="0">
                <a:latin typeface="微软雅黑" pitchFamily="34" charset="-122"/>
                <a:ea typeface="微软雅黑" pitchFamily="34" charset="-122"/>
              </a:rPr>
              <a:t>可大</a:t>
            </a:r>
            <a:r>
              <a:rPr lang="zh-CN" altLang="en-US" sz="1400" b="1" dirty="0">
                <a:latin typeface="微软雅黑" pitchFamily="34" charset="-122"/>
                <a:ea typeface="微软雅黑" pitchFamily="34" charset="-122"/>
              </a:rPr>
              <a:t>行其道 </a:t>
            </a:r>
          </a:p>
        </p:txBody>
      </p:sp>
    </p:spTree>
  </p:cSld>
  <p:clrMapOvr>
    <a:masterClrMapping/>
  </p:clrMapOvr>
  <p:transition spd="med">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TextBox 5"/>
          <p:cNvSpPr txBox="1">
            <a:spLocks noChangeArrowheads="1"/>
          </p:cNvSpPr>
          <p:nvPr/>
        </p:nvSpPr>
        <p:spPr bwMode="auto">
          <a:xfrm>
            <a:off x="251520" y="195263"/>
            <a:ext cx="8646418" cy="1092607"/>
          </a:xfrm>
          <a:prstGeom prst="rect">
            <a:avLst/>
          </a:prstGeom>
          <a:noFill/>
          <a:ln w="9525">
            <a:noFill/>
            <a:miter lim="800000"/>
            <a:headEnd/>
            <a:tailEnd/>
          </a:ln>
        </p:spPr>
        <p:txBody>
          <a:bodyPr wrap="square">
            <a:spAutoFit/>
          </a:bodyPr>
          <a:lstStyle/>
          <a:p>
            <a:pPr>
              <a:lnSpc>
                <a:spcPts val="2563"/>
              </a:lnSpc>
            </a:pPr>
            <a:r>
              <a:rPr lang="zh-CN" altLang="en-US" sz="2000" b="1" dirty="0">
                <a:latin typeface="微软雅黑" pitchFamily="34" charset="-122"/>
                <a:ea typeface="微软雅黑" pitchFamily="34" charset="-122"/>
              </a:rPr>
              <a:t>第五节  中学西传 </a:t>
            </a:r>
            <a:r>
              <a:rPr lang="zh-CN" altLang="en-US" sz="2000" b="1" dirty="0" smtClean="0">
                <a:latin typeface="微软雅黑" pitchFamily="34" charset="-122"/>
                <a:ea typeface="微软雅黑" pitchFamily="34" charset="-122"/>
              </a:rPr>
              <a:t>   </a:t>
            </a:r>
            <a:r>
              <a:rPr lang="zh-CN" altLang="en-US" sz="2000" b="1" dirty="0">
                <a:latin typeface="微软雅黑" pitchFamily="34" charset="-122"/>
                <a:ea typeface="微软雅黑" pitchFamily="34" charset="-122"/>
              </a:rPr>
              <a:t>二、中国情趣与洛可可风格</a:t>
            </a:r>
            <a:endParaRPr lang="en-US" altLang="zh-CN" sz="2400" dirty="0">
              <a:latin typeface="微软雅黑" pitchFamily="34" charset="-122"/>
              <a:ea typeface="微软雅黑" pitchFamily="34" charset="-122"/>
              <a:cs typeface="微软雅黑"/>
            </a:endParaRPr>
          </a:p>
          <a:p>
            <a:pPr>
              <a:lnSpc>
                <a:spcPts val="2563"/>
              </a:lnSpc>
            </a:pPr>
            <a:endParaRPr lang="en-US" altLang="zh-CN" sz="2000" dirty="0">
              <a:latin typeface="微软雅黑"/>
              <a:ea typeface="微软雅黑"/>
              <a:cs typeface="微软雅黑"/>
            </a:endParaRPr>
          </a:p>
          <a:p>
            <a:pPr eaLnBrk="0" hangingPunct="0">
              <a:lnSpc>
                <a:spcPts val="2600"/>
              </a:lnSpc>
            </a:pPr>
            <a:r>
              <a:rPr lang="zh-CN" altLang="en-US" sz="1600" dirty="0">
                <a:latin typeface="微软雅黑"/>
                <a:ea typeface="微软雅黑"/>
                <a:cs typeface="微软雅黑"/>
              </a:rPr>
              <a:t>                                               </a:t>
            </a:r>
            <a:endParaRPr lang="en-US" altLang="zh-CN" sz="1600" dirty="0">
              <a:latin typeface="微软雅黑"/>
              <a:ea typeface="微软雅黑"/>
              <a:cs typeface="微软雅黑"/>
            </a:endParaRPr>
          </a:p>
        </p:txBody>
      </p:sp>
      <p:sp>
        <p:nvSpPr>
          <p:cNvPr id="201730"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39" name="直接连接符 38"/>
          <p:cNvCxnSpPr/>
          <p:nvPr/>
        </p:nvCxnSpPr>
        <p:spPr>
          <a:xfrm flipH="1">
            <a:off x="214313" y="571500"/>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内容占位符 2"/>
          <p:cNvSpPr txBox="1">
            <a:spLocks/>
          </p:cNvSpPr>
          <p:nvPr/>
        </p:nvSpPr>
        <p:spPr>
          <a:xfrm>
            <a:off x="2627313" y="1058863"/>
            <a:ext cx="6516687" cy="1500187"/>
          </a:xfrm>
          <a:prstGeom prst="rect">
            <a:avLst/>
          </a:prstGeom>
        </p:spPr>
        <p:txBody>
          <a:bodyPr anchor="b">
            <a:normAutofit fontScale="25000" lnSpcReduction="20000"/>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r>
              <a:rPr lang="en-US" altLang="zh-CN" sz="5600" dirty="0">
                <a:latin typeface="微软雅黑" pitchFamily="34" charset="-122"/>
                <a:ea typeface="微软雅黑" pitchFamily="34" charset="-122"/>
              </a:rPr>
              <a:t> </a:t>
            </a:r>
            <a:endParaRPr lang="en-US" altLang="zh-CN" sz="4800" b="1"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r>
              <a:rPr lang="en-US" altLang="zh-CN" dirty="0">
                <a:solidFill>
                  <a:schemeClr val="tx1">
                    <a:tint val="75000"/>
                  </a:schemeClr>
                </a:solidFill>
                <a:latin typeface="微软雅黑" pitchFamily="34" charset="-122"/>
                <a:ea typeface="微软雅黑" pitchFamily="34" charset="-122"/>
              </a:rPr>
              <a:t> </a:t>
            </a:r>
            <a:endParaRPr lang="zh-CN" altLang="en-US" dirty="0">
              <a:solidFill>
                <a:schemeClr val="tx1">
                  <a:tint val="75000"/>
                </a:schemeClr>
              </a:solidFill>
              <a:latin typeface="微软雅黑" pitchFamily="34" charset="-122"/>
              <a:ea typeface="微软雅黑" pitchFamily="34" charset="-122"/>
            </a:endParaRPr>
          </a:p>
        </p:txBody>
      </p:sp>
      <p:sp>
        <p:nvSpPr>
          <p:cNvPr id="15" name="内容占位符 2"/>
          <p:cNvSpPr txBox="1">
            <a:spLocks/>
          </p:cNvSpPr>
          <p:nvPr/>
        </p:nvSpPr>
        <p:spPr>
          <a:xfrm>
            <a:off x="2700338" y="555625"/>
            <a:ext cx="5715000" cy="3500438"/>
          </a:xfrm>
          <a:prstGeom prst="rect">
            <a:avLst/>
          </a:prstGeom>
        </p:spPr>
        <p:txBody>
          <a:bodyPr anchor="b">
            <a:normAutofit/>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endParaRPr lang="zh-CN" altLang="en-US" dirty="0">
              <a:solidFill>
                <a:schemeClr val="tx1">
                  <a:tint val="75000"/>
                </a:schemeClr>
              </a:solidFill>
              <a:latin typeface="微软雅黑" pitchFamily="34" charset="-122"/>
              <a:ea typeface="微软雅黑" pitchFamily="34" charset="-122"/>
            </a:endParaRPr>
          </a:p>
        </p:txBody>
      </p:sp>
      <p:sp>
        <p:nvSpPr>
          <p:cNvPr id="201735" name="Rectangle 1"/>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201736"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201737" name="Rectangle 5"/>
          <p:cNvSpPr>
            <a:spLocks noChangeArrowheads="1"/>
          </p:cNvSpPr>
          <p:nvPr/>
        </p:nvSpPr>
        <p:spPr bwMode="auto">
          <a:xfrm>
            <a:off x="428625" y="1428750"/>
            <a:ext cx="184150" cy="369888"/>
          </a:xfrm>
          <a:prstGeom prst="rect">
            <a:avLst/>
          </a:prstGeom>
          <a:noFill/>
          <a:ln w="9525">
            <a:noFill/>
            <a:miter lim="800000"/>
            <a:headEnd/>
            <a:tailEnd/>
          </a:ln>
        </p:spPr>
        <p:txBody>
          <a:bodyPr wrap="none" anchor="ctr">
            <a:spAutoFit/>
          </a:bodyPr>
          <a:lstStyle/>
          <a:p>
            <a:endParaRPr lang="zh-CN" altLang="zh-CN"/>
          </a:p>
        </p:txBody>
      </p:sp>
      <p:pic>
        <p:nvPicPr>
          <p:cNvPr id="201738" name="Picture 2"/>
          <p:cNvPicPr>
            <a:picLocks noChangeAspect="1" noChangeArrowheads="1"/>
          </p:cNvPicPr>
          <p:nvPr/>
        </p:nvPicPr>
        <p:blipFill>
          <a:blip r:embed="rId3" cstate="print"/>
          <a:srcRect/>
          <a:stretch>
            <a:fillRect/>
          </a:stretch>
        </p:blipFill>
        <p:spPr bwMode="auto">
          <a:xfrm>
            <a:off x="7092280" y="267494"/>
            <a:ext cx="1638300" cy="1585912"/>
          </a:xfrm>
          <a:prstGeom prst="rect">
            <a:avLst/>
          </a:prstGeom>
          <a:noFill/>
          <a:ln w="9525">
            <a:noFill/>
            <a:miter lim="800000"/>
            <a:headEnd/>
            <a:tailEnd/>
          </a:ln>
        </p:spPr>
      </p:pic>
      <p:sp>
        <p:nvSpPr>
          <p:cNvPr id="34" name="Oval 27"/>
          <p:cNvSpPr>
            <a:spLocks noChangeArrowheads="1"/>
          </p:cNvSpPr>
          <p:nvPr/>
        </p:nvSpPr>
        <p:spPr bwMode="gray">
          <a:xfrm>
            <a:off x="7236296" y="411510"/>
            <a:ext cx="1366838" cy="1295400"/>
          </a:xfrm>
          <a:prstGeom prst="ellipse">
            <a:avLst/>
          </a:prstGeom>
          <a:solidFill>
            <a:schemeClr val="bg1"/>
          </a:solidFill>
          <a:ln w="38100" algn="ctr">
            <a:solidFill>
              <a:srgbClr val="F8F8F8">
                <a:alpha val="79999"/>
              </a:srgbClr>
            </a:solidFill>
            <a:round/>
            <a:headEnd/>
            <a:tailEnd/>
          </a:ln>
        </p:spPr>
        <p:txBody>
          <a:bodyPr wrap="none" anchor="ctr"/>
          <a:lstStyle/>
          <a:p>
            <a:pPr algn="ctr">
              <a:lnSpc>
                <a:spcPct val="150000"/>
              </a:lnSpc>
            </a:pPr>
            <a:endParaRPr lang="en-US" altLang="zh-CN" sz="1600" b="1">
              <a:solidFill>
                <a:srgbClr val="04AEDA"/>
              </a:solidFill>
              <a:latin typeface="微软雅黑"/>
              <a:ea typeface="微软雅黑"/>
              <a:cs typeface="微软雅黑"/>
            </a:endParaRPr>
          </a:p>
        </p:txBody>
      </p:sp>
      <p:sp>
        <p:nvSpPr>
          <p:cNvPr id="201740" name="WordArt 13"/>
          <p:cNvSpPr>
            <a:spLocks noChangeArrowheads="1" noChangeShapeType="1" noTextEdit="1"/>
          </p:cNvSpPr>
          <p:nvPr/>
        </p:nvSpPr>
        <p:spPr bwMode="auto">
          <a:xfrm>
            <a:off x="7524328" y="987574"/>
            <a:ext cx="720725" cy="360362"/>
          </a:xfrm>
          <a:prstGeom prst="rect">
            <a:avLst/>
          </a:prstGeom>
        </p:spPr>
        <p:txBody>
          <a:bodyPr wrap="none" fromWordArt="1">
            <a:prstTxWarp prst="textDoubleWave1">
              <a:avLst>
                <a:gd name="adj1" fmla="val 6500"/>
                <a:gd name="adj2" fmla="val 0"/>
              </a:avLst>
            </a:prstTxWarp>
          </a:bodyPr>
          <a:lstStyle/>
          <a:p>
            <a:pPr algn="ctr"/>
            <a:r>
              <a:rPr lang="en-US" altLang="zh-CN" sz="3600" kern="10" spc="-360" dirty="0">
                <a:ln w="12700">
                  <a:solidFill>
                    <a:srgbClr val="000099"/>
                  </a:solidFill>
                  <a:round/>
                  <a:headEnd/>
                  <a:tailEnd/>
                </a:ln>
                <a:solidFill>
                  <a:srgbClr val="33CCFF"/>
                </a:solidFill>
                <a:effectLst>
                  <a:outerShdw dist="125724" dir="18900000" algn="ctr" rotWithShape="0">
                    <a:srgbClr val="000099"/>
                  </a:outerShdw>
                </a:effectLst>
                <a:latin typeface="宋体"/>
                <a:ea typeface="宋体"/>
              </a:rPr>
              <a:t>ROCOCO</a:t>
            </a:r>
            <a:endParaRPr lang="zh-CN" altLang="en-US" sz="3600" kern="10" spc="-360" dirty="0">
              <a:ln w="12700">
                <a:solidFill>
                  <a:srgbClr val="000099"/>
                </a:solidFill>
                <a:round/>
                <a:headEnd/>
                <a:tailEnd/>
              </a:ln>
              <a:solidFill>
                <a:srgbClr val="33CCFF"/>
              </a:solidFill>
              <a:effectLst>
                <a:outerShdw dist="125724" dir="18900000" algn="ctr" rotWithShape="0">
                  <a:srgbClr val="000099"/>
                </a:outerShdw>
              </a:effectLst>
              <a:latin typeface="宋体"/>
              <a:ea typeface="宋体"/>
            </a:endParaRPr>
          </a:p>
        </p:txBody>
      </p:sp>
      <p:sp>
        <p:nvSpPr>
          <p:cNvPr id="210959" name="Rectangle 15"/>
          <p:cNvSpPr>
            <a:spLocks noChangeArrowheads="1"/>
          </p:cNvSpPr>
          <p:nvPr/>
        </p:nvSpPr>
        <p:spPr bwMode="auto">
          <a:xfrm>
            <a:off x="7308304" y="1347614"/>
            <a:ext cx="1250950"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400" b="1" dirty="0" smtClean="0">
                <a:solidFill>
                  <a:schemeClr val="hlink"/>
                </a:solidFill>
              </a:rPr>
              <a:t>中国园林艺术</a:t>
            </a:r>
            <a:endParaRPr lang="en-US" altLang="zh-CN" sz="1400" b="1" dirty="0">
              <a:solidFill>
                <a:schemeClr val="hlink"/>
              </a:solidFill>
            </a:endParaRPr>
          </a:p>
        </p:txBody>
      </p:sp>
      <p:sp>
        <p:nvSpPr>
          <p:cNvPr id="210960" name="Rectangle 16"/>
          <p:cNvSpPr>
            <a:spLocks noChangeArrowheads="1"/>
          </p:cNvSpPr>
          <p:nvPr/>
        </p:nvSpPr>
        <p:spPr bwMode="auto">
          <a:xfrm>
            <a:off x="7380312" y="555526"/>
            <a:ext cx="1080119"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defRPr/>
            </a:pPr>
            <a:r>
              <a:rPr lang="zh-CN" altLang="en-US" sz="1400" b="1" dirty="0">
                <a:solidFill>
                  <a:schemeClr val="hlink"/>
                </a:solidFill>
              </a:rPr>
              <a:t>洛可可时</a:t>
            </a:r>
            <a:r>
              <a:rPr lang="zh-CN" altLang="en-US" sz="1400" b="1" dirty="0" smtClean="0">
                <a:solidFill>
                  <a:schemeClr val="hlink"/>
                </a:solidFill>
              </a:rPr>
              <a:t>代</a:t>
            </a:r>
            <a:endParaRPr lang="zh-CN" altLang="en-US" sz="1400" b="1" dirty="0">
              <a:solidFill>
                <a:schemeClr val="hlink"/>
              </a:solidFill>
            </a:endParaRPr>
          </a:p>
        </p:txBody>
      </p:sp>
      <p:cxnSp>
        <p:nvCxnSpPr>
          <p:cNvPr id="28" name="直接连接符 44"/>
          <p:cNvCxnSpPr/>
          <p:nvPr/>
        </p:nvCxnSpPr>
        <p:spPr>
          <a:xfrm>
            <a:off x="4067944" y="2211710"/>
            <a:ext cx="48244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接连接符 44"/>
          <p:cNvCxnSpPr/>
          <p:nvPr/>
        </p:nvCxnSpPr>
        <p:spPr>
          <a:xfrm>
            <a:off x="4067944" y="2571750"/>
            <a:ext cx="48244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30" name="直接连接符 44"/>
          <p:cNvCxnSpPr/>
          <p:nvPr/>
        </p:nvCxnSpPr>
        <p:spPr>
          <a:xfrm>
            <a:off x="4067944" y="3003798"/>
            <a:ext cx="48244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232450" name="Rectangle 2"/>
          <p:cNvSpPr>
            <a:spLocks noChangeArrowheads="1"/>
          </p:cNvSpPr>
          <p:nvPr/>
        </p:nvSpPr>
        <p:spPr bwMode="auto">
          <a:xfrm>
            <a:off x="4067944" y="1779662"/>
            <a:ext cx="4824536" cy="23105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14325" defTabSz="914400" rtl="0" eaLnBrk="1" fontAlgn="base" latinLnBrk="0" hangingPunct="1">
              <a:lnSpc>
                <a:spcPct val="150000"/>
              </a:lnSpc>
              <a:spcBef>
                <a:spcPct val="0"/>
              </a:spcBef>
              <a:spcAft>
                <a:spcPct val="0"/>
              </a:spcAft>
              <a:buClrTx/>
              <a:buSzTx/>
              <a:buFontTx/>
              <a:buNone/>
              <a:tabLst/>
            </a:pPr>
            <a:r>
              <a:rPr kumimoji="0" lang="zh-CN" altLang="en-US" b="1" i="0" u="none" strike="noStrike" cap="none" normalizeH="0" baseline="0" dirty="0" smtClean="0">
                <a:ln>
                  <a:noFill/>
                </a:ln>
                <a:solidFill>
                  <a:srgbClr val="04AEDA"/>
                </a:solidFill>
                <a:effectLst/>
                <a:latin typeface="Arial"/>
                <a:ea typeface="微软雅黑" pitchFamily="34" charset="-122"/>
                <a:cs typeface="Times New Roman" pitchFamily="18" charset="0"/>
                <a:sym typeface="Wingdings"/>
              </a:rPr>
              <a:t></a:t>
            </a:r>
            <a:r>
              <a:rPr kumimoji="0" lang="zh-CN" altLang="zh-CN" b="1" i="0" u="none" strike="noStrike" cap="none" normalizeH="0" baseline="0" dirty="0" smtClean="0">
                <a:ln>
                  <a:noFill/>
                </a:ln>
                <a:solidFill>
                  <a:schemeClr val="tx1"/>
                </a:solidFill>
                <a:effectLst/>
                <a:latin typeface="Arial"/>
                <a:ea typeface="微软雅黑" pitchFamily="34" charset="-122"/>
                <a:cs typeface="Times New Roman" pitchFamily="18" charset="0"/>
              </a:rPr>
              <a:t>“</a:t>
            </a:r>
            <a:r>
              <a:rPr kumimoji="0" lang="zh-CN" sz="16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这是人间的天堂。人工的河流不像我们那样对称匀称地安排，而是布置得如此自然，仿佛流过田野一样，沿岸两旁镶着一些凸凹的石块，自然而无雕琢。河流的宽窄不等，迂回有致，如同萦绕天然的丘石。两岸种植鲜花，花枝从石缝中挣扎出来，就像天生如此。</a:t>
            </a:r>
            <a:r>
              <a:rPr kumimoji="0" lang="zh-CN" sz="1600" b="1" i="0" u="none" strike="noStrike" cap="none" normalizeH="0" baseline="0" dirty="0" smtClean="0">
                <a:ln>
                  <a:noFill/>
                </a:ln>
                <a:solidFill>
                  <a:schemeClr val="tx1"/>
                </a:solidFill>
                <a:effectLst/>
                <a:latin typeface="Arial"/>
                <a:ea typeface="微软雅黑" pitchFamily="34" charset="-122"/>
                <a:cs typeface="Times New Roman" pitchFamily="18" charset="0"/>
              </a:rPr>
              <a:t>”</a:t>
            </a:r>
            <a:endParaRPr kumimoji="0" lang="zh-CN" sz="1600" b="0" i="0" u="none" strike="noStrike" cap="none" normalizeH="0" baseline="0" dirty="0" smtClean="0">
              <a:ln>
                <a:noFill/>
              </a:ln>
              <a:solidFill>
                <a:schemeClr val="tx1"/>
              </a:solidFill>
              <a:effectLst/>
              <a:latin typeface="Arial" pitchFamily="34" charset="0"/>
              <a:ea typeface="宋体" pitchFamily="2" charset="-122"/>
            </a:endParaRPr>
          </a:p>
        </p:txBody>
      </p:sp>
      <p:cxnSp>
        <p:nvCxnSpPr>
          <p:cNvPr id="32" name="直接连接符 44"/>
          <p:cNvCxnSpPr/>
          <p:nvPr/>
        </p:nvCxnSpPr>
        <p:spPr>
          <a:xfrm>
            <a:off x="4139952" y="3363838"/>
            <a:ext cx="48244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5076056" y="4155926"/>
            <a:ext cx="3816424" cy="338554"/>
          </a:xfrm>
          <a:prstGeom prst="rect">
            <a:avLst/>
          </a:prstGeom>
        </p:spPr>
        <p:txBody>
          <a:bodyPr wrap="square">
            <a:spAutoFit/>
          </a:bodyPr>
          <a:lstStyle/>
          <a:p>
            <a:r>
              <a:rPr lang="en-US" altLang="zh-CN" sz="1600" b="1" dirty="0" smtClean="0">
                <a:latin typeface="微软雅黑" pitchFamily="34" charset="-122"/>
                <a:ea typeface="微软雅黑" pitchFamily="34" charset="-122"/>
                <a:cs typeface="Times New Roman" pitchFamily="18" charset="0"/>
              </a:rPr>
              <a:t>——</a:t>
            </a:r>
            <a:r>
              <a:rPr lang="zh-CN" altLang="zh-CN" sz="1600" b="1" dirty="0" smtClean="0">
                <a:latin typeface="微软雅黑" pitchFamily="34" charset="-122"/>
                <a:ea typeface="微软雅黑" pitchFamily="34" charset="-122"/>
                <a:cs typeface="Times New Roman" pitchFamily="18" charset="0"/>
              </a:rPr>
              <a:t>法国传教士、画家王致诚</a:t>
            </a:r>
            <a:r>
              <a:rPr lang="zh-CN" altLang="en-US" sz="1600" b="1" dirty="0" smtClean="0">
                <a:latin typeface="微软雅黑" pitchFamily="34" charset="-122"/>
                <a:ea typeface="微软雅黑" pitchFamily="34" charset="-122"/>
                <a:cs typeface="Times New Roman" pitchFamily="18" charset="0"/>
              </a:rPr>
              <a:t>（</a:t>
            </a:r>
            <a:r>
              <a:rPr lang="en-US" altLang="zh-CN" sz="1600" b="1" dirty="0" smtClean="0">
                <a:latin typeface="微软雅黑" pitchFamily="34" charset="-122"/>
                <a:ea typeface="微软雅黑" pitchFamily="34" charset="-122"/>
                <a:cs typeface="Times New Roman" pitchFamily="18" charset="0"/>
              </a:rPr>
              <a:t>1743</a:t>
            </a:r>
            <a:r>
              <a:rPr lang="zh-CN" altLang="zh-CN" sz="1600" b="1" dirty="0" smtClean="0">
                <a:latin typeface="微软雅黑" pitchFamily="34" charset="-122"/>
                <a:ea typeface="微软雅黑" pitchFamily="34" charset="-122"/>
                <a:cs typeface="Times New Roman" pitchFamily="18" charset="0"/>
              </a:rPr>
              <a:t>年</a:t>
            </a:r>
            <a:r>
              <a:rPr lang="zh-CN" altLang="en-US" sz="1600" b="1" dirty="0" smtClean="0">
                <a:latin typeface="微软雅黑" pitchFamily="34" charset="-122"/>
                <a:ea typeface="微软雅黑" pitchFamily="34" charset="-122"/>
                <a:cs typeface="Times New Roman" pitchFamily="18" charset="0"/>
              </a:rPr>
              <a:t>）</a:t>
            </a:r>
          </a:p>
        </p:txBody>
      </p:sp>
      <p:pic>
        <p:nvPicPr>
          <p:cNvPr id="191489" name="Picture 1" descr="http://picview01.baomihua.com/photos/20120525/m_14_634735365949062500_38409423.jpg"/>
          <p:cNvPicPr>
            <a:picLocks noChangeAspect="1" noChangeArrowheads="1"/>
          </p:cNvPicPr>
          <p:nvPr/>
        </p:nvPicPr>
        <p:blipFill>
          <a:blip r:embed="rId4" cstate="print"/>
          <a:srcRect/>
          <a:stretch>
            <a:fillRect/>
          </a:stretch>
        </p:blipFill>
        <p:spPr bwMode="auto">
          <a:xfrm>
            <a:off x="-27076" y="1275606"/>
            <a:ext cx="4028494" cy="2808312"/>
          </a:xfrm>
          <a:prstGeom prst="rect">
            <a:avLst/>
          </a:prstGeom>
          <a:noFill/>
        </p:spPr>
      </p:pic>
      <p:cxnSp>
        <p:nvCxnSpPr>
          <p:cNvPr id="37" name="直接连接符 44"/>
          <p:cNvCxnSpPr/>
          <p:nvPr/>
        </p:nvCxnSpPr>
        <p:spPr>
          <a:xfrm>
            <a:off x="4139952" y="3723878"/>
            <a:ext cx="48244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38" name="直接连接符 44"/>
          <p:cNvCxnSpPr/>
          <p:nvPr/>
        </p:nvCxnSpPr>
        <p:spPr>
          <a:xfrm>
            <a:off x="4139952" y="4083918"/>
            <a:ext cx="48244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5"/>
          <p:cNvSpPr txBox="1">
            <a:spLocks noChangeArrowheads="1"/>
          </p:cNvSpPr>
          <p:nvPr/>
        </p:nvSpPr>
        <p:spPr bwMode="auto">
          <a:xfrm>
            <a:off x="0" y="0"/>
            <a:ext cx="8358188" cy="1220847"/>
          </a:xfrm>
          <a:prstGeom prst="rect">
            <a:avLst/>
          </a:prstGeom>
          <a:noFill/>
          <a:ln w="9525">
            <a:noFill/>
            <a:miter lim="800000"/>
            <a:headEnd/>
            <a:tailEnd/>
          </a:ln>
        </p:spPr>
        <p:txBody>
          <a:bodyPr>
            <a:spAutoFit/>
          </a:bodyPr>
          <a:lstStyle/>
          <a:p>
            <a:pPr marL="457200" indent="-457200">
              <a:lnSpc>
                <a:spcPts val="3600"/>
              </a:lnSpc>
            </a:pPr>
            <a:r>
              <a:rPr lang="zh-CN" altLang="en-US" sz="2000" b="1" dirty="0">
                <a:latin typeface="微软雅黑" pitchFamily="34" charset="-122"/>
                <a:ea typeface="微软雅黑" pitchFamily="34" charset="-122"/>
              </a:rPr>
              <a:t>第二节  明清时期的中西关系</a:t>
            </a:r>
            <a:endParaRPr lang="en-US" altLang="zh-CN" sz="2000" dirty="0">
              <a:latin typeface="微软雅黑" pitchFamily="34" charset="-122"/>
              <a:ea typeface="微软雅黑" pitchFamily="34" charset="-122"/>
              <a:cs typeface="微软雅黑"/>
            </a:endParaRPr>
          </a:p>
          <a:p>
            <a:pPr marL="457200" indent="-457200">
              <a:lnSpc>
                <a:spcPts val="2563"/>
              </a:lnSpc>
            </a:pPr>
            <a:endParaRPr lang="zh-CN" altLang="en-US" b="1" dirty="0"/>
          </a:p>
          <a:p>
            <a:pPr marL="457200" indent="-457200" eaLnBrk="0" hangingPunct="0">
              <a:lnSpc>
                <a:spcPts val="2600"/>
              </a:lnSpc>
            </a:pPr>
            <a:r>
              <a:rPr lang="zh-CN" altLang="en-US" sz="1600" dirty="0">
                <a:latin typeface="微软雅黑"/>
                <a:ea typeface="微软雅黑"/>
                <a:cs typeface="微软雅黑"/>
              </a:rPr>
              <a:t>                                               </a:t>
            </a:r>
            <a:endParaRPr lang="en-US" altLang="zh-CN" sz="1600" dirty="0">
              <a:latin typeface="微软雅黑"/>
              <a:ea typeface="微软雅黑"/>
              <a:cs typeface="微软雅黑"/>
            </a:endParaRPr>
          </a:p>
        </p:txBody>
      </p:sp>
      <p:sp>
        <p:nvSpPr>
          <p:cNvPr id="38914"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39" name="直接连接符 38"/>
          <p:cNvCxnSpPr/>
          <p:nvPr/>
        </p:nvCxnSpPr>
        <p:spPr>
          <a:xfrm flipH="1">
            <a:off x="214313" y="571500"/>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8916" name="Oval 27"/>
          <p:cNvSpPr>
            <a:spLocks noChangeArrowheads="1"/>
          </p:cNvSpPr>
          <p:nvPr/>
        </p:nvSpPr>
        <p:spPr bwMode="gray">
          <a:xfrm>
            <a:off x="928688" y="1785938"/>
            <a:ext cx="1428750" cy="1428750"/>
          </a:xfrm>
          <a:prstGeom prst="ellipse">
            <a:avLst/>
          </a:prstGeom>
          <a:solidFill>
            <a:schemeClr val="bg1"/>
          </a:solidFill>
          <a:ln w="38100" algn="ctr">
            <a:solidFill>
              <a:srgbClr val="F8F8F8">
                <a:alpha val="79999"/>
              </a:srgbClr>
            </a:solidFill>
            <a:round/>
            <a:headEnd/>
            <a:tailEnd/>
          </a:ln>
        </p:spPr>
        <p:txBody>
          <a:bodyPr wrap="none" anchor="ctr"/>
          <a:lstStyle/>
          <a:p>
            <a:pPr algn="ctr"/>
            <a:r>
              <a:rPr lang="zh-CN" altLang="en-US" sz="8000">
                <a:latin typeface="Calibri" pitchFamily="34" charset="0"/>
              </a:rPr>
              <a:t>  </a:t>
            </a:r>
            <a:endParaRPr lang="zh-CN" altLang="en-US" sz="8000">
              <a:solidFill>
                <a:srgbClr val="04AEDA"/>
              </a:solidFill>
              <a:latin typeface="Calibri" pitchFamily="34" charset="0"/>
            </a:endParaRPr>
          </a:p>
        </p:txBody>
      </p:sp>
      <p:sp>
        <p:nvSpPr>
          <p:cNvPr id="38917" name="矩形 46"/>
          <p:cNvSpPr>
            <a:spLocks noChangeArrowheads="1"/>
          </p:cNvSpPr>
          <p:nvPr/>
        </p:nvSpPr>
        <p:spPr bwMode="auto">
          <a:xfrm>
            <a:off x="3708400" y="1635125"/>
            <a:ext cx="4357688" cy="366713"/>
          </a:xfrm>
          <a:prstGeom prst="rect">
            <a:avLst/>
          </a:prstGeom>
          <a:noFill/>
          <a:ln w="9525">
            <a:noFill/>
            <a:miter lim="800000"/>
            <a:headEnd/>
            <a:tailEnd/>
          </a:ln>
        </p:spPr>
        <p:txBody>
          <a:bodyPr>
            <a:spAutoFit/>
          </a:bodyPr>
          <a:lstStyle/>
          <a:p>
            <a:r>
              <a:rPr lang="zh-CN" altLang="en-US">
                <a:latin typeface="微软雅黑"/>
                <a:ea typeface="微软雅黑"/>
                <a:cs typeface="微软雅黑"/>
              </a:rPr>
              <a:t>     </a:t>
            </a:r>
          </a:p>
        </p:txBody>
      </p:sp>
      <p:sp>
        <p:nvSpPr>
          <p:cNvPr id="38918" name="Rectangle 1"/>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38919"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38921" name="Oval 27"/>
          <p:cNvSpPr>
            <a:spLocks noChangeArrowheads="1"/>
          </p:cNvSpPr>
          <p:nvPr/>
        </p:nvSpPr>
        <p:spPr bwMode="gray">
          <a:xfrm>
            <a:off x="900113" y="2355850"/>
            <a:ext cx="1643062" cy="1571625"/>
          </a:xfrm>
          <a:prstGeom prst="ellipse">
            <a:avLst/>
          </a:prstGeom>
          <a:solidFill>
            <a:schemeClr val="bg1"/>
          </a:solidFill>
          <a:ln w="38100" algn="ctr">
            <a:solidFill>
              <a:srgbClr val="F8F8F8">
                <a:alpha val="79999"/>
              </a:srgbClr>
            </a:solidFill>
            <a:round/>
            <a:headEnd/>
            <a:tailEnd/>
          </a:ln>
        </p:spPr>
        <p:txBody>
          <a:bodyPr wrap="none" anchor="ctr"/>
          <a:lstStyle/>
          <a:p>
            <a:pPr algn="ctr">
              <a:lnSpc>
                <a:spcPct val="150000"/>
              </a:lnSpc>
            </a:pPr>
            <a:endParaRPr lang="en-US" altLang="zh-CN" sz="1600" b="1">
              <a:solidFill>
                <a:srgbClr val="04AEDA"/>
              </a:solidFill>
              <a:latin typeface="微软雅黑"/>
              <a:ea typeface="微软雅黑"/>
              <a:cs typeface="微软雅黑"/>
            </a:endParaRPr>
          </a:p>
          <a:p>
            <a:pPr algn="ctr">
              <a:lnSpc>
                <a:spcPct val="150000"/>
              </a:lnSpc>
            </a:pPr>
            <a:endParaRPr lang="zh-CN" altLang="en-US" sz="1600" b="1">
              <a:solidFill>
                <a:srgbClr val="04AEDA"/>
              </a:solidFill>
              <a:latin typeface="微软雅黑"/>
              <a:ea typeface="微软雅黑"/>
              <a:cs typeface="微软雅黑"/>
            </a:endParaRPr>
          </a:p>
        </p:txBody>
      </p:sp>
      <p:pic>
        <p:nvPicPr>
          <p:cNvPr id="38922" name="Picture 2"/>
          <p:cNvPicPr>
            <a:picLocks noChangeAspect="1" noChangeArrowheads="1"/>
          </p:cNvPicPr>
          <p:nvPr/>
        </p:nvPicPr>
        <p:blipFill>
          <a:blip r:embed="rId3" cstate="print"/>
          <a:srcRect/>
          <a:stretch>
            <a:fillRect/>
          </a:stretch>
        </p:blipFill>
        <p:spPr bwMode="auto">
          <a:xfrm>
            <a:off x="395288" y="2066925"/>
            <a:ext cx="2411412" cy="2228850"/>
          </a:xfrm>
          <a:prstGeom prst="rect">
            <a:avLst/>
          </a:prstGeom>
          <a:noFill/>
          <a:ln w="9525">
            <a:noFill/>
            <a:miter lim="800000"/>
            <a:headEnd/>
            <a:tailEnd/>
          </a:ln>
        </p:spPr>
      </p:pic>
      <p:sp>
        <p:nvSpPr>
          <p:cNvPr id="38923" name="Oval 27"/>
          <p:cNvSpPr>
            <a:spLocks noChangeArrowheads="1"/>
          </p:cNvSpPr>
          <p:nvPr/>
        </p:nvSpPr>
        <p:spPr bwMode="gray">
          <a:xfrm>
            <a:off x="611188" y="2284413"/>
            <a:ext cx="1944687" cy="1800225"/>
          </a:xfrm>
          <a:prstGeom prst="ellipse">
            <a:avLst/>
          </a:prstGeom>
          <a:solidFill>
            <a:schemeClr val="bg1"/>
          </a:solidFill>
          <a:ln w="38100" algn="ctr">
            <a:solidFill>
              <a:srgbClr val="F8F8F8">
                <a:alpha val="79999"/>
              </a:srgbClr>
            </a:solidFill>
            <a:round/>
            <a:headEnd/>
            <a:tailEnd/>
          </a:ln>
        </p:spPr>
        <p:txBody>
          <a:bodyPr wrap="none" anchor="ctr"/>
          <a:lstStyle/>
          <a:p>
            <a:pPr algn="ctr">
              <a:lnSpc>
                <a:spcPct val="150000"/>
              </a:lnSpc>
            </a:pPr>
            <a:endParaRPr lang="en-US" altLang="zh-CN" sz="1600" b="1">
              <a:solidFill>
                <a:srgbClr val="04AEDA"/>
              </a:solidFill>
              <a:latin typeface="微软雅黑"/>
              <a:ea typeface="微软雅黑"/>
              <a:cs typeface="微软雅黑"/>
            </a:endParaRPr>
          </a:p>
          <a:p>
            <a:pPr algn="ctr">
              <a:lnSpc>
                <a:spcPct val="150000"/>
              </a:lnSpc>
            </a:pPr>
            <a:endParaRPr lang="zh-CN" altLang="en-US" sz="1600" b="1">
              <a:solidFill>
                <a:srgbClr val="04AEDA"/>
              </a:solidFill>
              <a:latin typeface="微软雅黑"/>
              <a:ea typeface="微软雅黑"/>
              <a:cs typeface="微软雅黑"/>
            </a:endParaRPr>
          </a:p>
          <a:p>
            <a:pPr algn="ctr">
              <a:lnSpc>
                <a:spcPct val="150000"/>
              </a:lnSpc>
            </a:pPr>
            <a:endParaRPr lang="zh-CN" altLang="en-US" sz="2000" b="1">
              <a:solidFill>
                <a:srgbClr val="04AEDA"/>
              </a:solidFill>
              <a:latin typeface="微软雅黑"/>
              <a:ea typeface="微软雅黑"/>
              <a:cs typeface="微软雅黑"/>
            </a:endParaRPr>
          </a:p>
        </p:txBody>
      </p:sp>
      <p:sp>
        <p:nvSpPr>
          <p:cNvPr id="36" name="右箭头 35"/>
          <p:cNvSpPr/>
          <p:nvPr/>
        </p:nvSpPr>
        <p:spPr>
          <a:xfrm>
            <a:off x="611188" y="2643188"/>
            <a:ext cx="935037" cy="1081087"/>
          </a:xfrm>
          <a:prstGeom prst="rightArrow">
            <a:avLst/>
          </a:prstGeom>
          <a:solidFill>
            <a:srgbClr val="632523"/>
          </a:solidFill>
          <a:ln w="19050" algn="ctr">
            <a:solidFill>
              <a:srgbClr val="04AEDA"/>
            </a:solidFill>
            <a:prstDash val="sysDot"/>
            <a:miter lim="800000"/>
            <a:headEnd/>
            <a:tailEnd/>
          </a:ln>
        </p:spPr>
        <p:txBody>
          <a:bodyPr anchor="ctr"/>
          <a:lstStyle/>
          <a:p>
            <a:pPr algn="ctr">
              <a:lnSpc>
                <a:spcPts val="2563"/>
              </a:lnSpc>
              <a:defRPr/>
            </a:pPr>
            <a:endParaRPr lang="zh-CN" altLang="en-US" b="1">
              <a:solidFill>
                <a:schemeClr val="bg1"/>
              </a:solidFill>
              <a:latin typeface="Arial" charset="0"/>
              <a:ea typeface="宋体" charset="-122"/>
            </a:endParaRPr>
          </a:p>
        </p:txBody>
      </p:sp>
      <p:sp>
        <p:nvSpPr>
          <p:cNvPr id="38925" name="右箭头 35"/>
          <p:cNvSpPr>
            <a:spLocks noChangeArrowheads="1"/>
          </p:cNvSpPr>
          <p:nvPr/>
        </p:nvSpPr>
        <p:spPr bwMode="auto">
          <a:xfrm flipH="1">
            <a:off x="1547813" y="2643188"/>
            <a:ext cx="1008062" cy="1081087"/>
          </a:xfrm>
          <a:prstGeom prst="rightArrow">
            <a:avLst>
              <a:gd name="adj1" fmla="val 50000"/>
              <a:gd name="adj2" fmla="val 41667"/>
            </a:avLst>
          </a:prstGeom>
          <a:solidFill>
            <a:srgbClr val="04AE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563"/>
              </a:lnSpc>
              <a:defRPr/>
            </a:pPr>
            <a:r>
              <a:rPr lang="zh-CN" altLang="en-US" sz="1600" b="1" dirty="0" smtClean="0">
                <a:solidFill>
                  <a:srgbClr val="FFFFFF"/>
                </a:solidFill>
                <a:latin typeface="微软雅黑" charset="-122"/>
                <a:ea typeface="微软雅黑" charset="-122"/>
              </a:rPr>
              <a:t>欧洲</a:t>
            </a:r>
            <a:endParaRPr lang="zh-CN" altLang="en-US" sz="1600" b="1" dirty="0">
              <a:solidFill>
                <a:srgbClr val="FFFFFF"/>
              </a:solidFill>
              <a:latin typeface="微软雅黑" charset="-122"/>
              <a:ea typeface="微软雅黑" charset="-122"/>
            </a:endParaRPr>
          </a:p>
        </p:txBody>
      </p:sp>
      <p:sp>
        <p:nvSpPr>
          <p:cNvPr id="74774" name="Rectangle 22"/>
          <p:cNvSpPr>
            <a:spLocks noChangeArrowheads="1"/>
          </p:cNvSpPr>
          <p:nvPr/>
        </p:nvSpPr>
        <p:spPr bwMode="auto">
          <a:xfrm>
            <a:off x="684213" y="3002241"/>
            <a:ext cx="713657"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zh-CN" altLang="en-US" b="1" dirty="0" smtClean="0">
                <a:solidFill>
                  <a:schemeClr val="bg1"/>
                </a:solidFill>
                <a:latin typeface="微软雅黑" pitchFamily="34" charset="-122"/>
                <a:ea typeface="微软雅黑" pitchFamily="34" charset="-122"/>
              </a:rPr>
              <a:t>中国</a:t>
            </a:r>
            <a:r>
              <a:rPr lang="zh-CN" altLang="en-US" dirty="0" smtClean="0">
                <a:latin typeface="微软雅黑" pitchFamily="34" charset="-122"/>
                <a:ea typeface="微软雅黑" pitchFamily="34" charset="-122"/>
              </a:rPr>
              <a:t> </a:t>
            </a:r>
            <a:endParaRPr lang="zh-CN" altLang="en-US" dirty="0">
              <a:latin typeface="微软雅黑" pitchFamily="34" charset="-122"/>
              <a:ea typeface="微软雅黑" pitchFamily="34" charset="-122"/>
            </a:endParaRPr>
          </a:p>
        </p:txBody>
      </p:sp>
      <p:sp>
        <p:nvSpPr>
          <p:cNvPr id="74775" name="Rectangle 23"/>
          <p:cNvSpPr>
            <a:spLocks noChangeArrowheads="1"/>
          </p:cNvSpPr>
          <p:nvPr/>
        </p:nvSpPr>
        <p:spPr bwMode="auto">
          <a:xfrm>
            <a:off x="1187450" y="2427288"/>
            <a:ext cx="646331"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smtClean="0">
                <a:solidFill>
                  <a:srgbClr val="04AEDA"/>
                </a:solidFill>
                <a:latin typeface="微软雅黑" pitchFamily="34" charset="-122"/>
                <a:ea typeface="微软雅黑" pitchFamily="34" charset="-122"/>
              </a:rPr>
              <a:t>政治</a:t>
            </a:r>
            <a:endParaRPr lang="zh-CN" altLang="en-US" b="1" dirty="0">
              <a:solidFill>
                <a:srgbClr val="04AEDA"/>
              </a:solidFill>
              <a:latin typeface="微软雅黑" pitchFamily="34" charset="-122"/>
              <a:ea typeface="微软雅黑" pitchFamily="34" charset="-122"/>
            </a:endParaRPr>
          </a:p>
        </p:txBody>
      </p:sp>
      <p:sp>
        <p:nvSpPr>
          <p:cNvPr id="74776" name="Rectangle 24"/>
          <p:cNvSpPr>
            <a:spLocks noChangeArrowheads="1"/>
          </p:cNvSpPr>
          <p:nvPr/>
        </p:nvSpPr>
        <p:spPr bwMode="auto">
          <a:xfrm>
            <a:off x="1258888" y="3579813"/>
            <a:ext cx="646331"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smtClean="0">
                <a:solidFill>
                  <a:srgbClr val="04AEDA"/>
                </a:solidFill>
                <a:latin typeface="微软雅黑" pitchFamily="34" charset="-122"/>
                <a:ea typeface="微软雅黑" pitchFamily="34" charset="-122"/>
              </a:rPr>
              <a:t>往来</a:t>
            </a:r>
            <a:endParaRPr lang="zh-CN" altLang="en-US" b="1" dirty="0">
              <a:solidFill>
                <a:srgbClr val="04AEDA"/>
              </a:solidFill>
              <a:latin typeface="微软雅黑" pitchFamily="34" charset="-122"/>
              <a:ea typeface="微软雅黑" pitchFamily="34" charset="-122"/>
            </a:endParaRPr>
          </a:p>
        </p:txBody>
      </p:sp>
      <p:sp>
        <p:nvSpPr>
          <p:cNvPr id="74777" name="Rectangle 25"/>
          <p:cNvSpPr>
            <a:spLocks noChangeArrowheads="1"/>
          </p:cNvSpPr>
          <p:nvPr/>
        </p:nvSpPr>
        <p:spPr bwMode="auto">
          <a:xfrm>
            <a:off x="0" y="555526"/>
            <a:ext cx="3647152" cy="42575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nSpc>
                <a:spcPts val="2563"/>
              </a:lnSpc>
              <a:defRPr/>
            </a:pPr>
            <a:r>
              <a:rPr lang="zh-CN" altLang="en-US" b="1" dirty="0">
                <a:latin typeface="微软雅黑" pitchFamily="34" charset="-122"/>
                <a:ea typeface="微软雅黑" pitchFamily="34" charset="-122"/>
              </a:rPr>
              <a:t>一、明清时期中欧之间的政治往来</a:t>
            </a:r>
            <a:endParaRPr lang="en-US" altLang="zh-CN" b="1" dirty="0">
              <a:latin typeface="微软雅黑" pitchFamily="34" charset="-122"/>
              <a:ea typeface="微软雅黑" pitchFamily="34" charset="-122"/>
            </a:endParaRPr>
          </a:p>
        </p:txBody>
      </p:sp>
      <p:sp>
        <p:nvSpPr>
          <p:cNvPr id="9" name="波形 8"/>
          <p:cNvSpPr/>
          <p:nvPr/>
        </p:nvSpPr>
        <p:spPr>
          <a:xfrm>
            <a:off x="2987824" y="1131590"/>
            <a:ext cx="1128713" cy="914400"/>
          </a:xfrm>
          <a:prstGeom prst="wave">
            <a:avLst/>
          </a:prstGeom>
          <a:solidFill>
            <a:srgbClr val="04AE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b="1">
                <a:solidFill>
                  <a:srgbClr val="FFFFFF"/>
                </a:solidFill>
                <a:latin typeface="微软雅黑" charset="-122"/>
                <a:ea typeface="微软雅黑" charset="-122"/>
              </a:rPr>
              <a:t>明朝时期</a:t>
            </a:r>
          </a:p>
        </p:txBody>
      </p:sp>
      <p:sp>
        <p:nvSpPr>
          <p:cNvPr id="6" name="波形 8"/>
          <p:cNvSpPr/>
          <p:nvPr/>
        </p:nvSpPr>
        <p:spPr>
          <a:xfrm>
            <a:off x="2987824" y="2715766"/>
            <a:ext cx="1128712" cy="914400"/>
          </a:xfrm>
          <a:prstGeom prst="wave">
            <a:avLst/>
          </a:prstGeom>
          <a:solidFill>
            <a:srgbClr val="04AE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b="1" dirty="0">
                <a:solidFill>
                  <a:srgbClr val="FFFFFF"/>
                </a:solidFill>
                <a:latin typeface="微软雅黑" charset="-122"/>
                <a:ea typeface="微软雅黑" charset="-122"/>
              </a:rPr>
              <a:t>清朝前期</a:t>
            </a:r>
          </a:p>
        </p:txBody>
      </p:sp>
      <p:sp>
        <p:nvSpPr>
          <p:cNvPr id="37922" name="Rectangle 34"/>
          <p:cNvSpPr>
            <a:spLocks noChangeArrowheads="1"/>
          </p:cNvSpPr>
          <p:nvPr/>
        </p:nvSpPr>
        <p:spPr bwMode="auto">
          <a:xfrm>
            <a:off x="4139952" y="2355726"/>
            <a:ext cx="5004048" cy="2169825"/>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nSpc>
                <a:spcPts val="2700"/>
              </a:lnSpc>
              <a:defRPr/>
            </a:pPr>
            <a:r>
              <a:rPr lang="zh-CN" altLang="en-US" sz="1400" b="1" dirty="0" smtClean="0">
                <a:latin typeface="微软雅黑" pitchFamily="34" charset="-122"/>
                <a:ea typeface="微软雅黑" pitchFamily="34" charset="-122"/>
                <a:sym typeface="Wingdings 2"/>
              </a:rPr>
              <a:t> </a:t>
            </a:r>
            <a:r>
              <a:rPr lang="zh-CN" altLang="en-US" sz="1400" b="1" dirty="0" smtClean="0">
                <a:latin typeface="微软雅黑" pitchFamily="34" charset="-122"/>
                <a:ea typeface="微软雅黑" pitchFamily="34" charset="-122"/>
              </a:rPr>
              <a:t>清</a:t>
            </a:r>
            <a:r>
              <a:rPr lang="zh-CN" altLang="en-US" sz="1400" b="1" dirty="0">
                <a:latin typeface="微软雅黑" pitchFamily="34" charset="-122"/>
                <a:ea typeface="微软雅黑" pitchFamily="34" charset="-122"/>
              </a:rPr>
              <a:t>朝建立后</a:t>
            </a:r>
            <a:r>
              <a:rPr lang="zh-CN" altLang="en-US" sz="1400" b="1" dirty="0" smtClean="0">
                <a:latin typeface="微软雅黑" pitchFamily="34" charset="-122"/>
                <a:ea typeface="微软雅黑" pitchFamily="34" charset="-122"/>
              </a:rPr>
              <a:t>，与欧洲国家来往明显频繁。</a:t>
            </a:r>
            <a:endParaRPr lang="en-US" altLang="zh-CN" sz="1400" b="1" dirty="0" smtClean="0">
              <a:latin typeface="微软雅黑" pitchFamily="34" charset="-122"/>
              <a:ea typeface="微软雅黑" pitchFamily="34" charset="-122"/>
            </a:endParaRPr>
          </a:p>
          <a:p>
            <a:pPr>
              <a:lnSpc>
                <a:spcPts val="2700"/>
              </a:lnSpc>
              <a:defRPr/>
            </a:pPr>
            <a:r>
              <a:rPr lang="zh-CN" altLang="en-US" sz="1400" b="1" dirty="0" smtClean="0">
                <a:latin typeface="微软雅黑" pitchFamily="34" charset="-122"/>
                <a:ea typeface="微软雅黑" pitchFamily="34" charset="-122"/>
                <a:sym typeface="Wingdings 2"/>
              </a:rPr>
              <a:t> </a:t>
            </a:r>
            <a:r>
              <a:rPr lang="zh-CN" altLang="en-US" sz="1400" b="1" dirty="0" smtClean="0">
                <a:latin typeface="微软雅黑" pitchFamily="34" charset="-122"/>
                <a:ea typeface="微软雅黑" pitchFamily="34" charset="-122"/>
              </a:rPr>
              <a:t>对于欧洲国家而言，与中国建立通使关系是为了发展贸易或保护既有经济利益；而明清时期的中国则始终秉承朝贡政策，将欧洲来使看做番邦外夷输诚慕义之举。</a:t>
            </a:r>
            <a:endParaRPr lang="en-US" altLang="zh-CN" sz="1400" b="1" dirty="0" smtClean="0">
              <a:latin typeface="微软雅黑" pitchFamily="34" charset="-122"/>
              <a:ea typeface="微软雅黑" pitchFamily="34" charset="-122"/>
            </a:endParaRPr>
          </a:p>
          <a:p>
            <a:pPr>
              <a:lnSpc>
                <a:spcPts val="2700"/>
              </a:lnSpc>
              <a:defRPr/>
            </a:pPr>
            <a:r>
              <a:rPr lang="zh-CN" altLang="en-US" sz="1400" b="1" dirty="0" smtClean="0">
                <a:latin typeface="微软雅黑" pitchFamily="34" charset="-122"/>
                <a:ea typeface="微软雅黑" pitchFamily="34" charset="-122"/>
                <a:sym typeface="Wingdings 2"/>
              </a:rPr>
              <a:t> </a:t>
            </a:r>
            <a:r>
              <a:rPr lang="zh-CN" altLang="en-US" sz="1400" b="1" dirty="0" smtClean="0">
                <a:latin typeface="微软雅黑" pitchFamily="34" charset="-122"/>
                <a:ea typeface="微软雅黑" pitchFamily="34" charset="-122"/>
              </a:rPr>
              <a:t>因此，这一时期的通使过程固然有些务实的政治经济成果，但文化的误解甚至冲突不可避免。</a:t>
            </a:r>
            <a:endParaRPr lang="zh-CN" altLang="en-US" sz="1400" b="1" dirty="0">
              <a:latin typeface="微软雅黑" pitchFamily="34" charset="-122"/>
              <a:ea typeface="微软雅黑" pitchFamily="34" charset="-122"/>
            </a:endParaRPr>
          </a:p>
        </p:txBody>
      </p:sp>
      <p:sp>
        <p:nvSpPr>
          <p:cNvPr id="37" name="矩形 36"/>
          <p:cNvSpPr/>
          <p:nvPr/>
        </p:nvSpPr>
        <p:spPr>
          <a:xfrm>
            <a:off x="4139952" y="1059582"/>
            <a:ext cx="4572000" cy="1061829"/>
          </a:xfrm>
          <a:prstGeom prst="rect">
            <a:avLst/>
          </a:prstGeom>
        </p:spPr>
        <p:txBody>
          <a:bodyPr>
            <a:spAutoFit/>
          </a:bodyPr>
          <a:lstStyle/>
          <a:p>
            <a:pPr>
              <a:lnSpc>
                <a:spcPct val="150000"/>
              </a:lnSpc>
            </a:pPr>
            <a:r>
              <a:rPr lang="zh-CN" altLang="en-US" sz="1400" b="1" dirty="0" smtClean="0">
                <a:latin typeface="微软雅黑" pitchFamily="34" charset="-122"/>
                <a:ea typeface="微软雅黑" pitchFamily="34" charset="-122"/>
                <a:sym typeface="Wingdings 2"/>
              </a:rPr>
              <a:t> </a:t>
            </a:r>
            <a:r>
              <a:rPr lang="zh-CN" altLang="en-US" sz="1400" b="1" dirty="0" smtClean="0">
                <a:latin typeface="微软雅黑" pitchFamily="34" charset="-122"/>
                <a:ea typeface="微软雅黑" pitchFamily="34" charset="-122"/>
              </a:rPr>
              <a:t>真正与明朝有过官方接触的是葡萄牙、西班牙和荷兰。</a:t>
            </a:r>
            <a:endParaRPr lang="en-US" altLang="zh-CN" sz="1400" b="1" dirty="0" smtClean="0">
              <a:latin typeface="微软雅黑" pitchFamily="34" charset="-122"/>
              <a:ea typeface="微软雅黑" pitchFamily="34" charset="-122"/>
            </a:endParaRPr>
          </a:p>
          <a:p>
            <a:pPr>
              <a:lnSpc>
                <a:spcPct val="150000"/>
              </a:lnSpc>
            </a:pPr>
            <a:r>
              <a:rPr lang="zh-CN" altLang="en-US" sz="1400" b="1" dirty="0" smtClean="0">
                <a:latin typeface="微软雅黑" pitchFamily="34" charset="-122"/>
                <a:ea typeface="微软雅黑" pitchFamily="34" charset="-122"/>
                <a:sym typeface="Wingdings 2"/>
              </a:rPr>
              <a:t> </a:t>
            </a:r>
            <a:r>
              <a:rPr lang="zh-CN" altLang="en-US" sz="1400" b="1" dirty="0" smtClean="0">
                <a:latin typeface="微软雅黑" pitchFamily="34" charset="-122"/>
                <a:ea typeface="微软雅黑" pitchFamily="34" charset="-122"/>
              </a:rPr>
              <a:t>终明之世，除葡萄牙曾有一次不成功的北京出使，这几国至多只是与沿海地方官员有着疏密不等的来往。</a:t>
            </a:r>
            <a:endParaRPr lang="zh-CN" altLang="en-US" sz="1400" b="1" dirty="0">
              <a:latin typeface="微软雅黑" pitchFamily="34" charset="-122"/>
              <a:ea typeface="微软雅黑" pitchFamily="34" charset="-122"/>
            </a:endParaRPr>
          </a:p>
        </p:txBody>
      </p:sp>
      <p:cxnSp>
        <p:nvCxnSpPr>
          <p:cNvPr id="40" name="直接连接符 37"/>
          <p:cNvCxnSpPr/>
          <p:nvPr/>
        </p:nvCxnSpPr>
        <p:spPr>
          <a:xfrm>
            <a:off x="4139952" y="1419622"/>
            <a:ext cx="4598987" cy="9525"/>
          </a:xfrm>
          <a:prstGeom prst="line">
            <a:avLst/>
          </a:prstGeom>
          <a:ln w="28575">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41" name="直接连接符 37"/>
          <p:cNvCxnSpPr/>
          <p:nvPr/>
        </p:nvCxnSpPr>
        <p:spPr>
          <a:xfrm>
            <a:off x="4139952" y="2067694"/>
            <a:ext cx="4598987" cy="9525"/>
          </a:xfrm>
          <a:prstGeom prst="line">
            <a:avLst/>
          </a:prstGeom>
          <a:ln w="28575">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42" name="直接连接符 37"/>
          <p:cNvCxnSpPr/>
          <p:nvPr/>
        </p:nvCxnSpPr>
        <p:spPr>
          <a:xfrm>
            <a:off x="4139952" y="1707654"/>
            <a:ext cx="4598987" cy="9525"/>
          </a:xfrm>
          <a:prstGeom prst="line">
            <a:avLst/>
          </a:prstGeom>
          <a:ln w="28575">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43" name="直接连接符 37"/>
          <p:cNvCxnSpPr/>
          <p:nvPr/>
        </p:nvCxnSpPr>
        <p:spPr>
          <a:xfrm>
            <a:off x="4139952" y="2715766"/>
            <a:ext cx="4598987" cy="9525"/>
          </a:xfrm>
          <a:prstGeom prst="line">
            <a:avLst/>
          </a:prstGeom>
          <a:ln w="28575">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44" name="直接连接符 37"/>
          <p:cNvCxnSpPr/>
          <p:nvPr/>
        </p:nvCxnSpPr>
        <p:spPr>
          <a:xfrm>
            <a:off x="4139952" y="4515966"/>
            <a:ext cx="4598987" cy="9525"/>
          </a:xfrm>
          <a:prstGeom prst="line">
            <a:avLst/>
          </a:prstGeom>
          <a:ln w="28575">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接连接符 37"/>
          <p:cNvCxnSpPr/>
          <p:nvPr/>
        </p:nvCxnSpPr>
        <p:spPr>
          <a:xfrm>
            <a:off x="4139952" y="4155926"/>
            <a:ext cx="4598987" cy="9525"/>
          </a:xfrm>
          <a:prstGeom prst="line">
            <a:avLst/>
          </a:prstGeom>
          <a:ln w="28575">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46" name="直接连接符 37"/>
          <p:cNvCxnSpPr/>
          <p:nvPr/>
        </p:nvCxnSpPr>
        <p:spPr>
          <a:xfrm>
            <a:off x="4139952" y="3795886"/>
            <a:ext cx="4598987" cy="9525"/>
          </a:xfrm>
          <a:prstGeom prst="line">
            <a:avLst/>
          </a:prstGeom>
          <a:ln w="28575">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47" name="直接连接符 37"/>
          <p:cNvCxnSpPr/>
          <p:nvPr/>
        </p:nvCxnSpPr>
        <p:spPr>
          <a:xfrm>
            <a:off x="4139952" y="3435846"/>
            <a:ext cx="4598987" cy="9525"/>
          </a:xfrm>
          <a:prstGeom prst="line">
            <a:avLst/>
          </a:prstGeom>
          <a:ln w="28575">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48" name="直接连接符 37"/>
          <p:cNvCxnSpPr/>
          <p:nvPr/>
        </p:nvCxnSpPr>
        <p:spPr>
          <a:xfrm>
            <a:off x="4211960" y="3075806"/>
            <a:ext cx="4598987" cy="9525"/>
          </a:xfrm>
          <a:prstGeom prst="line">
            <a:avLst/>
          </a:prstGeom>
          <a:ln w="28575">
            <a:solidFill>
              <a:srgbClr val="04AEDA"/>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TextBox 5"/>
          <p:cNvSpPr txBox="1">
            <a:spLocks noChangeArrowheads="1"/>
          </p:cNvSpPr>
          <p:nvPr/>
        </p:nvSpPr>
        <p:spPr bwMode="auto">
          <a:xfrm>
            <a:off x="251520" y="195263"/>
            <a:ext cx="8646418" cy="1092607"/>
          </a:xfrm>
          <a:prstGeom prst="rect">
            <a:avLst/>
          </a:prstGeom>
          <a:noFill/>
          <a:ln w="9525">
            <a:noFill/>
            <a:miter lim="800000"/>
            <a:headEnd/>
            <a:tailEnd/>
          </a:ln>
        </p:spPr>
        <p:txBody>
          <a:bodyPr wrap="square">
            <a:spAutoFit/>
          </a:bodyPr>
          <a:lstStyle/>
          <a:p>
            <a:pPr>
              <a:lnSpc>
                <a:spcPts val="2563"/>
              </a:lnSpc>
            </a:pPr>
            <a:r>
              <a:rPr lang="zh-CN" altLang="en-US" sz="2000" b="1" dirty="0">
                <a:latin typeface="微软雅黑" pitchFamily="34" charset="-122"/>
                <a:ea typeface="微软雅黑" pitchFamily="34" charset="-122"/>
              </a:rPr>
              <a:t>第五节  中学西传 </a:t>
            </a:r>
            <a:r>
              <a:rPr lang="zh-CN" altLang="en-US" sz="2000" b="1" dirty="0" smtClean="0">
                <a:latin typeface="微软雅黑" pitchFamily="34" charset="-122"/>
                <a:ea typeface="微软雅黑" pitchFamily="34" charset="-122"/>
              </a:rPr>
              <a:t>   </a:t>
            </a:r>
            <a:r>
              <a:rPr lang="zh-CN" altLang="en-US" sz="2000" b="1" dirty="0">
                <a:latin typeface="微软雅黑" pitchFamily="34" charset="-122"/>
                <a:ea typeface="微软雅黑" pitchFamily="34" charset="-122"/>
              </a:rPr>
              <a:t>二、中国情趣与洛可可风格</a:t>
            </a:r>
            <a:endParaRPr lang="en-US" altLang="zh-CN" sz="2400" dirty="0">
              <a:latin typeface="微软雅黑" pitchFamily="34" charset="-122"/>
              <a:ea typeface="微软雅黑" pitchFamily="34" charset="-122"/>
              <a:cs typeface="微软雅黑"/>
            </a:endParaRPr>
          </a:p>
          <a:p>
            <a:pPr>
              <a:lnSpc>
                <a:spcPts val="2563"/>
              </a:lnSpc>
            </a:pPr>
            <a:endParaRPr lang="en-US" altLang="zh-CN" sz="2000" dirty="0">
              <a:latin typeface="微软雅黑"/>
              <a:ea typeface="微软雅黑"/>
              <a:cs typeface="微软雅黑"/>
            </a:endParaRPr>
          </a:p>
          <a:p>
            <a:pPr eaLnBrk="0" hangingPunct="0">
              <a:lnSpc>
                <a:spcPts val="2600"/>
              </a:lnSpc>
            </a:pPr>
            <a:r>
              <a:rPr lang="zh-CN" altLang="en-US" sz="1600" dirty="0">
                <a:latin typeface="微软雅黑"/>
                <a:ea typeface="微软雅黑"/>
                <a:cs typeface="微软雅黑"/>
              </a:rPr>
              <a:t>                                               </a:t>
            </a:r>
            <a:endParaRPr lang="en-US" altLang="zh-CN" sz="1600" dirty="0">
              <a:latin typeface="微软雅黑"/>
              <a:ea typeface="微软雅黑"/>
              <a:cs typeface="微软雅黑"/>
            </a:endParaRPr>
          </a:p>
        </p:txBody>
      </p:sp>
      <p:sp>
        <p:nvSpPr>
          <p:cNvPr id="201730"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39" name="直接连接符 38"/>
          <p:cNvCxnSpPr/>
          <p:nvPr/>
        </p:nvCxnSpPr>
        <p:spPr>
          <a:xfrm flipH="1">
            <a:off x="214313" y="571500"/>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内容占位符 2"/>
          <p:cNvSpPr txBox="1">
            <a:spLocks/>
          </p:cNvSpPr>
          <p:nvPr/>
        </p:nvSpPr>
        <p:spPr>
          <a:xfrm>
            <a:off x="2627313" y="1058863"/>
            <a:ext cx="6516687" cy="1500187"/>
          </a:xfrm>
          <a:prstGeom prst="rect">
            <a:avLst/>
          </a:prstGeom>
        </p:spPr>
        <p:txBody>
          <a:bodyPr anchor="b">
            <a:normAutofit fontScale="25000" lnSpcReduction="20000"/>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r>
              <a:rPr lang="en-US" altLang="zh-CN" sz="5600" dirty="0">
                <a:latin typeface="微软雅黑" pitchFamily="34" charset="-122"/>
                <a:ea typeface="微软雅黑" pitchFamily="34" charset="-122"/>
              </a:rPr>
              <a:t> </a:t>
            </a:r>
            <a:endParaRPr lang="en-US" altLang="zh-CN" sz="4800" b="1"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r>
              <a:rPr lang="en-US" altLang="zh-CN" dirty="0">
                <a:solidFill>
                  <a:schemeClr val="tx1">
                    <a:tint val="75000"/>
                  </a:schemeClr>
                </a:solidFill>
                <a:latin typeface="微软雅黑" pitchFamily="34" charset="-122"/>
                <a:ea typeface="微软雅黑" pitchFamily="34" charset="-122"/>
              </a:rPr>
              <a:t> </a:t>
            </a:r>
            <a:endParaRPr lang="zh-CN" altLang="en-US" dirty="0">
              <a:solidFill>
                <a:schemeClr val="tx1">
                  <a:tint val="75000"/>
                </a:schemeClr>
              </a:solidFill>
              <a:latin typeface="微软雅黑" pitchFamily="34" charset="-122"/>
              <a:ea typeface="微软雅黑" pitchFamily="34" charset="-122"/>
            </a:endParaRPr>
          </a:p>
        </p:txBody>
      </p:sp>
      <p:sp>
        <p:nvSpPr>
          <p:cNvPr id="15" name="内容占位符 2"/>
          <p:cNvSpPr txBox="1">
            <a:spLocks/>
          </p:cNvSpPr>
          <p:nvPr/>
        </p:nvSpPr>
        <p:spPr>
          <a:xfrm>
            <a:off x="2700338" y="555625"/>
            <a:ext cx="5715000" cy="3500438"/>
          </a:xfrm>
          <a:prstGeom prst="rect">
            <a:avLst/>
          </a:prstGeom>
        </p:spPr>
        <p:txBody>
          <a:bodyPr anchor="b">
            <a:normAutofit/>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endParaRPr lang="zh-CN" altLang="en-US" dirty="0">
              <a:solidFill>
                <a:schemeClr val="tx1">
                  <a:tint val="75000"/>
                </a:schemeClr>
              </a:solidFill>
              <a:latin typeface="微软雅黑" pitchFamily="34" charset="-122"/>
              <a:ea typeface="微软雅黑" pitchFamily="34" charset="-122"/>
            </a:endParaRPr>
          </a:p>
        </p:txBody>
      </p:sp>
      <p:sp>
        <p:nvSpPr>
          <p:cNvPr id="47" name="矩形 46"/>
          <p:cNvSpPr>
            <a:spLocks noChangeArrowheads="1"/>
          </p:cNvSpPr>
          <p:nvPr/>
        </p:nvSpPr>
        <p:spPr bwMode="auto">
          <a:xfrm>
            <a:off x="4572000" y="915988"/>
            <a:ext cx="4357688" cy="366712"/>
          </a:xfrm>
          <a:prstGeom prst="rect">
            <a:avLst/>
          </a:prstGeom>
          <a:noFill/>
          <a:ln w="9525">
            <a:noFill/>
            <a:miter lim="800000"/>
            <a:headEnd/>
            <a:tailEnd/>
          </a:ln>
        </p:spPr>
        <p:txBody>
          <a:bodyPr>
            <a:spAutoFit/>
          </a:bodyPr>
          <a:lstStyle/>
          <a:p>
            <a:r>
              <a:rPr lang="zh-CN" altLang="en-US">
                <a:latin typeface="微软雅黑"/>
                <a:ea typeface="微软雅黑"/>
                <a:cs typeface="微软雅黑"/>
              </a:rPr>
              <a:t>     </a:t>
            </a:r>
          </a:p>
        </p:txBody>
      </p:sp>
      <p:sp>
        <p:nvSpPr>
          <p:cNvPr id="201735" name="Rectangle 1"/>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201736"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201737" name="Rectangle 5"/>
          <p:cNvSpPr>
            <a:spLocks noChangeArrowheads="1"/>
          </p:cNvSpPr>
          <p:nvPr/>
        </p:nvSpPr>
        <p:spPr bwMode="auto">
          <a:xfrm>
            <a:off x="428625" y="1428750"/>
            <a:ext cx="184150" cy="369888"/>
          </a:xfrm>
          <a:prstGeom prst="rect">
            <a:avLst/>
          </a:prstGeom>
          <a:noFill/>
          <a:ln w="9525">
            <a:noFill/>
            <a:miter lim="800000"/>
            <a:headEnd/>
            <a:tailEnd/>
          </a:ln>
        </p:spPr>
        <p:txBody>
          <a:bodyPr wrap="none" anchor="ctr">
            <a:spAutoFit/>
          </a:bodyPr>
          <a:lstStyle/>
          <a:p>
            <a:endParaRPr lang="zh-CN" altLang="zh-CN"/>
          </a:p>
        </p:txBody>
      </p:sp>
      <p:pic>
        <p:nvPicPr>
          <p:cNvPr id="201738" name="Picture 2"/>
          <p:cNvPicPr>
            <a:picLocks noChangeAspect="1" noChangeArrowheads="1"/>
          </p:cNvPicPr>
          <p:nvPr/>
        </p:nvPicPr>
        <p:blipFill>
          <a:blip r:embed="rId3" cstate="print"/>
          <a:srcRect/>
          <a:stretch>
            <a:fillRect/>
          </a:stretch>
        </p:blipFill>
        <p:spPr bwMode="auto">
          <a:xfrm>
            <a:off x="6948488" y="411163"/>
            <a:ext cx="1638300" cy="1585912"/>
          </a:xfrm>
          <a:prstGeom prst="rect">
            <a:avLst/>
          </a:prstGeom>
          <a:noFill/>
          <a:ln w="9525">
            <a:noFill/>
            <a:miter lim="800000"/>
            <a:headEnd/>
            <a:tailEnd/>
          </a:ln>
        </p:spPr>
      </p:pic>
      <p:sp>
        <p:nvSpPr>
          <p:cNvPr id="34" name="Oval 27"/>
          <p:cNvSpPr>
            <a:spLocks noChangeArrowheads="1"/>
          </p:cNvSpPr>
          <p:nvPr/>
        </p:nvSpPr>
        <p:spPr bwMode="gray">
          <a:xfrm>
            <a:off x="7092950" y="555625"/>
            <a:ext cx="1366838" cy="1295400"/>
          </a:xfrm>
          <a:prstGeom prst="ellipse">
            <a:avLst/>
          </a:prstGeom>
          <a:solidFill>
            <a:schemeClr val="bg1"/>
          </a:solidFill>
          <a:ln w="38100" algn="ctr">
            <a:solidFill>
              <a:srgbClr val="F8F8F8">
                <a:alpha val="79999"/>
              </a:srgbClr>
            </a:solidFill>
            <a:round/>
            <a:headEnd/>
            <a:tailEnd/>
          </a:ln>
        </p:spPr>
        <p:txBody>
          <a:bodyPr wrap="none" anchor="ctr"/>
          <a:lstStyle/>
          <a:p>
            <a:pPr algn="ctr">
              <a:lnSpc>
                <a:spcPct val="150000"/>
              </a:lnSpc>
            </a:pPr>
            <a:endParaRPr lang="en-US" altLang="zh-CN" sz="1600" b="1">
              <a:solidFill>
                <a:srgbClr val="04AEDA"/>
              </a:solidFill>
              <a:latin typeface="微软雅黑"/>
              <a:ea typeface="微软雅黑"/>
              <a:cs typeface="微软雅黑"/>
            </a:endParaRPr>
          </a:p>
        </p:txBody>
      </p:sp>
      <p:sp>
        <p:nvSpPr>
          <p:cNvPr id="201740" name="WordArt 13"/>
          <p:cNvSpPr>
            <a:spLocks noChangeArrowheads="1" noChangeShapeType="1" noTextEdit="1"/>
          </p:cNvSpPr>
          <p:nvPr/>
        </p:nvSpPr>
        <p:spPr bwMode="auto">
          <a:xfrm>
            <a:off x="7380288" y="1058863"/>
            <a:ext cx="720725" cy="360362"/>
          </a:xfrm>
          <a:prstGeom prst="rect">
            <a:avLst/>
          </a:prstGeom>
        </p:spPr>
        <p:txBody>
          <a:bodyPr wrap="none" fromWordArt="1">
            <a:prstTxWarp prst="textDoubleWave1">
              <a:avLst>
                <a:gd name="adj1" fmla="val 6500"/>
                <a:gd name="adj2" fmla="val 0"/>
              </a:avLst>
            </a:prstTxWarp>
          </a:bodyPr>
          <a:lstStyle/>
          <a:p>
            <a:pPr algn="ctr"/>
            <a:r>
              <a:rPr lang="en-US" altLang="zh-CN" sz="3600" kern="10" spc="-360">
                <a:ln w="12700">
                  <a:solidFill>
                    <a:srgbClr val="000099"/>
                  </a:solidFill>
                  <a:round/>
                  <a:headEnd/>
                  <a:tailEnd/>
                </a:ln>
                <a:solidFill>
                  <a:srgbClr val="33CCFF"/>
                </a:solidFill>
                <a:effectLst>
                  <a:outerShdw dist="125724" dir="18900000" algn="ctr" rotWithShape="0">
                    <a:srgbClr val="000099"/>
                  </a:outerShdw>
                </a:effectLst>
                <a:latin typeface="宋体"/>
                <a:ea typeface="宋体"/>
              </a:rPr>
              <a:t>ROCOCO</a:t>
            </a:r>
            <a:endParaRPr lang="zh-CN" altLang="en-US" sz="3600" kern="10" spc="-360">
              <a:ln w="12700">
                <a:solidFill>
                  <a:srgbClr val="000099"/>
                </a:solidFill>
                <a:round/>
                <a:headEnd/>
                <a:tailEnd/>
              </a:ln>
              <a:solidFill>
                <a:srgbClr val="33CCFF"/>
              </a:solidFill>
              <a:effectLst>
                <a:outerShdw dist="125724" dir="18900000" algn="ctr" rotWithShape="0">
                  <a:srgbClr val="000099"/>
                </a:outerShdw>
              </a:effectLst>
              <a:latin typeface="宋体"/>
              <a:ea typeface="宋体"/>
            </a:endParaRPr>
          </a:p>
        </p:txBody>
      </p:sp>
      <p:sp>
        <p:nvSpPr>
          <p:cNvPr id="210959" name="Rectangle 15"/>
          <p:cNvSpPr>
            <a:spLocks noChangeArrowheads="1"/>
          </p:cNvSpPr>
          <p:nvPr/>
        </p:nvSpPr>
        <p:spPr bwMode="auto">
          <a:xfrm>
            <a:off x="7164288" y="1419622"/>
            <a:ext cx="1250950"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400" b="1" dirty="0">
                <a:solidFill>
                  <a:schemeClr val="hlink"/>
                </a:solidFill>
              </a:rPr>
              <a:t>中国园林艺术</a:t>
            </a:r>
            <a:endParaRPr lang="en-US" altLang="zh-CN" sz="1400" b="1" dirty="0">
              <a:solidFill>
                <a:schemeClr val="hlink"/>
              </a:solidFill>
            </a:endParaRPr>
          </a:p>
        </p:txBody>
      </p:sp>
      <p:sp>
        <p:nvSpPr>
          <p:cNvPr id="210960" name="Rectangle 16"/>
          <p:cNvSpPr>
            <a:spLocks noChangeArrowheads="1"/>
          </p:cNvSpPr>
          <p:nvPr/>
        </p:nvSpPr>
        <p:spPr bwMode="auto">
          <a:xfrm>
            <a:off x="7092280" y="700088"/>
            <a:ext cx="1368151"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defRPr/>
            </a:pPr>
            <a:r>
              <a:rPr lang="zh-CN" altLang="en-US" sz="1400" b="1" dirty="0">
                <a:solidFill>
                  <a:schemeClr val="hlink"/>
                </a:solidFill>
              </a:rPr>
              <a:t>洛可可时</a:t>
            </a:r>
            <a:r>
              <a:rPr lang="zh-CN" altLang="en-US" sz="1400" b="1" dirty="0" smtClean="0">
                <a:solidFill>
                  <a:schemeClr val="hlink"/>
                </a:solidFill>
              </a:rPr>
              <a:t>代的</a:t>
            </a:r>
            <a:endParaRPr lang="zh-CN" altLang="en-US" sz="1400" b="1" dirty="0">
              <a:solidFill>
                <a:schemeClr val="hlink"/>
              </a:solidFill>
            </a:endParaRPr>
          </a:p>
        </p:txBody>
      </p:sp>
      <p:pic>
        <p:nvPicPr>
          <p:cNvPr id="201743" name="Picture 67" descr="6597385326493752874"/>
          <p:cNvPicPr>
            <a:picLocks noChangeAspect="1" noChangeArrowheads="1"/>
          </p:cNvPicPr>
          <p:nvPr/>
        </p:nvPicPr>
        <p:blipFill>
          <a:blip r:embed="rId4" cstate="print"/>
          <a:srcRect/>
          <a:stretch>
            <a:fillRect/>
          </a:stretch>
        </p:blipFill>
        <p:spPr bwMode="auto">
          <a:xfrm>
            <a:off x="1187450" y="915988"/>
            <a:ext cx="4897438" cy="3251200"/>
          </a:xfrm>
          <a:prstGeom prst="rect">
            <a:avLst/>
          </a:prstGeom>
          <a:noFill/>
          <a:ln w="9525">
            <a:noFill/>
            <a:miter lim="800000"/>
            <a:headEnd/>
            <a:tailEnd/>
          </a:ln>
        </p:spPr>
      </p:pic>
      <p:sp>
        <p:nvSpPr>
          <p:cNvPr id="211012" name="Rectangle 68"/>
          <p:cNvSpPr>
            <a:spLocks noChangeArrowheads="1"/>
          </p:cNvSpPr>
          <p:nvPr/>
        </p:nvSpPr>
        <p:spPr bwMode="auto">
          <a:xfrm>
            <a:off x="1476375" y="4227513"/>
            <a:ext cx="4319588" cy="3365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zh-CN" altLang="en-US" sz="1600" b="1" dirty="0">
                <a:latin typeface="微软雅黑" pitchFamily="34" charset="-122"/>
                <a:ea typeface="微软雅黑" pitchFamily="34" charset="-122"/>
              </a:rPr>
              <a:t>德国无忧宫旁一座仿照中国式建筑的中国茶亭</a:t>
            </a:r>
            <a:endParaRPr lang="en-US" altLang="zh-CN" sz="1600" b="1" dirty="0">
              <a:latin typeface="微软雅黑" pitchFamily="34" charset="-122"/>
              <a:ea typeface="微软雅黑" pitchFamily="34" charset="-122"/>
            </a:endParaRPr>
          </a:p>
        </p:txBody>
      </p:sp>
    </p:spTree>
  </p:cSld>
  <p:clrMapOvr>
    <a:masterClrMapping/>
  </p:clrMapOvr>
  <p:transition spd="med">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extBox 5"/>
          <p:cNvSpPr txBox="1">
            <a:spLocks noChangeArrowheads="1"/>
          </p:cNvSpPr>
          <p:nvPr/>
        </p:nvSpPr>
        <p:spPr bwMode="auto">
          <a:xfrm>
            <a:off x="539750" y="195263"/>
            <a:ext cx="8358188" cy="1073150"/>
          </a:xfrm>
          <a:prstGeom prst="rect">
            <a:avLst/>
          </a:prstGeom>
          <a:noFill/>
          <a:ln w="9525">
            <a:noFill/>
            <a:miter lim="800000"/>
            <a:headEnd/>
            <a:tailEnd/>
          </a:ln>
        </p:spPr>
        <p:txBody>
          <a:bodyPr>
            <a:spAutoFit/>
          </a:bodyPr>
          <a:lstStyle/>
          <a:p>
            <a:pPr>
              <a:lnSpc>
                <a:spcPts val="2563"/>
              </a:lnSpc>
            </a:pPr>
            <a:r>
              <a:rPr lang="zh-CN" altLang="en-US" sz="2000" b="1" dirty="0">
                <a:latin typeface="微软雅黑" pitchFamily="34" charset="-122"/>
                <a:ea typeface="微软雅黑" pitchFamily="34" charset="-122"/>
              </a:rPr>
              <a:t>第五节  中学西传  二、中国情趣与洛可可风格</a:t>
            </a:r>
            <a:endParaRPr lang="en-US" altLang="zh-CN" sz="2400" dirty="0">
              <a:latin typeface="微软雅黑" pitchFamily="34" charset="-122"/>
              <a:ea typeface="微软雅黑" pitchFamily="34" charset="-122"/>
              <a:cs typeface="微软雅黑"/>
            </a:endParaRPr>
          </a:p>
          <a:p>
            <a:pPr>
              <a:lnSpc>
                <a:spcPts val="2563"/>
              </a:lnSpc>
            </a:pPr>
            <a:endParaRPr lang="en-US" altLang="zh-CN" sz="2000" dirty="0">
              <a:latin typeface="微软雅黑"/>
              <a:ea typeface="微软雅黑"/>
              <a:cs typeface="微软雅黑"/>
            </a:endParaRPr>
          </a:p>
          <a:p>
            <a:pPr eaLnBrk="0" hangingPunct="0">
              <a:lnSpc>
                <a:spcPts val="2600"/>
              </a:lnSpc>
            </a:pPr>
            <a:r>
              <a:rPr lang="zh-CN" altLang="en-US" sz="1600" dirty="0">
                <a:latin typeface="微软雅黑"/>
                <a:ea typeface="微软雅黑"/>
                <a:cs typeface="微软雅黑"/>
              </a:rPr>
              <a:t>                                               </a:t>
            </a:r>
            <a:endParaRPr lang="en-US" altLang="zh-CN" sz="1600" dirty="0">
              <a:latin typeface="微软雅黑"/>
              <a:ea typeface="微软雅黑"/>
              <a:cs typeface="微软雅黑"/>
            </a:endParaRPr>
          </a:p>
        </p:txBody>
      </p:sp>
      <p:sp>
        <p:nvSpPr>
          <p:cNvPr id="203778"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39" name="直接连接符 38"/>
          <p:cNvCxnSpPr/>
          <p:nvPr/>
        </p:nvCxnSpPr>
        <p:spPr>
          <a:xfrm flipH="1">
            <a:off x="214313" y="571500"/>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内容占位符 2"/>
          <p:cNvSpPr txBox="1">
            <a:spLocks/>
          </p:cNvSpPr>
          <p:nvPr/>
        </p:nvSpPr>
        <p:spPr>
          <a:xfrm>
            <a:off x="2627313" y="1058863"/>
            <a:ext cx="6516687" cy="1500187"/>
          </a:xfrm>
          <a:prstGeom prst="rect">
            <a:avLst/>
          </a:prstGeom>
        </p:spPr>
        <p:txBody>
          <a:bodyPr anchor="b">
            <a:normAutofit fontScale="25000" lnSpcReduction="20000"/>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r>
              <a:rPr lang="en-US" altLang="zh-CN" sz="5600" dirty="0">
                <a:latin typeface="微软雅黑" pitchFamily="34" charset="-122"/>
                <a:ea typeface="微软雅黑" pitchFamily="34" charset="-122"/>
              </a:rPr>
              <a:t> </a:t>
            </a:r>
            <a:endParaRPr lang="en-US" altLang="zh-CN" sz="4800" b="1"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r>
              <a:rPr lang="en-US" altLang="zh-CN" dirty="0">
                <a:solidFill>
                  <a:schemeClr val="tx1">
                    <a:tint val="75000"/>
                  </a:schemeClr>
                </a:solidFill>
                <a:latin typeface="微软雅黑" pitchFamily="34" charset="-122"/>
                <a:ea typeface="微软雅黑" pitchFamily="34" charset="-122"/>
              </a:rPr>
              <a:t> </a:t>
            </a:r>
            <a:endParaRPr lang="zh-CN" altLang="en-US" dirty="0">
              <a:solidFill>
                <a:schemeClr val="tx1">
                  <a:tint val="75000"/>
                </a:schemeClr>
              </a:solidFill>
              <a:latin typeface="微软雅黑" pitchFamily="34" charset="-122"/>
              <a:ea typeface="微软雅黑" pitchFamily="34" charset="-122"/>
            </a:endParaRPr>
          </a:p>
        </p:txBody>
      </p:sp>
      <p:sp>
        <p:nvSpPr>
          <p:cNvPr id="15" name="内容占位符 2"/>
          <p:cNvSpPr txBox="1">
            <a:spLocks/>
          </p:cNvSpPr>
          <p:nvPr/>
        </p:nvSpPr>
        <p:spPr>
          <a:xfrm>
            <a:off x="2700338" y="555625"/>
            <a:ext cx="5715000" cy="3500438"/>
          </a:xfrm>
          <a:prstGeom prst="rect">
            <a:avLst/>
          </a:prstGeom>
        </p:spPr>
        <p:txBody>
          <a:bodyPr anchor="b">
            <a:normAutofit/>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endParaRPr lang="zh-CN" altLang="en-US" dirty="0">
              <a:solidFill>
                <a:schemeClr val="tx1">
                  <a:tint val="75000"/>
                </a:schemeClr>
              </a:solidFill>
              <a:latin typeface="微软雅黑" pitchFamily="34" charset="-122"/>
              <a:ea typeface="微软雅黑" pitchFamily="34" charset="-122"/>
            </a:endParaRPr>
          </a:p>
        </p:txBody>
      </p:sp>
      <p:sp>
        <p:nvSpPr>
          <p:cNvPr id="47" name="矩形 46"/>
          <p:cNvSpPr>
            <a:spLocks noChangeArrowheads="1"/>
          </p:cNvSpPr>
          <p:nvPr/>
        </p:nvSpPr>
        <p:spPr bwMode="auto">
          <a:xfrm>
            <a:off x="4572000" y="915988"/>
            <a:ext cx="4357688" cy="366712"/>
          </a:xfrm>
          <a:prstGeom prst="rect">
            <a:avLst/>
          </a:prstGeom>
          <a:noFill/>
          <a:ln w="9525">
            <a:noFill/>
            <a:miter lim="800000"/>
            <a:headEnd/>
            <a:tailEnd/>
          </a:ln>
        </p:spPr>
        <p:txBody>
          <a:bodyPr>
            <a:spAutoFit/>
          </a:bodyPr>
          <a:lstStyle/>
          <a:p>
            <a:r>
              <a:rPr lang="zh-CN" altLang="en-US">
                <a:latin typeface="微软雅黑"/>
                <a:ea typeface="微软雅黑"/>
                <a:cs typeface="微软雅黑"/>
              </a:rPr>
              <a:t>     </a:t>
            </a:r>
          </a:p>
        </p:txBody>
      </p:sp>
      <p:sp>
        <p:nvSpPr>
          <p:cNvPr id="203783" name="Rectangle 1"/>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203784"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203785" name="Rectangle 5"/>
          <p:cNvSpPr>
            <a:spLocks noChangeArrowheads="1"/>
          </p:cNvSpPr>
          <p:nvPr/>
        </p:nvSpPr>
        <p:spPr bwMode="auto">
          <a:xfrm>
            <a:off x="428625" y="1428750"/>
            <a:ext cx="184150" cy="369888"/>
          </a:xfrm>
          <a:prstGeom prst="rect">
            <a:avLst/>
          </a:prstGeom>
          <a:noFill/>
          <a:ln w="9525">
            <a:noFill/>
            <a:miter lim="800000"/>
            <a:headEnd/>
            <a:tailEnd/>
          </a:ln>
        </p:spPr>
        <p:txBody>
          <a:bodyPr wrap="none" anchor="ctr">
            <a:spAutoFit/>
          </a:bodyPr>
          <a:lstStyle/>
          <a:p>
            <a:endParaRPr lang="zh-CN" altLang="zh-CN"/>
          </a:p>
        </p:txBody>
      </p:sp>
      <p:pic>
        <p:nvPicPr>
          <p:cNvPr id="203786" name="Picture 2"/>
          <p:cNvPicPr>
            <a:picLocks noChangeAspect="1" noChangeArrowheads="1"/>
          </p:cNvPicPr>
          <p:nvPr/>
        </p:nvPicPr>
        <p:blipFill>
          <a:blip r:embed="rId3" cstate="print"/>
          <a:srcRect/>
          <a:stretch>
            <a:fillRect/>
          </a:stretch>
        </p:blipFill>
        <p:spPr bwMode="auto">
          <a:xfrm>
            <a:off x="323850" y="2205038"/>
            <a:ext cx="2303463" cy="2230437"/>
          </a:xfrm>
          <a:prstGeom prst="rect">
            <a:avLst/>
          </a:prstGeom>
          <a:noFill/>
          <a:ln w="9525">
            <a:noFill/>
            <a:miter lim="800000"/>
            <a:headEnd/>
            <a:tailEnd/>
          </a:ln>
        </p:spPr>
      </p:pic>
      <p:sp>
        <p:nvSpPr>
          <p:cNvPr id="34" name="Oval 27"/>
          <p:cNvSpPr>
            <a:spLocks noChangeArrowheads="1"/>
          </p:cNvSpPr>
          <p:nvPr/>
        </p:nvSpPr>
        <p:spPr bwMode="gray">
          <a:xfrm>
            <a:off x="611188" y="2500313"/>
            <a:ext cx="1728787" cy="1655762"/>
          </a:xfrm>
          <a:prstGeom prst="ellipse">
            <a:avLst/>
          </a:prstGeom>
          <a:solidFill>
            <a:schemeClr val="bg1"/>
          </a:solidFill>
          <a:ln w="38100" algn="ctr">
            <a:solidFill>
              <a:srgbClr val="F8F8F8">
                <a:alpha val="79999"/>
              </a:srgbClr>
            </a:solidFill>
            <a:round/>
            <a:headEnd/>
            <a:tailEnd/>
          </a:ln>
        </p:spPr>
        <p:txBody>
          <a:bodyPr wrap="none" anchor="ctr"/>
          <a:lstStyle/>
          <a:p>
            <a:pPr algn="ctr">
              <a:lnSpc>
                <a:spcPct val="150000"/>
              </a:lnSpc>
            </a:pPr>
            <a:endParaRPr lang="en-US" altLang="zh-CN" sz="1600" b="1">
              <a:solidFill>
                <a:srgbClr val="04AEDA"/>
              </a:solidFill>
              <a:latin typeface="微软雅黑"/>
              <a:ea typeface="微软雅黑"/>
              <a:cs typeface="微软雅黑"/>
            </a:endParaRPr>
          </a:p>
        </p:txBody>
      </p:sp>
      <p:sp>
        <p:nvSpPr>
          <p:cNvPr id="203788" name="WordArt 13"/>
          <p:cNvSpPr>
            <a:spLocks noChangeArrowheads="1" noChangeShapeType="1" noTextEdit="1"/>
          </p:cNvSpPr>
          <p:nvPr/>
        </p:nvSpPr>
        <p:spPr bwMode="auto">
          <a:xfrm>
            <a:off x="900113" y="3076575"/>
            <a:ext cx="1008062" cy="503238"/>
          </a:xfrm>
          <a:prstGeom prst="rect">
            <a:avLst/>
          </a:prstGeom>
        </p:spPr>
        <p:txBody>
          <a:bodyPr wrap="none" fromWordArt="1">
            <a:prstTxWarp prst="textDoubleWave1">
              <a:avLst>
                <a:gd name="adj1" fmla="val 6500"/>
                <a:gd name="adj2" fmla="val 0"/>
              </a:avLst>
            </a:prstTxWarp>
          </a:bodyPr>
          <a:lstStyle/>
          <a:p>
            <a:pPr algn="ctr"/>
            <a:r>
              <a:rPr lang="en-US" altLang="zh-CN" sz="3600" kern="10" spc="-360">
                <a:ln w="12700">
                  <a:solidFill>
                    <a:srgbClr val="000099"/>
                  </a:solidFill>
                  <a:round/>
                  <a:headEnd/>
                  <a:tailEnd/>
                </a:ln>
                <a:solidFill>
                  <a:srgbClr val="33CCFF"/>
                </a:solidFill>
                <a:effectLst>
                  <a:outerShdw dist="125724" dir="18900000" algn="ctr" rotWithShape="0">
                    <a:srgbClr val="000099"/>
                  </a:outerShdw>
                </a:effectLst>
                <a:latin typeface="宋体"/>
                <a:ea typeface="宋体"/>
              </a:rPr>
              <a:t>ROCOCO</a:t>
            </a:r>
            <a:endParaRPr lang="zh-CN" altLang="en-US" sz="3600" kern="10" spc="-360">
              <a:ln w="12700">
                <a:solidFill>
                  <a:srgbClr val="000099"/>
                </a:solidFill>
                <a:round/>
                <a:headEnd/>
                <a:tailEnd/>
              </a:ln>
              <a:solidFill>
                <a:srgbClr val="33CCFF"/>
              </a:solidFill>
              <a:effectLst>
                <a:outerShdw dist="125724" dir="18900000" algn="ctr" rotWithShape="0">
                  <a:srgbClr val="000099"/>
                </a:outerShdw>
              </a:effectLst>
              <a:latin typeface="宋体"/>
              <a:ea typeface="宋体"/>
            </a:endParaRPr>
          </a:p>
        </p:txBody>
      </p:sp>
      <p:sp>
        <p:nvSpPr>
          <p:cNvPr id="213006" name="Rectangle 14"/>
          <p:cNvSpPr>
            <a:spLocks noChangeArrowheads="1"/>
          </p:cNvSpPr>
          <p:nvPr/>
        </p:nvSpPr>
        <p:spPr bwMode="auto">
          <a:xfrm>
            <a:off x="900113" y="3651250"/>
            <a:ext cx="1250950"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400" b="1">
                <a:solidFill>
                  <a:schemeClr val="hlink"/>
                </a:solidFill>
              </a:rPr>
              <a:t>中国园林艺术</a:t>
            </a:r>
            <a:endParaRPr lang="en-US" altLang="zh-CN" sz="1400" b="1">
              <a:solidFill>
                <a:schemeClr val="hlink"/>
              </a:solidFill>
            </a:endParaRPr>
          </a:p>
        </p:txBody>
      </p:sp>
      <p:sp>
        <p:nvSpPr>
          <p:cNvPr id="213007" name="Rectangle 15"/>
          <p:cNvSpPr>
            <a:spLocks noChangeArrowheads="1"/>
          </p:cNvSpPr>
          <p:nvPr/>
        </p:nvSpPr>
        <p:spPr bwMode="auto">
          <a:xfrm>
            <a:off x="971550" y="2643188"/>
            <a:ext cx="1081088" cy="3048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zh-CN" altLang="en-US" sz="1400" b="1" dirty="0">
                <a:solidFill>
                  <a:schemeClr val="hlink"/>
                </a:solidFill>
              </a:rPr>
              <a:t>洛可可时</a:t>
            </a:r>
            <a:r>
              <a:rPr lang="zh-CN" altLang="en-US" sz="1400" b="1" dirty="0" smtClean="0">
                <a:solidFill>
                  <a:schemeClr val="hlink"/>
                </a:solidFill>
              </a:rPr>
              <a:t>代</a:t>
            </a:r>
            <a:endParaRPr lang="zh-CN" altLang="en-US" sz="1400" b="1" dirty="0">
              <a:solidFill>
                <a:schemeClr val="hlink"/>
              </a:solidFill>
            </a:endParaRPr>
          </a:p>
        </p:txBody>
      </p:sp>
      <p:pic>
        <p:nvPicPr>
          <p:cNvPr id="203791" name="Picture 31" descr="01300000329092126924939435925"/>
          <p:cNvPicPr>
            <a:picLocks noChangeAspect="1" noChangeArrowheads="1"/>
          </p:cNvPicPr>
          <p:nvPr/>
        </p:nvPicPr>
        <p:blipFill>
          <a:blip r:embed="rId4" cstate="print"/>
          <a:srcRect/>
          <a:stretch>
            <a:fillRect/>
          </a:stretch>
        </p:blipFill>
        <p:spPr bwMode="auto">
          <a:xfrm>
            <a:off x="7235825" y="411163"/>
            <a:ext cx="1557338" cy="1801812"/>
          </a:xfrm>
          <a:prstGeom prst="rect">
            <a:avLst/>
          </a:prstGeom>
          <a:noFill/>
          <a:ln w="9525">
            <a:noFill/>
            <a:miter lim="800000"/>
            <a:headEnd/>
            <a:tailEnd/>
          </a:ln>
        </p:spPr>
      </p:pic>
      <p:cxnSp>
        <p:nvCxnSpPr>
          <p:cNvPr id="4" name="直接连接符 44"/>
          <p:cNvCxnSpPr/>
          <p:nvPr/>
        </p:nvCxnSpPr>
        <p:spPr>
          <a:xfrm>
            <a:off x="3203575" y="1708150"/>
            <a:ext cx="388937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2" name="直接连接符 44"/>
          <p:cNvCxnSpPr/>
          <p:nvPr/>
        </p:nvCxnSpPr>
        <p:spPr>
          <a:xfrm>
            <a:off x="3203575" y="2139950"/>
            <a:ext cx="388937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3" name="直接连接符 44"/>
          <p:cNvCxnSpPr/>
          <p:nvPr/>
        </p:nvCxnSpPr>
        <p:spPr>
          <a:xfrm>
            <a:off x="3203575" y="2500313"/>
            <a:ext cx="388937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5" name="直接连接符 44"/>
          <p:cNvCxnSpPr/>
          <p:nvPr/>
        </p:nvCxnSpPr>
        <p:spPr>
          <a:xfrm>
            <a:off x="3203575" y="2859088"/>
            <a:ext cx="388937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6" name="直接连接符 44"/>
          <p:cNvCxnSpPr/>
          <p:nvPr/>
        </p:nvCxnSpPr>
        <p:spPr>
          <a:xfrm>
            <a:off x="3203575" y="3292475"/>
            <a:ext cx="388937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7" name="直接连接符 44"/>
          <p:cNvCxnSpPr/>
          <p:nvPr/>
        </p:nvCxnSpPr>
        <p:spPr>
          <a:xfrm>
            <a:off x="3203575" y="3724275"/>
            <a:ext cx="388937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44"/>
          <p:cNvCxnSpPr/>
          <p:nvPr/>
        </p:nvCxnSpPr>
        <p:spPr>
          <a:xfrm>
            <a:off x="3203575" y="1276350"/>
            <a:ext cx="388937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9" name="直接连接符 44"/>
          <p:cNvCxnSpPr/>
          <p:nvPr/>
        </p:nvCxnSpPr>
        <p:spPr>
          <a:xfrm>
            <a:off x="3203575" y="4156075"/>
            <a:ext cx="388937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213017" name="Rectangle 25"/>
          <p:cNvSpPr>
            <a:spLocks noChangeArrowheads="1"/>
          </p:cNvSpPr>
          <p:nvPr/>
        </p:nvSpPr>
        <p:spPr bwMode="auto">
          <a:xfrm>
            <a:off x="3059113" y="771525"/>
            <a:ext cx="4537075" cy="3394075"/>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indent="314325">
              <a:lnSpc>
                <a:spcPct val="150000"/>
              </a:lnSpc>
              <a:defRPr/>
            </a:pPr>
            <a:r>
              <a:rPr lang="zh-CN" altLang="en-US" b="1" dirty="0" smtClean="0">
                <a:latin typeface="微软雅黑" pitchFamily="34" charset="-122"/>
                <a:ea typeface="微软雅黑" pitchFamily="34" charset="-122"/>
              </a:rPr>
              <a:t>我</a:t>
            </a:r>
            <a:r>
              <a:rPr lang="zh-CN" altLang="en-US" b="1" dirty="0">
                <a:latin typeface="微软雅黑" pitchFamily="34" charset="-122"/>
                <a:ea typeface="微软雅黑" pitchFamily="34" charset="-122"/>
              </a:rPr>
              <a:t>想说的，</a:t>
            </a:r>
            <a:endParaRPr lang="zh-CN" altLang="en-US" dirty="0">
              <a:latin typeface="微软雅黑" pitchFamily="34" charset="-122"/>
              <a:ea typeface="微软雅黑" pitchFamily="34" charset="-122"/>
            </a:endParaRPr>
          </a:p>
          <a:p>
            <a:pPr indent="314325">
              <a:lnSpc>
                <a:spcPct val="150000"/>
              </a:lnSpc>
              <a:defRPr/>
            </a:pPr>
            <a:r>
              <a:rPr lang="zh-CN" altLang="en-US" b="1" dirty="0" smtClean="0">
                <a:latin typeface="微软雅黑" pitchFamily="34" charset="-122"/>
                <a:ea typeface="微软雅黑" pitchFamily="34" charset="-122"/>
              </a:rPr>
              <a:t>就</a:t>
            </a:r>
            <a:r>
              <a:rPr lang="zh-CN" altLang="en-US" b="1" dirty="0">
                <a:latin typeface="微软雅黑" pitchFamily="34" charset="-122"/>
                <a:ea typeface="微软雅黑" pitchFamily="34" charset="-122"/>
              </a:rPr>
              <a:t>是赏心悦目的游苑，</a:t>
            </a:r>
            <a:endParaRPr lang="zh-CN" altLang="en-US" dirty="0">
              <a:latin typeface="微软雅黑" pitchFamily="34" charset="-122"/>
              <a:ea typeface="微软雅黑" pitchFamily="34" charset="-122"/>
            </a:endParaRPr>
          </a:p>
          <a:p>
            <a:pPr indent="314325">
              <a:lnSpc>
                <a:spcPct val="150000"/>
              </a:lnSpc>
              <a:defRPr/>
            </a:pPr>
            <a:r>
              <a:rPr lang="zh-CN" altLang="en-US" b="1" dirty="0" smtClean="0">
                <a:latin typeface="微软雅黑" pitchFamily="34" charset="-122"/>
                <a:ea typeface="微软雅黑" pitchFamily="34" charset="-122"/>
              </a:rPr>
              <a:t>依</a:t>
            </a:r>
            <a:r>
              <a:rPr lang="zh-CN" altLang="en-US" b="1" dirty="0">
                <a:latin typeface="微软雅黑" pitchFamily="34" charset="-122"/>
                <a:ea typeface="微软雅黑" pitchFamily="34" charset="-122"/>
              </a:rPr>
              <a:t>依不舍，无法离开。</a:t>
            </a:r>
            <a:endParaRPr lang="zh-CN" altLang="en-US" dirty="0">
              <a:latin typeface="微软雅黑" pitchFamily="34" charset="-122"/>
              <a:ea typeface="微软雅黑" pitchFamily="34" charset="-122"/>
            </a:endParaRPr>
          </a:p>
          <a:p>
            <a:pPr indent="314325">
              <a:lnSpc>
                <a:spcPct val="150000"/>
              </a:lnSpc>
              <a:defRPr/>
            </a:pPr>
            <a:r>
              <a:rPr lang="zh-CN" altLang="en-US" b="1" dirty="0" smtClean="0">
                <a:latin typeface="微软雅黑" pitchFamily="34" charset="-122"/>
                <a:ea typeface="微软雅黑" pitchFamily="34" charset="-122"/>
              </a:rPr>
              <a:t>那</a:t>
            </a:r>
            <a:r>
              <a:rPr lang="zh-CN" altLang="en-US" b="1" dirty="0">
                <a:latin typeface="微软雅黑" pitchFamily="34" charset="-122"/>
                <a:ea typeface="微软雅黑" pitchFamily="34" charset="-122"/>
              </a:rPr>
              <a:t>里有深谷和高丘</a:t>
            </a:r>
            <a:r>
              <a:rPr lang="en-US" altLang="zh-CN" b="1" dirty="0">
                <a:latin typeface="微软雅黑" pitchFamily="34" charset="-122"/>
                <a:ea typeface="微软雅黑" pitchFamily="34" charset="-122"/>
              </a:rPr>
              <a:t>……</a:t>
            </a:r>
            <a:endParaRPr lang="en-US" altLang="zh-CN" dirty="0">
              <a:latin typeface="微软雅黑" pitchFamily="34" charset="-122"/>
              <a:ea typeface="微软雅黑" pitchFamily="34" charset="-122"/>
            </a:endParaRPr>
          </a:p>
          <a:p>
            <a:pPr indent="314325">
              <a:lnSpc>
                <a:spcPct val="150000"/>
              </a:lnSpc>
              <a:defRPr/>
            </a:pPr>
            <a:r>
              <a:rPr lang="zh-CN" altLang="en-US" b="1" dirty="0">
                <a:latin typeface="微软雅黑" pitchFamily="34" charset="-122"/>
                <a:ea typeface="微软雅黑" pitchFamily="34" charset="-122"/>
              </a:rPr>
              <a:t>宝塔、岩洞、草坪、山石和一线天</a:t>
            </a:r>
            <a:r>
              <a:rPr lang="en-US" altLang="zh-CN" b="1" dirty="0">
                <a:latin typeface="微软雅黑" pitchFamily="34" charset="-122"/>
                <a:ea typeface="微软雅黑" pitchFamily="34" charset="-122"/>
              </a:rPr>
              <a:t>……</a:t>
            </a:r>
            <a:endParaRPr lang="en-US" altLang="zh-CN" dirty="0">
              <a:latin typeface="微软雅黑" pitchFamily="34" charset="-122"/>
              <a:ea typeface="微软雅黑" pitchFamily="34" charset="-122"/>
            </a:endParaRPr>
          </a:p>
          <a:p>
            <a:pPr indent="314325">
              <a:lnSpc>
                <a:spcPct val="150000"/>
              </a:lnSpc>
              <a:defRPr/>
            </a:pPr>
            <a:r>
              <a:rPr lang="zh-CN" altLang="en-US" b="1" dirty="0">
                <a:latin typeface="微软雅黑" pitchFamily="34" charset="-122"/>
                <a:ea typeface="微软雅黑" pitchFamily="34" charset="-122"/>
              </a:rPr>
              <a:t>处处皆芳草，地地有木樨</a:t>
            </a:r>
            <a:r>
              <a:rPr lang="en-US" altLang="zh-CN" b="1" dirty="0">
                <a:latin typeface="微软雅黑" pitchFamily="34" charset="-122"/>
                <a:ea typeface="微软雅黑" pitchFamily="34" charset="-122"/>
              </a:rPr>
              <a:t>……</a:t>
            </a:r>
            <a:endParaRPr lang="en-US" altLang="zh-CN" dirty="0">
              <a:latin typeface="微软雅黑" pitchFamily="34" charset="-122"/>
              <a:ea typeface="微软雅黑" pitchFamily="34" charset="-122"/>
            </a:endParaRPr>
          </a:p>
          <a:p>
            <a:pPr indent="314325">
              <a:lnSpc>
                <a:spcPct val="150000"/>
              </a:lnSpc>
              <a:defRPr/>
            </a:pPr>
            <a:r>
              <a:rPr lang="zh-CN" altLang="en-US" b="1" dirty="0">
                <a:latin typeface="微软雅黑" pitchFamily="34" charset="-122"/>
                <a:ea typeface="微软雅黑" pitchFamily="34" charset="-122"/>
              </a:rPr>
              <a:t>搭起的渔舍和凉亭，</a:t>
            </a:r>
            <a:endParaRPr lang="zh-CN" altLang="en-US" dirty="0">
              <a:latin typeface="微软雅黑" pitchFamily="34" charset="-122"/>
              <a:ea typeface="微软雅黑" pitchFamily="34" charset="-122"/>
            </a:endParaRPr>
          </a:p>
          <a:p>
            <a:pPr indent="314325">
              <a:lnSpc>
                <a:spcPct val="150000"/>
              </a:lnSpc>
              <a:defRPr/>
            </a:pPr>
            <a:r>
              <a:rPr lang="zh-CN" altLang="en-US" b="1" dirty="0">
                <a:latin typeface="微软雅黑" pitchFamily="34" charset="-122"/>
                <a:ea typeface="微软雅黑" pitchFamily="34" charset="-122"/>
              </a:rPr>
              <a:t>中国</a:t>
            </a:r>
            <a:r>
              <a:rPr lang="en-US" altLang="zh-CN" b="1" dirty="0">
                <a:latin typeface="微软雅黑" pitchFamily="34" charset="-122"/>
                <a:ea typeface="微软雅黑" pitchFamily="34" charset="-122"/>
              </a:rPr>
              <a:t>——</a:t>
            </a:r>
            <a:r>
              <a:rPr lang="zh-CN" altLang="en-US" b="1" dirty="0">
                <a:latin typeface="微软雅黑" pitchFamily="34" charset="-122"/>
                <a:ea typeface="微软雅黑" pitchFamily="34" charset="-122"/>
              </a:rPr>
              <a:t>哥特式的洞府，水榭和庭院。</a:t>
            </a:r>
          </a:p>
        </p:txBody>
      </p:sp>
      <p:sp>
        <p:nvSpPr>
          <p:cNvPr id="213020" name="Rectangle 28"/>
          <p:cNvSpPr>
            <a:spLocks noChangeArrowheads="1"/>
          </p:cNvSpPr>
          <p:nvPr/>
        </p:nvSpPr>
        <p:spPr bwMode="auto">
          <a:xfrm>
            <a:off x="7116763" y="3867150"/>
            <a:ext cx="2027237" cy="88582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lgn="ctr">
              <a:buFont typeface="Arial" charset="0"/>
              <a:buNone/>
              <a:defRPr/>
            </a:pPr>
            <a:r>
              <a:rPr lang="zh-CN" altLang="en-US" b="1" dirty="0"/>
              <a:t>  </a:t>
            </a:r>
            <a:r>
              <a:rPr lang="zh-CN" altLang="en-US" sz="1600" b="1" dirty="0">
                <a:latin typeface="微软雅黑" pitchFamily="34" charset="-122"/>
                <a:ea typeface="微软雅黑" pitchFamily="34" charset="-122"/>
              </a:rPr>
              <a:t>歌德</a:t>
            </a:r>
          </a:p>
          <a:p>
            <a:pPr algn="ctr">
              <a:buFont typeface="Arial" charset="0"/>
              <a:buNone/>
              <a:defRPr/>
            </a:pPr>
            <a:r>
              <a:rPr lang="en-US" altLang="zh-CN" sz="1600" b="1" dirty="0">
                <a:latin typeface="微软雅黑" pitchFamily="34" charset="-122"/>
                <a:ea typeface="微软雅黑" pitchFamily="34" charset="-122"/>
              </a:rPr>
              <a:t>《</a:t>
            </a:r>
            <a:r>
              <a:rPr lang="zh-CN" altLang="en-US" sz="1600" b="1" dirty="0">
                <a:latin typeface="微软雅黑" pitchFamily="34" charset="-122"/>
                <a:ea typeface="微软雅黑" pitchFamily="34" charset="-122"/>
              </a:rPr>
              <a:t>伤感主义的胜利</a:t>
            </a:r>
            <a:r>
              <a:rPr lang="en-US" altLang="zh-CN" sz="1600" b="1" dirty="0">
                <a:latin typeface="微软雅黑" pitchFamily="34" charset="-122"/>
                <a:ea typeface="微软雅黑" pitchFamily="34" charset="-122"/>
              </a:rPr>
              <a:t>》</a:t>
            </a:r>
          </a:p>
          <a:p>
            <a:pPr algn="ctr">
              <a:buFont typeface="Arial" charset="0"/>
              <a:buNone/>
              <a:defRPr/>
            </a:pPr>
            <a:r>
              <a:rPr lang="zh-CN" altLang="en-US" b="1" dirty="0"/>
              <a:t>   </a:t>
            </a:r>
          </a:p>
        </p:txBody>
      </p:sp>
    </p:spTree>
  </p:cSld>
  <p:clrMapOvr>
    <a:masterClrMapping/>
  </p:clrMapOvr>
  <p:transition spd="med">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TextBox 5"/>
          <p:cNvSpPr txBox="1">
            <a:spLocks noChangeArrowheads="1"/>
          </p:cNvSpPr>
          <p:nvPr/>
        </p:nvSpPr>
        <p:spPr bwMode="auto">
          <a:xfrm>
            <a:off x="539750" y="195263"/>
            <a:ext cx="8358188" cy="1092607"/>
          </a:xfrm>
          <a:prstGeom prst="rect">
            <a:avLst/>
          </a:prstGeom>
          <a:noFill/>
          <a:ln w="9525">
            <a:noFill/>
            <a:miter lim="800000"/>
            <a:headEnd/>
            <a:tailEnd/>
          </a:ln>
        </p:spPr>
        <p:txBody>
          <a:bodyPr>
            <a:spAutoFit/>
          </a:bodyPr>
          <a:lstStyle/>
          <a:p>
            <a:pPr>
              <a:lnSpc>
                <a:spcPts val="2563"/>
              </a:lnSpc>
            </a:pPr>
            <a:r>
              <a:rPr lang="zh-CN" altLang="en-US" sz="2000" b="1" dirty="0">
                <a:latin typeface="微软雅黑" pitchFamily="34" charset="-122"/>
                <a:ea typeface="微软雅黑" pitchFamily="34" charset="-122"/>
              </a:rPr>
              <a:t>第五节  中学西传  二、中国情趣与洛可可风格</a:t>
            </a:r>
            <a:endParaRPr lang="en-US" altLang="zh-CN" sz="2400" dirty="0">
              <a:latin typeface="微软雅黑" pitchFamily="34" charset="-122"/>
              <a:ea typeface="微软雅黑" pitchFamily="34" charset="-122"/>
              <a:cs typeface="微软雅黑"/>
            </a:endParaRPr>
          </a:p>
          <a:p>
            <a:pPr>
              <a:lnSpc>
                <a:spcPts val="2563"/>
              </a:lnSpc>
            </a:pPr>
            <a:endParaRPr lang="en-US" altLang="zh-CN" sz="2000" dirty="0">
              <a:latin typeface="微软雅黑"/>
              <a:ea typeface="微软雅黑"/>
              <a:cs typeface="微软雅黑"/>
            </a:endParaRPr>
          </a:p>
          <a:p>
            <a:pPr eaLnBrk="0" hangingPunct="0">
              <a:lnSpc>
                <a:spcPts val="2600"/>
              </a:lnSpc>
            </a:pPr>
            <a:r>
              <a:rPr lang="zh-CN" altLang="en-US" sz="1600" dirty="0">
                <a:latin typeface="微软雅黑"/>
                <a:ea typeface="微软雅黑"/>
                <a:cs typeface="微软雅黑"/>
              </a:rPr>
              <a:t>                                               </a:t>
            </a:r>
            <a:endParaRPr lang="en-US" altLang="zh-CN" sz="1600" dirty="0">
              <a:latin typeface="微软雅黑"/>
              <a:ea typeface="微软雅黑"/>
              <a:cs typeface="微软雅黑"/>
            </a:endParaRPr>
          </a:p>
        </p:txBody>
      </p:sp>
      <p:sp>
        <p:nvSpPr>
          <p:cNvPr id="205826"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39" name="直接连接符 38"/>
          <p:cNvCxnSpPr/>
          <p:nvPr/>
        </p:nvCxnSpPr>
        <p:spPr>
          <a:xfrm flipH="1">
            <a:off x="214313" y="571500"/>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内容占位符 2"/>
          <p:cNvSpPr txBox="1">
            <a:spLocks/>
          </p:cNvSpPr>
          <p:nvPr/>
        </p:nvSpPr>
        <p:spPr>
          <a:xfrm>
            <a:off x="2627313" y="1058863"/>
            <a:ext cx="6516687" cy="1500187"/>
          </a:xfrm>
          <a:prstGeom prst="rect">
            <a:avLst/>
          </a:prstGeom>
        </p:spPr>
        <p:txBody>
          <a:bodyPr anchor="b">
            <a:normAutofit fontScale="25000" lnSpcReduction="20000"/>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r>
              <a:rPr lang="en-US" altLang="zh-CN" sz="5600" dirty="0">
                <a:latin typeface="微软雅黑" pitchFamily="34" charset="-122"/>
                <a:ea typeface="微软雅黑" pitchFamily="34" charset="-122"/>
              </a:rPr>
              <a:t> </a:t>
            </a:r>
            <a:endParaRPr lang="en-US" altLang="zh-CN" sz="4800" b="1"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r>
              <a:rPr lang="en-US" altLang="zh-CN" dirty="0">
                <a:solidFill>
                  <a:schemeClr val="tx1">
                    <a:tint val="75000"/>
                  </a:schemeClr>
                </a:solidFill>
                <a:latin typeface="微软雅黑" pitchFamily="34" charset="-122"/>
                <a:ea typeface="微软雅黑" pitchFamily="34" charset="-122"/>
              </a:rPr>
              <a:t> </a:t>
            </a:r>
            <a:endParaRPr lang="zh-CN" altLang="en-US" dirty="0">
              <a:solidFill>
                <a:schemeClr val="tx1">
                  <a:tint val="75000"/>
                </a:schemeClr>
              </a:solidFill>
              <a:latin typeface="微软雅黑" pitchFamily="34" charset="-122"/>
              <a:ea typeface="微软雅黑" pitchFamily="34" charset="-122"/>
            </a:endParaRPr>
          </a:p>
        </p:txBody>
      </p:sp>
      <p:sp>
        <p:nvSpPr>
          <p:cNvPr id="15" name="内容占位符 2"/>
          <p:cNvSpPr txBox="1">
            <a:spLocks/>
          </p:cNvSpPr>
          <p:nvPr/>
        </p:nvSpPr>
        <p:spPr>
          <a:xfrm>
            <a:off x="2700338" y="555625"/>
            <a:ext cx="5715000" cy="3500438"/>
          </a:xfrm>
          <a:prstGeom prst="rect">
            <a:avLst/>
          </a:prstGeom>
        </p:spPr>
        <p:txBody>
          <a:bodyPr anchor="b">
            <a:normAutofit/>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endParaRPr lang="zh-CN" altLang="en-US" dirty="0">
              <a:solidFill>
                <a:schemeClr val="tx1">
                  <a:tint val="75000"/>
                </a:schemeClr>
              </a:solidFill>
              <a:latin typeface="微软雅黑" pitchFamily="34" charset="-122"/>
              <a:ea typeface="微软雅黑" pitchFamily="34" charset="-122"/>
            </a:endParaRPr>
          </a:p>
        </p:txBody>
      </p:sp>
      <p:sp>
        <p:nvSpPr>
          <p:cNvPr id="47" name="矩形 46"/>
          <p:cNvSpPr>
            <a:spLocks noChangeArrowheads="1"/>
          </p:cNvSpPr>
          <p:nvPr/>
        </p:nvSpPr>
        <p:spPr bwMode="auto">
          <a:xfrm>
            <a:off x="4572000" y="915988"/>
            <a:ext cx="4357688" cy="366712"/>
          </a:xfrm>
          <a:prstGeom prst="rect">
            <a:avLst/>
          </a:prstGeom>
          <a:noFill/>
          <a:ln w="9525">
            <a:noFill/>
            <a:miter lim="800000"/>
            <a:headEnd/>
            <a:tailEnd/>
          </a:ln>
        </p:spPr>
        <p:txBody>
          <a:bodyPr>
            <a:spAutoFit/>
          </a:bodyPr>
          <a:lstStyle/>
          <a:p>
            <a:r>
              <a:rPr lang="zh-CN" altLang="en-US">
                <a:latin typeface="微软雅黑"/>
                <a:ea typeface="微软雅黑"/>
                <a:cs typeface="微软雅黑"/>
              </a:rPr>
              <a:t>     </a:t>
            </a:r>
          </a:p>
        </p:txBody>
      </p:sp>
      <p:sp>
        <p:nvSpPr>
          <p:cNvPr id="205831" name="Rectangle 1"/>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205832"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205833" name="Rectangle 5"/>
          <p:cNvSpPr>
            <a:spLocks noChangeArrowheads="1"/>
          </p:cNvSpPr>
          <p:nvPr/>
        </p:nvSpPr>
        <p:spPr bwMode="auto">
          <a:xfrm>
            <a:off x="428625" y="1428750"/>
            <a:ext cx="184150" cy="369888"/>
          </a:xfrm>
          <a:prstGeom prst="rect">
            <a:avLst/>
          </a:prstGeom>
          <a:noFill/>
          <a:ln w="9525">
            <a:noFill/>
            <a:miter lim="800000"/>
            <a:headEnd/>
            <a:tailEnd/>
          </a:ln>
        </p:spPr>
        <p:txBody>
          <a:bodyPr wrap="none" anchor="ctr">
            <a:spAutoFit/>
          </a:bodyPr>
          <a:lstStyle/>
          <a:p>
            <a:endParaRPr lang="zh-CN" altLang="zh-CN"/>
          </a:p>
        </p:txBody>
      </p:sp>
      <p:pic>
        <p:nvPicPr>
          <p:cNvPr id="205834" name="Picture 2"/>
          <p:cNvPicPr>
            <a:picLocks noChangeAspect="1" noChangeArrowheads="1"/>
          </p:cNvPicPr>
          <p:nvPr/>
        </p:nvPicPr>
        <p:blipFill>
          <a:blip r:embed="rId3" cstate="print"/>
          <a:srcRect/>
          <a:stretch>
            <a:fillRect/>
          </a:stretch>
        </p:blipFill>
        <p:spPr bwMode="auto">
          <a:xfrm>
            <a:off x="7092950" y="411163"/>
            <a:ext cx="1638300" cy="1585912"/>
          </a:xfrm>
          <a:prstGeom prst="rect">
            <a:avLst/>
          </a:prstGeom>
          <a:noFill/>
          <a:ln w="9525">
            <a:noFill/>
            <a:miter lim="800000"/>
            <a:headEnd/>
            <a:tailEnd/>
          </a:ln>
        </p:spPr>
      </p:pic>
      <p:sp>
        <p:nvSpPr>
          <p:cNvPr id="34" name="Oval 27"/>
          <p:cNvSpPr>
            <a:spLocks noChangeArrowheads="1"/>
          </p:cNvSpPr>
          <p:nvPr/>
        </p:nvSpPr>
        <p:spPr bwMode="gray">
          <a:xfrm>
            <a:off x="7235825" y="555625"/>
            <a:ext cx="1366838" cy="1295400"/>
          </a:xfrm>
          <a:prstGeom prst="ellipse">
            <a:avLst/>
          </a:prstGeom>
          <a:solidFill>
            <a:schemeClr val="bg1"/>
          </a:solidFill>
          <a:ln w="38100" algn="ctr">
            <a:solidFill>
              <a:srgbClr val="F8F8F8">
                <a:alpha val="79999"/>
              </a:srgbClr>
            </a:solidFill>
            <a:round/>
            <a:headEnd/>
            <a:tailEnd/>
          </a:ln>
        </p:spPr>
        <p:txBody>
          <a:bodyPr wrap="none" anchor="ctr"/>
          <a:lstStyle/>
          <a:p>
            <a:pPr algn="ctr">
              <a:lnSpc>
                <a:spcPct val="150000"/>
              </a:lnSpc>
            </a:pPr>
            <a:endParaRPr lang="en-US" altLang="zh-CN" sz="1600" b="1">
              <a:solidFill>
                <a:srgbClr val="04AEDA"/>
              </a:solidFill>
              <a:latin typeface="微软雅黑"/>
              <a:ea typeface="微软雅黑"/>
              <a:cs typeface="微软雅黑"/>
            </a:endParaRPr>
          </a:p>
        </p:txBody>
      </p:sp>
      <p:sp>
        <p:nvSpPr>
          <p:cNvPr id="205836" name="WordArt 13"/>
          <p:cNvSpPr>
            <a:spLocks noChangeArrowheads="1" noChangeShapeType="1" noTextEdit="1"/>
          </p:cNvSpPr>
          <p:nvPr/>
        </p:nvSpPr>
        <p:spPr bwMode="auto">
          <a:xfrm>
            <a:off x="7524750" y="1058863"/>
            <a:ext cx="720725" cy="360362"/>
          </a:xfrm>
          <a:prstGeom prst="rect">
            <a:avLst/>
          </a:prstGeom>
        </p:spPr>
        <p:txBody>
          <a:bodyPr wrap="none" fromWordArt="1">
            <a:prstTxWarp prst="textDoubleWave1">
              <a:avLst>
                <a:gd name="adj1" fmla="val 6500"/>
                <a:gd name="adj2" fmla="val 0"/>
              </a:avLst>
            </a:prstTxWarp>
          </a:bodyPr>
          <a:lstStyle/>
          <a:p>
            <a:pPr algn="ctr"/>
            <a:r>
              <a:rPr lang="en-US" altLang="zh-CN" sz="3600" kern="10" spc="-360">
                <a:ln w="12700">
                  <a:solidFill>
                    <a:srgbClr val="000099"/>
                  </a:solidFill>
                  <a:round/>
                  <a:headEnd/>
                  <a:tailEnd/>
                </a:ln>
                <a:solidFill>
                  <a:srgbClr val="33CCFF"/>
                </a:solidFill>
                <a:effectLst>
                  <a:outerShdw dist="125724" dir="18900000" algn="ctr" rotWithShape="0">
                    <a:srgbClr val="000099"/>
                  </a:outerShdw>
                </a:effectLst>
                <a:latin typeface="宋体"/>
                <a:ea typeface="宋体"/>
              </a:rPr>
              <a:t>ROCOCO</a:t>
            </a:r>
            <a:endParaRPr lang="zh-CN" altLang="en-US" sz="3600" kern="10" spc="-360">
              <a:ln w="12700">
                <a:solidFill>
                  <a:srgbClr val="000099"/>
                </a:solidFill>
                <a:round/>
                <a:headEnd/>
                <a:tailEnd/>
              </a:ln>
              <a:solidFill>
                <a:srgbClr val="33CCFF"/>
              </a:solidFill>
              <a:effectLst>
                <a:outerShdw dist="125724" dir="18900000" algn="ctr" rotWithShape="0">
                  <a:srgbClr val="000099"/>
                </a:outerShdw>
              </a:effectLst>
              <a:latin typeface="宋体"/>
              <a:ea typeface="宋体"/>
            </a:endParaRPr>
          </a:p>
        </p:txBody>
      </p:sp>
      <p:sp>
        <p:nvSpPr>
          <p:cNvPr id="232462" name="Rectangle 14"/>
          <p:cNvSpPr>
            <a:spLocks noChangeArrowheads="1"/>
          </p:cNvSpPr>
          <p:nvPr/>
        </p:nvSpPr>
        <p:spPr bwMode="auto">
          <a:xfrm>
            <a:off x="7308850" y="1419225"/>
            <a:ext cx="1250950"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400" b="1">
                <a:solidFill>
                  <a:schemeClr val="hlink"/>
                </a:solidFill>
              </a:rPr>
              <a:t>中国工艺美术</a:t>
            </a:r>
            <a:endParaRPr lang="en-US" altLang="zh-CN" sz="1400" b="1">
              <a:solidFill>
                <a:schemeClr val="hlink"/>
              </a:solidFill>
            </a:endParaRPr>
          </a:p>
        </p:txBody>
      </p:sp>
      <p:sp>
        <p:nvSpPr>
          <p:cNvPr id="232463" name="Rectangle 15"/>
          <p:cNvSpPr>
            <a:spLocks noChangeArrowheads="1"/>
          </p:cNvSpPr>
          <p:nvPr/>
        </p:nvSpPr>
        <p:spPr bwMode="auto">
          <a:xfrm>
            <a:off x="7380288" y="627063"/>
            <a:ext cx="1081087" cy="3048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zh-CN" altLang="en-US" sz="1400" b="1">
                <a:solidFill>
                  <a:schemeClr val="hlink"/>
                </a:solidFill>
              </a:rPr>
              <a:t>洛可可时代</a:t>
            </a:r>
          </a:p>
        </p:txBody>
      </p:sp>
      <p:pic>
        <p:nvPicPr>
          <p:cNvPr id="205839" name="Picture 16" descr="mb15"/>
          <p:cNvPicPr>
            <a:picLocks noChangeAspect="1" noChangeArrowheads="1"/>
          </p:cNvPicPr>
          <p:nvPr/>
        </p:nvPicPr>
        <p:blipFill>
          <a:blip r:embed="rId4" cstate="print"/>
          <a:srcRect/>
          <a:stretch>
            <a:fillRect/>
          </a:stretch>
        </p:blipFill>
        <p:spPr bwMode="auto">
          <a:xfrm>
            <a:off x="107950" y="1058863"/>
            <a:ext cx="2628900" cy="2549525"/>
          </a:xfrm>
          <a:prstGeom prst="rect">
            <a:avLst/>
          </a:prstGeom>
          <a:noFill/>
          <a:ln w="9525">
            <a:noFill/>
            <a:miter lim="800000"/>
            <a:headEnd/>
            <a:tailEnd/>
          </a:ln>
        </p:spPr>
      </p:pic>
      <p:pic>
        <p:nvPicPr>
          <p:cNvPr id="205840" name="Picture 17" descr="201201170001_60829"/>
          <p:cNvPicPr>
            <a:picLocks noChangeAspect="1" noChangeArrowheads="1"/>
          </p:cNvPicPr>
          <p:nvPr/>
        </p:nvPicPr>
        <p:blipFill>
          <a:blip r:embed="rId5" cstate="print"/>
          <a:srcRect/>
          <a:stretch>
            <a:fillRect/>
          </a:stretch>
        </p:blipFill>
        <p:spPr bwMode="auto">
          <a:xfrm>
            <a:off x="3059113" y="987425"/>
            <a:ext cx="2916237" cy="1393825"/>
          </a:xfrm>
          <a:prstGeom prst="rect">
            <a:avLst/>
          </a:prstGeom>
          <a:noFill/>
          <a:ln w="9525">
            <a:noFill/>
            <a:miter lim="800000"/>
            <a:headEnd/>
            <a:tailEnd/>
          </a:ln>
        </p:spPr>
      </p:pic>
      <p:pic>
        <p:nvPicPr>
          <p:cNvPr id="205841" name="Picture 22" descr="201101281040589882"/>
          <p:cNvPicPr>
            <a:picLocks noChangeAspect="1" noChangeArrowheads="1"/>
          </p:cNvPicPr>
          <p:nvPr/>
        </p:nvPicPr>
        <p:blipFill>
          <a:blip r:embed="rId6" cstate="print"/>
          <a:srcRect/>
          <a:stretch>
            <a:fillRect/>
          </a:stretch>
        </p:blipFill>
        <p:spPr bwMode="auto">
          <a:xfrm>
            <a:off x="3203575" y="2571750"/>
            <a:ext cx="2736850" cy="2055813"/>
          </a:xfrm>
          <a:prstGeom prst="rect">
            <a:avLst/>
          </a:prstGeom>
          <a:noFill/>
          <a:ln w="9525">
            <a:noFill/>
            <a:miter lim="800000"/>
            <a:headEnd/>
            <a:tailEnd/>
          </a:ln>
        </p:spPr>
      </p:pic>
      <p:pic>
        <p:nvPicPr>
          <p:cNvPr id="205842" name="Picture 23" descr="苏格兰纹章餐盘，清康熙年间（约1715年—1720年）产自中国江西景德镇。"/>
          <p:cNvPicPr>
            <a:picLocks noChangeAspect="1" noChangeArrowheads="1"/>
          </p:cNvPicPr>
          <p:nvPr/>
        </p:nvPicPr>
        <p:blipFill>
          <a:blip r:embed="rId7" cstate="print"/>
          <a:srcRect/>
          <a:stretch>
            <a:fillRect/>
          </a:stretch>
        </p:blipFill>
        <p:spPr bwMode="auto">
          <a:xfrm>
            <a:off x="6659563" y="1995488"/>
            <a:ext cx="2305050" cy="2305050"/>
          </a:xfrm>
          <a:prstGeom prst="rect">
            <a:avLst/>
          </a:prstGeom>
          <a:noFill/>
          <a:ln w="9525">
            <a:noFill/>
            <a:miter lim="800000"/>
            <a:headEnd/>
            <a:tailEnd/>
          </a:ln>
        </p:spPr>
      </p:pic>
      <p:graphicFrame>
        <p:nvGraphicFramePr>
          <p:cNvPr id="232489" name="Group 41"/>
          <p:cNvGraphicFramePr>
            <a:graphicFrameLocks noGrp="1"/>
          </p:cNvGraphicFramePr>
          <p:nvPr/>
        </p:nvGraphicFramePr>
        <p:xfrm>
          <a:off x="2667000" y="666750"/>
          <a:ext cx="208280" cy="518160"/>
        </p:xfrm>
        <a:graphic>
          <a:graphicData uri="http://schemas.openxmlformats.org/drawingml/2006/table">
            <a:tbl>
              <a:tblPr/>
              <a:tblGrid>
                <a:gridCol w="208280"/>
              </a:tblGrid>
              <a:tr h="5175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CN" altLang="en-US" sz="2800" b="0" i="0" u="none" strike="noStrike" cap="none" normalizeH="0" baseline="0" smtClean="0">
                        <a:ln>
                          <a:noFill/>
                        </a:ln>
                        <a:solidFill>
                          <a:schemeClr val="tx1"/>
                        </a:solidFill>
                        <a:effectLst/>
                        <a:latin typeface="Calibri" pitchFamily="34" charset="0"/>
                        <a:ea typeface="宋体" charset="-122"/>
                      </a:endParaRP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232490" name="Group 42"/>
          <p:cNvGraphicFramePr>
            <a:graphicFrameLocks noGrp="1"/>
          </p:cNvGraphicFramePr>
          <p:nvPr/>
        </p:nvGraphicFramePr>
        <p:xfrm>
          <a:off x="2676525" y="676275"/>
          <a:ext cx="208280" cy="518160"/>
        </p:xfrm>
        <a:graphic>
          <a:graphicData uri="http://schemas.openxmlformats.org/drawingml/2006/table">
            <a:tbl>
              <a:tblPr/>
              <a:tblGrid>
                <a:gridCol w="208280"/>
              </a:tblGrid>
              <a:tr h="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CN" altLang="en-US" sz="2800" b="0" i="0" u="none" strike="noStrike" cap="none" normalizeH="0" baseline="0" smtClean="0">
                        <a:ln>
                          <a:noFill/>
                        </a:ln>
                        <a:solidFill>
                          <a:schemeClr val="tx1"/>
                        </a:solidFill>
                        <a:effectLst/>
                        <a:latin typeface="Calibri" pitchFamily="34" charset="0"/>
                        <a:ea typeface="宋体" charset="-122"/>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232491" name="Rectangle 43"/>
          <p:cNvSpPr>
            <a:spLocks noChangeArrowheads="1"/>
          </p:cNvSpPr>
          <p:nvPr/>
        </p:nvSpPr>
        <p:spPr bwMode="auto">
          <a:xfrm>
            <a:off x="6877050" y="4327525"/>
            <a:ext cx="1617663"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600" b="1" dirty="0">
                <a:latin typeface="微软雅黑" pitchFamily="34" charset="-122"/>
                <a:ea typeface="微软雅黑" pitchFamily="34" charset="-122"/>
              </a:rPr>
              <a:t>苏格兰纹章餐盘</a:t>
            </a:r>
          </a:p>
        </p:txBody>
      </p:sp>
      <p:sp>
        <p:nvSpPr>
          <p:cNvPr id="232492" name="Rectangle 44"/>
          <p:cNvSpPr>
            <a:spLocks noChangeArrowheads="1"/>
          </p:cNvSpPr>
          <p:nvPr/>
        </p:nvSpPr>
        <p:spPr bwMode="auto">
          <a:xfrm>
            <a:off x="3492500" y="4587875"/>
            <a:ext cx="2232025"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600" b="1" dirty="0">
                <a:latin typeface="微软雅黑" pitchFamily="34" charset="-122"/>
                <a:ea typeface="微软雅黑" pitchFamily="34" charset="-122"/>
              </a:rPr>
              <a:t>有法国甲胄纹章的瓷器</a:t>
            </a:r>
          </a:p>
        </p:txBody>
      </p:sp>
    </p:spTree>
  </p:cSld>
  <p:clrMapOvr>
    <a:masterClrMapping/>
  </p:clrMapOvr>
  <p:transition spd="med">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TextBox 5"/>
          <p:cNvSpPr txBox="1">
            <a:spLocks noChangeArrowheads="1"/>
          </p:cNvSpPr>
          <p:nvPr/>
        </p:nvSpPr>
        <p:spPr bwMode="auto">
          <a:xfrm>
            <a:off x="539750" y="195263"/>
            <a:ext cx="8358188" cy="1092607"/>
          </a:xfrm>
          <a:prstGeom prst="rect">
            <a:avLst/>
          </a:prstGeom>
          <a:noFill/>
          <a:ln w="9525">
            <a:noFill/>
            <a:miter lim="800000"/>
            <a:headEnd/>
            <a:tailEnd/>
          </a:ln>
        </p:spPr>
        <p:txBody>
          <a:bodyPr>
            <a:spAutoFit/>
          </a:bodyPr>
          <a:lstStyle/>
          <a:p>
            <a:pPr>
              <a:lnSpc>
                <a:spcPts val="2563"/>
              </a:lnSpc>
            </a:pPr>
            <a:r>
              <a:rPr lang="zh-CN" altLang="en-US" sz="2000" b="1" dirty="0">
                <a:latin typeface="微软雅黑" pitchFamily="34" charset="-122"/>
                <a:ea typeface="微软雅黑" pitchFamily="34" charset="-122"/>
              </a:rPr>
              <a:t>第五节  中学西传  二、中国情趣与洛可可风格</a:t>
            </a:r>
            <a:endParaRPr lang="en-US" altLang="zh-CN" sz="2400" dirty="0">
              <a:latin typeface="微软雅黑" pitchFamily="34" charset="-122"/>
              <a:ea typeface="微软雅黑" pitchFamily="34" charset="-122"/>
              <a:cs typeface="微软雅黑"/>
            </a:endParaRPr>
          </a:p>
          <a:p>
            <a:pPr>
              <a:lnSpc>
                <a:spcPts val="2563"/>
              </a:lnSpc>
            </a:pPr>
            <a:endParaRPr lang="en-US" altLang="zh-CN" sz="2000" dirty="0">
              <a:latin typeface="微软雅黑"/>
              <a:ea typeface="微软雅黑"/>
              <a:cs typeface="微软雅黑"/>
            </a:endParaRPr>
          </a:p>
          <a:p>
            <a:pPr eaLnBrk="0" hangingPunct="0">
              <a:lnSpc>
                <a:spcPts val="2600"/>
              </a:lnSpc>
            </a:pPr>
            <a:r>
              <a:rPr lang="zh-CN" altLang="en-US" sz="1600" dirty="0">
                <a:latin typeface="微软雅黑"/>
                <a:ea typeface="微软雅黑"/>
                <a:cs typeface="微软雅黑"/>
              </a:rPr>
              <a:t>                                               </a:t>
            </a:r>
            <a:endParaRPr lang="en-US" altLang="zh-CN" sz="1600" dirty="0">
              <a:latin typeface="微软雅黑"/>
              <a:ea typeface="微软雅黑"/>
              <a:cs typeface="微软雅黑"/>
            </a:endParaRPr>
          </a:p>
        </p:txBody>
      </p:sp>
      <p:sp>
        <p:nvSpPr>
          <p:cNvPr id="207874"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39" name="直接连接符 38"/>
          <p:cNvCxnSpPr/>
          <p:nvPr/>
        </p:nvCxnSpPr>
        <p:spPr>
          <a:xfrm flipH="1">
            <a:off x="214313" y="571500"/>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内容占位符 2"/>
          <p:cNvSpPr txBox="1">
            <a:spLocks/>
          </p:cNvSpPr>
          <p:nvPr/>
        </p:nvSpPr>
        <p:spPr>
          <a:xfrm>
            <a:off x="2627313" y="1058863"/>
            <a:ext cx="6516687" cy="1500187"/>
          </a:xfrm>
          <a:prstGeom prst="rect">
            <a:avLst/>
          </a:prstGeom>
        </p:spPr>
        <p:txBody>
          <a:bodyPr anchor="b">
            <a:normAutofit fontScale="25000" lnSpcReduction="20000"/>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r>
              <a:rPr lang="en-US" altLang="zh-CN" sz="5600" dirty="0">
                <a:latin typeface="微软雅黑" pitchFamily="34" charset="-122"/>
                <a:ea typeface="微软雅黑" pitchFamily="34" charset="-122"/>
              </a:rPr>
              <a:t> </a:t>
            </a:r>
            <a:endParaRPr lang="en-US" altLang="zh-CN" sz="4800" b="1"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r>
              <a:rPr lang="en-US" altLang="zh-CN" dirty="0">
                <a:solidFill>
                  <a:schemeClr val="tx1">
                    <a:tint val="75000"/>
                  </a:schemeClr>
                </a:solidFill>
                <a:latin typeface="微软雅黑" pitchFamily="34" charset="-122"/>
                <a:ea typeface="微软雅黑" pitchFamily="34" charset="-122"/>
              </a:rPr>
              <a:t> </a:t>
            </a:r>
            <a:endParaRPr lang="zh-CN" altLang="en-US" dirty="0">
              <a:solidFill>
                <a:schemeClr val="tx1">
                  <a:tint val="75000"/>
                </a:schemeClr>
              </a:solidFill>
              <a:latin typeface="微软雅黑" pitchFamily="34" charset="-122"/>
              <a:ea typeface="微软雅黑" pitchFamily="34" charset="-122"/>
            </a:endParaRPr>
          </a:p>
        </p:txBody>
      </p:sp>
      <p:sp>
        <p:nvSpPr>
          <p:cNvPr id="15" name="内容占位符 2"/>
          <p:cNvSpPr txBox="1">
            <a:spLocks/>
          </p:cNvSpPr>
          <p:nvPr/>
        </p:nvSpPr>
        <p:spPr>
          <a:xfrm>
            <a:off x="2700338" y="555625"/>
            <a:ext cx="5715000" cy="3500438"/>
          </a:xfrm>
          <a:prstGeom prst="rect">
            <a:avLst/>
          </a:prstGeom>
        </p:spPr>
        <p:txBody>
          <a:bodyPr anchor="b">
            <a:normAutofit/>
          </a:bodyPr>
          <a:lstStyle/>
          <a:p>
            <a:pPr fontAlgn="auto">
              <a:lnSpc>
                <a:spcPts val="2800"/>
              </a:lnSpc>
              <a:spcBef>
                <a:spcPct val="20000"/>
              </a:spcBef>
              <a:spcAft>
                <a:spcPts val="0"/>
              </a:spcAft>
              <a:defRPr/>
            </a:pPr>
            <a:endParaRPr lang="en-US" altLang="zh-CN" sz="20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4900" dirty="0">
              <a:latin typeface="微软雅黑"/>
              <a:ea typeface="微软雅黑"/>
            </a:endParaRPr>
          </a:p>
          <a:p>
            <a:pPr fontAlgn="auto">
              <a:lnSpc>
                <a:spcPts val="2800"/>
              </a:lnSpc>
              <a:spcBef>
                <a:spcPct val="20000"/>
              </a:spcBef>
              <a:spcAft>
                <a:spcPts val="0"/>
              </a:spcAft>
              <a:defRPr/>
            </a:pPr>
            <a:endParaRPr lang="en-US" altLang="zh-CN" sz="5600" dirty="0">
              <a:latin typeface="微软雅黑" pitchFamily="34" charset="-122"/>
              <a:ea typeface="微软雅黑" pitchFamily="34" charset="-122"/>
            </a:endParaRPr>
          </a:p>
          <a:p>
            <a:pPr fontAlgn="auto">
              <a:lnSpc>
                <a:spcPts val="2800"/>
              </a:lnSpc>
              <a:spcBef>
                <a:spcPct val="20000"/>
              </a:spcBef>
              <a:spcAft>
                <a:spcPts val="0"/>
              </a:spcAft>
              <a:defRPr/>
            </a:pPr>
            <a:endParaRPr lang="zh-CN" altLang="en-US" sz="1600" dirty="0">
              <a:latin typeface="微软雅黑" pitchFamily="34" charset="-122"/>
              <a:ea typeface="微软雅黑" pitchFamily="34" charset="-122"/>
            </a:endParaRPr>
          </a:p>
          <a:p>
            <a:pPr fontAlgn="auto">
              <a:spcBef>
                <a:spcPct val="20000"/>
              </a:spcBef>
              <a:spcAft>
                <a:spcPts val="0"/>
              </a:spcAft>
              <a:defRPr/>
            </a:pPr>
            <a:endParaRPr lang="en-US" altLang="zh-CN" dirty="0">
              <a:latin typeface="微软雅黑" pitchFamily="34" charset="-122"/>
              <a:ea typeface="微软雅黑" pitchFamily="34" charset="-122"/>
            </a:endParaRPr>
          </a:p>
          <a:p>
            <a:pPr fontAlgn="auto">
              <a:spcBef>
                <a:spcPct val="20000"/>
              </a:spcBef>
              <a:spcAft>
                <a:spcPts val="0"/>
              </a:spcAft>
              <a:defRPr/>
            </a:pPr>
            <a:endParaRPr lang="zh-CN" altLang="en-US" dirty="0">
              <a:solidFill>
                <a:schemeClr val="tx1">
                  <a:tint val="75000"/>
                </a:schemeClr>
              </a:solidFill>
              <a:latin typeface="微软雅黑" pitchFamily="34" charset="-122"/>
              <a:ea typeface="微软雅黑" pitchFamily="34" charset="-122"/>
            </a:endParaRPr>
          </a:p>
        </p:txBody>
      </p:sp>
      <p:sp>
        <p:nvSpPr>
          <p:cNvPr id="47" name="矩形 46"/>
          <p:cNvSpPr>
            <a:spLocks noChangeArrowheads="1"/>
          </p:cNvSpPr>
          <p:nvPr/>
        </p:nvSpPr>
        <p:spPr bwMode="auto">
          <a:xfrm>
            <a:off x="4572000" y="915988"/>
            <a:ext cx="4357688" cy="366712"/>
          </a:xfrm>
          <a:prstGeom prst="rect">
            <a:avLst/>
          </a:prstGeom>
          <a:noFill/>
          <a:ln w="9525">
            <a:noFill/>
            <a:miter lim="800000"/>
            <a:headEnd/>
            <a:tailEnd/>
          </a:ln>
        </p:spPr>
        <p:txBody>
          <a:bodyPr>
            <a:spAutoFit/>
          </a:bodyPr>
          <a:lstStyle/>
          <a:p>
            <a:r>
              <a:rPr lang="zh-CN" altLang="en-US">
                <a:latin typeface="微软雅黑"/>
                <a:ea typeface="微软雅黑"/>
                <a:cs typeface="微软雅黑"/>
              </a:rPr>
              <a:t>     </a:t>
            </a:r>
          </a:p>
        </p:txBody>
      </p:sp>
      <p:sp>
        <p:nvSpPr>
          <p:cNvPr id="207879" name="Rectangle 1"/>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207880"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207881" name="Rectangle 5"/>
          <p:cNvSpPr>
            <a:spLocks noChangeArrowheads="1"/>
          </p:cNvSpPr>
          <p:nvPr/>
        </p:nvSpPr>
        <p:spPr bwMode="auto">
          <a:xfrm>
            <a:off x="428625" y="1428750"/>
            <a:ext cx="184150" cy="369888"/>
          </a:xfrm>
          <a:prstGeom prst="rect">
            <a:avLst/>
          </a:prstGeom>
          <a:noFill/>
          <a:ln w="9525">
            <a:noFill/>
            <a:miter lim="800000"/>
            <a:headEnd/>
            <a:tailEnd/>
          </a:ln>
        </p:spPr>
        <p:txBody>
          <a:bodyPr wrap="none" anchor="ctr">
            <a:spAutoFit/>
          </a:bodyPr>
          <a:lstStyle/>
          <a:p>
            <a:endParaRPr lang="zh-CN" altLang="zh-CN"/>
          </a:p>
        </p:txBody>
      </p:sp>
      <p:pic>
        <p:nvPicPr>
          <p:cNvPr id="207882" name="Picture 2"/>
          <p:cNvPicPr>
            <a:picLocks noChangeAspect="1" noChangeArrowheads="1"/>
          </p:cNvPicPr>
          <p:nvPr/>
        </p:nvPicPr>
        <p:blipFill>
          <a:blip r:embed="rId3" cstate="print"/>
          <a:srcRect/>
          <a:stretch>
            <a:fillRect/>
          </a:stretch>
        </p:blipFill>
        <p:spPr bwMode="auto">
          <a:xfrm>
            <a:off x="107950" y="1708150"/>
            <a:ext cx="1711325" cy="1657350"/>
          </a:xfrm>
          <a:prstGeom prst="rect">
            <a:avLst/>
          </a:prstGeom>
          <a:noFill/>
          <a:ln w="9525">
            <a:noFill/>
            <a:miter lim="800000"/>
            <a:headEnd/>
            <a:tailEnd/>
          </a:ln>
        </p:spPr>
      </p:pic>
      <p:sp>
        <p:nvSpPr>
          <p:cNvPr id="34" name="Oval 27"/>
          <p:cNvSpPr>
            <a:spLocks noChangeArrowheads="1"/>
          </p:cNvSpPr>
          <p:nvPr/>
        </p:nvSpPr>
        <p:spPr bwMode="gray">
          <a:xfrm>
            <a:off x="250825" y="1851025"/>
            <a:ext cx="1439863" cy="1368425"/>
          </a:xfrm>
          <a:prstGeom prst="ellipse">
            <a:avLst/>
          </a:prstGeom>
          <a:solidFill>
            <a:schemeClr val="bg1"/>
          </a:solidFill>
          <a:ln w="38100" algn="ctr">
            <a:solidFill>
              <a:srgbClr val="F8F8F8">
                <a:alpha val="79999"/>
              </a:srgbClr>
            </a:solidFill>
            <a:round/>
            <a:headEnd/>
            <a:tailEnd/>
          </a:ln>
        </p:spPr>
        <p:txBody>
          <a:bodyPr wrap="none" anchor="ctr"/>
          <a:lstStyle/>
          <a:p>
            <a:pPr algn="ctr">
              <a:lnSpc>
                <a:spcPct val="150000"/>
              </a:lnSpc>
            </a:pPr>
            <a:endParaRPr lang="en-US" altLang="zh-CN" sz="1600" b="1">
              <a:solidFill>
                <a:srgbClr val="04AEDA"/>
              </a:solidFill>
              <a:latin typeface="微软雅黑"/>
              <a:ea typeface="微软雅黑"/>
              <a:cs typeface="微软雅黑"/>
            </a:endParaRPr>
          </a:p>
        </p:txBody>
      </p:sp>
      <p:sp>
        <p:nvSpPr>
          <p:cNvPr id="207884" name="WordArt 13"/>
          <p:cNvSpPr>
            <a:spLocks noChangeArrowheads="1" noChangeShapeType="1" noTextEdit="1"/>
          </p:cNvSpPr>
          <p:nvPr/>
        </p:nvSpPr>
        <p:spPr bwMode="auto">
          <a:xfrm>
            <a:off x="611188" y="2355850"/>
            <a:ext cx="757237" cy="504825"/>
          </a:xfrm>
          <a:prstGeom prst="rect">
            <a:avLst/>
          </a:prstGeom>
        </p:spPr>
        <p:txBody>
          <a:bodyPr wrap="none" fromWordArt="1">
            <a:prstTxWarp prst="textDoubleWave1">
              <a:avLst>
                <a:gd name="adj1" fmla="val 6500"/>
                <a:gd name="adj2" fmla="val 0"/>
              </a:avLst>
            </a:prstTxWarp>
          </a:bodyPr>
          <a:lstStyle/>
          <a:p>
            <a:pPr algn="ctr"/>
            <a:r>
              <a:rPr lang="en-US" altLang="zh-CN" sz="3600" kern="10" spc="-360" dirty="0">
                <a:ln w="12700">
                  <a:solidFill>
                    <a:srgbClr val="000099"/>
                  </a:solidFill>
                  <a:round/>
                  <a:headEnd/>
                  <a:tailEnd/>
                </a:ln>
                <a:solidFill>
                  <a:srgbClr val="33CCFF"/>
                </a:solidFill>
                <a:effectLst>
                  <a:outerShdw dist="125724" dir="18900000" algn="ctr" rotWithShape="0">
                    <a:srgbClr val="000099"/>
                  </a:outerShdw>
                </a:effectLst>
                <a:latin typeface="宋体"/>
                <a:ea typeface="宋体"/>
              </a:rPr>
              <a:t>ROCOCO</a:t>
            </a:r>
            <a:endParaRPr lang="zh-CN" altLang="en-US" sz="3600" kern="10" spc="-360" dirty="0">
              <a:ln w="12700">
                <a:solidFill>
                  <a:srgbClr val="000099"/>
                </a:solidFill>
                <a:round/>
                <a:headEnd/>
                <a:tailEnd/>
              </a:ln>
              <a:solidFill>
                <a:srgbClr val="33CCFF"/>
              </a:solidFill>
              <a:effectLst>
                <a:outerShdw dist="125724" dir="18900000" algn="ctr" rotWithShape="0">
                  <a:srgbClr val="000099"/>
                </a:outerShdw>
              </a:effectLst>
              <a:latin typeface="宋体"/>
              <a:ea typeface="宋体"/>
            </a:endParaRPr>
          </a:p>
        </p:txBody>
      </p:sp>
      <p:sp>
        <p:nvSpPr>
          <p:cNvPr id="6" name="矩形 3"/>
          <p:cNvSpPr/>
          <p:nvPr/>
        </p:nvSpPr>
        <p:spPr>
          <a:xfrm>
            <a:off x="8388350" y="484188"/>
            <a:ext cx="576263" cy="3671887"/>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200"/>
              </a:lnSpc>
              <a:defRPr/>
            </a:pPr>
            <a:r>
              <a:rPr lang="zh-CN" altLang="en-US" b="1">
                <a:solidFill>
                  <a:schemeClr val="bg1"/>
                </a:solidFill>
                <a:latin typeface="Arial" charset="0"/>
                <a:ea typeface="微软雅黑" charset="-122"/>
              </a:rPr>
              <a:t>洛</a:t>
            </a:r>
          </a:p>
          <a:p>
            <a:pPr algn="ctr">
              <a:lnSpc>
                <a:spcPts val="2200"/>
              </a:lnSpc>
              <a:defRPr/>
            </a:pPr>
            <a:r>
              <a:rPr lang="zh-CN" altLang="en-US" b="1">
                <a:solidFill>
                  <a:schemeClr val="bg1"/>
                </a:solidFill>
                <a:latin typeface="Arial" charset="0"/>
                <a:ea typeface="微软雅黑" charset="-122"/>
              </a:rPr>
              <a:t>可</a:t>
            </a:r>
          </a:p>
          <a:p>
            <a:pPr algn="ctr">
              <a:lnSpc>
                <a:spcPts val="2200"/>
              </a:lnSpc>
              <a:defRPr/>
            </a:pPr>
            <a:r>
              <a:rPr lang="zh-CN" altLang="en-US" b="1">
                <a:solidFill>
                  <a:schemeClr val="bg1"/>
                </a:solidFill>
                <a:latin typeface="Arial" charset="0"/>
                <a:ea typeface="微软雅黑" charset="-122"/>
              </a:rPr>
              <a:t>可</a:t>
            </a:r>
          </a:p>
          <a:p>
            <a:pPr algn="ctr">
              <a:lnSpc>
                <a:spcPts val="2200"/>
              </a:lnSpc>
              <a:defRPr/>
            </a:pPr>
            <a:r>
              <a:rPr lang="zh-CN" altLang="en-US" b="1">
                <a:solidFill>
                  <a:schemeClr val="bg1"/>
                </a:solidFill>
                <a:latin typeface="Arial" charset="0"/>
                <a:ea typeface="微软雅黑" charset="-122"/>
              </a:rPr>
              <a:t>式</a:t>
            </a:r>
          </a:p>
          <a:p>
            <a:pPr algn="ctr">
              <a:lnSpc>
                <a:spcPts val="2200"/>
              </a:lnSpc>
              <a:defRPr/>
            </a:pPr>
            <a:r>
              <a:rPr lang="zh-CN" altLang="en-US" b="1">
                <a:solidFill>
                  <a:schemeClr val="bg1"/>
                </a:solidFill>
                <a:latin typeface="Arial" charset="0"/>
                <a:ea typeface="微软雅黑" charset="-122"/>
              </a:rPr>
              <a:t>中</a:t>
            </a:r>
          </a:p>
          <a:p>
            <a:pPr algn="ctr">
              <a:lnSpc>
                <a:spcPts val="2200"/>
              </a:lnSpc>
              <a:defRPr/>
            </a:pPr>
            <a:r>
              <a:rPr lang="zh-CN" altLang="en-US" b="1">
                <a:solidFill>
                  <a:schemeClr val="bg1"/>
                </a:solidFill>
                <a:latin typeface="Arial" charset="0"/>
                <a:ea typeface="微软雅黑" charset="-122"/>
              </a:rPr>
              <a:t>国</a:t>
            </a:r>
          </a:p>
          <a:p>
            <a:pPr algn="ctr">
              <a:lnSpc>
                <a:spcPts val="2200"/>
              </a:lnSpc>
              <a:defRPr/>
            </a:pPr>
            <a:r>
              <a:rPr lang="zh-CN" altLang="en-US" b="1">
                <a:solidFill>
                  <a:schemeClr val="bg1"/>
                </a:solidFill>
                <a:latin typeface="Arial" charset="0"/>
                <a:ea typeface="微软雅黑" charset="-122"/>
              </a:rPr>
              <a:t>趣</a:t>
            </a:r>
          </a:p>
          <a:p>
            <a:pPr algn="ctr">
              <a:lnSpc>
                <a:spcPts val="2200"/>
              </a:lnSpc>
              <a:defRPr/>
            </a:pPr>
            <a:r>
              <a:rPr lang="zh-CN" altLang="en-US" b="1">
                <a:solidFill>
                  <a:schemeClr val="bg1"/>
                </a:solidFill>
                <a:latin typeface="Arial" charset="0"/>
                <a:ea typeface="微软雅黑" charset="-122"/>
              </a:rPr>
              <a:t>味</a:t>
            </a:r>
          </a:p>
          <a:p>
            <a:pPr algn="ctr">
              <a:lnSpc>
                <a:spcPts val="2200"/>
              </a:lnSpc>
              <a:defRPr/>
            </a:pPr>
            <a:r>
              <a:rPr lang="zh-CN" altLang="en-US" b="1">
                <a:solidFill>
                  <a:schemeClr val="bg1"/>
                </a:solidFill>
                <a:latin typeface="Arial" charset="0"/>
                <a:ea typeface="微软雅黑" charset="-122"/>
              </a:rPr>
              <a:t>的</a:t>
            </a:r>
          </a:p>
          <a:p>
            <a:pPr algn="ctr">
              <a:lnSpc>
                <a:spcPts val="2200"/>
              </a:lnSpc>
              <a:defRPr/>
            </a:pPr>
            <a:r>
              <a:rPr lang="zh-CN" altLang="en-US" b="1">
                <a:solidFill>
                  <a:schemeClr val="bg1"/>
                </a:solidFill>
                <a:latin typeface="Arial" charset="0"/>
                <a:ea typeface="微软雅黑" charset="-122"/>
              </a:rPr>
              <a:t>沉</a:t>
            </a:r>
          </a:p>
          <a:p>
            <a:pPr algn="ctr">
              <a:lnSpc>
                <a:spcPts val="2200"/>
              </a:lnSpc>
              <a:defRPr/>
            </a:pPr>
            <a:r>
              <a:rPr lang="zh-CN" altLang="en-US" b="1">
                <a:solidFill>
                  <a:schemeClr val="bg1"/>
                </a:solidFill>
                <a:latin typeface="Arial" charset="0"/>
                <a:ea typeface="微软雅黑" charset="-122"/>
              </a:rPr>
              <a:t>寂</a:t>
            </a:r>
          </a:p>
        </p:txBody>
      </p:sp>
      <p:sp>
        <p:nvSpPr>
          <p:cNvPr id="217103" name="Rectangle 15"/>
          <p:cNvSpPr>
            <a:spLocks noChangeArrowheads="1"/>
          </p:cNvSpPr>
          <p:nvPr/>
        </p:nvSpPr>
        <p:spPr bwMode="auto">
          <a:xfrm>
            <a:off x="468313" y="1924050"/>
            <a:ext cx="1003300"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600" b="1">
                <a:solidFill>
                  <a:schemeClr val="hlink"/>
                </a:solidFill>
              </a:rPr>
              <a:t>洛可可式</a:t>
            </a:r>
          </a:p>
        </p:txBody>
      </p:sp>
      <p:sp>
        <p:nvSpPr>
          <p:cNvPr id="217104" name="Rectangle 16"/>
          <p:cNvSpPr>
            <a:spLocks noChangeArrowheads="1"/>
          </p:cNvSpPr>
          <p:nvPr/>
        </p:nvSpPr>
        <p:spPr bwMode="auto">
          <a:xfrm>
            <a:off x="468313" y="2859088"/>
            <a:ext cx="1003300"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600" b="1">
                <a:solidFill>
                  <a:schemeClr val="hlink"/>
                </a:solidFill>
              </a:rPr>
              <a:t>中国情趣</a:t>
            </a:r>
          </a:p>
        </p:txBody>
      </p:sp>
      <p:sp>
        <p:nvSpPr>
          <p:cNvPr id="207888" name="AutoShape 14"/>
          <p:cNvSpPr>
            <a:spLocks noChangeArrowheads="1"/>
          </p:cNvSpPr>
          <p:nvPr/>
        </p:nvSpPr>
        <p:spPr bwMode="auto">
          <a:xfrm rot="10800000" flipH="1">
            <a:off x="7956550" y="771525"/>
            <a:ext cx="360363" cy="3313113"/>
          </a:xfrm>
          <a:prstGeom prst="rightArrow">
            <a:avLst>
              <a:gd name="adj1" fmla="val 67750"/>
              <a:gd name="adj2" fmla="val 66167"/>
            </a:avLst>
          </a:prstGeom>
          <a:solidFill>
            <a:srgbClr val="C6F2FE"/>
          </a:solidFill>
          <a:ln w="28575" algn="ctr">
            <a:solidFill>
              <a:srgbClr val="C6F2FE"/>
            </a:solidFill>
            <a:miter lim="800000"/>
            <a:headEnd/>
            <a:tailEnd/>
          </a:ln>
        </p:spPr>
        <p:txBody>
          <a:bodyPr rot="10800000" anchor="ctr"/>
          <a:lstStyle/>
          <a:p>
            <a:pPr algn="ctr"/>
            <a:endParaRPr lang="zh-CN" altLang="en-US"/>
          </a:p>
        </p:txBody>
      </p:sp>
      <p:sp>
        <p:nvSpPr>
          <p:cNvPr id="207889" name="矩形 3"/>
          <p:cNvSpPr>
            <a:spLocks noChangeArrowheads="1"/>
          </p:cNvSpPr>
          <p:nvPr/>
        </p:nvSpPr>
        <p:spPr bwMode="auto">
          <a:xfrm>
            <a:off x="2124075" y="842963"/>
            <a:ext cx="5761038" cy="1008062"/>
          </a:xfrm>
          <a:prstGeom prst="rect">
            <a:avLst/>
          </a:prstGeom>
          <a:solidFill>
            <a:schemeClr val="bg1"/>
          </a:solidFill>
          <a:ln w="19050" algn="ctr">
            <a:solidFill>
              <a:srgbClr val="04AEDA"/>
            </a:solidFill>
            <a:prstDash val="sysDot"/>
            <a:miter lim="800000"/>
            <a:headEnd/>
            <a:tailEnd/>
          </a:ln>
        </p:spPr>
        <p:txBody>
          <a:bodyPr anchor="ctr"/>
          <a:lstStyle/>
          <a:p>
            <a:pPr>
              <a:lnSpc>
                <a:spcPts val="2400"/>
              </a:lnSpc>
            </a:pPr>
            <a:r>
              <a:rPr lang="zh-CN" altLang="en-US" b="1" dirty="0" smtClean="0">
                <a:solidFill>
                  <a:srgbClr val="7030A0"/>
                </a:solidFill>
                <a:latin typeface="微软雅黑" pitchFamily="34" charset="-122"/>
                <a:ea typeface="微软雅黑" pitchFamily="34" charset="-122"/>
                <a:sym typeface="Wingdings"/>
              </a:rPr>
              <a:t></a:t>
            </a:r>
            <a:r>
              <a:rPr lang="zh-CN" altLang="en-US" b="1" dirty="0" smtClean="0">
                <a:solidFill>
                  <a:srgbClr val="04AEDA"/>
                </a:solidFill>
                <a:latin typeface="微软雅黑" pitchFamily="34" charset="-122"/>
                <a:ea typeface="微软雅黑" pitchFamily="34" charset="-122"/>
                <a:sym typeface="Wingdings"/>
              </a:rPr>
              <a:t> </a:t>
            </a:r>
            <a:r>
              <a:rPr lang="zh-CN" altLang="en-US" sz="1600" b="1" dirty="0" smtClean="0">
                <a:latin typeface="微软雅黑" pitchFamily="34" charset="-122"/>
                <a:ea typeface="微软雅黑" pitchFamily="34" charset="-122"/>
              </a:rPr>
              <a:t>既</a:t>
            </a:r>
            <a:r>
              <a:rPr lang="zh-CN" altLang="en-US" sz="1600" b="1" dirty="0">
                <a:latin typeface="微软雅黑" pitchFamily="34" charset="-122"/>
                <a:ea typeface="微软雅黑" pitchFamily="34" charset="-122"/>
              </a:rPr>
              <a:t>然中国趣</a:t>
            </a:r>
            <a:r>
              <a:rPr lang="zh-CN" altLang="en-US" sz="1600" b="1" dirty="0" smtClean="0">
                <a:latin typeface="微软雅黑" pitchFamily="34" charset="-122"/>
                <a:ea typeface="微软雅黑" pitchFamily="34" charset="-122"/>
              </a:rPr>
              <a:t>味只是因具</a:t>
            </a:r>
            <a:r>
              <a:rPr lang="zh-CN" altLang="en-US" sz="1600" b="1" dirty="0">
                <a:latin typeface="微软雅黑" pitchFamily="34" charset="-122"/>
                <a:ea typeface="微软雅黑" pitchFamily="34" charset="-122"/>
              </a:rPr>
              <a:t>有洛可可精神所要求的自由、不对称、反规则而被接受</a:t>
            </a:r>
            <a:r>
              <a:rPr lang="zh-CN" altLang="en-US" sz="1600" b="1" dirty="0" smtClean="0">
                <a:latin typeface="微软雅黑" pitchFamily="34" charset="-122"/>
                <a:ea typeface="微软雅黑" pitchFamily="34" charset="-122"/>
              </a:rPr>
              <a:t>，所以当</a:t>
            </a:r>
            <a:r>
              <a:rPr lang="zh-CN" altLang="en-US" sz="1600" b="1" dirty="0">
                <a:latin typeface="微软雅黑" pitchFamily="34" charset="-122"/>
                <a:ea typeface="微软雅黑" pitchFamily="34" charset="-122"/>
              </a:rPr>
              <a:t>洛可可精神开始走向衰落时，被认为是这种精</a:t>
            </a:r>
            <a:r>
              <a:rPr lang="zh-CN" altLang="en-US" sz="1600" b="1" dirty="0" smtClean="0">
                <a:latin typeface="微软雅黑" pitchFamily="34" charset="-122"/>
                <a:ea typeface="微软雅黑" pitchFamily="34" charset="-122"/>
              </a:rPr>
              <a:t>神一</a:t>
            </a:r>
            <a:r>
              <a:rPr lang="zh-CN" altLang="en-US" sz="1600" b="1" dirty="0">
                <a:latin typeface="微软雅黑" pitchFamily="34" charset="-122"/>
                <a:ea typeface="微软雅黑" pitchFamily="34" charset="-122"/>
              </a:rPr>
              <a:t>部分的中国趣味就难免失宠 </a:t>
            </a:r>
          </a:p>
        </p:txBody>
      </p:sp>
      <p:sp>
        <p:nvSpPr>
          <p:cNvPr id="207890" name="矩形 3"/>
          <p:cNvSpPr>
            <a:spLocks noChangeArrowheads="1"/>
          </p:cNvSpPr>
          <p:nvPr/>
        </p:nvSpPr>
        <p:spPr bwMode="auto">
          <a:xfrm>
            <a:off x="2124075" y="1924050"/>
            <a:ext cx="5761038" cy="935038"/>
          </a:xfrm>
          <a:prstGeom prst="rect">
            <a:avLst/>
          </a:prstGeom>
          <a:solidFill>
            <a:schemeClr val="bg1"/>
          </a:solidFill>
          <a:ln w="19050" algn="ctr">
            <a:solidFill>
              <a:srgbClr val="04AEDA"/>
            </a:solidFill>
            <a:prstDash val="sysDot"/>
            <a:miter lim="800000"/>
            <a:headEnd/>
            <a:tailEnd/>
          </a:ln>
        </p:spPr>
        <p:txBody>
          <a:bodyPr anchor="ctr"/>
          <a:lstStyle/>
          <a:p>
            <a:pPr>
              <a:lnSpc>
                <a:spcPts val="2400"/>
              </a:lnSpc>
            </a:pPr>
            <a:r>
              <a:rPr lang="zh-CN" altLang="en-US" sz="1600" b="1" dirty="0" smtClean="0">
                <a:solidFill>
                  <a:srgbClr val="7030A0"/>
                </a:solidFill>
                <a:latin typeface="微软雅黑" pitchFamily="34" charset="-122"/>
                <a:ea typeface="微软雅黑" pitchFamily="34" charset="-122"/>
                <a:sym typeface="Wingdings"/>
              </a:rPr>
              <a:t> </a:t>
            </a:r>
            <a:r>
              <a:rPr lang="zh-CN" altLang="en-US" sz="1600" b="1" dirty="0" smtClean="0">
                <a:latin typeface="微软雅黑" pitchFamily="34" charset="-122"/>
                <a:ea typeface="微软雅黑" pitchFamily="34" charset="-122"/>
              </a:rPr>
              <a:t>洛</a:t>
            </a:r>
            <a:r>
              <a:rPr lang="zh-CN" altLang="en-US" sz="1600" b="1" dirty="0">
                <a:latin typeface="微软雅黑" pitchFamily="34" charset="-122"/>
                <a:ea typeface="微软雅黑" pitchFamily="34" charset="-122"/>
              </a:rPr>
              <a:t>可可风格因为过分琐碎和过度装饰</a:t>
            </a:r>
            <a:r>
              <a:rPr lang="zh-CN" altLang="en-US" sz="1600" b="1" dirty="0" smtClean="0">
                <a:latin typeface="微软雅黑" pitchFamily="34" charset="-122"/>
                <a:ea typeface="微软雅黑" pitchFamily="34" charset="-122"/>
              </a:rPr>
              <a:t>而遭受</a:t>
            </a:r>
            <a:r>
              <a:rPr lang="zh-CN" altLang="en-US" sz="1600" b="1" dirty="0">
                <a:latin typeface="微软雅黑" pitchFamily="34" charset="-122"/>
                <a:ea typeface="微软雅黑" pitchFamily="34" charset="-122"/>
              </a:rPr>
              <a:t>批评，崇尚简朴严肃的新古典主义运动开始</a:t>
            </a:r>
            <a:r>
              <a:rPr lang="zh-CN" altLang="en-US" sz="1600" b="1" dirty="0" smtClean="0">
                <a:latin typeface="微软雅黑" pitchFamily="34" charset="-122"/>
                <a:ea typeface="微软雅黑" pitchFamily="34" charset="-122"/>
              </a:rPr>
              <a:t>在逐渐取</a:t>
            </a:r>
            <a:r>
              <a:rPr lang="zh-CN" altLang="en-US" sz="1600" b="1" dirty="0">
                <a:latin typeface="微软雅黑" pitchFamily="34" charset="-122"/>
                <a:ea typeface="微软雅黑" pitchFamily="34" charset="-122"/>
              </a:rPr>
              <a:t>代洛可</a:t>
            </a:r>
            <a:r>
              <a:rPr lang="zh-CN" altLang="en-US" sz="1600" b="1" dirty="0" smtClean="0">
                <a:latin typeface="微软雅黑" pitchFamily="34" charset="-122"/>
                <a:ea typeface="微软雅黑" pitchFamily="34" charset="-122"/>
              </a:rPr>
              <a:t>可 风格</a:t>
            </a:r>
            <a:endParaRPr lang="zh-CN" altLang="en-US" sz="1600" b="1" dirty="0">
              <a:latin typeface="微软雅黑" pitchFamily="34" charset="-122"/>
              <a:ea typeface="微软雅黑" pitchFamily="34" charset="-122"/>
            </a:endParaRPr>
          </a:p>
        </p:txBody>
      </p:sp>
      <p:sp>
        <p:nvSpPr>
          <p:cNvPr id="207891" name="矩形 3"/>
          <p:cNvSpPr>
            <a:spLocks noChangeArrowheads="1"/>
          </p:cNvSpPr>
          <p:nvPr/>
        </p:nvSpPr>
        <p:spPr bwMode="auto">
          <a:xfrm>
            <a:off x="2124075" y="3003550"/>
            <a:ext cx="5761038" cy="1008063"/>
          </a:xfrm>
          <a:prstGeom prst="rect">
            <a:avLst/>
          </a:prstGeom>
          <a:solidFill>
            <a:schemeClr val="bg1"/>
          </a:solidFill>
          <a:ln w="19050" algn="ctr">
            <a:solidFill>
              <a:srgbClr val="04AEDA"/>
            </a:solidFill>
            <a:prstDash val="sysDot"/>
            <a:miter lim="800000"/>
            <a:headEnd/>
            <a:tailEnd/>
          </a:ln>
        </p:spPr>
        <p:txBody>
          <a:bodyPr anchor="ctr"/>
          <a:lstStyle/>
          <a:p>
            <a:pPr>
              <a:lnSpc>
                <a:spcPts val="2400"/>
              </a:lnSpc>
            </a:pPr>
            <a:r>
              <a:rPr lang="zh-CN" altLang="en-US" sz="1600" b="1" dirty="0" smtClean="0">
                <a:solidFill>
                  <a:srgbClr val="7030A0"/>
                </a:solidFill>
                <a:latin typeface="微软雅黑" pitchFamily="34" charset="-122"/>
                <a:ea typeface="微软雅黑" pitchFamily="34" charset="-122"/>
                <a:sym typeface="Wingdings"/>
              </a:rPr>
              <a:t> </a:t>
            </a:r>
            <a:r>
              <a:rPr lang="zh-CN" altLang="en-US" sz="1600" b="1" dirty="0" smtClean="0">
                <a:latin typeface="微软雅黑" pitchFamily="34" charset="-122"/>
                <a:ea typeface="微软雅黑" pitchFamily="34" charset="-122"/>
                <a:sym typeface="Wingdings"/>
              </a:rPr>
              <a:t>当</a:t>
            </a:r>
            <a:r>
              <a:rPr lang="zh-CN" altLang="en-US" sz="1600" b="1" dirty="0" smtClean="0">
                <a:latin typeface="微软雅黑" pitchFamily="34" charset="-122"/>
                <a:ea typeface="微软雅黑" pitchFamily="34" charset="-122"/>
              </a:rPr>
              <a:t>欧</a:t>
            </a:r>
            <a:r>
              <a:rPr lang="zh-CN" altLang="en-US" sz="1600" b="1" dirty="0">
                <a:latin typeface="微软雅黑" pitchFamily="34" charset="-122"/>
                <a:ea typeface="微软雅黑" pitchFamily="34" charset="-122"/>
              </a:rPr>
              <a:t>洲人自信已确立</a:t>
            </a:r>
            <a:r>
              <a:rPr lang="zh-CN" altLang="en-US" sz="1600" b="1" dirty="0" smtClean="0">
                <a:latin typeface="微软雅黑" pitchFamily="34" charset="-122"/>
                <a:ea typeface="微软雅黑" pitchFamily="34" charset="-122"/>
              </a:rPr>
              <a:t>起以古希腊罗马为渊源的新的文</a:t>
            </a:r>
            <a:r>
              <a:rPr lang="zh-CN" altLang="en-US" sz="1600" b="1" dirty="0">
                <a:latin typeface="微软雅黑" pitchFamily="34" charset="-122"/>
                <a:ea typeface="微软雅黑" pitchFamily="34" charset="-122"/>
              </a:rPr>
              <a:t>化脉</a:t>
            </a:r>
            <a:r>
              <a:rPr lang="zh-CN" altLang="en-US" sz="1600" b="1" dirty="0" smtClean="0">
                <a:latin typeface="微软雅黑" pitchFamily="34" charset="-122"/>
                <a:ea typeface="微软雅黑" pitchFamily="34" charset="-122"/>
              </a:rPr>
              <a:t>络，便</a:t>
            </a:r>
            <a:r>
              <a:rPr lang="zh-CN" altLang="en-US" sz="1600" b="1" dirty="0">
                <a:latin typeface="微软雅黑" pitchFamily="34" charset="-122"/>
                <a:ea typeface="微软雅黑" pitchFamily="34" charset="-122"/>
              </a:rPr>
              <a:t>不再迷失于洛可可的水月镜花，</a:t>
            </a:r>
            <a:r>
              <a:rPr lang="zh-CN" altLang="en-US" sz="1600" b="1" dirty="0" smtClean="0">
                <a:latin typeface="微软雅黑" pitchFamily="34" charset="-122"/>
                <a:ea typeface="微软雅黑" pitchFamily="34" charset="-122"/>
              </a:rPr>
              <a:t>而需要</a:t>
            </a:r>
            <a:r>
              <a:rPr lang="zh-CN" altLang="en-US" sz="1600" b="1" dirty="0">
                <a:latin typeface="微软雅黑" pitchFamily="34" charset="-122"/>
                <a:ea typeface="微软雅黑" pitchFamily="34" charset="-122"/>
              </a:rPr>
              <a:t>弘扬以新古典主义为代表的古希腊罗马精</a:t>
            </a:r>
            <a:r>
              <a:rPr lang="zh-CN" altLang="en-US" sz="1600" b="1" dirty="0" smtClean="0">
                <a:latin typeface="微软雅黑" pitchFamily="34" charset="-122"/>
                <a:ea typeface="微软雅黑" pitchFamily="34" charset="-122"/>
              </a:rPr>
              <a:t>神</a:t>
            </a:r>
            <a:endParaRPr lang="zh-CN" altLang="en-US" sz="1600" b="1" dirty="0">
              <a:latin typeface="微软雅黑" pitchFamily="34" charset="-122"/>
              <a:ea typeface="微软雅黑" pitchFamily="34" charset="-122"/>
            </a:endParaRPr>
          </a:p>
        </p:txBody>
      </p:sp>
      <p:sp>
        <p:nvSpPr>
          <p:cNvPr id="217120" name="Rectangle 32"/>
          <p:cNvSpPr>
            <a:spLocks noChangeArrowheads="1"/>
          </p:cNvSpPr>
          <p:nvPr/>
        </p:nvSpPr>
        <p:spPr bwMode="auto">
          <a:xfrm>
            <a:off x="250825" y="2284413"/>
            <a:ext cx="288925" cy="5175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zh-CN" altLang="en-US" sz="1400" b="1">
                <a:solidFill>
                  <a:schemeClr val="hlink"/>
                </a:solidFill>
              </a:rPr>
              <a:t>沉寂</a:t>
            </a:r>
          </a:p>
        </p:txBody>
      </p:sp>
      <p:sp>
        <p:nvSpPr>
          <p:cNvPr id="217121" name="Rectangle 33"/>
          <p:cNvSpPr>
            <a:spLocks noChangeArrowheads="1"/>
          </p:cNvSpPr>
          <p:nvPr/>
        </p:nvSpPr>
        <p:spPr bwMode="auto">
          <a:xfrm>
            <a:off x="1403350" y="2284413"/>
            <a:ext cx="288925" cy="5175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zh-CN" altLang="en-US" sz="1400" b="1">
                <a:solidFill>
                  <a:schemeClr val="hlink"/>
                </a:solidFill>
              </a:rPr>
              <a:t>沉寂</a:t>
            </a:r>
          </a:p>
        </p:txBody>
      </p:sp>
    </p:spTree>
  </p:cSld>
  <p:clrMapOvr>
    <a:masterClrMapping/>
  </p:clrMapOvr>
  <p:transition spd="med">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1" name="Picture 3" descr="D:\TDDOWNLOAD\win8风格图标\PNG\Communications\Blue\MB_0018_note1.png"/>
          <p:cNvPicPr>
            <a:picLocks noChangeAspect="1" noChangeArrowheads="1"/>
          </p:cNvPicPr>
          <p:nvPr/>
        </p:nvPicPr>
        <p:blipFill>
          <a:blip r:embed="rId2" cstate="print"/>
          <a:srcRect/>
          <a:stretch>
            <a:fillRect/>
          </a:stretch>
        </p:blipFill>
        <p:spPr bwMode="auto">
          <a:xfrm>
            <a:off x="107950" y="2139950"/>
            <a:ext cx="2438400" cy="2438400"/>
          </a:xfrm>
          <a:prstGeom prst="rect">
            <a:avLst/>
          </a:prstGeom>
          <a:noFill/>
          <a:ln w="9525">
            <a:noFill/>
            <a:miter lim="800000"/>
            <a:headEnd/>
            <a:tailEnd/>
          </a:ln>
        </p:spPr>
      </p:pic>
      <p:sp>
        <p:nvSpPr>
          <p:cNvPr id="82" name="矩形 81"/>
          <p:cNvSpPr/>
          <p:nvPr/>
        </p:nvSpPr>
        <p:spPr>
          <a:xfrm>
            <a:off x="5348288" y="4637088"/>
            <a:ext cx="258762"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83" name="矩形 82"/>
          <p:cNvSpPr/>
          <p:nvPr/>
        </p:nvSpPr>
        <p:spPr>
          <a:xfrm>
            <a:off x="5584825" y="4637088"/>
            <a:ext cx="250825"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84" name="矩形 83"/>
          <p:cNvSpPr/>
          <p:nvPr/>
        </p:nvSpPr>
        <p:spPr>
          <a:xfrm>
            <a:off x="5816600" y="4637088"/>
            <a:ext cx="252413"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85" name="矩形 84"/>
          <p:cNvSpPr/>
          <p:nvPr/>
        </p:nvSpPr>
        <p:spPr>
          <a:xfrm>
            <a:off x="6049963" y="4637088"/>
            <a:ext cx="252412"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86" name="矩形 85"/>
          <p:cNvSpPr/>
          <p:nvPr/>
        </p:nvSpPr>
        <p:spPr>
          <a:xfrm>
            <a:off x="6302375" y="4637088"/>
            <a:ext cx="250825"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87" name="矩形 86"/>
          <p:cNvSpPr/>
          <p:nvPr/>
        </p:nvSpPr>
        <p:spPr>
          <a:xfrm>
            <a:off x="6516688" y="4637088"/>
            <a:ext cx="252412"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88" name="矩形 87"/>
          <p:cNvSpPr/>
          <p:nvPr/>
        </p:nvSpPr>
        <p:spPr>
          <a:xfrm>
            <a:off x="6765925" y="4637088"/>
            <a:ext cx="252413"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209943" name="矩形 74"/>
          <p:cNvSpPr>
            <a:spLocks noChangeArrowheads="1"/>
          </p:cNvSpPr>
          <p:nvPr/>
        </p:nvSpPr>
        <p:spPr bwMode="auto">
          <a:xfrm>
            <a:off x="2143125" y="2357438"/>
            <a:ext cx="415925" cy="369887"/>
          </a:xfrm>
          <a:prstGeom prst="rect">
            <a:avLst/>
          </a:prstGeom>
          <a:noFill/>
          <a:ln w="9525">
            <a:noFill/>
            <a:miter lim="800000"/>
            <a:headEnd/>
            <a:tailEnd/>
          </a:ln>
        </p:spPr>
        <p:txBody>
          <a:bodyPr wrap="none">
            <a:spAutoFit/>
          </a:bodyPr>
          <a:lstStyle/>
          <a:p>
            <a:r>
              <a:rPr lang="zh-CN" altLang="en-US">
                <a:solidFill>
                  <a:srgbClr val="04AEDA"/>
                </a:solidFill>
                <a:latin typeface="Calibri" pitchFamily="34" charset="0"/>
              </a:rPr>
              <a:t>？</a:t>
            </a:r>
            <a:endParaRPr lang="zh-CN" altLang="en-US">
              <a:latin typeface="Calibri" pitchFamily="34" charset="0"/>
            </a:endParaRPr>
          </a:p>
        </p:txBody>
      </p:sp>
      <p:cxnSp>
        <p:nvCxnSpPr>
          <p:cNvPr id="77" name="直接连接符 76"/>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209945"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219198" name="Rectangle 62"/>
          <p:cNvSpPr>
            <a:spLocks noChangeArrowheads="1"/>
          </p:cNvSpPr>
          <p:nvPr/>
        </p:nvSpPr>
        <p:spPr bwMode="auto">
          <a:xfrm>
            <a:off x="3348038" y="2066925"/>
            <a:ext cx="184150" cy="91598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en-US" altLang="zh-CN" b="1"/>
              <a:t/>
            </a:r>
            <a:br>
              <a:rPr lang="en-US" altLang="zh-CN" b="1"/>
            </a:br>
            <a:r>
              <a:rPr lang="en-US" altLang="zh-CN" b="1"/>
              <a:t/>
            </a:r>
            <a:br>
              <a:rPr lang="en-US" altLang="zh-CN" b="1"/>
            </a:br>
            <a:endParaRPr lang="en-US" altLang="zh-CN" b="1"/>
          </a:p>
        </p:txBody>
      </p:sp>
      <p:sp>
        <p:nvSpPr>
          <p:cNvPr id="219199" name="Rectangle 63"/>
          <p:cNvSpPr>
            <a:spLocks noChangeArrowheads="1"/>
          </p:cNvSpPr>
          <p:nvPr/>
        </p:nvSpPr>
        <p:spPr bwMode="auto">
          <a:xfrm>
            <a:off x="395288" y="171450"/>
            <a:ext cx="184150" cy="82232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en-US" altLang="zh-CN" sz="2400" b="1"/>
              <a:t/>
            </a:r>
            <a:br>
              <a:rPr lang="en-US" altLang="zh-CN" sz="2400" b="1"/>
            </a:br>
            <a:endParaRPr lang="en-US" altLang="zh-CN" sz="2400" b="1"/>
          </a:p>
        </p:txBody>
      </p:sp>
      <p:sp>
        <p:nvSpPr>
          <p:cNvPr id="219200" name="Rectangle 64"/>
          <p:cNvSpPr>
            <a:spLocks noChangeArrowheads="1"/>
          </p:cNvSpPr>
          <p:nvPr/>
        </p:nvSpPr>
        <p:spPr bwMode="auto">
          <a:xfrm>
            <a:off x="900113" y="3003550"/>
            <a:ext cx="695325" cy="7016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zh-CN" altLang="en-US" sz="2000" b="1" dirty="0">
                <a:solidFill>
                  <a:srgbClr val="000066"/>
                </a:solidFill>
                <a:latin typeface="微软雅黑" pitchFamily="34" charset="-122"/>
                <a:ea typeface="微软雅黑" pitchFamily="34" charset="-122"/>
              </a:rPr>
              <a:t>总结</a:t>
            </a:r>
          </a:p>
          <a:p>
            <a:pPr>
              <a:defRPr/>
            </a:pPr>
            <a:r>
              <a:rPr lang="zh-CN" altLang="en-US" sz="2000" b="1" dirty="0">
                <a:solidFill>
                  <a:srgbClr val="000066"/>
                </a:solidFill>
                <a:latin typeface="微软雅黑" pitchFamily="34" charset="-122"/>
                <a:ea typeface="微软雅黑" pitchFamily="34" charset="-122"/>
              </a:rPr>
              <a:t>思考</a:t>
            </a:r>
          </a:p>
        </p:txBody>
      </p:sp>
      <p:cxnSp>
        <p:nvCxnSpPr>
          <p:cNvPr id="2" name="直接连接符 44"/>
          <p:cNvCxnSpPr/>
          <p:nvPr/>
        </p:nvCxnSpPr>
        <p:spPr>
          <a:xfrm>
            <a:off x="2843213" y="1779588"/>
            <a:ext cx="5976937"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3" name="直接连接符 44"/>
          <p:cNvCxnSpPr/>
          <p:nvPr/>
        </p:nvCxnSpPr>
        <p:spPr>
          <a:xfrm>
            <a:off x="2843213" y="2643188"/>
            <a:ext cx="5905500"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5" name="直接连接符 44"/>
          <p:cNvCxnSpPr/>
          <p:nvPr/>
        </p:nvCxnSpPr>
        <p:spPr>
          <a:xfrm>
            <a:off x="2843808" y="3435846"/>
            <a:ext cx="597852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219205" name="Rectangle 69"/>
          <p:cNvSpPr>
            <a:spLocks noChangeArrowheads="1"/>
          </p:cNvSpPr>
          <p:nvPr/>
        </p:nvSpPr>
        <p:spPr bwMode="auto">
          <a:xfrm>
            <a:off x="2771800" y="1275606"/>
            <a:ext cx="6048375" cy="2539157"/>
          </a:xfrm>
          <a:prstGeom prst="rect">
            <a:avLst/>
          </a:prstGeom>
          <a:noFill/>
          <a:ln w="9525">
            <a:noFill/>
            <a:miter lim="800000"/>
            <a:headEnd/>
            <a:tailEnd/>
          </a:ln>
          <a:effectLst>
            <a:prstShdw prst="shdw17" dist="17961" dir="2700000">
              <a:schemeClr val="accent1">
                <a:gamma/>
                <a:shade val="60000"/>
                <a:invGamma/>
              </a:schemeClr>
            </a:prstShdw>
          </a:effectLst>
        </p:spPr>
        <p:txBody>
          <a:bodyPr bIns="0" anchor="ctr">
            <a:spAutoFit/>
          </a:bodyPr>
          <a:lstStyle/>
          <a:p>
            <a:pPr>
              <a:lnSpc>
                <a:spcPct val="150000"/>
              </a:lnSpc>
              <a:defRPr/>
            </a:pPr>
            <a:r>
              <a:rPr lang="zh-CN" altLang="en-US" b="1" dirty="0">
                <a:latin typeface="微软雅黑" pitchFamily="34" charset="-122"/>
                <a:ea typeface="微软雅黑" pitchFamily="34" charset="-122"/>
              </a:rPr>
              <a:t>明清之际中国和欧洲的文化交往出现了前所未有的进展 </a:t>
            </a:r>
            <a:r>
              <a:rPr lang="en-US" altLang="zh-CN" b="1" dirty="0">
                <a:latin typeface="微软雅黑" pitchFamily="34" charset="-122"/>
                <a:ea typeface="微软雅黑" pitchFamily="34" charset="-122"/>
              </a:rPr>
              <a:t>,</a:t>
            </a:r>
            <a:r>
              <a:rPr lang="zh-CN" altLang="en-US" b="1" dirty="0">
                <a:latin typeface="微软雅黑" pitchFamily="34" charset="-122"/>
                <a:ea typeface="微软雅黑" pitchFamily="34" charset="-122"/>
              </a:rPr>
              <a:t>形成了中西文化交流的第三次高潮。在这次交流中 </a:t>
            </a:r>
            <a:r>
              <a:rPr lang="en-US" altLang="zh-CN" b="1" dirty="0">
                <a:latin typeface="微软雅黑" pitchFamily="34" charset="-122"/>
                <a:ea typeface="微软雅黑" pitchFamily="34" charset="-122"/>
              </a:rPr>
              <a:t>,</a:t>
            </a:r>
            <a:r>
              <a:rPr lang="zh-CN" altLang="en-US" b="1" dirty="0">
                <a:latin typeface="微软雅黑" pitchFamily="34" charset="-122"/>
                <a:ea typeface="微软雅黑" pitchFamily="34" charset="-122"/>
              </a:rPr>
              <a:t>天主教传教士尤其是耶稣会士充当了桥梁和纽</a:t>
            </a:r>
            <a:r>
              <a:rPr lang="zh-CN" altLang="en-US" b="1" dirty="0" smtClean="0">
                <a:latin typeface="微软雅黑" pitchFamily="34" charset="-122"/>
                <a:ea typeface="微软雅黑" pitchFamily="34" charset="-122"/>
              </a:rPr>
              <a:t>带，出现了 “</a:t>
            </a:r>
            <a:r>
              <a:rPr lang="zh-CN" altLang="en-US" b="1" dirty="0">
                <a:latin typeface="微软雅黑" pitchFamily="34" charset="-122"/>
                <a:ea typeface="微软雅黑" pitchFamily="34" charset="-122"/>
              </a:rPr>
              <a:t>西学东渐</a:t>
            </a:r>
            <a:r>
              <a:rPr lang="zh-CN" altLang="en-US" b="1" dirty="0" smtClean="0">
                <a:latin typeface="微软雅黑" pitchFamily="34" charset="-122"/>
                <a:ea typeface="微软雅黑" pitchFamily="34" charset="-122"/>
              </a:rPr>
              <a:t>”和“</a:t>
            </a:r>
            <a:r>
              <a:rPr lang="en-US" altLang="zh-CN" b="1" dirty="0" smtClean="0">
                <a:latin typeface="微软雅黑" pitchFamily="34" charset="-122"/>
                <a:ea typeface="微软雅黑" pitchFamily="34" charset="-122"/>
              </a:rPr>
              <a:t> </a:t>
            </a:r>
            <a:r>
              <a:rPr lang="zh-CN" altLang="en-US" b="1" dirty="0" smtClean="0">
                <a:latin typeface="微软雅黑" pitchFamily="34" charset="-122"/>
                <a:ea typeface="微软雅黑" pitchFamily="34" charset="-122"/>
              </a:rPr>
              <a:t>中</a:t>
            </a:r>
            <a:r>
              <a:rPr lang="zh-CN" altLang="en-US" b="1" dirty="0">
                <a:latin typeface="微软雅黑" pitchFamily="34" charset="-122"/>
                <a:ea typeface="微软雅黑" pitchFamily="34" charset="-122"/>
              </a:rPr>
              <a:t>学西传</a:t>
            </a:r>
            <a:r>
              <a:rPr lang="zh-CN" altLang="en-US" b="1" dirty="0" smtClean="0">
                <a:latin typeface="微软雅黑" pitchFamily="34" charset="-122"/>
                <a:ea typeface="微软雅黑" pitchFamily="34" charset="-122"/>
              </a:rPr>
              <a:t>”的热潮 </a:t>
            </a:r>
            <a:r>
              <a:rPr lang="zh-CN" altLang="en-US" b="1" dirty="0">
                <a:latin typeface="微软雅黑" pitchFamily="34" charset="-122"/>
                <a:ea typeface="微软雅黑" pitchFamily="34" charset="-122"/>
              </a:rPr>
              <a:t>。明清之</a:t>
            </a:r>
            <a:r>
              <a:rPr lang="zh-CN" altLang="en-US" b="1" dirty="0" smtClean="0">
                <a:latin typeface="微软雅黑" pitchFamily="34" charset="-122"/>
                <a:ea typeface="微软雅黑" pitchFamily="34" charset="-122"/>
              </a:rPr>
              <a:t>际中</a:t>
            </a:r>
            <a:r>
              <a:rPr lang="zh-CN" altLang="en-US" b="1" dirty="0">
                <a:latin typeface="微软雅黑" pitchFamily="34" charset="-122"/>
                <a:ea typeface="微软雅黑" pitchFamily="34" charset="-122"/>
              </a:rPr>
              <a:t>西文化</a:t>
            </a:r>
            <a:r>
              <a:rPr lang="zh-CN" altLang="en-US" b="1" dirty="0" smtClean="0">
                <a:latin typeface="微软雅黑" pitchFamily="34" charset="-122"/>
                <a:ea typeface="微软雅黑" pitchFamily="34" charset="-122"/>
              </a:rPr>
              <a:t>的这种接</a:t>
            </a:r>
            <a:r>
              <a:rPr lang="zh-CN" altLang="en-US" b="1" dirty="0">
                <a:latin typeface="微软雅黑" pitchFamily="34" charset="-122"/>
                <a:ea typeface="微软雅黑" pitchFamily="34" charset="-122"/>
              </a:rPr>
              <a:t>触碰撞</a:t>
            </a:r>
            <a:r>
              <a:rPr lang="en-US" altLang="zh-CN" b="1" dirty="0" smtClean="0">
                <a:latin typeface="微软雅黑" pitchFamily="34" charset="-122"/>
                <a:ea typeface="微软雅黑" pitchFamily="34" charset="-122"/>
              </a:rPr>
              <a:t>, </a:t>
            </a:r>
            <a:r>
              <a:rPr lang="zh-CN" altLang="en-US" b="1" dirty="0" smtClean="0">
                <a:latin typeface="微软雅黑" pitchFamily="34" charset="-122"/>
                <a:ea typeface="微软雅黑" pitchFamily="34" charset="-122"/>
              </a:rPr>
              <a:t>互</a:t>
            </a:r>
            <a:r>
              <a:rPr lang="zh-CN" altLang="en-US" b="1" dirty="0">
                <a:latin typeface="微软雅黑" pitchFamily="34" charset="-122"/>
                <a:ea typeface="微软雅黑" pitchFamily="34" charset="-122"/>
              </a:rPr>
              <a:t>摄互融</a:t>
            </a:r>
            <a:r>
              <a:rPr lang="en-US" altLang="zh-CN" b="1" dirty="0" smtClean="0">
                <a:latin typeface="微软雅黑" pitchFamily="34" charset="-122"/>
                <a:ea typeface="微软雅黑" pitchFamily="34" charset="-122"/>
              </a:rPr>
              <a:t>, </a:t>
            </a:r>
            <a:r>
              <a:rPr lang="zh-CN" altLang="en-US" b="1" dirty="0" smtClean="0">
                <a:latin typeface="微软雅黑" pitchFamily="34" charset="-122"/>
                <a:ea typeface="微软雅黑" pitchFamily="34" charset="-122"/>
              </a:rPr>
              <a:t>对当时中</a:t>
            </a:r>
            <a:r>
              <a:rPr lang="zh-CN" altLang="en-US" b="1" dirty="0">
                <a:latin typeface="微软雅黑" pitchFamily="34" charset="-122"/>
                <a:ea typeface="微软雅黑" pitchFamily="34" charset="-122"/>
              </a:rPr>
              <a:t>国和欧洲社会的发展进步产生了较大的推动作用。 </a:t>
            </a:r>
          </a:p>
        </p:txBody>
      </p:sp>
      <p:cxnSp>
        <p:nvCxnSpPr>
          <p:cNvPr id="6" name="直接连接符 44"/>
          <p:cNvCxnSpPr/>
          <p:nvPr/>
        </p:nvCxnSpPr>
        <p:spPr>
          <a:xfrm>
            <a:off x="2843213" y="2211388"/>
            <a:ext cx="5976937"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44"/>
          <p:cNvCxnSpPr/>
          <p:nvPr/>
        </p:nvCxnSpPr>
        <p:spPr>
          <a:xfrm>
            <a:off x="2843808" y="3003798"/>
            <a:ext cx="5976937"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9" name="直接连接符 44"/>
          <p:cNvCxnSpPr/>
          <p:nvPr/>
        </p:nvCxnSpPr>
        <p:spPr>
          <a:xfrm>
            <a:off x="2843808" y="3867894"/>
            <a:ext cx="5976937"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219210" name="Rectangle 74"/>
          <p:cNvSpPr>
            <a:spLocks noChangeArrowheads="1"/>
          </p:cNvSpPr>
          <p:nvPr/>
        </p:nvSpPr>
        <p:spPr bwMode="auto">
          <a:xfrm>
            <a:off x="179388" y="98425"/>
            <a:ext cx="2484437" cy="396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2000" b="1" dirty="0">
                <a:latin typeface="微软雅黑" pitchFamily="34" charset="-122"/>
                <a:ea typeface="微软雅黑" pitchFamily="34" charset="-122"/>
              </a:rPr>
              <a:t>本章</a:t>
            </a: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总结与思考</a:t>
            </a:r>
            <a:r>
              <a:rPr lang="en-US" altLang="zh-CN" sz="2000" b="1" dirty="0">
                <a:latin typeface="微软雅黑" pitchFamily="34" charset="-122"/>
                <a:ea typeface="微软雅黑" pitchFamily="34" charset="-122"/>
              </a:rPr>
              <a:t>】</a:t>
            </a:r>
            <a:endParaRPr lang="zh-CN" altLang="en-US" sz="2000" b="1" dirty="0">
              <a:latin typeface="微软雅黑" pitchFamily="34" charset="-122"/>
              <a:ea typeface="微软雅黑" pitchFamily="34" charset="-122"/>
            </a:endParaRPr>
          </a:p>
        </p:txBody>
      </p:sp>
      <p:sp>
        <p:nvSpPr>
          <p:cNvPr id="209959" name="AutoShape 75"/>
          <p:cNvSpPr>
            <a:spLocks noChangeArrowheads="1"/>
          </p:cNvSpPr>
          <p:nvPr/>
        </p:nvSpPr>
        <p:spPr bwMode="auto">
          <a:xfrm>
            <a:off x="1979613" y="1058863"/>
            <a:ext cx="720725" cy="647700"/>
          </a:xfrm>
          <a:prstGeom prst="foldedCorner">
            <a:avLst>
              <a:gd name="adj" fmla="val 12500"/>
            </a:avLst>
          </a:prstGeom>
          <a:solidFill>
            <a:srgbClr val="04AEDA"/>
          </a:solidFill>
          <a:ln w="9525">
            <a:noFill/>
            <a:round/>
            <a:headEnd/>
            <a:tailEnd/>
          </a:ln>
          <a:effectLst>
            <a:prstShdw prst="shdw17" dist="17961" dir="2700000">
              <a:srgbClr val="026883"/>
            </a:prstShdw>
          </a:effectLst>
        </p:spPr>
        <p:txBody>
          <a:bodyPr wrap="none" anchor="ctr"/>
          <a:lstStyle/>
          <a:p>
            <a:pPr algn="ctr"/>
            <a:r>
              <a:rPr lang="en-US" altLang="zh-CN">
                <a:solidFill>
                  <a:schemeClr val="bg1"/>
                </a:solidFill>
              </a:rPr>
              <a:t>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00"/>
                                  </p:stCondLst>
                                  <p:childTnLst>
                                    <p:set>
                                      <p:cBhvr>
                                        <p:cTn id="6" dur="1" fill="hold">
                                          <p:stCondLst>
                                            <p:cond delay="0"/>
                                          </p:stCondLst>
                                        </p:cTn>
                                        <p:tgtEl>
                                          <p:spTgt spid="82"/>
                                        </p:tgtEl>
                                        <p:attrNameLst>
                                          <p:attrName>style.visibility</p:attrName>
                                        </p:attrNameLst>
                                      </p:cBhvr>
                                      <p:to>
                                        <p:strVal val="visible"/>
                                      </p:to>
                                    </p:set>
                                    <p:animEffect transition="in" filter="wipe(down)">
                                      <p:cBhvr>
                                        <p:cTn id="7" dur="250"/>
                                        <p:tgtEl>
                                          <p:spTgt spid="82"/>
                                        </p:tgtEl>
                                      </p:cBhvr>
                                    </p:animEffect>
                                  </p:childTnLst>
                                </p:cTn>
                              </p:par>
                              <p:par>
                                <p:cTn id="8" presetID="22" presetClass="exit" presetSubtype="1" fill="hold" nodeType="withEffect">
                                  <p:stCondLst>
                                    <p:cond delay="440"/>
                                  </p:stCondLst>
                                  <p:childTnLst>
                                    <p:animEffect transition="out" filter="wipe(up)">
                                      <p:cBhvr>
                                        <p:cTn id="9" dur="250"/>
                                        <p:tgtEl>
                                          <p:spTgt spid="82"/>
                                        </p:tgtEl>
                                      </p:cBhvr>
                                    </p:animEffect>
                                    <p:set>
                                      <p:cBhvr>
                                        <p:cTn id="10" dur="1" fill="hold">
                                          <p:stCondLst>
                                            <p:cond delay="249"/>
                                          </p:stCondLst>
                                        </p:cTn>
                                        <p:tgtEl>
                                          <p:spTgt spid="82"/>
                                        </p:tgtEl>
                                        <p:attrNameLst>
                                          <p:attrName>style.visibility</p:attrName>
                                        </p:attrNameLst>
                                      </p:cBhvr>
                                      <p:to>
                                        <p:strVal val="hidden"/>
                                      </p:to>
                                    </p:set>
                                  </p:childTnLst>
                                </p:cTn>
                              </p:par>
                              <p:par>
                                <p:cTn id="11" presetID="22" presetClass="entr" presetSubtype="4" fill="hold" nodeType="withEffect">
                                  <p:stCondLst>
                                    <p:cond delay="300"/>
                                  </p:stCondLst>
                                  <p:childTnLst>
                                    <p:set>
                                      <p:cBhvr>
                                        <p:cTn id="12" dur="1" fill="hold">
                                          <p:stCondLst>
                                            <p:cond delay="0"/>
                                          </p:stCondLst>
                                        </p:cTn>
                                        <p:tgtEl>
                                          <p:spTgt spid="84"/>
                                        </p:tgtEl>
                                        <p:attrNameLst>
                                          <p:attrName>style.visibility</p:attrName>
                                        </p:attrNameLst>
                                      </p:cBhvr>
                                      <p:to>
                                        <p:strVal val="visible"/>
                                      </p:to>
                                    </p:set>
                                    <p:animEffect transition="in" filter="wipe(down)">
                                      <p:cBhvr>
                                        <p:cTn id="13" dur="250"/>
                                        <p:tgtEl>
                                          <p:spTgt spid="84"/>
                                        </p:tgtEl>
                                      </p:cBhvr>
                                    </p:animEffect>
                                  </p:childTnLst>
                                </p:cTn>
                              </p:par>
                              <p:par>
                                <p:cTn id="14" presetID="22" presetClass="exit" presetSubtype="1" fill="hold" nodeType="withEffect">
                                  <p:stCondLst>
                                    <p:cond delay="550"/>
                                  </p:stCondLst>
                                  <p:childTnLst>
                                    <p:animEffect transition="out" filter="wipe(up)">
                                      <p:cBhvr>
                                        <p:cTn id="15" dur="250"/>
                                        <p:tgtEl>
                                          <p:spTgt spid="84"/>
                                        </p:tgtEl>
                                      </p:cBhvr>
                                    </p:animEffect>
                                    <p:set>
                                      <p:cBhvr>
                                        <p:cTn id="16" dur="1" fill="hold">
                                          <p:stCondLst>
                                            <p:cond delay="249"/>
                                          </p:stCondLst>
                                        </p:cTn>
                                        <p:tgtEl>
                                          <p:spTgt spid="84"/>
                                        </p:tgtEl>
                                        <p:attrNameLst>
                                          <p:attrName>style.visibility</p:attrName>
                                        </p:attrNameLst>
                                      </p:cBhvr>
                                      <p:to>
                                        <p:strVal val="hidden"/>
                                      </p:to>
                                    </p:set>
                                  </p:childTnLst>
                                </p:cTn>
                              </p:par>
                              <p:par>
                                <p:cTn id="17" presetID="22" presetClass="entr" presetSubtype="4" fill="hold" nodeType="withEffect">
                                  <p:stCondLst>
                                    <p:cond delay="500"/>
                                  </p:stCondLst>
                                  <p:childTnLst>
                                    <p:set>
                                      <p:cBhvr>
                                        <p:cTn id="18" dur="1" fill="hold">
                                          <p:stCondLst>
                                            <p:cond delay="0"/>
                                          </p:stCondLst>
                                        </p:cTn>
                                        <p:tgtEl>
                                          <p:spTgt spid="87"/>
                                        </p:tgtEl>
                                        <p:attrNameLst>
                                          <p:attrName>style.visibility</p:attrName>
                                        </p:attrNameLst>
                                      </p:cBhvr>
                                      <p:to>
                                        <p:strVal val="visible"/>
                                      </p:to>
                                    </p:set>
                                    <p:animEffect transition="in" filter="wipe(down)">
                                      <p:cBhvr>
                                        <p:cTn id="19" dur="250"/>
                                        <p:tgtEl>
                                          <p:spTgt spid="87"/>
                                        </p:tgtEl>
                                      </p:cBhvr>
                                    </p:animEffect>
                                  </p:childTnLst>
                                </p:cTn>
                              </p:par>
                              <p:par>
                                <p:cTn id="20" presetID="22" presetClass="exit" presetSubtype="1" fill="hold" nodeType="withEffect">
                                  <p:stCondLst>
                                    <p:cond delay="750"/>
                                  </p:stCondLst>
                                  <p:childTnLst>
                                    <p:animEffect transition="out" filter="wipe(up)">
                                      <p:cBhvr>
                                        <p:cTn id="21" dur="250"/>
                                        <p:tgtEl>
                                          <p:spTgt spid="87"/>
                                        </p:tgtEl>
                                      </p:cBhvr>
                                    </p:animEffect>
                                    <p:set>
                                      <p:cBhvr>
                                        <p:cTn id="22" dur="1" fill="hold">
                                          <p:stCondLst>
                                            <p:cond delay="249"/>
                                          </p:stCondLst>
                                        </p:cTn>
                                        <p:tgtEl>
                                          <p:spTgt spid="87"/>
                                        </p:tgtEl>
                                        <p:attrNameLst>
                                          <p:attrName>style.visibility</p:attrName>
                                        </p:attrNameLst>
                                      </p:cBhvr>
                                      <p:to>
                                        <p:strVal val="hidden"/>
                                      </p:to>
                                    </p:set>
                                  </p:childTnLst>
                                </p:cTn>
                              </p:par>
                              <p:par>
                                <p:cTn id="23" presetID="22" presetClass="entr" presetSubtype="4" fill="hold" nodeType="withEffect">
                                  <p:stCondLst>
                                    <p:cond delay="600"/>
                                  </p:stCondLst>
                                  <p:childTnLst>
                                    <p:set>
                                      <p:cBhvr>
                                        <p:cTn id="24" dur="1" fill="hold">
                                          <p:stCondLst>
                                            <p:cond delay="0"/>
                                          </p:stCondLst>
                                        </p:cTn>
                                        <p:tgtEl>
                                          <p:spTgt spid="83"/>
                                        </p:tgtEl>
                                        <p:attrNameLst>
                                          <p:attrName>style.visibility</p:attrName>
                                        </p:attrNameLst>
                                      </p:cBhvr>
                                      <p:to>
                                        <p:strVal val="visible"/>
                                      </p:to>
                                    </p:set>
                                    <p:animEffect transition="in" filter="wipe(down)">
                                      <p:cBhvr>
                                        <p:cTn id="25" dur="250"/>
                                        <p:tgtEl>
                                          <p:spTgt spid="83"/>
                                        </p:tgtEl>
                                      </p:cBhvr>
                                    </p:animEffect>
                                  </p:childTnLst>
                                </p:cTn>
                              </p:par>
                              <p:par>
                                <p:cTn id="26" presetID="22" presetClass="exit" presetSubtype="1" fill="hold" nodeType="withEffect">
                                  <p:stCondLst>
                                    <p:cond delay="850"/>
                                  </p:stCondLst>
                                  <p:childTnLst>
                                    <p:animEffect transition="out" filter="wipe(up)">
                                      <p:cBhvr>
                                        <p:cTn id="27" dur="250"/>
                                        <p:tgtEl>
                                          <p:spTgt spid="83"/>
                                        </p:tgtEl>
                                      </p:cBhvr>
                                    </p:animEffect>
                                    <p:set>
                                      <p:cBhvr>
                                        <p:cTn id="28" dur="1" fill="hold">
                                          <p:stCondLst>
                                            <p:cond delay="249"/>
                                          </p:stCondLst>
                                        </p:cTn>
                                        <p:tgtEl>
                                          <p:spTgt spid="83"/>
                                        </p:tgtEl>
                                        <p:attrNameLst>
                                          <p:attrName>style.visibility</p:attrName>
                                        </p:attrNameLst>
                                      </p:cBhvr>
                                      <p:to>
                                        <p:strVal val="hidden"/>
                                      </p:to>
                                    </p:set>
                                  </p:childTnLst>
                                </p:cTn>
                              </p:par>
                              <p:par>
                                <p:cTn id="29" presetID="22" presetClass="entr" presetSubtype="4" fill="hold" nodeType="withEffect">
                                  <p:stCondLst>
                                    <p:cond delay="1300"/>
                                  </p:stCondLst>
                                  <p:childTnLst>
                                    <p:set>
                                      <p:cBhvr>
                                        <p:cTn id="30" dur="1" fill="hold">
                                          <p:stCondLst>
                                            <p:cond delay="0"/>
                                          </p:stCondLst>
                                        </p:cTn>
                                        <p:tgtEl>
                                          <p:spTgt spid="85"/>
                                        </p:tgtEl>
                                        <p:attrNameLst>
                                          <p:attrName>style.visibility</p:attrName>
                                        </p:attrNameLst>
                                      </p:cBhvr>
                                      <p:to>
                                        <p:strVal val="visible"/>
                                      </p:to>
                                    </p:set>
                                    <p:animEffect transition="in" filter="wipe(down)">
                                      <p:cBhvr>
                                        <p:cTn id="31" dur="250"/>
                                        <p:tgtEl>
                                          <p:spTgt spid="85"/>
                                        </p:tgtEl>
                                      </p:cBhvr>
                                    </p:animEffect>
                                  </p:childTnLst>
                                </p:cTn>
                              </p:par>
                              <p:par>
                                <p:cTn id="32" presetID="22" presetClass="exit" presetSubtype="1" fill="hold" nodeType="withEffect">
                                  <p:stCondLst>
                                    <p:cond delay="1550"/>
                                  </p:stCondLst>
                                  <p:childTnLst>
                                    <p:animEffect transition="out" filter="wipe(up)">
                                      <p:cBhvr>
                                        <p:cTn id="33" dur="250"/>
                                        <p:tgtEl>
                                          <p:spTgt spid="85"/>
                                        </p:tgtEl>
                                      </p:cBhvr>
                                    </p:animEffect>
                                    <p:set>
                                      <p:cBhvr>
                                        <p:cTn id="34" dur="1" fill="hold">
                                          <p:stCondLst>
                                            <p:cond delay="249"/>
                                          </p:stCondLst>
                                        </p:cTn>
                                        <p:tgtEl>
                                          <p:spTgt spid="85"/>
                                        </p:tgtEl>
                                        <p:attrNameLst>
                                          <p:attrName>style.visibility</p:attrName>
                                        </p:attrNameLst>
                                      </p:cBhvr>
                                      <p:to>
                                        <p:strVal val="hidden"/>
                                      </p:to>
                                    </p:set>
                                  </p:childTnLst>
                                </p:cTn>
                              </p:par>
                              <p:par>
                                <p:cTn id="35" presetID="22" presetClass="entr" presetSubtype="4" fill="hold" nodeType="withEffect">
                                  <p:stCondLst>
                                    <p:cond delay="1200"/>
                                  </p:stCondLst>
                                  <p:childTnLst>
                                    <p:set>
                                      <p:cBhvr>
                                        <p:cTn id="36" dur="1" fill="hold">
                                          <p:stCondLst>
                                            <p:cond delay="0"/>
                                          </p:stCondLst>
                                        </p:cTn>
                                        <p:tgtEl>
                                          <p:spTgt spid="86"/>
                                        </p:tgtEl>
                                        <p:attrNameLst>
                                          <p:attrName>style.visibility</p:attrName>
                                        </p:attrNameLst>
                                      </p:cBhvr>
                                      <p:to>
                                        <p:strVal val="visible"/>
                                      </p:to>
                                    </p:set>
                                    <p:animEffect transition="in" filter="wipe(down)">
                                      <p:cBhvr>
                                        <p:cTn id="37" dur="250"/>
                                        <p:tgtEl>
                                          <p:spTgt spid="86"/>
                                        </p:tgtEl>
                                      </p:cBhvr>
                                    </p:animEffect>
                                  </p:childTnLst>
                                </p:cTn>
                              </p:par>
                              <p:par>
                                <p:cTn id="38" presetID="22" presetClass="exit" presetSubtype="1" fill="hold" nodeType="withEffect">
                                  <p:stCondLst>
                                    <p:cond delay="1450"/>
                                  </p:stCondLst>
                                  <p:childTnLst>
                                    <p:animEffect transition="out" filter="wipe(up)">
                                      <p:cBhvr>
                                        <p:cTn id="39" dur="250"/>
                                        <p:tgtEl>
                                          <p:spTgt spid="86"/>
                                        </p:tgtEl>
                                      </p:cBhvr>
                                    </p:animEffect>
                                    <p:set>
                                      <p:cBhvr>
                                        <p:cTn id="40" dur="1" fill="hold">
                                          <p:stCondLst>
                                            <p:cond delay="249"/>
                                          </p:stCondLst>
                                        </p:cTn>
                                        <p:tgtEl>
                                          <p:spTgt spid="86"/>
                                        </p:tgtEl>
                                        <p:attrNameLst>
                                          <p:attrName>style.visibility</p:attrName>
                                        </p:attrNameLst>
                                      </p:cBhvr>
                                      <p:to>
                                        <p:strVal val="hidden"/>
                                      </p:to>
                                    </p:set>
                                  </p:childTnLst>
                                </p:cTn>
                              </p:par>
                              <p:par>
                                <p:cTn id="41" presetID="22" presetClass="entr" presetSubtype="4" fill="hold" nodeType="withEffect">
                                  <p:stCondLst>
                                    <p:cond delay="750"/>
                                  </p:stCondLst>
                                  <p:childTnLst>
                                    <p:set>
                                      <p:cBhvr>
                                        <p:cTn id="42" dur="1" fill="hold">
                                          <p:stCondLst>
                                            <p:cond delay="0"/>
                                          </p:stCondLst>
                                        </p:cTn>
                                        <p:tgtEl>
                                          <p:spTgt spid="88"/>
                                        </p:tgtEl>
                                        <p:attrNameLst>
                                          <p:attrName>style.visibility</p:attrName>
                                        </p:attrNameLst>
                                      </p:cBhvr>
                                      <p:to>
                                        <p:strVal val="visible"/>
                                      </p:to>
                                    </p:set>
                                    <p:animEffect transition="in" filter="wipe(down)">
                                      <p:cBhvr>
                                        <p:cTn id="43" dur="250"/>
                                        <p:tgtEl>
                                          <p:spTgt spid="88"/>
                                        </p:tgtEl>
                                      </p:cBhvr>
                                    </p:animEffect>
                                  </p:childTnLst>
                                </p:cTn>
                              </p:par>
                              <p:par>
                                <p:cTn id="44" presetID="22" presetClass="exit" presetSubtype="1" fill="hold" nodeType="withEffect">
                                  <p:stCondLst>
                                    <p:cond delay="1000"/>
                                  </p:stCondLst>
                                  <p:childTnLst>
                                    <p:animEffect transition="out" filter="wipe(up)">
                                      <p:cBhvr>
                                        <p:cTn id="45" dur="250"/>
                                        <p:tgtEl>
                                          <p:spTgt spid="88"/>
                                        </p:tgtEl>
                                      </p:cBhvr>
                                    </p:animEffect>
                                    <p:set>
                                      <p:cBhvr>
                                        <p:cTn id="46" dur="1" fill="hold">
                                          <p:stCondLst>
                                            <p:cond delay="249"/>
                                          </p:stCondLst>
                                        </p:cTn>
                                        <p:tgtEl>
                                          <p:spTgt spid="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5" name="Picture 3" descr="D:\TDDOWNLOAD\win8风格图标\PNG\Communications\Blue\MB_0018_note1.png"/>
          <p:cNvPicPr>
            <a:picLocks noChangeAspect="1" noChangeArrowheads="1"/>
          </p:cNvPicPr>
          <p:nvPr/>
        </p:nvPicPr>
        <p:blipFill>
          <a:blip r:embed="rId2" cstate="print"/>
          <a:srcRect/>
          <a:stretch>
            <a:fillRect/>
          </a:stretch>
        </p:blipFill>
        <p:spPr bwMode="auto">
          <a:xfrm>
            <a:off x="0" y="2139950"/>
            <a:ext cx="2438400" cy="2438400"/>
          </a:xfrm>
          <a:prstGeom prst="rect">
            <a:avLst/>
          </a:prstGeom>
          <a:noFill/>
          <a:ln w="9525">
            <a:noFill/>
            <a:miter lim="800000"/>
            <a:headEnd/>
            <a:tailEnd/>
          </a:ln>
        </p:spPr>
      </p:pic>
      <p:sp>
        <p:nvSpPr>
          <p:cNvPr id="82" name="矩形 81"/>
          <p:cNvSpPr/>
          <p:nvPr/>
        </p:nvSpPr>
        <p:spPr>
          <a:xfrm>
            <a:off x="5348288" y="4637088"/>
            <a:ext cx="258762"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83" name="矩形 82"/>
          <p:cNvSpPr/>
          <p:nvPr/>
        </p:nvSpPr>
        <p:spPr>
          <a:xfrm>
            <a:off x="5584825" y="4637088"/>
            <a:ext cx="250825"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84" name="矩形 83"/>
          <p:cNvSpPr/>
          <p:nvPr/>
        </p:nvSpPr>
        <p:spPr>
          <a:xfrm>
            <a:off x="5816600" y="4637088"/>
            <a:ext cx="252413"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85" name="矩形 84"/>
          <p:cNvSpPr/>
          <p:nvPr/>
        </p:nvSpPr>
        <p:spPr>
          <a:xfrm>
            <a:off x="6049963" y="4637088"/>
            <a:ext cx="252412"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86" name="矩形 85"/>
          <p:cNvSpPr/>
          <p:nvPr/>
        </p:nvSpPr>
        <p:spPr>
          <a:xfrm>
            <a:off x="6302375" y="4637088"/>
            <a:ext cx="250825"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87" name="矩形 86"/>
          <p:cNvSpPr/>
          <p:nvPr/>
        </p:nvSpPr>
        <p:spPr>
          <a:xfrm>
            <a:off x="6516688" y="4637088"/>
            <a:ext cx="252412"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88" name="矩形 87"/>
          <p:cNvSpPr/>
          <p:nvPr/>
        </p:nvSpPr>
        <p:spPr>
          <a:xfrm>
            <a:off x="6765925" y="4637088"/>
            <a:ext cx="252413"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210967" name="矩形 74"/>
          <p:cNvSpPr>
            <a:spLocks noChangeArrowheads="1"/>
          </p:cNvSpPr>
          <p:nvPr/>
        </p:nvSpPr>
        <p:spPr bwMode="auto">
          <a:xfrm>
            <a:off x="2143125" y="2357438"/>
            <a:ext cx="415925" cy="369887"/>
          </a:xfrm>
          <a:prstGeom prst="rect">
            <a:avLst/>
          </a:prstGeom>
          <a:noFill/>
          <a:ln w="9525">
            <a:noFill/>
            <a:miter lim="800000"/>
            <a:headEnd/>
            <a:tailEnd/>
          </a:ln>
        </p:spPr>
        <p:txBody>
          <a:bodyPr wrap="none">
            <a:spAutoFit/>
          </a:bodyPr>
          <a:lstStyle/>
          <a:p>
            <a:r>
              <a:rPr lang="zh-CN" altLang="en-US">
                <a:solidFill>
                  <a:srgbClr val="04AEDA"/>
                </a:solidFill>
                <a:latin typeface="Calibri" pitchFamily="34" charset="0"/>
              </a:rPr>
              <a:t>？</a:t>
            </a:r>
            <a:endParaRPr lang="zh-CN" altLang="en-US">
              <a:latin typeface="Calibri" pitchFamily="34" charset="0"/>
            </a:endParaRPr>
          </a:p>
        </p:txBody>
      </p:sp>
      <p:cxnSp>
        <p:nvCxnSpPr>
          <p:cNvPr id="77" name="直接连接符 76"/>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210969"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220174" name="Rectangle 14"/>
          <p:cNvSpPr>
            <a:spLocks noChangeArrowheads="1"/>
          </p:cNvSpPr>
          <p:nvPr/>
        </p:nvSpPr>
        <p:spPr bwMode="auto">
          <a:xfrm>
            <a:off x="3348038" y="2066925"/>
            <a:ext cx="184150" cy="91598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en-US" altLang="zh-CN" b="1"/>
              <a:t/>
            </a:r>
            <a:br>
              <a:rPr lang="en-US" altLang="zh-CN" b="1"/>
            </a:br>
            <a:r>
              <a:rPr lang="en-US" altLang="zh-CN" b="1"/>
              <a:t/>
            </a:r>
            <a:br>
              <a:rPr lang="en-US" altLang="zh-CN" b="1"/>
            </a:br>
            <a:endParaRPr lang="en-US" altLang="zh-CN" b="1"/>
          </a:p>
        </p:txBody>
      </p:sp>
      <p:sp>
        <p:nvSpPr>
          <p:cNvPr id="220175" name="Rectangle 15"/>
          <p:cNvSpPr>
            <a:spLocks noChangeArrowheads="1"/>
          </p:cNvSpPr>
          <p:nvPr/>
        </p:nvSpPr>
        <p:spPr bwMode="auto">
          <a:xfrm>
            <a:off x="395288" y="171450"/>
            <a:ext cx="184150" cy="82232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en-US" altLang="zh-CN" sz="2400" b="1"/>
              <a:t/>
            </a:r>
            <a:br>
              <a:rPr lang="en-US" altLang="zh-CN" sz="2400" b="1"/>
            </a:br>
            <a:endParaRPr lang="en-US" altLang="zh-CN" sz="2400" b="1"/>
          </a:p>
        </p:txBody>
      </p:sp>
      <p:sp>
        <p:nvSpPr>
          <p:cNvPr id="220176" name="Rectangle 16"/>
          <p:cNvSpPr>
            <a:spLocks noChangeArrowheads="1"/>
          </p:cNvSpPr>
          <p:nvPr/>
        </p:nvSpPr>
        <p:spPr bwMode="auto">
          <a:xfrm>
            <a:off x="755576" y="3003798"/>
            <a:ext cx="695325" cy="7016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zh-CN" altLang="en-US" sz="2000" b="1" dirty="0">
                <a:solidFill>
                  <a:srgbClr val="000066"/>
                </a:solidFill>
                <a:latin typeface="微软雅黑" pitchFamily="34" charset="-122"/>
                <a:ea typeface="微软雅黑" pitchFamily="34" charset="-122"/>
              </a:rPr>
              <a:t>总结</a:t>
            </a:r>
          </a:p>
          <a:p>
            <a:pPr>
              <a:defRPr/>
            </a:pPr>
            <a:r>
              <a:rPr lang="zh-CN" altLang="en-US" sz="2000" b="1" dirty="0">
                <a:solidFill>
                  <a:srgbClr val="000066"/>
                </a:solidFill>
                <a:latin typeface="微软雅黑" pitchFamily="34" charset="-122"/>
                <a:ea typeface="微软雅黑" pitchFamily="34" charset="-122"/>
              </a:rPr>
              <a:t>思考</a:t>
            </a:r>
          </a:p>
        </p:txBody>
      </p:sp>
      <p:cxnSp>
        <p:nvCxnSpPr>
          <p:cNvPr id="4" name="直接连接符 44"/>
          <p:cNvCxnSpPr/>
          <p:nvPr/>
        </p:nvCxnSpPr>
        <p:spPr>
          <a:xfrm>
            <a:off x="2700338" y="1419225"/>
            <a:ext cx="6049962"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2" name="直接连接符 44"/>
          <p:cNvCxnSpPr/>
          <p:nvPr/>
        </p:nvCxnSpPr>
        <p:spPr>
          <a:xfrm>
            <a:off x="2843213" y="1708150"/>
            <a:ext cx="5976937"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3" name="直接连接符 44"/>
          <p:cNvCxnSpPr/>
          <p:nvPr/>
        </p:nvCxnSpPr>
        <p:spPr>
          <a:xfrm>
            <a:off x="2771775" y="2427288"/>
            <a:ext cx="5905500"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5" name="直接连接符 44"/>
          <p:cNvCxnSpPr/>
          <p:nvPr/>
        </p:nvCxnSpPr>
        <p:spPr>
          <a:xfrm>
            <a:off x="2771775" y="3148013"/>
            <a:ext cx="597852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6" name="直接连接符 44"/>
          <p:cNvCxnSpPr/>
          <p:nvPr/>
        </p:nvCxnSpPr>
        <p:spPr>
          <a:xfrm>
            <a:off x="2771775" y="2066925"/>
            <a:ext cx="5976938"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7" name="直接连接符 44"/>
          <p:cNvCxnSpPr/>
          <p:nvPr/>
        </p:nvCxnSpPr>
        <p:spPr>
          <a:xfrm>
            <a:off x="2771775" y="3867150"/>
            <a:ext cx="604996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44"/>
          <p:cNvCxnSpPr/>
          <p:nvPr/>
        </p:nvCxnSpPr>
        <p:spPr>
          <a:xfrm>
            <a:off x="2771775" y="2787650"/>
            <a:ext cx="5976938"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9" name="直接连接符 44"/>
          <p:cNvCxnSpPr/>
          <p:nvPr/>
        </p:nvCxnSpPr>
        <p:spPr>
          <a:xfrm>
            <a:off x="2771775" y="3508375"/>
            <a:ext cx="5976938"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220186" name="Rectangle 26"/>
          <p:cNvSpPr>
            <a:spLocks noChangeArrowheads="1"/>
          </p:cNvSpPr>
          <p:nvPr/>
        </p:nvSpPr>
        <p:spPr bwMode="auto">
          <a:xfrm>
            <a:off x="179388" y="98425"/>
            <a:ext cx="2484437" cy="396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2000" b="1" dirty="0">
                <a:latin typeface="微软雅黑" pitchFamily="34" charset="-122"/>
                <a:ea typeface="微软雅黑" pitchFamily="34" charset="-122"/>
              </a:rPr>
              <a:t>本章</a:t>
            </a: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总结与思考</a:t>
            </a:r>
            <a:r>
              <a:rPr lang="en-US" altLang="zh-CN" sz="2000" b="1" dirty="0">
                <a:latin typeface="微软雅黑" pitchFamily="34" charset="-122"/>
                <a:ea typeface="微软雅黑" pitchFamily="34" charset="-122"/>
              </a:rPr>
              <a:t>】</a:t>
            </a:r>
            <a:endParaRPr lang="zh-CN" altLang="en-US" sz="2000" b="1" dirty="0">
              <a:latin typeface="微软雅黑" pitchFamily="34" charset="-122"/>
              <a:ea typeface="微软雅黑" pitchFamily="34" charset="-122"/>
            </a:endParaRPr>
          </a:p>
        </p:txBody>
      </p:sp>
      <p:sp>
        <p:nvSpPr>
          <p:cNvPr id="210982" name="AutoShape 28"/>
          <p:cNvSpPr>
            <a:spLocks noChangeArrowheads="1"/>
          </p:cNvSpPr>
          <p:nvPr/>
        </p:nvSpPr>
        <p:spPr bwMode="auto">
          <a:xfrm>
            <a:off x="1979613" y="1058863"/>
            <a:ext cx="720725" cy="647700"/>
          </a:xfrm>
          <a:prstGeom prst="foldedCorner">
            <a:avLst>
              <a:gd name="adj" fmla="val 12500"/>
            </a:avLst>
          </a:prstGeom>
          <a:solidFill>
            <a:srgbClr val="04AEDA"/>
          </a:solidFill>
          <a:ln w="9525">
            <a:noFill/>
            <a:round/>
            <a:headEnd/>
            <a:tailEnd/>
          </a:ln>
          <a:effectLst>
            <a:prstShdw prst="shdw17" dist="17961" dir="2700000">
              <a:srgbClr val="026883"/>
            </a:prstShdw>
          </a:effectLst>
        </p:spPr>
        <p:txBody>
          <a:bodyPr wrap="none" anchor="ctr"/>
          <a:lstStyle/>
          <a:p>
            <a:pPr algn="ctr"/>
            <a:r>
              <a:rPr lang="en-US" altLang="zh-CN">
                <a:solidFill>
                  <a:schemeClr val="bg1"/>
                </a:solidFill>
              </a:rPr>
              <a:t>2</a:t>
            </a:r>
          </a:p>
        </p:txBody>
      </p:sp>
      <p:sp>
        <p:nvSpPr>
          <p:cNvPr id="220189" name="Rectangle 29"/>
          <p:cNvSpPr>
            <a:spLocks noChangeArrowheads="1"/>
          </p:cNvSpPr>
          <p:nvPr/>
        </p:nvSpPr>
        <p:spPr bwMode="auto">
          <a:xfrm>
            <a:off x="2699792" y="987574"/>
            <a:ext cx="6121400" cy="3283078"/>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ts val="2800"/>
              </a:lnSpc>
              <a:defRPr/>
            </a:pPr>
            <a:r>
              <a:rPr lang="zh-CN" altLang="en-US" sz="1600" b="1" dirty="0">
                <a:latin typeface="微软雅黑" pitchFamily="34" charset="-122"/>
                <a:ea typeface="微软雅黑" pitchFamily="34" charset="-122"/>
              </a:rPr>
              <a:t>在大航海时代以前，以中国为代表的东亚儒家文化，与欧洲基督教文化、南亚佛教文化、西亚北非伊斯兰文化，是世界文明中最具有代表性的文明形态。其中后</a:t>
            </a:r>
            <a:r>
              <a:rPr lang="zh-CN" altLang="en-US" sz="1600" b="1" dirty="0" smtClean="0">
                <a:latin typeface="微软雅黑" pitchFamily="34" charset="-122"/>
                <a:ea typeface="微软雅黑" pitchFamily="34" charset="-122"/>
              </a:rPr>
              <a:t>面三种</a:t>
            </a:r>
            <a:r>
              <a:rPr lang="zh-CN" altLang="en-US" sz="1600" b="1" dirty="0">
                <a:latin typeface="微软雅黑" pitchFamily="34" charset="-122"/>
                <a:ea typeface="微软雅黑" pitchFamily="34" charset="-122"/>
              </a:rPr>
              <a:t>文明在政治、宗教、语言等方面都曾经有比较密切的关联，唯独中华文</a:t>
            </a:r>
            <a:r>
              <a:rPr lang="zh-CN" altLang="en-US" sz="1600" b="1" dirty="0" smtClean="0">
                <a:latin typeface="微软雅黑" pitchFamily="34" charset="-122"/>
                <a:ea typeface="微软雅黑" pitchFamily="34" charset="-122"/>
              </a:rPr>
              <a:t>明具</a:t>
            </a:r>
            <a:r>
              <a:rPr lang="zh-CN" altLang="en-US" sz="1600" b="1" dirty="0">
                <a:latin typeface="微软雅黑" pitchFamily="34" charset="-122"/>
                <a:ea typeface="微软雅黑" pitchFamily="34" charset="-122"/>
              </a:rPr>
              <a:t>有相对独特的文化品格，因此，以大航海时代为契机的中西初识，才具有如此波澜壮阔的历史内容。礼仪之争的事实告诉我们，传教士们在远东从事的工作，并不是使“异端”或那些还处在泛灵主义或图腾崇拜的“野蛮人”皈依，而是要面对一个高度发达的古老文明，所以争论本身折射出的是西方文明面对传统中国的独特文化韵味所发生的认同危机。</a:t>
            </a:r>
          </a:p>
        </p:txBody>
      </p:sp>
      <p:cxnSp>
        <p:nvCxnSpPr>
          <p:cNvPr id="10" name="直接连接符 44"/>
          <p:cNvCxnSpPr/>
          <p:nvPr/>
        </p:nvCxnSpPr>
        <p:spPr>
          <a:xfrm>
            <a:off x="2484438" y="5143500"/>
            <a:ext cx="6049962"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接连接符 44"/>
          <p:cNvCxnSpPr/>
          <p:nvPr/>
        </p:nvCxnSpPr>
        <p:spPr>
          <a:xfrm>
            <a:off x="2771775" y="4227513"/>
            <a:ext cx="604996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00"/>
                                  </p:stCondLst>
                                  <p:childTnLst>
                                    <p:set>
                                      <p:cBhvr>
                                        <p:cTn id="6" dur="1" fill="hold">
                                          <p:stCondLst>
                                            <p:cond delay="0"/>
                                          </p:stCondLst>
                                        </p:cTn>
                                        <p:tgtEl>
                                          <p:spTgt spid="82"/>
                                        </p:tgtEl>
                                        <p:attrNameLst>
                                          <p:attrName>style.visibility</p:attrName>
                                        </p:attrNameLst>
                                      </p:cBhvr>
                                      <p:to>
                                        <p:strVal val="visible"/>
                                      </p:to>
                                    </p:set>
                                    <p:animEffect transition="in" filter="wipe(down)">
                                      <p:cBhvr>
                                        <p:cTn id="7" dur="250"/>
                                        <p:tgtEl>
                                          <p:spTgt spid="82"/>
                                        </p:tgtEl>
                                      </p:cBhvr>
                                    </p:animEffect>
                                  </p:childTnLst>
                                </p:cTn>
                              </p:par>
                              <p:par>
                                <p:cTn id="8" presetID="22" presetClass="exit" presetSubtype="1" fill="hold" nodeType="withEffect">
                                  <p:stCondLst>
                                    <p:cond delay="440"/>
                                  </p:stCondLst>
                                  <p:childTnLst>
                                    <p:animEffect transition="out" filter="wipe(up)">
                                      <p:cBhvr>
                                        <p:cTn id="9" dur="250"/>
                                        <p:tgtEl>
                                          <p:spTgt spid="82"/>
                                        </p:tgtEl>
                                      </p:cBhvr>
                                    </p:animEffect>
                                    <p:set>
                                      <p:cBhvr>
                                        <p:cTn id="10" dur="1" fill="hold">
                                          <p:stCondLst>
                                            <p:cond delay="249"/>
                                          </p:stCondLst>
                                        </p:cTn>
                                        <p:tgtEl>
                                          <p:spTgt spid="82"/>
                                        </p:tgtEl>
                                        <p:attrNameLst>
                                          <p:attrName>style.visibility</p:attrName>
                                        </p:attrNameLst>
                                      </p:cBhvr>
                                      <p:to>
                                        <p:strVal val="hidden"/>
                                      </p:to>
                                    </p:set>
                                  </p:childTnLst>
                                </p:cTn>
                              </p:par>
                              <p:par>
                                <p:cTn id="11" presetID="22" presetClass="entr" presetSubtype="4" fill="hold" nodeType="withEffect">
                                  <p:stCondLst>
                                    <p:cond delay="300"/>
                                  </p:stCondLst>
                                  <p:childTnLst>
                                    <p:set>
                                      <p:cBhvr>
                                        <p:cTn id="12" dur="1" fill="hold">
                                          <p:stCondLst>
                                            <p:cond delay="0"/>
                                          </p:stCondLst>
                                        </p:cTn>
                                        <p:tgtEl>
                                          <p:spTgt spid="84"/>
                                        </p:tgtEl>
                                        <p:attrNameLst>
                                          <p:attrName>style.visibility</p:attrName>
                                        </p:attrNameLst>
                                      </p:cBhvr>
                                      <p:to>
                                        <p:strVal val="visible"/>
                                      </p:to>
                                    </p:set>
                                    <p:animEffect transition="in" filter="wipe(down)">
                                      <p:cBhvr>
                                        <p:cTn id="13" dur="250"/>
                                        <p:tgtEl>
                                          <p:spTgt spid="84"/>
                                        </p:tgtEl>
                                      </p:cBhvr>
                                    </p:animEffect>
                                  </p:childTnLst>
                                </p:cTn>
                              </p:par>
                              <p:par>
                                <p:cTn id="14" presetID="22" presetClass="exit" presetSubtype="1" fill="hold" nodeType="withEffect">
                                  <p:stCondLst>
                                    <p:cond delay="550"/>
                                  </p:stCondLst>
                                  <p:childTnLst>
                                    <p:animEffect transition="out" filter="wipe(up)">
                                      <p:cBhvr>
                                        <p:cTn id="15" dur="250"/>
                                        <p:tgtEl>
                                          <p:spTgt spid="84"/>
                                        </p:tgtEl>
                                      </p:cBhvr>
                                    </p:animEffect>
                                    <p:set>
                                      <p:cBhvr>
                                        <p:cTn id="16" dur="1" fill="hold">
                                          <p:stCondLst>
                                            <p:cond delay="249"/>
                                          </p:stCondLst>
                                        </p:cTn>
                                        <p:tgtEl>
                                          <p:spTgt spid="84"/>
                                        </p:tgtEl>
                                        <p:attrNameLst>
                                          <p:attrName>style.visibility</p:attrName>
                                        </p:attrNameLst>
                                      </p:cBhvr>
                                      <p:to>
                                        <p:strVal val="hidden"/>
                                      </p:to>
                                    </p:set>
                                  </p:childTnLst>
                                </p:cTn>
                              </p:par>
                              <p:par>
                                <p:cTn id="17" presetID="22" presetClass="entr" presetSubtype="4" fill="hold" nodeType="withEffect">
                                  <p:stCondLst>
                                    <p:cond delay="500"/>
                                  </p:stCondLst>
                                  <p:childTnLst>
                                    <p:set>
                                      <p:cBhvr>
                                        <p:cTn id="18" dur="1" fill="hold">
                                          <p:stCondLst>
                                            <p:cond delay="0"/>
                                          </p:stCondLst>
                                        </p:cTn>
                                        <p:tgtEl>
                                          <p:spTgt spid="87"/>
                                        </p:tgtEl>
                                        <p:attrNameLst>
                                          <p:attrName>style.visibility</p:attrName>
                                        </p:attrNameLst>
                                      </p:cBhvr>
                                      <p:to>
                                        <p:strVal val="visible"/>
                                      </p:to>
                                    </p:set>
                                    <p:animEffect transition="in" filter="wipe(down)">
                                      <p:cBhvr>
                                        <p:cTn id="19" dur="250"/>
                                        <p:tgtEl>
                                          <p:spTgt spid="87"/>
                                        </p:tgtEl>
                                      </p:cBhvr>
                                    </p:animEffect>
                                  </p:childTnLst>
                                </p:cTn>
                              </p:par>
                              <p:par>
                                <p:cTn id="20" presetID="22" presetClass="exit" presetSubtype="1" fill="hold" nodeType="withEffect">
                                  <p:stCondLst>
                                    <p:cond delay="750"/>
                                  </p:stCondLst>
                                  <p:childTnLst>
                                    <p:animEffect transition="out" filter="wipe(up)">
                                      <p:cBhvr>
                                        <p:cTn id="21" dur="250"/>
                                        <p:tgtEl>
                                          <p:spTgt spid="87"/>
                                        </p:tgtEl>
                                      </p:cBhvr>
                                    </p:animEffect>
                                    <p:set>
                                      <p:cBhvr>
                                        <p:cTn id="22" dur="1" fill="hold">
                                          <p:stCondLst>
                                            <p:cond delay="249"/>
                                          </p:stCondLst>
                                        </p:cTn>
                                        <p:tgtEl>
                                          <p:spTgt spid="87"/>
                                        </p:tgtEl>
                                        <p:attrNameLst>
                                          <p:attrName>style.visibility</p:attrName>
                                        </p:attrNameLst>
                                      </p:cBhvr>
                                      <p:to>
                                        <p:strVal val="hidden"/>
                                      </p:to>
                                    </p:set>
                                  </p:childTnLst>
                                </p:cTn>
                              </p:par>
                              <p:par>
                                <p:cTn id="23" presetID="22" presetClass="entr" presetSubtype="4" fill="hold" nodeType="withEffect">
                                  <p:stCondLst>
                                    <p:cond delay="600"/>
                                  </p:stCondLst>
                                  <p:childTnLst>
                                    <p:set>
                                      <p:cBhvr>
                                        <p:cTn id="24" dur="1" fill="hold">
                                          <p:stCondLst>
                                            <p:cond delay="0"/>
                                          </p:stCondLst>
                                        </p:cTn>
                                        <p:tgtEl>
                                          <p:spTgt spid="83"/>
                                        </p:tgtEl>
                                        <p:attrNameLst>
                                          <p:attrName>style.visibility</p:attrName>
                                        </p:attrNameLst>
                                      </p:cBhvr>
                                      <p:to>
                                        <p:strVal val="visible"/>
                                      </p:to>
                                    </p:set>
                                    <p:animEffect transition="in" filter="wipe(down)">
                                      <p:cBhvr>
                                        <p:cTn id="25" dur="250"/>
                                        <p:tgtEl>
                                          <p:spTgt spid="83"/>
                                        </p:tgtEl>
                                      </p:cBhvr>
                                    </p:animEffect>
                                  </p:childTnLst>
                                </p:cTn>
                              </p:par>
                              <p:par>
                                <p:cTn id="26" presetID="22" presetClass="exit" presetSubtype="1" fill="hold" nodeType="withEffect">
                                  <p:stCondLst>
                                    <p:cond delay="850"/>
                                  </p:stCondLst>
                                  <p:childTnLst>
                                    <p:animEffect transition="out" filter="wipe(up)">
                                      <p:cBhvr>
                                        <p:cTn id="27" dur="250"/>
                                        <p:tgtEl>
                                          <p:spTgt spid="83"/>
                                        </p:tgtEl>
                                      </p:cBhvr>
                                    </p:animEffect>
                                    <p:set>
                                      <p:cBhvr>
                                        <p:cTn id="28" dur="1" fill="hold">
                                          <p:stCondLst>
                                            <p:cond delay="249"/>
                                          </p:stCondLst>
                                        </p:cTn>
                                        <p:tgtEl>
                                          <p:spTgt spid="83"/>
                                        </p:tgtEl>
                                        <p:attrNameLst>
                                          <p:attrName>style.visibility</p:attrName>
                                        </p:attrNameLst>
                                      </p:cBhvr>
                                      <p:to>
                                        <p:strVal val="hidden"/>
                                      </p:to>
                                    </p:set>
                                  </p:childTnLst>
                                </p:cTn>
                              </p:par>
                              <p:par>
                                <p:cTn id="29" presetID="22" presetClass="entr" presetSubtype="4" fill="hold" nodeType="withEffect">
                                  <p:stCondLst>
                                    <p:cond delay="1300"/>
                                  </p:stCondLst>
                                  <p:childTnLst>
                                    <p:set>
                                      <p:cBhvr>
                                        <p:cTn id="30" dur="1" fill="hold">
                                          <p:stCondLst>
                                            <p:cond delay="0"/>
                                          </p:stCondLst>
                                        </p:cTn>
                                        <p:tgtEl>
                                          <p:spTgt spid="85"/>
                                        </p:tgtEl>
                                        <p:attrNameLst>
                                          <p:attrName>style.visibility</p:attrName>
                                        </p:attrNameLst>
                                      </p:cBhvr>
                                      <p:to>
                                        <p:strVal val="visible"/>
                                      </p:to>
                                    </p:set>
                                    <p:animEffect transition="in" filter="wipe(down)">
                                      <p:cBhvr>
                                        <p:cTn id="31" dur="250"/>
                                        <p:tgtEl>
                                          <p:spTgt spid="85"/>
                                        </p:tgtEl>
                                      </p:cBhvr>
                                    </p:animEffect>
                                  </p:childTnLst>
                                </p:cTn>
                              </p:par>
                              <p:par>
                                <p:cTn id="32" presetID="22" presetClass="exit" presetSubtype="1" fill="hold" nodeType="withEffect">
                                  <p:stCondLst>
                                    <p:cond delay="1550"/>
                                  </p:stCondLst>
                                  <p:childTnLst>
                                    <p:animEffect transition="out" filter="wipe(up)">
                                      <p:cBhvr>
                                        <p:cTn id="33" dur="250"/>
                                        <p:tgtEl>
                                          <p:spTgt spid="85"/>
                                        </p:tgtEl>
                                      </p:cBhvr>
                                    </p:animEffect>
                                    <p:set>
                                      <p:cBhvr>
                                        <p:cTn id="34" dur="1" fill="hold">
                                          <p:stCondLst>
                                            <p:cond delay="249"/>
                                          </p:stCondLst>
                                        </p:cTn>
                                        <p:tgtEl>
                                          <p:spTgt spid="85"/>
                                        </p:tgtEl>
                                        <p:attrNameLst>
                                          <p:attrName>style.visibility</p:attrName>
                                        </p:attrNameLst>
                                      </p:cBhvr>
                                      <p:to>
                                        <p:strVal val="hidden"/>
                                      </p:to>
                                    </p:set>
                                  </p:childTnLst>
                                </p:cTn>
                              </p:par>
                              <p:par>
                                <p:cTn id="35" presetID="22" presetClass="entr" presetSubtype="4" fill="hold" nodeType="withEffect">
                                  <p:stCondLst>
                                    <p:cond delay="1200"/>
                                  </p:stCondLst>
                                  <p:childTnLst>
                                    <p:set>
                                      <p:cBhvr>
                                        <p:cTn id="36" dur="1" fill="hold">
                                          <p:stCondLst>
                                            <p:cond delay="0"/>
                                          </p:stCondLst>
                                        </p:cTn>
                                        <p:tgtEl>
                                          <p:spTgt spid="86"/>
                                        </p:tgtEl>
                                        <p:attrNameLst>
                                          <p:attrName>style.visibility</p:attrName>
                                        </p:attrNameLst>
                                      </p:cBhvr>
                                      <p:to>
                                        <p:strVal val="visible"/>
                                      </p:to>
                                    </p:set>
                                    <p:animEffect transition="in" filter="wipe(down)">
                                      <p:cBhvr>
                                        <p:cTn id="37" dur="250"/>
                                        <p:tgtEl>
                                          <p:spTgt spid="86"/>
                                        </p:tgtEl>
                                      </p:cBhvr>
                                    </p:animEffect>
                                  </p:childTnLst>
                                </p:cTn>
                              </p:par>
                              <p:par>
                                <p:cTn id="38" presetID="22" presetClass="exit" presetSubtype="1" fill="hold" nodeType="withEffect">
                                  <p:stCondLst>
                                    <p:cond delay="1450"/>
                                  </p:stCondLst>
                                  <p:childTnLst>
                                    <p:animEffect transition="out" filter="wipe(up)">
                                      <p:cBhvr>
                                        <p:cTn id="39" dur="250"/>
                                        <p:tgtEl>
                                          <p:spTgt spid="86"/>
                                        </p:tgtEl>
                                      </p:cBhvr>
                                    </p:animEffect>
                                    <p:set>
                                      <p:cBhvr>
                                        <p:cTn id="40" dur="1" fill="hold">
                                          <p:stCondLst>
                                            <p:cond delay="249"/>
                                          </p:stCondLst>
                                        </p:cTn>
                                        <p:tgtEl>
                                          <p:spTgt spid="86"/>
                                        </p:tgtEl>
                                        <p:attrNameLst>
                                          <p:attrName>style.visibility</p:attrName>
                                        </p:attrNameLst>
                                      </p:cBhvr>
                                      <p:to>
                                        <p:strVal val="hidden"/>
                                      </p:to>
                                    </p:set>
                                  </p:childTnLst>
                                </p:cTn>
                              </p:par>
                              <p:par>
                                <p:cTn id="41" presetID="22" presetClass="entr" presetSubtype="4" fill="hold" nodeType="withEffect">
                                  <p:stCondLst>
                                    <p:cond delay="750"/>
                                  </p:stCondLst>
                                  <p:childTnLst>
                                    <p:set>
                                      <p:cBhvr>
                                        <p:cTn id="42" dur="1" fill="hold">
                                          <p:stCondLst>
                                            <p:cond delay="0"/>
                                          </p:stCondLst>
                                        </p:cTn>
                                        <p:tgtEl>
                                          <p:spTgt spid="88"/>
                                        </p:tgtEl>
                                        <p:attrNameLst>
                                          <p:attrName>style.visibility</p:attrName>
                                        </p:attrNameLst>
                                      </p:cBhvr>
                                      <p:to>
                                        <p:strVal val="visible"/>
                                      </p:to>
                                    </p:set>
                                    <p:animEffect transition="in" filter="wipe(down)">
                                      <p:cBhvr>
                                        <p:cTn id="43" dur="250"/>
                                        <p:tgtEl>
                                          <p:spTgt spid="88"/>
                                        </p:tgtEl>
                                      </p:cBhvr>
                                    </p:animEffect>
                                  </p:childTnLst>
                                </p:cTn>
                              </p:par>
                              <p:par>
                                <p:cTn id="44" presetID="22" presetClass="exit" presetSubtype="1" fill="hold" nodeType="withEffect">
                                  <p:stCondLst>
                                    <p:cond delay="1000"/>
                                  </p:stCondLst>
                                  <p:childTnLst>
                                    <p:animEffect transition="out" filter="wipe(up)">
                                      <p:cBhvr>
                                        <p:cTn id="45" dur="250"/>
                                        <p:tgtEl>
                                          <p:spTgt spid="88"/>
                                        </p:tgtEl>
                                      </p:cBhvr>
                                    </p:animEffect>
                                    <p:set>
                                      <p:cBhvr>
                                        <p:cTn id="46" dur="1" fill="hold">
                                          <p:stCondLst>
                                            <p:cond delay="249"/>
                                          </p:stCondLst>
                                        </p:cTn>
                                        <p:tgtEl>
                                          <p:spTgt spid="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69" name="Picture 3" descr="D:\TDDOWNLOAD\win8风格图标\PNG\Communications\Blue\MB_0018_note1.png"/>
          <p:cNvPicPr>
            <a:picLocks noChangeAspect="1" noChangeArrowheads="1"/>
          </p:cNvPicPr>
          <p:nvPr/>
        </p:nvPicPr>
        <p:blipFill>
          <a:blip r:embed="rId2" cstate="print"/>
          <a:srcRect/>
          <a:stretch>
            <a:fillRect/>
          </a:stretch>
        </p:blipFill>
        <p:spPr bwMode="auto">
          <a:xfrm>
            <a:off x="107950" y="2139950"/>
            <a:ext cx="2438400" cy="2438400"/>
          </a:xfrm>
          <a:prstGeom prst="rect">
            <a:avLst/>
          </a:prstGeom>
          <a:noFill/>
          <a:ln w="9525">
            <a:noFill/>
            <a:miter lim="800000"/>
            <a:headEnd/>
            <a:tailEnd/>
          </a:ln>
        </p:spPr>
      </p:pic>
      <p:sp>
        <p:nvSpPr>
          <p:cNvPr id="82" name="矩形 81"/>
          <p:cNvSpPr/>
          <p:nvPr/>
        </p:nvSpPr>
        <p:spPr>
          <a:xfrm>
            <a:off x="5348288" y="4637088"/>
            <a:ext cx="258762"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83" name="矩形 82"/>
          <p:cNvSpPr/>
          <p:nvPr/>
        </p:nvSpPr>
        <p:spPr>
          <a:xfrm>
            <a:off x="5584825" y="4637088"/>
            <a:ext cx="250825"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84" name="矩形 83"/>
          <p:cNvSpPr/>
          <p:nvPr/>
        </p:nvSpPr>
        <p:spPr>
          <a:xfrm>
            <a:off x="5816600" y="4637088"/>
            <a:ext cx="252413"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85" name="矩形 84"/>
          <p:cNvSpPr/>
          <p:nvPr/>
        </p:nvSpPr>
        <p:spPr>
          <a:xfrm>
            <a:off x="6049963" y="4637088"/>
            <a:ext cx="252412"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86" name="矩形 85"/>
          <p:cNvSpPr/>
          <p:nvPr/>
        </p:nvSpPr>
        <p:spPr>
          <a:xfrm>
            <a:off x="6302375" y="4637088"/>
            <a:ext cx="250825"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87" name="矩形 86"/>
          <p:cNvSpPr/>
          <p:nvPr/>
        </p:nvSpPr>
        <p:spPr>
          <a:xfrm>
            <a:off x="6516688" y="4637088"/>
            <a:ext cx="252412"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88" name="矩形 87"/>
          <p:cNvSpPr/>
          <p:nvPr/>
        </p:nvSpPr>
        <p:spPr>
          <a:xfrm>
            <a:off x="6765925" y="4637088"/>
            <a:ext cx="252413"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211991" name="矩形 74"/>
          <p:cNvSpPr>
            <a:spLocks noChangeArrowheads="1"/>
          </p:cNvSpPr>
          <p:nvPr/>
        </p:nvSpPr>
        <p:spPr bwMode="auto">
          <a:xfrm>
            <a:off x="2143125" y="2357438"/>
            <a:ext cx="415925" cy="369887"/>
          </a:xfrm>
          <a:prstGeom prst="rect">
            <a:avLst/>
          </a:prstGeom>
          <a:noFill/>
          <a:ln w="9525">
            <a:noFill/>
            <a:miter lim="800000"/>
            <a:headEnd/>
            <a:tailEnd/>
          </a:ln>
        </p:spPr>
        <p:txBody>
          <a:bodyPr wrap="none">
            <a:spAutoFit/>
          </a:bodyPr>
          <a:lstStyle/>
          <a:p>
            <a:r>
              <a:rPr lang="zh-CN" altLang="en-US">
                <a:solidFill>
                  <a:srgbClr val="04AEDA"/>
                </a:solidFill>
                <a:latin typeface="Calibri" pitchFamily="34" charset="0"/>
              </a:rPr>
              <a:t>？</a:t>
            </a:r>
            <a:endParaRPr lang="zh-CN" altLang="en-US">
              <a:latin typeface="Calibri" pitchFamily="34" charset="0"/>
            </a:endParaRPr>
          </a:p>
        </p:txBody>
      </p:sp>
      <p:cxnSp>
        <p:nvCxnSpPr>
          <p:cNvPr id="77" name="直接连接符 76"/>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211993"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222221" name="Rectangle 13"/>
          <p:cNvSpPr>
            <a:spLocks noChangeArrowheads="1"/>
          </p:cNvSpPr>
          <p:nvPr/>
        </p:nvSpPr>
        <p:spPr bwMode="auto">
          <a:xfrm>
            <a:off x="3348038" y="2066925"/>
            <a:ext cx="184150" cy="91598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en-US" altLang="zh-CN" b="1"/>
              <a:t/>
            </a:r>
            <a:br>
              <a:rPr lang="en-US" altLang="zh-CN" b="1"/>
            </a:br>
            <a:r>
              <a:rPr lang="en-US" altLang="zh-CN" b="1"/>
              <a:t/>
            </a:r>
            <a:br>
              <a:rPr lang="en-US" altLang="zh-CN" b="1"/>
            </a:br>
            <a:endParaRPr lang="en-US" altLang="zh-CN" b="1"/>
          </a:p>
        </p:txBody>
      </p:sp>
      <p:sp>
        <p:nvSpPr>
          <p:cNvPr id="222222" name="Rectangle 14"/>
          <p:cNvSpPr>
            <a:spLocks noChangeArrowheads="1"/>
          </p:cNvSpPr>
          <p:nvPr/>
        </p:nvSpPr>
        <p:spPr bwMode="auto">
          <a:xfrm>
            <a:off x="395288" y="171450"/>
            <a:ext cx="184150" cy="82232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en-US" altLang="zh-CN" sz="2400" b="1"/>
              <a:t/>
            </a:r>
            <a:br>
              <a:rPr lang="en-US" altLang="zh-CN" sz="2400" b="1"/>
            </a:br>
            <a:endParaRPr lang="en-US" altLang="zh-CN" sz="2400" b="1"/>
          </a:p>
        </p:txBody>
      </p:sp>
      <p:sp>
        <p:nvSpPr>
          <p:cNvPr id="222223" name="Rectangle 15"/>
          <p:cNvSpPr>
            <a:spLocks noChangeArrowheads="1"/>
          </p:cNvSpPr>
          <p:nvPr/>
        </p:nvSpPr>
        <p:spPr bwMode="auto">
          <a:xfrm>
            <a:off x="900113" y="3003550"/>
            <a:ext cx="695325" cy="7016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zh-CN" altLang="en-US" sz="2000" b="1" dirty="0">
                <a:solidFill>
                  <a:srgbClr val="000066"/>
                </a:solidFill>
                <a:latin typeface="微软雅黑" pitchFamily="34" charset="-122"/>
                <a:ea typeface="微软雅黑" pitchFamily="34" charset="-122"/>
              </a:rPr>
              <a:t>总结</a:t>
            </a:r>
          </a:p>
          <a:p>
            <a:pPr>
              <a:defRPr/>
            </a:pPr>
            <a:r>
              <a:rPr lang="zh-CN" altLang="en-US" sz="2000" b="1" dirty="0">
                <a:solidFill>
                  <a:srgbClr val="000066"/>
                </a:solidFill>
                <a:latin typeface="微软雅黑" pitchFamily="34" charset="-122"/>
                <a:ea typeface="微软雅黑" pitchFamily="34" charset="-122"/>
              </a:rPr>
              <a:t>思考</a:t>
            </a:r>
          </a:p>
        </p:txBody>
      </p:sp>
      <p:cxnSp>
        <p:nvCxnSpPr>
          <p:cNvPr id="4" name="直接连接符 44"/>
          <p:cNvCxnSpPr/>
          <p:nvPr/>
        </p:nvCxnSpPr>
        <p:spPr>
          <a:xfrm>
            <a:off x="2843213" y="1419225"/>
            <a:ext cx="6049962"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2" name="直接连接符 44"/>
          <p:cNvCxnSpPr/>
          <p:nvPr/>
        </p:nvCxnSpPr>
        <p:spPr>
          <a:xfrm>
            <a:off x="2843213" y="1708150"/>
            <a:ext cx="5976937"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3" name="直接连接符 44"/>
          <p:cNvCxnSpPr/>
          <p:nvPr/>
        </p:nvCxnSpPr>
        <p:spPr>
          <a:xfrm>
            <a:off x="2843213" y="2427288"/>
            <a:ext cx="5905500"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5" name="直接连接符 44"/>
          <p:cNvCxnSpPr/>
          <p:nvPr/>
        </p:nvCxnSpPr>
        <p:spPr>
          <a:xfrm>
            <a:off x="2843213" y="3148013"/>
            <a:ext cx="597852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6" name="直接连接符 44"/>
          <p:cNvCxnSpPr/>
          <p:nvPr/>
        </p:nvCxnSpPr>
        <p:spPr>
          <a:xfrm>
            <a:off x="2843213" y="2066925"/>
            <a:ext cx="5976937"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44"/>
          <p:cNvCxnSpPr/>
          <p:nvPr/>
        </p:nvCxnSpPr>
        <p:spPr>
          <a:xfrm>
            <a:off x="2843213" y="2787650"/>
            <a:ext cx="5976937"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9" name="直接连接符 44"/>
          <p:cNvCxnSpPr/>
          <p:nvPr/>
        </p:nvCxnSpPr>
        <p:spPr>
          <a:xfrm>
            <a:off x="2843213" y="3867150"/>
            <a:ext cx="5976937"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222233" name="Rectangle 25"/>
          <p:cNvSpPr>
            <a:spLocks noChangeArrowheads="1"/>
          </p:cNvSpPr>
          <p:nvPr/>
        </p:nvSpPr>
        <p:spPr bwMode="auto">
          <a:xfrm>
            <a:off x="179388" y="98425"/>
            <a:ext cx="2484437" cy="396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2000" b="1" dirty="0">
                <a:latin typeface="微软雅黑" pitchFamily="34" charset="-122"/>
                <a:ea typeface="微软雅黑" pitchFamily="34" charset="-122"/>
              </a:rPr>
              <a:t>本章</a:t>
            </a: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总结与思考</a:t>
            </a:r>
            <a:r>
              <a:rPr lang="en-US" altLang="zh-CN" sz="2000" b="1" dirty="0">
                <a:latin typeface="微软雅黑" pitchFamily="34" charset="-122"/>
                <a:ea typeface="微软雅黑" pitchFamily="34" charset="-122"/>
              </a:rPr>
              <a:t>】</a:t>
            </a:r>
            <a:endParaRPr lang="zh-CN" altLang="en-US" sz="2000" b="1" dirty="0">
              <a:latin typeface="微软雅黑" pitchFamily="34" charset="-122"/>
              <a:ea typeface="微软雅黑" pitchFamily="34" charset="-122"/>
            </a:endParaRPr>
          </a:p>
        </p:txBody>
      </p:sp>
      <p:sp>
        <p:nvSpPr>
          <p:cNvPr id="212006" name="AutoShape 26"/>
          <p:cNvSpPr>
            <a:spLocks noChangeArrowheads="1"/>
          </p:cNvSpPr>
          <p:nvPr/>
        </p:nvSpPr>
        <p:spPr bwMode="auto">
          <a:xfrm>
            <a:off x="1979613" y="1058863"/>
            <a:ext cx="720725" cy="647700"/>
          </a:xfrm>
          <a:prstGeom prst="foldedCorner">
            <a:avLst>
              <a:gd name="adj" fmla="val 12500"/>
            </a:avLst>
          </a:prstGeom>
          <a:solidFill>
            <a:srgbClr val="04AEDA"/>
          </a:solidFill>
          <a:ln w="9525">
            <a:noFill/>
            <a:round/>
            <a:headEnd/>
            <a:tailEnd/>
          </a:ln>
          <a:effectLst>
            <a:prstShdw prst="shdw17" dist="17961" dir="2700000">
              <a:srgbClr val="026883"/>
            </a:prstShdw>
          </a:effectLst>
        </p:spPr>
        <p:txBody>
          <a:bodyPr wrap="none" anchor="ctr"/>
          <a:lstStyle/>
          <a:p>
            <a:pPr algn="ctr"/>
            <a:r>
              <a:rPr lang="en-US" altLang="zh-CN">
                <a:solidFill>
                  <a:schemeClr val="bg1"/>
                </a:solidFill>
              </a:rPr>
              <a:t>3</a:t>
            </a:r>
          </a:p>
        </p:txBody>
      </p:sp>
      <p:sp>
        <p:nvSpPr>
          <p:cNvPr id="222235" name="Rectangle 27"/>
          <p:cNvSpPr>
            <a:spLocks noChangeArrowheads="1"/>
          </p:cNvSpPr>
          <p:nvPr/>
        </p:nvSpPr>
        <p:spPr bwMode="auto">
          <a:xfrm>
            <a:off x="2843808" y="1003926"/>
            <a:ext cx="6048375" cy="2924006"/>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ts val="2800"/>
              </a:lnSpc>
              <a:defRPr/>
            </a:pPr>
            <a:r>
              <a:rPr lang="zh-CN" altLang="en-US" sz="1600" b="1" dirty="0" smtClean="0">
                <a:latin typeface="微软雅黑" pitchFamily="34" charset="-122"/>
                <a:ea typeface="微软雅黑" pitchFamily="34" charset="-122"/>
              </a:rPr>
              <a:t>这一时</a:t>
            </a:r>
            <a:r>
              <a:rPr lang="zh-CN" altLang="en-US" sz="1600" b="1" dirty="0">
                <a:latin typeface="微软雅黑" pitchFamily="34" charset="-122"/>
                <a:ea typeface="微软雅黑" pitchFamily="34" charset="-122"/>
              </a:rPr>
              <a:t>期的中西交</a:t>
            </a:r>
            <a:r>
              <a:rPr lang="zh-CN" altLang="en-US" sz="1600" b="1" dirty="0" smtClean="0">
                <a:latin typeface="微软雅黑" pitchFamily="34" charset="-122"/>
                <a:ea typeface="微软雅黑" pitchFamily="34" charset="-122"/>
              </a:rPr>
              <a:t>往虽然是</a:t>
            </a:r>
            <a:r>
              <a:rPr lang="zh-CN" altLang="en-US" sz="1600" b="1" dirty="0">
                <a:latin typeface="微软雅黑" pitchFamily="34" charset="-122"/>
                <a:ea typeface="微软雅黑" pitchFamily="34" charset="-122"/>
              </a:rPr>
              <a:t>伴随欧洲征服世界的进</a:t>
            </a:r>
            <a:r>
              <a:rPr lang="zh-CN" altLang="en-US" sz="1600" b="1" dirty="0" smtClean="0">
                <a:latin typeface="微软雅黑" pitchFamily="34" charset="-122"/>
                <a:ea typeface="微软雅黑" pitchFamily="34" charset="-122"/>
              </a:rPr>
              <a:t>程展开的，</a:t>
            </a:r>
            <a:r>
              <a:rPr lang="zh-CN" altLang="en-US" sz="1600" b="1" dirty="0">
                <a:latin typeface="微软雅黑" pitchFamily="34" charset="-122"/>
                <a:ea typeface="微软雅黑" pitchFamily="34" charset="-122"/>
              </a:rPr>
              <a:t>但</a:t>
            </a:r>
            <a:r>
              <a:rPr lang="zh-CN" altLang="en-US" sz="1600" b="1" dirty="0" smtClean="0">
                <a:latin typeface="微软雅黑" pitchFamily="34" charset="-122"/>
                <a:ea typeface="微软雅黑" pitchFamily="34" charset="-122"/>
              </a:rPr>
              <a:t>中西之间</a:t>
            </a:r>
            <a:r>
              <a:rPr lang="zh-CN" altLang="en-US" sz="1600" b="1" dirty="0">
                <a:latin typeface="微软雅黑" pitchFamily="34" charset="-122"/>
                <a:ea typeface="微软雅黑" pitchFamily="34" charset="-122"/>
              </a:rPr>
              <a:t>基</a:t>
            </a:r>
            <a:r>
              <a:rPr lang="zh-CN" altLang="en-US" sz="1600" b="1" dirty="0" smtClean="0">
                <a:latin typeface="微软雅黑" pitchFamily="34" charset="-122"/>
                <a:ea typeface="微软雅黑" pitchFamily="34" charset="-122"/>
              </a:rPr>
              <a:t>本上是</a:t>
            </a:r>
            <a:r>
              <a:rPr lang="zh-CN" altLang="en-US" sz="1600" b="1" dirty="0">
                <a:latin typeface="微软雅黑" pitchFamily="34" charset="-122"/>
                <a:ea typeface="微软雅黑" pitchFamily="34" charset="-122"/>
              </a:rPr>
              <a:t>在相对平等的基础上交</a:t>
            </a:r>
            <a:r>
              <a:rPr lang="zh-CN" altLang="en-US" sz="1600" b="1" dirty="0" smtClean="0">
                <a:latin typeface="微软雅黑" pitchFamily="34" charset="-122"/>
                <a:ea typeface="微软雅黑" pitchFamily="34" charset="-122"/>
              </a:rPr>
              <a:t>往的，尚没</a:t>
            </a:r>
            <a:r>
              <a:rPr lang="zh-CN" altLang="en-US" sz="1600" b="1" dirty="0">
                <a:latin typeface="微软雅黑" pitchFamily="34" charset="-122"/>
                <a:ea typeface="微软雅黑" pitchFamily="34" charset="-122"/>
              </a:rPr>
              <a:t>有牵扯主权与政治利</a:t>
            </a:r>
            <a:r>
              <a:rPr lang="zh-CN" altLang="en-US" sz="1600" b="1" dirty="0" smtClean="0">
                <a:latin typeface="微软雅黑" pitchFamily="34" charset="-122"/>
                <a:ea typeface="微软雅黑" pitchFamily="34" charset="-122"/>
              </a:rPr>
              <a:t>益。</a:t>
            </a:r>
            <a:r>
              <a:rPr lang="zh-CN" altLang="en-US" sz="1600" b="1" dirty="0">
                <a:latin typeface="微软雅黑" pitchFamily="34" charset="-122"/>
                <a:ea typeface="微软雅黑" pitchFamily="34" charset="-122"/>
              </a:rPr>
              <a:t>欧洲的商船和战</a:t>
            </a:r>
            <a:r>
              <a:rPr lang="zh-CN" altLang="en-US" sz="1600" b="1" dirty="0" smtClean="0">
                <a:latin typeface="微软雅黑" pitchFamily="34" charset="-122"/>
                <a:ea typeface="微软雅黑" pitchFamily="34" charset="-122"/>
              </a:rPr>
              <a:t>舰也</a:t>
            </a:r>
            <a:r>
              <a:rPr lang="zh-CN" altLang="en-US" sz="1600" b="1" dirty="0">
                <a:latin typeface="微软雅黑" pitchFamily="34" charset="-122"/>
                <a:ea typeface="微软雅黑" pitchFamily="34" charset="-122"/>
              </a:rPr>
              <a:t>到了中国海岸</a:t>
            </a:r>
            <a:r>
              <a:rPr lang="zh-CN" altLang="en-US" sz="1600" b="1" dirty="0" smtClean="0">
                <a:latin typeface="微软雅黑" pitchFamily="34" charset="-122"/>
                <a:ea typeface="微软雅黑" pitchFamily="34" charset="-122"/>
              </a:rPr>
              <a:t>，但因未</a:t>
            </a:r>
            <a:r>
              <a:rPr lang="zh-CN" altLang="en-US" sz="1600" b="1" dirty="0">
                <a:latin typeface="微软雅黑" pitchFamily="34" charset="-122"/>
                <a:ea typeface="微软雅黑" pitchFamily="34" charset="-122"/>
              </a:rPr>
              <a:t>知中国虚</a:t>
            </a:r>
            <a:r>
              <a:rPr lang="zh-CN" altLang="en-US" sz="1600" b="1" dirty="0" smtClean="0">
                <a:latin typeface="微软雅黑" pitchFamily="34" charset="-122"/>
                <a:ea typeface="微软雅黑" pitchFamily="34" charset="-122"/>
              </a:rPr>
              <a:t>实，西</a:t>
            </a:r>
            <a:r>
              <a:rPr lang="zh-CN" altLang="en-US" sz="1600" b="1" dirty="0">
                <a:latin typeface="微软雅黑" pitchFamily="34" charset="-122"/>
                <a:ea typeface="微软雅黑" pitchFamily="34" charset="-122"/>
              </a:rPr>
              <a:t>方战舰</a:t>
            </a:r>
            <a:r>
              <a:rPr lang="zh-CN" altLang="en-US" sz="1600" b="1" dirty="0" smtClean="0">
                <a:latin typeface="微软雅黑" pitchFamily="34" charset="-122"/>
                <a:ea typeface="微软雅黑" pitchFamily="34" charset="-122"/>
              </a:rPr>
              <a:t>不尚敢</a:t>
            </a:r>
            <a:r>
              <a:rPr lang="zh-CN" altLang="en-US" sz="1600" b="1" dirty="0">
                <a:latin typeface="微软雅黑" pitchFamily="34" charset="-122"/>
                <a:ea typeface="微软雅黑" pitchFamily="34" charset="-122"/>
              </a:rPr>
              <a:t>贸然侵扰中</a:t>
            </a:r>
            <a:r>
              <a:rPr lang="zh-CN" altLang="en-US" sz="1600" b="1" dirty="0" smtClean="0">
                <a:latin typeface="微软雅黑" pitchFamily="34" charset="-122"/>
                <a:ea typeface="微软雅黑" pitchFamily="34" charset="-122"/>
              </a:rPr>
              <a:t>国。虽然欧</a:t>
            </a:r>
            <a:r>
              <a:rPr lang="zh-CN" altLang="en-US" sz="1600" b="1" dirty="0">
                <a:latin typeface="微软雅黑" pitchFamily="34" charset="-122"/>
                <a:ea typeface="微软雅黑" pitchFamily="34" charset="-122"/>
              </a:rPr>
              <a:t>洲</a:t>
            </a:r>
            <a:r>
              <a:rPr lang="zh-CN" altLang="en-US" sz="1600" b="1" dirty="0" smtClean="0">
                <a:latin typeface="微软雅黑" pitchFamily="34" charset="-122"/>
                <a:ea typeface="微软雅黑" pitchFamily="34" charset="-122"/>
              </a:rPr>
              <a:t>人希</a:t>
            </a:r>
            <a:r>
              <a:rPr lang="zh-CN" altLang="en-US" sz="1600" b="1" dirty="0">
                <a:latin typeface="微软雅黑" pitchFamily="34" charset="-122"/>
                <a:ea typeface="微软雅黑" pitchFamily="34" charset="-122"/>
              </a:rPr>
              <a:t>望和平地与中国开展贸易，并屡屡派遣使团想要争取更多的贸易利益，但基本</a:t>
            </a:r>
            <a:r>
              <a:rPr lang="zh-CN" altLang="en-US" sz="1600" b="1" dirty="0" smtClean="0">
                <a:latin typeface="微软雅黑" pitchFamily="34" charset="-122"/>
                <a:ea typeface="微软雅黑" pitchFamily="34" charset="-122"/>
              </a:rPr>
              <a:t>上一</a:t>
            </a:r>
            <a:r>
              <a:rPr lang="zh-CN" altLang="en-US" sz="1600" b="1" dirty="0">
                <a:latin typeface="微软雅黑" pitchFamily="34" charset="-122"/>
                <a:ea typeface="微软雅黑" pitchFamily="34" charset="-122"/>
              </a:rPr>
              <a:t>事无成</a:t>
            </a:r>
            <a:r>
              <a:rPr lang="zh-CN" altLang="en-US" sz="1600" b="1" dirty="0" smtClean="0">
                <a:latin typeface="微软雅黑" pitchFamily="34" charset="-122"/>
                <a:ea typeface="微软雅黑" pitchFamily="34" charset="-122"/>
              </a:rPr>
              <a:t>。因为此时的中</a:t>
            </a:r>
            <a:r>
              <a:rPr lang="zh-CN" altLang="en-US" sz="1600" b="1" dirty="0">
                <a:latin typeface="微软雅黑" pitchFamily="34" charset="-122"/>
                <a:ea typeface="微软雅黑" pitchFamily="34" charset="-122"/>
              </a:rPr>
              <a:t>国人对远洋外夷明显缺乏兴趣，只</a:t>
            </a:r>
            <a:r>
              <a:rPr lang="zh-CN" altLang="en-US" sz="1600" b="1" dirty="0" smtClean="0">
                <a:latin typeface="微软雅黑" pitchFamily="34" charset="-122"/>
                <a:ea typeface="微软雅黑" pitchFamily="34" charset="-122"/>
              </a:rPr>
              <a:t>是怀着恩赐的心态据守着自</a:t>
            </a:r>
            <a:r>
              <a:rPr lang="zh-CN" altLang="en-US" sz="1600" b="1" dirty="0">
                <a:latin typeface="微软雅黑" pitchFamily="34" charset="-122"/>
                <a:ea typeface="微软雅黑" pitchFamily="34" charset="-122"/>
              </a:rPr>
              <a:t>己的海岸和几个港</a:t>
            </a:r>
            <a:r>
              <a:rPr lang="zh-CN" altLang="en-US" sz="1600" b="1" dirty="0" smtClean="0">
                <a:latin typeface="微软雅黑" pitchFamily="34" charset="-122"/>
                <a:ea typeface="微软雅黑" pitchFamily="34" charset="-122"/>
              </a:rPr>
              <a:t>口，与</a:t>
            </a:r>
            <a:r>
              <a:rPr lang="zh-CN" altLang="en-US" sz="1600" b="1" dirty="0">
                <a:latin typeface="微软雅黑" pitchFamily="34" charset="-122"/>
                <a:ea typeface="微软雅黑" pitchFamily="34" charset="-122"/>
              </a:rPr>
              <a:t>欧洲商人和各朝贡国商人进</a:t>
            </a:r>
            <a:r>
              <a:rPr lang="zh-CN" altLang="en-US" sz="1600" b="1" dirty="0" smtClean="0">
                <a:latin typeface="微软雅黑" pitchFamily="34" charset="-122"/>
                <a:ea typeface="微软雅黑" pitchFamily="34" charset="-122"/>
              </a:rPr>
              <a:t>行 一年</a:t>
            </a:r>
            <a:r>
              <a:rPr lang="zh-CN" altLang="en-US" sz="1600" b="1" dirty="0">
                <a:latin typeface="微软雅黑" pitchFamily="34" charset="-122"/>
                <a:ea typeface="微软雅黑" pitchFamily="34" charset="-122"/>
              </a:rPr>
              <a:t>一度的贸</a:t>
            </a:r>
            <a:r>
              <a:rPr lang="zh-CN" altLang="en-US" sz="1600" b="1" dirty="0" smtClean="0">
                <a:latin typeface="微软雅黑" pitchFamily="34" charset="-122"/>
                <a:ea typeface="微软雅黑" pitchFamily="34" charset="-122"/>
              </a:rPr>
              <a:t>易。</a:t>
            </a:r>
            <a:endParaRPr lang="zh-CN" altLang="en-US" sz="1600" b="1" dirty="0">
              <a:latin typeface="微软雅黑" pitchFamily="34" charset="-122"/>
              <a:ea typeface="微软雅黑" pitchFamily="34" charset="-122"/>
            </a:endParaRPr>
          </a:p>
        </p:txBody>
      </p:sp>
      <p:cxnSp>
        <p:nvCxnSpPr>
          <p:cNvPr id="10" name="直接连接符 44"/>
          <p:cNvCxnSpPr/>
          <p:nvPr/>
        </p:nvCxnSpPr>
        <p:spPr>
          <a:xfrm>
            <a:off x="2843213" y="3508375"/>
            <a:ext cx="597852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00"/>
                                  </p:stCondLst>
                                  <p:childTnLst>
                                    <p:set>
                                      <p:cBhvr>
                                        <p:cTn id="6" dur="1" fill="hold">
                                          <p:stCondLst>
                                            <p:cond delay="0"/>
                                          </p:stCondLst>
                                        </p:cTn>
                                        <p:tgtEl>
                                          <p:spTgt spid="82"/>
                                        </p:tgtEl>
                                        <p:attrNameLst>
                                          <p:attrName>style.visibility</p:attrName>
                                        </p:attrNameLst>
                                      </p:cBhvr>
                                      <p:to>
                                        <p:strVal val="visible"/>
                                      </p:to>
                                    </p:set>
                                    <p:animEffect transition="in" filter="wipe(down)">
                                      <p:cBhvr>
                                        <p:cTn id="7" dur="250"/>
                                        <p:tgtEl>
                                          <p:spTgt spid="82"/>
                                        </p:tgtEl>
                                      </p:cBhvr>
                                    </p:animEffect>
                                  </p:childTnLst>
                                </p:cTn>
                              </p:par>
                              <p:par>
                                <p:cTn id="8" presetID="22" presetClass="exit" presetSubtype="1" fill="hold" nodeType="withEffect">
                                  <p:stCondLst>
                                    <p:cond delay="440"/>
                                  </p:stCondLst>
                                  <p:childTnLst>
                                    <p:animEffect transition="out" filter="wipe(up)">
                                      <p:cBhvr>
                                        <p:cTn id="9" dur="250"/>
                                        <p:tgtEl>
                                          <p:spTgt spid="82"/>
                                        </p:tgtEl>
                                      </p:cBhvr>
                                    </p:animEffect>
                                    <p:set>
                                      <p:cBhvr>
                                        <p:cTn id="10" dur="1" fill="hold">
                                          <p:stCondLst>
                                            <p:cond delay="249"/>
                                          </p:stCondLst>
                                        </p:cTn>
                                        <p:tgtEl>
                                          <p:spTgt spid="82"/>
                                        </p:tgtEl>
                                        <p:attrNameLst>
                                          <p:attrName>style.visibility</p:attrName>
                                        </p:attrNameLst>
                                      </p:cBhvr>
                                      <p:to>
                                        <p:strVal val="hidden"/>
                                      </p:to>
                                    </p:set>
                                  </p:childTnLst>
                                </p:cTn>
                              </p:par>
                              <p:par>
                                <p:cTn id="11" presetID="22" presetClass="entr" presetSubtype="4" fill="hold" nodeType="withEffect">
                                  <p:stCondLst>
                                    <p:cond delay="300"/>
                                  </p:stCondLst>
                                  <p:childTnLst>
                                    <p:set>
                                      <p:cBhvr>
                                        <p:cTn id="12" dur="1" fill="hold">
                                          <p:stCondLst>
                                            <p:cond delay="0"/>
                                          </p:stCondLst>
                                        </p:cTn>
                                        <p:tgtEl>
                                          <p:spTgt spid="84"/>
                                        </p:tgtEl>
                                        <p:attrNameLst>
                                          <p:attrName>style.visibility</p:attrName>
                                        </p:attrNameLst>
                                      </p:cBhvr>
                                      <p:to>
                                        <p:strVal val="visible"/>
                                      </p:to>
                                    </p:set>
                                    <p:animEffect transition="in" filter="wipe(down)">
                                      <p:cBhvr>
                                        <p:cTn id="13" dur="250"/>
                                        <p:tgtEl>
                                          <p:spTgt spid="84"/>
                                        </p:tgtEl>
                                      </p:cBhvr>
                                    </p:animEffect>
                                  </p:childTnLst>
                                </p:cTn>
                              </p:par>
                              <p:par>
                                <p:cTn id="14" presetID="22" presetClass="exit" presetSubtype="1" fill="hold" nodeType="withEffect">
                                  <p:stCondLst>
                                    <p:cond delay="550"/>
                                  </p:stCondLst>
                                  <p:childTnLst>
                                    <p:animEffect transition="out" filter="wipe(up)">
                                      <p:cBhvr>
                                        <p:cTn id="15" dur="250"/>
                                        <p:tgtEl>
                                          <p:spTgt spid="84"/>
                                        </p:tgtEl>
                                      </p:cBhvr>
                                    </p:animEffect>
                                    <p:set>
                                      <p:cBhvr>
                                        <p:cTn id="16" dur="1" fill="hold">
                                          <p:stCondLst>
                                            <p:cond delay="249"/>
                                          </p:stCondLst>
                                        </p:cTn>
                                        <p:tgtEl>
                                          <p:spTgt spid="84"/>
                                        </p:tgtEl>
                                        <p:attrNameLst>
                                          <p:attrName>style.visibility</p:attrName>
                                        </p:attrNameLst>
                                      </p:cBhvr>
                                      <p:to>
                                        <p:strVal val="hidden"/>
                                      </p:to>
                                    </p:set>
                                  </p:childTnLst>
                                </p:cTn>
                              </p:par>
                              <p:par>
                                <p:cTn id="17" presetID="22" presetClass="entr" presetSubtype="4" fill="hold" nodeType="withEffect">
                                  <p:stCondLst>
                                    <p:cond delay="500"/>
                                  </p:stCondLst>
                                  <p:childTnLst>
                                    <p:set>
                                      <p:cBhvr>
                                        <p:cTn id="18" dur="1" fill="hold">
                                          <p:stCondLst>
                                            <p:cond delay="0"/>
                                          </p:stCondLst>
                                        </p:cTn>
                                        <p:tgtEl>
                                          <p:spTgt spid="87"/>
                                        </p:tgtEl>
                                        <p:attrNameLst>
                                          <p:attrName>style.visibility</p:attrName>
                                        </p:attrNameLst>
                                      </p:cBhvr>
                                      <p:to>
                                        <p:strVal val="visible"/>
                                      </p:to>
                                    </p:set>
                                    <p:animEffect transition="in" filter="wipe(down)">
                                      <p:cBhvr>
                                        <p:cTn id="19" dur="250"/>
                                        <p:tgtEl>
                                          <p:spTgt spid="87"/>
                                        </p:tgtEl>
                                      </p:cBhvr>
                                    </p:animEffect>
                                  </p:childTnLst>
                                </p:cTn>
                              </p:par>
                              <p:par>
                                <p:cTn id="20" presetID="22" presetClass="exit" presetSubtype="1" fill="hold" nodeType="withEffect">
                                  <p:stCondLst>
                                    <p:cond delay="750"/>
                                  </p:stCondLst>
                                  <p:childTnLst>
                                    <p:animEffect transition="out" filter="wipe(up)">
                                      <p:cBhvr>
                                        <p:cTn id="21" dur="250"/>
                                        <p:tgtEl>
                                          <p:spTgt spid="87"/>
                                        </p:tgtEl>
                                      </p:cBhvr>
                                    </p:animEffect>
                                    <p:set>
                                      <p:cBhvr>
                                        <p:cTn id="22" dur="1" fill="hold">
                                          <p:stCondLst>
                                            <p:cond delay="249"/>
                                          </p:stCondLst>
                                        </p:cTn>
                                        <p:tgtEl>
                                          <p:spTgt spid="87"/>
                                        </p:tgtEl>
                                        <p:attrNameLst>
                                          <p:attrName>style.visibility</p:attrName>
                                        </p:attrNameLst>
                                      </p:cBhvr>
                                      <p:to>
                                        <p:strVal val="hidden"/>
                                      </p:to>
                                    </p:set>
                                  </p:childTnLst>
                                </p:cTn>
                              </p:par>
                              <p:par>
                                <p:cTn id="23" presetID="22" presetClass="entr" presetSubtype="4" fill="hold" nodeType="withEffect">
                                  <p:stCondLst>
                                    <p:cond delay="600"/>
                                  </p:stCondLst>
                                  <p:childTnLst>
                                    <p:set>
                                      <p:cBhvr>
                                        <p:cTn id="24" dur="1" fill="hold">
                                          <p:stCondLst>
                                            <p:cond delay="0"/>
                                          </p:stCondLst>
                                        </p:cTn>
                                        <p:tgtEl>
                                          <p:spTgt spid="83"/>
                                        </p:tgtEl>
                                        <p:attrNameLst>
                                          <p:attrName>style.visibility</p:attrName>
                                        </p:attrNameLst>
                                      </p:cBhvr>
                                      <p:to>
                                        <p:strVal val="visible"/>
                                      </p:to>
                                    </p:set>
                                    <p:animEffect transition="in" filter="wipe(down)">
                                      <p:cBhvr>
                                        <p:cTn id="25" dur="250"/>
                                        <p:tgtEl>
                                          <p:spTgt spid="83"/>
                                        </p:tgtEl>
                                      </p:cBhvr>
                                    </p:animEffect>
                                  </p:childTnLst>
                                </p:cTn>
                              </p:par>
                              <p:par>
                                <p:cTn id="26" presetID="22" presetClass="exit" presetSubtype="1" fill="hold" nodeType="withEffect">
                                  <p:stCondLst>
                                    <p:cond delay="850"/>
                                  </p:stCondLst>
                                  <p:childTnLst>
                                    <p:animEffect transition="out" filter="wipe(up)">
                                      <p:cBhvr>
                                        <p:cTn id="27" dur="250"/>
                                        <p:tgtEl>
                                          <p:spTgt spid="83"/>
                                        </p:tgtEl>
                                      </p:cBhvr>
                                    </p:animEffect>
                                    <p:set>
                                      <p:cBhvr>
                                        <p:cTn id="28" dur="1" fill="hold">
                                          <p:stCondLst>
                                            <p:cond delay="249"/>
                                          </p:stCondLst>
                                        </p:cTn>
                                        <p:tgtEl>
                                          <p:spTgt spid="83"/>
                                        </p:tgtEl>
                                        <p:attrNameLst>
                                          <p:attrName>style.visibility</p:attrName>
                                        </p:attrNameLst>
                                      </p:cBhvr>
                                      <p:to>
                                        <p:strVal val="hidden"/>
                                      </p:to>
                                    </p:set>
                                  </p:childTnLst>
                                </p:cTn>
                              </p:par>
                              <p:par>
                                <p:cTn id="29" presetID="22" presetClass="entr" presetSubtype="4" fill="hold" nodeType="withEffect">
                                  <p:stCondLst>
                                    <p:cond delay="1300"/>
                                  </p:stCondLst>
                                  <p:childTnLst>
                                    <p:set>
                                      <p:cBhvr>
                                        <p:cTn id="30" dur="1" fill="hold">
                                          <p:stCondLst>
                                            <p:cond delay="0"/>
                                          </p:stCondLst>
                                        </p:cTn>
                                        <p:tgtEl>
                                          <p:spTgt spid="85"/>
                                        </p:tgtEl>
                                        <p:attrNameLst>
                                          <p:attrName>style.visibility</p:attrName>
                                        </p:attrNameLst>
                                      </p:cBhvr>
                                      <p:to>
                                        <p:strVal val="visible"/>
                                      </p:to>
                                    </p:set>
                                    <p:animEffect transition="in" filter="wipe(down)">
                                      <p:cBhvr>
                                        <p:cTn id="31" dur="250"/>
                                        <p:tgtEl>
                                          <p:spTgt spid="85"/>
                                        </p:tgtEl>
                                      </p:cBhvr>
                                    </p:animEffect>
                                  </p:childTnLst>
                                </p:cTn>
                              </p:par>
                              <p:par>
                                <p:cTn id="32" presetID="22" presetClass="exit" presetSubtype="1" fill="hold" nodeType="withEffect">
                                  <p:stCondLst>
                                    <p:cond delay="1550"/>
                                  </p:stCondLst>
                                  <p:childTnLst>
                                    <p:animEffect transition="out" filter="wipe(up)">
                                      <p:cBhvr>
                                        <p:cTn id="33" dur="250"/>
                                        <p:tgtEl>
                                          <p:spTgt spid="85"/>
                                        </p:tgtEl>
                                      </p:cBhvr>
                                    </p:animEffect>
                                    <p:set>
                                      <p:cBhvr>
                                        <p:cTn id="34" dur="1" fill="hold">
                                          <p:stCondLst>
                                            <p:cond delay="249"/>
                                          </p:stCondLst>
                                        </p:cTn>
                                        <p:tgtEl>
                                          <p:spTgt spid="85"/>
                                        </p:tgtEl>
                                        <p:attrNameLst>
                                          <p:attrName>style.visibility</p:attrName>
                                        </p:attrNameLst>
                                      </p:cBhvr>
                                      <p:to>
                                        <p:strVal val="hidden"/>
                                      </p:to>
                                    </p:set>
                                  </p:childTnLst>
                                </p:cTn>
                              </p:par>
                              <p:par>
                                <p:cTn id="35" presetID="22" presetClass="entr" presetSubtype="4" fill="hold" nodeType="withEffect">
                                  <p:stCondLst>
                                    <p:cond delay="1200"/>
                                  </p:stCondLst>
                                  <p:childTnLst>
                                    <p:set>
                                      <p:cBhvr>
                                        <p:cTn id="36" dur="1" fill="hold">
                                          <p:stCondLst>
                                            <p:cond delay="0"/>
                                          </p:stCondLst>
                                        </p:cTn>
                                        <p:tgtEl>
                                          <p:spTgt spid="86"/>
                                        </p:tgtEl>
                                        <p:attrNameLst>
                                          <p:attrName>style.visibility</p:attrName>
                                        </p:attrNameLst>
                                      </p:cBhvr>
                                      <p:to>
                                        <p:strVal val="visible"/>
                                      </p:to>
                                    </p:set>
                                    <p:animEffect transition="in" filter="wipe(down)">
                                      <p:cBhvr>
                                        <p:cTn id="37" dur="250"/>
                                        <p:tgtEl>
                                          <p:spTgt spid="86"/>
                                        </p:tgtEl>
                                      </p:cBhvr>
                                    </p:animEffect>
                                  </p:childTnLst>
                                </p:cTn>
                              </p:par>
                              <p:par>
                                <p:cTn id="38" presetID="22" presetClass="exit" presetSubtype="1" fill="hold" nodeType="withEffect">
                                  <p:stCondLst>
                                    <p:cond delay="1450"/>
                                  </p:stCondLst>
                                  <p:childTnLst>
                                    <p:animEffect transition="out" filter="wipe(up)">
                                      <p:cBhvr>
                                        <p:cTn id="39" dur="250"/>
                                        <p:tgtEl>
                                          <p:spTgt spid="86"/>
                                        </p:tgtEl>
                                      </p:cBhvr>
                                    </p:animEffect>
                                    <p:set>
                                      <p:cBhvr>
                                        <p:cTn id="40" dur="1" fill="hold">
                                          <p:stCondLst>
                                            <p:cond delay="249"/>
                                          </p:stCondLst>
                                        </p:cTn>
                                        <p:tgtEl>
                                          <p:spTgt spid="86"/>
                                        </p:tgtEl>
                                        <p:attrNameLst>
                                          <p:attrName>style.visibility</p:attrName>
                                        </p:attrNameLst>
                                      </p:cBhvr>
                                      <p:to>
                                        <p:strVal val="hidden"/>
                                      </p:to>
                                    </p:set>
                                  </p:childTnLst>
                                </p:cTn>
                              </p:par>
                              <p:par>
                                <p:cTn id="41" presetID="22" presetClass="entr" presetSubtype="4" fill="hold" nodeType="withEffect">
                                  <p:stCondLst>
                                    <p:cond delay="750"/>
                                  </p:stCondLst>
                                  <p:childTnLst>
                                    <p:set>
                                      <p:cBhvr>
                                        <p:cTn id="42" dur="1" fill="hold">
                                          <p:stCondLst>
                                            <p:cond delay="0"/>
                                          </p:stCondLst>
                                        </p:cTn>
                                        <p:tgtEl>
                                          <p:spTgt spid="88"/>
                                        </p:tgtEl>
                                        <p:attrNameLst>
                                          <p:attrName>style.visibility</p:attrName>
                                        </p:attrNameLst>
                                      </p:cBhvr>
                                      <p:to>
                                        <p:strVal val="visible"/>
                                      </p:to>
                                    </p:set>
                                    <p:animEffect transition="in" filter="wipe(down)">
                                      <p:cBhvr>
                                        <p:cTn id="43" dur="250"/>
                                        <p:tgtEl>
                                          <p:spTgt spid="88"/>
                                        </p:tgtEl>
                                      </p:cBhvr>
                                    </p:animEffect>
                                  </p:childTnLst>
                                </p:cTn>
                              </p:par>
                              <p:par>
                                <p:cTn id="44" presetID="22" presetClass="exit" presetSubtype="1" fill="hold" nodeType="withEffect">
                                  <p:stCondLst>
                                    <p:cond delay="1000"/>
                                  </p:stCondLst>
                                  <p:childTnLst>
                                    <p:animEffect transition="out" filter="wipe(up)">
                                      <p:cBhvr>
                                        <p:cTn id="45" dur="250"/>
                                        <p:tgtEl>
                                          <p:spTgt spid="88"/>
                                        </p:tgtEl>
                                      </p:cBhvr>
                                    </p:animEffect>
                                    <p:set>
                                      <p:cBhvr>
                                        <p:cTn id="46" dur="1" fill="hold">
                                          <p:stCondLst>
                                            <p:cond delay="249"/>
                                          </p:stCondLst>
                                        </p:cTn>
                                        <p:tgtEl>
                                          <p:spTgt spid="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3" name="Picture 3" descr="D:\TDDOWNLOAD\win8风格图标\PNG\Communications\Blue\MB_0018_note1.png"/>
          <p:cNvPicPr>
            <a:picLocks noChangeAspect="1" noChangeArrowheads="1"/>
          </p:cNvPicPr>
          <p:nvPr/>
        </p:nvPicPr>
        <p:blipFill>
          <a:blip r:embed="rId2" cstate="print"/>
          <a:srcRect/>
          <a:stretch>
            <a:fillRect/>
          </a:stretch>
        </p:blipFill>
        <p:spPr bwMode="auto">
          <a:xfrm>
            <a:off x="0" y="2067694"/>
            <a:ext cx="2438400" cy="2438400"/>
          </a:xfrm>
          <a:prstGeom prst="rect">
            <a:avLst/>
          </a:prstGeom>
          <a:noFill/>
          <a:ln w="9525">
            <a:noFill/>
            <a:miter lim="800000"/>
            <a:headEnd/>
            <a:tailEnd/>
          </a:ln>
        </p:spPr>
      </p:pic>
      <p:sp>
        <p:nvSpPr>
          <p:cNvPr id="82" name="矩形 81"/>
          <p:cNvSpPr/>
          <p:nvPr/>
        </p:nvSpPr>
        <p:spPr>
          <a:xfrm>
            <a:off x="5348288" y="4637088"/>
            <a:ext cx="258762"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83" name="矩形 82"/>
          <p:cNvSpPr/>
          <p:nvPr/>
        </p:nvSpPr>
        <p:spPr>
          <a:xfrm>
            <a:off x="5584825" y="4637088"/>
            <a:ext cx="250825"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84" name="矩形 83"/>
          <p:cNvSpPr/>
          <p:nvPr/>
        </p:nvSpPr>
        <p:spPr>
          <a:xfrm>
            <a:off x="5816600" y="4637088"/>
            <a:ext cx="252413"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85" name="矩形 84"/>
          <p:cNvSpPr/>
          <p:nvPr/>
        </p:nvSpPr>
        <p:spPr>
          <a:xfrm>
            <a:off x="6049963" y="4637088"/>
            <a:ext cx="252412"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86" name="矩形 85"/>
          <p:cNvSpPr/>
          <p:nvPr/>
        </p:nvSpPr>
        <p:spPr>
          <a:xfrm>
            <a:off x="6302375" y="4637088"/>
            <a:ext cx="250825"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87" name="矩形 86"/>
          <p:cNvSpPr/>
          <p:nvPr/>
        </p:nvSpPr>
        <p:spPr>
          <a:xfrm>
            <a:off x="6516688" y="4637088"/>
            <a:ext cx="252412"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88" name="矩形 87"/>
          <p:cNvSpPr/>
          <p:nvPr/>
        </p:nvSpPr>
        <p:spPr>
          <a:xfrm>
            <a:off x="6765925" y="4637088"/>
            <a:ext cx="252413"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213015" name="矩形 74"/>
          <p:cNvSpPr>
            <a:spLocks noChangeArrowheads="1"/>
          </p:cNvSpPr>
          <p:nvPr/>
        </p:nvSpPr>
        <p:spPr bwMode="auto">
          <a:xfrm>
            <a:off x="2143125" y="2357438"/>
            <a:ext cx="415925" cy="369887"/>
          </a:xfrm>
          <a:prstGeom prst="rect">
            <a:avLst/>
          </a:prstGeom>
          <a:noFill/>
          <a:ln w="9525">
            <a:noFill/>
            <a:miter lim="800000"/>
            <a:headEnd/>
            <a:tailEnd/>
          </a:ln>
        </p:spPr>
        <p:txBody>
          <a:bodyPr wrap="none">
            <a:spAutoFit/>
          </a:bodyPr>
          <a:lstStyle/>
          <a:p>
            <a:r>
              <a:rPr lang="zh-CN" altLang="en-US">
                <a:solidFill>
                  <a:srgbClr val="04AEDA"/>
                </a:solidFill>
                <a:latin typeface="Calibri" pitchFamily="34" charset="0"/>
              </a:rPr>
              <a:t>？</a:t>
            </a:r>
            <a:endParaRPr lang="zh-CN" altLang="en-US">
              <a:latin typeface="Calibri" pitchFamily="34" charset="0"/>
            </a:endParaRPr>
          </a:p>
        </p:txBody>
      </p:sp>
      <p:cxnSp>
        <p:nvCxnSpPr>
          <p:cNvPr id="77" name="直接连接符 76"/>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213017"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221197" name="Rectangle 13"/>
          <p:cNvSpPr>
            <a:spLocks noChangeArrowheads="1"/>
          </p:cNvSpPr>
          <p:nvPr/>
        </p:nvSpPr>
        <p:spPr bwMode="auto">
          <a:xfrm>
            <a:off x="3348038" y="2066925"/>
            <a:ext cx="184150" cy="91598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en-US" altLang="zh-CN" b="1"/>
              <a:t/>
            </a:r>
            <a:br>
              <a:rPr lang="en-US" altLang="zh-CN" b="1"/>
            </a:br>
            <a:r>
              <a:rPr lang="en-US" altLang="zh-CN" b="1"/>
              <a:t/>
            </a:r>
            <a:br>
              <a:rPr lang="en-US" altLang="zh-CN" b="1"/>
            </a:br>
            <a:endParaRPr lang="en-US" altLang="zh-CN" b="1"/>
          </a:p>
        </p:txBody>
      </p:sp>
      <p:sp>
        <p:nvSpPr>
          <p:cNvPr id="221198" name="Rectangle 14"/>
          <p:cNvSpPr>
            <a:spLocks noChangeArrowheads="1"/>
          </p:cNvSpPr>
          <p:nvPr/>
        </p:nvSpPr>
        <p:spPr bwMode="auto">
          <a:xfrm>
            <a:off x="395288" y="171450"/>
            <a:ext cx="184150" cy="82232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en-US" altLang="zh-CN" sz="2400" b="1"/>
              <a:t/>
            </a:r>
            <a:br>
              <a:rPr lang="en-US" altLang="zh-CN" sz="2400" b="1"/>
            </a:br>
            <a:endParaRPr lang="en-US" altLang="zh-CN" sz="2400" b="1"/>
          </a:p>
        </p:txBody>
      </p:sp>
      <p:sp>
        <p:nvSpPr>
          <p:cNvPr id="221199" name="Rectangle 15"/>
          <p:cNvSpPr>
            <a:spLocks noChangeArrowheads="1"/>
          </p:cNvSpPr>
          <p:nvPr/>
        </p:nvSpPr>
        <p:spPr bwMode="auto">
          <a:xfrm>
            <a:off x="755576" y="2931790"/>
            <a:ext cx="695325" cy="7016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zh-CN" altLang="en-US" sz="2000" b="1" dirty="0">
                <a:solidFill>
                  <a:srgbClr val="000066"/>
                </a:solidFill>
                <a:latin typeface="微软雅黑" pitchFamily="34" charset="-122"/>
                <a:ea typeface="微软雅黑" pitchFamily="34" charset="-122"/>
              </a:rPr>
              <a:t>总结</a:t>
            </a:r>
          </a:p>
          <a:p>
            <a:pPr>
              <a:defRPr/>
            </a:pPr>
            <a:r>
              <a:rPr lang="zh-CN" altLang="en-US" sz="2000" b="1" dirty="0">
                <a:solidFill>
                  <a:srgbClr val="000066"/>
                </a:solidFill>
                <a:latin typeface="微软雅黑" pitchFamily="34" charset="-122"/>
                <a:ea typeface="微软雅黑" pitchFamily="34" charset="-122"/>
              </a:rPr>
              <a:t>思考</a:t>
            </a:r>
          </a:p>
        </p:txBody>
      </p:sp>
      <p:cxnSp>
        <p:nvCxnSpPr>
          <p:cNvPr id="4" name="直接连接符 44"/>
          <p:cNvCxnSpPr/>
          <p:nvPr/>
        </p:nvCxnSpPr>
        <p:spPr>
          <a:xfrm>
            <a:off x="2700338" y="1419225"/>
            <a:ext cx="6049962"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2" name="直接连接符 44"/>
          <p:cNvCxnSpPr/>
          <p:nvPr/>
        </p:nvCxnSpPr>
        <p:spPr>
          <a:xfrm flipV="1">
            <a:off x="2843213" y="1707654"/>
            <a:ext cx="5905251" cy="496"/>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3" name="直接连接符 44"/>
          <p:cNvCxnSpPr/>
          <p:nvPr/>
        </p:nvCxnSpPr>
        <p:spPr>
          <a:xfrm>
            <a:off x="2771775" y="2427288"/>
            <a:ext cx="5905500"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5" name="直接连接符 44"/>
          <p:cNvCxnSpPr/>
          <p:nvPr/>
        </p:nvCxnSpPr>
        <p:spPr>
          <a:xfrm>
            <a:off x="2771775" y="3148013"/>
            <a:ext cx="597852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6" name="直接连接符 44"/>
          <p:cNvCxnSpPr/>
          <p:nvPr/>
        </p:nvCxnSpPr>
        <p:spPr>
          <a:xfrm>
            <a:off x="2771775" y="2066925"/>
            <a:ext cx="5976938"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7" name="直接连接符 44"/>
          <p:cNvCxnSpPr/>
          <p:nvPr/>
        </p:nvCxnSpPr>
        <p:spPr>
          <a:xfrm>
            <a:off x="2699792" y="3795886"/>
            <a:ext cx="604996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44"/>
          <p:cNvCxnSpPr/>
          <p:nvPr/>
        </p:nvCxnSpPr>
        <p:spPr>
          <a:xfrm>
            <a:off x="2771775" y="2787650"/>
            <a:ext cx="5976938"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9" name="直接连接符 44"/>
          <p:cNvCxnSpPr/>
          <p:nvPr/>
        </p:nvCxnSpPr>
        <p:spPr>
          <a:xfrm>
            <a:off x="2771775" y="3508375"/>
            <a:ext cx="5976938"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221208" name="Rectangle 24"/>
          <p:cNvSpPr>
            <a:spLocks noChangeArrowheads="1"/>
          </p:cNvSpPr>
          <p:nvPr/>
        </p:nvSpPr>
        <p:spPr bwMode="auto">
          <a:xfrm>
            <a:off x="179512" y="195486"/>
            <a:ext cx="2484437" cy="396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2000" b="1" dirty="0">
                <a:latin typeface="微软雅黑" pitchFamily="34" charset="-122"/>
                <a:ea typeface="微软雅黑" pitchFamily="34" charset="-122"/>
              </a:rPr>
              <a:t>本章</a:t>
            </a: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总结与思考</a:t>
            </a:r>
            <a:r>
              <a:rPr lang="en-US" altLang="zh-CN" sz="2000" b="1" dirty="0">
                <a:latin typeface="微软雅黑" pitchFamily="34" charset="-122"/>
                <a:ea typeface="微软雅黑" pitchFamily="34" charset="-122"/>
              </a:rPr>
              <a:t>】</a:t>
            </a:r>
            <a:endParaRPr lang="zh-CN" altLang="en-US" sz="2000" b="1" dirty="0">
              <a:latin typeface="微软雅黑" pitchFamily="34" charset="-122"/>
              <a:ea typeface="微软雅黑" pitchFamily="34" charset="-122"/>
            </a:endParaRPr>
          </a:p>
        </p:txBody>
      </p:sp>
      <p:sp>
        <p:nvSpPr>
          <p:cNvPr id="213030" name="AutoShape 25"/>
          <p:cNvSpPr>
            <a:spLocks noChangeArrowheads="1"/>
          </p:cNvSpPr>
          <p:nvPr/>
        </p:nvSpPr>
        <p:spPr bwMode="auto">
          <a:xfrm>
            <a:off x="1979613" y="1058863"/>
            <a:ext cx="720725" cy="647700"/>
          </a:xfrm>
          <a:prstGeom prst="foldedCorner">
            <a:avLst>
              <a:gd name="adj" fmla="val 12500"/>
            </a:avLst>
          </a:prstGeom>
          <a:solidFill>
            <a:srgbClr val="04AEDA"/>
          </a:solidFill>
          <a:ln w="9525">
            <a:noFill/>
            <a:round/>
            <a:headEnd/>
            <a:tailEnd/>
          </a:ln>
          <a:effectLst>
            <a:prstShdw prst="shdw17" dist="17961" dir="2700000">
              <a:srgbClr val="026883"/>
            </a:prstShdw>
          </a:effectLst>
        </p:spPr>
        <p:txBody>
          <a:bodyPr wrap="none" anchor="ctr"/>
          <a:lstStyle/>
          <a:p>
            <a:pPr algn="ctr"/>
            <a:r>
              <a:rPr lang="en-US" altLang="zh-CN">
                <a:solidFill>
                  <a:schemeClr val="bg1"/>
                </a:solidFill>
              </a:rPr>
              <a:t>4</a:t>
            </a:r>
          </a:p>
        </p:txBody>
      </p:sp>
      <p:cxnSp>
        <p:nvCxnSpPr>
          <p:cNvPr id="10" name="直接连接符 44"/>
          <p:cNvCxnSpPr/>
          <p:nvPr/>
        </p:nvCxnSpPr>
        <p:spPr>
          <a:xfrm>
            <a:off x="2484438" y="5143500"/>
            <a:ext cx="6049962"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接连接符 44"/>
          <p:cNvCxnSpPr/>
          <p:nvPr/>
        </p:nvCxnSpPr>
        <p:spPr>
          <a:xfrm>
            <a:off x="2771800" y="4155926"/>
            <a:ext cx="5976664"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221214" name="Rectangle 30"/>
          <p:cNvSpPr>
            <a:spLocks noChangeArrowheads="1"/>
          </p:cNvSpPr>
          <p:nvPr/>
        </p:nvSpPr>
        <p:spPr bwMode="auto">
          <a:xfrm>
            <a:off x="2771800" y="987574"/>
            <a:ext cx="5905500" cy="353943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ct val="140000"/>
              </a:lnSpc>
              <a:defRPr/>
            </a:pPr>
            <a:r>
              <a:rPr lang="zh-CN" altLang="en-US" sz="1600" b="1" dirty="0" smtClean="0">
                <a:latin typeface="微软雅黑" pitchFamily="34" charset="-122"/>
                <a:ea typeface="微软雅黑" pitchFamily="34" charset="-122"/>
              </a:rPr>
              <a:t>这一时期的中</a:t>
            </a:r>
            <a:r>
              <a:rPr lang="zh-CN" altLang="en-US" sz="1600" b="1" dirty="0">
                <a:latin typeface="微软雅黑" pitchFamily="34" charset="-122"/>
                <a:ea typeface="微软雅黑" pitchFamily="34" charset="-122"/>
              </a:rPr>
              <a:t>西文化交往可以被看</a:t>
            </a:r>
            <a:r>
              <a:rPr lang="zh-CN" altLang="en-US" sz="1600" b="1" dirty="0" smtClean="0">
                <a:latin typeface="微软雅黑" pitchFamily="34" charset="-122"/>
                <a:ea typeface="微软雅黑" pitchFamily="34" charset="-122"/>
              </a:rPr>
              <a:t>作是以</a:t>
            </a:r>
            <a:r>
              <a:rPr lang="zh-CN" altLang="en-US" sz="1600" b="1" dirty="0">
                <a:latin typeface="微软雅黑" pitchFamily="34" charset="-122"/>
                <a:ea typeface="微软雅黑" pitchFamily="34" charset="-122"/>
              </a:rPr>
              <a:t>来华耶稣会士为主要媒介的交流史</a:t>
            </a:r>
            <a:r>
              <a:rPr lang="zh-CN" altLang="en-US" sz="1600" b="1" dirty="0" smtClean="0">
                <a:latin typeface="微软雅黑" pitchFamily="34" charset="-122"/>
                <a:ea typeface="微软雅黑" pitchFamily="34" charset="-122"/>
              </a:rPr>
              <a:t>，与此同</a:t>
            </a:r>
            <a:r>
              <a:rPr lang="zh-CN" altLang="en-US" sz="1600" b="1" dirty="0">
                <a:latin typeface="微软雅黑" pitchFamily="34" charset="-122"/>
                <a:ea typeface="微软雅黑" pitchFamily="34" charset="-122"/>
              </a:rPr>
              <a:t>时还有其他传教士以及来华商人和使节这些辅助渠道。而使节与商人的限制在于，他们无缘深入中国并长期居留，不懂中国语言也看不透中国文物。耶稣会士则以其非凡的创造精神克服了中国社会对外来文化的排斥态</a:t>
            </a:r>
            <a:r>
              <a:rPr lang="zh-CN" altLang="en-US" sz="1600" b="1" dirty="0" smtClean="0">
                <a:latin typeface="微软雅黑" pitchFamily="34" charset="-122"/>
                <a:ea typeface="微软雅黑" pitchFamily="34" charset="-122"/>
              </a:rPr>
              <a:t>度：通</a:t>
            </a:r>
            <a:r>
              <a:rPr lang="zh-CN" altLang="en-US" sz="1600" b="1" dirty="0">
                <a:latin typeface="微软雅黑" pitchFamily="34" charset="-122"/>
                <a:ea typeface="微软雅黑" pitchFamily="34" charset="-122"/>
              </a:rPr>
              <a:t>过将天主教与孔子儒</a:t>
            </a:r>
            <a:r>
              <a:rPr lang="zh-CN" altLang="en-US" sz="1600" b="1" dirty="0" smtClean="0">
                <a:latin typeface="微软雅黑" pitchFamily="34" charset="-122"/>
                <a:ea typeface="微软雅黑" pitchFamily="34" charset="-122"/>
              </a:rPr>
              <a:t>学的</a:t>
            </a:r>
            <a:r>
              <a:rPr lang="zh-CN" altLang="en-US" sz="1600" b="1" dirty="0">
                <a:latin typeface="微软雅黑" pitchFamily="34" charset="-122"/>
                <a:ea typeface="微软雅黑" pitchFamily="34" charset="-122"/>
              </a:rPr>
              <a:t>附会而赢</a:t>
            </a:r>
            <a:r>
              <a:rPr lang="zh-CN" altLang="en-US" sz="1600" b="1" dirty="0" smtClean="0">
                <a:latin typeface="微软雅黑" pitchFamily="34" charset="-122"/>
                <a:ea typeface="微软雅黑" pitchFamily="34" charset="-122"/>
              </a:rPr>
              <a:t>得了中</a:t>
            </a:r>
            <a:r>
              <a:rPr lang="zh-CN" altLang="en-US" sz="1600" b="1" dirty="0">
                <a:latin typeface="微软雅黑" pitchFamily="34" charset="-122"/>
                <a:ea typeface="微软雅黑" pitchFamily="34" charset="-122"/>
              </a:rPr>
              <a:t>国士人的尊重与承认，又通过对中国礼仪习俗</a:t>
            </a:r>
            <a:r>
              <a:rPr lang="zh-CN" altLang="en-US" sz="1600" b="1" dirty="0" smtClean="0">
                <a:latin typeface="微软雅黑" pitchFamily="34" charset="-122"/>
                <a:ea typeface="微软雅黑" pitchFamily="34" charset="-122"/>
              </a:rPr>
              <a:t>的容</a:t>
            </a:r>
            <a:r>
              <a:rPr lang="zh-CN" altLang="en-US" sz="1600" b="1" dirty="0">
                <a:latin typeface="微软雅黑" pitchFamily="34" charset="-122"/>
                <a:ea typeface="微软雅黑" pitchFamily="34" charset="-122"/>
              </a:rPr>
              <a:t>忍而免除</a:t>
            </a:r>
            <a:r>
              <a:rPr lang="zh-CN" altLang="en-US" sz="1600" b="1" dirty="0" smtClean="0">
                <a:latin typeface="微软雅黑" pitchFamily="34" charset="-122"/>
                <a:ea typeface="微软雅黑" pitchFamily="34" charset="-122"/>
              </a:rPr>
              <a:t>了被</a:t>
            </a:r>
            <a:r>
              <a:rPr lang="zh-CN" altLang="en-US" sz="1600" b="1" dirty="0">
                <a:latin typeface="微软雅黑" pitchFamily="34" charset="-122"/>
                <a:ea typeface="微软雅黑" pitchFamily="34" charset="-122"/>
              </a:rPr>
              <a:t>视</a:t>
            </a:r>
            <a:r>
              <a:rPr lang="zh-CN" altLang="en-US" sz="1600" b="1" dirty="0" smtClean="0">
                <a:latin typeface="微软雅黑" pitchFamily="34" charset="-122"/>
                <a:ea typeface="微软雅黑" pitchFamily="34" charset="-122"/>
              </a:rPr>
              <a:t>为</a:t>
            </a:r>
            <a:r>
              <a:rPr lang="zh-CN" altLang="en-US" sz="1600" b="1" dirty="0">
                <a:latin typeface="微软雅黑" pitchFamily="34" charset="-122"/>
                <a:ea typeface="微软雅黑" pitchFamily="34" charset="-122"/>
              </a:rPr>
              <a:t>中国社会秩</a:t>
            </a:r>
            <a:r>
              <a:rPr lang="zh-CN" altLang="en-US" sz="1600" b="1" dirty="0" smtClean="0">
                <a:latin typeface="微软雅黑" pitchFamily="34" charset="-122"/>
                <a:ea typeface="微软雅黑" pitchFamily="34" charset="-122"/>
              </a:rPr>
              <a:t>序反</a:t>
            </a:r>
            <a:r>
              <a:rPr lang="zh-CN" altLang="en-US" sz="1600" b="1" dirty="0">
                <a:latin typeface="微软雅黑" pitchFamily="34" charset="-122"/>
                <a:ea typeface="微软雅黑" pitchFamily="34" charset="-122"/>
              </a:rPr>
              <a:t>对者与破坏者的危险。于是在一个对外国人防范多于欢迎</a:t>
            </a:r>
            <a:r>
              <a:rPr lang="zh-CN" altLang="en-US" sz="1600" b="1" dirty="0" smtClean="0">
                <a:latin typeface="微软雅黑" pitchFamily="34" charset="-122"/>
                <a:ea typeface="微软雅黑" pitchFamily="34" charset="-122"/>
              </a:rPr>
              <a:t>的国度里</a:t>
            </a:r>
            <a:r>
              <a:rPr lang="zh-CN" altLang="en-US" sz="1600" b="1" dirty="0">
                <a:latin typeface="微软雅黑" pitchFamily="34" charset="-122"/>
                <a:ea typeface="微软雅黑" pitchFamily="34" charset="-122"/>
              </a:rPr>
              <a:t>，他们成为唯一获官方许可在中国内地自由活动的外国人群体。</a:t>
            </a:r>
            <a:r>
              <a:rPr lang="zh-CN" altLang="en-US" sz="1600" dirty="0">
                <a:latin typeface="微软雅黑" pitchFamily="34" charset="-122"/>
                <a:ea typeface="微软雅黑" pitchFamily="34" charset="-122"/>
              </a:rPr>
              <a:t> </a:t>
            </a:r>
            <a:r>
              <a:rPr lang="zh-CN" altLang="en-US" sz="1600" b="1" dirty="0">
                <a:latin typeface="微软雅黑" pitchFamily="34" charset="-122"/>
                <a:ea typeface="微软雅黑" pitchFamily="34" charset="-122"/>
              </a:rPr>
              <a:t> </a:t>
            </a:r>
            <a:br>
              <a:rPr lang="zh-CN" altLang="en-US" sz="1600" b="1" dirty="0">
                <a:latin typeface="微软雅黑" pitchFamily="34" charset="-122"/>
                <a:ea typeface="微软雅黑" pitchFamily="34" charset="-122"/>
              </a:rPr>
            </a:br>
            <a:endParaRPr lang="zh-CN" altLang="en-US" sz="1600" dirty="0">
              <a:latin typeface="微软雅黑" pitchFamily="34" charset="-122"/>
              <a:ea typeface="微软雅黑"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00"/>
                                  </p:stCondLst>
                                  <p:childTnLst>
                                    <p:set>
                                      <p:cBhvr>
                                        <p:cTn id="6" dur="1" fill="hold">
                                          <p:stCondLst>
                                            <p:cond delay="0"/>
                                          </p:stCondLst>
                                        </p:cTn>
                                        <p:tgtEl>
                                          <p:spTgt spid="82"/>
                                        </p:tgtEl>
                                        <p:attrNameLst>
                                          <p:attrName>style.visibility</p:attrName>
                                        </p:attrNameLst>
                                      </p:cBhvr>
                                      <p:to>
                                        <p:strVal val="visible"/>
                                      </p:to>
                                    </p:set>
                                    <p:animEffect transition="in" filter="wipe(down)">
                                      <p:cBhvr>
                                        <p:cTn id="7" dur="250"/>
                                        <p:tgtEl>
                                          <p:spTgt spid="82"/>
                                        </p:tgtEl>
                                      </p:cBhvr>
                                    </p:animEffect>
                                  </p:childTnLst>
                                </p:cTn>
                              </p:par>
                              <p:par>
                                <p:cTn id="8" presetID="22" presetClass="exit" presetSubtype="1" fill="hold" nodeType="withEffect">
                                  <p:stCondLst>
                                    <p:cond delay="440"/>
                                  </p:stCondLst>
                                  <p:childTnLst>
                                    <p:animEffect transition="out" filter="wipe(up)">
                                      <p:cBhvr>
                                        <p:cTn id="9" dur="250"/>
                                        <p:tgtEl>
                                          <p:spTgt spid="82"/>
                                        </p:tgtEl>
                                      </p:cBhvr>
                                    </p:animEffect>
                                    <p:set>
                                      <p:cBhvr>
                                        <p:cTn id="10" dur="1" fill="hold">
                                          <p:stCondLst>
                                            <p:cond delay="249"/>
                                          </p:stCondLst>
                                        </p:cTn>
                                        <p:tgtEl>
                                          <p:spTgt spid="82"/>
                                        </p:tgtEl>
                                        <p:attrNameLst>
                                          <p:attrName>style.visibility</p:attrName>
                                        </p:attrNameLst>
                                      </p:cBhvr>
                                      <p:to>
                                        <p:strVal val="hidden"/>
                                      </p:to>
                                    </p:set>
                                  </p:childTnLst>
                                </p:cTn>
                              </p:par>
                              <p:par>
                                <p:cTn id="11" presetID="22" presetClass="entr" presetSubtype="4" fill="hold" nodeType="withEffect">
                                  <p:stCondLst>
                                    <p:cond delay="300"/>
                                  </p:stCondLst>
                                  <p:childTnLst>
                                    <p:set>
                                      <p:cBhvr>
                                        <p:cTn id="12" dur="1" fill="hold">
                                          <p:stCondLst>
                                            <p:cond delay="0"/>
                                          </p:stCondLst>
                                        </p:cTn>
                                        <p:tgtEl>
                                          <p:spTgt spid="84"/>
                                        </p:tgtEl>
                                        <p:attrNameLst>
                                          <p:attrName>style.visibility</p:attrName>
                                        </p:attrNameLst>
                                      </p:cBhvr>
                                      <p:to>
                                        <p:strVal val="visible"/>
                                      </p:to>
                                    </p:set>
                                    <p:animEffect transition="in" filter="wipe(down)">
                                      <p:cBhvr>
                                        <p:cTn id="13" dur="250"/>
                                        <p:tgtEl>
                                          <p:spTgt spid="84"/>
                                        </p:tgtEl>
                                      </p:cBhvr>
                                    </p:animEffect>
                                  </p:childTnLst>
                                </p:cTn>
                              </p:par>
                              <p:par>
                                <p:cTn id="14" presetID="22" presetClass="exit" presetSubtype="1" fill="hold" nodeType="withEffect">
                                  <p:stCondLst>
                                    <p:cond delay="550"/>
                                  </p:stCondLst>
                                  <p:childTnLst>
                                    <p:animEffect transition="out" filter="wipe(up)">
                                      <p:cBhvr>
                                        <p:cTn id="15" dur="250"/>
                                        <p:tgtEl>
                                          <p:spTgt spid="84"/>
                                        </p:tgtEl>
                                      </p:cBhvr>
                                    </p:animEffect>
                                    <p:set>
                                      <p:cBhvr>
                                        <p:cTn id="16" dur="1" fill="hold">
                                          <p:stCondLst>
                                            <p:cond delay="249"/>
                                          </p:stCondLst>
                                        </p:cTn>
                                        <p:tgtEl>
                                          <p:spTgt spid="84"/>
                                        </p:tgtEl>
                                        <p:attrNameLst>
                                          <p:attrName>style.visibility</p:attrName>
                                        </p:attrNameLst>
                                      </p:cBhvr>
                                      <p:to>
                                        <p:strVal val="hidden"/>
                                      </p:to>
                                    </p:set>
                                  </p:childTnLst>
                                </p:cTn>
                              </p:par>
                              <p:par>
                                <p:cTn id="17" presetID="22" presetClass="entr" presetSubtype="4" fill="hold" nodeType="withEffect">
                                  <p:stCondLst>
                                    <p:cond delay="500"/>
                                  </p:stCondLst>
                                  <p:childTnLst>
                                    <p:set>
                                      <p:cBhvr>
                                        <p:cTn id="18" dur="1" fill="hold">
                                          <p:stCondLst>
                                            <p:cond delay="0"/>
                                          </p:stCondLst>
                                        </p:cTn>
                                        <p:tgtEl>
                                          <p:spTgt spid="87"/>
                                        </p:tgtEl>
                                        <p:attrNameLst>
                                          <p:attrName>style.visibility</p:attrName>
                                        </p:attrNameLst>
                                      </p:cBhvr>
                                      <p:to>
                                        <p:strVal val="visible"/>
                                      </p:to>
                                    </p:set>
                                    <p:animEffect transition="in" filter="wipe(down)">
                                      <p:cBhvr>
                                        <p:cTn id="19" dur="250"/>
                                        <p:tgtEl>
                                          <p:spTgt spid="87"/>
                                        </p:tgtEl>
                                      </p:cBhvr>
                                    </p:animEffect>
                                  </p:childTnLst>
                                </p:cTn>
                              </p:par>
                              <p:par>
                                <p:cTn id="20" presetID="22" presetClass="exit" presetSubtype="1" fill="hold" nodeType="withEffect">
                                  <p:stCondLst>
                                    <p:cond delay="750"/>
                                  </p:stCondLst>
                                  <p:childTnLst>
                                    <p:animEffect transition="out" filter="wipe(up)">
                                      <p:cBhvr>
                                        <p:cTn id="21" dur="250"/>
                                        <p:tgtEl>
                                          <p:spTgt spid="87"/>
                                        </p:tgtEl>
                                      </p:cBhvr>
                                    </p:animEffect>
                                    <p:set>
                                      <p:cBhvr>
                                        <p:cTn id="22" dur="1" fill="hold">
                                          <p:stCondLst>
                                            <p:cond delay="249"/>
                                          </p:stCondLst>
                                        </p:cTn>
                                        <p:tgtEl>
                                          <p:spTgt spid="87"/>
                                        </p:tgtEl>
                                        <p:attrNameLst>
                                          <p:attrName>style.visibility</p:attrName>
                                        </p:attrNameLst>
                                      </p:cBhvr>
                                      <p:to>
                                        <p:strVal val="hidden"/>
                                      </p:to>
                                    </p:set>
                                  </p:childTnLst>
                                </p:cTn>
                              </p:par>
                              <p:par>
                                <p:cTn id="23" presetID="22" presetClass="entr" presetSubtype="4" fill="hold" nodeType="withEffect">
                                  <p:stCondLst>
                                    <p:cond delay="600"/>
                                  </p:stCondLst>
                                  <p:childTnLst>
                                    <p:set>
                                      <p:cBhvr>
                                        <p:cTn id="24" dur="1" fill="hold">
                                          <p:stCondLst>
                                            <p:cond delay="0"/>
                                          </p:stCondLst>
                                        </p:cTn>
                                        <p:tgtEl>
                                          <p:spTgt spid="83"/>
                                        </p:tgtEl>
                                        <p:attrNameLst>
                                          <p:attrName>style.visibility</p:attrName>
                                        </p:attrNameLst>
                                      </p:cBhvr>
                                      <p:to>
                                        <p:strVal val="visible"/>
                                      </p:to>
                                    </p:set>
                                    <p:animEffect transition="in" filter="wipe(down)">
                                      <p:cBhvr>
                                        <p:cTn id="25" dur="250"/>
                                        <p:tgtEl>
                                          <p:spTgt spid="83"/>
                                        </p:tgtEl>
                                      </p:cBhvr>
                                    </p:animEffect>
                                  </p:childTnLst>
                                </p:cTn>
                              </p:par>
                              <p:par>
                                <p:cTn id="26" presetID="22" presetClass="exit" presetSubtype="1" fill="hold" nodeType="withEffect">
                                  <p:stCondLst>
                                    <p:cond delay="850"/>
                                  </p:stCondLst>
                                  <p:childTnLst>
                                    <p:animEffect transition="out" filter="wipe(up)">
                                      <p:cBhvr>
                                        <p:cTn id="27" dur="250"/>
                                        <p:tgtEl>
                                          <p:spTgt spid="83"/>
                                        </p:tgtEl>
                                      </p:cBhvr>
                                    </p:animEffect>
                                    <p:set>
                                      <p:cBhvr>
                                        <p:cTn id="28" dur="1" fill="hold">
                                          <p:stCondLst>
                                            <p:cond delay="249"/>
                                          </p:stCondLst>
                                        </p:cTn>
                                        <p:tgtEl>
                                          <p:spTgt spid="83"/>
                                        </p:tgtEl>
                                        <p:attrNameLst>
                                          <p:attrName>style.visibility</p:attrName>
                                        </p:attrNameLst>
                                      </p:cBhvr>
                                      <p:to>
                                        <p:strVal val="hidden"/>
                                      </p:to>
                                    </p:set>
                                  </p:childTnLst>
                                </p:cTn>
                              </p:par>
                              <p:par>
                                <p:cTn id="29" presetID="22" presetClass="entr" presetSubtype="4" fill="hold" nodeType="withEffect">
                                  <p:stCondLst>
                                    <p:cond delay="1300"/>
                                  </p:stCondLst>
                                  <p:childTnLst>
                                    <p:set>
                                      <p:cBhvr>
                                        <p:cTn id="30" dur="1" fill="hold">
                                          <p:stCondLst>
                                            <p:cond delay="0"/>
                                          </p:stCondLst>
                                        </p:cTn>
                                        <p:tgtEl>
                                          <p:spTgt spid="85"/>
                                        </p:tgtEl>
                                        <p:attrNameLst>
                                          <p:attrName>style.visibility</p:attrName>
                                        </p:attrNameLst>
                                      </p:cBhvr>
                                      <p:to>
                                        <p:strVal val="visible"/>
                                      </p:to>
                                    </p:set>
                                    <p:animEffect transition="in" filter="wipe(down)">
                                      <p:cBhvr>
                                        <p:cTn id="31" dur="250"/>
                                        <p:tgtEl>
                                          <p:spTgt spid="85"/>
                                        </p:tgtEl>
                                      </p:cBhvr>
                                    </p:animEffect>
                                  </p:childTnLst>
                                </p:cTn>
                              </p:par>
                              <p:par>
                                <p:cTn id="32" presetID="22" presetClass="exit" presetSubtype="1" fill="hold" nodeType="withEffect">
                                  <p:stCondLst>
                                    <p:cond delay="1550"/>
                                  </p:stCondLst>
                                  <p:childTnLst>
                                    <p:animEffect transition="out" filter="wipe(up)">
                                      <p:cBhvr>
                                        <p:cTn id="33" dur="250"/>
                                        <p:tgtEl>
                                          <p:spTgt spid="85"/>
                                        </p:tgtEl>
                                      </p:cBhvr>
                                    </p:animEffect>
                                    <p:set>
                                      <p:cBhvr>
                                        <p:cTn id="34" dur="1" fill="hold">
                                          <p:stCondLst>
                                            <p:cond delay="249"/>
                                          </p:stCondLst>
                                        </p:cTn>
                                        <p:tgtEl>
                                          <p:spTgt spid="85"/>
                                        </p:tgtEl>
                                        <p:attrNameLst>
                                          <p:attrName>style.visibility</p:attrName>
                                        </p:attrNameLst>
                                      </p:cBhvr>
                                      <p:to>
                                        <p:strVal val="hidden"/>
                                      </p:to>
                                    </p:set>
                                  </p:childTnLst>
                                </p:cTn>
                              </p:par>
                              <p:par>
                                <p:cTn id="35" presetID="22" presetClass="entr" presetSubtype="4" fill="hold" nodeType="withEffect">
                                  <p:stCondLst>
                                    <p:cond delay="1200"/>
                                  </p:stCondLst>
                                  <p:childTnLst>
                                    <p:set>
                                      <p:cBhvr>
                                        <p:cTn id="36" dur="1" fill="hold">
                                          <p:stCondLst>
                                            <p:cond delay="0"/>
                                          </p:stCondLst>
                                        </p:cTn>
                                        <p:tgtEl>
                                          <p:spTgt spid="86"/>
                                        </p:tgtEl>
                                        <p:attrNameLst>
                                          <p:attrName>style.visibility</p:attrName>
                                        </p:attrNameLst>
                                      </p:cBhvr>
                                      <p:to>
                                        <p:strVal val="visible"/>
                                      </p:to>
                                    </p:set>
                                    <p:animEffect transition="in" filter="wipe(down)">
                                      <p:cBhvr>
                                        <p:cTn id="37" dur="250"/>
                                        <p:tgtEl>
                                          <p:spTgt spid="86"/>
                                        </p:tgtEl>
                                      </p:cBhvr>
                                    </p:animEffect>
                                  </p:childTnLst>
                                </p:cTn>
                              </p:par>
                              <p:par>
                                <p:cTn id="38" presetID="22" presetClass="exit" presetSubtype="1" fill="hold" nodeType="withEffect">
                                  <p:stCondLst>
                                    <p:cond delay="1450"/>
                                  </p:stCondLst>
                                  <p:childTnLst>
                                    <p:animEffect transition="out" filter="wipe(up)">
                                      <p:cBhvr>
                                        <p:cTn id="39" dur="250"/>
                                        <p:tgtEl>
                                          <p:spTgt spid="86"/>
                                        </p:tgtEl>
                                      </p:cBhvr>
                                    </p:animEffect>
                                    <p:set>
                                      <p:cBhvr>
                                        <p:cTn id="40" dur="1" fill="hold">
                                          <p:stCondLst>
                                            <p:cond delay="249"/>
                                          </p:stCondLst>
                                        </p:cTn>
                                        <p:tgtEl>
                                          <p:spTgt spid="86"/>
                                        </p:tgtEl>
                                        <p:attrNameLst>
                                          <p:attrName>style.visibility</p:attrName>
                                        </p:attrNameLst>
                                      </p:cBhvr>
                                      <p:to>
                                        <p:strVal val="hidden"/>
                                      </p:to>
                                    </p:set>
                                  </p:childTnLst>
                                </p:cTn>
                              </p:par>
                              <p:par>
                                <p:cTn id="41" presetID="22" presetClass="entr" presetSubtype="4" fill="hold" nodeType="withEffect">
                                  <p:stCondLst>
                                    <p:cond delay="750"/>
                                  </p:stCondLst>
                                  <p:childTnLst>
                                    <p:set>
                                      <p:cBhvr>
                                        <p:cTn id="42" dur="1" fill="hold">
                                          <p:stCondLst>
                                            <p:cond delay="0"/>
                                          </p:stCondLst>
                                        </p:cTn>
                                        <p:tgtEl>
                                          <p:spTgt spid="88"/>
                                        </p:tgtEl>
                                        <p:attrNameLst>
                                          <p:attrName>style.visibility</p:attrName>
                                        </p:attrNameLst>
                                      </p:cBhvr>
                                      <p:to>
                                        <p:strVal val="visible"/>
                                      </p:to>
                                    </p:set>
                                    <p:animEffect transition="in" filter="wipe(down)">
                                      <p:cBhvr>
                                        <p:cTn id="43" dur="250"/>
                                        <p:tgtEl>
                                          <p:spTgt spid="88"/>
                                        </p:tgtEl>
                                      </p:cBhvr>
                                    </p:animEffect>
                                  </p:childTnLst>
                                </p:cTn>
                              </p:par>
                              <p:par>
                                <p:cTn id="44" presetID="22" presetClass="exit" presetSubtype="1" fill="hold" nodeType="withEffect">
                                  <p:stCondLst>
                                    <p:cond delay="1000"/>
                                  </p:stCondLst>
                                  <p:childTnLst>
                                    <p:animEffect transition="out" filter="wipe(up)">
                                      <p:cBhvr>
                                        <p:cTn id="45" dur="250"/>
                                        <p:tgtEl>
                                          <p:spTgt spid="88"/>
                                        </p:tgtEl>
                                      </p:cBhvr>
                                    </p:animEffect>
                                    <p:set>
                                      <p:cBhvr>
                                        <p:cTn id="46" dur="1" fill="hold">
                                          <p:stCondLst>
                                            <p:cond delay="249"/>
                                          </p:stCondLst>
                                        </p:cTn>
                                        <p:tgtEl>
                                          <p:spTgt spid="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7" name="Picture 3" descr="D:\TDDOWNLOAD\win8风格图标\PNG\Communications\Blue\MB_0018_note1.png"/>
          <p:cNvPicPr>
            <a:picLocks noChangeAspect="1" noChangeArrowheads="1"/>
          </p:cNvPicPr>
          <p:nvPr/>
        </p:nvPicPr>
        <p:blipFill>
          <a:blip r:embed="rId2" cstate="print"/>
          <a:srcRect/>
          <a:stretch>
            <a:fillRect/>
          </a:stretch>
        </p:blipFill>
        <p:spPr bwMode="auto">
          <a:xfrm>
            <a:off x="0" y="2139950"/>
            <a:ext cx="2438400" cy="2438400"/>
          </a:xfrm>
          <a:prstGeom prst="rect">
            <a:avLst/>
          </a:prstGeom>
          <a:noFill/>
          <a:ln w="9525">
            <a:noFill/>
            <a:miter lim="800000"/>
            <a:headEnd/>
            <a:tailEnd/>
          </a:ln>
        </p:spPr>
      </p:pic>
      <p:sp>
        <p:nvSpPr>
          <p:cNvPr id="82" name="矩形 81"/>
          <p:cNvSpPr/>
          <p:nvPr/>
        </p:nvSpPr>
        <p:spPr>
          <a:xfrm>
            <a:off x="5348288" y="4637088"/>
            <a:ext cx="258762"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83" name="矩形 82"/>
          <p:cNvSpPr/>
          <p:nvPr/>
        </p:nvSpPr>
        <p:spPr>
          <a:xfrm>
            <a:off x="5584825" y="4637088"/>
            <a:ext cx="250825"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84" name="矩形 83"/>
          <p:cNvSpPr/>
          <p:nvPr/>
        </p:nvSpPr>
        <p:spPr>
          <a:xfrm>
            <a:off x="5816600" y="4637088"/>
            <a:ext cx="252413"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85" name="矩形 84"/>
          <p:cNvSpPr/>
          <p:nvPr/>
        </p:nvSpPr>
        <p:spPr>
          <a:xfrm>
            <a:off x="6049963" y="4637088"/>
            <a:ext cx="252412"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86" name="矩形 85"/>
          <p:cNvSpPr/>
          <p:nvPr/>
        </p:nvSpPr>
        <p:spPr>
          <a:xfrm>
            <a:off x="6302375" y="4637088"/>
            <a:ext cx="250825"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87" name="矩形 86"/>
          <p:cNvSpPr/>
          <p:nvPr/>
        </p:nvSpPr>
        <p:spPr>
          <a:xfrm>
            <a:off x="6516688" y="4637088"/>
            <a:ext cx="252412"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88" name="矩形 87"/>
          <p:cNvSpPr/>
          <p:nvPr/>
        </p:nvSpPr>
        <p:spPr>
          <a:xfrm>
            <a:off x="6765925" y="4637088"/>
            <a:ext cx="252413"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214039" name="矩形 74"/>
          <p:cNvSpPr>
            <a:spLocks noChangeArrowheads="1"/>
          </p:cNvSpPr>
          <p:nvPr/>
        </p:nvSpPr>
        <p:spPr bwMode="auto">
          <a:xfrm>
            <a:off x="2143125" y="2357438"/>
            <a:ext cx="415925" cy="369887"/>
          </a:xfrm>
          <a:prstGeom prst="rect">
            <a:avLst/>
          </a:prstGeom>
          <a:noFill/>
          <a:ln w="9525">
            <a:noFill/>
            <a:miter lim="800000"/>
            <a:headEnd/>
            <a:tailEnd/>
          </a:ln>
        </p:spPr>
        <p:txBody>
          <a:bodyPr wrap="none">
            <a:spAutoFit/>
          </a:bodyPr>
          <a:lstStyle/>
          <a:p>
            <a:r>
              <a:rPr lang="zh-CN" altLang="en-US">
                <a:solidFill>
                  <a:srgbClr val="04AEDA"/>
                </a:solidFill>
                <a:latin typeface="Calibri" pitchFamily="34" charset="0"/>
              </a:rPr>
              <a:t>？</a:t>
            </a:r>
            <a:endParaRPr lang="zh-CN" altLang="en-US">
              <a:latin typeface="Calibri" pitchFamily="34" charset="0"/>
            </a:endParaRPr>
          </a:p>
        </p:txBody>
      </p:sp>
      <p:cxnSp>
        <p:nvCxnSpPr>
          <p:cNvPr id="77" name="直接连接符 76"/>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214041"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223245" name="Rectangle 13"/>
          <p:cNvSpPr>
            <a:spLocks noChangeArrowheads="1"/>
          </p:cNvSpPr>
          <p:nvPr/>
        </p:nvSpPr>
        <p:spPr bwMode="auto">
          <a:xfrm>
            <a:off x="3348038" y="2066925"/>
            <a:ext cx="184150" cy="91598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en-US" altLang="zh-CN" b="1"/>
              <a:t/>
            </a:r>
            <a:br>
              <a:rPr lang="en-US" altLang="zh-CN" b="1"/>
            </a:br>
            <a:r>
              <a:rPr lang="en-US" altLang="zh-CN" b="1"/>
              <a:t/>
            </a:r>
            <a:br>
              <a:rPr lang="en-US" altLang="zh-CN" b="1"/>
            </a:br>
            <a:endParaRPr lang="en-US" altLang="zh-CN" b="1"/>
          </a:p>
        </p:txBody>
      </p:sp>
      <p:sp>
        <p:nvSpPr>
          <p:cNvPr id="223246" name="Rectangle 14"/>
          <p:cNvSpPr>
            <a:spLocks noChangeArrowheads="1"/>
          </p:cNvSpPr>
          <p:nvPr/>
        </p:nvSpPr>
        <p:spPr bwMode="auto">
          <a:xfrm>
            <a:off x="395288" y="171450"/>
            <a:ext cx="184150" cy="82232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en-US" altLang="zh-CN" sz="2400" b="1"/>
              <a:t/>
            </a:r>
            <a:br>
              <a:rPr lang="en-US" altLang="zh-CN" sz="2400" b="1"/>
            </a:br>
            <a:endParaRPr lang="en-US" altLang="zh-CN" sz="2400" b="1"/>
          </a:p>
        </p:txBody>
      </p:sp>
      <p:sp>
        <p:nvSpPr>
          <p:cNvPr id="223247" name="Rectangle 15"/>
          <p:cNvSpPr>
            <a:spLocks noChangeArrowheads="1"/>
          </p:cNvSpPr>
          <p:nvPr/>
        </p:nvSpPr>
        <p:spPr bwMode="auto">
          <a:xfrm>
            <a:off x="755576" y="3003798"/>
            <a:ext cx="695325" cy="7016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zh-CN" altLang="en-US" sz="2000" b="1" dirty="0">
                <a:solidFill>
                  <a:srgbClr val="000066"/>
                </a:solidFill>
                <a:latin typeface="微软雅黑" pitchFamily="34" charset="-122"/>
                <a:ea typeface="微软雅黑" pitchFamily="34" charset="-122"/>
              </a:rPr>
              <a:t>总结</a:t>
            </a:r>
          </a:p>
          <a:p>
            <a:pPr>
              <a:defRPr/>
            </a:pPr>
            <a:r>
              <a:rPr lang="zh-CN" altLang="en-US" sz="2000" b="1" dirty="0">
                <a:solidFill>
                  <a:srgbClr val="000066"/>
                </a:solidFill>
                <a:latin typeface="微软雅黑" pitchFamily="34" charset="-122"/>
                <a:ea typeface="微软雅黑" pitchFamily="34" charset="-122"/>
              </a:rPr>
              <a:t>思考</a:t>
            </a:r>
          </a:p>
        </p:txBody>
      </p:sp>
      <p:cxnSp>
        <p:nvCxnSpPr>
          <p:cNvPr id="4" name="直接连接符 44"/>
          <p:cNvCxnSpPr/>
          <p:nvPr/>
        </p:nvCxnSpPr>
        <p:spPr>
          <a:xfrm>
            <a:off x="2700338" y="1419225"/>
            <a:ext cx="6049962"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2" name="直接连接符 44"/>
          <p:cNvCxnSpPr>
            <a:endCxn id="223261" idx="3"/>
          </p:cNvCxnSpPr>
          <p:nvPr/>
        </p:nvCxnSpPr>
        <p:spPr>
          <a:xfrm flipV="1">
            <a:off x="2771775" y="2235201"/>
            <a:ext cx="5834063" cy="49212"/>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3" name="直接连接符 44"/>
          <p:cNvCxnSpPr/>
          <p:nvPr/>
        </p:nvCxnSpPr>
        <p:spPr>
          <a:xfrm>
            <a:off x="2771800" y="3075806"/>
            <a:ext cx="5832648"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5" name="直接连接符 44"/>
          <p:cNvCxnSpPr/>
          <p:nvPr/>
        </p:nvCxnSpPr>
        <p:spPr>
          <a:xfrm>
            <a:off x="2700338" y="1851025"/>
            <a:ext cx="5976937"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6" name="直接连接符 44"/>
          <p:cNvCxnSpPr/>
          <p:nvPr/>
        </p:nvCxnSpPr>
        <p:spPr>
          <a:xfrm>
            <a:off x="2771800" y="3507854"/>
            <a:ext cx="5904656"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7" name="直接连接符 44"/>
          <p:cNvCxnSpPr/>
          <p:nvPr/>
        </p:nvCxnSpPr>
        <p:spPr>
          <a:xfrm flipV="1">
            <a:off x="2699792" y="2643758"/>
            <a:ext cx="5904681" cy="447"/>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223256" name="Rectangle 24"/>
          <p:cNvSpPr>
            <a:spLocks noChangeArrowheads="1"/>
          </p:cNvSpPr>
          <p:nvPr/>
        </p:nvSpPr>
        <p:spPr bwMode="auto">
          <a:xfrm>
            <a:off x="179388" y="98425"/>
            <a:ext cx="2484437" cy="396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2000" b="1" dirty="0">
                <a:latin typeface="微软雅黑" pitchFamily="34" charset="-122"/>
                <a:ea typeface="微软雅黑" pitchFamily="34" charset="-122"/>
              </a:rPr>
              <a:t>本章</a:t>
            </a: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总结与思考</a:t>
            </a:r>
            <a:r>
              <a:rPr lang="en-US" altLang="zh-CN" sz="2000" b="1" dirty="0">
                <a:latin typeface="微软雅黑" pitchFamily="34" charset="-122"/>
                <a:ea typeface="微软雅黑" pitchFamily="34" charset="-122"/>
              </a:rPr>
              <a:t>】</a:t>
            </a:r>
            <a:endParaRPr lang="zh-CN" altLang="en-US" sz="2000" b="1" dirty="0">
              <a:latin typeface="微软雅黑" pitchFamily="34" charset="-122"/>
              <a:ea typeface="微软雅黑" pitchFamily="34" charset="-122"/>
            </a:endParaRPr>
          </a:p>
        </p:txBody>
      </p:sp>
      <p:sp>
        <p:nvSpPr>
          <p:cNvPr id="214052" name="AutoShape 25"/>
          <p:cNvSpPr>
            <a:spLocks noChangeArrowheads="1"/>
          </p:cNvSpPr>
          <p:nvPr/>
        </p:nvSpPr>
        <p:spPr bwMode="auto">
          <a:xfrm>
            <a:off x="1979613" y="1058863"/>
            <a:ext cx="720725" cy="647700"/>
          </a:xfrm>
          <a:prstGeom prst="foldedCorner">
            <a:avLst>
              <a:gd name="adj" fmla="val 12500"/>
            </a:avLst>
          </a:prstGeom>
          <a:solidFill>
            <a:srgbClr val="04AEDA"/>
          </a:solidFill>
          <a:ln w="9525">
            <a:noFill/>
            <a:round/>
            <a:headEnd/>
            <a:tailEnd/>
          </a:ln>
          <a:effectLst>
            <a:prstShdw prst="shdw17" dist="17961" dir="2700000">
              <a:srgbClr val="026883"/>
            </a:prstShdw>
          </a:effectLst>
        </p:spPr>
        <p:txBody>
          <a:bodyPr wrap="none" anchor="ctr"/>
          <a:lstStyle/>
          <a:p>
            <a:pPr algn="ctr"/>
            <a:r>
              <a:rPr lang="en-US" altLang="zh-CN">
                <a:solidFill>
                  <a:schemeClr val="bg1"/>
                </a:solidFill>
              </a:rPr>
              <a:t>5</a:t>
            </a:r>
          </a:p>
        </p:txBody>
      </p:sp>
      <p:cxnSp>
        <p:nvCxnSpPr>
          <p:cNvPr id="8" name="直接连接符 44"/>
          <p:cNvCxnSpPr/>
          <p:nvPr/>
        </p:nvCxnSpPr>
        <p:spPr>
          <a:xfrm>
            <a:off x="2484438" y="5143500"/>
            <a:ext cx="6049962"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223261" name="Rectangle 29"/>
          <p:cNvSpPr>
            <a:spLocks noChangeArrowheads="1"/>
          </p:cNvSpPr>
          <p:nvPr/>
        </p:nvSpPr>
        <p:spPr bwMode="auto">
          <a:xfrm>
            <a:off x="2700338" y="950913"/>
            <a:ext cx="5905500" cy="2568575"/>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ct val="150000"/>
              </a:lnSpc>
              <a:defRPr/>
            </a:pPr>
            <a:r>
              <a:rPr lang="zh-CN" altLang="en-US" b="1" dirty="0">
                <a:latin typeface="微软雅黑" pitchFamily="34" charset="-122"/>
                <a:ea typeface="微软雅黑" pitchFamily="34" charset="-122"/>
              </a:rPr>
              <a:t>然而耶稣会士的活动几乎从头至尾被笼罩在礼仪之争的阴影中，他们适应中国文化的传教方法为他们带来莫大荣耀的同时，也给他们带来礼仪之争这一沉重负担，所以这一段以耶稣会士为主要媒介的中西文化交往也不得不深深烙刻下礼仪之争的痕迹。事实上，随着礼仪之争被禁，这段中西文化交往也便趋于停滞。</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00"/>
                                  </p:stCondLst>
                                  <p:childTnLst>
                                    <p:set>
                                      <p:cBhvr>
                                        <p:cTn id="6" dur="1" fill="hold">
                                          <p:stCondLst>
                                            <p:cond delay="0"/>
                                          </p:stCondLst>
                                        </p:cTn>
                                        <p:tgtEl>
                                          <p:spTgt spid="82"/>
                                        </p:tgtEl>
                                        <p:attrNameLst>
                                          <p:attrName>style.visibility</p:attrName>
                                        </p:attrNameLst>
                                      </p:cBhvr>
                                      <p:to>
                                        <p:strVal val="visible"/>
                                      </p:to>
                                    </p:set>
                                    <p:animEffect transition="in" filter="wipe(down)">
                                      <p:cBhvr>
                                        <p:cTn id="7" dur="250"/>
                                        <p:tgtEl>
                                          <p:spTgt spid="82"/>
                                        </p:tgtEl>
                                      </p:cBhvr>
                                    </p:animEffect>
                                  </p:childTnLst>
                                </p:cTn>
                              </p:par>
                              <p:par>
                                <p:cTn id="8" presetID="22" presetClass="exit" presetSubtype="1" fill="hold" nodeType="withEffect">
                                  <p:stCondLst>
                                    <p:cond delay="440"/>
                                  </p:stCondLst>
                                  <p:childTnLst>
                                    <p:animEffect transition="out" filter="wipe(up)">
                                      <p:cBhvr>
                                        <p:cTn id="9" dur="250"/>
                                        <p:tgtEl>
                                          <p:spTgt spid="82"/>
                                        </p:tgtEl>
                                      </p:cBhvr>
                                    </p:animEffect>
                                    <p:set>
                                      <p:cBhvr>
                                        <p:cTn id="10" dur="1" fill="hold">
                                          <p:stCondLst>
                                            <p:cond delay="249"/>
                                          </p:stCondLst>
                                        </p:cTn>
                                        <p:tgtEl>
                                          <p:spTgt spid="82"/>
                                        </p:tgtEl>
                                        <p:attrNameLst>
                                          <p:attrName>style.visibility</p:attrName>
                                        </p:attrNameLst>
                                      </p:cBhvr>
                                      <p:to>
                                        <p:strVal val="hidden"/>
                                      </p:to>
                                    </p:set>
                                  </p:childTnLst>
                                </p:cTn>
                              </p:par>
                              <p:par>
                                <p:cTn id="11" presetID="22" presetClass="entr" presetSubtype="4" fill="hold" nodeType="withEffect">
                                  <p:stCondLst>
                                    <p:cond delay="300"/>
                                  </p:stCondLst>
                                  <p:childTnLst>
                                    <p:set>
                                      <p:cBhvr>
                                        <p:cTn id="12" dur="1" fill="hold">
                                          <p:stCondLst>
                                            <p:cond delay="0"/>
                                          </p:stCondLst>
                                        </p:cTn>
                                        <p:tgtEl>
                                          <p:spTgt spid="84"/>
                                        </p:tgtEl>
                                        <p:attrNameLst>
                                          <p:attrName>style.visibility</p:attrName>
                                        </p:attrNameLst>
                                      </p:cBhvr>
                                      <p:to>
                                        <p:strVal val="visible"/>
                                      </p:to>
                                    </p:set>
                                    <p:animEffect transition="in" filter="wipe(down)">
                                      <p:cBhvr>
                                        <p:cTn id="13" dur="250"/>
                                        <p:tgtEl>
                                          <p:spTgt spid="84"/>
                                        </p:tgtEl>
                                      </p:cBhvr>
                                    </p:animEffect>
                                  </p:childTnLst>
                                </p:cTn>
                              </p:par>
                              <p:par>
                                <p:cTn id="14" presetID="22" presetClass="exit" presetSubtype="1" fill="hold" nodeType="withEffect">
                                  <p:stCondLst>
                                    <p:cond delay="550"/>
                                  </p:stCondLst>
                                  <p:childTnLst>
                                    <p:animEffect transition="out" filter="wipe(up)">
                                      <p:cBhvr>
                                        <p:cTn id="15" dur="250"/>
                                        <p:tgtEl>
                                          <p:spTgt spid="84"/>
                                        </p:tgtEl>
                                      </p:cBhvr>
                                    </p:animEffect>
                                    <p:set>
                                      <p:cBhvr>
                                        <p:cTn id="16" dur="1" fill="hold">
                                          <p:stCondLst>
                                            <p:cond delay="249"/>
                                          </p:stCondLst>
                                        </p:cTn>
                                        <p:tgtEl>
                                          <p:spTgt spid="84"/>
                                        </p:tgtEl>
                                        <p:attrNameLst>
                                          <p:attrName>style.visibility</p:attrName>
                                        </p:attrNameLst>
                                      </p:cBhvr>
                                      <p:to>
                                        <p:strVal val="hidden"/>
                                      </p:to>
                                    </p:set>
                                  </p:childTnLst>
                                </p:cTn>
                              </p:par>
                              <p:par>
                                <p:cTn id="17" presetID="22" presetClass="entr" presetSubtype="4" fill="hold" nodeType="withEffect">
                                  <p:stCondLst>
                                    <p:cond delay="500"/>
                                  </p:stCondLst>
                                  <p:childTnLst>
                                    <p:set>
                                      <p:cBhvr>
                                        <p:cTn id="18" dur="1" fill="hold">
                                          <p:stCondLst>
                                            <p:cond delay="0"/>
                                          </p:stCondLst>
                                        </p:cTn>
                                        <p:tgtEl>
                                          <p:spTgt spid="87"/>
                                        </p:tgtEl>
                                        <p:attrNameLst>
                                          <p:attrName>style.visibility</p:attrName>
                                        </p:attrNameLst>
                                      </p:cBhvr>
                                      <p:to>
                                        <p:strVal val="visible"/>
                                      </p:to>
                                    </p:set>
                                    <p:animEffect transition="in" filter="wipe(down)">
                                      <p:cBhvr>
                                        <p:cTn id="19" dur="250"/>
                                        <p:tgtEl>
                                          <p:spTgt spid="87"/>
                                        </p:tgtEl>
                                      </p:cBhvr>
                                    </p:animEffect>
                                  </p:childTnLst>
                                </p:cTn>
                              </p:par>
                              <p:par>
                                <p:cTn id="20" presetID="22" presetClass="exit" presetSubtype="1" fill="hold" nodeType="withEffect">
                                  <p:stCondLst>
                                    <p:cond delay="750"/>
                                  </p:stCondLst>
                                  <p:childTnLst>
                                    <p:animEffect transition="out" filter="wipe(up)">
                                      <p:cBhvr>
                                        <p:cTn id="21" dur="250"/>
                                        <p:tgtEl>
                                          <p:spTgt spid="87"/>
                                        </p:tgtEl>
                                      </p:cBhvr>
                                    </p:animEffect>
                                    <p:set>
                                      <p:cBhvr>
                                        <p:cTn id="22" dur="1" fill="hold">
                                          <p:stCondLst>
                                            <p:cond delay="249"/>
                                          </p:stCondLst>
                                        </p:cTn>
                                        <p:tgtEl>
                                          <p:spTgt spid="87"/>
                                        </p:tgtEl>
                                        <p:attrNameLst>
                                          <p:attrName>style.visibility</p:attrName>
                                        </p:attrNameLst>
                                      </p:cBhvr>
                                      <p:to>
                                        <p:strVal val="hidden"/>
                                      </p:to>
                                    </p:set>
                                  </p:childTnLst>
                                </p:cTn>
                              </p:par>
                              <p:par>
                                <p:cTn id="23" presetID="22" presetClass="entr" presetSubtype="4" fill="hold" nodeType="withEffect">
                                  <p:stCondLst>
                                    <p:cond delay="600"/>
                                  </p:stCondLst>
                                  <p:childTnLst>
                                    <p:set>
                                      <p:cBhvr>
                                        <p:cTn id="24" dur="1" fill="hold">
                                          <p:stCondLst>
                                            <p:cond delay="0"/>
                                          </p:stCondLst>
                                        </p:cTn>
                                        <p:tgtEl>
                                          <p:spTgt spid="83"/>
                                        </p:tgtEl>
                                        <p:attrNameLst>
                                          <p:attrName>style.visibility</p:attrName>
                                        </p:attrNameLst>
                                      </p:cBhvr>
                                      <p:to>
                                        <p:strVal val="visible"/>
                                      </p:to>
                                    </p:set>
                                    <p:animEffect transition="in" filter="wipe(down)">
                                      <p:cBhvr>
                                        <p:cTn id="25" dur="250"/>
                                        <p:tgtEl>
                                          <p:spTgt spid="83"/>
                                        </p:tgtEl>
                                      </p:cBhvr>
                                    </p:animEffect>
                                  </p:childTnLst>
                                </p:cTn>
                              </p:par>
                              <p:par>
                                <p:cTn id="26" presetID="22" presetClass="exit" presetSubtype="1" fill="hold" nodeType="withEffect">
                                  <p:stCondLst>
                                    <p:cond delay="850"/>
                                  </p:stCondLst>
                                  <p:childTnLst>
                                    <p:animEffect transition="out" filter="wipe(up)">
                                      <p:cBhvr>
                                        <p:cTn id="27" dur="250"/>
                                        <p:tgtEl>
                                          <p:spTgt spid="83"/>
                                        </p:tgtEl>
                                      </p:cBhvr>
                                    </p:animEffect>
                                    <p:set>
                                      <p:cBhvr>
                                        <p:cTn id="28" dur="1" fill="hold">
                                          <p:stCondLst>
                                            <p:cond delay="249"/>
                                          </p:stCondLst>
                                        </p:cTn>
                                        <p:tgtEl>
                                          <p:spTgt spid="83"/>
                                        </p:tgtEl>
                                        <p:attrNameLst>
                                          <p:attrName>style.visibility</p:attrName>
                                        </p:attrNameLst>
                                      </p:cBhvr>
                                      <p:to>
                                        <p:strVal val="hidden"/>
                                      </p:to>
                                    </p:set>
                                  </p:childTnLst>
                                </p:cTn>
                              </p:par>
                              <p:par>
                                <p:cTn id="29" presetID="22" presetClass="entr" presetSubtype="4" fill="hold" nodeType="withEffect">
                                  <p:stCondLst>
                                    <p:cond delay="1300"/>
                                  </p:stCondLst>
                                  <p:childTnLst>
                                    <p:set>
                                      <p:cBhvr>
                                        <p:cTn id="30" dur="1" fill="hold">
                                          <p:stCondLst>
                                            <p:cond delay="0"/>
                                          </p:stCondLst>
                                        </p:cTn>
                                        <p:tgtEl>
                                          <p:spTgt spid="85"/>
                                        </p:tgtEl>
                                        <p:attrNameLst>
                                          <p:attrName>style.visibility</p:attrName>
                                        </p:attrNameLst>
                                      </p:cBhvr>
                                      <p:to>
                                        <p:strVal val="visible"/>
                                      </p:to>
                                    </p:set>
                                    <p:animEffect transition="in" filter="wipe(down)">
                                      <p:cBhvr>
                                        <p:cTn id="31" dur="250"/>
                                        <p:tgtEl>
                                          <p:spTgt spid="85"/>
                                        </p:tgtEl>
                                      </p:cBhvr>
                                    </p:animEffect>
                                  </p:childTnLst>
                                </p:cTn>
                              </p:par>
                              <p:par>
                                <p:cTn id="32" presetID="22" presetClass="exit" presetSubtype="1" fill="hold" nodeType="withEffect">
                                  <p:stCondLst>
                                    <p:cond delay="1550"/>
                                  </p:stCondLst>
                                  <p:childTnLst>
                                    <p:animEffect transition="out" filter="wipe(up)">
                                      <p:cBhvr>
                                        <p:cTn id="33" dur="250"/>
                                        <p:tgtEl>
                                          <p:spTgt spid="85"/>
                                        </p:tgtEl>
                                      </p:cBhvr>
                                    </p:animEffect>
                                    <p:set>
                                      <p:cBhvr>
                                        <p:cTn id="34" dur="1" fill="hold">
                                          <p:stCondLst>
                                            <p:cond delay="249"/>
                                          </p:stCondLst>
                                        </p:cTn>
                                        <p:tgtEl>
                                          <p:spTgt spid="85"/>
                                        </p:tgtEl>
                                        <p:attrNameLst>
                                          <p:attrName>style.visibility</p:attrName>
                                        </p:attrNameLst>
                                      </p:cBhvr>
                                      <p:to>
                                        <p:strVal val="hidden"/>
                                      </p:to>
                                    </p:set>
                                  </p:childTnLst>
                                </p:cTn>
                              </p:par>
                              <p:par>
                                <p:cTn id="35" presetID="22" presetClass="entr" presetSubtype="4" fill="hold" nodeType="withEffect">
                                  <p:stCondLst>
                                    <p:cond delay="1200"/>
                                  </p:stCondLst>
                                  <p:childTnLst>
                                    <p:set>
                                      <p:cBhvr>
                                        <p:cTn id="36" dur="1" fill="hold">
                                          <p:stCondLst>
                                            <p:cond delay="0"/>
                                          </p:stCondLst>
                                        </p:cTn>
                                        <p:tgtEl>
                                          <p:spTgt spid="86"/>
                                        </p:tgtEl>
                                        <p:attrNameLst>
                                          <p:attrName>style.visibility</p:attrName>
                                        </p:attrNameLst>
                                      </p:cBhvr>
                                      <p:to>
                                        <p:strVal val="visible"/>
                                      </p:to>
                                    </p:set>
                                    <p:animEffect transition="in" filter="wipe(down)">
                                      <p:cBhvr>
                                        <p:cTn id="37" dur="250"/>
                                        <p:tgtEl>
                                          <p:spTgt spid="86"/>
                                        </p:tgtEl>
                                      </p:cBhvr>
                                    </p:animEffect>
                                  </p:childTnLst>
                                </p:cTn>
                              </p:par>
                              <p:par>
                                <p:cTn id="38" presetID="22" presetClass="exit" presetSubtype="1" fill="hold" nodeType="withEffect">
                                  <p:stCondLst>
                                    <p:cond delay="1450"/>
                                  </p:stCondLst>
                                  <p:childTnLst>
                                    <p:animEffect transition="out" filter="wipe(up)">
                                      <p:cBhvr>
                                        <p:cTn id="39" dur="250"/>
                                        <p:tgtEl>
                                          <p:spTgt spid="86"/>
                                        </p:tgtEl>
                                      </p:cBhvr>
                                    </p:animEffect>
                                    <p:set>
                                      <p:cBhvr>
                                        <p:cTn id="40" dur="1" fill="hold">
                                          <p:stCondLst>
                                            <p:cond delay="249"/>
                                          </p:stCondLst>
                                        </p:cTn>
                                        <p:tgtEl>
                                          <p:spTgt spid="86"/>
                                        </p:tgtEl>
                                        <p:attrNameLst>
                                          <p:attrName>style.visibility</p:attrName>
                                        </p:attrNameLst>
                                      </p:cBhvr>
                                      <p:to>
                                        <p:strVal val="hidden"/>
                                      </p:to>
                                    </p:set>
                                  </p:childTnLst>
                                </p:cTn>
                              </p:par>
                              <p:par>
                                <p:cTn id="41" presetID="22" presetClass="entr" presetSubtype="4" fill="hold" nodeType="withEffect">
                                  <p:stCondLst>
                                    <p:cond delay="750"/>
                                  </p:stCondLst>
                                  <p:childTnLst>
                                    <p:set>
                                      <p:cBhvr>
                                        <p:cTn id="42" dur="1" fill="hold">
                                          <p:stCondLst>
                                            <p:cond delay="0"/>
                                          </p:stCondLst>
                                        </p:cTn>
                                        <p:tgtEl>
                                          <p:spTgt spid="88"/>
                                        </p:tgtEl>
                                        <p:attrNameLst>
                                          <p:attrName>style.visibility</p:attrName>
                                        </p:attrNameLst>
                                      </p:cBhvr>
                                      <p:to>
                                        <p:strVal val="visible"/>
                                      </p:to>
                                    </p:set>
                                    <p:animEffect transition="in" filter="wipe(down)">
                                      <p:cBhvr>
                                        <p:cTn id="43" dur="250"/>
                                        <p:tgtEl>
                                          <p:spTgt spid="88"/>
                                        </p:tgtEl>
                                      </p:cBhvr>
                                    </p:animEffect>
                                  </p:childTnLst>
                                </p:cTn>
                              </p:par>
                              <p:par>
                                <p:cTn id="44" presetID="22" presetClass="exit" presetSubtype="1" fill="hold" nodeType="withEffect">
                                  <p:stCondLst>
                                    <p:cond delay="1000"/>
                                  </p:stCondLst>
                                  <p:childTnLst>
                                    <p:animEffect transition="out" filter="wipe(up)">
                                      <p:cBhvr>
                                        <p:cTn id="45" dur="250"/>
                                        <p:tgtEl>
                                          <p:spTgt spid="88"/>
                                        </p:tgtEl>
                                      </p:cBhvr>
                                    </p:animEffect>
                                    <p:set>
                                      <p:cBhvr>
                                        <p:cTn id="46" dur="1" fill="hold">
                                          <p:stCondLst>
                                            <p:cond delay="249"/>
                                          </p:stCondLst>
                                        </p:cTn>
                                        <p:tgtEl>
                                          <p:spTgt spid="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1" name="Picture 3" descr="D:\TDDOWNLOAD\win8风格图标\PNG\Communications\Blue\MB_0018_note1.png"/>
          <p:cNvPicPr>
            <a:picLocks noChangeAspect="1" noChangeArrowheads="1"/>
          </p:cNvPicPr>
          <p:nvPr/>
        </p:nvPicPr>
        <p:blipFill>
          <a:blip r:embed="rId2" cstate="print"/>
          <a:srcRect/>
          <a:stretch>
            <a:fillRect/>
          </a:stretch>
        </p:blipFill>
        <p:spPr bwMode="auto">
          <a:xfrm>
            <a:off x="0" y="2139950"/>
            <a:ext cx="2438400" cy="2438400"/>
          </a:xfrm>
          <a:prstGeom prst="rect">
            <a:avLst/>
          </a:prstGeom>
          <a:noFill/>
          <a:ln w="9525">
            <a:noFill/>
            <a:miter lim="800000"/>
            <a:headEnd/>
            <a:tailEnd/>
          </a:ln>
        </p:spPr>
      </p:pic>
      <p:sp>
        <p:nvSpPr>
          <p:cNvPr id="82" name="矩形 81"/>
          <p:cNvSpPr/>
          <p:nvPr/>
        </p:nvSpPr>
        <p:spPr>
          <a:xfrm>
            <a:off x="5348288" y="4637088"/>
            <a:ext cx="258762"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83" name="矩形 82"/>
          <p:cNvSpPr/>
          <p:nvPr/>
        </p:nvSpPr>
        <p:spPr>
          <a:xfrm>
            <a:off x="5584825" y="4637088"/>
            <a:ext cx="250825"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84" name="矩形 83"/>
          <p:cNvSpPr/>
          <p:nvPr/>
        </p:nvSpPr>
        <p:spPr>
          <a:xfrm>
            <a:off x="5816600" y="4637088"/>
            <a:ext cx="252413"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85" name="矩形 84"/>
          <p:cNvSpPr/>
          <p:nvPr/>
        </p:nvSpPr>
        <p:spPr>
          <a:xfrm>
            <a:off x="6049963" y="4637088"/>
            <a:ext cx="252412"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86" name="矩形 85"/>
          <p:cNvSpPr/>
          <p:nvPr/>
        </p:nvSpPr>
        <p:spPr>
          <a:xfrm>
            <a:off x="6302375" y="4637088"/>
            <a:ext cx="250825"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87" name="矩形 86"/>
          <p:cNvSpPr/>
          <p:nvPr/>
        </p:nvSpPr>
        <p:spPr>
          <a:xfrm>
            <a:off x="6516688" y="4637088"/>
            <a:ext cx="252412"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88" name="矩形 87"/>
          <p:cNvSpPr/>
          <p:nvPr/>
        </p:nvSpPr>
        <p:spPr>
          <a:xfrm>
            <a:off x="6765925" y="4637088"/>
            <a:ext cx="252413"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215063" name="矩形 74"/>
          <p:cNvSpPr>
            <a:spLocks noChangeArrowheads="1"/>
          </p:cNvSpPr>
          <p:nvPr/>
        </p:nvSpPr>
        <p:spPr bwMode="auto">
          <a:xfrm>
            <a:off x="2143125" y="2357438"/>
            <a:ext cx="415925" cy="369887"/>
          </a:xfrm>
          <a:prstGeom prst="rect">
            <a:avLst/>
          </a:prstGeom>
          <a:noFill/>
          <a:ln w="9525">
            <a:noFill/>
            <a:miter lim="800000"/>
            <a:headEnd/>
            <a:tailEnd/>
          </a:ln>
        </p:spPr>
        <p:txBody>
          <a:bodyPr wrap="none">
            <a:spAutoFit/>
          </a:bodyPr>
          <a:lstStyle/>
          <a:p>
            <a:r>
              <a:rPr lang="zh-CN" altLang="en-US">
                <a:solidFill>
                  <a:srgbClr val="04AEDA"/>
                </a:solidFill>
                <a:latin typeface="Calibri" pitchFamily="34" charset="0"/>
              </a:rPr>
              <a:t>？</a:t>
            </a:r>
            <a:endParaRPr lang="zh-CN" altLang="en-US">
              <a:latin typeface="Calibri" pitchFamily="34" charset="0"/>
            </a:endParaRPr>
          </a:p>
        </p:txBody>
      </p:sp>
      <p:cxnSp>
        <p:nvCxnSpPr>
          <p:cNvPr id="77" name="直接连接符 76"/>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215065"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224269" name="Rectangle 13"/>
          <p:cNvSpPr>
            <a:spLocks noChangeArrowheads="1"/>
          </p:cNvSpPr>
          <p:nvPr/>
        </p:nvSpPr>
        <p:spPr bwMode="auto">
          <a:xfrm>
            <a:off x="3348038" y="2066925"/>
            <a:ext cx="184150" cy="91598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en-US" altLang="zh-CN" b="1"/>
              <a:t/>
            </a:r>
            <a:br>
              <a:rPr lang="en-US" altLang="zh-CN" b="1"/>
            </a:br>
            <a:r>
              <a:rPr lang="en-US" altLang="zh-CN" b="1"/>
              <a:t/>
            </a:r>
            <a:br>
              <a:rPr lang="en-US" altLang="zh-CN" b="1"/>
            </a:br>
            <a:endParaRPr lang="en-US" altLang="zh-CN" b="1"/>
          </a:p>
        </p:txBody>
      </p:sp>
      <p:sp>
        <p:nvSpPr>
          <p:cNvPr id="224270" name="Rectangle 14"/>
          <p:cNvSpPr>
            <a:spLocks noChangeArrowheads="1"/>
          </p:cNvSpPr>
          <p:nvPr/>
        </p:nvSpPr>
        <p:spPr bwMode="auto">
          <a:xfrm>
            <a:off x="395288" y="171450"/>
            <a:ext cx="184150" cy="82232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en-US" altLang="zh-CN" sz="2400" b="1"/>
              <a:t/>
            </a:r>
            <a:br>
              <a:rPr lang="en-US" altLang="zh-CN" sz="2400" b="1"/>
            </a:br>
            <a:endParaRPr lang="en-US" altLang="zh-CN" sz="2400" b="1"/>
          </a:p>
        </p:txBody>
      </p:sp>
      <p:sp>
        <p:nvSpPr>
          <p:cNvPr id="224271" name="Rectangle 15"/>
          <p:cNvSpPr>
            <a:spLocks noChangeArrowheads="1"/>
          </p:cNvSpPr>
          <p:nvPr/>
        </p:nvSpPr>
        <p:spPr bwMode="auto">
          <a:xfrm>
            <a:off x="755650" y="3003550"/>
            <a:ext cx="695325" cy="7016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zh-CN" altLang="en-US" sz="2000" b="1" dirty="0">
                <a:solidFill>
                  <a:srgbClr val="000066"/>
                </a:solidFill>
                <a:latin typeface="微软雅黑" pitchFamily="34" charset="-122"/>
                <a:ea typeface="微软雅黑" pitchFamily="34" charset="-122"/>
              </a:rPr>
              <a:t>总结</a:t>
            </a:r>
          </a:p>
          <a:p>
            <a:pPr>
              <a:defRPr/>
            </a:pPr>
            <a:r>
              <a:rPr lang="zh-CN" altLang="en-US" sz="2000" b="1" dirty="0">
                <a:solidFill>
                  <a:srgbClr val="000066"/>
                </a:solidFill>
                <a:latin typeface="微软雅黑" pitchFamily="34" charset="-122"/>
                <a:ea typeface="微软雅黑" pitchFamily="34" charset="-122"/>
              </a:rPr>
              <a:t>思考</a:t>
            </a:r>
          </a:p>
        </p:txBody>
      </p:sp>
      <p:cxnSp>
        <p:nvCxnSpPr>
          <p:cNvPr id="4" name="直接连接符 44"/>
          <p:cNvCxnSpPr/>
          <p:nvPr/>
        </p:nvCxnSpPr>
        <p:spPr>
          <a:xfrm>
            <a:off x="2700338" y="1419225"/>
            <a:ext cx="6049962"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2" name="直接连接符 44"/>
          <p:cNvCxnSpPr/>
          <p:nvPr/>
        </p:nvCxnSpPr>
        <p:spPr>
          <a:xfrm>
            <a:off x="2771800" y="1779662"/>
            <a:ext cx="5976937"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3" name="直接连接符 44"/>
          <p:cNvCxnSpPr/>
          <p:nvPr/>
        </p:nvCxnSpPr>
        <p:spPr>
          <a:xfrm>
            <a:off x="2771800" y="2499742"/>
            <a:ext cx="5905500"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5" name="直接连接符 44"/>
          <p:cNvCxnSpPr/>
          <p:nvPr/>
        </p:nvCxnSpPr>
        <p:spPr>
          <a:xfrm>
            <a:off x="2771800" y="3219822"/>
            <a:ext cx="597852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6" name="直接连接符 44"/>
          <p:cNvCxnSpPr/>
          <p:nvPr/>
        </p:nvCxnSpPr>
        <p:spPr>
          <a:xfrm>
            <a:off x="2771800" y="2139702"/>
            <a:ext cx="5976938"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7" name="直接连接符 44"/>
          <p:cNvCxnSpPr/>
          <p:nvPr/>
        </p:nvCxnSpPr>
        <p:spPr>
          <a:xfrm>
            <a:off x="2771800" y="3939902"/>
            <a:ext cx="604996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44"/>
          <p:cNvCxnSpPr/>
          <p:nvPr/>
        </p:nvCxnSpPr>
        <p:spPr>
          <a:xfrm>
            <a:off x="2771800" y="2859782"/>
            <a:ext cx="5976938"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9" name="直接连接符 44"/>
          <p:cNvCxnSpPr/>
          <p:nvPr/>
        </p:nvCxnSpPr>
        <p:spPr>
          <a:xfrm>
            <a:off x="2843808" y="3579862"/>
            <a:ext cx="5976938"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224280" name="Rectangle 24"/>
          <p:cNvSpPr>
            <a:spLocks noChangeArrowheads="1"/>
          </p:cNvSpPr>
          <p:nvPr/>
        </p:nvSpPr>
        <p:spPr bwMode="auto">
          <a:xfrm>
            <a:off x="251520" y="98425"/>
            <a:ext cx="2412305"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defRPr/>
            </a:pPr>
            <a:r>
              <a:rPr lang="zh-CN" altLang="en-US" sz="2000" b="1" dirty="0">
                <a:latin typeface="微软雅黑" pitchFamily="34" charset="-122"/>
                <a:ea typeface="微软雅黑" pitchFamily="34" charset="-122"/>
              </a:rPr>
              <a:t>本章</a:t>
            </a: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总结与思考</a:t>
            </a:r>
            <a:r>
              <a:rPr lang="en-US" altLang="zh-CN" sz="2000" b="1" dirty="0">
                <a:latin typeface="微软雅黑" pitchFamily="34" charset="-122"/>
                <a:ea typeface="微软雅黑" pitchFamily="34" charset="-122"/>
              </a:rPr>
              <a:t>】</a:t>
            </a:r>
            <a:endParaRPr lang="zh-CN" altLang="en-US" sz="2000" b="1" dirty="0">
              <a:latin typeface="微软雅黑" pitchFamily="34" charset="-122"/>
              <a:ea typeface="微软雅黑" pitchFamily="34" charset="-122"/>
            </a:endParaRPr>
          </a:p>
        </p:txBody>
      </p:sp>
      <p:sp>
        <p:nvSpPr>
          <p:cNvPr id="215078" name="AutoShape 25"/>
          <p:cNvSpPr>
            <a:spLocks noChangeArrowheads="1"/>
          </p:cNvSpPr>
          <p:nvPr/>
        </p:nvSpPr>
        <p:spPr bwMode="auto">
          <a:xfrm>
            <a:off x="1979613" y="1058863"/>
            <a:ext cx="720725" cy="647700"/>
          </a:xfrm>
          <a:prstGeom prst="foldedCorner">
            <a:avLst>
              <a:gd name="adj" fmla="val 12500"/>
            </a:avLst>
          </a:prstGeom>
          <a:solidFill>
            <a:srgbClr val="04AEDA"/>
          </a:solidFill>
          <a:ln w="9525">
            <a:noFill/>
            <a:round/>
            <a:headEnd/>
            <a:tailEnd/>
          </a:ln>
          <a:effectLst>
            <a:prstShdw prst="shdw17" dist="17961" dir="2700000">
              <a:srgbClr val="026883"/>
            </a:prstShdw>
          </a:effectLst>
        </p:spPr>
        <p:txBody>
          <a:bodyPr wrap="none" anchor="ctr"/>
          <a:lstStyle/>
          <a:p>
            <a:pPr algn="ctr"/>
            <a:r>
              <a:rPr lang="en-US" altLang="zh-CN">
                <a:solidFill>
                  <a:schemeClr val="bg1"/>
                </a:solidFill>
              </a:rPr>
              <a:t>6</a:t>
            </a:r>
          </a:p>
        </p:txBody>
      </p:sp>
      <p:cxnSp>
        <p:nvCxnSpPr>
          <p:cNvPr id="10" name="直接连接符 44"/>
          <p:cNvCxnSpPr/>
          <p:nvPr/>
        </p:nvCxnSpPr>
        <p:spPr>
          <a:xfrm>
            <a:off x="2484438" y="5143500"/>
            <a:ext cx="6049962"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11" name="直接连接符 44"/>
          <p:cNvCxnSpPr/>
          <p:nvPr/>
        </p:nvCxnSpPr>
        <p:spPr>
          <a:xfrm>
            <a:off x="2771800" y="4299942"/>
            <a:ext cx="604996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224285" name="Rectangle 29"/>
          <p:cNvSpPr>
            <a:spLocks noChangeArrowheads="1"/>
          </p:cNvSpPr>
          <p:nvPr/>
        </p:nvSpPr>
        <p:spPr bwMode="auto">
          <a:xfrm>
            <a:off x="2771775" y="2701925"/>
            <a:ext cx="5905500" cy="434975"/>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ct val="140000"/>
              </a:lnSpc>
              <a:defRPr/>
            </a:pPr>
            <a:endParaRPr lang="zh-CN" altLang="en-US" sz="1600"/>
          </a:p>
        </p:txBody>
      </p:sp>
      <p:sp>
        <p:nvSpPr>
          <p:cNvPr id="224286" name="Rectangle 30"/>
          <p:cNvSpPr>
            <a:spLocks noChangeArrowheads="1"/>
          </p:cNvSpPr>
          <p:nvPr/>
        </p:nvSpPr>
        <p:spPr bwMode="auto">
          <a:xfrm>
            <a:off x="2699792" y="627534"/>
            <a:ext cx="6192837" cy="378565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50000"/>
              </a:lnSpc>
              <a:defRPr/>
            </a:pPr>
            <a:r>
              <a:rPr lang="zh-CN" altLang="en-US" sz="1600" b="1" dirty="0">
                <a:latin typeface="微软雅黑" pitchFamily="34" charset="-122"/>
                <a:ea typeface="微软雅黑" pitchFamily="34" charset="-122"/>
              </a:rPr>
              <a:t>耶稣会士兼任了礼仪之争和中学西传的主角。从十八世纪初期开始，欧洲逐渐步入“中国热”状态</a:t>
            </a:r>
            <a:r>
              <a:rPr lang="zh-CN" altLang="en-US" sz="1600" b="1" dirty="0" smtClean="0">
                <a:latin typeface="微软雅黑" pitchFamily="34" charset="-122"/>
                <a:ea typeface="微软雅黑" pitchFamily="34" charset="-122"/>
              </a:rPr>
              <a:t>。欧洲出现“</a:t>
            </a:r>
            <a:r>
              <a:rPr lang="zh-CN" altLang="en-US" sz="1600" b="1" dirty="0">
                <a:latin typeface="微软雅黑" pitchFamily="34" charset="-122"/>
                <a:ea typeface="微软雅黑" pitchFamily="34" charset="-122"/>
              </a:rPr>
              <a:t>中国热</a:t>
            </a:r>
            <a:r>
              <a:rPr lang="zh-CN" altLang="en-US" sz="1600" b="1" dirty="0" smtClean="0">
                <a:latin typeface="微软雅黑" pitchFamily="34" charset="-122"/>
                <a:ea typeface="微软雅黑" pitchFamily="34" charset="-122"/>
              </a:rPr>
              <a:t>”不</a:t>
            </a:r>
            <a:r>
              <a:rPr lang="zh-CN" altLang="en-US" sz="1600" b="1" dirty="0">
                <a:latin typeface="微软雅黑" pitchFamily="34" charset="-122"/>
                <a:ea typeface="微软雅黑" pitchFamily="34" charset="-122"/>
              </a:rPr>
              <a:t>是突然而至</a:t>
            </a:r>
            <a:r>
              <a:rPr lang="zh-CN" altLang="en-US" sz="1600" b="1" dirty="0" smtClean="0">
                <a:latin typeface="微软雅黑" pitchFamily="34" charset="-122"/>
                <a:ea typeface="微软雅黑" pitchFamily="34" charset="-122"/>
              </a:rPr>
              <a:t>，而是</a:t>
            </a:r>
            <a:r>
              <a:rPr lang="zh-CN" altLang="en-US" sz="1600" b="1" dirty="0">
                <a:latin typeface="微软雅黑" pitchFamily="34" charset="-122"/>
                <a:ea typeface="微软雅黑" pitchFamily="34" charset="-122"/>
              </a:rPr>
              <a:t>此前一个世纪耶稣会士宣传中国的努力积累所至</a:t>
            </a:r>
            <a:r>
              <a:rPr lang="zh-CN" altLang="en-US" sz="1600" b="1" dirty="0" smtClean="0">
                <a:latin typeface="微软雅黑" pitchFamily="34" charset="-122"/>
                <a:ea typeface="微软雅黑" pitchFamily="34" charset="-122"/>
              </a:rPr>
              <a:t>，而礼</a:t>
            </a:r>
            <a:r>
              <a:rPr lang="zh-CN" altLang="en-US" sz="1600" b="1" dirty="0">
                <a:latin typeface="微软雅黑" pitchFamily="34" charset="-122"/>
                <a:ea typeface="微软雅黑" pitchFamily="34" charset="-122"/>
              </a:rPr>
              <a:t>仪之争又在其中摇旗呐喊，打动了启蒙时代</a:t>
            </a:r>
            <a:r>
              <a:rPr lang="zh-CN" altLang="en-US" sz="1600" b="1" dirty="0" smtClean="0">
                <a:latin typeface="微软雅黑" pitchFamily="34" charset="-122"/>
                <a:ea typeface="微软雅黑" pitchFamily="34" charset="-122"/>
              </a:rPr>
              <a:t>的思</a:t>
            </a:r>
            <a:r>
              <a:rPr lang="zh-CN" altLang="en-US" sz="1600" b="1" dirty="0">
                <a:latin typeface="微软雅黑" pitchFamily="34" charset="-122"/>
                <a:ea typeface="微软雅黑" pitchFamily="34" charset="-122"/>
              </a:rPr>
              <a:t>想</a:t>
            </a:r>
            <a:r>
              <a:rPr lang="zh-CN" altLang="en-US" sz="1600" b="1" dirty="0" smtClean="0">
                <a:latin typeface="微软雅黑" pitchFamily="34" charset="-122"/>
                <a:ea typeface="微软雅黑" pitchFamily="34" charset="-122"/>
              </a:rPr>
              <a:t>家：当他们正</a:t>
            </a:r>
            <a:r>
              <a:rPr lang="zh-CN" altLang="en-US" sz="1600" b="1" dirty="0">
                <a:latin typeface="微软雅黑" pitchFamily="34" charset="-122"/>
                <a:ea typeface="微软雅黑" pitchFamily="34" charset="-122"/>
              </a:rPr>
              <a:t>为欧洲社会道德腐化、风俗凋</a:t>
            </a:r>
            <a:r>
              <a:rPr lang="zh-CN" altLang="en-US" sz="1600" b="1" dirty="0" smtClean="0">
                <a:latin typeface="微软雅黑" pitchFamily="34" charset="-122"/>
                <a:ea typeface="微软雅黑" pitchFamily="34" charset="-122"/>
              </a:rPr>
              <a:t>敝痛</a:t>
            </a:r>
            <a:r>
              <a:rPr lang="zh-CN" altLang="en-US" sz="1600" b="1" dirty="0">
                <a:latin typeface="微软雅黑" pitchFamily="34" charset="-122"/>
                <a:ea typeface="微软雅黑" pitchFamily="34" charset="-122"/>
              </a:rPr>
              <a:t>心疾首</a:t>
            </a:r>
            <a:r>
              <a:rPr lang="zh-CN" altLang="en-US" sz="1600" b="1" dirty="0" smtClean="0">
                <a:latin typeface="微软雅黑" pitchFamily="34" charset="-122"/>
                <a:ea typeface="微软雅黑" pitchFamily="34" charset="-122"/>
              </a:rPr>
              <a:t>，为</a:t>
            </a:r>
            <a:r>
              <a:rPr lang="zh-CN" altLang="en-US" sz="1600" b="1" dirty="0">
                <a:latin typeface="微软雅黑" pitchFamily="34" charset="-122"/>
                <a:ea typeface="微软雅黑" pitchFamily="34" charset="-122"/>
              </a:rPr>
              <a:t>欧洲社会前途未卜的政治、经济、道德和宗教的发展走向苦思冥</a:t>
            </a:r>
            <a:r>
              <a:rPr lang="zh-CN" altLang="en-US" sz="1600" b="1" dirty="0" smtClean="0">
                <a:latin typeface="微软雅黑" pitchFamily="34" charset="-122"/>
                <a:ea typeface="微软雅黑" pitchFamily="34" charset="-122"/>
              </a:rPr>
              <a:t>想时，耶</a:t>
            </a:r>
            <a:r>
              <a:rPr lang="zh-CN" altLang="en-US" sz="1600" b="1" dirty="0">
                <a:latin typeface="微软雅黑" pitchFamily="34" charset="-122"/>
                <a:ea typeface="微软雅黑" pitchFamily="34" charset="-122"/>
              </a:rPr>
              <a:t>稣会士推出</a:t>
            </a:r>
            <a:r>
              <a:rPr lang="zh-CN" altLang="en-US" sz="1600" b="1" dirty="0" smtClean="0">
                <a:latin typeface="微软雅黑" pitchFamily="34" charset="-122"/>
                <a:ea typeface="微软雅黑" pitchFamily="34" charset="-122"/>
              </a:rPr>
              <a:t>的中</a:t>
            </a:r>
            <a:r>
              <a:rPr lang="zh-CN" altLang="en-US" sz="1600" b="1" dirty="0">
                <a:latin typeface="微软雅黑" pitchFamily="34" charset="-122"/>
                <a:ea typeface="微软雅黑" pitchFamily="34" charset="-122"/>
              </a:rPr>
              <a:t>国形象与欧洲黑暗现实之间的强烈反</a:t>
            </a:r>
            <a:r>
              <a:rPr lang="zh-CN" altLang="en-US" sz="1600" b="1" dirty="0" smtClean="0">
                <a:latin typeface="微软雅黑" pitchFamily="34" charset="-122"/>
                <a:ea typeface="微软雅黑" pitchFamily="34" charset="-122"/>
              </a:rPr>
              <a:t>差，使</a:t>
            </a:r>
            <a:r>
              <a:rPr lang="zh-CN" altLang="en-US" sz="1600" b="1" dirty="0">
                <a:latin typeface="微软雅黑" pitchFamily="34" charset="-122"/>
                <a:ea typeface="微软雅黑" pitchFamily="34" charset="-122"/>
              </a:rPr>
              <a:t>中国成为思想家们抨</a:t>
            </a:r>
            <a:r>
              <a:rPr lang="zh-CN" altLang="en-US" sz="1600" b="1" dirty="0" smtClean="0">
                <a:latin typeface="微软雅黑" pitchFamily="34" charset="-122"/>
                <a:ea typeface="微软雅黑" pitchFamily="34" charset="-122"/>
              </a:rPr>
              <a:t>击欧洲现</a:t>
            </a:r>
            <a:r>
              <a:rPr lang="zh-CN" altLang="en-US" sz="1600" b="1" dirty="0">
                <a:latin typeface="微软雅黑" pitchFamily="34" charset="-122"/>
                <a:ea typeface="微软雅黑" pitchFamily="34" charset="-122"/>
              </a:rPr>
              <a:t>状的有力武</a:t>
            </a:r>
            <a:r>
              <a:rPr lang="zh-CN" altLang="en-US" sz="1600" b="1" dirty="0" smtClean="0">
                <a:latin typeface="微软雅黑" pitchFamily="34" charset="-122"/>
                <a:ea typeface="微软雅黑" pitchFamily="34" charset="-122"/>
              </a:rPr>
              <a:t>器。耶</a:t>
            </a:r>
            <a:r>
              <a:rPr lang="zh-CN" altLang="en-US" sz="1600" b="1" dirty="0">
                <a:latin typeface="微软雅黑" pitchFamily="34" charset="-122"/>
                <a:ea typeface="微软雅黑" pitchFamily="34" charset="-122"/>
              </a:rPr>
              <a:t>稣会本来是以维护宗教神权、效忠罗马教廷为职志的修会，但他们塑造的中国形象竟被用来否定乃至颠覆自己效忠</a:t>
            </a:r>
            <a:r>
              <a:rPr lang="zh-CN" altLang="en-US" sz="1600" b="1" dirty="0" smtClean="0">
                <a:latin typeface="微软雅黑" pitchFamily="34" charset="-122"/>
                <a:ea typeface="微软雅黑" pitchFamily="34" charset="-122"/>
              </a:rPr>
              <a:t>的旧</a:t>
            </a:r>
            <a:r>
              <a:rPr lang="zh-CN" altLang="en-US" sz="1600" b="1" dirty="0">
                <a:latin typeface="微软雅黑" pitchFamily="34" charset="-122"/>
                <a:ea typeface="微软雅黑" pitchFamily="34" charset="-122"/>
              </a:rPr>
              <a:t>秩序，实为他们始料不及。</a:t>
            </a:r>
            <a:endParaRPr lang="zh-CN" altLang="en-US" sz="1600" dirty="0">
              <a:latin typeface="微软雅黑" pitchFamily="34" charset="-122"/>
              <a:ea typeface="微软雅黑" pitchFamily="34" charset="-122"/>
            </a:endParaRPr>
          </a:p>
        </p:txBody>
      </p:sp>
      <p:cxnSp>
        <p:nvCxnSpPr>
          <p:cNvPr id="12" name="直接连接符 44"/>
          <p:cNvCxnSpPr/>
          <p:nvPr/>
        </p:nvCxnSpPr>
        <p:spPr>
          <a:xfrm>
            <a:off x="2700338" y="1058863"/>
            <a:ext cx="6049962"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00"/>
                                  </p:stCondLst>
                                  <p:childTnLst>
                                    <p:set>
                                      <p:cBhvr>
                                        <p:cTn id="6" dur="1" fill="hold">
                                          <p:stCondLst>
                                            <p:cond delay="0"/>
                                          </p:stCondLst>
                                        </p:cTn>
                                        <p:tgtEl>
                                          <p:spTgt spid="82"/>
                                        </p:tgtEl>
                                        <p:attrNameLst>
                                          <p:attrName>style.visibility</p:attrName>
                                        </p:attrNameLst>
                                      </p:cBhvr>
                                      <p:to>
                                        <p:strVal val="visible"/>
                                      </p:to>
                                    </p:set>
                                    <p:animEffect transition="in" filter="wipe(down)">
                                      <p:cBhvr>
                                        <p:cTn id="7" dur="250"/>
                                        <p:tgtEl>
                                          <p:spTgt spid="82"/>
                                        </p:tgtEl>
                                      </p:cBhvr>
                                    </p:animEffect>
                                  </p:childTnLst>
                                </p:cTn>
                              </p:par>
                              <p:par>
                                <p:cTn id="8" presetID="22" presetClass="exit" presetSubtype="1" fill="hold" nodeType="withEffect">
                                  <p:stCondLst>
                                    <p:cond delay="440"/>
                                  </p:stCondLst>
                                  <p:childTnLst>
                                    <p:animEffect transition="out" filter="wipe(up)">
                                      <p:cBhvr>
                                        <p:cTn id="9" dur="250"/>
                                        <p:tgtEl>
                                          <p:spTgt spid="82"/>
                                        </p:tgtEl>
                                      </p:cBhvr>
                                    </p:animEffect>
                                    <p:set>
                                      <p:cBhvr>
                                        <p:cTn id="10" dur="1" fill="hold">
                                          <p:stCondLst>
                                            <p:cond delay="249"/>
                                          </p:stCondLst>
                                        </p:cTn>
                                        <p:tgtEl>
                                          <p:spTgt spid="82"/>
                                        </p:tgtEl>
                                        <p:attrNameLst>
                                          <p:attrName>style.visibility</p:attrName>
                                        </p:attrNameLst>
                                      </p:cBhvr>
                                      <p:to>
                                        <p:strVal val="hidden"/>
                                      </p:to>
                                    </p:set>
                                  </p:childTnLst>
                                </p:cTn>
                              </p:par>
                              <p:par>
                                <p:cTn id="11" presetID="22" presetClass="entr" presetSubtype="4" fill="hold" nodeType="withEffect">
                                  <p:stCondLst>
                                    <p:cond delay="300"/>
                                  </p:stCondLst>
                                  <p:childTnLst>
                                    <p:set>
                                      <p:cBhvr>
                                        <p:cTn id="12" dur="1" fill="hold">
                                          <p:stCondLst>
                                            <p:cond delay="0"/>
                                          </p:stCondLst>
                                        </p:cTn>
                                        <p:tgtEl>
                                          <p:spTgt spid="84"/>
                                        </p:tgtEl>
                                        <p:attrNameLst>
                                          <p:attrName>style.visibility</p:attrName>
                                        </p:attrNameLst>
                                      </p:cBhvr>
                                      <p:to>
                                        <p:strVal val="visible"/>
                                      </p:to>
                                    </p:set>
                                    <p:animEffect transition="in" filter="wipe(down)">
                                      <p:cBhvr>
                                        <p:cTn id="13" dur="250"/>
                                        <p:tgtEl>
                                          <p:spTgt spid="84"/>
                                        </p:tgtEl>
                                      </p:cBhvr>
                                    </p:animEffect>
                                  </p:childTnLst>
                                </p:cTn>
                              </p:par>
                              <p:par>
                                <p:cTn id="14" presetID="22" presetClass="exit" presetSubtype="1" fill="hold" nodeType="withEffect">
                                  <p:stCondLst>
                                    <p:cond delay="550"/>
                                  </p:stCondLst>
                                  <p:childTnLst>
                                    <p:animEffect transition="out" filter="wipe(up)">
                                      <p:cBhvr>
                                        <p:cTn id="15" dur="250"/>
                                        <p:tgtEl>
                                          <p:spTgt spid="84"/>
                                        </p:tgtEl>
                                      </p:cBhvr>
                                    </p:animEffect>
                                    <p:set>
                                      <p:cBhvr>
                                        <p:cTn id="16" dur="1" fill="hold">
                                          <p:stCondLst>
                                            <p:cond delay="249"/>
                                          </p:stCondLst>
                                        </p:cTn>
                                        <p:tgtEl>
                                          <p:spTgt spid="84"/>
                                        </p:tgtEl>
                                        <p:attrNameLst>
                                          <p:attrName>style.visibility</p:attrName>
                                        </p:attrNameLst>
                                      </p:cBhvr>
                                      <p:to>
                                        <p:strVal val="hidden"/>
                                      </p:to>
                                    </p:set>
                                  </p:childTnLst>
                                </p:cTn>
                              </p:par>
                              <p:par>
                                <p:cTn id="17" presetID="22" presetClass="entr" presetSubtype="4" fill="hold" nodeType="withEffect">
                                  <p:stCondLst>
                                    <p:cond delay="500"/>
                                  </p:stCondLst>
                                  <p:childTnLst>
                                    <p:set>
                                      <p:cBhvr>
                                        <p:cTn id="18" dur="1" fill="hold">
                                          <p:stCondLst>
                                            <p:cond delay="0"/>
                                          </p:stCondLst>
                                        </p:cTn>
                                        <p:tgtEl>
                                          <p:spTgt spid="87"/>
                                        </p:tgtEl>
                                        <p:attrNameLst>
                                          <p:attrName>style.visibility</p:attrName>
                                        </p:attrNameLst>
                                      </p:cBhvr>
                                      <p:to>
                                        <p:strVal val="visible"/>
                                      </p:to>
                                    </p:set>
                                    <p:animEffect transition="in" filter="wipe(down)">
                                      <p:cBhvr>
                                        <p:cTn id="19" dur="250"/>
                                        <p:tgtEl>
                                          <p:spTgt spid="87"/>
                                        </p:tgtEl>
                                      </p:cBhvr>
                                    </p:animEffect>
                                  </p:childTnLst>
                                </p:cTn>
                              </p:par>
                              <p:par>
                                <p:cTn id="20" presetID="22" presetClass="exit" presetSubtype="1" fill="hold" nodeType="withEffect">
                                  <p:stCondLst>
                                    <p:cond delay="750"/>
                                  </p:stCondLst>
                                  <p:childTnLst>
                                    <p:animEffect transition="out" filter="wipe(up)">
                                      <p:cBhvr>
                                        <p:cTn id="21" dur="250"/>
                                        <p:tgtEl>
                                          <p:spTgt spid="87"/>
                                        </p:tgtEl>
                                      </p:cBhvr>
                                    </p:animEffect>
                                    <p:set>
                                      <p:cBhvr>
                                        <p:cTn id="22" dur="1" fill="hold">
                                          <p:stCondLst>
                                            <p:cond delay="249"/>
                                          </p:stCondLst>
                                        </p:cTn>
                                        <p:tgtEl>
                                          <p:spTgt spid="87"/>
                                        </p:tgtEl>
                                        <p:attrNameLst>
                                          <p:attrName>style.visibility</p:attrName>
                                        </p:attrNameLst>
                                      </p:cBhvr>
                                      <p:to>
                                        <p:strVal val="hidden"/>
                                      </p:to>
                                    </p:set>
                                  </p:childTnLst>
                                </p:cTn>
                              </p:par>
                              <p:par>
                                <p:cTn id="23" presetID="22" presetClass="entr" presetSubtype="4" fill="hold" nodeType="withEffect">
                                  <p:stCondLst>
                                    <p:cond delay="600"/>
                                  </p:stCondLst>
                                  <p:childTnLst>
                                    <p:set>
                                      <p:cBhvr>
                                        <p:cTn id="24" dur="1" fill="hold">
                                          <p:stCondLst>
                                            <p:cond delay="0"/>
                                          </p:stCondLst>
                                        </p:cTn>
                                        <p:tgtEl>
                                          <p:spTgt spid="83"/>
                                        </p:tgtEl>
                                        <p:attrNameLst>
                                          <p:attrName>style.visibility</p:attrName>
                                        </p:attrNameLst>
                                      </p:cBhvr>
                                      <p:to>
                                        <p:strVal val="visible"/>
                                      </p:to>
                                    </p:set>
                                    <p:animEffect transition="in" filter="wipe(down)">
                                      <p:cBhvr>
                                        <p:cTn id="25" dur="250"/>
                                        <p:tgtEl>
                                          <p:spTgt spid="83"/>
                                        </p:tgtEl>
                                      </p:cBhvr>
                                    </p:animEffect>
                                  </p:childTnLst>
                                </p:cTn>
                              </p:par>
                              <p:par>
                                <p:cTn id="26" presetID="22" presetClass="exit" presetSubtype="1" fill="hold" nodeType="withEffect">
                                  <p:stCondLst>
                                    <p:cond delay="850"/>
                                  </p:stCondLst>
                                  <p:childTnLst>
                                    <p:animEffect transition="out" filter="wipe(up)">
                                      <p:cBhvr>
                                        <p:cTn id="27" dur="250"/>
                                        <p:tgtEl>
                                          <p:spTgt spid="83"/>
                                        </p:tgtEl>
                                      </p:cBhvr>
                                    </p:animEffect>
                                    <p:set>
                                      <p:cBhvr>
                                        <p:cTn id="28" dur="1" fill="hold">
                                          <p:stCondLst>
                                            <p:cond delay="249"/>
                                          </p:stCondLst>
                                        </p:cTn>
                                        <p:tgtEl>
                                          <p:spTgt spid="83"/>
                                        </p:tgtEl>
                                        <p:attrNameLst>
                                          <p:attrName>style.visibility</p:attrName>
                                        </p:attrNameLst>
                                      </p:cBhvr>
                                      <p:to>
                                        <p:strVal val="hidden"/>
                                      </p:to>
                                    </p:set>
                                  </p:childTnLst>
                                </p:cTn>
                              </p:par>
                              <p:par>
                                <p:cTn id="29" presetID="22" presetClass="entr" presetSubtype="4" fill="hold" nodeType="withEffect">
                                  <p:stCondLst>
                                    <p:cond delay="1300"/>
                                  </p:stCondLst>
                                  <p:childTnLst>
                                    <p:set>
                                      <p:cBhvr>
                                        <p:cTn id="30" dur="1" fill="hold">
                                          <p:stCondLst>
                                            <p:cond delay="0"/>
                                          </p:stCondLst>
                                        </p:cTn>
                                        <p:tgtEl>
                                          <p:spTgt spid="85"/>
                                        </p:tgtEl>
                                        <p:attrNameLst>
                                          <p:attrName>style.visibility</p:attrName>
                                        </p:attrNameLst>
                                      </p:cBhvr>
                                      <p:to>
                                        <p:strVal val="visible"/>
                                      </p:to>
                                    </p:set>
                                    <p:animEffect transition="in" filter="wipe(down)">
                                      <p:cBhvr>
                                        <p:cTn id="31" dur="250"/>
                                        <p:tgtEl>
                                          <p:spTgt spid="85"/>
                                        </p:tgtEl>
                                      </p:cBhvr>
                                    </p:animEffect>
                                  </p:childTnLst>
                                </p:cTn>
                              </p:par>
                              <p:par>
                                <p:cTn id="32" presetID="22" presetClass="exit" presetSubtype="1" fill="hold" nodeType="withEffect">
                                  <p:stCondLst>
                                    <p:cond delay="1550"/>
                                  </p:stCondLst>
                                  <p:childTnLst>
                                    <p:animEffect transition="out" filter="wipe(up)">
                                      <p:cBhvr>
                                        <p:cTn id="33" dur="250"/>
                                        <p:tgtEl>
                                          <p:spTgt spid="85"/>
                                        </p:tgtEl>
                                      </p:cBhvr>
                                    </p:animEffect>
                                    <p:set>
                                      <p:cBhvr>
                                        <p:cTn id="34" dur="1" fill="hold">
                                          <p:stCondLst>
                                            <p:cond delay="249"/>
                                          </p:stCondLst>
                                        </p:cTn>
                                        <p:tgtEl>
                                          <p:spTgt spid="85"/>
                                        </p:tgtEl>
                                        <p:attrNameLst>
                                          <p:attrName>style.visibility</p:attrName>
                                        </p:attrNameLst>
                                      </p:cBhvr>
                                      <p:to>
                                        <p:strVal val="hidden"/>
                                      </p:to>
                                    </p:set>
                                  </p:childTnLst>
                                </p:cTn>
                              </p:par>
                              <p:par>
                                <p:cTn id="35" presetID="22" presetClass="entr" presetSubtype="4" fill="hold" nodeType="withEffect">
                                  <p:stCondLst>
                                    <p:cond delay="1200"/>
                                  </p:stCondLst>
                                  <p:childTnLst>
                                    <p:set>
                                      <p:cBhvr>
                                        <p:cTn id="36" dur="1" fill="hold">
                                          <p:stCondLst>
                                            <p:cond delay="0"/>
                                          </p:stCondLst>
                                        </p:cTn>
                                        <p:tgtEl>
                                          <p:spTgt spid="86"/>
                                        </p:tgtEl>
                                        <p:attrNameLst>
                                          <p:attrName>style.visibility</p:attrName>
                                        </p:attrNameLst>
                                      </p:cBhvr>
                                      <p:to>
                                        <p:strVal val="visible"/>
                                      </p:to>
                                    </p:set>
                                    <p:animEffect transition="in" filter="wipe(down)">
                                      <p:cBhvr>
                                        <p:cTn id="37" dur="250"/>
                                        <p:tgtEl>
                                          <p:spTgt spid="86"/>
                                        </p:tgtEl>
                                      </p:cBhvr>
                                    </p:animEffect>
                                  </p:childTnLst>
                                </p:cTn>
                              </p:par>
                              <p:par>
                                <p:cTn id="38" presetID="22" presetClass="exit" presetSubtype="1" fill="hold" nodeType="withEffect">
                                  <p:stCondLst>
                                    <p:cond delay="1450"/>
                                  </p:stCondLst>
                                  <p:childTnLst>
                                    <p:animEffect transition="out" filter="wipe(up)">
                                      <p:cBhvr>
                                        <p:cTn id="39" dur="250"/>
                                        <p:tgtEl>
                                          <p:spTgt spid="86"/>
                                        </p:tgtEl>
                                      </p:cBhvr>
                                    </p:animEffect>
                                    <p:set>
                                      <p:cBhvr>
                                        <p:cTn id="40" dur="1" fill="hold">
                                          <p:stCondLst>
                                            <p:cond delay="249"/>
                                          </p:stCondLst>
                                        </p:cTn>
                                        <p:tgtEl>
                                          <p:spTgt spid="86"/>
                                        </p:tgtEl>
                                        <p:attrNameLst>
                                          <p:attrName>style.visibility</p:attrName>
                                        </p:attrNameLst>
                                      </p:cBhvr>
                                      <p:to>
                                        <p:strVal val="hidden"/>
                                      </p:to>
                                    </p:set>
                                  </p:childTnLst>
                                </p:cTn>
                              </p:par>
                              <p:par>
                                <p:cTn id="41" presetID="22" presetClass="entr" presetSubtype="4" fill="hold" nodeType="withEffect">
                                  <p:stCondLst>
                                    <p:cond delay="750"/>
                                  </p:stCondLst>
                                  <p:childTnLst>
                                    <p:set>
                                      <p:cBhvr>
                                        <p:cTn id="42" dur="1" fill="hold">
                                          <p:stCondLst>
                                            <p:cond delay="0"/>
                                          </p:stCondLst>
                                        </p:cTn>
                                        <p:tgtEl>
                                          <p:spTgt spid="88"/>
                                        </p:tgtEl>
                                        <p:attrNameLst>
                                          <p:attrName>style.visibility</p:attrName>
                                        </p:attrNameLst>
                                      </p:cBhvr>
                                      <p:to>
                                        <p:strVal val="visible"/>
                                      </p:to>
                                    </p:set>
                                    <p:animEffect transition="in" filter="wipe(down)">
                                      <p:cBhvr>
                                        <p:cTn id="43" dur="250"/>
                                        <p:tgtEl>
                                          <p:spTgt spid="88"/>
                                        </p:tgtEl>
                                      </p:cBhvr>
                                    </p:animEffect>
                                  </p:childTnLst>
                                </p:cTn>
                              </p:par>
                              <p:par>
                                <p:cTn id="44" presetID="22" presetClass="exit" presetSubtype="1" fill="hold" nodeType="withEffect">
                                  <p:stCondLst>
                                    <p:cond delay="1000"/>
                                  </p:stCondLst>
                                  <p:childTnLst>
                                    <p:animEffect transition="out" filter="wipe(up)">
                                      <p:cBhvr>
                                        <p:cTn id="45" dur="250"/>
                                        <p:tgtEl>
                                          <p:spTgt spid="88"/>
                                        </p:tgtEl>
                                      </p:cBhvr>
                                    </p:animEffect>
                                    <p:set>
                                      <p:cBhvr>
                                        <p:cTn id="46" dur="1" fill="hold">
                                          <p:stCondLst>
                                            <p:cond delay="249"/>
                                          </p:stCondLst>
                                        </p:cTn>
                                        <p:tgtEl>
                                          <p:spTgt spid="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11</a:t>
            </a:r>
            <a:endParaRPr lang="es-ES" altLang="zh-CN" sz="1200" b="1">
              <a:solidFill>
                <a:srgbClr val="04AEDA"/>
              </a:solidFill>
              <a:latin typeface="Calibri" pitchFamily="34" charset="0"/>
            </a:endParaRPr>
          </a:p>
        </p:txBody>
      </p:sp>
      <p:cxnSp>
        <p:nvCxnSpPr>
          <p:cNvPr id="36" name="直接连接符 35"/>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6867"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36868" name="TextBox 5"/>
          <p:cNvSpPr txBox="1">
            <a:spLocks noChangeArrowheads="1"/>
          </p:cNvSpPr>
          <p:nvPr/>
        </p:nvSpPr>
        <p:spPr bwMode="auto">
          <a:xfrm>
            <a:off x="107950" y="0"/>
            <a:ext cx="8928100" cy="536575"/>
          </a:xfrm>
          <a:prstGeom prst="rect">
            <a:avLst/>
          </a:prstGeom>
          <a:noFill/>
          <a:ln w="9525">
            <a:noFill/>
            <a:miter lim="800000"/>
            <a:headEnd/>
            <a:tailEnd/>
          </a:ln>
        </p:spPr>
        <p:txBody>
          <a:bodyPr>
            <a:spAutoFit/>
          </a:bodyPr>
          <a:lstStyle/>
          <a:p>
            <a:pPr>
              <a:lnSpc>
                <a:spcPts val="3500"/>
              </a:lnSpc>
            </a:pPr>
            <a:r>
              <a:rPr lang="zh-CN" altLang="en-US" sz="2000" b="1" dirty="0">
                <a:latin typeface="微软雅黑" pitchFamily="34" charset="-122"/>
                <a:ea typeface="微软雅黑" pitchFamily="34" charset="-122"/>
              </a:rPr>
              <a:t>第二节  明清时期的中西关系</a:t>
            </a:r>
            <a:endParaRPr lang="en-US" altLang="zh-CN" sz="2000" b="1" dirty="0">
              <a:latin typeface="微软雅黑" pitchFamily="34" charset="-122"/>
              <a:ea typeface="微软雅黑" pitchFamily="34" charset="-122"/>
            </a:endParaRPr>
          </a:p>
        </p:txBody>
      </p:sp>
      <p:sp>
        <p:nvSpPr>
          <p:cNvPr id="27" name="矩形 26"/>
          <p:cNvSpPr>
            <a:spLocks noChangeArrowheads="1"/>
          </p:cNvSpPr>
          <p:nvPr/>
        </p:nvSpPr>
        <p:spPr bwMode="auto">
          <a:xfrm>
            <a:off x="2627313" y="627063"/>
            <a:ext cx="6265862" cy="573087"/>
          </a:xfrm>
          <a:prstGeom prst="rect">
            <a:avLst/>
          </a:prstGeom>
          <a:solidFill>
            <a:schemeClr val="bg1"/>
          </a:solidFill>
          <a:ln w="28575" cap="rnd" algn="ctr">
            <a:solidFill>
              <a:srgbClr val="04AEDA"/>
            </a:solidFill>
            <a:prstDash val="solid"/>
            <a:miter lim="800000"/>
            <a:headEnd/>
            <a:tailEnd/>
          </a:ln>
        </p:spPr>
        <p:txBody>
          <a:bodyPr anchor="ctr"/>
          <a:lstStyle/>
          <a:p>
            <a:pPr algn="ctr">
              <a:lnSpc>
                <a:spcPts val="2000"/>
              </a:lnSpc>
              <a:defRPr/>
            </a:pPr>
            <a:endParaRPr lang="zh-CN" altLang="en-US" b="1" dirty="0">
              <a:solidFill>
                <a:srgbClr val="04AEDA"/>
              </a:solidFill>
              <a:effectLst>
                <a:outerShdw blurRad="38100" dist="38100" dir="2700000" algn="tl">
                  <a:srgbClr val="000000"/>
                </a:outerShdw>
              </a:effectLst>
            </a:endParaRPr>
          </a:p>
        </p:txBody>
      </p:sp>
      <p:sp>
        <p:nvSpPr>
          <p:cNvPr id="7" name="矩形 26"/>
          <p:cNvSpPr>
            <a:spLocks noChangeArrowheads="1"/>
          </p:cNvSpPr>
          <p:nvPr/>
        </p:nvSpPr>
        <p:spPr bwMode="auto">
          <a:xfrm>
            <a:off x="2627313" y="1203325"/>
            <a:ext cx="6265862" cy="576263"/>
          </a:xfrm>
          <a:prstGeom prst="rect">
            <a:avLst/>
          </a:prstGeom>
          <a:solidFill>
            <a:schemeClr val="bg1"/>
          </a:solidFill>
          <a:ln w="28575" algn="ctr">
            <a:solidFill>
              <a:srgbClr val="04AEDA"/>
            </a:solidFill>
            <a:prstDash val="solid"/>
            <a:miter lim="800000"/>
            <a:headEnd/>
            <a:tailEnd/>
          </a:ln>
        </p:spPr>
        <p:txBody>
          <a:bodyPr anchor="ctr"/>
          <a:lstStyle/>
          <a:p>
            <a:pPr algn="ctr">
              <a:lnSpc>
                <a:spcPts val="2000"/>
              </a:lnSpc>
              <a:defRPr/>
            </a:pPr>
            <a:endParaRPr lang="zh-CN" altLang="en-US" sz="1600" b="1">
              <a:solidFill>
                <a:schemeClr val="bg1"/>
              </a:solidFill>
              <a:effectLst>
                <a:outerShdw blurRad="38100" dist="38100" dir="2700000" algn="tl">
                  <a:srgbClr val="000000"/>
                </a:outerShdw>
              </a:effectLst>
              <a:latin typeface="微软雅黑" charset="-122"/>
              <a:ea typeface="微软雅黑" charset="-122"/>
            </a:endParaRPr>
          </a:p>
          <a:p>
            <a:pPr algn="ctr">
              <a:lnSpc>
                <a:spcPts val="2000"/>
              </a:lnSpc>
              <a:defRPr/>
            </a:pPr>
            <a:endParaRPr lang="zh-CN" altLang="en-US"/>
          </a:p>
        </p:txBody>
      </p:sp>
      <p:sp>
        <p:nvSpPr>
          <p:cNvPr id="2" name="矩形 26"/>
          <p:cNvSpPr>
            <a:spLocks noChangeArrowheads="1"/>
          </p:cNvSpPr>
          <p:nvPr/>
        </p:nvSpPr>
        <p:spPr bwMode="auto">
          <a:xfrm>
            <a:off x="2627784" y="1779662"/>
            <a:ext cx="6265862" cy="576262"/>
          </a:xfrm>
          <a:prstGeom prst="rect">
            <a:avLst/>
          </a:prstGeom>
          <a:solidFill>
            <a:schemeClr val="bg1"/>
          </a:solidFill>
          <a:ln w="28575" algn="ctr">
            <a:solidFill>
              <a:srgbClr val="04AEDA"/>
            </a:solidFill>
            <a:prstDash val="solid"/>
            <a:miter lim="800000"/>
            <a:headEnd/>
            <a:tailEnd/>
          </a:ln>
        </p:spPr>
        <p:txBody>
          <a:bodyPr anchor="ctr"/>
          <a:lstStyle/>
          <a:p>
            <a:pPr algn="ctr">
              <a:lnSpc>
                <a:spcPts val="2000"/>
              </a:lnSpc>
              <a:defRPr/>
            </a:pPr>
            <a:endParaRPr lang="zh-CN" altLang="en-US" sz="1600" b="1" smtClean="0">
              <a:solidFill>
                <a:schemeClr val="bg1"/>
              </a:solidFill>
              <a:effectLst>
                <a:outerShdw blurRad="38100" dist="38100" dir="2700000" algn="tl">
                  <a:srgbClr val="000000"/>
                </a:outerShdw>
              </a:effectLst>
              <a:latin typeface="微软雅黑" charset="-122"/>
              <a:ea typeface="微软雅黑" charset="-122"/>
            </a:endParaRPr>
          </a:p>
          <a:p>
            <a:pPr>
              <a:lnSpc>
                <a:spcPts val="2000"/>
              </a:lnSpc>
              <a:defRPr/>
            </a:pPr>
            <a:endParaRPr lang="zh-CN" altLang="en-US" sz="1600" b="1" smtClean="0">
              <a:solidFill>
                <a:schemeClr val="bg1"/>
              </a:solidFill>
              <a:effectLst>
                <a:outerShdw blurRad="38100" dist="38100" dir="2700000" algn="tl">
                  <a:srgbClr val="000000"/>
                </a:outerShdw>
              </a:effectLst>
              <a:latin typeface="微软雅黑" charset="-122"/>
              <a:ea typeface="微软雅黑" charset="-122"/>
            </a:endParaRPr>
          </a:p>
          <a:p>
            <a:pPr algn="ctr">
              <a:lnSpc>
                <a:spcPts val="2000"/>
              </a:lnSpc>
              <a:defRPr/>
            </a:pPr>
            <a:endParaRPr lang="zh-CN" altLang="en-US"/>
          </a:p>
        </p:txBody>
      </p:sp>
      <p:sp>
        <p:nvSpPr>
          <p:cNvPr id="36872" name="矩形 26"/>
          <p:cNvSpPr>
            <a:spLocks noChangeArrowheads="1"/>
          </p:cNvSpPr>
          <p:nvPr/>
        </p:nvSpPr>
        <p:spPr bwMode="auto">
          <a:xfrm>
            <a:off x="2627784" y="2355726"/>
            <a:ext cx="6265862" cy="576263"/>
          </a:xfrm>
          <a:prstGeom prst="rect">
            <a:avLst/>
          </a:prstGeom>
          <a:solidFill>
            <a:schemeClr val="bg1"/>
          </a:solidFill>
          <a:ln w="28575" algn="ctr">
            <a:solidFill>
              <a:srgbClr val="04AEDA"/>
            </a:solidFill>
            <a:prstDash val="solid"/>
            <a:miter lim="800000"/>
            <a:headEnd/>
            <a:tailEnd/>
          </a:ln>
        </p:spPr>
        <p:txBody>
          <a:bodyPr anchor="ctr"/>
          <a:lstStyle/>
          <a:p>
            <a:pPr algn="ctr">
              <a:defRPr/>
            </a:pPr>
            <a:endParaRPr lang="zh-CN" altLang="en-US" sz="1400" b="1" dirty="0">
              <a:solidFill>
                <a:schemeClr val="bg1"/>
              </a:solidFill>
              <a:latin typeface="微软雅黑" pitchFamily="34" charset="-122"/>
              <a:ea typeface="微软雅黑" pitchFamily="34" charset="-122"/>
            </a:endParaRPr>
          </a:p>
        </p:txBody>
      </p:sp>
      <p:pic>
        <p:nvPicPr>
          <p:cNvPr id="36873" name="Picture 2"/>
          <p:cNvPicPr>
            <a:picLocks noChangeAspect="1" noChangeArrowheads="1"/>
          </p:cNvPicPr>
          <p:nvPr/>
        </p:nvPicPr>
        <p:blipFill>
          <a:blip r:embed="rId3" cstate="print"/>
          <a:srcRect/>
          <a:stretch>
            <a:fillRect/>
          </a:stretch>
        </p:blipFill>
        <p:spPr bwMode="auto">
          <a:xfrm>
            <a:off x="0" y="2067694"/>
            <a:ext cx="2411413" cy="2228850"/>
          </a:xfrm>
          <a:prstGeom prst="rect">
            <a:avLst/>
          </a:prstGeom>
          <a:noFill/>
          <a:ln w="9525">
            <a:noFill/>
            <a:miter lim="800000"/>
            <a:headEnd/>
            <a:tailEnd/>
          </a:ln>
        </p:spPr>
      </p:pic>
      <p:sp>
        <p:nvSpPr>
          <p:cNvPr id="36874" name="Oval 27"/>
          <p:cNvSpPr>
            <a:spLocks noChangeArrowheads="1"/>
          </p:cNvSpPr>
          <p:nvPr/>
        </p:nvSpPr>
        <p:spPr bwMode="gray">
          <a:xfrm>
            <a:off x="251520" y="2211710"/>
            <a:ext cx="1944688" cy="1800225"/>
          </a:xfrm>
          <a:prstGeom prst="ellipse">
            <a:avLst/>
          </a:prstGeom>
          <a:solidFill>
            <a:schemeClr val="bg1"/>
          </a:solidFill>
          <a:ln w="38100" algn="ctr">
            <a:solidFill>
              <a:srgbClr val="F8F8F8">
                <a:alpha val="79999"/>
              </a:srgbClr>
            </a:solidFill>
            <a:round/>
            <a:headEnd/>
            <a:tailEnd/>
          </a:ln>
        </p:spPr>
        <p:txBody>
          <a:bodyPr wrap="none" anchor="ctr"/>
          <a:lstStyle/>
          <a:p>
            <a:pPr algn="ctr">
              <a:lnSpc>
                <a:spcPct val="150000"/>
              </a:lnSpc>
            </a:pPr>
            <a:endParaRPr lang="en-US" altLang="zh-CN" sz="1600" b="1">
              <a:solidFill>
                <a:srgbClr val="04AEDA"/>
              </a:solidFill>
              <a:latin typeface="微软雅黑"/>
              <a:ea typeface="微软雅黑"/>
              <a:cs typeface="微软雅黑"/>
            </a:endParaRPr>
          </a:p>
          <a:p>
            <a:pPr algn="ctr">
              <a:lnSpc>
                <a:spcPct val="150000"/>
              </a:lnSpc>
            </a:pPr>
            <a:endParaRPr lang="zh-CN" altLang="en-US" sz="1600" b="1">
              <a:solidFill>
                <a:srgbClr val="04AEDA"/>
              </a:solidFill>
              <a:latin typeface="微软雅黑"/>
              <a:ea typeface="微软雅黑"/>
              <a:cs typeface="微软雅黑"/>
            </a:endParaRPr>
          </a:p>
          <a:p>
            <a:pPr algn="ctr">
              <a:lnSpc>
                <a:spcPct val="150000"/>
              </a:lnSpc>
            </a:pPr>
            <a:endParaRPr lang="zh-CN" altLang="en-US" sz="2000" b="1">
              <a:solidFill>
                <a:srgbClr val="04AEDA"/>
              </a:solidFill>
              <a:latin typeface="微软雅黑"/>
              <a:ea typeface="微软雅黑"/>
              <a:cs typeface="微软雅黑"/>
            </a:endParaRPr>
          </a:p>
        </p:txBody>
      </p:sp>
      <p:sp>
        <p:nvSpPr>
          <p:cNvPr id="5" name="右箭头 35"/>
          <p:cNvSpPr/>
          <p:nvPr/>
        </p:nvSpPr>
        <p:spPr>
          <a:xfrm>
            <a:off x="250825" y="2643188"/>
            <a:ext cx="936799" cy="1081087"/>
          </a:xfrm>
          <a:prstGeom prst="rightArrow">
            <a:avLst/>
          </a:prstGeom>
          <a:solidFill>
            <a:srgbClr val="632523"/>
          </a:solidFill>
          <a:ln w="19050" algn="ctr">
            <a:solidFill>
              <a:srgbClr val="04AEDA"/>
            </a:solidFill>
            <a:prstDash val="sysDot"/>
            <a:miter lim="800000"/>
            <a:headEnd/>
            <a:tailEnd/>
          </a:ln>
        </p:spPr>
        <p:txBody>
          <a:bodyPr anchor="ctr"/>
          <a:lstStyle/>
          <a:p>
            <a:pPr algn="ctr">
              <a:lnSpc>
                <a:spcPts val="2563"/>
              </a:lnSpc>
              <a:defRPr/>
            </a:pPr>
            <a:endParaRPr lang="zh-CN" altLang="en-US" b="1">
              <a:solidFill>
                <a:schemeClr val="bg1"/>
              </a:solidFill>
              <a:latin typeface="Arial" charset="0"/>
              <a:ea typeface="宋体" charset="-122"/>
            </a:endParaRPr>
          </a:p>
        </p:txBody>
      </p:sp>
      <p:sp>
        <p:nvSpPr>
          <p:cNvPr id="36876" name="右箭头 35"/>
          <p:cNvSpPr>
            <a:spLocks noChangeArrowheads="1"/>
          </p:cNvSpPr>
          <p:nvPr/>
        </p:nvSpPr>
        <p:spPr bwMode="auto">
          <a:xfrm flipH="1">
            <a:off x="1187624" y="2643758"/>
            <a:ext cx="1080120" cy="1007492"/>
          </a:xfrm>
          <a:prstGeom prst="rightArrow">
            <a:avLst>
              <a:gd name="adj1" fmla="val 50000"/>
              <a:gd name="adj2" fmla="val 41667"/>
            </a:avLst>
          </a:prstGeom>
          <a:solidFill>
            <a:srgbClr val="04AEDA"/>
          </a:solidFill>
          <a:ln w="28575" cap="rnd" algn="ctr">
            <a:solidFill>
              <a:srgbClr val="BEF0FE"/>
            </a:solidFill>
            <a:prstDash val="sysDot"/>
            <a:miter lim="800000"/>
            <a:headEnd/>
            <a:tailEnd/>
          </a:ln>
        </p:spPr>
        <p:txBody>
          <a:bodyPr anchor="ctr"/>
          <a:lstStyle/>
          <a:p>
            <a:pPr algn="ctr">
              <a:lnSpc>
                <a:spcPts val="2000"/>
              </a:lnSpc>
              <a:defRPr/>
            </a:pPr>
            <a:endParaRPr lang="en-US" altLang="zh-CN" b="1" dirty="0" smtClean="0">
              <a:solidFill>
                <a:schemeClr val="bg1"/>
              </a:solidFill>
              <a:effectLst>
                <a:outerShdw blurRad="38100" dist="38100" dir="2700000" algn="tl">
                  <a:srgbClr val="000000"/>
                </a:outerShdw>
              </a:effectLst>
            </a:endParaRPr>
          </a:p>
          <a:p>
            <a:pPr algn="ctr">
              <a:lnSpc>
                <a:spcPts val="2000"/>
              </a:lnSpc>
              <a:defRPr/>
            </a:pPr>
            <a:r>
              <a:rPr lang="zh-CN" altLang="en-US" sz="1600" b="1" dirty="0" smtClean="0">
                <a:solidFill>
                  <a:schemeClr val="bg1"/>
                </a:solidFill>
                <a:effectLst>
                  <a:outerShdw blurRad="38100" dist="38100" dir="2700000" algn="tl">
                    <a:srgbClr val="000000"/>
                  </a:outerShdw>
                </a:effectLst>
                <a:latin typeface="微软雅黑" pitchFamily="34" charset="-122"/>
                <a:ea typeface="微软雅黑" pitchFamily="34" charset="-122"/>
              </a:rPr>
              <a:t>葡萄牙</a:t>
            </a:r>
            <a:endParaRPr lang="zh-CN" altLang="en-US" sz="1600" b="1" dirty="0">
              <a:solidFill>
                <a:schemeClr val="bg1"/>
              </a:solidFill>
              <a:effectLst>
                <a:outerShdw blurRad="38100" dist="38100" dir="2700000" algn="tl">
                  <a:srgbClr val="000000"/>
                </a:outerShdw>
              </a:effectLst>
              <a:latin typeface="微软雅黑" pitchFamily="34" charset="-122"/>
              <a:ea typeface="微软雅黑" pitchFamily="34" charset="-122"/>
            </a:endParaRPr>
          </a:p>
          <a:p>
            <a:pPr algn="ctr">
              <a:lnSpc>
                <a:spcPts val="2000"/>
              </a:lnSpc>
              <a:defRPr/>
            </a:pPr>
            <a:endParaRPr lang="zh-CN" altLang="en-US" b="1" dirty="0">
              <a:solidFill>
                <a:schemeClr val="bg1"/>
              </a:solidFill>
              <a:effectLst>
                <a:outerShdw blurRad="38100" dist="38100" dir="2700000" algn="tl">
                  <a:srgbClr val="000000"/>
                </a:outerShdw>
              </a:effectLst>
            </a:endParaRPr>
          </a:p>
        </p:txBody>
      </p:sp>
      <p:sp>
        <p:nvSpPr>
          <p:cNvPr id="36877" name="矩形 26"/>
          <p:cNvSpPr>
            <a:spLocks noChangeArrowheads="1"/>
          </p:cNvSpPr>
          <p:nvPr/>
        </p:nvSpPr>
        <p:spPr bwMode="auto">
          <a:xfrm>
            <a:off x="2627784" y="2931790"/>
            <a:ext cx="6265862" cy="576262"/>
          </a:xfrm>
          <a:prstGeom prst="rect">
            <a:avLst/>
          </a:prstGeom>
          <a:solidFill>
            <a:schemeClr val="bg1"/>
          </a:solidFill>
          <a:ln w="28575" algn="ctr">
            <a:solidFill>
              <a:srgbClr val="04AEDA"/>
            </a:solidFill>
            <a:prstDash val="solid"/>
            <a:miter lim="800000"/>
            <a:headEnd/>
            <a:tailEnd/>
          </a:ln>
        </p:spPr>
        <p:txBody>
          <a:bodyPr anchor="ctr"/>
          <a:lstStyle/>
          <a:p>
            <a:endParaRPr lang="zh-CN" altLang="en-US" b="1" dirty="0">
              <a:solidFill>
                <a:srgbClr val="04AEDA"/>
              </a:solidFill>
            </a:endParaRPr>
          </a:p>
        </p:txBody>
      </p:sp>
      <p:sp>
        <p:nvSpPr>
          <p:cNvPr id="36878" name="矩形 26"/>
          <p:cNvSpPr>
            <a:spLocks noChangeArrowheads="1"/>
          </p:cNvSpPr>
          <p:nvPr/>
        </p:nvSpPr>
        <p:spPr bwMode="auto">
          <a:xfrm>
            <a:off x="2627313" y="3508375"/>
            <a:ext cx="6265167" cy="576263"/>
          </a:xfrm>
          <a:prstGeom prst="rect">
            <a:avLst/>
          </a:prstGeom>
          <a:solidFill>
            <a:schemeClr val="bg1"/>
          </a:solidFill>
          <a:ln w="28575" algn="ctr">
            <a:solidFill>
              <a:srgbClr val="04AEDA"/>
            </a:solidFill>
            <a:prstDash val="solid"/>
            <a:miter lim="800000"/>
            <a:headEnd/>
            <a:tailEnd/>
          </a:ln>
        </p:spPr>
        <p:txBody>
          <a:bodyPr anchor="ctr"/>
          <a:lstStyle/>
          <a:p>
            <a:endParaRPr lang="zh-CN" altLang="en-US" b="1" dirty="0">
              <a:solidFill>
                <a:srgbClr val="04AEDA"/>
              </a:solidFill>
            </a:endParaRPr>
          </a:p>
        </p:txBody>
      </p:sp>
      <p:sp>
        <p:nvSpPr>
          <p:cNvPr id="36879" name="矩形 26"/>
          <p:cNvSpPr>
            <a:spLocks noChangeArrowheads="1"/>
          </p:cNvSpPr>
          <p:nvPr/>
        </p:nvSpPr>
        <p:spPr bwMode="auto">
          <a:xfrm>
            <a:off x="2627313" y="4084638"/>
            <a:ext cx="6265862" cy="576262"/>
          </a:xfrm>
          <a:prstGeom prst="rect">
            <a:avLst/>
          </a:prstGeom>
          <a:solidFill>
            <a:schemeClr val="bg1"/>
          </a:solidFill>
          <a:ln w="28575" algn="ctr">
            <a:solidFill>
              <a:srgbClr val="04AEDA"/>
            </a:solidFill>
            <a:prstDash val="solid"/>
            <a:miter lim="800000"/>
            <a:headEnd/>
            <a:tailEnd/>
          </a:ln>
        </p:spPr>
        <p:txBody>
          <a:bodyPr anchor="ctr"/>
          <a:lstStyle/>
          <a:p>
            <a:endParaRPr lang="zh-CN" altLang="en-US" sz="1400" b="1">
              <a:solidFill>
                <a:schemeClr val="bg1"/>
              </a:solidFill>
            </a:endParaRPr>
          </a:p>
        </p:txBody>
      </p:sp>
      <p:sp>
        <p:nvSpPr>
          <p:cNvPr id="157720" name="Rectangle 24"/>
          <p:cNvSpPr>
            <a:spLocks noChangeArrowheads="1"/>
          </p:cNvSpPr>
          <p:nvPr/>
        </p:nvSpPr>
        <p:spPr bwMode="auto">
          <a:xfrm>
            <a:off x="323528" y="3003798"/>
            <a:ext cx="646331"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smtClean="0">
                <a:solidFill>
                  <a:schemeClr val="bg1"/>
                </a:solidFill>
                <a:latin typeface="微软雅黑" pitchFamily="34" charset="-122"/>
                <a:ea typeface="微软雅黑" pitchFamily="34" charset="-122"/>
              </a:rPr>
              <a:t>中国</a:t>
            </a:r>
            <a:endParaRPr lang="zh-CN" altLang="en-US" b="1" dirty="0">
              <a:solidFill>
                <a:schemeClr val="bg1"/>
              </a:solidFill>
              <a:latin typeface="微软雅黑" pitchFamily="34" charset="-122"/>
              <a:ea typeface="微软雅黑" pitchFamily="34" charset="-122"/>
            </a:endParaRPr>
          </a:p>
        </p:txBody>
      </p:sp>
      <p:cxnSp>
        <p:nvCxnSpPr>
          <p:cNvPr id="36882" name="直接连接符 34"/>
          <p:cNvCxnSpPr>
            <a:cxnSpLocks noChangeShapeType="1"/>
          </p:cNvCxnSpPr>
          <p:nvPr/>
        </p:nvCxnSpPr>
        <p:spPr bwMode="auto">
          <a:xfrm>
            <a:off x="3563938" y="627063"/>
            <a:ext cx="0" cy="4032250"/>
          </a:xfrm>
          <a:prstGeom prst="line">
            <a:avLst/>
          </a:prstGeom>
          <a:noFill/>
          <a:ln w="28575" cap="rnd" algn="ctr">
            <a:solidFill>
              <a:srgbClr val="04AEDA"/>
            </a:solidFill>
            <a:prstDash val="solid"/>
            <a:round/>
            <a:headEnd/>
            <a:tailEnd/>
          </a:ln>
        </p:spPr>
      </p:cxnSp>
      <p:cxnSp>
        <p:nvCxnSpPr>
          <p:cNvPr id="36883" name="直接连接符 34"/>
          <p:cNvCxnSpPr>
            <a:cxnSpLocks noChangeShapeType="1"/>
          </p:cNvCxnSpPr>
          <p:nvPr/>
        </p:nvCxnSpPr>
        <p:spPr bwMode="auto">
          <a:xfrm>
            <a:off x="4643438" y="627063"/>
            <a:ext cx="0" cy="4032250"/>
          </a:xfrm>
          <a:prstGeom prst="line">
            <a:avLst/>
          </a:prstGeom>
          <a:noFill/>
          <a:ln w="28575" cap="rnd" algn="ctr">
            <a:solidFill>
              <a:srgbClr val="04AEDA"/>
            </a:solidFill>
            <a:prstDash val="solid"/>
            <a:round/>
            <a:headEnd/>
            <a:tailEnd/>
          </a:ln>
        </p:spPr>
      </p:cxnSp>
      <p:sp>
        <p:nvSpPr>
          <p:cNvPr id="157728" name="Rectangle 32"/>
          <p:cNvSpPr>
            <a:spLocks noChangeArrowheads="1"/>
          </p:cNvSpPr>
          <p:nvPr/>
        </p:nvSpPr>
        <p:spPr bwMode="auto">
          <a:xfrm>
            <a:off x="3707904" y="4227934"/>
            <a:ext cx="776174"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lgn="ctr">
              <a:defRPr/>
            </a:pPr>
            <a:r>
              <a:rPr lang="zh-CN" altLang="en-US" sz="1400" b="1" dirty="0">
                <a:solidFill>
                  <a:srgbClr val="04AEDA"/>
                </a:solidFill>
                <a:latin typeface="微软雅黑" pitchFamily="34" charset="-122"/>
                <a:ea typeface="微软雅黑" pitchFamily="34" charset="-122"/>
              </a:rPr>
              <a:t>巴哲格 </a:t>
            </a:r>
          </a:p>
        </p:txBody>
      </p:sp>
      <p:sp>
        <p:nvSpPr>
          <p:cNvPr id="157729" name="Rectangle 33"/>
          <p:cNvSpPr>
            <a:spLocks noChangeArrowheads="1"/>
          </p:cNvSpPr>
          <p:nvPr/>
        </p:nvSpPr>
        <p:spPr bwMode="auto">
          <a:xfrm>
            <a:off x="4644008" y="4083918"/>
            <a:ext cx="2520950" cy="52322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zh-CN" altLang="en-US" sz="1400" b="1" dirty="0">
                <a:solidFill>
                  <a:srgbClr val="04AEDA"/>
                </a:solidFill>
                <a:latin typeface="微软雅黑" pitchFamily="34" charset="-122"/>
                <a:ea typeface="微软雅黑" pitchFamily="34" charset="-122"/>
              </a:rPr>
              <a:t>交涉有关海防同知与香山知县订立的对澳门葡人限制事宜 </a:t>
            </a:r>
          </a:p>
        </p:txBody>
      </p:sp>
      <p:sp>
        <p:nvSpPr>
          <p:cNvPr id="157730" name="Rectangle 34"/>
          <p:cNvSpPr>
            <a:spLocks noChangeArrowheads="1"/>
          </p:cNvSpPr>
          <p:nvPr/>
        </p:nvSpPr>
        <p:spPr bwMode="auto">
          <a:xfrm>
            <a:off x="7236296" y="4083918"/>
            <a:ext cx="1655763" cy="52322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zh-CN" altLang="en-US" sz="1400" b="1" dirty="0">
                <a:solidFill>
                  <a:srgbClr val="04AEDA"/>
                </a:solidFill>
                <a:latin typeface="微软雅黑" pitchFamily="34" charset="-122"/>
                <a:ea typeface="微软雅黑" pitchFamily="34" charset="-122"/>
              </a:rPr>
              <a:t>一无所获，交涉条议之事无从谈起 </a:t>
            </a:r>
          </a:p>
        </p:txBody>
      </p:sp>
      <p:sp>
        <p:nvSpPr>
          <p:cNvPr id="157731" name="Rectangle 35"/>
          <p:cNvSpPr>
            <a:spLocks noChangeArrowheads="1"/>
          </p:cNvSpPr>
          <p:nvPr/>
        </p:nvSpPr>
        <p:spPr bwMode="auto">
          <a:xfrm>
            <a:off x="2699792" y="3651870"/>
            <a:ext cx="936625" cy="30480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gn="ctr">
              <a:defRPr/>
            </a:pPr>
            <a:r>
              <a:rPr lang="en-US" altLang="zh-CN" sz="1400" b="1" dirty="0">
                <a:solidFill>
                  <a:srgbClr val="04AEDA"/>
                </a:solidFill>
                <a:latin typeface="微软雅黑" pitchFamily="34" charset="-122"/>
                <a:ea typeface="微软雅黑" pitchFamily="34" charset="-122"/>
              </a:rPr>
              <a:t>1726</a:t>
            </a:r>
            <a:r>
              <a:rPr lang="zh-CN" altLang="en-US" sz="1400" b="1" dirty="0">
                <a:solidFill>
                  <a:srgbClr val="04AEDA"/>
                </a:solidFill>
                <a:latin typeface="微软雅黑" pitchFamily="34" charset="-122"/>
                <a:ea typeface="微软雅黑" pitchFamily="34" charset="-122"/>
              </a:rPr>
              <a:t>年 </a:t>
            </a:r>
          </a:p>
        </p:txBody>
      </p:sp>
      <p:sp>
        <p:nvSpPr>
          <p:cNvPr id="157732" name="Rectangle 36"/>
          <p:cNvSpPr>
            <a:spLocks noChangeArrowheads="1"/>
          </p:cNvSpPr>
          <p:nvPr/>
        </p:nvSpPr>
        <p:spPr bwMode="auto">
          <a:xfrm>
            <a:off x="3710838" y="3609280"/>
            <a:ext cx="776174"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lgn="ctr">
              <a:defRPr/>
            </a:pPr>
            <a:r>
              <a:rPr lang="zh-CN" altLang="en-US" sz="1400" b="1" dirty="0">
                <a:solidFill>
                  <a:srgbClr val="04AEDA"/>
                </a:solidFill>
                <a:latin typeface="微软雅黑" pitchFamily="34" charset="-122"/>
                <a:ea typeface="微软雅黑" pitchFamily="34" charset="-122"/>
              </a:rPr>
              <a:t>麦德乐 </a:t>
            </a:r>
          </a:p>
        </p:txBody>
      </p:sp>
      <p:sp>
        <p:nvSpPr>
          <p:cNvPr id="157733" name="Rectangle 37"/>
          <p:cNvSpPr>
            <a:spLocks noChangeArrowheads="1"/>
          </p:cNvSpPr>
          <p:nvPr/>
        </p:nvSpPr>
        <p:spPr bwMode="auto">
          <a:xfrm>
            <a:off x="5435600" y="771525"/>
            <a:ext cx="1003300"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zh-CN" altLang="en-US" sz="1600" b="1" dirty="0">
                <a:solidFill>
                  <a:srgbClr val="04AEDA"/>
                </a:solidFill>
                <a:effectLst>
                  <a:outerShdw blurRad="38100" dist="38100" dir="2700000" algn="tl">
                    <a:srgbClr val="C0C0C0"/>
                  </a:outerShdw>
                </a:effectLst>
                <a:latin typeface="微软雅黑" pitchFamily="34" charset="-122"/>
                <a:ea typeface="微软雅黑" pitchFamily="34" charset="-122"/>
              </a:rPr>
              <a:t>出使任务</a:t>
            </a:r>
          </a:p>
        </p:txBody>
      </p:sp>
      <p:sp>
        <p:nvSpPr>
          <p:cNvPr id="157734" name="Rectangle 38"/>
          <p:cNvSpPr>
            <a:spLocks noChangeArrowheads="1"/>
          </p:cNvSpPr>
          <p:nvPr/>
        </p:nvSpPr>
        <p:spPr bwMode="auto">
          <a:xfrm>
            <a:off x="7236296" y="3536484"/>
            <a:ext cx="1728317" cy="52322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defRPr/>
            </a:pPr>
            <a:r>
              <a:rPr lang="zh-CN" altLang="en-US" sz="1400" b="1" dirty="0">
                <a:solidFill>
                  <a:srgbClr val="04AEDA"/>
                </a:solidFill>
                <a:latin typeface="微软雅黑" pitchFamily="34" charset="-122"/>
                <a:ea typeface="微软雅黑" pitchFamily="34" charset="-122"/>
              </a:rPr>
              <a:t>雍正不为之所</a:t>
            </a:r>
            <a:r>
              <a:rPr lang="zh-CN" altLang="en-US" sz="1400" b="1" dirty="0" smtClean="0">
                <a:solidFill>
                  <a:srgbClr val="04AEDA"/>
                </a:solidFill>
                <a:latin typeface="微软雅黑" pitchFamily="34" charset="-122"/>
                <a:ea typeface="微软雅黑" pitchFamily="34" charset="-122"/>
              </a:rPr>
              <a:t>动，使</a:t>
            </a:r>
            <a:r>
              <a:rPr lang="zh-CN" altLang="en-US" sz="1400" b="1" dirty="0">
                <a:solidFill>
                  <a:srgbClr val="04AEDA"/>
                </a:solidFill>
                <a:latin typeface="微软雅黑" pitchFamily="34" charset="-122"/>
                <a:ea typeface="微软雅黑" pitchFamily="34" charset="-122"/>
              </a:rPr>
              <a:t>团未能完成使命 </a:t>
            </a:r>
          </a:p>
        </p:txBody>
      </p:sp>
      <p:sp>
        <p:nvSpPr>
          <p:cNvPr id="157735" name="Rectangle 39"/>
          <p:cNvSpPr>
            <a:spLocks noChangeArrowheads="1"/>
          </p:cNvSpPr>
          <p:nvPr/>
        </p:nvSpPr>
        <p:spPr bwMode="auto">
          <a:xfrm>
            <a:off x="2843213" y="771525"/>
            <a:ext cx="644525"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a:solidFill>
                  <a:srgbClr val="04AEDA"/>
                </a:solidFill>
                <a:effectLst>
                  <a:outerShdw blurRad="38100" dist="38100" dir="2700000" algn="tl">
                    <a:srgbClr val="C0C0C0"/>
                  </a:outerShdw>
                </a:effectLst>
                <a:latin typeface="微软雅黑" pitchFamily="34" charset="-122"/>
                <a:ea typeface="微软雅黑" pitchFamily="34" charset="-122"/>
              </a:rPr>
              <a:t>时间</a:t>
            </a:r>
          </a:p>
        </p:txBody>
      </p:sp>
      <p:sp>
        <p:nvSpPr>
          <p:cNvPr id="157736" name="Rectangle 40"/>
          <p:cNvSpPr>
            <a:spLocks noChangeArrowheads="1"/>
          </p:cNvSpPr>
          <p:nvPr/>
        </p:nvSpPr>
        <p:spPr bwMode="auto">
          <a:xfrm>
            <a:off x="3563938" y="771525"/>
            <a:ext cx="1003300"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600" b="1" dirty="0">
                <a:solidFill>
                  <a:srgbClr val="04AEDA"/>
                </a:solidFill>
                <a:effectLst>
                  <a:outerShdw blurRad="38100" dist="38100" dir="2700000" algn="tl">
                    <a:srgbClr val="C0C0C0"/>
                  </a:outerShdw>
                </a:effectLst>
                <a:latin typeface="微软雅黑" pitchFamily="34" charset="-122"/>
                <a:ea typeface="微软雅黑" pitchFamily="34" charset="-122"/>
              </a:rPr>
              <a:t>使节姓名</a:t>
            </a:r>
          </a:p>
        </p:txBody>
      </p:sp>
      <p:sp>
        <p:nvSpPr>
          <p:cNvPr id="157737" name="Rectangle 41"/>
          <p:cNvSpPr>
            <a:spLocks noChangeArrowheads="1"/>
          </p:cNvSpPr>
          <p:nvPr/>
        </p:nvSpPr>
        <p:spPr bwMode="auto">
          <a:xfrm>
            <a:off x="7524750" y="771525"/>
            <a:ext cx="1003300"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zh-CN" altLang="en-US" sz="1600" b="1" dirty="0">
                <a:solidFill>
                  <a:srgbClr val="04AEDA"/>
                </a:solidFill>
                <a:effectLst>
                  <a:outerShdw blurRad="38100" dist="38100" dir="2700000" algn="tl">
                    <a:srgbClr val="C0C0C0"/>
                  </a:outerShdw>
                </a:effectLst>
                <a:latin typeface="微软雅黑" pitchFamily="34" charset="-122"/>
                <a:ea typeface="微软雅黑" pitchFamily="34" charset="-122"/>
              </a:rPr>
              <a:t>出使结果</a:t>
            </a:r>
          </a:p>
        </p:txBody>
      </p:sp>
      <p:sp>
        <p:nvSpPr>
          <p:cNvPr id="157738" name="Rectangle 42"/>
          <p:cNvSpPr>
            <a:spLocks noChangeArrowheads="1"/>
          </p:cNvSpPr>
          <p:nvPr/>
        </p:nvSpPr>
        <p:spPr bwMode="auto">
          <a:xfrm>
            <a:off x="4643438" y="3578503"/>
            <a:ext cx="2582758"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zh-CN" altLang="en-US" sz="1400" b="1" dirty="0" smtClean="0">
                <a:solidFill>
                  <a:srgbClr val="04AEDA"/>
                </a:solidFill>
                <a:latin typeface="微软雅黑" pitchFamily="34" charset="-122"/>
                <a:ea typeface="微软雅黑" pitchFamily="34" charset="-122"/>
              </a:rPr>
              <a:t>恳请</a:t>
            </a:r>
            <a:r>
              <a:rPr lang="zh-CN" altLang="en-US" sz="1400" b="1" dirty="0">
                <a:solidFill>
                  <a:srgbClr val="04AEDA"/>
                </a:solidFill>
                <a:latin typeface="微软雅黑" pitchFamily="34" charset="-122"/>
                <a:ea typeface="微软雅黑" pitchFamily="34" charset="-122"/>
              </a:rPr>
              <a:t>中国保护葡侨及澳门居民</a:t>
            </a:r>
            <a:r>
              <a:rPr lang="zh-CN" altLang="en-US" dirty="0">
                <a:solidFill>
                  <a:srgbClr val="04AEDA"/>
                </a:solidFill>
              </a:rPr>
              <a:t> </a:t>
            </a:r>
          </a:p>
        </p:txBody>
      </p:sp>
      <p:sp>
        <p:nvSpPr>
          <p:cNvPr id="157739" name="Rectangle 43"/>
          <p:cNvSpPr>
            <a:spLocks noChangeArrowheads="1"/>
          </p:cNvSpPr>
          <p:nvPr/>
        </p:nvSpPr>
        <p:spPr bwMode="auto">
          <a:xfrm>
            <a:off x="2700338" y="1275041"/>
            <a:ext cx="856325"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en-US" altLang="zh-CN" sz="1400" b="1" dirty="0" smtClean="0">
                <a:solidFill>
                  <a:srgbClr val="04AEDA"/>
                </a:solidFill>
                <a:latin typeface="微软雅黑" pitchFamily="34" charset="-122"/>
                <a:ea typeface="微软雅黑" pitchFamily="34" charset="-122"/>
              </a:rPr>
              <a:t>1514</a:t>
            </a:r>
            <a:r>
              <a:rPr lang="zh-CN" altLang="en-US" sz="1400" b="1" dirty="0" smtClean="0">
                <a:solidFill>
                  <a:srgbClr val="04AEDA"/>
                </a:solidFill>
                <a:latin typeface="微软雅黑" pitchFamily="34" charset="-122"/>
                <a:ea typeface="微软雅黑" pitchFamily="34" charset="-122"/>
              </a:rPr>
              <a:t>年</a:t>
            </a:r>
            <a:r>
              <a:rPr lang="zh-CN" altLang="en-US" dirty="0" smtClean="0">
                <a:latin typeface="微软雅黑" pitchFamily="34" charset="-122"/>
                <a:ea typeface="微软雅黑" pitchFamily="34" charset="-122"/>
              </a:rPr>
              <a:t> </a:t>
            </a:r>
            <a:endParaRPr lang="zh-CN" altLang="en-US" dirty="0">
              <a:latin typeface="微软雅黑" pitchFamily="34" charset="-122"/>
              <a:ea typeface="微软雅黑" pitchFamily="34" charset="-122"/>
            </a:endParaRPr>
          </a:p>
        </p:txBody>
      </p:sp>
      <p:sp>
        <p:nvSpPr>
          <p:cNvPr id="157740" name="Rectangle 44"/>
          <p:cNvSpPr>
            <a:spLocks noChangeArrowheads="1"/>
          </p:cNvSpPr>
          <p:nvPr/>
        </p:nvSpPr>
        <p:spPr bwMode="auto">
          <a:xfrm>
            <a:off x="3563938" y="1347788"/>
            <a:ext cx="1122362"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zh-CN" altLang="en-US" sz="1400" b="1" dirty="0">
                <a:solidFill>
                  <a:srgbClr val="04AEDA"/>
                </a:solidFill>
                <a:latin typeface="微软雅黑" pitchFamily="34" charset="-122"/>
                <a:ea typeface="微软雅黑" pitchFamily="34" charset="-122"/>
              </a:rPr>
              <a:t>阿尔瓦雷斯</a:t>
            </a:r>
            <a:r>
              <a:rPr lang="zh-CN" altLang="en-US" sz="1400" b="1" dirty="0">
                <a:solidFill>
                  <a:srgbClr val="04AEDA"/>
                </a:solidFill>
              </a:rPr>
              <a:t> </a:t>
            </a:r>
          </a:p>
        </p:txBody>
      </p:sp>
      <p:sp>
        <p:nvSpPr>
          <p:cNvPr id="157741" name="Rectangle 45"/>
          <p:cNvSpPr>
            <a:spLocks noChangeArrowheads="1"/>
          </p:cNvSpPr>
          <p:nvPr/>
        </p:nvSpPr>
        <p:spPr bwMode="auto">
          <a:xfrm>
            <a:off x="4643438" y="1200478"/>
            <a:ext cx="4249737" cy="52322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zh-CN" altLang="en-US" sz="1400" b="1" dirty="0">
                <a:solidFill>
                  <a:srgbClr val="04AEDA"/>
                </a:solidFill>
                <a:latin typeface="微软雅黑" pitchFamily="34" charset="-122"/>
                <a:ea typeface="微软雅黑" pitchFamily="34" charset="-122"/>
              </a:rPr>
              <a:t>抵达中国海岸屯门岛，因中国人不许外人入境而仅在屯门岛立碑为念 </a:t>
            </a:r>
          </a:p>
        </p:txBody>
      </p:sp>
      <p:cxnSp>
        <p:nvCxnSpPr>
          <p:cNvPr id="36898" name="直接连接符 34"/>
          <p:cNvCxnSpPr>
            <a:cxnSpLocks noChangeShapeType="1"/>
          </p:cNvCxnSpPr>
          <p:nvPr/>
        </p:nvCxnSpPr>
        <p:spPr bwMode="auto">
          <a:xfrm>
            <a:off x="7235825" y="1779588"/>
            <a:ext cx="0" cy="2879725"/>
          </a:xfrm>
          <a:prstGeom prst="line">
            <a:avLst/>
          </a:prstGeom>
          <a:noFill/>
          <a:ln w="38100" cap="rnd" algn="ctr">
            <a:solidFill>
              <a:schemeClr val="bg1"/>
            </a:solidFill>
            <a:prstDash val="sysDot"/>
            <a:round/>
            <a:headEnd/>
            <a:tailEnd/>
          </a:ln>
        </p:spPr>
      </p:cxnSp>
      <p:cxnSp>
        <p:nvCxnSpPr>
          <p:cNvPr id="36899" name="直接连接符 34"/>
          <p:cNvCxnSpPr>
            <a:cxnSpLocks noChangeShapeType="1"/>
          </p:cNvCxnSpPr>
          <p:nvPr/>
        </p:nvCxnSpPr>
        <p:spPr bwMode="auto">
          <a:xfrm>
            <a:off x="7235825" y="627063"/>
            <a:ext cx="0" cy="576262"/>
          </a:xfrm>
          <a:prstGeom prst="line">
            <a:avLst/>
          </a:prstGeom>
          <a:noFill/>
          <a:ln w="28575" cap="rnd" algn="ctr">
            <a:solidFill>
              <a:srgbClr val="04AEDA"/>
            </a:solidFill>
            <a:prstDash val="solid"/>
            <a:round/>
            <a:headEnd/>
            <a:tailEnd/>
          </a:ln>
        </p:spPr>
      </p:cxnSp>
      <p:sp>
        <p:nvSpPr>
          <p:cNvPr id="157744" name="Rectangle 48"/>
          <p:cNvSpPr>
            <a:spLocks noChangeArrowheads="1"/>
          </p:cNvSpPr>
          <p:nvPr/>
        </p:nvSpPr>
        <p:spPr bwMode="auto">
          <a:xfrm>
            <a:off x="2700338" y="1849716"/>
            <a:ext cx="851515"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en-US" altLang="zh-CN" sz="1400" b="1" dirty="0">
                <a:solidFill>
                  <a:srgbClr val="04AEDA"/>
                </a:solidFill>
                <a:latin typeface="微软雅黑" pitchFamily="34" charset="-122"/>
                <a:ea typeface="微软雅黑" pitchFamily="34" charset="-122"/>
              </a:rPr>
              <a:t>1517</a:t>
            </a:r>
            <a:r>
              <a:rPr lang="zh-CN" altLang="en-US" sz="1400" b="1" dirty="0">
                <a:solidFill>
                  <a:srgbClr val="04AEDA"/>
                </a:solidFill>
                <a:latin typeface="微软雅黑" pitchFamily="34" charset="-122"/>
                <a:ea typeface="微软雅黑" pitchFamily="34" charset="-122"/>
              </a:rPr>
              <a:t>年</a:t>
            </a:r>
            <a:r>
              <a:rPr lang="zh-CN" altLang="en-US" dirty="0">
                <a:solidFill>
                  <a:srgbClr val="04AEDA"/>
                </a:solidFill>
              </a:rPr>
              <a:t> </a:t>
            </a:r>
          </a:p>
        </p:txBody>
      </p:sp>
      <p:sp>
        <p:nvSpPr>
          <p:cNvPr id="157745" name="Rectangle 49"/>
          <p:cNvSpPr>
            <a:spLocks noChangeArrowheads="1"/>
          </p:cNvSpPr>
          <p:nvPr/>
        </p:nvSpPr>
        <p:spPr bwMode="auto">
          <a:xfrm>
            <a:off x="3635375" y="1880493"/>
            <a:ext cx="865188" cy="307777"/>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gn="ctr">
              <a:defRPr/>
            </a:pPr>
            <a:r>
              <a:rPr lang="zh-CN" altLang="en-US" sz="1400" b="1" dirty="0">
                <a:solidFill>
                  <a:srgbClr val="04AEDA"/>
                </a:solidFill>
                <a:latin typeface="微软雅黑" pitchFamily="34" charset="-122"/>
                <a:ea typeface="微软雅黑" pitchFamily="34" charset="-122"/>
              </a:rPr>
              <a:t>皮雷斯 </a:t>
            </a:r>
          </a:p>
        </p:txBody>
      </p:sp>
      <p:sp>
        <p:nvSpPr>
          <p:cNvPr id="157746" name="Rectangle 50"/>
          <p:cNvSpPr>
            <a:spLocks noChangeArrowheads="1"/>
          </p:cNvSpPr>
          <p:nvPr/>
        </p:nvSpPr>
        <p:spPr bwMode="auto">
          <a:xfrm>
            <a:off x="7235825" y="1790234"/>
            <a:ext cx="1641475" cy="52322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zh-CN" altLang="en-US" sz="1400" b="1" dirty="0">
                <a:solidFill>
                  <a:srgbClr val="04AEDA"/>
                </a:solidFill>
                <a:latin typeface="微软雅黑" pitchFamily="34" charset="-122"/>
                <a:ea typeface="微软雅黑" pitchFamily="34" charset="-122"/>
              </a:rPr>
              <a:t>未完成使命，后病死于中国监狱中 </a:t>
            </a:r>
          </a:p>
        </p:txBody>
      </p:sp>
      <p:sp>
        <p:nvSpPr>
          <p:cNvPr id="157747" name="Rectangle 51"/>
          <p:cNvSpPr>
            <a:spLocks noChangeArrowheads="1"/>
          </p:cNvSpPr>
          <p:nvPr/>
        </p:nvSpPr>
        <p:spPr bwMode="auto">
          <a:xfrm>
            <a:off x="2627784" y="2499742"/>
            <a:ext cx="936625" cy="307777"/>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gn="ctr">
              <a:defRPr/>
            </a:pPr>
            <a:r>
              <a:rPr lang="en-US" altLang="zh-CN" sz="1400" b="1" dirty="0" smtClean="0">
                <a:solidFill>
                  <a:srgbClr val="04AEDA"/>
                </a:solidFill>
                <a:latin typeface="微软雅黑" pitchFamily="34" charset="-122"/>
                <a:ea typeface="微软雅黑" pitchFamily="34" charset="-122"/>
              </a:rPr>
              <a:t>1678</a:t>
            </a:r>
            <a:r>
              <a:rPr lang="zh-CN" altLang="en-US" sz="1400" b="1" dirty="0">
                <a:solidFill>
                  <a:srgbClr val="04AEDA"/>
                </a:solidFill>
                <a:latin typeface="微软雅黑" pitchFamily="34" charset="-122"/>
                <a:ea typeface="微软雅黑" pitchFamily="34" charset="-122"/>
              </a:rPr>
              <a:t>年 </a:t>
            </a:r>
          </a:p>
        </p:txBody>
      </p:sp>
      <p:sp>
        <p:nvSpPr>
          <p:cNvPr id="157748" name="Rectangle 52"/>
          <p:cNvSpPr>
            <a:spLocks noChangeArrowheads="1"/>
          </p:cNvSpPr>
          <p:nvPr/>
        </p:nvSpPr>
        <p:spPr bwMode="auto">
          <a:xfrm>
            <a:off x="4644008" y="2499742"/>
            <a:ext cx="2592288"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defRPr/>
            </a:pPr>
            <a:r>
              <a:rPr lang="zh-CN" altLang="en-US" sz="1400" b="1" dirty="0">
                <a:solidFill>
                  <a:srgbClr val="04AEDA"/>
                </a:solidFill>
                <a:latin typeface="微软雅黑" pitchFamily="34" charset="-122"/>
                <a:ea typeface="微软雅黑" pitchFamily="34" charset="-122"/>
              </a:rPr>
              <a:t>“狮</a:t>
            </a:r>
            <a:r>
              <a:rPr lang="zh-CN" altLang="en-US" sz="1400" b="1" dirty="0" smtClean="0">
                <a:solidFill>
                  <a:srgbClr val="04AEDA"/>
                </a:solidFill>
                <a:latin typeface="微软雅黑" pitchFamily="34" charset="-122"/>
                <a:ea typeface="微软雅黑" pitchFamily="34" charset="-122"/>
              </a:rPr>
              <a:t>子外交”、提出贸易要求</a:t>
            </a:r>
            <a:endParaRPr lang="zh-CN" altLang="en-US" sz="1400" b="1" dirty="0">
              <a:solidFill>
                <a:srgbClr val="04AEDA"/>
              </a:solidFill>
              <a:latin typeface="微软雅黑" pitchFamily="34" charset="-122"/>
              <a:ea typeface="微软雅黑" pitchFamily="34" charset="-122"/>
            </a:endParaRPr>
          </a:p>
        </p:txBody>
      </p:sp>
      <p:sp>
        <p:nvSpPr>
          <p:cNvPr id="157749" name="Rectangle 53"/>
          <p:cNvSpPr>
            <a:spLocks noChangeArrowheads="1"/>
          </p:cNvSpPr>
          <p:nvPr/>
        </p:nvSpPr>
        <p:spPr bwMode="auto">
          <a:xfrm>
            <a:off x="7236296" y="2355726"/>
            <a:ext cx="1635125" cy="52322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zh-CN" altLang="en-US" sz="1400" b="1" dirty="0">
                <a:solidFill>
                  <a:srgbClr val="04AEDA"/>
                </a:solidFill>
                <a:latin typeface="微软雅黑" pitchFamily="34" charset="-122"/>
                <a:ea typeface="微软雅黑" pitchFamily="34" charset="-122"/>
              </a:rPr>
              <a:t>使团提出的各项贸易要求全没有下文 </a:t>
            </a:r>
          </a:p>
        </p:txBody>
      </p:sp>
      <p:sp>
        <p:nvSpPr>
          <p:cNvPr id="157750" name="Rectangle 54"/>
          <p:cNvSpPr>
            <a:spLocks noChangeArrowheads="1"/>
          </p:cNvSpPr>
          <p:nvPr/>
        </p:nvSpPr>
        <p:spPr bwMode="auto">
          <a:xfrm>
            <a:off x="2699792" y="3075806"/>
            <a:ext cx="865187" cy="30480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gn="ctr">
              <a:defRPr/>
            </a:pPr>
            <a:r>
              <a:rPr lang="en-US" altLang="zh-CN" sz="1400" b="1" dirty="0" smtClean="0">
                <a:solidFill>
                  <a:srgbClr val="04AEDA"/>
                </a:solidFill>
                <a:latin typeface="微软雅黑" pitchFamily="34" charset="-122"/>
                <a:ea typeface="微软雅黑" pitchFamily="34" charset="-122"/>
              </a:rPr>
              <a:t>1719</a:t>
            </a:r>
            <a:r>
              <a:rPr lang="zh-CN" altLang="en-US" sz="1400" b="1" dirty="0" smtClean="0">
                <a:solidFill>
                  <a:srgbClr val="04AEDA"/>
                </a:solidFill>
                <a:latin typeface="微软雅黑" pitchFamily="34" charset="-122"/>
                <a:ea typeface="微软雅黑" pitchFamily="34" charset="-122"/>
              </a:rPr>
              <a:t>年 </a:t>
            </a:r>
            <a:endParaRPr lang="zh-CN" altLang="en-US" sz="1400" b="1" dirty="0">
              <a:solidFill>
                <a:srgbClr val="04AEDA"/>
              </a:solidFill>
              <a:latin typeface="微软雅黑" pitchFamily="34" charset="-122"/>
              <a:ea typeface="微软雅黑" pitchFamily="34" charset="-122"/>
            </a:endParaRPr>
          </a:p>
        </p:txBody>
      </p:sp>
      <p:sp>
        <p:nvSpPr>
          <p:cNvPr id="157751" name="Rectangle 55"/>
          <p:cNvSpPr>
            <a:spLocks noChangeArrowheads="1"/>
          </p:cNvSpPr>
          <p:nvPr/>
        </p:nvSpPr>
        <p:spPr bwMode="auto">
          <a:xfrm>
            <a:off x="2627784" y="4227934"/>
            <a:ext cx="936625" cy="3048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defRPr/>
            </a:pPr>
            <a:r>
              <a:rPr lang="en-US" altLang="zh-CN" sz="1400" b="1" dirty="0">
                <a:solidFill>
                  <a:srgbClr val="04AEDA"/>
                </a:solidFill>
                <a:latin typeface="微软雅黑" pitchFamily="34" charset="-122"/>
                <a:ea typeface="微软雅黑" pitchFamily="34" charset="-122"/>
              </a:rPr>
              <a:t>1752</a:t>
            </a:r>
            <a:r>
              <a:rPr lang="zh-CN" altLang="en-US" sz="1400" b="1" dirty="0">
                <a:solidFill>
                  <a:srgbClr val="04AEDA"/>
                </a:solidFill>
                <a:latin typeface="微软雅黑" pitchFamily="34" charset="-122"/>
                <a:ea typeface="微软雅黑" pitchFamily="34" charset="-122"/>
              </a:rPr>
              <a:t>年</a:t>
            </a:r>
          </a:p>
        </p:txBody>
      </p:sp>
      <p:sp>
        <p:nvSpPr>
          <p:cNvPr id="157752" name="Rectangle 56"/>
          <p:cNvSpPr>
            <a:spLocks noChangeArrowheads="1"/>
          </p:cNvSpPr>
          <p:nvPr/>
        </p:nvSpPr>
        <p:spPr bwMode="auto">
          <a:xfrm>
            <a:off x="4643438" y="2929266"/>
            <a:ext cx="2592387" cy="52322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zh-CN" altLang="en-US" sz="1400" b="1" dirty="0">
                <a:solidFill>
                  <a:srgbClr val="04AEDA"/>
                </a:solidFill>
                <a:latin typeface="微软雅黑" pitchFamily="34" charset="-122"/>
                <a:ea typeface="微软雅黑" pitchFamily="34" charset="-122"/>
              </a:rPr>
              <a:t>感谢中国政府不禁澳门商船</a:t>
            </a:r>
            <a:r>
              <a:rPr lang="zh-CN" altLang="en-US" sz="1400" b="1" dirty="0" smtClean="0">
                <a:solidFill>
                  <a:srgbClr val="04AEDA"/>
                </a:solidFill>
                <a:latin typeface="微软雅黑" pitchFamily="34" charset="-122"/>
                <a:ea typeface="微软雅黑" pitchFamily="34" charset="-122"/>
              </a:rPr>
              <a:t>来华</a:t>
            </a:r>
            <a:r>
              <a:rPr lang="zh-CN" altLang="en-US" sz="1400" b="1" dirty="0">
                <a:solidFill>
                  <a:srgbClr val="04AEDA"/>
                </a:solidFill>
                <a:latin typeface="微软雅黑" pitchFamily="34" charset="-122"/>
                <a:ea typeface="微软雅黑" pitchFamily="34" charset="-122"/>
              </a:rPr>
              <a:t>贸易</a:t>
            </a:r>
          </a:p>
        </p:txBody>
      </p:sp>
      <p:sp>
        <p:nvSpPr>
          <p:cNvPr id="157753" name="Rectangle 57"/>
          <p:cNvSpPr>
            <a:spLocks noChangeArrowheads="1"/>
          </p:cNvSpPr>
          <p:nvPr/>
        </p:nvSpPr>
        <p:spPr bwMode="auto">
          <a:xfrm>
            <a:off x="3563938" y="123825"/>
            <a:ext cx="3636962"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zh-CN" altLang="en-US" b="1" dirty="0">
                <a:latin typeface="微软雅黑" pitchFamily="34" charset="-122"/>
                <a:ea typeface="微软雅黑" pitchFamily="34" charset="-122"/>
              </a:rPr>
              <a:t>一、明清时期中欧之间的政治往来</a:t>
            </a:r>
          </a:p>
        </p:txBody>
      </p:sp>
      <p:sp>
        <p:nvSpPr>
          <p:cNvPr id="157754" name="Rectangle 58"/>
          <p:cNvSpPr>
            <a:spLocks noChangeArrowheads="1"/>
          </p:cNvSpPr>
          <p:nvPr/>
        </p:nvSpPr>
        <p:spPr bwMode="auto">
          <a:xfrm>
            <a:off x="900113" y="2427288"/>
            <a:ext cx="644525"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a:solidFill>
                  <a:srgbClr val="04AEDA"/>
                </a:solidFill>
                <a:latin typeface="微软雅黑" pitchFamily="34" charset="-122"/>
                <a:ea typeface="微软雅黑" pitchFamily="34" charset="-122"/>
              </a:rPr>
              <a:t>使团</a:t>
            </a:r>
          </a:p>
        </p:txBody>
      </p:sp>
      <p:sp>
        <p:nvSpPr>
          <p:cNvPr id="157756" name="Rectangle 60"/>
          <p:cNvSpPr>
            <a:spLocks noChangeArrowheads="1"/>
          </p:cNvSpPr>
          <p:nvPr/>
        </p:nvSpPr>
        <p:spPr bwMode="auto">
          <a:xfrm>
            <a:off x="900113" y="3508375"/>
            <a:ext cx="644525"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a:solidFill>
                  <a:srgbClr val="04AEDA"/>
                </a:solidFill>
                <a:latin typeface="微软雅黑" pitchFamily="34" charset="-122"/>
                <a:ea typeface="微软雅黑" pitchFamily="34" charset="-122"/>
              </a:rPr>
              <a:t>遣使</a:t>
            </a:r>
          </a:p>
        </p:txBody>
      </p:sp>
      <p:cxnSp>
        <p:nvCxnSpPr>
          <p:cNvPr id="50" name="直接连接符 34"/>
          <p:cNvCxnSpPr>
            <a:cxnSpLocks noChangeShapeType="1"/>
          </p:cNvCxnSpPr>
          <p:nvPr/>
        </p:nvCxnSpPr>
        <p:spPr bwMode="auto">
          <a:xfrm>
            <a:off x="7236296" y="1779662"/>
            <a:ext cx="0" cy="2880320"/>
          </a:xfrm>
          <a:prstGeom prst="line">
            <a:avLst/>
          </a:prstGeom>
          <a:noFill/>
          <a:ln w="28575" cap="rnd" algn="ctr">
            <a:solidFill>
              <a:srgbClr val="04AEDA"/>
            </a:solidFill>
            <a:prstDash val="solid"/>
            <a:round/>
            <a:headEnd/>
            <a:tailEnd/>
          </a:ln>
        </p:spPr>
      </p:cxnSp>
      <p:sp>
        <p:nvSpPr>
          <p:cNvPr id="49" name="矩形 48"/>
          <p:cNvSpPr/>
          <p:nvPr/>
        </p:nvSpPr>
        <p:spPr>
          <a:xfrm>
            <a:off x="4644008" y="1779662"/>
            <a:ext cx="2592288" cy="523220"/>
          </a:xfrm>
          <a:prstGeom prst="rect">
            <a:avLst/>
          </a:prstGeom>
        </p:spPr>
        <p:txBody>
          <a:bodyPr wrap="square">
            <a:spAutoFit/>
          </a:bodyPr>
          <a:lstStyle/>
          <a:p>
            <a:pPr>
              <a:defRPr/>
            </a:pPr>
            <a:r>
              <a:rPr lang="zh-CN" altLang="en-US" sz="1400" b="1" dirty="0" smtClean="0">
                <a:solidFill>
                  <a:srgbClr val="04AEDA"/>
                </a:solidFill>
                <a:latin typeface="微软雅黑" pitchFamily="34" charset="-122"/>
                <a:ea typeface="微软雅黑" pitchFamily="34" charset="-122"/>
              </a:rPr>
              <a:t>递交国书，讨论两国正式通商事宜 </a:t>
            </a:r>
            <a:endParaRPr lang="zh-CN" altLang="en-US" sz="1400" b="1" dirty="0">
              <a:solidFill>
                <a:srgbClr val="04AEDA"/>
              </a:solidFill>
              <a:latin typeface="微软雅黑" pitchFamily="34" charset="-122"/>
              <a:ea typeface="微软雅黑" pitchFamily="34" charset="-122"/>
            </a:endParaRPr>
          </a:p>
        </p:txBody>
      </p:sp>
      <p:sp>
        <p:nvSpPr>
          <p:cNvPr id="51" name="矩形 50"/>
          <p:cNvSpPr/>
          <p:nvPr/>
        </p:nvSpPr>
        <p:spPr>
          <a:xfrm>
            <a:off x="3563888" y="2427734"/>
            <a:ext cx="1146468" cy="369332"/>
          </a:xfrm>
          <a:prstGeom prst="rect">
            <a:avLst/>
          </a:prstGeom>
        </p:spPr>
        <p:txBody>
          <a:bodyPr wrap="none">
            <a:spAutoFit/>
          </a:bodyPr>
          <a:lstStyle/>
          <a:p>
            <a:pPr>
              <a:defRPr/>
            </a:pPr>
            <a:r>
              <a:rPr lang="zh-CN" altLang="en-US" sz="1400" b="1" dirty="0" smtClean="0">
                <a:solidFill>
                  <a:srgbClr val="04AEDA"/>
                </a:solidFill>
                <a:latin typeface="微软雅黑" pitchFamily="34" charset="-122"/>
                <a:ea typeface="微软雅黑" pitchFamily="34" charset="-122"/>
              </a:rPr>
              <a:t>本多白垒拉</a:t>
            </a:r>
            <a:r>
              <a:rPr lang="zh-CN" altLang="en-US" b="1" dirty="0" smtClean="0">
                <a:solidFill>
                  <a:srgbClr val="04AEDA"/>
                </a:solidFill>
              </a:rPr>
              <a:t> </a:t>
            </a:r>
            <a:endParaRPr lang="zh-CN" altLang="en-US" b="1" dirty="0">
              <a:solidFill>
                <a:srgbClr val="04AEDA"/>
              </a:solidFill>
            </a:endParaRPr>
          </a:p>
        </p:txBody>
      </p:sp>
      <p:sp>
        <p:nvSpPr>
          <p:cNvPr id="52" name="矩形 51"/>
          <p:cNvSpPr/>
          <p:nvPr/>
        </p:nvSpPr>
        <p:spPr>
          <a:xfrm>
            <a:off x="3563888" y="3075806"/>
            <a:ext cx="1135247" cy="307777"/>
          </a:xfrm>
          <a:prstGeom prst="rect">
            <a:avLst/>
          </a:prstGeom>
        </p:spPr>
        <p:txBody>
          <a:bodyPr wrap="none">
            <a:spAutoFit/>
          </a:bodyPr>
          <a:lstStyle/>
          <a:p>
            <a:pPr>
              <a:defRPr/>
            </a:pPr>
            <a:r>
              <a:rPr lang="zh-CN" altLang="en-US" sz="1400" b="1" dirty="0" smtClean="0">
                <a:solidFill>
                  <a:srgbClr val="04AEDA"/>
                </a:solidFill>
                <a:latin typeface="微软雅黑" pitchFamily="34" charset="-122"/>
                <a:ea typeface="微软雅黑" pitchFamily="34" charset="-122"/>
              </a:rPr>
              <a:t>澳门议事会 </a:t>
            </a:r>
          </a:p>
        </p:txBody>
      </p:sp>
    </p:spTree>
  </p:cSld>
  <p:clrMapOvr>
    <a:masterClrMapping/>
  </p:clrMapOvr>
  <p:transition spd="med">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5" name="Picture 3" descr="D:\TDDOWNLOAD\win8风格图标\PNG\Communications\Blue\MB_0018_note1.png"/>
          <p:cNvPicPr>
            <a:picLocks noChangeAspect="1" noChangeArrowheads="1"/>
          </p:cNvPicPr>
          <p:nvPr/>
        </p:nvPicPr>
        <p:blipFill>
          <a:blip r:embed="rId2" cstate="print"/>
          <a:srcRect/>
          <a:stretch>
            <a:fillRect/>
          </a:stretch>
        </p:blipFill>
        <p:spPr bwMode="auto">
          <a:xfrm>
            <a:off x="0" y="2139950"/>
            <a:ext cx="2438400" cy="2438400"/>
          </a:xfrm>
          <a:prstGeom prst="rect">
            <a:avLst/>
          </a:prstGeom>
          <a:noFill/>
          <a:ln w="9525">
            <a:noFill/>
            <a:miter lim="800000"/>
            <a:headEnd/>
            <a:tailEnd/>
          </a:ln>
        </p:spPr>
      </p:pic>
      <p:sp>
        <p:nvSpPr>
          <p:cNvPr id="82" name="矩形 81"/>
          <p:cNvSpPr/>
          <p:nvPr/>
        </p:nvSpPr>
        <p:spPr>
          <a:xfrm>
            <a:off x="5348288" y="4637088"/>
            <a:ext cx="258762"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83" name="矩形 82"/>
          <p:cNvSpPr/>
          <p:nvPr/>
        </p:nvSpPr>
        <p:spPr>
          <a:xfrm>
            <a:off x="5584825" y="4637088"/>
            <a:ext cx="250825"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84" name="矩形 83"/>
          <p:cNvSpPr/>
          <p:nvPr/>
        </p:nvSpPr>
        <p:spPr>
          <a:xfrm>
            <a:off x="5816600" y="4637088"/>
            <a:ext cx="252413"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85" name="矩形 84"/>
          <p:cNvSpPr/>
          <p:nvPr/>
        </p:nvSpPr>
        <p:spPr>
          <a:xfrm>
            <a:off x="6049963" y="4637088"/>
            <a:ext cx="252412"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86" name="矩形 85"/>
          <p:cNvSpPr/>
          <p:nvPr/>
        </p:nvSpPr>
        <p:spPr>
          <a:xfrm>
            <a:off x="6302375" y="4637088"/>
            <a:ext cx="250825"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87" name="矩形 86"/>
          <p:cNvSpPr/>
          <p:nvPr/>
        </p:nvSpPr>
        <p:spPr>
          <a:xfrm>
            <a:off x="6516688" y="4637088"/>
            <a:ext cx="252412"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88" name="矩形 87"/>
          <p:cNvSpPr/>
          <p:nvPr/>
        </p:nvSpPr>
        <p:spPr>
          <a:xfrm>
            <a:off x="6765925" y="4637088"/>
            <a:ext cx="252413" cy="506412"/>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216087" name="矩形 74"/>
          <p:cNvSpPr>
            <a:spLocks noChangeArrowheads="1"/>
          </p:cNvSpPr>
          <p:nvPr/>
        </p:nvSpPr>
        <p:spPr bwMode="auto">
          <a:xfrm>
            <a:off x="2143125" y="2357438"/>
            <a:ext cx="415925" cy="369887"/>
          </a:xfrm>
          <a:prstGeom prst="rect">
            <a:avLst/>
          </a:prstGeom>
          <a:noFill/>
          <a:ln w="9525">
            <a:noFill/>
            <a:miter lim="800000"/>
            <a:headEnd/>
            <a:tailEnd/>
          </a:ln>
        </p:spPr>
        <p:txBody>
          <a:bodyPr wrap="none">
            <a:spAutoFit/>
          </a:bodyPr>
          <a:lstStyle/>
          <a:p>
            <a:r>
              <a:rPr lang="zh-CN" altLang="en-US">
                <a:solidFill>
                  <a:srgbClr val="04AEDA"/>
                </a:solidFill>
                <a:latin typeface="Calibri" pitchFamily="34" charset="0"/>
              </a:rPr>
              <a:t>？</a:t>
            </a:r>
            <a:endParaRPr lang="zh-CN" altLang="en-US">
              <a:latin typeface="Calibri" pitchFamily="34" charset="0"/>
            </a:endParaRPr>
          </a:p>
        </p:txBody>
      </p:sp>
      <p:cxnSp>
        <p:nvCxnSpPr>
          <p:cNvPr id="77" name="直接连接符 76"/>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216089"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226317" name="Rectangle 13"/>
          <p:cNvSpPr>
            <a:spLocks noChangeArrowheads="1"/>
          </p:cNvSpPr>
          <p:nvPr/>
        </p:nvSpPr>
        <p:spPr bwMode="auto">
          <a:xfrm>
            <a:off x="3348038" y="2066925"/>
            <a:ext cx="184150" cy="91598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en-US" altLang="zh-CN" b="1"/>
              <a:t/>
            </a:r>
            <a:br>
              <a:rPr lang="en-US" altLang="zh-CN" b="1"/>
            </a:br>
            <a:r>
              <a:rPr lang="en-US" altLang="zh-CN" b="1"/>
              <a:t/>
            </a:r>
            <a:br>
              <a:rPr lang="en-US" altLang="zh-CN" b="1"/>
            </a:br>
            <a:endParaRPr lang="en-US" altLang="zh-CN" b="1"/>
          </a:p>
        </p:txBody>
      </p:sp>
      <p:sp>
        <p:nvSpPr>
          <p:cNvPr id="226318" name="Rectangle 14"/>
          <p:cNvSpPr>
            <a:spLocks noChangeArrowheads="1"/>
          </p:cNvSpPr>
          <p:nvPr/>
        </p:nvSpPr>
        <p:spPr bwMode="auto">
          <a:xfrm>
            <a:off x="395288" y="171450"/>
            <a:ext cx="184150" cy="82232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en-US" altLang="zh-CN" sz="2400" b="1"/>
              <a:t/>
            </a:r>
            <a:br>
              <a:rPr lang="en-US" altLang="zh-CN" sz="2400" b="1"/>
            </a:br>
            <a:endParaRPr lang="en-US" altLang="zh-CN" sz="2400" b="1"/>
          </a:p>
        </p:txBody>
      </p:sp>
      <p:sp>
        <p:nvSpPr>
          <p:cNvPr id="226319" name="Rectangle 15"/>
          <p:cNvSpPr>
            <a:spLocks noChangeArrowheads="1"/>
          </p:cNvSpPr>
          <p:nvPr/>
        </p:nvSpPr>
        <p:spPr bwMode="auto">
          <a:xfrm>
            <a:off x="755650" y="3003550"/>
            <a:ext cx="695325" cy="7016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zh-CN" altLang="en-US" sz="2000" b="1" dirty="0">
                <a:solidFill>
                  <a:srgbClr val="000066"/>
                </a:solidFill>
                <a:latin typeface="微软雅黑" pitchFamily="34" charset="-122"/>
                <a:ea typeface="微软雅黑" pitchFamily="34" charset="-122"/>
              </a:rPr>
              <a:t>总结</a:t>
            </a:r>
          </a:p>
          <a:p>
            <a:pPr>
              <a:defRPr/>
            </a:pPr>
            <a:r>
              <a:rPr lang="zh-CN" altLang="en-US" sz="2000" b="1" dirty="0">
                <a:solidFill>
                  <a:srgbClr val="000066"/>
                </a:solidFill>
                <a:latin typeface="微软雅黑" pitchFamily="34" charset="-122"/>
                <a:ea typeface="微软雅黑" pitchFamily="34" charset="-122"/>
              </a:rPr>
              <a:t>思考</a:t>
            </a:r>
          </a:p>
        </p:txBody>
      </p:sp>
      <p:cxnSp>
        <p:nvCxnSpPr>
          <p:cNvPr id="4" name="直接连接符 44"/>
          <p:cNvCxnSpPr/>
          <p:nvPr/>
        </p:nvCxnSpPr>
        <p:spPr>
          <a:xfrm>
            <a:off x="2700338" y="1419225"/>
            <a:ext cx="6049962"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2" name="直接连接符 44"/>
          <p:cNvCxnSpPr/>
          <p:nvPr/>
        </p:nvCxnSpPr>
        <p:spPr>
          <a:xfrm>
            <a:off x="2771800" y="1779662"/>
            <a:ext cx="5976937"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3" name="直接连接符 44"/>
          <p:cNvCxnSpPr/>
          <p:nvPr/>
        </p:nvCxnSpPr>
        <p:spPr>
          <a:xfrm>
            <a:off x="2771800" y="2499742"/>
            <a:ext cx="5905500"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5" name="直接连接符 44"/>
          <p:cNvCxnSpPr/>
          <p:nvPr/>
        </p:nvCxnSpPr>
        <p:spPr>
          <a:xfrm>
            <a:off x="2771800" y="3219822"/>
            <a:ext cx="597852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6" name="直接连接符 44"/>
          <p:cNvCxnSpPr/>
          <p:nvPr/>
        </p:nvCxnSpPr>
        <p:spPr>
          <a:xfrm>
            <a:off x="2771800" y="2139702"/>
            <a:ext cx="5976938"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44"/>
          <p:cNvCxnSpPr/>
          <p:nvPr/>
        </p:nvCxnSpPr>
        <p:spPr>
          <a:xfrm>
            <a:off x="2771800" y="2859782"/>
            <a:ext cx="5976938"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9" name="直接连接符 44"/>
          <p:cNvCxnSpPr/>
          <p:nvPr/>
        </p:nvCxnSpPr>
        <p:spPr>
          <a:xfrm>
            <a:off x="2771800" y="3579862"/>
            <a:ext cx="5976938"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226328" name="Rectangle 24"/>
          <p:cNvSpPr>
            <a:spLocks noChangeArrowheads="1"/>
          </p:cNvSpPr>
          <p:nvPr/>
        </p:nvSpPr>
        <p:spPr bwMode="auto">
          <a:xfrm>
            <a:off x="179512" y="123478"/>
            <a:ext cx="2484437" cy="396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2000" b="1" dirty="0">
                <a:latin typeface="微软雅黑" pitchFamily="34" charset="-122"/>
                <a:ea typeface="微软雅黑" pitchFamily="34" charset="-122"/>
              </a:rPr>
              <a:t>本章</a:t>
            </a: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总结与思考</a:t>
            </a:r>
            <a:r>
              <a:rPr lang="en-US" altLang="zh-CN" sz="2000" b="1" dirty="0">
                <a:latin typeface="微软雅黑" pitchFamily="34" charset="-122"/>
                <a:ea typeface="微软雅黑" pitchFamily="34" charset="-122"/>
              </a:rPr>
              <a:t>】</a:t>
            </a:r>
            <a:endParaRPr lang="zh-CN" altLang="en-US" sz="2000" b="1" dirty="0">
              <a:latin typeface="微软雅黑" pitchFamily="34" charset="-122"/>
              <a:ea typeface="微软雅黑" pitchFamily="34" charset="-122"/>
            </a:endParaRPr>
          </a:p>
        </p:txBody>
      </p:sp>
      <p:sp>
        <p:nvSpPr>
          <p:cNvPr id="216102" name="AutoShape 25"/>
          <p:cNvSpPr>
            <a:spLocks noChangeArrowheads="1"/>
          </p:cNvSpPr>
          <p:nvPr/>
        </p:nvSpPr>
        <p:spPr bwMode="auto">
          <a:xfrm>
            <a:off x="1979613" y="1058863"/>
            <a:ext cx="720725" cy="647700"/>
          </a:xfrm>
          <a:prstGeom prst="foldedCorner">
            <a:avLst>
              <a:gd name="adj" fmla="val 12500"/>
            </a:avLst>
          </a:prstGeom>
          <a:solidFill>
            <a:srgbClr val="04AEDA"/>
          </a:solidFill>
          <a:ln w="9525">
            <a:noFill/>
            <a:round/>
            <a:headEnd/>
            <a:tailEnd/>
          </a:ln>
          <a:effectLst>
            <a:prstShdw prst="shdw17" dist="17961" dir="2700000">
              <a:srgbClr val="026883"/>
            </a:prstShdw>
          </a:effectLst>
        </p:spPr>
        <p:txBody>
          <a:bodyPr wrap="none" anchor="ctr"/>
          <a:lstStyle/>
          <a:p>
            <a:pPr algn="ctr"/>
            <a:r>
              <a:rPr lang="en-US" altLang="zh-CN">
                <a:solidFill>
                  <a:schemeClr val="bg1"/>
                </a:solidFill>
              </a:rPr>
              <a:t>7</a:t>
            </a:r>
          </a:p>
        </p:txBody>
      </p:sp>
      <p:cxnSp>
        <p:nvCxnSpPr>
          <p:cNvPr id="10" name="直接连接符 44"/>
          <p:cNvCxnSpPr/>
          <p:nvPr/>
        </p:nvCxnSpPr>
        <p:spPr>
          <a:xfrm>
            <a:off x="2484438" y="5143500"/>
            <a:ext cx="6049962"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226333" name="Rectangle 29"/>
          <p:cNvSpPr>
            <a:spLocks noChangeArrowheads="1"/>
          </p:cNvSpPr>
          <p:nvPr/>
        </p:nvSpPr>
        <p:spPr bwMode="auto">
          <a:xfrm>
            <a:off x="2771775" y="2701925"/>
            <a:ext cx="5905500" cy="434975"/>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ct val="140000"/>
              </a:lnSpc>
              <a:defRPr/>
            </a:pPr>
            <a:endParaRPr lang="zh-CN" altLang="en-US" sz="1600"/>
          </a:p>
        </p:txBody>
      </p:sp>
      <p:sp>
        <p:nvSpPr>
          <p:cNvPr id="226334" name="Rectangle 30"/>
          <p:cNvSpPr>
            <a:spLocks noChangeArrowheads="1"/>
          </p:cNvSpPr>
          <p:nvPr/>
        </p:nvSpPr>
        <p:spPr bwMode="auto">
          <a:xfrm>
            <a:off x="2699792" y="987574"/>
            <a:ext cx="6192837" cy="2677656"/>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50000"/>
              </a:lnSpc>
              <a:defRPr/>
            </a:pPr>
            <a:r>
              <a:rPr lang="zh-CN" altLang="en-US" sz="1600" b="1" dirty="0">
                <a:latin typeface="微软雅黑" pitchFamily="34" charset="-122"/>
                <a:ea typeface="微软雅黑" pitchFamily="34" charset="-122"/>
              </a:rPr>
              <a:t>不过，中国形象对启蒙思想家的理论创建和对欧洲社会新旧更替的影响终究只是外源性的，欧</a:t>
            </a:r>
            <a:r>
              <a:rPr lang="zh-CN" altLang="en-US" sz="1600" b="1" dirty="0" smtClean="0">
                <a:latin typeface="微软雅黑" pitchFamily="34" charset="-122"/>
                <a:ea typeface="微软雅黑" pitchFamily="34" charset="-122"/>
              </a:rPr>
              <a:t>洲启</a:t>
            </a:r>
            <a:r>
              <a:rPr lang="zh-CN" altLang="en-US" sz="1600" b="1" dirty="0">
                <a:latin typeface="微软雅黑" pitchFamily="34" charset="-122"/>
                <a:ea typeface="微软雅黑" pitchFamily="34" charset="-122"/>
              </a:rPr>
              <a:t>蒙思</a:t>
            </a:r>
            <a:r>
              <a:rPr lang="zh-CN" altLang="en-US" sz="1600" b="1" dirty="0" smtClean="0">
                <a:latin typeface="微软雅黑" pitchFamily="34" charset="-122"/>
                <a:ea typeface="微软雅黑" pitchFamily="34" charset="-122"/>
              </a:rPr>
              <a:t>想归根结底是由欧</a:t>
            </a:r>
            <a:r>
              <a:rPr lang="zh-CN" altLang="en-US" sz="1600" b="1" dirty="0">
                <a:latin typeface="微软雅黑" pitchFamily="34" charset="-122"/>
                <a:ea typeface="微软雅黑" pitchFamily="34" charset="-122"/>
              </a:rPr>
              <a:t>洲社会发展的内在要求决定的</a:t>
            </a:r>
            <a:r>
              <a:rPr lang="zh-CN" altLang="en-US" sz="1600" b="1" dirty="0" smtClean="0">
                <a:latin typeface="微软雅黑" pitchFamily="34" charset="-122"/>
                <a:ea typeface="微软雅黑" pitchFamily="34" charset="-122"/>
              </a:rPr>
              <a:t>。后来的历</a:t>
            </a:r>
            <a:r>
              <a:rPr lang="zh-CN" altLang="en-US" sz="1600" b="1" dirty="0">
                <a:latin typeface="微软雅黑" pitchFamily="34" charset="-122"/>
                <a:ea typeface="微软雅黑" pitchFamily="34" charset="-122"/>
              </a:rPr>
              <a:t>史证明</a:t>
            </a:r>
            <a:r>
              <a:rPr lang="zh-CN" altLang="en-US" sz="1600" b="1" dirty="0" smtClean="0">
                <a:latin typeface="微软雅黑" pitchFamily="34" charset="-122"/>
                <a:ea typeface="微软雅黑" pitchFamily="34" charset="-122"/>
              </a:rPr>
              <a:t>，当欧洲已自</a:t>
            </a:r>
            <a:r>
              <a:rPr lang="zh-CN" altLang="en-US" sz="1600" b="1" dirty="0">
                <a:latin typeface="微软雅黑" pitchFamily="34" charset="-122"/>
                <a:ea typeface="微软雅黑" pitchFamily="34" charset="-122"/>
              </a:rPr>
              <a:t>信地确认了自己的发展进步之途独具优越</a:t>
            </a:r>
            <a:r>
              <a:rPr lang="zh-CN" altLang="en-US" sz="1600" b="1" dirty="0" smtClean="0">
                <a:latin typeface="微软雅黑" pitchFamily="34" charset="-122"/>
                <a:ea typeface="微软雅黑" pitchFamily="34" charset="-122"/>
              </a:rPr>
              <a:t>性时，中</a:t>
            </a:r>
            <a:r>
              <a:rPr lang="zh-CN" altLang="en-US" sz="1600" b="1" dirty="0">
                <a:latin typeface="微软雅黑" pitchFamily="34" charset="-122"/>
                <a:ea typeface="微软雅黑" pitchFamily="34" charset="-122"/>
              </a:rPr>
              <a:t>国形象迅即一落千丈。鸦片战争前夕，中国在欧洲人眼里已经沦为落后挨打的对象，由耶稣会士主导的中国文化研究业已寿终正寝，而基督教新教传教士则以拯救者的姿态，手持福音书，悲天悯人地出现在中国东南沿海大地。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00"/>
                                  </p:stCondLst>
                                  <p:childTnLst>
                                    <p:set>
                                      <p:cBhvr>
                                        <p:cTn id="6" dur="1" fill="hold">
                                          <p:stCondLst>
                                            <p:cond delay="0"/>
                                          </p:stCondLst>
                                        </p:cTn>
                                        <p:tgtEl>
                                          <p:spTgt spid="82"/>
                                        </p:tgtEl>
                                        <p:attrNameLst>
                                          <p:attrName>style.visibility</p:attrName>
                                        </p:attrNameLst>
                                      </p:cBhvr>
                                      <p:to>
                                        <p:strVal val="visible"/>
                                      </p:to>
                                    </p:set>
                                    <p:animEffect transition="in" filter="wipe(down)">
                                      <p:cBhvr>
                                        <p:cTn id="7" dur="250"/>
                                        <p:tgtEl>
                                          <p:spTgt spid="82"/>
                                        </p:tgtEl>
                                      </p:cBhvr>
                                    </p:animEffect>
                                  </p:childTnLst>
                                </p:cTn>
                              </p:par>
                              <p:par>
                                <p:cTn id="8" presetID="22" presetClass="exit" presetSubtype="1" fill="hold" nodeType="withEffect">
                                  <p:stCondLst>
                                    <p:cond delay="440"/>
                                  </p:stCondLst>
                                  <p:childTnLst>
                                    <p:animEffect transition="out" filter="wipe(up)">
                                      <p:cBhvr>
                                        <p:cTn id="9" dur="250"/>
                                        <p:tgtEl>
                                          <p:spTgt spid="82"/>
                                        </p:tgtEl>
                                      </p:cBhvr>
                                    </p:animEffect>
                                    <p:set>
                                      <p:cBhvr>
                                        <p:cTn id="10" dur="1" fill="hold">
                                          <p:stCondLst>
                                            <p:cond delay="249"/>
                                          </p:stCondLst>
                                        </p:cTn>
                                        <p:tgtEl>
                                          <p:spTgt spid="82"/>
                                        </p:tgtEl>
                                        <p:attrNameLst>
                                          <p:attrName>style.visibility</p:attrName>
                                        </p:attrNameLst>
                                      </p:cBhvr>
                                      <p:to>
                                        <p:strVal val="hidden"/>
                                      </p:to>
                                    </p:set>
                                  </p:childTnLst>
                                </p:cTn>
                              </p:par>
                              <p:par>
                                <p:cTn id="11" presetID="22" presetClass="entr" presetSubtype="4" fill="hold" nodeType="withEffect">
                                  <p:stCondLst>
                                    <p:cond delay="300"/>
                                  </p:stCondLst>
                                  <p:childTnLst>
                                    <p:set>
                                      <p:cBhvr>
                                        <p:cTn id="12" dur="1" fill="hold">
                                          <p:stCondLst>
                                            <p:cond delay="0"/>
                                          </p:stCondLst>
                                        </p:cTn>
                                        <p:tgtEl>
                                          <p:spTgt spid="84"/>
                                        </p:tgtEl>
                                        <p:attrNameLst>
                                          <p:attrName>style.visibility</p:attrName>
                                        </p:attrNameLst>
                                      </p:cBhvr>
                                      <p:to>
                                        <p:strVal val="visible"/>
                                      </p:to>
                                    </p:set>
                                    <p:animEffect transition="in" filter="wipe(down)">
                                      <p:cBhvr>
                                        <p:cTn id="13" dur="250"/>
                                        <p:tgtEl>
                                          <p:spTgt spid="84"/>
                                        </p:tgtEl>
                                      </p:cBhvr>
                                    </p:animEffect>
                                  </p:childTnLst>
                                </p:cTn>
                              </p:par>
                              <p:par>
                                <p:cTn id="14" presetID="22" presetClass="exit" presetSubtype="1" fill="hold" nodeType="withEffect">
                                  <p:stCondLst>
                                    <p:cond delay="550"/>
                                  </p:stCondLst>
                                  <p:childTnLst>
                                    <p:animEffect transition="out" filter="wipe(up)">
                                      <p:cBhvr>
                                        <p:cTn id="15" dur="250"/>
                                        <p:tgtEl>
                                          <p:spTgt spid="84"/>
                                        </p:tgtEl>
                                      </p:cBhvr>
                                    </p:animEffect>
                                    <p:set>
                                      <p:cBhvr>
                                        <p:cTn id="16" dur="1" fill="hold">
                                          <p:stCondLst>
                                            <p:cond delay="249"/>
                                          </p:stCondLst>
                                        </p:cTn>
                                        <p:tgtEl>
                                          <p:spTgt spid="84"/>
                                        </p:tgtEl>
                                        <p:attrNameLst>
                                          <p:attrName>style.visibility</p:attrName>
                                        </p:attrNameLst>
                                      </p:cBhvr>
                                      <p:to>
                                        <p:strVal val="hidden"/>
                                      </p:to>
                                    </p:set>
                                  </p:childTnLst>
                                </p:cTn>
                              </p:par>
                              <p:par>
                                <p:cTn id="17" presetID="22" presetClass="entr" presetSubtype="4" fill="hold" nodeType="withEffect">
                                  <p:stCondLst>
                                    <p:cond delay="500"/>
                                  </p:stCondLst>
                                  <p:childTnLst>
                                    <p:set>
                                      <p:cBhvr>
                                        <p:cTn id="18" dur="1" fill="hold">
                                          <p:stCondLst>
                                            <p:cond delay="0"/>
                                          </p:stCondLst>
                                        </p:cTn>
                                        <p:tgtEl>
                                          <p:spTgt spid="87"/>
                                        </p:tgtEl>
                                        <p:attrNameLst>
                                          <p:attrName>style.visibility</p:attrName>
                                        </p:attrNameLst>
                                      </p:cBhvr>
                                      <p:to>
                                        <p:strVal val="visible"/>
                                      </p:to>
                                    </p:set>
                                    <p:animEffect transition="in" filter="wipe(down)">
                                      <p:cBhvr>
                                        <p:cTn id="19" dur="250"/>
                                        <p:tgtEl>
                                          <p:spTgt spid="87"/>
                                        </p:tgtEl>
                                      </p:cBhvr>
                                    </p:animEffect>
                                  </p:childTnLst>
                                </p:cTn>
                              </p:par>
                              <p:par>
                                <p:cTn id="20" presetID="22" presetClass="exit" presetSubtype="1" fill="hold" nodeType="withEffect">
                                  <p:stCondLst>
                                    <p:cond delay="750"/>
                                  </p:stCondLst>
                                  <p:childTnLst>
                                    <p:animEffect transition="out" filter="wipe(up)">
                                      <p:cBhvr>
                                        <p:cTn id="21" dur="250"/>
                                        <p:tgtEl>
                                          <p:spTgt spid="87"/>
                                        </p:tgtEl>
                                      </p:cBhvr>
                                    </p:animEffect>
                                    <p:set>
                                      <p:cBhvr>
                                        <p:cTn id="22" dur="1" fill="hold">
                                          <p:stCondLst>
                                            <p:cond delay="249"/>
                                          </p:stCondLst>
                                        </p:cTn>
                                        <p:tgtEl>
                                          <p:spTgt spid="87"/>
                                        </p:tgtEl>
                                        <p:attrNameLst>
                                          <p:attrName>style.visibility</p:attrName>
                                        </p:attrNameLst>
                                      </p:cBhvr>
                                      <p:to>
                                        <p:strVal val="hidden"/>
                                      </p:to>
                                    </p:set>
                                  </p:childTnLst>
                                </p:cTn>
                              </p:par>
                              <p:par>
                                <p:cTn id="23" presetID="22" presetClass="entr" presetSubtype="4" fill="hold" nodeType="withEffect">
                                  <p:stCondLst>
                                    <p:cond delay="600"/>
                                  </p:stCondLst>
                                  <p:childTnLst>
                                    <p:set>
                                      <p:cBhvr>
                                        <p:cTn id="24" dur="1" fill="hold">
                                          <p:stCondLst>
                                            <p:cond delay="0"/>
                                          </p:stCondLst>
                                        </p:cTn>
                                        <p:tgtEl>
                                          <p:spTgt spid="83"/>
                                        </p:tgtEl>
                                        <p:attrNameLst>
                                          <p:attrName>style.visibility</p:attrName>
                                        </p:attrNameLst>
                                      </p:cBhvr>
                                      <p:to>
                                        <p:strVal val="visible"/>
                                      </p:to>
                                    </p:set>
                                    <p:animEffect transition="in" filter="wipe(down)">
                                      <p:cBhvr>
                                        <p:cTn id="25" dur="250"/>
                                        <p:tgtEl>
                                          <p:spTgt spid="83"/>
                                        </p:tgtEl>
                                      </p:cBhvr>
                                    </p:animEffect>
                                  </p:childTnLst>
                                </p:cTn>
                              </p:par>
                              <p:par>
                                <p:cTn id="26" presetID="22" presetClass="exit" presetSubtype="1" fill="hold" nodeType="withEffect">
                                  <p:stCondLst>
                                    <p:cond delay="850"/>
                                  </p:stCondLst>
                                  <p:childTnLst>
                                    <p:animEffect transition="out" filter="wipe(up)">
                                      <p:cBhvr>
                                        <p:cTn id="27" dur="250"/>
                                        <p:tgtEl>
                                          <p:spTgt spid="83"/>
                                        </p:tgtEl>
                                      </p:cBhvr>
                                    </p:animEffect>
                                    <p:set>
                                      <p:cBhvr>
                                        <p:cTn id="28" dur="1" fill="hold">
                                          <p:stCondLst>
                                            <p:cond delay="249"/>
                                          </p:stCondLst>
                                        </p:cTn>
                                        <p:tgtEl>
                                          <p:spTgt spid="83"/>
                                        </p:tgtEl>
                                        <p:attrNameLst>
                                          <p:attrName>style.visibility</p:attrName>
                                        </p:attrNameLst>
                                      </p:cBhvr>
                                      <p:to>
                                        <p:strVal val="hidden"/>
                                      </p:to>
                                    </p:set>
                                  </p:childTnLst>
                                </p:cTn>
                              </p:par>
                              <p:par>
                                <p:cTn id="29" presetID="22" presetClass="entr" presetSubtype="4" fill="hold" nodeType="withEffect">
                                  <p:stCondLst>
                                    <p:cond delay="1300"/>
                                  </p:stCondLst>
                                  <p:childTnLst>
                                    <p:set>
                                      <p:cBhvr>
                                        <p:cTn id="30" dur="1" fill="hold">
                                          <p:stCondLst>
                                            <p:cond delay="0"/>
                                          </p:stCondLst>
                                        </p:cTn>
                                        <p:tgtEl>
                                          <p:spTgt spid="85"/>
                                        </p:tgtEl>
                                        <p:attrNameLst>
                                          <p:attrName>style.visibility</p:attrName>
                                        </p:attrNameLst>
                                      </p:cBhvr>
                                      <p:to>
                                        <p:strVal val="visible"/>
                                      </p:to>
                                    </p:set>
                                    <p:animEffect transition="in" filter="wipe(down)">
                                      <p:cBhvr>
                                        <p:cTn id="31" dur="250"/>
                                        <p:tgtEl>
                                          <p:spTgt spid="85"/>
                                        </p:tgtEl>
                                      </p:cBhvr>
                                    </p:animEffect>
                                  </p:childTnLst>
                                </p:cTn>
                              </p:par>
                              <p:par>
                                <p:cTn id="32" presetID="22" presetClass="exit" presetSubtype="1" fill="hold" nodeType="withEffect">
                                  <p:stCondLst>
                                    <p:cond delay="1550"/>
                                  </p:stCondLst>
                                  <p:childTnLst>
                                    <p:animEffect transition="out" filter="wipe(up)">
                                      <p:cBhvr>
                                        <p:cTn id="33" dur="250"/>
                                        <p:tgtEl>
                                          <p:spTgt spid="85"/>
                                        </p:tgtEl>
                                      </p:cBhvr>
                                    </p:animEffect>
                                    <p:set>
                                      <p:cBhvr>
                                        <p:cTn id="34" dur="1" fill="hold">
                                          <p:stCondLst>
                                            <p:cond delay="249"/>
                                          </p:stCondLst>
                                        </p:cTn>
                                        <p:tgtEl>
                                          <p:spTgt spid="85"/>
                                        </p:tgtEl>
                                        <p:attrNameLst>
                                          <p:attrName>style.visibility</p:attrName>
                                        </p:attrNameLst>
                                      </p:cBhvr>
                                      <p:to>
                                        <p:strVal val="hidden"/>
                                      </p:to>
                                    </p:set>
                                  </p:childTnLst>
                                </p:cTn>
                              </p:par>
                              <p:par>
                                <p:cTn id="35" presetID="22" presetClass="entr" presetSubtype="4" fill="hold" nodeType="withEffect">
                                  <p:stCondLst>
                                    <p:cond delay="1200"/>
                                  </p:stCondLst>
                                  <p:childTnLst>
                                    <p:set>
                                      <p:cBhvr>
                                        <p:cTn id="36" dur="1" fill="hold">
                                          <p:stCondLst>
                                            <p:cond delay="0"/>
                                          </p:stCondLst>
                                        </p:cTn>
                                        <p:tgtEl>
                                          <p:spTgt spid="86"/>
                                        </p:tgtEl>
                                        <p:attrNameLst>
                                          <p:attrName>style.visibility</p:attrName>
                                        </p:attrNameLst>
                                      </p:cBhvr>
                                      <p:to>
                                        <p:strVal val="visible"/>
                                      </p:to>
                                    </p:set>
                                    <p:animEffect transition="in" filter="wipe(down)">
                                      <p:cBhvr>
                                        <p:cTn id="37" dur="250"/>
                                        <p:tgtEl>
                                          <p:spTgt spid="86"/>
                                        </p:tgtEl>
                                      </p:cBhvr>
                                    </p:animEffect>
                                  </p:childTnLst>
                                </p:cTn>
                              </p:par>
                              <p:par>
                                <p:cTn id="38" presetID="22" presetClass="exit" presetSubtype="1" fill="hold" nodeType="withEffect">
                                  <p:stCondLst>
                                    <p:cond delay="1450"/>
                                  </p:stCondLst>
                                  <p:childTnLst>
                                    <p:animEffect transition="out" filter="wipe(up)">
                                      <p:cBhvr>
                                        <p:cTn id="39" dur="250"/>
                                        <p:tgtEl>
                                          <p:spTgt spid="86"/>
                                        </p:tgtEl>
                                      </p:cBhvr>
                                    </p:animEffect>
                                    <p:set>
                                      <p:cBhvr>
                                        <p:cTn id="40" dur="1" fill="hold">
                                          <p:stCondLst>
                                            <p:cond delay="249"/>
                                          </p:stCondLst>
                                        </p:cTn>
                                        <p:tgtEl>
                                          <p:spTgt spid="86"/>
                                        </p:tgtEl>
                                        <p:attrNameLst>
                                          <p:attrName>style.visibility</p:attrName>
                                        </p:attrNameLst>
                                      </p:cBhvr>
                                      <p:to>
                                        <p:strVal val="hidden"/>
                                      </p:to>
                                    </p:set>
                                  </p:childTnLst>
                                </p:cTn>
                              </p:par>
                              <p:par>
                                <p:cTn id="41" presetID="22" presetClass="entr" presetSubtype="4" fill="hold" nodeType="withEffect">
                                  <p:stCondLst>
                                    <p:cond delay="750"/>
                                  </p:stCondLst>
                                  <p:childTnLst>
                                    <p:set>
                                      <p:cBhvr>
                                        <p:cTn id="42" dur="1" fill="hold">
                                          <p:stCondLst>
                                            <p:cond delay="0"/>
                                          </p:stCondLst>
                                        </p:cTn>
                                        <p:tgtEl>
                                          <p:spTgt spid="88"/>
                                        </p:tgtEl>
                                        <p:attrNameLst>
                                          <p:attrName>style.visibility</p:attrName>
                                        </p:attrNameLst>
                                      </p:cBhvr>
                                      <p:to>
                                        <p:strVal val="visible"/>
                                      </p:to>
                                    </p:set>
                                    <p:animEffect transition="in" filter="wipe(down)">
                                      <p:cBhvr>
                                        <p:cTn id="43" dur="250"/>
                                        <p:tgtEl>
                                          <p:spTgt spid="88"/>
                                        </p:tgtEl>
                                      </p:cBhvr>
                                    </p:animEffect>
                                  </p:childTnLst>
                                </p:cTn>
                              </p:par>
                              <p:par>
                                <p:cTn id="44" presetID="22" presetClass="exit" presetSubtype="1" fill="hold" nodeType="withEffect">
                                  <p:stCondLst>
                                    <p:cond delay="1000"/>
                                  </p:stCondLst>
                                  <p:childTnLst>
                                    <p:animEffect transition="out" filter="wipe(up)">
                                      <p:cBhvr>
                                        <p:cTn id="45" dur="250"/>
                                        <p:tgtEl>
                                          <p:spTgt spid="88"/>
                                        </p:tgtEl>
                                      </p:cBhvr>
                                    </p:animEffect>
                                    <p:set>
                                      <p:cBhvr>
                                        <p:cTn id="46" dur="1" fill="hold">
                                          <p:stCondLst>
                                            <p:cond delay="249"/>
                                          </p:stCondLst>
                                        </p:cTn>
                                        <p:tgtEl>
                                          <p:spTgt spid="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内容占位符 2"/>
          <p:cNvSpPr>
            <a:spLocks noGrp="1"/>
          </p:cNvSpPr>
          <p:nvPr>
            <p:ph idx="1"/>
          </p:nvPr>
        </p:nvSpPr>
        <p:spPr>
          <a:xfrm>
            <a:off x="2411760" y="771550"/>
            <a:ext cx="6335713" cy="3960813"/>
          </a:xfrm>
        </p:spPr>
        <p:txBody>
          <a:bodyPr/>
          <a:lstStyle/>
          <a:p>
            <a:pPr eaLnBrk="1" hangingPunct="1">
              <a:lnSpc>
                <a:spcPts val="2200"/>
              </a:lnSpc>
              <a:buFont typeface="Arial" charset="0"/>
              <a:buNone/>
            </a:pPr>
            <a:r>
              <a:rPr lang="zh-CN" altLang="en-US" sz="1800" b="1" dirty="0" smtClean="0">
                <a:latin typeface="微软雅黑"/>
                <a:ea typeface="微软雅黑"/>
                <a:cs typeface="微软雅黑"/>
              </a:rPr>
              <a:t>一、名词解释：</a:t>
            </a:r>
            <a:endParaRPr lang="en-US" altLang="zh-CN" sz="1800" b="1" dirty="0" smtClean="0">
              <a:latin typeface="微软雅黑"/>
              <a:ea typeface="微软雅黑"/>
              <a:cs typeface="微软雅黑"/>
            </a:endParaRPr>
          </a:p>
          <a:p>
            <a:pPr eaLnBrk="1" hangingPunct="1">
              <a:lnSpc>
                <a:spcPts val="2200"/>
              </a:lnSpc>
              <a:buFont typeface="Arial" charset="0"/>
              <a:buNone/>
            </a:pPr>
            <a:r>
              <a:rPr lang="zh-CN" altLang="en-US" sz="1600" dirty="0" smtClean="0">
                <a:latin typeface="微软雅黑"/>
                <a:ea typeface="微软雅黑"/>
                <a:cs typeface="微软雅黑"/>
              </a:rPr>
              <a:t>    耶稣会、东印度公司、 南京教案、钦天监教案、礼仪之争、</a:t>
            </a:r>
          </a:p>
          <a:p>
            <a:pPr eaLnBrk="1" hangingPunct="1">
              <a:lnSpc>
                <a:spcPts val="2200"/>
              </a:lnSpc>
              <a:buFont typeface="Arial" charset="0"/>
              <a:buNone/>
            </a:pPr>
            <a:r>
              <a:rPr lang="zh-CN" altLang="en-US" sz="1600" dirty="0" smtClean="0">
                <a:latin typeface="微软雅黑"/>
                <a:ea typeface="微软雅黑"/>
                <a:cs typeface="微软雅黑"/>
              </a:rPr>
              <a:t>    利玛窦、汤若望、南怀仁、洛可可风格</a:t>
            </a:r>
            <a:endParaRPr lang="en-US" altLang="zh-CN" sz="1600" dirty="0" smtClean="0">
              <a:latin typeface="微软雅黑"/>
              <a:ea typeface="微软雅黑"/>
              <a:cs typeface="微软雅黑"/>
            </a:endParaRPr>
          </a:p>
          <a:p>
            <a:pPr eaLnBrk="1" hangingPunct="1">
              <a:lnSpc>
                <a:spcPts val="2200"/>
              </a:lnSpc>
              <a:buFont typeface="Arial" charset="0"/>
              <a:buNone/>
            </a:pPr>
            <a:r>
              <a:rPr lang="zh-CN" altLang="en-US" sz="1200" dirty="0" smtClean="0">
                <a:latin typeface="微软雅黑"/>
                <a:ea typeface="微软雅黑"/>
                <a:cs typeface="微软雅黑"/>
              </a:rPr>
              <a:t>  </a:t>
            </a:r>
            <a:r>
              <a:rPr lang="zh-CN" altLang="en-US" sz="1800" b="1" dirty="0" smtClean="0">
                <a:latin typeface="微软雅黑"/>
                <a:ea typeface="微软雅黑"/>
                <a:cs typeface="微软雅黑"/>
              </a:rPr>
              <a:t>二、简答题：</a:t>
            </a:r>
            <a:endParaRPr lang="en-US" altLang="zh-CN" sz="1800" b="1" dirty="0" smtClean="0">
              <a:latin typeface="微软雅黑"/>
              <a:ea typeface="微软雅黑"/>
              <a:cs typeface="微软雅黑"/>
            </a:endParaRPr>
          </a:p>
          <a:p>
            <a:pPr eaLnBrk="1" hangingPunct="1">
              <a:lnSpc>
                <a:spcPts val="2200"/>
              </a:lnSpc>
              <a:buFont typeface="Arial" charset="0"/>
              <a:buNone/>
            </a:pPr>
            <a:r>
              <a:rPr lang="zh-CN" altLang="en-US" sz="1600" dirty="0" smtClean="0">
                <a:latin typeface="微软雅黑"/>
                <a:ea typeface="微软雅黑"/>
                <a:cs typeface="微软雅黑"/>
              </a:rPr>
              <a:t>   </a:t>
            </a:r>
            <a:r>
              <a:rPr lang="en-US" altLang="zh-CN" sz="1600" dirty="0" smtClean="0">
                <a:cs typeface="微软雅黑"/>
              </a:rPr>
              <a:t>1. </a:t>
            </a:r>
            <a:r>
              <a:rPr lang="zh-CN" altLang="en-US" sz="1600" dirty="0" smtClean="0"/>
              <a:t>明清时期中国实行的闭关自守对外政策及其影响。 </a:t>
            </a:r>
            <a:endParaRPr lang="zh-CN" altLang="en-US" sz="1600" dirty="0" smtClean="0">
              <a:cs typeface="微软雅黑"/>
            </a:endParaRPr>
          </a:p>
          <a:p>
            <a:pPr eaLnBrk="1" hangingPunct="1">
              <a:lnSpc>
                <a:spcPts val="2200"/>
              </a:lnSpc>
              <a:buFont typeface="Wingdings" pitchFamily="2" charset="2"/>
              <a:buNone/>
            </a:pPr>
            <a:r>
              <a:rPr lang="zh-CN" altLang="en-US" sz="1600" dirty="0" smtClean="0">
                <a:cs typeface="微软雅黑"/>
              </a:rPr>
              <a:t>   </a:t>
            </a:r>
            <a:r>
              <a:rPr lang="en-US" altLang="zh-CN" sz="1600" dirty="0" smtClean="0">
                <a:cs typeface="微软雅黑"/>
              </a:rPr>
              <a:t>2. </a:t>
            </a:r>
            <a:r>
              <a:rPr lang="zh-CN" altLang="en-US" sz="1600" dirty="0" smtClean="0">
                <a:cs typeface="微软雅黑"/>
              </a:rPr>
              <a:t>利玛窦在华传教成功的原因是什么？</a:t>
            </a:r>
          </a:p>
          <a:p>
            <a:pPr eaLnBrk="1" hangingPunct="1">
              <a:lnSpc>
                <a:spcPts val="2200"/>
              </a:lnSpc>
              <a:buFont typeface="Arial" charset="0"/>
              <a:buNone/>
            </a:pPr>
            <a:r>
              <a:rPr lang="zh-CN" altLang="en-US" sz="1600" dirty="0" smtClean="0">
                <a:cs typeface="微软雅黑"/>
              </a:rPr>
              <a:t>   </a:t>
            </a:r>
            <a:r>
              <a:rPr lang="en-US" altLang="zh-CN" sz="1600" dirty="0" smtClean="0">
                <a:cs typeface="微软雅黑"/>
              </a:rPr>
              <a:t>3. </a:t>
            </a:r>
            <a:r>
              <a:rPr lang="zh-CN" altLang="en-US" sz="1600" dirty="0" smtClean="0">
                <a:cs typeface="微软雅黑"/>
              </a:rPr>
              <a:t>欧洲</a:t>
            </a:r>
            <a:r>
              <a:rPr lang="en-US" altLang="en-US" sz="1600" dirty="0" smtClean="0">
                <a:cs typeface="微软雅黑"/>
              </a:rPr>
              <a:t>18</a:t>
            </a:r>
            <a:r>
              <a:rPr lang="zh-CN" altLang="en-US" sz="1600" dirty="0" smtClean="0">
                <a:cs typeface="微软雅黑"/>
              </a:rPr>
              <a:t>世纪启蒙运动受到中国传统文化的哪些影响？</a:t>
            </a:r>
            <a:endParaRPr lang="en-US" altLang="zh-CN" sz="1600" dirty="0" smtClean="0">
              <a:cs typeface="微软雅黑"/>
            </a:endParaRPr>
          </a:p>
          <a:p>
            <a:pPr eaLnBrk="1" hangingPunct="1">
              <a:lnSpc>
                <a:spcPts val="2200"/>
              </a:lnSpc>
              <a:buFont typeface="Arial" charset="0"/>
              <a:buNone/>
            </a:pPr>
            <a:r>
              <a:rPr lang="zh-CN" altLang="en-US" sz="1200" b="1" dirty="0" smtClean="0">
                <a:latin typeface="微软雅黑"/>
                <a:ea typeface="微软雅黑"/>
                <a:cs typeface="微软雅黑"/>
              </a:rPr>
              <a:t>  </a:t>
            </a:r>
            <a:r>
              <a:rPr lang="zh-CN" altLang="en-US" sz="1800" b="1" dirty="0" smtClean="0">
                <a:latin typeface="微软雅黑"/>
                <a:ea typeface="微软雅黑"/>
                <a:cs typeface="微软雅黑"/>
              </a:rPr>
              <a:t>三、思考论述题：</a:t>
            </a:r>
            <a:endParaRPr lang="en-US" altLang="zh-CN" sz="1800" b="1" dirty="0" smtClean="0">
              <a:latin typeface="微软雅黑"/>
              <a:ea typeface="微软雅黑"/>
              <a:cs typeface="微软雅黑"/>
            </a:endParaRPr>
          </a:p>
          <a:p>
            <a:pPr eaLnBrk="1" hangingPunct="1">
              <a:lnSpc>
                <a:spcPts val="2200"/>
              </a:lnSpc>
              <a:buFont typeface="Arial" charset="0"/>
              <a:buNone/>
            </a:pPr>
            <a:r>
              <a:rPr lang="zh-CN" altLang="en-US" sz="1200" dirty="0" smtClean="0">
                <a:latin typeface="微软雅黑"/>
                <a:ea typeface="微软雅黑"/>
                <a:cs typeface="微软雅黑"/>
              </a:rPr>
              <a:t>    </a:t>
            </a:r>
            <a:r>
              <a:rPr lang="en-US" altLang="zh-CN" sz="1600" dirty="0" smtClean="0">
                <a:cs typeface="微软雅黑"/>
              </a:rPr>
              <a:t>1. </a:t>
            </a:r>
            <a:r>
              <a:rPr lang="zh-CN" altLang="en-US" sz="1600" dirty="0" smtClean="0">
                <a:cs typeface="微软雅黑"/>
              </a:rPr>
              <a:t>明清时期的中西文化是如何在撞击、较量中进行交流的？这一历</a:t>
            </a:r>
            <a:endParaRPr lang="en-US" altLang="zh-CN" sz="1600" dirty="0" smtClean="0">
              <a:cs typeface="微软雅黑"/>
            </a:endParaRPr>
          </a:p>
          <a:p>
            <a:pPr eaLnBrk="1" hangingPunct="1">
              <a:lnSpc>
                <a:spcPts val="2200"/>
              </a:lnSpc>
              <a:buFont typeface="Arial" charset="0"/>
              <a:buNone/>
            </a:pPr>
            <a:r>
              <a:rPr lang="en-US" altLang="zh-CN" sz="1600" dirty="0" smtClean="0">
                <a:cs typeface="微软雅黑"/>
              </a:rPr>
              <a:t>       </a:t>
            </a:r>
            <a:r>
              <a:rPr lang="zh-CN" altLang="en-US" sz="1600" dirty="0" smtClean="0">
                <a:cs typeface="微软雅黑"/>
              </a:rPr>
              <a:t>史事实说明什么问题？</a:t>
            </a:r>
          </a:p>
          <a:p>
            <a:pPr eaLnBrk="1" hangingPunct="1">
              <a:lnSpc>
                <a:spcPts val="2200"/>
              </a:lnSpc>
              <a:buFont typeface="Arial" charset="0"/>
              <a:buNone/>
            </a:pPr>
            <a:r>
              <a:rPr lang="zh-CN" altLang="en-US" sz="1200" dirty="0" smtClean="0">
                <a:cs typeface="微软雅黑"/>
              </a:rPr>
              <a:t>    </a:t>
            </a:r>
            <a:r>
              <a:rPr lang="en-US" altLang="zh-CN" sz="1600" dirty="0" smtClean="0">
                <a:cs typeface="微软雅黑"/>
              </a:rPr>
              <a:t>2. </a:t>
            </a:r>
            <a:r>
              <a:rPr lang="zh-CN" altLang="en-US" sz="1600" dirty="0" smtClean="0"/>
              <a:t>明清时期欧洲基督教文明与中国文明通过什么途径和怎样实现其 </a:t>
            </a:r>
            <a:endParaRPr lang="en-US" altLang="zh-CN" sz="1600" dirty="0" smtClean="0"/>
          </a:p>
          <a:p>
            <a:pPr eaLnBrk="1" hangingPunct="1">
              <a:lnSpc>
                <a:spcPts val="2200"/>
              </a:lnSpc>
              <a:buFont typeface="Arial" charset="0"/>
              <a:buNone/>
            </a:pPr>
            <a:r>
              <a:rPr lang="en-US" altLang="zh-CN" sz="1600" dirty="0" smtClean="0"/>
              <a:t>      </a:t>
            </a:r>
            <a:r>
              <a:rPr lang="zh-CN" altLang="en-US" sz="1600" dirty="0" smtClean="0"/>
              <a:t> 深层的文化交流的？</a:t>
            </a:r>
            <a:endParaRPr lang="zh-CN" altLang="en-US" sz="1600" dirty="0" smtClean="0">
              <a:cs typeface="微软雅黑"/>
            </a:endParaRPr>
          </a:p>
          <a:p>
            <a:pPr eaLnBrk="1" hangingPunct="1">
              <a:lnSpc>
                <a:spcPts val="2000"/>
              </a:lnSpc>
            </a:pPr>
            <a:endParaRPr lang="zh-CN" altLang="en-US" sz="1600" b="1" dirty="0" smtClean="0">
              <a:latin typeface="微软雅黑"/>
              <a:ea typeface="微软雅黑"/>
              <a:cs typeface="微软雅黑"/>
            </a:endParaRPr>
          </a:p>
        </p:txBody>
      </p:sp>
      <p:sp>
        <p:nvSpPr>
          <p:cNvPr id="217090" name="13 CuadroTexto"/>
          <p:cNvSpPr txBox="1">
            <a:spLocks noChangeArrowheads="1"/>
          </p:cNvSpPr>
          <p:nvPr/>
        </p:nvSpPr>
        <p:spPr bwMode="auto">
          <a:xfrm>
            <a:off x="7705725" y="4822825"/>
            <a:ext cx="263525"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5</a:t>
            </a:r>
            <a:endParaRPr lang="es-ES" altLang="zh-CN" sz="1200" b="1">
              <a:solidFill>
                <a:srgbClr val="04AEDA"/>
              </a:solidFill>
              <a:latin typeface="Calibri" pitchFamily="34" charset="0"/>
            </a:endParaRPr>
          </a:p>
        </p:txBody>
      </p:sp>
      <p:cxnSp>
        <p:nvCxnSpPr>
          <p:cNvPr id="9" name="直接连接符 8"/>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217092"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217093" name="TextBox 5"/>
          <p:cNvSpPr txBox="1">
            <a:spLocks noChangeArrowheads="1"/>
          </p:cNvSpPr>
          <p:nvPr/>
        </p:nvSpPr>
        <p:spPr bwMode="auto">
          <a:xfrm>
            <a:off x="179388" y="195263"/>
            <a:ext cx="6572250" cy="1785104"/>
          </a:xfrm>
          <a:prstGeom prst="rect">
            <a:avLst/>
          </a:prstGeom>
          <a:noFill/>
          <a:ln w="9525">
            <a:noFill/>
            <a:miter lim="800000"/>
            <a:headEnd/>
            <a:tailEnd/>
          </a:ln>
        </p:spPr>
        <p:txBody>
          <a:bodyPr>
            <a:spAutoFit/>
          </a:bodyPr>
          <a:lstStyle/>
          <a:p>
            <a:pPr eaLnBrk="0" hangingPunct="0"/>
            <a:r>
              <a:rPr lang="zh-CN" altLang="en-US" sz="2000" b="1" dirty="0">
                <a:latin typeface="微软雅黑"/>
                <a:ea typeface="微软雅黑"/>
                <a:cs typeface="微软雅黑"/>
              </a:rPr>
              <a:t>第六章    明清时期中西文化的撞击与交</a:t>
            </a:r>
            <a:r>
              <a:rPr lang="zh-CN" altLang="en-US" sz="2000" b="1" dirty="0" smtClean="0">
                <a:latin typeface="微软雅黑"/>
                <a:ea typeface="微软雅黑"/>
                <a:cs typeface="微软雅黑"/>
              </a:rPr>
              <a:t>流</a:t>
            </a:r>
            <a:endParaRPr lang="en-US" altLang="zh-CN" sz="2000" b="1" dirty="0" smtClean="0">
              <a:latin typeface="微软雅黑"/>
              <a:ea typeface="微软雅黑"/>
              <a:cs typeface="微软雅黑"/>
            </a:endParaRPr>
          </a:p>
          <a:p>
            <a:pPr eaLnBrk="0" hangingPunct="0"/>
            <a:endParaRPr lang="en-US" altLang="zh-CN" sz="2000" b="1" dirty="0" smtClean="0">
              <a:latin typeface="微软雅黑"/>
              <a:ea typeface="微软雅黑"/>
              <a:cs typeface="微软雅黑"/>
            </a:endParaRPr>
          </a:p>
          <a:p>
            <a:pPr eaLnBrk="0" hangingPunct="0"/>
            <a:endParaRPr lang="zh-CN" altLang="en-US" b="1" dirty="0">
              <a:latin typeface="微软雅黑"/>
              <a:ea typeface="微软雅黑"/>
              <a:cs typeface="微软雅黑"/>
            </a:endParaRPr>
          </a:p>
          <a:p>
            <a:pPr eaLnBrk="0" hangingPunct="0">
              <a:lnSpc>
                <a:spcPct val="250000"/>
              </a:lnSpc>
            </a:pPr>
            <a:r>
              <a:rPr lang="en-US" altLang="zh-CN" sz="2000" b="1" dirty="0">
                <a:latin typeface="Calibri" pitchFamily="34" charset="0"/>
              </a:rPr>
              <a:t> </a:t>
            </a:r>
            <a:endParaRPr lang="zh-CN" altLang="en-US" b="1" dirty="0">
              <a:latin typeface="微软雅黑" pitchFamily="34" charset="-122"/>
              <a:ea typeface="微软雅黑" pitchFamily="34" charset="-122"/>
            </a:endParaRPr>
          </a:p>
        </p:txBody>
      </p:sp>
      <p:pic>
        <p:nvPicPr>
          <p:cNvPr id="217094" name="Picture 8" descr="C:\Users\iamisis\Desktop\MetroStation_2.0_XiaZaiBa\metrostation_by_yankoa-d312tty\PNG\Network\Blue\MB_0036_search.png"/>
          <p:cNvPicPr>
            <a:picLocks noChangeAspect="1" noChangeArrowheads="1"/>
          </p:cNvPicPr>
          <p:nvPr/>
        </p:nvPicPr>
        <p:blipFill>
          <a:blip r:embed="rId2" cstate="print"/>
          <a:srcRect/>
          <a:stretch>
            <a:fillRect/>
          </a:stretch>
        </p:blipFill>
        <p:spPr bwMode="auto">
          <a:xfrm>
            <a:off x="250825" y="3003550"/>
            <a:ext cx="1501775" cy="1516063"/>
          </a:xfrm>
          <a:prstGeom prst="rect">
            <a:avLst/>
          </a:prstGeom>
          <a:noFill/>
          <a:ln w="9525">
            <a:noFill/>
            <a:miter lim="800000"/>
            <a:headEnd/>
            <a:tailEnd/>
          </a:ln>
        </p:spPr>
      </p:pic>
      <p:sp>
        <p:nvSpPr>
          <p:cNvPr id="8" name="矩形 7"/>
          <p:cNvSpPr/>
          <p:nvPr/>
        </p:nvSpPr>
        <p:spPr>
          <a:xfrm>
            <a:off x="251520" y="699542"/>
            <a:ext cx="1688283" cy="369332"/>
          </a:xfrm>
          <a:prstGeom prst="rect">
            <a:avLst/>
          </a:prstGeom>
        </p:spPr>
        <p:txBody>
          <a:bodyPr wrap="none">
            <a:spAutoFit/>
          </a:bodyPr>
          <a:lstStyle/>
          <a:p>
            <a:r>
              <a:rPr lang="zh-CN" altLang="zh-CN" b="1" dirty="0" smtClean="0">
                <a:latin typeface="微软雅黑"/>
                <a:ea typeface="微软雅黑"/>
                <a:cs typeface="微软雅黑"/>
                <a:sym typeface="Wingdings"/>
              </a:rPr>
              <a:t></a:t>
            </a:r>
            <a:r>
              <a:rPr lang="en-US" altLang="zh-CN" b="1" dirty="0" smtClean="0">
                <a:latin typeface="微软雅黑"/>
                <a:ea typeface="微软雅黑"/>
                <a:cs typeface="微软雅黑"/>
                <a:sym typeface="Wingdings"/>
              </a:rPr>
              <a:t> </a:t>
            </a:r>
            <a:r>
              <a:rPr lang="zh-CN" altLang="en-US" b="1" dirty="0" smtClean="0">
                <a:latin typeface="微软雅黑"/>
                <a:ea typeface="微软雅黑"/>
                <a:cs typeface="微软雅黑"/>
                <a:sym typeface="Wingdings"/>
              </a:rPr>
              <a:t>复习与思考</a:t>
            </a:r>
            <a:endParaRPr lang="zh-CN" altLang="en-US" dirty="0"/>
          </a:p>
        </p:txBody>
      </p:sp>
    </p:spTree>
  </p:cSld>
  <p:clrMapOvr>
    <a:masterClrMapping/>
  </p:clrMapOvr>
  <p:transition spd="med">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内容占位符 2"/>
          <p:cNvSpPr>
            <a:spLocks noGrp="1"/>
          </p:cNvSpPr>
          <p:nvPr>
            <p:ph idx="4294967295"/>
          </p:nvPr>
        </p:nvSpPr>
        <p:spPr>
          <a:xfrm>
            <a:off x="2124075" y="771525"/>
            <a:ext cx="6335713" cy="3960813"/>
          </a:xfrm>
        </p:spPr>
        <p:txBody>
          <a:bodyPr/>
          <a:lstStyle/>
          <a:p>
            <a:pPr>
              <a:lnSpc>
                <a:spcPct val="130000"/>
              </a:lnSpc>
              <a:buFont typeface="Arial" charset="0"/>
              <a:buNone/>
            </a:pPr>
            <a:r>
              <a:rPr kumimoji="1" lang="en-US" altLang="zh-CN" sz="2000" b="1" dirty="0" smtClean="0"/>
              <a:t>【</a:t>
            </a:r>
            <a:r>
              <a:rPr kumimoji="1" lang="zh-CN" altLang="en-US" sz="2000" b="1" dirty="0" smtClean="0">
                <a:latin typeface="微软雅黑" pitchFamily="34" charset="-122"/>
                <a:ea typeface="微软雅黑" pitchFamily="34" charset="-122"/>
              </a:rPr>
              <a:t>考试时间</a:t>
            </a:r>
            <a:r>
              <a:rPr kumimoji="1" lang="en-US" altLang="zh-CN" sz="2000" b="1" dirty="0" smtClean="0">
                <a:latin typeface="微软雅黑" pitchFamily="34" charset="-122"/>
                <a:ea typeface="微软雅黑" pitchFamily="34" charset="-122"/>
              </a:rPr>
              <a:t>】</a:t>
            </a:r>
            <a:r>
              <a:rPr kumimoji="1" lang="en-US" altLang="zh-CN" sz="2000" dirty="0" smtClean="0">
                <a:latin typeface="微软雅黑" pitchFamily="34" charset="-122"/>
                <a:ea typeface="微软雅黑" pitchFamily="34" charset="-122"/>
              </a:rPr>
              <a:t>6</a:t>
            </a:r>
            <a:r>
              <a:rPr kumimoji="1" lang="zh-CN" altLang="en-US" sz="2000" dirty="0" smtClean="0">
                <a:latin typeface="微软雅黑" pitchFamily="34" charset="-122"/>
                <a:ea typeface="微软雅黑" pitchFamily="34" charset="-122"/>
              </a:rPr>
              <a:t>月</a:t>
            </a:r>
            <a:r>
              <a:rPr kumimoji="1" lang="en-US" altLang="zh-CN" sz="2000" dirty="0" smtClean="0">
                <a:latin typeface="微软雅黑" pitchFamily="34" charset="-122"/>
                <a:ea typeface="微软雅黑" pitchFamily="34" charset="-122"/>
              </a:rPr>
              <a:t>11</a:t>
            </a:r>
            <a:r>
              <a:rPr kumimoji="1" lang="zh-CN" altLang="en-US" sz="2000" dirty="0" smtClean="0">
                <a:latin typeface="微软雅黑" pitchFamily="34" charset="-122"/>
                <a:ea typeface="微软雅黑" pitchFamily="34" charset="-122"/>
              </a:rPr>
              <a:t>日</a:t>
            </a:r>
            <a:r>
              <a:rPr kumimoji="1" lang="en-US" altLang="zh-CN" sz="2000" dirty="0" smtClean="0">
                <a:latin typeface="微软雅黑" pitchFamily="34" charset="-122"/>
                <a:ea typeface="微软雅黑" pitchFamily="34" charset="-122"/>
              </a:rPr>
              <a:t>19:00—20:35</a:t>
            </a:r>
          </a:p>
          <a:p>
            <a:pPr>
              <a:lnSpc>
                <a:spcPct val="130000"/>
              </a:lnSpc>
              <a:buFont typeface="Arial" charset="0"/>
              <a:buNone/>
            </a:pPr>
            <a:r>
              <a:rPr kumimoji="1" lang="en-US" altLang="zh-CN" sz="2000" b="1" dirty="0" smtClean="0">
                <a:latin typeface="微软雅黑" pitchFamily="34" charset="-122"/>
                <a:ea typeface="微软雅黑" pitchFamily="34" charset="-122"/>
              </a:rPr>
              <a:t>【</a:t>
            </a:r>
            <a:r>
              <a:rPr kumimoji="1" lang="zh-CN" altLang="en-US" sz="2000" b="1" dirty="0" smtClean="0">
                <a:latin typeface="微软雅黑" pitchFamily="34" charset="-122"/>
                <a:ea typeface="微软雅黑" pitchFamily="34" charset="-122"/>
              </a:rPr>
              <a:t>考试地点</a:t>
            </a:r>
            <a:r>
              <a:rPr kumimoji="1" lang="en-US" altLang="zh-CN" sz="2000" b="1" dirty="0" smtClean="0">
                <a:latin typeface="微软雅黑" pitchFamily="34" charset="-122"/>
                <a:ea typeface="微软雅黑" pitchFamily="34" charset="-122"/>
              </a:rPr>
              <a:t>】</a:t>
            </a:r>
            <a:r>
              <a:rPr kumimoji="1" lang="zh-CN" altLang="en-US" sz="2000" dirty="0" smtClean="0">
                <a:latin typeface="微软雅黑" pitchFamily="34" charset="-122"/>
                <a:ea typeface="微软雅黑" pitchFamily="34" charset="-122"/>
              </a:rPr>
              <a:t>励耘楼 </a:t>
            </a:r>
            <a:r>
              <a:rPr kumimoji="1" lang="en-US" altLang="zh-CN" sz="2000" dirty="0" smtClean="0">
                <a:latin typeface="微软雅黑" pitchFamily="34" charset="-122"/>
                <a:ea typeface="微软雅黑" pitchFamily="34" charset="-122"/>
              </a:rPr>
              <a:t>B408</a:t>
            </a:r>
            <a:r>
              <a:rPr kumimoji="1" lang="zh-CN" altLang="en-US" sz="2000" dirty="0" smtClean="0">
                <a:latin typeface="微软雅黑" pitchFamily="34" charset="-122"/>
                <a:ea typeface="微软雅黑" pitchFamily="34" charset="-122"/>
              </a:rPr>
              <a:t>教室</a:t>
            </a:r>
          </a:p>
          <a:p>
            <a:pPr>
              <a:lnSpc>
                <a:spcPct val="130000"/>
              </a:lnSpc>
              <a:buFont typeface="Arial" charset="0"/>
              <a:buNone/>
            </a:pPr>
            <a:r>
              <a:rPr kumimoji="1" lang="en-US" altLang="zh-CN" sz="2000" b="1" dirty="0" smtClean="0">
                <a:latin typeface="微软雅黑" pitchFamily="34" charset="-122"/>
                <a:ea typeface="微软雅黑" pitchFamily="34" charset="-122"/>
              </a:rPr>
              <a:t>【</a:t>
            </a:r>
            <a:r>
              <a:rPr kumimoji="1" lang="zh-CN" altLang="en-US" sz="2000" b="1" dirty="0" smtClean="0">
                <a:latin typeface="微软雅黑" pitchFamily="34" charset="-122"/>
                <a:ea typeface="微软雅黑" pitchFamily="34" charset="-122"/>
              </a:rPr>
              <a:t>考试形式</a:t>
            </a:r>
            <a:r>
              <a:rPr kumimoji="1" lang="en-US" altLang="zh-CN" sz="2000" b="1" dirty="0" smtClean="0">
                <a:latin typeface="微软雅黑" pitchFamily="34" charset="-122"/>
                <a:ea typeface="微软雅黑" pitchFamily="34" charset="-122"/>
              </a:rPr>
              <a:t>】</a:t>
            </a:r>
            <a:r>
              <a:rPr kumimoji="1" lang="zh-CN" altLang="en-US" sz="2000" dirty="0" smtClean="0">
                <a:latin typeface="微软雅黑" pitchFamily="34" charset="-122"/>
                <a:ea typeface="微软雅黑" pitchFamily="34" charset="-122"/>
              </a:rPr>
              <a:t>闭卷考试</a:t>
            </a:r>
          </a:p>
          <a:p>
            <a:pPr>
              <a:lnSpc>
                <a:spcPct val="130000"/>
              </a:lnSpc>
              <a:buFont typeface="Arial" charset="0"/>
              <a:buNone/>
            </a:pPr>
            <a:r>
              <a:rPr kumimoji="1" lang="en-US" altLang="zh-CN" sz="2000" b="1" dirty="0" smtClean="0">
                <a:latin typeface="微软雅黑" pitchFamily="34" charset="-122"/>
                <a:ea typeface="微软雅黑" pitchFamily="34" charset="-122"/>
              </a:rPr>
              <a:t>【</a:t>
            </a:r>
            <a:r>
              <a:rPr kumimoji="1" lang="zh-CN" altLang="en-US" sz="2000" b="1" dirty="0" smtClean="0">
                <a:latin typeface="微软雅黑" pitchFamily="34" charset="-122"/>
                <a:ea typeface="微软雅黑" pitchFamily="34" charset="-122"/>
              </a:rPr>
              <a:t>考试要求</a:t>
            </a:r>
            <a:r>
              <a:rPr kumimoji="1" lang="en-US" altLang="zh-CN" sz="2000" b="1" dirty="0" smtClean="0">
                <a:latin typeface="微软雅黑" pitchFamily="34" charset="-122"/>
                <a:ea typeface="微软雅黑" pitchFamily="34" charset="-122"/>
              </a:rPr>
              <a:t>】</a:t>
            </a:r>
            <a:r>
              <a:rPr kumimoji="1" lang="en-US" altLang="zh-CN" sz="2000" dirty="0" smtClean="0">
                <a:latin typeface="微软雅黑" pitchFamily="34" charset="-122"/>
                <a:ea typeface="微软雅黑" pitchFamily="34" charset="-122"/>
              </a:rPr>
              <a:t>1.</a:t>
            </a:r>
            <a:r>
              <a:rPr kumimoji="1" lang="zh-CN" altLang="en-US" sz="2000" dirty="0" smtClean="0">
                <a:latin typeface="微软雅黑" pitchFamily="34" charset="-122"/>
                <a:ea typeface="微软雅黑" pitchFamily="34" charset="-122"/>
              </a:rPr>
              <a:t>不允许携带手机等电子产品，笔记、参</a:t>
            </a:r>
            <a:endParaRPr kumimoji="1" lang="en-US" altLang="zh-CN" sz="2000" dirty="0" smtClean="0">
              <a:latin typeface="微软雅黑" pitchFamily="34" charset="-122"/>
              <a:ea typeface="微软雅黑" pitchFamily="34" charset="-122"/>
            </a:endParaRPr>
          </a:p>
          <a:p>
            <a:pPr>
              <a:lnSpc>
                <a:spcPct val="130000"/>
              </a:lnSpc>
              <a:buFont typeface="Arial" charset="0"/>
              <a:buNone/>
            </a:pPr>
            <a:r>
              <a:rPr kumimoji="1" lang="zh-CN" altLang="en-US" sz="2000" dirty="0" smtClean="0">
                <a:latin typeface="微软雅黑" pitchFamily="34" charset="-122"/>
                <a:ea typeface="微软雅黑" pitchFamily="34" charset="-122"/>
              </a:rPr>
              <a:t>                       考书籍等纸质版参考资料</a:t>
            </a:r>
          </a:p>
          <a:p>
            <a:pPr>
              <a:lnSpc>
                <a:spcPct val="130000"/>
              </a:lnSpc>
              <a:buFont typeface="Arial" charset="0"/>
              <a:buNone/>
            </a:pPr>
            <a:r>
              <a:rPr kumimoji="1" lang="en-US" altLang="zh-CN" sz="2000" dirty="0" smtClean="0">
                <a:latin typeface="微软雅黑" pitchFamily="34" charset="-122"/>
                <a:ea typeface="微软雅黑" pitchFamily="34" charset="-122"/>
              </a:rPr>
              <a:t>                     2.</a:t>
            </a:r>
            <a:r>
              <a:rPr kumimoji="1" lang="zh-CN" altLang="en-US" sz="2000" dirty="0" smtClean="0">
                <a:latin typeface="微软雅黑" pitchFamily="34" charset="-122"/>
                <a:ea typeface="微软雅黑" pitchFamily="34" charset="-122"/>
              </a:rPr>
              <a:t>只允许带准考证、笔等考试必须物品 </a:t>
            </a:r>
          </a:p>
          <a:p>
            <a:pPr>
              <a:lnSpc>
                <a:spcPct val="130000"/>
              </a:lnSpc>
              <a:buFont typeface="Arial" charset="0"/>
              <a:buNone/>
            </a:pPr>
            <a:r>
              <a:rPr kumimoji="1" lang="zh-CN" altLang="en-US" sz="2000" dirty="0" smtClean="0">
                <a:latin typeface="微软雅黑" pitchFamily="34" charset="-122"/>
                <a:ea typeface="微软雅黑" pitchFamily="34" charset="-122"/>
              </a:rPr>
              <a:t>                     </a:t>
            </a:r>
            <a:r>
              <a:rPr kumimoji="1" lang="en-US" altLang="zh-CN" sz="2000" dirty="0" smtClean="0">
                <a:latin typeface="微软雅黑" pitchFamily="34" charset="-122"/>
                <a:ea typeface="微软雅黑" pitchFamily="34" charset="-122"/>
              </a:rPr>
              <a:t>3. </a:t>
            </a:r>
            <a:r>
              <a:rPr kumimoji="1" lang="zh-CN" altLang="en-US" sz="2000" dirty="0" smtClean="0">
                <a:latin typeface="微软雅黑" pitchFamily="34" charset="-122"/>
                <a:ea typeface="微软雅黑" pitchFamily="34" charset="-122"/>
              </a:rPr>
              <a:t>当堂独立完成</a:t>
            </a:r>
            <a:endParaRPr lang="zh-CN" altLang="en-US" sz="2000" b="1" dirty="0" smtClean="0">
              <a:latin typeface="微软雅黑" pitchFamily="34" charset="-122"/>
              <a:ea typeface="微软雅黑" pitchFamily="34" charset="-122"/>
              <a:cs typeface="微软雅黑"/>
            </a:endParaRPr>
          </a:p>
        </p:txBody>
      </p:sp>
      <p:sp>
        <p:nvSpPr>
          <p:cNvPr id="218114" name="13 CuadroTexto"/>
          <p:cNvSpPr txBox="1">
            <a:spLocks noChangeArrowheads="1"/>
          </p:cNvSpPr>
          <p:nvPr/>
        </p:nvSpPr>
        <p:spPr bwMode="auto">
          <a:xfrm>
            <a:off x="7705725" y="4822825"/>
            <a:ext cx="263525"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5</a:t>
            </a:r>
            <a:endParaRPr lang="es-ES" altLang="zh-CN" sz="1200" b="1">
              <a:solidFill>
                <a:srgbClr val="04AEDA"/>
              </a:solidFill>
              <a:latin typeface="Calibri" pitchFamily="34" charset="0"/>
            </a:endParaRPr>
          </a:p>
        </p:txBody>
      </p:sp>
      <p:cxnSp>
        <p:nvCxnSpPr>
          <p:cNvPr id="9" name="直接连接符 8"/>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218116"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218117" name="TextBox 5"/>
          <p:cNvSpPr txBox="1">
            <a:spLocks noChangeArrowheads="1"/>
          </p:cNvSpPr>
          <p:nvPr/>
        </p:nvSpPr>
        <p:spPr bwMode="auto">
          <a:xfrm>
            <a:off x="179388" y="195263"/>
            <a:ext cx="6572250" cy="1158875"/>
          </a:xfrm>
          <a:prstGeom prst="rect">
            <a:avLst/>
          </a:prstGeom>
          <a:noFill/>
          <a:ln w="9525">
            <a:noFill/>
            <a:miter lim="800000"/>
            <a:headEnd/>
            <a:tailEnd/>
          </a:ln>
        </p:spPr>
        <p:txBody>
          <a:bodyPr>
            <a:spAutoFit/>
          </a:bodyPr>
          <a:lstStyle/>
          <a:p>
            <a:pPr eaLnBrk="0" hangingPunct="0"/>
            <a:r>
              <a:rPr lang="zh-CN" altLang="en-US" b="1" dirty="0" smtClean="0"/>
              <a:t>●</a:t>
            </a:r>
            <a:r>
              <a:rPr lang="zh-CN" altLang="en-US" sz="2000" b="1" dirty="0" smtClean="0">
                <a:latin typeface="微软雅黑"/>
                <a:ea typeface="微软雅黑"/>
                <a:cs typeface="微软雅黑"/>
              </a:rPr>
              <a:t>期末考</a:t>
            </a:r>
            <a:r>
              <a:rPr lang="zh-CN" altLang="en-US" sz="2000" b="1" dirty="0">
                <a:latin typeface="微软雅黑"/>
                <a:ea typeface="微软雅黑"/>
                <a:cs typeface="微软雅黑"/>
              </a:rPr>
              <a:t>试说明</a:t>
            </a:r>
          </a:p>
          <a:p>
            <a:pPr eaLnBrk="0" hangingPunct="0">
              <a:lnSpc>
                <a:spcPct val="250000"/>
              </a:lnSpc>
            </a:pPr>
            <a:r>
              <a:rPr lang="en-US" altLang="zh-CN" sz="2000" b="1" dirty="0">
                <a:latin typeface="Calibri" pitchFamily="34" charset="0"/>
              </a:rPr>
              <a:t> </a:t>
            </a:r>
            <a:endParaRPr lang="zh-CN" altLang="en-US" b="1" dirty="0">
              <a:latin typeface="Calibri" pitchFamily="34" charset="0"/>
            </a:endParaRPr>
          </a:p>
        </p:txBody>
      </p:sp>
      <p:pic>
        <p:nvPicPr>
          <p:cNvPr id="218118" name="Picture 8" descr="C:\Users\iamisis\Desktop\MetroStation_2.0_XiaZaiBa\metrostation_by_yankoa-d312tty\PNG\Network\Blue\MB_0036_search.png"/>
          <p:cNvPicPr>
            <a:picLocks noChangeAspect="1" noChangeArrowheads="1"/>
          </p:cNvPicPr>
          <p:nvPr/>
        </p:nvPicPr>
        <p:blipFill>
          <a:blip r:embed="rId2" cstate="print"/>
          <a:srcRect/>
          <a:stretch>
            <a:fillRect/>
          </a:stretch>
        </p:blipFill>
        <p:spPr bwMode="auto">
          <a:xfrm>
            <a:off x="250825" y="3003550"/>
            <a:ext cx="1501775" cy="151606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a:spLocks noChangeArrowheads="1"/>
          </p:cNvSpPr>
          <p:nvPr/>
        </p:nvSpPr>
        <p:spPr bwMode="auto">
          <a:xfrm>
            <a:off x="3770313" y="1773238"/>
            <a:ext cx="1570037" cy="923925"/>
          </a:xfrm>
          <a:prstGeom prst="rect">
            <a:avLst/>
          </a:prstGeom>
          <a:noFill/>
          <a:ln w="9525">
            <a:noFill/>
            <a:miter lim="800000"/>
            <a:headEnd/>
            <a:tailEnd/>
          </a:ln>
        </p:spPr>
        <p:txBody>
          <a:bodyPr wrap="none">
            <a:spAutoFit/>
          </a:bodyPr>
          <a:lstStyle/>
          <a:p>
            <a:pPr algn="ctr"/>
            <a:r>
              <a:rPr lang="zh-CN" altLang="en-US" sz="5400" b="1">
                <a:solidFill>
                  <a:srgbClr val="04AEDA"/>
                </a:solidFill>
                <a:latin typeface="微软雅黑"/>
                <a:ea typeface="微软雅黑"/>
                <a:cs typeface="微软雅黑"/>
              </a:rPr>
              <a:t>谢谢</a:t>
            </a:r>
          </a:p>
        </p:txBody>
      </p:sp>
      <p:sp>
        <p:nvSpPr>
          <p:cNvPr id="195587" name="Rectangle 3"/>
          <p:cNvSpPr>
            <a:spLocks noChangeArrowheads="1"/>
          </p:cNvSpPr>
          <p:nvPr/>
        </p:nvSpPr>
        <p:spPr bwMode="auto">
          <a:xfrm>
            <a:off x="3132138" y="268288"/>
            <a:ext cx="4895850" cy="3365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endParaRPr lang="zh-CN" altLang="en-US" sz="160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50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ppt_y</p:attrName>
                                        </p:attrNameLst>
                                      </p:cBhvr>
                                      <p:tavLst>
                                        <p:tav tm="0">
                                          <p:val>
                                            <p:strVal val="#ppt_y+#ppt_h*1.125000"/>
                                          </p:val>
                                        </p:tav>
                                        <p:tav tm="100000">
                                          <p:val>
                                            <p:strVal val="#ppt_y"/>
                                          </p:val>
                                        </p:tav>
                                      </p:tavLst>
                                    </p:anim>
                                    <p:animEffect transition="in" filter="wipe(up)">
                                      <p:cBhvr>
                                        <p:cTn id="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5"/>
          <p:cNvSpPr txBox="1">
            <a:spLocks noChangeArrowheads="1"/>
          </p:cNvSpPr>
          <p:nvPr/>
        </p:nvSpPr>
        <p:spPr bwMode="auto">
          <a:xfrm>
            <a:off x="0" y="0"/>
            <a:ext cx="8358188" cy="1220847"/>
          </a:xfrm>
          <a:prstGeom prst="rect">
            <a:avLst/>
          </a:prstGeom>
          <a:noFill/>
          <a:ln w="9525">
            <a:noFill/>
            <a:miter lim="800000"/>
            <a:headEnd/>
            <a:tailEnd/>
          </a:ln>
        </p:spPr>
        <p:txBody>
          <a:bodyPr>
            <a:spAutoFit/>
          </a:bodyPr>
          <a:lstStyle/>
          <a:p>
            <a:pPr marL="457200" indent="-457200">
              <a:lnSpc>
                <a:spcPts val="3600"/>
              </a:lnSpc>
            </a:pPr>
            <a:r>
              <a:rPr lang="zh-CN" altLang="en-US" sz="2000" b="1" dirty="0">
                <a:latin typeface="微软雅黑" pitchFamily="34" charset="-122"/>
                <a:ea typeface="微软雅黑" pitchFamily="34" charset="-122"/>
              </a:rPr>
              <a:t>第二节  明清时期的中西关系</a:t>
            </a:r>
            <a:endParaRPr lang="en-US" altLang="zh-CN" sz="2000" dirty="0">
              <a:latin typeface="微软雅黑" pitchFamily="34" charset="-122"/>
              <a:ea typeface="微软雅黑" pitchFamily="34" charset="-122"/>
              <a:cs typeface="微软雅黑"/>
            </a:endParaRPr>
          </a:p>
          <a:p>
            <a:pPr marL="457200" indent="-457200">
              <a:lnSpc>
                <a:spcPts val="2563"/>
              </a:lnSpc>
            </a:pPr>
            <a:endParaRPr lang="zh-CN" altLang="en-US" b="1" dirty="0"/>
          </a:p>
          <a:p>
            <a:pPr marL="457200" indent="-457200" eaLnBrk="0" hangingPunct="0">
              <a:lnSpc>
                <a:spcPts val="2600"/>
              </a:lnSpc>
            </a:pPr>
            <a:r>
              <a:rPr lang="zh-CN" altLang="en-US" sz="1600" dirty="0">
                <a:latin typeface="微软雅黑"/>
                <a:ea typeface="微软雅黑"/>
                <a:cs typeface="微软雅黑"/>
              </a:rPr>
              <a:t>                                               </a:t>
            </a:r>
            <a:endParaRPr lang="en-US" altLang="zh-CN" sz="1600" dirty="0">
              <a:latin typeface="微软雅黑"/>
              <a:ea typeface="微软雅黑"/>
              <a:cs typeface="微软雅黑"/>
            </a:endParaRPr>
          </a:p>
        </p:txBody>
      </p:sp>
      <p:sp>
        <p:nvSpPr>
          <p:cNvPr id="38914"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39" name="直接连接符 38"/>
          <p:cNvCxnSpPr/>
          <p:nvPr/>
        </p:nvCxnSpPr>
        <p:spPr>
          <a:xfrm flipH="1">
            <a:off x="214313" y="571500"/>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8916" name="Oval 27"/>
          <p:cNvSpPr>
            <a:spLocks noChangeArrowheads="1"/>
          </p:cNvSpPr>
          <p:nvPr/>
        </p:nvSpPr>
        <p:spPr bwMode="gray">
          <a:xfrm>
            <a:off x="928688" y="1785938"/>
            <a:ext cx="1428750" cy="1428750"/>
          </a:xfrm>
          <a:prstGeom prst="ellipse">
            <a:avLst/>
          </a:prstGeom>
          <a:solidFill>
            <a:schemeClr val="bg1"/>
          </a:solidFill>
          <a:ln w="38100" algn="ctr">
            <a:solidFill>
              <a:srgbClr val="F8F8F8">
                <a:alpha val="79999"/>
              </a:srgbClr>
            </a:solidFill>
            <a:round/>
            <a:headEnd/>
            <a:tailEnd/>
          </a:ln>
        </p:spPr>
        <p:txBody>
          <a:bodyPr wrap="none" anchor="ctr"/>
          <a:lstStyle/>
          <a:p>
            <a:pPr algn="ctr"/>
            <a:r>
              <a:rPr lang="zh-CN" altLang="en-US" sz="8000">
                <a:latin typeface="Calibri" pitchFamily="34" charset="0"/>
              </a:rPr>
              <a:t>  </a:t>
            </a:r>
            <a:endParaRPr lang="zh-CN" altLang="en-US" sz="8000">
              <a:solidFill>
                <a:srgbClr val="04AEDA"/>
              </a:solidFill>
              <a:latin typeface="Calibri" pitchFamily="34" charset="0"/>
            </a:endParaRPr>
          </a:p>
        </p:txBody>
      </p:sp>
      <p:sp>
        <p:nvSpPr>
          <p:cNvPr id="38917" name="矩形 46"/>
          <p:cNvSpPr>
            <a:spLocks noChangeArrowheads="1"/>
          </p:cNvSpPr>
          <p:nvPr/>
        </p:nvSpPr>
        <p:spPr bwMode="auto">
          <a:xfrm>
            <a:off x="3708400" y="1635125"/>
            <a:ext cx="4357688" cy="366713"/>
          </a:xfrm>
          <a:prstGeom prst="rect">
            <a:avLst/>
          </a:prstGeom>
          <a:noFill/>
          <a:ln w="9525">
            <a:noFill/>
            <a:miter lim="800000"/>
            <a:headEnd/>
            <a:tailEnd/>
          </a:ln>
        </p:spPr>
        <p:txBody>
          <a:bodyPr>
            <a:spAutoFit/>
          </a:bodyPr>
          <a:lstStyle/>
          <a:p>
            <a:r>
              <a:rPr lang="zh-CN" altLang="en-US">
                <a:latin typeface="微软雅黑"/>
                <a:ea typeface="微软雅黑"/>
                <a:cs typeface="微软雅黑"/>
              </a:rPr>
              <a:t>     </a:t>
            </a:r>
          </a:p>
        </p:txBody>
      </p:sp>
      <p:sp>
        <p:nvSpPr>
          <p:cNvPr id="38918" name="Rectangle 1"/>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38919"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zh-CN" altLang="zh-CN"/>
          </a:p>
        </p:txBody>
      </p:sp>
      <p:sp>
        <p:nvSpPr>
          <p:cNvPr id="38920" name="Rectangle 5"/>
          <p:cNvSpPr>
            <a:spLocks noChangeArrowheads="1"/>
          </p:cNvSpPr>
          <p:nvPr/>
        </p:nvSpPr>
        <p:spPr bwMode="auto">
          <a:xfrm>
            <a:off x="428625" y="1428750"/>
            <a:ext cx="184150" cy="369888"/>
          </a:xfrm>
          <a:prstGeom prst="rect">
            <a:avLst/>
          </a:prstGeom>
          <a:noFill/>
          <a:ln w="9525">
            <a:noFill/>
            <a:miter lim="800000"/>
            <a:headEnd/>
            <a:tailEnd/>
          </a:ln>
        </p:spPr>
        <p:txBody>
          <a:bodyPr wrap="none" anchor="ctr">
            <a:spAutoFit/>
          </a:bodyPr>
          <a:lstStyle/>
          <a:p>
            <a:endParaRPr lang="zh-CN" altLang="zh-CN"/>
          </a:p>
        </p:txBody>
      </p:sp>
      <p:sp>
        <p:nvSpPr>
          <p:cNvPr id="38921" name="Oval 27"/>
          <p:cNvSpPr>
            <a:spLocks noChangeArrowheads="1"/>
          </p:cNvSpPr>
          <p:nvPr/>
        </p:nvSpPr>
        <p:spPr bwMode="gray">
          <a:xfrm>
            <a:off x="900113" y="2355850"/>
            <a:ext cx="1643062" cy="1571625"/>
          </a:xfrm>
          <a:prstGeom prst="ellipse">
            <a:avLst/>
          </a:prstGeom>
          <a:solidFill>
            <a:schemeClr val="bg1"/>
          </a:solidFill>
          <a:ln w="38100" algn="ctr">
            <a:solidFill>
              <a:srgbClr val="F8F8F8">
                <a:alpha val="79999"/>
              </a:srgbClr>
            </a:solidFill>
            <a:round/>
            <a:headEnd/>
            <a:tailEnd/>
          </a:ln>
        </p:spPr>
        <p:txBody>
          <a:bodyPr wrap="none" anchor="ctr"/>
          <a:lstStyle/>
          <a:p>
            <a:pPr algn="ctr">
              <a:lnSpc>
                <a:spcPct val="150000"/>
              </a:lnSpc>
            </a:pPr>
            <a:endParaRPr lang="en-US" altLang="zh-CN" sz="1600" b="1">
              <a:solidFill>
                <a:srgbClr val="04AEDA"/>
              </a:solidFill>
              <a:latin typeface="微软雅黑"/>
              <a:ea typeface="微软雅黑"/>
              <a:cs typeface="微软雅黑"/>
            </a:endParaRPr>
          </a:p>
          <a:p>
            <a:pPr algn="ctr">
              <a:lnSpc>
                <a:spcPct val="150000"/>
              </a:lnSpc>
            </a:pPr>
            <a:endParaRPr lang="zh-CN" altLang="en-US" sz="1600" b="1">
              <a:solidFill>
                <a:srgbClr val="04AEDA"/>
              </a:solidFill>
              <a:latin typeface="微软雅黑"/>
              <a:ea typeface="微软雅黑"/>
              <a:cs typeface="微软雅黑"/>
            </a:endParaRPr>
          </a:p>
        </p:txBody>
      </p:sp>
      <p:pic>
        <p:nvPicPr>
          <p:cNvPr id="38922" name="Picture 2"/>
          <p:cNvPicPr>
            <a:picLocks noChangeAspect="1" noChangeArrowheads="1"/>
          </p:cNvPicPr>
          <p:nvPr/>
        </p:nvPicPr>
        <p:blipFill>
          <a:blip r:embed="rId3" cstate="print"/>
          <a:srcRect/>
          <a:stretch>
            <a:fillRect/>
          </a:stretch>
        </p:blipFill>
        <p:spPr bwMode="auto">
          <a:xfrm>
            <a:off x="395288" y="2066925"/>
            <a:ext cx="2411412" cy="2228850"/>
          </a:xfrm>
          <a:prstGeom prst="rect">
            <a:avLst/>
          </a:prstGeom>
          <a:noFill/>
          <a:ln w="9525">
            <a:noFill/>
            <a:miter lim="800000"/>
            <a:headEnd/>
            <a:tailEnd/>
          </a:ln>
        </p:spPr>
      </p:pic>
      <p:sp>
        <p:nvSpPr>
          <p:cNvPr id="38923" name="Oval 27"/>
          <p:cNvSpPr>
            <a:spLocks noChangeArrowheads="1"/>
          </p:cNvSpPr>
          <p:nvPr/>
        </p:nvSpPr>
        <p:spPr bwMode="gray">
          <a:xfrm>
            <a:off x="611188" y="2284413"/>
            <a:ext cx="1944687" cy="1800225"/>
          </a:xfrm>
          <a:prstGeom prst="ellipse">
            <a:avLst/>
          </a:prstGeom>
          <a:solidFill>
            <a:schemeClr val="bg1"/>
          </a:solidFill>
          <a:ln w="38100" algn="ctr">
            <a:solidFill>
              <a:srgbClr val="F8F8F8">
                <a:alpha val="79999"/>
              </a:srgbClr>
            </a:solidFill>
            <a:round/>
            <a:headEnd/>
            <a:tailEnd/>
          </a:ln>
        </p:spPr>
        <p:txBody>
          <a:bodyPr wrap="none" anchor="ctr"/>
          <a:lstStyle/>
          <a:p>
            <a:pPr algn="ctr">
              <a:lnSpc>
                <a:spcPct val="150000"/>
              </a:lnSpc>
            </a:pPr>
            <a:endParaRPr lang="en-US" altLang="zh-CN" sz="1600" b="1">
              <a:solidFill>
                <a:srgbClr val="04AEDA"/>
              </a:solidFill>
              <a:latin typeface="微软雅黑"/>
              <a:ea typeface="微软雅黑"/>
              <a:cs typeface="微软雅黑"/>
            </a:endParaRPr>
          </a:p>
          <a:p>
            <a:pPr algn="ctr">
              <a:lnSpc>
                <a:spcPct val="150000"/>
              </a:lnSpc>
            </a:pPr>
            <a:endParaRPr lang="zh-CN" altLang="en-US" sz="1600" b="1">
              <a:solidFill>
                <a:srgbClr val="04AEDA"/>
              </a:solidFill>
              <a:latin typeface="微软雅黑"/>
              <a:ea typeface="微软雅黑"/>
              <a:cs typeface="微软雅黑"/>
            </a:endParaRPr>
          </a:p>
          <a:p>
            <a:pPr algn="ctr">
              <a:lnSpc>
                <a:spcPct val="150000"/>
              </a:lnSpc>
            </a:pPr>
            <a:endParaRPr lang="zh-CN" altLang="en-US" sz="2000" b="1">
              <a:solidFill>
                <a:srgbClr val="04AEDA"/>
              </a:solidFill>
              <a:latin typeface="微软雅黑"/>
              <a:ea typeface="微软雅黑"/>
              <a:cs typeface="微软雅黑"/>
            </a:endParaRPr>
          </a:p>
        </p:txBody>
      </p:sp>
      <p:sp>
        <p:nvSpPr>
          <p:cNvPr id="36" name="右箭头 35"/>
          <p:cNvSpPr/>
          <p:nvPr/>
        </p:nvSpPr>
        <p:spPr>
          <a:xfrm>
            <a:off x="611188" y="2643188"/>
            <a:ext cx="935037" cy="1081087"/>
          </a:xfrm>
          <a:prstGeom prst="rightArrow">
            <a:avLst/>
          </a:prstGeom>
          <a:solidFill>
            <a:srgbClr val="632523"/>
          </a:solidFill>
          <a:ln w="19050" algn="ctr">
            <a:solidFill>
              <a:srgbClr val="04AEDA"/>
            </a:solidFill>
            <a:prstDash val="sysDot"/>
            <a:miter lim="800000"/>
            <a:headEnd/>
            <a:tailEnd/>
          </a:ln>
        </p:spPr>
        <p:txBody>
          <a:bodyPr anchor="ctr"/>
          <a:lstStyle/>
          <a:p>
            <a:pPr algn="ctr">
              <a:lnSpc>
                <a:spcPts val="2563"/>
              </a:lnSpc>
              <a:defRPr/>
            </a:pPr>
            <a:endParaRPr lang="zh-CN" altLang="en-US" b="1">
              <a:solidFill>
                <a:schemeClr val="bg1"/>
              </a:solidFill>
              <a:latin typeface="Arial" charset="0"/>
              <a:ea typeface="宋体" charset="-122"/>
            </a:endParaRPr>
          </a:p>
        </p:txBody>
      </p:sp>
      <p:sp>
        <p:nvSpPr>
          <p:cNvPr id="38925" name="右箭头 35"/>
          <p:cNvSpPr>
            <a:spLocks noChangeArrowheads="1"/>
          </p:cNvSpPr>
          <p:nvPr/>
        </p:nvSpPr>
        <p:spPr bwMode="auto">
          <a:xfrm flipH="1">
            <a:off x="1547813" y="2643188"/>
            <a:ext cx="1008062" cy="1081087"/>
          </a:xfrm>
          <a:prstGeom prst="rightArrow">
            <a:avLst>
              <a:gd name="adj1" fmla="val 50000"/>
              <a:gd name="adj2" fmla="val 41667"/>
            </a:avLst>
          </a:prstGeom>
          <a:solidFill>
            <a:srgbClr val="04AE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563"/>
              </a:lnSpc>
              <a:defRPr/>
            </a:pPr>
            <a:endParaRPr lang="zh-CN" altLang="en-US" sz="1600" b="1" dirty="0">
              <a:solidFill>
                <a:srgbClr val="FFFFFF"/>
              </a:solidFill>
              <a:latin typeface="微软雅黑" charset="-122"/>
              <a:ea typeface="微软雅黑" charset="-122"/>
            </a:endParaRPr>
          </a:p>
          <a:p>
            <a:pPr algn="ctr">
              <a:lnSpc>
                <a:spcPts val="2563"/>
              </a:lnSpc>
              <a:defRPr/>
            </a:pPr>
            <a:r>
              <a:rPr lang="zh-CN" altLang="en-US" sz="1600" b="1" dirty="0" smtClean="0">
                <a:solidFill>
                  <a:srgbClr val="FFFFFF"/>
                </a:solidFill>
                <a:latin typeface="微软雅黑" charset="-122"/>
                <a:ea typeface="微软雅黑" charset="-122"/>
              </a:rPr>
              <a:t>荷兰</a:t>
            </a:r>
            <a:endParaRPr lang="zh-CN" altLang="en-US" sz="1600" b="1" dirty="0">
              <a:solidFill>
                <a:srgbClr val="FFFFFF"/>
              </a:solidFill>
              <a:latin typeface="微软雅黑" charset="-122"/>
              <a:ea typeface="微软雅黑" charset="-122"/>
            </a:endParaRPr>
          </a:p>
          <a:p>
            <a:pPr algn="ctr">
              <a:lnSpc>
                <a:spcPts val="2563"/>
              </a:lnSpc>
              <a:defRPr/>
            </a:pPr>
            <a:endParaRPr lang="zh-CN" altLang="en-US" sz="1600" b="1" dirty="0">
              <a:solidFill>
                <a:srgbClr val="FFFFFF"/>
              </a:solidFill>
              <a:latin typeface="微软雅黑" charset="-122"/>
              <a:ea typeface="微软雅黑" charset="-122"/>
            </a:endParaRPr>
          </a:p>
        </p:txBody>
      </p:sp>
      <p:sp>
        <p:nvSpPr>
          <p:cNvPr id="74774" name="Rectangle 22"/>
          <p:cNvSpPr>
            <a:spLocks noChangeArrowheads="1"/>
          </p:cNvSpPr>
          <p:nvPr/>
        </p:nvSpPr>
        <p:spPr bwMode="auto">
          <a:xfrm>
            <a:off x="684213" y="3002241"/>
            <a:ext cx="713657"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zh-CN" altLang="en-US" b="1" dirty="0" smtClean="0">
                <a:solidFill>
                  <a:schemeClr val="bg1"/>
                </a:solidFill>
                <a:latin typeface="微软雅黑" pitchFamily="34" charset="-122"/>
                <a:ea typeface="微软雅黑" pitchFamily="34" charset="-122"/>
              </a:rPr>
              <a:t>中国</a:t>
            </a:r>
            <a:r>
              <a:rPr lang="zh-CN" altLang="en-US" dirty="0" smtClean="0">
                <a:latin typeface="微软雅黑" pitchFamily="34" charset="-122"/>
                <a:ea typeface="微软雅黑" pitchFamily="34" charset="-122"/>
              </a:rPr>
              <a:t> </a:t>
            </a:r>
            <a:endParaRPr lang="zh-CN" altLang="en-US" dirty="0">
              <a:latin typeface="微软雅黑" pitchFamily="34" charset="-122"/>
              <a:ea typeface="微软雅黑" pitchFamily="34" charset="-122"/>
            </a:endParaRPr>
          </a:p>
        </p:txBody>
      </p:sp>
      <p:sp>
        <p:nvSpPr>
          <p:cNvPr id="74775" name="Rectangle 23"/>
          <p:cNvSpPr>
            <a:spLocks noChangeArrowheads="1"/>
          </p:cNvSpPr>
          <p:nvPr/>
        </p:nvSpPr>
        <p:spPr bwMode="auto">
          <a:xfrm>
            <a:off x="1187450" y="2427288"/>
            <a:ext cx="644525"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a:solidFill>
                  <a:srgbClr val="04AEDA"/>
                </a:solidFill>
                <a:latin typeface="微软雅黑" pitchFamily="34" charset="-122"/>
                <a:ea typeface="微软雅黑" pitchFamily="34" charset="-122"/>
              </a:rPr>
              <a:t>使团</a:t>
            </a:r>
          </a:p>
        </p:txBody>
      </p:sp>
      <p:sp>
        <p:nvSpPr>
          <p:cNvPr id="74776" name="Rectangle 24"/>
          <p:cNvSpPr>
            <a:spLocks noChangeArrowheads="1"/>
          </p:cNvSpPr>
          <p:nvPr/>
        </p:nvSpPr>
        <p:spPr bwMode="auto">
          <a:xfrm>
            <a:off x="1258888" y="3579813"/>
            <a:ext cx="644525"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a:solidFill>
                  <a:srgbClr val="04AEDA"/>
                </a:solidFill>
                <a:latin typeface="微软雅黑" pitchFamily="34" charset="-122"/>
                <a:ea typeface="微软雅黑" pitchFamily="34" charset="-122"/>
              </a:rPr>
              <a:t>遣使</a:t>
            </a:r>
          </a:p>
        </p:txBody>
      </p:sp>
      <p:sp>
        <p:nvSpPr>
          <p:cNvPr id="74777" name="Rectangle 25"/>
          <p:cNvSpPr>
            <a:spLocks noChangeArrowheads="1"/>
          </p:cNvSpPr>
          <p:nvPr/>
        </p:nvSpPr>
        <p:spPr bwMode="auto">
          <a:xfrm>
            <a:off x="0" y="555526"/>
            <a:ext cx="3647152" cy="42575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nSpc>
                <a:spcPts val="2563"/>
              </a:lnSpc>
              <a:defRPr/>
            </a:pPr>
            <a:r>
              <a:rPr lang="zh-CN" altLang="en-US" b="1" dirty="0">
                <a:latin typeface="微软雅黑" pitchFamily="34" charset="-122"/>
                <a:ea typeface="微软雅黑" pitchFamily="34" charset="-122"/>
              </a:rPr>
              <a:t>一、明清时期中欧之间的政治往来</a:t>
            </a:r>
            <a:endParaRPr lang="en-US" altLang="zh-CN" b="1" dirty="0">
              <a:latin typeface="微软雅黑" pitchFamily="34" charset="-122"/>
              <a:ea typeface="微软雅黑" pitchFamily="34" charset="-122"/>
            </a:endParaRPr>
          </a:p>
        </p:txBody>
      </p:sp>
      <p:cxnSp>
        <p:nvCxnSpPr>
          <p:cNvPr id="38" name="直接连接符 37"/>
          <p:cNvCxnSpPr/>
          <p:nvPr/>
        </p:nvCxnSpPr>
        <p:spPr>
          <a:xfrm>
            <a:off x="4140200" y="1779588"/>
            <a:ext cx="46085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2" name="直接连接符 37"/>
          <p:cNvCxnSpPr/>
          <p:nvPr/>
        </p:nvCxnSpPr>
        <p:spPr>
          <a:xfrm>
            <a:off x="4140200" y="1419225"/>
            <a:ext cx="4670425" cy="9525"/>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4" name="直接连接符 37"/>
          <p:cNvCxnSpPr/>
          <p:nvPr/>
        </p:nvCxnSpPr>
        <p:spPr>
          <a:xfrm>
            <a:off x="4139952" y="3435846"/>
            <a:ext cx="4859337"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5" name="直接连接符 37"/>
          <p:cNvCxnSpPr/>
          <p:nvPr/>
        </p:nvCxnSpPr>
        <p:spPr>
          <a:xfrm>
            <a:off x="4067944" y="3075806"/>
            <a:ext cx="4932362"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9" name="波形 8"/>
          <p:cNvSpPr/>
          <p:nvPr/>
        </p:nvSpPr>
        <p:spPr>
          <a:xfrm>
            <a:off x="2987675" y="1276350"/>
            <a:ext cx="1128713" cy="914400"/>
          </a:xfrm>
          <a:prstGeom prst="wave">
            <a:avLst/>
          </a:prstGeom>
          <a:solidFill>
            <a:srgbClr val="04AE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b="1">
                <a:solidFill>
                  <a:srgbClr val="FFFFFF"/>
                </a:solidFill>
                <a:latin typeface="微软雅黑" charset="-122"/>
                <a:ea typeface="微软雅黑" charset="-122"/>
              </a:rPr>
              <a:t>明朝时期</a:t>
            </a:r>
          </a:p>
        </p:txBody>
      </p:sp>
      <p:sp>
        <p:nvSpPr>
          <p:cNvPr id="6" name="波形 8"/>
          <p:cNvSpPr/>
          <p:nvPr/>
        </p:nvSpPr>
        <p:spPr>
          <a:xfrm>
            <a:off x="2987824" y="2931790"/>
            <a:ext cx="1128712" cy="914400"/>
          </a:xfrm>
          <a:prstGeom prst="wave">
            <a:avLst/>
          </a:prstGeom>
          <a:solidFill>
            <a:srgbClr val="04AE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b="1" dirty="0">
                <a:solidFill>
                  <a:srgbClr val="FFFFFF"/>
                </a:solidFill>
                <a:latin typeface="微软雅黑" charset="-122"/>
                <a:ea typeface="微软雅黑" charset="-122"/>
              </a:rPr>
              <a:t>清朝前期</a:t>
            </a:r>
          </a:p>
        </p:txBody>
      </p:sp>
      <p:cxnSp>
        <p:nvCxnSpPr>
          <p:cNvPr id="7" name="直接连接符 37"/>
          <p:cNvCxnSpPr/>
          <p:nvPr/>
        </p:nvCxnSpPr>
        <p:spPr>
          <a:xfrm>
            <a:off x="4211638" y="2139950"/>
            <a:ext cx="4598987" cy="9525"/>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37919" name="Rectangle 31"/>
          <p:cNvSpPr>
            <a:spLocks noChangeArrowheads="1"/>
          </p:cNvSpPr>
          <p:nvPr/>
        </p:nvSpPr>
        <p:spPr bwMode="auto">
          <a:xfrm>
            <a:off x="4067944" y="1131590"/>
            <a:ext cx="5435600" cy="30480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en-US" altLang="zh-CN" sz="1400" b="1" dirty="0">
                <a:latin typeface="微软雅黑" pitchFamily="34" charset="-122"/>
                <a:ea typeface="微软雅黑" pitchFamily="34" charset="-122"/>
              </a:rPr>
              <a:t>1622</a:t>
            </a:r>
            <a:r>
              <a:rPr lang="zh-CN" altLang="en-US" sz="1400" b="1" dirty="0">
                <a:latin typeface="微软雅黑" pitchFamily="34" charset="-122"/>
                <a:ea typeface="微软雅黑" pitchFamily="34" charset="-122"/>
              </a:rPr>
              <a:t>年曾派出一支舰队前往中国海域力求与中国建立官方贸易关系</a:t>
            </a:r>
            <a:endParaRPr lang="zh-CN" altLang="en-US" sz="1400" dirty="0">
              <a:latin typeface="微软雅黑" pitchFamily="34" charset="-122"/>
              <a:ea typeface="微软雅黑" pitchFamily="34" charset="-122"/>
            </a:endParaRPr>
          </a:p>
        </p:txBody>
      </p:sp>
      <p:sp>
        <p:nvSpPr>
          <p:cNvPr id="37920" name="Rectangle 32"/>
          <p:cNvSpPr>
            <a:spLocks noChangeArrowheads="1"/>
          </p:cNvSpPr>
          <p:nvPr/>
        </p:nvSpPr>
        <p:spPr bwMode="auto">
          <a:xfrm>
            <a:off x="4067944" y="1491630"/>
            <a:ext cx="5257800" cy="30480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zh-CN" altLang="en-US" sz="1400" b="1" dirty="0">
                <a:latin typeface="微软雅黑" pitchFamily="34" charset="-122"/>
                <a:ea typeface="微软雅黑" pitchFamily="34" charset="-122"/>
              </a:rPr>
              <a:t>但荷兰人希望排挤葡、西而垄断同中国的贸易，触怒了中国政府</a:t>
            </a:r>
            <a:endParaRPr lang="zh-CN" altLang="en-US" dirty="0">
              <a:latin typeface="微软雅黑" pitchFamily="34" charset="-122"/>
              <a:ea typeface="微软雅黑" pitchFamily="34" charset="-122"/>
            </a:endParaRPr>
          </a:p>
        </p:txBody>
      </p:sp>
      <p:sp>
        <p:nvSpPr>
          <p:cNvPr id="37921" name="Rectangle 33"/>
          <p:cNvSpPr>
            <a:spLocks noChangeArrowheads="1"/>
          </p:cNvSpPr>
          <p:nvPr/>
        </p:nvSpPr>
        <p:spPr bwMode="auto">
          <a:xfrm>
            <a:off x="4067944" y="1851670"/>
            <a:ext cx="4700588" cy="3048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zh-CN" altLang="en-US" sz="1400" b="1" dirty="0">
                <a:latin typeface="微软雅黑" pitchFamily="34" charset="-122"/>
                <a:ea typeface="微软雅黑" pitchFamily="34" charset="-122"/>
              </a:rPr>
              <a:t>荷兰与明朝的关系始终是海盗与福建地方政府的斗争关系</a:t>
            </a:r>
          </a:p>
        </p:txBody>
      </p:sp>
      <p:sp>
        <p:nvSpPr>
          <p:cNvPr id="37922" name="Rectangle 34"/>
          <p:cNvSpPr>
            <a:spLocks noChangeArrowheads="1"/>
          </p:cNvSpPr>
          <p:nvPr/>
        </p:nvSpPr>
        <p:spPr bwMode="auto">
          <a:xfrm>
            <a:off x="4139952" y="2355726"/>
            <a:ext cx="5004048" cy="212596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nSpc>
                <a:spcPts val="2700"/>
              </a:lnSpc>
              <a:defRPr/>
            </a:pPr>
            <a:r>
              <a:rPr lang="zh-CN" altLang="en-US" sz="1400" b="1" dirty="0">
                <a:latin typeface="微软雅黑" pitchFamily="34" charset="-122"/>
                <a:ea typeface="微软雅黑" pitchFamily="34" charset="-122"/>
              </a:rPr>
              <a:t>清朝建立后，荷兰人积极设法与清廷接触，以期取得中国本土的合法贸易地位。荷兰人曾两次应清朝之邀派船攻郑成功，并在顺治、康熙、乾隆年间七次遣使中国，但均未圆满履行使命。主要原因是荷兰与当时的清朝政府在外交观念上存在巨大差异。荷兰人设想可以通过与中国政府的谈判建立互惠性伙伴关系，而清廷不过把荷兰当做又一个朝贡国 。 </a:t>
            </a:r>
          </a:p>
        </p:txBody>
      </p:sp>
      <p:cxnSp>
        <p:nvCxnSpPr>
          <p:cNvPr id="8" name="直接连接符 37"/>
          <p:cNvCxnSpPr/>
          <p:nvPr/>
        </p:nvCxnSpPr>
        <p:spPr>
          <a:xfrm>
            <a:off x="4139952" y="3795886"/>
            <a:ext cx="4859337"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10" name="直接连接符 37"/>
          <p:cNvCxnSpPr/>
          <p:nvPr/>
        </p:nvCxnSpPr>
        <p:spPr>
          <a:xfrm>
            <a:off x="4139952" y="4155926"/>
            <a:ext cx="4859337"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11" name="直接连接符 37"/>
          <p:cNvCxnSpPr/>
          <p:nvPr/>
        </p:nvCxnSpPr>
        <p:spPr>
          <a:xfrm>
            <a:off x="4139952" y="4443958"/>
            <a:ext cx="4859337"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34" name="直接连接符 37"/>
          <p:cNvCxnSpPr/>
          <p:nvPr/>
        </p:nvCxnSpPr>
        <p:spPr>
          <a:xfrm>
            <a:off x="4139952" y="2715766"/>
            <a:ext cx="4859337"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6974</TotalTime>
  <Words>10150</Words>
  <Application>Microsoft Office PowerPoint</Application>
  <PresentationFormat>全屏显示(16:9)</PresentationFormat>
  <Paragraphs>1609</Paragraphs>
  <Slides>83</Slides>
  <Notes>44</Notes>
  <HiddenSlides>0</HiddenSlides>
  <MMClips>0</MMClips>
  <ScaleCrop>false</ScaleCrop>
  <HeadingPairs>
    <vt:vector size="4" baseType="variant">
      <vt:variant>
        <vt:lpstr>主题</vt:lpstr>
      </vt:variant>
      <vt:variant>
        <vt:i4>2</vt:i4>
      </vt:variant>
      <vt:variant>
        <vt:lpstr>幻灯片标题</vt:lpstr>
      </vt:variant>
      <vt:variant>
        <vt:i4>83</vt:i4>
      </vt:variant>
    </vt:vector>
  </HeadingPairs>
  <TitlesOfParts>
    <vt:vector size="85" baseType="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iamisis</dc:creator>
  <cp:lastModifiedBy>LY</cp:lastModifiedBy>
  <cp:revision>2024</cp:revision>
  <dcterms:created xsi:type="dcterms:W3CDTF">2012-04-11T02:39:08Z</dcterms:created>
  <dcterms:modified xsi:type="dcterms:W3CDTF">2014-06-04T10:37:22Z</dcterms:modified>
</cp:coreProperties>
</file>