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5"/>
  </p:notesMasterIdLst>
  <p:handoutMasterIdLst>
    <p:handoutMasterId r:id="rId76"/>
  </p:handoutMasterIdLst>
  <p:sldIdLst>
    <p:sldId id="345" r:id="rId3"/>
    <p:sldId id="374" r:id="rId4"/>
    <p:sldId id="391" r:id="rId5"/>
    <p:sldId id="375" r:id="rId6"/>
    <p:sldId id="346" r:id="rId7"/>
    <p:sldId id="377" r:id="rId8"/>
    <p:sldId id="378" r:id="rId9"/>
    <p:sldId id="379" r:id="rId10"/>
    <p:sldId id="380" r:id="rId11"/>
    <p:sldId id="392" r:id="rId12"/>
    <p:sldId id="381" r:id="rId13"/>
    <p:sldId id="349" r:id="rId14"/>
    <p:sldId id="382" r:id="rId15"/>
    <p:sldId id="350" r:id="rId16"/>
    <p:sldId id="383" r:id="rId17"/>
    <p:sldId id="384" r:id="rId18"/>
    <p:sldId id="385" r:id="rId19"/>
    <p:sldId id="386" r:id="rId20"/>
    <p:sldId id="388" r:id="rId21"/>
    <p:sldId id="389" r:id="rId22"/>
    <p:sldId id="399" r:id="rId23"/>
    <p:sldId id="393" r:id="rId24"/>
    <p:sldId id="398" r:id="rId25"/>
    <p:sldId id="400" r:id="rId26"/>
    <p:sldId id="421" r:id="rId27"/>
    <p:sldId id="423" r:id="rId28"/>
    <p:sldId id="394" r:id="rId29"/>
    <p:sldId id="419" r:id="rId30"/>
    <p:sldId id="395" r:id="rId31"/>
    <p:sldId id="420" r:id="rId32"/>
    <p:sldId id="408" r:id="rId33"/>
    <p:sldId id="405" r:id="rId34"/>
    <p:sldId id="404" r:id="rId35"/>
    <p:sldId id="409" r:id="rId36"/>
    <p:sldId id="410" r:id="rId37"/>
    <p:sldId id="411" r:id="rId38"/>
    <p:sldId id="412" r:id="rId39"/>
    <p:sldId id="413" r:id="rId40"/>
    <p:sldId id="414" r:id="rId41"/>
    <p:sldId id="415" r:id="rId42"/>
    <p:sldId id="416" r:id="rId43"/>
    <p:sldId id="403" r:id="rId44"/>
    <p:sldId id="407" r:id="rId45"/>
    <p:sldId id="417" r:id="rId46"/>
    <p:sldId id="418" r:id="rId47"/>
    <p:sldId id="439" r:id="rId48"/>
    <p:sldId id="428" r:id="rId49"/>
    <p:sldId id="429" r:id="rId50"/>
    <p:sldId id="430" r:id="rId51"/>
    <p:sldId id="432" r:id="rId52"/>
    <p:sldId id="431" r:id="rId53"/>
    <p:sldId id="433" r:id="rId54"/>
    <p:sldId id="434" r:id="rId55"/>
    <p:sldId id="441" r:id="rId56"/>
    <p:sldId id="440" r:id="rId57"/>
    <p:sldId id="435" r:id="rId58"/>
    <p:sldId id="424" r:id="rId59"/>
    <p:sldId id="436" r:id="rId60"/>
    <p:sldId id="442" r:id="rId61"/>
    <p:sldId id="444" r:id="rId62"/>
    <p:sldId id="437" r:id="rId63"/>
    <p:sldId id="447" r:id="rId64"/>
    <p:sldId id="449" r:id="rId65"/>
    <p:sldId id="450" r:id="rId66"/>
    <p:sldId id="448" r:id="rId67"/>
    <p:sldId id="445" r:id="rId68"/>
    <p:sldId id="446" r:id="rId69"/>
    <p:sldId id="425" r:id="rId70"/>
    <p:sldId id="426" r:id="rId71"/>
    <p:sldId id="427" r:id="rId72"/>
    <p:sldId id="438" r:id="rId73"/>
    <p:sldId id="283" r:id="rId7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E6"/>
    <a:srgbClr val="0097CC"/>
    <a:srgbClr val="09BFFF"/>
    <a:srgbClr val="C0C0C0"/>
    <a:srgbClr val="DDDDDD"/>
    <a:srgbClr val="33CCFF"/>
    <a:srgbClr val="011D25"/>
    <a:srgbClr val="013E4F"/>
    <a:srgbClr val="777777"/>
    <a:srgbClr val="C6F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3" autoAdjust="0"/>
    <p:restoredTop sz="99012" autoAdjust="0"/>
  </p:normalViewPr>
  <p:slideViewPr>
    <p:cSldViewPr>
      <p:cViewPr>
        <p:scale>
          <a:sx n="100" d="100"/>
          <a:sy n="100" d="100"/>
        </p:scale>
        <p:origin x="-72" y="5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6546"/>
    </p:cViewPr>
  </p:sorterViewPr>
  <p:notesViewPr>
    <p:cSldViewPr>
      <p:cViewPr varScale="1">
        <p:scale>
          <a:sx n="54" d="100"/>
          <a:sy n="54" d="100"/>
        </p:scale>
        <p:origin x="-26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E1F1C25-A932-44CE-8969-E419C136098B}" type="datetimeFigureOut">
              <a:rPr lang="zh-CN" altLang="en-US"/>
              <a:pPr>
                <a:defRPr/>
              </a:pPr>
              <a:t>2014/6/4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2837617-0F1D-4904-9DCA-D57D274D52BC}" type="slidenum">
              <a:rPr lang="zh-CN" altLang="en-US"/>
              <a:pPr>
                <a:defRPr/>
              </a:pPr>
              <a:t>‹#›</a:t>
            </a:fld>
            <a:endParaRPr lang="zh-CN" altLang="en-US"/>
          </a:p>
        </p:txBody>
      </p:sp>
    </p:spTree>
    <p:extLst>
      <p:ext uri="{BB962C8B-B14F-4D97-AF65-F5344CB8AC3E}">
        <p14:creationId xmlns:p14="http://schemas.microsoft.com/office/powerpoint/2010/main" val="333445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BD6F81C-3B54-44EF-A707-F9D4C3B86A3C}" type="datetimeFigureOut">
              <a:rPr lang="zh-CN" altLang="en-US"/>
              <a:pPr>
                <a:defRPr/>
              </a:pPr>
              <a:t>2014/6/4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CEA1B2E-BB74-48F4-967F-16E540227B70}" type="slidenum">
              <a:rPr lang="zh-CN" altLang="en-US"/>
              <a:pPr>
                <a:defRPr/>
              </a:pPr>
              <a:t>‹#›</a:t>
            </a:fld>
            <a:endParaRPr lang="zh-CN" altLang="en-US"/>
          </a:p>
        </p:txBody>
      </p:sp>
    </p:spTree>
    <p:extLst>
      <p:ext uri="{BB962C8B-B14F-4D97-AF65-F5344CB8AC3E}">
        <p14:creationId xmlns:p14="http://schemas.microsoft.com/office/powerpoint/2010/main" val="1620499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24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48D45-EEBF-4C67-A941-C86EDF6EB824}" type="slidenum">
              <a:rPr lang="zh-CN" altLang="en-US"/>
              <a:pPr fontAlgn="base">
                <a:spcBef>
                  <a:spcPct val="0"/>
                </a:spcBef>
                <a:spcAft>
                  <a:spcPct val="0"/>
                </a:spcAft>
                <a:defRPr/>
              </a:pPr>
              <a:t>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5"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FADC6C9-E2D3-479B-90A1-453BF1B1A7D9}" type="slidenum">
              <a:rPr lang="zh-CN" altLang="en-US" sz="1200">
                <a:latin typeface="+mn-lt"/>
                <a:ea typeface="+mn-ea"/>
              </a:rPr>
              <a:pPr algn="r">
                <a:defRPr/>
              </a:pPr>
              <a:t>40</a:t>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776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175049E-ACC4-40DD-A2A9-71D6A7E9617D}" type="slidenum">
              <a:rPr lang="zh-CN" altLang="en-US" sz="1200">
                <a:latin typeface="+mn-lt"/>
                <a:ea typeface="+mn-ea"/>
              </a:rPr>
              <a:pPr algn="r">
                <a:defRPr/>
              </a:pPr>
              <a:t>41</a:t>
            </a:fld>
            <a:endParaRPr lang="en-US" altLang="zh-CN"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Users\iamisis\Desktop\崔老师的PPT\bghome0.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E902EC1-A3B1-4CEC-97AA-E9C729BF8621}"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606E195-5000-43A6-A324-BEC6F382EB3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1748604-5870-4630-8241-A8EA08366482}"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3856872-6B72-4252-A540-78D3AF91104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27F882-0A58-43A0-902F-D758D04E7FC9}"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B24089-7ADA-4B09-AC55-968E31F65DC9}"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2AC5CA9-E2AF-4330-BB32-9E6AA952961A}"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384D50-82C7-455C-9DE5-12E55BE928D3}"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64E9552-4599-484B-B65D-E98943FF736A}"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01A757-728F-45A5-AC23-37AAD4269516}"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D57CEE6-9FDA-4219-A913-B85CCC2AB08C}"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795092-7196-4A94-A639-FB7A79DC1895}"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627929-5DC7-43DB-B7EE-9F143B5CDE41}"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F6000F-A256-4471-B396-2C04E9983039}"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17208F9-7556-4B30-A9D3-6D7E05902803}"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2EEA69-691D-417B-82F7-9131CF725C87}"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E36BC82-676D-4B05-A468-F3D37EA69328}" type="datetimeFigureOut">
              <a:rPr lang="zh-CN" altLang="en-US"/>
              <a:pPr>
                <a:defRPr/>
              </a:pPr>
              <a:t>2014/6/4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C2BE51D-6A30-4D3C-A5A9-03445BAB5DE2}"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3CCF2A2-1EFC-47BA-9AC4-EEC51F5FB964}"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AC67E49-B1CB-49D4-911E-1A544A3D9246}"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97B0BEF-2A25-46F9-A962-248647ADCAE1}" type="datetimeFigureOut">
              <a:rPr lang="zh-CN" altLang="en-US"/>
              <a:pPr>
                <a:defRPr/>
              </a:pPr>
              <a:t>2014/6/4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71A8DB7-CB02-45EA-8B87-F946F75C01CC}"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Picture 2" descr="C:\Users\iamisis\Desktop\00.jpg"/>
          <p:cNvPicPr>
            <a:picLocks noChangeAspect="1" noChangeArrowheads="1"/>
          </p:cNvPicPr>
          <p:nvPr userDrawn="1"/>
        </p:nvPicPr>
        <p:blipFill>
          <a:blip r:embed="rId2" cstate="print"/>
          <a:srcRect/>
          <a:stretch>
            <a:fillRect/>
          </a:stretch>
        </p:blipFill>
        <p:spPr bwMode="auto">
          <a:xfrm>
            <a:off x="0" y="-1588"/>
            <a:ext cx="9144000" cy="5146676"/>
          </a:xfrm>
          <a:prstGeom prst="rect">
            <a:avLst/>
          </a:prstGeom>
          <a:noFill/>
          <a:ln w="9525">
            <a:noFill/>
            <a:miter lim="800000"/>
            <a:headEnd/>
            <a:tailEnd/>
          </a:ln>
        </p:spPr>
      </p:pic>
      <p:sp>
        <p:nvSpPr>
          <p:cNvPr id="2" name="标题 1"/>
          <p:cNvSpPr>
            <a:spLocks noGrp="1"/>
          </p:cNvSpPr>
          <p:nvPr>
            <p:ph type="title"/>
          </p:nvPr>
        </p:nvSpPr>
        <p:spPr>
          <a:xfrm>
            <a:off x="457200" y="205979"/>
            <a:ext cx="8229600" cy="565571"/>
          </a:xfrm>
        </p:spPr>
        <p:txBody>
          <a:bodyPr>
            <a:normAutofit/>
          </a:bodyPr>
          <a:lstStyle>
            <a:lvl1pPr algn="l">
              <a:defRPr sz="2000" b="1">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1494"/>
            <a:ext cx="8229600" cy="3394472"/>
          </a:xfrm>
        </p:spPr>
        <p:txBody>
          <a:bodyPr/>
          <a:lstStyle>
            <a:lvl1pPr>
              <a:defRPr sz="2000">
                <a:latin typeface="微软雅黑" pitchFamily="34" charset="-122"/>
                <a:ea typeface="微软雅黑" pitchFamily="34" charset="-122"/>
              </a:defRPr>
            </a:lvl1pPr>
            <a:lvl2pPr>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E10E38-F13A-4923-938F-1C06B81BBC38}"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4A81AC8-61A9-454E-A3F6-F97FF3C8E2CA}"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BCC4A5-781F-480F-AA2D-E3F950D2AC69}"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96DE33-9310-4EF8-8D55-7419233A1174}"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3C7F7B-B94D-473C-A793-6E064A61D009}"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221C9C2-CACC-4868-902E-2830BF6A414E}"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D92067-1D03-4825-9BCE-F897CD8FF75E}" type="datetimeFigureOut">
              <a:rPr lang="zh-CN" altLang="en-US"/>
              <a:pPr>
                <a:defRPr/>
              </a:pPr>
              <a:t>2014/6/4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CC7043-E8C3-496B-A46C-DEE22B72866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2" descr="C:\Users\iamisis\Desktop\00.jpg"/>
          <p:cNvPicPr>
            <a:picLocks noChangeAspect="1" noChangeArrowheads="1"/>
          </p:cNvPicPr>
          <p:nvPr userDrawn="1"/>
        </p:nvPicPr>
        <p:blipFill>
          <a:blip r:embed="rId2" cstate="print"/>
          <a:srcRect/>
          <a:stretch>
            <a:fillRect/>
          </a:stretch>
        </p:blipFill>
        <p:spPr bwMode="auto">
          <a:xfrm>
            <a:off x="0" y="-1588"/>
            <a:ext cx="9144000" cy="5146676"/>
          </a:xfrm>
          <a:prstGeom prst="rect">
            <a:avLst/>
          </a:prstGeom>
          <a:noFill/>
          <a:ln w="9525">
            <a:noFill/>
            <a:miter lim="800000"/>
            <a:headEnd/>
            <a:tailEnd/>
          </a:ln>
        </p:spPr>
      </p:pic>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577AC38-2158-4B36-B0CF-9911F8952D60}"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D72277E-A18B-46F7-8DF9-B39FE652CF9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4521474-F5A3-4DFB-8CF8-47EECE7AA3E7}"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6B6DEFE-F715-421F-B3E6-8CDFF4687B2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DD55744-9C9A-443A-9B08-5E11729B385C}" type="datetimeFigureOut">
              <a:rPr lang="zh-CN" altLang="en-US"/>
              <a:pPr>
                <a:defRPr/>
              </a:pPr>
              <a:t>2014/6/4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055AC95-5696-46EC-A9C9-0B456600FE4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693FAB0-F324-48E5-AE6B-DC16AD95D575}"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C9DFEF5-C02F-4AF2-A427-06EC60642DB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BF8E80-E263-4079-A193-FA526E8487CD}" type="datetimeFigureOut">
              <a:rPr lang="zh-CN" altLang="en-US"/>
              <a:pPr>
                <a:defRPr/>
              </a:pPr>
              <a:t>2014/6/4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118F9A4-28F3-4514-AE4E-3A8F5B0B9A8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4367477-9029-4F92-A74E-D6419F50F91B}" type="datetimeFigureOut">
              <a:rPr lang="zh-CN" altLang="en-US"/>
              <a:pPr>
                <a:defRPr/>
              </a:pPr>
              <a:t>2014/6/4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6D1F66F-319D-4BF2-9EF7-0508C416524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099E9B-2A85-4F22-88FA-5D4C71A7080C}" type="datetimeFigureOut">
              <a:rPr lang="zh-CN" altLang="en-US"/>
              <a:pPr>
                <a:defRPr/>
              </a:pPr>
              <a:t>2014/6/4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3E7E77-B0A7-4DD4-9F24-12D715B8B01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108D169-60A0-4527-9EC8-7C014D763D58}" type="datetimeFigureOut">
              <a:rPr lang="zh-CN" altLang="en-US"/>
              <a:pPr>
                <a:defRPr/>
              </a:pPr>
              <a:t>2014/6/4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30F2CCA-5C94-46FD-A021-012837C537C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4339"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05A5CDF-1593-4FED-833F-84ADA3EE9A8D}" type="datetimeFigureOut">
              <a:rPr lang="zh-CN" altLang="en-US"/>
              <a:pPr>
                <a:defRPr/>
              </a:pPr>
              <a:t>2014/6/4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722E902-2905-4074-ACE3-2779E3C6EF0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aike.baidu.com/picview/151122/151122/0/f765756035977c1deaf8f85b.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http://bbs.dahe.cn/template/dhshizheng/$imgpath/post/type/debate.pn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1"/>
          <p:cNvSpPr txBox="1">
            <a:spLocks noChangeArrowheads="1"/>
          </p:cNvSpPr>
          <p:nvPr/>
        </p:nvSpPr>
        <p:spPr bwMode="auto">
          <a:xfrm>
            <a:off x="1000125" y="1071563"/>
            <a:ext cx="7500938" cy="2124075"/>
          </a:xfrm>
          <a:prstGeom prst="rect">
            <a:avLst/>
          </a:prstGeom>
          <a:noFill/>
          <a:ln w="9525">
            <a:noFill/>
            <a:miter lim="800000"/>
            <a:headEnd/>
            <a:tailEnd/>
          </a:ln>
        </p:spPr>
        <p:txBody>
          <a:bodyPr>
            <a:spAutoFit/>
          </a:bodyPr>
          <a:lstStyle/>
          <a:p>
            <a:pPr algn="ctr">
              <a:lnSpc>
                <a:spcPts val="5500"/>
              </a:lnSpc>
            </a:pPr>
            <a:r>
              <a:rPr lang="zh-CN" altLang="en-US" sz="3600" b="1" dirty="0">
                <a:solidFill>
                  <a:srgbClr val="04AEDA"/>
                </a:solidFill>
                <a:latin typeface="微软雅黑" pitchFamily="34" charset="-122"/>
                <a:ea typeface="微软雅黑" pitchFamily="34" charset="-122"/>
              </a:rPr>
              <a:t>第五章 </a:t>
            </a:r>
            <a:endParaRPr lang="en-US" altLang="zh-CN" sz="3600" b="1" dirty="0">
              <a:solidFill>
                <a:srgbClr val="04AEDA"/>
              </a:solidFill>
              <a:latin typeface="微软雅黑" pitchFamily="34" charset="-122"/>
              <a:ea typeface="微软雅黑" pitchFamily="34" charset="-122"/>
            </a:endParaRPr>
          </a:p>
          <a:p>
            <a:pPr algn="ctr">
              <a:lnSpc>
                <a:spcPts val="5500"/>
              </a:lnSpc>
            </a:pPr>
            <a:r>
              <a:rPr lang="zh-CN" altLang="en-US" sz="3600" b="1" dirty="0">
                <a:solidFill>
                  <a:srgbClr val="04AEDA"/>
                </a:solidFill>
                <a:latin typeface="微软雅黑" pitchFamily="34" charset="-122"/>
                <a:ea typeface="微软雅黑" pitchFamily="34" charset="-122"/>
              </a:rPr>
              <a:t>宋、元、明初中西文化交流的畅达</a:t>
            </a:r>
          </a:p>
          <a:p>
            <a:pPr algn="ctr">
              <a:lnSpc>
                <a:spcPts val="5000"/>
              </a:lnSpc>
            </a:pPr>
            <a:endParaRPr lang="zh-CN" altLang="en-US" sz="3600" b="1" dirty="0">
              <a:solidFill>
                <a:srgbClr val="04AEDA"/>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Users\iamisis\Desktop\图片1.png"/>
          <p:cNvPicPr>
            <a:picLocks noChangeAspect="1" noChangeArrowheads="1"/>
          </p:cNvPicPr>
          <p:nvPr/>
        </p:nvPicPr>
        <p:blipFill>
          <a:blip r:embed="rId2" cstate="print"/>
          <a:srcRect/>
          <a:stretch>
            <a:fillRect/>
          </a:stretch>
        </p:blipFill>
        <p:spPr bwMode="auto">
          <a:xfrm>
            <a:off x="468313" y="2643188"/>
            <a:ext cx="2663825" cy="1608137"/>
          </a:xfrm>
          <a:prstGeom prst="rect">
            <a:avLst/>
          </a:prstGeom>
          <a:noFill/>
          <a:ln w="28575">
            <a:solidFill>
              <a:srgbClr val="04AEDA"/>
            </a:solidFill>
            <a:miter lim="800000"/>
            <a:headEnd/>
            <a:tailEnd/>
          </a:ln>
        </p:spPr>
      </p:pic>
      <p:sp>
        <p:nvSpPr>
          <p:cNvPr id="38914"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891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8917" name="矩形 38"/>
          <p:cNvSpPr>
            <a:spLocks noChangeArrowheads="1"/>
          </p:cNvSpPr>
          <p:nvPr/>
        </p:nvSpPr>
        <p:spPr bwMode="auto">
          <a:xfrm>
            <a:off x="250825" y="123825"/>
            <a:ext cx="4171335"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38918" name="内容占位符 2"/>
          <p:cNvSpPr>
            <a:spLocks noGrp="1"/>
          </p:cNvSpPr>
          <p:nvPr>
            <p:ph idx="4294967295"/>
          </p:nvPr>
        </p:nvSpPr>
        <p:spPr>
          <a:xfrm>
            <a:off x="250825" y="627063"/>
            <a:ext cx="3960813" cy="442912"/>
          </a:xfrm>
        </p:spPr>
        <p:txBody>
          <a:bodyPr/>
          <a:lstStyle/>
          <a:p>
            <a:pPr eaLnBrk="1" hangingPunct="1">
              <a:buFont typeface="Arial" charset="0"/>
              <a:buNone/>
            </a:pPr>
            <a:r>
              <a:rPr lang="zh-CN" altLang="en-US" sz="2000" b="1" dirty="0" smtClean="0">
                <a:latin typeface="微软雅黑" pitchFamily="34" charset="-122"/>
                <a:ea typeface="微软雅黑" pitchFamily="34" charset="-122"/>
              </a:rPr>
              <a:t>三、宋代佛教对中国文化的影响</a:t>
            </a:r>
          </a:p>
        </p:txBody>
      </p:sp>
      <p:sp>
        <p:nvSpPr>
          <p:cNvPr id="38919" name="矩形 40"/>
          <p:cNvSpPr>
            <a:spLocks noChangeArrowheads="1"/>
          </p:cNvSpPr>
          <p:nvPr/>
        </p:nvSpPr>
        <p:spPr bwMode="auto">
          <a:xfrm>
            <a:off x="2268538" y="3363913"/>
            <a:ext cx="539750" cy="304800"/>
          </a:xfrm>
          <a:prstGeom prst="rect">
            <a:avLst/>
          </a:prstGeom>
          <a:noFill/>
          <a:ln w="9525">
            <a:noFill/>
            <a:miter lim="800000"/>
            <a:headEnd/>
            <a:tailEnd/>
          </a:ln>
        </p:spPr>
        <p:txBody>
          <a:bodyPr wrap="none">
            <a:spAutoFit/>
          </a:bodyPr>
          <a:lstStyle/>
          <a:p>
            <a:r>
              <a:rPr lang="zh-CN" altLang="en-US" sz="1400" b="1" dirty="0">
                <a:latin typeface="微软雅黑" pitchFamily="34" charset="-122"/>
                <a:ea typeface="微软雅黑" pitchFamily="34" charset="-122"/>
              </a:rPr>
              <a:t>影响</a:t>
            </a:r>
          </a:p>
        </p:txBody>
      </p:sp>
      <p:sp>
        <p:nvSpPr>
          <p:cNvPr id="38920" name="矩形 41"/>
          <p:cNvSpPr>
            <a:spLocks noChangeArrowheads="1"/>
          </p:cNvSpPr>
          <p:nvPr/>
        </p:nvSpPr>
        <p:spPr bwMode="auto">
          <a:xfrm>
            <a:off x="1692275" y="2787650"/>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佛教</a:t>
            </a:r>
          </a:p>
        </p:txBody>
      </p:sp>
      <p:sp>
        <p:nvSpPr>
          <p:cNvPr id="38921" name="矩形 43"/>
          <p:cNvSpPr>
            <a:spLocks noChangeArrowheads="1"/>
          </p:cNvSpPr>
          <p:nvPr/>
        </p:nvSpPr>
        <p:spPr bwMode="auto">
          <a:xfrm>
            <a:off x="1187450" y="3363913"/>
            <a:ext cx="571500"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儒学</a:t>
            </a:r>
          </a:p>
        </p:txBody>
      </p:sp>
      <p:sp>
        <p:nvSpPr>
          <p:cNvPr id="38922" name="矩形 44"/>
          <p:cNvSpPr>
            <a:spLocks noChangeArrowheads="1"/>
          </p:cNvSpPr>
          <p:nvPr/>
        </p:nvSpPr>
        <p:spPr bwMode="auto">
          <a:xfrm>
            <a:off x="827088" y="3867150"/>
            <a:ext cx="4318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新</a:t>
            </a:r>
          </a:p>
        </p:txBody>
      </p:sp>
      <p:sp>
        <p:nvSpPr>
          <p:cNvPr id="38923" name="矩形 45"/>
          <p:cNvSpPr>
            <a:spLocks noChangeArrowheads="1"/>
          </p:cNvSpPr>
          <p:nvPr/>
        </p:nvSpPr>
        <p:spPr bwMode="auto">
          <a:xfrm>
            <a:off x="2268538" y="3867150"/>
            <a:ext cx="574675"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学</a:t>
            </a:r>
          </a:p>
        </p:txBody>
      </p:sp>
      <p:sp>
        <p:nvSpPr>
          <p:cNvPr id="38924" name="矩形 47"/>
          <p:cNvSpPr>
            <a:spLocks noChangeArrowheads="1"/>
          </p:cNvSpPr>
          <p:nvPr/>
        </p:nvSpPr>
        <p:spPr bwMode="auto">
          <a:xfrm>
            <a:off x="1547813" y="3867150"/>
            <a:ext cx="576262"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a:t>
            </a:r>
          </a:p>
        </p:txBody>
      </p:sp>
      <p:sp>
        <p:nvSpPr>
          <p:cNvPr id="49" name="矩形 48"/>
          <p:cNvSpPr/>
          <p:nvPr/>
        </p:nvSpPr>
        <p:spPr>
          <a:xfrm>
            <a:off x="7236296" y="339502"/>
            <a:ext cx="1285875" cy="76358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pitchFamily="34" charset="-122"/>
                <a:ea typeface="微软雅黑" pitchFamily="34" charset="-122"/>
                <a:cs typeface="隶书"/>
              </a:rPr>
              <a:t>理学总论</a:t>
            </a:r>
          </a:p>
        </p:txBody>
      </p:sp>
      <p:sp>
        <p:nvSpPr>
          <p:cNvPr id="38926" name="Line 57"/>
          <p:cNvSpPr>
            <a:spLocks noChangeShapeType="1"/>
          </p:cNvSpPr>
          <p:nvPr/>
        </p:nvSpPr>
        <p:spPr bwMode="auto">
          <a:xfrm>
            <a:off x="395288" y="2571750"/>
            <a:ext cx="2808287" cy="0"/>
          </a:xfrm>
          <a:prstGeom prst="line">
            <a:avLst/>
          </a:prstGeom>
          <a:noFill/>
          <a:ln w="9525">
            <a:solidFill>
              <a:srgbClr val="04AEDA"/>
            </a:solidFill>
            <a:round/>
            <a:headEnd/>
            <a:tailEnd/>
          </a:ln>
        </p:spPr>
        <p:txBody>
          <a:bodyPr/>
          <a:lstStyle/>
          <a:p>
            <a:endParaRPr lang="zh-CN" altLang="en-US"/>
          </a:p>
        </p:txBody>
      </p:sp>
      <p:sp>
        <p:nvSpPr>
          <p:cNvPr id="38927" name="Line 58"/>
          <p:cNvSpPr>
            <a:spLocks noChangeShapeType="1"/>
          </p:cNvSpPr>
          <p:nvPr/>
        </p:nvSpPr>
        <p:spPr bwMode="auto">
          <a:xfrm>
            <a:off x="395288" y="4300538"/>
            <a:ext cx="2808287" cy="0"/>
          </a:xfrm>
          <a:prstGeom prst="line">
            <a:avLst/>
          </a:prstGeom>
          <a:noFill/>
          <a:ln w="9525">
            <a:solidFill>
              <a:srgbClr val="04AEDA"/>
            </a:solidFill>
            <a:round/>
            <a:headEnd/>
            <a:tailEnd/>
          </a:ln>
        </p:spPr>
        <p:txBody>
          <a:bodyPr/>
          <a:lstStyle/>
          <a:p>
            <a:endParaRPr lang="zh-CN" altLang="en-US"/>
          </a:p>
        </p:txBody>
      </p:sp>
      <p:sp>
        <p:nvSpPr>
          <p:cNvPr id="38928" name="Line 59"/>
          <p:cNvSpPr>
            <a:spLocks noChangeShapeType="1"/>
          </p:cNvSpPr>
          <p:nvPr/>
        </p:nvSpPr>
        <p:spPr bwMode="auto">
          <a:xfrm>
            <a:off x="3203575" y="2571750"/>
            <a:ext cx="0" cy="1728788"/>
          </a:xfrm>
          <a:prstGeom prst="line">
            <a:avLst/>
          </a:prstGeom>
          <a:noFill/>
          <a:ln w="9525">
            <a:solidFill>
              <a:srgbClr val="04AEDA"/>
            </a:solidFill>
            <a:round/>
            <a:headEnd/>
            <a:tailEnd/>
          </a:ln>
        </p:spPr>
        <p:txBody>
          <a:bodyPr/>
          <a:lstStyle/>
          <a:p>
            <a:endParaRPr lang="zh-CN" altLang="en-US"/>
          </a:p>
        </p:txBody>
      </p:sp>
      <p:sp>
        <p:nvSpPr>
          <p:cNvPr id="38929" name="Line 60"/>
          <p:cNvSpPr>
            <a:spLocks noChangeShapeType="1"/>
          </p:cNvSpPr>
          <p:nvPr/>
        </p:nvSpPr>
        <p:spPr bwMode="auto">
          <a:xfrm>
            <a:off x="395288" y="2571750"/>
            <a:ext cx="0" cy="1728788"/>
          </a:xfrm>
          <a:prstGeom prst="line">
            <a:avLst/>
          </a:prstGeom>
          <a:noFill/>
          <a:ln w="9525">
            <a:solidFill>
              <a:srgbClr val="04AEDA"/>
            </a:solidFill>
            <a:round/>
            <a:headEnd/>
            <a:tailEnd/>
          </a:ln>
        </p:spPr>
        <p:txBody>
          <a:bodyPr/>
          <a:lstStyle/>
          <a:p>
            <a:endParaRPr lang="zh-CN" altLang="en-US"/>
          </a:p>
        </p:txBody>
      </p:sp>
      <p:sp>
        <p:nvSpPr>
          <p:cNvPr id="38930" name="Line 61"/>
          <p:cNvSpPr>
            <a:spLocks noChangeShapeType="1"/>
          </p:cNvSpPr>
          <p:nvPr/>
        </p:nvSpPr>
        <p:spPr bwMode="auto">
          <a:xfrm>
            <a:off x="323850" y="2500313"/>
            <a:ext cx="2952750" cy="0"/>
          </a:xfrm>
          <a:prstGeom prst="line">
            <a:avLst/>
          </a:prstGeom>
          <a:noFill/>
          <a:ln w="9525">
            <a:solidFill>
              <a:srgbClr val="04AEDA"/>
            </a:solidFill>
            <a:round/>
            <a:headEnd/>
            <a:tailEnd/>
          </a:ln>
        </p:spPr>
        <p:txBody>
          <a:bodyPr/>
          <a:lstStyle/>
          <a:p>
            <a:endParaRPr lang="zh-CN" altLang="en-US"/>
          </a:p>
        </p:txBody>
      </p:sp>
      <p:sp>
        <p:nvSpPr>
          <p:cNvPr id="38931" name="Line 62"/>
          <p:cNvSpPr>
            <a:spLocks noChangeShapeType="1"/>
          </p:cNvSpPr>
          <p:nvPr/>
        </p:nvSpPr>
        <p:spPr bwMode="auto">
          <a:xfrm>
            <a:off x="323850" y="4371975"/>
            <a:ext cx="2952750" cy="0"/>
          </a:xfrm>
          <a:prstGeom prst="line">
            <a:avLst/>
          </a:prstGeom>
          <a:noFill/>
          <a:ln w="9525">
            <a:solidFill>
              <a:srgbClr val="04AEDA"/>
            </a:solidFill>
            <a:round/>
            <a:headEnd/>
            <a:tailEnd/>
          </a:ln>
        </p:spPr>
        <p:txBody>
          <a:bodyPr/>
          <a:lstStyle/>
          <a:p>
            <a:endParaRPr lang="zh-CN" altLang="en-US"/>
          </a:p>
        </p:txBody>
      </p:sp>
      <p:sp>
        <p:nvSpPr>
          <p:cNvPr id="38932" name="Line 63"/>
          <p:cNvSpPr>
            <a:spLocks noChangeShapeType="1"/>
          </p:cNvSpPr>
          <p:nvPr/>
        </p:nvSpPr>
        <p:spPr bwMode="auto">
          <a:xfrm>
            <a:off x="323850" y="2500313"/>
            <a:ext cx="0" cy="1871662"/>
          </a:xfrm>
          <a:prstGeom prst="line">
            <a:avLst/>
          </a:prstGeom>
          <a:noFill/>
          <a:ln w="9525">
            <a:solidFill>
              <a:srgbClr val="04AEDA"/>
            </a:solidFill>
            <a:round/>
            <a:headEnd/>
            <a:tailEnd/>
          </a:ln>
        </p:spPr>
        <p:txBody>
          <a:bodyPr/>
          <a:lstStyle/>
          <a:p>
            <a:endParaRPr lang="zh-CN" altLang="en-US"/>
          </a:p>
        </p:txBody>
      </p:sp>
      <p:sp>
        <p:nvSpPr>
          <p:cNvPr id="38933" name="Line 64"/>
          <p:cNvSpPr>
            <a:spLocks noChangeShapeType="1"/>
          </p:cNvSpPr>
          <p:nvPr/>
        </p:nvSpPr>
        <p:spPr bwMode="auto">
          <a:xfrm>
            <a:off x="3276600" y="2500313"/>
            <a:ext cx="0" cy="1871662"/>
          </a:xfrm>
          <a:prstGeom prst="line">
            <a:avLst/>
          </a:prstGeom>
          <a:noFill/>
          <a:ln w="9525">
            <a:solidFill>
              <a:srgbClr val="04AEDA"/>
            </a:solidFill>
            <a:round/>
            <a:headEnd/>
            <a:tailEnd/>
          </a:ln>
        </p:spPr>
        <p:txBody>
          <a:bodyPr/>
          <a:lstStyle/>
          <a:p>
            <a:endParaRPr lang="zh-CN" altLang="en-US"/>
          </a:p>
        </p:txBody>
      </p:sp>
      <p:cxnSp>
        <p:nvCxnSpPr>
          <p:cNvPr id="7" name="直接连接符 31"/>
          <p:cNvCxnSpPr/>
          <p:nvPr/>
        </p:nvCxnSpPr>
        <p:spPr>
          <a:xfrm>
            <a:off x="3491880" y="1779662"/>
            <a:ext cx="5436492" cy="74"/>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1"/>
          <p:cNvCxnSpPr/>
          <p:nvPr/>
        </p:nvCxnSpPr>
        <p:spPr>
          <a:xfrm>
            <a:off x="3491880" y="2139702"/>
            <a:ext cx="5436492" cy="322"/>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31"/>
          <p:cNvCxnSpPr/>
          <p:nvPr/>
        </p:nvCxnSpPr>
        <p:spPr>
          <a:xfrm>
            <a:off x="3419872" y="2571750"/>
            <a:ext cx="5545013" cy="57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1"/>
          <p:cNvCxnSpPr/>
          <p:nvPr/>
        </p:nvCxnSpPr>
        <p:spPr>
          <a:xfrm>
            <a:off x="3348038" y="3003798"/>
            <a:ext cx="56164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31"/>
          <p:cNvCxnSpPr/>
          <p:nvPr/>
        </p:nvCxnSpPr>
        <p:spPr>
          <a:xfrm>
            <a:off x="3347864" y="3363838"/>
            <a:ext cx="56165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31"/>
          <p:cNvCxnSpPr/>
          <p:nvPr/>
        </p:nvCxnSpPr>
        <p:spPr>
          <a:xfrm>
            <a:off x="3419872" y="3795886"/>
            <a:ext cx="55451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158778" name="Rectangle 58"/>
          <p:cNvSpPr>
            <a:spLocks noChangeArrowheads="1"/>
          </p:cNvSpPr>
          <p:nvPr/>
        </p:nvSpPr>
        <p:spPr bwMode="auto">
          <a:xfrm>
            <a:off x="3419872" y="1275606"/>
            <a:ext cx="5580062" cy="3760787"/>
          </a:xfrm>
          <a:prstGeom prst="rect">
            <a:avLst/>
          </a:prstGeom>
          <a:noFill/>
          <a:ln w="9525">
            <a:noFill/>
            <a:miter lim="800000"/>
            <a:headEnd/>
            <a:tailEnd/>
          </a:ln>
          <a:effectLst>
            <a:prstShdw prst="shdw17" dist="17961" dir="2700000">
              <a:schemeClr val="accent1">
                <a:gamma/>
                <a:shade val="60000"/>
                <a:invGamma/>
              </a:schemeClr>
            </a:prstShdw>
          </a:effectLst>
        </p:spPr>
        <p:txBody>
          <a:bodyPr bIns="0" anchor="ctr">
            <a:spAutoFit/>
          </a:bodyPr>
          <a:lstStyle/>
          <a:p>
            <a:pPr>
              <a:lnSpc>
                <a:spcPct val="150000"/>
              </a:lnSpc>
            </a:pPr>
            <a:r>
              <a:rPr lang="zh-CN" altLang="en-US" b="1" dirty="0" smtClean="0">
                <a:latin typeface="微软雅黑" pitchFamily="34" charset="-122"/>
                <a:ea typeface="微软雅黑" pitchFamily="34" charset="-122"/>
              </a:rPr>
              <a:t>      理</a:t>
            </a:r>
            <a:r>
              <a:rPr lang="zh-CN" altLang="en-US" b="1" dirty="0">
                <a:latin typeface="微软雅黑" pitchFamily="34" charset="-122"/>
                <a:ea typeface="微软雅黑" pitchFamily="34" charset="-122"/>
              </a:rPr>
              <a:t>学</a:t>
            </a:r>
            <a:r>
              <a:rPr lang="zh-CN" altLang="en-US" b="1" dirty="0" smtClean="0">
                <a:latin typeface="微软雅黑" pitchFamily="34" charset="-122"/>
                <a:ea typeface="微软雅黑" pitchFamily="34" charset="-122"/>
              </a:rPr>
              <a:t>是宋</a:t>
            </a:r>
            <a:r>
              <a:rPr lang="zh-CN" altLang="en-US" b="1" dirty="0">
                <a:latin typeface="微软雅黑" pitchFamily="34" charset="-122"/>
                <a:ea typeface="微软雅黑" pitchFamily="34" charset="-122"/>
              </a:rPr>
              <a:t>元明时期形成并发展的一种别具特色和风格的哲学思维体系，是传统儒学发展的重要阶段和组成部分，也是传统社会中儒、释、道三家思想长期对立融合的产物。它以儒学的伦理道德本位为基本的原则，又吸收了佛道的思维方式和思辩方法，来弥补儒家思想的理论缺陷，重新建构了儒家学术思想的理论体系，使传统儒学成为一种哲学化了的儒学。 </a:t>
            </a:r>
            <a:br>
              <a:rPr lang="zh-CN" altLang="en-US" b="1" dirty="0">
                <a:latin typeface="微软雅黑" pitchFamily="34" charset="-122"/>
                <a:ea typeface="微软雅黑" pitchFamily="34" charset="-122"/>
              </a:rPr>
            </a:br>
            <a:r>
              <a:rPr lang="zh-CN" altLang="en-US" b="1" dirty="0"/>
              <a:t/>
            </a:r>
            <a:br>
              <a:rPr lang="zh-CN" altLang="en-US" b="1" dirty="0"/>
            </a:br>
            <a:endParaRPr lang="zh-CN" altLang="en-US" b="1" dirty="0"/>
          </a:p>
        </p:txBody>
      </p:sp>
      <p:cxnSp>
        <p:nvCxnSpPr>
          <p:cNvPr id="8" name="直接连接符 31"/>
          <p:cNvCxnSpPr/>
          <p:nvPr/>
        </p:nvCxnSpPr>
        <p:spPr>
          <a:xfrm>
            <a:off x="3419872" y="4227934"/>
            <a:ext cx="55451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iamisis\Desktop\图片1.png"/>
          <p:cNvPicPr>
            <a:picLocks noChangeAspect="1" noChangeArrowheads="1"/>
          </p:cNvPicPr>
          <p:nvPr/>
        </p:nvPicPr>
        <p:blipFill>
          <a:blip r:embed="rId2" cstate="print"/>
          <a:srcRect/>
          <a:stretch>
            <a:fillRect/>
          </a:stretch>
        </p:blipFill>
        <p:spPr bwMode="auto">
          <a:xfrm>
            <a:off x="468313" y="2643188"/>
            <a:ext cx="2663825" cy="1608137"/>
          </a:xfrm>
          <a:prstGeom prst="rect">
            <a:avLst/>
          </a:prstGeom>
          <a:noFill/>
          <a:ln w="28575">
            <a:solidFill>
              <a:srgbClr val="04AEDA"/>
            </a:solidFill>
            <a:miter lim="800000"/>
            <a:headEnd/>
            <a:tailEnd/>
          </a:ln>
        </p:spPr>
      </p:pic>
      <p:sp>
        <p:nvSpPr>
          <p:cNvPr id="39938"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994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9941" name="矩形 38"/>
          <p:cNvSpPr>
            <a:spLocks noChangeArrowheads="1"/>
          </p:cNvSpPr>
          <p:nvPr/>
        </p:nvSpPr>
        <p:spPr bwMode="auto">
          <a:xfrm>
            <a:off x="250825" y="123825"/>
            <a:ext cx="4171335"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39942" name="内容占位符 2"/>
          <p:cNvSpPr>
            <a:spLocks noGrp="1"/>
          </p:cNvSpPr>
          <p:nvPr>
            <p:ph idx="4294967295"/>
          </p:nvPr>
        </p:nvSpPr>
        <p:spPr>
          <a:xfrm>
            <a:off x="250825" y="627063"/>
            <a:ext cx="3960813" cy="442912"/>
          </a:xfrm>
        </p:spPr>
        <p:txBody>
          <a:bodyPr/>
          <a:lstStyle/>
          <a:p>
            <a:pPr eaLnBrk="1" hangingPunct="1">
              <a:buFont typeface="Arial" charset="0"/>
              <a:buNone/>
            </a:pPr>
            <a:r>
              <a:rPr lang="zh-CN" altLang="en-US" sz="2000" b="1" dirty="0" smtClean="0">
                <a:latin typeface="微软雅黑" pitchFamily="34" charset="-122"/>
                <a:ea typeface="微软雅黑" pitchFamily="34" charset="-122"/>
              </a:rPr>
              <a:t>三、宋代佛教对中国文化的影响</a:t>
            </a:r>
          </a:p>
        </p:txBody>
      </p:sp>
      <p:sp>
        <p:nvSpPr>
          <p:cNvPr id="39943" name="矩形 40"/>
          <p:cNvSpPr>
            <a:spLocks noChangeArrowheads="1"/>
          </p:cNvSpPr>
          <p:nvPr/>
        </p:nvSpPr>
        <p:spPr bwMode="auto">
          <a:xfrm>
            <a:off x="2268538" y="3363913"/>
            <a:ext cx="539750" cy="304800"/>
          </a:xfrm>
          <a:prstGeom prst="rect">
            <a:avLst/>
          </a:prstGeom>
          <a:noFill/>
          <a:ln w="9525">
            <a:noFill/>
            <a:miter lim="800000"/>
            <a:headEnd/>
            <a:tailEnd/>
          </a:ln>
        </p:spPr>
        <p:txBody>
          <a:bodyPr wrap="none">
            <a:spAutoFit/>
          </a:bodyPr>
          <a:lstStyle/>
          <a:p>
            <a:r>
              <a:rPr lang="zh-CN" altLang="en-US" sz="1400" b="1" dirty="0">
                <a:latin typeface="微软雅黑" pitchFamily="34" charset="-122"/>
                <a:ea typeface="微软雅黑" pitchFamily="34" charset="-122"/>
              </a:rPr>
              <a:t>影响</a:t>
            </a:r>
          </a:p>
        </p:txBody>
      </p:sp>
      <p:sp>
        <p:nvSpPr>
          <p:cNvPr id="39944" name="矩形 41"/>
          <p:cNvSpPr>
            <a:spLocks noChangeArrowheads="1"/>
          </p:cNvSpPr>
          <p:nvPr/>
        </p:nvSpPr>
        <p:spPr bwMode="auto">
          <a:xfrm>
            <a:off x="1692275" y="2787650"/>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佛教</a:t>
            </a:r>
          </a:p>
        </p:txBody>
      </p:sp>
      <p:sp>
        <p:nvSpPr>
          <p:cNvPr id="39945" name="矩形 43"/>
          <p:cNvSpPr>
            <a:spLocks noChangeArrowheads="1"/>
          </p:cNvSpPr>
          <p:nvPr/>
        </p:nvSpPr>
        <p:spPr bwMode="auto">
          <a:xfrm>
            <a:off x="1187450" y="3363913"/>
            <a:ext cx="571500"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儒学</a:t>
            </a:r>
          </a:p>
        </p:txBody>
      </p:sp>
      <p:sp>
        <p:nvSpPr>
          <p:cNvPr id="39946" name="矩形 44"/>
          <p:cNvSpPr>
            <a:spLocks noChangeArrowheads="1"/>
          </p:cNvSpPr>
          <p:nvPr/>
        </p:nvSpPr>
        <p:spPr bwMode="auto">
          <a:xfrm>
            <a:off x="827088" y="3867150"/>
            <a:ext cx="4318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新</a:t>
            </a:r>
          </a:p>
        </p:txBody>
      </p:sp>
      <p:sp>
        <p:nvSpPr>
          <p:cNvPr id="39947" name="矩形 45"/>
          <p:cNvSpPr>
            <a:spLocks noChangeArrowheads="1"/>
          </p:cNvSpPr>
          <p:nvPr/>
        </p:nvSpPr>
        <p:spPr bwMode="auto">
          <a:xfrm>
            <a:off x="2268538" y="3867150"/>
            <a:ext cx="574675"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学</a:t>
            </a:r>
          </a:p>
        </p:txBody>
      </p:sp>
      <p:sp>
        <p:nvSpPr>
          <p:cNvPr id="39948" name="矩形 47"/>
          <p:cNvSpPr>
            <a:spLocks noChangeArrowheads="1"/>
          </p:cNvSpPr>
          <p:nvPr/>
        </p:nvSpPr>
        <p:spPr bwMode="auto">
          <a:xfrm>
            <a:off x="1547813" y="3867150"/>
            <a:ext cx="576262"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a:t>
            </a:r>
          </a:p>
        </p:txBody>
      </p:sp>
      <p:sp>
        <p:nvSpPr>
          <p:cNvPr id="49" name="矩形 48"/>
          <p:cNvSpPr/>
          <p:nvPr/>
        </p:nvSpPr>
        <p:spPr>
          <a:xfrm>
            <a:off x="7380312" y="267494"/>
            <a:ext cx="1441450" cy="76358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defRPr/>
            </a:pPr>
            <a:r>
              <a:rPr lang="zh-CN" altLang="en-US" sz="1600" b="1">
                <a:solidFill>
                  <a:schemeClr val="bg1"/>
                </a:solidFill>
                <a:latin typeface="微软雅黑"/>
                <a:ea typeface="微软雅黑"/>
                <a:cs typeface="隶书"/>
              </a:rPr>
              <a:t>理学发展过程及代表人物</a:t>
            </a:r>
          </a:p>
        </p:txBody>
      </p:sp>
      <p:sp>
        <p:nvSpPr>
          <p:cNvPr id="39950" name="Line 57"/>
          <p:cNvSpPr>
            <a:spLocks noChangeShapeType="1"/>
          </p:cNvSpPr>
          <p:nvPr/>
        </p:nvSpPr>
        <p:spPr bwMode="auto">
          <a:xfrm>
            <a:off x="395288" y="2571750"/>
            <a:ext cx="2808287" cy="0"/>
          </a:xfrm>
          <a:prstGeom prst="line">
            <a:avLst/>
          </a:prstGeom>
          <a:noFill/>
          <a:ln w="9525">
            <a:solidFill>
              <a:srgbClr val="04AEDA"/>
            </a:solidFill>
            <a:round/>
            <a:headEnd/>
            <a:tailEnd/>
          </a:ln>
        </p:spPr>
        <p:txBody>
          <a:bodyPr/>
          <a:lstStyle/>
          <a:p>
            <a:endParaRPr lang="zh-CN" altLang="en-US"/>
          </a:p>
        </p:txBody>
      </p:sp>
      <p:sp>
        <p:nvSpPr>
          <p:cNvPr id="39951" name="Line 58"/>
          <p:cNvSpPr>
            <a:spLocks noChangeShapeType="1"/>
          </p:cNvSpPr>
          <p:nvPr/>
        </p:nvSpPr>
        <p:spPr bwMode="auto">
          <a:xfrm>
            <a:off x="395288" y="4300538"/>
            <a:ext cx="2808287" cy="0"/>
          </a:xfrm>
          <a:prstGeom prst="line">
            <a:avLst/>
          </a:prstGeom>
          <a:noFill/>
          <a:ln w="9525">
            <a:solidFill>
              <a:srgbClr val="04AEDA"/>
            </a:solidFill>
            <a:round/>
            <a:headEnd/>
            <a:tailEnd/>
          </a:ln>
        </p:spPr>
        <p:txBody>
          <a:bodyPr/>
          <a:lstStyle/>
          <a:p>
            <a:endParaRPr lang="zh-CN" altLang="en-US"/>
          </a:p>
        </p:txBody>
      </p:sp>
      <p:sp>
        <p:nvSpPr>
          <p:cNvPr id="39952" name="Line 59"/>
          <p:cNvSpPr>
            <a:spLocks noChangeShapeType="1"/>
          </p:cNvSpPr>
          <p:nvPr/>
        </p:nvSpPr>
        <p:spPr bwMode="auto">
          <a:xfrm>
            <a:off x="3203575" y="2571750"/>
            <a:ext cx="0" cy="1728788"/>
          </a:xfrm>
          <a:prstGeom prst="line">
            <a:avLst/>
          </a:prstGeom>
          <a:noFill/>
          <a:ln w="9525">
            <a:solidFill>
              <a:srgbClr val="04AEDA"/>
            </a:solidFill>
            <a:round/>
            <a:headEnd/>
            <a:tailEnd/>
          </a:ln>
        </p:spPr>
        <p:txBody>
          <a:bodyPr/>
          <a:lstStyle/>
          <a:p>
            <a:endParaRPr lang="zh-CN" altLang="en-US"/>
          </a:p>
        </p:txBody>
      </p:sp>
      <p:sp>
        <p:nvSpPr>
          <p:cNvPr id="39953" name="Line 60"/>
          <p:cNvSpPr>
            <a:spLocks noChangeShapeType="1"/>
          </p:cNvSpPr>
          <p:nvPr/>
        </p:nvSpPr>
        <p:spPr bwMode="auto">
          <a:xfrm>
            <a:off x="395288" y="2571750"/>
            <a:ext cx="0" cy="1728788"/>
          </a:xfrm>
          <a:prstGeom prst="line">
            <a:avLst/>
          </a:prstGeom>
          <a:noFill/>
          <a:ln w="9525">
            <a:solidFill>
              <a:srgbClr val="04AEDA"/>
            </a:solidFill>
            <a:round/>
            <a:headEnd/>
            <a:tailEnd/>
          </a:ln>
        </p:spPr>
        <p:txBody>
          <a:bodyPr/>
          <a:lstStyle/>
          <a:p>
            <a:endParaRPr lang="zh-CN" altLang="en-US"/>
          </a:p>
        </p:txBody>
      </p:sp>
      <p:sp>
        <p:nvSpPr>
          <p:cNvPr id="39954" name="Line 61"/>
          <p:cNvSpPr>
            <a:spLocks noChangeShapeType="1"/>
          </p:cNvSpPr>
          <p:nvPr/>
        </p:nvSpPr>
        <p:spPr bwMode="auto">
          <a:xfrm>
            <a:off x="323850" y="2500313"/>
            <a:ext cx="2952750" cy="0"/>
          </a:xfrm>
          <a:prstGeom prst="line">
            <a:avLst/>
          </a:prstGeom>
          <a:noFill/>
          <a:ln w="9525">
            <a:solidFill>
              <a:srgbClr val="04AEDA"/>
            </a:solidFill>
            <a:round/>
            <a:headEnd/>
            <a:tailEnd/>
          </a:ln>
        </p:spPr>
        <p:txBody>
          <a:bodyPr/>
          <a:lstStyle/>
          <a:p>
            <a:endParaRPr lang="zh-CN" altLang="en-US"/>
          </a:p>
        </p:txBody>
      </p:sp>
      <p:sp>
        <p:nvSpPr>
          <p:cNvPr id="39955" name="Line 62"/>
          <p:cNvSpPr>
            <a:spLocks noChangeShapeType="1"/>
          </p:cNvSpPr>
          <p:nvPr/>
        </p:nvSpPr>
        <p:spPr bwMode="auto">
          <a:xfrm>
            <a:off x="323850" y="4371975"/>
            <a:ext cx="2952750" cy="0"/>
          </a:xfrm>
          <a:prstGeom prst="line">
            <a:avLst/>
          </a:prstGeom>
          <a:noFill/>
          <a:ln w="9525">
            <a:solidFill>
              <a:srgbClr val="04AEDA"/>
            </a:solidFill>
            <a:round/>
            <a:headEnd/>
            <a:tailEnd/>
          </a:ln>
        </p:spPr>
        <p:txBody>
          <a:bodyPr/>
          <a:lstStyle/>
          <a:p>
            <a:endParaRPr lang="zh-CN" altLang="en-US"/>
          </a:p>
        </p:txBody>
      </p:sp>
      <p:sp>
        <p:nvSpPr>
          <p:cNvPr id="39956" name="Line 63"/>
          <p:cNvSpPr>
            <a:spLocks noChangeShapeType="1"/>
          </p:cNvSpPr>
          <p:nvPr/>
        </p:nvSpPr>
        <p:spPr bwMode="auto">
          <a:xfrm>
            <a:off x="323850" y="2500313"/>
            <a:ext cx="0" cy="1871662"/>
          </a:xfrm>
          <a:prstGeom prst="line">
            <a:avLst/>
          </a:prstGeom>
          <a:noFill/>
          <a:ln w="9525">
            <a:solidFill>
              <a:srgbClr val="04AEDA"/>
            </a:solidFill>
            <a:round/>
            <a:headEnd/>
            <a:tailEnd/>
          </a:ln>
        </p:spPr>
        <p:txBody>
          <a:bodyPr/>
          <a:lstStyle/>
          <a:p>
            <a:endParaRPr lang="zh-CN" altLang="en-US"/>
          </a:p>
        </p:txBody>
      </p:sp>
      <p:sp>
        <p:nvSpPr>
          <p:cNvPr id="39957" name="Line 64"/>
          <p:cNvSpPr>
            <a:spLocks noChangeShapeType="1"/>
          </p:cNvSpPr>
          <p:nvPr/>
        </p:nvSpPr>
        <p:spPr bwMode="auto">
          <a:xfrm>
            <a:off x="3276600" y="2500313"/>
            <a:ext cx="0" cy="1871662"/>
          </a:xfrm>
          <a:prstGeom prst="line">
            <a:avLst/>
          </a:prstGeom>
          <a:noFill/>
          <a:ln w="9525">
            <a:solidFill>
              <a:srgbClr val="04AEDA"/>
            </a:solidFill>
            <a:round/>
            <a:headEnd/>
            <a:tailEnd/>
          </a:ln>
        </p:spPr>
        <p:txBody>
          <a:bodyPr/>
          <a:lstStyle/>
          <a:p>
            <a:endParaRPr lang="zh-CN" altLang="en-US"/>
          </a:p>
        </p:txBody>
      </p:sp>
      <p:cxnSp>
        <p:nvCxnSpPr>
          <p:cNvPr id="31" name="直接箭头连接符 30"/>
          <p:cNvCxnSpPr/>
          <p:nvPr/>
        </p:nvCxnSpPr>
        <p:spPr>
          <a:xfrm>
            <a:off x="3276600" y="2500313"/>
            <a:ext cx="5616575" cy="0"/>
          </a:xfrm>
          <a:prstGeom prst="straightConnector1">
            <a:avLst/>
          </a:prstGeom>
          <a:ln w="444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9959" name="组合 28"/>
          <p:cNvGrpSpPr>
            <a:grpSpLocks/>
          </p:cNvGrpSpPr>
          <p:nvPr/>
        </p:nvGrpSpPr>
        <p:grpSpPr bwMode="auto">
          <a:xfrm>
            <a:off x="3275856" y="1203598"/>
            <a:ext cx="2335213" cy="1220788"/>
            <a:chOff x="5076056" y="224553"/>
            <a:chExt cx="2335751" cy="1220221"/>
          </a:xfrm>
        </p:grpSpPr>
        <p:sp>
          <p:nvSpPr>
            <p:cNvPr id="8" name="流程图: 联系 7"/>
            <p:cNvSpPr/>
            <p:nvPr/>
          </p:nvSpPr>
          <p:spPr>
            <a:xfrm>
              <a:off x="5076056" y="987786"/>
              <a:ext cx="457305" cy="456988"/>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1</a:t>
              </a:r>
              <a:endParaRPr lang="zh-CN" altLang="en-US" sz="1600" b="1" dirty="0">
                <a:solidFill>
                  <a:schemeClr val="tx1"/>
                </a:solidFill>
              </a:endParaRPr>
            </a:p>
          </p:txBody>
        </p:sp>
        <p:sp>
          <p:nvSpPr>
            <p:cNvPr id="39979" name="TextBox 27"/>
            <p:cNvSpPr txBox="1">
              <a:spLocks noChangeArrowheads="1"/>
            </p:cNvSpPr>
            <p:nvPr/>
          </p:nvSpPr>
          <p:spPr bwMode="auto">
            <a:xfrm rot="-2299284">
              <a:off x="5187752" y="224553"/>
              <a:ext cx="2224055"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北宋理学初建时期</a:t>
              </a:r>
            </a:p>
          </p:txBody>
        </p:sp>
      </p:grpSp>
      <p:grpSp>
        <p:nvGrpSpPr>
          <p:cNvPr id="39960" name="组合 32"/>
          <p:cNvGrpSpPr>
            <a:grpSpLocks/>
          </p:cNvGrpSpPr>
          <p:nvPr/>
        </p:nvGrpSpPr>
        <p:grpSpPr bwMode="auto">
          <a:xfrm>
            <a:off x="4427538" y="1276350"/>
            <a:ext cx="2159000" cy="1135063"/>
            <a:chOff x="5076056" y="283549"/>
            <a:chExt cx="2159961" cy="1161225"/>
          </a:xfrm>
        </p:grpSpPr>
        <p:sp>
          <p:nvSpPr>
            <p:cNvPr id="2" name="流程图: 联系 33"/>
            <p:cNvSpPr/>
            <p:nvPr/>
          </p:nvSpPr>
          <p:spPr>
            <a:xfrm>
              <a:off x="5076056" y="988404"/>
              <a:ext cx="457404" cy="45637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2</a:t>
              </a:r>
              <a:endParaRPr lang="zh-CN" altLang="en-US" sz="1600" b="1" dirty="0">
                <a:solidFill>
                  <a:schemeClr val="tx1"/>
                </a:solidFill>
              </a:endParaRPr>
            </a:p>
          </p:txBody>
        </p:sp>
        <p:sp>
          <p:nvSpPr>
            <p:cNvPr id="39977" name="TextBox 34"/>
            <p:cNvSpPr txBox="1">
              <a:spLocks noChangeArrowheads="1"/>
            </p:cNvSpPr>
            <p:nvPr/>
          </p:nvSpPr>
          <p:spPr bwMode="auto">
            <a:xfrm rot="-2299284">
              <a:off x="5211054" y="283549"/>
              <a:ext cx="2024963" cy="344308"/>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南宋理学发展高峰</a:t>
              </a:r>
            </a:p>
          </p:txBody>
        </p:sp>
      </p:grpSp>
      <p:grpSp>
        <p:nvGrpSpPr>
          <p:cNvPr id="39961" name="组合 35"/>
          <p:cNvGrpSpPr>
            <a:grpSpLocks/>
          </p:cNvGrpSpPr>
          <p:nvPr/>
        </p:nvGrpSpPr>
        <p:grpSpPr bwMode="auto">
          <a:xfrm>
            <a:off x="5652120" y="1059582"/>
            <a:ext cx="2897188" cy="1384300"/>
            <a:chOff x="5290370" y="91801"/>
            <a:chExt cx="2896972" cy="1383956"/>
          </a:xfrm>
        </p:grpSpPr>
        <p:sp>
          <p:nvSpPr>
            <p:cNvPr id="3" name="流程图: 联系 36"/>
            <p:cNvSpPr/>
            <p:nvPr/>
          </p:nvSpPr>
          <p:spPr>
            <a:xfrm>
              <a:off x="5290370" y="1018671"/>
              <a:ext cx="457166" cy="457086"/>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rPr>
                <a:t>3</a:t>
              </a:r>
              <a:endParaRPr lang="zh-CN" altLang="en-US" sz="1600" b="1" dirty="0">
                <a:solidFill>
                  <a:schemeClr val="tx1"/>
                </a:solidFill>
              </a:endParaRPr>
            </a:p>
          </p:txBody>
        </p:sp>
        <p:sp>
          <p:nvSpPr>
            <p:cNvPr id="39975" name="TextBox 37"/>
            <p:cNvSpPr txBox="1">
              <a:spLocks noChangeArrowheads="1"/>
            </p:cNvSpPr>
            <p:nvPr/>
          </p:nvSpPr>
          <p:spPr bwMode="auto">
            <a:xfrm rot="-2299284">
              <a:off x="5298433" y="91801"/>
              <a:ext cx="2888909"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南宋后期</a:t>
              </a:r>
            </a:p>
          </p:txBody>
        </p:sp>
      </p:grpSp>
      <p:grpSp>
        <p:nvGrpSpPr>
          <p:cNvPr id="39962" name="组合 32"/>
          <p:cNvGrpSpPr>
            <a:grpSpLocks/>
          </p:cNvGrpSpPr>
          <p:nvPr/>
        </p:nvGrpSpPr>
        <p:grpSpPr bwMode="auto">
          <a:xfrm>
            <a:off x="7667625" y="1276350"/>
            <a:ext cx="2159000" cy="1158875"/>
            <a:chOff x="5076056" y="286169"/>
            <a:chExt cx="2158425" cy="1158605"/>
          </a:xfrm>
        </p:grpSpPr>
        <p:sp>
          <p:nvSpPr>
            <p:cNvPr id="34" name="流程图: 联系 33"/>
            <p:cNvSpPr/>
            <p:nvPr/>
          </p:nvSpPr>
          <p:spPr>
            <a:xfrm>
              <a:off x="5076056" y="987681"/>
              <a:ext cx="457078" cy="457093"/>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chemeClr val="tx1"/>
                  </a:solidFill>
                </a:rPr>
                <a:t>5</a:t>
              </a:r>
            </a:p>
          </p:txBody>
        </p:sp>
        <p:sp>
          <p:nvSpPr>
            <p:cNvPr id="39973" name="TextBox 34"/>
            <p:cNvSpPr txBox="1">
              <a:spLocks noChangeArrowheads="1"/>
            </p:cNvSpPr>
            <p:nvPr/>
          </p:nvSpPr>
          <p:spPr bwMode="auto">
            <a:xfrm rot="-2299284">
              <a:off x="5209162" y="286169"/>
              <a:ext cx="2025319"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明代心学</a:t>
              </a:r>
            </a:p>
          </p:txBody>
        </p:sp>
      </p:grpSp>
      <p:sp>
        <p:nvSpPr>
          <p:cNvPr id="4" name="矩形标注 41"/>
          <p:cNvSpPr>
            <a:spLocks noChangeArrowheads="1"/>
          </p:cNvSpPr>
          <p:nvPr/>
        </p:nvSpPr>
        <p:spPr bwMode="auto">
          <a:xfrm>
            <a:off x="3348038" y="2787650"/>
            <a:ext cx="1152525" cy="1368425"/>
          </a:xfrm>
          <a:prstGeom prst="wedgeRectCallout">
            <a:avLst>
              <a:gd name="adj1" fmla="val -38153"/>
              <a:gd name="adj2" fmla="val -73204"/>
            </a:avLst>
          </a:prstGeom>
          <a:solidFill>
            <a:srgbClr val="04AEDA"/>
          </a:solidFill>
          <a:ln w="25400" algn="ctr">
            <a:solidFill>
              <a:srgbClr val="F2F2F2"/>
            </a:solidFill>
            <a:miter lim="800000"/>
            <a:headEnd/>
            <a:tailEnd/>
          </a:ln>
        </p:spPr>
        <p:txBody>
          <a:bodyPr anchor="ctr"/>
          <a:lstStyle/>
          <a:p>
            <a:pPr algn="ctr"/>
            <a:endParaRPr lang="zh-CN" altLang="en-US" sz="1200">
              <a:effectLst>
                <a:outerShdw blurRad="38100" dist="38100" dir="2700000" algn="tl">
                  <a:srgbClr val="FFFFFF"/>
                </a:outerShdw>
              </a:effectLst>
              <a:latin typeface="微软雅黑"/>
            </a:endParaRPr>
          </a:p>
        </p:txBody>
      </p:sp>
      <p:sp>
        <p:nvSpPr>
          <p:cNvPr id="38949" name="Rectangle 37"/>
          <p:cNvSpPr>
            <a:spLocks noChangeArrowheads="1"/>
          </p:cNvSpPr>
          <p:nvPr/>
        </p:nvSpPr>
        <p:spPr bwMode="auto">
          <a:xfrm>
            <a:off x="3348038" y="2859088"/>
            <a:ext cx="1152525" cy="1200329"/>
          </a:xfrm>
          <a:prstGeom prst="rect">
            <a:avLst/>
          </a:prstGeom>
          <a:noFill/>
          <a:ln w="9525">
            <a:noFill/>
            <a:miter lim="800000"/>
            <a:headEnd/>
            <a:tailEnd/>
          </a:ln>
          <a:effectLst/>
        </p:spPr>
        <p:txBody>
          <a:bodyPr>
            <a:spAutoFit/>
          </a:bodyPr>
          <a:lstStyle/>
          <a:p>
            <a:pPr>
              <a:lnSpc>
                <a:spcPct val="120000"/>
              </a:lnSpc>
              <a:defRPr/>
            </a:pP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北</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宋五子</a:t>
            </a:r>
          </a:p>
          <a:p>
            <a:pPr>
              <a:lnSpc>
                <a:spcPct val="120000"/>
              </a:lnSpc>
              <a:defRPr/>
            </a:pP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  周</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敦颐濂学</a:t>
            </a:r>
          </a:p>
          <a:p>
            <a:pPr>
              <a:lnSpc>
                <a:spcPct val="120000"/>
              </a:lnSpc>
              <a:defRPr/>
            </a:pP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  张</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载关学</a:t>
            </a:r>
          </a:p>
          <a:p>
            <a:pPr>
              <a:lnSpc>
                <a:spcPct val="120000"/>
              </a:lnSpc>
              <a:defRPr/>
            </a:pP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 邵</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雍性命之学</a:t>
            </a:r>
          </a:p>
          <a:p>
            <a:pPr>
              <a:lnSpc>
                <a:spcPct val="120000"/>
              </a:lnSpc>
              <a:defRPr/>
            </a:pP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 二</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程的洛学</a:t>
            </a:r>
          </a:p>
        </p:txBody>
      </p:sp>
      <p:sp>
        <p:nvSpPr>
          <p:cNvPr id="5" name="矩形标注 35"/>
          <p:cNvSpPr>
            <a:spLocks noChangeArrowheads="1"/>
          </p:cNvSpPr>
          <p:nvPr/>
        </p:nvSpPr>
        <p:spPr bwMode="auto">
          <a:xfrm>
            <a:off x="4572000" y="2787650"/>
            <a:ext cx="1152128" cy="1368425"/>
          </a:xfrm>
          <a:prstGeom prst="wedgeRectCallout">
            <a:avLst>
              <a:gd name="adj1" fmla="val -50707"/>
              <a:gd name="adj2" fmla="val -79583"/>
            </a:avLst>
          </a:prstGeom>
          <a:solidFill>
            <a:srgbClr val="04AEDA"/>
          </a:solidFill>
          <a:ln w="25400" algn="ctr">
            <a:solidFill>
              <a:srgbClr val="F2F2F2"/>
            </a:solidFill>
            <a:miter lim="800000"/>
            <a:headEnd/>
            <a:tailEnd/>
          </a:ln>
        </p:spPr>
        <p:txBody>
          <a:bodyPr anchor="ctr"/>
          <a:lstStyle/>
          <a:p>
            <a:pPr algn="ctr"/>
            <a:endParaRPr lang="en-US" altLang="zh-CN" sz="1200" dirty="0">
              <a:solidFill>
                <a:srgbClr val="FFFFFF"/>
              </a:solidFill>
              <a:effectLst>
                <a:outerShdw blurRad="38100" dist="38100" dir="2700000" algn="tl">
                  <a:srgbClr val="000000"/>
                </a:outerShdw>
              </a:effectLst>
              <a:latin typeface="微软雅黑"/>
            </a:endParaRPr>
          </a:p>
          <a:p>
            <a:pPr algn="ctr">
              <a:lnSpc>
                <a:spcPct val="120000"/>
              </a:lnSpc>
            </a:pP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以</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朱</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熹为代表“</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道学学派”</a:t>
            </a:r>
          </a:p>
          <a:p>
            <a:pPr algn="ctr">
              <a:lnSpc>
                <a:spcPct val="120000"/>
              </a:lnSpc>
            </a:pPr>
            <a:r>
              <a:rPr lang="en-US" altLang="zh-CN" sz="1200" b="1" dirty="0" smtClean="0">
                <a:solidFill>
                  <a:schemeClr val="bg1"/>
                </a:solidFill>
                <a:effectLst>
                  <a:outerShdw blurRad="38100" dist="38100" dir="2700000" algn="tl">
                    <a:srgbClr val="000000"/>
                  </a:outerShdw>
                </a:effectLst>
                <a:latin typeface="微软雅黑" pitchFamily="34" charset="-122"/>
                <a:ea typeface="微软雅黑" pitchFamily="34" charset="-122"/>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以</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陆九渊为代</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表的“</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心学学派”</a:t>
            </a:r>
          </a:p>
          <a:p>
            <a:pPr algn="ctr"/>
            <a:endParaRPr lang="zh-CN" altLang="en-US" sz="1200" b="1" dirty="0">
              <a:solidFill>
                <a:schemeClr val="bg1"/>
              </a:solidFill>
              <a:effectLst>
                <a:outerShdw blurRad="38100" dist="38100" dir="2700000" algn="tl">
                  <a:srgbClr val="000000"/>
                </a:outerShdw>
              </a:effectLst>
              <a:latin typeface="微软雅黑"/>
            </a:endParaRPr>
          </a:p>
        </p:txBody>
      </p:sp>
      <p:sp>
        <p:nvSpPr>
          <p:cNvPr id="6" name="矩形标注 35"/>
          <p:cNvSpPr>
            <a:spLocks noChangeArrowheads="1"/>
          </p:cNvSpPr>
          <p:nvPr/>
        </p:nvSpPr>
        <p:spPr bwMode="auto">
          <a:xfrm>
            <a:off x="5796136" y="2787774"/>
            <a:ext cx="937196" cy="1368425"/>
          </a:xfrm>
          <a:prstGeom prst="wedgeRectCallout">
            <a:avLst>
              <a:gd name="adj1" fmla="val -52825"/>
              <a:gd name="adj2" fmla="val -77380"/>
            </a:avLst>
          </a:prstGeom>
          <a:solidFill>
            <a:srgbClr val="04AEDA"/>
          </a:solidFill>
          <a:ln w="25400" algn="ctr">
            <a:solidFill>
              <a:srgbClr val="F2F2F2"/>
            </a:solidFill>
            <a:miter lim="800000"/>
            <a:headEnd/>
            <a:tailEnd/>
          </a:ln>
        </p:spPr>
        <p:txBody>
          <a:bodyPr anchor="ctr"/>
          <a:lstStyle/>
          <a:p>
            <a:pPr algn="ctr"/>
            <a:endParaRPr lang="en-US" altLang="zh-CN" sz="1200" dirty="0">
              <a:solidFill>
                <a:srgbClr val="FFFFFF"/>
              </a:solidFill>
              <a:effectLst>
                <a:outerShdw blurRad="38100" dist="38100" dir="2700000" algn="tl">
                  <a:srgbClr val="000000"/>
                </a:outerShdw>
              </a:effectLst>
              <a:latin typeface="微软雅黑"/>
            </a:endParaRPr>
          </a:p>
          <a:p>
            <a:pPr>
              <a:lnSpc>
                <a:spcPct val="120000"/>
              </a:lnSpc>
              <a:defRPr/>
            </a:pPr>
            <a:r>
              <a:rPr lang="zh-CN" altLang="en-US" sz="1200" b="1" dirty="0">
                <a:solidFill>
                  <a:schemeClr val="bg1"/>
                </a:solidFill>
                <a:effectLst>
                  <a:outerShdw blurRad="38100" dist="38100" dir="2700000" algn="tl">
                    <a:srgbClr val="000000"/>
                  </a:outerShdw>
                </a:effectLst>
                <a:latin typeface="微软雅黑"/>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出</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现朱、陆合流的趋向</a:t>
            </a:r>
          </a:p>
          <a:p>
            <a:pPr>
              <a:lnSpc>
                <a:spcPct val="120000"/>
              </a:lnSpc>
              <a:defRPr/>
            </a:pPr>
            <a:endPar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endParaRPr>
          </a:p>
        </p:txBody>
      </p:sp>
      <p:grpSp>
        <p:nvGrpSpPr>
          <p:cNvPr id="39967" name="组合 35"/>
          <p:cNvGrpSpPr>
            <a:grpSpLocks/>
          </p:cNvGrpSpPr>
          <p:nvPr/>
        </p:nvGrpSpPr>
        <p:grpSpPr bwMode="auto">
          <a:xfrm>
            <a:off x="6660232" y="1059582"/>
            <a:ext cx="2897187" cy="1384300"/>
            <a:chOff x="5290370" y="91801"/>
            <a:chExt cx="2896972" cy="1383956"/>
          </a:xfrm>
        </p:grpSpPr>
        <p:sp>
          <p:nvSpPr>
            <p:cNvPr id="37" name="流程图: 联系 36"/>
            <p:cNvSpPr/>
            <p:nvPr/>
          </p:nvSpPr>
          <p:spPr>
            <a:xfrm>
              <a:off x="5290370" y="1018671"/>
              <a:ext cx="457166" cy="457086"/>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chemeClr val="tx1"/>
                  </a:solidFill>
                </a:rPr>
                <a:t>4</a:t>
              </a:r>
            </a:p>
          </p:txBody>
        </p:sp>
        <p:sp>
          <p:nvSpPr>
            <p:cNvPr id="39971" name="TextBox 37"/>
            <p:cNvSpPr txBox="1">
              <a:spLocks noChangeArrowheads="1"/>
            </p:cNvSpPr>
            <p:nvPr/>
          </p:nvSpPr>
          <p:spPr bwMode="auto">
            <a:xfrm rot="-2299284">
              <a:off x="5298433" y="91801"/>
              <a:ext cx="2888909"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元代时期</a:t>
              </a:r>
            </a:p>
          </p:txBody>
        </p:sp>
      </p:grpSp>
      <p:sp>
        <p:nvSpPr>
          <p:cNvPr id="7" name="矩形标注 35"/>
          <p:cNvSpPr>
            <a:spLocks noChangeArrowheads="1"/>
          </p:cNvSpPr>
          <p:nvPr/>
        </p:nvSpPr>
        <p:spPr bwMode="auto">
          <a:xfrm>
            <a:off x="6804248" y="2787774"/>
            <a:ext cx="865187" cy="1368425"/>
          </a:xfrm>
          <a:prstGeom prst="wedgeRectCallout">
            <a:avLst>
              <a:gd name="adj1" fmla="val -52387"/>
              <a:gd name="adj2" fmla="val -75060"/>
            </a:avLst>
          </a:prstGeom>
          <a:solidFill>
            <a:srgbClr val="04AEDA"/>
          </a:solidFill>
          <a:ln w="25400" algn="ctr">
            <a:solidFill>
              <a:srgbClr val="F2F2F2"/>
            </a:solidFill>
            <a:miter lim="800000"/>
            <a:headEnd/>
            <a:tailEnd/>
          </a:ln>
        </p:spPr>
        <p:txBody>
          <a:bodyPr anchor="ctr"/>
          <a:lstStyle/>
          <a:p>
            <a:pPr algn="ctr"/>
            <a:endParaRPr lang="en-US" altLang="zh-CN" sz="1200" dirty="0">
              <a:solidFill>
                <a:srgbClr val="FFFFFF"/>
              </a:solidFill>
              <a:effectLst>
                <a:outerShdw blurRad="38100" dist="38100" dir="2700000" algn="tl">
                  <a:srgbClr val="000000"/>
                </a:outerShdw>
              </a:effectLst>
              <a:latin typeface="微软雅黑"/>
            </a:endParaRPr>
          </a:p>
          <a:p>
            <a:pPr>
              <a:lnSpc>
                <a:spcPct val="120000"/>
              </a:lnSpc>
              <a:defRPr/>
            </a:pPr>
            <a:r>
              <a:rPr lang="zh-CN" altLang="en-US" sz="1200" b="1" dirty="0">
                <a:solidFill>
                  <a:schemeClr val="bg1"/>
                </a:solidFill>
                <a:effectLst>
                  <a:outerShdw blurRad="38100" dist="38100" dir="2700000" algn="tl">
                    <a:srgbClr val="000000"/>
                  </a:outerShdw>
                </a:effectLst>
                <a:latin typeface="微软雅黑"/>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理</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学北传，出现一大批理学大儒</a:t>
            </a:r>
          </a:p>
          <a:p>
            <a:pPr>
              <a:lnSpc>
                <a:spcPct val="120000"/>
              </a:lnSpc>
              <a:defRPr/>
            </a:pPr>
            <a:endPar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endParaRPr>
          </a:p>
        </p:txBody>
      </p:sp>
      <p:sp>
        <p:nvSpPr>
          <p:cNvPr id="9" name="矩形标注 35"/>
          <p:cNvSpPr>
            <a:spLocks noChangeArrowheads="1"/>
          </p:cNvSpPr>
          <p:nvPr/>
        </p:nvSpPr>
        <p:spPr bwMode="auto">
          <a:xfrm>
            <a:off x="7740352" y="2787774"/>
            <a:ext cx="865188" cy="1368425"/>
          </a:xfrm>
          <a:prstGeom prst="wedgeRectCallout">
            <a:avLst>
              <a:gd name="adj1" fmla="val -44864"/>
              <a:gd name="adj2" fmla="val -75988"/>
            </a:avLst>
          </a:prstGeom>
          <a:solidFill>
            <a:srgbClr val="04AEDA"/>
          </a:solidFill>
          <a:ln w="25400" algn="ctr">
            <a:solidFill>
              <a:srgbClr val="F2F2F2"/>
            </a:solidFill>
            <a:miter lim="800000"/>
            <a:headEnd/>
            <a:tailEnd/>
          </a:ln>
        </p:spPr>
        <p:txBody>
          <a:bodyPr anchor="ctr"/>
          <a:lstStyle/>
          <a:p>
            <a:pPr algn="ctr"/>
            <a:endParaRPr lang="en-US" altLang="zh-CN" sz="1200" dirty="0">
              <a:solidFill>
                <a:srgbClr val="FFFFFF"/>
              </a:solidFill>
              <a:effectLst>
                <a:outerShdw blurRad="38100" dist="38100" dir="2700000" algn="tl">
                  <a:srgbClr val="000000"/>
                </a:outerShdw>
              </a:effectLst>
              <a:latin typeface="微软雅黑"/>
            </a:endParaRPr>
          </a:p>
          <a:p>
            <a:pPr>
              <a:lnSpc>
                <a:spcPct val="120000"/>
              </a:lnSpc>
              <a:defRPr/>
            </a:pP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sym typeface="Wingdings 3"/>
              </a:rPr>
              <a:t></a:t>
            </a:r>
            <a:r>
              <a:rPr lang="zh-CN" altLang="en-US" sz="1200" b="1" dirty="0" smtClean="0">
                <a:solidFill>
                  <a:schemeClr val="bg1"/>
                </a:solidFill>
                <a:effectLst>
                  <a:outerShdw blurRad="38100" dist="38100" dir="2700000" algn="tl">
                    <a:srgbClr val="000000"/>
                  </a:outerShdw>
                </a:effectLst>
                <a:latin typeface="微软雅黑" pitchFamily="34" charset="-122"/>
                <a:ea typeface="微软雅黑" pitchFamily="34" charset="-122"/>
              </a:rPr>
              <a:t>出</a:t>
            </a:r>
            <a:r>
              <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rPr>
              <a:t>现心学集大成者王阳明</a:t>
            </a:r>
          </a:p>
          <a:p>
            <a:pPr>
              <a:lnSpc>
                <a:spcPct val="120000"/>
              </a:lnSpc>
              <a:defRPr/>
            </a:pPr>
            <a:endParaRPr lang="zh-CN" altLang="en-US" sz="1200" b="1" dirty="0">
              <a:solidFill>
                <a:schemeClr val="bg1"/>
              </a:solidFill>
              <a:effectLst>
                <a:outerShdw blurRad="38100" dist="38100" dir="2700000" algn="tl">
                  <a:srgbClr val="000000"/>
                </a:outerShdw>
              </a:effectLst>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Users\iamisis\Desktop\图片1.png"/>
          <p:cNvPicPr>
            <a:picLocks noChangeAspect="1" noChangeArrowheads="1"/>
          </p:cNvPicPr>
          <p:nvPr/>
        </p:nvPicPr>
        <p:blipFill>
          <a:blip r:embed="rId2" cstate="print"/>
          <a:srcRect/>
          <a:stretch>
            <a:fillRect/>
          </a:stretch>
        </p:blipFill>
        <p:spPr bwMode="auto">
          <a:xfrm>
            <a:off x="468313" y="2643188"/>
            <a:ext cx="2663825" cy="1608137"/>
          </a:xfrm>
          <a:prstGeom prst="rect">
            <a:avLst/>
          </a:prstGeom>
          <a:noFill/>
          <a:ln w="28575">
            <a:solidFill>
              <a:srgbClr val="04AEDA"/>
            </a:solidFill>
            <a:miter lim="800000"/>
            <a:headEnd/>
            <a:tailEnd/>
          </a:ln>
        </p:spPr>
      </p:pic>
      <p:sp>
        <p:nvSpPr>
          <p:cNvPr id="62" name="矩形 61"/>
          <p:cNvSpPr/>
          <p:nvPr/>
        </p:nvSpPr>
        <p:spPr>
          <a:xfrm>
            <a:off x="3716585" y="929431"/>
            <a:ext cx="1280404" cy="405805"/>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zh-CN" altLang="en-US" sz="1400" b="1" dirty="0">
                <a:solidFill>
                  <a:schemeClr val="tx1"/>
                </a:solidFill>
                <a:latin typeface="微软雅黑" pitchFamily="34" charset="-122"/>
                <a:ea typeface="微软雅黑" pitchFamily="34" charset="-122"/>
              </a:rPr>
              <a:t>本体论层面</a:t>
            </a:r>
          </a:p>
        </p:txBody>
      </p:sp>
      <p:sp>
        <p:nvSpPr>
          <p:cNvPr id="67" name="矩形 66"/>
          <p:cNvSpPr/>
          <p:nvPr/>
        </p:nvSpPr>
        <p:spPr>
          <a:xfrm>
            <a:off x="3716585" y="1429140"/>
            <a:ext cx="1280404"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bg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伦理学层面</a:t>
            </a:r>
          </a:p>
        </p:txBody>
      </p:sp>
      <p:sp>
        <p:nvSpPr>
          <p:cNvPr id="68" name="矩形 67"/>
          <p:cNvSpPr/>
          <p:nvPr/>
        </p:nvSpPr>
        <p:spPr>
          <a:xfrm>
            <a:off x="3715701" y="1935960"/>
            <a:ext cx="1278984"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tx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认识论层面</a:t>
            </a:r>
          </a:p>
        </p:txBody>
      </p:sp>
      <p:sp>
        <p:nvSpPr>
          <p:cNvPr id="70" name="矩形 69"/>
          <p:cNvSpPr/>
          <p:nvPr/>
        </p:nvSpPr>
        <p:spPr>
          <a:xfrm>
            <a:off x="4368798" y="2516634"/>
            <a:ext cx="1201488" cy="405805"/>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bg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“理在事先”</a:t>
            </a:r>
          </a:p>
        </p:txBody>
      </p:sp>
      <p:sp>
        <p:nvSpPr>
          <p:cNvPr id="71" name="矩形 70"/>
          <p:cNvSpPr/>
          <p:nvPr/>
        </p:nvSpPr>
        <p:spPr>
          <a:xfrm>
            <a:off x="4368814" y="3019606"/>
            <a:ext cx="1203046" cy="399097"/>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bg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“理在气中”</a:t>
            </a:r>
          </a:p>
        </p:txBody>
      </p:sp>
      <p:sp>
        <p:nvSpPr>
          <p:cNvPr id="72" name="矩形 71"/>
          <p:cNvSpPr/>
          <p:nvPr/>
        </p:nvSpPr>
        <p:spPr>
          <a:xfrm>
            <a:off x="4368814" y="3524434"/>
            <a:ext cx="1203046" cy="399097"/>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bg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“性与理”</a:t>
            </a:r>
          </a:p>
        </p:txBody>
      </p:sp>
      <p:sp>
        <p:nvSpPr>
          <p:cNvPr id="73" name="矩形 72"/>
          <p:cNvSpPr/>
          <p:nvPr/>
        </p:nvSpPr>
        <p:spPr>
          <a:xfrm>
            <a:off x="4368700" y="4028622"/>
            <a:ext cx="1203532" cy="422573"/>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bg1"/>
                </a:solidFill>
                <a:effectLst>
                  <a:outerShdw blurRad="38100" dist="38100" dir="2700000" algn="tl">
                    <a:srgbClr val="C0C0C0"/>
                  </a:outerShdw>
                </a:effectLst>
                <a:latin typeface="微软雅黑"/>
              </a:rPr>
              <a:t> </a:t>
            </a:r>
            <a:r>
              <a:rPr lang="zh-CN" altLang="en-US" sz="1400" b="1" dirty="0">
                <a:solidFill>
                  <a:schemeClr val="tx1"/>
                </a:solidFill>
                <a:latin typeface="微软雅黑" pitchFamily="34" charset="-122"/>
                <a:ea typeface="微软雅黑" pitchFamily="34" charset="-122"/>
              </a:rPr>
              <a:t>“心与性”</a:t>
            </a:r>
          </a:p>
        </p:txBody>
      </p:sp>
      <p:sp>
        <p:nvSpPr>
          <p:cNvPr id="4098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098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0986" name="矩形 38"/>
          <p:cNvSpPr>
            <a:spLocks noChangeArrowheads="1"/>
          </p:cNvSpPr>
          <p:nvPr/>
        </p:nvSpPr>
        <p:spPr bwMode="auto">
          <a:xfrm>
            <a:off x="250825" y="123825"/>
            <a:ext cx="4249167" cy="425758"/>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40987" name="内容占位符 2"/>
          <p:cNvSpPr>
            <a:spLocks noGrp="1"/>
          </p:cNvSpPr>
          <p:nvPr>
            <p:ph idx="1"/>
          </p:nvPr>
        </p:nvSpPr>
        <p:spPr>
          <a:xfrm>
            <a:off x="250825" y="627063"/>
            <a:ext cx="3457575" cy="442912"/>
          </a:xfrm>
        </p:spPr>
        <p:txBody>
          <a:bodyPr/>
          <a:lstStyle/>
          <a:p>
            <a:pPr eaLnBrk="1" hangingPunct="1">
              <a:buFont typeface="Arial" charset="0"/>
              <a:buNone/>
            </a:pPr>
            <a:r>
              <a:rPr lang="zh-CN" altLang="en-US" sz="1800" b="1" dirty="0" smtClean="0"/>
              <a:t>三、宋代佛教对中国文化的影响</a:t>
            </a:r>
          </a:p>
        </p:txBody>
      </p:sp>
      <p:sp>
        <p:nvSpPr>
          <p:cNvPr id="40988" name="矩形 40"/>
          <p:cNvSpPr>
            <a:spLocks noChangeArrowheads="1"/>
          </p:cNvSpPr>
          <p:nvPr/>
        </p:nvSpPr>
        <p:spPr bwMode="auto">
          <a:xfrm>
            <a:off x="2268538" y="3363913"/>
            <a:ext cx="539750" cy="304800"/>
          </a:xfrm>
          <a:prstGeom prst="rect">
            <a:avLst/>
          </a:prstGeom>
          <a:noFill/>
          <a:ln w="9525">
            <a:noFill/>
            <a:miter lim="800000"/>
            <a:headEnd/>
            <a:tailEnd/>
          </a:ln>
        </p:spPr>
        <p:txBody>
          <a:bodyPr wrap="none">
            <a:spAutoFit/>
          </a:bodyPr>
          <a:lstStyle/>
          <a:p>
            <a:r>
              <a:rPr lang="zh-CN" altLang="en-US" sz="1400" b="1" dirty="0">
                <a:latin typeface="微软雅黑"/>
              </a:rPr>
              <a:t>影响</a:t>
            </a:r>
          </a:p>
        </p:txBody>
      </p:sp>
      <p:sp>
        <p:nvSpPr>
          <p:cNvPr id="40989" name="矩形 41"/>
          <p:cNvSpPr>
            <a:spLocks noChangeArrowheads="1"/>
          </p:cNvSpPr>
          <p:nvPr/>
        </p:nvSpPr>
        <p:spPr bwMode="auto">
          <a:xfrm>
            <a:off x="1692275" y="2787650"/>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佛教</a:t>
            </a:r>
          </a:p>
        </p:txBody>
      </p:sp>
      <p:sp>
        <p:nvSpPr>
          <p:cNvPr id="40990" name="矩形 43"/>
          <p:cNvSpPr>
            <a:spLocks noChangeArrowheads="1"/>
          </p:cNvSpPr>
          <p:nvPr/>
        </p:nvSpPr>
        <p:spPr bwMode="auto">
          <a:xfrm>
            <a:off x="1187450" y="3363913"/>
            <a:ext cx="571500"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儒学</a:t>
            </a:r>
          </a:p>
        </p:txBody>
      </p:sp>
      <p:sp>
        <p:nvSpPr>
          <p:cNvPr id="40991" name="矩形 44"/>
          <p:cNvSpPr>
            <a:spLocks noChangeArrowheads="1"/>
          </p:cNvSpPr>
          <p:nvPr/>
        </p:nvSpPr>
        <p:spPr bwMode="auto">
          <a:xfrm>
            <a:off x="827088" y="3867150"/>
            <a:ext cx="4318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新</a:t>
            </a:r>
          </a:p>
        </p:txBody>
      </p:sp>
      <p:sp>
        <p:nvSpPr>
          <p:cNvPr id="40992" name="矩形 45"/>
          <p:cNvSpPr>
            <a:spLocks noChangeArrowheads="1"/>
          </p:cNvSpPr>
          <p:nvPr/>
        </p:nvSpPr>
        <p:spPr bwMode="auto">
          <a:xfrm>
            <a:off x="2268538" y="3867150"/>
            <a:ext cx="574675"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学</a:t>
            </a:r>
          </a:p>
        </p:txBody>
      </p:sp>
      <p:sp>
        <p:nvSpPr>
          <p:cNvPr id="40993" name="矩形 47"/>
          <p:cNvSpPr>
            <a:spLocks noChangeArrowheads="1"/>
          </p:cNvSpPr>
          <p:nvPr/>
        </p:nvSpPr>
        <p:spPr bwMode="auto">
          <a:xfrm>
            <a:off x="1547813" y="3867150"/>
            <a:ext cx="576262"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a:t>
            </a:r>
          </a:p>
        </p:txBody>
      </p:sp>
      <p:sp>
        <p:nvSpPr>
          <p:cNvPr id="49" name="矩形 48"/>
          <p:cNvSpPr/>
          <p:nvPr/>
        </p:nvSpPr>
        <p:spPr>
          <a:xfrm>
            <a:off x="7668344" y="123478"/>
            <a:ext cx="1285875" cy="763588"/>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ts val="2563"/>
              </a:lnSpc>
              <a:spcBef>
                <a:spcPts val="0"/>
              </a:spcBef>
              <a:spcAft>
                <a:spcPts val="0"/>
              </a:spcAft>
              <a:defRPr/>
            </a:pPr>
            <a:r>
              <a:rPr lang="zh-CN" altLang="en-US" sz="2000" b="1" dirty="0" smtClean="0">
                <a:solidFill>
                  <a:schemeClr val="bg1"/>
                </a:solidFill>
                <a:latin typeface="微软雅黑" pitchFamily="34" charset="-122"/>
                <a:ea typeface="微软雅黑" pitchFamily="34" charset="-122"/>
              </a:rPr>
              <a:t>理学内容</a:t>
            </a:r>
          </a:p>
        </p:txBody>
      </p:sp>
      <p:sp>
        <p:nvSpPr>
          <p:cNvPr id="40995" name="Line 73"/>
          <p:cNvSpPr>
            <a:spLocks noChangeShapeType="1"/>
          </p:cNvSpPr>
          <p:nvPr/>
        </p:nvSpPr>
        <p:spPr bwMode="auto">
          <a:xfrm>
            <a:off x="395288" y="2571750"/>
            <a:ext cx="2808287" cy="0"/>
          </a:xfrm>
          <a:prstGeom prst="line">
            <a:avLst/>
          </a:prstGeom>
          <a:noFill/>
          <a:ln w="9525">
            <a:solidFill>
              <a:srgbClr val="04AEDA"/>
            </a:solidFill>
            <a:round/>
            <a:headEnd/>
            <a:tailEnd/>
          </a:ln>
        </p:spPr>
        <p:txBody>
          <a:bodyPr/>
          <a:lstStyle/>
          <a:p>
            <a:endParaRPr lang="zh-CN" altLang="en-US"/>
          </a:p>
        </p:txBody>
      </p:sp>
      <p:sp>
        <p:nvSpPr>
          <p:cNvPr id="40996" name="Line 75"/>
          <p:cNvSpPr>
            <a:spLocks noChangeShapeType="1"/>
          </p:cNvSpPr>
          <p:nvPr/>
        </p:nvSpPr>
        <p:spPr bwMode="auto">
          <a:xfrm>
            <a:off x="395288" y="4300538"/>
            <a:ext cx="2808287" cy="0"/>
          </a:xfrm>
          <a:prstGeom prst="line">
            <a:avLst/>
          </a:prstGeom>
          <a:noFill/>
          <a:ln w="9525">
            <a:solidFill>
              <a:srgbClr val="04AEDA"/>
            </a:solidFill>
            <a:round/>
            <a:headEnd/>
            <a:tailEnd/>
          </a:ln>
        </p:spPr>
        <p:txBody>
          <a:bodyPr/>
          <a:lstStyle/>
          <a:p>
            <a:endParaRPr lang="zh-CN" altLang="en-US"/>
          </a:p>
        </p:txBody>
      </p:sp>
      <p:sp>
        <p:nvSpPr>
          <p:cNvPr id="40997" name="Line 76"/>
          <p:cNvSpPr>
            <a:spLocks noChangeShapeType="1"/>
          </p:cNvSpPr>
          <p:nvPr/>
        </p:nvSpPr>
        <p:spPr bwMode="auto">
          <a:xfrm>
            <a:off x="3203575" y="2571750"/>
            <a:ext cx="0" cy="1728788"/>
          </a:xfrm>
          <a:prstGeom prst="line">
            <a:avLst/>
          </a:prstGeom>
          <a:noFill/>
          <a:ln w="9525">
            <a:solidFill>
              <a:srgbClr val="04AEDA"/>
            </a:solidFill>
            <a:round/>
            <a:headEnd/>
            <a:tailEnd/>
          </a:ln>
        </p:spPr>
        <p:txBody>
          <a:bodyPr/>
          <a:lstStyle/>
          <a:p>
            <a:endParaRPr lang="zh-CN" altLang="en-US"/>
          </a:p>
        </p:txBody>
      </p:sp>
      <p:sp>
        <p:nvSpPr>
          <p:cNvPr id="40998" name="Line 77"/>
          <p:cNvSpPr>
            <a:spLocks noChangeShapeType="1"/>
          </p:cNvSpPr>
          <p:nvPr/>
        </p:nvSpPr>
        <p:spPr bwMode="auto">
          <a:xfrm>
            <a:off x="395288" y="2571750"/>
            <a:ext cx="0" cy="1728788"/>
          </a:xfrm>
          <a:prstGeom prst="line">
            <a:avLst/>
          </a:prstGeom>
          <a:noFill/>
          <a:ln w="9525">
            <a:solidFill>
              <a:srgbClr val="04AEDA"/>
            </a:solidFill>
            <a:round/>
            <a:headEnd/>
            <a:tailEnd/>
          </a:ln>
        </p:spPr>
        <p:txBody>
          <a:bodyPr/>
          <a:lstStyle/>
          <a:p>
            <a:endParaRPr lang="zh-CN" altLang="en-US"/>
          </a:p>
        </p:txBody>
      </p:sp>
      <p:sp>
        <p:nvSpPr>
          <p:cNvPr id="40999" name="Line 79"/>
          <p:cNvSpPr>
            <a:spLocks noChangeShapeType="1"/>
          </p:cNvSpPr>
          <p:nvPr/>
        </p:nvSpPr>
        <p:spPr bwMode="auto">
          <a:xfrm>
            <a:off x="323850" y="2500313"/>
            <a:ext cx="2952750" cy="0"/>
          </a:xfrm>
          <a:prstGeom prst="line">
            <a:avLst/>
          </a:prstGeom>
          <a:noFill/>
          <a:ln w="9525">
            <a:solidFill>
              <a:srgbClr val="04AEDA"/>
            </a:solidFill>
            <a:round/>
            <a:headEnd/>
            <a:tailEnd/>
          </a:ln>
        </p:spPr>
        <p:txBody>
          <a:bodyPr/>
          <a:lstStyle/>
          <a:p>
            <a:endParaRPr lang="zh-CN" altLang="en-US"/>
          </a:p>
        </p:txBody>
      </p:sp>
      <p:sp>
        <p:nvSpPr>
          <p:cNvPr id="41000" name="Line 80"/>
          <p:cNvSpPr>
            <a:spLocks noChangeShapeType="1"/>
          </p:cNvSpPr>
          <p:nvPr/>
        </p:nvSpPr>
        <p:spPr bwMode="auto">
          <a:xfrm>
            <a:off x="323850" y="4371975"/>
            <a:ext cx="2952750" cy="0"/>
          </a:xfrm>
          <a:prstGeom prst="line">
            <a:avLst/>
          </a:prstGeom>
          <a:noFill/>
          <a:ln w="9525">
            <a:solidFill>
              <a:srgbClr val="04AEDA"/>
            </a:solidFill>
            <a:round/>
            <a:headEnd/>
            <a:tailEnd/>
          </a:ln>
        </p:spPr>
        <p:txBody>
          <a:bodyPr/>
          <a:lstStyle/>
          <a:p>
            <a:endParaRPr lang="zh-CN" altLang="en-US"/>
          </a:p>
        </p:txBody>
      </p:sp>
      <p:sp>
        <p:nvSpPr>
          <p:cNvPr id="41001" name="Line 81"/>
          <p:cNvSpPr>
            <a:spLocks noChangeShapeType="1"/>
          </p:cNvSpPr>
          <p:nvPr/>
        </p:nvSpPr>
        <p:spPr bwMode="auto">
          <a:xfrm>
            <a:off x="323850" y="2500313"/>
            <a:ext cx="0" cy="1871662"/>
          </a:xfrm>
          <a:prstGeom prst="line">
            <a:avLst/>
          </a:prstGeom>
          <a:noFill/>
          <a:ln w="9525">
            <a:solidFill>
              <a:srgbClr val="04AEDA"/>
            </a:solidFill>
            <a:round/>
            <a:headEnd/>
            <a:tailEnd/>
          </a:ln>
        </p:spPr>
        <p:txBody>
          <a:bodyPr/>
          <a:lstStyle/>
          <a:p>
            <a:endParaRPr lang="zh-CN" altLang="en-US"/>
          </a:p>
        </p:txBody>
      </p:sp>
      <p:sp>
        <p:nvSpPr>
          <p:cNvPr id="41002" name="Line 82"/>
          <p:cNvSpPr>
            <a:spLocks noChangeShapeType="1"/>
          </p:cNvSpPr>
          <p:nvPr/>
        </p:nvSpPr>
        <p:spPr bwMode="auto">
          <a:xfrm>
            <a:off x="3276600" y="2500313"/>
            <a:ext cx="0" cy="1871662"/>
          </a:xfrm>
          <a:prstGeom prst="line">
            <a:avLst/>
          </a:prstGeom>
          <a:noFill/>
          <a:ln w="9525">
            <a:solidFill>
              <a:srgbClr val="04AEDA"/>
            </a:solidFill>
            <a:round/>
            <a:headEnd/>
            <a:tailEnd/>
          </a:ln>
        </p:spPr>
        <p:txBody>
          <a:bodyPr/>
          <a:lstStyle/>
          <a:p>
            <a:endParaRPr lang="zh-CN" altLang="en-US"/>
          </a:p>
        </p:txBody>
      </p:sp>
      <p:sp>
        <p:nvSpPr>
          <p:cNvPr id="89" name="矩形 88"/>
          <p:cNvSpPr/>
          <p:nvPr/>
        </p:nvSpPr>
        <p:spPr>
          <a:xfrm>
            <a:off x="1763713" y="1276350"/>
            <a:ext cx="1512887" cy="719138"/>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pPr>
            <a:r>
              <a:rPr lang="zh-CN" altLang="en-US" b="1" dirty="0">
                <a:solidFill>
                  <a:schemeClr val="bg1"/>
                </a:solidFill>
                <a:latin typeface="微软雅黑" pitchFamily="34" charset="-122"/>
                <a:ea typeface="微软雅黑" pitchFamily="34" charset="-122"/>
              </a:rPr>
              <a:t>“理”的</a:t>
            </a:r>
          </a:p>
          <a:p>
            <a:pPr algn="ctr">
              <a:lnSpc>
                <a:spcPts val="2563"/>
              </a:lnSpc>
            </a:pPr>
            <a:r>
              <a:rPr lang="zh-CN" altLang="en-US" b="1" dirty="0">
                <a:solidFill>
                  <a:schemeClr val="bg1"/>
                </a:solidFill>
                <a:latin typeface="微软雅黑" pitchFamily="34" charset="-122"/>
                <a:ea typeface="微软雅黑" pitchFamily="34" charset="-122"/>
              </a:rPr>
              <a:t>三个层次</a:t>
            </a:r>
            <a:endParaRPr lang="zh-CN" altLang="en-US" dirty="0">
              <a:solidFill>
                <a:schemeClr val="tx1"/>
              </a:solidFill>
              <a:latin typeface="微软雅黑" pitchFamily="34" charset="-122"/>
              <a:ea typeface="微软雅黑" pitchFamily="34" charset="-122"/>
            </a:endParaRPr>
          </a:p>
        </p:txBody>
      </p:sp>
      <p:sp>
        <p:nvSpPr>
          <p:cNvPr id="41004" name="AutoShape 14"/>
          <p:cNvSpPr>
            <a:spLocks noChangeArrowheads="1"/>
          </p:cNvSpPr>
          <p:nvPr/>
        </p:nvSpPr>
        <p:spPr bwMode="gray">
          <a:xfrm>
            <a:off x="3276600" y="1058863"/>
            <a:ext cx="287338" cy="1152525"/>
          </a:xfrm>
          <a:prstGeom prst="rightArrow">
            <a:avLst>
              <a:gd name="adj1" fmla="val 67750"/>
              <a:gd name="adj2" fmla="val 66167"/>
            </a:avLst>
          </a:prstGeom>
          <a:solidFill>
            <a:schemeClr val="bg1"/>
          </a:solidFill>
          <a:ln w="9525">
            <a:solidFill>
              <a:srgbClr val="04AEDA"/>
            </a:solidFill>
            <a:miter lim="800000"/>
            <a:headEnd/>
            <a:tailEnd/>
          </a:ln>
        </p:spPr>
        <p:txBody>
          <a:bodyPr wrap="none" anchor="ctr"/>
          <a:lstStyle/>
          <a:p>
            <a:pPr algn="ctr"/>
            <a:r>
              <a:rPr lang="zh-CN" altLang="en-US" b="1">
                <a:latin typeface="微软雅黑"/>
              </a:rPr>
              <a:t>    </a:t>
            </a:r>
            <a:endParaRPr lang="zh-CN" altLang="en-US"/>
          </a:p>
        </p:txBody>
      </p:sp>
      <p:sp>
        <p:nvSpPr>
          <p:cNvPr id="41005" name="Rectangle 36"/>
          <p:cNvSpPr>
            <a:spLocks noChangeArrowheads="1"/>
          </p:cNvSpPr>
          <p:nvPr/>
        </p:nvSpPr>
        <p:spPr bwMode="auto">
          <a:xfrm>
            <a:off x="4356100" y="411163"/>
            <a:ext cx="2881313" cy="284162"/>
          </a:xfrm>
          <a:prstGeom prst="rect">
            <a:avLst/>
          </a:prstGeom>
          <a:noFill/>
          <a:ln w="9525">
            <a:solidFill>
              <a:schemeClr val="bg1"/>
            </a:solidFill>
            <a:miter lim="800000"/>
            <a:headEnd/>
            <a:tailEnd/>
          </a:ln>
        </p:spPr>
        <p:txBody>
          <a:bodyPr>
            <a:spAutoFit/>
          </a:bodyPr>
          <a:lstStyle/>
          <a:p>
            <a:endParaRPr lang="zh-CN" altLang="en-US" sz="1200" b="1">
              <a:latin typeface="微软雅黑"/>
            </a:endParaRPr>
          </a:p>
        </p:txBody>
      </p:sp>
      <p:sp>
        <p:nvSpPr>
          <p:cNvPr id="41006" name="矩形 28"/>
          <p:cNvSpPr>
            <a:spLocks noChangeArrowheads="1"/>
          </p:cNvSpPr>
          <p:nvPr/>
        </p:nvSpPr>
        <p:spPr bwMode="auto">
          <a:xfrm>
            <a:off x="5003800" y="915988"/>
            <a:ext cx="2520528" cy="427037"/>
          </a:xfrm>
          <a:prstGeom prst="rect">
            <a:avLst/>
          </a:prstGeom>
          <a:solidFill>
            <a:schemeClr val="bg1"/>
          </a:solidFill>
          <a:ln w="28575" algn="ctr">
            <a:solidFill>
              <a:srgbClr val="04AEDA"/>
            </a:solidFill>
            <a:prstDash val="sysDot"/>
            <a:miter lim="800000"/>
            <a:headEnd/>
            <a:tailEnd/>
          </a:ln>
        </p:spPr>
        <p:txBody>
          <a:bodyPr anchor="ctr"/>
          <a:lstStyle/>
          <a:p>
            <a:r>
              <a:rPr lang="zh-CN"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物之所以然谓之理</a:t>
            </a:r>
            <a:endParaRPr lang="en-US" altLang="zh-CN" sz="1400" b="1" dirty="0">
              <a:latin typeface="微软雅黑" pitchFamily="34" charset="-122"/>
              <a:ea typeface="微软雅黑" pitchFamily="34" charset="-122"/>
            </a:endParaRPr>
          </a:p>
        </p:txBody>
      </p:sp>
      <p:sp>
        <p:nvSpPr>
          <p:cNvPr id="41007" name="矩形 28"/>
          <p:cNvSpPr>
            <a:spLocks noChangeArrowheads="1"/>
          </p:cNvSpPr>
          <p:nvPr/>
        </p:nvSpPr>
        <p:spPr bwMode="auto">
          <a:xfrm>
            <a:off x="5003800" y="1419225"/>
            <a:ext cx="2520528" cy="355600"/>
          </a:xfrm>
          <a:prstGeom prst="rect">
            <a:avLst/>
          </a:prstGeom>
          <a:solidFill>
            <a:schemeClr val="bg1"/>
          </a:solidFill>
          <a:ln w="28575" algn="ctr">
            <a:solidFill>
              <a:srgbClr val="04AEDA"/>
            </a:solidFill>
            <a:prstDash val="sysDot"/>
            <a:miter lim="800000"/>
            <a:headEnd/>
            <a:tailEnd/>
          </a:ln>
        </p:spPr>
        <p:txBody>
          <a:bodyPr anchor="ctr"/>
          <a:lstStyle/>
          <a:p>
            <a:r>
              <a:rPr lang="zh-CN"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物之应该然谓之理</a:t>
            </a:r>
            <a:endParaRPr lang="en-US" altLang="zh-CN" sz="1400" b="1" dirty="0">
              <a:latin typeface="微软雅黑" pitchFamily="34" charset="-122"/>
              <a:ea typeface="微软雅黑" pitchFamily="34" charset="-122"/>
            </a:endParaRPr>
          </a:p>
        </p:txBody>
      </p:sp>
      <p:sp>
        <p:nvSpPr>
          <p:cNvPr id="41008" name="矩形 28"/>
          <p:cNvSpPr>
            <a:spLocks noChangeArrowheads="1"/>
          </p:cNvSpPr>
          <p:nvPr/>
        </p:nvSpPr>
        <p:spPr bwMode="auto">
          <a:xfrm>
            <a:off x="5003800" y="1924050"/>
            <a:ext cx="2520528" cy="355600"/>
          </a:xfrm>
          <a:prstGeom prst="rect">
            <a:avLst/>
          </a:prstGeom>
          <a:solidFill>
            <a:schemeClr val="bg1"/>
          </a:solidFill>
          <a:ln w="28575" algn="ctr">
            <a:solidFill>
              <a:srgbClr val="04AEDA"/>
            </a:solidFill>
            <a:prstDash val="sysDot"/>
            <a:miter lim="800000"/>
            <a:headEnd/>
            <a:tailEnd/>
          </a:ln>
        </p:spPr>
        <p:txBody>
          <a:bodyPr anchor="ctr"/>
          <a:lstStyle/>
          <a:p>
            <a:endParaRPr lang="zh-CN" altLang="en-US" sz="1200" b="1" dirty="0">
              <a:latin typeface="微软雅黑"/>
            </a:endParaRPr>
          </a:p>
          <a:p>
            <a:r>
              <a:rPr lang="zh-CN"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人如何知物所以然谓之理</a:t>
            </a:r>
          </a:p>
          <a:p>
            <a:endParaRPr lang="en-US" altLang="zh-CN" sz="1200" b="1" dirty="0">
              <a:latin typeface="微软雅黑"/>
            </a:endParaRPr>
          </a:p>
        </p:txBody>
      </p:sp>
      <p:sp>
        <p:nvSpPr>
          <p:cNvPr id="41009" name="Rectangle 72"/>
          <p:cNvSpPr>
            <a:spLocks noChangeArrowheads="1"/>
          </p:cNvSpPr>
          <p:nvPr/>
        </p:nvSpPr>
        <p:spPr bwMode="auto">
          <a:xfrm>
            <a:off x="3276600" y="2643188"/>
            <a:ext cx="431800" cy="1581150"/>
          </a:xfrm>
          <a:prstGeom prst="rect">
            <a:avLst/>
          </a:prstGeom>
          <a:noFill/>
          <a:ln w="9525">
            <a:noFill/>
            <a:miter lim="800000"/>
            <a:headEnd/>
            <a:tailEnd/>
          </a:ln>
        </p:spPr>
        <p:txBody>
          <a:bodyPr>
            <a:spAutoFit/>
          </a:bodyPr>
          <a:lstStyle/>
          <a:p>
            <a:r>
              <a:rPr lang="zh-CN" altLang="en-US" sz="1400" b="1">
                <a:solidFill>
                  <a:schemeClr val="bg1"/>
                </a:solidFill>
              </a:rPr>
              <a:t>理</a:t>
            </a:r>
          </a:p>
          <a:p>
            <a:r>
              <a:rPr lang="zh-CN" altLang="en-US" sz="1400" b="1">
                <a:solidFill>
                  <a:schemeClr val="bg1"/>
                </a:solidFill>
              </a:rPr>
              <a:t>学</a:t>
            </a:r>
          </a:p>
          <a:p>
            <a:r>
              <a:rPr lang="zh-CN" altLang="en-US" sz="1400" b="1">
                <a:solidFill>
                  <a:schemeClr val="bg1"/>
                </a:solidFill>
              </a:rPr>
              <a:t>的</a:t>
            </a:r>
          </a:p>
          <a:p>
            <a:r>
              <a:rPr lang="zh-CN" altLang="en-US" sz="1400" b="1">
                <a:solidFill>
                  <a:schemeClr val="bg1"/>
                </a:solidFill>
              </a:rPr>
              <a:t>主</a:t>
            </a:r>
          </a:p>
          <a:p>
            <a:r>
              <a:rPr lang="zh-CN" altLang="en-US" sz="1400" b="1">
                <a:solidFill>
                  <a:schemeClr val="bg1"/>
                </a:solidFill>
              </a:rPr>
              <a:t>要</a:t>
            </a:r>
          </a:p>
          <a:p>
            <a:r>
              <a:rPr lang="zh-CN" altLang="en-US" sz="1400" b="1">
                <a:solidFill>
                  <a:schemeClr val="bg1"/>
                </a:solidFill>
              </a:rPr>
              <a:t>观</a:t>
            </a:r>
          </a:p>
          <a:p>
            <a:r>
              <a:rPr lang="zh-CN" altLang="en-US" sz="1400" b="1">
                <a:solidFill>
                  <a:schemeClr val="bg1"/>
                </a:solidFill>
              </a:rPr>
              <a:t>点</a:t>
            </a:r>
          </a:p>
        </p:txBody>
      </p:sp>
      <p:sp>
        <p:nvSpPr>
          <p:cNvPr id="2" name="矩形 88"/>
          <p:cNvSpPr/>
          <p:nvPr/>
        </p:nvSpPr>
        <p:spPr>
          <a:xfrm>
            <a:off x="3348038" y="2500313"/>
            <a:ext cx="503237" cy="18716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defRPr/>
            </a:pPr>
            <a:endParaRPr lang="zh-CN" altLang="en-US" sz="1400" b="1" dirty="0">
              <a:solidFill>
                <a:schemeClr val="tx1"/>
              </a:solidFill>
              <a:latin typeface="Arial" charset="0"/>
            </a:endParaRPr>
          </a:p>
          <a:p>
            <a:pPr algn="ctr">
              <a:lnSpc>
                <a:spcPts val="2200"/>
              </a:lnSpc>
              <a:defRPr/>
            </a:pPr>
            <a:r>
              <a:rPr lang="zh-CN" altLang="en-US" sz="1600" b="1" dirty="0">
                <a:solidFill>
                  <a:schemeClr val="bg1"/>
                </a:solidFill>
                <a:latin typeface="微软雅黑" pitchFamily="34" charset="-122"/>
                <a:ea typeface="微软雅黑" pitchFamily="34" charset="-122"/>
              </a:rPr>
              <a:t>理</a:t>
            </a:r>
          </a:p>
          <a:p>
            <a:pPr algn="ctr">
              <a:lnSpc>
                <a:spcPts val="2200"/>
              </a:lnSpc>
              <a:defRPr/>
            </a:pPr>
            <a:r>
              <a:rPr lang="zh-CN" altLang="en-US" sz="1600" b="1" dirty="0">
                <a:solidFill>
                  <a:schemeClr val="bg1"/>
                </a:solidFill>
                <a:latin typeface="微软雅黑" pitchFamily="34" charset="-122"/>
                <a:ea typeface="微软雅黑" pitchFamily="34" charset="-122"/>
              </a:rPr>
              <a:t>学</a:t>
            </a:r>
          </a:p>
          <a:p>
            <a:pPr algn="ctr">
              <a:lnSpc>
                <a:spcPts val="2200"/>
              </a:lnSpc>
              <a:defRPr/>
            </a:pPr>
            <a:r>
              <a:rPr lang="zh-CN" altLang="en-US" sz="1600" b="1" dirty="0">
                <a:solidFill>
                  <a:schemeClr val="bg1"/>
                </a:solidFill>
                <a:latin typeface="微软雅黑" pitchFamily="34" charset="-122"/>
                <a:ea typeface="微软雅黑" pitchFamily="34" charset="-122"/>
              </a:rPr>
              <a:t>主</a:t>
            </a:r>
          </a:p>
          <a:p>
            <a:pPr algn="ctr">
              <a:lnSpc>
                <a:spcPts val="2200"/>
              </a:lnSpc>
              <a:defRPr/>
            </a:pPr>
            <a:r>
              <a:rPr lang="zh-CN" altLang="en-US" sz="1600" b="1" dirty="0">
                <a:solidFill>
                  <a:schemeClr val="bg1"/>
                </a:solidFill>
                <a:latin typeface="微软雅黑" pitchFamily="34" charset="-122"/>
                <a:ea typeface="微软雅黑" pitchFamily="34" charset="-122"/>
              </a:rPr>
              <a:t>要</a:t>
            </a:r>
          </a:p>
          <a:p>
            <a:pPr algn="ctr">
              <a:lnSpc>
                <a:spcPts val="2200"/>
              </a:lnSpc>
              <a:defRPr/>
            </a:pPr>
            <a:r>
              <a:rPr lang="zh-CN" altLang="en-US" sz="1600" b="1" dirty="0">
                <a:solidFill>
                  <a:schemeClr val="bg1"/>
                </a:solidFill>
                <a:latin typeface="微软雅黑" pitchFamily="34" charset="-122"/>
                <a:ea typeface="微软雅黑" pitchFamily="34" charset="-122"/>
              </a:rPr>
              <a:t>观</a:t>
            </a:r>
          </a:p>
          <a:p>
            <a:pPr algn="ctr">
              <a:lnSpc>
                <a:spcPts val="2200"/>
              </a:lnSpc>
              <a:defRPr/>
            </a:pPr>
            <a:r>
              <a:rPr lang="zh-CN" altLang="en-US" sz="1600" b="1" dirty="0">
                <a:solidFill>
                  <a:schemeClr val="bg1"/>
                </a:solidFill>
                <a:latin typeface="微软雅黑" pitchFamily="34" charset="-122"/>
                <a:ea typeface="微软雅黑" pitchFamily="34" charset="-122"/>
              </a:rPr>
              <a:t>点</a:t>
            </a:r>
          </a:p>
          <a:p>
            <a:pPr algn="ctr">
              <a:lnSpc>
                <a:spcPts val="2563"/>
              </a:lnSpc>
              <a:defRPr/>
            </a:pPr>
            <a:endParaRPr lang="zh-CN" altLang="en-US" sz="1400" b="1" dirty="0">
              <a:solidFill>
                <a:schemeClr val="tx1"/>
              </a:solidFill>
              <a:latin typeface="Arial" charset="0"/>
            </a:endParaRPr>
          </a:p>
        </p:txBody>
      </p:sp>
      <p:sp>
        <p:nvSpPr>
          <p:cNvPr id="41011" name="AutoShape 14"/>
          <p:cNvSpPr>
            <a:spLocks noChangeArrowheads="1"/>
          </p:cNvSpPr>
          <p:nvPr/>
        </p:nvSpPr>
        <p:spPr bwMode="gray">
          <a:xfrm>
            <a:off x="3851275" y="2500313"/>
            <a:ext cx="433388" cy="1871662"/>
          </a:xfrm>
          <a:prstGeom prst="rightArrow">
            <a:avLst>
              <a:gd name="adj1" fmla="val 67750"/>
              <a:gd name="adj2" fmla="val 66167"/>
            </a:avLst>
          </a:prstGeom>
          <a:solidFill>
            <a:schemeClr val="bg1"/>
          </a:solidFill>
          <a:ln w="9525">
            <a:solidFill>
              <a:srgbClr val="04AEDA"/>
            </a:solidFill>
            <a:miter lim="800000"/>
            <a:headEnd/>
            <a:tailEnd/>
          </a:ln>
        </p:spPr>
        <p:txBody>
          <a:bodyPr wrap="none" anchor="ctr"/>
          <a:lstStyle/>
          <a:p>
            <a:pPr algn="ctr"/>
            <a:r>
              <a:rPr lang="zh-CN" altLang="en-US" b="1">
                <a:latin typeface="微软雅黑"/>
              </a:rPr>
              <a:t>    </a:t>
            </a:r>
            <a:endParaRPr lang="zh-CN" altLang="en-US"/>
          </a:p>
        </p:txBody>
      </p:sp>
      <p:sp>
        <p:nvSpPr>
          <p:cNvPr id="41012" name="矩形 28"/>
          <p:cNvSpPr>
            <a:spLocks noChangeArrowheads="1"/>
          </p:cNvSpPr>
          <p:nvPr/>
        </p:nvSpPr>
        <p:spPr bwMode="auto">
          <a:xfrm>
            <a:off x="5580063" y="2500313"/>
            <a:ext cx="2808361" cy="427037"/>
          </a:xfrm>
          <a:prstGeom prst="rect">
            <a:avLst/>
          </a:prstGeom>
          <a:solidFill>
            <a:schemeClr val="bg1"/>
          </a:solidFill>
          <a:ln w="28575" algn="ctr">
            <a:solidFill>
              <a:srgbClr val="04AEDA"/>
            </a:solidFill>
            <a:prstDash val="sysDot"/>
            <a:miter lim="800000"/>
            <a:headEnd/>
            <a:tailEnd/>
          </a:ln>
        </p:spPr>
        <p:txBody>
          <a:bodyPr anchor="ctr"/>
          <a:lstStyle/>
          <a:p>
            <a:pPr>
              <a:buFont typeface="Wingdings" pitchFamily="2" charset="2"/>
              <a:buChar char="Ø"/>
            </a:pPr>
            <a:r>
              <a:rPr lang="zh-CN" altLang="en-US" sz="1400" b="1" dirty="0">
                <a:latin typeface="微软雅黑" pitchFamily="34" charset="-122"/>
                <a:ea typeface="微软雅黑" pitchFamily="34" charset="-122"/>
              </a:rPr>
              <a:t>先有君臣之理，后有君臣之事</a:t>
            </a:r>
          </a:p>
        </p:txBody>
      </p:sp>
      <p:sp>
        <p:nvSpPr>
          <p:cNvPr id="41013" name="矩形 28"/>
          <p:cNvSpPr>
            <a:spLocks noChangeArrowheads="1"/>
          </p:cNvSpPr>
          <p:nvPr/>
        </p:nvSpPr>
        <p:spPr bwMode="auto">
          <a:xfrm>
            <a:off x="5580063" y="3003550"/>
            <a:ext cx="2808361" cy="427038"/>
          </a:xfrm>
          <a:prstGeom prst="rect">
            <a:avLst/>
          </a:prstGeom>
          <a:solidFill>
            <a:schemeClr val="bg1"/>
          </a:solidFill>
          <a:ln w="28575" algn="ctr">
            <a:solidFill>
              <a:srgbClr val="04AEDA"/>
            </a:solidFill>
            <a:prstDash val="sysDot"/>
            <a:miter lim="800000"/>
            <a:headEnd/>
            <a:tailEnd/>
          </a:ln>
        </p:spPr>
        <p:txBody>
          <a:bodyPr anchor="ctr"/>
          <a:lstStyle/>
          <a:p>
            <a:pPr>
              <a:buFont typeface="Wingdings" pitchFamily="2" charset="2"/>
              <a:buChar char="Ø"/>
            </a:pPr>
            <a:r>
              <a:rPr lang="zh-CN" altLang="en-US" sz="1400" b="1" dirty="0">
                <a:latin typeface="微软雅黑" pitchFamily="34" charset="-122"/>
                <a:ea typeface="微软雅黑" pitchFamily="34" charset="-122"/>
              </a:rPr>
              <a:t>理通过气变成万物</a:t>
            </a:r>
          </a:p>
        </p:txBody>
      </p:sp>
      <p:sp>
        <p:nvSpPr>
          <p:cNvPr id="41014" name="矩形 28"/>
          <p:cNvSpPr>
            <a:spLocks noChangeArrowheads="1"/>
          </p:cNvSpPr>
          <p:nvPr/>
        </p:nvSpPr>
        <p:spPr bwMode="auto">
          <a:xfrm>
            <a:off x="5580063" y="3508375"/>
            <a:ext cx="2808361" cy="427038"/>
          </a:xfrm>
          <a:prstGeom prst="rect">
            <a:avLst/>
          </a:prstGeom>
          <a:solidFill>
            <a:schemeClr val="bg1"/>
          </a:solidFill>
          <a:ln w="28575" algn="ctr">
            <a:solidFill>
              <a:srgbClr val="04AEDA"/>
            </a:solidFill>
            <a:prstDash val="sysDot"/>
            <a:miter lim="800000"/>
            <a:headEnd/>
            <a:tailEnd/>
          </a:ln>
        </p:spPr>
        <p:txBody>
          <a:bodyPr anchor="ctr"/>
          <a:lstStyle/>
          <a:p>
            <a:pPr>
              <a:buFont typeface="Wingdings" pitchFamily="2" charset="2"/>
              <a:buChar char="Ø"/>
            </a:pPr>
            <a:r>
              <a:rPr lang="zh-CN" altLang="en-US" sz="1400" b="1" dirty="0">
                <a:latin typeface="微软雅黑" pitchFamily="34" charset="-122"/>
                <a:ea typeface="微软雅黑" pitchFamily="34" charset="-122"/>
              </a:rPr>
              <a:t>理和气结合成“性”</a:t>
            </a:r>
          </a:p>
        </p:txBody>
      </p:sp>
      <p:sp>
        <p:nvSpPr>
          <p:cNvPr id="41015" name="矩形 28"/>
          <p:cNvSpPr>
            <a:spLocks noChangeArrowheads="1"/>
          </p:cNvSpPr>
          <p:nvPr/>
        </p:nvSpPr>
        <p:spPr bwMode="auto">
          <a:xfrm>
            <a:off x="5580063" y="4011613"/>
            <a:ext cx="2808361" cy="427037"/>
          </a:xfrm>
          <a:prstGeom prst="rect">
            <a:avLst/>
          </a:prstGeom>
          <a:solidFill>
            <a:schemeClr val="bg1"/>
          </a:solidFill>
          <a:ln w="28575" algn="ctr">
            <a:solidFill>
              <a:srgbClr val="04AEDA"/>
            </a:solidFill>
            <a:prstDash val="sysDot"/>
            <a:miter lim="800000"/>
            <a:headEnd/>
            <a:tailEnd/>
          </a:ln>
        </p:spPr>
        <p:txBody>
          <a:bodyPr anchor="ctr"/>
          <a:lstStyle/>
          <a:p>
            <a:pPr>
              <a:buFont typeface="Wingdings" pitchFamily="2" charset="2"/>
              <a:buChar char="Ø"/>
            </a:pPr>
            <a:r>
              <a:rPr lang="zh-CN" altLang="en-US" sz="1400" b="1" dirty="0">
                <a:latin typeface="微软雅黑" pitchFamily="34" charset="-122"/>
                <a:ea typeface="微软雅黑" pitchFamily="34" charset="-122"/>
              </a:rPr>
              <a:t>由心、性、情、欲之间的关系，因此要“存天理，灭人欲”</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iamisis\Desktop\图片1.png"/>
          <p:cNvPicPr>
            <a:picLocks noChangeAspect="1" noChangeArrowheads="1"/>
          </p:cNvPicPr>
          <p:nvPr/>
        </p:nvPicPr>
        <p:blipFill>
          <a:blip r:embed="rId2" cstate="print"/>
          <a:srcRect/>
          <a:stretch>
            <a:fillRect/>
          </a:stretch>
        </p:blipFill>
        <p:spPr bwMode="auto">
          <a:xfrm>
            <a:off x="468313" y="2643188"/>
            <a:ext cx="2663825" cy="1608137"/>
          </a:xfrm>
          <a:prstGeom prst="rect">
            <a:avLst/>
          </a:prstGeom>
          <a:noFill/>
          <a:ln w="28575">
            <a:solidFill>
              <a:srgbClr val="04AEDA"/>
            </a:solidFill>
            <a:miter lim="800000"/>
            <a:headEnd/>
            <a:tailEnd/>
          </a:ln>
        </p:spPr>
      </p:pic>
      <p:sp>
        <p:nvSpPr>
          <p:cNvPr id="41986"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198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1989" name="矩形 38"/>
          <p:cNvSpPr>
            <a:spLocks noChangeArrowheads="1"/>
          </p:cNvSpPr>
          <p:nvPr/>
        </p:nvSpPr>
        <p:spPr bwMode="auto">
          <a:xfrm>
            <a:off x="250825" y="123825"/>
            <a:ext cx="4171335"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41990" name="内容占位符 2"/>
          <p:cNvSpPr>
            <a:spLocks noGrp="1"/>
          </p:cNvSpPr>
          <p:nvPr>
            <p:ph idx="4294967295"/>
          </p:nvPr>
        </p:nvSpPr>
        <p:spPr>
          <a:xfrm>
            <a:off x="250825" y="627063"/>
            <a:ext cx="3960813" cy="442912"/>
          </a:xfrm>
        </p:spPr>
        <p:txBody>
          <a:bodyPr/>
          <a:lstStyle/>
          <a:p>
            <a:pPr eaLnBrk="1" hangingPunct="1">
              <a:buFont typeface="Arial" charset="0"/>
              <a:buNone/>
            </a:pPr>
            <a:r>
              <a:rPr lang="zh-CN" altLang="en-US" sz="2000" b="1" dirty="0" smtClean="0">
                <a:latin typeface="微软雅黑" pitchFamily="34" charset="-122"/>
                <a:ea typeface="微软雅黑" pitchFamily="34" charset="-122"/>
              </a:rPr>
              <a:t>三、宋代佛教对中国文化的影响</a:t>
            </a:r>
          </a:p>
        </p:txBody>
      </p:sp>
      <p:sp>
        <p:nvSpPr>
          <p:cNvPr id="41991" name="矩形 40"/>
          <p:cNvSpPr>
            <a:spLocks noChangeArrowheads="1"/>
          </p:cNvSpPr>
          <p:nvPr/>
        </p:nvSpPr>
        <p:spPr bwMode="auto">
          <a:xfrm>
            <a:off x="2268538" y="3363913"/>
            <a:ext cx="539750" cy="304800"/>
          </a:xfrm>
          <a:prstGeom prst="rect">
            <a:avLst/>
          </a:prstGeom>
          <a:noFill/>
          <a:ln w="9525">
            <a:noFill/>
            <a:miter lim="800000"/>
            <a:headEnd/>
            <a:tailEnd/>
          </a:ln>
        </p:spPr>
        <p:txBody>
          <a:bodyPr wrap="none">
            <a:spAutoFit/>
          </a:bodyPr>
          <a:lstStyle/>
          <a:p>
            <a:r>
              <a:rPr lang="zh-CN" altLang="en-US" sz="1400" b="1" dirty="0">
                <a:latin typeface="微软雅黑" pitchFamily="34" charset="-122"/>
                <a:ea typeface="微软雅黑" pitchFamily="34" charset="-122"/>
              </a:rPr>
              <a:t>影响</a:t>
            </a:r>
          </a:p>
        </p:txBody>
      </p:sp>
      <p:sp>
        <p:nvSpPr>
          <p:cNvPr id="41992" name="矩形 41"/>
          <p:cNvSpPr>
            <a:spLocks noChangeArrowheads="1"/>
          </p:cNvSpPr>
          <p:nvPr/>
        </p:nvSpPr>
        <p:spPr bwMode="auto">
          <a:xfrm>
            <a:off x="1692275" y="2787650"/>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佛教</a:t>
            </a:r>
          </a:p>
        </p:txBody>
      </p:sp>
      <p:sp>
        <p:nvSpPr>
          <p:cNvPr id="41993" name="矩形 43"/>
          <p:cNvSpPr>
            <a:spLocks noChangeArrowheads="1"/>
          </p:cNvSpPr>
          <p:nvPr/>
        </p:nvSpPr>
        <p:spPr bwMode="auto">
          <a:xfrm>
            <a:off x="1187450" y="3363913"/>
            <a:ext cx="571500"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儒学</a:t>
            </a:r>
          </a:p>
        </p:txBody>
      </p:sp>
      <p:sp>
        <p:nvSpPr>
          <p:cNvPr id="41994" name="矩形 44"/>
          <p:cNvSpPr>
            <a:spLocks noChangeArrowheads="1"/>
          </p:cNvSpPr>
          <p:nvPr/>
        </p:nvSpPr>
        <p:spPr bwMode="auto">
          <a:xfrm>
            <a:off x="827088" y="3867150"/>
            <a:ext cx="4318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新</a:t>
            </a:r>
          </a:p>
        </p:txBody>
      </p:sp>
      <p:sp>
        <p:nvSpPr>
          <p:cNvPr id="41995" name="矩形 45"/>
          <p:cNvSpPr>
            <a:spLocks noChangeArrowheads="1"/>
          </p:cNvSpPr>
          <p:nvPr/>
        </p:nvSpPr>
        <p:spPr bwMode="auto">
          <a:xfrm>
            <a:off x="2268538" y="3867150"/>
            <a:ext cx="574675"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学</a:t>
            </a:r>
          </a:p>
        </p:txBody>
      </p:sp>
      <p:sp>
        <p:nvSpPr>
          <p:cNvPr id="41996" name="矩形 47"/>
          <p:cNvSpPr>
            <a:spLocks noChangeArrowheads="1"/>
          </p:cNvSpPr>
          <p:nvPr/>
        </p:nvSpPr>
        <p:spPr bwMode="auto">
          <a:xfrm>
            <a:off x="1547813" y="3867150"/>
            <a:ext cx="576262"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a:t>
            </a:r>
          </a:p>
        </p:txBody>
      </p:sp>
      <p:sp>
        <p:nvSpPr>
          <p:cNvPr id="49" name="矩形 48"/>
          <p:cNvSpPr/>
          <p:nvPr/>
        </p:nvSpPr>
        <p:spPr>
          <a:xfrm>
            <a:off x="7452320" y="267494"/>
            <a:ext cx="1285875" cy="763588"/>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b="1" dirty="0">
                <a:solidFill>
                  <a:schemeClr val="bg1"/>
                </a:solidFill>
                <a:latin typeface="微软雅黑" pitchFamily="34" charset="-122"/>
                <a:ea typeface="微软雅黑" pitchFamily="34" charset="-122"/>
                <a:cs typeface="隶书"/>
              </a:rPr>
              <a:t>佛教对理学的影响</a:t>
            </a:r>
          </a:p>
        </p:txBody>
      </p:sp>
      <p:sp>
        <p:nvSpPr>
          <p:cNvPr id="41998" name="Line 73"/>
          <p:cNvSpPr>
            <a:spLocks noChangeShapeType="1"/>
          </p:cNvSpPr>
          <p:nvPr/>
        </p:nvSpPr>
        <p:spPr bwMode="auto">
          <a:xfrm>
            <a:off x="395288" y="2571750"/>
            <a:ext cx="2808287" cy="0"/>
          </a:xfrm>
          <a:prstGeom prst="line">
            <a:avLst/>
          </a:prstGeom>
          <a:noFill/>
          <a:ln w="9525">
            <a:solidFill>
              <a:srgbClr val="04AEDA"/>
            </a:solidFill>
            <a:round/>
            <a:headEnd/>
            <a:tailEnd/>
          </a:ln>
        </p:spPr>
        <p:txBody>
          <a:bodyPr/>
          <a:lstStyle/>
          <a:p>
            <a:endParaRPr lang="zh-CN" altLang="en-US"/>
          </a:p>
        </p:txBody>
      </p:sp>
      <p:sp>
        <p:nvSpPr>
          <p:cNvPr id="41999" name="Line 75"/>
          <p:cNvSpPr>
            <a:spLocks noChangeShapeType="1"/>
          </p:cNvSpPr>
          <p:nvPr/>
        </p:nvSpPr>
        <p:spPr bwMode="auto">
          <a:xfrm>
            <a:off x="395288" y="4300538"/>
            <a:ext cx="2808287" cy="0"/>
          </a:xfrm>
          <a:prstGeom prst="line">
            <a:avLst/>
          </a:prstGeom>
          <a:noFill/>
          <a:ln w="9525">
            <a:solidFill>
              <a:srgbClr val="04AEDA"/>
            </a:solidFill>
            <a:round/>
            <a:headEnd/>
            <a:tailEnd/>
          </a:ln>
        </p:spPr>
        <p:txBody>
          <a:bodyPr/>
          <a:lstStyle/>
          <a:p>
            <a:endParaRPr lang="zh-CN" altLang="en-US"/>
          </a:p>
        </p:txBody>
      </p:sp>
      <p:sp>
        <p:nvSpPr>
          <p:cNvPr id="42000" name="Line 76"/>
          <p:cNvSpPr>
            <a:spLocks noChangeShapeType="1"/>
          </p:cNvSpPr>
          <p:nvPr/>
        </p:nvSpPr>
        <p:spPr bwMode="auto">
          <a:xfrm>
            <a:off x="3203575" y="2571750"/>
            <a:ext cx="0" cy="1728788"/>
          </a:xfrm>
          <a:prstGeom prst="line">
            <a:avLst/>
          </a:prstGeom>
          <a:noFill/>
          <a:ln w="9525">
            <a:solidFill>
              <a:srgbClr val="04AEDA"/>
            </a:solidFill>
            <a:round/>
            <a:headEnd/>
            <a:tailEnd/>
          </a:ln>
        </p:spPr>
        <p:txBody>
          <a:bodyPr/>
          <a:lstStyle/>
          <a:p>
            <a:endParaRPr lang="zh-CN" altLang="en-US"/>
          </a:p>
        </p:txBody>
      </p:sp>
      <p:sp>
        <p:nvSpPr>
          <p:cNvPr id="42001" name="Line 77"/>
          <p:cNvSpPr>
            <a:spLocks noChangeShapeType="1"/>
          </p:cNvSpPr>
          <p:nvPr/>
        </p:nvSpPr>
        <p:spPr bwMode="auto">
          <a:xfrm>
            <a:off x="395288" y="2571750"/>
            <a:ext cx="0" cy="1728788"/>
          </a:xfrm>
          <a:prstGeom prst="line">
            <a:avLst/>
          </a:prstGeom>
          <a:noFill/>
          <a:ln w="9525">
            <a:solidFill>
              <a:srgbClr val="04AEDA"/>
            </a:solidFill>
            <a:round/>
            <a:headEnd/>
            <a:tailEnd/>
          </a:ln>
        </p:spPr>
        <p:txBody>
          <a:bodyPr/>
          <a:lstStyle/>
          <a:p>
            <a:endParaRPr lang="zh-CN" altLang="en-US"/>
          </a:p>
        </p:txBody>
      </p:sp>
      <p:sp>
        <p:nvSpPr>
          <p:cNvPr id="42002" name="Line 79"/>
          <p:cNvSpPr>
            <a:spLocks noChangeShapeType="1"/>
          </p:cNvSpPr>
          <p:nvPr/>
        </p:nvSpPr>
        <p:spPr bwMode="auto">
          <a:xfrm>
            <a:off x="323850" y="2500313"/>
            <a:ext cx="2952750" cy="0"/>
          </a:xfrm>
          <a:prstGeom prst="line">
            <a:avLst/>
          </a:prstGeom>
          <a:noFill/>
          <a:ln w="9525">
            <a:solidFill>
              <a:srgbClr val="04AEDA"/>
            </a:solidFill>
            <a:round/>
            <a:headEnd/>
            <a:tailEnd/>
          </a:ln>
        </p:spPr>
        <p:txBody>
          <a:bodyPr/>
          <a:lstStyle/>
          <a:p>
            <a:endParaRPr lang="zh-CN" altLang="en-US"/>
          </a:p>
        </p:txBody>
      </p:sp>
      <p:sp>
        <p:nvSpPr>
          <p:cNvPr id="42003" name="Line 80"/>
          <p:cNvSpPr>
            <a:spLocks noChangeShapeType="1"/>
          </p:cNvSpPr>
          <p:nvPr/>
        </p:nvSpPr>
        <p:spPr bwMode="auto">
          <a:xfrm>
            <a:off x="323850" y="4371975"/>
            <a:ext cx="2952750" cy="0"/>
          </a:xfrm>
          <a:prstGeom prst="line">
            <a:avLst/>
          </a:prstGeom>
          <a:noFill/>
          <a:ln w="9525">
            <a:solidFill>
              <a:srgbClr val="04AEDA"/>
            </a:solidFill>
            <a:round/>
            <a:headEnd/>
            <a:tailEnd/>
          </a:ln>
        </p:spPr>
        <p:txBody>
          <a:bodyPr/>
          <a:lstStyle/>
          <a:p>
            <a:endParaRPr lang="zh-CN" altLang="en-US"/>
          </a:p>
        </p:txBody>
      </p:sp>
      <p:sp>
        <p:nvSpPr>
          <p:cNvPr id="42004" name="Line 81"/>
          <p:cNvSpPr>
            <a:spLocks noChangeShapeType="1"/>
          </p:cNvSpPr>
          <p:nvPr/>
        </p:nvSpPr>
        <p:spPr bwMode="auto">
          <a:xfrm>
            <a:off x="323850" y="2500313"/>
            <a:ext cx="0" cy="1871662"/>
          </a:xfrm>
          <a:prstGeom prst="line">
            <a:avLst/>
          </a:prstGeom>
          <a:noFill/>
          <a:ln w="9525">
            <a:solidFill>
              <a:srgbClr val="04AEDA"/>
            </a:solidFill>
            <a:round/>
            <a:headEnd/>
            <a:tailEnd/>
          </a:ln>
        </p:spPr>
        <p:txBody>
          <a:bodyPr/>
          <a:lstStyle/>
          <a:p>
            <a:endParaRPr lang="zh-CN" altLang="en-US"/>
          </a:p>
        </p:txBody>
      </p:sp>
      <p:sp>
        <p:nvSpPr>
          <p:cNvPr id="42005" name="Line 82"/>
          <p:cNvSpPr>
            <a:spLocks noChangeShapeType="1"/>
          </p:cNvSpPr>
          <p:nvPr/>
        </p:nvSpPr>
        <p:spPr bwMode="auto">
          <a:xfrm>
            <a:off x="3276600" y="2500313"/>
            <a:ext cx="0" cy="1871662"/>
          </a:xfrm>
          <a:prstGeom prst="line">
            <a:avLst/>
          </a:prstGeom>
          <a:noFill/>
          <a:ln w="9525">
            <a:solidFill>
              <a:srgbClr val="04AEDA"/>
            </a:solidFill>
            <a:round/>
            <a:headEnd/>
            <a:tailEnd/>
          </a:ln>
        </p:spPr>
        <p:txBody>
          <a:bodyPr/>
          <a:lstStyle/>
          <a:p>
            <a:endParaRPr lang="zh-CN" altLang="en-US"/>
          </a:p>
        </p:txBody>
      </p:sp>
      <p:sp>
        <p:nvSpPr>
          <p:cNvPr id="42006" name="Rectangle 36"/>
          <p:cNvSpPr>
            <a:spLocks noChangeArrowheads="1"/>
          </p:cNvSpPr>
          <p:nvPr/>
        </p:nvSpPr>
        <p:spPr bwMode="auto">
          <a:xfrm>
            <a:off x="4356100" y="411163"/>
            <a:ext cx="2881313" cy="284162"/>
          </a:xfrm>
          <a:prstGeom prst="rect">
            <a:avLst/>
          </a:prstGeom>
          <a:noFill/>
          <a:ln w="9525">
            <a:solidFill>
              <a:schemeClr val="bg1"/>
            </a:solidFill>
            <a:miter lim="800000"/>
            <a:headEnd/>
            <a:tailEnd/>
          </a:ln>
        </p:spPr>
        <p:txBody>
          <a:bodyPr>
            <a:spAutoFit/>
          </a:bodyPr>
          <a:lstStyle/>
          <a:p>
            <a:endParaRPr lang="zh-CN" altLang="en-US" sz="1200" b="1">
              <a:latin typeface="微软雅黑"/>
            </a:endParaRPr>
          </a:p>
        </p:txBody>
      </p:sp>
      <p:sp>
        <p:nvSpPr>
          <p:cNvPr id="47" name="矩形 46"/>
          <p:cNvSpPr/>
          <p:nvPr/>
        </p:nvSpPr>
        <p:spPr>
          <a:xfrm>
            <a:off x="3276600" y="2716213"/>
            <a:ext cx="5327650" cy="792162"/>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1" name="矩形 50"/>
          <p:cNvSpPr/>
          <p:nvPr/>
        </p:nvSpPr>
        <p:spPr>
          <a:xfrm>
            <a:off x="3276600" y="1851025"/>
            <a:ext cx="5327650" cy="86518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2009" name="矩形 51"/>
          <p:cNvSpPr>
            <a:spLocks noChangeArrowheads="1"/>
          </p:cNvSpPr>
          <p:nvPr/>
        </p:nvSpPr>
        <p:spPr bwMode="auto">
          <a:xfrm>
            <a:off x="4356100" y="4011613"/>
            <a:ext cx="1079500" cy="304800"/>
          </a:xfrm>
          <a:prstGeom prst="rect">
            <a:avLst/>
          </a:prstGeom>
          <a:noFill/>
          <a:ln w="9525">
            <a:noFill/>
            <a:miter lim="800000"/>
            <a:headEnd/>
            <a:tailEnd/>
          </a:ln>
        </p:spPr>
        <p:txBody>
          <a:bodyPr>
            <a:spAutoFit/>
          </a:bodyPr>
          <a:lstStyle/>
          <a:p>
            <a:pPr algn="ctr"/>
            <a:r>
              <a:rPr lang="zh-CN" altLang="en-US" sz="1400" b="1">
                <a:latin typeface="微软雅黑"/>
              </a:rPr>
              <a:t> </a:t>
            </a:r>
            <a:endParaRPr lang="zh-CN" altLang="en-US" sz="1600" b="1">
              <a:latin typeface="微软雅黑"/>
            </a:endParaRPr>
          </a:p>
        </p:txBody>
      </p:sp>
      <p:sp>
        <p:nvSpPr>
          <p:cNvPr id="2" name="矩形 50"/>
          <p:cNvSpPr/>
          <p:nvPr/>
        </p:nvSpPr>
        <p:spPr>
          <a:xfrm>
            <a:off x="3276600" y="1276350"/>
            <a:ext cx="5319713" cy="58737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2011" name="Line 33"/>
          <p:cNvSpPr>
            <a:spLocks noChangeShapeType="1"/>
          </p:cNvSpPr>
          <p:nvPr/>
        </p:nvSpPr>
        <p:spPr bwMode="auto">
          <a:xfrm>
            <a:off x="4211638" y="1276350"/>
            <a:ext cx="0" cy="3024188"/>
          </a:xfrm>
          <a:prstGeom prst="line">
            <a:avLst/>
          </a:prstGeom>
          <a:noFill/>
          <a:ln w="38100">
            <a:solidFill>
              <a:srgbClr val="04AEDA"/>
            </a:solidFill>
            <a:round/>
            <a:headEnd/>
            <a:tailEnd/>
          </a:ln>
        </p:spPr>
        <p:txBody>
          <a:bodyPr/>
          <a:lstStyle/>
          <a:p>
            <a:endParaRPr lang="zh-CN" altLang="en-US"/>
          </a:p>
        </p:txBody>
      </p:sp>
      <p:sp>
        <p:nvSpPr>
          <p:cNvPr id="42012" name="Line 38"/>
          <p:cNvSpPr>
            <a:spLocks noChangeShapeType="1"/>
          </p:cNvSpPr>
          <p:nvPr/>
        </p:nvSpPr>
        <p:spPr bwMode="auto">
          <a:xfrm>
            <a:off x="6443663" y="1276350"/>
            <a:ext cx="0" cy="3024188"/>
          </a:xfrm>
          <a:prstGeom prst="line">
            <a:avLst/>
          </a:prstGeom>
          <a:noFill/>
          <a:ln w="38100">
            <a:solidFill>
              <a:srgbClr val="04AEDA"/>
            </a:solidFill>
            <a:round/>
            <a:headEnd/>
            <a:tailEnd/>
          </a:ln>
        </p:spPr>
        <p:txBody>
          <a:bodyPr/>
          <a:lstStyle/>
          <a:p>
            <a:endParaRPr lang="zh-CN" altLang="en-US"/>
          </a:p>
        </p:txBody>
      </p:sp>
      <p:sp>
        <p:nvSpPr>
          <p:cNvPr id="3" name="矩形 46"/>
          <p:cNvSpPr/>
          <p:nvPr/>
        </p:nvSpPr>
        <p:spPr>
          <a:xfrm>
            <a:off x="3276600" y="3508375"/>
            <a:ext cx="5327650" cy="7921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2014" name="Rectangle 102"/>
          <p:cNvSpPr>
            <a:spLocks noChangeArrowheads="1"/>
          </p:cNvSpPr>
          <p:nvPr/>
        </p:nvSpPr>
        <p:spPr bwMode="auto">
          <a:xfrm>
            <a:off x="3276600" y="1347788"/>
            <a:ext cx="935038" cy="425758"/>
          </a:xfrm>
          <a:prstGeom prst="rect">
            <a:avLst/>
          </a:prstGeom>
          <a:noFill/>
          <a:ln w="9525">
            <a:noFill/>
            <a:miter lim="800000"/>
            <a:headEnd/>
            <a:tailEnd/>
          </a:ln>
        </p:spPr>
        <p:txBody>
          <a:bodyPr>
            <a:spAutoFit/>
          </a:bodyPr>
          <a:lstStyle/>
          <a:p>
            <a:pPr algn="ctr">
              <a:lnSpc>
                <a:spcPts val="2563"/>
              </a:lnSpc>
            </a:pPr>
            <a:r>
              <a:rPr lang="zh-CN" altLang="en-US" b="1" dirty="0">
                <a:latin typeface="微软雅黑" pitchFamily="34" charset="-122"/>
                <a:ea typeface="微软雅黑" pitchFamily="34" charset="-122"/>
              </a:rPr>
              <a:t>方面</a:t>
            </a:r>
          </a:p>
        </p:txBody>
      </p:sp>
      <p:sp>
        <p:nvSpPr>
          <p:cNvPr id="42015" name="Rectangle 103"/>
          <p:cNvSpPr>
            <a:spLocks noChangeArrowheads="1"/>
          </p:cNvSpPr>
          <p:nvPr/>
        </p:nvSpPr>
        <p:spPr bwMode="auto">
          <a:xfrm>
            <a:off x="4284663" y="1347788"/>
            <a:ext cx="2016125" cy="366712"/>
          </a:xfrm>
          <a:prstGeom prst="rect">
            <a:avLst/>
          </a:prstGeom>
          <a:noFill/>
          <a:ln w="9525">
            <a:noFill/>
            <a:miter lim="800000"/>
            <a:headEnd/>
            <a:tailEnd/>
          </a:ln>
        </p:spPr>
        <p:txBody>
          <a:bodyPr>
            <a:spAutoFit/>
          </a:bodyPr>
          <a:lstStyle/>
          <a:p>
            <a:pPr algn="ctr"/>
            <a:r>
              <a:rPr lang="zh-CN" altLang="en-US" b="1" dirty="0">
                <a:latin typeface="微软雅黑" pitchFamily="34" charset="-122"/>
                <a:ea typeface="微软雅黑" pitchFamily="34" charset="-122"/>
              </a:rPr>
              <a:t>理学观点</a:t>
            </a:r>
          </a:p>
        </p:txBody>
      </p:sp>
      <p:sp>
        <p:nvSpPr>
          <p:cNvPr id="42016" name="Rectangle 104"/>
          <p:cNvSpPr>
            <a:spLocks noChangeArrowheads="1"/>
          </p:cNvSpPr>
          <p:nvPr/>
        </p:nvSpPr>
        <p:spPr bwMode="auto">
          <a:xfrm>
            <a:off x="6516688" y="1347788"/>
            <a:ext cx="2016125" cy="366712"/>
          </a:xfrm>
          <a:prstGeom prst="rect">
            <a:avLst/>
          </a:prstGeom>
          <a:noFill/>
          <a:ln w="9525">
            <a:noFill/>
            <a:miter lim="800000"/>
            <a:headEnd/>
            <a:tailEnd/>
          </a:ln>
        </p:spPr>
        <p:txBody>
          <a:bodyPr>
            <a:spAutoFit/>
          </a:bodyPr>
          <a:lstStyle/>
          <a:p>
            <a:pPr algn="ctr"/>
            <a:r>
              <a:rPr lang="zh-CN" altLang="en-US" b="1" dirty="0">
                <a:latin typeface="微软雅黑" pitchFamily="34" charset="-122"/>
                <a:ea typeface="微软雅黑" pitchFamily="34" charset="-122"/>
              </a:rPr>
              <a:t>受佛教影响</a:t>
            </a:r>
          </a:p>
        </p:txBody>
      </p:sp>
      <p:sp>
        <p:nvSpPr>
          <p:cNvPr id="42017" name="Rectangle 105"/>
          <p:cNvSpPr>
            <a:spLocks noChangeArrowheads="1"/>
          </p:cNvSpPr>
          <p:nvPr/>
        </p:nvSpPr>
        <p:spPr bwMode="auto">
          <a:xfrm>
            <a:off x="3348038" y="2139950"/>
            <a:ext cx="798512" cy="336550"/>
          </a:xfrm>
          <a:prstGeom prst="rect">
            <a:avLst/>
          </a:prstGeom>
          <a:noFill/>
          <a:ln w="9525">
            <a:noFill/>
            <a:miter lim="800000"/>
            <a:headEnd/>
            <a:tailEnd/>
          </a:ln>
        </p:spPr>
        <p:txBody>
          <a:bodyPr wrap="none">
            <a:spAutoFit/>
          </a:bodyPr>
          <a:lstStyle/>
          <a:p>
            <a:r>
              <a:rPr lang="zh-CN" altLang="en-US" sz="1600" b="1" dirty="0">
                <a:solidFill>
                  <a:srgbClr val="04AEDA"/>
                </a:solidFill>
                <a:latin typeface="微软雅黑" pitchFamily="34" charset="-122"/>
                <a:ea typeface="微软雅黑" pitchFamily="34" charset="-122"/>
              </a:rPr>
              <a:t>本体论</a:t>
            </a:r>
          </a:p>
        </p:txBody>
      </p:sp>
      <p:sp>
        <p:nvSpPr>
          <p:cNvPr id="42018" name="Rectangle 106"/>
          <p:cNvSpPr>
            <a:spLocks noChangeArrowheads="1"/>
          </p:cNvSpPr>
          <p:nvPr/>
        </p:nvSpPr>
        <p:spPr bwMode="auto">
          <a:xfrm>
            <a:off x="4211638" y="1851025"/>
            <a:ext cx="2232025" cy="825500"/>
          </a:xfrm>
          <a:prstGeom prst="rect">
            <a:avLst/>
          </a:prstGeom>
          <a:noFill/>
          <a:ln w="9525">
            <a:noFill/>
            <a:miter lim="800000"/>
            <a:headEnd/>
            <a:tailEnd/>
          </a:ln>
        </p:spPr>
        <p:txBody>
          <a:bodyPr>
            <a:spAutoFit/>
          </a:bodyPr>
          <a:lstStyle/>
          <a:p>
            <a:r>
              <a:rPr lang="zh-CN" altLang="en-US" sz="1600" b="1" dirty="0">
                <a:solidFill>
                  <a:srgbClr val="04AEDA"/>
                </a:solidFill>
                <a:latin typeface="微软雅黑" pitchFamily="34" charset="-122"/>
                <a:ea typeface="微软雅黑" pitchFamily="34" charset="-122"/>
              </a:rPr>
              <a:t>提出一系列本体意义的范畴，自觉为儒家道德伦理寻求形而上的根据</a:t>
            </a:r>
          </a:p>
        </p:txBody>
      </p:sp>
      <p:sp>
        <p:nvSpPr>
          <p:cNvPr id="42019" name="Rectangle 107"/>
          <p:cNvSpPr>
            <a:spLocks noChangeArrowheads="1"/>
          </p:cNvSpPr>
          <p:nvPr/>
        </p:nvSpPr>
        <p:spPr bwMode="auto">
          <a:xfrm>
            <a:off x="6443663" y="1924050"/>
            <a:ext cx="2160587" cy="679450"/>
          </a:xfrm>
          <a:prstGeom prst="rect">
            <a:avLst/>
          </a:prstGeom>
          <a:noFill/>
          <a:ln w="9525">
            <a:noFill/>
            <a:miter lim="800000"/>
            <a:headEnd/>
            <a:tailEnd/>
          </a:ln>
        </p:spPr>
        <p:txBody>
          <a:bodyPr>
            <a:spAutoFit/>
          </a:bodyPr>
          <a:lstStyle/>
          <a:p>
            <a:pPr>
              <a:lnSpc>
                <a:spcPct val="120000"/>
              </a:lnSpc>
            </a:pPr>
            <a:r>
              <a:rPr lang="zh-CN" altLang="en-US" sz="1600" b="1" dirty="0">
                <a:solidFill>
                  <a:srgbClr val="04AEDA"/>
                </a:solidFill>
                <a:latin typeface="微软雅黑" pitchFamily="34" charset="-122"/>
                <a:ea typeface="微软雅黑" pitchFamily="34" charset="-122"/>
              </a:rPr>
              <a:t>受佛教本体论思维模式的影响</a:t>
            </a:r>
          </a:p>
        </p:txBody>
      </p:sp>
      <p:sp>
        <p:nvSpPr>
          <p:cNvPr id="42020" name="Rectangle 108"/>
          <p:cNvSpPr>
            <a:spLocks noChangeArrowheads="1"/>
          </p:cNvSpPr>
          <p:nvPr/>
        </p:nvSpPr>
        <p:spPr bwMode="auto">
          <a:xfrm>
            <a:off x="3348038" y="2886075"/>
            <a:ext cx="798512" cy="336550"/>
          </a:xfrm>
          <a:prstGeom prst="rect">
            <a:avLst/>
          </a:prstGeom>
          <a:noFill/>
          <a:ln w="9525">
            <a:noFill/>
            <a:miter lim="800000"/>
            <a:headEnd/>
            <a:tailEnd/>
          </a:ln>
        </p:spPr>
        <p:txBody>
          <a:bodyPr wrap="none">
            <a:spAutoFit/>
          </a:bodyPr>
          <a:lstStyle/>
          <a:p>
            <a:r>
              <a:rPr lang="zh-CN" altLang="en-US" sz="1600" b="1" dirty="0">
                <a:solidFill>
                  <a:srgbClr val="04AEDA"/>
                </a:solidFill>
                <a:latin typeface="微软雅黑" pitchFamily="34" charset="-122"/>
                <a:ea typeface="微软雅黑" pitchFamily="34" charset="-122"/>
              </a:rPr>
              <a:t>认识论</a:t>
            </a:r>
          </a:p>
        </p:txBody>
      </p:sp>
      <p:sp>
        <p:nvSpPr>
          <p:cNvPr id="42021" name="Rectangle 109"/>
          <p:cNvSpPr>
            <a:spLocks noChangeArrowheads="1"/>
          </p:cNvSpPr>
          <p:nvPr/>
        </p:nvSpPr>
        <p:spPr bwMode="auto">
          <a:xfrm>
            <a:off x="4211638" y="2716213"/>
            <a:ext cx="2232025" cy="679450"/>
          </a:xfrm>
          <a:prstGeom prst="rect">
            <a:avLst/>
          </a:prstGeom>
          <a:noFill/>
          <a:ln w="9525">
            <a:noFill/>
            <a:miter lim="800000"/>
            <a:headEnd/>
            <a:tailEnd/>
          </a:ln>
        </p:spPr>
        <p:txBody>
          <a:bodyPr>
            <a:spAutoFit/>
          </a:bodyPr>
          <a:lstStyle/>
          <a:p>
            <a:pPr>
              <a:lnSpc>
                <a:spcPct val="120000"/>
              </a:lnSpc>
            </a:pPr>
            <a:r>
              <a:rPr lang="zh-CN" altLang="en-US" sz="1600" b="1" dirty="0">
                <a:solidFill>
                  <a:srgbClr val="04AEDA"/>
                </a:solidFill>
                <a:latin typeface="微软雅黑" pitchFamily="34" charset="-122"/>
                <a:ea typeface="微软雅黑" pitchFamily="34" charset="-122"/>
              </a:rPr>
              <a:t>提出“格物致知”的认识论和道德修养方法</a:t>
            </a:r>
          </a:p>
        </p:txBody>
      </p:sp>
      <p:sp>
        <p:nvSpPr>
          <p:cNvPr id="42022" name="Rectangle 110"/>
          <p:cNvSpPr>
            <a:spLocks noChangeArrowheads="1"/>
          </p:cNvSpPr>
          <p:nvPr/>
        </p:nvSpPr>
        <p:spPr bwMode="auto">
          <a:xfrm>
            <a:off x="6443663" y="2716213"/>
            <a:ext cx="2160587" cy="679450"/>
          </a:xfrm>
          <a:prstGeom prst="rect">
            <a:avLst/>
          </a:prstGeom>
          <a:noFill/>
          <a:ln w="9525">
            <a:noFill/>
            <a:miter lim="800000"/>
            <a:headEnd/>
            <a:tailEnd/>
          </a:ln>
        </p:spPr>
        <p:txBody>
          <a:bodyPr>
            <a:spAutoFit/>
          </a:bodyPr>
          <a:lstStyle/>
          <a:p>
            <a:pPr>
              <a:lnSpc>
                <a:spcPct val="120000"/>
              </a:lnSpc>
            </a:pPr>
            <a:r>
              <a:rPr lang="zh-CN" altLang="en-US" sz="1600" b="1" dirty="0">
                <a:solidFill>
                  <a:srgbClr val="04AEDA"/>
                </a:solidFill>
                <a:latin typeface="微软雅黑" pitchFamily="34" charset="-122"/>
                <a:ea typeface="微软雅黑" pitchFamily="34" charset="-122"/>
              </a:rPr>
              <a:t>受禅宗心佛不二观点和佛教体道方法影响</a:t>
            </a:r>
          </a:p>
        </p:txBody>
      </p:sp>
      <p:sp>
        <p:nvSpPr>
          <p:cNvPr id="42023" name="Rectangle 111"/>
          <p:cNvSpPr>
            <a:spLocks noChangeArrowheads="1"/>
          </p:cNvSpPr>
          <p:nvPr/>
        </p:nvSpPr>
        <p:spPr bwMode="auto">
          <a:xfrm>
            <a:off x="3348038" y="3651250"/>
            <a:ext cx="798512" cy="336550"/>
          </a:xfrm>
          <a:prstGeom prst="rect">
            <a:avLst/>
          </a:prstGeom>
          <a:noFill/>
          <a:ln w="9525">
            <a:noFill/>
            <a:miter lim="800000"/>
            <a:headEnd/>
            <a:tailEnd/>
          </a:ln>
        </p:spPr>
        <p:txBody>
          <a:bodyPr wrap="none">
            <a:spAutoFit/>
          </a:bodyPr>
          <a:lstStyle/>
          <a:p>
            <a:r>
              <a:rPr lang="zh-CN" altLang="en-US" sz="1600" b="1" dirty="0">
                <a:solidFill>
                  <a:srgbClr val="04AEDA"/>
                </a:solidFill>
                <a:latin typeface="微软雅黑" pitchFamily="34" charset="-122"/>
                <a:ea typeface="微软雅黑" pitchFamily="34" charset="-122"/>
              </a:rPr>
              <a:t>人性论</a:t>
            </a:r>
          </a:p>
        </p:txBody>
      </p:sp>
      <p:sp>
        <p:nvSpPr>
          <p:cNvPr id="42024" name="Rectangle 112"/>
          <p:cNvSpPr>
            <a:spLocks noChangeArrowheads="1"/>
          </p:cNvSpPr>
          <p:nvPr/>
        </p:nvSpPr>
        <p:spPr bwMode="auto">
          <a:xfrm>
            <a:off x="4211638" y="3508375"/>
            <a:ext cx="2232025" cy="679450"/>
          </a:xfrm>
          <a:prstGeom prst="rect">
            <a:avLst/>
          </a:prstGeom>
          <a:noFill/>
          <a:ln w="9525">
            <a:noFill/>
            <a:miter lim="800000"/>
            <a:headEnd/>
            <a:tailEnd/>
          </a:ln>
        </p:spPr>
        <p:txBody>
          <a:bodyPr>
            <a:spAutoFit/>
          </a:bodyPr>
          <a:lstStyle/>
          <a:p>
            <a:pPr>
              <a:lnSpc>
                <a:spcPct val="120000"/>
              </a:lnSpc>
            </a:pPr>
            <a:r>
              <a:rPr lang="zh-CN" altLang="en-US" sz="1600" b="1" dirty="0">
                <a:solidFill>
                  <a:srgbClr val="04AEDA"/>
                </a:solidFill>
                <a:latin typeface="微软雅黑" pitchFamily="34" charset="-122"/>
                <a:ea typeface="微软雅黑" pitchFamily="34" charset="-122"/>
              </a:rPr>
              <a:t>提出“存天理，去人欲”的人性观</a:t>
            </a:r>
          </a:p>
        </p:txBody>
      </p:sp>
      <p:sp>
        <p:nvSpPr>
          <p:cNvPr id="42025" name="Rectangle 113"/>
          <p:cNvSpPr>
            <a:spLocks noChangeArrowheads="1"/>
          </p:cNvSpPr>
          <p:nvPr/>
        </p:nvSpPr>
        <p:spPr bwMode="auto">
          <a:xfrm>
            <a:off x="6443663" y="3508375"/>
            <a:ext cx="2449512" cy="679450"/>
          </a:xfrm>
          <a:prstGeom prst="rect">
            <a:avLst/>
          </a:prstGeom>
          <a:noFill/>
          <a:ln w="9525">
            <a:noFill/>
            <a:miter lim="800000"/>
            <a:headEnd/>
            <a:tailEnd/>
          </a:ln>
        </p:spPr>
        <p:txBody>
          <a:bodyPr>
            <a:spAutoFit/>
          </a:bodyPr>
          <a:lstStyle/>
          <a:p>
            <a:pPr>
              <a:lnSpc>
                <a:spcPct val="120000"/>
              </a:lnSpc>
            </a:pPr>
            <a:r>
              <a:rPr lang="zh-CN" altLang="en-US" sz="1600" b="1" dirty="0">
                <a:solidFill>
                  <a:srgbClr val="04AEDA"/>
                </a:solidFill>
                <a:latin typeface="微软雅黑" pitchFamily="34" charset="-122"/>
                <a:ea typeface="微软雅黑" pitchFamily="34" charset="-122"/>
              </a:rPr>
              <a:t>受佛教“妄念浮云盖覆，自性不能明” 思想影响</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3010"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301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3013" name="TextBox 5"/>
          <p:cNvSpPr txBox="1">
            <a:spLocks noChangeArrowheads="1"/>
          </p:cNvSpPr>
          <p:nvPr/>
        </p:nvSpPr>
        <p:spPr bwMode="auto">
          <a:xfrm>
            <a:off x="251520" y="123478"/>
            <a:ext cx="4320480"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43014" name="矩形 42"/>
          <p:cNvSpPr>
            <a:spLocks noChangeArrowheads="1"/>
          </p:cNvSpPr>
          <p:nvPr/>
        </p:nvSpPr>
        <p:spPr bwMode="auto">
          <a:xfrm>
            <a:off x="0" y="627534"/>
            <a:ext cx="3416320" cy="36933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3015"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3016" name="AutoShape 24"/>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a:endParaRPr>
          </a:p>
        </p:txBody>
      </p:sp>
      <p:grpSp>
        <p:nvGrpSpPr>
          <p:cNvPr id="43017" name="Group 9"/>
          <p:cNvGrpSpPr>
            <a:grpSpLocks/>
          </p:cNvGrpSpPr>
          <p:nvPr/>
        </p:nvGrpSpPr>
        <p:grpSpPr bwMode="auto">
          <a:xfrm>
            <a:off x="3563888" y="699542"/>
            <a:ext cx="5329237" cy="792162"/>
            <a:chOff x="1296" y="1824"/>
            <a:chExt cx="2976" cy="432"/>
          </a:xfrm>
        </p:grpSpPr>
        <p:sp>
          <p:nvSpPr>
            <p:cNvPr id="43051" name="AutoShape 10"/>
            <p:cNvSpPr>
              <a:spLocks noChangeArrowheads="1"/>
            </p:cNvSpPr>
            <p:nvPr/>
          </p:nvSpPr>
          <p:spPr bwMode="gray">
            <a:xfrm>
              <a:off x="1536" y="1899"/>
              <a:ext cx="2736" cy="288"/>
            </a:xfrm>
            <a:prstGeom prst="roundRect">
              <a:avLst>
                <a:gd name="adj" fmla="val 16667"/>
              </a:avLst>
            </a:prstGeom>
            <a:gradFill rotWithShape="1">
              <a:gsLst>
                <a:gs pos="0">
                  <a:srgbClr val="025165"/>
                </a:gs>
                <a:gs pos="100000">
                  <a:srgbClr val="04AEDA"/>
                </a:gs>
              </a:gsLst>
              <a:lin ang="5400000" scaled="1"/>
            </a:gradFill>
            <a:ln w="12700" algn="ctr">
              <a:solidFill>
                <a:schemeClr val="bg1"/>
              </a:solidFill>
              <a:round/>
              <a:headEnd/>
              <a:tailEnd/>
            </a:ln>
          </p:spPr>
          <p:txBody>
            <a:bodyPr wrap="none" anchor="ctr"/>
            <a:lstStyle/>
            <a:p>
              <a:pPr algn="ctr"/>
              <a:endParaRPr lang="zh-CN" altLang="en-US" u="sng"/>
            </a:p>
          </p:txBody>
        </p:sp>
        <p:sp>
          <p:nvSpPr>
            <p:cNvPr id="43052" name="AutoShape 11"/>
            <p:cNvSpPr>
              <a:spLocks noChangeArrowheads="1"/>
            </p:cNvSpPr>
            <p:nvPr/>
          </p:nvSpPr>
          <p:spPr bwMode="gray">
            <a:xfrm>
              <a:off x="1296" y="1824"/>
              <a:ext cx="432" cy="432"/>
            </a:xfrm>
            <a:prstGeom prst="diamond">
              <a:avLst/>
            </a:prstGeom>
            <a:gradFill rotWithShape="1">
              <a:gsLst>
                <a:gs pos="0">
                  <a:srgbClr val="025165"/>
                </a:gs>
                <a:gs pos="100000">
                  <a:srgbClr val="04AEDA"/>
                </a:gs>
              </a:gsLst>
              <a:lin ang="5400000" scaled="1"/>
            </a:gradFill>
            <a:ln w="25400" algn="ctr">
              <a:solidFill>
                <a:schemeClr val="bg1"/>
              </a:solidFill>
              <a:miter lim="800000"/>
              <a:headEnd/>
              <a:tailEnd/>
            </a:ln>
          </p:spPr>
          <p:txBody>
            <a:bodyPr wrap="none" anchor="ctr"/>
            <a:lstStyle/>
            <a:p>
              <a:pPr algn="ctr"/>
              <a:endParaRPr lang="zh-CN" altLang="en-US" u="sng"/>
            </a:p>
          </p:txBody>
        </p:sp>
        <p:sp>
          <p:nvSpPr>
            <p:cNvPr id="43053"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佛教文化对中国翻译文学的影响</a:t>
              </a:r>
            </a:p>
          </p:txBody>
        </p:sp>
        <p:sp>
          <p:nvSpPr>
            <p:cNvPr id="43054" name="Text Box 13"/>
            <p:cNvSpPr txBox="1">
              <a:spLocks noChangeArrowheads="1"/>
            </p:cNvSpPr>
            <p:nvPr/>
          </p:nvSpPr>
          <p:spPr bwMode="gray">
            <a:xfrm>
              <a:off x="1405" y="1886"/>
              <a:ext cx="198" cy="250"/>
            </a:xfrm>
            <a:prstGeom prst="rect">
              <a:avLst/>
            </a:prstGeom>
            <a:gradFill rotWithShape="1">
              <a:gsLst>
                <a:gs pos="0">
                  <a:srgbClr val="025165"/>
                </a:gs>
                <a:gs pos="100000">
                  <a:srgbClr val="04AEDA"/>
                </a:gs>
              </a:gsLst>
              <a:lin ang="5400000" scaled="1"/>
            </a:gradFill>
            <a:ln w="9525" algn="ctr">
              <a:noFill/>
              <a:miter lim="800000"/>
              <a:headEnd/>
              <a:tailEnd/>
            </a:ln>
          </p:spPr>
          <p:txBody>
            <a:bodyPr wrap="none">
              <a:spAutoFit/>
            </a:bodyPr>
            <a:lstStyle/>
            <a:p>
              <a:pPr algn="ctr" eaLnBrk="0" hangingPunct="0"/>
              <a:r>
                <a:rPr lang="en-US" altLang="zh-CN" sz="2400" dirty="0">
                  <a:solidFill>
                    <a:schemeClr val="bg1"/>
                  </a:solidFill>
                </a:rPr>
                <a:t>1</a:t>
              </a:r>
            </a:p>
          </p:txBody>
        </p:sp>
      </p:grpSp>
      <p:grpSp>
        <p:nvGrpSpPr>
          <p:cNvPr id="43018" name="Group 9"/>
          <p:cNvGrpSpPr>
            <a:grpSpLocks/>
          </p:cNvGrpSpPr>
          <p:nvPr/>
        </p:nvGrpSpPr>
        <p:grpSpPr bwMode="auto">
          <a:xfrm>
            <a:off x="3563888" y="1347614"/>
            <a:ext cx="5329237" cy="792162"/>
            <a:chOff x="1296" y="1824"/>
            <a:chExt cx="2976" cy="432"/>
          </a:xfrm>
        </p:grpSpPr>
        <p:sp>
          <p:nvSpPr>
            <p:cNvPr id="43047" name="AutoShape 10"/>
            <p:cNvSpPr>
              <a:spLocks noChangeArrowheads="1"/>
            </p:cNvSpPr>
            <p:nvPr/>
          </p:nvSpPr>
          <p:spPr bwMode="gray">
            <a:xfrm>
              <a:off x="1536" y="1899"/>
              <a:ext cx="2736" cy="288"/>
            </a:xfrm>
            <a:prstGeom prst="roundRect">
              <a:avLst>
                <a:gd name="adj" fmla="val 16667"/>
              </a:avLst>
            </a:prstGeom>
            <a:gradFill rotWithShape="1">
              <a:gsLst>
                <a:gs pos="0">
                  <a:srgbClr val="025165"/>
                </a:gs>
                <a:gs pos="100000">
                  <a:srgbClr val="04AEDA"/>
                </a:gs>
              </a:gsLst>
              <a:lin ang="5400000" scaled="1"/>
            </a:gradFill>
            <a:ln w="12700" algn="ctr">
              <a:solidFill>
                <a:schemeClr val="bg1"/>
              </a:solidFill>
              <a:round/>
              <a:headEnd/>
              <a:tailEnd/>
            </a:ln>
          </p:spPr>
          <p:txBody>
            <a:bodyPr wrap="none" anchor="ctr"/>
            <a:lstStyle/>
            <a:p>
              <a:pPr algn="ctr"/>
              <a:endParaRPr lang="zh-CN" altLang="en-US" u="sng"/>
            </a:p>
          </p:txBody>
        </p:sp>
        <p:sp>
          <p:nvSpPr>
            <p:cNvPr id="43048" name="AutoShape 11"/>
            <p:cNvSpPr>
              <a:spLocks noChangeArrowheads="1"/>
            </p:cNvSpPr>
            <p:nvPr/>
          </p:nvSpPr>
          <p:spPr bwMode="gray">
            <a:xfrm>
              <a:off x="1296" y="1824"/>
              <a:ext cx="432" cy="432"/>
            </a:xfrm>
            <a:prstGeom prst="diamond">
              <a:avLst/>
            </a:prstGeom>
            <a:gradFill rotWithShape="1">
              <a:gsLst>
                <a:gs pos="0">
                  <a:srgbClr val="025165"/>
                </a:gs>
                <a:gs pos="100000">
                  <a:srgbClr val="04AEDA"/>
                </a:gs>
              </a:gsLst>
              <a:lin ang="5400000" scaled="1"/>
            </a:gradFill>
            <a:ln w="25400" algn="ctr">
              <a:solidFill>
                <a:schemeClr val="bg1"/>
              </a:solidFill>
              <a:miter lim="800000"/>
              <a:headEnd/>
              <a:tailEnd/>
            </a:ln>
          </p:spPr>
          <p:txBody>
            <a:bodyPr wrap="none" anchor="ctr"/>
            <a:lstStyle/>
            <a:p>
              <a:pPr algn="ctr"/>
              <a:endParaRPr lang="zh-CN" altLang="en-US" u="sng"/>
            </a:p>
          </p:txBody>
        </p:sp>
        <p:sp>
          <p:nvSpPr>
            <p:cNvPr id="43049"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佛教文化对中国诗歌的影响</a:t>
              </a:r>
            </a:p>
          </p:txBody>
        </p:sp>
        <p:sp>
          <p:nvSpPr>
            <p:cNvPr id="43050" name="Text Box 13"/>
            <p:cNvSpPr txBox="1">
              <a:spLocks noChangeArrowheads="1"/>
            </p:cNvSpPr>
            <p:nvPr/>
          </p:nvSpPr>
          <p:spPr bwMode="gray">
            <a:xfrm>
              <a:off x="1404" y="1886"/>
              <a:ext cx="200" cy="250"/>
            </a:xfrm>
            <a:prstGeom prst="rect">
              <a:avLst/>
            </a:prstGeom>
            <a:gradFill rotWithShape="1">
              <a:gsLst>
                <a:gs pos="0">
                  <a:srgbClr val="025165"/>
                </a:gs>
                <a:gs pos="100000">
                  <a:srgbClr val="04AEDA"/>
                </a:gs>
              </a:gsLst>
              <a:lin ang="5400000" scaled="1"/>
            </a:gradFill>
            <a:ln w="9525" algn="ctr">
              <a:noFill/>
              <a:miter lim="800000"/>
              <a:headEnd/>
              <a:tailEnd/>
            </a:ln>
          </p:spPr>
          <p:txBody>
            <a:bodyPr wrap="none">
              <a:spAutoFit/>
            </a:bodyPr>
            <a:lstStyle/>
            <a:p>
              <a:pPr algn="ctr" eaLnBrk="0" hangingPunct="0"/>
              <a:r>
                <a:rPr lang="en-US" altLang="zh-CN" sz="2400">
                  <a:solidFill>
                    <a:schemeClr val="bg1"/>
                  </a:solidFill>
                </a:rPr>
                <a:t>2</a:t>
              </a:r>
            </a:p>
          </p:txBody>
        </p:sp>
      </p:grpSp>
      <p:grpSp>
        <p:nvGrpSpPr>
          <p:cNvPr id="43019" name="Group 9"/>
          <p:cNvGrpSpPr>
            <a:grpSpLocks/>
          </p:cNvGrpSpPr>
          <p:nvPr/>
        </p:nvGrpSpPr>
        <p:grpSpPr bwMode="auto">
          <a:xfrm>
            <a:off x="3563888" y="1995686"/>
            <a:ext cx="5329237" cy="792163"/>
            <a:chOff x="1296" y="1824"/>
            <a:chExt cx="2976" cy="432"/>
          </a:xfrm>
        </p:grpSpPr>
        <p:sp>
          <p:nvSpPr>
            <p:cNvPr id="43043" name="AutoShape 10"/>
            <p:cNvSpPr>
              <a:spLocks noChangeArrowheads="1"/>
            </p:cNvSpPr>
            <p:nvPr/>
          </p:nvSpPr>
          <p:spPr bwMode="gray">
            <a:xfrm>
              <a:off x="1536" y="1899"/>
              <a:ext cx="2736" cy="288"/>
            </a:xfrm>
            <a:prstGeom prst="roundRect">
              <a:avLst>
                <a:gd name="adj" fmla="val 16667"/>
              </a:avLst>
            </a:prstGeom>
            <a:gradFill rotWithShape="1">
              <a:gsLst>
                <a:gs pos="0">
                  <a:srgbClr val="025165"/>
                </a:gs>
                <a:gs pos="100000">
                  <a:srgbClr val="04AEDA"/>
                </a:gs>
              </a:gsLst>
              <a:lin ang="5400000" scaled="1"/>
            </a:gradFill>
            <a:ln w="12700" algn="ctr">
              <a:solidFill>
                <a:schemeClr val="bg1"/>
              </a:solidFill>
              <a:round/>
              <a:headEnd/>
              <a:tailEnd/>
            </a:ln>
          </p:spPr>
          <p:txBody>
            <a:bodyPr wrap="none" anchor="ctr"/>
            <a:lstStyle/>
            <a:p>
              <a:pPr algn="ctr"/>
              <a:endParaRPr lang="zh-CN" altLang="en-US" u="sng"/>
            </a:p>
          </p:txBody>
        </p:sp>
        <p:sp>
          <p:nvSpPr>
            <p:cNvPr id="43044" name="AutoShape 11"/>
            <p:cNvSpPr>
              <a:spLocks noChangeArrowheads="1"/>
            </p:cNvSpPr>
            <p:nvPr/>
          </p:nvSpPr>
          <p:spPr bwMode="gray">
            <a:xfrm>
              <a:off x="1296" y="1824"/>
              <a:ext cx="432" cy="432"/>
            </a:xfrm>
            <a:prstGeom prst="diamond">
              <a:avLst/>
            </a:prstGeom>
            <a:gradFill rotWithShape="1">
              <a:gsLst>
                <a:gs pos="0">
                  <a:srgbClr val="025165"/>
                </a:gs>
                <a:gs pos="100000">
                  <a:srgbClr val="04AEDA"/>
                </a:gs>
              </a:gsLst>
              <a:lin ang="5400000" scaled="1"/>
            </a:gradFill>
            <a:ln w="25400" algn="ctr">
              <a:solidFill>
                <a:schemeClr val="bg1"/>
              </a:solidFill>
              <a:miter lim="800000"/>
              <a:headEnd/>
              <a:tailEnd/>
            </a:ln>
          </p:spPr>
          <p:txBody>
            <a:bodyPr wrap="none" anchor="ctr"/>
            <a:lstStyle/>
            <a:p>
              <a:pPr algn="ctr"/>
              <a:endParaRPr lang="zh-CN" altLang="en-US" u="sng"/>
            </a:p>
          </p:txBody>
        </p:sp>
        <p:sp>
          <p:nvSpPr>
            <p:cNvPr id="43045"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佛教文化对中国民间艺术的影响</a:t>
              </a:r>
            </a:p>
          </p:txBody>
        </p:sp>
        <p:sp>
          <p:nvSpPr>
            <p:cNvPr id="43046" name="Text Box 13"/>
            <p:cNvSpPr txBox="1">
              <a:spLocks noChangeArrowheads="1"/>
            </p:cNvSpPr>
            <p:nvPr/>
          </p:nvSpPr>
          <p:spPr bwMode="gray">
            <a:xfrm>
              <a:off x="1404" y="1886"/>
              <a:ext cx="200" cy="250"/>
            </a:xfrm>
            <a:prstGeom prst="rect">
              <a:avLst/>
            </a:prstGeom>
            <a:gradFill rotWithShape="1">
              <a:gsLst>
                <a:gs pos="0">
                  <a:srgbClr val="025165"/>
                </a:gs>
                <a:gs pos="100000">
                  <a:srgbClr val="04AEDA"/>
                </a:gs>
              </a:gsLst>
              <a:lin ang="5400000" scaled="1"/>
            </a:gradFill>
            <a:ln w="9525" algn="ctr">
              <a:noFill/>
              <a:miter lim="800000"/>
              <a:headEnd/>
              <a:tailEnd/>
            </a:ln>
          </p:spPr>
          <p:txBody>
            <a:bodyPr wrap="none">
              <a:spAutoFit/>
            </a:bodyPr>
            <a:lstStyle/>
            <a:p>
              <a:pPr algn="ctr" eaLnBrk="0" hangingPunct="0"/>
              <a:r>
                <a:rPr lang="en-US" altLang="zh-CN" sz="2400">
                  <a:solidFill>
                    <a:schemeClr val="bg1"/>
                  </a:solidFill>
                </a:rPr>
                <a:t>3</a:t>
              </a:r>
            </a:p>
          </p:txBody>
        </p:sp>
      </p:grpSp>
      <p:grpSp>
        <p:nvGrpSpPr>
          <p:cNvPr id="43020" name="Group 9"/>
          <p:cNvGrpSpPr>
            <a:grpSpLocks/>
          </p:cNvGrpSpPr>
          <p:nvPr/>
        </p:nvGrpSpPr>
        <p:grpSpPr bwMode="auto">
          <a:xfrm>
            <a:off x="3563888" y="2643758"/>
            <a:ext cx="5329237" cy="792162"/>
            <a:chOff x="1296" y="1824"/>
            <a:chExt cx="2976" cy="432"/>
          </a:xfrm>
        </p:grpSpPr>
        <p:sp>
          <p:nvSpPr>
            <p:cNvPr id="43039" name="AutoShape 10"/>
            <p:cNvSpPr>
              <a:spLocks noChangeArrowheads="1"/>
            </p:cNvSpPr>
            <p:nvPr/>
          </p:nvSpPr>
          <p:spPr bwMode="gray">
            <a:xfrm>
              <a:off x="1536" y="1899"/>
              <a:ext cx="2736" cy="288"/>
            </a:xfrm>
            <a:prstGeom prst="roundRect">
              <a:avLst>
                <a:gd name="adj" fmla="val 16667"/>
              </a:avLst>
            </a:prstGeom>
            <a:gradFill rotWithShape="1">
              <a:gsLst>
                <a:gs pos="0">
                  <a:srgbClr val="025165"/>
                </a:gs>
                <a:gs pos="100000">
                  <a:srgbClr val="04AEDA"/>
                </a:gs>
              </a:gsLst>
              <a:lin ang="5400000" scaled="1"/>
            </a:gradFill>
            <a:ln w="12700" algn="ctr">
              <a:solidFill>
                <a:schemeClr val="bg1"/>
              </a:solidFill>
              <a:round/>
              <a:headEnd/>
              <a:tailEnd/>
            </a:ln>
          </p:spPr>
          <p:txBody>
            <a:bodyPr wrap="none" anchor="ctr"/>
            <a:lstStyle/>
            <a:p>
              <a:pPr algn="ctr"/>
              <a:endParaRPr lang="zh-CN" altLang="en-US" u="sng"/>
            </a:p>
          </p:txBody>
        </p:sp>
        <p:sp>
          <p:nvSpPr>
            <p:cNvPr id="43040" name="AutoShape 11"/>
            <p:cNvSpPr>
              <a:spLocks noChangeArrowheads="1"/>
            </p:cNvSpPr>
            <p:nvPr/>
          </p:nvSpPr>
          <p:spPr bwMode="gray">
            <a:xfrm>
              <a:off x="1296" y="1824"/>
              <a:ext cx="432" cy="432"/>
            </a:xfrm>
            <a:prstGeom prst="diamond">
              <a:avLst/>
            </a:prstGeom>
            <a:gradFill rotWithShape="1">
              <a:gsLst>
                <a:gs pos="0">
                  <a:srgbClr val="025165"/>
                </a:gs>
                <a:gs pos="100000">
                  <a:srgbClr val="04AEDA"/>
                </a:gs>
              </a:gsLst>
              <a:lin ang="5400000" scaled="1"/>
            </a:gradFill>
            <a:ln w="25400" algn="ctr">
              <a:solidFill>
                <a:schemeClr val="bg1"/>
              </a:solidFill>
              <a:miter lim="800000"/>
              <a:headEnd/>
              <a:tailEnd/>
            </a:ln>
          </p:spPr>
          <p:txBody>
            <a:bodyPr wrap="none" anchor="ctr"/>
            <a:lstStyle/>
            <a:p>
              <a:pPr algn="ctr"/>
              <a:endParaRPr lang="zh-CN" altLang="en-US" u="sng"/>
            </a:p>
          </p:txBody>
        </p:sp>
        <p:sp>
          <p:nvSpPr>
            <p:cNvPr id="43041"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佛教文化对中国古典小说的影响</a:t>
              </a:r>
            </a:p>
          </p:txBody>
        </p:sp>
        <p:sp>
          <p:nvSpPr>
            <p:cNvPr id="43042" name="Text Box 13"/>
            <p:cNvSpPr txBox="1">
              <a:spLocks noChangeArrowheads="1"/>
            </p:cNvSpPr>
            <p:nvPr/>
          </p:nvSpPr>
          <p:spPr bwMode="gray">
            <a:xfrm>
              <a:off x="1404" y="1886"/>
              <a:ext cx="200" cy="250"/>
            </a:xfrm>
            <a:prstGeom prst="rect">
              <a:avLst/>
            </a:prstGeom>
            <a:gradFill rotWithShape="1">
              <a:gsLst>
                <a:gs pos="0">
                  <a:srgbClr val="025165"/>
                </a:gs>
                <a:gs pos="100000">
                  <a:srgbClr val="04AEDA"/>
                </a:gs>
              </a:gsLst>
              <a:lin ang="5400000" scaled="1"/>
            </a:gradFill>
            <a:ln w="9525" algn="ctr">
              <a:noFill/>
              <a:miter lim="800000"/>
              <a:headEnd/>
              <a:tailEnd/>
            </a:ln>
          </p:spPr>
          <p:txBody>
            <a:bodyPr wrap="none">
              <a:spAutoFit/>
            </a:bodyPr>
            <a:lstStyle/>
            <a:p>
              <a:pPr algn="ctr" eaLnBrk="0" hangingPunct="0"/>
              <a:r>
                <a:rPr lang="en-US" altLang="zh-CN" sz="2400">
                  <a:solidFill>
                    <a:schemeClr val="bg1"/>
                  </a:solidFill>
                </a:rPr>
                <a:t>4</a:t>
              </a:r>
            </a:p>
          </p:txBody>
        </p:sp>
      </p:grpSp>
      <p:grpSp>
        <p:nvGrpSpPr>
          <p:cNvPr id="43022" name="Group 9"/>
          <p:cNvGrpSpPr>
            <a:grpSpLocks/>
          </p:cNvGrpSpPr>
          <p:nvPr/>
        </p:nvGrpSpPr>
        <p:grpSpPr bwMode="auto">
          <a:xfrm>
            <a:off x="3563888" y="3291830"/>
            <a:ext cx="5329237" cy="792162"/>
            <a:chOff x="1296" y="1824"/>
            <a:chExt cx="2976" cy="432"/>
          </a:xfrm>
        </p:grpSpPr>
        <p:sp>
          <p:nvSpPr>
            <p:cNvPr id="43031" name="AutoShape 10"/>
            <p:cNvSpPr>
              <a:spLocks noChangeArrowheads="1"/>
            </p:cNvSpPr>
            <p:nvPr/>
          </p:nvSpPr>
          <p:spPr bwMode="gray">
            <a:xfrm>
              <a:off x="1536" y="1899"/>
              <a:ext cx="2736" cy="288"/>
            </a:xfrm>
            <a:prstGeom prst="roundRect">
              <a:avLst>
                <a:gd name="adj" fmla="val 16667"/>
              </a:avLst>
            </a:prstGeom>
            <a:gradFill rotWithShape="1">
              <a:gsLst>
                <a:gs pos="0">
                  <a:srgbClr val="025165"/>
                </a:gs>
                <a:gs pos="100000">
                  <a:srgbClr val="04AEDA"/>
                </a:gs>
              </a:gsLst>
              <a:lin ang="5400000" scaled="1"/>
            </a:gradFill>
            <a:ln w="12700" algn="ctr">
              <a:solidFill>
                <a:schemeClr val="bg1"/>
              </a:solidFill>
              <a:round/>
              <a:headEnd/>
              <a:tailEnd/>
            </a:ln>
          </p:spPr>
          <p:txBody>
            <a:bodyPr wrap="none" anchor="ctr"/>
            <a:lstStyle/>
            <a:p>
              <a:pPr algn="ctr"/>
              <a:endParaRPr lang="zh-CN" altLang="en-US" u="sng"/>
            </a:p>
          </p:txBody>
        </p:sp>
        <p:sp>
          <p:nvSpPr>
            <p:cNvPr id="43032" name="AutoShape 11"/>
            <p:cNvSpPr>
              <a:spLocks noChangeArrowheads="1"/>
            </p:cNvSpPr>
            <p:nvPr/>
          </p:nvSpPr>
          <p:spPr bwMode="gray">
            <a:xfrm>
              <a:off x="1296" y="1824"/>
              <a:ext cx="432" cy="432"/>
            </a:xfrm>
            <a:prstGeom prst="diamond">
              <a:avLst/>
            </a:prstGeom>
            <a:gradFill rotWithShape="1">
              <a:gsLst>
                <a:gs pos="0">
                  <a:srgbClr val="025165"/>
                </a:gs>
                <a:gs pos="100000">
                  <a:srgbClr val="04AEDA"/>
                </a:gs>
              </a:gsLst>
              <a:lin ang="5400000" scaled="1"/>
            </a:gradFill>
            <a:ln w="25400" algn="ctr">
              <a:solidFill>
                <a:schemeClr val="bg1"/>
              </a:solidFill>
              <a:miter lim="800000"/>
              <a:headEnd/>
              <a:tailEnd/>
            </a:ln>
          </p:spPr>
          <p:txBody>
            <a:bodyPr wrap="none" anchor="ctr"/>
            <a:lstStyle/>
            <a:p>
              <a:pPr algn="ctr"/>
              <a:endParaRPr lang="zh-CN" altLang="en-US" u="sng"/>
            </a:p>
          </p:txBody>
        </p:sp>
        <p:sp>
          <p:nvSpPr>
            <p:cNvPr id="43033"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endParaRPr lang="zh-CN" altLang="en-US" b="1">
                <a:solidFill>
                  <a:schemeClr val="bg1"/>
                </a:solidFill>
              </a:endParaRPr>
            </a:p>
          </p:txBody>
        </p:sp>
        <p:sp>
          <p:nvSpPr>
            <p:cNvPr id="43034" name="Text Box 13"/>
            <p:cNvSpPr txBox="1">
              <a:spLocks noChangeArrowheads="1"/>
            </p:cNvSpPr>
            <p:nvPr/>
          </p:nvSpPr>
          <p:spPr bwMode="gray">
            <a:xfrm>
              <a:off x="1405" y="1886"/>
              <a:ext cx="199" cy="252"/>
            </a:xfrm>
            <a:prstGeom prst="rect">
              <a:avLst/>
            </a:prstGeom>
            <a:gradFill rotWithShape="1">
              <a:gsLst>
                <a:gs pos="0">
                  <a:srgbClr val="025165"/>
                </a:gs>
                <a:gs pos="100000">
                  <a:srgbClr val="04AEDA"/>
                </a:gs>
              </a:gsLst>
              <a:lin ang="5400000" scaled="1"/>
            </a:gradFill>
            <a:ln w="9525" algn="ctr">
              <a:noFill/>
              <a:miter lim="800000"/>
              <a:headEnd/>
              <a:tailEnd/>
            </a:ln>
          </p:spPr>
          <p:txBody>
            <a:bodyPr wrap="none">
              <a:spAutoFit/>
            </a:bodyPr>
            <a:lstStyle/>
            <a:p>
              <a:pPr algn="ctr" eaLnBrk="0" hangingPunct="0"/>
              <a:r>
                <a:rPr lang="en-US" altLang="zh-CN" sz="2400" dirty="0">
                  <a:solidFill>
                    <a:schemeClr val="bg1"/>
                  </a:solidFill>
                </a:rPr>
                <a:t>5</a:t>
              </a:r>
            </a:p>
          </p:txBody>
        </p:sp>
      </p:grpSp>
      <p:grpSp>
        <p:nvGrpSpPr>
          <p:cNvPr id="43024" name="Group 9"/>
          <p:cNvGrpSpPr>
            <a:grpSpLocks/>
          </p:cNvGrpSpPr>
          <p:nvPr/>
        </p:nvGrpSpPr>
        <p:grpSpPr bwMode="auto">
          <a:xfrm>
            <a:off x="3492500" y="3940175"/>
            <a:ext cx="5329238" cy="792163"/>
            <a:chOff x="1296" y="1824"/>
            <a:chExt cx="2976" cy="432"/>
          </a:xfrm>
        </p:grpSpPr>
        <p:sp>
          <p:nvSpPr>
            <p:cNvPr id="43027"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3028"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3029" name="Text Box 12"/>
            <p:cNvSpPr txBox="1">
              <a:spLocks noChangeArrowheads="1"/>
            </p:cNvSpPr>
            <p:nvPr/>
          </p:nvSpPr>
          <p:spPr bwMode="gray">
            <a:xfrm>
              <a:off x="1680" y="1934"/>
              <a:ext cx="2160" cy="200"/>
            </a:xfrm>
            <a:prstGeom prst="rect">
              <a:avLst/>
            </a:prstGeom>
            <a:gradFill rotWithShape="1">
              <a:gsLst>
                <a:gs pos="0">
                  <a:srgbClr val="025165"/>
                </a:gs>
                <a:gs pos="100000">
                  <a:srgbClr val="04AEDA"/>
                </a:gs>
              </a:gsLst>
              <a:lin ang="5400000" scaled="1"/>
            </a:gradFill>
            <a:ln w="9525" algn="ctr">
              <a:noFill/>
              <a:miter lim="800000"/>
              <a:headEnd/>
              <a:tailEnd/>
            </a:ln>
          </p:spPr>
          <p:txBody>
            <a:bodyPr>
              <a:spAutoFit/>
            </a:bodyPr>
            <a:lstStyle/>
            <a:p>
              <a:pPr algn="ctr" eaLnBrk="0" hangingPunct="0"/>
              <a:endParaRPr lang="zh-CN" altLang="en-US" b="1">
                <a:solidFill>
                  <a:schemeClr val="bg1"/>
                </a:solidFill>
              </a:endParaRPr>
            </a:p>
          </p:txBody>
        </p:sp>
        <p:sp>
          <p:nvSpPr>
            <p:cNvPr id="43030" name="Text Box 13"/>
            <p:cNvSpPr txBox="1">
              <a:spLocks noChangeArrowheads="1"/>
            </p:cNvSpPr>
            <p:nvPr/>
          </p:nvSpPr>
          <p:spPr bwMode="gray">
            <a:xfrm>
              <a:off x="1405" y="1886"/>
              <a:ext cx="199" cy="252"/>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dirty="0">
                  <a:solidFill>
                    <a:schemeClr val="bg1"/>
                  </a:solidFill>
                </a:rPr>
                <a:t>6</a:t>
              </a:r>
            </a:p>
          </p:txBody>
        </p:sp>
      </p:grpSp>
      <p:sp>
        <p:nvSpPr>
          <p:cNvPr id="43025" name="Rectangle 66"/>
          <p:cNvSpPr>
            <a:spLocks noChangeArrowheads="1"/>
          </p:cNvSpPr>
          <p:nvPr/>
        </p:nvSpPr>
        <p:spPr bwMode="auto">
          <a:xfrm>
            <a:off x="4500563" y="3579813"/>
            <a:ext cx="3406775" cy="366712"/>
          </a:xfrm>
          <a:prstGeom prst="rect">
            <a:avLst/>
          </a:prstGeom>
          <a:noFill/>
          <a:ln w="9525">
            <a:noFill/>
            <a:miter lim="800000"/>
            <a:headEnd/>
            <a:tailEnd/>
          </a:ln>
        </p:spPr>
        <p:txBody>
          <a:bodyPr wrap="none">
            <a:spAutoFit/>
          </a:bodyPr>
          <a:lstStyle/>
          <a:p>
            <a:pPr eaLnBrk="0" hangingPunct="0"/>
            <a:r>
              <a:rPr lang="zh-CN" altLang="en-US" b="1" dirty="0">
                <a:solidFill>
                  <a:schemeClr val="bg1"/>
                </a:solidFill>
                <a:latin typeface="微软雅黑" pitchFamily="34" charset="-122"/>
                <a:ea typeface="微软雅黑" pitchFamily="34" charset="-122"/>
              </a:rPr>
              <a:t>佛教文化对中国文学语言的影响</a:t>
            </a:r>
          </a:p>
        </p:txBody>
      </p:sp>
      <p:sp>
        <p:nvSpPr>
          <p:cNvPr id="43026" name="Rectangle 67"/>
          <p:cNvSpPr>
            <a:spLocks noChangeArrowheads="1"/>
          </p:cNvSpPr>
          <p:nvPr/>
        </p:nvSpPr>
        <p:spPr bwMode="auto">
          <a:xfrm>
            <a:off x="4500563" y="4156075"/>
            <a:ext cx="2946400" cy="366713"/>
          </a:xfrm>
          <a:prstGeom prst="rect">
            <a:avLst/>
          </a:prstGeom>
          <a:noFill/>
          <a:ln w="9525">
            <a:noFill/>
            <a:miter lim="800000"/>
            <a:headEnd/>
            <a:tailEnd/>
          </a:ln>
        </p:spPr>
        <p:txBody>
          <a:bodyPr wrap="none">
            <a:spAutoFit/>
          </a:bodyPr>
          <a:lstStyle/>
          <a:p>
            <a:pPr eaLnBrk="0" hangingPunct="0"/>
            <a:r>
              <a:rPr lang="zh-CN" altLang="en-US" b="1" dirty="0">
                <a:solidFill>
                  <a:schemeClr val="bg1"/>
                </a:solidFill>
                <a:latin typeface="微软雅黑" pitchFamily="34" charset="-122"/>
                <a:ea typeface="微软雅黑" pitchFamily="34" charset="-122"/>
              </a:rPr>
              <a:t>佛教文化对中国文人的影响</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4034"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403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4037" name="TextBox 5"/>
          <p:cNvSpPr txBox="1">
            <a:spLocks noChangeArrowheads="1"/>
          </p:cNvSpPr>
          <p:nvPr/>
        </p:nvSpPr>
        <p:spPr bwMode="auto">
          <a:xfrm>
            <a:off x="323528" y="123478"/>
            <a:ext cx="4464496"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44038" name="矩形 42"/>
          <p:cNvSpPr>
            <a:spLocks noChangeArrowheads="1"/>
          </p:cNvSpPr>
          <p:nvPr/>
        </p:nvSpPr>
        <p:spPr bwMode="auto">
          <a:xfrm>
            <a:off x="179512"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4039"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4040" name="AutoShape 9"/>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a:endParaRPr>
          </a:p>
        </p:txBody>
      </p:sp>
      <p:grpSp>
        <p:nvGrpSpPr>
          <p:cNvPr id="44041" name="Group 9"/>
          <p:cNvGrpSpPr>
            <a:grpSpLocks/>
          </p:cNvGrpSpPr>
          <p:nvPr/>
        </p:nvGrpSpPr>
        <p:grpSpPr bwMode="auto">
          <a:xfrm>
            <a:off x="3563938" y="627063"/>
            <a:ext cx="4824412" cy="792162"/>
            <a:chOff x="1296" y="1824"/>
            <a:chExt cx="2976" cy="432"/>
          </a:xfrm>
        </p:grpSpPr>
        <p:sp>
          <p:nvSpPr>
            <p:cNvPr id="44051"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4052"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4053"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endParaRPr lang="zh-CN" altLang="en-US" b="1">
                <a:solidFill>
                  <a:schemeClr val="bg1"/>
                </a:solidFill>
              </a:endParaRPr>
            </a:p>
          </p:txBody>
        </p:sp>
        <p:sp>
          <p:nvSpPr>
            <p:cNvPr id="44054" name="Text Box 13"/>
            <p:cNvSpPr txBox="1">
              <a:spLocks noChangeArrowheads="1"/>
            </p:cNvSpPr>
            <p:nvPr/>
          </p:nvSpPr>
          <p:spPr bwMode="gray">
            <a:xfrm>
              <a:off x="1395" y="1886"/>
              <a:ext cx="218" cy="250"/>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a:solidFill>
                    <a:schemeClr val="bg1"/>
                  </a:solidFill>
                </a:rPr>
                <a:t>1</a:t>
              </a:r>
            </a:p>
          </p:txBody>
        </p:sp>
      </p:grpSp>
      <p:sp>
        <p:nvSpPr>
          <p:cNvPr id="44042" name="Rectangle 40"/>
          <p:cNvSpPr>
            <a:spLocks noChangeArrowheads="1"/>
          </p:cNvSpPr>
          <p:nvPr/>
        </p:nvSpPr>
        <p:spPr bwMode="auto">
          <a:xfrm>
            <a:off x="4356100" y="3003550"/>
            <a:ext cx="4327525" cy="366713"/>
          </a:xfrm>
          <a:prstGeom prst="rect">
            <a:avLst/>
          </a:prstGeom>
          <a:noFill/>
          <a:ln w="9525">
            <a:noFill/>
            <a:miter lim="800000"/>
            <a:headEnd/>
            <a:tailEnd/>
          </a:ln>
        </p:spPr>
        <p:txBody>
          <a:bodyPr wrap="none">
            <a:spAutoFit/>
          </a:bodyPr>
          <a:lstStyle/>
          <a:p>
            <a:pPr eaLnBrk="0" hangingPunct="0"/>
            <a:r>
              <a:rPr lang="zh-CN" altLang="en-US" b="1">
                <a:solidFill>
                  <a:schemeClr val="bg1"/>
                </a:solidFill>
              </a:rPr>
              <a:t>佛教文化对中国古代文学批评理论的影响</a:t>
            </a:r>
          </a:p>
        </p:txBody>
      </p:sp>
      <p:sp>
        <p:nvSpPr>
          <p:cNvPr id="44043" name="AutoShape 14"/>
          <p:cNvSpPr>
            <a:spLocks noChangeArrowheads="1"/>
          </p:cNvSpPr>
          <p:nvPr/>
        </p:nvSpPr>
        <p:spPr bwMode="auto">
          <a:xfrm rot="5400000">
            <a:off x="6084094" y="-380206"/>
            <a:ext cx="504825" cy="3960813"/>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vert="eaVert" anchor="ctr"/>
          <a:lstStyle/>
          <a:p>
            <a:pPr algn="ctr"/>
            <a:endParaRPr lang="zh-CN" altLang="en-US"/>
          </a:p>
        </p:txBody>
      </p:sp>
      <p:sp>
        <p:nvSpPr>
          <p:cNvPr id="44044" name="AutoShape 2"/>
          <p:cNvSpPr>
            <a:spLocks noChangeArrowheads="1"/>
          </p:cNvSpPr>
          <p:nvPr/>
        </p:nvSpPr>
        <p:spPr bwMode="auto">
          <a:xfrm>
            <a:off x="3779838" y="1851025"/>
            <a:ext cx="1584325"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44045" name="AutoShape 2"/>
          <p:cNvSpPr>
            <a:spLocks noChangeArrowheads="1"/>
          </p:cNvSpPr>
          <p:nvPr/>
        </p:nvSpPr>
        <p:spPr bwMode="auto">
          <a:xfrm>
            <a:off x="5580063" y="1851025"/>
            <a:ext cx="1584325"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44046" name="AutoShape 2"/>
          <p:cNvSpPr>
            <a:spLocks noChangeArrowheads="1"/>
          </p:cNvSpPr>
          <p:nvPr/>
        </p:nvSpPr>
        <p:spPr bwMode="auto">
          <a:xfrm>
            <a:off x="7380288" y="1851025"/>
            <a:ext cx="1584325" cy="2520950"/>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44047" name="Rectangle 20"/>
          <p:cNvSpPr>
            <a:spLocks noChangeArrowheads="1"/>
          </p:cNvSpPr>
          <p:nvPr/>
        </p:nvSpPr>
        <p:spPr bwMode="auto">
          <a:xfrm>
            <a:off x="3779912" y="2427734"/>
            <a:ext cx="1727200" cy="1938992"/>
          </a:xfrm>
          <a:prstGeom prst="rect">
            <a:avLst/>
          </a:prstGeom>
          <a:noFill/>
          <a:ln w="9525">
            <a:noFill/>
            <a:miter lim="800000"/>
            <a:headEnd/>
            <a:tailEnd/>
          </a:ln>
        </p:spPr>
        <p:txBody>
          <a:bodyPr wrap="square" anchor="ctr">
            <a:spAutoFit/>
          </a:bodyPr>
          <a:lstStyle/>
          <a:p>
            <a:pPr>
              <a:lnSpc>
                <a:spcPts val="1800"/>
              </a:lnSpc>
            </a:pPr>
            <a:r>
              <a:rPr lang="zh-CN" altLang="en-US" sz="1400" b="1" dirty="0" smtClean="0">
                <a:latin typeface="微软雅黑" pitchFamily="34" charset="-122"/>
                <a:ea typeface="微软雅黑" pitchFamily="34" charset="-122"/>
              </a:rPr>
              <a:t>▲</a:t>
            </a:r>
            <a:r>
              <a:rPr lang="zh-CN" altLang="en-US" sz="1400" b="1" dirty="0">
                <a:latin typeface="微软雅黑" pitchFamily="34" charset="-122"/>
                <a:ea typeface="微软雅黑" pitchFamily="34" charset="-122"/>
              </a:rPr>
              <a:t>鸠摩罗什主译的</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妙法莲华经</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等译文宏丽优美，语意显明晓畅 ；</a:t>
            </a:r>
          </a:p>
          <a:p>
            <a:pPr>
              <a:lnSpc>
                <a:spcPts val="1800"/>
              </a:lnSpc>
            </a:pPr>
            <a:r>
              <a:rPr lang="zh-CN" altLang="en-US" sz="1400" b="1" dirty="0">
                <a:latin typeface="微软雅黑" pitchFamily="34" charset="-122"/>
                <a:ea typeface="微软雅黑" pitchFamily="34" charset="-122"/>
              </a:rPr>
              <a:t>▲佛陀跋陀罗等译的</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大方广佛华严经</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，文澜壮阔，宏伟瑰奇。   </a:t>
            </a:r>
            <a:r>
              <a:rPr lang="en-US" altLang="zh-CN" sz="1400" b="1" dirty="0">
                <a:latin typeface="微软雅黑" pitchFamily="34" charset="-122"/>
                <a:ea typeface="微软雅黑" pitchFamily="34" charset="-122"/>
              </a:rPr>
              <a:t> </a:t>
            </a:r>
          </a:p>
        </p:txBody>
      </p:sp>
      <p:sp>
        <p:nvSpPr>
          <p:cNvPr id="44048" name="Rectangle 22"/>
          <p:cNvSpPr>
            <a:spLocks noChangeArrowheads="1"/>
          </p:cNvSpPr>
          <p:nvPr/>
        </p:nvSpPr>
        <p:spPr bwMode="auto">
          <a:xfrm>
            <a:off x="5580112" y="2427734"/>
            <a:ext cx="1727200" cy="1923988"/>
          </a:xfrm>
          <a:prstGeom prst="rect">
            <a:avLst/>
          </a:prstGeom>
          <a:noFill/>
          <a:ln w="9525">
            <a:noFill/>
            <a:miter lim="800000"/>
            <a:headEnd/>
            <a:tailEnd/>
          </a:ln>
        </p:spPr>
        <p:txBody>
          <a:bodyPr anchor="ctr">
            <a:spAutoFit/>
          </a:bodyPr>
          <a:lstStyle/>
          <a:p>
            <a:pPr>
              <a:lnSpc>
                <a:spcPts val="1800"/>
              </a:lnSpc>
            </a:pPr>
            <a:r>
              <a:rPr lang="zh-CN"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随着佛教经典的译出，佛教经典中的小</a:t>
            </a:r>
            <a:r>
              <a:rPr lang="zh-CN" altLang="en-US" sz="1400" b="1" dirty="0">
                <a:latin typeface="微软雅黑" pitchFamily="34" charset="-122"/>
                <a:ea typeface="微软雅黑" pitchFamily="34" charset="-122"/>
              </a:rPr>
              <a:t>说体、半小说体、半戏剧体</a:t>
            </a:r>
            <a:r>
              <a:rPr lang="zh-CN" altLang="en-US" sz="1400" b="1" dirty="0" smtClean="0">
                <a:latin typeface="微软雅黑" pitchFamily="34" charset="-122"/>
                <a:ea typeface="微软雅黑" pitchFamily="34" charset="-122"/>
              </a:rPr>
              <a:t>的形式和体裁，对后来中国的弹词、小说、戏曲的产生有着重要的启迪作用</a:t>
            </a:r>
            <a:endParaRPr lang="zh-CN" altLang="en-US" sz="1400" b="1" dirty="0">
              <a:latin typeface="微软雅黑" pitchFamily="34" charset="-122"/>
              <a:ea typeface="微软雅黑" pitchFamily="34" charset="-122"/>
            </a:endParaRPr>
          </a:p>
        </p:txBody>
      </p:sp>
      <p:sp>
        <p:nvSpPr>
          <p:cNvPr id="44049" name="Rectangle 23"/>
          <p:cNvSpPr>
            <a:spLocks noChangeArrowheads="1"/>
          </p:cNvSpPr>
          <p:nvPr/>
        </p:nvSpPr>
        <p:spPr bwMode="auto">
          <a:xfrm>
            <a:off x="7308304" y="2427734"/>
            <a:ext cx="1727200" cy="1902059"/>
          </a:xfrm>
          <a:prstGeom prst="rect">
            <a:avLst/>
          </a:prstGeom>
          <a:noFill/>
          <a:ln w="9525">
            <a:noFill/>
            <a:miter lim="800000"/>
            <a:headEnd/>
            <a:tailEnd/>
          </a:ln>
        </p:spPr>
        <p:txBody>
          <a:bodyPr anchor="ctr">
            <a:spAutoFit/>
          </a:bodyPr>
          <a:lstStyle/>
          <a:p>
            <a:pPr>
              <a:lnSpc>
                <a:spcPct val="120000"/>
              </a:lnSpc>
            </a:pPr>
            <a:r>
              <a:rPr lang="zh-CN" altLang="en-US" sz="1400" b="1" dirty="0" smtClean="0">
                <a:latin typeface="微软雅黑" pitchFamily="34" charset="-122"/>
                <a:ea typeface="微软雅黑" pitchFamily="34" charset="-122"/>
              </a:rPr>
              <a:t>▲</a:t>
            </a:r>
            <a:r>
              <a:rPr lang="zh-CN" altLang="en-US" sz="1400" b="1" dirty="0">
                <a:latin typeface="微软雅黑" pitchFamily="34" charset="-122"/>
                <a:ea typeface="微软雅黑" pitchFamily="34" charset="-122"/>
              </a:rPr>
              <a:t>求那毗地所译出</a:t>
            </a:r>
          </a:p>
          <a:p>
            <a:pPr>
              <a:lnSpc>
                <a:spcPct val="120000"/>
              </a:lnSpc>
            </a:pP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百喻经</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二卷，</a:t>
            </a:r>
          </a:p>
          <a:p>
            <a:pPr>
              <a:lnSpc>
                <a:spcPct val="120000"/>
              </a:lnSpc>
            </a:pPr>
            <a:r>
              <a:rPr lang="zh-CN" altLang="en-US" sz="1400" b="1" dirty="0">
                <a:latin typeface="微软雅黑" pitchFamily="34" charset="-122"/>
                <a:ea typeface="微软雅黑" pitchFamily="34" charset="-122"/>
              </a:rPr>
              <a:t>列举譬喻故事</a:t>
            </a:r>
            <a:r>
              <a:rPr lang="en-US" altLang="zh-CN" sz="1400" b="1" dirty="0">
                <a:latin typeface="微软雅黑" pitchFamily="34" charset="-122"/>
                <a:ea typeface="微软雅黑" pitchFamily="34" charset="-122"/>
              </a:rPr>
              <a:t>98</a:t>
            </a:r>
            <a:r>
              <a:rPr lang="zh-CN" altLang="en-US" sz="1400" b="1" dirty="0">
                <a:latin typeface="微软雅黑" pitchFamily="34" charset="-122"/>
                <a:ea typeface="微软雅黑" pitchFamily="34" charset="-122"/>
              </a:rPr>
              <a:t>条▲譬喻体文学的译出，对我国后世的寓言文学产生了积极的影响。 </a:t>
            </a:r>
          </a:p>
        </p:txBody>
      </p:sp>
      <p:sp>
        <p:nvSpPr>
          <p:cNvPr id="44050" name="Rectangle 24"/>
          <p:cNvSpPr>
            <a:spLocks noChangeArrowheads="1"/>
          </p:cNvSpPr>
          <p:nvPr/>
        </p:nvSpPr>
        <p:spPr bwMode="auto">
          <a:xfrm>
            <a:off x="4211638" y="842963"/>
            <a:ext cx="3867150" cy="366712"/>
          </a:xfrm>
          <a:prstGeom prst="rect">
            <a:avLst/>
          </a:prstGeom>
          <a:noFill/>
          <a:ln w="9525">
            <a:noFill/>
            <a:miter lim="800000"/>
            <a:headEnd/>
            <a:tailEnd/>
          </a:ln>
        </p:spPr>
        <p:txBody>
          <a:bodyPr wrap="none">
            <a:spAutoFit/>
          </a:bodyPr>
          <a:lstStyle/>
          <a:p>
            <a:pPr eaLnBrk="0" hangingPunct="0"/>
            <a:r>
              <a:rPr lang="zh-CN" altLang="en-US" b="1" dirty="0">
                <a:solidFill>
                  <a:schemeClr val="bg1"/>
                </a:solidFill>
                <a:latin typeface="微软雅黑" pitchFamily="34" charset="-122"/>
                <a:ea typeface="微软雅黑" pitchFamily="34" charset="-122"/>
              </a:rPr>
              <a:t>佛教文化促进了中国翻译文学的形成</a:t>
            </a:r>
          </a:p>
        </p:txBody>
      </p:sp>
      <p:sp>
        <p:nvSpPr>
          <p:cNvPr id="27" name="AutoShape 6"/>
          <p:cNvSpPr>
            <a:spLocks noChangeArrowheads="1"/>
          </p:cNvSpPr>
          <p:nvPr/>
        </p:nvSpPr>
        <p:spPr bwMode="ltGray">
          <a:xfrm>
            <a:off x="3779912" y="1851670"/>
            <a:ext cx="1584176" cy="575890"/>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endParaRPr lang="en-US" altLang="zh-CN" b="1" dirty="0" smtClean="0">
              <a:latin typeface="微软雅黑" pitchFamily="34" charset="-122"/>
              <a:ea typeface="微软雅黑" pitchFamily="34" charset="-122"/>
            </a:endParaRPr>
          </a:p>
          <a:p>
            <a:pPr algn="ctr"/>
            <a:endParaRPr lang="zh-CN" altLang="en-US" b="1" dirty="0">
              <a:solidFill>
                <a:schemeClr val="bg1"/>
              </a:solidFill>
              <a:latin typeface="微软雅黑" pitchFamily="34" charset="-122"/>
              <a:ea typeface="微软雅黑" pitchFamily="34" charset="-122"/>
            </a:endParaRPr>
          </a:p>
        </p:txBody>
      </p:sp>
      <p:sp>
        <p:nvSpPr>
          <p:cNvPr id="28" name="矩形 27"/>
          <p:cNvSpPr/>
          <p:nvPr/>
        </p:nvSpPr>
        <p:spPr>
          <a:xfrm>
            <a:off x="3779912" y="1923678"/>
            <a:ext cx="1656183" cy="553998"/>
          </a:xfrm>
          <a:prstGeom prst="rect">
            <a:avLst/>
          </a:prstGeom>
        </p:spPr>
        <p:txBody>
          <a:bodyPr wrap="square">
            <a:spAutoFit/>
          </a:bodyPr>
          <a:lstStyle/>
          <a:p>
            <a:pPr>
              <a:lnSpc>
                <a:spcPts val="1800"/>
              </a:lnSpc>
            </a:pPr>
            <a:r>
              <a:rPr lang="zh-CN" altLang="en-US" sz="1400" b="1" dirty="0" smtClean="0">
                <a:latin typeface="微软雅黑" pitchFamily="34" charset="-122"/>
                <a:ea typeface="微软雅黑" pitchFamily="34" charset="-122"/>
              </a:rPr>
              <a:t>创造了融冶华梵的新体裁：翻译文学</a:t>
            </a:r>
            <a:endParaRPr lang="en-US" altLang="zh-CN" sz="1400" b="1" dirty="0">
              <a:latin typeface="微软雅黑" pitchFamily="34" charset="-122"/>
              <a:ea typeface="微软雅黑" pitchFamily="34" charset="-122"/>
            </a:endParaRPr>
          </a:p>
        </p:txBody>
      </p:sp>
      <p:sp>
        <p:nvSpPr>
          <p:cNvPr id="29" name="AutoShape 6"/>
          <p:cNvSpPr>
            <a:spLocks noChangeArrowheads="1"/>
          </p:cNvSpPr>
          <p:nvPr/>
        </p:nvSpPr>
        <p:spPr bwMode="ltGray">
          <a:xfrm>
            <a:off x="5580112" y="1851670"/>
            <a:ext cx="1584176" cy="575890"/>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endParaRPr lang="en-US" altLang="zh-CN" b="1" dirty="0" smtClean="0">
              <a:latin typeface="微软雅黑" pitchFamily="34" charset="-122"/>
              <a:ea typeface="微软雅黑" pitchFamily="34" charset="-122"/>
            </a:endParaRPr>
          </a:p>
          <a:p>
            <a:pPr algn="ctr"/>
            <a:endParaRPr lang="zh-CN" altLang="en-US" b="1" dirty="0">
              <a:solidFill>
                <a:schemeClr val="bg1"/>
              </a:solidFill>
              <a:latin typeface="微软雅黑" pitchFamily="34" charset="-122"/>
              <a:ea typeface="微软雅黑" pitchFamily="34" charset="-122"/>
            </a:endParaRPr>
          </a:p>
        </p:txBody>
      </p:sp>
      <p:sp>
        <p:nvSpPr>
          <p:cNvPr id="32" name="矩形 31"/>
          <p:cNvSpPr/>
          <p:nvPr/>
        </p:nvSpPr>
        <p:spPr>
          <a:xfrm>
            <a:off x="5580112" y="1923678"/>
            <a:ext cx="1656184" cy="553998"/>
          </a:xfrm>
          <a:prstGeom prst="rect">
            <a:avLst/>
          </a:prstGeom>
        </p:spPr>
        <p:txBody>
          <a:bodyPr wrap="square">
            <a:spAutoFit/>
          </a:bodyPr>
          <a:lstStyle/>
          <a:p>
            <a:pPr>
              <a:lnSpc>
                <a:spcPts val="1800"/>
              </a:lnSpc>
            </a:pPr>
            <a:r>
              <a:rPr lang="zh-CN" altLang="en-US" sz="1400" b="1" dirty="0" smtClean="0">
                <a:latin typeface="微软雅黑" pitchFamily="34" charset="-122"/>
                <a:ea typeface="微软雅黑" pitchFamily="34" charset="-122"/>
              </a:rPr>
              <a:t>佛教经典重视形式</a:t>
            </a:r>
          </a:p>
          <a:p>
            <a:pPr>
              <a:lnSpc>
                <a:spcPts val="1800"/>
              </a:lnSpc>
            </a:pPr>
            <a:r>
              <a:rPr lang="zh-CN" altLang="en-US" sz="1400" b="1" dirty="0" smtClean="0">
                <a:latin typeface="微软雅黑" pitchFamily="34" charset="-122"/>
                <a:ea typeface="微软雅黑" pitchFamily="34" charset="-122"/>
              </a:rPr>
              <a:t>上的布局和结构：</a:t>
            </a:r>
            <a:endParaRPr lang="zh-CN" altLang="en-US" sz="1400" b="1" dirty="0">
              <a:latin typeface="微软雅黑" pitchFamily="34" charset="-122"/>
              <a:ea typeface="微软雅黑" pitchFamily="34" charset="-122"/>
            </a:endParaRPr>
          </a:p>
        </p:txBody>
      </p:sp>
      <p:sp>
        <p:nvSpPr>
          <p:cNvPr id="33" name="AutoShape 6"/>
          <p:cNvSpPr>
            <a:spLocks noChangeArrowheads="1"/>
          </p:cNvSpPr>
          <p:nvPr/>
        </p:nvSpPr>
        <p:spPr bwMode="ltGray">
          <a:xfrm>
            <a:off x="7380312" y="1851670"/>
            <a:ext cx="1584176" cy="575890"/>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endParaRPr lang="en-US" altLang="zh-CN" b="1" dirty="0" smtClean="0">
              <a:latin typeface="微软雅黑" pitchFamily="34" charset="-122"/>
              <a:ea typeface="微软雅黑" pitchFamily="34" charset="-122"/>
            </a:endParaRPr>
          </a:p>
          <a:p>
            <a:pPr algn="ctr"/>
            <a:endParaRPr lang="zh-CN" altLang="en-US" b="1" dirty="0">
              <a:solidFill>
                <a:schemeClr val="bg1"/>
              </a:solidFill>
              <a:latin typeface="微软雅黑" pitchFamily="34" charset="-122"/>
              <a:ea typeface="微软雅黑" pitchFamily="34" charset="-122"/>
            </a:endParaRPr>
          </a:p>
        </p:txBody>
      </p:sp>
      <p:sp>
        <p:nvSpPr>
          <p:cNvPr id="34" name="矩形 33"/>
          <p:cNvSpPr/>
          <p:nvPr/>
        </p:nvSpPr>
        <p:spPr>
          <a:xfrm>
            <a:off x="7380312" y="1851670"/>
            <a:ext cx="1656183" cy="609398"/>
          </a:xfrm>
          <a:prstGeom prst="rect">
            <a:avLst/>
          </a:prstGeom>
        </p:spPr>
        <p:txBody>
          <a:bodyPr wrap="square">
            <a:spAutoFit/>
          </a:bodyPr>
          <a:lstStyle/>
          <a:p>
            <a:pPr>
              <a:lnSpc>
                <a:spcPct val="120000"/>
              </a:lnSpc>
            </a:pPr>
            <a:r>
              <a:rPr lang="zh-CN" altLang="en-US" sz="1400" b="1" dirty="0" smtClean="0">
                <a:latin typeface="微软雅黑" pitchFamily="34" charset="-122"/>
                <a:ea typeface="微软雅黑" pitchFamily="34" charset="-122"/>
              </a:rPr>
              <a:t>佛教经典常使用通俗易懂的譬喻体：</a:t>
            </a:r>
            <a:endParaRPr lang="zh-CN" altLang="en-US" sz="14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5058"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506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5061" name="TextBox 5"/>
          <p:cNvSpPr txBox="1">
            <a:spLocks noChangeArrowheads="1"/>
          </p:cNvSpPr>
          <p:nvPr/>
        </p:nvSpPr>
        <p:spPr bwMode="auto">
          <a:xfrm>
            <a:off x="179512" y="123478"/>
            <a:ext cx="4391918"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宋代的中西文化交流</a:t>
            </a:r>
            <a:endParaRPr lang="en-US" altLang="zh-CN" sz="2400" b="1" dirty="0">
              <a:latin typeface="微软雅黑" pitchFamily="34" charset="-122"/>
              <a:ea typeface="微软雅黑" pitchFamily="34" charset="-122"/>
            </a:endParaRPr>
          </a:p>
        </p:txBody>
      </p:sp>
      <p:sp>
        <p:nvSpPr>
          <p:cNvPr id="45062" name="矩形 42"/>
          <p:cNvSpPr>
            <a:spLocks noChangeArrowheads="1"/>
          </p:cNvSpPr>
          <p:nvPr/>
        </p:nvSpPr>
        <p:spPr bwMode="auto">
          <a:xfrm>
            <a:off x="251520"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5063"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5064" name="AutoShape 9"/>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pitchFamily="34" charset="-122"/>
              <a:ea typeface="微软雅黑" pitchFamily="34" charset="-122"/>
            </a:endParaRPr>
          </a:p>
        </p:txBody>
      </p:sp>
      <p:grpSp>
        <p:nvGrpSpPr>
          <p:cNvPr id="45065" name="Group 9"/>
          <p:cNvGrpSpPr>
            <a:grpSpLocks/>
          </p:cNvGrpSpPr>
          <p:nvPr/>
        </p:nvGrpSpPr>
        <p:grpSpPr bwMode="auto">
          <a:xfrm>
            <a:off x="3347864" y="699542"/>
            <a:ext cx="5616575" cy="792162"/>
            <a:chOff x="1296" y="1824"/>
            <a:chExt cx="2976" cy="432"/>
          </a:xfrm>
        </p:grpSpPr>
        <p:sp>
          <p:nvSpPr>
            <p:cNvPr id="45077"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5078"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5079"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endParaRPr lang="zh-CN" altLang="en-US" b="1">
                <a:solidFill>
                  <a:schemeClr val="bg1"/>
                </a:solidFill>
              </a:endParaRPr>
            </a:p>
          </p:txBody>
        </p:sp>
        <p:sp>
          <p:nvSpPr>
            <p:cNvPr id="45080" name="Text Box 13"/>
            <p:cNvSpPr txBox="1">
              <a:spLocks noChangeArrowheads="1"/>
            </p:cNvSpPr>
            <p:nvPr/>
          </p:nvSpPr>
          <p:spPr bwMode="gray">
            <a:xfrm>
              <a:off x="1410" y="1886"/>
              <a:ext cx="187" cy="250"/>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a:solidFill>
                    <a:schemeClr val="bg1"/>
                  </a:solidFill>
                </a:rPr>
                <a:t>2</a:t>
              </a:r>
            </a:p>
          </p:txBody>
        </p:sp>
      </p:grpSp>
      <p:sp>
        <p:nvSpPr>
          <p:cNvPr id="45066" name="Rectangle 40"/>
          <p:cNvSpPr>
            <a:spLocks noChangeArrowheads="1"/>
          </p:cNvSpPr>
          <p:nvPr/>
        </p:nvSpPr>
        <p:spPr bwMode="auto">
          <a:xfrm>
            <a:off x="4356100" y="3003550"/>
            <a:ext cx="4327525" cy="366713"/>
          </a:xfrm>
          <a:prstGeom prst="rect">
            <a:avLst/>
          </a:prstGeom>
          <a:noFill/>
          <a:ln w="9525">
            <a:noFill/>
            <a:miter lim="800000"/>
            <a:headEnd/>
            <a:tailEnd/>
          </a:ln>
        </p:spPr>
        <p:txBody>
          <a:bodyPr wrap="none">
            <a:spAutoFit/>
          </a:bodyPr>
          <a:lstStyle/>
          <a:p>
            <a:pPr eaLnBrk="0" hangingPunct="0"/>
            <a:r>
              <a:rPr lang="zh-CN" altLang="en-US" b="1">
                <a:solidFill>
                  <a:schemeClr val="bg1"/>
                </a:solidFill>
              </a:rPr>
              <a:t>佛教文化对中国古代文学批评理论的影响</a:t>
            </a:r>
          </a:p>
        </p:txBody>
      </p:sp>
      <p:cxnSp>
        <p:nvCxnSpPr>
          <p:cNvPr id="32" name="直接连接符 31"/>
          <p:cNvCxnSpPr/>
          <p:nvPr/>
        </p:nvCxnSpPr>
        <p:spPr>
          <a:xfrm>
            <a:off x="3923928" y="2427734"/>
            <a:ext cx="496855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1"/>
          <p:cNvCxnSpPr/>
          <p:nvPr/>
        </p:nvCxnSpPr>
        <p:spPr>
          <a:xfrm>
            <a:off x="3923928" y="2787774"/>
            <a:ext cx="504056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1"/>
          <p:cNvCxnSpPr/>
          <p:nvPr/>
        </p:nvCxnSpPr>
        <p:spPr>
          <a:xfrm>
            <a:off x="3924300" y="3651250"/>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31"/>
          <p:cNvCxnSpPr/>
          <p:nvPr/>
        </p:nvCxnSpPr>
        <p:spPr>
          <a:xfrm>
            <a:off x="3924300" y="4011613"/>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5072" name="Rectangle 21"/>
          <p:cNvSpPr>
            <a:spLocks noChangeArrowheads="1"/>
          </p:cNvSpPr>
          <p:nvPr/>
        </p:nvSpPr>
        <p:spPr bwMode="auto">
          <a:xfrm>
            <a:off x="3923928" y="1540555"/>
            <a:ext cx="5220072" cy="1292662"/>
          </a:xfrm>
          <a:prstGeom prst="rect">
            <a:avLst/>
          </a:prstGeom>
          <a:noFill/>
          <a:ln w="9525">
            <a:noFill/>
            <a:miter lim="800000"/>
            <a:headEnd/>
            <a:tailEnd/>
          </a:ln>
        </p:spPr>
        <p:txBody>
          <a:bodyPr wrap="square" anchor="ctr">
            <a:spAutoFit/>
          </a:bodyPr>
          <a:lstStyle/>
          <a:p>
            <a:pPr>
              <a:lnSpc>
                <a:spcPct val="150000"/>
              </a:lnSpc>
            </a:pPr>
            <a:r>
              <a:rPr lang="en-US" altLang="zh-CN" b="1" dirty="0" smtClean="0">
                <a:solidFill>
                  <a:srgbClr val="09BFFF"/>
                </a:solidFill>
                <a:latin typeface="微软雅黑" pitchFamily="34" charset="-122"/>
                <a:ea typeface="微软雅黑" pitchFamily="34" charset="-122"/>
                <a:sym typeface="Wingdings"/>
              </a:rPr>
              <a:t></a:t>
            </a:r>
            <a:r>
              <a:rPr lang="zh-CN" altLang="en-US" sz="1600" b="1" dirty="0" smtClean="0">
                <a:latin typeface="微软雅黑" pitchFamily="34" charset="-122"/>
                <a:ea typeface="微软雅黑" pitchFamily="34" charset="-122"/>
                <a:sym typeface="Wingdings"/>
              </a:rPr>
              <a:t>齐梁时文学家</a:t>
            </a:r>
            <a:r>
              <a:rPr lang="zh-CN" altLang="en-US" sz="1600" b="1" dirty="0" smtClean="0">
                <a:latin typeface="微软雅黑" pitchFamily="34" charset="-122"/>
                <a:ea typeface="微软雅黑" pitchFamily="34" charset="-122"/>
              </a:rPr>
              <a:t>沈</a:t>
            </a:r>
            <a:r>
              <a:rPr lang="zh-CN" altLang="en-US" sz="1600" b="1" dirty="0">
                <a:latin typeface="微软雅黑" pitchFamily="34" charset="-122"/>
                <a:ea typeface="微软雅黑" pitchFamily="34" charset="-122"/>
              </a:rPr>
              <a:t>约</a:t>
            </a:r>
            <a:r>
              <a:rPr lang="zh-CN" altLang="en-US" sz="1600" b="1" dirty="0" smtClean="0">
                <a:latin typeface="微软雅黑" pitchFamily="34" charset="-122"/>
                <a:ea typeface="微软雅黑" pitchFamily="34" charset="-122"/>
              </a:rPr>
              <a:t>等在佛教</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涅槃经</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等梵声学影响下，发明了“声</a:t>
            </a:r>
            <a:r>
              <a:rPr lang="zh-CN" altLang="en-US" sz="1600" b="1" dirty="0">
                <a:latin typeface="微软雅黑" pitchFamily="34" charset="-122"/>
                <a:ea typeface="微软雅黑" pitchFamily="34" charset="-122"/>
              </a:rPr>
              <a:t>律论</a:t>
            </a:r>
            <a:r>
              <a:rPr lang="zh-CN" altLang="en-US" sz="1600" b="1" dirty="0" smtClean="0">
                <a:latin typeface="微软雅黑" pitchFamily="34" charset="-122"/>
                <a:ea typeface="微软雅黑" pitchFamily="34" charset="-122"/>
              </a:rPr>
              <a:t>”；并根据音律创造了“永明体”，标志诗歌从比较自由的“古体”走向格律严整的“近体”</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cxnSp>
        <p:nvCxnSpPr>
          <p:cNvPr id="6" name="直接连接符 31"/>
          <p:cNvCxnSpPr/>
          <p:nvPr/>
        </p:nvCxnSpPr>
        <p:spPr>
          <a:xfrm>
            <a:off x="3924300" y="3292475"/>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5074" name="Rectangle 23"/>
          <p:cNvSpPr>
            <a:spLocks noChangeArrowheads="1"/>
          </p:cNvSpPr>
          <p:nvPr/>
        </p:nvSpPr>
        <p:spPr bwMode="auto">
          <a:xfrm>
            <a:off x="3923928" y="2787774"/>
            <a:ext cx="4968875" cy="1615827"/>
          </a:xfrm>
          <a:prstGeom prst="rect">
            <a:avLst/>
          </a:prstGeom>
          <a:noFill/>
          <a:ln w="9525">
            <a:noFill/>
            <a:miter lim="800000"/>
            <a:headEnd/>
            <a:tailEnd/>
          </a:ln>
        </p:spPr>
        <p:txBody>
          <a:bodyPr anchor="ctr">
            <a:spAutoFit/>
          </a:bodyPr>
          <a:lstStyle/>
          <a:p>
            <a:pPr>
              <a:lnSpc>
                <a:spcPct val="150000"/>
              </a:lnSpc>
            </a:pPr>
            <a:r>
              <a:rPr lang="en-US" altLang="zh-CN" b="1" dirty="0" smtClean="0">
                <a:solidFill>
                  <a:srgbClr val="09BFFF"/>
                </a:solidFill>
                <a:latin typeface="微软雅黑" pitchFamily="34" charset="-122"/>
                <a:ea typeface="微软雅黑" pitchFamily="34" charset="-122"/>
                <a:sym typeface="Wingdings"/>
              </a:rPr>
              <a:t></a:t>
            </a:r>
            <a:r>
              <a:rPr lang="zh-CN" altLang="en-US" sz="1600" b="1" dirty="0" smtClean="0">
                <a:latin typeface="微软雅黑" pitchFamily="34" charset="-122"/>
                <a:ea typeface="微软雅黑" pitchFamily="34" charset="-122"/>
              </a:rPr>
              <a:t>禅</a:t>
            </a:r>
            <a:r>
              <a:rPr lang="zh-CN" altLang="en-US" sz="1600" b="1" dirty="0">
                <a:latin typeface="微软雅黑" pitchFamily="34" charset="-122"/>
                <a:ea typeface="微软雅黑" pitchFamily="34" charset="-122"/>
              </a:rPr>
              <a:t>宗的兴起对唐代诗歌的发展有密切关系。禅和诗</a:t>
            </a:r>
          </a:p>
          <a:p>
            <a:pPr>
              <a:lnSpc>
                <a:spcPct val="150000"/>
              </a:lnSpc>
            </a:pPr>
            <a:r>
              <a:rPr lang="zh-CN" altLang="en-US" sz="1600" b="1" dirty="0">
                <a:latin typeface="微软雅黑" pitchFamily="34" charset="-122"/>
                <a:ea typeface="微软雅黑" pitchFamily="34" charset="-122"/>
              </a:rPr>
              <a:t>都注重内在的体验，重视象喻和启发，追求言外之意趣。禅宗为二者提供了相互沟通的的桥梁，出现了诗词禅学化和禅学诗词化</a:t>
            </a:r>
            <a:r>
              <a:rPr lang="zh-CN" altLang="en-US" sz="1600" b="1" dirty="0" smtClean="0">
                <a:latin typeface="微软雅黑" pitchFamily="34" charset="-122"/>
                <a:ea typeface="微软雅黑" pitchFamily="34" charset="-122"/>
              </a:rPr>
              <a:t>。诗佛王</a:t>
            </a:r>
            <a:r>
              <a:rPr lang="zh-CN" altLang="en-US" sz="1600" b="1" dirty="0">
                <a:latin typeface="微软雅黑" pitchFamily="34" charset="-122"/>
                <a:ea typeface="微软雅黑" pitchFamily="34" charset="-122"/>
              </a:rPr>
              <a:t>维是典型代表。 </a:t>
            </a:r>
          </a:p>
        </p:txBody>
      </p:sp>
      <p:cxnSp>
        <p:nvCxnSpPr>
          <p:cNvPr id="7" name="直接连接符 31"/>
          <p:cNvCxnSpPr/>
          <p:nvPr/>
        </p:nvCxnSpPr>
        <p:spPr>
          <a:xfrm>
            <a:off x="3924300" y="4371975"/>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5076" name="Rectangle 25"/>
          <p:cNvSpPr>
            <a:spLocks noChangeArrowheads="1"/>
          </p:cNvSpPr>
          <p:nvPr/>
        </p:nvSpPr>
        <p:spPr bwMode="auto">
          <a:xfrm>
            <a:off x="3995936" y="915566"/>
            <a:ext cx="5018088" cy="366712"/>
          </a:xfrm>
          <a:prstGeom prst="rect">
            <a:avLst/>
          </a:prstGeom>
          <a:noFill/>
          <a:ln w="9525">
            <a:noFill/>
            <a:miter lim="800000"/>
            <a:headEnd/>
            <a:tailEnd/>
          </a:ln>
        </p:spPr>
        <p:txBody>
          <a:bodyPr wrap="none">
            <a:spAutoFit/>
          </a:bodyPr>
          <a:lstStyle/>
          <a:p>
            <a:pPr eaLnBrk="0" hangingPunct="0"/>
            <a:r>
              <a:rPr lang="zh-CN" altLang="en-US" b="1" dirty="0">
                <a:solidFill>
                  <a:schemeClr val="bg1"/>
                </a:solidFill>
                <a:latin typeface="微软雅黑" pitchFamily="34" charset="-122"/>
                <a:ea typeface="微软雅黑" pitchFamily="34" charset="-122"/>
              </a:rPr>
              <a:t>佛教推动了音律学和律体诗及诗歌的产生和发展</a:t>
            </a:r>
          </a:p>
        </p:txBody>
      </p:sp>
      <p:cxnSp>
        <p:nvCxnSpPr>
          <p:cNvPr id="26" name="直接连接符 31"/>
          <p:cNvCxnSpPr/>
          <p:nvPr/>
        </p:nvCxnSpPr>
        <p:spPr>
          <a:xfrm>
            <a:off x="3923928" y="1995686"/>
            <a:ext cx="4896544"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6082"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608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6085" name="TextBox 5"/>
          <p:cNvSpPr txBox="1">
            <a:spLocks noChangeArrowheads="1"/>
          </p:cNvSpPr>
          <p:nvPr/>
        </p:nvSpPr>
        <p:spPr bwMode="auto">
          <a:xfrm>
            <a:off x="179512" y="195486"/>
            <a:ext cx="4392488"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46086" name="矩形 42"/>
          <p:cNvSpPr>
            <a:spLocks noChangeArrowheads="1"/>
          </p:cNvSpPr>
          <p:nvPr/>
        </p:nvSpPr>
        <p:spPr bwMode="auto">
          <a:xfrm>
            <a:off x="251520"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6087"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6088" name="AutoShape 9"/>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a:endParaRPr>
          </a:p>
        </p:txBody>
      </p:sp>
      <p:grpSp>
        <p:nvGrpSpPr>
          <p:cNvPr id="46089" name="Group 9"/>
          <p:cNvGrpSpPr>
            <a:grpSpLocks/>
          </p:cNvGrpSpPr>
          <p:nvPr/>
        </p:nvGrpSpPr>
        <p:grpSpPr bwMode="auto">
          <a:xfrm>
            <a:off x="3814763" y="700088"/>
            <a:ext cx="5329237" cy="792162"/>
            <a:chOff x="1296" y="1824"/>
            <a:chExt cx="2976" cy="432"/>
          </a:xfrm>
        </p:grpSpPr>
        <p:sp>
          <p:nvSpPr>
            <p:cNvPr id="46102"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6103"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6104"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佛教直接导致了中国说唱艺术的产生</a:t>
              </a:r>
              <a:r>
                <a:rPr lang="zh-CN" altLang="en-US" dirty="0">
                  <a:solidFill>
                    <a:schemeClr val="bg1"/>
                  </a:solidFill>
                </a:rPr>
                <a:t> </a:t>
              </a:r>
            </a:p>
          </p:txBody>
        </p:sp>
        <p:sp>
          <p:nvSpPr>
            <p:cNvPr id="46105" name="Text Box 13"/>
            <p:cNvSpPr txBox="1">
              <a:spLocks noChangeArrowheads="1"/>
            </p:cNvSpPr>
            <p:nvPr/>
          </p:nvSpPr>
          <p:spPr bwMode="gray">
            <a:xfrm>
              <a:off x="1404" y="1886"/>
              <a:ext cx="200" cy="250"/>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a:solidFill>
                    <a:schemeClr val="bg1"/>
                  </a:solidFill>
                </a:rPr>
                <a:t>3</a:t>
              </a:r>
            </a:p>
          </p:txBody>
        </p:sp>
      </p:grpSp>
      <p:sp>
        <p:nvSpPr>
          <p:cNvPr id="29" name="矩形 28"/>
          <p:cNvSpPr/>
          <p:nvPr/>
        </p:nvSpPr>
        <p:spPr>
          <a:xfrm>
            <a:off x="4067175" y="185102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梵呗</a:t>
            </a:r>
            <a:endParaRPr lang="zh-CN" altLang="en-US" dirty="0">
              <a:solidFill>
                <a:srgbClr val="FFFFFF"/>
              </a:solidFill>
              <a:latin typeface="微软雅黑" pitchFamily="34" charset="-122"/>
              <a:ea typeface="微软雅黑" pitchFamily="34" charset="-122"/>
            </a:endParaRPr>
          </a:p>
        </p:txBody>
      </p:sp>
      <p:sp>
        <p:nvSpPr>
          <p:cNvPr id="2" name="矩形 28"/>
          <p:cNvSpPr/>
          <p:nvPr/>
        </p:nvSpPr>
        <p:spPr>
          <a:xfrm>
            <a:off x="5724525" y="185102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转读</a:t>
            </a:r>
            <a:endParaRPr lang="zh-CN" altLang="en-US" dirty="0">
              <a:solidFill>
                <a:srgbClr val="FFFFFF"/>
              </a:solidFill>
              <a:latin typeface="微软雅黑" pitchFamily="34" charset="-122"/>
              <a:ea typeface="微软雅黑" pitchFamily="34" charset="-122"/>
            </a:endParaRPr>
          </a:p>
        </p:txBody>
      </p:sp>
      <p:sp>
        <p:nvSpPr>
          <p:cNvPr id="3" name="矩形 28"/>
          <p:cNvSpPr/>
          <p:nvPr/>
        </p:nvSpPr>
        <p:spPr>
          <a:xfrm>
            <a:off x="7308850" y="185102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唱导</a:t>
            </a:r>
            <a:endParaRPr lang="zh-CN" altLang="en-US" dirty="0">
              <a:solidFill>
                <a:srgbClr val="FFFFFF"/>
              </a:solidFill>
              <a:latin typeface="微软雅黑" pitchFamily="34" charset="-122"/>
              <a:ea typeface="微软雅黑" pitchFamily="34" charset="-122"/>
            </a:endParaRPr>
          </a:p>
        </p:txBody>
      </p:sp>
      <p:sp>
        <p:nvSpPr>
          <p:cNvPr id="4" name="矩形 28"/>
          <p:cNvSpPr/>
          <p:nvPr/>
        </p:nvSpPr>
        <p:spPr>
          <a:xfrm>
            <a:off x="4067175" y="2571750"/>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变文</a:t>
            </a:r>
            <a:endParaRPr lang="zh-CN" altLang="en-US" dirty="0">
              <a:solidFill>
                <a:srgbClr val="FFFFFF"/>
              </a:solidFill>
              <a:latin typeface="微软雅黑" pitchFamily="34" charset="-122"/>
              <a:ea typeface="微软雅黑" pitchFamily="34" charset="-122"/>
            </a:endParaRPr>
          </a:p>
        </p:txBody>
      </p:sp>
      <p:sp>
        <p:nvSpPr>
          <p:cNvPr id="5" name="矩形 28"/>
          <p:cNvSpPr/>
          <p:nvPr/>
        </p:nvSpPr>
        <p:spPr>
          <a:xfrm>
            <a:off x="5724525" y="2571750"/>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宝卷</a:t>
            </a:r>
            <a:endParaRPr lang="zh-CN" altLang="en-US" dirty="0">
              <a:solidFill>
                <a:srgbClr val="FFFFFF"/>
              </a:solidFill>
              <a:latin typeface="微软雅黑" pitchFamily="34" charset="-122"/>
              <a:ea typeface="微软雅黑" pitchFamily="34" charset="-122"/>
            </a:endParaRPr>
          </a:p>
        </p:txBody>
      </p:sp>
      <p:sp>
        <p:nvSpPr>
          <p:cNvPr id="6" name="矩形 28"/>
          <p:cNvSpPr/>
          <p:nvPr/>
        </p:nvSpPr>
        <p:spPr>
          <a:xfrm>
            <a:off x="7308850" y="2571750"/>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弹词</a:t>
            </a:r>
            <a:endParaRPr lang="zh-CN" altLang="en-US" dirty="0">
              <a:solidFill>
                <a:srgbClr val="FFFFFF"/>
              </a:solidFill>
              <a:latin typeface="微软雅黑" pitchFamily="34" charset="-122"/>
              <a:ea typeface="微软雅黑" pitchFamily="34" charset="-122"/>
            </a:endParaRPr>
          </a:p>
        </p:txBody>
      </p:sp>
      <p:sp>
        <p:nvSpPr>
          <p:cNvPr id="7" name="矩形 28"/>
          <p:cNvSpPr/>
          <p:nvPr/>
        </p:nvSpPr>
        <p:spPr>
          <a:xfrm>
            <a:off x="5724525" y="329247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鼓词</a:t>
            </a:r>
            <a:endParaRPr lang="zh-CN" altLang="en-US" dirty="0">
              <a:solidFill>
                <a:srgbClr val="FFFFFF"/>
              </a:solidFill>
              <a:latin typeface="微软雅黑" pitchFamily="34" charset="-122"/>
              <a:ea typeface="微软雅黑" pitchFamily="34" charset="-122"/>
            </a:endParaRPr>
          </a:p>
        </p:txBody>
      </p:sp>
      <p:sp>
        <p:nvSpPr>
          <p:cNvPr id="8" name="矩形 28"/>
          <p:cNvSpPr/>
          <p:nvPr/>
        </p:nvSpPr>
        <p:spPr>
          <a:xfrm>
            <a:off x="7308850" y="3292475"/>
            <a:ext cx="1111250" cy="3603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04AEDA"/>
                </a:solidFill>
                <a:latin typeface="微软雅黑" pitchFamily="34" charset="-122"/>
                <a:ea typeface="微软雅黑" pitchFamily="34" charset="-122"/>
              </a:rPr>
              <a:t>诸宫调</a:t>
            </a:r>
            <a:endParaRPr lang="zh-CN" altLang="en-US" dirty="0">
              <a:solidFill>
                <a:srgbClr val="FFFFFF"/>
              </a:solidFill>
              <a:latin typeface="微软雅黑" pitchFamily="34" charset="-122"/>
              <a:ea typeface="微软雅黑" pitchFamily="34" charset="-122"/>
            </a:endParaRPr>
          </a:p>
        </p:txBody>
      </p:sp>
      <p:sp>
        <p:nvSpPr>
          <p:cNvPr id="46098" name="Line 36"/>
          <p:cNvSpPr>
            <a:spLocks noChangeShapeType="1"/>
          </p:cNvSpPr>
          <p:nvPr/>
        </p:nvSpPr>
        <p:spPr bwMode="auto">
          <a:xfrm>
            <a:off x="5148263" y="1995488"/>
            <a:ext cx="576262" cy="0"/>
          </a:xfrm>
          <a:prstGeom prst="line">
            <a:avLst/>
          </a:prstGeom>
          <a:noFill/>
          <a:ln w="28575">
            <a:solidFill>
              <a:srgbClr val="04AEDA"/>
            </a:solidFill>
            <a:round/>
            <a:headEnd/>
            <a:tailEnd type="triangle" w="med" len="med"/>
          </a:ln>
        </p:spPr>
        <p:txBody>
          <a:bodyPr/>
          <a:lstStyle/>
          <a:p>
            <a:endParaRPr lang="zh-CN" altLang="en-US"/>
          </a:p>
        </p:txBody>
      </p:sp>
      <p:sp>
        <p:nvSpPr>
          <p:cNvPr id="46099" name="Line 37"/>
          <p:cNvSpPr>
            <a:spLocks noChangeShapeType="1"/>
          </p:cNvSpPr>
          <p:nvPr/>
        </p:nvSpPr>
        <p:spPr bwMode="auto">
          <a:xfrm>
            <a:off x="6804025" y="1995488"/>
            <a:ext cx="504825" cy="0"/>
          </a:xfrm>
          <a:prstGeom prst="line">
            <a:avLst/>
          </a:prstGeom>
          <a:noFill/>
          <a:ln w="28575">
            <a:solidFill>
              <a:srgbClr val="04AEDA"/>
            </a:solidFill>
            <a:round/>
            <a:headEnd/>
            <a:tailEnd type="triangle" w="med" len="med"/>
          </a:ln>
        </p:spPr>
        <p:txBody>
          <a:bodyPr/>
          <a:lstStyle/>
          <a:p>
            <a:endParaRPr lang="zh-CN" altLang="en-US"/>
          </a:p>
        </p:txBody>
      </p:sp>
      <p:sp>
        <p:nvSpPr>
          <p:cNvPr id="46100" name="Line 38"/>
          <p:cNvSpPr>
            <a:spLocks noChangeShapeType="1"/>
          </p:cNvSpPr>
          <p:nvPr/>
        </p:nvSpPr>
        <p:spPr bwMode="auto">
          <a:xfrm>
            <a:off x="8388350" y="1995488"/>
            <a:ext cx="576263" cy="0"/>
          </a:xfrm>
          <a:prstGeom prst="line">
            <a:avLst/>
          </a:prstGeom>
          <a:noFill/>
          <a:ln w="28575">
            <a:solidFill>
              <a:srgbClr val="04AEDA"/>
            </a:solidFill>
            <a:round/>
            <a:headEnd/>
            <a:tailEnd type="triangle" w="med" len="med"/>
          </a:ln>
        </p:spPr>
        <p:txBody>
          <a:bodyPr/>
          <a:lstStyle/>
          <a:p>
            <a:endParaRPr lang="zh-CN" altLang="en-US"/>
          </a:p>
        </p:txBody>
      </p:sp>
      <p:sp>
        <p:nvSpPr>
          <p:cNvPr id="46101" name="Line 39"/>
          <p:cNvSpPr>
            <a:spLocks noChangeShapeType="1"/>
          </p:cNvSpPr>
          <p:nvPr/>
        </p:nvSpPr>
        <p:spPr bwMode="auto">
          <a:xfrm>
            <a:off x="5148263" y="2716213"/>
            <a:ext cx="576262" cy="0"/>
          </a:xfrm>
          <a:prstGeom prst="line">
            <a:avLst/>
          </a:prstGeom>
          <a:noFill/>
          <a:ln w="28575">
            <a:solidFill>
              <a:srgbClr val="04AEDA"/>
            </a:solidFill>
            <a:round/>
            <a:headEnd/>
            <a:tailEnd type="triangle" w="med" len="med"/>
          </a:ln>
        </p:spPr>
        <p:txBody>
          <a:bodyPr/>
          <a:lstStyle/>
          <a:p>
            <a:endParaRPr lang="zh-CN" alt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7106"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710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7109" name="TextBox 5"/>
          <p:cNvSpPr txBox="1">
            <a:spLocks noChangeArrowheads="1"/>
          </p:cNvSpPr>
          <p:nvPr/>
        </p:nvSpPr>
        <p:spPr bwMode="auto">
          <a:xfrm>
            <a:off x="4211960" y="1707654"/>
            <a:ext cx="4932040" cy="605294"/>
          </a:xfrm>
          <a:prstGeom prst="rect">
            <a:avLst/>
          </a:prstGeom>
          <a:noFill/>
          <a:ln w="9525">
            <a:noFill/>
            <a:miter lim="800000"/>
            <a:headEnd/>
            <a:tailEnd/>
          </a:ln>
        </p:spPr>
        <p:txBody>
          <a:bodyPr wrap="square">
            <a:spAutoFit/>
          </a:bodyPr>
          <a:lstStyle/>
          <a:p>
            <a:pPr>
              <a:lnSpc>
                <a:spcPts val="2000"/>
              </a:lnSpc>
            </a:pP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大唐三藏取经诗话</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为长篇章回小说雏型；由话本小说到章回小说，形成分回标目、故事连接、段落整齐体裁结构</a:t>
            </a:r>
            <a:r>
              <a:rPr lang="zh-CN" altLang="en-US" sz="1400" b="1" dirty="0"/>
              <a:t>。</a:t>
            </a:r>
            <a:endParaRPr lang="en-US" altLang="zh-CN" sz="1400" b="1" dirty="0"/>
          </a:p>
        </p:txBody>
      </p:sp>
      <p:sp>
        <p:nvSpPr>
          <p:cNvPr id="47110" name="矩形 42"/>
          <p:cNvSpPr>
            <a:spLocks noChangeArrowheads="1"/>
          </p:cNvSpPr>
          <p:nvPr/>
        </p:nvSpPr>
        <p:spPr bwMode="auto">
          <a:xfrm>
            <a:off x="179512"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7111"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7112" name="AutoShape 9"/>
          <p:cNvSpPr>
            <a:spLocks noChangeArrowheads="1"/>
          </p:cNvSpPr>
          <p:nvPr/>
        </p:nvSpPr>
        <p:spPr bwMode="auto">
          <a:xfrm>
            <a:off x="611560" y="2355726"/>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pitchFamily="34" charset="-122"/>
              <a:ea typeface="微软雅黑" pitchFamily="34" charset="-122"/>
            </a:endParaRPr>
          </a:p>
        </p:txBody>
      </p:sp>
      <p:grpSp>
        <p:nvGrpSpPr>
          <p:cNvPr id="47113" name="Group 9"/>
          <p:cNvGrpSpPr>
            <a:grpSpLocks/>
          </p:cNvGrpSpPr>
          <p:nvPr/>
        </p:nvGrpSpPr>
        <p:grpSpPr bwMode="auto">
          <a:xfrm>
            <a:off x="2987824" y="843558"/>
            <a:ext cx="5867400" cy="792163"/>
            <a:chOff x="1296" y="1824"/>
            <a:chExt cx="2976" cy="432"/>
          </a:xfrm>
        </p:grpSpPr>
        <p:sp>
          <p:nvSpPr>
            <p:cNvPr id="47127"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7128"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7129"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endParaRPr lang="zh-CN" altLang="en-US" b="1">
                <a:solidFill>
                  <a:schemeClr val="bg1"/>
                </a:solidFill>
              </a:endParaRPr>
            </a:p>
          </p:txBody>
        </p:sp>
        <p:sp>
          <p:nvSpPr>
            <p:cNvPr id="47130" name="Text Box 13"/>
            <p:cNvSpPr txBox="1">
              <a:spLocks noChangeArrowheads="1"/>
            </p:cNvSpPr>
            <p:nvPr/>
          </p:nvSpPr>
          <p:spPr bwMode="gray">
            <a:xfrm>
              <a:off x="1414" y="1886"/>
              <a:ext cx="179" cy="250"/>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a:solidFill>
                    <a:schemeClr val="bg1"/>
                  </a:solidFill>
                </a:rPr>
                <a:t>4</a:t>
              </a:r>
            </a:p>
          </p:txBody>
        </p:sp>
      </p:grpSp>
      <p:sp>
        <p:nvSpPr>
          <p:cNvPr id="47114" name="Rectangle 16"/>
          <p:cNvSpPr>
            <a:spLocks noChangeArrowheads="1"/>
          </p:cNvSpPr>
          <p:nvPr/>
        </p:nvSpPr>
        <p:spPr bwMode="auto">
          <a:xfrm>
            <a:off x="3707904" y="1059582"/>
            <a:ext cx="5148064" cy="366713"/>
          </a:xfrm>
          <a:prstGeom prst="rect">
            <a:avLst/>
          </a:prstGeom>
          <a:noFill/>
          <a:ln w="9525">
            <a:noFill/>
            <a:miter lim="800000"/>
            <a:headEnd/>
            <a:tailEnd/>
          </a:ln>
        </p:spPr>
        <p:txBody>
          <a:bodyPr wrap="square">
            <a:spAutoFit/>
          </a:bodyPr>
          <a:lstStyle/>
          <a:p>
            <a:pPr eaLnBrk="0" hangingPunct="0"/>
            <a:r>
              <a:rPr lang="zh-CN" altLang="en-US" b="1" dirty="0">
                <a:solidFill>
                  <a:schemeClr val="bg1"/>
                </a:solidFill>
                <a:latin typeface="微软雅黑" pitchFamily="34" charset="-122"/>
                <a:ea typeface="微软雅黑" pitchFamily="34" charset="-122"/>
              </a:rPr>
              <a:t>佛教为中国古典小说提供了故事情节和思想内容</a:t>
            </a:r>
          </a:p>
        </p:txBody>
      </p:sp>
      <p:sp>
        <p:nvSpPr>
          <p:cNvPr id="47115" name="Rectangle 26"/>
          <p:cNvSpPr>
            <a:spLocks noChangeArrowheads="1"/>
          </p:cNvSpPr>
          <p:nvPr/>
        </p:nvSpPr>
        <p:spPr bwMode="auto">
          <a:xfrm>
            <a:off x="2987824" y="1851670"/>
            <a:ext cx="1203325" cy="431800"/>
          </a:xfrm>
          <a:prstGeom prst="rect">
            <a:avLst/>
          </a:prstGeom>
          <a:solidFill>
            <a:schemeClr val="bg1"/>
          </a:solidFill>
          <a:ln w="28575">
            <a:solidFill>
              <a:srgbClr val="00CCFF"/>
            </a:solidFill>
            <a:miter lim="800000"/>
            <a:headEnd/>
            <a:tailEnd/>
          </a:ln>
          <a:effectLst>
            <a:prstShdw prst="shdw17" dist="17961" dir="2700000">
              <a:srgbClr val="007A99"/>
            </a:prstShdw>
          </a:effectLst>
        </p:spPr>
        <p:txBody>
          <a:bodyPr wrap="none" anchor="ctr"/>
          <a:lstStyle/>
          <a:p>
            <a:r>
              <a:rPr lang="zh-CN" altLang="en-US" b="1" dirty="0">
                <a:solidFill>
                  <a:srgbClr val="04AEDA"/>
                </a:solidFill>
                <a:latin typeface="微软雅黑" pitchFamily="34" charset="-122"/>
                <a:ea typeface="微软雅黑" pitchFamily="34" charset="-122"/>
              </a:rPr>
              <a:t>体裁结构</a:t>
            </a:r>
          </a:p>
        </p:txBody>
      </p:sp>
      <p:sp>
        <p:nvSpPr>
          <p:cNvPr id="47116" name="Rectangle 26"/>
          <p:cNvSpPr>
            <a:spLocks noChangeArrowheads="1"/>
          </p:cNvSpPr>
          <p:nvPr/>
        </p:nvSpPr>
        <p:spPr bwMode="auto">
          <a:xfrm>
            <a:off x="2987824" y="2499742"/>
            <a:ext cx="1203325" cy="431800"/>
          </a:xfrm>
          <a:prstGeom prst="rect">
            <a:avLst/>
          </a:prstGeom>
          <a:solidFill>
            <a:schemeClr val="bg1"/>
          </a:solidFill>
          <a:ln w="28575">
            <a:solidFill>
              <a:srgbClr val="00CCFF"/>
            </a:solidFill>
            <a:miter lim="800000"/>
            <a:headEnd/>
            <a:tailEnd/>
          </a:ln>
          <a:effectLst>
            <a:prstShdw prst="shdw17" dist="17961" dir="2700000">
              <a:srgbClr val="007A99"/>
            </a:prstShdw>
          </a:effectLst>
        </p:spPr>
        <p:txBody>
          <a:bodyPr wrap="none" anchor="ctr"/>
          <a:lstStyle/>
          <a:p>
            <a:r>
              <a:rPr lang="zh-CN" altLang="en-US" b="1" dirty="0">
                <a:solidFill>
                  <a:srgbClr val="04AEDA"/>
                </a:solidFill>
                <a:latin typeface="微软雅黑" pitchFamily="34" charset="-122"/>
                <a:ea typeface="微软雅黑" pitchFamily="34" charset="-122"/>
              </a:rPr>
              <a:t>故事来源</a:t>
            </a:r>
          </a:p>
        </p:txBody>
      </p:sp>
      <p:sp>
        <p:nvSpPr>
          <p:cNvPr id="47117" name="Rectangle 26"/>
          <p:cNvSpPr>
            <a:spLocks noChangeArrowheads="1"/>
          </p:cNvSpPr>
          <p:nvPr/>
        </p:nvSpPr>
        <p:spPr bwMode="auto">
          <a:xfrm>
            <a:off x="2987824" y="3147814"/>
            <a:ext cx="1203325" cy="431800"/>
          </a:xfrm>
          <a:prstGeom prst="rect">
            <a:avLst/>
          </a:prstGeom>
          <a:solidFill>
            <a:schemeClr val="bg1"/>
          </a:solidFill>
          <a:ln w="28575">
            <a:solidFill>
              <a:srgbClr val="00CCFF"/>
            </a:solidFill>
            <a:miter lim="800000"/>
            <a:headEnd/>
            <a:tailEnd/>
          </a:ln>
          <a:effectLst>
            <a:prstShdw prst="shdw17" dist="17961" dir="2700000">
              <a:srgbClr val="007A99"/>
            </a:prstShdw>
          </a:effectLst>
        </p:spPr>
        <p:txBody>
          <a:bodyPr wrap="none" anchor="ctr"/>
          <a:lstStyle/>
          <a:p>
            <a:r>
              <a:rPr lang="zh-CN" altLang="en-US" b="1" dirty="0">
                <a:solidFill>
                  <a:srgbClr val="04AEDA"/>
                </a:solidFill>
                <a:latin typeface="微软雅黑" pitchFamily="34" charset="-122"/>
                <a:ea typeface="微软雅黑" pitchFamily="34" charset="-122"/>
              </a:rPr>
              <a:t>情节内容</a:t>
            </a:r>
          </a:p>
        </p:txBody>
      </p:sp>
      <p:sp>
        <p:nvSpPr>
          <p:cNvPr id="47118" name="Rectangle 26"/>
          <p:cNvSpPr>
            <a:spLocks noChangeArrowheads="1"/>
          </p:cNvSpPr>
          <p:nvPr/>
        </p:nvSpPr>
        <p:spPr bwMode="auto">
          <a:xfrm>
            <a:off x="2987824" y="3795886"/>
            <a:ext cx="1203325" cy="431800"/>
          </a:xfrm>
          <a:prstGeom prst="rect">
            <a:avLst/>
          </a:prstGeom>
          <a:solidFill>
            <a:schemeClr val="bg1"/>
          </a:solidFill>
          <a:ln w="28575">
            <a:solidFill>
              <a:srgbClr val="00CCFF"/>
            </a:solidFill>
            <a:miter lim="800000"/>
            <a:headEnd/>
            <a:tailEnd/>
          </a:ln>
          <a:effectLst>
            <a:prstShdw prst="shdw17" dist="17961" dir="2700000">
              <a:srgbClr val="007A99"/>
            </a:prstShdw>
          </a:effectLst>
        </p:spPr>
        <p:txBody>
          <a:bodyPr wrap="none" anchor="ctr"/>
          <a:lstStyle/>
          <a:p>
            <a:r>
              <a:rPr lang="zh-CN" altLang="en-US" b="1" dirty="0">
                <a:solidFill>
                  <a:srgbClr val="04AEDA"/>
                </a:solidFill>
                <a:latin typeface="微软雅黑" pitchFamily="34" charset="-122"/>
                <a:ea typeface="微软雅黑" pitchFamily="34" charset="-122"/>
              </a:rPr>
              <a:t>思想倾向</a:t>
            </a:r>
          </a:p>
        </p:txBody>
      </p:sp>
      <p:cxnSp>
        <p:nvCxnSpPr>
          <p:cNvPr id="32" name="直接连接符 31"/>
          <p:cNvCxnSpPr/>
          <p:nvPr/>
        </p:nvCxnSpPr>
        <p:spPr>
          <a:xfrm>
            <a:off x="4211960" y="2283718"/>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31"/>
          <p:cNvCxnSpPr/>
          <p:nvPr/>
        </p:nvCxnSpPr>
        <p:spPr>
          <a:xfrm>
            <a:off x="4211960" y="2931790"/>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31"/>
          <p:cNvCxnSpPr/>
          <p:nvPr/>
        </p:nvCxnSpPr>
        <p:spPr>
          <a:xfrm>
            <a:off x="4211960" y="3579862"/>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1"/>
          <p:cNvCxnSpPr/>
          <p:nvPr/>
        </p:nvCxnSpPr>
        <p:spPr>
          <a:xfrm>
            <a:off x="4139952" y="4227934"/>
            <a:ext cx="482441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47123" name="Rectangle 29"/>
          <p:cNvSpPr>
            <a:spLocks noChangeArrowheads="1"/>
          </p:cNvSpPr>
          <p:nvPr/>
        </p:nvSpPr>
        <p:spPr bwMode="auto">
          <a:xfrm>
            <a:off x="4283968" y="2571750"/>
            <a:ext cx="4451350" cy="304800"/>
          </a:xfrm>
          <a:prstGeom prst="rect">
            <a:avLst/>
          </a:prstGeom>
          <a:noFill/>
          <a:ln w="9525">
            <a:noFill/>
            <a:miter lim="800000"/>
            <a:headEnd/>
            <a:tailEnd/>
          </a:ln>
        </p:spPr>
        <p:txBody>
          <a:bodyPr wrap="none" anchor="ctr">
            <a:spAutoFit/>
          </a:bodyPr>
          <a:lstStyle/>
          <a:p>
            <a:r>
              <a:rPr lang="zh-CN" altLang="en-US" sz="1400" b="1" dirty="0">
                <a:latin typeface="微软雅黑" pitchFamily="34" charset="-122"/>
                <a:ea typeface="微软雅黑" pitchFamily="34" charset="-122"/>
              </a:rPr>
              <a:t>佛教为我国古代志怪小说和神魔小说提供了故事来源。</a:t>
            </a:r>
          </a:p>
        </p:txBody>
      </p:sp>
      <p:sp>
        <p:nvSpPr>
          <p:cNvPr id="47124" name="Rectangle 30"/>
          <p:cNvSpPr>
            <a:spLocks noChangeArrowheads="1"/>
          </p:cNvSpPr>
          <p:nvPr/>
        </p:nvSpPr>
        <p:spPr bwMode="auto">
          <a:xfrm>
            <a:off x="4283968" y="2993090"/>
            <a:ext cx="5068634" cy="605294"/>
          </a:xfrm>
          <a:prstGeom prst="rect">
            <a:avLst/>
          </a:prstGeom>
          <a:noFill/>
          <a:ln w="9525">
            <a:noFill/>
            <a:miter lim="800000"/>
            <a:headEnd/>
            <a:tailEnd/>
          </a:ln>
        </p:spPr>
        <p:txBody>
          <a:bodyPr wrap="square" anchor="ctr">
            <a:spAutoFit/>
          </a:bodyPr>
          <a:lstStyle/>
          <a:p>
            <a:pPr>
              <a:lnSpc>
                <a:spcPts val="2000"/>
              </a:lnSpc>
            </a:pPr>
            <a:r>
              <a:rPr lang="zh-CN" altLang="en-US" sz="1400" b="1" dirty="0">
                <a:latin typeface="微软雅黑" pitchFamily="34" charset="-122"/>
                <a:ea typeface="微软雅黑" pitchFamily="34" charset="-122"/>
              </a:rPr>
              <a:t>佛教经论中的故事情节大大丰富了中国小说的情节和内容：</a:t>
            </a:r>
          </a:p>
          <a:p>
            <a:pPr>
              <a:lnSpc>
                <a:spcPts val="2000"/>
              </a:lnSpc>
            </a:pP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西游记</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封神演义</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等。 </a:t>
            </a:r>
          </a:p>
        </p:txBody>
      </p:sp>
      <p:sp>
        <p:nvSpPr>
          <p:cNvPr id="47125" name="Rectangle 31"/>
          <p:cNvSpPr>
            <a:spLocks noChangeArrowheads="1"/>
          </p:cNvSpPr>
          <p:nvPr/>
        </p:nvSpPr>
        <p:spPr bwMode="auto">
          <a:xfrm>
            <a:off x="4211960" y="3651870"/>
            <a:ext cx="4751387" cy="583878"/>
          </a:xfrm>
          <a:prstGeom prst="rect">
            <a:avLst/>
          </a:prstGeom>
          <a:noFill/>
          <a:ln w="9525">
            <a:noFill/>
            <a:miter lim="800000"/>
            <a:headEnd/>
            <a:tailEnd/>
          </a:ln>
        </p:spPr>
        <p:txBody>
          <a:bodyPr anchor="ctr">
            <a:spAutoFit/>
          </a:bodyPr>
          <a:lstStyle/>
          <a:p>
            <a:pPr>
              <a:lnSpc>
                <a:spcPts val="2000"/>
              </a:lnSpc>
            </a:pPr>
            <a:r>
              <a:rPr lang="zh-CN" altLang="en-US" sz="1400" b="1" dirty="0">
                <a:latin typeface="微软雅黑" pitchFamily="34" charset="-122"/>
                <a:ea typeface="微软雅黑" pitchFamily="34" charset="-122"/>
              </a:rPr>
              <a:t>佛教哲学思想影响到中国古典小说的创作。佛教的苦空无常和因果轮回思想贯穿于宋以后的诗词、戏曲、小说之中。 </a:t>
            </a:r>
          </a:p>
        </p:txBody>
      </p:sp>
      <p:sp>
        <p:nvSpPr>
          <p:cNvPr id="47126" name="Rectangle 32"/>
          <p:cNvSpPr>
            <a:spLocks noChangeArrowheads="1"/>
          </p:cNvSpPr>
          <p:nvPr/>
        </p:nvSpPr>
        <p:spPr bwMode="auto">
          <a:xfrm>
            <a:off x="250824" y="122238"/>
            <a:ext cx="4609208"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49154"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915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49157" name="TextBox 5"/>
          <p:cNvSpPr txBox="1">
            <a:spLocks noChangeArrowheads="1"/>
          </p:cNvSpPr>
          <p:nvPr/>
        </p:nvSpPr>
        <p:spPr bwMode="auto">
          <a:xfrm>
            <a:off x="323528" y="123478"/>
            <a:ext cx="4824536"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宋代的中西文化交流</a:t>
            </a:r>
            <a:endParaRPr lang="en-US" altLang="zh-CN" sz="2400" b="1" dirty="0">
              <a:latin typeface="微软雅黑" pitchFamily="34" charset="-122"/>
              <a:ea typeface="微软雅黑" pitchFamily="34" charset="-122"/>
            </a:endParaRPr>
          </a:p>
        </p:txBody>
      </p:sp>
      <p:sp>
        <p:nvSpPr>
          <p:cNvPr id="49158" name="矩形 42"/>
          <p:cNvSpPr>
            <a:spLocks noChangeArrowheads="1"/>
          </p:cNvSpPr>
          <p:nvPr/>
        </p:nvSpPr>
        <p:spPr bwMode="auto">
          <a:xfrm>
            <a:off x="179512"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49159"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49160" name="AutoShape 9"/>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pitchFamily="34" charset="-122"/>
              <a:ea typeface="微软雅黑" pitchFamily="34" charset="-122"/>
            </a:endParaRPr>
          </a:p>
        </p:txBody>
      </p:sp>
      <p:grpSp>
        <p:nvGrpSpPr>
          <p:cNvPr id="49161" name="Group 9"/>
          <p:cNvGrpSpPr>
            <a:grpSpLocks/>
          </p:cNvGrpSpPr>
          <p:nvPr/>
        </p:nvGrpSpPr>
        <p:grpSpPr bwMode="auto">
          <a:xfrm>
            <a:off x="3419475" y="1058863"/>
            <a:ext cx="5329238" cy="792162"/>
            <a:chOff x="1296" y="1824"/>
            <a:chExt cx="2976" cy="432"/>
          </a:xfrm>
        </p:grpSpPr>
        <p:sp>
          <p:nvSpPr>
            <p:cNvPr id="49165"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49166"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49167"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佛教为中国语言宝库增添了新的词汇</a:t>
              </a:r>
            </a:p>
          </p:txBody>
        </p:sp>
        <p:sp>
          <p:nvSpPr>
            <p:cNvPr id="49168" name="Text Box 13"/>
            <p:cNvSpPr txBox="1">
              <a:spLocks noChangeArrowheads="1"/>
            </p:cNvSpPr>
            <p:nvPr/>
          </p:nvSpPr>
          <p:spPr bwMode="gray">
            <a:xfrm>
              <a:off x="1405" y="1886"/>
              <a:ext cx="199" cy="252"/>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dirty="0">
                  <a:solidFill>
                    <a:schemeClr val="bg1"/>
                  </a:solidFill>
                </a:rPr>
                <a:t>5</a:t>
              </a:r>
            </a:p>
          </p:txBody>
        </p:sp>
      </p:grpSp>
      <p:sp>
        <p:nvSpPr>
          <p:cNvPr id="49162" name="Rectangle 40"/>
          <p:cNvSpPr>
            <a:spLocks noChangeArrowheads="1"/>
          </p:cNvSpPr>
          <p:nvPr/>
        </p:nvSpPr>
        <p:spPr bwMode="auto">
          <a:xfrm>
            <a:off x="4356100" y="3003550"/>
            <a:ext cx="4327525" cy="366713"/>
          </a:xfrm>
          <a:prstGeom prst="rect">
            <a:avLst/>
          </a:prstGeom>
          <a:noFill/>
          <a:ln w="9525">
            <a:noFill/>
            <a:miter lim="800000"/>
            <a:headEnd/>
            <a:tailEnd/>
          </a:ln>
        </p:spPr>
        <p:txBody>
          <a:bodyPr wrap="none">
            <a:spAutoFit/>
          </a:bodyPr>
          <a:lstStyle/>
          <a:p>
            <a:pPr eaLnBrk="0" hangingPunct="0"/>
            <a:r>
              <a:rPr lang="zh-CN" altLang="en-US" b="1">
                <a:solidFill>
                  <a:schemeClr val="bg1"/>
                </a:solidFill>
              </a:rPr>
              <a:t>佛教文化对中国古代文学批评理论的影响</a:t>
            </a:r>
          </a:p>
        </p:txBody>
      </p:sp>
      <p:sp>
        <p:nvSpPr>
          <p:cNvPr id="49163" name="矩形 27"/>
          <p:cNvSpPr>
            <a:spLocks noChangeArrowheads="1"/>
          </p:cNvSpPr>
          <p:nvPr/>
        </p:nvSpPr>
        <p:spPr bwMode="auto">
          <a:xfrm>
            <a:off x="3708400" y="2139950"/>
            <a:ext cx="2663825" cy="2087563"/>
          </a:xfrm>
          <a:prstGeom prst="rect">
            <a:avLst/>
          </a:prstGeom>
          <a:solidFill>
            <a:schemeClr val="bg1"/>
          </a:solidFill>
          <a:ln w="28575" algn="ctr">
            <a:solidFill>
              <a:srgbClr val="04AEDA"/>
            </a:solidFill>
            <a:prstDash val="sysDot"/>
            <a:miter lim="800000"/>
            <a:headEnd/>
            <a:tailEnd/>
          </a:ln>
        </p:spPr>
        <p:txBody>
          <a:bodyPr anchor="ctr"/>
          <a:lstStyle/>
          <a:p>
            <a:pPr>
              <a:lnSpc>
                <a:spcPts val="2000"/>
              </a:lnSpc>
            </a:pPr>
            <a:r>
              <a:rPr lang="zh-CN" altLang="en-US" sz="1400" b="1" dirty="0">
                <a:latin typeface="微软雅黑" pitchFamily="34" charset="-122"/>
                <a:ea typeface="微软雅黑" pitchFamily="34" charset="-122"/>
              </a:rPr>
              <a:t>源于佛教的成语几乎占了汉语史上外来成语百分之九十以上。如大千世界、当头棒喝、现身说法、借花献佛、功德无量、五体投地、僧多粥少、苦中作乐、“苦海无边，回头是岸”、“种瓜得瓜，种豆得豆”、“放下屠刀，立地成佛”等。 </a:t>
            </a:r>
          </a:p>
        </p:txBody>
      </p:sp>
      <p:sp>
        <p:nvSpPr>
          <p:cNvPr id="49164" name="矩形 27"/>
          <p:cNvSpPr>
            <a:spLocks noChangeArrowheads="1"/>
          </p:cNvSpPr>
          <p:nvPr/>
        </p:nvSpPr>
        <p:spPr bwMode="auto">
          <a:xfrm>
            <a:off x="6443663" y="2139950"/>
            <a:ext cx="2447925" cy="2087563"/>
          </a:xfrm>
          <a:prstGeom prst="rect">
            <a:avLst/>
          </a:prstGeom>
          <a:solidFill>
            <a:schemeClr val="bg1"/>
          </a:solidFill>
          <a:ln w="28575" algn="ctr">
            <a:solidFill>
              <a:srgbClr val="04AEDA"/>
            </a:solidFill>
            <a:prstDash val="sysDot"/>
            <a:miter lim="800000"/>
            <a:headEnd/>
            <a:tailEnd/>
          </a:ln>
        </p:spPr>
        <p:txBody>
          <a:bodyPr anchor="ctr"/>
          <a:lstStyle/>
          <a:p>
            <a:pPr>
              <a:lnSpc>
                <a:spcPts val="2000"/>
              </a:lnSpc>
            </a:pPr>
            <a:r>
              <a:rPr lang="zh-CN" altLang="en-US" sz="1400" b="1" dirty="0">
                <a:latin typeface="微软雅黑" pitchFamily="34" charset="-122"/>
                <a:ea typeface="微软雅黑" pitchFamily="34" charset="-122"/>
              </a:rPr>
              <a:t>随着佛教在中国的流传，佛教用语也逐渐变成了汉语的日常用语。如世界、实际、如实和实相等，是佛教阐述本体论时的常用语，如觉悟、解脱、涅槃、顿悟等，是指佛教通过修行达到的人格自由与解放境界等。</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idx="4294967295"/>
          </p:nvPr>
        </p:nvSpPr>
        <p:spPr>
          <a:xfrm>
            <a:off x="2339975" y="2355850"/>
            <a:ext cx="6408738" cy="2276475"/>
          </a:xfrm>
        </p:spPr>
        <p:txBody>
          <a:bodyPr/>
          <a:lstStyle/>
          <a:p>
            <a:pPr eaLnBrk="1" hangingPunct="1">
              <a:lnSpc>
                <a:spcPct val="160000"/>
              </a:lnSpc>
              <a:buFont typeface="Arial" charset="0"/>
              <a:buNone/>
            </a:pPr>
            <a:r>
              <a:rPr lang="zh-CN" altLang="en-US" sz="1800" b="1" dirty="0" smtClean="0">
                <a:latin typeface="微软雅黑"/>
              </a:rPr>
              <a:t>     </a:t>
            </a:r>
            <a:r>
              <a:rPr lang="zh-CN" altLang="en-US" sz="1800" b="1" dirty="0" smtClean="0">
                <a:latin typeface="微软雅黑" pitchFamily="34" charset="-122"/>
                <a:ea typeface="微软雅黑" pitchFamily="34" charset="-122"/>
              </a:rPr>
              <a:t>陆路交通大多处于衰落状态，而海路交通则逐渐走向繁荣并随着郑和下西洋而达到鼎盛。以“四大发明”为代表的中国文化传向西方，以阿拉伯文化为代表的西方文化也大规模传入中国，使中西交通和文化交流呈现出畅达的局面 </a:t>
            </a:r>
          </a:p>
        </p:txBody>
      </p:sp>
      <p:sp>
        <p:nvSpPr>
          <p:cNvPr id="4" name="矩形 3"/>
          <p:cNvSpPr/>
          <p:nvPr/>
        </p:nvSpPr>
        <p:spPr>
          <a:xfrm>
            <a:off x="900113" y="987425"/>
            <a:ext cx="1657350" cy="12033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r>
              <a:rPr lang="zh-CN" altLang="en-US" sz="2000" b="1" dirty="0">
                <a:solidFill>
                  <a:schemeClr val="bg1"/>
                </a:solidFill>
                <a:latin typeface="微软雅黑" pitchFamily="34" charset="-122"/>
                <a:ea typeface="微软雅黑" pitchFamily="34" charset="-122"/>
              </a:rPr>
              <a:t>背景</a:t>
            </a:r>
          </a:p>
          <a:p>
            <a:pPr algn="ctr">
              <a:lnSpc>
                <a:spcPts val="2200"/>
              </a:lnSpc>
            </a:pPr>
            <a:endParaRPr lang="zh-CN" altLang="en-US" sz="2000" b="1" dirty="0">
              <a:solidFill>
                <a:schemeClr val="bg1"/>
              </a:solidFill>
              <a:latin typeface="微软雅黑"/>
            </a:endParaRPr>
          </a:p>
        </p:txBody>
      </p:sp>
      <p:sp>
        <p:nvSpPr>
          <p:cNvPr id="2969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4</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970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29702" name="TextBox 5"/>
          <p:cNvSpPr txBox="1">
            <a:spLocks noChangeArrowheads="1"/>
          </p:cNvSpPr>
          <p:nvPr/>
        </p:nvSpPr>
        <p:spPr bwMode="auto">
          <a:xfrm>
            <a:off x="539750" y="195263"/>
            <a:ext cx="4895850" cy="742950"/>
          </a:xfrm>
          <a:prstGeom prst="rect">
            <a:avLst/>
          </a:prstGeom>
          <a:noFill/>
          <a:ln w="9525">
            <a:noFill/>
            <a:miter lim="800000"/>
            <a:headEnd/>
            <a:tailEnd/>
          </a:ln>
        </p:spPr>
        <p:txBody>
          <a:bodyPr>
            <a:spAutoFit/>
          </a:bodyPr>
          <a:lstStyle/>
          <a:p>
            <a:pPr>
              <a:lnSpc>
                <a:spcPts val="2563"/>
              </a:lnSpc>
            </a:pPr>
            <a:r>
              <a:rPr lang="en-US" altLang="zh-CN" sz="2400" b="1" dirty="0">
                <a:latin typeface="微软雅黑"/>
                <a:sym typeface="Wingdings"/>
              </a:rPr>
              <a:t></a:t>
            </a:r>
            <a:r>
              <a:rPr lang="en-US" altLang="zh-CN" sz="2400" b="1" dirty="0" smtClean="0">
                <a:latin typeface="微软雅黑"/>
              </a:rPr>
              <a:t> </a:t>
            </a:r>
            <a:r>
              <a:rPr lang="zh-CN" altLang="en-US" sz="2400" b="1" dirty="0">
                <a:latin typeface="微软雅黑" pitchFamily="34" charset="-122"/>
                <a:ea typeface="微软雅黑" pitchFamily="34" charset="-122"/>
              </a:rPr>
              <a:t>总论</a:t>
            </a:r>
          </a:p>
          <a:p>
            <a:pPr>
              <a:lnSpc>
                <a:spcPts val="2563"/>
              </a:lnSpc>
            </a:pPr>
            <a:endParaRPr lang="en-US" altLang="zh-CN" sz="1600" b="1" dirty="0">
              <a:latin typeface="微软雅黑"/>
            </a:endParaRPr>
          </a:p>
        </p:txBody>
      </p:sp>
      <p:sp>
        <p:nvSpPr>
          <p:cNvPr id="29703" name="矩形 39"/>
          <p:cNvSpPr>
            <a:spLocks noChangeArrowheads="1"/>
          </p:cNvSpPr>
          <p:nvPr/>
        </p:nvSpPr>
        <p:spPr bwMode="auto">
          <a:xfrm>
            <a:off x="6659563" y="1347788"/>
            <a:ext cx="1571625" cy="336550"/>
          </a:xfrm>
          <a:prstGeom prst="rect">
            <a:avLst/>
          </a:prstGeom>
          <a:noFill/>
          <a:ln w="9525">
            <a:noFill/>
            <a:miter lim="800000"/>
            <a:headEnd/>
            <a:tailEnd/>
          </a:ln>
        </p:spPr>
        <p:txBody>
          <a:bodyPr>
            <a:spAutoFit/>
          </a:bodyPr>
          <a:lstStyle/>
          <a:p>
            <a:endParaRPr lang="zh-CN" altLang="en-US" sz="1600" b="1">
              <a:latin typeface="微软雅黑"/>
            </a:endParaRPr>
          </a:p>
        </p:txBody>
      </p:sp>
      <p:cxnSp>
        <p:nvCxnSpPr>
          <p:cNvPr id="12" name="直接连接符 11"/>
          <p:cNvCxnSpPr/>
          <p:nvPr/>
        </p:nvCxnSpPr>
        <p:spPr>
          <a:xfrm>
            <a:off x="2843213" y="1492250"/>
            <a:ext cx="53292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11"/>
          <p:cNvCxnSpPr/>
          <p:nvPr/>
        </p:nvCxnSpPr>
        <p:spPr>
          <a:xfrm>
            <a:off x="2843213" y="1924050"/>
            <a:ext cx="53292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11"/>
          <p:cNvCxnSpPr/>
          <p:nvPr/>
        </p:nvCxnSpPr>
        <p:spPr>
          <a:xfrm>
            <a:off x="2771800" y="2859782"/>
            <a:ext cx="57610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9707" name="Rectangle 13"/>
          <p:cNvSpPr>
            <a:spLocks noChangeArrowheads="1"/>
          </p:cNvSpPr>
          <p:nvPr/>
        </p:nvSpPr>
        <p:spPr bwMode="auto">
          <a:xfrm>
            <a:off x="2771775" y="1563688"/>
            <a:ext cx="5256213" cy="366712"/>
          </a:xfrm>
          <a:prstGeom prst="rect">
            <a:avLst/>
          </a:prstGeom>
          <a:noFill/>
          <a:ln w="9525">
            <a:noFill/>
            <a:miter lim="800000"/>
            <a:headEnd/>
            <a:tailEnd/>
          </a:ln>
        </p:spPr>
        <p:txBody>
          <a:bodyPr anchor="ctr">
            <a:spAutoFit/>
          </a:bodyPr>
          <a:lstStyle/>
          <a:p>
            <a:r>
              <a:rPr lang="zh-CN" altLang="en-US" b="1" dirty="0">
                <a:latin typeface="微软雅黑" pitchFamily="34" charset="-122"/>
                <a:ea typeface="微软雅黑" pitchFamily="34" charset="-122"/>
              </a:rPr>
              <a:t>使中国的对外交通和对外关系发生了很大变化</a:t>
            </a:r>
            <a:r>
              <a:rPr lang="zh-CN" altLang="en-US" dirty="0"/>
              <a:t> </a:t>
            </a:r>
          </a:p>
        </p:txBody>
      </p:sp>
      <p:sp>
        <p:nvSpPr>
          <p:cNvPr id="29708" name="Rectangle 14"/>
          <p:cNvSpPr>
            <a:spLocks noChangeArrowheads="1"/>
          </p:cNvSpPr>
          <p:nvPr/>
        </p:nvSpPr>
        <p:spPr bwMode="auto">
          <a:xfrm>
            <a:off x="2987824" y="1131590"/>
            <a:ext cx="4787900"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少数民族政权的崛起以及对西方国家的扩张，</a:t>
            </a:r>
          </a:p>
        </p:txBody>
      </p:sp>
      <p:sp>
        <p:nvSpPr>
          <p:cNvPr id="3" name="矩形 3"/>
          <p:cNvSpPr/>
          <p:nvPr/>
        </p:nvSpPr>
        <p:spPr>
          <a:xfrm>
            <a:off x="900113" y="2787650"/>
            <a:ext cx="1657350" cy="12033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r>
              <a:rPr lang="zh-CN" altLang="en-US" sz="2000" b="1" dirty="0">
                <a:solidFill>
                  <a:schemeClr val="bg1"/>
                </a:solidFill>
                <a:latin typeface="微软雅黑" pitchFamily="34" charset="-122"/>
                <a:ea typeface="微软雅黑" pitchFamily="34" charset="-122"/>
              </a:rPr>
              <a:t>总趋势</a:t>
            </a:r>
          </a:p>
          <a:p>
            <a:pPr algn="ctr">
              <a:lnSpc>
                <a:spcPts val="2200"/>
              </a:lnSpc>
            </a:pPr>
            <a:endParaRPr lang="zh-CN" altLang="en-US" sz="2000" b="1" dirty="0">
              <a:solidFill>
                <a:schemeClr val="bg1"/>
              </a:solidFill>
              <a:latin typeface="微软雅黑"/>
            </a:endParaRPr>
          </a:p>
        </p:txBody>
      </p:sp>
      <p:cxnSp>
        <p:nvCxnSpPr>
          <p:cNvPr id="5" name="直接连接符 11"/>
          <p:cNvCxnSpPr/>
          <p:nvPr/>
        </p:nvCxnSpPr>
        <p:spPr>
          <a:xfrm>
            <a:off x="2843808" y="3291830"/>
            <a:ext cx="56896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2771800" y="3723878"/>
            <a:ext cx="57610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a:off x="2771800" y="4155926"/>
            <a:ext cx="56896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40"/>
          <p:cNvSpPr txBox="1">
            <a:spLocks noChangeArrowheads="1"/>
          </p:cNvSpPr>
          <p:nvPr/>
        </p:nvSpPr>
        <p:spPr bwMode="auto">
          <a:xfrm rot="-2299284">
            <a:off x="6443663" y="2355850"/>
            <a:ext cx="1235075" cy="338138"/>
          </a:xfrm>
          <a:prstGeom prst="rect">
            <a:avLst/>
          </a:prstGeom>
          <a:noFill/>
          <a:ln w="9525">
            <a:noFill/>
            <a:miter lim="800000"/>
            <a:headEnd/>
            <a:tailEnd/>
          </a:ln>
        </p:spPr>
        <p:txBody>
          <a:bodyPr>
            <a:spAutoFit/>
          </a:bodyPr>
          <a:lstStyle/>
          <a:p>
            <a:endParaRPr lang="zh-CN" altLang="en-US" sz="1600">
              <a:latin typeface="微软雅黑"/>
            </a:endParaRPr>
          </a:p>
        </p:txBody>
      </p:sp>
      <p:sp>
        <p:nvSpPr>
          <p:cNvPr id="50178"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018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0181" name="TextBox 5"/>
          <p:cNvSpPr txBox="1">
            <a:spLocks noChangeArrowheads="1"/>
          </p:cNvSpPr>
          <p:nvPr/>
        </p:nvSpPr>
        <p:spPr bwMode="auto">
          <a:xfrm>
            <a:off x="251520" y="123478"/>
            <a:ext cx="5472608" cy="425758"/>
          </a:xfrm>
          <a:prstGeom prst="rect">
            <a:avLst/>
          </a:prstGeom>
          <a:noFill/>
          <a:ln w="9525">
            <a:noFill/>
            <a:miter lim="800000"/>
            <a:headEnd/>
            <a:tailEnd/>
          </a:ln>
        </p:spPr>
        <p:txBody>
          <a:bodyPr wrap="square">
            <a:spAutoFit/>
          </a:bodyPr>
          <a:lstStyle/>
          <a:p>
            <a:pPr eaLnBrk="0" hangingPunct="0">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宋代的中西文化交流</a:t>
            </a:r>
            <a:endParaRPr lang="en-US" altLang="zh-CN" sz="2400" b="1" dirty="0">
              <a:latin typeface="微软雅黑" pitchFamily="34" charset="-122"/>
              <a:ea typeface="微软雅黑" pitchFamily="34" charset="-122"/>
            </a:endParaRPr>
          </a:p>
        </p:txBody>
      </p:sp>
      <p:sp>
        <p:nvSpPr>
          <p:cNvPr id="50182" name="矩形 42"/>
          <p:cNvSpPr>
            <a:spLocks noChangeArrowheads="1"/>
          </p:cNvSpPr>
          <p:nvPr/>
        </p:nvSpPr>
        <p:spPr bwMode="auto">
          <a:xfrm>
            <a:off x="251520" y="627534"/>
            <a:ext cx="340677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三、宋代佛教对中国文化的影响</a:t>
            </a:r>
          </a:p>
        </p:txBody>
      </p:sp>
      <p:sp>
        <p:nvSpPr>
          <p:cNvPr id="50183" name="Oval 27"/>
          <p:cNvSpPr>
            <a:spLocks noChangeArrowheads="1"/>
          </p:cNvSpPr>
          <p:nvPr/>
        </p:nvSpPr>
        <p:spPr bwMode="gray">
          <a:xfrm>
            <a:off x="900113" y="2355850"/>
            <a:ext cx="1643062" cy="1571625"/>
          </a:xfrm>
          <a:prstGeom prst="ellipse">
            <a:avLst/>
          </a:prstGeom>
          <a:solidFill>
            <a:schemeClr val="bg1"/>
          </a:solidFill>
          <a:ln w="38100" algn="ctr">
            <a:solidFill>
              <a:srgbClr val="F8F8F8">
                <a:alpha val="79999"/>
              </a:srgbClr>
            </a:solidFill>
            <a:round/>
            <a:headEnd/>
            <a:tailEnd/>
          </a:ln>
        </p:spPr>
        <p:txBody>
          <a:bodyPr wrap="none" anchor="ctr"/>
          <a:lstStyle/>
          <a:p>
            <a:pPr algn="ctr"/>
            <a:r>
              <a:rPr lang="zh-CN" altLang="en-US" b="1">
                <a:solidFill>
                  <a:schemeClr val="bg1"/>
                </a:solidFill>
              </a:rPr>
              <a:t>佛教文化</a:t>
            </a:r>
          </a:p>
          <a:p>
            <a:pPr algn="ctr"/>
            <a:r>
              <a:rPr lang="zh-CN" altLang="en-US" b="1">
                <a:solidFill>
                  <a:schemeClr val="bg1"/>
                </a:solidFill>
              </a:rPr>
              <a:t>对中国文学</a:t>
            </a:r>
          </a:p>
          <a:p>
            <a:pPr algn="ctr"/>
            <a:r>
              <a:rPr lang="zh-CN" altLang="en-US" b="1">
                <a:solidFill>
                  <a:schemeClr val="bg1"/>
                </a:solidFill>
              </a:rPr>
              <a:t>的影响</a:t>
            </a:r>
          </a:p>
          <a:p>
            <a:pPr algn="ctr">
              <a:lnSpc>
                <a:spcPct val="150000"/>
              </a:lnSpc>
            </a:pPr>
            <a:endParaRPr lang="zh-CN" altLang="en-US" sz="1600" b="1">
              <a:solidFill>
                <a:schemeClr val="bg1"/>
              </a:solidFill>
              <a:latin typeface="微软雅黑"/>
            </a:endParaRPr>
          </a:p>
        </p:txBody>
      </p:sp>
      <p:sp>
        <p:nvSpPr>
          <p:cNvPr id="50184" name="AutoShape 9"/>
          <p:cNvSpPr>
            <a:spLocks noChangeArrowheads="1"/>
          </p:cNvSpPr>
          <p:nvPr/>
        </p:nvSpPr>
        <p:spPr bwMode="auto">
          <a:xfrm>
            <a:off x="827088" y="2284413"/>
            <a:ext cx="1944687" cy="1727200"/>
          </a:xfrm>
          <a:prstGeom prst="horizontalScroll">
            <a:avLst>
              <a:gd name="adj" fmla="val 12500"/>
            </a:avLst>
          </a:prstGeom>
          <a:solidFill>
            <a:srgbClr val="04AEDA"/>
          </a:solidFill>
          <a:ln w="9525">
            <a:solidFill>
              <a:schemeClr val="bg1"/>
            </a:solidFill>
            <a:round/>
            <a:headEnd/>
            <a:tailEnd/>
          </a:ln>
        </p:spPr>
        <p:txBody>
          <a:bodyPr wrap="none" anchor="ctr"/>
          <a:lstStyle/>
          <a:p>
            <a:pPr algn="ctr"/>
            <a:endParaRPr lang="zh-CN" altLang="en-US" b="1" dirty="0">
              <a:solidFill>
                <a:schemeClr val="bg1"/>
              </a:solidFill>
            </a:endParaRPr>
          </a:p>
          <a:p>
            <a:pPr algn="ctr"/>
            <a:r>
              <a:rPr lang="zh-CN" altLang="en-US" b="1" dirty="0">
                <a:solidFill>
                  <a:schemeClr val="bg1"/>
                </a:solidFill>
                <a:latin typeface="微软雅黑" pitchFamily="34" charset="-122"/>
                <a:ea typeface="微软雅黑" pitchFamily="34" charset="-122"/>
              </a:rPr>
              <a:t>佛教文化</a:t>
            </a:r>
          </a:p>
          <a:p>
            <a:pPr algn="ctr"/>
            <a:r>
              <a:rPr lang="zh-CN" altLang="en-US" b="1" dirty="0">
                <a:solidFill>
                  <a:schemeClr val="bg1"/>
                </a:solidFill>
                <a:latin typeface="微软雅黑" pitchFamily="34" charset="-122"/>
                <a:ea typeface="微软雅黑" pitchFamily="34" charset="-122"/>
              </a:rPr>
              <a:t>对中国文学</a:t>
            </a:r>
          </a:p>
          <a:p>
            <a:pPr algn="ctr"/>
            <a:r>
              <a:rPr lang="zh-CN" altLang="en-US" b="1" dirty="0">
                <a:solidFill>
                  <a:schemeClr val="bg1"/>
                </a:solidFill>
                <a:latin typeface="微软雅黑" pitchFamily="34" charset="-122"/>
                <a:ea typeface="微软雅黑" pitchFamily="34" charset="-122"/>
              </a:rPr>
              <a:t>艺术的影响</a:t>
            </a:r>
          </a:p>
          <a:p>
            <a:pPr algn="ctr"/>
            <a:endParaRPr lang="zh-CN" altLang="en-US" b="1" dirty="0">
              <a:solidFill>
                <a:srgbClr val="04AEDA"/>
              </a:solidFill>
              <a:latin typeface="微软雅黑" pitchFamily="34" charset="-122"/>
              <a:ea typeface="微软雅黑" pitchFamily="34" charset="-122"/>
            </a:endParaRPr>
          </a:p>
        </p:txBody>
      </p:sp>
      <p:sp>
        <p:nvSpPr>
          <p:cNvPr id="50185" name="Rectangle 40"/>
          <p:cNvSpPr>
            <a:spLocks noChangeArrowheads="1"/>
          </p:cNvSpPr>
          <p:nvPr/>
        </p:nvSpPr>
        <p:spPr bwMode="auto">
          <a:xfrm>
            <a:off x="4356100" y="3003550"/>
            <a:ext cx="4327525" cy="366713"/>
          </a:xfrm>
          <a:prstGeom prst="rect">
            <a:avLst/>
          </a:prstGeom>
          <a:noFill/>
          <a:ln w="9525">
            <a:noFill/>
            <a:miter lim="800000"/>
            <a:headEnd/>
            <a:tailEnd/>
          </a:ln>
        </p:spPr>
        <p:txBody>
          <a:bodyPr wrap="none">
            <a:spAutoFit/>
          </a:bodyPr>
          <a:lstStyle/>
          <a:p>
            <a:pPr eaLnBrk="0" hangingPunct="0"/>
            <a:r>
              <a:rPr lang="zh-CN" altLang="en-US" b="1">
                <a:solidFill>
                  <a:schemeClr val="bg1"/>
                </a:solidFill>
              </a:rPr>
              <a:t>佛教文化对中国古代文学批评理论的影响</a:t>
            </a:r>
          </a:p>
        </p:txBody>
      </p:sp>
      <p:grpSp>
        <p:nvGrpSpPr>
          <p:cNvPr id="50186" name="Group 9"/>
          <p:cNvGrpSpPr>
            <a:grpSpLocks/>
          </p:cNvGrpSpPr>
          <p:nvPr/>
        </p:nvGrpSpPr>
        <p:grpSpPr bwMode="auto">
          <a:xfrm>
            <a:off x="3419475" y="771525"/>
            <a:ext cx="5329238" cy="792163"/>
            <a:chOff x="1296" y="1824"/>
            <a:chExt cx="2976" cy="432"/>
          </a:xfrm>
        </p:grpSpPr>
        <p:sp>
          <p:nvSpPr>
            <p:cNvPr id="50189" name="AutoShape 10"/>
            <p:cNvSpPr>
              <a:spLocks noChangeArrowheads="1"/>
            </p:cNvSpPr>
            <p:nvPr/>
          </p:nvSpPr>
          <p:spPr bwMode="gray">
            <a:xfrm>
              <a:off x="1536" y="1899"/>
              <a:ext cx="2736" cy="288"/>
            </a:xfrm>
            <a:prstGeom prst="roundRect">
              <a:avLst>
                <a:gd name="adj" fmla="val 16667"/>
              </a:avLst>
            </a:prstGeom>
            <a:solidFill>
              <a:srgbClr val="04AEDA"/>
            </a:solidFill>
            <a:ln w="12700" algn="ctr">
              <a:solidFill>
                <a:schemeClr val="bg1"/>
              </a:solidFill>
              <a:round/>
              <a:headEnd/>
              <a:tailEnd/>
            </a:ln>
          </p:spPr>
          <p:txBody>
            <a:bodyPr wrap="none" anchor="ctr"/>
            <a:lstStyle/>
            <a:p>
              <a:pPr algn="ctr"/>
              <a:endParaRPr lang="zh-CN" altLang="en-US" u="sng"/>
            </a:p>
          </p:txBody>
        </p:sp>
        <p:sp>
          <p:nvSpPr>
            <p:cNvPr id="50190" name="AutoShape 11"/>
            <p:cNvSpPr>
              <a:spLocks noChangeArrowheads="1"/>
            </p:cNvSpPr>
            <p:nvPr/>
          </p:nvSpPr>
          <p:spPr bwMode="gray">
            <a:xfrm>
              <a:off x="1296" y="1824"/>
              <a:ext cx="432" cy="432"/>
            </a:xfrm>
            <a:prstGeom prst="diamond">
              <a:avLst/>
            </a:prstGeom>
            <a:solidFill>
              <a:srgbClr val="04AEDA"/>
            </a:solidFill>
            <a:ln w="25400" algn="ctr">
              <a:solidFill>
                <a:schemeClr val="bg1"/>
              </a:solidFill>
              <a:miter lim="800000"/>
              <a:headEnd/>
              <a:tailEnd/>
            </a:ln>
          </p:spPr>
          <p:txBody>
            <a:bodyPr wrap="none" anchor="ctr"/>
            <a:lstStyle/>
            <a:p>
              <a:pPr algn="ctr"/>
              <a:endParaRPr lang="zh-CN" altLang="en-US" u="sng"/>
            </a:p>
          </p:txBody>
        </p:sp>
        <p:sp>
          <p:nvSpPr>
            <p:cNvPr id="50191" name="Text Box 12"/>
            <p:cNvSpPr txBox="1">
              <a:spLocks noChangeArrowheads="1"/>
            </p:cNvSpPr>
            <p:nvPr/>
          </p:nvSpPr>
          <p:spPr bwMode="gray">
            <a:xfrm>
              <a:off x="1680" y="1934"/>
              <a:ext cx="2160" cy="200"/>
            </a:xfrm>
            <a:prstGeom prst="rect">
              <a:avLst/>
            </a:prstGeom>
            <a:solidFill>
              <a:srgbClr val="04AEDA"/>
            </a:solidFill>
            <a:ln w="9525" algn="ctr">
              <a:noFill/>
              <a:miter lim="800000"/>
              <a:headEnd/>
              <a:tailEnd/>
            </a:ln>
          </p:spPr>
          <p:txBody>
            <a:bodyPr>
              <a:spAutoFit/>
            </a:bodyPr>
            <a:lstStyle/>
            <a:p>
              <a:pPr algn="ctr" eaLnBrk="0" hangingPunct="0"/>
              <a:r>
                <a:rPr lang="zh-CN" altLang="en-US" b="1" dirty="0">
                  <a:solidFill>
                    <a:schemeClr val="bg1"/>
                  </a:solidFill>
                  <a:latin typeface="微软雅黑" pitchFamily="34" charset="-122"/>
                  <a:ea typeface="微软雅黑" pitchFamily="34" charset="-122"/>
                </a:rPr>
                <a:t>中国文人与佛教结下不解之缘</a:t>
              </a:r>
            </a:p>
          </p:txBody>
        </p:sp>
        <p:sp>
          <p:nvSpPr>
            <p:cNvPr id="50192" name="Text Box 13"/>
            <p:cNvSpPr txBox="1">
              <a:spLocks noChangeArrowheads="1"/>
            </p:cNvSpPr>
            <p:nvPr/>
          </p:nvSpPr>
          <p:spPr bwMode="gray">
            <a:xfrm>
              <a:off x="1405" y="1886"/>
              <a:ext cx="199" cy="252"/>
            </a:xfrm>
            <a:prstGeom prst="rect">
              <a:avLst/>
            </a:prstGeom>
            <a:solidFill>
              <a:srgbClr val="04AEDA"/>
            </a:solidFill>
            <a:ln w="9525" algn="ctr">
              <a:noFill/>
              <a:miter lim="800000"/>
              <a:headEnd/>
              <a:tailEnd/>
            </a:ln>
          </p:spPr>
          <p:txBody>
            <a:bodyPr wrap="none">
              <a:spAutoFit/>
            </a:bodyPr>
            <a:lstStyle/>
            <a:p>
              <a:pPr algn="ctr" eaLnBrk="0" hangingPunct="0"/>
              <a:r>
                <a:rPr lang="en-US" altLang="zh-CN" sz="2400" dirty="0">
                  <a:solidFill>
                    <a:schemeClr val="bg1"/>
                  </a:solidFill>
                </a:rPr>
                <a:t>6</a:t>
              </a:r>
            </a:p>
          </p:txBody>
        </p:sp>
      </p:grpSp>
      <p:sp>
        <p:nvSpPr>
          <p:cNvPr id="50187" name="AutoShape 2"/>
          <p:cNvSpPr>
            <a:spLocks noChangeArrowheads="1"/>
          </p:cNvSpPr>
          <p:nvPr/>
        </p:nvSpPr>
        <p:spPr bwMode="ltGray">
          <a:xfrm>
            <a:off x="3708400" y="1779588"/>
            <a:ext cx="5040313" cy="2520950"/>
          </a:xfrm>
          <a:prstGeom prst="roundRect">
            <a:avLst>
              <a:gd name="adj" fmla="val 16449"/>
            </a:avLst>
          </a:prstGeom>
          <a:solidFill>
            <a:schemeClr val="bg1"/>
          </a:solidFill>
          <a:ln w="28575" algn="ctr">
            <a:solidFill>
              <a:srgbClr val="04AEDA"/>
            </a:solidFill>
            <a:round/>
            <a:headEnd/>
            <a:tailEnd/>
          </a:ln>
        </p:spPr>
        <p:txBody>
          <a:bodyPr wrap="none" anchor="ctr"/>
          <a:lstStyle/>
          <a:p>
            <a:r>
              <a:rPr lang="zh-CN" altLang="en-US" b="1"/>
              <a:t>             </a:t>
            </a:r>
          </a:p>
        </p:txBody>
      </p:sp>
      <p:sp>
        <p:nvSpPr>
          <p:cNvPr id="50188" name="Rectangle 18"/>
          <p:cNvSpPr>
            <a:spLocks noChangeArrowheads="1"/>
          </p:cNvSpPr>
          <p:nvPr/>
        </p:nvSpPr>
        <p:spPr bwMode="auto">
          <a:xfrm>
            <a:off x="3779838" y="1851025"/>
            <a:ext cx="4967287" cy="2314575"/>
          </a:xfrm>
          <a:prstGeom prst="rect">
            <a:avLst/>
          </a:prstGeom>
          <a:noFill/>
          <a:ln w="9525">
            <a:noFill/>
            <a:miter lim="800000"/>
            <a:headEnd/>
            <a:tailEnd/>
          </a:ln>
        </p:spPr>
        <p:txBody>
          <a:bodyPr anchor="ctr">
            <a:spAutoFit/>
          </a:bodyPr>
          <a:lstStyle/>
          <a:p>
            <a:pPr>
              <a:lnSpc>
                <a:spcPct val="130000"/>
              </a:lnSpc>
            </a:pPr>
            <a:r>
              <a:rPr lang="zh-CN" altLang="en-US" sz="1600" b="1" dirty="0">
                <a:latin typeface="微软雅黑" pitchFamily="34" charset="-122"/>
                <a:ea typeface="微软雅黑" pitchFamily="34" charset="-122"/>
              </a:rPr>
              <a:t>自汉魏六朝到清末，与佛教结缘的大诗人、大作家不下</a:t>
            </a:r>
            <a:r>
              <a:rPr lang="en-US" altLang="zh-CN" sz="1600" b="1" dirty="0">
                <a:latin typeface="微软雅黑" pitchFamily="34" charset="-122"/>
                <a:ea typeface="微软雅黑" pitchFamily="34" charset="-122"/>
              </a:rPr>
              <a:t>40</a:t>
            </a:r>
            <a:r>
              <a:rPr lang="zh-CN" altLang="en-US" sz="1600" dirty="0">
                <a:latin typeface="微软雅黑" pitchFamily="34" charset="-122"/>
                <a:ea typeface="微软雅黑" pitchFamily="34" charset="-122"/>
              </a:rPr>
              <a:t>人。</a:t>
            </a:r>
            <a:r>
              <a:rPr lang="zh-CN" altLang="en-US" sz="1600" b="1" dirty="0">
                <a:latin typeface="微软雅黑" pitchFamily="34" charset="-122"/>
                <a:ea typeface="微软雅黑" pitchFamily="34" charset="-122"/>
              </a:rPr>
              <a:t>如陶渊明、王羲之、刘勰、柳宗元、李白、杜甫、孟浩然、王维、吴道子、白居易、李煜、司马光、王安石、苏东坡、唐伯虎、吴承恩、梁启超、章炳麟、李叔同、胡适等。可以说，在中国文学史上，有特色、有影响的作家都与佛教文化有着某种关联，他们为中国文坛留下了许多佳话。</a:t>
            </a:r>
            <a:r>
              <a:rPr lang="zh-CN" altLang="en-US" sz="1400" b="1" dirty="0">
                <a:latin typeface="微软雅黑" pitchFamily="34" charset="-122"/>
                <a:ea typeface="微软雅黑" pitchFamily="34" charset="-122"/>
              </a:rPr>
              <a:t>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4</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222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2228" name="TextBox 5"/>
          <p:cNvSpPr txBox="1">
            <a:spLocks noChangeArrowheads="1"/>
          </p:cNvSpPr>
          <p:nvPr/>
        </p:nvSpPr>
        <p:spPr bwMode="auto">
          <a:xfrm>
            <a:off x="179512" y="123478"/>
            <a:ext cx="7704658"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52229" name="矩形 39"/>
          <p:cNvSpPr>
            <a:spLocks noChangeArrowheads="1"/>
          </p:cNvSpPr>
          <p:nvPr/>
        </p:nvSpPr>
        <p:spPr bwMode="auto">
          <a:xfrm>
            <a:off x="6659563" y="1347788"/>
            <a:ext cx="1571625" cy="336550"/>
          </a:xfrm>
          <a:prstGeom prst="rect">
            <a:avLst/>
          </a:prstGeom>
          <a:noFill/>
          <a:ln w="9525">
            <a:noFill/>
            <a:miter lim="800000"/>
            <a:headEnd/>
            <a:tailEnd/>
          </a:ln>
        </p:spPr>
        <p:txBody>
          <a:bodyPr>
            <a:spAutoFit/>
          </a:bodyPr>
          <a:lstStyle/>
          <a:p>
            <a:endParaRPr lang="zh-CN" altLang="en-US" sz="1600" b="1">
              <a:latin typeface="微软雅黑"/>
            </a:endParaRPr>
          </a:p>
        </p:txBody>
      </p:sp>
      <p:cxnSp>
        <p:nvCxnSpPr>
          <p:cNvPr id="2" name="直接连接符 11"/>
          <p:cNvCxnSpPr/>
          <p:nvPr/>
        </p:nvCxnSpPr>
        <p:spPr>
          <a:xfrm>
            <a:off x="2627313" y="2066925"/>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2627313" y="2571750"/>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2627313" y="3076575"/>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a:off x="2627784" y="3507854"/>
            <a:ext cx="56896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3507" name="Rectangle 19"/>
          <p:cNvSpPr>
            <a:spLocks noChangeArrowheads="1"/>
          </p:cNvSpPr>
          <p:nvPr/>
        </p:nvSpPr>
        <p:spPr bwMode="auto">
          <a:xfrm>
            <a:off x="2627313" y="987425"/>
            <a:ext cx="5832475" cy="2560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80000"/>
              </a:lnSpc>
              <a:defRPr/>
            </a:pPr>
            <a:r>
              <a:rPr lang="en-US" altLang="zh-CN" b="1" dirty="0">
                <a:latin typeface="微软雅黑" pitchFamily="34" charset="-122"/>
                <a:ea typeface="微软雅黑" pitchFamily="34" charset="-122"/>
              </a:rPr>
              <a:t>12—13</a:t>
            </a:r>
            <a:r>
              <a:rPr lang="zh-CN" altLang="en-US" b="1" dirty="0">
                <a:latin typeface="微软雅黑" pitchFamily="34" charset="-122"/>
                <a:ea typeface="微软雅黑" pitchFamily="34" charset="-122"/>
              </a:rPr>
              <a:t>世纪的亚洲历史，在世界史上被称为蒙古时代。</a:t>
            </a:r>
          </a:p>
          <a:p>
            <a:pPr>
              <a:lnSpc>
                <a:spcPct val="180000"/>
              </a:lnSpc>
              <a:defRPr/>
            </a:pPr>
            <a:r>
              <a:rPr lang="zh-CN" altLang="en-US" b="1" dirty="0">
                <a:latin typeface="微软雅黑" pitchFamily="34" charset="-122"/>
                <a:ea typeface="微软雅黑" pitchFamily="34" charset="-122"/>
              </a:rPr>
              <a:t>成吉思汗及其子孙率领的蒙古铁骑发动一系列震撼世界的远征，横扫整个亚洲和欧洲东部，建立起一个横跨亚欧的蒙古帝国，对东西</a:t>
            </a:r>
            <a:r>
              <a:rPr lang="zh-CN" altLang="en-US" b="1" dirty="0" smtClean="0">
                <a:latin typeface="微软雅黑" pitchFamily="34" charset="-122"/>
                <a:ea typeface="微软雅黑" pitchFamily="34" charset="-122"/>
              </a:rPr>
              <a:t>方的文化交</a:t>
            </a:r>
            <a:r>
              <a:rPr lang="zh-CN" altLang="en-US" b="1" dirty="0">
                <a:latin typeface="微软雅黑" pitchFamily="34" charset="-122"/>
                <a:ea typeface="微软雅黑" pitchFamily="34" charset="-122"/>
              </a:rPr>
              <a:t>流而言，客观上打通了道路，促进了东西方的联系。</a:t>
            </a:r>
          </a:p>
        </p:txBody>
      </p:sp>
      <p:cxnSp>
        <p:nvCxnSpPr>
          <p:cNvPr id="4" name="直接连接符 11"/>
          <p:cNvCxnSpPr/>
          <p:nvPr/>
        </p:nvCxnSpPr>
        <p:spPr>
          <a:xfrm>
            <a:off x="2627313" y="1563688"/>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grpSp>
        <p:nvGrpSpPr>
          <p:cNvPr id="52236" name="组合 6"/>
          <p:cNvGrpSpPr>
            <a:grpSpLocks/>
          </p:cNvGrpSpPr>
          <p:nvPr/>
        </p:nvGrpSpPr>
        <p:grpSpPr bwMode="auto">
          <a:xfrm>
            <a:off x="684213" y="1924050"/>
            <a:ext cx="1439862" cy="1439863"/>
            <a:chOff x="1089993" y="1991671"/>
            <a:chExt cx="1203326" cy="1198933"/>
          </a:xfrm>
        </p:grpSpPr>
        <p:sp>
          <p:nvSpPr>
            <p:cNvPr id="13" name="矩形 12"/>
            <p:cNvSpPr/>
            <p:nvPr/>
          </p:nvSpPr>
          <p:spPr bwMode="auto">
            <a:xfrm>
              <a:off x="1089993"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85"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3" y="2565809"/>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3" y="1413141"/>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12" name="矩形 11"/>
          <p:cNvSpPr/>
          <p:nvPr/>
        </p:nvSpPr>
        <p:spPr bwMode="auto">
          <a:xfrm>
            <a:off x="755650" y="1995488"/>
            <a:ext cx="1295400" cy="12969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总论</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箭头 34"/>
          <p:cNvSpPr/>
          <p:nvPr/>
        </p:nvSpPr>
        <p:spPr>
          <a:xfrm>
            <a:off x="-11113" y="2158753"/>
            <a:ext cx="9144000" cy="1001489"/>
          </a:xfrm>
          <a:prstGeom prst="rightArrow">
            <a:avLst/>
          </a:prstGeom>
          <a:solidFill>
            <a:srgbClr val="04AEDA"/>
          </a:solidFill>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6" name="组合 31"/>
          <p:cNvGrpSpPr/>
          <p:nvPr/>
        </p:nvGrpSpPr>
        <p:grpSpPr>
          <a:xfrm>
            <a:off x="793843" y="2103189"/>
            <a:ext cx="1472637" cy="1001490"/>
            <a:chOff x="2784" y="1018222"/>
            <a:chExt cx="1809261" cy="1357630"/>
          </a:xfrm>
          <a:scene3d>
            <a:camera prst="orthographicFront"/>
            <a:lightRig rig="threePt" dir="t">
              <a:rot lat="0" lon="0" rev="7500000"/>
            </a:lightRig>
          </a:scene3d>
        </p:grpSpPr>
        <p:sp>
          <p:nvSpPr>
            <p:cNvPr id="33" name="圆角矩形 32"/>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34"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zh-CN" altLang="en-US" b="1" dirty="0">
                  <a:solidFill>
                    <a:schemeClr val="tx1"/>
                  </a:solidFill>
                  <a:latin typeface="微软雅黑" pitchFamily="34" charset="-122"/>
                  <a:ea typeface="微软雅黑" pitchFamily="34" charset="-122"/>
                </a:rPr>
                <a:t>第一次西征</a:t>
              </a:r>
            </a:p>
          </p:txBody>
        </p:sp>
      </p:grpSp>
      <p:grpSp>
        <p:nvGrpSpPr>
          <p:cNvPr id="9" name="组合 35"/>
          <p:cNvGrpSpPr/>
          <p:nvPr/>
        </p:nvGrpSpPr>
        <p:grpSpPr>
          <a:xfrm>
            <a:off x="3455973" y="2106609"/>
            <a:ext cx="1472637" cy="1001490"/>
            <a:chOff x="2784" y="1018222"/>
            <a:chExt cx="1809261" cy="1357630"/>
          </a:xfrm>
          <a:scene3d>
            <a:camera prst="orthographicFront"/>
            <a:lightRig rig="threePt" dir="t">
              <a:rot lat="0" lon="0" rev="7500000"/>
            </a:lightRig>
          </a:scene3d>
        </p:grpSpPr>
        <p:sp>
          <p:nvSpPr>
            <p:cNvPr id="37" name="圆角矩形 36"/>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38"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0" name="组合 38"/>
          <p:cNvGrpSpPr/>
          <p:nvPr/>
        </p:nvGrpSpPr>
        <p:grpSpPr>
          <a:xfrm>
            <a:off x="6191250" y="2106609"/>
            <a:ext cx="1472637" cy="1001490"/>
            <a:chOff x="2784" y="1018222"/>
            <a:chExt cx="1809261" cy="1357630"/>
          </a:xfrm>
          <a:scene3d>
            <a:camera prst="orthographicFront"/>
            <a:lightRig rig="threePt" dir="t">
              <a:rot lat="0" lon="0" rev="7500000"/>
            </a:lightRig>
          </a:scene3d>
        </p:grpSpPr>
        <p:sp>
          <p:nvSpPr>
            <p:cNvPr id="40" name="圆角矩形 39"/>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41"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endParaRPr lang="zh-CN" alt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5325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5325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326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3261" name="TextBox 5"/>
          <p:cNvSpPr txBox="1">
            <a:spLocks noChangeArrowheads="1"/>
          </p:cNvSpPr>
          <p:nvPr/>
        </p:nvSpPr>
        <p:spPr bwMode="auto">
          <a:xfrm>
            <a:off x="251520" y="195486"/>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53262" name="矩形 51"/>
          <p:cNvSpPr>
            <a:spLocks noChangeArrowheads="1"/>
          </p:cNvSpPr>
          <p:nvPr/>
        </p:nvSpPr>
        <p:spPr bwMode="auto">
          <a:xfrm>
            <a:off x="395536" y="699542"/>
            <a:ext cx="3024336" cy="400110"/>
          </a:xfrm>
          <a:prstGeom prst="rect">
            <a:avLst/>
          </a:prstGeom>
          <a:noFill/>
          <a:ln w="9525">
            <a:noFill/>
            <a:miter lim="800000"/>
            <a:headEnd/>
            <a:tailEnd/>
          </a:ln>
        </p:spPr>
        <p:txBody>
          <a:bodyPr wrap="square">
            <a:spAutoFit/>
          </a:bodyPr>
          <a:lstStyle/>
          <a:p>
            <a:r>
              <a:rPr lang="zh-CN" altLang="en-US" sz="2000" b="1" dirty="0">
                <a:latin typeface="微软雅黑" pitchFamily="34" charset="-122"/>
                <a:ea typeface="微软雅黑" pitchFamily="34" charset="-122"/>
              </a:rPr>
              <a:t>一、蒙古三次西征</a:t>
            </a:r>
          </a:p>
        </p:txBody>
      </p:sp>
      <p:sp>
        <p:nvSpPr>
          <p:cNvPr id="53264" name="矩形 79"/>
          <p:cNvSpPr>
            <a:spLocks noChangeArrowheads="1"/>
          </p:cNvSpPr>
          <p:nvPr/>
        </p:nvSpPr>
        <p:spPr bwMode="auto">
          <a:xfrm>
            <a:off x="467544" y="3939902"/>
            <a:ext cx="2160239" cy="488019"/>
          </a:xfrm>
          <a:prstGeom prst="rect">
            <a:avLst/>
          </a:prstGeom>
          <a:noFill/>
          <a:ln w="9525">
            <a:noFill/>
            <a:miter lim="800000"/>
            <a:headEnd/>
            <a:tailEnd/>
          </a:ln>
        </p:spPr>
        <p:txBody>
          <a:bodyPr wrap="square">
            <a:spAutoFit/>
          </a:bodyPr>
          <a:lstStyle/>
          <a:p>
            <a:pPr>
              <a:lnSpc>
                <a:spcPts val="1600"/>
              </a:lnSpc>
            </a:pPr>
            <a:r>
              <a:rPr lang="zh-CN" altLang="en-US" sz="1200" b="1" dirty="0">
                <a:latin typeface="微软雅黑" pitchFamily="34" charset="-122"/>
                <a:ea typeface="微软雅黑" pitchFamily="34" charset="-122"/>
              </a:rPr>
              <a:t>灭亡西辽、中</a:t>
            </a:r>
            <a:r>
              <a:rPr lang="zh-CN" altLang="en-US" sz="1200" b="1" dirty="0" smtClean="0">
                <a:latin typeface="微软雅黑" pitchFamily="34" charset="-122"/>
                <a:ea typeface="微软雅黑" pitchFamily="34" charset="-122"/>
              </a:rPr>
              <a:t>亚花刺子模、斡罗思南境和</a:t>
            </a:r>
            <a:r>
              <a:rPr lang="zh-CN" altLang="en-US" sz="1200" b="1" dirty="0">
                <a:latin typeface="微软雅黑" pitchFamily="34" charset="-122"/>
                <a:ea typeface="微软雅黑" pitchFamily="34" charset="-122"/>
              </a:rPr>
              <a:t>西夏</a:t>
            </a:r>
          </a:p>
        </p:txBody>
      </p:sp>
      <p:sp>
        <p:nvSpPr>
          <p:cNvPr id="81" name="矩形 80"/>
          <p:cNvSpPr/>
          <p:nvPr/>
        </p:nvSpPr>
        <p:spPr>
          <a:xfrm>
            <a:off x="3492500" y="2427288"/>
            <a:ext cx="1338263" cy="341312"/>
          </a:xfrm>
          <a:prstGeom prst="rect">
            <a:avLst/>
          </a:prstGeom>
        </p:spPr>
        <p:txBody>
          <a:bodyPr>
            <a:spAutoFit/>
          </a:bodyPr>
          <a:lstStyle/>
          <a:p>
            <a:pPr algn="ctr" defTabSz="800100">
              <a:lnSpc>
                <a:spcPct val="90000"/>
              </a:lnSpc>
              <a:spcAft>
                <a:spcPct val="35000"/>
              </a:spcAft>
            </a:pPr>
            <a:r>
              <a:rPr lang="zh-CN" altLang="en-US" b="1" dirty="0">
                <a:latin typeface="微软雅黑" pitchFamily="34" charset="-122"/>
                <a:ea typeface="微软雅黑" pitchFamily="34" charset="-122"/>
              </a:rPr>
              <a:t>第二次西征</a:t>
            </a:r>
            <a:endParaRPr lang="zh-CN" altLang="en-US" b="1" dirty="0">
              <a:effectLst>
                <a:outerShdw blurRad="38100" dist="38100" dir="2700000" algn="tl">
                  <a:srgbClr val="C0C0C0"/>
                </a:outerShdw>
              </a:effectLst>
              <a:latin typeface="微软雅黑" pitchFamily="34" charset="-122"/>
              <a:ea typeface="微软雅黑" pitchFamily="34" charset="-122"/>
            </a:endParaRPr>
          </a:p>
        </p:txBody>
      </p:sp>
      <p:sp>
        <p:nvSpPr>
          <p:cNvPr id="53266" name="矩形 81"/>
          <p:cNvSpPr>
            <a:spLocks noChangeArrowheads="1"/>
          </p:cNvSpPr>
          <p:nvPr/>
        </p:nvSpPr>
        <p:spPr bwMode="auto">
          <a:xfrm>
            <a:off x="3131840" y="3147814"/>
            <a:ext cx="2305050" cy="274637"/>
          </a:xfrm>
          <a:prstGeom prst="rect">
            <a:avLst/>
          </a:prstGeom>
          <a:noFill/>
          <a:ln w="9525">
            <a:noFill/>
            <a:miter lim="800000"/>
            <a:headEnd/>
            <a:tailEnd/>
          </a:ln>
        </p:spPr>
        <p:txBody>
          <a:bodyPr>
            <a:spAutoFit/>
          </a:bodyPr>
          <a:lstStyle/>
          <a:p>
            <a:r>
              <a:rPr lang="en-US" altLang="zh-CN" sz="1200" b="1" dirty="0" smtClean="0">
                <a:latin typeface="微软雅黑" pitchFamily="34" charset="-122"/>
                <a:ea typeface="微软雅黑" pitchFamily="34" charset="-122"/>
              </a:rPr>
              <a:t>1235—1244</a:t>
            </a:r>
            <a:r>
              <a:rPr lang="zh-CN" altLang="en-US" sz="1200" b="1" dirty="0" smtClean="0">
                <a:latin typeface="微软雅黑" pitchFamily="34" charset="-122"/>
                <a:ea typeface="微软雅黑" pitchFamily="34" charset="-122"/>
              </a:rPr>
              <a:t>年</a:t>
            </a:r>
            <a:r>
              <a:rPr lang="zh-CN" altLang="en-US" sz="1200" b="1" dirty="0">
                <a:latin typeface="微软雅黑" pitchFamily="34" charset="-122"/>
                <a:ea typeface="微软雅黑" pitchFamily="34" charset="-122"/>
              </a:rPr>
              <a:t>，窝阔台时期</a:t>
            </a:r>
          </a:p>
        </p:txBody>
      </p:sp>
      <p:sp>
        <p:nvSpPr>
          <p:cNvPr id="53267" name="矩形 82"/>
          <p:cNvSpPr>
            <a:spLocks noChangeArrowheads="1"/>
          </p:cNvSpPr>
          <p:nvPr/>
        </p:nvSpPr>
        <p:spPr bwMode="auto">
          <a:xfrm>
            <a:off x="3131840" y="3579862"/>
            <a:ext cx="2736304" cy="276999"/>
          </a:xfrm>
          <a:prstGeom prst="rect">
            <a:avLst/>
          </a:prstGeom>
          <a:noFill/>
          <a:ln w="9525">
            <a:noFill/>
            <a:miter lim="800000"/>
            <a:headEnd/>
            <a:tailEnd/>
          </a:ln>
        </p:spPr>
        <p:txBody>
          <a:bodyPr wrap="square">
            <a:spAutoFit/>
          </a:bodyPr>
          <a:lstStyle/>
          <a:p>
            <a:r>
              <a:rPr lang="zh-CN" altLang="en-US" sz="1200" b="1" dirty="0" smtClean="0">
                <a:latin typeface="微软雅黑" pitchFamily="34" charset="-122"/>
                <a:ea typeface="微软雅黑" pitchFamily="34" charset="-122"/>
              </a:rPr>
              <a:t>长子西征：成</a:t>
            </a:r>
            <a:r>
              <a:rPr lang="zh-CN" altLang="en-US" sz="1200" b="1" dirty="0">
                <a:latin typeface="微软雅黑" pitchFamily="34" charset="-122"/>
                <a:ea typeface="微软雅黑" pitchFamily="34" charset="-122"/>
              </a:rPr>
              <a:t>吉思</a:t>
            </a:r>
            <a:r>
              <a:rPr lang="zh-CN" altLang="en-US" sz="1200" b="1" dirty="0" smtClean="0">
                <a:latin typeface="微软雅黑" pitchFamily="34" charset="-122"/>
                <a:ea typeface="微软雅黑" pitchFamily="34" charset="-122"/>
              </a:rPr>
              <a:t>汗长</a:t>
            </a:r>
            <a:r>
              <a:rPr lang="zh-CN" altLang="en-US" sz="1200" b="1" dirty="0">
                <a:latin typeface="微软雅黑" pitchFamily="34" charset="-122"/>
                <a:ea typeface="微软雅黑" pitchFamily="34" charset="-122"/>
              </a:rPr>
              <a:t>子长孙拔</a:t>
            </a:r>
            <a:r>
              <a:rPr lang="zh-CN" altLang="en-US" sz="1200" b="1" dirty="0" smtClean="0">
                <a:latin typeface="微软雅黑" pitchFamily="34" charset="-122"/>
                <a:ea typeface="微软雅黑" pitchFamily="34" charset="-122"/>
              </a:rPr>
              <a:t>都</a:t>
            </a:r>
            <a:endParaRPr lang="zh-CN" altLang="en-US" sz="1200" b="1" dirty="0">
              <a:latin typeface="微软雅黑" pitchFamily="34" charset="-122"/>
              <a:ea typeface="微软雅黑" pitchFamily="34" charset="-122"/>
            </a:endParaRPr>
          </a:p>
        </p:txBody>
      </p:sp>
      <p:sp>
        <p:nvSpPr>
          <p:cNvPr id="53268" name="矩形 83"/>
          <p:cNvSpPr>
            <a:spLocks noChangeArrowheads="1"/>
          </p:cNvSpPr>
          <p:nvPr/>
        </p:nvSpPr>
        <p:spPr bwMode="auto">
          <a:xfrm>
            <a:off x="3131840" y="3939902"/>
            <a:ext cx="2232248" cy="502702"/>
          </a:xfrm>
          <a:prstGeom prst="rect">
            <a:avLst/>
          </a:prstGeom>
          <a:noFill/>
          <a:ln w="9525">
            <a:noFill/>
            <a:miter lim="800000"/>
            <a:headEnd/>
            <a:tailEnd/>
          </a:ln>
        </p:spPr>
        <p:txBody>
          <a:bodyPr wrap="square">
            <a:spAutoFit/>
          </a:bodyPr>
          <a:lstStyle/>
          <a:p>
            <a:pPr>
              <a:lnSpc>
                <a:spcPts val="1600"/>
              </a:lnSpc>
            </a:pPr>
            <a:r>
              <a:rPr lang="zh-CN" altLang="en-US" sz="1200" b="1" dirty="0" smtClean="0">
                <a:latin typeface="微软雅黑" pitchFamily="34" charset="-122"/>
                <a:ea typeface="微软雅黑" pitchFamily="34" charset="-122"/>
              </a:rPr>
              <a:t>西攻波兰、南伐匈牙利、征</a:t>
            </a:r>
            <a:r>
              <a:rPr lang="zh-CN" altLang="en-US" sz="1200" b="1" dirty="0">
                <a:latin typeface="微软雅黑" pitchFamily="34" charset="-122"/>
                <a:ea typeface="微软雅黑" pitchFamily="34" charset="-122"/>
              </a:rPr>
              <a:t>服俄罗斯</a:t>
            </a:r>
            <a:r>
              <a:rPr lang="zh-CN" altLang="en-US" sz="1200" b="1" dirty="0" smtClean="0">
                <a:latin typeface="微软雅黑" pitchFamily="34" charset="-122"/>
                <a:ea typeface="微软雅黑" pitchFamily="34" charset="-122"/>
              </a:rPr>
              <a:t>，一直打</a:t>
            </a:r>
            <a:r>
              <a:rPr lang="zh-CN" altLang="en-US" sz="1200" b="1" dirty="0">
                <a:latin typeface="微软雅黑" pitchFamily="34" charset="-122"/>
                <a:ea typeface="微软雅黑" pitchFamily="34" charset="-122"/>
              </a:rPr>
              <a:t>到南斯拉夫</a:t>
            </a:r>
          </a:p>
        </p:txBody>
      </p:sp>
      <p:sp>
        <p:nvSpPr>
          <p:cNvPr id="85" name="矩形 84"/>
          <p:cNvSpPr/>
          <p:nvPr/>
        </p:nvSpPr>
        <p:spPr>
          <a:xfrm>
            <a:off x="6227763" y="2427288"/>
            <a:ext cx="1338262" cy="341312"/>
          </a:xfrm>
          <a:prstGeom prst="rect">
            <a:avLst/>
          </a:prstGeom>
        </p:spPr>
        <p:txBody>
          <a:bodyPr wrap="none">
            <a:spAutoFit/>
          </a:bodyPr>
          <a:lstStyle/>
          <a:p>
            <a:pPr algn="ctr" defTabSz="800100">
              <a:lnSpc>
                <a:spcPct val="90000"/>
              </a:lnSpc>
              <a:spcAft>
                <a:spcPct val="35000"/>
              </a:spcAft>
            </a:pPr>
            <a:r>
              <a:rPr lang="zh-CN" altLang="en-US" b="1" dirty="0">
                <a:latin typeface="微软雅黑" pitchFamily="34" charset="-122"/>
                <a:ea typeface="微软雅黑" pitchFamily="34" charset="-122"/>
              </a:rPr>
              <a:t>第三次西征</a:t>
            </a:r>
            <a:endParaRPr lang="zh-CN" altLang="en-US" b="1" dirty="0">
              <a:effectLst>
                <a:outerShdw blurRad="38100" dist="38100" dir="2700000" algn="tl">
                  <a:srgbClr val="C0C0C0"/>
                </a:outerShdw>
              </a:effectLst>
              <a:latin typeface="微软雅黑" pitchFamily="34" charset="-122"/>
              <a:ea typeface="微软雅黑" pitchFamily="34" charset="-122"/>
            </a:endParaRPr>
          </a:p>
        </p:txBody>
      </p:sp>
      <p:sp>
        <p:nvSpPr>
          <p:cNvPr id="56373" name="Rectangle 53"/>
          <p:cNvSpPr>
            <a:spLocks noChangeArrowheads="1"/>
          </p:cNvSpPr>
          <p:nvPr/>
        </p:nvSpPr>
        <p:spPr bwMode="auto">
          <a:xfrm>
            <a:off x="467544" y="3147814"/>
            <a:ext cx="2378075" cy="2746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en-US" sz="1200" b="1" dirty="0" smtClean="0">
                <a:latin typeface="微软雅黑" pitchFamily="34" charset="-122"/>
                <a:ea typeface="微软雅黑" pitchFamily="34" charset="-122"/>
              </a:rPr>
              <a:t>1217</a:t>
            </a:r>
            <a:r>
              <a:rPr lang="en-US" altLang="zh-CN" sz="1200" b="1" dirty="0" smtClean="0">
                <a:latin typeface="微软雅黑" pitchFamily="34" charset="-122"/>
                <a:ea typeface="微软雅黑" pitchFamily="34" charset="-122"/>
              </a:rPr>
              <a:t>—1227</a:t>
            </a:r>
            <a:r>
              <a:rPr lang="zh-CN" altLang="en-US" sz="1200" b="1" dirty="0" smtClean="0">
                <a:latin typeface="微软雅黑" pitchFamily="34" charset="-122"/>
                <a:ea typeface="微软雅黑" pitchFamily="34" charset="-122"/>
              </a:rPr>
              <a:t>年</a:t>
            </a:r>
            <a:r>
              <a:rPr lang="zh-CN" altLang="en-US" sz="1200" b="1" dirty="0">
                <a:latin typeface="微软雅黑" pitchFamily="34" charset="-122"/>
                <a:ea typeface="微软雅黑" pitchFamily="34" charset="-122"/>
              </a:rPr>
              <a:t>，成吉思汗时期</a:t>
            </a:r>
          </a:p>
        </p:txBody>
      </p:sp>
      <p:sp>
        <p:nvSpPr>
          <p:cNvPr id="53293" name="Rectangle 45"/>
          <p:cNvSpPr>
            <a:spLocks noChangeArrowheads="1"/>
          </p:cNvSpPr>
          <p:nvPr/>
        </p:nvSpPr>
        <p:spPr bwMode="auto">
          <a:xfrm>
            <a:off x="5868144" y="3147814"/>
            <a:ext cx="207645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1200" b="1" dirty="0">
                <a:latin typeface="微软雅黑" pitchFamily="34" charset="-122"/>
                <a:ea typeface="微软雅黑" pitchFamily="34" charset="-122"/>
              </a:rPr>
              <a:t>1253—1260</a:t>
            </a:r>
            <a:r>
              <a:rPr lang="zh-CN" altLang="en-US" sz="1200" b="1" dirty="0">
                <a:latin typeface="微软雅黑" pitchFamily="34" charset="-122"/>
                <a:ea typeface="微软雅黑" pitchFamily="34" charset="-122"/>
              </a:rPr>
              <a:t>年，蒙哥时期</a:t>
            </a:r>
          </a:p>
        </p:txBody>
      </p:sp>
      <p:sp>
        <p:nvSpPr>
          <p:cNvPr id="53294" name="Rectangle 46"/>
          <p:cNvSpPr>
            <a:spLocks noChangeArrowheads="1"/>
          </p:cNvSpPr>
          <p:nvPr/>
        </p:nvSpPr>
        <p:spPr bwMode="auto">
          <a:xfrm>
            <a:off x="5868144" y="3939902"/>
            <a:ext cx="2664296" cy="50270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1600"/>
              </a:lnSpc>
              <a:defRPr/>
            </a:pPr>
            <a:r>
              <a:rPr lang="zh-CN" altLang="en-US" sz="1200" b="1" dirty="0" smtClean="0">
                <a:latin typeface="微软雅黑" pitchFamily="34" charset="-122"/>
                <a:ea typeface="微软雅黑" pitchFamily="34" charset="-122"/>
              </a:rPr>
              <a:t>先征伊朗北部，迫降黑衣大食，灭亡阿</a:t>
            </a:r>
            <a:r>
              <a:rPr lang="zh-CN" altLang="en-US" sz="1200" b="1" dirty="0">
                <a:latin typeface="微软雅黑" pitchFamily="34" charset="-122"/>
                <a:ea typeface="微软雅黑" pitchFamily="34" charset="-122"/>
              </a:rPr>
              <a:t>拉伯帝国，侵入叙利亚，进逼埃及</a:t>
            </a:r>
          </a:p>
        </p:txBody>
      </p:sp>
      <p:cxnSp>
        <p:nvCxnSpPr>
          <p:cNvPr id="52" name="直接连接符 51"/>
          <p:cNvCxnSpPr/>
          <p:nvPr/>
        </p:nvCxnSpPr>
        <p:spPr>
          <a:xfrm>
            <a:off x="467544" y="2859782"/>
            <a:ext cx="0" cy="1512168"/>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67544" y="3435846"/>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67544" y="3867894"/>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467544" y="4371950"/>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467544" y="3579862"/>
            <a:ext cx="1749197" cy="276999"/>
          </a:xfrm>
          <a:prstGeom prst="rect">
            <a:avLst/>
          </a:prstGeom>
        </p:spPr>
        <p:txBody>
          <a:bodyPr wrap="none">
            <a:spAutoFit/>
          </a:bodyPr>
          <a:lstStyle/>
          <a:p>
            <a:r>
              <a:rPr lang="zh-CN" altLang="en-US" sz="1200" b="1" dirty="0" smtClean="0">
                <a:latin typeface="微软雅黑" pitchFamily="34" charset="-122"/>
                <a:ea typeface="微软雅黑" pitchFamily="34" charset="-122"/>
              </a:rPr>
              <a:t>成吉思汗亲率</a:t>
            </a:r>
            <a:r>
              <a:rPr lang="en-US" altLang="zh-CN" sz="1200" b="1" dirty="0" smtClean="0">
                <a:latin typeface="微软雅黑" pitchFamily="34" charset="-122"/>
                <a:ea typeface="微软雅黑" pitchFamily="34" charset="-122"/>
              </a:rPr>
              <a:t>20</a:t>
            </a:r>
            <a:r>
              <a:rPr lang="zh-CN" altLang="en-US" sz="1200" b="1" dirty="0" smtClean="0">
                <a:latin typeface="微软雅黑" pitchFamily="34" charset="-122"/>
                <a:ea typeface="微软雅黑" pitchFamily="34" charset="-122"/>
              </a:rPr>
              <a:t>万大军</a:t>
            </a:r>
            <a:endParaRPr lang="zh-CN" altLang="en-US" sz="1200" b="1" dirty="0">
              <a:latin typeface="微软雅黑" pitchFamily="34" charset="-122"/>
              <a:ea typeface="微软雅黑" pitchFamily="34" charset="-122"/>
            </a:endParaRPr>
          </a:p>
        </p:txBody>
      </p:sp>
      <p:cxnSp>
        <p:nvCxnSpPr>
          <p:cNvPr id="68" name="直接连接符 67"/>
          <p:cNvCxnSpPr/>
          <p:nvPr/>
        </p:nvCxnSpPr>
        <p:spPr>
          <a:xfrm>
            <a:off x="3131840" y="2859782"/>
            <a:ext cx="0" cy="1512168"/>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3131840" y="3435846"/>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3131840" y="3867894"/>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3131840" y="4371950"/>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868144" y="2859782"/>
            <a:ext cx="0" cy="1512168"/>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868144" y="3435846"/>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5868144" y="3867894"/>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868144" y="4371950"/>
            <a:ext cx="2232248" cy="8384"/>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5868144" y="3579862"/>
            <a:ext cx="2492990" cy="276999"/>
          </a:xfrm>
          <a:prstGeom prst="rect">
            <a:avLst/>
          </a:prstGeom>
        </p:spPr>
        <p:txBody>
          <a:bodyPr wrap="none">
            <a:spAutoFit/>
          </a:bodyPr>
          <a:lstStyle/>
          <a:p>
            <a:r>
              <a:rPr lang="zh-CN" altLang="en-US" sz="1200" b="1" dirty="0" smtClean="0">
                <a:latin typeface="微软雅黑" pitchFamily="34" charset="-122"/>
                <a:ea typeface="微软雅黑" pitchFamily="34" charset="-122"/>
              </a:rPr>
              <a:t>蒙哥之弟旭烈兀（托雷六子）统帅</a:t>
            </a:r>
            <a:endParaRPr lang="zh-CN" altLang="en-US" sz="1200" b="1" dirty="0">
              <a:latin typeface="微软雅黑" pitchFamily="34" charset="-122"/>
              <a:ea typeface="微软雅黑" pitchFamily="34" charset="-122"/>
            </a:endParaRPr>
          </a:p>
        </p:txBody>
      </p:sp>
    </p:spTree>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54274"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427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4277" name="TextBox 5"/>
          <p:cNvSpPr txBox="1">
            <a:spLocks noChangeArrowheads="1"/>
          </p:cNvSpPr>
          <p:nvPr/>
        </p:nvSpPr>
        <p:spPr bwMode="auto">
          <a:xfrm>
            <a:off x="251520" y="123478"/>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54278" name="矩形 51"/>
          <p:cNvSpPr>
            <a:spLocks noChangeArrowheads="1"/>
          </p:cNvSpPr>
          <p:nvPr/>
        </p:nvSpPr>
        <p:spPr bwMode="auto">
          <a:xfrm>
            <a:off x="251520" y="627534"/>
            <a:ext cx="3096344" cy="400110"/>
          </a:xfrm>
          <a:prstGeom prst="rect">
            <a:avLst/>
          </a:prstGeom>
          <a:noFill/>
          <a:ln w="9525">
            <a:noFill/>
            <a:miter lim="800000"/>
            <a:headEnd/>
            <a:tailEnd/>
          </a:ln>
        </p:spPr>
        <p:txBody>
          <a:bodyPr wrap="square">
            <a:spAutoFit/>
          </a:bodyPr>
          <a:lstStyle/>
          <a:p>
            <a:r>
              <a:rPr lang="zh-CN" altLang="en-US" sz="2000" b="1" dirty="0">
                <a:latin typeface="微软雅黑" pitchFamily="34" charset="-122"/>
                <a:ea typeface="微软雅黑" pitchFamily="34" charset="-122"/>
              </a:rPr>
              <a:t>二、 蒙古三次西征意义</a:t>
            </a:r>
          </a:p>
        </p:txBody>
      </p:sp>
      <p:sp>
        <p:nvSpPr>
          <p:cNvPr id="54279" name="Rectangle 7"/>
          <p:cNvSpPr>
            <a:spLocks noChangeArrowheads="1"/>
          </p:cNvSpPr>
          <p:nvPr/>
        </p:nvSpPr>
        <p:spPr bwMode="auto">
          <a:xfrm>
            <a:off x="2268538" y="2355850"/>
            <a:ext cx="358775"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4280" name="Rectangle 7"/>
          <p:cNvSpPr>
            <a:spLocks noChangeArrowheads="1"/>
          </p:cNvSpPr>
          <p:nvPr/>
        </p:nvSpPr>
        <p:spPr bwMode="auto">
          <a:xfrm flipH="1">
            <a:off x="2627313" y="1419225"/>
            <a:ext cx="73025" cy="2520950"/>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54281" name="直接连接符 95"/>
          <p:cNvCxnSpPr>
            <a:cxnSpLocks noChangeShapeType="1"/>
          </p:cNvCxnSpPr>
          <p:nvPr/>
        </p:nvCxnSpPr>
        <p:spPr bwMode="auto">
          <a:xfrm rot="10800000">
            <a:off x="2627313" y="1924050"/>
            <a:ext cx="5473700" cy="0"/>
          </a:xfrm>
          <a:prstGeom prst="line">
            <a:avLst/>
          </a:prstGeom>
          <a:noFill/>
          <a:ln w="28575" algn="ctr">
            <a:solidFill>
              <a:srgbClr val="00B0F0"/>
            </a:solidFill>
            <a:round/>
            <a:headEnd/>
            <a:tailEnd/>
          </a:ln>
        </p:spPr>
      </p:cxnSp>
      <p:cxnSp>
        <p:nvCxnSpPr>
          <p:cNvPr id="54282" name="直接连接符 96"/>
          <p:cNvCxnSpPr>
            <a:cxnSpLocks noChangeShapeType="1"/>
          </p:cNvCxnSpPr>
          <p:nvPr/>
        </p:nvCxnSpPr>
        <p:spPr bwMode="auto">
          <a:xfrm rot="10800000">
            <a:off x="2700338" y="3076575"/>
            <a:ext cx="5473700" cy="0"/>
          </a:xfrm>
          <a:prstGeom prst="line">
            <a:avLst/>
          </a:prstGeom>
          <a:noFill/>
          <a:ln w="28575" algn="ctr">
            <a:solidFill>
              <a:srgbClr val="00B0F0"/>
            </a:solidFill>
            <a:round/>
            <a:headEnd/>
            <a:tailEnd/>
          </a:ln>
        </p:spPr>
      </p:cxnSp>
      <p:cxnSp>
        <p:nvCxnSpPr>
          <p:cNvPr id="54283" name="直接连接符 97"/>
          <p:cNvCxnSpPr>
            <a:cxnSpLocks noChangeShapeType="1"/>
          </p:cNvCxnSpPr>
          <p:nvPr/>
        </p:nvCxnSpPr>
        <p:spPr bwMode="auto">
          <a:xfrm rot="10800000">
            <a:off x="2700338" y="2500313"/>
            <a:ext cx="5400675" cy="0"/>
          </a:xfrm>
          <a:prstGeom prst="line">
            <a:avLst/>
          </a:prstGeom>
          <a:noFill/>
          <a:ln w="28575" algn="ctr">
            <a:solidFill>
              <a:srgbClr val="00B0F0"/>
            </a:solidFill>
            <a:round/>
            <a:headEnd/>
            <a:tailEnd/>
          </a:ln>
        </p:spPr>
      </p:cxnSp>
      <p:sp>
        <p:nvSpPr>
          <p:cNvPr id="54284" name="矩形 118"/>
          <p:cNvSpPr>
            <a:spLocks noChangeArrowheads="1"/>
          </p:cNvSpPr>
          <p:nvPr/>
        </p:nvSpPr>
        <p:spPr bwMode="auto">
          <a:xfrm>
            <a:off x="2700338" y="1492250"/>
            <a:ext cx="4614862" cy="366713"/>
          </a:xfrm>
          <a:prstGeom prst="rect">
            <a:avLst/>
          </a:prstGeom>
          <a:noFill/>
          <a:ln w="9525">
            <a:noFill/>
            <a:miter lim="800000"/>
            <a:headEnd/>
            <a:tailEnd/>
          </a:ln>
        </p:spPr>
        <p:txBody>
          <a:bodyPr>
            <a:spAutoFit/>
          </a:bodyPr>
          <a:lstStyle/>
          <a:p>
            <a:r>
              <a:rPr lang="zh-CN" altLang="en-US" b="1" dirty="0"/>
              <a:t>★</a:t>
            </a:r>
            <a:r>
              <a:rPr lang="zh-CN" altLang="en-US" sz="1200" b="1" dirty="0">
                <a:latin typeface="微软雅黑"/>
              </a:rPr>
              <a:t> </a:t>
            </a:r>
            <a:r>
              <a:rPr lang="zh-CN" altLang="en-US" b="1" dirty="0">
                <a:latin typeface="微软雅黑" pitchFamily="34" charset="-122"/>
                <a:ea typeface="微软雅黑" pitchFamily="34" charset="-122"/>
              </a:rPr>
              <a:t>蒙古西征为中西交通打开了空前的通道</a:t>
            </a:r>
            <a:r>
              <a:rPr lang="zh-CN" altLang="en-US" dirty="0">
                <a:latin typeface="微软雅黑" pitchFamily="34" charset="-122"/>
                <a:ea typeface="微软雅黑" pitchFamily="34" charset="-122"/>
              </a:rPr>
              <a:t> </a:t>
            </a:r>
          </a:p>
        </p:txBody>
      </p:sp>
      <p:sp>
        <p:nvSpPr>
          <p:cNvPr id="61468" name="Rectangle 28"/>
          <p:cNvSpPr>
            <a:spLocks noChangeArrowheads="1"/>
          </p:cNvSpPr>
          <p:nvPr/>
        </p:nvSpPr>
        <p:spPr bwMode="auto">
          <a:xfrm>
            <a:off x="2627313" y="2066925"/>
            <a:ext cx="52085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t> ★ </a:t>
            </a:r>
            <a:r>
              <a:rPr lang="zh-CN" altLang="en-US" b="1" dirty="0">
                <a:latin typeface="微软雅黑" pitchFamily="34" charset="-122"/>
                <a:ea typeface="微软雅黑" pitchFamily="34" charset="-122"/>
              </a:rPr>
              <a:t>蒙古西征带来了大规模的人口双向流动与迁徙</a:t>
            </a:r>
            <a:r>
              <a:rPr lang="zh-CN" altLang="en-US" dirty="0"/>
              <a:t> </a:t>
            </a:r>
          </a:p>
        </p:txBody>
      </p:sp>
      <p:sp>
        <p:nvSpPr>
          <p:cNvPr id="61469" name="Rectangle 29"/>
          <p:cNvSpPr>
            <a:spLocks noChangeArrowheads="1"/>
          </p:cNvSpPr>
          <p:nvPr/>
        </p:nvSpPr>
        <p:spPr bwMode="auto">
          <a:xfrm>
            <a:off x="2700338" y="2643188"/>
            <a:ext cx="445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t>★ </a:t>
            </a:r>
            <a:r>
              <a:rPr lang="zh-CN" altLang="en-US" b="1" dirty="0">
                <a:latin typeface="微软雅黑" pitchFamily="34" charset="-122"/>
                <a:ea typeface="微软雅黑" pitchFamily="34" charset="-122"/>
              </a:rPr>
              <a:t>蒙古西征带来了东西方生产技术的交流</a:t>
            </a:r>
            <a:r>
              <a:rPr lang="zh-CN" altLang="en-US" dirty="0">
                <a:latin typeface="微软雅黑" pitchFamily="34" charset="-122"/>
                <a:ea typeface="微软雅黑" pitchFamily="34" charset="-122"/>
              </a:rPr>
              <a:t> </a:t>
            </a:r>
          </a:p>
        </p:txBody>
      </p:sp>
      <p:cxnSp>
        <p:nvCxnSpPr>
          <p:cNvPr id="54287" name="直接连接符 96"/>
          <p:cNvCxnSpPr>
            <a:cxnSpLocks noChangeShapeType="1"/>
          </p:cNvCxnSpPr>
          <p:nvPr/>
        </p:nvCxnSpPr>
        <p:spPr bwMode="auto">
          <a:xfrm rot="10800000">
            <a:off x="2700338" y="3651250"/>
            <a:ext cx="5473700" cy="0"/>
          </a:xfrm>
          <a:prstGeom prst="line">
            <a:avLst/>
          </a:prstGeom>
          <a:noFill/>
          <a:ln w="28575" algn="ctr">
            <a:solidFill>
              <a:srgbClr val="00B0F0"/>
            </a:solidFill>
            <a:round/>
            <a:headEnd/>
            <a:tailEnd/>
          </a:ln>
        </p:spPr>
      </p:cxnSp>
      <p:sp>
        <p:nvSpPr>
          <p:cNvPr id="61471" name="Rectangle 31"/>
          <p:cNvSpPr>
            <a:spLocks noChangeArrowheads="1"/>
          </p:cNvSpPr>
          <p:nvPr/>
        </p:nvSpPr>
        <p:spPr bwMode="auto">
          <a:xfrm>
            <a:off x="2700338" y="3219450"/>
            <a:ext cx="53117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t>★ </a:t>
            </a:r>
            <a:r>
              <a:rPr lang="zh-CN" altLang="en-US" b="1" dirty="0">
                <a:latin typeface="微软雅黑" pitchFamily="34" charset="-122"/>
                <a:ea typeface="微软雅黑" pitchFamily="34" charset="-122"/>
              </a:rPr>
              <a:t>蒙古西征建立的四大汗国推动了中西文化的交流</a:t>
            </a:r>
            <a:endParaRPr lang="zh-CN" altLang="en-US" dirty="0">
              <a:latin typeface="微软雅黑" pitchFamily="34" charset="-122"/>
              <a:ea typeface="微软雅黑" pitchFamily="34" charset="-122"/>
            </a:endParaRPr>
          </a:p>
        </p:txBody>
      </p:sp>
      <p:sp>
        <p:nvSpPr>
          <p:cNvPr id="12" name="矩形 11"/>
          <p:cNvSpPr/>
          <p:nvPr/>
        </p:nvSpPr>
        <p:spPr bwMode="auto">
          <a:xfrm>
            <a:off x="900113" y="1851025"/>
            <a:ext cx="1295400" cy="1296988"/>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意义</a:t>
            </a:r>
          </a:p>
        </p:txBody>
      </p:sp>
      <p:grpSp>
        <p:nvGrpSpPr>
          <p:cNvPr id="54290" name="组合 6"/>
          <p:cNvGrpSpPr>
            <a:grpSpLocks/>
          </p:cNvGrpSpPr>
          <p:nvPr/>
        </p:nvGrpSpPr>
        <p:grpSpPr bwMode="auto">
          <a:xfrm>
            <a:off x="827088" y="1779588"/>
            <a:ext cx="1439862" cy="1439862"/>
            <a:chOff x="1089993" y="1991671"/>
            <a:chExt cx="1203326" cy="1198933"/>
          </a:xfrm>
        </p:grpSpPr>
        <p:sp>
          <p:nvSpPr>
            <p:cNvPr id="13" name="矩形 12"/>
            <p:cNvSpPr/>
            <p:nvPr/>
          </p:nvSpPr>
          <p:spPr bwMode="auto">
            <a:xfrm>
              <a:off x="1089993" y="2015465"/>
              <a:ext cx="46434"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85" y="2015465"/>
              <a:ext cx="46434"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4" y="2565809"/>
              <a:ext cx="46265"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4" y="1413140"/>
              <a:ext cx="46265"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5529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530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5301" name="TextBox 5"/>
          <p:cNvSpPr txBox="1">
            <a:spLocks noChangeArrowheads="1"/>
          </p:cNvSpPr>
          <p:nvPr/>
        </p:nvSpPr>
        <p:spPr bwMode="auto">
          <a:xfrm>
            <a:off x="251520" y="123478"/>
            <a:ext cx="8012112" cy="759182"/>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55302" name="矩形 51"/>
          <p:cNvSpPr>
            <a:spLocks noChangeArrowheads="1"/>
          </p:cNvSpPr>
          <p:nvPr/>
        </p:nvSpPr>
        <p:spPr bwMode="auto">
          <a:xfrm>
            <a:off x="251520" y="699542"/>
            <a:ext cx="2735263" cy="366712"/>
          </a:xfrm>
          <a:prstGeom prst="rect">
            <a:avLst/>
          </a:prstGeom>
          <a:noFill/>
          <a:ln w="9525">
            <a:noFill/>
            <a:miter lim="800000"/>
            <a:headEnd/>
            <a:tailEnd/>
          </a:ln>
        </p:spPr>
        <p:txBody>
          <a:bodyPr>
            <a:spAutoFit/>
          </a:bodyPr>
          <a:lstStyle/>
          <a:p>
            <a:r>
              <a:rPr lang="zh-CN" altLang="en-US" b="1" dirty="0">
                <a:latin typeface="微软雅黑" pitchFamily="34" charset="-122"/>
                <a:ea typeface="微软雅黑" pitchFamily="34" charset="-122"/>
              </a:rPr>
              <a:t>二、 蒙古三次西征意义</a:t>
            </a:r>
          </a:p>
        </p:txBody>
      </p:sp>
      <p:sp>
        <p:nvSpPr>
          <p:cNvPr id="55303" name="Rectangle 28"/>
          <p:cNvSpPr>
            <a:spLocks noChangeArrowheads="1"/>
          </p:cNvSpPr>
          <p:nvPr/>
        </p:nvSpPr>
        <p:spPr bwMode="auto">
          <a:xfrm>
            <a:off x="395288" y="2066925"/>
            <a:ext cx="1152525" cy="336550"/>
          </a:xfrm>
          <a:prstGeom prst="rect">
            <a:avLst/>
          </a:prstGeom>
          <a:noFill/>
          <a:ln w="9525">
            <a:noFill/>
            <a:miter lim="800000"/>
            <a:headEnd/>
            <a:tailEnd/>
          </a:ln>
          <a:effectLst>
            <a:prstShdw prst="shdw17" dist="17961" dir="2700000">
              <a:srgbClr val="2F4D71"/>
            </a:prstShdw>
          </a:effectLst>
        </p:spPr>
        <p:txBody>
          <a:bodyPr anchor="ctr">
            <a:spAutoFit/>
          </a:bodyPr>
          <a:lstStyle/>
          <a:p>
            <a:pPr algn="ctr"/>
            <a:r>
              <a:rPr lang="zh-CN" altLang="en-US" sz="1600" b="1" dirty="0">
                <a:solidFill>
                  <a:srgbClr val="012731"/>
                </a:solidFill>
                <a:latin typeface="微软雅黑" pitchFamily="34" charset="-122"/>
                <a:ea typeface="微软雅黑" pitchFamily="34" charset="-122"/>
              </a:rPr>
              <a:t>钦察汗国</a:t>
            </a:r>
            <a:r>
              <a:rPr lang="zh-CN" altLang="en-US" sz="1600" b="1" dirty="0">
                <a:solidFill>
                  <a:srgbClr val="04AEDA"/>
                </a:solidFill>
                <a:latin typeface="微软雅黑" pitchFamily="34" charset="-122"/>
                <a:ea typeface="微软雅黑" pitchFamily="34" charset="-122"/>
              </a:rPr>
              <a:t> </a:t>
            </a:r>
          </a:p>
        </p:txBody>
      </p:sp>
      <p:sp>
        <p:nvSpPr>
          <p:cNvPr id="12" name="矩形 11"/>
          <p:cNvSpPr/>
          <p:nvPr/>
        </p:nvSpPr>
        <p:spPr bwMode="auto">
          <a:xfrm>
            <a:off x="7596188" y="0"/>
            <a:ext cx="1081087" cy="1079500"/>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zh-CN" altLang="en-US" sz="1600" b="1" dirty="0">
                <a:solidFill>
                  <a:srgbClr val="FFFFFF"/>
                </a:solidFill>
                <a:latin typeface="微软雅黑" pitchFamily="34" charset="-122"/>
                <a:ea typeface="微软雅黑" pitchFamily="34" charset="-122"/>
              </a:rPr>
              <a:t>蒙古西征</a:t>
            </a:r>
          </a:p>
          <a:p>
            <a:pPr algn="ctr">
              <a:lnSpc>
                <a:spcPct val="120000"/>
              </a:lnSpc>
            </a:pPr>
            <a:r>
              <a:rPr lang="zh-CN" altLang="en-US" sz="1600" b="1" dirty="0">
                <a:solidFill>
                  <a:srgbClr val="FFFFFF"/>
                </a:solidFill>
                <a:latin typeface="微软雅黑" pitchFamily="34" charset="-122"/>
                <a:ea typeface="微软雅黑" pitchFamily="34" charset="-122"/>
              </a:rPr>
              <a:t>四大汗国</a:t>
            </a:r>
          </a:p>
        </p:txBody>
      </p:sp>
      <p:grpSp>
        <p:nvGrpSpPr>
          <p:cNvPr id="55305" name="组合 6"/>
          <p:cNvGrpSpPr>
            <a:grpSpLocks/>
          </p:cNvGrpSpPr>
          <p:nvPr/>
        </p:nvGrpSpPr>
        <p:grpSpPr bwMode="auto">
          <a:xfrm>
            <a:off x="7524750" y="0"/>
            <a:ext cx="1223963" cy="1131888"/>
            <a:chOff x="1089993" y="1991671"/>
            <a:chExt cx="1203326" cy="1198933"/>
          </a:xfrm>
        </p:grpSpPr>
        <p:sp>
          <p:nvSpPr>
            <p:cNvPr id="13" name="矩形 12"/>
            <p:cNvSpPr/>
            <p:nvPr/>
          </p:nvSpPr>
          <p:spPr bwMode="auto">
            <a:xfrm>
              <a:off x="1089993" y="2015212"/>
              <a:ext cx="45262" cy="11535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8057" y="2015212"/>
              <a:ext cx="45262" cy="11535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955" y="2566240"/>
              <a:ext cx="45402"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955" y="1412709"/>
              <a:ext cx="45402"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2" name="矩形 50"/>
          <p:cNvSpPr/>
          <p:nvPr/>
        </p:nvSpPr>
        <p:spPr>
          <a:xfrm>
            <a:off x="395288" y="1276350"/>
            <a:ext cx="8424862" cy="31670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5307" name="Line 67"/>
          <p:cNvSpPr>
            <a:spLocks noChangeShapeType="1"/>
          </p:cNvSpPr>
          <p:nvPr/>
        </p:nvSpPr>
        <p:spPr bwMode="auto">
          <a:xfrm>
            <a:off x="395288" y="1924050"/>
            <a:ext cx="8426450"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55308" name="Line 68"/>
          <p:cNvSpPr>
            <a:spLocks noChangeShapeType="1"/>
          </p:cNvSpPr>
          <p:nvPr/>
        </p:nvSpPr>
        <p:spPr bwMode="auto">
          <a:xfrm>
            <a:off x="395288" y="2500313"/>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55309" name="Line 69"/>
          <p:cNvSpPr>
            <a:spLocks noChangeShapeType="1"/>
          </p:cNvSpPr>
          <p:nvPr/>
        </p:nvSpPr>
        <p:spPr bwMode="auto">
          <a:xfrm>
            <a:off x="395288" y="3076575"/>
            <a:ext cx="6121400"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55310" name="Line 70"/>
          <p:cNvSpPr>
            <a:spLocks noChangeShapeType="1"/>
          </p:cNvSpPr>
          <p:nvPr/>
        </p:nvSpPr>
        <p:spPr bwMode="auto">
          <a:xfrm>
            <a:off x="395288" y="3651250"/>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55311" name="Line 71"/>
          <p:cNvSpPr>
            <a:spLocks noChangeShapeType="1"/>
          </p:cNvSpPr>
          <p:nvPr/>
        </p:nvSpPr>
        <p:spPr bwMode="auto">
          <a:xfrm>
            <a:off x="1547813" y="1276350"/>
            <a:ext cx="0" cy="3167063"/>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55312" name="Line 72"/>
          <p:cNvSpPr>
            <a:spLocks noChangeShapeType="1"/>
          </p:cNvSpPr>
          <p:nvPr/>
        </p:nvSpPr>
        <p:spPr bwMode="auto">
          <a:xfrm>
            <a:off x="2771775" y="1276350"/>
            <a:ext cx="0" cy="3167063"/>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55313" name="Line 73"/>
          <p:cNvSpPr>
            <a:spLocks noChangeShapeType="1"/>
          </p:cNvSpPr>
          <p:nvPr/>
        </p:nvSpPr>
        <p:spPr bwMode="auto">
          <a:xfrm>
            <a:off x="3995738" y="1276350"/>
            <a:ext cx="0" cy="3167063"/>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55314" name="Line 74"/>
          <p:cNvSpPr>
            <a:spLocks noChangeShapeType="1"/>
          </p:cNvSpPr>
          <p:nvPr/>
        </p:nvSpPr>
        <p:spPr bwMode="auto">
          <a:xfrm>
            <a:off x="5292725" y="1276350"/>
            <a:ext cx="0" cy="3167063"/>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61515" name="Rectangle 75"/>
          <p:cNvSpPr>
            <a:spLocks noChangeArrowheads="1"/>
          </p:cNvSpPr>
          <p:nvPr/>
        </p:nvSpPr>
        <p:spPr bwMode="auto">
          <a:xfrm>
            <a:off x="395288" y="1419225"/>
            <a:ext cx="11525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rgbClr val="012731"/>
                </a:solidFill>
                <a:latin typeface="微软雅黑" pitchFamily="34" charset="-122"/>
                <a:ea typeface="微软雅黑" pitchFamily="34" charset="-122"/>
              </a:rPr>
              <a:t>汗国名称</a:t>
            </a:r>
          </a:p>
        </p:txBody>
      </p:sp>
      <p:sp>
        <p:nvSpPr>
          <p:cNvPr id="61516" name="Rectangle 76"/>
          <p:cNvSpPr>
            <a:spLocks noChangeArrowheads="1"/>
          </p:cNvSpPr>
          <p:nvPr/>
        </p:nvSpPr>
        <p:spPr bwMode="auto">
          <a:xfrm>
            <a:off x="1547813" y="1419225"/>
            <a:ext cx="12255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rgbClr val="012731"/>
                </a:solidFill>
                <a:latin typeface="微软雅黑" pitchFamily="34" charset="-122"/>
                <a:ea typeface="微软雅黑" pitchFamily="34" charset="-122"/>
              </a:rPr>
              <a:t>创建者</a:t>
            </a:r>
          </a:p>
        </p:txBody>
      </p:sp>
      <p:sp>
        <p:nvSpPr>
          <p:cNvPr id="61517" name="Rectangle 77"/>
          <p:cNvSpPr>
            <a:spLocks noChangeArrowheads="1"/>
          </p:cNvSpPr>
          <p:nvPr/>
        </p:nvSpPr>
        <p:spPr bwMode="auto">
          <a:xfrm>
            <a:off x="2843213" y="1419225"/>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rgbClr val="012731"/>
                </a:solidFill>
                <a:latin typeface="微软雅黑" pitchFamily="34" charset="-122"/>
                <a:ea typeface="微软雅黑" pitchFamily="34" charset="-122"/>
              </a:rPr>
              <a:t>始建时间</a:t>
            </a:r>
          </a:p>
        </p:txBody>
      </p:sp>
      <p:sp>
        <p:nvSpPr>
          <p:cNvPr id="61518" name="Rectangle 78"/>
          <p:cNvSpPr>
            <a:spLocks noChangeArrowheads="1"/>
          </p:cNvSpPr>
          <p:nvPr/>
        </p:nvSpPr>
        <p:spPr bwMode="auto">
          <a:xfrm>
            <a:off x="4140200" y="1419225"/>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zh-CN" altLang="en-US" sz="1600" b="1" dirty="0">
                <a:solidFill>
                  <a:srgbClr val="012731"/>
                </a:solidFill>
                <a:latin typeface="微软雅黑" pitchFamily="34" charset="-122"/>
                <a:ea typeface="微软雅黑" pitchFamily="34" charset="-122"/>
              </a:rPr>
              <a:t>所辖区域</a:t>
            </a:r>
          </a:p>
        </p:txBody>
      </p:sp>
      <p:sp>
        <p:nvSpPr>
          <p:cNvPr id="61519" name="Rectangle 79"/>
          <p:cNvSpPr>
            <a:spLocks noChangeArrowheads="1"/>
          </p:cNvSpPr>
          <p:nvPr/>
        </p:nvSpPr>
        <p:spPr bwMode="auto">
          <a:xfrm>
            <a:off x="6804025" y="1419225"/>
            <a:ext cx="17621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600" b="1" dirty="0">
                <a:solidFill>
                  <a:srgbClr val="012731"/>
                </a:solidFill>
                <a:latin typeface="微软雅黑" pitchFamily="34" charset="-122"/>
                <a:ea typeface="微软雅黑" pitchFamily="34" charset="-122"/>
              </a:rPr>
              <a:t>与蒙元王朝关系</a:t>
            </a:r>
          </a:p>
        </p:txBody>
      </p:sp>
      <p:sp>
        <p:nvSpPr>
          <p:cNvPr id="61520" name="Rectangle 80"/>
          <p:cNvSpPr>
            <a:spLocks noChangeArrowheads="1"/>
          </p:cNvSpPr>
          <p:nvPr/>
        </p:nvSpPr>
        <p:spPr bwMode="auto">
          <a:xfrm>
            <a:off x="1547664" y="1923678"/>
            <a:ext cx="1368152" cy="52835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lnSpc>
                <a:spcPts val="1700"/>
              </a:lnSpc>
              <a:defRPr/>
            </a:pPr>
            <a:r>
              <a:rPr lang="zh-CN" altLang="en-US" sz="1400" b="1" dirty="0">
                <a:solidFill>
                  <a:srgbClr val="012731"/>
                </a:solidFill>
                <a:latin typeface="微软雅黑" pitchFamily="34" charset="-122"/>
                <a:ea typeface="微软雅黑" pitchFamily="34" charset="-122"/>
              </a:rPr>
              <a:t>拔都</a:t>
            </a:r>
          </a:p>
          <a:p>
            <a:pPr algn="ctr">
              <a:lnSpc>
                <a:spcPts val="1700"/>
              </a:lnSpc>
              <a:defRPr/>
            </a:pPr>
            <a:r>
              <a:rPr lang="zh-CN" altLang="en-US" sz="1400" b="1" dirty="0">
                <a:solidFill>
                  <a:srgbClr val="012731"/>
                </a:solidFill>
                <a:latin typeface="微软雅黑" pitchFamily="34" charset="-122"/>
                <a:ea typeface="微软雅黑" pitchFamily="34" charset="-122"/>
              </a:rPr>
              <a:t>成吉思汗长孙</a:t>
            </a:r>
          </a:p>
        </p:txBody>
      </p:sp>
      <p:sp>
        <p:nvSpPr>
          <p:cNvPr id="61522" name="Rectangle 82"/>
          <p:cNvSpPr>
            <a:spLocks noChangeArrowheads="1"/>
          </p:cNvSpPr>
          <p:nvPr/>
        </p:nvSpPr>
        <p:spPr bwMode="auto">
          <a:xfrm>
            <a:off x="2771775" y="2030413"/>
            <a:ext cx="13684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12731"/>
                </a:solidFill>
                <a:latin typeface="微软雅黑" pitchFamily="34" charset="-122"/>
                <a:ea typeface="微软雅黑" pitchFamily="34" charset="-122"/>
              </a:rPr>
              <a:t>第二次西征后</a:t>
            </a:r>
            <a:r>
              <a:rPr lang="zh-CN" altLang="en-US" dirty="0"/>
              <a:t> </a:t>
            </a:r>
          </a:p>
        </p:txBody>
      </p:sp>
      <p:sp>
        <p:nvSpPr>
          <p:cNvPr id="61523" name="Rectangle 83"/>
          <p:cNvSpPr>
            <a:spLocks noChangeArrowheads="1"/>
          </p:cNvSpPr>
          <p:nvPr/>
        </p:nvSpPr>
        <p:spPr bwMode="auto">
          <a:xfrm>
            <a:off x="3995738" y="1949370"/>
            <a:ext cx="1330814" cy="5287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花刺子模地区</a:t>
            </a:r>
          </a:p>
          <a:p>
            <a:pPr>
              <a:lnSpc>
                <a:spcPts val="1700"/>
              </a:lnSpc>
              <a:defRPr/>
            </a:pPr>
            <a:r>
              <a:rPr lang="zh-CN" altLang="en-US" sz="1400" b="1" dirty="0">
                <a:solidFill>
                  <a:srgbClr val="012731"/>
                </a:solidFill>
                <a:latin typeface="微软雅黑" pitchFamily="34" charset="-122"/>
                <a:ea typeface="微软雅黑" pitchFamily="34" charset="-122"/>
              </a:rPr>
              <a:t>南俄罗斯草原</a:t>
            </a:r>
            <a:r>
              <a:rPr lang="zh-CN" altLang="en-US" dirty="0">
                <a:solidFill>
                  <a:srgbClr val="012731"/>
                </a:solidFill>
                <a:latin typeface="微软雅黑" pitchFamily="34" charset="-122"/>
                <a:ea typeface="微软雅黑" pitchFamily="34" charset="-122"/>
              </a:rPr>
              <a:t> </a:t>
            </a:r>
          </a:p>
        </p:txBody>
      </p:sp>
      <p:sp>
        <p:nvSpPr>
          <p:cNvPr id="55323" name="Line 84"/>
          <p:cNvSpPr>
            <a:spLocks noChangeShapeType="1"/>
          </p:cNvSpPr>
          <p:nvPr/>
        </p:nvSpPr>
        <p:spPr bwMode="auto">
          <a:xfrm>
            <a:off x="6516688" y="1276350"/>
            <a:ext cx="0" cy="3167063"/>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61525" name="Rectangle 85"/>
          <p:cNvSpPr>
            <a:spLocks noChangeArrowheads="1"/>
          </p:cNvSpPr>
          <p:nvPr/>
        </p:nvSpPr>
        <p:spPr bwMode="auto">
          <a:xfrm>
            <a:off x="5364088" y="1419622"/>
            <a:ext cx="10033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solidFill>
                  <a:srgbClr val="012731"/>
                </a:solidFill>
                <a:latin typeface="微软雅黑" pitchFamily="34" charset="-122"/>
                <a:ea typeface="微软雅黑" pitchFamily="34" charset="-122"/>
              </a:rPr>
              <a:t>统治中心</a:t>
            </a:r>
          </a:p>
        </p:txBody>
      </p:sp>
      <p:sp>
        <p:nvSpPr>
          <p:cNvPr id="61526" name="Rectangle 86"/>
          <p:cNvSpPr>
            <a:spLocks noChangeArrowheads="1"/>
          </p:cNvSpPr>
          <p:nvPr/>
        </p:nvSpPr>
        <p:spPr bwMode="auto">
          <a:xfrm>
            <a:off x="5292080" y="1950100"/>
            <a:ext cx="1224136"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a:lnSpc>
                <a:spcPts val="1700"/>
              </a:lnSpc>
              <a:defRPr/>
            </a:pPr>
            <a:r>
              <a:rPr lang="zh-CN" altLang="en-US" sz="1400" b="1" dirty="0">
                <a:solidFill>
                  <a:srgbClr val="012731"/>
                </a:solidFill>
                <a:latin typeface="微软雅黑" pitchFamily="34" charset="-122"/>
                <a:ea typeface="微软雅黑" pitchFamily="34" charset="-122"/>
              </a:rPr>
              <a:t>伏尔加河上游的撒莱城</a:t>
            </a:r>
            <a:endParaRPr lang="zh-CN" altLang="en-US" dirty="0">
              <a:solidFill>
                <a:srgbClr val="012731"/>
              </a:solidFill>
              <a:latin typeface="微软雅黑" pitchFamily="34" charset="-122"/>
              <a:ea typeface="微软雅黑" pitchFamily="34" charset="-122"/>
            </a:endParaRPr>
          </a:p>
        </p:txBody>
      </p:sp>
      <p:sp>
        <p:nvSpPr>
          <p:cNvPr id="61527" name="Rectangle 87"/>
          <p:cNvSpPr>
            <a:spLocks noChangeArrowheads="1"/>
          </p:cNvSpPr>
          <p:nvPr/>
        </p:nvSpPr>
        <p:spPr bwMode="auto">
          <a:xfrm>
            <a:off x="6516216" y="1959682"/>
            <a:ext cx="2376263"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因在帝位及领土问题上发生分歧，导致同元朝关系疏远</a:t>
            </a:r>
          </a:p>
        </p:txBody>
      </p:sp>
      <p:sp>
        <p:nvSpPr>
          <p:cNvPr id="61528" name="Rectangle 88"/>
          <p:cNvSpPr>
            <a:spLocks noChangeArrowheads="1"/>
          </p:cNvSpPr>
          <p:nvPr/>
        </p:nvSpPr>
        <p:spPr bwMode="auto">
          <a:xfrm>
            <a:off x="395288" y="2587702"/>
            <a:ext cx="1296987" cy="41735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30000"/>
              </a:lnSpc>
              <a:defRPr/>
            </a:pPr>
            <a:r>
              <a:rPr lang="zh-CN" altLang="en-US" sz="1600" b="1" dirty="0">
                <a:solidFill>
                  <a:srgbClr val="012731"/>
                </a:solidFill>
                <a:latin typeface="微软雅黑" pitchFamily="34" charset="-122"/>
                <a:ea typeface="微软雅黑" pitchFamily="34" charset="-122"/>
              </a:rPr>
              <a:t>察合台汗国</a:t>
            </a:r>
            <a:r>
              <a:rPr lang="zh-CN" altLang="en-US" dirty="0">
                <a:latin typeface="微软雅黑" pitchFamily="34" charset="-122"/>
                <a:ea typeface="微软雅黑" pitchFamily="34" charset="-122"/>
              </a:rPr>
              <a:t> </a:t>
            </a:r>
          </a:p>
        </p:txBody>
      </p:sp>
      <p:sp>
        <p:nvSpPr>
          <p:cNvPr id="55328" name="Rectangle 89"/>
          <p:cNvSpPr>
            <a:spLocks noChangeArrowheads="1"/>
          </p:cNvSpPr>
          <p:nvPr/>
        </p:nvSpPr>
        <p:spPr bwMode="auto">
          <a:xfrm>
            <a:off x="1547813" y="2500313"/>
            <a:ext cx="1295400" cy="516552"/>
          </a:xfrm>
          <a:prstGeom prst="rect">
            <a:avLst/>
          </a:prstGeom>
          <a:noFill/>
          <a:ln w="9525">
            <a:noFill/>
            <a:miter lim="800000"/>
            <a:headEnd/>
            <a:tailEnd/>
          </a:ln>
          <a:effectLst>
            <a:prstShdw prst="shdw17" dist="17961" dir="2700000">
              <a:srgbClr val="2F4D71"/>
            </a:prstShdw>
          </a:effectLst>
        </p:spPr>
        <p:txBody>
          <a:bodyPr>
            <a:spAutoFit/>
          </a:bodyPr>
          <a:lstStyle/>
          <a:p>
            <a:pPr algn="ctr">
              <a:lnSpc>
                <a:spcPts val="1700"/>
              </a:lnSpc>
            </a:pPr>
            <a:r>
              <a:rPr lang="zh-CN" altLang="en-US" sz="1400" b="1" dirty="0">
                <a:solidFill>
                  <a:srgbClr val="012731"/>
                </a:solidFill>
                <a:latin typeface="微软雅黑" pitchFamily="34" charset="-122"/>
                <a:ea typeface="微软雅黑" pitchFamily="34" charset="-122"/>
              </a:rPr>
              <a:t>察合台</a:t>
            </a:r>
          </a:p>
          <a:p>
            <a:pPr>
              <a:lnSpc>
                <a:spcPts val="1700"/>
              </a:lnSpc>
            </a:pPr>
            <a:r>
              <a:rPr lang="zh-CN" altLang="en-US" sz="1400" b="1" dirty="0">
                <a:solidFill>
                  <a:srgbClr val="012731"/>
                </a:solidFill>
                <a:latin typeface="微软雅黑" pitchFamily="34" charset="-122"/>
                <a:ea typeface="微软雅黑" pitchFamily="34" charset="-122"/>
              </a:rPr>
              <a:t>成吉思汗二子</a:t>
            </a:r>
          </a:p>
        </p:txBody>
      </p:sp>
      <p:sp>
        <p:nvSpPr>
          <p:cNvPr id="61530" name="Rectangle 90"/>
          <p:cNvSpPr>
            <a:spLocks noChangeArrowheads="1"/>
          </p:cNvSpPr>
          <p:nvPr/>
        </p:nvSpPr>
        <p:spPr bwMode="auto">
          <a:xfrm>
            <a:off x="2771775" y="2625725"/>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solidFill>
                  <a:srgbClr val="012731"/>
                </a:solidFill>
                <a:latin typeface="微软雅黑" pitchFamily="34" charset="-122"/>
                <a:ea typeface="微软雅黑" pitchFamily="34" charset="-122"/>
              </a:rPr>
              <a:t>第一次西征后</a:t>
            </a:r>
          </a:p>
        </p:txBody>
      </p:sp>
      <p:sp>
        <p:nvSpPr>
          <p:cNvPr id="61531" name="Rectangle 91"/>
          <p:cNvSpPr>
            <a:spLocks noChangeArrowheads="1"/>
          </p:cNvSpPr>
          <p:nvPr/>
        </p:nvSpPr>
        <p:spPr bwMode="auto">
          <a:xfrm>
            <a:off x="4067175" y="3179763"/>
            <a:ext cx="1152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zh-CN" altLang="en-US" sz="1400" b="1" dirty="0">
                <a:solidFill>
                  <a:srgbClr val="012731"/>
                </a:solidFill>
                <a:latin typeface="微软雅黑" pitchFamily="34" charset="-122"/>
                <a:ea typeface="微软雅黑" pitchFamily="34" charset="-122"/>
              </a:rPr>
              <a:t>乃蛮故地</a:t>
            </a:r>
            <a:r>
              <a:rPr lang="zh-CN" altLang="en-US" dirty="0">
                <a:latin typeface="微软雅黑" pitchFamily="34" charset="-122"/>
                <a:ea typeface="微软雅黑" pitchFamily="34" charset="-122"/>
              </a:rPr>
              <a:t> </a:t>
            </a:r>
          </a:p>
        </p:txBody>
      </p:sp>
      <p:sp>
        <p:nvSpPr>
          <p:cNvPr id="61532" name="Rectangle 92"/>
          <p:cNvSpPr>
            <a:spLocks noChangeArrowheads="1"/>
          </p:cNvSpPr>
          <p:nvPr/>
        </p:nvSpPr>
        <p:spPr bwMode="auto">
          <a:xfrm>
            <a:off x="4067175" y="2525632"/>
            <a:ext cx="1151277" cy="5287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别失八里以</a:t>
            </a:r>
          </a:p>
          <a:p>
            <a:pPr>
              <a:lnSpc>
                <a:spcPts val="1700"/>
              </a:lnSpc>
              <a:defRPr/>
            </a:pPr>
            <a:r>
              <a:rPr lang="zh-CN" altLang="en-US" sz="1400" b="1" dirty="0">
                <a:solidFill>
                  <a:srgbClr val="012731"/>
                </a:solidFill>
                <a:latin typeface="微软雅黑" pitchFamily="34" charset="-122"/>
                <a:ea typeface="微软雅黑" pitchFamily="34" charset="-122"/>
              </a:rPr>
              <a:t>西至西姆河</a:t>
            </a:r>
            <a:r>
              <a:rPr lang="zh-CN" altLang="en-US" dirty="0">
                <a:latin typeface="微软雅黑" pitchFamily="34" charset="-122"/>
                <a:ea typeface="微软雅黑" pitchFamily="34" charset="-122"/>
              </a:rPr>
              <a:t> </a:t>
            </a:r>
          </a:p>
        </p:txBody>
      </p:sp>
      <p:sp>
        <p:nvSpPr>
          <p:cNvPr id="61533" name="Rectangle 93"/>
          <p:cNvSpPr>
            <a:spLocks noChangeArrowheads="1"/>
          </p:cNvSpPr>
          <p:nvPr/>
        </p:nvSpPr>
        <p:spPr bwMode="auto">
          <a:xfrm>
            <a:off x="395288" y="3184525"/>
            <a:ext cx="122396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solidFill>
                  <a:srgbClr val="012731"/>
                </a:solidFill>
                <a:latin typeface="微软雅黑" pitchFamily="34" charset="-122"/>
                <a:ea typeface="微软雅黑" pitchFamily="34" charset="-122"/>
              </a:rPr>
              <a:t>窝阔台汗国</a:t>
            </a:r>
            <a:r>
              <a:rPr lang="zh-CN" altLang="en-US" dirty="0"/>
              <a:t> </a:t>
            </a:r>
          </a:p>
        </p:txBody>
      </p:sp>
      <p:sp>
        <p:nvSpPr>
          <p:cNvPr id="55333" name="Rectangle 94"/>
          <p:cNvSpPr>
            <a:spLocks noChangeArrowheads="1"/>
          </p:cNvSpPr>
          <p:nvPr/>
        </p:nvSpPr>
        <p:spPr bwMode="auto">
          <a:xfrm>
            <a:off x="1547813" y="3076575"/>
            <a:ext cx="1368425" cy="516552"/>
          </a:xfrm>
          <a:prstGeom prst="rect">
            <a:avLst/>
          </a:prstGeom>
          <a:noFill/>
          <a:ln w="9525">
            <a:noFill/>
            <a:miter lim="800000"/>
            <a:headEnd/>
            <a:tailEnd/>
          </a:ln>
          <a:effectLst>
            <a:prstShdw prst="shdw17" dist="17961" dir="2700000">
              <a:srgbClr val="2F4D71"/>
            </a:prstShdw>
          </a:effectLst>
        </p:spPr>
        <p:txBody>
          <a:bodyPr>
            <a:spAutoFit/>
          </a:bodyPr>
          <a:lstStyle/>
          <a:p>
            <a:pPr algn="ctr">
              <a:lnSpc>
                <a:spcPts val="1700"/>
              </a:lnSpc>
            </a:pPr>
            <a:r>
              <a:rPr lang="zh-CN" altLang="en-US" sz="1400" b="1" dirty="0">
                <a:solidFill>
                  <a:srgbClr val="012731"/>
                </a:solidFill>
                <a:latin typeface="微软雅黑" pitchFamily="34" charset="-122"/>
                <a:ea typeface="微软雅黑" pitchFamily="34" charset="-122"/>
              </a:rPr>
              <a:t>窝阔台</a:t>
            </a:r>
          </a:p>
          <a:p>
            <a:pPr>
              <a:lnSpc>
                <a:spcPts val="1700"/>
              </a:lnSpc>
            </a:pPr>
            <a:r>
              <a:rPr lang="zh-CN" altLang="en-US" sz="1400" b="1" dirty="0">
                <a:solidFill>
                  <a:srgbClr val="012731"/>
                </a:solidFill>
                <a:latin typeface="微软雅黑" pitchFamily="34" charset="-122"/>
                <a:ea typeface="微软雅黑" pitchFamily="34" charset="-122"/>
              </a:rPr>
              <a:t>成吉思汗三子</a:t>
            </a:r>
          </a:p>
        </p:txBody>
      </p:sp>
      <p:sp>
        <p:nvSpPr>
          <p:cNvPr id="61535" name="Rectangle 95"/>
          <p:cNvSpPr>
            <a:spLocks noChangeArrowheads="1"/>
          </p:cNvSpPr>
          <p:nvPr/>
        </p:nvSpPr>
        <p:spPr bwMode="auto">
          <a:xfrm>
            <a:off x="2771775" y="3201988"/>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solidFill>
                  <a:srgbClr val="012731"/>
                </a:solidFill>
                <a:latin typeface="微软雅黑" pitchFamily="34" charset="-122"/>
                <a:ea typeface="微软雅黑" pitchFamily="34" charset="-122"/>
              </a:rPr>
              <a:t>第一次西征后</a:t>
            </a:r>
          </a:p>
        </p:txBody>
      </p:sp>
      <p:sp>
        <p:nvSpPr>
          <p:cNvPr id="61536" name="Rectangle 96"/>
          <p:cNvSpPr>
            <a:spLocks noChangeArrowheads="1"/>
          </p:cNvSpPr>
          <p:nvPr/>
        </p:nvSpPr>
        <p:spPr bwMode="auto">
          <a:xfrm>
            <a:off x="6516688" y="2517707"/>
            <a:ext cx="2376487" cy="118282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忽必烈即位后，窝阔</a:t>
            </a:r>
            <a:r>
              <a:rPr lang="zh-CN" altLang="en-US" sz="1400" b="1" dirty="0" smtClean="0">
                <a:solidFill>
                  <a:srgbClr val="012731"/>
                </a:solidFill>
                <a:latin typeface="微软雅黑" pitchFamily="34" charset="-122"/>
                <a:ea typeface="微软雅黑" pitchFamily="34" charset="-122"/>
              </a:rPr>
              <a:t>台联</a:t>
            </a:r>
            <a:r>
              <a:rPr lang="zh-CN" altLang="en-US" sz="1400" b="1" dirty="0">
                <a:solidFill>
                  <a:srgbClr val="012731"/>
                </a:solidFill>
                <a:latin typeface="微软雅黑" pitchFamily="34" charset="-122"/>
                <a:ea typeface="微软雅黑" pitchFamily="34" charset="-122"/>
              </a:rPr>
              <a:t>合察合</a:t>
            </a:r>
            <a:r>
              <a:rPr lang="zh-CN" altLang="en-US" sz="1400" b="1" dirty="0" smtClean="0">
                <a:solidFill>
                  <a:srgbClr val="012731"/>
                </a:solidFill>
                <a:latin typeface="微软雅黑" pitchFamily="34" charset="-122"/>
                <a:ea typeface="微软雅黑" pitchFamily="34" charset="-122"/>
              </a:rPr>
              <a:t>台进</a:t>
            </a:r>
            <a:r>
              <a:rPr lang="zh-CN" altLang="en-US" sz="1400" b="1" dirty="0">
                <a:solidFill>
                  <a:srgbClr val="012731"/>
                </a:solidFill>
                <a:latin typeface="微软雅黑" pitchFamily="34" charset="-122"/>
                <a:ea typeface="微软雅黑" pitchFamily="34" charset="-122"/>
              </a:rPr>
              <a:t>攻元朝，忽必烈派其子抵御成</a:t>
            </a:r>
            <a:r>
              <a:rPr lang="zh-CN" altLang="en-US" sz="1400" b="1" dirty="0" smtClean="0">
                <a:solidFill>
                  <a:srgbClr val="012731"/>
                </a:solidFill>
                <a:latin typeface="微软雅黑" pitchFamily="34" charset="-122"/>
                <a:ea typeface="微软雅黑" pitchFamily="34" charset="-122"/>
              </a:rPr>
              <a:t>功，迫</a:t>
            </a:r>
            <a:r>
              <a:rPr lang="zh-CN" altLang="en-US" sz="1400" b="1" dirty="0">
                <a:solidFill>
                  <a:srgbClr val="012731"/>
                </a:solidFill>
                <a:latin typeface="微软雅黑" pitchFamily="34" charset="-122"/>
                <a:ea typeface="微软雅黑" pitchFamily="34" charset="-122"/>
              </a:rPr>
              <a:t>使两汗国承认元朝的宗主地</a:t>
            </a:r>
            <a:r>
              <a:rPr lang="zh-CN" altLang="en-US" sz="1400" b="1" dirty="0" smtClean="0">
                <a:solidFill>
                  <a:srgbClr val="012731"/>
                </a:solidFill>
                <a:latin typeface="微软雅黑" pitchFamily="34" charset="-122"/>
                <a:ea typeface="微软雅黑" pitchFamily="34" charset="-122"/>
              </a:rPr>
              <a:t>位，与之维</a:t>
            </a:r>
            <a:r>
              <a:rPr lang="zh-CN" altLang="en-US" sz="1400" b="1" dirty="0">
                <a:solidFill>
                  <a:srgbClr val="012731"/>
                </a:solidFill>
                <a:latin typeface="微软雅黑" pitchFamily="34" charset="-122"/>
                <a:ea typeface="微软雅黑" pitchFamily="34" charset="-122"/>
              </a:rPr>
              <a:t>持了几十年的同盟关系</a:t>
            </a:r>
            <a:r>
              <a:rPr lang="zh-CN" altLang="en-US" dirty="0">
                <a:latin typeface="微软雅黑" pitchFamily="34" charset="-122"/>
                <a:ea typeface="微软雅黑" pitchFamily="34" charset="-122"/>
              </a:rPr>
              <a:t>  </a:t>
            </a:r>
          </a:p>
        </p:txBody>
      </p:sp>
      <p:sp>
        <p:nvSpPr>
          <p:cNvPr id="55336" name="Rectangle 97"/>
          <p:cNvSpPr>
            <a:spLocks noChangeArrowheads="1"/>
          </p:cNvSpPr>
          <p:nvPr/>
        </p:nvSpPr>
        <p:spPr bwMode="auto">
          <a:xfrm>
            <a:off x="395288" y="3795713"/>
            <a:ext cx="1152525" cy="366712"/>
          </a:xfrm>
          <a:prstGeom prst="rect">
            <a:avLst/>
          </a:prstGeom>
          <a:noFill/>
          <a:ln w="9525">
            <a:noFill/>
            <a:miter lim="800000"/>
            <a:headEnd/>
            <a:tailEnd/>
          </a:ln>
          <a:effectLst>
            <a:prstShdw prst="shdw17" dist="17961" dir="2700000">
              <a:srgbClr val="2F4D71"/>
            </a:prstShdw>
          </a:effectLst>
        </p:spPr>
        <p:txBody>
          <a:bodyPr anchor="ctr">
            <a:spAutoFit/>
          </a:bodyPr>
          <a:lstStyle/>
          <a:p>
            <a:pPr algn="ctr"/>
            <a:r>
              <a:rPr lang="zh-CN" altLang="en-US" sz="1600" b="1" dirty="0">
                <a:solidFill>
                  <a:srgbClr val="012731"/>
                </a:solidFill>
                <a:latin typeface="微软雅黑" pitchFamily="34" charset="-122"/>
                <a:ea typeface="微软雅黑" pitchFamily="34" charset="-122"/>
              </a:rPr>
              <a:t>伊尔汗国</a:t>
            </a:r>
            <a:r>
              <a:rPr lang="zh-CN" altLang="en-US" dirty="0"/>
              <a:t> </a:t>
            </a:r>
          </a:p>
        </p:txBody>
      </p:sp>
      <p:sp>
        <p:nvSpPr>
          <p:cNvPr id="61538" name="Rectangle 98"/>
          <p:cNvSpPr>
            <a:spLocks noChangeArrowheads="1"/>
          </p:cNvSpPr>
          <p:nvPr/>
        </p:nvSpPr>
        <p:spPr bwMode="auto">
          <a:xfrm>
            <a:off x="1476375" y="3674722"/>
            <a:ext cx="1366838" cy="74680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lnSpc>
                <a:spcPts val="1700"/>
              </a:lnSpc>
              <a:defRPr/>
            </a:pPr>
            <a:r>
              <a:rPr lang="zh-CN" altLang="en-US" sz="1400" b="1" dirty="0">
                <a:solidFill>
                  <a:srgbClr val="012731"/>
                </a:solidFill>
                <a:latin typeface="微软雅黑" pitchFamily="34" charset="-122"/>
                <a:ea typeface="微软雅黑" pitchFamily="34" charset="-122"/>
              </a:rPr>
              <a:t>旭烈兀</a:t>
            </a:r>
          </a:p>
          <a:p>
            <a:pPr algn="ctr">
              <a:lnSpc>
                <a:spcPts val="1700"/>
              </a:lnSpc>
              <a:defRPr/>
            </a:pPr>
            <a:r>
              <a:rPr lang="zh-CN" altLang="en-US" sz="1400" b="1" dirty="0">
                <a:solidFill>
                  <a:srgbClr val="012731"/>
                </a:solidFill>
                <a:latin typeface="微软雅黑" pitchFamily="34" charset="-122"/>
                <a:ea typeface="微软雅黑" pitchFamily="34" charset="-122"/>
              </a:rPr>
              <a:t>成吉思汗幼子拖雷之子</a:t>
            </a:r>
            <a:r>
              <a:rPr lang="zh-CN" altLang="en-US" dirty="0">
                <a:latin typeface="微软雅黑" pitchFamily="34" charset="-122"/>
                <a:ea typeface="微软雅黑" pitchFamily="34" charset="-122"/>
              </a:rPr>
              <a:t> </a:t>
            </a:r>
          </a:p>
        </p:txBody>
      </p:sp>
      <p:sp>
        <p:nvSpPr>
          <p:cNvPr id="61539" name="Rectangle 99"/>
          <p:cNvSpPr>
            <a:spLocks noChangeArrowheads="1"/>
          </p:cNvSpPr>
          <p:nvPr/>
        </p:nvSpPr>
        <p:spPr bwMode="auto">
          <a:xfrm>
            <a:off x="2771775" y="3867150"/>
            <a:ext cx="12509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400" b="1" dirty="0">
                <a:solidFill>
                  <a:srgbClr val="012731"/>
                </a:solidFill>
                <a:latin typeface="微软雅黑" pitchFamily="34" charset="-122"/>
                <a:ea typeface="微软雅黑" pitchFamily="34" charset="-122"/>
              </a:rPr>
              <a:t>第三次西征后</a:t>
            </a:r>
          </a:p>
        </p:txBody>
      </p:sp>
      <p:sp>
        <p:nvSpPr>
          <p:cNvPr id="61540" name="Rectangle 100"/>
          <p:cNvSpPr>
            <a:spLocks noChangeArrowheads="1"/>
          </p:cNvSpPr>
          <p:nvPr/>
        </p:nvSpPr>
        <p:spPr bwMode="auto">
          <a:xfrm>
            <a:off x="4067944" y="3795886"/>
            <a:ext cx="1152525" cy="5283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阿姆河以西</a:t>
            </a:r>
          </a:p>
          <a:p>
            <a:pPr>
              <a:lnSpc>
                <a:spcPts val="1700"/>
              </a:lnSpc>
              <a:defRPr/>
            </a:pPr>
            <a:r>
              <a:rPr lang="zh-CN" altLang="en-US" sz="1400" b="1" dirty="0">
                <a:solidFill>
                  <a:srgbClr val="012731"/>
                </a:solidFill>
                <a:latin typeface="微软雅黑" pitchFamily="34" charset="-122"/>
                <a:ea typeface="微软雅黑" pitchFamily="34" charset="-122"/>
              </a:rPr>
              <a:t>直至叙利亚</a:t>
            </a:r>
            <a:r>
              <a:rPr lang="zh-CN" altLang="en-US" dirty="0"/>
              <a:t> </a:t>
            </a:r>
          </a:p>
        </p:txBody>
      </p:sp>
      <p:sp>
        <p:nvSpPr>
          <p:cNvPr id="61541" name="Rectangle 101"/>
          <p:cNvSpPr>
            <a:spLocks noChangeArrowheads="1"/>
          </p:cNvSpPr>
          <p:nvPr/>
        </p:nvSpPr>
        <p:spPr bwMode="auto">
          <a:xfrm>
            <a:off x="5364163" y="3795713"/>
            <a:ext cx="10795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zh-CN" altLang="en-US" sz="1400" b="1" dirty="0">
                <a:solidFill>
                  <a:srgbClr val="012731"/>
                </a:solidFill>
                <a:latin typeface="微软雅黑" pitchFamily="34" charset="-122"/>
                <a:ea typeface="微软雅黑" pitchFamily="34" charset="-122"/>
              </a:rPr>
              <a:t>大不里士</a:t>
            </a:r>
            <a:r>
              <a:rPr lang="zh-CN" altLang="en-US" dirty="0"/>
              <a:t> </a:t>
            </a:r>
          </a:p>
        </p:txBody>
      </p:sp>
      <p:sp>
        <p:nvSpPr>
          <p:cNvPr id="61542" name="Rectangle 102"/>
          <p:cNvSpPr>
            <a:spLocks noChangeArrowheads="1"/>
          </p:cNvSpPr>
          <p:nvPr/>
        </p:nvSpPr>
        <p:spPr bwMode="auto">
          <a:xfrm>
            <a:off x="6516688" y="3710440"/>
            <a:ext cx="2303784" cy="7468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700"/>
              </a:lnSpc>
              <a:defRPr/>
            </a:pPr>
            <a:r>
              <a:rPr lang="zh-CN" altLang="en-US" sz="1400" b="1" dirty="0">
                <a:solidFill>
                  <a:srgbClr val="012731"/>
                </a:solidFill>
                <a:latin typeface="微软雅黑" pitchFamily="34" charset="-122"/>
                <a:ea typeface="微软雅黑" pitchFamily="34" charset="-122"/>
              </a:rPr>
              <a:t>因伊尔汗国与元朝统治者同是成吉思汗幼子拖雷的后裔，所以关</a:t>
            </a:r>
            <a:r>
              <a:rPr lang="zh-CN" altLang="en-US" sz="1400" b="1" dirty="0" smtClean="0">
                <a:solidFill>
                  <a:srgbClr val="012731"/>
                </a:solidFill>
                <a:latin typeface="微软雅黑" pitchFamily="34" charset="-122"/>
                <a:ea typeface="微软雅黑" pitchFamily="34" charset="-122"/>
              </a:rPr>
              <a:t>系一直密</a:t>
            </a:r>
            <a:r>
              <a:rPr lang="zh-CN" altLang="en-US" sz="1400" b="1" dirty="0">
                <a:solidFill>
                  <a:srgbClr val="012731"/>
                </a:solidFill>
                <a:latin typeface="微软雅黑" pitchFamily="34" charset="-122"/>
                <a:ea typeface="微软雅黑" pitchFamily="34" charset="-122"/>
              </a:rPr>
              <a:t>切</a:t>
            </a:r>
            <a:r>
              <a:rPr lang="zh-CN" altLang="en-US" dirty="0">
                <a:latin typeface="微软雅黑" pitchFamily="34" charset="-122"/>
                <a:ea typeface="微软雅黑" pitchFamily="34" charset="-122"/>
              </a:rPr>
              <a:t> </a:t>
            </a:r>
          </a:p>
        </p:txBody>
      </p:sp>
      <p:sp>
        <p:nvSpPr>
          <p:cNvPr id="55347" name="Rectangle 51"/>
          <p:cNvSpPr>
            <a:spLocks noChangeArrowheads="1"/>
          </p:cNvSpPr>
          <p:nvPr/>
        </p:nvSpPr>
        <p:spPr bwMode="auto">
          <a:xfrm>
            <a:off x="5364163" y="2625725"/>
            <a:ext cx="11525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ts val="1700"/>
              </a:lnSpc>
              <a:defRPr/>
            </a:pPr>
            <a:r>
              <a:rPr lang="zh-CN" altLang="en-US" sz="1400" b="1" dirty="0">
                <a:solidFill>
                  <a:srgbClr val="012731"/>
                </a:solidFill>
                <a:latin typeface="微软雅黑" pitchFamily="34" charset="-122"/>
                <a:ea typeface="微软雅黑" pitchFamily="34" charset="-122"/>
              </a:rPr>
              <a:t>阿里麻里</a:t>
            </a:r>
          </a:p>
        </p:txBody>
      </p:sp>
      <p:sp>
        <p:nvSpPr>
          <p:cNvPr id="55348" name="Rectangle 52"/>
          <p:cNvSpPr>
            <a:spLocks noChangeArrowheads="1"/>
          </p:cNvSpPr>
          <p:nvPr/>
        </p:nvSpPr>
        <p:spPr bwMode="auto">
          <a:xfrm>
            <a:off x="5364163" y="3219450"/>
            <a:ext cx="11525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400" b="1" dirty="0">
                <a:solidFill>
                  <a:srgbClr val="012731"/>
                </a:solidFill>
                <a:latin typeface="微软雅黑" pitchFamily="34" charset="-122"/>
                <a:ea typeface="微软雅黑" pitchFamily="34" charset="-122"/>
              </a:rPr>
              <a:t>也密里</a:t>
            </a:r>
          </a:p>
        </p:txBody>
      </p:sp>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56322"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632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6325" name="TextBox 5"/>
          <p:cNvSpPr txBox="1">
            <a:spLocks noChangeArrowheads="1"/>
          </p:cNvSpPr>
          <p:nvPr/>
        </p:nvSpPr>
        <p:spPr bwMode="auto">
          <a:xfrm>
            <a:off x="560388" y="193675"/>
            <a:ext cx="8012112" cy="742950"/>
          </a:xfrm>
          <a:prstGeom prst="rect">
            <a:avLst/>
          </a:prstGeom>
          <a:noFill/>
          <a:ln w="9525">
            <a:noFill/>
            <a:miter lim="800000"/>
            <a:headEnd/>
            <a:tailEnd/>
          </a:ln>
        </p:spPr>
        <p:txBody>
          <a:bodyPr>
            <a:spAutoFit/>
          </a:bodyPr>
          <a:lstStyle/>
          <a:p>
            <a:pPr>
              <a:lnSpc>
                <a:spcPts val="2563"/>
              </a:lnSpc>
            </a:pPr>
            <a:endParaRPr lang="zh-CN" altLang="en-US" sz="2000" b="1"/>
          </a:p>
          <a:p>
            <a:pPr>
              <a:lnSpc>
                <a:spcPts val="2563"/>
              </a:lnSpc>
            </a:pPr>
            <a:endParaRPr lang="en-US" altLang="zh-CN" sz="2000" b="1">
              <a:latin typeface="微软雅黑"/>
            </a:endParaRPr>
          </a:p>
        </p:txBody>
      </p:sp>
      <p:sp>
        <p:nvSpPr>
          <p:cNvPr id="56326" name="矩形 51"/>
          <p:cNvSpPr>
            <a:spLocks noChangeArrowheads="1"/>
          </p:cNvSpPr>
          <p:nvPr/>
        </p:nvSpPr>
        <p:spPr bwMode="auto">
          <a:xfrm>
            <a:off x="250825" y="700088"/>
            <a:ext cx="2735263" cy="366712"/>
          </a:xfrm>
          <a:prstGeom prst="rect">
            <a:avLst/>
          </a:prstGeom>
          <a:noFill/>
          <a:ln w="9525">
            <a:noFill/>
            <a:miter lim="800000"/>
            <a:headEnd/>
            <a:tailEnd/>
          </a:ln>
        </p:spPr>
        <p:txBody>
          <a:bodyPr>
            <a:spAutoFit/>
          </a:bodyPr>
          <a:lstStyle/>
          <a:p>
            <a:endParaRPr lang="zh-CN" altLang="en-US" b="1"/>
          </a:p>
        </p:txBody>
      </p:sp>
      <p:sp>
        <p:nvSpPr>
          <p:cNvPr id="12" name="矩形 11"/>
          <p:cNvSpPr/>
          <p:nvPr/>
        </p:nvSpPr>
        <p:spPr bwMode="auto">
          <a:xfrm>
            <a:off x="7596188" y="411163"/>
            <a:ext cx="1152525" cy="1079500"/>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zh-CN" altLang="en-US" sz="1600" b="1" dirty="0">
                <a:solidFill>
                  <a:srgbClr val="FFFFFF"/>
                </a:solidFill>
                <a:latin typeface="微软雅黑" pitchFamily="34" charset="-122"/>
                <a:ea typeface="微软雅黑" pitchFamily="34" charset="-122"/>
              </a:rPr>
              <a:t>元朝与</a:t>
            </a:r>
          </a:p>
          <a:p>
            <a:pPr algn="ctr">
              <a:lnSpc>
                <a:spcPct val="120000"/>
              </a:lnSpc>
            </a:pPr>
            <a:r>
              <a:rPr lang="zh-CN" altLang="en-US" sz="1600" b="1" dirty="0">
                <a:solidFill>
                  <a:srgbClr val="FFFFFF"/>
                </a:solidFill>
                <a:latin typeface="微软雅黑" pitchFamily="34" charset="-122"/>
                <a:ea typeface="微软雅黑" pitchFamily="34" charset="-122"/>
              </a:rPr>
              <a:t>四大汗国</a:t>
            </a:r>
          </a:p>
        </p:txBody>
      </p:sp>
      <p:grpSp>
        <p:nvGrpSpPr>
          <p:cNvPr id="56328" name="组合 6"/>
          <p:cNvGrpSpPr>
            <a:grpSpLocks/>
          </p:cNvGrpSpPr>
          <p:nvPr/>
        </p:nvGrpSpPr>
        <p:grpSpPr bwMode="auto">
          <a:xfrm>
            <a:off x="7524750" y="339725"/>
            <a:ext cx="1295400" cy="1223963"/>
            <a:chOff x="1089993" y="1991671"/>
            <a:chExt cx="1203326" cy="1198933"/>
          </a:xfrm>
        </p:grpSpPr>
        <p:sp>
          <p:nvSpPr>
            <p:cNvPr id="13" name="矩形 12"/>
            <p:cNvSpPr/>
            <p:nvPr/>
          </p:nvSpPr>
          <p:spPr bwMode="auto">
            <a:xfrm>
              <a:off x="1089993" y="2014997"/>
              <a:ext cx="45715" cy="11538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7605" y="2014997"/>
              <a:ext cx="45714" cy="11538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9108" y="2566393"/>
              <a:ext cx="45097"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9108" y="1412556"/>
              <a:ext cx="45097"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pic>
        <p:nvPicPr>
          <p:cNvPr id="56329" name="Picture 53" descr="377adab44aed2e734248f2998601a18b86d6277f9f2fc2de[1]"/>
          <p:cNvPicPr>
            <a:picLocks noChangeAspect="1" noChangeArrowheads="1"/>
          </p:cNvPicPr>
          <p:nvPr/>
        </p:nvPicPr>
        <p:blipFill>
          <a:blip r:embed="rId2" cstate="print"/>
          <a:srcRect/>
          <a:stretch>
            <a:fillRect/>
          </a:stretch>
        </p:blipFill>
        <p:spPr bwMode="auto">
          <a:xfrm>
            <a:off x="827088" y="123825"/>
            <a:ext cx="6048375" cy="4608513"/>
          </a:xfrm>
          <a:prstGeom prst="rect">
            <a:avLst/>
          </a:prstGeom>
          <a:noFill/>
          <a:ln w="9525">
            <a:noFill/>
            <a:miter lim="800000"/>
            <a:headEnd/>
            <a:tailEnd/>
          </a:ln>
        </p:spPr>
      </p:pic>
      <p:sp>
        <p:nvSpPr>
          <p:cNvPr id="81974" name="Rectangle 54"/>
          <p:cNvSpPr>
            <a:spLocks noChangeArrowheads="1"/>
          </p:cNvSpPr>
          <p:nvPr/>
        </p:nvSpPr>
        <p:spPr bwMode="auto">
          <a:xfrm>
            <a:off x="107504" y="123478"/>
            <a:ext cx="733085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p:txBody>
      </p:sp>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57346"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34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7349" name="TextBox 5"/>
          <p:cNvSpPr txBox="1">
            <a:spLocks noChangeArrowheads="1"/>
          </p:cNvSpPr>
          <p:nvPr/>
        </p:nvSpPr>
        <p:spPr bwMode="auto">
          <a:xfrm>
            <a:off x="107950" y="195263"/>
            <a:ext cx="8064450"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b="1" dirty="0">
              <a:latin typeface="微软雅黑"/>
            </a:endParaRPr>
          </a:p>
        </p:txBody>
      </p:sp>
      <p:sp>
        <p:nvSpPr>
          <p:cNvPr id="12" name="矩形 11"/>
          <p:cNvSpPr/>
          <p:nvPr/>
        </p:nvSpPr>
        <p:spPr bwMode="auto">
          <a:xfrm>
            <a:off x="1116013" y="2355850"/>
            <a:ext cx="1295400" cy="1296988"/>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蒙元帝国全盛时期疆域图</a:t>
            </a:r>
          </a:p>
        </p:txBody>
      </p:sp>
      <p:grpSp>
        <p:nvGrpSpPr>
          <p:cNvPr id="57351" name="组合 6"/>
          <p:cNvGrpSpPr>
            <a:grpSpLocks/>
          </p:cNvGrpSpPr>
          <p:nvPr/>
        </p:nvGrpSpPr>
        <p:grpSpPr bwMode="auto">
          <a:xfrm>
            <a:off x="1042988" y="2284413"/>
            <a:ext cx="1439862" cy="1439862"/>
            <a:chOff x="1089993" y="1991671"/>
            <a:chExt cx="1203326" cy="1198933"/>
          </a:xfrm>
        </p:grpSpPr>
        <p:sp>
          <p:nvSpPr>
            <p:cNvPr id="13" name="矩形 12"/>
            <p:cNvSpPr/>
            <p:nvPr/>
          </p:nvSpPr>
          <p:spPr bwMode="auto">
            <a:xfrm>
              <a:off x="1089993" y="2015465"/>
              <a:ext cx="46434"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85" y="2015465"/>
              <a:ext cx="46434"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4" y="2565809"/>
              <a:ext cx="46265"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4" y="1413140"/>
              <a:ext cx="46265"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pic>
        <p:nvPicPr>
          <p:cNvPr id="57352" name="Picture 13" descr="1E37598AFE21764D8DCBB16846567224[1]"/>
          <p:cNvPicPr>
            <a:picLocks noChangeAspect="1" noChangeArrowheads="1"/>
          </p:cNvPicPr>
          <p:nvPr/>
        </p:nvPicPr>
        <p:blipFill>
          <a:blip r:embed="rId2" cstate="print"/>
          <a:srcRect/>
          <a:stretch>
            <a:fillRect/>
          </a:stretch>
        </p:blipFill>
        <p:spPr bwMode="auto">
          <a:xfrm>
            <a:off x="4140200" y="627063"/>
            <a:ext cx="4572000" cy="4105275"/>
          </a:xfrm>
          <a:prstGeom prst="rect">
            <a:avLst/>
          </a:prstGeom>
          <a:noFill/>
          <a:ln w="9525">
            <a:solidFill>
              <a:schemeClr val="bg1"/>
            </a:solidFill>
            <a:miter lim="800000"/>
            <a:headEnd/>
            <a:tailEnd/>
          </a:ln>
        </p:spPr>
      </p:pic>
    </p:spTree>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837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8372" name="矩形 35"/>
          <p:cNvSpPr>
            <a:spLocks noChangeArrowheads="1"/>
          </p:cNvSpPr>
          <p:nvPr/>
        </p:nvSpPr>
        <p:spPr bwMode="auto">
          <a:xfrm>
            <a:off x="250825" y="123825"/>
            <a:ext cx="7165975" cy="417513"/>
          </a:xfrm>
          <a:prstGeom prst="rect">
            <a:avLst/>
          </a:prstGeom>
          <a:noFill/>
          <a:ln w="9525">
            <a:noFill/>
            <a:miter lim="800000"/>
            <a:headEnd/>
            <a:tailEnd/>
          </a:ln>
        </p:spPr>
        <p:txBody>
          <a:bodyPr>
            <a:spAutoFit/>
          </a:bodyPr>
          <a:lstStyle/>
          <a:p>
            <a:pPr>
              <a:lnSpc>
                <a:spcPts val="2563"/>
              </a:lnSpc>
            </a:pPr>
            <a:endParaRPr lang="zh-CN" altLang="en-US">
              <a:latin typeface="微软雅黑"/>
            </a:endParaRPr>
          </a:p>
        </p:txBody>
      </p:sp>
      <p:sp>
        <p:nvSpPr>
          <p:cNvPr id="58373" name="矩形 36"/>
          <p:cNvSpPr>
            <a:spLocks noChangeArrowheads="1"/>
          </p:cNvSpPr>
          <p:nvPr/>
        </p:nvSpPr>
        <p:spPr bwMode="auto">
          <a:xfrm>
            <a:off x="250825" y="700088"/>
            <a:ext cx="4572000" cy="677108"/>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三、元代的中西往来</a:t>
            </a:r>
          </a:p>
          <a:p>
            <a:endParaRPr lang="zh-CN" altLang="en-US" b="1" dirty="0">
              <a:latin typeface="微软雅黑"/>
            </a:endParaRPr>
          </a:p>
        </p:txBody>
      </p:sp>
      <p:sp>
        <p:nvSpPr>
          <p:cNvPr id="34" name="右箭头标注 33"/>
          <p:cNvSpPr/>
          <p:nvPr/>
        </p:nvSpPr>
        <p:spPr>
          <a:xfrm>
            <a:off x="6732588" y="555625"/>
            <a:ext cx="1152525" cy="1144588"/>
          </a:xfrm>
          <a:prstGeom prst="rightArrowCallou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a:solidFill>
                  <a:srgbClr val="FFFFFF"/>
                </a:solidFill>
                <a:latin typeface="微软雅黑" pitchFamily="34" charset="-122"/>
                <a:ea typeface="微软雅黑" pitchFamily="34" charset="-122"/>
              </a:rPr>
              <a:t>中国</a:t>
            </a:r>
          </a:p>
        </p:txBody>
      </p:sp>
      <p:sp>
        <p:nvSpPr>
          <p:cNvPr id="38" name="矩形 37"/>
          <p:cNvSpPr/>
          <p:nvPr/>
        </p:nvSpPr>
        <p:spPr>
          <a:xfrm>
            <a:off x="7885113" y="555625"/>
            <a:ext cx="719137" cy="1152525"/>
          </a:xfrm>
          <a:prstGeom prst="rect">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西方</a:t>
            </a:r>
          </a:p>
        </p:txBody>
      </p:sp>
      <p:pic>
        <p:nvPicPr>
          <p:cNvPr id="58376" name="Picture 2" descr="岛夷志略"/>
          <p:cNvPicPr>
            <a:picLocks noChangeAspect="1" noChangeArrowheads="1"/>
          </p:cNvPicPr>
          <p:nvPr/>
        </p:nvPicPr>
        <p:blipFill>
          <a:blip r:embed="rId2" cstate="print"/>
          <a:srcRect/>
          <a:stretch>
            <a:fillRect/>
          </a:stretch>
        </p:blipFill>
        <p:spPr bwMode="auto">
          <a:xfrm>
            <a:off x="755650" y="1924050"/>
            <a:ext cx="1857375" cy="2286000"/>
          </a:xfrm>
          <a:prstGeom prst="rect">
            <a:avLst/>
          </a:prstGeom>
          <a:noFill/>
          <a:ln w="9525">
            <a:noFill/>
            <a:miter lim="800000"/>
            <a:headEnd/>
            <a:tailEnd/>
          </a:ln>
        </p:spPr>
      </p:pic>
      <p:sp>
        <p:nvSpPr>
          <p:cNvPr id="58377" name="矩形 38"/>
          <p:cNvSpPr>
            <a:spLocks noChangeArrowheads="1"/>
          </p:cNvSpPr>
          <p:nvPr/>
        </p:nvSpPr>
        <p:spPr bwMode="auto">
          <a:xfrm>
            <a:off x="2987675" y="1203325"/>
            <a:ext cx="5905500" cy="3139321"/>
          </a:xfrm>
          <a:prstGeom prst="rect">
            <a:avLst/>
          </a:prstGeom>
          <a:noFill/>
          <a:ln w="9525">
            <a:noFill/>
            <a:miter lim="800000"/>
            <a:headEnd/>
            <a:tailEnd/>
          </a:ln>
        </p:spPr>
        <p:txBody>
          <a:bodyPr>
            <a:spAutoFit/>
          </a:bodyPr>
          <a:lstStyle/>
          <a:p>
            <a:r>
              <a:rPr lang="zh-CN" altLang="en-US" sz="2000" dirty="0"/>
              <a:t>★</a:t>
            </a:r>
            <a:r>
              <a:rPr lang="zh-CN" altLang="en-US" sz="2000" b="1" dirty="0">
                <a:latin typeface="微软雅黑" pitchFamily="34" charset="-122"/>
                <a:ea typeface="微软雅黑" pitchFamily="34" charset="-122"/>
              </a:rPr>
              <a:t>汪大渊与</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岛夷志略</a:t>
            </a:r>
            <a:r>
              <a:rPr lang="en-US" altLang="zh-CN" sz="2000" b="1" dirty="0">
                <a:latin typeface="微软雅黑" pitchFamily="34" charset="-122"/>
                <a:ea typeface="微软雅黑" pitchFamily="34" charset="-122"/>
              </a:rPr>
              <a:t>》</a:t>
            </a:r>
          </a:p>
          <a:p>
            <a:endParaRPr lang="en-US" altLang="zh-CN" b="1" dirty="0">
              <a:latin typeface="微软雅黑" pitchFamily="34" charset="-122"/>
              <a:ea typeface="微软雅黑" pitchFamily="34" charset="-122"/>
            </a:endParaRPr>
          </a:p>
          <a:p>
            <a:pPr>
              <a:lnSpc>
                <a:spcPts val="2400"/>
              </a:lnSpc>
            </a:pPr>
            <a:r>
              <a:rPr lang="en-US" altLang="zh-CN" b="1" dirty="0">
                <a:latin typeface="微软雅黑" pitchFamily="34" charset="-122"/>
                <a:ea typeface="微软雅黑" pitchFamily="34" charset="-122"/>
              </a:rPr>
              <a:t>      </a:t>
            </a:r>
            <a:r>
              <a:rPr lang="en-US" altLang="zh-CN" sz="1600" b="1" dirty="0">
                <a:latin typeface="微软雅黑" pitchFamily="34" charset="-122"/>
                <a:ea typeface="微软雅黑" pitchFamily="34" charset="-122"/>
              </a:rPr>
              <a:t>1328—1339</a:t>
            </a:r>
            <a:r>
              <a:rPr lang="zh-CN" altLang="en-US" sz="1600" b="1" dirty="0">
                <a:latin typeface="微软雅黑" pitchFamily="34" charset="-122"/>
                <a:ea typeface="微软雅黑" pitchFamily="34" charset="-122"/>
              </a:rPr>
              <a:t>年，汪大渊从泉州出发，两次乘船周游世</a:t>
            </a:r>
            <a:r>
              <a:rPr lang="zh-CN" altLang="en-US" sz="1600" b="1" dirty="0" smtClean="0">
                <a:latin typeface="微软雅黑" pitchFamily="34" charset="-122"/>
                <a:ea typeface="微软雅黑" pitchFamily="34" charset="-122"/>
              </a:rPr>
              <a:t>界。</a:t>
            </a:r>
            <a:r>
              <a:rPr lang="zh-CN" altLang="en-US" sz="1600" b="1" dirty="0">
                <a:latin typeface="微软雅黑" pitchFamily="34" charset="-122"/>
                <a:ea typeface="微软雅黑" pitchFamily="34" charset="-122"/>
              </a:rPr>
              <a:t>他根据自己周游世界时的“耳目所勤俭</a:t>
            </a:r>
            <a:r>
              <a:rPr lang="zh-CN" altLang="en-US" sz="1600" b="1" dirty="0" smtClean="0">
                <a:latin typeface="微软雅黑" pitchFamily="34" charset="-122"/>
                <a:ea typeface="微软雅黑" pitchFamily="34" charset="-122"/>
              </a:rPr>
              <a:t>”，撰</a:t>
            </a:r>
            <a:r>
              <a:rPr lang="zh-CN" altLang="en-US" sz="1600" b="1" dirty="0">
                <a:latin typeface="微软雅黑" pitchFamily="34" charset="-122"/>
                <a:ea typeface="微软雅黑" pitchFamily="34" charset="-122"/>
              </a:rPr>
              <a:t>写了</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岛夷志略</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。全书共</a:t>
            </a:r>
            <a:r>
              <a:rPr lang="en-US" altLang="zh-CN" sz="1600" b="1" dirty="0">
                <a:latin typeface="微软雅黑" pitchFamily="34" charset="-122"/>
                <a:ea typeface="微软雅黑" pitchFamily="34" charset="-122"/>
              </a:rPr>
              <a:t>100</a:t>
            </a:r>
            <a:r>
              <a:rPr lang="zh-CN" altLang="en-US" sz="1600" b="1" dirty="0">
                <a:latin typeface="微软雅黑" pitchFamily="34" charset="-122"/>
                <a:ea typeface="微软雅黑" pitchFamily="34" charset="-122"/>
              </a:rPr>
              <a:t>条记事，其中</a:t>
            </a:r>
            <a:r>
              <a:rPr lang="en-US" altLang="zh-CN" sz="1600" b="1" dirty="0">
                <a:latin typeface="微软雅黑" pitchFamily="34" charset="-122"/>
                <a:ea typeface="微软雅黑" pitchFamily="34" charset="-122"/>
              </a:rPr>
              <a:t>99</a:t>
            </a:r>
            <a:r>
              <a:rPr lang="zh-CN" altLang="en-US" sz="1600" b="1" dirty="0">
                <a:latin typeface="微软雅黑" pitchFamily="34" charset="-122"/>
                <a:ea typeface="微软雅黑" pitchFamily="34" charset="-122"/>
              </a:rPr>
              <a:t>条都是某个地方的专篇。除记述那里的山川、民俗、风景之外，还记明了航路、物产和贸易的货物，是一本海外贸易指南。全书共记载了</a:t>
            </a:r>
            <a:r>
              <a:rPr lang="en-US" altLang="zh-CN" sz="1600" b="1" dirty="0">
                <a:latin typeface="微软雅黑" pitchFamily="34" charset="-122"/>
                <a:ea typeface="微软雅黑" pitchFamily="34" charset="-122"/>
              </a:rPr>
              <a:t>220</a:t>
            </a:r>
            <a:r>
              <a:rPr lang="zh-CN" altLang="en-US" sz="1600" b="1" dirty="0">
                <a:latin typeface="微软雅黑" pitchFamily="34" charset="-122"/>
                <a:ea typeface="微软雅黑" pitchFamily="34" charset="-122"/>
              </a:rPr>
              <a:t>多个国名和地名，为</a:t>
            </a:r>
            <a:r>
              <a:rPr lang="en-US" altLang="zh-CN" sz="1600" b="1" dirty="0">
                <a:latin typeface="微软雅黑" pitchFamily="34" charset="-122"/>
                <a:ea typeface="微软雅黑" pitchFamily="34" charset="-122"/>
              </a:rPr>
              <a:t>14</a:t>
            </a:r>
            <a:r>
              <a:rPr lang="zh-CN" altLang="en-US" sz="1600" b="1" dirty="0">
                <a:latin typeface="微软雅黑" pitchFamily="34" charset="-122"/>
                <a:ea typeface="微软雅黑" pitchFamily="34" charset="-122"/>
              </a:rPr>
              <a:t>世纪中叶东南亚、印度次大陆，阿拉伯</a:t>
            </a:r>
            <a:r>
              <a:rPr lang="zh-CN" altLang="en-US" sz="1600" b="1" dirty="0" smtClean="0">
                <a:latin typeface="微软雅黑" pitchFamily="34" charset="-122"/>
                <a:ea typeface="微软雅黑" pitchFamily="34" charset="-122"/>
              </a:rPr>
              <a:t>海、红海、非</a:t>
            </a:r>
            <a:r>
              <a:rPr lang="zh-CN" altLang="en-US" sz="1600" b="1" dirty="0">
                <a:latin typeface="微软雅黑" pitchFamily="34" charset="-122"/>
                <a:ea typeface="微软雅黑" pitchFamily="34" charset="-122"/>
              </a:rPr>
              <a:t>洲东</a:t>
            </a:r>
            <a:r>
              <a:rPr lang="zh-CN" altLang="en-US" sz="1600" b="1" dirty="0" smtClean="0">
                <a:latin typeface="微软雅黑" pitchFamily="34" charset="-122"/>
                <a:ea typeface="微软雅黑" pitchFamily="34" charset="-122"/>
              </a:rPr>
              <a:t>岸以及地</a:t>
            </a:r>
            <a:r>
              <a:rPr lang="zh-CN" altLang="en-US" sz="1600" b="1" dirty="0">
                <a:latin typeface="微软雅黑" pitchFamily="34" charset="-122"/>
                <a:ea typeface="微软雅黑" pitchFamily="34" charset="-122"/>
              </a:rPr>
              <a:t>中海沿岸地区，提供了大量民俗、地理、经济、商业和航海方面的重要资料。</a:t>
            </a:r>
          </a:p>
        </p:txBody>
      </p:sp>
      <p:sp>
        <p:nvSpPr>
          <p:cNvPr id="55309" name="Rectangle 13"/>
          <p:cNvSpPr>
            <a:spLocks noChangeArrowheads="1"/>
          </p:cNvSpPr>
          <p:nvPr/>
        </p:nvSpPr>
        <p:spPr bwMode="auto">
          <a:xfrm>
            <a:off x="251520" y="123478"/>
            <a:ext cx="60864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Tree>
  </p:cSld>
  <p:clrMapOvr>
    <a:masterClrMapping/>
  </p:clrMapOvr>
  <p:transition spd="slow">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939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59396" name="矩形 35"/>
          <p:cNvSpPr>
            <a:spLocks noChangeArrowheads="1"/>
          </p:cNvSpPr>
          <p:nvPr/>
        </p:nvSpPr>
        <p:spPr bwMode="auto">
          <a:xfrm>
            <a:off x="250825" y="123825"/>
            <a:ext cx="7165975" cy="417513"/>
          </a:xfrm>
          <a:prstGeom prst="rect">
            <a:avLst/>
          </a:prstGeom>
          <a:noFill/>
          <a:ln w="9525">
            <a:noFill/>
            <a:miter lim="800000"/>
            <a:headEnd/>
            <a:tailEnd/>
          </a:ln>
        </p:spPr>
        <p:txBody>
          <a:bodyPr>
            <a:spAutoFit/>
          </a:bodyPr>
          <a:lstStyle/>
          <a:p>
            <a:pPr>
              <a:lnSpc>
                <a:spcPts val="2563"/>
              </a:lnSpc>
            </a:pPr>
            <a:endParaRPr lang="zh-CN" altLang="en-US">
              <a:latin typeface="微软雅黑"/>
            </a:endParaRPr>
          </a:p>
        </p:txBody>
      </p:sp>
      <p:sp>
        <p:nvSpPr>
          <p:cNvPr id="59397" name="矩形 36"/>
          <p:cNvSpPr>
            <a:spLocks noChangeArrowheads="1"/>
          </p:cNvSpPr>
          <p:nvPr/>
        </p:nvSpPr>
        <p:spPr bwMode="auto">
          <a:xfrm>
            <a:off x="250825" y="700088"/>
            <a:ext cx="4572000" cy="641350"/>
          </a:xfrm>
          <a:prstGeom prst="rect">
            <a:avLst/>
          </a:prstGeom>
          <a:noFill/>
          <a:ln w="9525">
            <a:noFill/>
            <a:miter lim="800000"/>
            <a:headEnd/>
            <a:tailEnd/>
          </a:ln>
        </p:spPr>
        <p:txBody>
          <a:bodyPr>
            <a:spAutoFit/>
          </a:bodyPr>
          <a:lstStyle/>
          <a:p>
            <a:r>
              <a:rPr lang="zh-CN" altLang="en-US" b="1" dirty="0">
                <a:latin typeface="微软雅黑" pitchFamily="34" charset="-122"/>
                <a:ea typeface="微软雅黑" pitchFamily="34" charset="-122"/>
              </a:rPr>
              <a:t>三、元代的中西往来</a:t>
            </a:r>
          </a:p>
          <a:p>
            <a:endParaRPr lang="zh-CN" altLang="en-US" b="1" dirty="0">
              <a:latin typeface="微软雅黑"/>
            </a:endParaRPr>
          </a:p>
        </p:txBody>
      </p:sp>
      <p:sp>
        <p:nvSpPr>
          <p:cNvPr id="34" name="右箭头标注 33"/>
          <p:cNvSpPr/>
          <p:nvPr/>
        </p:nvSpPr>
        <p:spPr>
          <a:xfrm>
            <a:off x="323528" y="3219822"/>
            <a:ext cx="1152525" cy="1144587"/>
          </a:xfrm>
          <a:prstGeom prst="rightArrowCallou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a:solidFill>
                  <a:srgbClr val="FFFFFF"/>
                </a:solidFill>
                <a:latin typeface="微软雅黑" pitchFamily="34" charset="-122"/>
                <a:ea typeface="微软雅黑" pitchFamily="34" charset="-122"/>
              </a:rPr>
              <a:t>中国</a:t>
            </a:r>
          </a:p>
        </p:txBody>
      </p:sp>
      <p:sp>
        <p:nvSpPr>
          <p:cNvPr id="38" name="矩形 37"/>
          <p:cNvSpPr/>
          <p:nvPr/>
        </p:nvSpPr>
        <p:spPr>
          <a:xfrm>
            <a:off x="1475656" y="3219822"/>
            <a:ext cx="720080" cy="1152128"/>
          </a:xfrm>
          <a:prstGeom prst="rect">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西方</a:t>
            </a:r>
          </a:p>
        </p:txBody>
      </p:sp>
      <p:pic>
        <p:nvPicPr>
          <p:cNvPr id="59400" name="Picture 4" descr="列班扫马旅行图">
            <a:hlinkClick r:id="rId2"/>
          </p:cNvPr>
          <p:cNvPicPr>
            <a:picLocks noChangeAspect="1" noChangeArrowheads="1"/>
          </p:cNvPicPr>
          <p:nvPr/>
        </p:nvPicPr>
        <p:blipFill>
          <a:blip r:embed="rId3" cstate="print"/>
          <a:srcRect/>
          <a:stretch>
            <a:fillRect/>
          </a:stretch>
        </p:blipFill>
        <p:spPr bwMode="auto">
          <a:xfrm>
            <a:off x="5867400" y="700088"/>
            <a:ext cx="2928938" cy="2071687"/>
          </a:xfrm>
          <a:prstGeom prst="rect">
            <a:avLst/>
          </a:prstGeom>
          <a:noFill/>
          <a:ln w="9525">
            <a:noFill/>
            <a:miter lim="800000"/>
            <a:headEnd/>
            <a:tailEnd/>
          </a:ln>
        </p:spPr>
      </p:pic>
      <p:sp>
        <p:nvSpPr>
          <p:cNvPr id="59401" name="矩形 39"/>
          <p:cNvSpPr>
            <a:spLocks noChangeArrowheads="1"/>
          </p:cNvSpPr>
          <p:nvPr/>
        </p:nvSpPr>
        <p:spPr bwMode="auto">
          <a:xfrm>
            <a:off x="539552" y="915566"/>
            <a:ext cx="5327650" cy="1980029"/>
          </a:xfrm>
          <a:prstGeom prst="rect">
            <a:avLst/>
          </a:prstGeom>
          <a:noFill/>
          <a:ln w="9525">
            <a:noFill/>
            <a:miter lim="800000"/>
            <a:headEnd/>
            <a:tailEnd/>
          </a:ln>
        </p:spPr>
        <p:txBody>
          <a:bodyPr>
            <a:spAutoFit/>
          </a:bodyPr>
          <a:lstStyle/>
          <a:p>
            <a:r>
              <a:rPr lang="zh-CN" altLang="en-US" dirty="0"/>
              <a:t>                                      </a:t>
            </a:r>
            <a:r>
              <a:rPr lang="zh-CN" altLang="en-US" dirty="0">
                <a:latin typeface="微软雅黑" pitchFamily="34" charset="-122"/>
                <a:ea typeface="微软雅黑" pitchFamily="34" charset="-122"/>
              </a:rPr>
              <a:t>★</a:t>
            </a:r>
            <a:r>
              <a:rPr lang="zh-CN" altLang="en-US" b="1" dirty="0">
                <a:latin typeface="微软雅黑" pitchFamily="34" charset="-122"/>
                <a:ea typeface="微软雅黑" pitchFamily="34" charset="-122"/>
              </a:rPr>
              <a:t>列班</a:t>
            </a:r>
            <a:r>
              <a:rPr lang="en-US" altLang="zh-CN" b="1" dirty="0">
                <a:latin typeface="微软雅黑" pitchFamily="34" charset="-122"/>
                <a:ea typeface="微软雅黑" pitchFamily="34" charset="-122"/>
              </a:rPr>
              <a:t>· </a:t>
            </a:r>
            <a:r>
              <a:rPr lang="zh-CN" altLang="en-US" b="1" dirty="0">
                <a:latin typeface="微软雅黑" pitchFamily="34" charset="-122"/>
                <a:ea typeface="微软雅黑" pitchFamily="34" charset="-122"/>
              </a:rPr>
              <a:t>扫马出使欧洲</a:t>
            </a:r>
          </a:p>
          <a:p>
            <a:endParaRPr lang="zh-CN" altLang="en-US" b="1" dirty="0">
              <a:latin typeface="微软雅黑"/>
            </a:endParaRPr>
          </a:p>
          <a:p>
            <a:pPr>
              <a:lnSpc>
                <a:spcPts val="2600"/>
              </a:lnSpc>
            </a:pPr>
            <a:r>
              <a:rPr lang="zh-CN" altLang="en-US" sz="1600" b="1" dirty="0"/>
              <a:t>       </a:t>
            </a:r>
            <a:r>
              <a:rPr lang="zh-CN" altLang="en-US" sz="1600" b="1" dirty="0">
                <a:latin typeface="微软雅黑" pitchFamily="34" charset="-122"/>
                <a:ea typeface="微软雅黑" pitchFamily="34" charset="-122"/>
              </a:rPr>
              <a:t>列班</a:t>
            </a:r>
            <a:r>
              <a:rPr lang="en-US" altLang="zh-CN" sz="1600" b="1" dirty="0">
                <a:latin typeface="微软雅黑" pitchFamily="34" charset="-122"/>
                <a:ea typeface="微软雅黑" pitchFamily="34" charset="-122"/>
              </a:rPr>
              <a:t>· </a:t>
            </a:r>
            <a:r>
              <a:rPr lang="zh-CN" altLang="en-US" sz="1600" b="1" dirty="0">
                <a:latin typeface="微软雅黑" pitchFamily="34" charset="-122"/>
                <a:ea typeface="微软雅黑" pitchFamily="34" charset="-122"/>
              </a:rPr>
              <a:t>扫</a:t>
            </a:r>
            <a:r>
              <a:rPr lang="zh-CN" altLang="en-US" sz="1600" b="1" dirty="0" smtClean="0">
                <a:latin typeface="微软雅黑" pitchFamily="34" charset="-122"/>
                <a:ea typeface="微软雅黑" pitchFamily="34" charset="-122"/>
              </a:rPr>
              <a:t>马，元</a:t>
            </a:r>
            <a:r>
              <a:rPr lang="zh-CN" altLang="en-US" sz="1600" b="1" dirty="0">
                <a:latin typeface="微软雅黑" pitchFamily="34" charset="-122"/>
                <a:ea typeface="微软雅黑" pitchFamily="34" charset="-122"/>
              </a:rPr>
              <a:t>大都（北京）人，出身</a:t>
            </a:r>
            <a:r>
              <a:rPr lang="zh-CN" altLang="en-US" sz="1600" b="1" dirty="0" smtClean="0">
                <a:latin typeface="微软雅黑" pitchFamily="34" charset="-122"/>
                <a:ea typeface="微软雅黑" pitchFamily="34" charset="-122"/>
              </a:rPr>
              <a:t>于维</a:t>
            </a:r>
            <a:r>
              <a:rPr lang="zh-CN" altLang="en-US" sz="1600" b="1" dirty="0">
                <a:latin typeface="微软雅黑" pitchFamily="34" charset="-122"/>
                <a:ea typeface="微软雅黑" pitchFamily="34" charset="-122"/>
              </a:rPr>
              <a:t>吾尔景教教徒家</a:t>
            </a:r>
            <a:r>
              <a:rPr lang="zh-CN" altLang="en-US" sz="1600" b="1" dirty="0" smtClean="0">
                <a:latin typeface="微软雅黑" pitchFamily="34" charset="-122"/>
                <a:ea typeface="微软雅黑" pitchFamily="34" charset="-122"/>
              </a:rPr>
              <a:t>庭，</a:t>
            </a:r>
            <a:r>
              <a:rPr lang="en-US" altLang="zh-CN" sz="1600" b="1" dirty="0" smtClean="0">
                <a:latin typeface="微软雅黑" pitchFamily="34" charset="-122"/>
                <a:ea typeface="微软雅黑" pitchFamily="34" charset="-122"/>
              </a:rPr>
              <a:t>20</a:t>
            </a:r>
            <a:r>
              <a:rPr lang="zh-CN" altLang="en-US" sz="1600" b="1" dirty="0">
                <a:latin typeface="微软雅黑" pitchFamily="34" charset="-122"/>
                <a:ea typeface="微软雅黑" pitchFamily="34" charset="-122"/>
              </a:rPr>
              <a:t>多岁时弃家修</a:t>
            </a:r>
            <a:r>
              <a:rPr lang="zh-CN" altLang="en-US" sz="1600" b="1" dirty="0" smtClean="0">
                <a:latin typeface="微软雅黑" pitchFamily="34" charset="-122"/>
                <a:ea typeface="微软雅黑" pitchFamily="34" charset="-122"/>
              </a:rPr>
              <a:t>行。</a:t>
            </a:r>
            <a:r>
              <a:rPr lang="en-US" altLang="zh-CN" sz="1600" b="1" dirty="0" smtClean="0">
                <a:latin typeface="微软雅黑" pitchFamily="34" charset="-122"/>
                <a:ea typeface="微软雅黑" pitchFamily="34" charset="-122"/>
              </a:rPr>
              <a:t>1278</a:t>
            </a:r>
            <a:r>
              <a:rPr lang="zh-CN" altLang="en-US" sz="1600" b="1" dirty="0" smtClean="0">
                <a:latin typeface="微软雅黑" pitchFamily="34" charset="-122"/>
                <a:ea typeface="微软雅黑" pitchFamily="34" charset="-122"/>
              </a:rPr>
              <a:t>年和另一个景教徒马可斯一起，从</a:t>
            </a:r>
            <a:r>
              <a:rPr lang="zh-CN" altLang="en-US" sz="1600" b="1" dirty="0">
                <a:latin typeface="微软雅黑" pitchFamily="34" charset="-122"/>
                <a:ea typeface="微软雅黑" pitchFamily="34" charset="-122"/>
              </a:rPr>
              <a:t>大都出发</a:t>
            </a:r>
            <a:r>
              <a:rPr lang="zh-CN" altLang="en-US" sz="1600" b="1" dirty="0" smtClean="0">
                <a:latin typeface="微软雅黑" pitchFamily="34" charset="-122"/>
                <a:ea typeface="微软雅黑" pitchFamily="34" charset="-122"/>
              </a:rPr>
              <a:t>，结伴去耶路撒冷朝圣。先抵</a:t>
            </a:r>
            <a:r>
              <a:rPr lang="zh-CN" altLang="en-US" sz="1600" b="1" dirty="0">
                <a:latin typeface="微软雅黑" pitchFamily="34" charset="-122"/>
                <a:ea typeface="微软雅黑" pitchFamily="34" charset="-122"/>
              </a:rPr>
              <a:t>达伊尔汗国</a:t>
            </a:r>
            <a:r>
              <a:rPr lang="zh-CN" altLang="en-US" sz="1600" b="1" dirty="0" smtClean="0">
                <a:latin typeface="微软雅黑" pitchFamily="34" charset="-122"/>
                <a:ea typeface="微软雅黑" pitchFamily="34" charset="-122"/>
              </a:rPr>
              <a:t>，因</a:t>
            </a:r>
            <a:r>
              <a:rPr lang="zh-CN" altLang="en-US" sz="1600" b="1" dirty="0">
                <a:latin typeface="微软雅黑" pitchFamily="34" charset="-122"/>
                <a:ea typeface="微软雅黑" pitchFamily="34" charset="-122"/>
              </a:rPr>
              <a:t>匪患和战乱无法</a:t>
            </a:r>
            <a:r>
              <a:rPr lang="zh-CN" altLang="en-US" sz="1600" b="1" dirty="0" smtClean="0">
                <a:latin typeface="微软雅黑" pitchFamily="34" charset="-122"/>
                <a:ea typeface="微软雅黑" pitchFamily="34" charset="-122"/>
              </a:rPr>
              <a:t>前往圣城耶路撒冷，只得留</a:t>
            </a:r>
            <a:endParaRPr lang="zh-CN" altLang="en-US" sz="1600" b="1" dirty="0">
              <a:latin typeface="微软雅黑" pitchFamily="34" charset="-122"/>
              <a:ea typeface="微软雅黑" pitchFamily="34" charset="-122"/>
            </a:endParaRPr>
          </a:p>
        </p:txBody>
      </p:sp>
      <p:sp>
        <p:nvSpPr>
          <p:cNvPr id="55309" name="Rectangle 13"/>
          <p:cNvSpPr>
            <a:spLocks noChangeArrowheads="1"/>
          </p:cNvSpPr>
          <p:nvPr/>
        </p:nvSpPr>
        <p:spPr bwMode="auto">
          <a:xfrm>
            <a:off x="0" y="169863"/>
            <a:ext cx="641032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
        <p:nvSpPr>
          <p:cNvPr id="79886" name="Rectangle 14"/>
          <p:cNvSpPr>
            <a:spLocks noChangeArrowheads="1"/>
          </p:cNvSpPr>
          <p:nvPr/>
        </p:nvSpPr>
        <p:spPr bwMode="auto">
          <a:xfrm>
            <a:off x="467544" y="2787774"/>
            <a:ext cx="8208912" cy="14260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600"/>
              </a:lnSpc>
              <a:defRPr/>
            </a:pPr>
            <a:r>
              <a:rPr lang="zh-CN" altLang="en-US" sz="1600" b="1" dirty="0" smtClean="0">
                <a:latin typeface="微软雅黑" pitchFamily="34" charset="-122"/>
                <a:ea typeface="微软雅黑" pitchFamily="34" charset="-122"/>
              </a:rPr>
              <a:t>居</a:t>
            </a:r>
            <a:r>
              <a:rPr lang="zh-CN" altLang="en-US" sz="1600" b="1" dirty="0">
                <a:latin typeface="微软雅黑" pitchFamily="34" charset="-122"/>
                <a:ea typeface="微软雅黑" pitchFamily="34" charset="-122"/>
              </a:rPr>
              <a:t>巴格达。后被任命为教会巡</a:t>
            </a:r>
            <a:r>
              <a:rPr lang="zh-CN" altLang="en-US" sz="1600" b="1" dirty="0" smtClean="0">
                <a:latin typeface="微软雅黑" pitchFamily="34" charset="-122"/>
                <a:ea typeface="微软雅黑" pitchFamily="34" charset="-122"/>
              </a:rPr>
              <a:t>视总</a:t>
            </a:r>
            <a:r>
              <a:rPr lang="zh-CN" altLang="en-US" sz="1600" b="1" dirty="0">
                <a:latin typeface="微软雅黑" pitchFamily="34" charset="-122"/>
                <a:ea typeface="微软雅黑" pitchFamily="34" charset="-122"/>
              </a:rPr>
              <a:t>监。</a:t>
            </a:r>
            <a:r>
              <a:rPr lang="en-US" altLang="zh-CN" sz="1600" b="1" dirty="0">
                <a:latin typeface="微软雅黑" pitchFamily="34" charset="-122"/>
                <a:ea typeface="微软雅黑" pitchFamily="34" charset="-122"/>
              </a:rPr>
              <a:t>1287</a:t>
            </a:r>
            <a:r>
              <a:rPr lang="zh-CN" altLang="en-US" sz="1600" b="1" dirty="0">
                <a:latin typeface="微软雅黑" pitchFamily="34" charset="-122"/>
                <a:ea typeface="微软雅黑" pitchFamily="34" charset="-122"/>
              </a:rPr>
              <a:t>年，伊尔汗</a:t>
            </a:r>
            <a:r>
              <a:rPr lang="zh-CN" altLang="en-US" sz="1600" b="1" dirty="0" smtClean="0">
                <a:latin typeface="微软雅黑" pitchFamily="34" charset="-122"/>
                <a:ea typeface="微软雅黑" pitchFamily="34" charset="-122"/>
              </a:rPr>
              <a:t>国</a:t>
            </a:r>
            <a:endParaRPr lang="en-US" altLang="zh-CN" sz="1600" b="1" dirty="0" smtClean="0">
              <a:latin typeface="微软雅黑" pitchFamily="34" charset="-122"/>
              <a:ea typeface="微软雅黑" pitchFamily="34" charset="-122"/>
            </a:endParaRPr>
          </a:p>
          <a:p>
            <a:pPr>
              <a:lnSpc>
                <a:spcPts val="2600"/>
              </a:lnSpc>
              <a:defRPr/>
            </a:pP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想</a:t>
            </a:r>
            <a:r>
              <a:rPr lang="zh-CN" altLang="en-US" sz="1600" b="1" dirty="0">
                <a:latin typeface="微软雅黑" pitchFamily="34" charset="-122"/>
                <a:ea typeface="微软雅黑" pitchFamily="34" charset="-122"/>
              </a:rPr>
              <a:t>联合欧洲基督教国家共同攻</a:t>
            </a:r>
            <a:r>
              <a:rPr lang="zh-CN" altLang="en-US" sz="1600" b="1" dirty="0" smtClean="0">
                <a:latin typeface="微软雅黑" pitchFamily="34" charset="-122"/>
                <a:ea typeface="微软雅黑" pitchFamily="34" charset="-122"/>
              </a:rPr>
              <a:t>打耶</a:t>
            </a:r>
            <a:r>
              <a:rPr lang="zh-CN" altLang="en-US" sz="1600" b="1" dirty="0">
                <a:latin typeface="微软雅黑" pitchFamily="34" charset="-122"/>
                <a:ea typeface="微软雅黑" pitchFamily="34" charset="-122"/>
              </a:rPr>
              <a:t>路撒</a:t>
            </a:r>
            <a:r>
              <a:rPr lang="zh-CN" altLang="en-US" sz="1600" b="1" dirty="0" smtClean="0">
                <a:latin typeface="微软雅黑" pitchFamily="34" charset="-122"/>
                <a:ea typeface="微软雅黑" pitchFamily="34" charset="-122"/>
              </a:rPr>
              <a:t>冷和叙利亚，派遣精通拉丁语</a:t>
            </a:r>
            <a:endParaRPr lang="en-US" altLang="zh-CN" sz="1600" b="1" dirty="0" smtClean="0">
              <a:latin typeface="微软雅黑" pitchFamily="34" charset="-122"/>
              <a:ea typeface="微软雅黑" pitchFamily="34" charset="-122"/>
            </a:endParaRPr>
          </a:p>
          <a:p>
            <a:pPr>
              <a:lnSpc>
                <a:spcPts val="2600"/>
              </a:lnSpc>
              <a:defRPr/>
            </a:pP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                      的扫马出使欧洲，扫马不辱使命。出使欧洲归来</a:t>
            </a:r>
            <a:r>
              <a:rPr lang="zh-CN" altLang="en-US" sz="1600" b="1" dirty="0">
                <a:latin typeface="微软雅黑" pitchFamily="34" charset="-122"/>
                <a:ea typeface="微软雅黑" pitchFamily="34" charset="-122"/>
              </a:rPr>
              <a:t>后，著有</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旅行记</a:t>
            </a:r>
            <a:r>
              <a:rPr lang="en-US" altLang="zh-CN" sz="1600" b="1" dirty="0" smtClean="0">
                <a:latin typeface="微软雅黑" pitchFamily="34" charset="-122"/>
                <a:ea typeface="微软雅黑" pitchFamily="34" charset="-122"/>
              </a:rPr>
              <a:t>》</a:t>
            </a:r>
          </a:p>
          <a:p>
            <a:pPr>
              <a:lnSpc>
                <a:spcPts val="2600"/>
              </a:lnSpc>
              <a:defRPr/>
            </a:pP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一书 ，书</a:t>
            </a:r>
            <a:r>
              <a:rPr lang="zh-CN" altLang="en-US" sz="1600" b="1" dirty="0">
                <a:latin typeface="微软雅黑" pitchFamily="34" charset="-122"/>
                <a:ea typeface="微软雅黑" pitchFamily="34" charset="-122"/>
              </a:rPr>
              <a:t>中生动地记载了欧洲的风土人情</a:t>
            </a:r>
            <a:r>
              <a:rPr lang="zh-CN" altLang="en-US" sz="1600" b="1" dirty="0" smtClean="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Tree>
  </p:cSld>
  <p:clrMapOvr>
    <a:masterClrMapping/>
  </p:clrMapOvr>
  <p:transition spd="slow">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041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0420" name="矩形 36"/>
          <p:cNvSpPr>
            <a:spLocks noChangeArrowheads="1"/>
          </p:cNvSpPr>
          <p:nvPr/>
        </p:nvSpPr>
        <p:spPr bwMode="auto">
          <a:xfrm>
            <a:off x="395288" y="627063"/>
            <a:ext cx="2500312" cy="677108"/>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三、元代的中西往来</a:t>
            </a:r>
          </a:p>
          <a:p>
            <a:endParaRPr lang="zh-CN" altLang="en-US" b="1" dirty="0">
              <a:latin typeface="微软雅黑"/>
            </a:endParaRPr>
          </a:p>
        </p:txBody>
      </p:sp>
      <p:sp>
        <p:nvSpPr>
          <p:cNvPr id="34" name="右箭头标注 33"/>
          <p:cNvSpPr/>
          <p:nvPr/>
        </p:nvSpPr>
        <p:spPr>
          <a:xfrm>
            <a:off x="611560" y="2427734"/>
            <a:ext cx="1230312" cy="1287462"/>
          </a:xfrm>
          <a:prstGeom prst="rightArrowCallout">
            <a:avLst/>
          </a:prstGeom>
          <a:solidFill>
            <a:srgbClr val="04AE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西方</a:t>
            </a:r>
          </a:p>
        </p:txBody>
      </p:sp>
      <p:sp>
        <p:nvSpPr>
          <p:cNvPr id="38" name="矩形 37"/>
          <p:cNvSpPr/>
          <p:nvPr/>
        </p:nvSpPr>
        <p:spPr>
          <a:xfrm>
            <a:off x="1835696" y="2427734"/>
            <a:ext cx="792163" cy="12954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中国</a:t>
            </a:r>
          </a:p>
        </p:txBody>
      </p:sp>
      <p:sp>
        <p:nvSpPr>
          <p:cNvPr id="60423" name="矩形 38"/>
          <p:cNvSpPr>
            <a:spLocks noChangeArrowheads="1"/>
          </p:cNvSpPr>
          <p:nvPr/>
        </p:nvSpPr>
        <p:spPr bwMode="auto">
          <a:xfrm>
            <a:off x="4427538" y="771525"/>
            <a:ext cx="2571750" cy="366713"/>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 </a:t>
            </a:r>
            <a:r>
              <a:rPr lang="zh-CN" altLang="en-US" b="1" dirty="0">
                <a:latin typeface="微软雅黑" pitchFamily="34" charset="-122"/>
                <a:ea typeface="微软雅黑" pitchFamily="34" charset="-122"/>
              </a:rPr>
              <a:t>马可</a:t>
            </a:r>
            <a:r>
              <a:rPr lang="en-US" altLang="zh-CN" b="1" dirty="0">
                <a:latin typeface="微软雅黑" pitchFamily="34" charset="-122"/>
                <a:ea typeface="微软雅黑" pitchFamily="34" charset="-122"/>
              </a:rPr>
              <a:t>· </a:t>
            </a:r>
            <a:r>
              <a:rPr lang="zh-CN" altLang="en-US" b="1" dirty="0">
                <a:latin typeface="微软雅黑" pitchFamily="34" charset="-122"/>
                <a:ea typeface="微软雅黑" pitchFamily="34" charset="-122"/>
              </a:rPr>
              <a:t>波罗访华</a:t>
            </a:r>
          </a:p>
        </p:txBody>
      </p:sp>
      <p:sp>
        <p:nvSpPr>
          <p:cNvPr id="56331" name="Rectangle 11"/>
          <p:cNvSpPr>
            <a:spLocks noChangeArrowheads="1"/>
          </p:cNvSpPr>
          <p:nvPr/>
        </p:nvSpPr>
        <p:spPr bwMode="auto">
          <a:xfrm>
            <a:off x="250825" y="98425"/>
            <a:ext cx="799358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p:txBody>
      </p:sp>
      <p:sp>
        <p:nvSpPr>
          <p:cNvPr id="57355" name="Rectangle 11"/>
          <p:cNvSpPr>
            <a:spLocks noChangeArrowheads="1"/>
          </p:cNvSpPr>
          <p:nvPr/>
        </p:nvSpPr>
        <p:spPr bwMode="auto">
          <a:xfrm>
            <a:off x="2916238" y="1345634"/>
            <a:ext cx="6048375" cy="305865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600"/>
              </a:lnSpc>
            </a:pPr>
            <a:r>
              <a:rPr lang="zh-CN" altLang="en-US" sz="1600" b="1" dirty="0" smtClean="0">
                <a:latin typeface="微软雅黑" pitchFamily="34" charset="-122"/>
                <a:ea typeface="微软雅黑" pitchFamily="34" charset="-122"/>
              </a:rPr>
              <a:t>      马可</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波罗，意</a:t>
            </a:r>
            <a:r>
              <a:rPr lang="zh-CN" altLang="en-US" sz="1600" b="1" dirty="0">
                <a:latin typeface="微软雅黑" pitchFamily="34" charset="-122"/>
                <a:ea typeface="微软雅黑" pitchFamily="34" charset="-122"/>
              </a:rPr>
              <a:t>大利威尼斯人。</a:t>
            </a:r>
            <a:r>
              <a:rPr lang="en-US" altLang="zh-CN" sz="1600" b="1" dirty="0">
                <a:latin typeface="微软雅黑" pitchFamily="34" charset="-122"/>
                <a:ea typeface="微软雅黑" pitchFamily="34" charset="-122"/>
              </a:rPr>
              <a:t>1271</a:t>
            </a:r>
            <a:r>
              <a:rPr lang="zh-CN" altLang="en-US" sz="1600" b="1" dirty="0">
                <a:latin typeface="微软雅黑" pitchFamily="34" charset="-122"/>
                <a:ea typeface="微软雅黑" pitchFamily="34" charset="-122"/>
              </a:rPr>
              <a:t>年，随父亲和叔</a:t>
            </a:r>
            <a:r>
              <a:rPr lang="zh-CN" altLang="en-US" sz="1600" b="1" dirty="0" smtClean="0">
                <a:latin typeface="微软雅黑" pitchFamily="34" charset="-122"/>
                <a:ea typeface="微软雅黑" pitchFamily="34" charset="-122"/>
              </a:rPr>
              <a:t>父与</a:t>
            </a:r>
            <a:r>
              <a:rPr lang="zh-CN" altLang="en-US" sz="1600" b="1" dirty="0">
                <a:latin typeface="微软雅黑" pitchFamily="34" charset="-122"/>
                <a:ea typeface="微软雅黑" pitchFamily="34" charset="-122"/>
              </a:rPr>
              <a:t>教皇派出的两位使节同行，踏上前往东方的道路。他们沿丝绸古道，经过三年的跋涉，终于在</a:t>
            </a:r>
            <a:r>
              <a:rPr lang="en-US" altLang="zh-CN" sz="1600" b="1" dirty="0">
                <a:latin typeface="微软雅黑" pitchFamily="34" charset="-122"/>
                <a:ea typeface="微软雅黑" pitchFamily="34" charset="-122"/>
              </a:rPr>
              <a:t>1215</a:t>
            </a:r>
            <a:r>
              <a:rPr lang="zh-CN" altLang="en-US" sz="1600" b="1" dirty="0">
                <a:latin typeface="微软雅黑" pitchFamily="34" charset="-122"/>
                <a:ea typeface="微软雅黑" pitchFamily="34" charset="-122"/>
              </a:rPr>
              <a:t>年到达开平（元上都）。马可</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波</a:t>
            </a:r>
            <a:r>
              <a:rPr lang="zh-CN" altLang="en-US" sz="1600" b="1" dirty="0" smtClean="0">
                <a:latin typeface="微软雅黑" pitchFamily="34" charset="-122"/>
                <a:ea typeface="微软雅黑" pitchFamily="34" charset="-122"/>
              </a:rPr>
              <a:t>罗在</a:t>
            </a:r>
            <a:r>
              <a:rPr lang="zh-CN" altLang="en-US" sz="1600" b="1" dirty="0">
                <a:latin typeface="微软雅黑" pitchFamily="34" charset="-122"/>
                <a:ea typeface="微软雅黑" pitchFamily="34" charset="-122"/>
              </a:rPr>
              <a:t>中国居留了</a:t>
            </a:r>
            <a:r>
              <a:rPr lang="en-US" altLang="zh-CN" sz="1600" b="1" dirty="0">
                <a:latin typeface="微软雅黑" pitchFamily="34" charset="-122"/>
                <a:ea typeface="微软雅黑" pitchFamily="34" charset="-122"/>
              </a:rPr>
              <a:t>17</a:t>
            </a:r>
            <a:r>
              <a:rPr lang="zh-CN" altLang="en-US" sz="1600" b="1" dirty="0">
                <a:latin typeface="微软雅黑" pitchFamily="34" charset="-122"/>
                <a:ea typeface="微软雅黑" pitchFamily="34" charset="-122"/>
              </a:rPr>
              <a:t>年</a:t>
            </a:r>
            <a:r>
              <a:rPr lang="zh-CN" altLang="en-US" sz="1600" b="1" dirty="0" smtClean="0">
                <a:latin typeface="微软雅黑" pitchFamily="34" charset="-122"/>
                <a:ea typeface="微软雅黑" pitchFamily="34" charset="-122"/>
              </a:rPr>
              <a:t>，深受忽必烈宫廷重用，经</a:t>
            </a:r>
            <a:r>
              <a:rPr lang="zh-CN" altLang="en-US" sz="1600" b="1" dirty="0">
                <a:latin typeface="微软雅黑" pitchFamily="34" charset="-122"/>
                <a:ea typeface="微软雅黑" pitchFamily="34" charset="-122"/>
              </a:rPr>
              <a:t>常奉命巡视各地，足迹遍及大江南北和长城内外。</a:t>
            </a:r>
            <a:r>
              <a:rPr lang="en-US" altLang="zh-CN" sz="1600" b="1" dirty="0">
                <a:latin typeface="微软雅黑" pitchFamily="34" charset="-122"/>
                <a:ea typeface="微软雅黑" pitchFamily="34" charset="-122"/>
              </a:rPr>
              <a:t>1291</a:t>
            </a:r>
            <a:r>
              <a:rPr lang="zh-CN" altLang="en-US" sz="1600" b="1" dirty="0">
                <a:latin typeface="微软雅黑" pitchFamily="34" charset="-122"/>
                <a:ea typeface="微软雅黑" pitchFamily="34" charset="-122"/>
              </a:rPr>
              <a:t>年，马可</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波罗奉命护送元朝公主阔阔真远嫁波斯</a:t>
            </a:r>
            <a:r>
              <a:rPr lang="zh-CN" altLang="en-US" sz="1600" b="1" dirty="0" smtClean="0">
                <a:latin typeface="微软雅黑" pitchFamily="34" charset="-122"/>
                <a:ea typeface="微软雅黑" pitchFamily="34" charset="-122"/>
              </a:rPr>
              <a:t>，然</a:t>
            </a:r>
            <a:r>
              <a:rPr lang="zh-CN" altLang="en-US" sz="1600" b="1" dirty="0">
                <a:latin typeface="微软雅黑" pitchFamily="34" charset="-122"/>
                <a:ea typeface="微软雅黑" pitchFamily="34" charset="-122"/>
              </a:rPr>
              <a:t>后由陆路取道经君士坦丁堡返回故乡威尼斯。后参加了威尼斯对热亚那的海战，在战争中被俘。在监狱</a:t>
            </a:r>
            <a:r>
              <a:rPr lang="zh-CN" altLang="en-US" sz="1600" b="1" dirty="0" smtClean="0">
                <a:latin typeface="微软雅黑" pitchFamily="34" charset="-122"/>
                <a:ea typeface="微软雅黑" pitchFamily="34" charset="-122"/>
              </a:rPr>
              <a:t>里塔把</a:t>
            </a:r>
            <a:r>
              <a:rPr lang="zh-CN" altLang="en-US" sz="1600" b="1" dirty="0">
                <a:latin typeface="微软雅黑" pitchFamily="34" charset="-122"/>
                <a:ea typeface="微软雅黑" pitchFamily="34" charset="-122"/>
              </a:rPr>
              <a:t>自</a:t>
            </a:r>
            <a:r>
              <a:rPr lang="zh-CN" altLang="en-US" sz="1600" b="1" dirty="0" smtClean="0">
                <a:latin typeface="微软雅黑" pitchFamily="34" charset="-122"/>
                <a:ea typeface="微软雅黑" pitchFamily="34" charset="-122"/>
              </a:rPr>
              <a:t>己在东方的见</a:t>
            </a:r>
            <a:r>
              <a:rPr lang="zh-CN" altLang="en-US" sz="1600" b="1" dirty="0">
                <a:latin typeface="微软雅黑" pitchFamily="34" charset="-122"/>
                <a:ea typeface="微软雅黑" pitchFamily="34" charset="-122"/>
              </a:rPr>
              <a:t>闻口述给难友听，难友将马可</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波罗的口述整理成书</a:t>
            </a:r>
            <a:r>
              <a:rPr lang="zh-CN" altLang="en-US" sz="1600" b="1" dirty="0" smtClean="0">
                <a:latin typeface="微软雅黑" pitchFamily="34" charset="-122"/>
                <a:ea typeface="微软雅黑" pitchFamily="34" charset="-122"/>
              </a:rPr>
              <a:t>，形成了驰</a:t>
            </a:r>
            <a:r>
              <a:rPr lang="zh-CN" altLang="en-US" sz="1600" b="1" dirty="0">
                <a:latin typeface="微软雅黑" pitchFamily="34" charset="-122"/>
                <a:ea typeface="微软雅黑" pitchFamily="34" charset="-122"/>
              </a:rPr>
              <a:t>名世界的</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马可</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波罗游记</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 </a:t>
            </a:r>
          </a:p>
        </p:txBody>
      </p:sp>
    </p:spTree>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txBox="1">
            <a:spLocks noChangeArrowheads="1"/>
          </p:cNvSpPr>
          <p:nvPr/>
        </p:nvSpPr>
        <p:spPr bwMode="auto">
          <a:xfrm>
            <a:off x="560388" y="193675"/>
            <a:ext cx="422751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宋代的中西文化交流</a:t>
            </a:r>
            <a:endParaRPr lang="en-US" altLang="zh-CN" sz="2400" dirty="0">
              <a:latin typeface="微软雅黑" pitchFamily="34" charset="-122"/>
              <a:ea typeface="微软雅黑" pitchFamily="34" charset="-122"/>
            </a:endParaRPr>
          </a:p>
        </p:txBody>
      </p:sp>
      <p:sp>
        <p:nvSpPr>
          <p:cNvPr id="3072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5600">
              <a:latin typeface="微软雅黑"/>
            </a:endParaRPr>
          </a:p>
          <a:p>
            <a:pPr>
              <a:spcBef>
                <a:spcPct val="20000"/>
              </a:spcBef>
            </a:pPr>
            <a:endParaRPr lang="zh-CN" altLang="en-US">
              <a:solidFill>
                <a:srgbClr val="898989"/>
              </a:solidFill>
              <a:latin typeface="微软雅黑"/>
            </a:endParaRPr>
          </a:p>
        </p:txBody>
      </p:sp>
      <p:sp>
        <p:nvSpPr>
          <p:cNvPr id="15" name="内容占位符 2"/>
          <p:cNvSpPr txBox="1">
            <a:spLocks/>
          </p:cNvSpPr>
          <p:nvPr/>
        </p:nvSpPr>
        <p:spPr>
          <a:xfrm>
            <a:off x="2643188" y="1928813"/>
            <a:ext cx="5715000" cy="2357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6400">
              <a:latin typeface="微软雅黑"/>
            </a:endParaRPr>
          </a:p>
          <a:p>
            <a:pPr>
              <a:lnSpc>
                <a:spcPts val="2800"/>
              </a:lnSpc>
              <a:spcBef>
                <a:spcPct val="20000"/>
              </a:spcBef>
            </a:pPr>
            <a:endParaRPr lang="zh-CN" altLang="en-US" sz="1600">
              <a:latin typeface="微软雅黑"/>
            </a:endParaRPr>
          </a:p>
          <a:p>
            <a:pPr>
              <a:spcBef>
                <a:spcPct val="20000"/>
              </a:spcBef>
            </a:pPr>
            <a:endParaRPr lang="en-US" altLang="zh-CN">
              <a:latin typeface="微软雅黑"/>
            </a:endParaRPr>
          </a:p>
          <a:p>
            <a:pPr>
              <a:spcBef>
                <a:spcPct val="20000"/>
              </a:spcBef>
            </a:pPr>
            <a:endParaRPr lang="zh-CN" altLang="en-US">
              <a:solidFill>
                <a:srgbClr val="898989"/>
              </a:solidFill>
              <a:latin typeface="微软雅黑"/>
            </a:endParaRPr>
          </a:p>
        </p:txBody>
      </p:sp>
      <p:sp>
        <p:nvSpPr>
          <p:cNvPr id="30726" name="内容占位符 2"/>
          <p:cNvSpPr txBox="1">
            <a:spLocks/>
          </p:cNvSpPr>
          <p:nvPr/>
        </p:nvSpPr>
        <p:spPr bwMode="auto">
          <a:xfrm>
            <a:off x="2857500" y="700088"/>
            <a:ext cx="6000750" cy="33718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a:p>
            <a:pPr>
              <a:lnSpc>
                <a:spcPct val="150000"/>
              </a:lnSpc>
              <a:spcBef>
                <a:spcPct val="20000"/>
              </a:spcBef>
            </a:pPr>
            <a:endParaRPr lang="en-US" altLang="zh-CN" sz="1600">
              <a:latin typeface="微软雅黑"/>
            </a:endParaRPr>
          </a:p>
        </p:txBody>
      </p:sp>
      <p:sp>
        <p:nvSpPr>
          <p:cNvPr id="30727"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rPr>
              <a:t> </a:t>
            </a:r>
            <a:endParaRPr lang="zh-CN" altLang="en-US" sz="1400">
              <a:latin typeface="微软雅黑"/>
            </a:endParaRPr>
          </a:p>
        </p:txBody>
      </p:sp>
      <p:sp>
        <p:nvSpPr>
          <p:cNvPr id="30728"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rPr>
              <a:t> </a:t>
            </a:r>
            <a:endParaRPr lang="zh-CN" altLang="en-US" sz="1400" b="1">
              <a:latin typeface="微软雅黑"/>
            </a:endParaRPr>
          </a:p>
          <a:p>
            <a:endParaRPr lang="zh-CN" altLang="en-US" sz="1400">
              <a:latin typeface="微软雅黑"/>
            </a:endParaRPr>
          </a:p>
          <a:p>
            <a:endParaRPr lang="zh-CN" altLang="en-US" sz="1400" b="1">
              <a:latin typeface="微软雅黑"/>
            </a:endParaRPr>
          </a:p>
        </p:txBody>
      </p:sp>
      <p:sp>
        <p:nvSpPr>
          <p:cNvPr id="32" name="矩形 31"/>
          <p:cNvSpPr/>
          <p:nvPr/>
        </p:nvSpPr>
        <p:spPr>
          <a:xfrm>
            <a:off x="3348038" y="1708150"/>
            <a:ext cx="1223962"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lang="zh-CN" altLang="en-US" sz="1600" b="1">
              <a:solidFill>
                <a:srgbClr val="FFFFFF"/>
              </a:solidFill>
              <a:latin typeface="微软雅黑"/>
            </a:endParaRPr>
          </a:p>
          <a:p>
            <a:pPr algn="ctr">
              <a:lnSpc>
                <a:spcPct val="120000"/>
              </a:lnSpc>
            </a:pPr>
            <a:endParaRPr lang="zh-CN" altLang="en-US" sz="1600" b="1">
              <a:solidFill>
                <a:srgbClr val="FFFFFF"/>
              </a:solidFill>
              <a:latin typeface="微软雅黑"/>
            </a:endParaRPr>
          </a:p>
          <a:p>
            <a:pPr algn="ctr"/>
            <a:endParaRPr lang="zh-CN" altLang="en-US" sz="1600" b="1">
              <a:solidFill>
                <a:schemeClr val="bg1"/>
              </a:solidFill>
              <a:latin typeface="微软雅黑"/>
            </a:endParaRPr>
          </a:p>
        </p:txBody>
      </p:sp>
      <p:sp>
        <p:nvSpPr>
          <p:cNvPr id="30731" name="Oval 27"/>
          <p:cNvSpPr>
            <a:spLocks noChangeArrowheads="1"/>
          </p:cNvSpPr>
          <p:nvPr/>
        </p:nvSpPr>
        <p:spPr bwMode="gray">
          <a:xfrm>
            <a:off x="827088" y="2284413"/>
            <a:ext cx="1800225" cy="17272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ndParaRPr>
          </a:p>
          <a:p>
            <a:pPr algn="ctr">
              <a:lnSpc>
                <a:spcPct val="150000"/>
              </a:lnSpc>
            </a:pPr>
            <a:endParaRPr lang="zh-CN" altLang="en-US" sz="1600" b="1">
              <a:solidFill>
                <a:srgbClr val="04AEDA"/>
              </a:solidFill>
              <a:latin typeface="微软雅黑"/>
            </a:endParaRPr>
          </a:p>
        </p:txBody>
      </p:sp>
      <p:pic>
        <p:nvPicPr>
          <p:cNvPr id="30732"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323528" y="2139702"/>
            <a:ext cx="2267744" cy="2259176"/>
          </a:xfrm>
          <a:prstGeom prst="rect">
            <a:avLst/>
          </a:prstGeom>
          <a:noFill/>
          <a:ln w="9525">
            <a:noFill/>
            <a:miter lim="800000"/>
            <a:headEnd/>
            <a:tailEnd/>
          </a:ln>
        </p:spPr>
      </p:pic>
      <p:sp>
        <p:nvSpPr>
          <p:cNvPr id="30733" name="Rectangle 25"/>
          <p:cNvSpPr>
            <a:spLocks noChangeArrowheads="1"/>
          </p:cNvSpPr>
          <p:nvPr/>
        </p:nvSpPr>
        <p:spPr bwMode="auto">
          <a:xfrm>
            <a:off x="1043608" y="3651870"/>
            <a:ext cx="864096" cy="369332"/>
          </a:xfrm>
          <a:prstGeom prst="rect">
            <a:avLst/>
          </a:prstGeom>
          <a:noFill/>
          <a:ln w="9525">
            <a:noFill/>
            <a:miter lim="800000"/>
            <a:headEnd/>
            <a:tailEnd/>
          </a:ln>
        </p:spPr>
        <p:txBody>
          <a:bodyPr wrap="square">
            <a:spAutoFit/>
          </a:bodyPr>
          <a:lstStyle/>
          <a:p>
            <a:r>
              <a:rPr lang="zh-CN" altLang="en-US" b="1" dirty="0" smtClean="0">
                <a:solidFill>
                  <a:srgbClr val="04AEDA"/>
                </a:solidFill>
                <a:latin typeface="微软雅黑" pitchFamily="34" charset="-122"/>
                <a:ea typeface="微软雅黑" pitchFamily="34" charset="-122"/>
              </a:rPr>
              <a:t> 背 景</a:t>
            </a:r>
            <a:endParaRPr lang="zh-CN" altLang="en-US" b="1" dirty="0">
              <a:solidFill>
                <a:srgbClr val="04AEDA"/>
              </a:solidFill>
              <a:latin typeface="微软雅黑" pitchFamily="34" charset="-122"/>
              <a:ea typeface="微软雅黑" pitchFamily="34" charset="-122"/>
            </a:endParaRPr>
          </a:p>
        </p:txBody>
      </p:sp>
      <p:sp>
        <p:nvSpPr>
          <p:cNvPr id="5" name="矩形 31"/>
          <p:cNvSpPr/>
          <p:nvPr/>
        </p:nvSpPr>
        <p:spPr>
          <a:xfrm>
            <a:off x="5219700" y="7000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辽</a:t>
            </a:r>
          </a:p>
        </p:txBody>
      </p:sp>
      <p:sp>
        <p:nvSpPr>
          <p:cNvPr id="6" name="矩形 31"/>
          <p:cNvSpPr/>
          <p:nvPr/>
        </p:nvSpPr>
        <p:spPr>
          <a:xfrm>
            <a:off x="3419475" y="3508375"/>
            <a:ext cx="1223963"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南宋</a:t>
            </a:r>
          </a:p>
        </p:txBody>
      </p:sp>
      <p:sp>
        <p:nvSpPr>
          <p:cNvPr id="7" name="矩形 31"/>
          <p:cNvSpPr/>
          <p:nvPr/>
        </p:nvSpPr>
        <p:spPr>
          <a:xfrm>
            <a:off x="5219700" y="3508375"/>
            <a:ext cx="1223963"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金朝</a:t>
            </a:r>
          </a:p>
        </p:txBody>
      </p:sp>
      <p:sp>
        <p:nvSpPr>
          <p:cNvPr id="30737" name="Rectangle 30"/>
          <p:cNvSpPr>
            <a:spLocks noChangeArrowheads="1"/>
          </p:cNvSpPr>
          <p:nvPr/>
        </p:nvSpPr>
        <p:spPr bwMode="auto">
          <a:xfrm>
            <a:off x="3492500" y="1851025"/>
            <a:ext cx="895350" cy="369332"/>
          </a:xfrm>
          <a:prstGeom prst="rect">
            <a:avLst/>
          </a:prstGeom>
          <a:noFill/>
          <a:ln w="9525">
            <a:noFill/>
            <a:miter lim="800000"/>
            <a:headEnd/>
            <a:tailEnd/>
          </a:ln>
        </p:spPr>
        <p:txBody>
          <a:bodyPr>
            <a:spAutoFit/>
          </a:bodyPr>
          <a:lstStyle/>
          <a:p>
            <a:pPr algn="ctr"/>
            <a:r>
              <a:rPr lang="zh-CN" altLang="en-US" b="1" dirty="0">
                <a:solidFill>
                  <a:schemeClr val="bg1"/>
                </a:solidFill>
                <a:latin typeface="微软雅黑" pitchFamily="34" charset="-122"/>
                <a:ea typeface="微软雅黑" pitchFamily="34" charset="-122"/>
              </a:rPr>
              <a:t>北宋</a:t>
            </a:r>
          </a:p>
        </p:txBody>
      </p:sp>
      <p:sp>
        <p:nvSpPr>
          <p:cNvPr id="2" name="矩形 31"/>
          <p:cNvSpPr/>
          <p:nvPr/>
        </p:nvSpPr>
        <p:spPr>
          <a:xfrm>
            <a:off x="5219700" y="13477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bg1"/>
              </a:solidFill>
              <a:latin typeface="Arial" charset="0"/>
            </a:endParaRPr>
          </a:p>
          <a:p>
            <a:pPr algn="ctr">
              <a:defRPr/>
            </a:pPr>
            <a:r>
              <a:rPr lang="zh-CN" altLang="en-US" sz="1600" b="1" dirty="0">
                <a:solidFill>
                  <a:schemeClr val="bg1"/>
                </a:solidFill>
                <a:latin typeface="微软雅黑" pitchFamily="34" charset="-122"/>
                <a:ea typeface="微软雅黑" pitchFamily="34" charset="-122"/>
              </a:rPr>
              <a:t>西夏</a:t>
            </a:r>
          </a:p>
          <a:p>
            <a:pPr algn="ctr">
              <a:defRPr/>
            </a:pPr>
            <a:endParaRPr lang="zh-CN" altLang="en-US" sz="1400" b="1" dirty="0">
              <a:solidFill>
                <a:schemeClr val="bg1"/>
              </a:solidFill>
              <a:latin typeface="Arial" charset="0"/>
            </a:endParaRPr>
          </a:p>
        </p:txBody>
      </p:sp>
      <p:sp>
        <p:nvSpPr>
          <p:cNvPr id="3" name="矩形 31"/>
          <p:cNvSpPr/>
          <p:nvPr/>
        </p:nvSpPr>
        <p:spPr>
          <a:xfrm>
            <a:off x="5219700" y="19954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高昌、龟兹、于阗</a:t>
            </a:r>
          </a:p>
        </p:txBody>
      </p:sp>
      <p:sp>
        <p:nvSpPr>
          <p:cNvPr id="4" name="矩形 31"/>
          <p:cNvSpPr/>
          <p:nvPr/>
        </p:nvSpPr>
        <p:spPr>
          <a:xfrm>
            <a:off x="5219700" y="26431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哈拉汗国</a:t>
            </a:r>
          </a:p>
        </p:txBody>
      </p:sp>
      <p:sp>
        <p:nvSpPr>
          <p:cNvPr id="30741" name="矩形 28"/>
          <p:cNvSpPr>
            <a:spLocks noChangeArrowheads="1"/>
          </p:cNvSpPr>
          <p:nvPr/>
        </p:nvSpPr>
        <p:spPr bwMode="auto">
          <a:xfrm>
            <a:off x="6443663" y="700088"/>
            <a:ext cx="1584325"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400" b="1" dirty="0">
                <a:latin typeface="微软雅黑" pitchFamily="34" charset="-122"/>
                <a:ea typeface="微软雅黑" pitchFamily="34" charset="-122"/>
              </a:rPr>
              <a:t>北方契丹族</a:t>
            </a:r>
          </a:p>
        </p:txBody>
      </p:sp>
      <p:sp>
        <p:nvSpPr>
          <p:cNvPr id="30742" name="矩形 28"/>
          <p:cNvSpPr>
            <a:spLocks noChangeArrowheads="1"/>
          </p:cNvSpPr>
          <p:nvPr/>
        </p:nvSpPr>
        <p:spPr bwMode="auto">
          <a:xfrm>
            <a:off x="6443663" y="1347788"/>
            <a:ext cx="1584325"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400" b="1" dirty="0">
                <a:latin typeface="微软雅黑" pitchFamily="34" charset="-122"/>
                <a:ea typeface="微软雅黑" pitchFamily="34" charset="-122"/>
              </a:rPr>
              <a:t>党项族</a:t>
            </a:r>
          </a:p>
        </p:txBody>
      </p:sp>
      <p:sp>
        <p:nvSpPr>
          <p:cNvPr id="30743" name="矩形 28"/>
          <p:cNvSpPr>
            <a:spLocks noChangeArrowheads="1"/>
          </p:cNvSpPr>
          <p:nvPr/>
        </p:nvSpPr>
        <p:spPr bwMode="auto">
          <a:xfrm>
            <a:off x="6443663" y="1995488"/>
            <a:ext cx="1584325"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400" b="1" dirty="0">
                <a:latin typeface="微软雅黑" pitchFamily="34" charset="-122"/>
                <a:ea typeface="微软雅黑" pitchFamily="34" charset="-122"/>
              </a:rPr>
              <a:t>西域回鹘</a:t>
            </a:r>
            <a:r>
              <a:rPr lang="zh-CN" altLang="en-US" sz="1400" b="1" dirty="0" smtClean="0">
                <a:latin typeface="微软雅黑" pitchFamily="34" charset="-122"/>
                <a:ea typeface="微软雅黑" pitchFamily="34" charset="-122"/>
              </a:rPr>
              <a:t>人建</a:t>
            </a:r>
            <a:r>
              <a:rPr lang="zh-CN" altLang="en-US" sz="1400" b="1" dirty="0">
                <a:latin typeface="微软雅黑" pitchFamily="34" charset="-122"/>
                <a:ea typeface="微软雅黑" pitchFamily="34" charset="-122"/>
              </a:rPr>
              <a:t>立的三个政权</a:t>
            </a:r>
          </a:p>
        </p:txBody>
      </p:sp>
      <p:sp>
        <p:nvSpPr>
          <p:cNvPr id="30744" name="矩形 28"/>
          <p:cNvSpPr>
            <a:spLocks noChangeArrowheads="1"/>
          </p:cNvSpPr>
          <p:nvPr/>
        </p:nvSpPr>
        <p:spPr bwMode="auto">
          <a:xfrm>
            <a:off x="6443663" y="2643188"/>
            <a:ext cx="1584325"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400" b="1" dirty="0">
                <a:latin typeface="微软雅黑" pitchFamily="34" charset="-122"/>
                <a:ea typeface="微软雅黑" pitchFamily="34" charset="-122"/>
              </a:rPr>
              <a:t>葱岭附近操突厥语的游牧民族</a:t>
            </a:r>
          </a:p>
        </p:txBody>
      </p:sp>
      <p:sp>
        <p:nvSpPr>
          <p:cNvPr id="30745" name="矩形 28"/>
          <p:cNvSpPr>
            <a:spLocks noChangeArrowheads="1"/>
          </p:cNvSpPr>
          <p:nvPr/>
        </p:nvSpPr>
        <p:spPr bwMode="auto">
          <a:xfrm>
            <a:off x="6443663" y="3508375"/>
            <a:ext cx="1584325" cy="576263"/>
          </a:xfrm>
          <a:prstGeom prst="rect">
            <a:avLst/>
          </a:prstGeom>
          <a:solidFill>
            <a:schemeClr val="bg1"/>
          </a:solidFill>
          <a:ln w="28575" algn="ctr">
            <a:solidFill>
              <a:srgbClr val="04AEDA"/>
            </a:solidFill>
            <a:prstDash val="sysDot"/>
            <a:miter lim="800000"/>
            <a:headEnd/>
            <a:tailEnd/>
          </a:ln>
        </p:spPr>
        <p:txBody>
          <a:bodyPr anchor="ctr"/>
          <a:lstStyle/>
          <a:p>
            <a:r>
              <a:rPr lang="zh-CN" altLang="en-US" sz="1400" b="1" dirty="0">
                <a:latin typeface="微软雅黑" pitchFamily="34" charset="-122"/>
                <a:ea typeface="微软雅黑" pitchFamily="34" charset="-122"/>
              </a:rPr>
              <a:t>北方女真族</a:t>
            </a:r>
          </a:p>
        </p:txBody>
      </p:sp>
      <p:sp>
        <p:nvSpPr>
          <p:cNvPr id="30746" name="Line 33"/>
          <p:cNvSpPr>
            <a:spLocks noChangeShapeType="1"/>
          </p:cNvSpPr>
          <p:nvPr/>
        </p:nvSpPr>
        <p:spPr bwMode="auto">
          <a:xfrm>
            <a:off x="4932363" y="771525"/>
            <a:ext cx="0" cy="2305050"/>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30747" name="Line 35"/>
          <p:cNvSpPr>
            <a:spLocks noChangeShapeType="1"/>
          </p:cNvSpPr>
          <p:nvPr/>
        </p:nvSpPr>
        <p:spPr bwMode="auto">
          <a:xfrm>
            <a:off x="4932363" y="3508375"/>
            <a:ext cx="0" cy="576263"/>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30748" name="Line 36"/>
          <p:cNvSpPr>
            <a:spLocks noChangeShapeType="1"/>
          </p:cNvSpPr>
          <p:nvPr/>
        </p:nvSpPr>
        <p:spPr bwMode="auto">
          <a:xfrm>
            <a:off x="4572000" y="1995488"/>
            <a:ext cx="360363" cy="0"/>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30749" name="Line 37"/>
          <p:cNvSpPr>
            <a:spLocks noChangeShapeType="1"/>
          </p:cNvSpPr>
          <p:nvPr/>
        </p:nvSpPr>
        <p:spPr bwMode="auto">
          <a:xfrm>
            <a:off x="4643438" y="3795713"/>
            <a:ext cx="288925" cy="0"/>
          </a:xfrm>
          <a:prstGeom prst="line">
            <a:avLst/>
          </a:prstGeom>
          <a:noFill/>
          <a:ln w="28575">
            <a:solidFill>
              <a:srgbClr val="04AEDA"/>
            </a:solidFill>
            <a:round/>
            <a:headEnd/>
            <a:tailEnd/>
          </a:ln>
          <a:effectLst>
            <a:prstShdw prst="shdw17" dist="17961" dir="2700000">
              <a:srgbClr val="026883"/>
            </a:prstShdw>
          </a:effectLst>
        </p:spPr>
        <p:txBody>
          <a:bodyPr/>
          <a:lstStyle/>
          <a:p>
            <a:endParaRPr lang="zh-CN" altLang="en-US"/>
          </a:p>
        </p:txBody>
      </p:sp>
      <p:sp>
        <p:nvSpPr>
          <p:cNvPr id="31" name="矩形 30"/>
          <p:cNvSpPr/>
          <p:nvPr/>
        </p:nvSpPr>
        <p:spPr>
          <a:xfrm>
            <a:off x="1043608" y="2427734"/>
            <a:ext cx="784189" cy="369332"/>
          </a:xfrm>
          <a:prstGeom prst="rect">
            <a:avLst/>
          </a:prstGeom>
        </p:spPr>
        <p:txBody>
          <a:bodyPr wrap="none">
            <a:spAutoFit/>
          </a:bodyPr>
          <a:lstStyle/>
          <a:p>
            <a:r>
              <a:rPr lang="zh-CN" altLang="en-US" b="1" dirty="0" smtClean="0">
                <a:solidFill>
                  <a:srgbClr val="04AEDA"/>
                </a:solidFill>
                <a:latin typeface="微软雅黑" pitchFamily="34" charset="-122"/>
                <a:ea typeface="微软雅黑" pitchFamily="34" charset="-122"/>
              </a:rPr>
              <a:t> 时 代</a:t>
            </a:r>
            <a:endParaRPr lang="zh-CN" altLang="en-US" b="1" dirty="0">
              <a:solidFill>
                <a:srgbClr val="04AEDA"/>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144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1444" name="矩形 36"/>
          <p:cNvSpPr>
            <a:spLocks noChangeArrowheads="1"/>
          </p:cNvSpPr>
          <p:nvPr/>
        </p:nvSpPr>
        <p:spPr bwMode="auto">
          <a:xfrm>
            <a:off x="395288" y="627063"/>
            <a:ext cx="2500312" cy="641350"/>
          </a:xfrm>
          <a:prstGeom prst="rect">
            <a:avLst/>
          </a:prstGeom>
          <a:noFill/>
          <a:ln w="9525">
            <a:noFill/>
            <a:miter lim="800000"/>
            <a:headEnd/>
            <a:tailEnd/>
          </a:ln>
        </p:spPr>
        <p:txBody>
          <a:bodyPr>
            <a:spAutoFit/>
          </a:bodyPr>
          <a:lstStyle/>
          <a:p>
            <a:r>
              <a:rPr lang="zh-CN" altLang="en-US" b="1" dirty="0">
                <a:latin typeface="微软雅黑" pitchFamily="34" charset="-122"/>
                <a:ea typeface="微软雅黑" pitchFamily="34" charset="-122"/>
              </a:rPr>
              <a:t>三、元代的中西往来</a:t>
            </a:r>
          </a:p>
          <a:p>
            <a:endParaRPr lang="zh-CN" altLang="en-US" b="1" dirty="0">
              <a:latin typeface="微软雅黑"/>
            </a:endParaRPr>
          </a:p>
        </p:txBody>
      </p:sp>
      <p:sp>
        <p:nvSpPr>
          <p:cNvPr id="61447" name="矩形 38"/>
          <p:cNvSpPr>
            <a:spLocks noChangeArrowheads="1"/>
          </p:cNvSpPr>
          <p:nvPr/>
        </p:nvSpPr>
        <p:spPr bwMode="auto">
          <a:xfrm>
            <a:off x="3131840" y="267494"/>
            <a:ext cx="5689600" cy="4011355"/>
          </a:xfrm>
          <a:prstGeom prst="rect">
            <a:avLst/>
          </a:prstGeom>
          <a:noFill/>
          <a:ln w="9525">
            <a:noFill/>
            <a:miter lim="800000"/>
            <a:headEnd/>
            <a:tailEnd/>
          </a:ln>
        </p:spPr>
        <p:txBody>
          <a:bodyPr>
            <a:spAutoFit/>
          </a:bodyPr>
          <a:lstStyle/>
          <a:p>
            <a:endParaRPr lang="zh-CN" altLang="en-US" sz="2000" dirty="0"/>
          </a:p>
          <a:p>
            <a:endParaRPr lang="zh-CN" altLang="en-US" b="1" dirty="0"/>
          </a:p>
          <a:p>
            <a:pPr>
              <a:lnSpc>
                <a:spcPts val="2600"/>
              </a:lnSpc>
            </a:pPr>
            <a:r>
              <a:rPr lang="zh-CN" altLang="en-US" sz="1600" b="1" dirty="0" smtClean="0">
                <a:latin typeface="微软雅黑" pitchFamily="34" charset="-122"/>
                <a:ea typeface="微软雅黑" pitchFamily="34" charset="-122"/>
                <a:sym typeface="Wingdings"/>
              </a:rPr>
              <a:t> </a:t>
            </a:r>
            <a:r>
              <a:rPr lang="zh-CN" altLang="en-US" sz="1600" b="1" dirty="0" smtClean="0">
                <a:solidFill>
                  <a:srgbClr val="00AAE6"/>
                </a:solidFill>
                <a:latin typeface="微软雅黑" pitchFamily="34" charset="-122"/>
                <a:ea typeface="微软雅黑" pitchFamily="34" charset="-122"/>
                <a:sym typeface="Wingdings"/>
              </a:rPr>
              <a:t></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马可</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波罗游记</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介</a:t>
            </a:r>
            <a:r>
              <a:rPr lang="zh-CN" altLang="en-US" sz="1600" b="1" dirty="0">
                <a:latin typeface="微软雅黑" pitchFamily="34" charset="-122"/>
                <a:ea typeface="微软雅黑" pitchFamily="34" charset="-122"/>
              </a:rPr>
              <a:t>绍了元代中国的首都北京的卢沟桥和涿州、太原、西安、成都、云南等地，对风景如画、繁花似锦的江南尤为赞赏，书中称杭州大小桥梁有</a:t>
            </a:r>
            <a:r>
              <a:rPr lang="en-US" altLang="zh-CN" sz="1600" b="1" dirty="0">
                <a:latin typeface="微软雅黑" pitchFamily="34" charset="-122"/>
                <a:ea typeface="微软雅黑" pitchFamily="34" charset="-122"/>
              </a:rPr>
              <a:t>12000</a:t>
            </a:r>
            <a:r>
              <a:rPr lang="zh-CN" altLang="en-US" sz="1600" b="1" dirty="0">
                <a:latin typeface="微软雅黑" pitchFamily="34" charset="-122"/>
                <a:ea typeface="微软雅黑" pitchFamily="34" charset="-122"/>
              </a:rPr>
              <a:t>座，全城人口共有</a:t>
            </a:r>
            <a:r>
              <a:rPr lang="en-US" altLang="zh-CN" sz="1600" b="1" dirty="0">
                <a:latin typeface="微软雅黑" pitchFamily="34" charset="-122"/>
                <a:ea typeface="微软雅黑" pitchFamily="34" charset="-122"/>
              </a:rPr>
              <a:t>160</a:t>
            </a:r>
            <a:r>
              <a:rPr lang="zh-CN" altLang="en-US" sz="1600" b="1" dirty="0">
                <a:latin typeface="微软雅黑" pitchFamily="34" charset="-122"/>
                <a:ea typeface="微软雅黑" pitchFamily="34" charset="-122"/>
              </a:rPr>
              <a:t>万户。此外，该书还介绍了中国东边有个国家</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日本，说日本出黄金，后来使哥伦布产生了很大兴趣，认为日本离西班牙不远，后来去发现新大陆。</a:t>
            </a:r>
          </a:p>
          <a:p>
            <a:pPr>
              <a:lnSpc>
                <a:spcPts val="2600"/>
              </a:lnSpc>
            </a:pPr>
            <a:r>
              <a:rPr lang="en-US" altLang="zh-CN" sz="1600" b="1" dirty="0">
                <a:latin typeface="微软雅黑" pitchFamily="34" charset="-122"/>
                <a:ea typeface="微软雅黑" pitchFamily="34" charset="-122"/>
              </a:rPr>
              <a:t> </a:t>
            </a:r>
            <a:r>
              <a:rPr lang="zh-CN" altLang="en-US" sz="1600" b="1" dirty="0" smtClean="0">
                <a:solidFill>
                  <a:srgbClr val="00AAE6"/>
                </a:solidFill>
                <a:latin typeface="微软雅黑" pitchFamily="34" charset="-122"/>
                <a:ea typeface="微软雅黑" pitchFamily="34" charset="-122"/>
                <a:sym typeface="Wingdings"/>
              </a:rPr>
              <a:t> </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马可</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波罗游记</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不仅是中西文化交流史上的一颗璀璨的明珠，而且对世界历史也产生了深刻的影响、它所叙述的当时的中国富庶繁荣与文化昌盛的情况，在当时处于相对落后的欧洲引起了不小的轰动。  </a:t>
            </a:r>
            <a:endParaRPr lang="en-US" altLang="zh-CN" sz="1600" b="1" dirty="0">
              <a:latin typeface="微软雅黑" pitchFamily="34" charset="-122"/>
              <a:ea typeface="微软雅黑" pitchFamily="34" charset="-122"/>
            </a:endParaRPr>
          </a:p>
        </p:txBody>
      </p:sp>
      <p:pic>
        <p:nvPicPr>
          <p:cNvPr id="61448" name="Picture 4" descr="http://zx.cq.3158.cn/upimg/3/2011/1012/13183852178610.jpg"/>
          <p:cNvPicPr>
            <a:picLocks noChangeAspect="1" noChangeArrowheads="1"/>
          </p:cNvPicPr>
          <p:nvPr/>
        </p:nvPicPr>
        <p:blipFill>
          <a:blip r:embed="rId2" cstate="print"/>
          <a:srcRect/>
          <a:stretch>
            <a:fillRect/>
          </a:stretch>
        </p:blipFill>
        <p:spPr bwMode="auto">
          <a:xfrm>
            <a:off x="323528" y="1779662"/>
            <a:ext cx="2663825" cy="2562225"/>
          </a:xfrm>
          <a:prstGeom prst="rect">
            <a:avLst/>
          </a:prstGeom>
          <a:noFill/>
          <a:ln w="9525">
            <a:noFill/>
            <a:miter lim="800000"/>
            <a:headEnd/>
            <a:tailEnd/>
          </a:ln>
        </p:spPr>
      </p:pic>
      <p:sp>
        <p:nvSpPr>
          <p:cNvPr id="56331" name="Rectangle 11"/>
          <p:cNvSpPr>
            <a:spLocks noChangeArrowheads="1"/>
          </p:cNvSpPr>
          <p:nvPr/>
        </p:nvSpPr>
        <p:spPr bwMode="auto">
          <a:xfrm>
            <a:off x="250825" y="98425"/>
            <a:ext cx="60864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Tree>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4</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246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2468" name="TextBox 5"/>
          <p:cNvSpPr txBox="1">
            <a:spLocks noChangeArrowheads="1"/>
          </p:cNvSpPr>
          <p:nvPr/>
        </p:nvSpPr>
        <p:spPr bwMode="auto">
          <a:xfrm>
            <a:off x="107504" y="123478"/>
            <a:ext cx="8208714"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62469" name="矩形 39"/>
          <p:cNvSpPr>
            <a:spLocks noChangeArrowheads="1"/>
          </p:cNvSpPr>
          <p:nvPr/>
        </p:nvSpPr>
        <p:spPr bwMode="auto">
          <a:xfrm>
            <a:off x="6659563" y="1347788"/>
            <a:ext cx="1571625" cy="336550"/>
          </a:xfrm>
          <a:prstGeom prst="rect">
            <a:avLst/>
          </a:prstGeom>
          <a:noFill/>
          <a:ln w="9525">
            <a:noFill/>
            <a:miter lim="800000"/>
            <a:headEnd/>
            <a:tailEnd/>
          </a:ln>
        </p:spPr>
        <p:txBody>
          <a:bodyPr>
            <a:spAutoFit/>
          </a:bodyPr>
          <a:lstStyle/>
          <a:p>
            <a:endParaRPr lang="zh-CN" altLang="en-US" sz="1600" b="1">
              <a:latin typeface="微软雅黑"/>
            </a:endParaRPr>
          </a:p>
        </p:txBody>
      </p:sp>
      <p:cxnSp>
        <p:nvCxnSpPr>
          <p:cNvPr id="2" name="直接连接符 11"/>
          <p:cNvCxnSpPr/>
          <p:nvPr/>
        </p:nvCxnSpPr>
        <p:spPr>
          <a:xfrm>
            <a:off x="2627313" y="2066925"/>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2627313" y="2571750"/>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2627313" y="3076575"/>
            <a:ext cx="57610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flipV="1">
            <a:off x="2483768" y="3579813"/>
            <a:ext cx="5906170" cy="49"/>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grpSp>
        <p:nvGrpSpPr>
          <p:cNvPr id="62474" name="组合 6"/>
          <p:cNvGrpSpPr>
            <a:grpSpLocks/>
          </p:cNvGrpSpPr>
          <p:nvPr/>
        </p:nvGrpSpPr>
        <p:grpSpPr bwMode="auto">
          <a:xfrm>
            <a:off x="684213" y="1924050"/>
            <a:ext cx="1439862" cy="1439863"/>
            <a:chOff x="1089993" y="1991671"/>
            <a:chExt cx="1203326" cy="1198933"/>
          </a:xfrm>
        </p:grpSpPr>
        <p:sp>
          <p:nvSpPr>
            <p:cNvPr id="13" name="矩形 12"/>
            <p:cNvSpPr/>
            <p:nvPr/>
          </p:nvSpPr>
          <p:spPr bwMode="auto">
            <a:xfrm>
              <a:off x="1089993"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85"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3" y="2565809"/>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3" y="1413141"/>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12" name="矩形 11"/>
          <p:cNvSpPr/>
          <p:nvPr/>
        </p:nvSpPr>
        <p:spPr bwMode="auto">
          <a:xfrm>
            <a:off x="755650" y="1995488"/>
            <a:ext cx="1295400" cy="12969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伊斯兰教</a:t>
            </a:r>
          </a:p>
        </p:txBody>
      </p:sp>
      <p:sp>
        <p:nvSpPr>
          <p:cNvPr id="69651" name="Rectangle 19"/>
          <p:cNvSpPr>
            <a:spLocks noChangeArrowheads="1"/>
          </p:cNvSpPr>
          <p:nvPr/>
        </p:nvSpPr>
        <p:spPr bwMode="auto">
          <a:xfrm>
            <a:off x="323528" y="627534"/>
            <a:ext cx="271621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sp>
        <p:nvSpPr>
          <p:cNvPr id="69652" name="Rectangle 20"/>
          <p:cNvSpPr>
            <a:spLocks noChangeArrowheads="1"/>
          </p:cNvSpPr>
          <p:nvPr/>
        </p:nvSpPr>
        <p:spPr bwMode="auto">
          <a:xfrm>
            <a:off x="2483768" y="1563638"/>
            <a:ext cx="6193035" cy="201702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80000"/>
              </a:lnSpc>
              <a:defRPr/>
            </a:pPr>
            <a:r>
              <a:rPr lang="zh-CN" altLang="en-US"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sym typeface="Wingdings"/>
              </a:rPr>
              <a:t> </a:t>
            </a:r>
            <a:r>
              <a:rPr lang="zh-CN" altLang="en-US" b="1" dirty="0" smtClean="0">
                <a:latin typeface="微软雅黑" pitchFamily="34" charset="-122"/>
                <a:ea typeface="微软雅黑" pitchFamily="34" charset="-122"/>
              </a:rPr>
              <a:t>宋</a:t>
            </a:r>
            <a:r>
              <a:rPr lang="zh-CN" altLang="en-US" b="1" dirty="0">
                <a:latin typeface="微软雅黑" pitchFamily="34" charset="-122"/>
                <a:ea typeface="微软雅黑" pitchFamily="34" charset="-122"/>
              </a:rPr>
              <a:t>元时期，随着中国政治格局的改变和中西交通形势的变化</a:t>
            </a:r>
            <a:r>
              <a:rPr lang="zh-CN" altLang="en-US" b="1" dirty="0" smtClean="0">
                <a:latin typeface="微软雅黑" pitchFamily="34" charset="-122"/>
                <a:ea typeface="微软雅黑" pitchFamily="34" charset="-122"/>
              </a:rPr>
              <a:t>，以</a:t>
            </a:r>
            <a:r>
              <a:rPr lang="zh-CN" altLang="en-US" b="1" dirty="0">
                <a:latin typeface="微软雅黑" pitchFamily="34" charset="-122"/>
                <a:ea typeface="微软雅黑" pitchFamily="34" charset="-122"/>
              </a:rPr>
              <a:t>及中亚地区伊斯兰化程度的加深，伊斯兰教徒</a:t>
            </a:r>
            <a:r>
              <a:rPr lang="zh-CN" altLang="en-US" b="1" dirty="0" smtClean="0">
                <a:latin typeface="微软雅黑" pitchFamily="34" charset="-122"/>
                <a:ea typeface="微软雅黑" pitchFamily="34" charset="-122"/>
              </a:rPr>
              <a:t>比以</a:t>
            </a:r>
            <a:r>
              <a:rPr lang="zh-CN" altLang="en-US" b="1" dirty="0">
                <a:latin typeface="微软雅黑" pitchFamily="34" charset="-122"/>
                <a:ea typeface="微软雅黑" pitchFamily="34" charset="-122"/>
              </a:rPr>
              <a:t>前大</a:t>
            </a:r>
            <a:r>
              <a:rPr lang="zh-CN" altLang="en-US" b="1" dirty="0" smtClean="0">
                <a:latin typeface="微软雅黑" pitchFamily="34" charset="-122"/>
                <a:ea typeface="微软雅黑" pitchFamily="34" charset="-122"/>
              </a:rPr>
              <a:t>得多</a:t>
            </a:r>
            <a:r>
              <a:rPr lang="zh-CN" altLang="en-US" b="1" dirty="0">
                <a:latin typeface="微软雅黑" pitchFamily="34" charset="-122"/>
                <a:ea typeface="微软雅黑" pitchFamily="34" charset="-122"/>
              </a:rPr>
              <a:t>的规模前来中国，终于在中国形成一个不容忽</a:t>
            </a:r>
            <a:r>
              <a:rPr lang="zh-CN" altLang="en-US" b="1" dirty="0" smtClean="0">
                <a:latin typeface="微软雅黑" pitchFamily="34" charset="-122"/>
                <a:ea typeface="微软雅黑" pitchFamily="34" charset="-122"/>
              </a:rPr>
              <a:t>视的</a:t>
            </a:r>
            <a:r>
              <a:rPr lang="zh-CN" altLang="en-US" b="1" dirty="0">
                <a:latin typeface="微软雅黑" pitchFamily="34" charset="-122"/>
                <a:ea typeface="微软雅黑" pitchFamily="34" charset="-122"/>
              </a:rPr>
              <a:t>群体</a:t>
            </a:r>
            <a:r>
              <a:rPr lang="zh-CN" altLang="en-US" b="1" dirty="0" smtClean="0">
                <a:latin typeface="微软雅黑" pitchFamily="34" charset="-122"/>
                <a:ea typeface="微软雅黑" pitchFamily="34" charset="-122"/>
              </a:rPr>
              <a:t>，并</a:t>
            </a:r>
            <a:r>
              <a:rPr lang="zh-CN" altLang="en-US" b="1" dirty="0">
                <a:latin typeface="微软雅黑" pitchFamily="34" charset="-122"/>
                <a:ea typeface="微软雅黑" pitchFamily="34" charset="-122"/>
              </a:rPr>
              <a:t>导致中国境内一个新的民族</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回族”诞生。 </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349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3492" name="TextBox 5"/>
          <p:cNvSpPr txBox="1">
            <a:spLocks noChangeArrowheads="1"/>
          </p:cNvSpPr>
          <p:nvPr/>
        </p:nvSpPr>
        <p:spPr bwMode="auto">
          <a:xfrm>
            <a:off x="560388" y="193675"/>
            <a:ext cx="4440237" cy="742950"/>
          </a:xfrm>
          <a:prstGeom prst="rect">
            <a:avLst/>
          </a:prstGeom>
          <a:noFill/>
          <a:ln w="9525">
            <a:noFill/>
            <a:miter lim="800000"/>
            <a:headEnd/>
            <a:tailEnd/>
          </a:ln>
        </p:spPr>
        <p:txBody>
          <a:bodyPr>
            <a:spAutoFit/>
          </a:bodyPr>
          <a:lstStyle/>
          <a:p>
            <a:pPr>
              <a:lnSpc>
                <a:spcPts val="2563"/>
              </a:lnSpc>
            </a:pPr>
            <a:endParaRPr lang="en-US" altLang="zh-CN" sz="2000">
              <a:latin typeface="微软雅黑"/>
            </a:endParaRPr>
          </a:p>
          <a:p>
            <a:pPr>
              <a:lnSpc>
                <a:spcPts val="2563"/>
              </a:lnSpc>
            </a:pPr>
            <a:endParaRPr lang="en-US" altLang="zh-CN" sz="2000">
              <a:latin typeface="微软雅黑"/>
            </a:endParaRPr>
          </a:p>
        </p:txBody>
      </p:sp>
      <p:sp>
        <p:nvSpPr>
          <p:cNvPr id="63493"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63494" name="AutoShape 2"/>
          <p:cNvSpPr>
            <a:spLocks noChangeArrowheads="1"/>
          </p:cNvSpPr>
          <p:nvPr/>
        </p:nvSpPr>
        <p:spPr bwMode="ltGray">
          <a:xfrm>
            <a:off x="1619250" y="1131888"/>
            <a:ext cx="5572125" cy="1225550"/>
          </a:xfrm>
          <a:prstGeom prst="roundRect">
            <a:avLst>
              <a:gd name="adj" fmla="val 16449"/>
            </a:avLst>
          </a:prstGeom>
          <a:solidFill>
            <a:schemeClr val="bg1"/>
          </a:solidFill>
          <a:ln w="9525" algn="ctr">
            <a:solidFill>
              <a:srgbClr val="04AEDA"/>
            </a:solidFill>
            <a:round/>
            <a:headEnd/>
            <a:tailEnd/>
          </a:ln>
        </p:spPr>
        <p:txBody>
          <a:bodyPr wrap="none" anchor="ctr"/>
          <a:lstStyle/>
          <a:p>
            <a:pPr algn="ctr"/>
            <a:endParaRPr lang="zh-CN" altLang="en-US" u="sng"/>
          </a:p>
        </p:txBody>
      </p:sp>
      <p:sp>
        <p:nvSpPr>
          <p:cNvPr id="63495" name="AutoShape 6"/>
          <p:cNvSpPr>
            <a:spLocks noChangeArrowheads="1"/>
          </p:cNvSpPr>
          <p:nvPr/>
        </p:nvSpPr>
        <p:spPr bwMode="ltGray">
          <a:xfrm>
            <a:off x="684213" y="1347788"/>
            <a:ext cx="1439862" cy="863600"/>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r>
              <a:rPr lang="zh-CN" altLang="en-US" b="1" dirty="0">
                <a:solidFill>
                  <a:schemeClr val="bg1"/>
                </a:solidFill>
                <a:latin typeface="微软雅黑" pitchFamily="34" charset="-122"/>
                <a:ea typeface="微软雅黑" pitchFamily="34" charset="-122"/>
              </a:rPr>
              <a:t>创始人</a:t>
            </a:r>
          </a:p>
        </p:txBody>
      </p:sp>
      <p:sp>
        <p:nvSpPr>
          <p:cNvPr id="63496" name="AutoShape 2"/>
          <p:cNvSpPr>
            <a:spLocks noChangeArrowheads="1"/>
          </p:cNvSpPr>
          <p:nvPr/>
        </p:nvSpPr>
        <p:spPr bwMode="ltGray">
          <a:xfrm>
            <a:off x="1619250" y="2427288"/>
            <a:ext cx="5572125" cy="1184275"/>
          </a:xfrm>
          <a:prstGeom prst="roundRect">
            <a:avLst>
              <a:gd name="adj" fmla="val 16449"/>
            </a:avLst>
          </a:prstGeom>
          <a:solidFill>
            <a:schemeClr val="bg1"/>
          </a:solidFill>
          <a:ln w="9525" algn="ctr">
            <a:solidFill>
              <a:srgbClr val="04AEDA"/>
            </a:solidFill>
            <a:round/>
            <a:headEnd/>
            <a:tailEnd/>
          </a:ln>
        </p:spPr>
        <p:txBody>
          <a:bodyPr wrap="none" anchor="ctr"/>
          <a:lstStyle/>
          <a:p>
            <a:endParaRPr lang="zh-CN" altLang="en-US">
              <a:latin typeface="Calibri" pitchFamily="34" charset="0"/>
            </a:endParaRPr>
          </a:p>
        </p:txBody>
      </p:sp>
      <p:sp>
        <p:nvSpPr>
          <p:cNvPr id="63497" name="AutoShape 6"/>
          <p:cNvSpPr>
            <a:spLocks noChangeArrowheads="1"/>
          </p:cNvSpPr>
          <p:nvPr/>
        </p:nvSpPr>
        <p:spPr bwMode="ltGray">
          <a:xfrm>
            <a:off x="755650" y="2571750"/>
            <a:ext cx="1439863" cy="863600"/>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r>
              <a:rPr lang="zh-CN" altLang="en-US" b="1" dirty="0">
                <a:solidFill>
                  <a:schemeClr val="bg1"/>
                </a:solidFill>
                <a:latin typeface="微软雅黑" pitchFamily="34" charset="-122"/>
                <a:ea typeface="微软雅黑" pitchFamily="34" charset="-122"/>
              </a:rPr>
              <a:t>含义</a:t>
            </a:r>
          </a:p>
        </p:txBody>
      </p:sp>
      <p:sp>
        <p:nvSpPr>
          <p:cNvPr id="63498" name="Rectangle 5"/>
          <p:cNvSpPr>
            <a:spLocks noChangeArrowheads="1"/>
          </p:cNvSpPr>
          <p:nvPr/>
        </p:nvSpPr>
        <p:spPr bwMode="gray">
          <a:xfrm>
            <a:off x="2124075" y="1131888"/>
            <a:ext cx="5113338" cy="1165225"/>
          </a:xfrm>
          <a:prstGeom prst="rect">
            <a:avLst/>
          </a:prstGeom>
          <a:noFill/>
          <a:ln w="9525" algn="ctr">
            <a:noFill/>
            <a:miter lim="800000"/>
            <a:headEnd/>
            <a:tailEnd/>
          </a:ln>
        </p:spPr>
        <p:txBody>
          <a:bodyPr>
            <a:spAutoFit/>
          </a:bodyPr>
          <a:lstStyle/>
          <a:p>
            <a:pPr marL="171450" indent="-171450">
              <a:lnSpc>
                <a:spcPct val="110000"/>
              </a:lnSpc>
            </a:pPr>
            <a:r>
              <a:rPr lang="zh-CN" altLang="en-US" sz="1600" b="1" dirty="0">
                <a:latin typeface="微软雅黑" pitchFamily="34" charset="-122"/>
                <a:ea typeface="微软雅黑" pitchFamily="34" charset="-122"/>
              </a:rPr>
              <a:t>穆罕默德（约</a:t>
            </a:r>
            <a:r>
              <a:rPr lang="en-US" altLang="zh-CN" sz="1600" b="1" dirty="0">
                <a:latin typeface="微软雅黑" pitchFamily="34" charset="-122"/>
                <a:ea typeface="微软雅黑" pitchFamily="34" charset="-122"/>
              </a:rPr>
              <a:t>570—632</a:t>
            </a:r>
            <a:r>
              <a:rPr lang="zh-CN" altLang="en-US" sz="1600" b="1" dirty="0">
                <a:latin typeface="微软雅黑" pitchFamily="34" charset="-122"/>
                <a:ea typeface="微软雅黑" pitchFamily="34" charset="-122"/>
              </a:rPr>
              <a:t>）出生于阿拉伯半岛麦加城一</a:t>
            </a:r>
          </a:p>
          <a:p>
            <a:pPr marL="171450" indent="-171450">
              <a:lnSpc>
                <a:spcPct val="110000"/>
              </a:lnSpc>
            </a:pPr>
            <a:r>
              <a:rPr lang="zh-CN" altLang="en-US" sz="1600" b="1" dirty="0">
                <a:latin typeface="微软雅黑" pitchFamily="34" charset="-122"/>
                <a:ea typeface="微软雅黑" pitchFamily="34" charset="-122"/>
              </a:rPr>
              <a:t>个没落贵族家庭。据说在他</a:t>
            </a:r>
            <a:r>
              <a:rPr lang="en-US" altLang="zh-CN" sz="1600" b="1" dirty="0">
                <a:latin typeface="微软雅黑" pitchFamily="34" charset="-122"/>
                <a:ea typeface="微软雅黑" pitchFamily="34" charset="-122"/>
              </a:rPr>
              <a:t>40</a:t>
            </a:r>
            <a:r>
              <a:rPr lang="zh-CN" altLang="en-US" sz="1600" b="1" dirty="0">
                <a:latin typeface="微软雅黑" pitchFamily="34" charset="-122"/>
                <a:ea typeface="微软雅黑" pitchFamily="34" charset="-122"/>
              </a:rPr>
              <a:t>岁时的一天夜晚，在希</a:t>
            </a:r>
          </a:p>
          <a:p>
            <a:pPr marL="171450" indent="-171450">
              <a:lnSpc>
                <a:spcPct val="110000"/>
              </a:lnSpc>
            </a:pPr>
            <a:r>
              <a:rPr lang="zh-CN" altLang="en-US" sz="1600" b="1" dirty="0">
                <a:latin typeface="微软雅黑" pitchFamily="34" charset="-122"/>
                <a:ea typeface="微软雅黑" pitchFamily="34" charset="-122"/>
              </a:rPr>
              <a:t>拉山洞里正当精神恍惚之际，忽然接到“蒙召”的“启示”，从而创立了伊斯兰教。</a:t>
            </a:r>
            <a:r>
              <a:rPr lang="zh-CN" altLang="en-US" sz="1600" b="1" dirty="0">
                <a:latin typeface="微软雅黑"/>
              </a:rPr>
              <a:t> </a:t>
            </a:r>
          </a:p>
        </p:txBody>
      </p:sp>
      <p:sp>
        <p:nvSpPr>
          <p:cNvPr id="63499" name="Rectangle 5"/>
          <p:cNvSpPr>
            <a:spLocks noChangeArrowheads="1"/>
          </p:cNvSpPr>
          <p:nvPr/>
        </p:nvSpPr>
        <p:spPr bwMode="gray">
          <a:xfrm>
            <a:off x="2195513" y="2427288"/>
            <a:ext cx="4945062" cy="1100137"/>
          </a:xfrm>
          <a:prstGeom prst="rect">
            <a:avLst/>
          </a:prstGeom>
          <a:noFill/>
          <a:ln w="9525" algn="ctr">
            <a:noFill/>
            <a:miter lim="800000"/>
            <a:headEnd/>
            <a:tailEnd/>
          </a:ln>
        </p:spPr>
        <p:txBody>
          <a:bodyPr>
            <a:spAutoFit/>
          </a:bodyPr>
          <a:lstStyle/>
          <a:p>
            <a:r>
              <a:rPr lang="zh-CN" altLang="en-US" sz="1600" b="1" dirty="0">
                <a:latin typeface="微软雅黑" pitchFamily="34" charset="-122"/>
                <a:ea typeface="微软雅黑" pitchFamily="34" charset="-122"/>
              </a:rPr>
              <a:t>“伊斯兰”</a:t>
            </a:r>
            <a:r>
              <a:rPr lang="en-US" altLang="zh-CN" sz="1600" b="1" dirty="0">
                <a:latin typeface="微软雅黑" pitchFamily="34" charset="-122"/>
                <a:ea typeface="微软雅黑" pitchFamily="34" charset="-122"/>
              </a:rPr>
              <a:t>(Islam</a:t>
            </a:r>
            <a:r>
              <a:rPr lang="zh-CN" altLang="en-US" sz="1600" b="1" dirty="0">
                <a:latin typeface="微软雅黑" pitchFamily="34" charset="-122"/>
                <a:ea typeface="微软雅黑" pitchFamily="34" charset="-122"/>
              </a:rPr>
              <a:t>）在阿拉伯语中意为“皈服”，此后伊斯兰教称穆罕默德受到“蒙召”“启示”的夜晚称为“高贵之夜”或“授权之夜”。伊斯兰教徒自称为“穆斯林”，意即信仰真主、服从先知的人</a:t>
            </a:r>
            <a:r>
              <a:rPr lang="zh-CN" altLang="en-US" dirty="0">
                <a:latin typeface="微软雅黑" pitchFamily="34" charset="-122"/>
                <a:ea typeface="微软雅黑" pitchFamily="34" charset="-122"/>
              </a:rPr>
              <a:t>。</a:t>
            </a:r>
            <a:r>
              <a:rPr lang="zh-CN" altLang="en-US" sz="1600" b="1" dirty="0">
                <a:latin typeface="微软雅黑"/>
              </a:rPr>
              <a:t> </a:t>
            </a:r>
          </a:p>
        </p:txBody>
      </p:sp>
      <p:sp>
        <p:nvSpPr>
          <p:cNvPr id="66574" name="Rectangle 14"/>
          <p:cNvSpPr>
            <a:spLocks noChangeArrowheads="1"/>
          </p:cNvSpPr>
          <p:nvPr/>
        </p:nvSpPr>
        <p:spPr bwMode="auto">
          <a:xfrm>
            <a:off x="250825" y="123825"/>
            <a:ext cx="60864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
        <p:nvSpPr>
          <p:cNvPr id="66575" name="Rectangle 15"/>
          <p:cNvSpPr>
            <a:spLocks noChangeArrowheads="1"/>
          </p:cNvSpPr>
          <p:nvPr/>
        </p:nvSpPr>
        <p:spPr bwMode="auto">
          <a:xfrm>
            <a:off x="251520" y="627534"/>
            <a:ext cx="2779713"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r>
              <a:rPr lang="zh-CN" altLang="en-US" dirty="0"/>
              <a:t> </a:t>
            </a:r>
          </a:p>
        </p:txBody>
      </p:sp>
      <p:sp>
        <p:nvSpPr>
          <p:cNvPr id="12" name="矩形 11"/>
          <p:cNvSpPr/>
          <p:nvPr/>
        </p:nvSpPr>
        <p:spPr bwMode="auto">
          <a:xfrm>
            <a:off x="7524750" y="268288"/>
            <a:ext cx="1295400" cy="12969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伊斯兰教</a:t>
            </a:r>
          </a:p>
        </p:txBody>
      </p:sp>
      <p:grpSp>
        <p:nvGrpSpPr>
          <p:cNvPr id="63503" name="组合 6"/>
          <p:cNvGrpSpPr>
            <a:grpSpLocks/>
          </p:cNvGrpSpPr>
          <p:nvPr/>
        </p:nvGrpSpPr>
        <p:grpSpPr bwMode="auto">
          <a:xfrm>
            <a:off x="7451725" y="195263"/>
            <a:ext cx="1439863" cy="1439862"/>
            <a:chOff x="1089993" y="1991671"/>
            <a:chExt cx="1203326" cy="1198933"/>
          </a:xfrm>
        </p:grpSpPr>
        <p:sp>
          <p:nvSpPr>
            <p:cNvPr id="2" name="矩形 12"/>
            <p:cNvSpPr/>
            <p:nvPr/>
          </p:nvSpPr>
          <p:spPr bwMode="auto">
            <a:xfrm>
              <a:off x="1089993" y="2015465"/>
              <a:ext cx="46435"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13"/>
            <p:cNvSpPr/>
            <p:nvPr/>
          </p:nvSpPr>
          <p:spPr bwMode="auto">
            <a:xfrm>
              <a:off x="2246884" y="2015465"/>
              <a:ext cx="46435" cy="11526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4" y="2565808"/>
              <a:ext cx="46265"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4" y="1413140"/>
              <a:ext cx="46265"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63504" name="AutoShape 2"/>
          <p:cNvSpPr>
            <a:spLocks noChangeArrowheads="1"/>
          </p:cNvSpPr>
          <p:nvPr/>
        </p:nvSpPr>
        <p:spPr bwMode="ltGray">
          <a:xfrm>
            <a:off x="1619250" y="3651250"/>
            <a:ext cx="5616575" cy="1008063"/>
          </a:xfrm>
          <a:prstGeom prst="roundRect">
            <a:avLst>
              <a:gd name="adj" fmla="val 16449"/>
            </a:avLst>
          </a:prstGeom>
          <a:solidFill>
            <a:schemeClr val="bg1"/>
          </a:solidFill>
          <a:ln w="9525" algn="ctr">
            <a:solidFill>
              <a:srgbClr val="04AEDA"/>
            </a:solidFill>
            <a:round/>
            <a:headEnd/>
            <a:tailEnd/>
          </a:ln>
        </p:spPr>
        <p:txBody>
          <a:bodyPr wrap="none" anchor="ctr"/>
          <a:lstStyle/>
          <a:p>
            <a:pPr>
              <a:lnSpc>
                <a:spcPct val="120000"/>
              </a:lnSpc>
            </a:pPr>
            <a:r>
              <a:rPr lang="zh-CN" altLang="en-US" b="1"/>
              <a:t>        </a:t>
            </a:r>
          </a:p>
          <a:p>
            <a:r>
              <a:rPr lang="zh-CN" altLang="en-US">
                <a:latin typeface="Calibri" pitchFamily="34" charset="0"/>
              </a:rPr>
              <a:t>  </a:t>
            </a:r>
          </a:p>
        </p:txBody>
      </p:sp>
      <p:sp>
        <p:nvSpPr>
          <p:cNvPr id="63505" name="AutoShape 6"/>
          <p:cNvSpPr>
            <a:spLocks noChangeArrowheads="1"/>
          </p:cNvSpPr>
          <p:nvPr/>
        </p:nvSpPr>
        <p:spPr bwMode="ltGray">
          <a:xfrm>
            <a:off x="755650" y="3724275"/>
            <a:ext cx="1439863" cy="792163"/>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r>
              <a:rPr lang="zh-CN" altLang="en-US" b="1" dirty="0">
                <a:solidFill>
                  <a:schemeClr val="bg1"/>
                </a:solidFill>
                <a:latin typeface="微软雅黑" pitchFamily="34" charset="-122"/>
                <a:ea typeface="微软雅黑" pitchFamily="34" charset="-122"/>
              </a:rPr>
              <a:t>经典</a:t>
            </a:r>
          </a:p>
        </p:txBody>
      </p:sp>
      <p:sp>
        <p:nvSpPr>
          <p:cNvPr id="59415" name="Rectangle 23"/>
          <p:cNvSpPr>
            <a:spLocks noChangeArrowheads="1"/>
          </p:cNvSpPr>
          <p:nvPr/>
        </p:nvSpPr>
        <p:spPr bwMode="auto">
          <a:xfrm>
            <a:off x="2268538" y="3724275"/>
            <a:ext cx="5040312" cy="8556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古兰经</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形成：穆罕默德时代没有定本，到哈里发艾布</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别克尔时代，</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古兰经</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才开始被整理成册；到哈里发奥斯曼时期，</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古兰经</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才最后成为定本。</a:t>
            </a: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451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4516" name="TextBox 5"/>
          <p:cNvSpPr txBox="1">
            <a:spLocks noChangeArrowheads="1"/>
          </p:cNvSpPr>
          <p:nvPr/>
        </p:nvSpPr>
        <p:spPr bwMode="auto">
          <a:xfrm>
            <a:off x="250825" y="123825"/>
            <a:ext cx="6408738" cy="425758"/>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endParaRPr lang="en-US" altLang="zh-CN" sz="2000" b="1" dirty="0">
              <a:latin typeface="微软雅黑" pitchFamily="34" charset="-122"/>
              <a:ea typeface="微软雅黑" pitchFamily="34" charset="-122"/>
            </a:endParaRPr>
          </a:p>
        </p:txBody>
      </p:sp>
      <p:sp>
        <p:nvSpPr>
          <p:cNvPr id="16" name="矩形 15"/>
          <p:cNvSpPr/>
          <p:nvPr/>
        </p:nvSpPr>
        <p:spPr>
          <a:xfrm>
            <a:off x="323850" y="2284413"/>
            <a:ext cx="1285875" cy="7651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a:solidFill>
                  <a:schemeClr val="bg1"/>
                </a:solidFill>
                <a:latin typeface="微软雅黑" charset="-122"/>
                <a:ea typeface="微软雅黑" charset="-122"/>
                <a:cs typeface="隶书"/>
              </a:rPr>
              <a:t>教义</a:t>
            </a:r>
          </a:p>
        </p:txBody>
      </p:sp>
      <p:sp>
        <p:nvSpPr>
          <p:cNvPr id="64518" name="AutoShape 14"/>
          <p:cNvSpPr>
            <a:spLocks noChangeArrowheads="1"/>
          </p:cNvSpPr>
          <p:nvPr/>
        </p:nvSpPr>
        <p:spPr bwMode="gray">
          <a:xfrm>
            <a:off x="1619251" y="1635125"/>
            <a:ext cx="390524" cy="2057400"/>
          </a:xfrm>
          <a:prstGeom prst="rightArrow">
            <a:avLst>
              <a:gd name="adj1" fmla="val 67750"/>
              <a:gd name="adj2" fmla="val 66167"/>
            </a:avLst>
          </a:prstGeom>
          <a:solidFill>
            <a:schemeClr val="bg1"/>
          </a:solidFill>
          <a:ln w="9525">
            <a:solidFill>
              <a:srgbClr val="04AEDA"/>
            </a:solidFill>
            <a:miter lim="800000"/>
            <a:headEnd/>
            <a:tailEnd/>
          </a:ln>
        </p:spPr>
        <p:txBody>
          <a:bodyPr wrap="none" anchor="ctr"/>
          <a:lstStyle/>
          <a:p>
            <a:endParaRPr lang="zh-CN" altLang="en-US">
              <a:latin typeface="Calibri" pitchFamily="34" charset="0"/>
            </a:endParaRPr>
          </a:p>
        </p:txBody>
      </p:sp>
      <p:sp>
        <p:nvSpPr>
          <p:cNvPr id="64519" name="AutoShape 6"/>
          <p:cNvSpPr>
            <a:spLocks noChangeArrowheads="1"/>
          </p:cNvSpPr>
          <p:nvPr/>
        </p:nvSpPr>
        <p:spPr bwMode="ltGray">
          <a:xfrm>
            <a:off x="2051720" y="1851670"/>
            <a:ext cx="504726" cy="1512168"/>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r>
              <a:rPr lang="zh-CN" altLang="en-US" b="1" dirty="0" smtClean="0">
                <a:solidFill>
                  <a:schemeClr val="bg1"/>
                </a:solidFill>
                <a:latin typeface="微软雅黑" pitchFamily="34" charset="-122"/>
                <a:ea typeface="微软雅黑" pitchFamily="34" charset="-122"/>
              </a:rPr>
              <a:t>基</a:t>
            </a:r>
            <a:endParaRPr lang="en-US" altLang="zh-CN" b="1" dirty="0" smtClean="0">
              <a:solidFill>
                <a:schemeClr val="bg1"/>
              </a:solidFill>
              <a:latin typeface="微软雅黑" pitchFamily="34" charset="-122"/>
              <a:ea typeface="微软雅黑" pitchFamily="34" charset="-122"/>
            </a:endParaRPr>
          </a:p>
          <a:p>
            <a:r>
              <a:rPr lang="zh-CN" altLang="en-US" b="1" dirty="0" smtClean="0">
                <a:solidFill>
                  <a:schemeClr val="bg1"/>
                </a:solidFill>
                <a:latin typeface="微软雅黑" pitchFamily="34" charset="-122"/>
                <a:ea typeface="微软雅黑" pitchFamily="34" charset="-122"/>
              </a:rPr>
              <a:t>本</a:t>
            </a:r>
            <a:endParaRPr lang="en-US" altLang="zh-CN" b="1" dirty="0" smtClean="0">
              <a:solidFill>
                <a:schemeClr val="bg1"/>
              </a:solidFill>
              <a:latin typeface="微软雅黑" pitchFamily="34" charset="-122"/>
              <a:ea typeface="微软雅黑" pitchFamily="34" charset="-122"/>
            </a:endParaRPr>
          </a:p>
          <a:p>
            <a:r>
              <a:rPr lang="zh-CN" altLang="en-US" b="1" dirty="0" smtClean="0">
                <a:solidFill>
                  <a:schemeClr val="bg1"/>
                </a:solidFill>
                <a:latin typeface="微软雅黑" pitchFamily="34" charset="-122"/>
                <a:ea typeface="微软雅黑" pitchFamily="34" charset="-122"/>
              </a:rPr>
              <a:t>信</a:t>
            </a:r>
            <a:endParaRPr lang="en-US" altLang="zh-CN" b="1" dirty="0" smtClean="0">
              <a:solidFill>
                <a:schemeClr val="bg1"/>
              </a:solidFill>
              <a:latin typeface="微软雅黑" pitchFamily="34" charset="-122"/>
              <a:ea typeface="微软雅黑" pitchFamily="34" charset="-122"/>
            </a:endParaRPr>
          </a:p>
          <a:p>
            <a:r>
              <a:rPr lang="zh-CN" altLang="en-US" b="1" dirty="0" smtClean="0">
                <a:solidFill>
                  <a:schemeClr val="bg1"/>
                </a:solidFill>
                <a:latin typeface="微软雅黑" pitchFamily="34" charset="-122"/>
                <a:ea typeface="微软雅黑" pitchFamily="34" charset="-122"/>
              </a:rPr>
              <a:t>条</a:t>
            </a:r>
            <a:r>
              <a:rPr lang="zh-CN" altLang="en-US" dirty="0" smtClean="0"/>
              <a:t> </a:t>
            </a:r>
            <a:endParaRPr lang="zh-CN" altLang="en-US" dirty="0"/>
          </a:p>
        </p:txBody>
      </p:sp>
      <p:sp>
        <p:nvSpPr>
          <p:cNvPr id="25" name="左大括号 24"/>
          <p:cNvSpPr/>
          <p:nvPr/>
        </p:nvSpPr>
        <p:spPr>
          <a:xfrm>
            <a:off x="2555776" y="771550"/>
            <a:ext cx="647700" cy="3673475"/>
          </a:xfrm>
          <a:prstGeom prst="leftBrace">
            <a:avLst/>
          </a:prstGeom>
          <a:ln>
            <a:solidFill>
              <a:srgbClr val="04AEDA"/>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64521" name="AutoShape 2"/>
          <p:cNvSpPr>
            <a:spLocks noChangeArrowheads="1"/>
          </p:cNvSpPr>
          <p:nvPr/>
        </p:nvSpPr>
        <p:spPr bwMode="ltGray">
          <a:xfrm>
            <a:off x="3851920" y="627534"/>
            <a:ext cx="3456384" cy="720725"/>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b="1" dirty="0"/>
              <a:t>     </a:t>
            </a:r>
            <a:r>
              <a:rPr lang="zh-CN" altLang="en-US" sz="1600" b="1" dirty="0">
                <a:latin typeface="微软雅黑" pitchFamily="34" charset="-122"/>
                <a:ea typeface="微软雅黑" pitchFamily="34" charset="-122"/>
              </a:rPr>
              <a:t>“万物非主，唯有安拉”</a:t>
            </a:r>
            <a:r>
              <a:rPr lang="zh-CN" altLang="en-US" sz="1600" dirty="0"/>
              <a:t> </a:t>
            </a:r>
          </a:p>
        </p:txBody>
      </p:sp>
      <p:sp>
        <p:nvSpPr>
          <p:cNvPr id="64522" name="AutoShape 2"/>
          <p:cNvSpPr>
            <a:spLocks noChangeArrowheads="1"/>
          </p:cNvSpPr>
          <p:nvPr/>
        </p:nvSpPr>
        <p:spPr bwMode="ltGray">
          <a:xfrm>
            <a:off x="3851920" y="1419622"/>
            <a:ext cx="4680520" cy="64928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600" b="1" dirty="0"/>
              <a:t>    </a:t>
            </a:r>
            <a:r>
              <a:rPr lang="zh-CN" altLang="en-US" sz="1600" b="1" dirty="0">
                <a:latin typeface="微软雅黑" pitchFamily="34" charset="-122"/>
                <a:ea typeface="微软雅黑" pitchFamily="34" charset="-122"/>
              </a:rPr>
              <a:t>坚信穆罕默德是安拉的使者和先知</a:t>
            </a:r>
            <a:r>
              <a:rPr lang="zh-CN" altLang="en-US" dirty="0">
                <a:latin typeface="微软雅黑" pitchFamily="34" charset="-122"/>
                <a:ea typeface="微软雅黑" pitchFamily="34" charset="-122"/>
              </a:rPr>
              <a:t> </a:t>
            </a:r>
            <a:r>
              <a:rPr lang="zh-CN" altLang="en-US" sz="1200" dirty="0">
                <a:latin typeface="微软雅黑" pitchFamily="34" charset="-122"/>
                <a:ea typeface="微软雅黑" pitchFamily="34" charset="-122"/>
              </a:rPr>
              <a:t>      </a:t>
            </a:r>
          </a:p>
        </p:txBody>
      </p:sp>
      <p:sp>
        <p:nvSpPr>
          <p:cNvPr id="64523" name="AutoShape 2"/>
          <p:cNvSpPr>
            <a:spLocks noChangeArrowheads="1"/>
          </p:cNvSpPr>
          <p:nvPr/>
        </p:nvSpPr>
        <p:spPr bwMode="ltGray">
          <a:xfrm>
            <a:off x="3851920" y="2859782"/>
            <a:ext cx="4752528" cy="720725"/>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dirty="0"/>
              <a:t>   </a:t>
            </a:r>
            <a:r>
              <a:rPr lang="zh-CN" altLang="en-US" sz="1400" b="1" dirty="0">
                <a:latin typeface="微软雅黑" pitchFamily="34" charset="-122"/>
                <a:ea typeface="微软雅黑" pitchFamily="34" charset="-122"/>
              </a:rPr>
              <a:t>相信安拉从光中所造的分布于天地之间的天使，</a:t>
            </a:r>
          </a:p>
          <a:p>
            <a:r>
              <a:rPr lang="zh-CN" altLang="en-US" sz="1400" b="1" dirty="0">
                <a:latin typeface="微软雅黑" pitchFamily="34" charset="-122"/>
                <a:ea typeface="微软雅黑" pitchFamily="34" charset="-122"/>
              </a:rPr>
              <a:t>    他们分别承担安拉指派的任务</a:t>
            </a:r>
            <a:r>
              <a:rPr lang="zh-CN" altLang="en-US" dirty="0">
                <a:latin typeface="微软雅黑" pitchFamily="34" charset="-122"/>
                <a:ea typeface="微软雅黑" pitchFamily="34" charset="-122"/>
              </a:rPr>
              <a:t> </a:t>
            </a:r>
            <a:r>
              <a:rPr lang="zh-CN" altLang="en-US" sz="1200" dirty="0">
                <a:latin typeface="微软雅黑" pitchFamily="34" charset="-122"/>
                <a:ea typeface="微软雅黑" pitchFamily="34" charset="-122"/>
              </a:rPr>
              <a:t>    </a:t>
            </a:r>
          </a:p>
        </p:txBody>
      </p:sp>
      <p:sp>
        <p:nvSpPr>
          <p:cNvPr id="64524" name="AutoShape 2"/>
          <p:cNvSpPr>
            <a:spLocks noChangeArrowheads="1"/>
          </p:cNvSpPr>
          <p:nvPr/>
        </p:nvSpPr>
        <p:spPr bwMode="ltGray">
          <a:xfrm>
            <a:off x="3779912" y="3651870"/>
            <a:ext cx="4824536" cy="727075"/>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b="1" dirty="0"/>
              <a:t>  </a:t>
            </a:r>
            <a:r>
              <a:rPr lang="zh-CN" altLang="en-US" b="1" dirty="0" smtClean="0"/>
              <a:t>   </a:t>
            </a:r>
            <a:r>
              <a:rPr lang="zh-CN" altLang="en-US" sz="1400" b="1" dirty="0" smtClean="0">
                <a:latin typeface="微软雅黑" pitchFamily="34" charset="-122"/>
                <a:ea typeface="微软雅黑" pitchFamily="34" charset="-122"/>
              </a:rPr>
              <a:t>相</a:t>
            </a:r>
            <a:r>
              <a:rPr lang="zh-CN" altLang="en-US" sz="1400" b="1" dirty="0">
                <a:latin typeface="微软雅黑" pitchFamily="34" charset="-122"/>
                <a:ea typeface="微软雅黑" pitchFamily="34" charset="-122"/>
              </a:rPr>
              <a:t>信世界末日到来之时，每个人都将复生接受末日审判 </a:t>
            </a:r>
          </a:p>
          <a:p>
            <a:r>
              <a:rPr lang="zh-CN" altLang="en-US" sz="1400" b="1" dirty="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   遵</a:t>
            </a:r>
            <a:r>
              <a:rPr lang="zh-CN" altLang="en-US" sz="1400" b="1" dirty="0">
                <a:latin typeface="微软雅黑" pitchFamily="34" charset="-122"/>
                <a:ea typeface="微软雅黑" pitchFamily="34" charset="-122"/>
              </a:rPr>
              <a:t>循</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古兰经</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的升入天堂，不遵循者将被罚入火狱</a:t>
            </a:r>
            <a:r>
              <a:rPr lang="zh-CN" altLang="en-US" dirty="0">
                <a:latin typeface="微软雅黑" pitchFamily="34" charset="-122"/>
                <a:ea typeface="微软雅黑" pitchFamily="34" charset="-122"/>
              </a:rPr>
              <a:t> </a:t>
            </a:r>
          </a:p>
        </p:txBody>
      </p:sp>
      <p:sp>
        <p:nvSpPr>
          <p:cNvPr id="12" name="矩形 11"/>
          <p:cNvSpPr/>
          <p:nvPr/>
        </p:nvSpPr>
        <p:spPr bwMode="auto">
          <a:xfrm>
            <a:off x="7596188" y="195263"/>
            <a:ext cx="1296987" cy="10810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伊斯兰教</a:t>
            </a:r>
          </a:p>
        </p:txBody>
      </p:sp>
      <p:sp>
        <p:nvSpPr>
          <p:cNvPr id="60437" name="Rectangle 21"/>
          <p:cNvSpPr>
            <a:spLocks noChangeArrowheads="1"/>
          </p:cNvSpPr>
          <p:nvPr/>
        </p:nvSpPr>
        <p:spPr bwMode="auto">
          <a:xfrm>
            <a:off x="179512" y="627534"/>
            <a:ext cx="2716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grpSp>
        <p:nvGrpSpPr>
          <p:cNvPr id="64527" name="组合 6"/>
          <p:cNvGrpSpPr>
            <a:grpSpLocks/>
          </p:cNvGrpSpPr>
          <p:nvPr/>
        </p:nvGrpSpPr>
        <p:grpSpPr bwMode="auto">
          <a:xfrm>
            <a:off x="7524750" y="123825"/>
            <a:ext cx="1439863" cy="1223963"/>
            <a:chOff x="1089993" y="1991671"/>
            <a:chExt cx="1203326" cy="1198933"/>
          </a:xfrm>
        </p:grpSpPr>
        <p:sp>
          <p:nvSpPr>
            <p:cNvPr id="2" name="矩形 12"/>
            <p:cNvSpPr/>
            <p:nvPr/>
          </p:nvSpPr>
          <p:spPr bwMode="auto">
            <a:xfrm>
              <a:off x="1089993" y="2014997"/>
              <a:ext cx="46435" cy="11538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13"/>
            <p:cNvSpPr/>
            <p:nvPr/>
          </p:nvSpPr>
          <p:spPr bwMode="auto">
            <a:xfrm>
              <a:off x="2246884" y="2014997"/>
              <a:ext cx="46435" cy="11538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15"/>
            <p:cNvSpPr>
              <a:spLocks noChangeArrowheads="1"/>
            </p:cNvSpPr>
            <p:nvPr/>
          </p:nvSpPr>
          <p:spPr bwMode="auto">
            <a:xfrm rot="5400000" flipH="1">
              <a:off x="1668330" y="2565615"/>
              <a:ext cx="46651"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5" name="矩形 16"/>
            <p:cNvSpPr>
              <a:spLocks noChangeArrowheads="1"/>
            </p:cNvSpPr>
            <p:nvPr/>
          </p:nvSpPr>
          <p:spPr bwMode="auto">
            <a:xfrm rot="5400000" flipH="1">
              <a:off x="1668330" y="1413334"/>
              <a:ext cx="46651"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64528" name="Rectangle 27"/>
          <p:cNvSpPr>
            <a:spLocks noChangeArrowheads="1"/>
          </p:cNvSpPr>
          <p:nvPr/>
        </p:nvSpPr>
        <p:spPr bwMode="auto">
          <a:xfrm>
            <a:off x="3203848" y="699542"/>
            <a:ext cx="935038" cy="574675"/>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信安拉</a:t>
            </a:r>
          </a:p>
        </p:txBody>
      </p:sp>
      <p:sp>
        <p:nvSpPr>
          <p:cNvPr id="64529" name="Rectangle 28"/>
          <p:cNvSpPr>
            <a:spLocks noChangeArrowheads="1"/>
          </p:cNvSpPr>
          <p:nvPr/>
        </p:nvSpPr>
        <p:spPr bwMode="auto">
          <a:xfrm>
            <a:off x="3203848" y="1491630"/>
            <a:ext cx="914400" cy="503238"/>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信使者</a:t>
            </a:r>
          </a:p>
        </p:txBody>
      </p:sp>
      <p:sp>
        <p:nvSpPr>
          <p:cNvPr id="64530" name="Rectangle 29"/>
          <p:cNvSpPr>
            <a:spLocks noChangeArrowheads="1"/>
          </p:cNvSpPr>
          <p:nvPr/>
        </p:nvSpPr>
        <p:spPr bwMode="auto">
          <a:xfrm>
            <a:off x="3203848" y="2931790"/>
            <a:ext cx="914400" cy="503237"/>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信天使</a:t>
            </a:r>
          </a:p>
        </p:txBody>
      </p:sp>
      <p:sp>
        <p:nvSpPr>
          <p:cNvPr id="64531" name="Rectangle 30"/>
          <p:cNvSpPr>
            <a:spLocks noChangeArrowheads="1"/>
          </p:cNvSpPr>
          <p:nvPr/>
        </p:nvSpPr>
        <p:spPr bwMode="auto">
          <a:xfrm>
            <a:off x="3203848" y="3723878"/>
            <a:ext cx="914400" cy="503238"/>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信末日</a:t>
            </a:r>
          </a:p>
        </p:txBody>
      </p:sp>
      <p:sp>
        <p:nvSpPr>
          <p:cNvPr id="64532" name="AutoShape 2"/>
          <p:cNvSpPr>
            <a:spLocks noChangeArrowheads="1"/>
          </p:cNvSpPr>
          <p:nvPr/>
        </p:nvSpPr>
        <p:spPr bwMode="ltGray">
          <a:xfrm>
            <a:off x="3851920" y="2139702"/>
            <a:ext cx="4752528" cy="64928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b="1" dirty="0"/>
              <a:t>   </a:t>
            </a:r>
            <a:r>
              <a:rPr lang="zh-CN" altLang="en-US" sz="1600" b="1" dirty="0">
                <a:latin typeface="微软雅黑" pitchFamily="34" charset="-122"/>
                <a:ea typeface="微软雅黑" pitchFamily="34" charset="-122"/>
              </a:rPr>
              <a:t>坚信</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古兰经</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的正确性 </a:t>
            </a:r>
          </a:p>
        </p:txBody>
      </p:sp>
      <p:sp>
        <p:nvSpPr>
          <p:cNvPr id="64533" name="Rectangle 32"/>
          <p:cNvSpPr>
            <a:spLocks noChangeArrowheads="1"/>
          </p:cNvSpPr>
          <p:nvPr/>
        </p:nvSpPr>
        <p:spPr bwMode="auto">
          <a:xfrm>
            <a:off x="3203848" y="2211710"/>
            <a:ext cx="914400" cy="503237"/>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r>
              <a:rPr lang="zh-CN" altLang="en-US" sz="1600" b="1" dirty="0">
                <a:solidFill>
                  <a:schemeClr val="bg1"/>
                </a:solidFill>
                <a:latin typeface="微软雅黑" pitchFamily="34" charset="-122"/>
                <a:ea typeface="微软雅黑" pitchFamily="34" charset="-122"/>
              </a:rPr>
              <a:t>信经典</a:t>
            </a: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553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5540" name="TextBox 5"/>
          <p:cNvSpPr txBox="1">
            <a:spLocks noChangeArrowheads="1"/>
          </p:cNvSpPr>
          <p:nvPr/>
        </p:nvSpPr>
        <p:spPr bwMode="auto">
          <a:xfrm>
            <a:off x="250825" y="123825"/>
            <a:ext cx="6408738" cy="425758"/>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endParaRPr lang="en-US" altLang="zh-CN" sz="2000" b="1" dirty="0">
              <a:latin typeface="微软雅黑" pitchFamily="34" charset="-122"/>
              <a:ea typeface="微软雅黑" pitchFamily="34" charset="-122"/>
            </a:endParaRPr>
          </a:p>
        </p:txBody>
      </p:sp>
      <p:sp>
        <p:nvSpPr>
          <p:cNvPr id="16" name="矩形 15"/>
          <p:cNvSpPr/>
          <p:nvPr/>
        </p:nvSpPr>
        <p:spPr>
          <a:xfrm>
            <a:off x="323528" y="2139702"/>
            <a:ext cx="1285875" cy="7651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charset="-122"/>
                <a:ea typeface="微软雅黑" charset="-122"/>
                <a:cs typeface="隶书"/>
              </a:rPr>
              <a:t>教义</a:t>
            </a:r>
          </a:p>
        </p:txBody>
      </p:sp>
      <p:sp>
        <p:nvSpPr>
          <p:cNvPr id="65542" name="AutoShape 14"/>
          <p:cNvSpPr>
            <a:spLocks noChangeArrowheads="1"/>
          </p:cNvSpPr>
          <p:nvPr/>
        </p:nvSpPr>
        <p:spPr bwMode="gray">
          <a:xfrm>
            <a:off x="1619672" y="1491630"/>
            <a:ext cx="428625" cy="2057400"/>
          </a:xfrm>
          <a:prstGeom prst="rightArrow">
            <a:avLst>
              <a:gd name="adj1" fmla="val 67750"/>
              <a:gd name="adj2" fmla="val 66167"/>
            </a:avLst>
          </a:prstGeom>
          <a:solidFill>
            <a:schemeClr val="bg1"/>
          </a:solidFill>
          <a:ln w="9525">
            <a:solidFill>
              <a:srgbClr val="04AEDA"/>
            </a:solidFill>
            <a:miter lim="800000"/>
            <a:headEnd/>
            <a:tailEnd/>
          </a:ln>
        </p:spPr>
        <p:txBody>
          <a:bodyPr wrap="none" anchor="ctr"/>
          <a:lstStyle/>
          <a:p>
            <a:endParaRPr lang="zh-CN" altLang="en-US">
              <a:latin typeface="Calibri" pitchFamily="34" charset="0"/>
            </a:endParaRPr>
          </a:p>
        </p:txBody>
      </p:sp>
      <p:sp>
        <p:nvSpPr>
          <p:cNvPr id="65543" name="AutoShape 6"/>
          <p:cNvSpPr>
            <a:spLocks noChangeArrowheads="1"/>
          </p:cNvSpPr>
          <p:nvPr/>
        </p:nvSpPr>
        <p:spPr bwMode="ltGray">
          <a:xfrm>
            <a:off x="2051720" y="2211710"/>
            <a:ext cx="936774" cy="643632"/>
          </a:xfrm>
          <a:prstGeom prst="roundRect">
            <a:avLst>
              <a:gd name="adj" fmla="val 16667"/>
            </a:avLst>
          </a:prstGeom>
          <a:solidFill>
            <a:srgbClr val="04AEDA"/>
          </a:solidFill>
          <a:ln w="38100" algn="ctr">
            <a:solidFill>
              <a:srgbClr val="F8F8F8">
                <a:alpha val="70195"/>
              </a:srgbClr>
            </a:solidFill>
            <a:round/>
            <a:headEnd/>
            <a:tailEnd/>
          </a:ln>
        </p:spPr>
        <p:txBody>
          <a:bodyPr wrap="none" anchor="ctr"/>
          <a:lstStyle/>
          <a:p>
            <a:pPr algn="ctr"/>
            <a:r>
              <a:rPr lang="zh-CN" altLang="en-US" b="1" dirty="0">
                <a:solidFill>
                  <a:schemeClr val="bg1"/>
                </a:solidFill>
                <a:latin typeface="微软雅黑" pitchFamily="34" charset="-122"/>
                <a:ea typeface="微软雅黑" pitchFamily="34" charset="-122"/>
              </a:rPr>
              <a:t>五功</a:t>
            </a:r>
            <a:r>
              <a:rPr lang="zh-CN" altLang="en-US" dirty="0"/>
              <a:t> </a:t>
            </a:r>
          </a:p>
        </p:txBody>
      </p:sp>
      <p:sp>
        <p:nvSpPr>
          <p:cNvPr id="25" name="左大括号 24"/>
          <p:cNvSpPr/>
          <p:nvPr/>
        </p:nvSpPr>
        <p:spPr>
          <a:xfrm>
            <a:off x="2987824" y="627534"/>
            <a:ext cx="647700" cy="3673475"/>
          </a:xfrm>
          <a:prstGeom prst="leftBrace">
            <a:avLst/>
          </a:prstGeom>
          <a:ln>
            <a:solidFill>
              <a:srgbClr val="04AEDA"/>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2" name="矩形 11"/>
          <p:cNvSpPr/>
          <p:nvPr/>
        </p:nvSpPr>
        <p:spPr bwMode="auto">
          <a:xfrm>
            <a:off x="7740352" y="0"/>
            <a:ext cx="1223962" cy="792163"/>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伊斯兰教</a:t>
            </a:r>
          </a:p>
        </p:txBody>
      </p:sp>
      <p:sp>
        <p:nvSpPr>
          <p:cNvPr id="68623" name="Rectangle 15"/>
          <p:cNvSpPr>
            <a:spLocks noChangeArrowheads="1"/>
          </p:cNvSpPr>
          <p:nvPr/>
        </p:nvSpPr>
        <p:spPr bwMode="auto">
          <a:xfrm>
            <a:off x="179512" y="627534"/>
            <a:ext cx="2716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grpSp>
        <p:nvGrpSpPr>
          <p:cNvPr id="65547" name="组合 6"/>
          <p:cNvGrpSpPr>
            <a:grpSpLocks/>
          </p:cNvGrpSpPr>
          <p:nvPr/>
        </p:nvGrpSpPr>
        <p:grpSpPr bwMode="auto">
          <a:xfrm>
            <a:off x="7740352" y="0"/>
            <a:ext cx="1258887" cy="842963"/>
            <a:chOff x="1089993" y="1991671"/>
            <a:chExt cx="1203326" cy="1198933"/>
          </a:xfrm>
        </p:grpSpPr>
        <p:sp>
          <p:nvSpPr>
            <p:cNvPr id="2" name="矩形 12"/>
            <p:cNvSpPr/>
            <p:nvPr/>
          </p:nvSpPr>
          <p:spPr bwMode="auto">
            <a:xfrm>
              <a:off x="1089993" y="2016508"/>
              <a:ext cx="47040" cy="11515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13"/>
            <p:cNvSpPr/>
            <p:nvPr/>
          </p:nvSpPr>
          <p:spPr bwMode="auto">
            <a:xfrm>
              <a:off x="2246279" y="2016508"/>
              <a:ext cx="47040" cy="11515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15"/>
            <p:cNvSpPr>
              <a:spLocks noChangeArrowheads="1"/>
            </p:cNvSpPr>
            <p:nvPr/>
          </p:nvSpPr>
          <p:spPr bwMode="auto">
            <a:xfrm rot="5400000" flipH="1">
              <a:off x="1669078" y="2566362"/>
              <a:ext cx="45158"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5" name="矩形 16"/>
            <p:cNvSpPr>
              <a:spLocks noChangeArrowheads="1"/>
            </p:cNvSpPr>
            <p:nvPr/>
          </p:nvSpPr>
          <p:spPr bwMode="auto">
            <a:xfrm rot="5400000" flipH="1">
              <a:off x="1669078" y="1412586"/>
              <a:ext cx="45158"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65548" name="Rectangle 21"/>
          <p:cNvSpPr>
            <a:spLocks noChangeArrowheads="1"/>
          </p:cNvSpPr>
          <p:nvPr/>
        </p:nvSpPr>
        <p:spPr bwMode="auto">
          <a:xfrm>
            <a:off x="3563888" y="699542"/>
            <a:ext cx="863600" cy="576262"/>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endParaRPr lang="zh-CN" altLang="en-US" sz="1600" b="1">
              <a:solidFill>
                <a:schemeClr val="bg1"/>
              </a:solidFill>
              <a:latin typeface="微软雅黑"/>
            </a:endParaRPr>
          </a:p>
        </p:txBody>
      </p:sp>
      <p:sp>
        <p:nvSpPr>
          <p:cNvPr id="68635" name="Rectangle 27"/>
          <p:cNvSpPr>
            <a:spLocks noChangeArrowheads="1"/>
          </p:cNvSpPr>
          <p:nvPr/>
        </p:nvSpPr>
        <p:spPr bwMode="auto">
          <a:xfrm>
            <a:off x="3635896" y="771550"/>
            <a:ext cx="720725" cy="431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4AEDA"/>
                </a:solidFill>
                <a:latin typeface="微软雅黑" pitchFamily="34" charset="-122"/>
                <a:ea typeface="微软雅黑" pitchFamily="34" charset="-122"/>
              </a:rPr>
              <a:t>第一</a:t>
            </a:r>
          </a:p>
        </p:txBody>
      </p:sp>
      <p:sp>
        <p:nvSpPr>
          <p:cNvPr id="65550" name="Rectangle 28"/>
          <p:cNvSpPr>
            <a:spLocks noChangeArrowheads="1"/>
          </p:cNvSpPr>
          <p:nvPr/>
        </p:nvSpPr>
        <p:spPr bwMode="auto">
          <a:xfrm>
            <a:off x="3563888" y="1419622"/>
            <a:ext cx="863600" cy="576263"/>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endParaRPr lang="zh-CN" altLang="en-US" sz="1600" b="1">
              <a:solidFill>
                <a:schemeClr val="bg1"/>
              </a:solidFill>
              <a:latin typeface="微软雅黑"/>
            </a:endParaRPr>
          </a:p>
        </p:txBody>
      </p:sp>
      <p:sp>
        <p:nvSpPr>
          <p:cNvPr id="68637" name="Rectangle 29"/>
          <p:cNvSpPr>
            <a:spLocks noChangeArrowheads="1"/>
          </p:cNvSpPr>
          <p:nvPr/>
        </p:nvSpPr>
        <p:spPr bwMode="auto">
          <a:xfrm>
            <a:off x="3635896" y="1491630"/>
            <a:ext cx="720725" cy="431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b="1" dirty="0">
                <a:solidFill>
                  <a:srgbClr val="04AEDA"/>
                </a:solidFill>
                <a:latin typeface="微软雅黑" pitchFamily="34" charset="-122"/>
                <a:ea typeface="微软雅黑" pitchFamily="34" charset="-122"/>
              </a:rPr>
              <a:t>第二</a:t>
            </a:r>
          </a:p>
        </p:txBody>
      </p:sp>
      <p:sp>
        <p:nvSpPr>
          <p:cNvPr id="65552" name="Rectangle 30"/>
          <p:cNvSpPr>
            <a:spLocks noChangeArrowheads="1"/>
          </p:cNvSpPr>
          <p:nvPr/>
        </p:nvSpPr>
        <p:spPr bwMode="auto">
          <a:xfrm>
            <a:off x="3563888" y="2139702"/>
            <a:ext cx="863600" cy="576263"/>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endParaRPr lang="zh-CN" altLang="en-US" sz="1600" b="1">
              <a:solidFill>
                <a:schemeClr val="bg1"/>
              </a:solidFill>
              <a:latin typeface="微软雅黑"/>
            </a:endParaRPr>
          </a:p>
        </p:txBody>
      </p:sp>
      <p:sp>
        <p:nvSpPr>
          <p:cNvPr id="65553" name="Rectangle 31"/>
          <p:cNvSpPr>
            <a:spLocks noChangeArrowheads="1"/>
          </p:cNvSpPr>
          <p:nvPr/>
        </p:nvSpPr>
        <p:spPr bwMode="auto">
          <a:xfrm>
            <a:off x="3563888" y="2859782"/>
            <a:ext cx="863600" cy="576262"/>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endParaRPr lang="zh-CN" altLang="en-US" sz="1600" b="1">
              <a:solidFill>
                <a:schemeClr val="bg1"/>
              </a:solidFill>
              <a:latin typeface="微软雅黑"/>
            </a:endParaRPr>
          </a:p>
        </p:txBody>
      </p:sp>
      <p:sp>
        <p:nvSpPr>
          <p:cNvPr id="65554" name="Rectangle 32"/>
          <p:cNvSpPr>
            <a:spLocks noChangeArrowheads="1"/>
          </p:cNvSpPr>
          <p:nvPr/>
        </p:nvSpPr>
        <p:spPr bwMode="auto">
          <a:xfrm>
            <a:off x="3563888" y="3579862"/>
            <a:ext cx="863600" cy="576262"/>
          </a:xfrm>
          <a:prstGeom prst="rect">
            <a:avLst/>
          </a:prstGeom>
          <a:solidFill>
            <a:srgbClr val="04AEDA"/>
          </a:solidFill>
          <a:ln w="9525">
            <a:solidFill>
              <a:srgbClr val="04AEDA"/>
            </a:solidFill>
            <a:miter lim="800000"/>
            <a:headEnd/>
            <a:tailEnd/>
          </a:ln>
          <a:effectLst>
            <a:prstShdw prst="shdw17" dist="17961" dir="2700000">
              <a:srgbClr val="026883"/>
            </a:prstShdw>
          </a:effectLst>
        </p:spPr>
        <p:txBody>
          <a:bodyPr wrap="none" anchor="ctr"/>
          <a:lstStyle/>
          <a:p>
            <a:pPr algn="ctr"/>
            <a:endParaRPr lang="zh-CN" altLang="en-US" sz="1600" b="1">
              <a:solidFill>
                <a:schemeClr val="bg1"/>
              </a:solidFill>
              <a:latin typeface="微软雅黑"/>
            </a:endParaRPr>
          </a:p>
        </p:txBody>
      </p:sp>
      <p:sp>
        <p:nvSpPr>
          <p:cNvPr id="68641" name="Rectangle 33"/>
          <p:cNvSpPr>
            <a:spLocks noChangeArrowheads="1"/>
          </p:cNvSpPr>
          <p:nvPr/>
        </p:nvSpPr>
        <p:spPr bwMode="auto">
          <a:xfrm>
            <a:off x="3635896" y="2211710"/>
            <a:ext cx="720725" cy="431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b="1" dirty="0">
                <a:solidFill>
                  <a:srgbClr val="04AEDA"/>
                </a:solidFill>
                <a:latin typeface="微软雅黑" pitchFamily="34" charset="-122"/>
                <a:ea typeface="微软雅黑" pitchFamily="34" charset="-122"/>
              </a:rPr>
              <a:t>第三</a:t>
            </a:r>
          </a:p>
        </p:txBody>
      </p:sp>
      <p:sp>
        <p:nvSpPr>
          <p:cNvPr id="68642" name="Rectangle 34"/>
          <p:cNvSpPr>
            <a:spLocks noChangeArrowheads="1"/>
          </p:cNvSpPr>
          <p:nvPr/>
        </p:nvSpPr>
        <p:spPr bwMode="auto">
          <a:xfrm>
            <a:off x="3635896" y="2931790"/>
            <a:ext cx="720725" cy="431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b="1" dirty="0">
                <a:solidFill>
                  <a:srgbClr val="04AEDA"/>
                </a:solidFill>
                <a:latin typeface="微软雅黑" pitchFamily="34" charset="-122"/>
                <a:ea typeface="微软雅黑" pitchFamily="34" charset="-122"/>
              </a:rPr>
              <a:t>第四</a:t>
            </a:r>
          </a:p>
        </p:txBody>
      </p:sp>
      <p:sp>
        <p:nvSpPr>
          <p:cNvPr id="68643" name="Rectangle 35"/>
          <p:cNvSpPr>
            <a:spLocks noChangeArrowheads="1"/>
          </p:cNvSpPr>
          <p:nvPr/>
        </p:nvSpPr>
        <p:spPr bwMode="auto">
          <a:xfrm>
            <a:off x="3635896" y="3651870"/>
            <a:ext cx="720725" cy="4318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b="1" dirty="0">
                <a:solidFill>
                  <a:srgbClr val="04AEDA"/>
                </a:solidFill>
                <a:latin typeface="微软雅黑" pitchFamily="34" charset="-122"/>
                <a:ea typeface="微软雅黑" pitchFamily="34" charset="-122"/>
              </a:rPr>
              <a:t>第五</a:t>
            </a:r>
          </a:p>
        </p:txBody>
      </p:sp>
      <p:cxnSp>
        <p:nvCxnSpPr>
          <p:cNvPr id="7" name="直接连接符 31"/>
          <p:cNvCxnSpPr/>
          <p:nvPr/>
        </p:nvCxnSpPr>
        <p:spPr>
          <a:xfrm>
            <a:off x="4427984" y="4155926"/>
            <a:ext cx="42846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31"/>
          <p:cNvCxnSpPr/>
          <p:nvPr/>
        </p:nvCxnSpPr>
        <p:spPr>
          <a:xfrm>
            <a:off x="4499992" y="3435846"/>
            <a:ext cx="42846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31"/>
          <p:cNvCxnSpPr/>
          <p:nvPr/>
        </p:nvCxnSpPr>
        <p:spPr>
          <a:xfrm>
            <a:off x="4499992" y="2715766"/>
            <a:ext cx="42846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31"/>
          <p:cNvCxnSpPr/>
          <p:nvPr/>
        </p:nvCxnSpPr>
        <p:spPr>
          <a:xfrm>
            <a:off x="4427984" y="1995686"/>
            <a:ext cx="42846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31"/>
          <p:cNvCxnSpPr/>
          <p:nvPr/>
        </p:nvCxnSpPr>
        <p:spPr>
          <a:xfrm>
            <a:off x="4427984" y="1275606"/>
            <a:ext cx="428466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8651" name="Rectangle 43"/>
          <p:cNvSpPr>
            <a:spLocks noChangeArrowheads="1"/>
          </p:cNvSpPr>
          <p:nvPr/>
        </p:nvSpPr>
        <p:spPr bwMode="auto">
          <a:xfrm>
            <a:off x="4427984" y="699542"/>
            <a:ext cx="4499992"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1400" b="1" dirty="0">
                <a:latin typeface="微软雅黑" pitchFamily="34" charset="-122"/>
                <a:ea typeface="微软雅黑" pitchFamily="34" charset="-122"/>
              </a:rPr>
              <a:t>通过诵读“除了安拉之外别无神灵，</a:t>
            </a:r>
          </a:p>
          <a:p>
            <a:pPr>
              <a:defRPr/>
            </a:pPr>
            <a:r>
              <a:rPr lang="zh-CN" altLang="en-US" sz="1400" b="1" dirty="0">
                <a:latin typeface="微软雅黑" pitchFamily="34" charset="-122"/>
                <a:ea typeface="微软雅黑" pitchFamily="34" charset="-122"/>
              </a:rPr>
              <a:t>穆罕默德是安拉的使者”这两句“清真言”来表达信仰</a:t>
            </a:r>
            <a:r>
              <a:rPr lang="zh-CN" altLang="en-US" dirty="0">
                <a:latin typeface="微软雅黑" pitchFamily="34" charset="-122"/>
                <a:ea typeface="微软雅黑" pitchFamily="34" charset="-122"/>
              </a:rPr>
              <a:t> </a:t>
            </a:r>
          </a:p>
        </p:txBody>
      </p:sp>
      <p:sp>
        <p:nvSpPr>
          <p:cNvPr id="68652" name="Rectangle 44"/>
          <p:cNvSpPr>
            <a:spLocks noChangeArrowheads="1"/>
          </p:cNvSpPr>
          <p:nvPr/>
        </p:nvSpPr>
        <p:spPr bwMode="auto">
          <a:xfrm>
            <a:off x="4427984" y="1419622"/>
            <a:ext cx="4273550" cy="5794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每日面向麦加的方向礼拜五次，每个主麻日（周五）</a:t>
            </a:r>
          </a:p>
          <a:p>
            <a:pPr>
              <a:defRPr/>
            </a:pPr>
            <a:r>
              <a:rPr lang="zh-CN" altLang="en-US" sz="1400" b="1" dirty="0">
                <a:latin typeface="微软雅黑" pitchFamily="34" charset="-122"/>
                <a:ea typeface="微软雅黑" pitchFamily="34" charset="-122"/>
              </a:rPr>
              <a:t>要在当地的清真寺中举行“聚礼”</a:t>
            </a:r>
            <a:r>
              <a:rPr lang="zh-CN" altLang="en-US" dirty="0">
                <a:latin typeface="微软雅黑" pitchFamily="34" charset="-122"/>
                <a:ea typeface="微软雅黑" pitchFamily="34" charset="-122"/>
              </a:rPr>
              <a:t> </a:t>
            </a:r>
          </a:p>
        </p:txBody>
      </p:sp>
      <p:sp>
        <p:nvSpPr>
          <p:cNvPr id="68653" name="Rectangle 45"/>
          <p:cNvSpPr>
            <a:spLocks noChangeArrowheads="1"/>
          </p:cNvSpPr>
          <p:nvPr/>
        </p:nvSpPr>
        <p:spPr bwMode="auto">
          <a:xfrm>
            <a:off x="4427984" y="2139702"/>
            <a:ext cx="427355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latin typeface="微软雅黑" pitchFamily="34" charset="-122"/>
                <a:ea typeface="微软雅黑" pitchFamily="34" charset="-122"/>
              </a:rPr>
              <a:t>每年回历九月要把斋，在这一个月中，从黎明到日落</a:t>
            </a:r>
          </a:p>
          <a:p>
            <a:pPr>
              <a:defRPr/>
            </a:pPr>
            <a:r>
              <a:rPr lang="zh-CN" altLang="en-US" sz="1400" b="1" dirty="0">
                <a:latin typeface="微软雅黑" pitchFamily="34" charset="-122"/>
                <a:ea typeface="微软雅黑" pitchFamily="34" charset="-122"/>
              </a:rPr>
              <a:t>不能饮食及房事</a:t>
            </a:r>
            <a:r>
              <a:rPr lang="zh-CN" altLang="en-US" dirty="0"/>
              <a:t> </a:t>
            </a:r>
          </a:p>
        </p:txBody>
      </p:sp>
      <p:sp>
        <p:nvSpPr>
          <p:cNvPr id="68654" name="Rectangle 46"/>
          <p:cNvSpPr>
            <a:spLocks noChangeArrowheads="1"/>
          </p:cNvSpPr>
          <p:nvPr/>
        </p:nvSpPr>
        <p:spPr bwMode="auto">
          <a:xfrm>
            <a:off x="4572000" y="3002489"/>
            <a:ext cx="276229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latin typeface="微软雅黑" pitchFamily="34" charset="-122"/>
                <a:ea typeface="微软雅黑" pitchFamily="34" charset="-122"/>
              </a:rPr>
              <a:t>要向清真寺交纳一定的“天课”</a:t>
            </a:r>
            <a:r>
              <a:rPr lang="zh-CN" altLang="en-US" dirty="0"/>
              <a:t> </a:t>
            </a:r>
          </a:p>
        </p:txBody>
      </p:sp>
      <p:sp>
        <p:nvSpPr>
          <p:cNvPr id="68655" name="Rectangle 47"/>
          <p:cNvSpPr>
            <a:spLocks noChangeArrowheads="1"/>
          </p:cNvSpPr>
          <p:nvPr/>
        </p:nvSpPr>
        <p:spPr bwMode="auto">
          <a:xfrm>
            <a:off x="4499992" y="3587945"/>
            <a:ext cx="4292600" cy="58708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zh-CN" altLang="en-US" sz="1400" b="1" dirty="0">
                <a:latin typeface="微软雅黑" pitchFamily="34" charset="-122"/>
                <a:ea typeface="微软雅黑" pitchFamily="34" charset="-122"/>
              </a:rPr>
              <a:t>穆斯林在一生中应至少有一次在回历</a:t>
            </a:r>
            <a:r>
              <a:rPr lang="en-US" altLang="zh-CN" sz="1400" b="1" dirty="0">
                <a:latin typeface="微软雅黑" pitchFamily="34" charset="-122"/>
                <a:ea typeface="微软雅黑" pitchFamily="34" charset="-122"/>
              </a:rPr>
              <a:t>12</a:t>
            </a:r>
            <a:r>
              <a:rPr lang="zh-CN" altLang="en-US" sz="1400" b="1" dirty="0">
                <a:latin typeface="微软雅黑" pitchFamily="34" charset="-122"/>
                <a:ea typeface="微软雅黑" pitchFamily="34" charset="-122"/>
              </a:rPr>
              <a:t>月上旬去麦</a:t>
            </a:r>
            <a:r>
              <a:rPr lang="zh-CN" altLang="en-US" sz="1400" b="1" dirty="0" smtClean="0">
                <a:latin typeface="微软雅黑" pitchFamily="34" charset="-122"/>
                <a:ea typeface="微软雅黑" pitchFamily="34" charset="-122"/>
              </a:rPr>
              <a:t>加朝</a:t>
            </a:r>
            <a:r>
              <a:rPr lang="zh-CN" altLang="en-US" sz="1400" b="1" dirty="0">
                <a:latin typeface="微软雅黑" pitchFamily="34" charset="-122"/>
                <a:ea typeface="微软雅黑" pitchFamily="34" charset="-122"/>
              </a:rPr>
              <a:t>拜，朝拜过麦加的穆斯林被称为“哈只”</a:t>
            </a:r>
            <a:r>
              <a:rPr lang="zh-CN" altLang="en-US" sz="1400" b="1" dirty="0"/>
              <a:t> </a:t>
            </a: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标注 41"/>
          <p:cNvSpPr>
            <a:spLocks noChangeArrowheads="1"/>
          </p:cNvSpPr>
          <p:nvPr/>
        </p:nvSpPr>
        <p:spPr bwMode="auto">
          <a:xfrm>
            <a:off x="1979613" y="3651250"/>
            <a:ext cx="1728787" cy="936625"/>
          </a:xfrm>
          <a:prstGeom prst="wedgeRectCallout">
            <a:avLst>
              <a:gd name="adj1" fmla="val -63315"/>
              <a:gd name="adj2" fmla="val -90509"/>
            </a:avLst>
          </a:prstGeom>
          <a:solidFill>
            <a:srgbClr val="04AEDA"/>
          </a:solidFill>
          <a:ln w="25400" algn="ctr">
            <a:solidFill>
              <a:srgbClr val="F2F2F2"/>
            </a:solidFill>
            <a:miter lim="800000"/>
            <a:headEnd/>
            <a:tailEnd/>
          </a:ln>
        </p:spPr>
        <p:txBody>
          <a:bodyPr anchor="ctr"/>
          <a:lstStyle/>
          <a:p>
            <a:pPr algn="ctr"/>
            <a:r>
              <a:rPr lang="zh-CN" altLang="en-US" sz="1200" dirty="0">
                <a:solidFill>
                  <a:srgbClr val="FFFFFF"/>
                </a:solidFill>
                <a:effectLst>
                  <a:outerShdw blurRad="38100" dist="38100" dir="2700000" algn="tl">
                    <a:srgbClr val="000000"/>
                  </a:outerShdw>
                </a:effectLst>
                <a:latin typeface="微软雅黑"/>
              </a:rPr>
              <a:t>◆</a:t>
            </a: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目的：借助伊斯兰教达到阿拉伯统一</a:t>
            </a:r>
          </a:p>
          <a:p>
            <a:pPr algn="ct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◆对于传教极其热心</a:t>
            </a:r>
            <a:r>
              <a:rPr lang="zh-CN" altLang="en-US" dirty="0">
                <a:latin typeface="微软雅黑" pitchFamily="34" charset="-122"/>
                <a:ea typeface="微软雅黑" pitchFamily="34" charset="-122"/>
              </a:rPr>
              <a:t> </a:t>
            </a:r>
            <a:endPar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endParaRPr>
          </a:p>
          <a:p>
            <a:pPr algn="ctr">
              <a:lnSpc>
                <a:spcPct val="80000"/>
              </a:lnSpc>
            </a:pP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◆秘密传教公开传教</a:t>
            </a:r>
            <a:endParaRPr lang="en-US" altLang="zh-CN" sz="1200" b="1" dirty="0">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2" name="矩形 11"/>
          <p:cNvSpPr/>
          <p:nvPr/>
        </p:nvSpPr>
        <p:spPr bwMode="auto">
          <a:xfrm>
            <a:off x="395288" y="2211388"/>
            <a:ext cx="1223962" cy="10810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伊斯兰教的传播</a:t>
            </a:r>
          </a:p>
        </p:txBody>
      </p:sp>
      <p:grpSp>
        <p:nvGrpSpPr>
          <p:cNvPr id="66563" name="组合 6"/>
          <p:cNvGrpSpPr>
            <a:grpSpLocks/>
          </p:cNvGrpSpPr>
          <p:nvPr/>
        </p:nvGrpSpPr>
        <p:grpSpPr bwMode="auto">
          <a:xfrm>
            <a:off x="323850" y="2139950"/>
            <a:ext cx="1347788" cy="1152525"/>
            <a:chOff x="1089993" y="1991671"/>
            <a:chExt cx="1203326" cy="1198933"/>
          </a:xfrm>
        </p:grpSpPr>
        <p:sp>
          <p:nvSpPr>
            <p:cNvPr id="13" name="矩形 12"/>
            <p:cNvSpPr/>
            <p:nvPr/>
          </p:nvSpPr>
          <p:spPr bwMode="auto">
            <a:xfrm>
              <a:off x="1089993" y="2014791"/>
              <a:ext cx="45355" cy="1154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7964" y="2014791"/>
              <a:ext cx="45355" cy="1154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36" y="2565821"/>
              <a:ext cx="46240"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36" y="1413128"/>
              <a:ext cx="46240"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grpSp>
        <p:nvGrpSpPr>
          <p:cNvPr id="66564" name="组合 28"/>
          <p:cNvGrpSpPr>
            <a:grpSpLocks/>
          </p:cNvGrpSpPr>
          <p:nvPr/>
        </p:nvGrpSpPr>
        <p:grpSpPr bwMode="auto">
          <a:xfrm>
            <a:off x="1692275" y="2028825"/>
            <a:ext cx="2346325" cy="1268413"/>
            <a:chOff x="5076056" y="212848"/>
            <a:chExt cx="2271269" cy="1231926"/>
          </a:xfrm>
        </p:grpSpPr>
        <p:sp>
          <p:nvSpPr>
            <p:cNvPr id="8" name="流程图: 联系 7"/>
            <p:cNvSpPr/>
            <p:nvPr/>
          </p:nvSpPr>
          <p:spPr>
            <a:xfrm>
              <a:off x="5076056" y="920550"/>
              <a:ext cx="536315" cy="524224"/>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FFFF"/>
                  </a:solidFill>
                </a:rPr>
                <a:t>1</a:t>
              </a:r>
            </a:p>
          </p:txBody>
        </p:sp>
        <p:sp>
          <p:nvSpPr>
            <p:cNvPr id="66580" name="TextBox 27"/>
            <p:cNvSpPr txBox="1">
              <a:spLocks noChangeArrowheads="1"/>
            </p:cNvSpPr>
            <p:nvPr/>
          </p:nvSpPr>
          <p:spPr bwMode="auto">
            <a:xfrm rot="-2299284">
              <a:off x="5269682" y="212848"/>
              <a:ext cx="2077643" cy="326869"/>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遭现行统治集团迫害</a:t>
              </a:r>
              <a:endParaRPr lang="zh-CN" altLang="en-US" dirty="0">
                <a:latin typeface="微软雅黑" pitchFamily="34" charset="-122"/>
                <a:ea typeface="微软雅黑" pitchFamily="34" charset="-122"/>
              </a:endParaRPr>
            </a:p>
          </p:txBody>
        </p:sp>
      </p:grpSp>
      <p:cxnSp>
        <p:nvCxnSpPr>
          <p:cNvPr id="31" name="直接箭头连接符 30"/>
          <p:cNvCxnSpPr/>
          <p:nvPr/>
        </p:nvCxnSpPr>
        <p:spPr>
          <a:xfrm>
            <a:off x="1619250" y="3292475"/>
            <a:ext cx="6697663" cy="0"/>
          </a:xfrm>
          <a:prstGeom prst="straightConnector1">
            <a:avLst/>
          </a:prstGeom>
          <a:ln w="444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6566" name="组合 35"/>
          <p:cNvGrpSpPr>
            <a:grpSpLocks/>
          </p:cNvGrpSpPr>
          <p:nvPr/>
        </p:nvGrpSpPr>
        <p:grpSpPr bwMode="auto">
          <a:xfrm>
            <a:off x="3708400" y="1492250"/>
            <a:ext cx="4103688" cy="1801813"/>
            <a:chOff x="4933180" y="-340194"/>
            <a:chExt cx="4103947" cy="1802358"/>
          </a:xfrm>
        </p:grpSpPr>
        <p:sp>
          <p:nvSpPr>
            <p:cNvPr id="37" name="流程图: 联系 36"/>
            <p:cNvSpPr/>
            <p:nvPr/>
          </p:nvSpPr>
          <p:spPr>
            <a:xfrm>
              <a:off x="4933180" y="890491"/>
              <a:ext cx="600113" cy="571673"/>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a:solidFill>
                    <a:srgbClr val="FFFFFF"/>
                  </a:solidFill>
                </a:rPr>
                <a:t>2</a:t>
              </a:r>
            </a:p>
          </p:txBody>
        </p:sp>
        <p:sp>
          <p:nvSpPr>
            <p:cNvPr id="66578" name="TextBox 37"/>
            <p:cNvSpPr txBox="1">
              <a:spLocks noChangeArrowheads="1"/>
            </p:cNvSpPr>
            <p:nvPr/>
          </p:nvSpPr>
          <p:spPr bwMode="auto">
            <a:xfrm rot="-2299284">
              <a:off x="4991921" y="-340194"/>
              <a:ext cx="4045206" cy="336652"/>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重要转折点：从麦加迁移麦地那</a:t>
              </a:r>
            </a:p>
          </p:txBody>
        </p:sp>
      </p:grpSp>
      <p:grpSp>
        <p:nvGrpSpPr>
          <p:cNvPr id="66567" name="组合 38"/>
          <p:cNvGrpSpPr>
            <a:grpSpLocks/>
          </p:cNvGrpSpPr>
          <p:nvPr/>
        </p:nvGrpSpPr>
        <p:grpSpPr bwMode="auto">
          <a:xfrm>
            <a:off x="5867400" y="2066925"/>
            <a:ext cx="2438400" cy="1230313"/>
            <a:chOff x="5004618" y="213770"/>
            <a:chExt cx="2438224" cy="1231004"/>
          </a:xfrm>
        </p:grpSpPr>
        <p:sp>
          <p:nvSpPr>
            <p:cNvPr id="40" name="流程图: 联系 39"/>
            <p:cNvSpPr/>
            <p:nvPr/>
          </p:nvSpPr>
          <p:spPr>
            <a:xfrm>
              <a:off x="5004618" y="888837"/>
              <a:ext cx="571459" cy="555937"/>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FFFF"/>
                  </a:solidFill>
                </a:rPr>
                <a:t>3</a:t>
              </a:r>
            </a:p>
          </p:txBody>
        </p:sp>
        <p:sp>
          <p:nvSpPr>
            <p:cNvPr id="66576" name="TextBox 40"/>
            <p:cNvSpPr txBox="1">
              <a:spLocks noChangeArrowheads="1"/>
            </p:cNvSpPr>
            <p:nvPr/>
          </p:nvSpPr>
          <p:spPr bwMode="auto">
            <a:xfrm rot="-2299284">
              <a:off x="5184006" y="213770"/>
              <a:ext cx="2258836" cy="338554"/>
            </a:xfrm>
            <a:prstGeom prst="rect">
              <a:avLst/>
            </a:prstGeom>
            <a:noFill/>
            <a:ln w="9525">
              <a:noFill/>
              <a:miter lim="800000"/>
              <a:headEnd/>
              <a:tailEnd/>
            </a:ln>
          </p:spPr>
          <p:txBody>
            <a:bodyPr>
              <a:spAutoFit/>
            </a:bodyPr>
            <a:lstStyle/>
            <a:p>
              <a:r>
                <a:rPr lang="zh-CN" altLang="en-US" sz="1600" b="1" dirty="0">
                  <a:latin typeface="微软雅黑"/>
                </a:rPr>
                <a:t>“</a:t>
              </a:r>
              <a:r>
                <a:rPr lang="zh-CN" altLang="en-US" sz="1600" b="1" dirty="0">
                  <a:latin typeface="微软雅黑" pitchFamily="34" charset="-122"/>
                  <a:ea typeface="微软雅黑" pitchFamily="34" charset="-122"/>
                </a:rPr>
                <a:t>四大哈里发时代”</a:t>
              </a:r>
            </a:p>
          </p:txBody>
        </p:sp>
      </p:grpSp>
      <p:sp>
        <p:nvSpPr>
          <p:cNvPr id="66568"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657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6571" name="TextBox 5"/>
          <p:cNvSpPr txBox="1">
            <a:spLocks noChangeArrowheads="1"/>
          </p:cNvSpPr>
          <p:nvPr/>
        </p:nvSpPr>
        <p:spPr bwMode="auto">
          <a:xfrm>
            <a:off x="250824" y="123825"/>
            <a:ext cx="7633543"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endParaRPr lang="en-US" altLang="zh-CN" sz="2400" b="1" dirty="0">
              <a:latin typeface="微软雅黑" pitchFamily="34" charset="-122"/>
              <a:ea typeface="微软雅黑" pitchFamily="34" charset="-122"/>
            </a:endParaRPr>
          </a:p>
          <a:p>
            <a:pPr>
              <a:lnSpc>
                <a:spcPts val="2563"/>
              </a:lnSpc>
            </a:pPr>
            <a:endParaRPr lang="en-US" altLang="zh-CN" sz="2000" b="1" dirty="0">
              <a:latin typeface="微软雅黑"/>
              <a:ea typeface="微软雅黑"/>
              <a:cs typeface="Times New Roman" pitchFamily="18" charset="0"/>
            </a:endParaRPr>
          </a:p>
        </p:txBody>
      </p:sp>
      <p:sp>
        <p:nvSpPr>
          <p:cNvPr id="29" name="矩形标注 28"/>
          <p:cNvSpPr>
            <a:spLocks noChangeArrowheads="1"/>
          </p:cNvSpPr>
          <p:nvPr/>
        </p:nvSpPr>
        <p:spPr bwMode="auto">
          <a:xfrm>
            <a:off x="4067175" y="3651250"/>
            <a:ext cx="1727200" cy="936625"/>
          </a:xfrm>
          <a:prstGeom prst="wedgeRectCallout">
            <a:avLst>
              <a:gd name="adj1" fmla="val -63509"/>
              <a:gd name="adj2" fmla="val -86440"/>
            </a:avLst>
          </a:prstGeom>
          <a:solidFill>
            <a:srgbClr val="04AEDA"/>
          </a:solidFill>
          <a:ln w="25400" algn="ctr">
            <a:solidFill>
              <a:srgbClr val="F2F2F2"/>
            </a:solidFill>
            <a:miter lim="800000"/>
            <a:headEnd/>
            <a:tailEnd/>
          </a:ln>
        </p:spPr>
        <p:txBody>
          <a:bodyPr anchor="ctr"/>
          <a:lstStyle/>
          <a:p>
            <a:pPr algn="ctr"/>
            <a:endParaRPr lang="zh-CN" altLang="en-US" sz="1200" dirty="0">
              <a:solidFill>
                <a:srgbClr val="FFFFFF"/>
              </a:solidFill>
              <a:effectLst>
                <a:outerShdw blurRad="38100" dist="38100" dir="2700000" algn="tl">
                  <a:srgbClr val="000000"/>
                </a:outerShdw>
              </a:effectLst>
              <a:latin typeface="微软雅黑"/>
            </a:endParaRPr>
          </a:p>
          <a:p>
            <a:pPr algn="ctr"/>
            <a:r>
              <a:rPr lang="zh-CN" altLang="en-US" sz="1200" dirty="0">
                <a:solidFill>
                  <a:srgbClr val="FFFFFF"/>
                </a:solidFill>
                <a:effectLst>
                  <a:outerShdw blurRad="38100" dist="38100" dir="2700000" algn="tl">
                    <a:srgbClr val="000000"/>
                  </a:outerShdw>
                </a:effectLst>
                <a:latin typeface="微软雅黑"/>
              </a:rPr>
              <a:t>◆</a:t>
            </a: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建立政教合一政权</a:t>
            </a:r>
          </a:p>
          <a:p>
            <a:pPr algn="ct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◆向阿拉伯半岛扩张</a:t>
            </a:r>
          </a:p>
          <a:p>
            <a:pPr algn="ct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◆去世时已基本完成  阿拉伯半岛的统一  </a:t>
            </a:r>
            <a:endParaRPr lang="en-US" altLang="zh-CN" sz="1200" b="1" dirty="0">
              <a:solidFill>
                <a:srgbClr val="FFFFFF"/>
              </a:solidFill>
              <a:effectLst>
                <a:outerShdw blurRad="38100" dist="38100" dir="2700000" algn="tl">
                  <a:srgbClr val="000000"/>
                </a:outerShdw>
              </a:effectLst>
              <a:latin typeface="微软雅黑" pitchFamily="34" charset="-122"/>
              <a:ea typeface="微软雅黑" pitchFamily="34" charset="-122"/>
            </a:endParaRPr>
          </a:p>
          <a:p>
            <a:pPr algn="ctr"/>
            <a:endPar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30" name="矩形标注 29"/>
          <p:cNvSpPr>
            <a:spLocks noChangeArrowheads="1"/>
          </p:cNvSpPr>
          <p:nvPr/>
        </p:nvSpPr>
        <p:spPr bwMode="auto">
          <a:xfrm>
            <a:off x="6156325" y="3651250"/>
            <a:ext cx="1800225" cy="936625"/>
          </a:xfrm>
          <a:prstGeom prst="wedgeRectCallout">
            <a:avLst>
              <a:gd name="adj1" fmla="val -62963"/>
              <a:gd name="adj2" fmla="val -86440"/>
            </a:avLst>
          </a:prstGeom>
          <a:solidFill>
            <a:srgbClr val="04AEDA"/>
          </a:solidFill>
          <a:ln w="25400" algn="ctr">
            <a:solidFill>
              <a:srgbClr val="F2F2F2"/>
            </a:solidFill>
            <a:miter lim="800000"/>
            <a:headEnd/>
            <a:tailEnd/>
          </a:ln>
        </p:spPr>
        <p:txBody>
          <a:bodyPr anchor="ctr"/>
          <a:lstStyle/>
          <a:p>
            <a:pPr algn="ctr">
              <a:lnSpc>
                <a:spcPct val="90000"/>
              </a:lnSpc>
            </a:pPr>
            <a:r>
              <a:rPr lang="zh-CN" altLang="en-US" sz="1200" b="1" dirty="0">
                <a:solidFill>
                  <a:srgbClr val="FFFFFF"/>
                </a:solidFill>
                <a:effectLst>
                  <a:outerShdw blurRad="38100" dist="38100" dir="2700000" algn="tl">
                    <a:srgbClr val="000000"/>
                  </a:outerShdw>
                </a:effectLst>
                <a:latin typeface="微软雅黑"/>
              </a:rPr>
              <a:t>◆ </a:t>
            </a:r>
            <a:r>
              <a:rPr lang="en-US" altLang="zh-CN" sz="1200" b="1" dirty="0">
                <a:solidFill>
                  <a:srgbClr val="FFFFFF"/>
                </a:solidFill>
                <a:effectLst>
                  <a:outerShdw blurRad="38100" dist="38100" dir="2700000" algn="tl">
                    <a:srgbClr val="000000"/>
                  </a:outerShdw>
                </a:effectLst>
                <a:latin typeface="微软雅黑" pitchFamily="34" charset="-122"/>
                <a:ea typeface="微软雅黑" pitchFamily="34" charset="-122"/>
              </a:rPr>
              <a:t>8</a:t>
            </a: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世纪上半叶建立起阿拉伯大帝国</a:t>
            </a:r>
          </a:p>
          <a:p>
            <a:pPr algn="ctr">
              <a:lnSpc>
                <a:spcPct val="90000"/>
              </a:lnSpc>
            </a:pPr>
            <a:r>
              <a:rPr lang="zh-CN" altLang="en-US" sz="1200" b="1" dirty="0">
                <a:solidFill>
                  <a:srgbClr val="FFFFFF"/>
                </a:solidFill>
                <a:effectLst>
                  <a:outerShdw blurRad="38100" dist="38100" dir="2700000" algn="tl">
                    <a:srgbClr val="000000"/>
                  </a:outerShdw>
                </a:effectLst>
                <a:latin typeface="微软雅黑" pitchFamily="34" charset="-122"/>
                <a:ea typeface="微软雅黑" pitchFamily="34" charset="-122"/>
              </a:rPr>
              <a:t>◆伴随着帝国对外扩张伊斯兰教向外传播  </a:t>
            </a:r>
            <a:endParaRPr lang="en-US" altLang="zh-CN" sz="1200" b="1" dirty="0">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69657" name="Rectangle 25"/>
          <p:cNvSpPr>
            <a:spLocks noChangeArrowheads="1"/>
          </p:cNvSpPr>
          <p:nvPr/>
        </p:nvSpPr>
        <p:spPr bwMode="auto">
          <a:xfrm>
            <a:off x="251520" y="627534"/>
            <a:ext cx="302358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四、宋元时期的异域宗教</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758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7588" name="TextBox 5"/>
          <p:cNvSpPr txBox="1">
            <a:spLocks noChangeArrowheads="1"/>
          </p:cNvSpPr>
          <p:nvPr/>
        </p:nvSpPr>
        <p:spPr bwMode="auto">
          <a:xfrm>
            <a:off x="560388" y="193675"/>
            <a:ext cx="4440237" cy="742950"/>
          </a:xfrm>
          <a:prstGeom prst="rect">
            <a:avLst/>
          </a:prstGeom>
          <a:noFill/>
          <a:ln w="9525">
            <a:noFill/>
            <a:miter lim="800000"/>
            <a:headEnd/>
            <a:tailEnd/>
          </a:ln>
        </p:spPr>
        <p:txBody>
          <a:bodyPr>
            <a:spAutoFit/>
          </a:bodyPr>
          <a:lstStyle/>
          <a:p>
            <a:pPr>
              <a:lnSpc>
                <a:spcPts val="2563"/>
              </a:lnSpc>
            </a:pPr>
            <a:endParaRPr lang="en-US" altLang="zh-CN" sz="2400">
              <a:latin typeface="微软雅黑"/>
            </a:endParaRPr>
          </a:p>
          <a:p>
            <a:pPr>
              <a:lnSpc>
                <a:spcPts val="2563"/>
              </a:lnSpc>
            </a:pPr>
            <a:endParaRPr lang="en-US" altLang="zh-CN" sz="2000">
              <a:latin typeface="微软雅黑"/>
            </a:endParaRPr>
          </a:p>
        </p:txBody>
      </p:sp>
      <p:sp>
        <p:nvSpPr>
          <p:cNvPr id="67589" name="内容占位符 2"/>
          <p:cNvSpPr txBox="1">
            <a:spLocks/>
          </p:cNvSpPr>
          <p:nvPr/>
        </p:nvSpPr>
        <p:spPr bwMode="auto">
          <a:xfrm>
            <a:off x="3563938" y="842963"/>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18" name="左大括号 17"/>
          <p:cNvSpPr>
            <a:spLocks/>
          </p:cNvSpPr>
          <p:nvPr/>
        </p:nvSpPr>
        <p:spPr bwMode="auto">
          <a:xfrm>
            <a:off x="2195513" y="1347788"/>
            <a:ext cx="288925" cy="3095625"/>
          </a:xfrm>
          <a:prstGeom prst="leftBrace">
            <a:avLst>
              <a:gd name="adj1" fmla="val 8333"/>
              <a:gd name="adj2" fmla="val 50000"/>
            </a:avLst>
          </a:prstGeom>
          <a:noFill/>
          <a:ln w="12700" algn="ctr">
            <a:solidFill>
              <a:srgbClr val="33CCFF"/>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
        <p:nvSpPr>
          <p:cNvPr id="27" name="矩形 26"/>
          <p:cNvSpPr/>
          <p:nvPr/>
        </p:nvSpPr>
        <p:spPr>
          <a:xfrm>
            <a:off x="3779912" y="1347614"/>
            <a:ext cx="3816498" cy="576461"/>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pPr>
            <a:r>
              <a:rPr lang="zh-CN" altLang="en-US" sz="1600" b="1" dirty="0">
                <a:solidFill>
                  <a:schemeClr val="bg1"/>
                </a:solidFill>
                <a:latin typeface="微软雅黑" pitchFamily="34" charset="-122"/>
                <a:ea typeface="微软雅黑" pitchFamily="34" charset="-122"/>
              </a:rPr>
              <a:t>贞观二年（</a:t>
            </a:r>
            <a:r>
              <a:rPr lang="en-US" altLang="zh-CN" sz="1600" b="1" dirty="0">
                <a:solidFill>
                  <a:schemeClr val="bg1"/>
                </a:solidFill>
                <a:latin typeface="微软雅黑" pitchFamily="34" charset="-122"/>
                <a:ea typeface="微软雅黑" pitchFamily="34" charset="-122"/>
              </a:rPr>
              <a:t>628</a:t>
            </a:r>
            <a:r>
              <a:rPr lang="zh-CN" altLang="en-US" sz="1600" b="1" dirty="0">
                <a:solidFill>
                  <a:schemeClr val="bg1"/>
                </a:solidFill>
                <a:latin typeface="微软雅黑" pitchFamily="34" charset="-122"/>
                <a:ea typeface="微软雅黑" pitchFamily="34" charset="-122"/>
              </a:rPr>
              <a:t>）或贞观六年（</a:t>
            </a:r>
            <a:r>
              <a:rPr lang="en-US" altLang="zh-CN" sz="1600" b="1" dirty="0">
                <a:solidFill>
                  <a:schemeClr val="bg1"/>
                </a:solidFill>
                <a:latin typeface="微软雅黑" pitchFamily="34" charset="-122"/>
                <a:ea typeface="微软雅黑" pitchFamily="34" charset="-122"/>
              </a:rPr>
              <a:t>632</a:t>
            </a:r>
            <a:r>
              <a:rPr lang="zh-CN" altLang="en-US" sz="1600" b="1" dirty="0">
                <a:solidFill>
                  <a:schemeClr val="bg1"/>
                </a:solidFill>
                <a:latin typeface="微软雅黑" pitchFamily="34" charset="-122"/>
                <a:ea typeface="微软雅黑" pitchFamily="34" charset="-122"/>
              </a:rPr>
              <a:t>）</a:t>
            </a:r>
            <a:r>
              <a:rPr lang="zh-CN" altLang="en-US" dirty="0">
                <a:solidFill>
                  <a:schemeClr val="tx1"/>
                </a:solidFill>
                <a:latin typeface="微软雅黑" pitchFamily="34" charset="-122"/>
                <a:ea typeface="微软雅黑" pitchFamily="34" charset="-122"/>
              </a:rPr>
              <a:t> </a:t>
            </a:r>
          </a:p>
        </p:txBody>
      </p:sp>
      <p:sp>
        <p:nvSpPr>
          <p:cNvPr id="28" name="矩形 27"/>
          <p:cNvSpPr/>
          <p:nvPr/>
        </p:nvSpPr>
        <p:spPr>
          <a:xfrm>
            <a:off x="3779912" y="2211710"/>
            <a:ext cx="3816350" cy="64807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b="1" dirty="0">
                <a:solidFill>
                  <a:schemeClr val="bg1"/>
                </a:solidFill>
                <a:latin typeface="微软雅黑" pitchFamily="34" charset="-122"/>
                <a:ea typeface="微软雅黑" pitchFamily="34" charset="-122"/>
              </a:rPr>
              <a:t>伊斯兰教在唐代传入中国，但仅是在留居中国的阿拉伯人社区中传播，几乎不被外人所知</a:t>
            </a:r>
            <a:r>
              <a:rPr lang="zh-CN" altLang="en-US" sz="1400" dirty="0">
                <a:solidFill>
                  <a:schemeClr val="tx1"/>
                </a:solidFill>
                <a:latin typeface="微软雅黑" pitchFamily="34" charset="-122"/>
                <a:ea typeface="微软雅黑" pitchFamily="34" charset="-122"/>
              </a:rPr>
              <a:t> </a:t>
            </a:r>
          </a:p>
        </p:txBody>
      </p:sp>
      <p:sp>
        <p:nvSpPr>
          <p:cNvPr id="29" name="矩形 28"/>
          <p:cNvSpPr/>
          <p:nvPr/>
        </p:nvSpPr>
        <p:spPr>
          <a:xfrm>
            <a:off x="3779838" y="3003550"/>
            <a:ext cx="3888506" cy="64832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400" b="1" dirty="0">
                <a:solidFill>
                  <a:schemeClr val="bg1"/>
                </a:solidFill>
                <a:latin typeface="微软雅黑" pitchFamily="34" charset="-122"/>
                <a:ea typeface="微软雅黑" pitchFamily="34" charset="-122"/>
              </a:rPr>
              <a:t>杜环，明确记述了在“亚俱罗” （今伊拉克的纳杰夫）流行的伊斯兰教的具体情况。</a:t>
            </a:r>
            <a:r>
              <a:rPr lang="zh-CN" altLang="en-US" sz="1400" dirty="0">
                <a:solidFill>
                  <a:schemeClr val="tx1"/>
                </a:solidFill>
                <a:latin typeface="微软雅黑" pitchFamily="34" charset="-122"/>
                <a:ea typeface="微软雅黑" pitchFamily="34" charset="-122"/>
              </a:rPr>
              <a:t> </a:t>
            </a:r>
          </a:p>
        </p:txBody>
      </p:sp>
      <p:sp>
        <p:nvSpPr>
          <p:cNvPr id="30" name="矩形 29"/>
          <p:cNvSpPr/>
          <p:nvPr/>
        </p:nvSpPr>
        <p:spPr>
          <a:xfrm>
            <a:off x="3779838" y="3795886"/>
            <a:ext cx="3888506" cy="64807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400" b="1" dirty="0">
                <a:solidFill>
                  <a:schemeClr val="bg1"/>
                </a:solidFill>
                <a:latin typeface="微软雅黑" pitchFamily="34" charset="-122"/>
                <a:ea typeface="微软雅黑" pitchFamily="34" charset="-122"/>
              </a:rPr>
              <a:t>全部从海路进入，中国的穆斯林比起唐代急剧增加，但仍都是来华侨民或前代侨民的后裔 </a:t>
            </a:r>
          </a:p>
        </p:txBody>
      </p:sp>
      <p:grpSp>
        <p:nvGrpSpPr>
          <p:cNvPr id="67595" name="组合 6"/>
          <p:cNvGrpSpPr>
            <a:grpSpLocks/>
          </p:cNvGrpSpPr>
          <p:nvPr/>
        </p:nvGrpSpPr>
        <p:grpSpPr bwMode="auto">
          <a:xfrm>
            <a:off x="684213" y="1924050"/>
            <a:ext cx="1439862" cy="1439863"/>
            <a:chOff x="1089993" y="1991671"/>
            <a:chExt cx="1203326" cy="1198933"/>
          </a:xfrm>
        </p:grpSpPr>
        <p:sp>
          <p:nvSpPr>
            <p:cNvPr id="13" name="矩形 12"/>
            <p:cNvSpPr/>
            <p:nvPr/>
          </p:nvSpPr>
          <p:spPr bwMode="auto">
            <a:xfrm>
              <a:off x="1089993"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85" y="2015465"/>
              <a:ext cx="46434" cy="11526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a:spLocks noChangeArrowheads="1"/>
            </p:cNvSpPr>
            <p:nvPr/>
          </p:nvSpPr>
          <p:spPr bwMode="auto">
            <a:xfrm rot="5400000" flipH="1">
              <a:off x="1668523" y="2565809"/>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523" y="1413141"/>
              <a:ext cx="46266" cy="1203326"/>
            </a:xfrm>
            <a:prstGeom prst="rect">
              <a:avLst/>
            </a:prstGeom>
            <a:solidFill>
              <a:srgbClr val="A6A6A6"/>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12" name="矩形 11"/>
          <p:cNvSpPr/>
          <p:nvPr/>
        </p:nvSpPr>
        <p:spPr bwMode="auto">
          <a:xfrm>
            <a:off x="755650" y="1995488"/>
            <a:ext cx="1295400" cy="1296987"/>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rgbClr val="FFFFFF"/>
                </a:solidFill>
                <a:latin typeface="微软雅黑" pitchFamily="34" charset="-122"/>
                <a:ea typeface="微软雅黑" pitchFamily="34" charset="-122"/>
              </a:rPr>
              <a:t>伊斯兰教在中国的早期传播</a:t>
            </a:r>
            <a:r>
              <a:rPr lang="zh-CN" altLang="en-US" dirty="0">
                <a:solidFill>
                  <a:schemeClr val="tx1"/>
                </a:solidFill>
                <a:latin typeface="微软雅黑" pitchFamily="34" charset="-122"/>
                <a:ea typeface="微软雅黑" pitchFamily="34" charset="-122"/>
              </a:rPr>
              <a:t> </a:t>
            </a:r>
          </a:p>
        </p:txBody>
      </p:sp>
      <p:sp>
        <p:nvSpPr>
          <p:cNvPr id="70680" name="Line 24"/>
          <p:cNvSpPr>
            <a:spLocks noChangeShapeType="1"/>
          </p:cNvSpPr>
          <p:nvPr/>
        </p:nvSpPr>
        <p:spPr bwMode="auto">
          <a:xfrm>
            <a:off x="3059113" y="1492250"/>
            <a:ext cx="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zh-CN" altLang="en-US"/>
          </a:p>
        </p:txBody>
      </p:sp>
      <p:sp>
        <p:nvSpPr>
          <p:cNvPr id="67598" name="Rectangle 25"/>
          <p:cNvSpPr>
            <a:spLocks noChangeArrowheads="1"/>
          </p:cNvSpPr>
          <p:nvPr/>
        </p:nvSpPr>
        <p:spPr bwMode="auto">
          <a:xfrm>
            <a:off x="2627785" y="1347614"/>
            <a:ext cx="1152127" cy="576064"/>
          </a:xfrm>
          <a:prstGeom prst="rect">
            <a:avLst/>
          </a:prstGeom>
          <a:solidFill>
            <a:schemeClr val="bg1"/>
          </a:solidFill>
          <a:ln w="28575">
            <a:solidFill>
              <a:srgbClr val="04AEDA"/>
            </a:solidFill>
            <a:miter lim="800000"/>
            <a:headEnd/>
            <a:tailEnd/>
          </a:ln>
          <a:effectLst>
            <a:prstShdw prst="shdw17" dist="17961" dir="2700000">
              <a:srgbClr val="026883"/>
            </a:prstShdw>
          </a:effectLst>
        </p:spPr>
        <p:txBody>
          <a:bodyPr wrap="none" anchor="ctr"/>
          <a:lstStyle/>
          <a:p>
            <a:endParaRPr lang="zh-CN" altLang="en-US"/>
          </a:p>
        </p:txBody>
      </p:sp>
      <p:sp>
        <p:nvSpPr>
          <p:cNvPr id="70682" name="Rectangle 26"/>
          <p:cNvSpPr>
            <a:spLocks noChangeArrowheads="1"/>
          </p:cNvSpPr>
          <p:nvPr/>
        </p:nvSpPr>
        <p:spPr bwMode="auto">
          <a:xfrm>
            <a:off x="250824" y="123825"/>
            <a:ext cx="8065591" cy="42575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563"/>
              </a:lnSpc>
              <a:defRPr/>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endParaRPr lang="en-US" altLang="zh-CN" sz="2400" b="1" dirty="0">
              <a:latin typeface="微软雅黑" pitchFamily="34" charset="-122"/>
              <a:ea typeface="微软雅黑" pitchFamily="34" charset="-122"/>
            </a:endParaRPr>
          </a:p>
        </p:txBody>
      </p:sp>
      <p:sp>
        <p:nvSpPr>
          <p:cNvPr id="70683" name="Rectangle 27"/>
          <p:cNvSpPr>
            <a:spLocks noChangeArrowheads="1"/>
          </p:cNvSpPr>
          <p:nvPr/>
        </p:nvSpPr>
        <p:spPr bwMode="auto">
          <a:xfrm>
            <a:off x="179512" y="555526"/>
            <a:ext cx="309634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2000" b="1" dirty="0">
                <a:latin typeface="微软雅黑" pitchFamily="34" charset="-122"/>
                <a:ea typeface="微软雅黑" pitchFamily="34" charset="-122"/>
              </a:rPr>
              <a:t>四、宋元时期的异域宗教</a:t>
            </a:r>
          </a:p>
        </p:txBody>
      </p:sp>
      <p:sp>
        <p:nvSpPr>
          <p:cNvPr id="67601" name="Rectangle 28"/>
          <p:cNvSpPr>
            <a:spLocks noChangeArrowheads="1"/>
          </p:cNvSpPr>
          <p:nvPr/>
        </p:nvSpPr>
        <p:spPr bwMode="auto">
          <a:xfrm>
            <a:off x="2627313" y="2211388"/>
            <a:ext cx="1152599" cy="576386"/>
          </a:xfrm>
          <a:prstGeom prst="rect">
            <a:avLst/>
          </a:prstGeom>
          <a:solidFill>
            <a:schemeClr val="bg1"/>
          </a:solidFill>
          <a:ln w="28575">
            <a:solidFill>
              <a:srgbClr val="04AEDA"/>
            </a:solidFill>
            <a:miter lim="800000"/>
            <a:headEnd/>
            <a:tailEnd/>
          </a:ln>
          <a:effectLst>
            <a:prstShdw prst="shdw17" dist="17961" dir="2700000">
              <a:srgbClr val="026883"/>
            </a:prstShdw>
          </a:effectLst>
        </p:spPr>
        <p:txBody>
          <a:bodyPr wrap="none" anchor="ctr"/>
          <a:lstStyle/>
          <a:p>
            <a:pPr algn="ctr"/>
            <a:r>
              <a:rPr lang="zh-CN" altLang="en-US" b="1" dirty="0">
                <a:solidFill>
                  <a:srgbClr val="04AEDA"/>
                </a:solidFill>
                <a:latin typeface="微软雅黑" pitchFamily="34" charset="-122"/>
                <a:ea typeface="微软雅黑" pitchFamily="34" charset="-122"/>
              </a:rPr>
              <a:t>唐代传入</a:t>
            </a:r>
          </a:p>
        </p:txBody>
      </p:sp>
      <p:sp>
        <p:nvSpPr>
          <p:cNvPr id="67602" name="Rectangle 29"/>
          <p:cNvSpPr>
            <a:spLocks noChangeArrowheads="1"/>
          </p:cNvSpPr>
          <p:nvPr/>
        </p:nvSpPr>
        <p:spPr bwMode="auto">
          <a:xfrm>
            <a:off x="2627784" y="3003550"/>
            <a:ext cx="1152054" cy="576263"/>
          </a:xfrm>
          <a:prstGeom prst="rect">
            <a:avLst/>
          </a:prstGeom>
          <a:solidFill>
            <a:schemeClr val="bg1"/>
          </a:solidFill>
          <a:ln w="28575">
            <a:solidFill>
              <a:srgbClr val="04AEDA"/>
            </a:solidFill>
            <a:miter lim="800000"/>
            <a:headEnd/>
            <a:tailEnd/>
          </a:ln>
          <a:effectLst>
            <a:prstShdw prst="shdw17" dist="17961" dir="2700000">
              <a:srgbClr val="026883"/>
            </a:prstShdw>
          </a:effectLst>
        </p:spPr>
        <p:txBody>
          <a:bodyPr wrap="none" anchor="ctr"/>
          <a:lstStyle/>
          <a:p>
            <a:pPr algn="ctr"/>
            <a:r>
              <a:rPr lang="zh-CN" altLang="en-US" b="1" dirty="0">
                <a:solidFill>
                  <a:srgbClr val="04AEDA"/>
                </a:solidFill>
                <a:latin typeface="微软雅黑" pitchFamily="34" charset="-122"/>
                <a:ea typeface="微软雅黑" pitchFamily="34" charset="-122"/>
              </a:rPr>
              <a:t>首次谈论</a:t>
            </a:r>
          </a:p>
        </p:txBody>
      </p:sp>
      <p:sp>
        <p:nvSpPr>
          <p:cNvPr id="67603" name="Rectangle 30"/>
          <p:cNvSpPr>
            <a:spLocks noChangeArrowheads="1"/>
          </p:cNvSpPr>
          <p:nvPr/>
        </p:nvSpPr>
        <p:spPr bwMode="auto">
          <a:xfrm>
            <a:off x="2627784" y="3795886"/>
            <a:ext cx="1152599" cy="576089"/>
          </a:xfrm>
          <a:prstGeom prst="rect">
            <a:avLst/>
          </a:prstGeom>
          <a:solidFill>
            <a:schemeClr val="bg1"/>
          </a:solidFill>
          <a:ln w="28575">
            <a:solidFill>
              <a:srgbClr val="04AEDA"/>
            </a:solidFill>
            <a:miter lim="800000"/>
            <a:headEnd/>
            <a:tailEnd/>
          </a:ln>
          <a:effectLst>
            <a:prstShdw prst="shdw17" dist="17961" dir="2700000">
              <a:srgbClr val="026883"/>
            </a:prstShdw>
          </a:effectLst>
        </p:spPr>
        <p:txBody>
          <a:bodyPr wrap="none" anchor="ctr"/>
          <a:lstStyle/>
          <a:p>
            <a:pPr algn="ctr"/>
            <a:r>
              <a:rPr lang="zh-CN" altLang="en-US" b="1" dirty="0">
                <a:solidFill>
                  <a:srgbClr val="04AEDA"/>
                </a:solidFill>
                <a:latin typeface="微软雅黑" pitchFamily="34" charset="-122"/>
                <a:ea typeface="微软雅黑" pitchFamily="34" charset="-122"/>
              </a:rPr>
              <a:t>宋代增加</a:t>
            </a:r>
          </a:p>
        </p:txBody>
      </p:sp>
      <p:sp>
        <p:nvSpPr>
          <p:cNvPr id="70687" name="Rectangle 31"/>
          <p:cNvSpPr>
            <a:spLocks noChangeArrowheads="1"/>
          </p:cNvSpPr>
          <p:nvPr/>
        </p:nvSpPr>
        <p:spPr bwMode="auto">
          <a:xfrm>
            <a:off x="2627784" y="1491630"/>
            <a:ext cx="11620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r>
              <a:rPr lang="zh-CN" altLang="en-US" b="1" dirty="0">
                <a:solidFill>
                  <a:srgbClr val="04AEDA"/>
                </a:solidFill>
                <a:latin typeface="微软雅黑" pitchFamily="34" charset="-122"/>
                <a:ea typeface="微软雅黑" pitchFamily="34" charset="-122"/>
              </a:rPr>
              <a:t>传入时间</a:t>
            </a:r>
            <a:r>
              <a:rPr lang="zh-CN" altLang="en-US" dirty="0"/>
              <a:t> </a:t>
            </a: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86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8612" name="TextBox 5"/>
          <p:cNvSpPr txBox="1">
            <a:spLocks noChangeArrowheads="1"/>
          </p:cNvSpPr>
          <p:nvPr/>
        </p:nvSpPr>
        <p:spPr bwMode="auto">
          <a:xfrm>
            <a:off x="642938" y="214313"/>
            <a:ext cx="4357687" cy="1425575"/>
          </a:xfrm>
          <a:prstGeom prst="rect">
            <a:avLst/>
          </a:prstGeom>
          <a:noFill/>
          <a:ln w="9525">
            <a:noFill/>
            <a:miter lim="800000"/>
            <a:headEnd/>
            <a:tailEnd/>
          </a:ln>
        </p:spPr>
        <p:txBody>
          <a:bodyPr>
            <a:spAutoFit/>
          </a:bodyPr>
          <a:lstStyle/>
          <a:p>
            <a:pPr>
              <a:lnSpc>
                <a:spcPts val="2563"/>
              </a:lnSpc>
            </a:pPr>
            <a:endParaRPr lang="en-US" altLang="zh-CN" sz="2000" b="1">
              <a:latin typeface="隶书"/>
              <a:ea typeface="隶书"/>
              <a:cs typeface="隶书"/>
            </a:endParaRPr>
          </a:p>
          <a:p>
            <a:pPr>
              <a:lnSpc>
                <a:spcPts val="2563"/>
              </a:lnSpc>
            </a:pPr>
            <a:endParaRPr lang="en-US" altLang="zh-CN" sz="2000">
              <a:latin typeface="微软雅黑"/>
            </a:endParaRPr>
          </a:p>
          <a:p>
            <a:pPr>
              <a:lnSpc>
                <a:spcPts val="2563"/>
              </a:lnSpc>
            </a:pPr>
            <a:endParaRPr lang="en-US" altLang="zh-CN" sz="2400">
              <a:latin typeface="微软雅黑"/>
            </a:endParaRPr>
          </a:p>
          <a:p>
            <a:pPr>
              <a:lnSpc>
                <a:spcPts val="2563"/>
              </a:lnSpc>
            </a:pPr>
            <a:endParaRPr lang="en-US" altLang="zh-CN" sz="2000">
              <a:latin typeface="微软雅黑"/>
            </a:endParaRPr>
          </a:p>
        </p:txBody>
      </p:sp>
      <p:sp>
        <p:nvSpPr>
          <p:cNvPr id="68613" name="内容占位符 2"/>
          <p:cNvSpPr txBox="1">
            <a:spLocks/>
          </p:cNvSpPr>
          <p:nvPr/>
        </p:nvSpPr>
        <p:spPr bwMode="auto">
          <a:xfrm>
            <a:off x="3643313" y="1071563"/>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63" name="矩形 62"/>
          <p:cNvSpPr/>
          <p:nvPr/>
        </p:nvSpPr>
        <p:spPr>
          <a:xfrm>
            <a:off x="3779838" y="2139950"/>
            <a:ext cx="2016125" cy="23050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4" name="矩形 53"/>
          <p:cNvSpPr/>
          <p:nvPr/>
        </p:nvSpPr>
        <p:spPr>
          <a:xfrm>
            <a:off x="3779838" y="2139950"/>
            <a:ext cx="201629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68617" name="组合 6"/>
          <p:cNvGrpSpPr>
            <a:grpSpLocks/>
          </p:cNvGrpSpPr>
          <p:nvPr/>
        </p:nvGrpSpPr>
        <p:grpSpPr bwMode="auto">
          <a:xfrm>
            <a:off x="2411413" y="771525"/>
            <a:ext cx="4608512" cy="792163"/>
            <a:chOff x="1089993" y="1991671"/>
            <a:chExt cx="1203326" cy="1198933"/>
          </a:xfrm>
        </p:grpSpPr>
        <p:sp>
          <p:nvSpPr>
            <p:cNvPr id="13" name="矩形 12"/>
            <p:cNvSpPr/>
            <p:nvPr/>
          </p:nvSpPr>
          <p:spPr bwMode="auto">
            <a:xfrm>
              <a:off x="1089993" y="2015698"/>
              <a:ext cx="46425" cy="11532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bwMode="auto">
            <a:xfrm>
              <a:off x="2246894" y="2015698"/>
              <a:ext cx="46425" cy="115328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5"/>
            <p:cNvSpPr>
              <a:spLocks noChangeArrowheads="1"/>
            </p:cNvSpPr>
            <p:nvPr/>
          </p:nvSpPr>
          <p:spPr bwMode="auto">
            <a:xfrm rot="5400000" flipH="1">
              <a:off x="1668830" y="2566116"/>
              <a:ext cx="45651"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7" name="矩形 16"/>
            <p:cNvSpPr>
              <a:spLocks noChangeArrowheads="1"/>
            </p:cNvSpPr>
            <p:nvPr/>
          </p:nvSpPr>
          <p:spPr bwMode="auto">
            <a:xfrm rot="5400000" flipH="1">
              <a:off x="1668830" y="1412834"/>
              <a:ext cx="45651" cy="1203326"/>
            </a:xfrm>
            <a:prstGeom prst="rect">
              <a:avLst/>
            </a:prstGeom>
            <a:solidFill>
              <a:srgbClr val="A6A6A6"/>
            </a:solidFill>
            <a:ln w="25400" algn="ctr">
              <a:noFill/>
              <a:miter lim="800000"/>
              <a:headEnd/>
              <a:tailEnd/>
            </a:ln>
          </p:spPr>
          <p:txBody>
            <a:bodyPr rot="10800000" vert="eaVert" anchor="ctr"/>
            <a:lstStyle/>
            <a:p>
              <a:pPr algn="ctr" fontAlgn="auto">
                <a:spcBef>
                  <a:spcPts val="0"/>
                </a:spcBef>
                <a:spcAft>
                  <a:spcPts val="0"/>
                </a:spcAft>
                <a:defRPr/>
              </a:pPr>
              <a:endParaRPr lang="zh-CN" altLang="en-US">
                <a:solidFill>
                  <a:schemeClr val="lt1"/>
                </a:solidFill>
                <a:latin typeface="+mn-lt"/>
                <a:ea typeface="+mn-ea"/>
              </a:endParaRPr>
            </a:p>
          </p:txBody>
        </p:sp>
      </p:grpSp>
      <p:sp>
        <p:nvSpPr>
          <p:cNvPr id="12" name="矩形 11"/>
          <p:cNvSpPr/>
          <p:nvPr/>
        </p:nvSpPr>
        <p:spPr bwMode="auto">
          <a:xfrm>
            <a:off x="2627313" y="842963"/>
            <a:ext cx="4176712" cy="646112"/>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rgbClr val="FFFFFF"/>
                </a:solidFill>
                <a:latin typeface="微软雅黑" pitchFamily="34" charset="-122"/>
                <a:ea typeface="微软雅黑" pitchFamily="34" charset="-122"/>
              </a:rPr>
              <a:t>元代伊斯兰教的繁荣</a:t>
            </a:r>
            <a:endParaRPr lang="zh-CN" altLang="en-US" sz="2000" dirty="0">
              <a:solidFill>
                <a:schemeClr val="tx1"/>
              </a:solidFill>
              <a:latin typeface="微软雅黑" pitchFamily="34" charset="-122"/>
              <a:ea typeface="微软雅黑" pitchFamily="34" charset="-122"/>
            </a:endParaRPr>
          </a:p>
        </p:txBody>
      </p:sp>
      <p:sp>
        <p:nvSpPr>
          <p:cNvPr id="71721" name="Rectangle 41"/>
          <p:cNvSpPr>
            <a:spLocks noChangeArrowheads="1"/>
          </p:cNvSpPr>
          <p:nvPr/>
        </p:nvSpPr>
        <p:spPr bwMode="auto">
          <a:xfrm>
            <a:off x="250825" y="123825"/>
            <a:ext cx="8785225" cy="42575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b="1" dirty="0">
                <a:latin typeface="微软雅黑" pitchFamily="34" charset="-122"/>
                <a:ea typeface="微软雅黑" pitchFamily="34" charset="-122"/>
              </a:rPr>
              <a:t>第二节</a:t>
            </a:r>
            <a:r>
              <a:rPr lang="zh-CN" altLang="en-US" dirty="0">
                <a:latin typeface="微软雅黑" pitchFamily="34" charset="-122"/>
                <a:ea typeface="微软雅黑" pitchFamily="34" charset="-122"/>
              </a:rPr>
              <a:t>    </a:t>
            </a:r>
            <a:r>
              <a:rPr lang="zh-CN" altLang="en-US" b="1" dirty="0">
                <a:latin typeface="微软雅黑" pitchFamily="34" charset="-122"/>
                <a:ea typeface="微软雅黑" pitchFamily="34" charset="-122"/>
              </a:rPr>
              <a:t>蒙元时期中西交通和文化交流的畅达和兴盛</a:t>
            </a:r>
            <a:r>
              <a:rPr lang="zh-CN" altLang="en-US" sz="2000" b="1" dirty="0">
                <a:latin typeface="微软雅黑" pitchFamily="34" charset="-122"/>
                <a:ea typeface="微软雅黑" pitchFamily="34" charset="-122"/>
              </a:rPr>
              <a:t>（</a:t>
            </a:r>
            <a:r>
              <a:rPr lang="zh-CN" altLang="en-US" b="1" dirty="0">
                <a:latin typeface="微软雅黑" pitchFamily="34" charset="-122"/>
                <a:ea typeface="微软雅黑" pitchFamily="34" charset="-122"/>
              </a:rPr>
              <a:t>四、宋元时期的异域宗教）</a:t>
            </a:r>
            <a:endParaRPr lang="en-US" altLang="zh-CN" b="1" dirty="0">
              <a:latin typeface="微软雅黑" pitchFamily="34" charset="-122"/>
              <a:ea typeface="微软雅黑" pitchFamily="34" charset="-122"/>
            </a:endParaRPr>
          </a:p>
        </p:txBody>
      </p:sp>
      <p:sp>
        <p:nvSpPr>
          <p:cNvPr id="3" name="矩形 62"/>
          <p:cNvSpPr/>
          <p:nvPr/>
        </p:nvSpPr>
        <p:spPr>
          <a:xfrm>
            <a:off x="1331913" y="2139950"/>
            <a:ext cx="2087562" cy="2303463"/>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53"/>
          <p:cNvSpPr/>
          <p:nvPr/>
        </p:nvSpPr>
        <p:spPr>
          <a:xfrm>
            <a:off x="1331912" y="2139950"/>
            <a:ext cx="2087959"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62"/>
          <p:cNvSpPr/>
          <p:nvPr/>
        </p:nvSpPr>
        <p:spPr>
          <a:xfrm>
            <a:off x="6156325" y="2139950"/>
            <a:ext cx="2016125" cy="23050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矩形 53"/>
          <p:cNvSpPr/>
          <p:nvPr/>
        </p:nvSpPr>
        <p:spPr>
          <a:xfrm>
            <a:off x="6156176" y="2139702"/>
            <a:ext cx="2016075"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1727" name="Rectangle 47"/>
          <p:cNvSpPr>
            <a:spLocks noChangeArrowheads="1"/>
          </p:cNvSpPr>
          <p:nvPr/>
        </p:nvSpPr>
        <p:spPr bwMode="auto">
          <a:xfrm>
            <a:off x="1331640" y="2571750"/>
            <a:ext cx="2088232" cy="1910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400"/>
              </a:lnSpc>
              <a:buFont typeface="Wingdings" pitchFamily="2" charset="2"/>
              <a:buChar char="Ø"/>
              <a:defRPr/>
            </a:pPr>
            <a:r>
              <a:rPr lang="zh-CN" altLang="en-US" sz="1600" b="1" dirty="0">
                <a:latin typeface="微软雅黑" pitchFamily="34" charset="-122"/>
                <a:ea typeface="微软雅黑" pitchFamily="34" charset="-122"/>
              </a:rPr>
              <a:t>中亚地区渐次</a:t>
            </a:r>
            <a:r>
              <a:rPr lang="zh-CN" altLang="en-US" sz="1600" b="1" dirty="0" smtClean="0">
                <a:latin typeface="微软雅黑" pitchFamily="34" charset="-122"/>
                <a:ea typeface="微软雅黑" pitchFamily="34" charset="-122"/>
              </a:rPr>
              <a:t>伊斯</a:t>
            </a:r>
            <a:r>
              <a:rPr lang="zh-CN" altLang="en-US" sz="1600" b="1" dirty="0">
                <a:latin typeface="微软雅黑" pitchFamily="34" charset="-122"/>
                <a:ea typeface="微软雅黑" pitchFamily="34" charset="-122"/>
              </a:rPr>
              <a:t>兰</a:t>
            </a:r>
            <a:r>
              <a:rPr lang="zh-CN" altLang="en-US" sz="1600" b="1" dirty="0" smtClean="0">
                <a:latin typeface="微软雅黑" pitchFamily="34" charset="-122"/>
                <a:ea typeface="微软雅黑" pitchFamily="34" charset="-122"/>
              </a:rPr>
              <a:t>化，成为伊斯兰教在元代繁荣的条件：萨曼王朝（信奉伊斯兰教）哈拉汗王朝立伊斯兰教为国教</a:t>
            </a:r>
            <a:endParaRPr lang="zh-CN" altLang="en-US" dirty="0">
              <a:latin typeface="微软雅黑" pitchFamily="34" charset="-122"/>
              <a:ea typeface="微软雅黑" pitchFamily="34" charset="-122"/>
            </a:endParaRPr>
          </a:p>
        </p:txBody>
      </p:sp>
      <p:sp>
        <p:nvSpPr>
          <p:cNvPr id="71728" name="Rectangle 48"/>
          <p:cNvSpPr>
            <a:spLocks noChangeArrowheads="1"/>
          </p:cNvSpPr>
          <p:nvPr/>
        </p:nvSpPr>
        <p:spPr bwMode="auto">
          <a:xfrm>
            <a:off x="1331640" y="2171060"/>
            <a:ext cx="208823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a:defRPr/>
            </a:pPr>
            <a:r>
              <a:rPr lang="zh-CN" altLang="en-US" b="1" dirty="0">
                <a:latin typeface="微软雅黑" pitchFamily="34" charset="-122"/>
                <a:ea typeface="微软雅黑" pitchFamily="34" charset="-122"/>
              </a:rPr>
              <a:t>唐后期至两宋时期</a:t>
            </a:r>
            <a:r>
              <a:rPr lang="zh-CN" altLang="en-US" dirty="0">
                <a:latin typeface="微软雅黑" pitchFamily="34" charset="-122"/>
                <a:ea typeface="微软雅黑" pitchFamily="34" charset="-122"/>
              </a:rPr>
              <a:t> </a:t>
            </a:r>
          </a:p>
        </p:txBody>
      </p:sp>
      <p:sp>
        <p:nvSpPr>
          <p:cNvPr id="71729" name="Rectangle 49"/>
          <p:cNvSpPr>
            <a:spLocks noChangeArrowheads="1"/>
          </p:cNvSpPr>
          <p:nvPr/>
        </p:nvSpPr>
        <p:spPr bwMode="auto">
          <a:xfrm>
            <a:off x="4211960" y="2174396"/>
            <a:ext cx="115212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b="1" dirty="0">
                <a:latin typeface="微软雅黑" pitchFamily="34" charset="-122"/>
                <a:ea typeface="微软雅黑" pitchFamily="34" charset="-122"/>
              </a:rPr>
              <a:t>蒙元时期</a:t>
            </a:r>
            <a:r>
              <a:rPr lang="zh-CN" altLang="en-US" dirty="0">
                <a:latin typeface="微软雅黑" pitchFamily="34" charset="-122"/>
                <a:ea typeface="微软雅黑" pitchFamily="34" charset="-122"/>
              </a:rPr>
              <a:t> </a:t>
            </a:r>
          </a:p>
        </p:txBody>
      </p:sp>
      <p:sp>
        <p:nvSpPr>
          <p:cNvPr id="71730" name="Rectangle 50"/>
          <p:cNvSpPr>
            <a:spLocks noChangeArrowheads="1"/>
          </p:cNvSpPr>
          <p:nvPr/>
        </p:nvSpPr>
        <p:spPr bwMode="auto">
          <a:xfrm>
            <a:off x="3779912" y="2571750"/>
            <a:ext cx="2016224" cy="1910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400"/>
              </a:lnSpc>
              <a:buFont typeface="Wingdings" pitchFamily="2" charset="2"/>
              <a:buChar char="Ø"/>
              <a:defRPr/>
            </a:pPr>
            <a:r>
              <a:rPr lang="zh-CN" altLang="en-US" sz="1600" b="1" dirty="0">
                <a:latin typeface="微软雅黑" pitchFamily="34" charset="-122"/>
                <a:ea typeface="微软雅黑" pitchFamily="34" charset="-122"/>
              </a:rPr>
              <a:t>蒙古铁蹄踏遍</a:t>
            </a:r>
            <a:r>
              <a:rPr lang="zh-CN" altLang="en-US" sz="1600" b="1" dirty="0" smtClean="0">
                <a:latin typeface="微软雅黑" pitchFamily="34" charset="-122"/>
                <a:ea typeface="微软雅黑" pitchFamily="34" charset="-122"/>
              </a:rPr>
              <a:t>中亚</a:t>
            </a:r>
            <a:r>
              <a:rPr lang="zh-CN" altLang="en-US" sz="1600" b="1" dirty="0">
                <a:latin typeface="微软雅黑" pitchFamily="34" charset="-122"/>
                <a:ea typeface="微软雅黑" pitchFamily="34" charset="-122"/>
              </a:rPr>
              <a:t>和西亚</a:t>
            </a:r>
            <a:r>
              <a:rPr lang="zh-CN" altLang="en-US" sz="1600" b="1" dirty="0" smtClean="0">
                <a:latin typeface="微软雅黑" pitchFamily="34" charset="-122"/>
                <a:ea typeface="微软雅黑" pitchFamily="34" charset="-122"/>
              </a:rPr>
              <a:t>，但在这些地方建立的政权却渐次被伊斯兰教同化，伊斯兰教成为西域地区占统治地位宗教信仰 </a:t>
            </a:r>
            <a:endParaRPr lang="zh-CN" altLang="en-US" sz="1600" b="1" dirty="0">
              <a:latin typeface="微软雅黑" pitchFamily="34" charset="-122"/>
              <a:ea typeface="微软雅黑" pitchFamily="34" charset="-122"/>
            </a:endParaRPr>
          </a:p>
        </p:txBody>
      </p:sp>
      <p:sp>
        <p:nvSpPr>
          <p:cNvPr id="71731" name="Rectangle 51"/>
          <p:cNvSpPr>
            <a:spLocks noChangeArrowheads="1"/>
          </p:cNvSpPr>
          <p:nvPr/>
        </p:nvSpPr>
        <p:spPr bwMode="auto">
          <a:xfrm>
            <a:off x="6156176" y="2139702"/>
            <a:ext cx="2016224" cy="39735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lnSpc>
                <a:spcPts val="2600"/>
              </a:lnSpc>
              <a:defRPr/>
            </a:pPr>
            <a:r>
              <a:rPr lang="zh-CN" altLang="en-US" b="1" dirty="0">
                <a:latin typeface="微软雅黑" pitchFamily="34" charset="-122"/>
                <a:ea typeface="微软雅黑" pitchFamily="34" charset="-122"/>
              </a:rPr>
              <a:t>蒙古三次西</a:t>
            </a:r>
            <a:r>
              <a:rPr lang="zh-CN" altLang="en-US" b="1" dirty="0" smtClean="0">
                <a:latin typeface="微软雅黑" pitchFamily="34" charset="-122"/>
                <a:ea typeface="微软雅黑" pitchFamily="34" charset="-122"/>
              </a:rPr>
              <a:t>征时期</a:t>
            </a:r>
            <a:endParaRPr lang="zh-CN" altLang="en-US" b="1" dirty="0">
              <a:latin typeface="微软雅黑" pitchFamily="34" charset="-122"/>
              <a:ea typeface="微软雅黑" pitchFamily="34" charset="-122"/>
            </a:endParaRPr>
          </a:p>
        </p:txBody>
      </p:sp>
      <p:sp>
        <p:nvSpPr>
          <p:cNvPr id="71732" name="Rectangle 52"/>
          <p:cNvSpPr>
            <a:spLocks noChangeArrowheads="1"/>
          </p:cNvSpPr>
          <p:nvPr/>
        </p:nvSpPr>
        <p:spPr bwMode="auto">
          <a:xfrm>
            <a:off x="6156176" y="2571750"/>
            <a:ext cx="2088083" cy="183678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300"/>
              </a:lnSpc>
              <a:buFont typeface="Wingdings" pitchFamily="2" charset="2"/>
              <a:buChar char="Ø"/>
              <a:defRPr/>
            </a:pPr>
            <a:r>
              <a:rPr lang="zh-CN" altLang="en-US" sz="1600" b="1" dirty="0">
                <a:latin typeface="微软雅黑" pitchFamily="34" charset="-122"/>
                <a:ea typeface="微软雅黑" pitchFamily="34" charset="-122"/>
              </a:rPr>
              <a:t>促使大量伊斯兰教徒入华</a:t>
            </a:r>
            <a:r>
              <a:rPr lang="zh-CN" altLang="en-US" sz="1600" dirty="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同唐宋时期已</a:t>
            </a:r>
            <a:r>
              <a:rPr lang="zh-CN" altLang="en-US" sz="1600" b="1" dirty="0">
                <a:latin typeface="微软雅黑" pitchFamily="34" charset="-122"/>
                <a:ea typeface="微软雅黑" pitchFamily="34" charset="-122"/>
              </a:rPr>
              <a:t>定居中国</a:t>
            </a:r>
            <a:r>
              <a:rPr lang="zh-CN" altLang="en-US" sz="1600" b="1" dirty="0" smtClean="0">
                <a:latin typeface="微软雅黑" pitchFamily="34" charset="-122"/>
                <a:ea typeface="微软雅黑" pitchFamily="34" charset="-122"/>
              </a:rPr>
              <a:t>的阿</a:t>
            </a:r>
            <a:r>
              <a:rPr lang="zh-CN" altLang="en-US" sz="1600" b="1" dirty="0">
                <a:latin typeface="微软雅黑" pitchFamily="34" charset="-122"/>
                <a:ea typeface="微软雅黑" pitchFamily="34" charset="-122"/>
              </a:rPr>
              <a:t>拉伯人后裔一</a:t>
            </a:r>
            <a:r>
              <a:rPr lang="zh-CN" altLang="en-US" sz="1600" b="1" dirty="0" smtClean="0">
                <a:latin typeface="微软雅黑" pitchFamily="34" charset="-122"/>
                <a:ea typeface="微软雅黑" pitchFamily="34" charset="-122"/>
              </a:rPr>
              <a:t>起形成新</a:t>
            </a:r>
            <a:r>
              <a:rPr lang="zh-CN" altLang="en-US" sz="1600" b="1" dirty="0">
                <a:latin typeface="微软雅黑" pitchFamily="34" charset="-122"/>
                <a:ea typeface="微软雅黑" pitchFamily="34" charset="-122"/>
              </a:rPr>
              <a:t>的社会群体，</a:t>
            </a:r>
            <a:r>
              <a:rPr lang="zh-CN" altLang="en-US" sz="1600" b="1" dirty="0" smtClean="0">
                <a:latin typeface="微软雅黑" pitchFamily="34" charset="-122"/>
                <a:ea typeface="微软雅黑" pitchFamily="34" charset="-122"/>
              </a:rPr>
              <a:t>称“</a:t>
            </a:r>
            <a:r>
              <a:rPr lang="zh-CN" altLang="en-US" sz="1600" b="1" dirty="0">
                <a:latin typeface="微软雅黑" pitchFamily="34" charset="-122"/>
                <a:ea typeface="微软雅黑" pitchFamily="34" charset="-122"/>
              </a:rPr>
              <a:t>回回</a:t>
            </a:r>
            <a:r>
              <a:rPr lang="zh-CN" altLang="en-US" sz="1600" b="1"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 </a:t>
            </a:r>
            <a:endParaRPr lang="en-US" altLang="zh-CN" sz="1600" dirty="0" smtClean="0">
              <a:latin typeface="微软雅黑" pitchFamily="34" charset="-122"/>
              <a:ea typeface="微软雅黑" pitchFamily="34" charset="-122"/>
            </a:endParaRPr>
          </a:p>
          <a:p>
            <a:pPr>
              <a:lnSpc>
                <a:spcPts val="2300"/>
              </a:lnSpc>
              <a:defRPr/>
            </a:pPr>
            <a:r>
              <a:rPr lang="zh-CN" altLang="en-US" sz="1600" dirty="0" smtClean="0">
                <a:latin typeface="微软雅黑" pitchFamily="34" charset="-122"/>
                <a:ea typeface="微软雅黑" pitchFamily="34" charset="-122"/>
                <a:sym typeface="Wingdings"/>
              </a:rPr>
              <a:t></a:t>
            </a:r>
            <a:r>
              <a:rPr lang="zh-CN" altLang="en-US"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元时回回遍天下</a:t>
            </a:r>
            <a:r>
              <a:rPr lang="zh-CN" altLang="en-US" sz="1600" b="1" dirty="0" smtClean="0">
                <a:latin typeface="微软雅黑" pitchFamily="34" charset="-122"/>
                <a:ea typeface="微软雅黑" pitchFamily="34" charset="-122"/>
              </a:rPr>
              <a:t>” </a:t>
            </a:r>
            <a:endParaRPr lang="zh-CN" altLang="en-US" sz="1600" b="1" dirty="0">
              <a:latin typeface="微软雅黑" pitchFamily="34" charset="-122"/>
              <a:ea typeface="微软雅黑" pitchFamily="34" charset="-122"/>
            </a:endParaRPr>
          </a:p>
        </p:txBody>
      </p:sp>
      <p:sp>
        <p:nvSpPr>
          <p:cNvPr id="68630" name="AutoShape 14"/>
          <p:cNvSpPr>
            <a:spLocks noChangeArrowheads="1"/>
          </p:cNvSpPr>
          <p:nvPr/>
        </p:nvSpPr>
        <p:spPr bwMode="gray">
          <a:xfrm rot="5400000">
            <a:off x="4428506" y="-1677243"/>
            <a:ext cx="431800" cy="6913563"/>
          </a:xfrm>
          <a:prstGeom prst="rightArrow">
            <a:avLst>
              <a:gd name="adj1" fmla="val 67750"/>
              <a:gd name="adj2" fmla="val 66167"/>
            </a:avLst>
          </a:prstGeom>
          <a:solidFill>
            <a:srgbClr val="DDDDDD"/>
          </a:solidFill>
          <a:ln w="9525">
            <a:solidFill>
              <a:schemeClr val="bg1"/>
            </a:solidFill>
            <a:miter lim="800000"/>
            <a:headEnd/>
            <a:tailEnd/>
          </a:ln>
        </p:spPr>
        <p:txBody>
          <a:bodyPr wrap="none" anchor="ctr"/>
          <a:lstStyle/>
          <a:p>
            <a:pPr algn="ctr"/>
            <a:r>
              <a:rPr lang="zh-CN" altLang="en-US" b="1">
                <a:latin typeface="微软雅黑"/>
              </a:rPr>
              <a:t>  </a:t>
            </a:r>
            <a:endParaRPr lang="zh-CN" altLang="en-US"/>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4</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963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69636" name="TextBox 5"/>
          <p:cNvSpPr txBox="1">
            <a:spLocks noChangeArrowheads="1"/>
          </p:cNvSpPr>
          <p:nvPr/>
        </p:nvSpPr>
        <p:spPr bwMode="auto">
          <a:xfrm>
            <a:off x="251520" y="195263"/>
            <a:ext cx="8712968"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69637" name="矩形 39"/>
          <p:cNvSpPr>
            <a:spLocks noChangeArrowheads="1"/>
          </p:cNvSpPr>
          <p:nvPr/>
        </p:nvSpPr>
        <p:spPr bwMode="auto">
          <a:xfrm>
            <a:off x="6659563" y="1347788"/>
            <a:ext cx="1571625" cy="336550"/>
          </a:xfrm>
          <a:prstGeom prst="rect">
            <a:avLst/>
          </a:prstGeom>
          <a:noFill/>
          <a:ln w="9525">
            <a:noFill/>
            <a:miter lim="800000"/>
            <a:headEnd/>
            <a:tailEnd/>
          </a:ln>
        </p:spPr>
        <p:txBody>
          <a:bodyPr>
            <a:spAutoFit/>
          </a:bodyPr>
          <a:lstStyle/>
          <a:p>
            <a:endParaRPr lang="zh-CN" altLang="en-US" sz="1600" b="1">
              <a:latin typeface="微软雅黑"/>
            </a:endParaRPr>
          </a:p>
        </p:txBody>
      </p:sp>
      <p:cxnSp>
        <p:nvCxnSpPr>
          <p:cNvPr id="2" name="直接连接符 11"/>
          <p:cNvCxnSpPr/>
          <p:nvPr/>
        </p:nvCxnSpPr>
        <p:spPr>
          <a:xfrm>
            <a:off x="2339975" y="2066925"/>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2339975" y="2571750"/>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2411413" y="3076575"/>
            <a:ext cx="61928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a:off x="2411413" y="3579813"/>
            <a:ext cx="6192837"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9651" name="Rectangle 19"/>
          <p:cNvSpPr>
            <a:spLocks noChangeArrowheads="1"/>
          </p:cNvSpPr>
          <p:nvPr/>
        </p:nvSpPr>
        <p:spPr bwMode="auto">
          <a:xfrm>
            <a:off x="251520" y="627534"/>
            <a:ext cx="302358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四、宋元时期的异域宗教</a:t>
            </a:r>
          </a:p>
        </p:txBody>
      </p:sp>
      <p:sp>
        <p:nvSpPr>
          <p:cNvPr id="69652" name="Rectangle 20"/>
          <p:cNvSpPr>
            <a:spLocks noChangeArrowheads="1"/>
          </p:cNvSpPr>
          <p:nvPr/>
        </p:nvSpPr>
        <p:spPr bwMode="auto">
          <a:xfrm>
            <a:off x="2339975" y="1482350"/>
            <a:ext cx="6553200" cy="20867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80000"/>
              </a:lnSpc>
              <a:defRPr/>
            </a:pPr>
            <a:r>
              <a:rPr lang="zh-CN" altLang="en-US" b="1" dirty="0" smtClean="0">
                <a:solidFill>
                  <a:srgbClr val="0097CC"/>
                </a:solidFill>
                <a:latin typeface="微软雅黑" pitchFamily="34" charset="-122"/>
                <a:ea typeface="微软雅黑" pitchFamily="34" charset="-122"/>
                <a:sym typeface="Wingdings 2"/>
              </a:rPr>
              <a:t> </a:t>
            </a:r>
            <a:r>
              <a:rPr lang="zh-CN" altLang="en-US" b="1" dirty="0" smtClean="0">
                <a:latin typeface="微软雅黑" pitchFamily="34" charset="-122"/>
                <a:ea typeface="微软雅黑" pitchFamily="34" charset="-122"/>
              </a:rPr>
              <a:t>犹</a:t>
            </a:r>
            <a:r>
              <a:rPr lang="zh-CN" altLang="en-US" b="1" dirty="0">
                <a:latin typeface="微软雅黑" pitchFamily="34" charset="-122"/>
                <a:ea typeface="微软雅黑" pitchFamily="34" charset="-122"/>
              </a:rPr>
              <a:t>太教是犹太人的民族宗教，随着犹太人在世界的广泛活动而在整个世界范围内传播，但很少影响到犹太人以外的民族。犹太教在中国的传播过程，就是犹太人在中国活动的过程，而犹太教在中国的消失过程，就是犹太民族融入汉民族的过程。</a:t>
            </a:r>
          </a:p>
        </p:txBody>
      </p:sp>
      <p:sp>
        <p:nvSpPr>
          <p:cNvPr id="69644" name="AutoShape 20"/>
          <p:cNvSpPr>
            <a:spLocks noChangeArrowheads="1"/>
          </p:cNvSpPr>
          <p:nvPr/>
        </p:nvSpPr>
        <p:spPr bwMode="auto">
          <a:xfrm>
            <a:off x="539750" y="1995488"/>
            <a:ext cx="1512888" cy="12954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r>
              <a:rPr lang="zh-CN" altLang="en-US" sz="2000" b="1" dirty="0">
                <a:solidFill>
                  <a:srgbClr val="FFFFFF"/>
                </a:solidFill>
                <a:latin typeface="微软雅黑" pitchFamily="34" charset="-122"/>
                <a:ea typeface="微软雅黑" pitchFamily="34" charset="-122"/>
              </a:rPr>
              <a:t>犹太教</a:t>
            </a:r>
          </a:p>
          <a:p>
            <a:pPr algn="ctr"/>
            <a:endParaRPr lang="zh-CN" altLang="en-US"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7065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066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0661" name="TextBox 5"/>
          <p:cNvSpPr txBox="1">
            <a:spLocks noChangeArrowheads="1"/>
          </p:cNvSpPr>
          <p:nvPr/>
        </p:nvSpPr>
        <p:spPr bwMode="auto">
          <a:xfrm>
            <a:off x="560388" y="193675"/>
            <a:ext cx="8012112" cy="742950"/>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70662" name="矩形 51"/>
          <p:cNvSpPr>
            <a:spLocks noChangeArrowheads="1"/>
          </p:cNvSpPr>
          <p:nvPr/>
        </p:nvSpPr>
        <p:spPr bwMode="auto">
          <a:xfrm>
            <a:off x="323850" y="700088"/>
            <a:ext cx="3528070" cy="677108"/>
          </a:xfrm>
          <a:prstGeom prst="rect">
            <a:avLst/>
          </a:prstGeom>
          <a:noFill/>
          <a:ln w="9525">
            <a:noFill/>
            <a:miter lim="800000"/>
            <a:headEnd/>
            <a:tailEnd/>
          </a:ln>
        </p:spPr>
        <p:txBody>
          <a:bodyPr wrap="square">
            <a:spAutoFit/>
          </a:bodyPr>
          <a:lstStyle/>
          <a:p>
            <a:r>
              <a:rPr lang="zh-CN" altLang="en-US" sz="2000" b="1" dirty="0">
                <a:latin typeface="微软雅黑" pitchFamily="34" charset="-122"/>
                <a:ea typeface="微软雅黑" pitchFamily="34" charset="-122"/>
              </a:rPr>
              <a:t>四、宋元时期的异域宗教</a:t>
            </a:r>
          </a:p>
          <a:p>
            <a:endParaRPr lang="zh-CN" altLang="en-US" b="1" dirty="0"/>
          </a:p>
        </p:txBody>
      </p:sp>
      <p:sp>
        <p:nvSpPr>
          <p:cNvPr id="70663" name="Rectangle 7"/>
          <p:cNvSpPr>
            <a:spLocks noChangeArrowheads="1"/>
          </p:cNvSpPr>
          <p:nvPr/>
        </p:nvSpPr>
        <p:spPr bwMode="auto">
          <a:xfrm>
            <a:off x="2268538" y="2355850"/>
            <a:ext cx="358775"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0664" name="Rectangle 7"/>
          <p:cNvSpPr>
            <a:spLocks noChangeArrowheads="1"/>
          </p:cNvSpPr>
          <p:nvPr/>
        </p:nvSpPr>
        <p:spPr bwMode="auto">
          <a:xfrm flipH="1">
            <a:off x="2627313" y="1131888"/>
            <a:ext cx="73025" cy="3311525"/>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70665" name="直接连接符 95"/>
          <p:cNvCxnSpPr>
            <a:cxnSpLocks noChangeShapeType="1"/>
          </p:cNvCxnSpPr>
          <p:nvPr/>
        </p:nvCxnSpPr>
        <p:spPr bwMode="auto">
          <a:xfrm rot="10800000">
            <a:off x="2700338" y="1708150"/>
            <a:ext cx="6192837" cy="0"/>
          </a:xfrm>
          <a:prstGeom prst="line">
            <a:avLst/>
          </a:prstGeom>
          <a:noFill/>
          <a:ln w="28575" algn="ctr">
            <a:solidFill>
              <a:srgbClr val="00B0F0"/>
            </a:solidFill>
            <a:round/>
            <a:headEnd/>
            <a:tailEnd/>
          </a:ln>
        </p:spPr>
      </p:cxnSp>
      <p:cxnSp>
        <p:nvCxnSpPr>
          <p:cNvPr id="70666" name="直接连接符 96"/>
          <p:cNvCxnSpPr>
            <a:cxnSpLocks noChangeShapeType="1"/>
          </p:cNvCxnSpPr>
          <p:nvPr/>
        </p:nvCxnSpPr>
        <p:spPr bwMode="auto">
          <a:xfrm rot="10800000">
            <a:off x="2627784" y="2787774"/>
            <a:ext cx="6265862" cy="0"/>
          </a:xfrm>
          <a:prstGeom prst="line">
            <a:avLst/>
          </a:prstGeom>
          <a:noFill/>
          <a:ln w="28575" algn="ctr">
            <a:solidFill>
              <a:srgbClr val="00B0F0"/>
            </a:solidFill>
            <a:round/>
            <a:headEnd/>
            <a:tailEnd/>
          </a:ln>
        </p:spPr>
      </p:cxnSp>
      <p:cxnSp>
        <p:nvCxnSpPr>
          <p:cNvPr id="70667" name="直接连接符 97"/>
          <p:cNvCxnSpPr>
            <a:cxnSpLocks noChangeShapeType="1"/>
          </p:cNvCxnSpPr>
          <p:nvPr/>
        </p:nvCxnSpPr>
        <p:spPr bwMode="auto">
          <a:xfrm rot="10800000">
            <a:off x="2627784" y="2211710"/>
            <a:ext cx="6192837" cy="0"/>
          </a:xfrm>
          <a:prstGeom prst="line">
            <a:avLst/>
          </a:prstGeom>
          <a:noFill/>
          <a:ln w="28575" algn="ctr">
            <a:solidFill>
              <a:srgbClr val="00B0F0"/>
            </a:solidFill>
            <a:round/>
            <a:headEnd/>
            <a:tailEnd/>
          </a:ln>
        </p:spPr>
      </p:cxnSp>
      <p:sp>
        <p:nvSpPr>
          <p:cNvPr id="70668" name="矩形 118"/>
          <p:cNvSpPr>
            <a:spLocks noChangeArrowheads="1"/>
          </p:cNvSpPr>
          <p:nvPr/>
        </p:nvSpPr>
        <p:spPr bwMode="auto">
          <a:xfrm>
            <a:off x="2699792" y="1275606"/>
            <a:ext cx="6191250" cy="336550"/>
          </a:xfrm>
          <a:prstGeom prst="rect">
            <a:avLst/>
          </a:prstGeom>
          <a:noFill/>
          <a:ln w="9525">
            <a:noFill/>
            <a:miter lim="800000"/>
            <a:headEnd/>
            <a:tailEnd/>
          </a:ln>
        </p:spPr>
        <p:txBody>
          <a:bodyPr>
            <a:spAutoFit/>
          </a:bodyPr>
          <a:lstStyle/>
          <a:p>
            <a:r>
              <a:rPr lang="en-US" altLang="zh-CN" sz="1600" b="1" dirty="0" smtClean="0">
                <a:sym typeface="Wingdings 2"/>
              </a:rPr>
              <a:t></a:t>
            </a:r>
            <a:r>
              <a:rPr lang="zh-CN" altLang="en-US" sz="1600" b="1" dirty="0" smtClean="0">
                <a:latin typeface="微软雅黑" pitchFamily="34" charset="-122"/>
                <a:ea typeface="微软雅黑" pitchFamily="34" charset="-122"/>
              </a:rPr>
              <a:t>原</a:t>
            </a:r>
            <a:r>
              <a:rPr lang="zh-CN" altLang="en-US" sz="1600" b="1" dirty="0">
                <a:latin typeface="微软雅黑" pitchFamily="34" charset="-122"/>
                <a:ea typeface="微软雅黑" pitchFamily="34" charset="-122"/>
              </a:rPr>
              <a:t>在两河流域，约公元前</a:t>
            </a:r>
            <a:r>
              <a:rPr lang="en-US" altLang="zh-CN" sz="1600" b="1" dirty="0">
                <a:latin typeface="微软雅黑" pitchFamily="34" charset="-122"/>
                <a:ea typeface="微软雅黑" pitchFamily="34" charset="-122"/>
              </a:rPr>
              <a:t>20</a:t>
            </a:r>
            <a:r>
              <a:rPr lang="zh-CN" altLang="en-US" sz="1600" b="1" dirty="0">
                <a:latin typeface="微软雅黑" pitchFamily="34" charset="-122"/>
                <a:ea typeface="微软雅黑" pitchFamily="34" charset="-122"/>
              </a:rPr>
              <a:t>世纪迁到迦南地，后因饥荒移居埃及</a:t>
            </a:r>
            <a:r>
              <a:rPr lang="zh-CN" altLang="en-US" sz="1600" dirty="0">
                <a:latin typeface="微软雅黑" pitchFamily="34" charset="-122"/>
                <a:ea typeface="微软雅黑" pitchFamily="34" charset="-122"/>
              </a:rPr>
              <a:t> </a:t>
            </a:r>
          </a:p>
        </p:txBody>
      </p:sp>
      <p:sp>
        <p:nvSpPr>
          <p:cNvPr id="70669" name="Rectangle 28"/>
          <p:cNvSpPr>
            <a:spLocks noChangeArrowheads="1"/>
          </p:cNvSpPr>
          <p:nvPr/>
        </p:nvSpPr>
        <p:spPr bwMode="auto">
          <a:xfrm>
            <a:off x="2699792" y="1779662"/>
            <a:ext cx="6065837" cy="366712"/>
          </a:xfrm>
          <a:prstGeom prst="rect">
            <a:avLst/>
          </a:prstGeom>
          <a:noFill/>
          <a:ln w="9525">
            <a:noFill/>
            <a:miter lim="800000"/>
            <a:headEnd/>
            <a:tailEnd/>
          </a:ln>
          <a:effectLst>
            <a:prstShdw prst="shdw17" dist="17961" dir="2700000">
              <a:srgbClr val="2F4D71"/>
            </a:prstShdw>
          </a:effectLst>
        </p:spPr>
        <p:txBody>
          <a:bodyPr anchor="ctr">
            <a:spAutoFit/>
          </a:bodyPr>
          <a:lstStyle/>
          <a:p>
            <a:r>
              <a:rPr lang="en-US" altLang="zh-CN" sz="1600" b="1" dirty="0" smtClean="0">
                <a:sym typeface="Wingdings 2"/>
              </a:rPr>
              <a:t></a:t>
            </a:r>
            <a:r>
              <a:rPr lang="zh-CN" altLang="en-US" sz="1600" b="1" dirty="0" smtClean="0">
                <a:latin typeface="微软雅黑" pitchFamily="34" charset="-122"/>
                <a:ea typeface="微软雅黑" pitchFamily="34" charset="-122"/>
              </a:rPr>
              <a:t>约</a:t>
            </a:r>
            <a:r>
              <a:rPr lang="zh-CN" altLang="en-US" sz="1600" b="1" dirty="0">
                <a:latin typeface="微软雅黑" pitchFamily="34" charset="-122"/>
                <a:ea typeface="微软雅黑" pitchFamily="34" charset="-122"/>
              </a:rPr>
              <a:t>公元前</a:t>
            </a:r>
            <a:r>
              <a:rPr lang="en-US" altLang="zh-CN" sz="1600" b="1" dirty="0">
                <a:latin typeface="微软雅黑" pitchFamily="34" charset="-122"/>
                <a:ea typeface="微软雅黑" pitchFamily="34" charset="-122"/>
              </a:rPr>
              <a:t>13</a:t>
            </a:r>
            <a:r>
              <a:rPr lang="zh-CN" altLang="en-US" sz="1600" b="1" dirty="0">
                <a:latin typeface="微软雅黑" pitchFamily="34" charset="-122"/>
                <a:ea typeface="微软雅黑" pitchFamily="34" charset="-122"/>
              </a:rPr>
              <a:t>世纪，希伯来人在摩西领导下逃出埃及，重返迦南</a:t>
            </a:r>
            <a:r>
              <a:rPr lang="zh-CN" altLang="en-US" dirty="0">
                <a:latin typeface="微软雅黑" pitchFamily="34" charset="-122"/>
                <a:ea typeface="微软雅黑" pitchFamily="34" charset="-122"/>
              </a:rPr>
              <a:t> </a:t>
            </a:r>
          </a:p>
        </p:txBody>
      </p:sp>
      <p:sp>
        <p:nvSpPr>
          <p:cNvPr id="61469" name="Rectangle 29"/>
          <p:cNvSpPr>
            <a:spLocks noChangeArrowheads="1"/>
          </p:cNvSpPr>
          <p:nvPr/>
        </p:nvSpPr>
        <p:spPr bwMode="auto">
          <a:xfrm>
            <a:off x="2699792" y="2355726"/>
            <a:ext cx="6684843"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nSpc>
                <a:spcPts val="2200"/>
              </a:lnSpc>
              <a:defRPr/>
            </a:pPr>
            <a:r>
              <a:rPr lang="zh-CN" altLang="en-US" sz="1600" b="1" dirty="0" smtClean="0">
                <a:latin typeface="微软雅黑" pitchFamily="34" charset="-122"/>
                <a:ea typeface="微软雅黑" pitchFamily="34" charset="-122"/>
                <a:sym typeface="Wingdings 2"/>
              </a:rPr>
              <a:t></a:t>
            </a:r>
            <a:r>
              <a:rPr lang="zh-CN" altLang="en-US" sz="1600" b="1" dirty="0" smtClean="0">
                <a:latin typeface="微软雅黑" pitchFamily="34" charset="-122"/>
                <a:ea typeface="微软雅黑" pitchFamily="34" charset="-122"/>
              </a:rPr>
              <a:t>公</a:t>
            </a:r>
            <a:r>
              <a:rPr lang="zh-CN" altLang="en-US" sz="1600" b="1" dirty="0">
                <a:latin typeface="微软雅黑" pitchFamily="34" charset="-122"/>
                <a:ea typeface="微软雅黑" pitchFamily="34" charset="-122"/>
              </a:rPr>
              <a:t>元前</a:t>
            </a:r>
            <a:r>
              <a:rPr lang="en-US" altLang="zh-CN" sz="1600" b="1" dirty="0">
                <a:latin typeface="微软雅黑" pitchFamily="34" charset="-122"/>
                <a:ea typeface="微软雅黑" pitchFamily="34" charset="-122"/>
              </a:rPr>
              <a:t>12</a:t>
            </a:r>
            <a:r>
              <a:rPr lang="zh-CN" altLang="en-US" sz="1600" b="1" dirty="0">
                <a:latin typeface="微软雅黑" pitchFamily="34" charset="-122"/>
                <a:ea typeface="微软雅黑" pitchFamily="34" charset="-122"/>
              </a:rPr>
              <a:t>世纪，逐渐形成</a:t>
            </a:r>
            <a:r>
              <a:rPr lang="en-US" altLang="zh-CN" sz="1600" b="1" dirty="0">
                <a:latin typeface="微软雅黑" pitchFamily="34" charset="-122"/>
                <a:ea typeface="微软雅黑" pitchFamily="34" charset="-122"/>
              </a:rPr>
              <a:t>12</a:t>
            </a:r>
            <a:r>
              <a:rPr lang="zh-CN" altLang="en-US" sz="1600" b="1" dirty="0">
                <a:latin typeface="微软雅黑" pitchFamily="34" charset="-122"/>
                <a:ea typeface="微软雅黑" pitchFamily="34" charset="-122"/>
              </a:rPr>
              <a:t>支部落，共同尊奉耶和华为“唯一的主”</a:t>
            </a:r>
            <a:r>
              <a:rPr lang="zh-CN" altLang="en-US" dirty="0">
                <a:latin typeface="微软雅黑" pitchFamily="34" charset="-122"/>
                <a:ea typeface="微软雅黑" pitchFamily="34" charset="-122"/>
              </a:rPr>
              <a:t> </a:t>
            </a:r>
          </a:p>
        </p:txBody>
      </p:sp>
      <p:cxnSp>
        <p:nvCxnSpPr>
          <p:cNvPr id="70671" name="直接连接符 96"/>
          <p:cNvCxnSpPr>
            <a:cxnSpLocks noChangeShapeType="1"/>
          </p:cNvCxnSpPr>
          <p:nvPr/>
        </p:nvCxnSpPr>
        <p:spPr bwMode="auto">
          <a:xfrm rot="10800000">
            <a:off x="2699792" y="3363838"/>
            <a:ext cx="6048375" cy="0"/>
          </a:xfrm>
          <a:prstGeom prst="line">
            <a:avLst/>
          </a:prstGeom>
          <a:noFill/>
          <a:ln w="28575" algn="ctr">
            <a:solidFill>
              <a:srgbClr val="00B0F0"/>
            </a:solidFill>
            <a:round/>
            <a:headEnd/>
            <a:tailEnd/>
          </a:ln>
        </p:spPr>
      </p:cxnSp>
      <p:sp>
        <p:nvSpPr>
          <p:cNvPr id="61471" name="Rectangle 31"/>
          <p:cNvSpPr>
            <a:spLocks noChangeArrowheads="1"/>
          </p:cNvSpPr>
          <p:nvPr/>
        </p:nvSpPr>
        <p:spPr bwMode="auto">
          <a:xfrm>
            <a:off x="2699792" y="2931790"/>
            <a:ext cx="6147837" cy="353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nSpc>
                <a:spcPts val="2200"/>
              </a:lnSpc>
              <a:defRPr/>
            </a:pPr>
            <a:r>
              <a:rPr lang="en-US" altLang="zh-CN" sz="1600" b="1" dirty="0" smtClean="0">
                <a:latin typeface="微软雅黑" pitchFamily="34" charset="-122"/>
                <a:ea typeface="微软雅黑" pitchFamily="34" charset="-122"/>
                <a:sym typeface="Wingdings 2"/>
              </a:rPr>
              <a:t></a:t>
            </a:r>
            <a:r>
              <a:rPr lang="zh-CN" altLang="en-US" sz="1600" b="1" dirty="0" smtClean="0">
                <a:latin typeface="微软雅黑" pitchFamily="34" charset="-122"/>
                <a:ea typeface="微软雅黑" pitchFamily="34" charset="-122"/>
              </a:rPr>
              <a:t>公</a:t>
            </a:r>
            <a:r>
              <a:rPr lang="zh-CN" altLang="en-US" sz="1600" b="1" dirty="0">
                <a:latin typeface="微软雅黑" pitchFamily="34" charset="-122"/>
                <a:ea typeface="微软雅黑" pitchFamily="34" charset="-122"/>
              </a:rPr>
              <a:t>元前</a:t>
            </a:r>
            <a:r>
              <a:rPr lang="en-US" altLang="zh-CN" sz="1600" b="1" dirty="0">
                <a:latin typeface="微软雅黑" pitchFamily="34" charset="-122"/>
                <a:ea typeface="微软雅黑" pitchFamily="34" charset="-122"/>
              </a:rPr>
              <a:t>10</a:t>
            </a:r>
            <a:r>
              <a:rPr lang="zh-CN" altLang="en-US" sz="1600" b="1" dirty="0">
                <a:latin typeface="微软雅黑" pitchFamily="34" charset="-122"/>
                <a:ea typeface="微软雅黑" pitchFamily="34" charset="-122"/>
              </a:rPr>
              <a:t>世纪，大卫建立以耶路撒冷为中心的统一的以色列国家</a:t>
            </a:r>
            <a:endParaRPr lang="zh-CN" altLang="en-US" dirty="0">
              <a:latin typeface="微软雅黑" pitchFamily="34" charset="-122"/>
              <a:ea typeface="微软雅黑" pitchFamily="34" charset="-122"/>
            </a:endParaRPr>
          </a:p>
        </p:txBody>
      </p:sp>
      <p:sp>
        <p:nvSpPr>
          <p:cNvPr id="70673" name="AutoShape 24"/>
          <p:cNvSpPr>
            <a:spLocks noChangeArrowheads="1"/>
          </p:cNvSpPr>
          <p:nvPr/>
        </p:nvSpPr>
        <p:spPr bwMode="auto">
          <a:xfrm>
            <a:off x="755650" y="1708150"/>
            <a:ext cx="1512888" cy="12954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lnSpc>
                <a:spcPct val="110000"/>
              </a:lnSpc>
            </a:pPr>
            <a:r>
              <a:rPr lang="zh-CN" altLang="en-US" b="1" dirty="0">
                <a:solidFill>
                  <a:srgbClr val="FFFFFF"/>
                </a:solidFill>
                <a:latin typeface="微软雅黑" pitchFamily="34" charset="-122"/>
                <a:ea typeface="微软雅黑" pitchFamily="34" charset="-122"/>
              </a:rPr>
              <a:t>犹太教</a:t>
            </a:r>
          </a:p>
          <a:p>
            <a:pPr algn="ctr">
              <a:lnSpc>
                <a:spcPct val="110000"/>
              </a:lnSpc>
            </a:pPr>
            <a:r>
              <a:rPr lang="zh-CN" altLang="en-US" b="1" dirty="0">
                <a:solidFill>
                  <a:srgbClr val="FFFFFF"/>
                </a:solidFill>
                <a:latin typeface="微软雅黑" pitchFamily="34" charset="-122"/>
                <a:ea typeface="微软雅黑" pitchFamily="34" charset="-122"/>
              </a:rPr>
              <a:t>产生过程</a:t>
            </a:r>
          </a:p>
          <a:p>
            <a:pPr algn="ctr"/>
            <a:endParaRPr lang="zh-CN" altLang="en-US" dirty="0"/>
          </a:p>
        </p:txBody>
      </p:sp>
      <p:cxnSp>
        <p:nvCxnSpPr>
          <p:cNvPr id="70674" name="直接连接符 96"/>
          <p:cNvCxnSpPr>
            <a:cxnSpLocks noChangeShapeType="1"/>
          </p:cNvCxnSpPr>
          <p:nvPr/>
        </p:nvCxnSpPr>
        <p:spPr bwMode="auto">
          <a:xfrm rot="10800000">
            <a:off x="2627784" y="4011910"/>
            <a:ext cx="6048375" cy="0"/>
          </a:xfrm>
          <a:prstGeom prst="line">
            <a:avLst/>
          </a:prstGeom>
          <a:noFill/>
          <a:ln w="28575" algn="ctr">
            <a:solidFill>
              <a:srgbClr val="00B0F0"/>
            </a:solidFill>
            <a:round/>
            <a:headEnd/>
            <a:tailEnd/>
          </a:ln>
        </p:spPr>
      </p:cxnSp>
      <p:sp>
        <p:nvSpPr>
          <p:cNvPr id="72730" name="Rectangle 26"/>
          <p:cNvSpPr>
            <a:spLocks noChangeArrowheads="1"/>
          </p:cNvSpPr>
          <p:nvPr/>
        </p:nvSpPr>
        <p:spPr bwMode="auto">
          <a:xfrm>
            <a:off x="2700338" y="3435846"/>
            <a:ext cx="6443662"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1600" b="1" dirty="0" smtClean="0">
                <a:latin typeface="微软雅黑" pitchFamily="34" charset="-122"/>
                <a:ea typeface="微软雅黑" pitchFamily="34" charset="-122"/>
                <a:sym typeface="Wingdings 2"/>
              </a:rPr>
              <a:t></a:t>
            </a:r>
            <a:r>
              <a:rPr lang="zh-CN" altLang="en-US" sz="1600" b="1" dirty="0" smtClean="0">
                <a:latin typeface="微软雅黑" pitchFamily="34" charset="-122"/>
                <a:ea typeface="微软雅黑" pitchFamily="34" charset="-122"/>
              </a:rPr>
              <a:t>其</a:t>
            </a:r>
            <a:r>
              <a:rPr lang="zh-CN" altLang="en-US" sz="1600" b="1" dirty="0">
                <a:latin typeface="微软雅黑" pitchFamily="34" charset="-122"/>
                <a:ea typeface="微软雅黑" pitchFamily="34" charset="-122"/>
              </a:rPr>
              <a:t>后以色列分裂，内部争战不息，耶路撒冷圣殿于公元前</a:t>
            </a:r>
            <a:r>
              <a:rPr lang="en-US" altLang="zh-CN" sz="1600" b="1" dirty="0">
                <a:latin typeface="微软雅黑" pitchFamily="34" charset="-122"/>
                <a:ea typeface="微软雅黑" pitchFamily="34" charset="-122"/>
              </a:rPr>
              <a:t>568</a:t>
            </a:r>
            <a:r>
              <a:rPr lang="zh-CN" altLang="en-US" sz="1600" b="1" dirty="0">
                <a:latin typeface="微软雅黑" pitchFamily="34" charset="-122"/>
                <a:ea typeface="微软雅黑" pitchFamily="34" charset="-122"/>
              </a:rPr>
              <a:t>年和公元</a:t>
            </a:r>
            <a:r>
              <a:rPr lang="en-US" altLang="zh-CN" sz="1600" b="1" dirty="0">
                <a:latin typeface="微软雅黑" pitchFamily="34" charset="-122"/>
                <a:ea typeface="微软雅黑" pitchFamily="34" charset="-122"/>
              </a:rPr>
              <a:t>70</a:t>
            </a:r>
            <a:r>
              <a:rPr lang="zh-CN" altLang="en-US" sz="1600" b="1" dirty="0">
                <a:latin typeface="微软雅黑" pitchFamily="34" charset="-122"/>
                <a:ea typeface="微软雅黑" pitchFamily="34" charset="-122"/>
              </a:rPr>
              <a:t>年两度被毁，犹太人失去了自己的国家，在世界各地辗转流离 </a:t>
            </a:r>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827088" y="1995488"/>
            <a:ext cx="2376487" cy="2232025"/>
          </a:xfrm>
          <a:prstGeom prst="rect">
            <a:avLst/>
          </a:prstGeom>
          <a:noFill/>
          <a:ln w="9525">
            <a:noFill/>
            <a:miter lim="800000"/>
            <a:headEnd/>
            <a:tailEnd/>
          </a:ln>
        </p:spPr>
      </p:pic>
      <p:sp>
        <p:nvSpPr>
          <p:cNvPr id="43" name="矩形 42"/>
          <p:cNvSpPr/>
          <p:nvPr/>
        </p:nvSpPr>
        <p:spPr>
          <a:xfrm>
            <a:off x="3851920" y="915566"/>
            <a:ext cx="1152128" cy="72008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阻碍作用</a:t>
            </a:r>
          </a:p>
        </p:txBody>
      </p:sp>
      <p:sp>
        <p:nvSpPr>
          <p:cNvPr id="50" name="矩形 49"/>
          <p:cNvSpPr/>
          <p:nvPr/>
        </p:nvSpPr>
        <p:spPr>
          <a:xfrm>
            <a:off x="5313055" y="915566"/>
            <a:ext cx="3133847" cy="72008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党项族建立的西夏政权，控制河套地区和河西走廊，阻碍东西交通和交</a:t>
            </a:r>
            <a:r>
              <a:rPr lang="zh-CN" altLang="en-US" sz="1400" b="1" dirty="0" smtClean="0">
                <a:solidFill>
                  <a:srgbClr val="FFFFFF"/>
                </a:solidFill>
                <a:latin typeface="微软雅黑" pitchFamily="34" charset="-122"/>
                <a:ea typeface="微软雅黑" pitchFamily="34" charset="-122"/>
              </a:rPr>
              <a:t>流</a:t>
            </a:r>
            <a:endParaRPr lang="zh-CN" altLang="en-US" sz="1400" b="1" dirty="0">
              <a:solidFill>
                <a:srgbClr val="FFFFFF"/>
              </a:solidFill>
              <a:latin typeface="微软雅黑" pitchFamily="34" charset="-122"/>
              <a:ea typeface="微软雅黑" pitchFamily="34" charset="-122"/>
            </a:endParaRPr>
          </a:p>
        </p:txBody>
      </p:sp>
      <p:sp>
        <p:nvSpPr>
          <p:cNvPr id="27" name="矩形 26"/>
          <p:cNvSpPr/>
          <p:nvPr/>
        </p:nvSpPr>
        <p:spPr>
          <a:xfrm>
            <a:off x="3851920" y="2355726"/>
            <a:ext cx="1224136" cy="718626"/>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积极作用</a:t>
            </a:r>
          </a:p>
        </p:txBody>
      </p:sp>
      <p:sp>
        <p:nvSpPr>
          <p:cNvPr id="74" name="矩形 73"/>
          <p:cNvSpPr/>
          <p:nvPr/>
        </p:nvSpPr>
        <p:spPr>
          <a:xfrm>
            <a:off x="5292080" y="1851670"/>
            <a:ext cx="592508" cy="273630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r>
              <a:rPr lang="zh-CN" altLang="en-US" sz="1400" b="1" dirty="0" smtClean="0">
                <a:solidFill>
                  <a:srgbClr val="FFFFFF"/>
                </a:solidFill>
                <a:latin typeface="微软雅黑" pitchFamily="34" charset="-122"/>
                <a:ea typeface="微软雅黑" pitchFamily="34" charset="-122"/>
              </a:rPr>
              <a:t>高昌回鹘哈拉汗对丝路南道的维持与振兴起过积极作用</a:t>
            </a:r>
            <a:endParaRPr lang="zh-CN" altLang="en-US" sz="1400" b="1" dirty="0">
              <a:solidFill>
                <a:srgbClr val="FFFFFF"/>
              </a:solidFill>
              <a:latin typeface="微软雅黑" pitchFamily="34" charset="-122"/>
              <a:ea typeface="微软雅黑" pitchFamily="34" charset="-122"/>
            </a:endParaRPr>
          </a:p>
        </p:txBody>
      </p:sp>
      <p:sp>
        <p:nvSpPr>
          <p:cNvPr id="31785" name="矩形 57"/>
          <p:cNvSpPr>
            <a:spLocks noChangeArrowheads="1"/>
          </p:cNvSpPr>
          <p:nvPr/>
        </p:nvSpPr>
        <p:spPr bwMode="auto">
          <a:xfrm>
            <a:off x="395288" y="195263"/>
            <a:ext cx="4060727" cy="425758"/>
          </a:xfrm>
          <a:prstGeom prst="rect">
            <a:avLst/>
          </a:prstGeom>
          <a:noFill/>
          <a:ln w="9525">
            <a:noFill/>
            <a:miter lim="800000"/>
            <a:headEnd/>
            <a:tailEnd/>
          </a:ln>
        </p:spPr>
        <p:txBody>
          <a:bodyPr wrap="none">
            <a:spAutoFit/>
          </a:bodyPr>
          <a:lstStyle/>
          <a:p>
            <a:pPr>
              <a:lnSpc>
                <a:spcPts val="2563"/>
              </a:lnSpc>
            </a:pPr>
            <a:r>
              <a:rPr lang="zh-CN" altLang="en-US" sz="2400" b="1" dirty="0">
                <a:latin typeface="微软雅黑" pitchFamily="34" charset="-122"/>
                <a:ea typeface="微软雅黑" pitchFamily="34" charset="-122"/>
              </a:rPr>
              <a:t>第一节  宋代的中西文化交流</a:t>
            </a:r>
            <a:endParaRPr lang="en-US" altLang="zh-CN" sz="2400" b="1" dirty="0">
              <a:latin typeface="微软雅黑" pitchFamily="34" charset="-122"/>
              <a:ea typeface="微软雅黑" pitchFamily="34" charset="-122"/>
            </a:endParaRPr>
          </a:p>
        </p:txBody>
      </p:sp>
      <p:sp>
        <p:nvSpPr>
          <p:cNvPr id="31786" name="Rectangle 7"/>
          <p:cNvSpPr>
            <a:spLocks noChangeArrowheads="1"/>
          </p:cNvSpPr>
          <p:nvPr/>
        </p:nvSpPr>
        <p:spPr bwMode="auto">
          <a:xfrm>
            <a:off x="0" y="55562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61" name="直接连接符 60"/>
          <p:cNvCxnSpPr/>
          <p:nvPr/>
        </p:nvCxnSpPr>
        <p:spPr>
          <a:xfrm rot="10800000">
            <a:off x="214313" y="642938"/>
            <a:ext cx="3143250"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1788" name="矩形 62"/>
          <p:cNvSpPr>
            <a:spLocks noChangeArrowheads="1"/>
          </p:cNvSpPr>
          <p:nvPr/>
        </p:nvSpPr>
        <p:spPr bwMode="auto">
          <a:xfrm>
            <a:off x="323850" y="700088"/>
            <a:ext cx="2484438" cy="396875"/>
          </a:xfrm>
          <a:prstGeom prst="rect">
            <a:avLst/>
          </a:prstGeom>
          <a:noFill/>
          <a:ln w="9525">
            <a:noFill/>
            <a:miter lim="800000"/>
            <a:headEnd/>
            <a:tailEnd/>
          </a:ln>
        </p:spPr>
        <p:txBody>
          <a:bodyPr wrap="none">
            <a:spAutoFit/>
          </a:bodyPr>
          <a:lstStyle/>
          <a:p>
            <a:r>
              <a:rPr lang="zh-CN" altLang="en-US" sz="2000" b="1" dirty="0">
                <a:latin typeface="微软雅黑" pitchFamily="34" charset="-122"/>
                <a:ea typeface="微软雅黑" pitchFamily="34" charset="-122"/>
              </a:rPr>
              <a:t>一、宋代的中西交通</a:t>
            </a:r>
          </a:p>
        </p:txBody>
      </p:sp>
      <p:sp>
        <p:nvSpPr>
          <p:cNvPr id="31789" name="Rectangle 56"/>
          <p:cNvSpPr>
            <a:spLocks noChangeArrowheads="1"/>
          </p:cNvSpPr>
          <p:nvPr/>
        </p:nvSpPr>
        <p:spPr bwMode="auto">
          <a:xfrm>
            <a:off x="1115616" y="3507854"/>
            <a:ext cx="1872208" cy="369332"/>
          </a:xfrm>
          <a:prstGeom prst="rect">
            <a:avLst/>
          </a:prstGeom>
          <a:noFill/>
          <a:ln w="9525">
            <a:noFill/>
            <a:miter lim="800000"/>
            <a:headEnd/>
            <a:tailEnd/>
          </a:ln>
        </p:spPr>
        <p:txBody>
          <a:bodyPr wrap="square">
            <a:spAutoFit/>
          </a:bodyPr>
          <a:lstStyle/>
          <a:p>
            <a:r>
              <a:rPr lang="zh-CN" altLang="en-US" b="1" dirty="0" smtClean="0">
                <a:solidFill>
                  <a:srgbClr val="04AEDA"/>
                </a:solidFill>
                <a:latin typeface="微软雅黑" pitchFamily="34" charset="-122"/>
                <a:ea typeface="微软雅黑" pitchFamily="34" charset="-122"/>
              </a:rPr>
              <a:t>对陆</a:t>
            </a:r>
            <a:r>
              <a:rPr lang="zh-CN" altLang="en-US" b="1" dirty="0">
                <a:solidFill>
                  <a:srgbClr val="04AEDA"/>
                </a:solidFill>
                <a:latin typeface="微软雅黑" pitchFamily="34" charset="-122"/>
                <a:ea typeface="微软雅黑" pitchFamily="34" charset="-122"/>
              </a:rPr>
              <a:t>路交</a:t>
            </a:r>
            <a:r>
              <a:rPr lang="zh-CN" altLang="en-US" b="1" dirty="0" smtClean="0">
                <a:solidFill>
                  <a:srgbClr val="04AEDA"/>
                </a:solidFill>
                <a:latin typeface="微软雅黑" pitchFamily="34" charset="-122"/>
                <a:ea typeface="微软雅黑" pitchFamily="34" charset="-122"/>
              </a:rPr>
              <a:t>通影响</a:t>
            </a:r>
            <a:endParaRPr lang="zh-CN" altLang="en-US" b="1" dirty="0">
              <a:solidFill>
                <a:srgbClr val="04AEDA"/>
              </a:solidFill>
              <a:latin typeface="微软雅黑" pitchFamily="34" charset="-122"/>
              <a:ea typeface="微软雅黑" pitchFamily="34" charset="-122"/>
            </a:endParaRPr>
          </a:p>
        </p:txBody>
      </p:sp>
      <p:sp>
        <p:nvSpPr>
          <p:cNvPr id="29" name="矩形 28"/>
          <p:cNvSpPr/>
          <p:nvPr/>
        </p:nvSpPr>
        <p:spPr>
          <a:xfrm>
            <a:off x="1259632" y="2283718"/>
            <a:ext cx="1579278" cy="369332"/>
          </a:xfrm>
          <a:prstGeom prst="rect">
            <a:avLst/>
          </a:prstGeom>
        </p:spPr>
        <p:txBody>
          <a:bodyPr wrap="none">
            <a:spAutoFit/>
          </a:bodyPr>
          <a:lstStyle/>
          <a:p>
            <a:r>
              <a:rPr lang="zh-CN" altLang="en-US" b="1" dirty="0" smtClean="0">
                <a:solidFill>
                  <a:srgbClr val="04AEDA"/>
                </a:solidFill>
                <a:latin typeface="微软雅黑" pitchFamily="34" charset="-122"/>
                <a:ea typeface="微软雅黑" pitchFamily="34" charset="-122"/>
              </a:rPr>
              <a:t>西北割据政权</a:t>
            </a:r>
            <a:endParaRPr lang="zh-CN" altLang="en-US" b="1" dirty="0">
              <a:solidFill>
                <a:srgbClr val="04AEDA"/>
              </a:solidFill>
              <a:latin typeface="微软雅黑" pitchFamily="34" charset="-122"/>
              <a:ea typeface="微软雅黑" pitchFamily="34" charset="-122"/>
            </a:endParaRPr>
          </a:p>
        </p:txBody>
      </p:sp>
      <p:sp>
        <p:nvSpPr>
          <p:cNvPr id="31" name="矩形 30"/>
          <p:cNvSpPr/>
          <p:nvPr/>
        </p:nvSpPr>
        <p:spPr>
          <a:xfrm>
            <a:off x="6012160" y="1851670"/>
            <a:ext cx="576064" cy="273630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r>
              <a:rPr lang="zh-CN" altLang="en-US" sz="1400" b="1" dirty="0" smtClean="0">
                <a:solidFill>
                  <a:srgbClr val="FFFFFF"/>
                </a:solidFill>
                <a:latin typeface="微软雅黑" pitchFamily="34" charset="-122"/>
                <a:ea typeface="微软雅黑" pitchFamily="34" charset="-122"/>
              </a:rPr>
              <a:t>于阗一道曾成为中西交通的主要通路</a:t>
            </a:r>
          </a:p>
        </p:txBody>
      </p:sp>
      <p:sp>
        <p:nvSpPr>
          <p:cNvPr id="32" name="矩形 31"/>
          <p:cNvSpPr/>
          <p:nvPr/>
        </p:nvSpPr>
        <p:spPr>
          <a:xfrm>
            <a:off x="6732240" y="1851670"/>
            <a:ext cx="576064" cy="273630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r>
              <a:rPr lang="zh-CN" altLang="en-US" sz="1400" b="1" dirty="0" smtClean="0">
                <a:solidFill>
                  <a:srgbClr val="FFFFFF"/>
                </a:solidFill>
                <a:latin typeface="微软雅黑" pitchFamily="34" charset="-122"/>
                <a:ea typeface="微软雅黑" pitchFamily="34" charset="-122"/>
              </a:rPr>
              <a:t>回鹘成为宋代与中亚、契丹、波斯往来中介</a:t>
            </a:r>
          </a:p>
        </p:txBody>
      </p:sp>
      <p:sp>
        <p:nvSpPr>
          <p:cNvPr id="33" name="矩形 32"/>
          <p:cNvSpPr/>
          <p:nvPr/>
        </p:nvSpPr>
        <p:spPr>
          <a:xfrm>
            <a:off x="7452320" y="1851670"/>
            <a:ext cx="576064" cy="273630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r>
              <a:rPr lang="zh-CN" altLang="en-US" sz="1400" b="1" dirty="0" smtClean="0">
                <a:solidFill>
                  <a:srgbClr val="FFFFFF"/>
                </a:solidFill>
                <a:latin typeface="微软雅黑" pitchFamily="34" charset="-122"/>
                <a:ea typeface="微软雅黑" pitchFamily="34" charset="-122"/>
              </a:rPr>
              <a:t>高昌于阗龟兹回鹘都与北宋互派使臣通好</a:t>
            </a:r>
          </a:p>
        </p:txBody>
      </p:sp>
      <p:sp>
        <p:nvSpPr>
          <p:cNvPr id="23" name="矩形 22"/>
          <p:cNvSpPr/>
          <p:nvPr/>
        </p:nvSpPr>
        <p:spPr>
          <a:xfrm>
            <a:off x="8172400" y="1851670"/>
            <a:ext cx="576064" cy="273630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lstStyle/>
          <a:p>
            <a:r>
              <a:rPr lang="zh-CN" altLang="en-US" sz="1400" b="1" dirty="0" smtClean="0">
                <a:solidFill>
                  <a:srgbClr val="FFFFFF"/>
                </a:solidFill>
                <a:latin typeface="微软雅黑" pitchFamily="34" charset="-122"/>
                <a:ea typeface="微软雅黑" pitchFamily="34" charset="-122"/>
              </a:rPr>
              <a:t>西辽统治期间成为中西文化交流与融合的一个重要媒介</a:t>
            </a:r>
          </a:p>
        </p:txBody>
      </p:sp>
    </p:spTree>
  </p:cSld>
  <p:clrMapOvr>
    <a:masterClrMapping/>
  </p:clrMapOvr>
  <p:transition spd="slow">
    <p:push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16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1684" name="内容占位符 2"/>
          <p:cNvSpPr txBox="1">
            <a:spLocks/>
          </p:cNvSpPr>
          <p:nvPr/>
        </p:nvSpPr>
        <p:spPr bwMode="auto">
          <a:xfrm>
            <a:off x="3563938" y="987425"/>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22" name="矩形 21"/>
          <p:cNvSpPr/>
          <p:nvPr/>
        </p:nvSpPr>
        <p:spPr>
          <a:xfrm>
            <a:off x="4356100" y="1203325"/>
            <a:ext cx="1071563" cy="35718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1686" name="矩形 22"/>
          <p:cNvSpPr>
            <a:spLocks noChangeArrowheads="1"/>
          </p:cNvSpPr>
          <p:nvPr/>
        </p:nvSpPr>
        <p:spPr bwMode="auto">
          <a:xfrm>
            <a:off x="4284663" y="1203325"/>
            <a:ext cx="1150937" cy="336550"/>
          </a:xfrm>
          <a:prstGeom prst="rect">
            <a:avLst/>
          </a:prstGeom>
          <a:noFill/>
          <a:ln w="9525">
            <a:noFill/>
            <a:miter lim="800000"/>
            <a:headEnd/>
            <a:tailEnd/>
          </a:ln>
        </p:spPr>
        <p:txBody>
          <a:bodyPr>
            <a:spAutoFit/>
          </a:bodyPr>
          <a:lstStyle/>
          <a:p>
            <a:pPr algn="ctr"/>
            <a:r>
              <a:rPr lang="zh-CN" altLang="en-US" sz="1600" b="1" dirty="0">
                <a:latin typeface="微软雅黑"/>
              </a:rPr>
              <a:t> </a:t>
            </a:r>
            <a:r>
              <a:rPr lang="zh-CN" altLang="en-US" sz="1600" b="1" dirty="0">
                <a:latin typeface="微软雅黑" pitchFamily="34" charset="-122"/>
                <a:ea typeface="微软雅黑" pitchFamily="34" charset="-122"/>
              </a:rPr>
              <a:t>亚伯拉罕</a:t>
            </a:r>
          </a:p>
        </p:txBody>
      </p:sp>
      <p:sp>
        <p:nvSpPr>
          <p:cNvPr id="24" name="矩形 23"/>
          <p:cNvSpPr/>
          <p:nvPr/>
        </p:nvSpPr>
        <p:spPr>
          <a:xfrm>
            <a:off x="4356100" y="2284413"/>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5" name="右大括号 64"/>
          <p:cNvSpPr/>
          <p:nvPr/>
        </p:nvSpPr>
        <p:spPr>
          <a:xfrm>
            <a:off x="2484438" y="1276350"/>
            <a:ext cx="142875" cy="2808288"/>
          </a:xfrm>
          <a:prstGeom prst="rightBrace">
            <a:avLst/>
          </a:prstGeom>
          <a:solidFill>
            <a:srgbClr val="04AEDA"/>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3758" name="Rectangle 30"/>
          <p:cNvSpPr>
            <a:spLocks noChangeArrowheads="1"/>
          </p:cNvSpPr>
          <p:nvPr/>
        </p:nvSpPr>
        <p:spPr bwMode="auto">
          <a:xfrm>
            <a:off x="179388" y="123825"/>
            <a:ext cx="7848600" cy="42575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2563"/>
              </a:lnSpc>
              <a:defRPr/>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p:txBody>
      </p:sp>
      <p:sp>
        <p:nvSpPr>
          <p:cNvPr id="73759" name="Rectangle 31"/>
          <p:cNvSpPr>
            <a:spLocks noChangeArrowheads="1"/>
          </p:cNvSpPr>
          <p:nvPr/>
        </p:nvSpPr>
        <p:spPr bwMode="auto">
          <a:xfrm>
            <a:off x="251520" y="555526"/>
            <a:ext cx="271621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sp>
        <p:nvSpPr>
          <p:cNvPr id="71691" name="AutoShape 33"/>
          <p:cNvSpPr>
            <a:spLocks noChangeArrowheads="1"/>
          </p:cNvSpPr>
          <p:nvPr/>
        </p:nvSpPr>
        <p:spPr bwMode="auto">
          <a:xfrm>
            <a:off x="684213" y="1924050"/>
            <a:ext cx="1512887" cy="12954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lnSpc>
                <a:spcPct val="110000"/>
              </a:lnSpc>
            </a:pPr>
            <a:endParaRPr lang="zh-CN" altLang="en-US" b="1" dirty="0">
              <a:solidFill>
                <a:srgbClr val="FFFFFF"/>
              </a:solidFill>
            </a:endParaRPr>
          </a:p>
          <a:p>
            <a:pPr algn="ctr">
              <a:lnSpc>
                <a:spcPct val="110000"/>
              </a:lnSpc>
            </a:pPr>
            <a:r>
              <a:rPr lang="zh-CN" altLang="en-US" b="1" dirty="0">
                <a:solidFill>
                  <a:srgbClr val="FFFFFF"/>
                </a:solidFill>
                <a:latin typeface="微软雅黑" pitchFamily="34" charset="-122"/>
                <a:ea typeface="微软雅黑" pitchFamily="34" charset="-122"/>
              </a:rPr>
              <a:t>犹太教</a:t>
            </a:r>
          </a:p>
          <a:p>
            <a:pPr algn="ctr">
              <a:lnSpc>
                <a:spcPct val="110000"/>
              </a:lnSpc>
            </a:pPr>
            <a:r>
              <a:rPr lang="zh-CN" altLang="en-US" b="1" dirty="0">
                <a:solidFill>
                  <a:srgbClr val="FFFFFF"/>
                </a:solidFill>
                <a:latin typeface="微软雅黑" pitchFamily="34" charset="-122"/>
                <a:ea typeface="微软雅黑" pitchFamily="34" charset="-122"/>
              </a:rPr>
              <a:t>经典</a:t>
            </a:r>
          </a:p>
          <a:p>
            <a:pPr algn="ctr">
              <a:lnSpc>
                <a:spcPct val="110000"/>
              </a:lnSpc>
            </a:pPr>
            <a:endParaRPr lang="zh-CN" altLang="en-US" b="1" dirty="0">
              <a:solidFill>
                <a:srgbClr val="FFFFFF"/>
              </a:solidFill>
            </a:endParaRPr>
          </a:p>
          <a:p>
            <a:pPr algn="ctr"/>
            <a:endParaRPr lang="zh-CN" altLang="en-US" dirty="0"/>
          </a:p>
        </p:txBody>
      </p:sp>
      <p:sp>
        <p:nvSpPr>
          <p:cNvPr id="71692" name="AutoShape 34"/>
          <p:cNvSpPr>
            <a:spLocks noChangeArrowheads="1"/>
          </p:cNvSpPr>
          <p:nvPr/>
        </p:nvSpPr>
        <p:spPr bwMode="auto">
          <a:xfrm>
            <a:off x="2843213" y="1131888"/>
            <a:ext cx="1081087" cy="576262"/>
          </a:xfrm>
          <a:prstGeom prst="horizontalScroll">
            <a:avLst>
              <a:gd name="adj" fmla="val 12500"/>
            </a:avLst>
          </a:prstGeom>
          <a:solidFill>
            <a:srgbClr val="04AEDA"/>
          </a:solidFill>
          <a:ln w="28575">
            <a:solidFill>
              <a:srgbClr val="C0C0C0"/>
            </a:solid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始祖</a:t>
            </a:r>
          </a:p>
        </p:txBody>
      </p:sp>
      <p:sp>
        <p:nvSpPr>
          <p:cNvPr id="71693" name="AutoShape 35"/>
          <p:cNvSpPr>
            <a:spLocks noChangeArrowheads="1"/>
          </p:cNvSpPr>
          <p:nvPr/>
        </p:nvSpPr>
        <p:spPr bwMode="auto">
          <a:xfrm>
            <a:off x="2843213" y="2859088"/>
            <a:ext cx="1081087" cy="647700"/>
          </a:xfrm>
          <a:prstGeom prst="horizontalScroll">
            <a:avLst>
              <a:gd name="adj" fmla="val 12500"/>
            </a:avLst>
          </a:prstGeom>
          <a:solidFill>
            <a:srgbClr val="04AEDA"/>
          </a:solidFill>
          <a:ln w="28575">
            <a:solidFill>
              <a:srgbClr val="C0C0C0"/>
            </a:solidFill>
            <a:round/>
            <a:headEnd/>
            <a:tailEnd/>
          </a:ln>
          <a:effectLst>
            <a:prstShdw prst="shdw17" dist="17961" dir="2700000">
              <a:srgbClr val="026883"/>
            </a:prstShdw>
          </a:effectLst>
        </p:spPr>
        <p:txBody>
          <a:bodyPr wrap="none" anchor="ctr"/>
          <a:lstStyle/>
          <a:p>
            <a:pPr algn="ctr"/>
            <a:r>
              <a:rPr lang="zh-CN" altLang="en-US" b="1" dirty="0">
                <a:solidFill>
                  <a:schemeClr val="bg1"/>
                </a:solidFill>
                <a:latin typeface="微软雅黑" pitchFamily="34" charset="-122"/>
                <a:ea typeface="微软雅黑" pitchFamily="34" charset="-122"/>
              </a:rPr>
              <a:t>经典</a:t>
            </a:r>
          </a:p>
        </p:txBody>
      </p:sp>
      <p:sp>
        <p:nvSpPr>
          <p:cNvPr id="2" name="矩形 23"/>
          <p:cNvSpPr/>
          <p:nvPr/>
        </p:nvSpPr>
        <p:spPr>
          <a:xfrm>
            <a:off x="5867400" y="1635125"/>
            <a:ext cx="2016125"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 name="矩形 23"/>
          <p:cNvSpPr/>
          <p:nvPr/>
        </p:nvSpPr>
        <p:spPr>
          <a:xfrm>
            <a:off x="4356100" y="3724275"/>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23"/>
          <p:cNvSpPr/>
          <p:nvPr/>
        </p:nvSpPr>
        <p:spPr>
          <a:xfrm>
            <a:off x="5867400" y="2284413"/>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23"/>
          <p:cNvSpPr/>
          <p:nvPr/>
        </p:nvSpPr>
        <p:spPr>
          <a:xfrm>
            <a:off x="5867400" y="3724275"/>
            <a:ext cx="2663825"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 name="矩形 23"/>
          <p:cNvSpPr/>
          <p:nvPr/>
        </p:nvSpPr>
        <p:spPr>
          <a:xfrm>
            <a:off x="5867400" y="3003550"/>
            <a:ext cx="1081088" cy="4318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3769" name="Rectangle 41"/>
          <p:cNvSpPr>
            <a:spLocks noChangeArrowheads="1"/>
          </p:cNvSpPr>
          <p:nvPr/>
        </p:nvSpPr>
        <p:spPr bwMode="auto">
          <a:xfrm>
            <a:off x="4427538" y="2284413"/>
            <a:ext cx="99536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旧约</a:t>
            </a:r>
            <a:r>
              <a:rPr lang="en-US" altLang="zh-CN" sz="1600" b="1" dirty="0">
                <a:latin typeface="微软雅黑" pitchFamily="34" charset="-122"/>
                <a:ea typeface="微软雅黑" pitchFamily="34" charset="-122"/>
              </a:rPr>
              <a:t>》</a:t>
            </a:r>
            <a:r>
              <a:rPr lang="en-US" altLang="zh-CN" dirty="0"/>
              <a:t> </a:t>
            </a:r>
          </a:p>
        </p:txBody>
      </p:sp>
      <p:sp>
        <p:nvSpPr>
          <p:cNvPr id="73770" name="Rectangle 42"/>
          <p:cNvSpPr>
            <a:spLocks noChangeArrowheads="1"/>
          </p:cNvSpPr>
          <p:nvPr/>
        </p:nvSpPr>
        <p:spPr bwMode="auto">
          <a:xfrm>
            <a:off x="4211638" y="3724275"/>
            <a:ext cx="1223962"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r>
              <a:rPr lang="en-US" altLang="zh-CN"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塔木德</a:t>
            </a:r>
            <a:r>
              <a:rPr lang="en-US" altLang="zh-CN" sz="1600" b="1" dirty="0">
                <a:latin typeface="微软雅黑" pitchFamily="34" charset="-122"/>
                <a:ea typeface="微软雅黑" pitchFamily="34" charset="-122"/>
              </a:rPr>
              <a:t>》 </a:t>
            </a:r>
          </a:p>
        </p:txBody>
      </p:sp>
      <p:sp>
        <p:nvSpPr>
          <p:cNvPr id="71701" name="Rectangle 43"/>
          <p:cNvSpPr>
            <a:spLocks noChangeArrowheads="1"/>
          </p:cNvSpPr>
          <p:nvPr/>
        </p:nvSpPr>
        <p:spPr bwMode="auto">
          <a:xfrm>
            <a:off x="5867400" y="1635125"/>
            <a:ext cx="2016125" cy="366713"/>
          </a:xfrm>
          <a:prstGeom prst="rect">
            <a:avLst/>
          </a:prstGeom>
          <a:noFill/>
          <a:ln w="9525">
            <a:noFill/>
            <a:miter lim="800000"/>
            <a:headEnd/>
            <a:tailEnd/>
          </a:ln>
          <a:effectLst>
            <a:prstShdw prst="shdw17" dist="17961" dir="2700000">
              <a:srgbClr val="2F4D71"/>
            </a:prstShdw>
          </a:effectLst>
        </p:spPr>
        <p:txBody>
          <a:bodyPr anchor="ctr">
            <a:spAutoFit/>
          </a:bodyPr>
          <a:lstStyle/>
          <a:p>
            <a:r>
              <a:rPr lang="zh-CN" altLang="en-US" sz="1600" b="1" dirty="0">
                <a:latin typeface="微软雅黑" pitchFamily="34" charset="-122"/>
                <a:ea typeface="微软雅黑" pitchFamily="34" charset="-122"/>
              </a:rPr>
              <a:t>律法书（摩西五经）</a:t>
            </a:r>
            <a:r>
              <a:rPr lang="zh-CN" altLang="en-US" dirty="0"/>
              <a:t> </a:t>
            </a:r>
          </a:p>
        </p:txBody>
      </p:sp>
      <p:sp>
        <p:nvSpPr>
          <p:cNvPr id="71702" name="Rectangle 44"/>
          <p:cNvSpPr>
            <a:spLocks noChangeArrowheads="1"/>
          </p:cNvSpPr>
          <p:nvPr/>
        </p:nvSpPr>
        <p:spPr bwMode="auto">
          <a:xfrm>
            <a:off x="5795963" y="2284413"/>
            <a:ext cx="1223962" cy="366712"/>
          </a:xfrm>
          <a:prstGeom prst="rect">
            <a:avLst/>
          </a:prstGeom>
          <a:noFill/>
          <a:ln w="9525">
            <a:noFill/>
            <a:miter lim="800000"/>
            <a:headEnd/>
            <a:tailEnd/>
          </a:ln>
          <a:effectLst>
            <a:prstShdw prst="shdw17" dist="17961" dir="2700000">
              <a:srgbClr val="2F4D71"/>
            </a:prstShdw>
          </a:effectLst>
        </p:spPr>
        <p:txBody>
          <a:bodyPr anchor="ctr">
            <a:spAutoFit/>
          </a:bodyPr>
          <a:lstStyle/>
          <a:p>
            <a:r>
              <a:rPr lang="zh-CN" altLang="en-US" sz="1600" b="1" dirty="0">
                <a:latin typeface="微软雅黑"/>
              </a:rPr>
              <a:t>  </a:t>
            </a:r>
            <a:r>
              <a:rPr lang="zh-CN" altLang="en-US" sz="1600" b="1" dirty="0">
                <a:latin typeface="微软雅黑" pitchFamily="34" charset="-122"/>
                <a:ea typeface="微软雅黑" pitchFamily="34" charset="-122"/>
              </a:rPr>
              <a:t>先知书</a:t>
            </a:r>
            <a:r>
              <a:rPr lang="zh-CN" altLang="en-US" dirty="0">
                <a:latin typeface="微软雅黑" pitchFamily="34" charset="-122"/>
                <a:ea typeface="微软雅黑" pitchFamily="34" charset="-122"/>
              </a:rPr>
              <a:t> </a:t>
            </a:r>
          </a:p>
        </p:txBody>
      </p:sp>
      <p:sp>
        <p:nvSpPr>
          <p:cNvPr id="73773" name="Rectangle 45"/>
          <p:cNvSpPr>
            <a:spLocks noChangeArrowheads="1"/>
          </p:cNvSpPr>
          <p:nvPr/>
        </p:nvSpPr>
        <p:spPr bwMode="auto">
          <a:xfrm>
            <a:off x="6084888" y="3076575"/>
            <a:ext cx="62388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r>
              <a:rPr lang="zh-CN" altLang="en-US" sz="1600" b="1" dirty="0">
                <a:latin typeface="微软雅黑" pitchFamily="34" charset="-122"/>
                <a:ea typeface="微软雅黑" pitchFamily="34" charset="-122"/>
              </a:rPr>
              <a:t>圣录 </a:t>
            </a:r>
          </a:p>
        </p:txBody>
      </p:sp>
      <p:sp>
        <p:nvSpPr>
          <p:cNvPr id="73774" name="Rectangle 46"/>
          <p:cNvSpPr>
            <a:spLocks noChangeArrowheads="1"/>
          </p:cNvSpPr>
          <p:nvPr/>
        </p:nvSpPr>
        <p:spPr bwMode="auto">
          <a:xfrm>
            <a:off x="5867400" y="3756025"/>
            <a:ext cx="27368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r>
              <a:rPr lang="zh-CN" altLang="en-US" sz="1600" b="1" dirty="0">
                <a:latin typeface="微软雅黑" pitchFamily="34" charset="-122"/>
                <a:ea typeface="微软雅黑" pitchFamily="34" charset="-122"/>
              </a:rPr>
              <a:t>编撰于</a:t>
            </a:r>
            <a:r>
              <a:rPr lang="en-US" altLang="zh-CN" sz="1600" b="1" dirty="0">
                <a:latin typeface="微软雅黑" pitchFamily="34" charset="-122"/>
                <a:ea typeface="微软雅黑" pitchFamily="34" charset="-122"/>
              </a:rPr>
              <a:t>2—6</a:t>
            </a:r>
            <a:r>
              <a:rPr lang="zh-CN" altLang="en-US" sz="1600" b="1" dirty="0">
                <a:latin typeface="微软雅黑" pitchFamily="34" charset="-122"/>
                <a:ea typeface="微软雅黑" pitchFamily="34" charset="-122"/>
              </a:rPr>
              <a:t>世纪的口传律法</a:t>
            </a:r>
            <a:r>
              <a:rPr lang="zh-CN" altLang="en-US" dirty="0">
                <a:latin typeface="微软雅黑" pitchFamily="34" charset="-122"/>
                <a:ea typeface="微软雅黑" pitchFamily="34" charset="-122"/>
              </a:rPr>
              <a:t> </a:t>
            </a:r>
          </a:p>
        </p:txBody>
      </p:sp>
      <p:sp>
        <p:nvSpPr>
          <p:cNvPr id="71705" name="Line 47"/>
          <p:cNvSpPr>
            <a:spLocks noChangeShapeType="1"/>
          </p:cNvSpPr>
          <p:nvPr/>
        </p:nvSpPr>
        <p:spPr bwMode="auto">
          <a:xfrm>
            <a:off x="3924300" y="1419225"/>
            <a:ext cx="431800" cy="0"/>
          </a:xfrm>
          <a:prstGeom prst="line">
            <a:avLst/>
          </a:prstGeom>
          <a:noFill/>
          <a:ln w="12700">
            <a:solidFill>
              <a:srgbClr val="00AAE6"/>
            </a:solidFill>
            <a:round/>
            <a:headEnd/>
            <a:tailEnd type="triangle" w="med" len="med"/>
          </a:ln>
          <a:effectLst>
            <a:prstShdw prst="shdw17" dist="17961" dir="2700000">
              <a:srgbClr val="026883"/>
            </a:prstShdw>
          </a:effectLst>
        </p:spPr>
        <p:txBody>
          <a:bodyPr/>
          <a:lstStyle/>
          <a:p>
            <a:endParaRPr lang="zh-CN" altLang="en-US"/>
          </a:p>
        </p:txBody>
      </p:sp>
      <p:sp>
        <p:nvSpPr>
          <p:cNvPr id="71706" name="Line 49"/>
          <p:cNvSpPr>
            <a:spLocks noChangeShapeType="1"/>
          </p:cNvSpPr>
          <p:nvPr/>
        </p:nvSpPr>
        <p:spPr bwMode="auto">
          <a:xfrm>
            <a:off x="5435600" y="3940175"/>
            <a:ext cx="431800" cy="0"/>
          </a:xfrm>
          <a:prstGeom prst="line">
            <a:avLst/>
          </a:prstGeom>
          <a:noFill/>
          <a:ln w="12700">
            <a:solidFill>
              <a:srgbClr val="00AAE6"/>
            </a:solidFill>
            <a:round/>
            <a:headEnd/>
            <a:tailEnd type="triangle" w="med" len="med"/>
          </a:ln>
          <a:effectLst>
            <a:prstShdw prst="shdw17" dist="17961" dir="2700000">
              <a:srgbClr val="026883"/>
            </a:prstShdw>
          </a:effectLst>
        </p:spPr>
        <p:txBody>
          <a:bodyPr/>
          <a:lstStyle/>
          <a:p>
            <a:endParaRPr lang="zh-CN" altLang="en-US"/>
          </a:p>
        </p:txBody>
      </p:sp>
      <p:sp>
        <p:nvSpPr>
          <p:cNvPr id="18" name="左大括号 17"/>
          <p:cNvSpPr>
            <a:spLocks/>
          </p:cNvSpPr>
          <p:nvPr/>
        </p:nvSpPr>
        <p:spPr bwMode="auto">
          <a:xfrm>
            <a:off x="5435600" y="1851025"/>
            <a:ext cx="431800" cy="1441450"/>
          </a:xfrm>
          <a:prstGeom prst="leftBrace">
            <a:avLst>
              <a:gd name="adj1" fmla="val 2596"/>
              <a:gd name="adj2" fmla="val 50000"/>
            </a:avLst>
          </a:prstGeom>
          <a:noFill/>
          <a:ln w="28575" algn="ctr">
            <a:solidFill>
              <a:srgbClr val="00AAE6"/>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
        <p:nvSpPr>
          <p:cNvPr id="7" name="左大括号 17"/>
          <p:cNvSpPr>
            <a:spLocks/>
          </p:cNvSpPr>
          <p:nvPr/>
        </p:nvSpPr>
        <p:spPr bwMode="auto">
          <a:xfrm>
            <a:off x="3923928" y="2427735"/>
            <a:ext cx="432048" cy="1512167"/>
          </a:xfrm>
          <a:prstGeom prst="leftBrace">
            <a:avLst>
              <a:gd name="adj1" fmla="val 2725"/>
              <a:gd name="adj2" fmla="val 50000"/>
            </a:avLst>
          </a:prstGeom>
          <a:noFill/>
          <a:ln w="28575" algn="ctr">
            <a:solidFill>
              <a:srgbClr val="00AAE6"/>
            </a:solidFill>
            <a:round/>
            <a:headEnd/>
            <a:tailEnd/>
          </a:ln>
        </p:spPr>
        <p:txBody>
          <a:bodyPr anchor="ctr"/>
          <a:lstStyle/>
          <a:p>
            <a:pPr algn="ctr" fontAlgn="auto">
              <a:spcBef>
                <a:spcPts val="0"/>
              </a:spcBef>
              <a:spcAft>
                <a:spcPts val="0"/>
              </a:spcAft>
              <a:defRPr/>
            </a:pPr>
            <a:endParaRPr lang="zh-CN" altLang="en-US" b="1" dirty="0">
              <a:latin typeface="+mn-lt"/>
              <a:ea typeface="+mn-ea"/>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373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3732" name="内容占位符 2"/>
          <p:cNvSpPr txBox="1">
            <a:spLocks/>
          </p:cNvSpPr>
          <p:nvPr/>
        </p:nvSpPr>
        <p:spPr bwMode="auto">
          <a:xfrm>
            <a:off x="3571875" y="1000125"/>
            <a:ext cx="5072063"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25" name="左大括号 24"/>
          <p:cNvSpPr/>
          <p:nvPr/>
        </p:nvSpPr>
        <p:spPr>
          <a:xfrm>
            <a:off x="1714500" y="1285875"/>
            <a:ext cx="642938" cy="2857500"/>
          </a:xfrm>
          <a:prstGeom prst="leftBrace">
            <a:avLst/>
          </a:prstGeom>
          <a:ln>
            <a:solidFill>
              <a:srgbClr val="04AEDA"/>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3734" name="AutoShape 2"/>
          <p:cNvSpPr>
            <a:spLocks noChangeArrowheads="1"/>
          </p:cNvSpPr>
          <p:nvPr/>
        </p:nvSpPr>
        <p:spPr bwMode="ltGray">
          <a:xfrm>
            <a:off x="2411413" y="1203325"/>
            <a:ext cx="3313112" cy="642938"/>
          </a:xfrm>
          <a:prstGeom prst="roundRect">
            <a:avLst>
              <a:gd name="adj" fmla="val 16449"/>
            </a:avLst>
          </a:prstGeom>
          <a:solidFill>
            <a:schemeClr val="bg1"/>
          </a:solidFill>
          <a:ln w="9525" algn="ctr">
            <a:solidFill>
              <a:srgbClr val="04AEDA"/>
            </a:solidFill>
            <a:round/>
            <a:headEnd/>
            <a:tailEnd/>
          </a:ln>
        </p:spPr>
        <p:txBody>
          <a:bodyPr wrap="none" anchor="ctr"/>
          <a:lstStyle/>
          <a:p>
            <a:pPr algn="r"/>
            <a:endParaRPr lang="zh-CN" altLang="en-US" sz="1200" b="1">
              <a:latin typeface="微软雅黑"/>
            </a:endParaRPr>
          </a:p>
        </p:txBody>
      </p:sp>
      <p:sp>
        <p:nvSpPr>
          <p:cNvPr id="28" name="矩形 27"/>
          <p:cNvSpPr/>
          <p:nvPr/>
        </p:nvSpPr>
        <p:spPr>
          <a:xfrm>
            <a:off x="2206350" y="1296186"/>
            <a:ext cx="488061" cy="483271"/>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1</a:t>
            </a:r>
          </a:p>
        </p:txBody>
      </p:sp>
      <p:sp>
        <p:nvSpPr>
          <p:cNvPr id="73738" name="AutoShape 2"/>
          <p:cNvSpPr>
            <a:spLocks noChangeArrowheads="1"/>
          </p:cNvSpPr>
          <p:nvPr/>
        </p:nvSpPr>
        <p:spPr bwMode="ltGray">
          <a:xfrm>
            <a:off x="2484438" y="1924050"/>
            <a:ext cx="3240087" cy="647700"/>
          </a:xfrm>
          <a:prstGeom prst="roundRect">
            <a:avLst>
              <a:gd name="adj" fmla="val 16449"/>
            </a:avLst>
          </a:prstGeom>
          <a:solidFill>
            <a:schemeClr val="bg1"/>
          </a:solidFill>
          <a:ln w="9525" algn="ctr">
            <a:solidFill>
              <a:srgbClr val="04AEDA"/>
            </a:solidFill>
            <a:round/>
            <a:headEnd/>
            <a:tailEnd/>
          </a:ln>
        </p:spPr>
        <p:txBody>
          <a:bodyPr wrap="none" anchor="ctr"/>
          <a:lstStyle/>
          <a:p>
            <a:pPr algn="ctr"/>
            <a:r>
              <a:rPr lang="zh-CN" altLang="en-US" sz="1200">
                <a:latin typeface="Calibri" pitchFamily="34" charset="0"/>
              </a:rPr>
              <a:t>    </a:t>
            </a:r>
            <a:endParaRPr lang="zh-CN" altLang="en-US" sz="1200" b="1">
              <a:latin typeface="微软雅黑"/>
            </a:endParaRPr>
          </a:p>
        </p:txBody>
      </p:sp>
      <p:sp>
        <p:nvSpPr>
          <p:cNvPr id="73739" name="AutoShape 2"/>
          <p:cNvSpPr>
            <a:spLocks noChangeArrowheads="1"/>
          </p:cNvSpPr>
          <p:nvPr/>
        </p:nvSpPr>
        <p:spPr bwMode="ltGray">
          <a:xfrm>
            <a:off x="2339752" y="2643188"/>
            <a:ext cx="3384773" cy="642937"/>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a:latin typeface="Calibri" pitchFamily="34" charset="0"/>
              </a:rPr>
              <a:t>      </a:t>
            </a:r>
            <a:endParaRPr lang="zh-CN" altLang="en-US" sz="1200" b="1">
              <a:latin typeface="微软雅黑"/>
            </a:endParaRPr>
          </a:p>
        </p:txBody>
      </p:sp>
      <p:sp>
        <p:nvSpPr>
          <p:cNvPr id="73740" name="AutoShape 2"/>
          <p:cNvSpPr>
            <a:spLocks noChangeArrowheads="1"/>
          </p:cNvSpPr>
          <p:nvPr/>
        </p:nvSpPr>
        <p:spPr bwMode="ltGray">
          <a:xfrm>
            <a:off x="6011863" y="1203325"/>
            <a:ext cx="2917825" cy="647700"/>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dirty="0">
                <a:latin typeface="微软雅黑"/>
              </a:rPr>
              <a:t>     </a:t>
            </a:r>
            <a:r>
              <a:rPr lang="zh-CN" altLang="en-US" sz="14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不可杀人。”</a:t>
            </a:r>
            <a:r>
              <a:rPr lang="zh-CN" altLang="en-US" sz="1200" dirty="0">
                <a:latin typeface="微软雅黑" pitchFamily="34" charset="-122"/>
                <a:ea typeface="微软雅黑" pitchFamily="34" charset="-122"/>
              </a:rPr>
              <a:t> </a:t>
            </a:r>
          </a:p>
        </p:txBody>
      </p:sp>
      <p:sp>
        <p:nvSpPr>
          <p:cNvPr id="73741" name="AutoShape 2"/>
          <p:cNvSpPr>
            <a:spLocks noChangeArrowheads="1"/>
          </p:cNvSpPr>
          <p:nvPr/>
        </p:nvSpPr>
        <p:spPr bwMode="ltGray">
          <a:xfrm>
            <a:off x="6011863" y="1924050"/>
            <a:ext cx="2952750" cy="642938"/>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dirty="0">
                <a:latin typeface="Calibri" pitchFamily="34" charset="0"/>
              </a:rPr>
              <a:t>          </a:t>
            </a:r>
            <a:r>
              <a:rPr lang="zh-CN" altLang="en-US" sz="14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不可奸淫。</a:t>
            </a:r>
            <a:r>
              <a:rPr lang="zh-CN" altLang="en-US" sz="1400" b="1" dirty="0">
                <a:latin typeface="微软雅黑" pitchFamily="34" charset="-122"/>
                <a:ea typeface="微软雅黑" pitchFamily="34" charset="-122"/>
              </a:rPr>
              <a:t>” </a:t>
            </a:r>
          </a:p>
        </p:txBody>
      </p:sp>
      <p:sp>
        <p:nvSpPr>
          <p:cNvPr id="73742" name="AutoShape 2"/>
          <p:cNvSpPr>
            <a:spLocks noChangeArrowheads="1"/>
          </p:cNvSpPr>
          <p:nvPr/>
        </p:nvSpPr>
        <p:spPr bwMode="ltGray">
          <a:xfrm>
            <a:off x="6011863" y="2643188"/>
            <a:ext cx="2952750" cy="642937"/>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dirty="0">
                <a:latin typeface="微软雅黑"/>
              </a:rPr>
              <a:t>      </a:t>
            </a:r>
            <a:r>
              <a:rPr lang="zh-CN" altLang="en-US" sz="14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不可偷盗。”</a:t>
            </a:r>
          </a:p>
        </p:txBody>
      </p:sp>
      <p:sp>
        <p:nvSpPr>
          <p:cNvPr id="75808" name="Rectangle 32"/>
          <p:cNvSpPr>
            <a:spLocks noChangeArrowheads="1"/>
          </p:cNvSpPr>
          <p:nvPr/>
        </p:nvSpPr>
        <p:spPr bwMode="auto">
          <a:xfrm>
            <a:off x="250825" y="123825"/>
            <a:ext cx="70580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
        <p:nvSpPr>
          <p:cNvPr id="75809" name="Rectangle 33"/>
          <p:cNvSpPr>
            <a:spLocks noChangeArrowheads="1"/>
          </p:cNvSpPr>
          <p:nvPr/>
        </p:nvSpPr>
        <p:spPr bwMode="auto">
          <a:xfrm>
            <a:off x="179512" y="627534"/>
            <a:ext cx="2716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sp>
        <p:nvSpPr>
          <p:cNvPr id="73745" name="AutoShape 34"/>
          <p:cNvSpPr>
            <a:spLocks noChangeArrowheads="1"/>
          </p:cNvSpPr>
          <p:nvPr/>
        </p:nvSpPr>
        <p:spPr bwMode="auto">
          <a:xfrm>
            <a:off x="250825" y="1995488"/>
            <a:ext cx="1512888" cy="1368425"/>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lnSpc>
                <a:spcPct val="140000"/>
              </a:lnSpc>
            </a:pPr>
            <a:r>
              <a:rPr lang="zh-CN" altLang="en-US" b="1" dirty="0">
                <a:solidFill>
                  <a:srgbClr val="FFFFFF"/>
                </a:solidFill>
                <a:latin typeface="微软雅黑" pitchFamily="34" charset="-122"/>
                <a:ea typeface="微软雅黑" pitchFamily="34" charset="-122"/>
              </a:rPr>
              <a:t>教义</a:t>
            </a:r>
          </a:p>
          <a:p>
            <a:pPr algn="ctr">
              <a:lnSpc>
                <a:spcPct val="140000"/>
              </a:lnSpc>
            </a:pPr>
            <a:r>
              <a:rPr lang="zh-CN" altLang="en-US" b="1" dirty="0">
                <a:solidFill>
                  <a:srgbClr val="FFFFFF"/>
                </a:solidFill>
                <a:latin typeface="微软雅黑" pitchFamily="34" charset="-122"/>
                <a:ea typeface="微软雅黑" pitchFamily="34" charset="-122"/>
              </a:rPr>
              <a:t>摩西十诫</a:t>
            </a:r>
          </a:p>
          <a:p>
            <a:pPr algn="ctr">
              <a:lnSpc>
                <a:spcPct val="110000"/>
              </a:lnSpc>
            </a:pPr>
            <a:endParaRPr lang="zh-CN" altLang="en-US" b="1" dirty="0">
              <a:solidFill>
                <a:srgbClr val="FFFFFF"/>
              </a:solidFill>
            </a:endParaRPr>
          </a:p>
          <a:p>
            <a:pPr algn="ctr"/>
            <a:endParaRPr lang="zh-CN" altLang="en-US" dirty="0"/>
          </a:p>
        </p:txBody>
      </p:sp>
      <p:sp>
        <p:nvSpPr>
          <p:cNvPr id="2" name="矩形 27"/>
          <p:cNvSpPr/>
          <p:nvPr/>
        </p:nvSpPr>
        <p:spPr>
          <a:xfrm>
            <a:off x="2206350" y="2015324"/>
            <a:ext cx="488061"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2</a:t>
            </a:r>
          </a:p>
        </p:txBody>
      </p:sp>
      <p:sp>
        <p:nvSpPr>
          <p:cNvPr id="3" name="矩形 27"/>
          <p:cNvSpPr/>
          <p:nvPr/>
        </p:nvSpPr>
        <p:spPr>
          <a:xfrm>
            <a:off x="2206350" y="2736049"/>
            <a:ext cx="488061"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3</a:t>
            </a:r>
          </a:p>
        </p:txBody>
      </p:sp>
      <p:sp>
        <p:nvSpPr>
          <p:cNvPr id="4" name="矩形 27"/>
          <p:cNvSpPr/>
          <p:nvPr/>
        </p:nvSpPr>
        <p:spPr>
          <a:xfrm>
            <a:off x="5878237" y="1296186"/>
            <a:ext cx="488062" cy="483271"/>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6</a:t>
            </a:r>
          </a:p>
        </p:txBody>
      </p:sp>
      <p:sp>
        <p:nvSpPr>
          <p:cNvPr id="73755" name="AutoShape 2"/>
          <p:cNvSpPr>
            <a:spLocks noChangeArrowheads="1"/>
          </p:cNvSpPr>
          <p:nvPr/>
        </p:nvSpPr>
        <p:spPr bwMode="ltGray">
          <a:xfrm>
            <a:off x="2484438" y="3363913"/>
            <a:ext cx="3240087" cy="642937"/>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a:latin typeface="Calibri" pitchFamily="34" charset="0"/>
              </a:rPr>
              <a:t>      </a:t>
            </a:r>
            <a:endParaRPr lang="zh-CN" altLang="en-US" sz="1200" b="1">
              <a:latin typeface="微软雅黑"/>
            </a:endParaRPr>
          </a:p>
        </p:txBody>
      </p:sp>
      <p:sp>
        <p:nvSpPr>
          <p:cNvPr id="73756" name="AutoShape 2"/>
          <p:cNvSpPr>
            <a:spLocks noChangeArrowheads="1"/>
          </p:cNvSpPr>
          <p:nvPr/>
        </p:nvSpPr>
        <p:spPr bwMode="ltGray">
          <a:xfrm>
            <a:off x="2484438" y="4084638"/>
            <a:ext cx="3240087" cy="642937"/>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dirty="0">
                <a:latin typeface="微软雅黑"/>
              </a:rPr>
              <a:t>   </a:t>
            </a:r>
            <a:r>
              <a:rPr lang="zh-CN" altLang="en-US" sz="1200" b="1" dirty="0">
                <a:latin typeface="微软雅黑" pitchFamily="34" charset="-122"/>
                <a:ea typeface="微软雅黑" pitchFamily="34" charset="-122"/>
              </a:rPr>
              <a:t>当孝敬父母，使你的日子，在耶和华你神</a:t>
            </a:r>
          </a:p>
          <a:p>
            <a:r>
              <a:rPr lang="zh-CN" altLang="en-US" sz="1200" b="1" dirty="0">
                <a:latin typeface="微软雅黑" pitchFamily="34" charset="-122"/>
                <a:ea typeface="微软雅黑" pitchFamily="34" charset="-122"/>
              </a:rPr>
              <a:t>    所赐你的地上，得以长久。 </a:t>
            </a:r>
          </a:p>
        </p:txBody>
      </p:sp>
      <p:sp>
        <p:nvSpPr>
          <p:cNvPr id="7" name="矩形 27"/>
          <p:cNvSpPr/>
          <p:nvPr/>
        </p:nvSpPr>
        <p:spPr>
          <a:xfrm>
            <a:off x="2206350" y="3455186"/>
            <a:ext cx="488061" cy="483271"/>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4</a:t>
            </a:r>
          </a:p>
        </p:txBody>
      </p:sp>
      <p:sp>
        <p:nvSpPr>
          <p:cNvPr id="8" name="矩形 27"/>
          <p:cNvSpPr/>
          <p:nvPr/>
        </p:nvSpPr>
        <p:spPr>
          <a:xfrm>
            <a:off x="2206350" y="4104474"/>
            <a:ext cx="488061"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5</a:t>
            </a:r>
          </a:p>
        </p:txBody>
      </p:sp>
      <p:sp>
        <p:nvSpPr>
          <p:cNvPr id="9" name="矩形 27"/>
          <p:cNvSpPr/>
          <p:nvPr/>
        </p:nvSpPr>
        <p:spPr>
          <a:xfrm>
            <a:off x="5878237" y="2015324"/>
            <a:ext cx="488062"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7</a:t>
            </a:r>
          </a:p>
        </p:txBody>
      </p:sp>
      <p:sp>
        <p:nvSpPr>
          <p:cNvPr id="10" name="矩形 27"/>
          <p:cNvSpPr/>
          <p:nvPr/>
        </p:nvSpPr>
        <p:spPr>
          <a:xfrm>
            <a:off x="5878237" y="2736049"/>
            <a:ext cx="488062"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8</a:t>
            </a:r>
          </a:p>
        </p:txBody>
      </p:sp>
      <p:sp>
        <p:nvSpPr>
          <p:cNvPr id="73769" name="AutoShape 2"/>
          <p:cNvSpPr>
            <a:spLocks noChangeArrowheads="1"/>
          </p:cNvSpPr>
          <p:nvPr/>
        </p:nvSpPr>
        <p:spPr bwMode="ltGray">
          <a:xfrm>
            <a:off x="6011863" y="3363913"/>
            <a:ext cx="2952750" cy="576262"/>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dirty="0">
                <a:latin typeface="微软雅黑"/>
              </a:rPr>
              <a:t>    </a:t>
            </a:r>
            <a:r>
              <a:rPr lang="zh-CN" altLang="en-US" sz="14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不可作假见证陷害人。” </a:t>
            </a:r>
          </a:p>
        </p:txBody>
      </p:sp>
      <p:sp>
        <p:nvSpPr>
          <p:cNvPr id="73770" name="AutoShape 2"/>
          <p:cNvSpPr>
            <a:spLocks noChangeArrowheads="1"/>
          </p:cNvSpPr>
          <p:nvPr/>
        </p:nvSpPr>
        <p:spPr bwMode="ltGray">
          <a:xfrm>
            <a:off x="6046787" y="4011910"/>
            <a:ext cx="3097213" cy="642937"/>
          </a:xfrm>
          <a:prstGeom prst="roundRect">
            <a:avLst>
              <a:gd name="adj" fmla="val 16449"/>
            </a:avLst>
          </a:prstGeom>
          <a:solidFill>
            <a:schemeClr val="bg1"/>
          </a:solidFill>
          <a:ln w="9525" algn="ctr">
            <a:solidFill>
              <a:srgbClr val="04AEDA"/>
            </a:solidFill>
            <a:round/>
            <a:headEnd/>
            <a:tailEnd/>
          </a:ln>
        </p:spPr>
        <p:txBody>
          <a:bodyPr wrap="none" anchor="ctr"/>
          <a:lstStyle/>
          <a:p>
            <a:r>
              <a:rPr lang="zh-CN" altLang="en-US" sz="1200" b="1" dirty="0">
                <a:latin typeface="微软雅黑"/>
              </a:rPr>
              <a:t>    “</a:t>
            </a:r>
            <a:r>
              <a:rPr lang="zh-CN" altLang="en-US" sz="1200" b="1" dirty="0">
                <a:latin typeface="微软雅黑" pitchFamily="34" charset="-122"/>
                <a:ea typeface="微软雅黑" pitchFamily="34" charset="-122"/>
              </a:rPr>
              <a:t>不可贪恋人的房屋，也不可贪恋人的</a:t>
            </a:r>
          </a:p>
          <a:p>
            <a:r>
              <a:rPr lang="zh-CN" altLang="en-US" sz="1200" b="1" dirty="0">
                <a:latin typeface="微软雅黑" pitchFamily="34" charset="-122"/>
                <a:ea typeface="微软雅黑" pitchFamily="34" charset="-122"/>
              </a:rPr>
              <a:t>     妻子、仆婢、牛驴，并他一切所有的。”</a:t>
            </a:r>
          </a:p>
        </p:txBody>
      </p:sp>
      <p:sp>
        <p:nvSpPr>
          <p:cNvPr id="13" name="矩形 27"/>
          <p:cNvSpPr/>
          <p:nvPr/>
        </p:nvSpPr>
        <p:spPr>
          <a:xfrm>
            <a:off x="5878237" y="3383749"/>
            <a:ext cx="488062"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en-US" altLang="zh-CN" sz="1400" b="1" dirty="0">
                <a:solidFill>
                  <a:srgbClr val="FFFFFF"/>
                </a:solidFill>
                <a:latin typeface="微软雅黑"/>
              </a:rPr>
              <a:t>9</a:t>
            </a:r>
          </a:p>
        </p:txBody>
      </p:sp>
      <p:sp>
        <p:nvSpPr>
          <p:cNvPr id="14" name="矩形 27"/>
          <p:cNvSpPr/>
          <p:nvPr/>
        </p:nvSpPr>
        <p:spPr>
          <a:xfrm>
            <a:off x="5878237" y="4104474"/>
            <a:ext cx="488062" cy="48327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altLang="zh-CN" sz="1400" b="1" dirty="0">
                <a:solidFill>
                  <a:srgbClr val="FFFFFF"/>
                </a:solidFill>
                <a:latin typeface="微软雅黑" charset="-122"/>
                <a:ea typeface="微软雅黑" charset="-122"/>
              </a:rPr>
              <a:t>10</a:t>
            </a:r>
          </a:p>
        </p:txBody>
      </p:sp>
      <p:sp>
        <p:nvSpPr>
          <p:cNvPr id="75846" name="Rectangle 70"/>
          <p:cNvSpPr>
            <a:spLocks noChangeArrowheads="1"/>
          </p:cNvSpPr>
          <p:nvPr/>
        </p:nvSpPr>
        <p:spPr bwMode="auto">
          <a:xfrm>
            <a:off x="2700338" y="1273697"/>
            <a:ext cx="2808287" cy="53553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pPr>
            <a:r>
              <a:rPr lang="zh-CN" altLang="en-US" sz="1200" b="1" dirty="0">
                <a:latin typeface="微软雅黑" pitchFamily="34" charset="-122"/>
                <a:ea typeface="微软雅黑" pitchFamily="34" charset="-122"/>
              </a:rPr>
              <a:t>除了我（雅赫维）以外，你（摩西及其族人）不可有别的神。 </a:t>
            </a:r>
          </a:p>
        </p:txBody>
      </p:sp>
      <p:sp>
        <p:nvSpPr>
          <p:cNvPr id="75847" name="Rectangle 71"/>
          <p:cNvSpPr>
            <a:spLocks noChangeArrowheads="1"/>
          </p:cNvSpPr>
          <p:nvPr/>
        </p:nvSpPr>
        <p:spPr bwMode="auto">
          <a:xfrm>
            <a:off x="2627784" y="1970043"/>
            <a:ext cx="3241204" cy="6001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zh-CN" altLang="en-US" sz="1100" b="1" dirty="0">
                <a:latin typeface="微软雅黑" pitchFamily="34" charset="-122"/>
                <a:ea typeface="微软雅黑" pitchFamily="34" charset="-122"/>
              </a:rPr>
              <a:t>不可为自己雕刻偶像，也不可做什么形象仿佛上天、下地，和地底下、水中的百物不可崇拜那些像，也不可侍奉他，因</a:t>
            </a:r>
            <a:r>
              <a:rPr lang="zh-CN" altLang="en-US" sz="1100" b="1" dirty="0" smtClean="0">
                <a:latin typeface="微软雅黑" pitchFamily="34" charset="-122"/>
                <a:ea typeface="微软雅黑" pitchFamily="34" charset="-122"/>
              </a:rPr>
              <a:t>为耶</a:t>
            </a:r>
            <a:r>
              <a:rPr lang="zh-CN" altLang="en-US" sz="1100" b="1" dirty="0">
                <a:latin typeface="微软雅黑" pitchFamily="34" charset="-122"/>
                <a:ea typeface="微软雅黑" pitchFamily="34" charset="-122"/>
              </a:rPr>
              <a:t>和华你神是忌邪的神。</a:t>
            </a:r>
          </a:p>
        </p:txBody>
      </p:sp>
      <p:sp>
        <p:nvSpPr>
          <p:cNvPr id="75848" name="Rectangle 72"/>
          <p:cNvSpPr>
            <a:spLocks noChangeArrowheads="1"/>
          </p:cNvSpPr>
          <p:nvPr/>
        </p:nvSpPr>
        <p:spPr bwMode="auto">
          <a:xfrm>
            <a:off x="2700338" y="2744629"/>
            <a:ext cx="3095798" cy="49244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zh-CN" altLang="en-US" sz="1200" b="1" dirty="0">
                <a:latin typeface="微软雅黑" pitchFamily="34" charset="-122"/>
                <a:ea typeface="微软雅黑" pitchFamily="34" charset="-122"/>
              </a:rPr>
              <a:t>不可妄称耶和华你神的名，因为妄称耶和华名的，耶和华必不以他为无罪</a:t>
            </a:r>
            <a:r>
              <a:rPr lang="zh-CN" altLang="en-US" sz="1400" b="1" dirty="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75849" name="Rectangle 73"/>
          <p:cNvSpPr>
            <a:spLocks noChangeArrowheads="1"/>
          </p:cNvSpPr>
          <p:nvPr/>
        </p:nvSpPr>
        <p:spPr bwMode="auto">
          <a:xfrm>
            <a:off x="2699791" y="3277885"/>
            <a:ext cx="3024733" cy="7848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zh-CN" altLang="en-US" sz="1200" b="1" dirty="0">
                <a:latin typeface="微软雅黑" pitchFamily="34" charset="-122"/>
                <a:ea typeface="微软雅黑" pitchFamily="34" charset="-122"/>
              </a:rPr>
              <a:t> </a:t>
            </a:r>
            <a:r>
              <a:rPr lang="zh-CN" altLang="en-US" sz="1100" b="1" dirty="0">
                <a:latin typeface="微软雅黑" pitchFamily="34" charset="-122"/>
                <a:ea typeface="微软雅黑" pitchFamily="34" charset="-122"/>
              </a:rPr>
              <a:t>当纪念安息日，守卫圣日。六日要劳碌作你一切</a:t>
            </a:r>
            <a:r>
              <a:rPr lang="zh-CN" altLang="en-US" sz="1100" b="1" dirty="0" smtClean="0">
                <a:latin typeface="微软雅黑" pitchFamily="34" charset="-122"/>
                <a:ea typeface="微软雅黑" pitchFamily="34" charset="-122"/>
              </a:rPr>
              <a:t>的工</a:t>
            </a:r>
            <a:r>
              <a:rPr lang="zh-CN" altLang="en-US" sz="1100" b="1" dirty="0">
                <a:latin typeface="微软雅黑" pitchFamily="34" charset="-122"/>
                <a:ea typeface="微软雅黑" pitchFamily="34" charset="-122"/>
              </a:rPr>
              <a:t>，但第七日是向耶和华你神当守的安息日。这一日，你和你的儿女，仆婢、牲畜，并你城里积聚的客旅，无论何工都不可做。 </a:t>
            </a: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577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5780" name="TextBox 5"/>
          <p:cNvSpPr txBox="1">
            <a:spLocks noChangeArrowheads="1"/>
          </p:cNvSpPr>
          <p:nvPr/>
        </p:nvSpPr>
        <p:spPr bwMode="auto">
          <a:xfrm>
            <a:off x="539750" y="195263"/>
            <a:ext cx="5740400" cy="742950"/>
          </a:xfrm>
          <a:prstGeom prst="rect">
            <a:avLst/>
          </a:prstGeom>
          <a:noFill/>
          <a:ln w="9525">
            <a:noFill/>
            <a:miter lim="800000"/>
            <a:headEnd/>
            <a:tailEnd/>
          </a:ln>
        </p:spPr>
        <p:txBody>
          <a:bodyPr>
            <a:spAutoFit/>
          </a:bodyPr>
          <a:lstStyle/>
          <a:p>
            <a:pPr>
              <a:lnSpc>
                <a:spcPts val="2563"/>
              </a:lnSpc>
            </a:pPr>
            <a:endParaRPr lang="en-US" altLang="zh-CN" sz="2000">
              <a:latin typeface="微软雅黑"/>
            </a:endParaRPr>
          </a:p>
          <a:p>
            <a:pPr>
              <a:lnSpc>
                <a:spcPts val="2563"/>
              </a:lnSpc>
            </a:pPr>
            <a:endParaRPr lang="en-US" altLang="zh-CN" sz="2000">
              <a:latin typeface="微软雅黑"/>
            </a:endParaRPr>
          </a:p>
        </p:txBody>
      </p:sp>
      <p:sp>
        <p:nvSpPr>
          <p:cNvPr id="75781" name="内容占位符 2"/>
          <p:cNvSpPr txBox="1">
            <a:spLocks/>
          </p:cNvSpPr>
          <p:nvPr/>
        </p:nvSpPr>
        <p:spPr bwMode="auto">
          <a:xfrm>
            <a:off x="3571875" y="1347788"/>
            <a:ext cx="495300" cy="287337"/>
          </a:xfrm>
          <a:prstGeom prst="rect">
            <a:avLst/>
          </a:prstGeom>
          <a:noFill/>
          <a:ln w="9525">
            <a:noFill/>
            <a:miter lim="800000"/>
            <a:headEnd/>
            <a:tailEnd/>
          </a:ln>
        </p:spPr>
        <p:txBody>
          <a:bodyPr anchor="b"/>
          <a:lstStyle/>
          <a:p>
            <a:pPr>
              <a:lnSpc>
                <a:spcPct val="150000"/>
              </a:lnSpc>
              <a:spcBef>
                <a:spcPct val="20000"/>
              </a:spcBef>
              <a:buFont typeface="Wingdings" pitchFamily="2" charset="2"/>
              <a:buNone/>
            </a:pPr>
            <a:endParaRPr lang="en-US" altLang="zh-CN" sz="1600">
              <a:latin typeface="微软雅黑"/>
            </a:endParaRPr>
          </a:p>
        </p:txBody>
      </p:sp>
      <p:sp>
        <p:nvSpPr>
          <p:cNvPr id="22" name="矩形 21"/>
          <p:cNvSpPr/>
          <p:nvPr/>
        </p:nvSpPr>
        <p:spPr>
          <a:xfrm>
            <a:off x="3492500" y="1347788"/>
            <a:ext cx="576263" cy="287337"/>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5783" name="矩形 22"/>
          <p:cNvSpPr>
            <a:spLocks noChangeArrowheads="1"/>
          </p:cNvSpPr>
          <p:nvPr/>
        </p:nvSpPr>
        <p:spPr bwMode="auto">
          <a:xfrm>
            <a:off x="2627313" y="1276350"/>
            <a:ext cx="576262" cy="336550"/>
          </a:xfrm>
          <a:prstGeom prst="rect">
            <a:avLst/>
          </a:prstGeom>
          <a:noFill/>
          <a:ln w="9525">
            <a:noFill/>
            <a:miter lim="800000"/>
            <a:headEnd/>
            <a:tailEnd/>
          </a:ln>
        </p:spPr>
        <p:txBody>
          <a:bodyPr>
            <a:spAutoFit/>
          </a:bodyPr>
          <a:lstStyle/>
          <a:p>
            <a:pPr algn="ctr"/>
            <a:endParaRPr lang="zh-CN" altLang="en-US" sz="1600" b="1">
              <a:latin typeface="微软雅黑"/>
            </a:endParaRPr>
          </a:p>
        </p:txBody>
      </p:sp>
      <p:cxnSp>
        <p:nvCxnSpPr>
          <p:cNvPr id="27" name="直接连接符 26"/>
          <p:cNvCxnSpPr/>
          <p:nvPr/>
        </p:nvCxnSpPr>
        <p:spPr>
          <a:xfrm>
            <a:off x="4067175" y="1635125"/>
            <a:ext cx="4646613" cy="635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067175" y="21399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067175" y="3148013"/>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067175" y="4011613"/>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5566" name="Rectangle 30"/>
          <p:cNvSpPr>
            <a:spLocks noChangeArrowheads="1"/>
          </p:cNvSpPr>
          <p:nvPr/>
        </p:nvSpPr>
        <p:spPr bwMode="auto">
          <a:xfrm>
            <a:off x="250825" y="123825"/>
            <a:ext cx="835362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p:txBody>
      </p:sp>
      <p:sp>
        <p:nvSpPr>
          <p:cNvPr id="65567" name="Rectangle 31"/>
          <p:cNvSpPr>
            <a:spLocks noChangeArrowheads="1"/>
          </p:cNvSpPr>
          <p:nvPr/>
        </p:nvSpPr>
        <p:spPr bwMode="auto">
          <a:xfrm>
            <a:off x="179512" y="627534"/>
            <a:ext cx="302358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四、宋元时期的异域宗教</a:t>
            </a:r>
          </a:p>
        </p:txBody>
      </p:sp>
      <p:sp>
        <p:nvSpPr>
          <p:cNvPr id="75790" name="AutoShape 32"/>
          <p:cNvSpPr>
            <a:spLocks noChangeArrowheads="1"/>
          </p:cNvSpPr>
          <p:nvPr/>
        </p:nvSpPr>
        <p:spPr bwMode="auto">
          <a:xfrm>
            <a:off x="971550" y="1995488"/>
            <a:ext cx="1512888" cy="12954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r>
              <a:rPr lang="zh-CN" altLang="en-US" b="1" dirty="0">
                <a:solidFill>
                  <a:srgbClr val="FFFFFF"/>
                </a:solidFill>
                <a:latin typeface="微软雅黑" pitchFamily="34" charset="-122"/>
                <a:ea typeface="微软雅黑" pitchFamily="34" charset="-122"/>
              </a:rPr>
              <a:t>犹太教</a:t>
            </a:r>
          </a:p>
          <a:p>
            <a:pPr algn="ctr"/>
            <a:r>
              <a:rPr lang="zh-CN" altLang="en-US" b="1" dirty="0">
                <a:solidFill>
                  <a:srgbClr val="FFFFFF"/>
                </a:solidFill>
                <a:latin typeface="微软雅黑" pitchFamily="34" charset="-122"/>
                <a:ea typeface="微软雅黑" pitchFamily="34" charset="-122"/>
              </a:rPr>
              <a:t>教规</a:t>
            </a:r>
          </a:p>
          <a:p>
            <a:pPr algn="ctr"/>
            <a:endParaRPr lang="zh-CN" altLang="en-US" b="1" dirty="0">
              <a:solidFill>
                <a:srgbClr val="FFFFFF"/>
              </a:solidFill>
            </a:endParaRPr>
          </a:p>
        </p:txBody>
      </p:sp>
      <p:sp>
        <p:nvSpPr>
          <p:cNvPr id="65569" name="Rectangle 33"/>
          <p:cNvSpPr>
            <a:spLocks noChangeArrowheads="1"/>
          </p:cNvSpPr>
          <p:nvPr/>
        </p:nvSpPr>
        <p:spPr bwMode="auto">
          <a:xfrm>
            <a:off x="4067175" y="1290430"/>
            <a:ext cx="4469493"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凡犹太人家庭生了男孩，须在第</a:t>
            </a:r>
            <a:r>
              <a:rPr lang="en-US" altLang="zh-CN" sz="1600" b="1" dirty="0">
                <a:latin typeface="微软雅黑" pitchFamily="34" charset="-122"/>
                <a:ea typeface="微软雅黑" pitchFamily="34" charset="-122"/>
              </a:rPr>
              <a:t>8</a:t>
            </a:r>
            <a:r>
              <a:rPr lang="zh-CN" altLang="en-US" sz="1600" b="1" dirty="0">
                <a:latin typeface="微软雅黑" pitchFamily="34" charset="-122"/>
                <a:ea typeface="微软雅黑" pitchFamily="34" charset="-122"/>
              </a:rPr>
              <a:t>日让他受割礼</a:t>
            </a:r>
            <a:r>
              <a:rPr lang="zh-CN" altLang="en-US" sz="1600" dirty="0">
                <a:latin typeface="微软雅黑" pitchFamily="34" charset="-122"/>
                <a:ea typeface="微软雅黑" pitchFamily="34" charset="-122"/>
              </a:rPr>
              <a:t> </a:t>
            </a:r>
          </a:p>
        </p:txBody>
      </p:sp>
      <p:sp>
        <p:nvSpPr>
          <p:cNvPr id="2" name="矩形 21"/>
          <p:cNvSpPr/>
          <p:nvPr/>
        </p:nvSpPr>
        <p:spPr>
          <a:xfrm>
            <a:off x="3492500" y="1851025"/>
            <a:ext cx="576263" cy="28733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5571" name="Rectangle 35"/>
          <p:cNvSpPr>
            <a:spLocks noChangeArrowheads="1"/>
          </p:cNvSpPr>
          <p:nvPr/>
        </p:nvSpPr>
        <p:spPr bwMode="auto">
          <a:xfrm>
            <a:off x="4067175" y="1779588"/>
            <a:ext cx="5367338"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若生女孩，要在出生后第一个安息日抱到犹太教会堂命名</a:t>
            </a:r>
            <a:r>
              <a:rPr lang="zh-CN" altLang="en-US" dirty="0">
                <a:latin typeface="微软雅黑" pitchFamily="34" charset="-122"/>
                <a:ea typeface="微软雅黑" pitchFamily="34" charset="-122"/>
              </a:rPr>
              <a:t> </a:t>
            </a:r>
          </a:p>
        </p:txBody>
      </p:sp>
      <p:sp>
        <p:nvSpPr>
          <p:cNvPr id="3" name="矩形 21"/>
          <p:cNvSpPr/>
          <p:nvPr/>
        </p:nvSpPr>
        <p:spPr>
          <a:xfrm>
            <a:off x="3492500" y="2355850"/>
            <a:ext cx="576263" cy="287338"/>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cxnSp>
        <p:nvCxnSpPr>
          <p:cNvPr id="4" name="直接连接符 26"/>
          <p:cNvCxnSpPr/>
          <p:nvPr/>
        </p:nvCxnSpPr>
        <p:spPr>
          <a:xfrm>
            <a:off x="4140200" y="2643188"/>
            <a:ext cx="4646613" cy="635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5574" name="Rectangle 38"/>
          <p:cNvSpPr>
            <a:spLocks noChangeArrowheads="1"/>
          </p:cNvSpPr>
          <p:nvPr/>
        </p:nvSpPr>
        <p:spPr bwMode="auto">
          <a:xfrm>
            <a:off x="4140200" y="2284413"/>
            <a:ext cx="236696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latin typeface="微软雅黑" pitchFamily="34" charset="-122"/>
                <a:ea typeface="微软雅黑" pitchFamily="34" charset="-122"/>
              </a:rPr>
              <a:t>不食猪肉，忌带血食物</a:t>
            </a:r>
            <a:r>
              <a:rPr lang="zh-CN" altLang="en-US" dirty="0">
                <a:latin typeface="微软雅黑" pitchFamily="34" charset="-122"/>
                <a:ea typeface="微软雅黑" pitchFamily="34" charset="-122"/>
              </a:rPr>
              <a:t> </a:t>
            </a:r>
          </a:p>
        </p:txBody>
      </p:sp>
      <p:sp>
        <p:nvSpPr>
          <p:cNvPr id="5" name="矩形 21"/>
          <p:cNvSpPr/>
          <p:nvPr/>
        </p:nvSpPr>
        <p:spPr>
          <a:xfrm>
            <a:off x="3492500" y="2859088"/>
            <a:ext cx="576263" cy="287337"/>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65576" name="Rectangle 40"/>
          <p:cNvSpPr>
            <a:spLocks noChangeArrowheads="1"/>
          </p:cNvSpPr>
          <p:nvPr/>
        </p:nvSpPr>
        <p:spPr bwMode="auto">
          <a:xfrm>
            <a:off x="4140200" y="2786341"/>
            <a:ext cx="139974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latin typeface="微软雅黑" pitchFamily="34" charset="-122"/>
                <a:ea typeface="微软雅黑" pitchFamily="34" charset="-122"/>
              </a:rPr>
              <a:t>每日</a:t>
            </a:r>
            <a:r>
              <a:rPr lang="en-US" altLang="zh-CN" sz="1600" b="1" dirty="0">
                <a:latin typeface="微软雅黑" pitchFamily="34" charset="-122"/>
                <a:ea typeface="微软雅黑" pitchFamily="34" charset="-122"/>
              </a:rPr>
              <a:t>3</a:t>
            </a:r>
            <a:r>
              <a:rPr lang="zh-CN" altLang="en-US" sz="1600" b="1" dirty="0">
                <a:latin typeface="微软雅黑" pitchFamily="34" charset="-122"/>
                <a:ea typeface="微软雅黑" pitchFamily="34" charset="-122"/>
              </a:rPr>
              <a:t>次礼拜</a:t>
            </a:r>
            <a:r>
              <a:rPr lang="zh-CN" altLang="en-US" dirty="0">
                <a:latin typeface="微软雅黑" pitchFamily="34" charset="-122"/>
                <a:ea typeface="微软雅黑" pitchFamily="34" charset="-122"/>
              </a:rPr>
              <a:t> </a:t>
            </a:r>
          </a:p>
        </p:txBody>
      </p:sp>
      <p:sp>
        <p:nvSpPr>
          <p:cNvPr id="6" name="矩形 21"/>
          <p:cNvSpPr/>
          <p:nvPr/>
        </p:nvSpPr>
        <p:spPr>
          <a:xfrm>
            <a:off x="3492500" y="3363913"/>
            <a:ext cx="576263" cy="287337"/>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cxnSp>
        <p:nvCxnSpPr>
          <p:cNvPr id="7" name="直接连接符 52"/>
          <p:cNvCxnSpPr/>
          <p:nvPr/>
        </p:nvCxnSpPr>
        <p:spPr>
          <a:xfrm>
            <a:off x="4067175" y="36512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5580" name="Rectangle 44"/>
          <p:cNvSpPr>
            <a:spLocks noChangeArrowheads="1"/>
          </p:cNvSpPr>
          <p:nvPr/>
        </p:nvSpPr>
        <p:spPr bwMode="auto">
          <a:xfrm>
            <a:off x="4140200" y="3219450"/>
            <a:ext cx="4608513" cy="8255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defRPr/>
            </a:pPr>
            <a:r>
              <a:rPr lang="zh-CN" altLang="en-US" sz="1600" b="1" dirty="0">
                <a:latin typeface="微软雅黑" pitchFamily="34" charset="-122"/>
                <a:ea typeface="微软雅黑" pitchFamily="34" charset="-122"/>
              </a:rPr>
              <a:t>星期五日落起到星期六日落间要守安息日，不的做工，也不得举火做饭。</a:t>
            </a:r>
            <a:r>
              <a:rPr lang="zh-CN" altLang="en-US" sz="1600" b="1" dirty="0">
                <a:latin typeface="微软雅黑" charset="-122"/>
              </a:rPr>
              <a:t> </a:t>
            </a:r>
          </a:p>
        </p:txBody>
      </p:sp>
      <p:pic>
        <p:nvPicPr>
          <p:cNvPr id="75802" name="Picture 2" descr="C:\Users\Administrator\Desktop\对勾.png"/>
          <p:cNvPicPr>
            <a:picLocks noChangeAspect="1" noChangeArrowheads="1"/>
          </p:cNvPicPr>
          <p:nvPr/>
        </p:nvPicPr>
        <p:blipFill>
          <a:blip r:embed="rId2" cstate="print"/>
          <a:srcRect/>
          <a:stretch>
            <a:fillRect/>
          </a:stretch>
        </p:blipFill>
        <p:spPr bwMode="auto">
          <a:xfrm>
            <a:off x="3563938" y="1276350"/>
            <a:ext cx="438150" cy="371475"/>
          </a:xfrm>
          <a:prstGeom prst="rect">
            <a:avLst/>
          </a:prstGeom>
          <a:noFill/>
          <a:ln w="9525">
            <a:noFill/>
            <a:miter lim="800000"/>
            <a:headEnd/>
            <a:tailEnd/>
          </a:ln>
        </p:spPr>
      </p:pic>
      <p:pic>
        <p:nvPicPr>
          <p:cNvPr id="75803" name="Picture 2" descr="C:\Users\Administrator\Desktop\对勾.png"/>
          <p:cNvPicPr>
            <a:picLocks noChangeAspect="1" noChangeArrowheads="1"/>
          </p:cNvPicPr>
          <p:nvPr/>
        </p:nvPicPr>
        <p:blipFill>
          <a:blip r:embed="rId2" cstate="print"/>
          <a:srcRect/>
          <a:stretch>
            <a:fillRect/>
          </a:stretch>
        </p:blipFill>
        <p:spPr bwMode="auto">
          <a:xfrm>
            <a:off x="3492500" y="1839913"/>
            <a:ext cx="431800" cy="366712"/>
          </a:xfrm>
          <a:prstGeom prst="rect">
            <a:avLst/>
          </a:prstGeom>
          <a:noFill/>
          <a:ln w="9525">
            <a:noFill/>
            <a:miter lim="800000"/>
            <a:headEnd/>
            <a:tailEnd/>
          </a:ln>
        </p:spPr>
      </p:pic>
      <p:pic>
        <p:nvPicPr>
          <p:cNvPr id="75804" name="Picture 2" descr="C:\Users\Administrator\Desktop\对勾.png"/>
          <p:cNvPicPr>
            <a:picLocks noChangeAspect="1" noChangeArrowheads="1"/>
          </p:cNvPicPr>
          <p:nvPr/>
        </p:nvPicPr>
        <p:blipFill>
          <a:blip r:embed="rId2" cstate="print"/>
          <a:srcRect/>
          <a:stretch>
            <a:fillRect/>
          </a:stretch>
        </p:blipFill>
        <p:spPr bwMode="auto">
          <a:xfrm>
            <a:off x="3563938" y="2284413"/>
            <a:ext cx="438150" cy="371475"/>
          </a:xfrm>
          <a:prstGeom prst="rect">
            <a:avLst/>
          </a:prstGeom>
          <a:noFill/>
          <a:ln w="9525">
            <a:noFill/>
            <a:miter lim="800000"/>
            <a:headEnd/>
            <a:tailEnd/>
          </a:ln>
        </p:spPr>
      </p:pic>
      <p:pic>
        <p:nvPicPr>
          <p:cNvPr id="75805" name="Picture 2" descr="C:\Users\Administrator\Desktop\对勾.png"/>
          <p:cNvPicPr>
            <a:picLocks noChangeAspect="1" noChangeArrowheads="1"/>
          </p:cNvPicPr>
          <p:nvPr/>
        </p:nvPicPr>
        <p:blipFill>
          <a:blip r:embed="rId2" cstate="print"/>
          <a:srcRect/>
          <a:stretch>
            <a:fillRect/>
          </a:stretch>
        </p:blipFill>
        <p:spPr bwMode="auto">
          <a:xfrm>
            <a:off x="3563938" y="2787650"/>
            <a:ext cx="438150" cy="371475"/>
          </a:xfrm>
          <a:prstGeom prst="rect">
            <a:avLst/>
          </a:prstGeom>
          <a:noFill/>
          <a:ln w="9525">
            <a:noFill/>
            <a:miter lim="800000"/>
            <a:headEnd/>
            <a:tailEnd/>
          </a:ln>
        </p:spPr>
      </p:pic>
      <p:pic>
        <p:nvPicPr>
          <p:cNvPr id="75806" name="Picture 2" descr="C:\Users\Administrator\Desktop\对勾.png"/>
          <p:cNvPicPr>
            <a:picLocks noChangeAspect="1" noChangeArrowheads="1"/>
          </p:cNvPicPr>
          <p:nvPr/>
        </p:nvPicPr>
        <p:blipFill>
          <a:blip r:embed="rId2" cstate="print"/>
          <a:srcRect/>
          <a:stretch>
            <a:fillRect/>
          </a:stretch>
        </p:blipFill>
        <p:spPr bwMode="auto">
          <a:xfrm>
            <a:off x="3563938" y="3292475"/>
            <a:ext cx="438150" cy="3714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680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6804" name="TextBox 5"/>
          <p:cNvSpPr txBox="1">
            <a:spLocks noChangeArrowheads="1"/>
          </p:cNvSpPr>
          <p:nvPr/>
        </p:nvSpPr>
        <p:spPr bwMode="auto">
          <a:xfrm>
            <a:off x="642938" y="214313"/>
            <a:ext cx="4357687" cy="1425575"/>
          </a:xfrm>
          <a:prstGeom prst="rect">
            <a:avLst/>
          </a:prstGeom>
          <a:noFill/>
          <a:ln w="9525">
            <a:noFill/>
            <a:miter lim="800000"/>
            <a:headEnd/>
            <a:tailEnd/>
          </a:ln>
        </p:spPr>
        <p:txBody>
          <a:bodyPr>
            <a:spAutoFit/>
          </a:bodyPr>
          <a:lstStyle/>
          <a:p>
            <a:pPr>
              <a:lnSpc>
                <a:spcPts val="2563"/>
              </a:lnSpc>
            </a:pPr>
            <a:endParaRPr lang="en-US" altLang="zh-CN" sz="2000" b="1">
              <a:latin typeface="隶书"/>
              <a:ea typeface="隶书"/>
              <a:cs typeface="隶书"/>
            </a:endParaRPr>
          </a:p>
          <a:p>
            <a:pPr>
              <a:lnSpc>
                <a:spcPts val="2563"/>
              </a:lnSpc>
            </a:pPr>
            <a:endParaRPr lang="en-US" altLang="zh-CN" sz="2000">
              <a:latin typeface="微软雅黑"/>
            </a:endParaRPr>
          </a:p>
          <a:p>
            <a:pPr>
              <a:lnSpc>
                <a:spcPts val="2563"/>
              </a:lnSpc>
            </a:pPr>
            <a:endParaRPr lang="en-US" altLang="zh-CN" sz="2400">
              <a:latin typeface="微软雅黑"/>
            </a:endParaRPr>
          </a:p>
          <a:p>
            <a:pPr>
              <a:lnSpc>
                <a:spcPts val="2563"/>
              </a:lnSpc>
            </a:pPr>
            <a:endParaRPr lang="en-US" altLang="zh-CN" sz="2000">
              <a:latin typeface="微软雅黑"/>
            </a:endParaRPr>
          </a:p>
        </p:txBody>
      </p:sp>
      <p:sp>
        <p:nvSpPr>
          <p:cNvPr id="76805" name="内容占位符 2"/>
          <p:cNvSpPr txBox="1">
            <a:spLocks/>
          </p:cNvSpPr>
          <p:nvPr/>
        </p:nvSpPr>
        <p:spPr bwMode="auto">
          <a:xfrm>
            <a:off x="3643313" y="1071563"/>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65" name="矩形 64"/>
          <p:cNvSpPr/>
          <p:nvPr/>
        </p:nvSpPr>
        <p:spPr>
          <a:xfrm>
            <a:off x="6300192" y="1995686"/>
            <a:ext cx="2428875"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5" name="矩形 54"/>
          <p:cNvSpPr/>
          <p:nvPr/>
        </p:nvSpPr>
        <p:spPr>
          <a:xfrm>
            <a:off x="6300192" y="1995686"/>
            <a:ext cx="2428875" cy="34607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6808" name="矩形 56"/>
          <p:cNvSpPr>
            <a:spLocks noChangeArrowheads="1"/>
          </p:cNvSpPr>
          <p:nvPr/>
        </p:nvSpPr>
        <p:spPr bwMode="auto">
          <a:xfrm>
            <a:off x="6300192" y="2355726"/>
            <a:ext cx="2448272" cy="1887696"/>
          </a:xfrm>
          <a:prstGeom prst="rect">
            <a:avLst/>
          </a:prstGeom>
          <a:noFill/>
          <a:ln w="9525">
            <a:noFill/>
            <a:miter lim="800000"/>
            <a:headEnd/>
            <a:tailEnd/>
          </a:ln>
        </p:spPr>
        <p:txBody>
          <a:bodyPr wrap="square">
            <a:spAutoFit/>
          </a:bodyPr>
          <a:lstStyle/>
          <a:p>
            <a:pPr>
              <a:lnSpc>
                <a:spcPts val="2000"/>
              </a:lnSpc>
            </a:pPr>
            <a:r>
              <a:rPr lang="zh-CN" altLang="en-US" sz="1200" dirty="0">
                <a:latin typeface="微软雅黑"/>
              </a:rPr>
              <a:t>▲</a:t>
            </a:r>
            <a:r>
              <a:rPr lang="zh-CN" altLang="en-US" sz="1400" b="1" dirty="0">
                <a:latin typeface="微软雅黑" pitchFamily="34" charset="-122"/>
                <a:ea typeface="微软雅黑" pitchFamily="34" charset="-122"/>
              </a:rPr>
              <a:t>改希伯来姓名为汉人姓</a:t>
            </a:r>
            <a:r>
              <a:rPr lang="zh-CN" altLang="en-US" sz="1400" b="1" dirty="0" smtClean="0">
                <a:latin typeface="微软雅黑" pitchFamily="34" charset="-122"/>
                <a:ea typeface="微软雅黑" pitchFamily="34" charset="-122"/>
              </a:rPr>
              <a:t>名。</a:t>
            </a:r>
            <a:endParaRPr lang="zh-CN" altLang="en-US" sz="1400" b="1" dirty="0">
              <a:latin typeface="微软雅黑" pitchFamily="34" charset="-122"/>
              <a:ea typeface="微软雅黑" pitchFamily="34" charset="-122"/>
            </a:endParaRPr>
          </a:p>
          <a:p>
            <a:pPr>
              <a:lnSpc>
                <a:spcPts val="2000"/>
              </a:lnSpc>
            </a:pPr>
            <a:r>
              <a:rPr lang="zh-CN" altLang="en-US" sz="1400" b="1" dirty="0">
                <a:latin typeface="微软雅黑" pitchFamily="34" charset="-122"/>
                <a:ea typeface="微软雅黑" pitchFamily="34" charset="-122"/>
              </a:rPr>
              <a:t>▲犹太人开始习用汉字汉语 </a:t>
            </a:r>
          </a:p>
          <a:p>
            <a:pPr>
              <a:lnSpc>
                <a:spcPts val="2000"/>
              </a:lnSpc>
            </a:pPr>
            <a:r>
              <a:rPr lang="zh-CN" altLang="en-US" sz="1400" b="1" dirty="0">
                <a:latin typeface="微软雅黑" pitchFamily="34" charset="-122"/>
                <a:ea typeface="微软雅黑" pitchFamily="34" charset="-122"/>
              </a:rPr>
              <a:t>▲犹太人逐渐放弃族内婚制而与本地居民通婚 </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a:p>
            <a:pPr>
              <a:lnSpc>
                <a:spcPts val="2000"/>
              </a:lnSpc>
            </a:pPr>
            <a:r>
              <a:rPr lang="zh-CN" altLang="en-US" sz="1400" b="1" dirty="0">
                <a:latin typeface="微软雅黑" pitchFamily="34" charset="-122"/>
                <a:ea typeface="微软雅黑" pitchFamily="34" charset="-122"/>
              </a:rPr>
              <a:t>▲为了与中国各阶层人交往犹太</a:t>
            </a:r>
            <a:r>
              <a:rPr lang="zh-CN" altLang="en-US" sz="1400" b="1" dirty="0" smtClean="0">
                <a:latin typeface="微软雅黑" pitchFamily="34" charset="-122"/>
                <a:ea typeface="微软雅黑" pitchFamily="34" charset="-122"/>
              </a:rPr>
              <a:t>人按中国习</a:t>
            </a:r>
            <a:r>
              <a:rPr lang="zh-CN" altLang="en-US" sz="1400" b="1" dirty="0">
                <a:latin typeface="微软雅黑" pitchFamily="34" charset="-122"/>
                <a:ea typeface="微软雅黑" pitchFamily="34" charset="-122"/>
              </a:rPr>
              <a:t>俗惯例待人接物，本民</a:t>
            </a:r>
            <a:r>
              <a:rPr lang="zh-CN" altLang="en-US" sz="1400" b="1" dirty="0" smtClean="0">
                <a:latin typeface="微软雅黑" pitchFamily="34" charset="-122"/>
                <a:ea typeface="微软雅黑" pitchFamily="34" charset="-122"/>
              </a:rPr>
              <a:t>族习俗逐</a:t>
            </a:r>
            <a:r>
              <a:rPr lang="zh-CN" altLang="en-US" sz="1400" b="1" dirty="0">
                <a:latin typeface="微软雅黑" pitchFamily="34" charset="-122"/>
                <a:ea typeface="微软雅黑" pitchFamily="34" charset="-122"/>
              </a:rPr>
              <a:t>渐淡</a:t>
            </a:r>
            <a:r>
              <a:rPr lang="zh-CN" altLang="en-US" sz="1400" b="1" dirty="0" smtClean="0">
                <a:latin typeface="微软雅黑" pitchFamily="34" charset="-122"/>
                <a:ea typeface="微软雅黑" pitchFamily="34" charset="-122"/>
              </a:rPr>
              <a:t>化。 </a:t>
            </a:r>
            <a:endParaRPr lang="zh-CN" altLang="en-US" sz="1400" b="1" dirty="0">
              <a:latin typeface="微软雅黑" pitchFamily="34" charset="-122"/>
              <a:ea typeface="微软雅黑" pitchFamily="34" charset="-122"/>
            </a:endParaRPr>
          </a:p>
        </p:txBody>
      </p:sp>
      <p:sp>
        <p:nvSpPr>
          <p:cNvPr id="72738" name="Rectangle 34"/>
          <p:cNvSpPr>
            <a:spLocks noChangeArrowheads="1"/>
          </p:cNvSpPr>
          <p:nvPr/>
        </p:nvSpPr>
        <p:spPr bwMode="auto">
          <a:xfrm>
            <a:off x="179388" y="123825"/>
            <a:ext cx="614463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
        <p:nvSpPr>
          <p:cNvPr id="72739" name="Rectangle 35"/>
          <p:cNvSpPr>
            <a:spLocks noChangeArrowheads="1"/>
          </p:cNvSpPr>
          <p:nvPr/>
        </p:nvSpPr>
        <p:spPr bwMode="auto">
          <a:xfrm>
            <a:off x="179388" y="627063"/>
            <a:ext cx="2716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sp>
        <p:nvSpPr>
          <p:cNvPr id="76811" name="AutoShape 32"/>
          <p:cNvSpPr>
            <a:spLocks noChangeArrowheads="1"/>
          </p:cNvSpPr>
          <p:nvPr/>
        </p:nvSpPr>
        <p:spPr bwMode="auto">
          <a:xfrm>
            <a:off x="6804025" y="411163"/>
            <a:ext cx="1584325" cy="10795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r>
              <a:rPr lang="zh-CN" altLang="en-US" b="1" dirty="0">
                <a:solidFill>
                  <a:srgbClr val="FFFFFF"/>
                </a:solidFill>
                <a:latin typeface="微软雅黑" pitchFamily="34" charset="-122"/>
                <a:ea typeface="微软雅黑" pitchFamily="34" charset="-122"/>
              </a:rPr>
              <a:t>犹太教</a:t>
            </a:r>
          </a:p>
          <a:p>
            <a:pPr algn="ctr"/>
            <a:r>
              <a:rPr lang="zh-CN" altLang="en-US" b="1" dirty="0">
                <a:solidFill>
                  <a:srgbClr val="FFFFFF"/>
                </a:solidFill>
                <a:latin typeface="微软雅黑" pitchFamily="34" charset="-122"/>
                <a:ea typeface="微软雅黑" pitchFamily="34" charset="-122"/>
              </a:rPr>
              <a:t>传入中国</a:t>
            </a:r>
          </a:p>
          <a:p>
            <a:pPr algn="ctr"/>
            <a:r>
              <a:rPr lang="zh-CN" altLang="en-US" b="1" dirty="0">
                <a:solidFill>
                  <a:srgbClr val="FFFFFF"/>
                </a:solidFill>
                <a:latin typeface="微软雅黑" pitchFamily="34" charset="-122"/>
                <a:ea typeface="微软雅黑" pitchFamily="34" charset="-122"/>
              </a:rPr>
              <a:t>情况</a:t>
            </a:r>
          </a:p>
          <a:p>
            <a:pPr algn="ctr"/>
            <a:endParaRPr lang="zh-CN" altLang="en-US" b="1" dirty="0">
              <a:solidFill>
                <a:srgbClr val="FFFFFF"/>
              </a:solidFill>
              <a:latin typeface="微软雅黑" pitchFamily="34" charset="-122"/>
              <a:ea typeface="微软雅黑" pitchFamily="34" charset="-122"/>
            </a:endParaRPr>
          </a:p>
        </p:txBody>
      </p:sp>
      <p:sp>
        <p:nvSpPr>
          <p:cNvPr id="2" name="矩形 64"/>
          <p:cNvSpPr/>
          <p:nvPr/>
        </p:nvSpPr>
        <p:spPr>
          <a:xfrm>
            <a:off x="395288" y="1203325"/>
            <a:ext cx="2428875"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 name="矩形 54"/>
          <p:cNvSpPr/>
          <p:nvPr/>
        </p:nvSpPr>
        <p:spPr>
          <a:xfrm>
            <a:off x="395288" y="1203325"/>
            <a:ext cx="2428875" cy="34607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64"/>
          <p:cNvSpPr/>
          <p:nvPr/>
        </p:nvSpPr>
        <p:spPr>
          <a:xfrm>
            <a:off x="3347864" y="1563638"/>
            <a:ext cx="2448272" cy="252028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54"/>
          <p:cNvSpPr/>
          <p:nvPr/>
        </p:nvSpPr>
        <p:spPr>
          <a:xfrm>
            <a:off x="3347864" y="1563638"/>
            <a:ext cx="2448098" cy="346075"/>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72745" name="Rectangle 41"/>
          <p:cNvSpPr>
            <a:spLocks noChangeArrowheads="1"/>
          </p:cNvSpPr>
          <p:nvPr/>
        </p:nvSpPr>
        <p:spPr bwMode="auto">
          <a:xfrm>
            <a:off x="395288" y="1203325"/>
            <a:ext cx="24479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zh-CN" altLang="en-US" sz="1600" b="1" dirty="0">
                <a:latin typeface="微软雅黑" pitchFamily="34" charset="-122"/>
                <a:ea typeface="微软雅黑" pitchFamily="34" charset="-122"/>
              </a:rPr>
              <a:t>早期入华的犹太人</a:t>
            </a:r>
          </a:p>
        </p:txBody>
      </p:sp>
      <p:sp>
        <p:nvSpPr>
          <p:cNvPr id="72746" name="Rectangle 42"/>
          <p:cNvSpPr>
            <a:spLocks noChangeArrowheads="1"/>
          </p:cNvSpPr>
          <p:nvPr/>
        </p:nvSpPr>
        <p:spPr bwMode="auto">
          <a:xfrm>
            <a:off x="3347864" y="1563638"/>
            <a:ext cx="2376487" cy="3488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lnSpc>
                <a:spcPts val="2000"/>
              </a:lnSpc>
              <a:defRPr/>
            </a:pPr>
            <a:r>
              <a:rPr lang="zh-CN" altLang="en-US" sz="1600" b="1" dirty="0">
                <a:latin typeface="微软雅黑" pitchFamily="34" charset="-122"/>
                <a:ea typeface="微软雅黑" pitchFamily="34" charset="-122"/>
              </a:rPr>
              <a:t>开封犹太人聚落</a:t>
            </a:r>
            <a:r>
              <a:rPr lang="zh-CN" altLang="en-US" dirty="0">
                <a:latin typeface="微软雅黑" pitchFamily="34" charset="-122"/>
                <a:ea typeface="微软雅黑" pitchFamily="34" charset="-122"/>
              </a:rPr>
              <a:t> </a:t>
            </a:r>
          </a:p>
        </p:txBody>
      </p:sp>
      <p:sp>
        <p:nvSpPr>
          <p:cNvPr id="72747" name="Rectangle 43"/>
          <p:cNvSpPr>
            <a:spLocks noChangeArrowheads="1"/>
          </p:cNvSpPr>
          <p:nvPr/>
        </p:nvSpPr>
        <p:spPr bwMode="auto">
          <a:xfrm>
            <a:off x="6300192" y="1995686"/>
            <a:ext cx="24098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zh-CN" altLang="en-US" sz="1600" b="1" dirty="0">
                <a:latin typeface="微软雅黑" pitchFamily="34" charset="-122"/>
                <a:ea typeface="微软雅黑" pitchFamily="34" charset="-122"/>
              </a:rPr>
              <a:t>开封犹太人的汉化</a:t>
            </a:r>
          </a:p>
        </p:txBody>
      </p:sp>
      <p:sp>
        <p:nvSpPr>
          <p:cNvPr id="72748" name="Rectangle 44"/>
          <p:cNvSpPr>
            <a:spLocks noChangeArrowheads="1"/>
          </p:cNvSpPr>
          <p:nvPr/>
        </p:nvSpPr>
        <p:spPr bwMode="auto">
          <a:xfrm>
            <a:off x="395536" y="1552930"/>
            <a:ext cx="2447925" cy="188769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000"/>
              </a:lnSpc>
              <a:defRPr/>
            </a:pPr>
            <a:r>
              <a:rPr lang="zh-CN" altLang="en-US" sz="14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sym typeface="Wingdings 2"/>
              </a:rPr>
              <a:t></a:t>
            </a:r>
            <a:r>
              <a:rPr lang="zh-CN" altLang="en-US" sz="1400" b="1" dirty="0" smtClean="0">
                <a:latin typeface="微软雅黑" pitchFamily="34" charset="-122"/>
                <a:ea typeface="微软雅黑" pitchFamily="34" charset="-122"/>
              </a:rPr>
              <a:t> 犹</a:t>
            </a:r>
            <a:r>
              <a:rPr lang="zh-CN" altLang="en-US" sz="1400" b="1" dirty="0">
                <a:latin typeface="微软雅黑" pitchFamily="34" charset="-122"/>
                <a:ea typeface="微软雅黑" pitchFamily="34" charset="-122"/>
              </a:rPr>
              <a:t>太人最早进入中国的时间，一般认为东汉时期就有犹太人来华经商；但比较可靠的记载是在隋唐时期。</a:t>
            </a:r>
          </a:p>
          <a:p>
            <a:pPr>
              <a:lnSpc>
                <a:spcPts val="2000"/>
              </a:lnSpc>
              <a:defRPr/>
            </a:pPr>
            <a:r>
              <a:rPr lang="zh-CN" altLang="en-US" sz="1400" b="1" dirty="0" smtClean="0">
                <a:latin typeface="微软雅黑" pitchFamily="34" charset="-122"/>
                <a:ea typeface="微软雅黑" pitchFamily="34" charset="-122"/>
              </a:rPr>
              <a:t>约公</a:t>
            </a:r>
            <a:r>
              <a:rPr lang="zh-CN" altLang="en-US" sz="1400" b="1" dirty="0">
                <a:latin typeface="微软雅黑" pitchFamily="34" charset="-122"/>
                <a:ea typeface="微软雅黑" pitchFamily="34" charset="-122"/>
              </a:rPr>
              <a:t>元</a:t>
            </a:r>
            <a:r>
              <a:rPr lang="en-US" altLang="zh-CN" sz="1400" b="1" dirty="0">
                <a:latin typeface="微软雅黑" pitchFamily="34" charset="-122"/>
                <a:ea typeface="微软雅黑" pitchFamily="34" charset="-122"/>
              </a:rPr>
              <a:t>8</a:t>
            </a:r>
            <a:r>
              <a:rPr lang="zh-CN" altLang="en-US" sz="1400" b="1" dirty="0">
                <a:latin typeface="微软雅黑" pitchFamily="34" charset="-122"/>
                <a:ea typeface="微软雅黑" pitchFamily="34" charset="-122"/>
              </a:rPr>
              <a:t>世纪时的欧亚交通干道上有犹太人活动；唐代也有从海路入华的犹太人。</a:t>
            </a:r>
          </a:p>
        </p:txBody>
      </p:sp>
      <p:sp>
        <p:nvSpPr>
          <p:cNvPr id="72749" name="Rectangle 45"/>
          <p:cNvSpPr>
            <a:spLocks noChangeArrowheads="1"/>
          </p:cNvSpPr>
          <p:nvPr/>
        </p:nvSpPr>
        <p:spPr bwMode="auto">
          <a:xfrm>
            <a:off x="3347864" y="1923678"/>
            <a:ext cx="2520280" cy="21441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000"/>
              </a:lnSpc>
              <a:defRPr/>
            </a:pPr>
            <a:r>
              <a:rPr lang="zh-CN" altLang="en-US" sz="1400" b="1" dirty="0"/>
              <a:t>  </a:t>
            </a:r>
            <a:r>
              <a:rPr lang="zh-CN" altLang="en-US" sz="1400" b="1" dirty="0" smtClean="0">
                <a:sym typeface="Wingdings"/>
              </a:rPr>
              <a:t></a:t>
            </a:r>
            <a:r>
              <a:rPr lang="zh-CN" altLang="en-US" sz="1400" b="1" dirty="0" smtClean="0"/>
              <a:t> </a:t>
            </a:r>
            <a:r>
              <a:rPr lang="zh-CN" altLang="en-US" sz="1400" b="1" dirty="0">
                <a:latin typeface="微软雅黑" pitchFamily="34" charset="-122"/>
                <a:ea typeface="微软雅黑" pitchFamily="34" charset="-122"/>
              </a:rPr>
              <a:t>北宋时期，有一批犹太人来到开封，被允许入籍中国，遂定居开封</a:t>
            </a:r>
            <a:r>
              <a:rPr lang="zh-CN" altLang="en-US" sz="1400" b="1" dirty="0" smtClean="0">
                <a:latin typeface="微软雅黑" pitchFamily="34" charset="-122"/>
                <a:ea typeface="微软雅黑" pitchFamily="34" charset="-122"/>
              </a:rPr>
              <a:t>。</a:t>
            </a:r>
            <a:endParaRPr lang="en-US" altLang="zh-CN" sz="1400" b="1" dirty="0" smtClean="0">
              <a:latin typeface="微软雅黑" pitchFamily="34" charset="-122"/>
              <a:ea typeface="微软雅黑" pitchFamily="34" charset="-122"/>
            </a:endParaRPr>
          </a:p>
          <a:p>
            <a:pPr>
              <a:lnSpc>
                <a:spcPts val="2000"/>
              </a:lnSpc>
              <a:defRPr/>
            </a:pPr>
            <a:r>
              <a:rPr lang="en-US" altLang="zh-CN" sz="1400" b="1" dirty="0" smtClean="0">
                <a:latin typeface="微软雅黑" pitchFamily="34" charset="-122"/>
                <a:ea typeface="微软雅黑" pitchFamily="34" charset="-122"/>
              </a:rPr>
              <a:t>  </a:t>
            </a:r>
            <a:r>
              <a:rPr lang="en-US" altLang="zh-CN" sz="1400" b="1" dirty="0" smtClean="0">
                <a:latin typeface="微软雅黑" pitchFamily="34" charset="-122"/>
                <a:ea typeface="微软雅黑" pitchFamily="34" charset="-122"/>
                <a:sym typeface="Wingdings"/>
              </a:rPr>
              <a:t></a:t>
            </a:r>
            <a:r>
              <a:rPr lang="en-US" altLang="zh-CN" sz="1400" b="1" dirty="0" smtClean="0">
                <a:latin typeface="微软雅黑" pitchFamily="34" charset="-122"/>
                <a:ea typeface="微软雅黑" pitchFamily="34" charset="-122"/>
              </a:rPr>
              <a:t> 1163</a:t>
            </a:r>
            <a:r>
              <a:rPr lang="zh-CN" altLang="en-US" sz="1400" b="1" dirty="0">
                <a:latin typeface="微软雅黑" pitchFamily="34" charset="-122"/>
                <a:ea typeface="微软雅黑" pitchFamily="34" charset="-122"/>
              </a:rPr>
              <a:t>年，开封犹太人在闹市区建立了一座犹太会堂，被称为“一赐乐业教清真寺”</a:t>
            </a:r>
            <a:r>
              <a:rPr lang="zh-CN" altLang="en-US" dirty="0">
                <a:latin typeface="微软雅黑" pitchFamily="34" charset="-122"/>
                <a:ea typeface="微软雅黑" pitchFamily="34" charset="-122"/>
              </a:rPr>
              <a:t> 。</a:t>
            </a:r>
          </a:p>
          <a:p>
            <a:pPr>
              <a:lnSpc>
                <a:spcPts val="2000"/>
              </a:lnSpc>
              <a:defRPr/>
            </a:pPr>
            <a:r>
              <a:rPr lang="en-US" altLang="zh-CN" sz="1400" b="1" dirty="0">
                <a:latin typeface="微软雅黑" pitchFamily="34" charset="-122"/>
                <a:ea typeface="微软雅黑" pitchFamily="34" charset="-122"/>
              </a:rPr>
              <a:t>  </a:t>
            </a:r>
            <a:r>
              <a:rPr lang="en-US" altLang="zh-CN" sz="1400" b="1" dirty="0" smtClean="0">
                <a:latin typeface="微软雅黑" pitchFamily="34" charset="-122"/>
                <a:ea typeface="微软雅黑" pitchFamily="34" charset="-122"/>
                <a:sym typeface="Wingdings"/>
              </a:rPr>
              <a:t></a:t>
            </a:r>
            <a:r>
              <a:rPr lang="en-US" altLang="zh-CN" sz="1400" b="1" dirty="0" smtClean="0">
                <a:latin typeface="微软雅黑" pitchFamily="34" charset="-122"/>
                <a:ea typeface="微软雅黑" pitchFamily="34" charset="-122"/>
              </a:rPr>
              <a:t> </a:t>
            </a:r>
            <a:r>
              <a:rPr lang="en-US" altLang="zh-CN" sz="1400" b="1" dirty="0">
                <a:latin typeface="微软雅黑" pitchFamily="34" charset="-122"/>
                <a:ea typeface="微软雅黑" pitchFamily="34" charset="-122"/>
              </a:rPr>
              <a:t>1279</a:t>
            </a:r>
            <a:r>
              <a:rPr lang="zh-CN" altLang="en-US" sz="1400" b="1" dirty="0">
                <a:latin typeface="微软雅黑" pitchFamily="34" charset="-122"/>
                <a:ea typeface="微软雅黑" pitchFamily="34" charset="-122"/>
              </a:rPr>
              <a:t>年，开封犹太人在元朝政府支持下重建犹太会堂 。</a:t>
            </a:r>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77826"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782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7829" name="TextBox 5"/>
          <p:cNvSpPr txBox="1">
            <a:spLocks noChangeArrowheads="1"/>
          </p:cNvSpPr>
          <p:nvPr/>
        </p:nvSpPr>
        <p:spPr bwMode="auto">
          <a:xfrm>
            <a:off x="642938" y="214313"/>
            <a:ext cx="4357687" cy="1425575"/>
          </a:xfrm>
          <a:prstGeom prst="rect">
            <a:avLst/>
          </a:prstGeom>
          <a:noFill/>
          <a:ln w="9525">
            <a:noFill/>
            <a:miter lim="800000"/>
            <a:headEnd/>
            <a:tailEnd/>
          </a:ln>
        </p:spPr>
        <p:txBody>
          <a:bodyPr>
            <a:spAutoFit/>
          </a:bodyPr>
          <a:lstStyle/>
          <a:p>
            <a:pPr>
              <a:lnSpc>
                <a:spcPts val="2563"/>
              </a:lnSpc>
            </a:pPr>
            <a:endParaRPr lang="en-US" altLang="zh-CN" sz="2000" b="1">
              <a:latin typeface="隶书"/>
              <a:ea typeface="隶书"/>
              <a:cs typeface="隶书"/>
            </a:endParaRPr>
          </a:p>
          <a:p>
            <a:pPr>
              <a:lnSpc>
                <a:spcPts val="2563"/>
              </a:lnSpc>
            </a:pPr>
            <a:endParaRPr lang="en-US" altLang="zh-CN" sz="2000">
              <a:latin typeface="微软雅黑"/>
            </a:endParaRPr>
          </a:p>
          <a:p>
            <a:pPr>
              <a:lnSpc>
                <a:spcPts val="2563"/>
              </a:lnSpc>
            </a:pPr>
            <a:endParaRPr lang="en-US" altLang="zh-CN" sz="2400">
              <a:latin typeface="微软雅黑"/>
            </a:endParaRPr>
          </a:p>
          <a:p>
            <a:pPr>
              <a:lnSpc>
                <a:spcPts val="2563"/>
              </a:lnSpc>
            </a:pPr>
            <a:endParaRPr lang="en-US" altLang="zh-CN" sz="2000">
              <a:latin typeface="微软雅黑"/>
            </a:endParaRPr>
          </a:p>
        </p:txBody>
      </p:sp>
      <p:sp>
        <p:nvSpPr>
          <p:cNvPr id="77830" name="内容占位符 2"/>
          <p:cNvSpPr txBox="1">
            <a:spLocks/>
          </p:cNvSpPr>
          <p:nvPr/>
        </p:nvSpPr>
        <p:spPr bwMode="auto">
          <a:xfrm>
            <a:off x="3643313" y="1071563"/>
            <a:ext cx="5072062" cy="857250"/>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p:txBody>
      </p:sp>
      <p:sp>
        <p:nvSpPr>
          <p:cNvPr id="77834" name="Rectangle 10"/>
          <p:cNvSpPr>
            <a:spLocks noChangeArrowheads="1"/>
          </p:cNvSpPr>
          <p:nvPr/>
        </p:nvSpPr>
        <p:spPr bwMode="auto">
          <a:xfrm>
            <a:off x="179388" y="123825"/>
            <a:ext cx="614463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第二节</a:t>
            </a:r>
            <a:r>
              <a:rPr lang="zh-CN" altLang="en-US" sz="2000"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蒙元时期中西交通和文化交流的畅达和兴盛</a:t>
            </a:r>
          </a:p>
        </p:txBody>
      </p:sp>
      <p:sp>
        <p:nvSpPr>
          <p:cNvPr id="77835" name="Rectangle 11"/>
          <p:cNvSpPr>
            <a:spLocks noChangeArrowheads="1"/>
          </p:cNvSpPr>
          <p:nvPr/>
        </p:nvSpPr>
        <p:spPr bwMode="auto">
          <a:xfrm>
            <a:off x="179388" y="627063"/>
            <a:ext cx="27162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四、宋元时期的异域宗教</a:t>
            </a:r>
          </a:p>
        </p:txBody>
      </p:sp>
      <p:sp>
        <p:nvSpPr>
          <p:cNvPr id="77833" name="AutoShape 32"/>
          <p:cNvSpPr>
            <a:spLocks noChangeArrowheads="1"/>
          </p:cNvSpPr>
          <p:nvPr/>
        </p:nvSpPr>
        <p:spPr bwMode="auto">
          <a:xfrm>
            <a:off x="323850" y="2500313"/>
            <a:ext cx="1584325" cy="1079500"/>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rgbClr val="FFFFFF"/>
              </a:solidFill>
            </a:endParaRPr>
          </a:p>
          <a:p>
            <a:pPr algn="ctr"/>
            <a:r>
              <a:rPr lang="zh-CN" altLang="en-US" b="1" dirty="0">
                <a:solidFill>
                  <a:srgbClr val="FFFFFF"/>
                </a:solidFill>
                <a:latin typeface="微软雅黑" pitchFamily="34" charset="-122"/>
                <a:ea typeface="微软雅黑" pitchFamily="34" charset="-122"/>
              </a:rPr>
              <a:t>犹太教</a:t>
            </a:r>
          </a:p>
          <a:p>
            <a:pPr algn="ctr"/>
            <a:r>
              <a:rPr lang="zh-CN" altLang="en-US" b="1" dirty="0">
                <a:solidFill>
                  <a:srgbClr val="FFFFFF"/>
                </a:solidFill>
                <a:latin typeface="微软雅黑" pitchFamily="34" charset="-122"/>
                <a:ea typeface="微软雅黑" pitchFamily="34" charset="-122"/>
              </a:rPr>
              <a:t>传入中国</a:t>
            </a:r>
          </a:p>
          <a:p>
            <a:pPr algn="ctr"/>
            <a:r>
              <a:rPr lang="zh-CN" altLang="en-US" b="1" dirty="0">
                <a:solidFill>
                  <a:srgbClr val="FFFFFF"/>
                </a:solidFill>
                <a:latin typeface="微软雅黑" pitchFamily="34" charset="-122"/>
                <a:ea typeface="微软雅黑" pitchFamily="34" charset="-122"/>
              </a:rPr>
              <a:t>情况</a:t>
            </a:r>
          </a:p>
          <a:p>
            <a:pPr algn="ctr"/>
            <a:endParaRPr lang="zh-CN" altLang="en-US" b="1" dirty="0">
              <a:solidFill>
                <a:srgbClr val="FFFFFF"/>
              </a:solidFill>
            </a:endParaRPr>
          </a:p>
        </p:txBody>
      </p:sp>
      <p:pic>
        <p:nvPicPr>
          <p:cNvPr id="2" name="Picture 22" descr="开封犹太会堂旧址"/>
          <p:cNvPicPr>
            <a:picLocks noChangeAspect="1" noChangeArrowheads="1"/>
          </p:cNvPicPr>
          <p:nvPr/>
        </p:nvPicPr>
        <p:blipFill>
          <a:blip r:embed="rId3" cstate="print"/>
          <a:srcRect/>
          <a:stretch>
            <a:fillRect/>
          </a:stretch>
        </p:blipFill>
        <p:spPr bwMode="auto">
          <a:xfrm>
            <a:off x="2268538" y="1419225"/>
            <a:ext cx="3514725" cy="2381250"/>
          </a:xfrm>
          <a:prstGeom prst="rect">
            <a:avLst/>
          </a:prstGeom>
          <a:noFill/>
          <a:ln w="9525">
            <a:noFill/>
            <a:miter lim="800000"/>
            <a:headEnd/>
            <a:tailEnd/>
          </a:ln>
        </p:spPr>
      </p:pic>
      <p:graphicFrame>
        <p:nvGraphicFramePr>
          <p:cNvPr id="77857" name="Group 33"/>
          <p:cNvGraphicFramePr>
            <a:graphicFrameLocks noGrp="1"/>
          </p:cNvGraphicFramePr>
          <p:nvPr/>
        </p:nvGraphicFramePr>
        <p:xfrm>
          <a:off x="6721475" y="1381125"/>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77858" name="Rectangle 34"/>
          <p:cNvSpPr>
            <a:spLocks noChangeArrowheads="1"/>
          </p:cNvSpPr>
          <p:nvPr/>
        </p:nvSpPr>
        <p:spPr bwMode="auto">
          <a:xfrm>
            <a:off x="2987824" y="3867894"/>
            <a:ext cx="18224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600" b="1" dirty="0">
                <a:latin typeface="微软雅黑" pitchFamily="34" charset="-122"/>
                <a:ea typeface="微软雅黑" pitchFamily="34" charset="-122"/>
              </a:rPr>
              <a:t>开封犹太会堂旧址</a:t>
            </a:r>
          </a:p>
        </p:txBody>
      </p:sp>
      <p:pic>
        <p:nvPicPr>
          <p:cNvPr id="77838" name="Picture 36" descr="20090102_fae6045638413270a7bdTTaLFnx0d8LY"/>
          <p:cNvPicPr>
            <a:picLocks noChangeAspect="1" noChangeArrowheads="1"/>
          </p:cNvPicPr>
          <p:nvPr/>
        </p:nvPicPr>
        <p:blipFill>
          <a:blip r:embed="rId4" cstate="print"/>
          <a:srcRect/>
          <a:stretch>
            <a:fillRect/>
          </a:stretch>
        </p:blipFill>
        <p:spPr bwMode="auto">
          <a:xfrm>
            <a:off x="6372225" y="268288"/>
            <a:ext cx="2381250" cy="42672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4</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885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8852" name="TextBox 5"/>
          <p:cNvSpPr txBox="1">
            <a:spLocks noChangeArrowheads="1"/>
          </p:cNvSpPr>
          <p:nvPr/>
        </p:nvSpPr>
        <p:spPr bwMode="auto">
          <a:xfrm>
            <a:off x="179512" y="195486"/>
            <a:ext cx="7992888"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第二节</a:t>
            </a:r>
            <a:r>
              <a:rPr lang="zh-CN" altLang="en-US" sz="24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蒙元时期中西交通和文化交流的畅达和兴盛</a:t>
            </a:r>
          </a:p>
          <a:p>
            <a:pPr>
              <a:lnSpc>
                <a:spcPts val="2563"/>
              </a:lnSpc>
            </a:pPr>
            <a:endParaRPr lang="en-US" altLang="zh-CN" sz="2000" b="1" dirty="0">
              <a:latin typeface="微软雅黑"/>
            </a:endParaRPr>
          </a:p>
        </p:txBody>
      </p:sp>
      <p:sp>
        <p:nvSpPr>
          <p:cNvPr id="78853" name="矩形 39"/>
          <p:cNvSpPr>
            <a:spLocks noChangeArrowheads="1"/>
          </p:cNvSpPr>
          <p:nvPr/>
        </p:nvSpPr>
        <p:spPr bwMode="auto">
          <a:xfrm>
            <a:off x="6659563" y="1347788"/>
            <a:ext cx="1571625" cy="336550"/>
          </a:xfrm>
          <a:prstGeom prst="rect">
            <a:avLst/>
          </a:prstGeom>
          <a:noFill/>
          <a:ln w="9525">
            <a:noFill/>
            <a:miter lim="800000"/>
            <a:headEnd/>
            <a:tailEnd/>
          </a:ln>
        </p:spPr>
        <p:txBody>
          <a:bodyPr>
            <a:spAutoFit/>
          </a:bodyPr>
          <a:lstStyle/>
          <a:p>
            <a:endParaRPr lang="zh-CN" altLang="en-US" sz="1600" b="1">
              <a:latin typeface="微软雅黑"/>
            </a:endParaRPr>
          </a:p>
        </p:txBody>
      </p:sp>
      <p:cxnSp>
        <p:nvCxnSpPr>
          <p:cNvPr id="5" name="直接连接符 11"/>
          <p:cNvCxnSpPr/>
          <p:nvPr/>
        </p:nvCxnSpPr>
        <p:spPr>
          <a:xfrm>
            <a:off x="2339975" y="2500313"/>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11"/>
          <p:cNvCxnSpPr/>
          <p:nvPr/>
        </p:nvCxnSpPr>
        <p:spPr>
          <a:xfrm>
            <a:off x="2339975" y="2932113"/>
            <a:ext cx="61928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a:off x="2339975" y="3363913"/>
            <a:ext cx="619283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69651" name="Rectangle 19"/>
          <p:cNvSpPr>
            <a:spLocks noChangeArrowheads="1"/>
          </p:cNvSpPr>
          <p:nvPr/>
        </p:nvSpPr>
        <p:spPr bwMode="auto">
          <a:xfrm>
            <a:off x="179512" y="699542"/>
            <a:ext cx="302358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2000" b="1" dirty="0">
                <a:latin typeface="微软雅黑" pitchFamily="34" charset="-122"/>
                <a:ea typeface="微软雅黑" pitchFamily="34" charset="-122"/>
              </a:rPr>
              <a:t>四、宋元时期的异域宗教</a:t>
            </a:r>
          </a:p>
        </p:txBody>
      </p:sp>
      <p:sp>
        <p:nvSpPr>
          <p:cNvPr id="69652" name="Rectangle 20"/>
          <p:cNvSpPr>
            <a:spLocks noChangeArrowheads="1"/>
          </p:cNvSpPr>
          <p:nvPr/>
        </p:nvSpPr>
        <p:spPr bwMode="auto">
          <a:xfrm>
            <a:off x="2339752" y="1203598"/>
            <a:ext cx="6553200" cy="25685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50000"/>
              </a:lnSpc>
              <a:buFont typeface="Wingdings" pitchFamily="2" charset="2"/>
              <a:buChar char="Ø"/>
              <a:defRPr/>
            </a:pPr>
            <a:r>
              <a:rPr lang="zh-CN" altLang="en-US" b="1" dirty="0">
                <a:latin typeface="微软雅黑" pitchFamily="34" charset="-122"/>
                <a:ea typeface="微软雅黑" pitchFamily="34" charset="-122"/>
              </a:rPr>
              <a:t>宋元以后开封城市本身的衰落</a:t>
            </a:r>
          </a:p>
          <a:p>
            <a:pPr>
              <a:lnSpc>
                <a:spcPct val="150000"/>
              </a:lnSpc>
              <a:buFont typeface="Wingdings" pitchFamily="2" charset="2"/>
              <a:buChar char="Ø"/>
              <a:defRPr/>
            </a:pPr>
            <a:r>
              <a:rPr lang="zh-CN" altLang="en-US" b="1" dirty="0">
                <a:latin typeface="微软雅黑" pitchFamily="34" charset="-122"/>
                <a:ea typeface="微软雅黑" pitchFamily="34" charset="-122"/>
              </a:rPr>
              <a:t>元明时期频繁的天灾人祸</a:t>
            </a:r>
          </a:p>
          <a:p>
            <a:pPr>
              <a:lnSpc>
                <a:spcPct val="150000"/>
              </a:lnSpc>
              <a:buFont typeface="Wingdings" pitchFamily="2" charset="2"/>
              <a:buChar char="Ø"/>
              <a:defRPr/>
            </a:pPr>
            <a:r>
              <a:rPr lang="zh-CN" altLang="en-US" b="1" dirty="0">
                <a:latin typeface="微软雅黑" pitchFamily="34" charset="-122"/>
                <a:ea typeface="微软雅黑" pitchFamily="34" charset="-122"/>
              </a:rPr>
              <a:t>几百年的时间里与其他各地的犹太人几乎完全隔离</a:t>
            </a:r>
          </a:p>
          <a:p>
            <a:pPr>
              <a:lnSpc>
                <a:spcPct val="150000"/>
              </a:lnSpc>
              <a:buFont typeface="Wingdings" pitchFamily="2" charset="2"/>
              <a:buChar char="Ø"/>
              <a:defRPr/>
            </a:pPr>
            <a:r>
              <a:rPr lang="zh-CN" altLang="en-US" b="1" dirty="0">
                <a:latin typeface="微软雅黑" pitchFamily="34" charset="-122"/>
                <a:ea typeface="微软雅黑" pitchFamily="34" charset="-122"/>
              </a:rPr>
              <a:t>汉文化强大的同化作用。宋明时期正值儒学发展的鼎盛时期，犹太人在儒学文化的影响下，在思想上逐渐认同中国传统。特别是科举考试制度，极大地诱导了犹太人改变传统价值观念。</a:t>
            </a:r>
            <a:r>
              <a:rPr lang="zh-CN" altLang="en-US" dirty="0"/>
              <a:t> </a:t>
            </a:r>
          </a:p>
        </p:txBody>
      </p:sp>
      <p:sp>
        <p:nvSpPr>
          <p:cNvPr id="78860" name="AutoShape 20"/>
          <p:cNvSpPr>
            <a:spLocks noChangeArrowheads="1"/>
          </p:cNvSpPr>
          <p:nvPr/>
        </p:nvSpPr>
        <p:spPr bwMode="auto">
          <a:xfrm>
            <a:off x="395288" y="1924050"/>
            <a:ext cx="1657350" cy="1366838"/>
          </a:xfrm>
          <a:prstGeom prst="plus">
            <a:avLst>
              <a:gd name="adj" fmla="val 25000"/>
            </a:avLst>
          </a:prstGeom>
          <a:solidFill>
            <a:srgbClr val="04AEDA"/>
          </a:solidFill>
          <a:ln w="38100">
            <a:solidFill>
              <a:srgbClr val="B2B2B2"/>
            </a:solidFill>
            <a:miter lim="800000"/>
            <a:headEnd/>
            <a:tailEnd/>
          </a:ln>
          <a:effectLst>
            <a:prstShdw prst="shdw17" dist="17961" dir="2700000">
              <a:srgbClr val="6B6B6B"/>
            </a:prstShdw>
          </a:effectLst>
        </p:spPr>
        <p:txBody>
          <a:bodyPr wrap="none" anchor="ctr"/>
          <a:lstStyle/>
          <a:p>
            <a:pPr algn="ctr"/>
            <a:endParaRPr lang="zh-CN" altLang="en-US" b="1" dirty="0">
              <a:solidFill>
                <a:schemeClr val="bg1"/>
              </a:solidFill>
            </a:endParaRPr>
          </a:p>
          <a:p>
            <a:pPr algn="ctr"/>
            <a:endParaRPr lang="zh-CN" altLang="en-US" b="1" dirty="0">
              <a:solidFill>
                <a:schemeClr val="bg1"/>
              </a:solidFill>
            </a:endParaRPr>
          </a:p>
          <a:p>
            <a:pPr algn="ctr">
              <a:lnSpc>
                <a:spcPct val="120000"/>
              </a:lnSpc>
            </a:pPr>
            <a:r>
              <a:rPr lang="zh-CN" altLang="en-US" b="1" dirty="0">
                <a:solidFill>
                  <a:schemeClr val="bg1"/>
                </a:solidFill>
                <a:latin typeface="微软雅黑" pitchFamily="34" charset="-122"/>
                <a:ea typeface="微软雅黑" pitchFamily="34" charset="-122"/>
              </a:rPr>
              <a:t>开封</a:t>
            </a:r>
          </a:p>
          <a:p>
            <a:pPr algn="ctr">
              <a:lnSpc>
                <a:spcPct val="120000"/>
              </a:lnSpc>
            </a:pPr>
            <a:r>
              <a:rPr lang="zh-CN" altLang="en-US" b="1" dirty="0">
                <a:solidFill>
                  <a:schemeClr val="bg1"/>
                </a:solidFill>
                <a:latin typeface="微软雅黑" pitchFamily="34" charset="-122"/>
                <a:ea typeface="微软雅黑" pitchFamily="34" charset="-122"/>
              </a:rPr>
              <a:t>犹太人汉化</a:t>
            </a:r>
          </a:p>
          <a:p>
            <a:pPr algn="ctr">
              <a:lnSpc>
                <a:spcPct val="120000"/>
              </a:lnSpc>
            </a:pPr>
            <a:r>
              <a:rPr lang="zh-CN" altLang="en-US" b="1" dirty="0">
                <a:solidFill>
                  <a:schemeClr val="bg1"/>
                </a:solidFill>
                <a:latin typeface="微软雅黑" pitchFamily="34" charset="-122"/>
                <a:ea typeface="微软雅黑" pitchFamily="34" charset="-122"/>
              </a:rPr>
              <a:t>犹太教消失</a:t>
            </a:r>
          </a:p>
          <a:p>
            <a:pPr algn="ctr">
              <a:lnSpc>
                <a:spcPct val="120000"/>
              </a:lnSpc>
            </a:pPr>
            <a:r>
              <a:rPr lang="zh-CN" altLang="en-US" b="1" dirty="0">
                <a:solidFill>
                  <a:schemeClr val="bg1"/>
                </a:solidFill>
                <a:latin typeface="微软雅黑" pitchFamily="34" charset="-122"/>
                <a:ea typeface="微软雅黑" pitchFamily="34" charset="-122"/>
              </a:rPr>
              <a:t>原因</a:t>
            </a:r>
            <a:r>
              <a:rPr lang="zh-CN" altLang="en-US" dirty="0">
                <a:latin typeface="微软雅黑" pitchFamily="34" charset="-122"/>
                <a:ea typeface="微软雅黑" pitchFamily="34" charset="-122"/>
              </a:rPr>
              <a:t> </a:t>
            </a:r>
          </a:p>
          <a:p>
            <a:pPr algn="ctr"/>
            <a:endParaRPr lang="zh-CN" altLang="en-US" b="1" dirty="0">
              <a:solidFill>
                <a:schemeClr val="bg1"/>
              </a:solidFill>
            </a:endParaRPr>
          </a:p>
          <a:p>
            <a:pPr algn="ctr"/>
            <a:endParaRPr lang="zh-CN" altLang="en-US" b="1" dirty="0">
              <a:solidFill>
                <a:schemeClr val="bg1"/>
              </a:solidFill>
            </a:endParaRPr>
          </a:p>
        </p:txBody>
      </p:sp>
      <p:cxnSp>
        <p:nvCxnSpPr>
          <p:cNvPr id="3" name="直接连接符 11"/>
          <p:cNvCxnSpPr/>
          <p:nvPr/>
        </p:nvCxnSpPr>
        <p:spPr>
          <a:xfrm>
            <a:off x="2339752" y="1635646"/>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11"/>
          <p:cNvCxnSpPr/>
          <p:nvPr/>
        </p:nvCxnSpPr>
        <p:spPr>
          <a:xfrm>
            <a:off x="2339752" y="3795886"/>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1"/>
          <p:cNvCxnSpPr/>
          <p:nvPr/>
        </p:nvCxnSpPr>
        <p:spPr>
          <a:xfrm>
            <a:off x="2339752" y="2067694"/>
            <a:ext cx="62642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79874"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987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79877" name="TextBox 5"/>
          <p:cNvSpPr txBox="1">
            <a:spLocks noChangeArrowheads="1"/>
          </p:cNvSpPr>
          <p:nvPr/>
        </p:nvSpPr>
        <p:spPr bwMode="auto">
          <a:xfrm>
            <a:off x="251520" y="123478"/>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明初中西交通和文化交流的发展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512" y="610835"/>
            <a:ext cx="4968552"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zh-CN" altLang="en-US" sz="2000" b="1" dirty="0">
                <a:latin typeface="微软雅黑" pitchFamily="34" charset="-122"/>
                <a:ea typeface="微软雅黑" pitchFamily="34" charset="-122"/>
              </a:rPr>
              <a:t>一、明朝前期的中西陆路交通与中外关系</a:t>
            </a:r>
          </a:p>
        </p:txBody>
      </p:sp>
      <p:sp>
        <p:nvSpPr>
          <p:cNvPr id="79879" name="AutoShape 50"/>
          <p:cNvSpPr>
            <a:spLocks noChangeArrowheads="1"/>
          </p:cNvSpPr>
          <p:nvPr/>
        </p:nvSpPr>
        <p:spPr bwMode="auto">
          <a:xfrm>
            <a:off x="755650" y="2643188"/>
            <a:ext cx="1657350" cy="108108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79923" name="Rectangle 51"/>
          <p:cNvSpPr>
            <a:spLocks noChangeArrowheads="1"/>
          </p:cNvSpPr>
          <p:nvPr/>
        </p:nvSpPr>
        <p:spPr bwMode="auto">
          <a:xfrm>
            <a:off x="900113" y="2787650"/>
            <a:ext cx="1368425" cy="7921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2400" b="1" dirty="0">
                <a:solidFill>
                  <a:srgbClr val="09BFFF"/>
                </a:solidFill>
                <a:latin typeface="微软雅黑" pitchFamily="34" charset="-122"/>
                <a:ea typeface="微软雅黑" pitchFamily="34" charset="-122"/>
              </a:rPr>
              <a:t>总述</a:t>
            </a:r>
          </a:p>
        </p:txBody>
      </p:sp>
      <p:cxnSp>
        <p:nvCxnSpPr>
          <p:cNvPr id="49" name="直接连接符 48"/>
          <p:cNvCxnSpPr/>
          <p:nvPr/>
        </p:nvCxnSpPr>
        <p:spPr>
          <a:xfrm>
            <a:off x="2987675" y="2427288"/>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8"/>
          <p:cNvCxnSpPr/>
          <p:nvPr/>
        </p:nvCxnSpPr>
        <p:spPr>
          <a:xfrm>
            <a:off x="2987675" y="2859088"/>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8"/>
          <p:cNvCxnSpPr/>
          <p:nvPr/>
        </p:nvCxnSpPr>
        <p:spPr>
          <a:xfrm>
            <a:off x="2987675" y="3292475"/>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8"/>
          <p:cNvCxnSpPr/>
          <p:nvPr/>
        </p:nvCxnSpPr>
        <p:spPr>
          <a:xfrm>
            <a:off x="3059113" y="3724275"/>
            <a:ext cx="54737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8"/>
          <p:cNvCxnSpPr/>
          <p:nvPr/>
        </p:nvCxnSpPr>
        <p:spPr>
          <a:xfrm>
            <a:off x="3059113" y="4156075"/>
            <a:ext cx="547370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99355" name="Rectangle 27"/>
          <p:cNvSpPr>
            <a:spLocks noChangeArrowheads="1"/>
          </p:cNvSpPr>
          <p:nvPr/>
        </p:nvSpPr>
        <p:spPr bwMode="auto">
          <a:xfrm>
            <a:off x="2771775" y="1484272"/>
            <a:ext cx="6119813" cy="2654381"/>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3400"/>
              </a:lnSpc>
            </a:pPr>
            <a:r>
              <a:rPr lang="zh-CN" altLang="en-US" b="1" dirty="0">
                <a:latin typeface="微软雅黑" pitchFamily="34" charset="-122"/>
                <a:ea typeface="微软雅黑" pitchFamily="34" charset="-122"/>
              </a:rPr>
              <a:t>明朝建立以后，西北地区再次陷入民族政权割据分裂的状态。明初积极进取的对外政策使中西陆路交通得以继续繁荣，但此后帝国的封闭保守使中西交通从此失去了往日的喧闹。在海路交通方面，以郑和七下西洋的活动为代表，使中西海路交通和海外贸易大放光彩，然而这只是昙花一现，海上交通由于明政府实施海禁政策而受到很大影响。 </a:t>
            </a:r>
          </a:p>
        </p:txBody>
      </p:sp>
      <p:cxnSp>
        <p:nvCxnSpPr>
          <p:cNvPr id="6" name="直接连接符 48"/>
          <p:cNvCxnSpPr/>
          <p:nvPr/>
        </p:nvCxnSpPr>
        <p:spPr>
          <a:xfrm>
            <a:off x="2987675" y="1995488"/>
            <a:ext cx="54721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089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090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0901" name="TextBox 5"/>
          <p:cNvSpPr txBox="1">
            <a:spLocks noChangeArrowheads="1"/>
          </p:cNvSpPr>
          <p:nvPr/>
        </p:nvSpPr>
        <p:spPr bwMode="auto">
          <a:xfrm>
            <a:off x="251520" y="193675"/>
            <a:ext cx="8320980"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明</a:t>
            </a:r>
            <a:r>
              <a:rPr lang="zh-CN" altLang="en-US" sz="2400" b="1" dirty="0">
                <a:latin typeface="微软雅黑" pitchFamily="34" charset="-122"/>
                <a:ea typeface="微软雅黑" pitchFamily="34" charset="-122"/>
              </a:rPr>
              <a:t>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512" y="682843"/>
            <a:ext cx="480131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b="1" dirty="0">
                <a:latin typeface="微软雅黑" pitchFamily="34" charset="-122"/>
                <a:ea typeface="微软雅黑" pitchFamily="34" charset="-122"/>
              </a:rPr>
              <a:t>一、明朝前期的中西陆路交通与</a:t>
            </a:r>
            <a:r>
              <a:rPr lang="zh-CN" altLang="en-US" sz="2000" b="1" dirty="0" smtClean="0">
                <a:latin typeface="微软雅黑" pitchFamily="34" charset="-122"/>
                <a:ea typeface="微软雅黑" pitchFamily="34" charset="-122"/>
              </a:rPr>
              <a:t>中西关系</a:t>
            </a:r>
            <a:endParaRPr lang="zh-CN" altLang="en-US" sz="2000" b="1" dirty="0">
              <a:latin typeface="微软雅黑" pitchFamily="34" charset="-122"/>
              <a:ea typeface="微软雅黑" pitchFamily="34" charset="-122"/>
            </a:endParaRPr>
          </a:p>
        </p:txBody>
      </p:sp>
      <p:sp>
        <p:nvSpPr>
          <p:cNvPr id="80903" name="AutoShape 50"/>
          <p:cNvSpPr>
            <a:spLocks noChangeArrowheads="1"/>
          </p:cNvSpPr>
          <p:nvPr/>
        </p:nvSpPr>
        <p:spPr bwMode="auto">
          <a:xfrm>
            <a:off x="755650" y="2643188"/>
            <a:ext cx="1657350" cy="108108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79923" name="Rectangle 51"/>
          <p:cNvSpPr>
            <a:spLocks noChangeArrowheads="1"/>
          </p:cNvSpPr>
          <p:nvPr/>
        </p:nvSpPr>
        <p:spPr bwMode="auto">
          <a:xfrm>
            <a:off x="900113" y="2787650"/>
            <a:ext cx="1368425" cy="7921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b="1" dirty="0">
                <a:solidFill>
                  <a:srgbClr val="09BFFF"/>
                </a:solidFill>
                <a:latin typeface="微软雅黑" pitchFamily="34" charset="-122"/>
                <a:ea typeface="微软雅黑" pitchFamily="34" charset="-122"/>
              </a:rPr>
              <a:t>明朝前期</a:t>
            </a:r>
          </a:p>
          <a:p>
            <a:pPr algn="ctr">
              <a:defRPr/>
            </a:pPr>
            <a:r>
              <a:rPr lang="zh-CN" altLang="en-US" b="1" dirty="0">
                <a:solidFill>
                  <a:srgbClr val="09BFFF"/>
                </a:solidFill>
                <a:latin typeface="微软雅黑" pitchFamily="34" charset="-122"/>
                <a:ea typeface="微软雅黑" pitchFamily="34" charset="-122"/>
              </a:rPr>
              <a:t>西北形势</a:t>
            </a:r>
          </a:p>
        </p:txBody>
      </p:sp>
      <p:sp>
        <p:nvSpPr>
          <p:cNvPr id="80905" name="AutoShape 52"/>
          <p:cNvSpPr>
            <a:spLocks noChangeArrowheads="1"/>
          </p:cNvSpPr>
          <p:nvPr/>
        </p:nvSpPr>
        <p:spPr bwMode="auto">
          <a:xfrm>
            <a:off x="3203575" y="1492250"/>
            <a:ext cx="1152525" cy="504825"/>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79925" name="Rectangle 53"/>
          <p:cNvSpPr>
            <a:spLocks noChangeArrowheads="1"/>
          </p:cNvSpPr>
          <p:nvPr/>
        </p:nvSpPr>
        <p:spPr bwMode="auto">
          <a:xfrm>
            <a:off x="3276600" y="1563688"/>
            <a:ext cx="1008063"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1309</a:t>
            </a:r>
            <a:r>
              <a:rPr lang="zh-CN" altLang="en-US" sz="1600" b="1" dirty="0">
                <a:latin typeface="微软雅黑" pitchFamily="34" charset="-122"/>
                <a:ea typeface="微软雅黑" pitchFamily="34" charset="-122"/>
              </a:rPr>
              <a:t>年</a:t>
            </a:r>
          </a:p>
        </p:txBody>
      </p:sp>
      <p:cxnSp>
        <p:nvCxnSpPr>
          <p:cNvPr id="49" name="直接连接符 48"/>
          <p:cNvCxnSpPr/>
          <p:nvPr/>
        </p:nvCxnSpPr>
        <p:spPr>
          <a:xfrm>
            <a:off x="4356100" y="1995488"/>
            <a:ext cx="45370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8"/>
          <p:cNvCxnSpPr/>
          <p:nvPr/>
        </p:nvCxnSpPr>
        <p:spPr>
          <a:xfrm>
            <a:off x="4356100" y="27876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8"/>
          <p:cNvCxnSpPr/>
          <p:nvPr/>
        </p:nvCxnSpPr>
        <p:spPr>
          <a:xfrm>
            <a:off x="4356100" y="3579813"/>
            <a:ext cx="45370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80910" name="AutoShape 60"/>
          <p:cNvSpPr>
            <a:spLocks noChangeArrowheads="1"/>
          </p:cNvSpPr>
          <p:nvPr/>
        </p:nvSpPr>
        <p:spPr bwMode="auto">
          <a:xfrm>
            <a:off x="3203575" y="2284413"/>
            <a:ext cx="1152525" cy="504825"/>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79933" name="Rectangle 61"/>
          <p:cNvSpPr>
            <a:spLocks noChangeArrowheads="1"/>
          </p:cNvSpPr>
          <p:nvPr/>
        </p:nvSpPr>
        <p:spPr bwMode="auto">
          <a:xfrm>
            <a:off x="3276600" y="2355850"/>
            <a:ext cx="1008063"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14</a:t>
            </a:r>
            <a:r>
              <a:rPr lang="zh-CN" altLang="en-US" sz="1600" b="1" dirty="0">
                <a:latin typeface="微软雅黑" pitchFamily="34" charset="-122"/>
                <a:ea typeface="微软雅黑" pitchFamily="34" charset="-122"/>
              </a:rPr>
              <a:t>世纪初</a:t>
            </a:r>
            <a:r>
              <a:rPr lang="zh-CN" altLang="en-US" dirty="0">
                <a:latin typeface="微软雅黑" pitchFamily="34" charset="-122"/>
                <a:ea typeface="微软雅黑" pitchFamily="34" charset="-122"/>
              </a:rPr>
              <a:t> </a:t>
            </a:r>
          </a:p>
        </p:txBody>
      </p:sp>
      <p:sp>
        <p:nvSpPr>
          <p:cNvPr id="80912" name="AutoShape 65"/>
          <p:cNvSpPr>
            <a:spLocks noChangeArrowheads="1"/>
          </p:cNvSpPr>
          <p:nvPr/>
        </p:nvSpPr>
        <p:spPr bwMode="auto">
          <a:xfrm>
            <a:off x="3203575" y="3076575"/>
            <a:ext cx="1152525" cy="504825"/>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79938" name="Rectangle 66"/>
          <p:cNvSpPr>
            <a:spLocks noChangeArrowheads="1"/>
          </p:cNvSpPr>
          <p:nvPr/>
        </p:nvSpPr>
        <p:spPr bwMode="auto">
          <a:xfrm>
            <a:off x="3276600" y="3148013"/>
            <a:ext cx="1008063" cy="3603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1370</a:t>
            </a:r>
            <a:r>
              <a:rPr lang="zh-CN" altLang="en-US" sz="1600" b="1" dirty="0">
                <a:latin typeface="微软雅黑" pitchFamily="34" charset="-122"/>
                <a:ea typeface="微软雅黑" pitchFamily="34" charset="-122"/>
              </a:rPr>
              <a:t>年</a:t>
            </a:r>
          </a:p>
        </p:txBody>
      </p:sp>
      <p:sp>
        <p:nvSpPr>
          <p:cNvPr id="79939" name="Rectangle 67"/>
          <p:cNvSpPr>
            <a:spLocks noChangeArrowheads="1"/>
          </p:cNvSpPr>
          <p:nvPr/>
        </p:nvSpPr>
        <p:spPr bwMode="auto">
          <a:xfrm>
            <a:off x="4356100" y="1635125"/>
            <a:ext cx="3981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400" b="1" dirty="0">
                <a:latin typeface="微软雅黑" pitchFamily="34" charset="-122"/>
                <a:ea typeface="微软雅黑" pitchFamily="34" charset="-122"/>
              </a:rPr>
              <a:t>察合台汗国在元朝军队的支持下吞并窝阔台汗国</a:t>
            </a:r>
            <a:r>
              <a:rPr lang="zh-CN" altLang="en-US" b="1" dirty="0"/>
              <a:t> </a:t>
            </a:r>
          </a:p>
        </p:txBody>
      </p:sp>
      <p:sp>
        <p:nvSpPr>
          <p:cNvPr id="79940" name="Rectangle 68"/>
          <p:cNvSpPr>
            <a:spLocks noChangeArrowheads="1"/>
          </p:cNvSpPr>
          <p:nvPr/>
        </p:nvSpPr>
        <p:spPr bwMode="auto">
          <a:xfrm>
            <a:off x="4392613" y="2211388"/>
            <a:ext cx="4751387" cy="5492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察合台汗国分裂为东西两部：东察合</a:t>
            </a:r>
            <a:r>
              <a:rPr lang="zh-CN" altLang="en-US" sz="1400" b="1" dirty="0" smtClean="0">
                <a:latin typeface="微软雅黑" pitchFamily="34" charset="-122"/>
                <a:ea typeface="微软雅黑" pitchFamily="34" charset="-122"/>
              </a:rPr>
              <a:t>台据</a:t>
            </a:r>
            <a:r>
              <a:rPr lang="zh-CN" altLang="en-US" sz="1400" b="1" dirty="0">
                <a:latin typeface="微软雅黑" pitchFamily="34" charset="-122"/>
                <a:ea typeface="微软雅黑" pitchFamily="34" charset="-122"/>
              </a:rPr>
              <a:t>中国新疆一</a:t>
            </a:r>
            <a:r>
              <a:rPr lang="zh-CN" altLang="en-US" sz="1400" b="1" dirty="0" smtClean="0">
                <a:latin typeface="微软雅黑" pitchFamily="34" charset="-122"/>
                <a:ea typeface="微软雅黑" pitchFamily="34" charset="-122"/>
              </a:rPr>
              <a:t>带，元</a:t>
            </a:r>
            <a:r>
              <a:rPr lang="zh-CN" altLang="en-US" sz="1400" b="1" dirty="0">
                <a:latin typeface="微软雅黑" pitchFamily="34" charset="-122"/>
                <a:ea typeface="微软雅黑" pitchFamily="34" charset="-122"/>
              </a:rPr>
              <a:t>朝灭亡后分裂；西察合台控制阿姆河和锡尔河一带地区</a:t>
            </a:r>
            <a:r>
              <a:rPr lang="zh-CN" altLang="en-US" sz="1600" b="1" dirty="0"/>
              <a:t>  </a:t>
            </a:r>
          </a:p>
        </p:txBody>
      </p:sp>
      <p:sp>
        <p:nvSpPr>
          <p:cNvPr id="79941" name="Rectangle 69"/>
          <p:cNvSpPr>
            <a:spLocks noChangeArrowheads="1"/>
          </p:cNvSpPr>
          <p:nvPr/>
        </p:nvSpPr>
        <p:spPr bwMode="auto">
          <a:xfrm>
            <a:off x="4356100" y="3000703"/>
            <a:ext cx="4608513"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出身突厥的蒙古贵族帖木儿打败各地军事割据势力，夺得西察合台的统治权，自立为苏丹，定都撒马尔罕 </a:t>
            </a:r>
          </a:p>
        </p:txBody>
      </p:sp>
      <p:sp>
        <p:nvSpPr>
          <p:cNvPr id="80917" name="AutoShape 70"/>
          <p:cNvSpPr>
            <a:spLocks noChangeArrowheads="1"/>
          </p:cNvSpPr>
          <p:nvPr/>
        </p:nvSpPr>
        <p:spPr bwMode="auto">
          <a:xfrm>
            <a:off x="3203575" y="3795713"/>
            <a:ext cx="1152525" cy="649287"/>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79943" name="Rectangle 71"/>
          <p:cNvSpPr>
            <a:spLocks noChangeArrowheads="1"/>
          </p:cNvSpPr>
          <p:nvPr/>
        </p:nvSpPr>
        <p:spPr bwMode="auto">
          <a:xfrm>
            <a:off x="3276600" y="3867150"/>
            <a:ext cx="1008063" cy="50323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lnSpc>
                <a:spcPct val="80000"/>
              </a:lnSpc>
              <a:defRPr/>
            </a:pPr>
            <a:r>
              <a:rPr lang="zh-CN" altLang="en-US" sz="1400" b="1" dirty="0">
                <a:latin typeface="微软雅黑" pitchFamily="34" charset="-122"/>
                <a:ea typeface="微软雅黑" pitchFamily="34" charset="-122"/>
              </a:rPr>
              <a:t>从</a:t>
            </a:r>
            <a:r>
              <a:rPr lang="en-US" altLang="zh-CN" sz="1400" b="1" dirty="0">
                <a:latin typeface="微软雅黑" pitchFamily="34" charset="-122"/>
                <a:ea typeface="微软雅黑" pitchFamily="34" charset="-122"/>
              </a:rPr>
              <a:t>1370</a:t>
            </a:r>
            <a:r>
              <a:rPr lang="zh-CN" altLang="en-US" sz="1400" b="1" dirty="0">
                <a:latin typeface="微软雅黑" pitchFamily="34" charset="-122"/>
                <a:ea typeface="微软雅黑" pitchFamily="34" charset="-122"/>
              </a:rPr>
              <a:t>年</a:t>
            </a:r>
          </a:p>
          <a:p>
            <a:pPr algn="ctr">
              <a:lnSpc>
                <a:spcPct val="80000"/>
              </a:lnSpc>
              <a:defRPr/>
            </a:pPr>
            <a:r>
              <a:rPr lang="zh-CN" altLang="en-US" sz="1400" b="1" dirty="0">
                <a:latin typeface="微软雅黑" pitchFamily="34" charset="-122"/>
                <a:ea typeface="微软雅黑" pitchFamily="34" charset="-122"/>
              </a:rPr>
              <a:t>至</a:t>
            </a:r>
            <a:r>
              <a:rPr lang="en-US" altLang="zh-CN" sz="1400" b="1" dirty="0">
                <a:latin typeface="微软雅黑" pitchFamily="34" charset="-122"/>
                <a:ea typeface="微软雅黑" pitchFamily="34" charset="-122"/>
              </a:rPr>
              <a:t>1402</a:t>
            </a:r>
            <a:r>
              <a:rPr lang="zh-CN" altLang="en-US" sz="1400" b="1" dirty="0">
                <a:latin typeface="微软雅黑" pitchFamily="34" charset="-122"/>
                <a:ea typeface="微软雅黑" pitchFamily="34" charset="-122"/>
              </a:rPr>
              <a:t>年</a:t>
            </a:r>
            <a:r>
              <a:rPr lang="zh-CN" altLang="en-US" sz="1600" b="1" dirty="0">
                <a:latin typeface="微软雅黑" pitchFamily="34" charset="-122"/>
                <a:ea typeface="微软雅黑" pitchFamily="34" charset="-122"/>
              </a:rPr>
              <a:t> </a:t>
            </a:r>
          </a:p>
        </p:txBody>
      </p:sp>
      <p:cxnSp>
        <p:nvCxnSpPr>
          <p:cNvPr id="4" name="直接连接符 48"/>
          <p:cNvCxnSpPr/>
          <p:nvPr/>
        </p:nvCxnSpPr>
        <p:spPr>
          <a:xfrm>
            <a:off x="4356100" y="4443413"/>
            <a:ext cx="44640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79945" name="Rectangle 73"/>
          <p:cNvSpPr>
            <a:spLocks noChangeArrowheads="1"/>
          </p:cNvSpPr>
          <p:nvPr/>
        </p:nvSpPr>
        <p:spPr bwMode="auto">
          <a:xfrm>
            <a:off x="4427538" y="3867150"/>
            <a:ext cx="4537075" cy="5492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latin typeface="微软雅黑" pitchFamily="34" charset="-122"/>
                <a:ea typeface="微软雅黑" pitchFamily="34" charset="-122"/>
              </a:rPr>
              <a:t>帖木儿先后征服征服伊尔汗国 、钦察汗国、德里苏丹国和奥斯曼帝国，建立了以中亚、西亚为中心的庞大帝国</a:t>
            </a:r>
            <a:r>
              <a:rPr lang="zh-CN" altLang="en-US" sz="1600" b="1" dirty="0">
                <a:latin typeface="微软雅黑" pitchFamily="34" charset="-122"/>
                <a:ea typeface="微软雅黑" pitchFamily="34" charset="-122"/>
              </a:rPr>
              <a:t>   </a:t>
            </a:r>
          </a:p>
        </p:txBody>
      </p:sp>
    </p:spTree>
  </p:cSld>
  <p:clrMapOvr>
    <a:masterClrMapping/>
  </p:clrMapOvr>
  <p:transition spd="slow">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1922"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192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1925" name="TextBox 5"/>
          <p:cNvSpPr txBox="1">
            <a:spLocks noChangeArrowheads="1"/>
          </p:cNvSpPr>
          <p:nvPr/>
        </p:nvSpPr>
        <p:spPr bwMode="auto">
          <a:xfrm>
            <a:off x="323528" y="193675"/>
            <a:ext cx="8248972"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明初中西交通和文化交流的发展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512" y="699542"/>
            <a:ext cx="483016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b="1" dirty="0">
                <a:latin typeface="微软雅黑" pitchFamily="34" charset="-122"/>
                <a:ea typeface="微软雅黑" pitchFamily="34" charset="-122"/>
              </a:rPr>
              <a:t>一、明朝前期的中西陆路交通与中外关系</a:t>
            </a:r>
          </a:p>
        </p:txBody>
      </p:sp>
      <p:sp>
        <p:nvSpPr>
          <p:cNvPr id="81927" name="AutoShape 8"/>
          <p:cNvSpPr>
            <a:spLocks noChangeArrowheads="1"/>
          </p:cNvSpPr>
          <p:nvPr/>
        </p:nvSpPr>
        <p:spPr bwMode="auto">
          <a:xfrm>
            <a:off x="755650" y="2643188"/>
            <a:ext cx="1657350" cy="108108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89097" name="Rectangle 9"/>
          <p:cNvSpPr>
            <a:spLocks noChangeArrowheads="1"/>
          </p:cNvSpPr>
          <p:nvPr/>
        </p:nvSpPr>
        <p:spPr bwMode="auto">
          <a:xfrm>
            <a:off x="900113" y="2787650"/>
            <a:ext cx="1368425" cy="7921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帖木儿帝国</a:t>
            </a:r>
          </a:p>
          <a:p>
            <a:pPr algn="ctr"/>
            <a:r>
              <a:rPr lang="zh-CN" altLang="en-US" b="1" dirty="0">
                <a:solidFill>
                  <a:srgbClr val="09BFFF"/>
                </a:solidFill>
                <a:latin typeface="微软雅黑" pitchFamily="34" charset="-122"/>
                <a:ea typeface="微软雅黑" pitchFamily="34" charset="-122"/>
              </a:rPr>
              <a:t>与明朝关系</a:t>
            </a:r>
            <a:r>
              <a:rPr lang="zh-CN" altLang="en-US" dirty="0">
                <a:latin typeface="微软雅黑" pitchFamily="34" charset="-122"/>
                <a:ea typeface="微软雅黑" pitchFamily="34" charset="-122"/>
              </a:rPr>
              <a:t> </a:t>
            </a:r>
          </a:p>
        </p:txBody>
      </p:sp>
      <p:sp>
        <p:nvSpPr>
          <p:cNvPr id="81929" name="AutoShape 10"/>
          <p:cNvSpPr>
            <a:spLocks noChangeArrowheads="1"/>
          </p:cNvSpPr>
          <p:nvPr/>
        </p:nvSpPr>
        <p:spPr bwMode="auto">
          <a:xfrm>
            <a:off x="5076825" y="1492250"/>
            <a:ext cx="1582738" cy="50323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89099" name="Rectangle 11"/>
          <p:cNvSpPr>
            <a:spLocks noChangeArrowheads="1"/>
          </p:cNvSpPr>
          <p:nvPr/>
        </p:nvSpPr>
        <p:spPr bwMode="auto">
          <a:xfrm>
            <a:off x="5148263" y="1563688"/>
            <a:ext cx="1439862" cy="3603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总述</a:t>
            </a:r>
          </a:p>
        </p:txBody>
      </p:sp>
      <p:cxnSp>
        <p:nvCxnSpPr>
          <p:cNvPr id="49" name="直接连接符 48"/>
          <p:cNvCxnSpPr/>
          <p:nvPr/>
        </p:nvCxnSpPr>
        <p:spPr>
          <a:xfrm>
            <a:off x="3708400" y="25717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 name="直接连接符 48"/>
          <p:cNvCxnSpPr/>
          <p:nvPr/>
        </p:nvCxnSpPr>
        <p:spPr>
          <a:xfrm>
            <a:off x="3708400" y="30035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48"/>
          <p:cNvCxnSpPr/>
          <p:nvPr/>
        </p:nvCxnSpPr>
        <p:spPr>
          <a:xfrm>
            <a:off x="3708400" y="34353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8"/>
          <p:cNvCxnSpPr/>
          <p:nvPr/>
        </p:nvCxnSpPr>
        <p:spPr>
          <a:xfrm>
            <a:off x="3708400" y="3867150"/>
            <a:ext cx="46085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89114" name="Rectangle 26"/>
          <p:cNvSpPr>
            <a:spLocks noChangeArrowheads="1"/>
          </p:cNvSpPr>
          <p:nvPr/>
        </p:nvSpPr>
        <p:spPr bwMode="auto">
          <a:xfrm>
            <a:off x="3492500" y="2035656"/>
            <a:ext cx="5111750" cy="221836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3400"/>
              </a:lnSpc>
            </a:pPr>
            <a:r>
              <a:rPr lang="zh-CN" altLang="en-US" b="1" dirty="0">
                <a:latin typeface="微软雅黑" pitchFamily="34" charset="-122"/>
                <a:ea typeface="微软雅黑" pitchFamily="34" charset="-122"/>
              </a:rPr>
              <a:t>    帖木儿政权与明朝的关系是随着帖木儿帝国从发展到强大再趋衰落而不断变化的，即帖木儿帝国在其发展时期同明朝保持着友好的关系，强大以后便与明朝关系日益恶化，当帖木儿帝国开始衰落时，与明朝的关系又有所改善。 </a:t>
            </a:r>
          </a:p>
        </p:txBody>
      </p:sp>
      <p:cxnSp>
        <p:nvCxnSpPr>
          <p:cNvPr id="5" name="直接连接符 48"/>
          <p:cNvCxnSpPr/>
          <p:nvPr/>
        </p:nvCxnSpPr>
        <p:spPr>
          <a:xfrm>
            <a:off x="3563888" y="4227934"/>
            <a:ext cx="4752528"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2946"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294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2949" name="TextBox 5"/>
          <p:cNvSpPr txBox="1">
            <a:spLocks noChangeArrowheads="1"/>
          </p:cNvSpPr>
          <p:nvPr/>
        </p:nvSpPr>
        <p:spPr bwMode="auto">
          <a:xfrm>
            <a:off x="251520" y="195486"/>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明初中西交通和文化交流的发展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388" y="683389"/>
            <a:ext cx="483016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b="1" dirty="0">
                <a:latin typeface="微软雅黑" pitchFamily="34" charset="-122"/>
                <a:ea typeface="微软雅黑" pitchFamily="34" charset="-122"/>
              </a:rPr>
              <a:t>一、明朝前期的中西陆路交通与中外关系</a:t>
            </a:r>
          </a:p>
        </p:txBody>
      </p:sp>
      <p:sp>
        <p:nvSpPr>
          <p:cNvPr id="82951" name="AutoShape 8"/>
          <p:cNvSpPr>
            <a:spLocks noChangeArrowheads="1"/>
          </p:cNvSpPr>
          <p:nvPr/>
        </p:nvSpPr>
        <p:spPr bwMode="auto">
          <a:xfrm>
            <a:off x="684213" y="25717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0121" name="Rectangle 9"/>
          <p:cNvSpPr>
            <a:spLocks noChangeArrowheads="1"/>
          </p:cNvSpPr>
          <p:nvPr/>
        </p:nvSpPr>
        <p:spPr bwMode="auto">
          <a:xfrm>
            <a:off x="827088" y="27162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帖木儿时期</a:t>
            </a:r>
          </a:p>
          <a:p>
            <a:pPr algn="ctr"/>
            <a:r>
              <a:rPr lang="zh-CN" altLang="en-US" b="1" dirty="0">
                <a:solidFill>
                  <a:srgbClr val="09BFFF"/>
                </a:solidFill>
                <a:latin typeface="微软雅黑" pitchFamily="34" charset="-122"/>
                <a:ea typeface="微软雅黑" pitchFamily="34" charset="-122"/>
              </a:rPr>
              <a:t>与明朝关系</a:t>
            </a:r>
          </a:p>
        </p:txBody>
      </p:sp>
      <p:sp>
        <p:nvSpPr>
          <p:cNvPr id="82953" name="AutoShape 10"/>
          <p:cNvSpPr>
            <a:spLocks noChangeArrowheads="1"/>
          </p:cNvSpPr>
          <p:nvPr/>
        </p:nvSpPr>
        <p:spPr bwMode="auto">
          <a:xfrm>
            <a:off x="4787900" y="1347788"/>
            <a:ext cx="3814763" cy="504825"/>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0123" name="Rectangle 11"/>
          <p:cNvSpPr>
            <a:spLocks noChangeArrowheads="1"/>
          </p:cNvSpPr>
          <p:nvPr/>
        </p:nvSpPr>
        <p:spPr bwMode="auto">
          <a:xfrm>
            <a:off x="4859338" y="1419225"/>
            <a:ext cx="3673102"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sz="1400"/>
          </a:p>
        </p:txBody>
      </p:sp>
      <p:sp>
        <p:nvSpPr>
          <p:cNvPr id="82955" name="AutoShape 30"/>
          <p:cNvSpPr>
            <a:spLocks noChangeArrowheads="1"/>
          </p:cNvSpPr>
          <p:nvPr/>
        </p:nvSpPr>
        <p:spPr bwMode="auto">
          <a:xfrm>
            <a:off x="4716463" y="2427288"/>
            <a:ext cx="3886200" cy="504825"/>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82956" name="AutoShape 31"/>
          <p:cNvSpPr>
            <a:spLocks noChangeArrowheads="1"/>
          </p:cNvSpPr>
          <p:nvPr/>
        </p:nvSpPr>
        <p:spPr bwMode="auto">
          <a:xfrm>
            <a:off x="4716463" y="3508375"/>
            <a:ext cx="3960812" cy="50323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0144" name="Rectangle 32"/>
          <p:cNvSpPr>
            <a:spLocks noChangeArrowheads="1"/>
          </p:cNvSpPr>
          <p:nvPr/>
        </p:nvSpPr>
        <p:spPr bwMode="auto">
          <a:xfrm>
            <a:off x="4787900" y="2500313"/>
            <a:ext cx="3744913"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r>
              <a:rPr lang="zh-CN" altLang="en-US" sz="1600" b="1" dirty="0">
                <a:latin typeface="微软雅黑" pitchFamily="34" charset="-122"/>
                <a:ea typeface="微软雅黑" pitchFamily="34" charset="-122"/>
              </a:rPr>
              <a:t>相继扣留明朝使臣傅安、陈德文</a:t>
            </a:r>
            <a:r>
              <a:rPr lang="zh-CN" altLang="en-US" dirty="0">
                <a:latin typeface="微软雅黑" pitchFamily="34" charset="-122"/>
                <a:ea typeface="微软雅黑" pitchFamily="34" charset="-122"/>
              </a:rPr>
              <a:t> </a:t>
            </a:r>
          </a:p>
        </p:txBody>
      </p:sp>
      <p:sp>
        <p:nvSpPr>
          <p:cNvPr id="90145" name="Rectangle 33"/>
          <p:cNvSpPr>
            <a:spLocks noChangeArrowheads="1"/>
          </p:cNvSpPr>
          <p:nvPr/>
        </p:nvSpPr>
        <p:spPr bwMode="auto">
          <a:xfrm>
            <a:off x="4787900" y="3579813"/>
            <a:ext cx="3816350" cy="3603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r>
              <a:rPr lang="zh-CN" altLang="en-US" sz="1400" b="1" dirty="0">
                <a:latin typeface="微软雅黑" pitchFamily="34" charset="-122"/>
                <a:ea typeface="微软雅黑" pitchFamily="34" charset="-122"/>
              </a:rPr>
              <a:t>计划东征，入侵明朝</a:t>
            </a:r>
            <a:r>
              <a:rPr lang="zh-CN" altLang="en-US" sz="1400" b="1" dirty="0" smtClean="0">
                <a:latin typeface="微软雅黑" pitchFamily="34" charset="-122"/>
                <a:ea typeface="微软雅黑" pitchFamily="34" charset="-122"/>
              </a:rPr>
              <a:t>，行</a:t>
            </a:r>
            <a:r>
              <a:rPr lang="zh-CN" altLang="en-US" sz="1400" b="1" dirty="0">
                <a:latin typeface="微软雅黑" pitchFamily="34" charset="-122"/>
                <a:ea typeface="微软雅黑" pitchFamily="34" charset="-122"/>
              </a:rPr>
              <a:t>军途中病死</a:t>
            </a:r>
          </a:p>
        </p:txBody>
      </p:sp>
      <p:sp>
        <p:nvSpPr>
          <p:cNvPr id="3" name="矩形 3"/>
          <p:cNvSpPr/>
          <p:nvPr/>
        </p:nvSpPr>
        <p:spPr>
          <a:xfrm>
            <a:off x="2843213" y="1347788"/>
            <a:ext cx="1728787" cy="50323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pPr>
            <a:r>
              <a:rPr lang="zh-CN" altLang="en-US" b="1" dirty="0">
                <a:solidFill>
                  <a:schemeClr val="tx1"/>
                </a:solidFill>
                <a:latin typeface="微软雅黑" pitchFamily="34" charset="-122"/>
                <a:ea typeface="微软雅黑" pitchFamily="34" charset="-122"/>
              </a:rPr>
              <a:t>发展初期</a:t>
            </a:r>
            <a:r>
              <a:rPr lang="zh-CN" altLang="en-US" dirty="0">
                <a:solidFill>
                  <a:schemeClr val="tx1"/>
                </a:solidFill>
                <a:latin typeface="微软雅黑" pitchFamily="34" charset="-122"/>
                <a:ea typeface="微软雅黑" pitchFamily="34" charset="-122"/>
              </a:rPr>
              <a:t> </a:t>
            </a:r>
          </a:p>
        </p:txBody>
      </p:sp>
      <p:sp>
        <p:nvSpPr>
          <p:cNvPr id="2" name="矩形 3"/>
          <p:cNvSpPr/>
          <p:nvPr/>
        </p:nvSpPr>
        <p:spPr>
          <a:xfrm>
            <a:off x="2843213" y="2427288"/>
            <a:ext cx="1728787" cy="5048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pPr>
            <a:r>
              <a:rPr lang="zh-CN" altLang="en-US" sz="1600" b="1" dirty="0">
                <a:solidFill>
                  <a:schemeClr val="tx1"/>
                </a:solidFill>
                <a:latin typeface="微软雅黑" pitchFamily="34" charset="-122"/>
                <a:ea typeface="微软雅黑" pitchFamily="34" charset="-122"/>
              </a:rPr>
              <a:t>打败钦察汗国后</a:t>
            </a:r>
          </a:p>
        </p:txBody>
      </p:sp>
      <p:sp>
        <p:nvSpPr>
          <p:cNvPr id="4" name="矩形 3"/>
          <p:cNvSpPr/>
          <p:nvPr/>
        </p:nvSpPr>
        <p:spPr>
          <a:xfrm>
            <a:off x="2916238" y="3508375"/>
            <a:ext cx="1657350" cy="503238"/>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pPr>
            <a:r>
              <a:rPr lang="zh-CN" altLang="en-US" sz="1600" b="1" dirty="0">
                <a:solidFill>
                  <a:schemeClr val="tx1"/>
                </a:solidFill>
                <a:latin typeface="微软雅黑" pitchFamily="34" charset="-122"/>
                <a:ea typeface="微软雅黑" pitchFamily="34" charset="-122"/>
              </a:rPr>
              <a:t>永乐二年（</a:t>
            </a:r>
            <a:r>
              <a:rPr lang="en-US" altLang="zh-CN" sz="1600" b="1" dirty="0">
                <a:solidFill>
                  <a:schemeClr val="tx1"/>
                </a:solidFill>
                <a:latin typeface="微软雅黑" pitchFamily="34" charset="-122"/>
                <a:ea typeface="微软雅黑" pitchFamily="34" charset="-122"/>
              </a:rPr>
              <a:t>1404</a:t>
            </a:r>
            <a:r>
              <a:rPr lang="zh-CN" altLang="en-US" sz="1600" b="1" dirty="0">
                <a:solidFill>
                  <a:schemeClr val="tx1"/>
                </a:solidFill>
                <a:latin typeface="微软雅黑" pitchFamily="34" charset="-122"/>
                <a:ea typeface="微软雅黑" pitchFamily="34" charset="-122"/>
              </a:rPr>
              <a:t>）</a:t>
            </a:r>
            <a:r>
              <a:rPr lang="zh-CN" altLang="en-US" dirty="0">
                <a:solidFill>
                  <a:schemeClr val="tx1"/>
                </a:solidFill>
                <a:latin typeface="微软雅黑" pitchFamily="34" charset="-122"/>
                <a:ea typeface="微软雅黑" pitchFamily="34" charset="-122"/>
              </a:rPr>
              <a:t> </a:t>
            </a:r>
          </a:p>
        </p:txBody>
      </p:sp>
      <p:sp>
        <p:nvSpPr>
          <p:cNvPr id="90149" name="Rectangle 37"/>
          <p:cNvSpPr>
            <a:spLocks noChangeArrowheads="1"/>
          </p:cNvSpPr>
          <p:nvPr/>
        </p:nvSpPr>
        <p:spPr bwMode="auto">
          <a:xfrm>
            <a:off x="4859338" y="1419225"/>
            <a:ext cx="3673102"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zh-CN" altLang="en-US" sz="1600" b="1" dirty="0">
                <a:latin typeface="微软雅黑" pitchFamily="34" charset="-122"/>
                <a:ea typeface="微软雅黑" pitchFamily="34" charset="-122"/>
              </a:rPr>
              <a:t>对明朝则采取“纳贡称臣”的态度</a:t>
            </a:r>
            <a:endParaRPr lang="zh-CN" altLang="en-US" sz="1600" dirty="0">
              <a:latin typeface="微软雅黑" pitchFamily="34" charset="-122"/>
              <a:ea typeface="微软雅黑" pitchFamily="34" charset="-122"/>
            </a:endParaRPr>
          </a:p>
        </p:txBody>
      </p:sp>
    </p:spTree>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内容占位符 2"/>
          <p:cNvSpPr>
            <a:spLocks noGrp="1"/>
          </p:cNvSpPr>
          <p:nvPr>
            <p:ph idx="1"/>
          </p:nvPr>
        </p:nvSpPr>
        <p:spPr>
          <a:xfrm>
            <a:off x="250825" y="627063"/>
            <a:ext cx="2500313" cy="442912"/>
          </a:xfrm>
        </p:spPr>
        <p:txBody>
          <a:bodyPr/>
          <a:lstStyle/>
          <a:p>
            <a:pPr eaLnBrk="1" hangingPunct="1">
              <a:buFont typeface="Arial" charset="0"/>
              <a:buNone/>
            </a:pPr>
            <a:r>
              <a:rPr lang="zh-CN" altLang="en-US" b="1" dirty="0" smtClean="0"/>
              <a:t>一、宋代的中西交通</a:t>
            </a:r>
          </a:p>
        </p:txBody>
      </p:sp>
      <p:sp>
        <p:nvSpPr>
          <p:cNvPr id="32770"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7</a:t>
            </a:r>
            <a:endParaRPr lang="es-ES" altLang="zh-CN" sz="1200" b="1">
              <a:solidFill>
                <a:srgbClr val="04AEDA"/>
              </a:solidFill>
              <a:latin typeface="Calibri" pitchFamily="34" charset="0"/>
            </a:endParaRPr>
          </a:p>
        </p:txBody>
      </p:sp>
      <p:cxnSp>
        <p:nvCxnSpPr>
          <p:cNvPr id="10" name="直接连接符 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277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2773" name="TextBox 5"/>
          <p:cNvSpPr txBox="1">
            <a:spLocks noChangeArrowheads="1"/>
          </p:cNvSpPr>
          <p:nvPr/>
        </p:nvSpPr>
        <p:spPr bwMode="auto">
          <a:xfrm>
            <a:off x="251520" y="193675"/>
            <a:ext cx="4968180" cy="425758"/>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32774" name="Oval 27"/>
          <p:cNvSpPr>
            <a:spLocks noChangeArrowheads="1"/>
          </p:cNvSpPr>
          <p:nvPr/>
        </p:nvSpPr>
        <p:spPr bwMode="gray">
          <a:xfrm>
            <a:off x="1000125" y="2428875"/>
            <a:ext cx="1428750" cy="142875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zh-CN" altLang="en-US" sz="1600" b="1">
              <a:solidFill>
                <a:srgbClr val="04AEDA"/>
              </a:solidFill>
              <a:latin typeface="微软雅黑"/>
            </a:endParaRPr>
          </a:p>
        </p:txBody>
      </p:sp>
      <p:sp>
        <p:nvSpPr>
          <p:cNvPr id="22" name="矩形 21"/>
          <p:cNvSpPr/>
          <p:nvPr/>
        </p:nvSpPr>
        <p:spPr>
          <a:xfrm>
            <a:off x="3428992" y="1571618"/>
            <a:ext cx="500066" cy="785818"/>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宋太祖</a:t>
            </a:r>
          </a:p>
        </p:txBody>
      </p:sp>
      <p:sp>
        <p:nvSpPr>
          <p:cNvPr id="27" name="矩形 26"/>
          <p:cNvSpPr/>
          <p:nvPr/>
        </p:nvSpPr>
        <p:spPr>
          <a:xfrm>
            <a:off x="4429124" y="1142990"/>
            <a:ext cx="500066" cy="92869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宋朝政府</a:t>
            </a:r>
          </a:p>
        </p:txBody>
      </p:sp>
      <p:sp>
        <p:nvSpPr>
          <p:cNvPr id="28" name="矩形 27"/>
          <p:cNvSpPr/>
          <p:nvPr/>
        </p:nvSpPr>
        <p:spPr>
          <a:xfrm>
            <a:off x="4429124" y="2285998"/>
            <a:ext cx="500066" cy="2286016"/>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在</a:t>
            </a:r>
          </a:p>
          <a:p>
            <a:pPr algn="ctr"/>
            <a:r>
              <a:rPr lang="zh-CN" altLang="en-US" sz="1400" b="1" dirty="0">
                <a:solidFill>
                  <a:srgbClr val="FFFFFF"/>
                </a:solidFill>
                <a:latin typeface="微软雅黑" pitchFamily="34" charset="-122"/>
                <a:ea typeface="微软雅黑" pitchFamily="34" charset="-122"/>
              </a:rPr>
              <a:t>沿海各地设置市舶司</a:t>
            </a:r>
          </a:p>
        </p:txBody>
      </p:sp>
      <p:sp>
        <p:nvSpPr>
          <p:cNvPr id="29" name="矩形 28"/>
          <p:cNvSpPr/>
          <p:nvPr/>
        </p:nvSpPr>
        <p:spPr>
          <a:xfrm>
            <a:off x="5357818" y="1643056"/>
            <a:ext cx="500066" cy="3000396"/>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出</a:t>
            </a:r>
            <a:endParaRPr lang="en-US" altLang="zh-CN" sz="1400" b="1" dirty="0">
              <a:solidFill>
                <a:srgbClr val="FFFFFF"/>
              </a:solidFill>
              <a:latin typeface="微软雅黑" pitchFamily="34" charset="-122"/>
              <a:ea typeface="微软雅黑" pitchFamily="34" charset="-122"/>
            </a:endParaRPr>
          </a:p>
          <a:p>
            <a:pPr algn="ctr"/>
            <a:r>
              <a:rPr lang="zh-CN" altLang="en-US" sz="1400" b="1" dirty="0">
                <a:solidFill>
                  <a:srgbClr val="FFFFFF"/>
                </a:solidFill>
                <a:latin typeface="微软雅黑" pitchFamily="34" charset="-122"/>
                <a:ea typeface="微软雅黑" pitchFamily="34" charset="-122"/>
              </a:rPr>
              <a:t>海招徕外国商人进行贸易活动</a:t>
            </a:r>
          </a:p>
        </p:txBody>
      </p:sp>
      <p:sp>
        <p:nvSpPr>
          <p:cNvPr id="30" name="矩形 29"/>
          <p:cNvSpPr/>
          <p:nvPr/>
        </p:nvSpPr>
        <p:spPr>
          <a:xfrm>
            <a:off x="6389700" y="1293803"/>
            <a:ext cx="357190" cy="3357587"/>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sz="1200" b="1" dirty="0">
                <a:latin typeface="微软雅黑" pitchFamily="34" charset="-122"/>
                <a:ea typeface="微软雅黑" pitchFamily="34" charset="-122"/>
              </a:rPr>
              <a:t>与</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南</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宋</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通</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商</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的</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国</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家</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有</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en-US" sz="1200" b="1" dirty="0">
                <a:latin typeface="微软雅黑" pitchFamily="34" charset="-122"/>
                <a:ea typeface="微软雅黑" pitchFamily="34" charset="-122"/>
              </a:rPr>
              <a:t>50</a:t>
            </a:r>
          </a:p>
          <a:p>
            <a:pPr algn="ctr" fontAlgn="auto">
              <a:spcBef>
                <a:spcPts val="0"/>
              </a:spcBef>
              <a:spcAft>
                <a:spcPts val="0"/>
              </a:spcAft>
              <a:defRPr/>
            </a:pPr>
            <a:r>
              <a:rPr lang="zh-CN" altLang="en-US" sz="1200" b="1" dirty="0">
                <a:latin typeface="微软雅黑" pitchFamily="34" charset="-122"/>
                <a:ea typeface="微软雅黑" pitchFamily="34" charset="-122"/>
              </a:rPr>
              <a:t>多</a:t>
            </a:r>
            <a:endParaRPr lang="en-US" altLang="zh-CN" sz="1200" b="1" dirty="0">
              <a:latin typeface="微软雅黑" pitchFamily="34" charset="-122"/>
              <a:ea typeface="微软雅黑" pitchFamily="34" charset="-122"/>
            </a:endParaRPr>
          </a:p>
          <a:p>
            <a:pPr algn="ctr" fontAlgn="auto">
              <a:spcBef>
                <a:spcPts val="0"/>
              </a:spcBef>
              <a:spcAft>
                <a:spcPts val="0"/>
              </a:spcAft>
              <a:defRPr/>
            </a:pPr>
            <a:r>
              <a:rPr lang="zh-CN" altLang="en-US" sz="1200" b="1" dirty="0">
                <a:latin typeface="微软雅黑" pitchFamily="34" charset="-122"/>
                <a:ea typeface="微软雅黑" pitchFamily="34" charset="-122"/>
              </a:rPr>
              <a:t>个</a:t>
            </a:r>
            <a:endParaRPr lang="zh-CN" alt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1" name="矩形 30"/>
          <p:cNvSpPr/>
          <p:nvPr/>
        </p:nvSpPr>
        <p:spPr>
          <a:xfrm>
            <a:off x="6751653" y="1295390"/>
            <a:ext cx="357190" cy="3357588"/>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altLang="en-US" sz="1200" b="1" dirty="0">
                <a:latin typeface="微软雅黑" pitchFamily="34" charset="-122"/>
                <a:ea typeface="微软雅黑" pitchFamily="34" charset="-122"/>
              </a:rPr>
              <a:t>中国商人去海外贸易的国家也有</a:t>
            </a:r>
            <a:r>
              <a:rPr lang="en-US" altLang="en-US" sz="1200" b="1" dirty="0">
                <a:latin typeface="微软雅黑" pitchFamily="34" charset="-122"/>
                <a:ea typeface="微软雅黑" pitchFamily="34" charset="-122"/>
              </a:rPr>
              <a:t>20</a:t>
            </a:r>
            <a:r>
              <a:rPr lang="zh-CN" altLang="en-US" sz="1200" dirty="0">
                <a:latin typeface="微软雅黑" pitchFamily="34" charset="-122"/>
                <a:ea typeface="微软雅黑" pitchFamily="34" charset="-122"/>
              </a:rPr>
              <a:t>多个</a:t>
            </a:r>
            <a:endParaRPr lang="zh-CN" alt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2" name="矩形 31"/>
          <p:cNvSpPr/>
          <p:nvPr/>
        </p:nvSpPr>
        <p:spPr>
          <a:xfrm>
            <a:off x="5357818" y="571486"/>
            <a:ext cx="500066" cy="92869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宋太宗</a:t>
            </a:r>
          </a:p>
        </p:txBody>
      </p:sp>
      <p:sp>
        <p:nvSpPr>
          <p:cNvPr id="33" name="矩形 32"/>
          <p:cNvSpPr/>
          <p:nvPr/>
        </p:nvSpPr>
        <p:spPr>
          <a:xfrm>
            <a:off x="6459551" y="214296"/>
            <a:ext cx="500066" cy="928694"/>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r>
              <a:rPr lang="zh-CN" altLang="en-US" sz="1400" b="1" dirty="0">
                <a:solidFill>
                  <a:srgbClr val="FFFFFF"/>
                </a:solidFill>
                <a:latin typeface="微软雅黑" pitchFamily="34" charset="-122"/>
                <a:ea typeface="微软雅黑" pitchFamily="34" charset="-122"/>
              </a:rPr>
              <a:t>南宋时期</a:t>
            </a:r>
          </a:p>
        </p:txBody>
      </p:sp>
      <p:pic>
        <p:nvPicPr>
          <p:cNvPr id="32795" name="Picture 9" descr="C:\Users\iamisis\Desktop\MetroStation_2.0_XiaZaiBa\metrostation_by_yankoa-d312tty\PNG\Navigation\blue\MB_0014_world1.png"/>
          <p:cNvPicPr>
            <a:picLocks noChangeAspect="1" noChangeArrowheads="1"/>
          </p:cNvPicPr>
          <p:nvPr/>
        </p:nvPicPr>
        <p:blipFill>
          <a:blip r:embed="rId3" cstate="print"/>
          <a:srcRect/>
          <a:stretch>
            <a:fillRect/>
          </a:stretch>
        </p:blipFill>
        <p:spPr bwMode="auto">
          <a:xfrm>
            <a:off x="611188" y="1779588"/>
            <a:ext cx="2520950" cy="2366962"/>
          </a:xfrm>
          <a:prstGeom prst="rect">
            <a:avLst/>
          </a:prstGeom>
          <a:noFill/>
          <a:ln w="9525">
            <a:noFill/>
            <a:miter lim="800000"/>
            <a:headEnd/>
            <a:tailEnd/>
          </a:ln>
        </p:spPr>
      </p:pic>
      <p:sp>
        <p:nvSpPr>
          <p:cNvPr id="32796" name="Rectangle 31"/>
          <p:cNvSpPr>
            <a:spLocks noChangeArrowheads="1"/>
          </p:cNvSpPr>
          <p:nvPr/>
        </p:nvSpPr>
        <p:spPr bwMode="auto">
          <a:xfrm>
            <a:off x="1331913" y="3435350"/>
            <a:ext cx="1104900" cy="366713"/>
          </a:xfrm>
          <a:prstGeom prst="rect">
            <a:avLst/>
          </a:prstGeom>
          <a:noFill/>
          <a:ln w="9525">
            <a:noFill/>
            <a:miter lim="800000"/>
            <a:headEnd/>
            <a:tailEnd/>
          </a:ln>
        </p:spPr>
        <p:txBody>
          <a:bodyPr wrap="none">
            <a:spAutoFit/>
          </a:bodyPr>
          <a:lstStyle/>
          <a:p>
            <a:r>
              <a:rPr lang="zh-CN" altLang="en-US" b="1" dirty="0">
                <a:solidFill>
                  <a:srgbClr val="04AEDA"/>
                </a:solidFill>
                <a:latin typeface="微软雅黑" pitchFamily="34" charset="-122"/>
                <a:ea typeface="微软雅黑" pitchFamily="34" charset="-122"/>
              </a:rPr>
              <a:t>海路交通</a:t>
            </a:r>
          </a:p>
        </p:txBody>
      </p:sp>
      <p:sp>
        <p:nvSpPr>
          <p:cNvPr id="32797" name="Rectangle 32"/>
          <p:cNvSpPr>
            <a:spLocks noChangeArrowheads="1"/>
          </p:cNvSpPr>
          <p:nvPr/>
        </p:nvSpPr>
        <p:spPr bwMode="auto">
          <a:xfrm>
            <a:off x="1331913" y="2066925"/>
            <a:ext cx="1104900" cy="366713"/>
          </a:xfrm>
          <a:prstGeom prst="rect">
            <a:avLst/>
          </a:prstGeom>
          <a:noFill/>
          <a:ln w="9525">
            <a:noFill/>
            <a:miter lim="800000"/>
            <a:headEnd/>
            <a:tailEnd/>
          </a:ln>
        </p:spPr>
        <p:txBody>
          <a:bodyPr wrap="none">
            <a:spAutoFit/>
          </a:bodyPr>
          <a:lstStyle/>
          <a:p>
            <a:r>
              <a:rPr lang="zh-CN" altLang="en-US" b="1" dirty="0">
                <a:solidFill>
                  <a:srgbClr val="04AEDA"/>
                </a:solidFill>
                <a:latin typeface="微软雅黑" pitchFamily="34" charset="-122"/>
                <a:ea typeface="微软雅黑" pitchFamily="34" charset="-122"/>
              </a:rPr>
              <a:t>海外贸易</a:t>
            </a:r>
          </a:p>
        </p:txBody>
      </p:sp>
      <p:sp>
        <p:nvSpPr>
          <p:cNvPr id="2" name="矩形 21"/>
          <p:cNvSpPr/>
          <p:nvPr/>
        </p:nvSpPr>
        <p:spPr>
          <a:xfrm>
            <a:off x="3438941" y="2541832"/>
            <a:ext cx="471873" cy="186918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a:endParaRPr lang="zh-CN" altLang="en-US" sz="1400" b="1">
              <a:solidFill>
                <a:srgbClr val="FFFFFF"/>
              </a:solidFill>
              <a:latin typeface="微软雅黑"/>
            </a:endParaRPr>
          </a:p>
        </p:txBody>
      </p:sp>
      <p:sp>
        <p:nvSpPr>
          <p:cNvPr id="32801" name="Rectangle 37"/>
          <p:cNvSpPr>
            <a:spLocks noChangeArrowheads="1"/>
          </p:cNvSpPr>
          <p:nvPr/>
        </p:nvSpPr>
        <p:spPr bwMode="auto">
          <a:xfrm>
            <a:off x="3419475" y="2571750"/>
            <a:ext cx="504825" cy="1815882"/>
          </a:xfrm>
          <a:prstGeom prst="rect">
            <a:avLst/>
          </a:prstGeom>
          <a:noFill/>
          <a:ln w="9525">
            <a:noFill/>
            <a:miter lim="800000"/>
            <a:headEnd/>
            <a:tailEnd/>
          </a:ln>
        </p:spPr>
        <p:txBody>
          <a:bodyPr>
            <a:spAutoFit/>
          </a:bodyPr>
          <a:lstStyle/>
          <a:p>
            <a:pPr algn="ctr"/>
            <a:r>
              <a:rPr lang="zh-CN" altLang="en-US" sz="1400" b="1" dirty="0">
                <a:solidFill>
                  <a:schemeClr val="bg1"/>
                </a:solidFill>
                <a:latin typeface="微软雅黑" pitchFamily="34" charset="-122"/>
                <a:ea typeface="微软雅黑" pitchFamily="34" charset="-122"/>
              </a:rPr>
              <a:t>在广州设立市舶司</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3970"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397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3973" name="TextBox 5"/>
          <p:cNvSpPr txBox="1">
            <a:spLocks noChangeArrowheads="1"/>
          </p:cNvSpPr>
          <p:nvPr/>
        </p:nvSpPr>
        <p:spPr bwMode="auto">
          <a:xfrm>
            <a:off x="251520" y="193675"/>
            <a:ext cx="8320980" cy="759182"/>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明</a:t>
            </a:r>
            <a:r>
              <a:rPr lang="zh-CN" altLang="en-US" sz="2400" b="1" dirty="0">
                <a:latin typeface="微软雅黑" pitchFamily="34" charset="-122"/>
                <a:ea typeface="微软雅黑" pitchFamily="34" charset="-122"/>
              </a:rPr>
              <a:t>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388" y="683389"/>
            <a:ext cx="483016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b="1" dirty="0">
                <a:latin typeface="微软雅黑" pitchFamily="34" charset="-122"/>
                <a:ea typeface="微软雅黑" pitchFamily="34" charset="-122"/>
              </a:rPr>
              <a:t>一、明朝前期的中西陆路交通与中外关系</a:t>
            </a:r>
          </a:p>
        </p:txBody>
      </p:sp>
      <p:sp>
        <p:nvSpPr>
          <p:cNvPr id="83975" name="AutoShape 8"/>
          <p:cNvSpPr>
            <a:spLocks noChangeArrowheads="1"/>
          </p:cNvSpPr>
          <p:nvPr/>
        </p:nvSpPr>
        <p:spPr bwMode="auto">
          <a:xfrm>
            <a:off x="684213" y="25717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2169" name="Rectangle 9"/>
          <p:cNvSpPr>
            <a:spLocks noChangeArrowheads="1"/>
          </p:cNvSpPr>
          <p:nvPr/>
        </p:nvSpPr>
        <p:spPr bwMode="auto">
          <a:xfrm>
            <a:off x="827088" y="27162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哈里政权</a:t>
            </a:r>
            <a:r>
              <a:rPr lang="zh-CN" altLang="en-US" dirty="0">
                <a:latin typeface="微软雅黑" pitchFamily="34" charset="-122"/>
                <a:ea typeface="微软雅黑" pitchFamily="34" charset="-122"/>
              </a:rPr>
              <a:t> </a:t>
            </a:r>
            <a:endParaRPr lang="zh-CN" altLang="en-US" b="1" dirty="0">
              <a:solidFill>
                <a:srgbClr val="09BFFF"/>
              </a:solidFill>
              <a:latin typeface="微软雅黑" pitchFamily="34" charset="-122"/>
              <a:ea typeface="微软雅黑" pitchFamily="34" charset="-122"/>
            </a:endParaRPr>
          </a:p>
          <a:p>
            <a:pPr algn="ctr"/>
            <a:r>
              <a:rPr lang="zh-CN" altLang="en-US" b="1" dirty="0">
                <a:solidFill>
                  <a:srgbClr val="09BFFF"/>
                </a:solidFill>
                <a:latin typeface="微软雅黑" pitchFamily="34" charset="-122"/>
                <a:ea typeface="微软雅黑" pitchFamily="34" charset="-122"/>
              </a:rPr>
              <a:t>与明朝关系</a:t>
            </a:r>
          </a:p>
        </p:txBody>
      </p:sp>
      <p:sp>
        <p:nvSpPr>
          <p:cNvPr id="83977" name="矩形 27"/>
          <p:cNvSpPr>
            <a:spLocks noChangeArrowheads="1"/>
          </p:cNvSpPr>
          <p:nvPr/>
        </p:nvSpPr>
        <p:spPr bwMode="auto">
          <a:xfrm>
            <a:off x="3419475" y="1492250"/>
            <a:ext cx="4824413" cy="2735263"/>
          </a:xfrm>
          <a:prstGeom prst="rect">
            <a:avLst/>
          </a:prstGeom>
          <a:solidFill>
            <a:schemeClr val="bg1"/>
          </a:solidFill>
          <a:ln w="28575" algn="ctr">
            <a:solidFill>
              <a:srgbClr val="04AEDA"/>
            </a:solidFill>
            <a:prstDash val="sysDot"/>
            <a:miter lim="800000"/>
            <a:headEnd/>
            <a:tailEnd/>
          </a:ln>
        </p:spPr>
        <p:txBody>
          <a:bodyPr anchor="ctr"/>
          <a:lstStyle/>
          <a:p>
            <a:pPr>
              <a:lnSpc>
                <a:spcPts val="3000"/>
              </a:lnSpc>
            </a:pPr>
            <a:r>
              <a:rPr lang="zh-CN" altLang="en-US" b="1" dirty="0"/>
              <a:t>     </a:t>
            </a:r>
            <a:r>
              <a:rPr lang="zh-CN" altLang="en-US" b="1" dirty="0">
                <a:latin typeface="微软雅黑" pitchFamily="34" charset="-122"/>
                <a:ea typeface="微软雅黑" pitchFamily="34" charset="-122"/>
              </a:rPr>
              <a:t>帖木儿去世后，其孙哈里即位，他一改帖木儿晚年对明朝的态度，在永乐五年（</a:t>
            </a:r>
            <a:r>
              <a:rPr lang="en-US" altLang="zh-CN" b="1" dirty="0">
                <a:latin typeface="微软雅黑" pitchFamily="34" charset="-122"/>
                <a:ea typeface="微软雅黑" pitchFamily="34" charset="-122"/>
              </a:rPr>
              <a:t>1407</a:t>
            </a:r>
            <a:r>
              <a:rPr lang="zh-CN" altLang="en-US" b="1" dirty="0">
                <a:latin typeface="微软雅黑" pitchFamily="34" charset="-122"/>
                <a:ea typeface="微软雅黑" pitchFamily="34" charset="-122"/>
              </a:rPr>
              <a:t>）派使者护送傅安等回国，以求恢复同明朝的友好关系。明成祖对使臣热情款待，再次派傅安为使臣前往撒马尔罕祭奠帖木儿，并向新王致意和赐银币，两国关系趋于正常。</a:t>
            </a:r>
          </a:p>
        </p:txBody>
      </p:sp>
    </p:spTree>
  </p:cSld>
  <p:clrMapOvr>
    <a:masterClrMapping/>
  </p:clrMapOvr>
  <p:transition spd="slow">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4994"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499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4997" name="TextBox 5"/>
          <p:cNvSpPr txBox="1">
            <a:spLocks noChangeArrowheads="1"/>
          </p:cNvSpPr>
          <p:nvPr/>
        </p:nvSpPr>
        <p:spPr bwMode="auto">
          <a:xfrm>
            <a:off x="251520" y="123478"/>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明</a:t>
            </a:r>
            <a:r>
              <a:rPr lang="zh-CN" altLang="en-US" sz="2400" b="1" dirty="0">
                <a:latin typeface="微软雅黑" pitchFamily="34" charset="-122"/>
                <a:ea typeface="微软雅黑" pitchFamily="34" charset="-122"/>
              </a:rPr>
              <a:t>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179512" y="610835"/>
            <a:ext cx="483016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b="1" dirty="0">
                <a:latin typeface="微软雅黑" pitchFamily="34" charset="-122"/>
                <a:ea typeface="微软雅黑" pitchFamily="34" charset="-122"/>
              </a:rPr>
              <a:t>一、明朝前期的中西陆路交通与中外关系</a:t>
            </a:r>
          </a:p>
        </p:txBody>
      </p:sp>
      <p:sp>
        <p:nvSpPr>
          <p:cNvPr id="84999" name="AutoShape 8"/>
          <p:cNvSpPr>
            <a:spLocks noChangeArrowheads="1"/>
          </p:cNvSpPr>
          <p:nvPr/>
        </p:nvSpPr>
        <p:spPr bwMode="auto">
          <a:xfrm>
            <a:off x="684213" y="25717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1145" name="Rectangle 9"/>
          <p:cNvSpPr>
            <a:spLocks noChangeArrowheads="1"/>
          </p:cNvSpPr>
          <p:nvPr/>
        </p:nvSpPr>
        <p:spPr bwMode="auto">
          <a:xfrm>
            <a:off x="827088" y="27162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沙哈鲁政权</a:t>
            </a:r>
            <a:r>
              <a:rPr lang="zh-CN" altLang="en-US" dirty="0">
                <a:latin typeface="微软雅黑" pitchFamily="34" charset="-122"/>
                <a:ea typeface="微软雅黑" pitchFamily="34" charset="-122"/>
              </a:rPr>
              <a:t> </a:t>
            </a:r>
            <a:endParaRPr lang="zh-CN" altLang="en-US" b="1" dirty="0">
              <a:solidFill>
                <a:srgbClr val="09BFFF"/>
              </a:solidFill>
              <a:latin typeface="微软雅黑" pitchFamily="34" charset="-122"/>
              <a:ea typeface="微软雅黑" pitchFamily="34" charset="-122"/>
            </a:endParaRPr>
          </a:p>
          <a:p>
            <a:pPr algn="ctr"/>
            <a:r>
              <a:rPr lang="zh-CN" altLang="en-US" b="1" dirty="0">
                <a:solidFill>
                  <a:srgbClr val="09BFFF"/>
                </a:solidFill>
                <a:latin typeface="微软雅黑" pitchFamily="34" charset="-122"/>
                <a:ea typeface="微软雅黑" pitchFamily="34" charset="-122"/>
              </a:rPr>
              <a:t>与明朝关系</a:t>
            </a:r>
          </a:p>
        </p:txBody>
      </p:sp>
      <p:sp>
        <p:nvSpPr>
          <p:cNvPr id="3" name="矩形 3"/>
          <p:cNvSpPr/>
          <p:nvPr/>
        </p:nvSpPr>
        <p:spPr>
          <a:xfrm>
            <a:off x="3132138" y="2211388"/>
            <a:ext cx="2447925"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pPr>
            <a:r>
              <a:rPr lang="zh-CN" altLang="en-US" sz="1600" b="1" dirty="0">
                <a:solidFill>
                  <a:schemeClr val="tx1"/>
                </a:solidFill>
                <a:latin typeface="微软雅黑" pitchFamily="34" charset="-122"/>
                <a:ea typeface="微软雅黑" pitchFamily="34" charset="-122"/>
              </a:rPr>
              <a:t>沙哈鲁政权向明朝遣使</a:t>
            </a:r>
            <a:r>
              <a:rPr lang="zh-CN" altLang="en-US" dirty="0">
                <a:solidFill>
                  <a:schemeClr val="tx1"/>
                </a:solidFill>
                <a:latin typeface="Arial" charset="0"/>
              </a:rPr>
              <a:t> </a:t>
            </a:r>
          </a:p>
        </p:txBody>
      </p:sp>
      <p:sp>
        <p:nvSpPr>
          <p:cNvPr id="85002" name="AutoShape 20"/>
          <p:cNvSpPr>
            <a:spLocks noChangeArrowheads="1"/>
          </p:cNvSpPr>
          <p:nvPr/>
        </p:nvSpPr>
        <p:spPr bwMode="auto">
          <a:xfrm>
            <a:off x="3635375" y="1276350"/>
            <a:ext cx="4681538" cy="50323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1157" name="Rectangle 21"/>
          <p:cNvSpPr>
            <a:spLocks noChangeArrowheads="1"/>
          </p:cNvSpPr>
          <p:nvPr/>
        </p:nvSpPr>
        <p:spPr bwMode="auto">
          <a:xfrm>
            <a:off x="3708400" y="1347788"/>
            <a:ext cx="4535488"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lnSpc>
                <a:spcPts val="5000"/>
              </a:lnSpc>
            </a:pPr>
            <a:r>
              <a:rPr lang="zh-CN" altLang="en-US" sz="1600" b="1" dirty="0" smtClean="0">
                <a:latin typeface="微软雅黑" pitchFamily="34" charset="-122"/>
                <a:ea typeface="微软雅黑" pitchFamily="34" charset="-122"/>
              </a:rPr>
              <a:t>进</a:t>
            </a:r>
            <a:r>
              <a:rPr lang="zh-CN" altLang="en-US" sz="1600" b="1" dirty="0">
                <a:latin typeface="微软雅黑" pitchFamily="34" charset="-122"/>
                <a:ea typeface="微软雅黑" pitchFamily="34" charset="-122"/>
              </a:rPr>
              <a:t>一步改善同明朝的关系两国之间使节往来不断</a:t>
            </a:r>
            <a:r>
              <a:rPr lang="zh-CN" altLang="en-US" dirty="0">
                <a:latin typeface="微软雅黑" pitchFamily="34" charset="-122"/>
                <a:ea typeface="微软雅黑" pitchFamily="34" charset="-122"/>
              </a:rPr>
              <a:t> </a:t>
            </a:r>
          </a:p>
          <a:p>
            <a:pPr algn="ctr"/>
            <a:endParaRPr lang="zh-CN" altLang="en-US" sz="1400" dirty="0"/>
          </a:p>
        </p:txBody>
      </p:sp>
      <p:sp>
        <p:nvSpPr>
          <p:cNvPr id="2" name="矩形 64"/>
          <p:cNvSpPr/>
          <p:nvPr/>
        </p:nvSpPr>
        <p:spPr>
          <a:xfrm>
            <a:off x="3132138" y="2211388"/>
            <a:ext cx="2428875"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4" name="矩形 64"/>
          <p:cNvSpPr/>
          <p:nvPr/>
        </p:nvSpPr>
        <p:spPr>
          <a:xfrm>
            <a:off x="6300788" y="2211388"/>
            <a:ext cx="2428875" cy="228600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5" name="矩形 3"/>
          <p:cNvSpPr/>
          <p:nvPr/>
        </p:nvSpPr>
        <p:spPr>
          <a:xfrm>
            <a:off x="6300788" y="2211388"/>
            <a:ext cx="2447925" cy="35877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pPr>
            <a:r>
              <a:rPr lang="zh-CN" altLang="en-US" sz="1600" b="1" dirty="0">
                <a:solidFill>
                  <a:schemeClr val="tx1"/>
                </a:solidFill>
                <a:latin typeface="微软雅黑" pitchFamily="34" charset="-122"/>
                <a:ea typeface="微软雅黑" pitchFamily="34" charset="-122"/>
              </a:rPr>
              <a:t>明朝也派出众多使团</a:t>
            </a:r>
            <a:r>
              <a:rPr lang="zh-CN" altLang="en-US" dirty="0">
                <a:solidFill>
                  <a:schemeClr val="tx1"/>
                </a:solidFill>
                <a:latin typeface="微软雅黑" pitchFamily="34" charset="-122"/>
                <a:ea typeface="微软雅黑" pitchFamily="34" charset="-122"/>
              </a:rPr>
              <a:t> </a:t>
            </a:r>
          </a:p>
        </p:txBody>
      </p:sp>
      <p:sp>
        <p:nvSpPr>
          <p:cNvPr id="91161" name="Rectangle 25"/>
          <p:cNvSpPr>
            <a:spLocks noChangeArrowheads="1"/>
          </p:cNvSpPr>
          <p:nvPr/>
        </p:nvSpPr>
        <p:spPr bwMode="auto">
          <a:xfrm>
            <a:off x="3131840" y="2571750"/>
            <a:ext cx="2447925" cy="190205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pPr>
            <a:r>
              <a:rPr lang="zh-CN" altLang="en-US" sz="1400" b="1" dirty="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沙</a:t>
            </a:r>
            <a:r>
              <a:rPr lang="zh-CN" altLang="en-US" sz="1400" b="1" dirty="0">
                <a:latin typeface="微软雅黑" pitchFamily="34" charset="-122"/>
                <a:ea typeface="微软雅黑" pitchFamily="34" charset="-122"/>
              </a:rPr>
              <a:t>哈鲁时期向中国遣使有</a:t>
            </a:r>
            <a:r>
              <a:rPr lang="en-US" altLang="zh-CN" sz="1400" b="1" dirty="0">
                <a:latin typeface="微软雅黑" pitchFamily="34" charset="-122"/>
                <a:ea typeface="微软雅黑" pitchFamily="34" charset="-122"/>
              </a:rPr>
              <a:t>9</a:t>
            </a:r>
            <a:r>
              <a:rPr lang="zh-CN" altLang="en-US" sz="1400" b="1" dirty="0">
                <a:latin typeface="微软雅黑" pitchFamily="34" charset="-122"/>
                <a:ea typeface="微软雅黑" pitchFamily="34" charset="-122"/>
              </a:rPr>
              <a:t>次之多，最著名的一次遣使是在</a:t>
            </a:r>
            <a:r>
              <a:rPr lang="en-US" altLang="zh-CN" sz="1400" b="1" dirty="0">
                <a:latin typeface="微软雅黑" pitchFamily="34" charset="-122"/>
                <a:ea typeface="微软雅黑" pitchFamily="34" charset="-122"/>
              </a:rPr>
              <a:t>1419—1422</a:t>
            </a:r>
            <a:r>
              <a:rPr lang="zh-CN" altLang="en-US" sz="1400" b="1" dirty="0">
                <a:latin typeface="微软雅黑" pitchFamily="34" charset="-122"/>
                <a:ea typeface="微软雅黑" pitchFamily="34" charset="-122"/>
              </a:rPr>
              <a:t>年，该使团的盖耶速丁</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纳合昔每天记日记，归国后据此写出</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沙哈鲁遣使中国记</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一</a:t>
            </a:r>
            <a:r>
              <a:rPr lang="zh-CN" altLang="en-US" sz="1400" b="1" dirty="0" smtClean="0">
                <a:latin typeface="微软雅黑" pitchFamily="34" charset="-122"/>
                <a:ea typeface="微软雅黑" pitchFamily="34" charset="-122"/>
              </a:rPr>
              <a:t>书，对研究明史中西关系史有意义。</a:t>
            </a:r>
            <a:endParaRPr lang="zh-CN" altLang="en-US" sz="1400" b="1" dirty="0">
              <a:latin typeface="微软雅黑" pitchFamily="34" charset="-122"/>
              <a:ea typeface="微软雅黑" pitchFamily="34" charset="-122"/>
            </a:endParaRPr>
          </a:p>
        </p:txBody>
      </p:sp>
      <p:sp>
        <p:nvSpPr>
          <p:cNvPr id="91162" name="Rectangle 26"/>
          <p:cNvSpPr>
            <a:spLocks noChangeArrowheads="1"/>
          </p:cNvSpPr>
          <p:nvPr/>
        </p:nvSpPr>
        <p:spPr bwMode="auto">
          <a:xfrm>
            <a:off x="6300192" y="2571750"/>
            <a:ext cx="2520702" cy="222522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ct val="110000"/>
              </a:lnSpc>
            </a:pPr>
            <a:r>
              <a:rPr lang="zh-CN" altLang="en-US" sz="1400" b="1" dirty="0">
                <a:latin typeface="微软雅黑"/>
              </a:rPr>
              <a:t>  </a:t>
            </a:r>
            <a:r>
              <a:rPr lang="zh-CN" altLang="en-US" sz="1400" b="1" dirty="0">
                <a:latin typeface="微软雅黑" pitchFamily="34" charset="-122"/>
                <a:ea typeface="微软雅黑" pitchFamily="34" charset="-122"/>
              </a:rPr>
              <a:t>陈诚三次出使帖木儿帝</a:t>
            </a:r>
            <a:r>
              <a:rPr lang="zh-CN" altLang="en-US" sz="1400" b="1" dirty="0" smtClean="0">
                <a:latin typeface="微软雅黑" pitchFamily="34" charset="-122"/>
                <a:ea typeface="微软雅黑" pitchFamily="34" charset="-122"/>
              </a:rPr>
              <a:t>国：</a:t>
            </a:r>
            <a:endParaRPr lang="zh-CN" altLang="en-US" sz="1400" b="1" dirty="0">
              <a:latin typeface="微软雅黑" pitchFamily="34" charset="-122"/>
              <a:ea typeface="微软雅黑" pitchFamily="34" charset="-122"/>
            </a:endParaRPr>
          </a:p>
          <a:p>
            <a:pPr>
              <a:lnSpc>
                <a:spcPct val="110000"/>
              </a:lnSpc>
            </a:pPr>
            <a:r>
              <a:rPr lang="en-US"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1413</a:t>
            </a:r>
            <a:r>
              <a:rPr lang="zh-CN" altLang="en-US" sz="1400" b="1" dirty="0" smtClean="0">
                <a:latin typeface="微软雅黑" pitchFamily="34" charset="-122"/>
                <a:ea typeface="微软雅黑" pitchFamily="34" charset="-122"/>
              </a:rPr>
              <a:t>年护送使</a:t>
            </a:r>
            <a:r>
              <a:rPr lang="zh-CN" altLang="en-US" sz="1400" b="1" dirty="0">
                <a:latin typeface="微软雅黑" pitchFamily="34" charset="-122"/>
                <a:ea typeface="微软雅黑" pitchFamily="34" charset="-122"/>
              </a:rPr>
              <a:t>团返</a:t>
            </a:r>
            <a:r>
              <a:rPr lang="zh-CN" altLang="en-US" sz="1400" b="1" dirty="0" smtClean="0">
                <a:latin typeface="微软雅黑" pitchFamily="34" charset="-122"/>
                <a:ea typeface="微软雅黑" pitchFamily="34" charset="-122"/>
              </a:rPr>
              <a:t>国回访</a:t>
            </a:r>
            <a:endParaRPr lang="zh-CN" altLang="en-US" sz="1400" b="1" dirty="0">
              <a:latin typeface="微软雅黑" pitchFamily="34" charset="-122"/>
              <a:ea typeface="微软雅黑" pitchFamily="34" charset="-122"/>
            </a:endParaRPr>
          </a:p>
          <a:p>
            <a:pPr>
              <a:lnSpc>
                <a:spcPct val="110000"/>
              </a:lnSpc>
            </a:pPr>
            <a:r>
              <a:rPr lang="en-US"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1416</a:t>
            </a:r>
            <a:r>
              <a:rPr lang="zh-CN" altLang="en-US" sz="1400" b="1" dirty="0" smtClean="0">
                <a:latin typeface="微软雅黑" pitchFamily="34" charset="-122"/>
                <a:ea typeface="微软雅黑" pitchFamily="34" charset="-122"/>
              </a:rPr>
              <a:t>年随使</a:t>
            </a:r>
            <a:r>
              <a:rPr lang="zh-CN" altLang="en-US" sz="1400" b="1" dirty="0">
                <a:latin typeface="微软雅黑" pitchFamily="34" charset="-122"/>
                <a:ea typeface="微软雅黑" pitchFamily="34" charset="-122"/>
              </a:rPr>
              <a:t>节</a:t>
            </a:r>
            <a:r>
              <a:rPr lang="zh-CN" altLang="en-US" sz="1400" b="1" dirty="0" smtClean="0">
                <a:latin typeface="微软雅黑" pitchFamily="34" charset="-122"/>
                <a:ea typeface="微软雅黑" pitchFamily="34" charset="-122"/>
              </a:rPr>
              <a:t>离京出使</a:t>
            </a:r>
            <a:endParaRPr lang="zh-CN" altLang="en-US" sz="1400" b="1" dirty="0">
              <a:latin typeface="微软雅黑" pitchFamily="34" charset="-122"/>
              <a:ea typeface="微软雅黑" pitchFamily="34" charset="-122"/>
            </a:endParaRPr>
          </a:p>
          <a:p>
            <a:pPr>
              <a:lnSpc>
                <a:spcPct val="110000"/>
              </a:lnSpc>
            </a:pPr>
            <a:r>
              <a:rPr lang="en-US"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1418</a:t>
            </a:r>
            <a:r>
              <a:rPr lang="zh-CN" altLang="en-US" sz="1400" b="1" dirty="0" smtClean="0">
                <a:latin typeface="微软雅黑" pitchFamily="34" charset="-122"/>
                <a:ea typeface="微软雅黑" pitchFamily="34" charset="-122"/>
              </a:rPr>
              <a:t>年随使节离京行</a:t>
            </a:r>
            <a:r>
              <a:rPr lang="zh-CN" altLang="en-US" sz="1400" b="1" dirty="0">
                <a:latin typeface="微软雅黑" pitchFamily="34" charset="-122"/>
                <a:ea typeface="微软雅黑" pitchFamily="34" charset="-122"/>
              </a:rPr>
              <a:t>出</a:t>
            </a:r>
            <a:r>
              <a:rPr lang="zh-CN" altLang="en-US" sz="1400" b="1" dirty="0" smtClean="0">
                <a:latin typeface="微软雅黑" pitchFamily="34" charset="-122"/>
                <a:ea typeface="微软雅黑" pitchFamily="34" charset="-122"/>
              </a:rPr>
              <a:t>使</a:t>
            </a:r>
            <a:endParaRPr lang="en-US" altLang="zh-CN" sz="1400" b="1" dirty="0" smtClean="0">
              <a:latin typeface="微软雅黑" pitchFamily="34" charset="-122"/>
              <a:ea typeface="微软雅黑" pitchFamily="34" charset="-122"/>
            </a:endParaRPr>
          </a:p>
          <a:p>
            <a:pPr>
              <a:lnSpc>
                <a:spcPct val="110000"/>
              </a:lnSpc>
            </a:pPr>
            <a:r>
              <a:rPr lang="zh-CN" altLang="en-US" sz="1400" b="1" dirty="0" smtClean="0">
                <a:latin typeface="微软雅黑" pitchFamily="34" charset="-122"/>
                <a:ea typeface="微软雅黑" pitchFamily="34" charset="-122"/>
              </a:rPr>
              <a:t>陈诚第一次从帖木儿帝国出使归来后，撰写</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西域行程记</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和</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西域藩国志</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两书，明代涉及西域的文字均来源于此书</a:t>
            </a:r>
            <a:endParaRPr lang="en-US" altLang="zh-CN" sz="1400" b="1" dirty="0" smtClean="0">
              <a:latin typeface="微软雅黑" pitchFamily="34" charset="-122"/>
              <a:ea typeface="微软雅黑" pitchFamily="34" charset="-122"/>
            </a:endParaRPr>
          </a:p>
          <a:p>
            <a:pPr>
              <a:lnSpc>
                <a:spcPct val="110000"/>
              </a:lnSpc>
            </a:pPr>
            <a:r>
              <a:rPr lang="zh-CN" altLang="en-US" sz="1400" b="1" dirty="0" smtClean="0">
                <a:latin typeface="微软雅黑" pitchFamily="34" charset="-122"/>
                <a:ea typeface="微软雅黑" pitchFamily="34" charset="-122"/>
              </a:rPr>
              <a:t>   </a:t>
            </a:r>
            <a:endParaRPr lang="zh-CN" altLang="en-US" sz="1400" b="1" dirty="0">
              <a:latin typeface="微软雅黑" pitchFamily="34" charset="-122"/>
              <a:ea typeface="微软雅黑" pitchFamily="34" charset="-122"/>
            </a:endParaRPr>
          </a:p>
        </p:txBody>
      </p:sp>
      <p:sp>
        <p:nvSpPr>
          <p:cNvPr id="85009" name="Line 27"/>
          <p:cNvSpPr>
            <a:spLocks noChangeShapeType="1"/>
          </p:cNvSpPr>
          <p:nvPr/>
        </p:nvSpPr>
        <p:spPr bwMode="auto">
          <a:xfrm flipH="1">
            <a:off x="4211638" y="1779588"/>
            <a:ext cx="1728787" cy="431800"/>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
        <p:nvSpPr>
          <p:cNvPr id="85010" name="Line 28"/>
          <p:cNvSpPr>
            <a:spLocks noChangeShapeType="1"/>
          </p:cNvSpPr>
          <p:nvPr/>
        </p:nvSpPr>
        <p:spPr bwMode="auto">
          <a:xfrm>
            <a:off x="5940425" y="1779588"/>
            <a:ext cx="1655763" cy="431800"/>
          </a:xfrm>
          <a:prstGeom prst="line">
            <a:avLst/>
          </a:prstGeom>
          <a:noFill/>
          <a:ln w="9525">
            <a:solidFill>
              <a:srgbClr val="33CCFF"/>
            </a:solidFill>
            <a:round/>
            <a:headEnd/>
            <a:tailEnd type="triangle" w="med" len="med"/>
          </a:ln>
          <a:effectLst>
            <a:prstShdw prst="shdw17" dist="17961" dir="2700000">
              <a:srgbClr val="1F7A99"/>
            </a:prstShdw>
          </a:effectLst>
        </p:spPr>
        <p:txBody>
          <a:bodyPr/>
          <a:lstStyle/>
          <a:p>
            <a:endParaRPr lang="zh-CN" altLang="en-US"/>
          </a:p>
        </p:txBody>
      </p:sp>
    </p:spTree>
  </p:cSld>
  <p:clrMapOvr>
    <a:masterClrMapping/>
  </p:clrMapOvr>
  <p:transition spd="slow">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601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602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6021" name="TextBox 5"/>
          <p:cNvSpPr txBox="1">
            <a:spLocks noChangeArrowheads="1"/>
          </p:cNvSpPr>
          <p:nvPr/>
        </p:nvSpPr>
        <p:spPr bwMode="auto">
          <a:xfrm>
            <a:off x="560388" y="193675"/>
            <a:ext cx="8012112" cy="759182"/>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第三节  明初中西交通和文化交流的发展 </a:t>
            </a:r>
          </a:p>
          <a:p>
            <a:pPr>
              <a:lnSpc>
                <a:spcPts val="2563"/>
              </a:lnSpc>
            </a:pPr>
            <a:endParaRPr lang="en-US" altLang="zh-CN" sz="2000" b="1" dirty="0">
              <a:latin typeface="微软雅黑"/>
            </a:endParaRPr>
          </a:p>
        </p:txBody>
      </p:sp>
      <p:sp>
        <p:nvSpPr>
          <p:cNvPr id="88092" name="Rectangle 28"/>
          <p:cNvSpPr>
            <a:spLocks noChangeArrowheads="1"/>
          </p:cNvSpPr>
          <p:nvPr/>
        </p:nvSpPr>
        <p:spPr bwMode="auto">
          <a:xfrm>
            <a:off x="0" y="610835"/>
            <a:ext cx="457208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2000" dirty="0">
                <a:latin typeface="微软雅黑" pitchFamily="34" charset="-122"/>
                <a:ea typeface="微软雅黑" pitchFamily="34" charset="-122"/>
              </a:rPr>
              <a:t>二、明朝前期的海外政策与郑和下西洋</a:t>
            </a:r>
          </a:p>
        </p:txBody>
      </p:sp>
      <p:sp>
        <p:nvSpPr>
          <p:cNvPr id="86023" name="AutoShape 8"/>
          <p:cNvSpPr>
            <a:spLocks noChangeArrowheads="1"/>
          </p:cNvSpPr>
          <p:nvPr/>
        </p:nvSpPr>
        <p:spPr bwMode="auto">
          <a:xfrm>
            <a:off x="755576" y="25717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3193" name="Rectangle 9"/>
          <p:cNvSpPr>
            <a:spLocks noChangeArrowheads="1"/>
          </p:cNvSpPr>
          <p:nvPr/>
        </p:nvSpPr>
        <p:spPr bwMode="auto">
          <a:xfrm>
            <a:off x="899592" y="2715766"/>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r>
              <a:rPr lang="zh-CN" altLang="en-US" b="1" dirty="0">
                <a:solidFill>
                  <a:srgbClr val="09BFFF"/>
                </a:solidFill>
                <a:latin typeface="微软雅黑" pitchFamily="34" charset="-122"/>
                <a:ea typeface="微软雅黑" pitchFamily="34" charset="-122"/>
              </a:rPr>
              <a:t>明初海禁</a:t>
            </a:r>
          </a:p>
          <a:p>
            <a:pPr algn="ctr"/>
            <a:r>
              <a:rPr lang="zh-CN" altLang="en-US" b="1" dirty="0">
                <a:solidFill>
                  <a:srgbClr val="09BFFF"/>
                </a:solidFill>
                <a:latin typeface="微软雅黑" pitchFamily="34" charset="-122"/>
                <a:ea typeface="微软雅黑" pitchFamily="34" charset="-122"/>
              </a:rPr>
              <a:t> 政策始末</a:t>
            </a:r>
            <a:r>
              <a:rPr lang="zh-CN" altLang="en-US" dirty="0">
                <a:latin typeface="微软雅黑" pitchFamily="34" charset="-122"/>
                <a:ea typeface="微软雅黑" pitchFamily="34" charset="-122"/>
              </a:rPr>
              <a:t> </a:t>
            </a:r>
          </a:p>
        </p:txBody>
      </p:sp>
      <p:sp>
        <p:nvSpPr>
          <p:cNvPr id="86025" name="AutoShape 10"/>
          <p:cNvSpPr>
            <a:spLocks noChangeArrowheads="1"/>
          </p:cNvSpPr>
          <p:nvPr/>
        </p:nvSpPr>
        <p:spPr bwMode="auto">
          <a:xfrm>
            <a:off x="3851274" y="1131888"/>
            <a:ext cx="4753174" cy="791790"/>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3195" name="Rectangle 11"/>
          <p:cNvSpPr>
            <a:spLocks noChangeArrowheads="1"/>
          </p:cNvSpPr>
          <p:nvPr/>
        </p:nvSpPr>
        <p:spPr bwMode="auto">
          <a:xfrm>
            <a:off x="3995936" y="1203598"/>
            <a:ext cx="4536504" cy="64807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sz="1400"/>
          </a:p>
        </p:txBody>
      </p:sp>
      <p:sp>
        <p:nvSpPr>
          <p:cNvPr id="86028" name="AutoShape 13"/>
          <p:cNvSpPr>
            <a:spLocks noChangeArrowheads="1"/>
          </p:cNvSpPr>
          <p:nvPr/>
        </p:nvSpPr>
        <p:spPr bwMode="auto">
          <a:xfrm>
            <a:off x="3923928" y="2067694"/>
            <a:ext cx="4680520" cy="720080"/>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3199" name="Rectangle 15"/>
          <p:cNvSpPr>
            <a:spLocks noChangeArrowheads="1"/>
          </p:cNvSpPr>
          <p:nvPr/>
        </p:nvSpPr>
        <p:spPr bwMode="auto">
          <a:xfrm>
            <a:off x="3995936" y="2139702"/>
            <a:ext cx="4536504" cy="576064"/>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400" b="1">
                <a:latin typeface="微软雅黑" charset="-122"/>
                <a:ea typeface="微软雅黑" charset="-122"/>
              </a:rPr>
              <a:t>                                                </a:t>
            </a:r>
          </a:p>
        </p:txBody>
      </p:sp>
      <p:sp>
        <p:nvSpPr>
          <p:cNvPr id="3" name="矩形 3"/>
          <p:cNvSpPr/>
          <p:nvPr/>
        </p:nvSpPr>
        <p:spPr>
          <a:xfrm>
            <a:off x="3203575" y="1131888"/>
            <a:ext cx="720353" cy="79179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sz="1600" b="1" dirty="0" smtClean="0">
                <a:solidFill>
                  <a:schemeClr val="tx1"/>
                </a:solidFill>
                <a:latin typeface="微软雅黑" pitchFamily="34" charset="-122"/>
                <a:ea typeface="微软雅黑" pitchFamily="34" charset="-122"/>
              </a:rPr>
              <a:t>明朝初年</a:t>
            </a:r>
            <a:endParaRPr lang="en-US" altLang="zh-CN" sz="1600" b="1" dirty="0">
              <a:solidFill>
                <a:schemeClr val="tx1"/>
              </a:solidFill>
              <a:latin typeface="微软雅黑" pitchFamily="34" charset="-122"/>
              <a:ea typeface="微软雅黑" pitchFamily="34" charset="-122"/>
            </a:endParaRPr>
          </a:p>
        </p:txBody>
      </p:sp>
      <p:sp>
        <p:nvSpPr>
          <p:cNvPr id="93203" name="Rectangle 19"/>
          <p:cNvSpPr>
            <a:spLocks noChangeArrowheads="1"/>
          </p:cNvSpPr>
          <p:nvPr/>
        </p:nvSpPr>
        <p:spPr bwMode="auto">
          <a:xfrm>
            <a:off x="3923928" y="1203598"/>
            <a:ext cx="4608512"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2000"/>
              </a:lnSpc>
            </a:pPr>
            <a:r>
              <a:rPr lang="zh-CN" altLang="en-US"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放</a:t>
            </a:r>
            <a:r>
              <a:rPr lang="zh-CN" altLang="en-US" sz="1400" b="1" dirty="0">
                <a:latin typeface="微软雅黑" pitchFamily="34" charset="-122"/>
                <a:ea typeface="微软雅黑" pitchFamily="34" charset="-122"/>
              </a:rPr>
              <a:t>弃唐宋以来的市舶传</a:t>
            </a:r>
            <a:r>
              <a:rPr lang="zh-CN" altLang="en-US" sz="1400" b="1" dirty="0" smtClean="0">
                <a:latin typeface="微软雅黑" pitchFamily="34" charset="-122"/>
                <a:ea typeface="微软雅黑" pitchFamily="34" charset="-122"/>
              </a:rPr>
              <a:t>统   </a:t>
            </a:r>
            <a:r>
              <a:rPr lang="zh-CN" altLang="zh-CN"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采取消极的“朝贡贸易”</a:t>
            </a:r>
            <a:endParaRPr lang="en-US" altLang="zh-CN" sz="1400" b="1" dirty="0" smtClean="0">
              <a:latin typeface="微软雅黑" pitchFamily="34" charset="-122"/>
              <a:ea typeface="微软雅黑" pitchFamily="34" charset="-122"/>
            </a:endParaRPr>
          </a:p>
          <a:p>
            <a:pPr>
              <a:lnSpc>
                <a:spcPts val="2000"/>
              </a:lnSpc>
            </a:pPr>
            <a:r>
              <a:rPr lang="zh-CN" altLang="zh-CN"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sym typeface="Wingdings"/>
              </a:rPr>
              <a:t>对朝贡贸易采取限制政策</a:t>
            </a:r>
            <a:r>
              <a:rPr lang="en-US" altLang="zh-CN" sz="1400" b="1" dirty="0" smtClean="0">
                <a:latin typeface="微软雅黑" pitchFamily="34" charset="-122"/>
                <a:ea typeface="微软雅黑" pitchFamily="34" charset="-122"/>
                <a:sym typeface="Wingdings"/>
              </a:rPr>
              <a:t>   </a:t>
            </a:r>
            <a:r>
              <a:rPr lang="zh-CN" altLang="zh-CN" sz="1400" b="1" dirty="0" smtClean="0">
                <a:latin typeface="微软雅黑" pitchFamily="34" charset="-122"/>
                <a:ea typeface="微软雅黑" pitchFamily="34" charset="-122"/>
                <a:sym typeface="Wingdings"/>
              </a:rPr>
              <a:t></a:t>
            </a:r>
            <a:r>
              <a:rPr lang="zh-CN" altLang="en-US" sz="1400" b="1" dirty="0" smtClean="0">
                <a:latin typeface="微软雅黑" pitchFamily="34" charset="-122"/>
                <a:ea typeface="微软雅黑" pitchFamily="34" charset="-122"/>
              </a:rPr>
              <a:t>严禁人民私自出海贸易</a:t>
            </a:r>
          </a:p>
          <a:p>
            <a:pPr>
              <a:lnSpc>
                <a:spcPts val="2000"/>
              </a:lnSpc>
            </a:pPr>
            <a:endParaRPr lang="zh-CN" altLang="en-US" sz="1600" b="1" dirty="0">
              <a:latin typeface="微软雅黑" pitchFamily="34" charset="-122"/>
              <a:ea typeface="微软雅黑" pitchFamily="34" charset="-122"/>
            </a:endParaRPr>
          </a:p>
        </p:txBody>
      </p:sp>
      <p:sp>
        <p:nvSpPr>
          <p:cNvPr id="4" name="矩形 3"/>
          <p:cNvSpPr/>
          <p:nvPr/>
        </p:nvSpPr>
        <p:spPr>
          <a:xfrm>
            <a:off x="3203848" y="2067694"/>
            <a:ext cx="720080" cy="720080"/>
          </a:xfrm>
          <a:prstGeom prst="rect">
            <a:avLst/>
          </a:prstGeom>
          <a:solidFill>
            <a:srgbClr val="04AEDA"/>
          </a:solidFill>
          <a:ln w="19050">
            <a:solidFill>
              <a:srgbClr val="00AA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sz="1600" b="1" dirty="0" smtClean="0">
                <a:solidFill>
                  <a:schemeClr val="tx1"/>
                </a:solidFill>
                <a:latin typeface="微软雅黑" pitchFamily="34" charset="-122"/>
                <a:ea typeface="微软雅黑" pitchFamily="34" charset="-122"/>
              </a:rPr>
              <a:t>明代中期</a:t>
            </a:r>
            <a:endParaRPr lang="en-US" altLang="zh-CN" sz="1600" b="1" dirty="0">
              <a:solidFill>
                <a:schemeClr val="tx1"/>
              </a:solidFill>
              <a:latin typeface="微软雅黑" pitchFamily="34" charset="-122"/>
              <a:ea typeface="微软雅黑" pitchFamily="34" charset="-122"/>
            </a:endParaRPr>
          </a:p>
        </p:txBody>
      </p:sp>
      <p:sp>
        <p:nvSpPr>
          <p:cNvPr id="5" name="矩形 3"/>
          <p:cNvSpPr/>
          <p:nvPr/>
        </p:nvSpPr>
        <p:spPr>
          <a:xfrm>
            <a:off x="3203848" y="3003798"/>
            <a:ext cx="720080" cy="719708"/>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sz="1600" b="1" dirty="0" smtClean="0">
                <a:solidFill>
                  <a:schemeClr val="tx1"/>
                </a:solidFill>
                <a:latin typeface="微软雅黑" pitchFamily="34" charset="-122"/>
                <a:ea typeface="微软雅黑" pitchFamily="34" charset="-122"/>
              </a:rPr>
              <a:t>嘉靖时期</a:t>
            </a:r>
            <a:endParaRPr lang="en-US" altLang="zh-CN" sz="1600" b="1" dirty="0">
              <a:solidFill>
                <a:schemeClr val="tx1"/>
              </a:solidFill>
              <a:latin typeface="微软雅黑" pitchFamily="34" charset="-122"/>
              <a:ea typeface="微软雅黑" pitchFamily="34" charset="-122"/>
            </a:endParaRPr>
          </a:p>
        </p:txBody>
      </p:sp>
      <p:sp>
        <p:nvSpPr>
          <p:cNvPr id="93207" name="Rectangle 23"/>
          <p:cNvSpPr>
            <a:spLocks noChangeArrowheads="1"/>
          </p:cNvSpPr>
          <p:nvPr/>
        </p:nvSpPr>
        <p:spPr bwMode="auto">
          <a:xfrm>
            <a:off x="3995936" y="2139702"/>
            <a:ext cx="46440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ts val="1800"/>
              </a:lnSpc>
            </a:pPr>
            <a:r>
              <a:rPr lang="zh-CN" altLang="en-US" sz="1400" b="1" dirty="0" smtClean="0">
                <a:latin typeface="微软雅黑" pitchFamily="34" charset="-122"/>
                <a:ea typeface="微软雅黑" pitchFamily="34" charset="-122"/>
              </a:rPr>
              <a:t>明代中期，海</a:t>
            </a:r>
            <a:r>
              <a:rPr lang="zh-CN" altLang="en-US" sz="1400" b="1" dirty="0">
                <a:latin typeface="微软雅黑" pitchFamily="34" charset="-122"/>
                <a:ea typeface="微软雅黑" pitchFamily="34" charset="-122"/>
              </a:rPr>
              <a:t>禁政</a:t>
            </a:r>
            <a:r>
              <a:rPr lang="zh-CN" altLang="en-US" sz="1400" b="1" dirty="0" smtClean="0">
                <a:latin typeface="微软雅黑" pitchFamily="34" charset="-122"/>
                <a:ea typeface="微软雅黑" pitchFamily="34" charset="-122"/>
              </a:rPr>
              <a:t>策一直时紧时松。</a:t>
            </a:r>
            <a:r>
              <a:rPr lang="zh-CN" altLang="en-US" sz="1400" b="1" dirty="0">
                <a:latin typeface="微软雅黑" pitchFamily="34" charset="-122"/>
                <a:ea typeface="微软雅黑" pitchFamily="34" charset="-122"/>
              </a:rPr>
              <a:t>中外正常贸易渠道虽然中断，私人海外贸易却以走私贸易的形式蓬勃发展</a:t>
            </a:r>
          </a:p>
        </p:txBody>
      </p:sp>
      <p:sp>
        <p:nvSpPr>
          <p:cNvPr id="86037" name="AutoShape 27"/>
          <p:cNvSpPr>
            <a:spLocks noChangeArrowheads="1"/>
          </p:cNvSpPr>
          <p:nvPr/>
        </p:nvSpPr>
        <p:spPr bwMode="auto">
          <a:xfrm>
            <a:off x="3923928" y="3003798"/>
            <a:ext cx="4680520" cy="719708"/>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3212" name="Rectangle 28"/>
          <p:cNvSpPr>
            <a:spLocks noChangeArrowheads="1"/>
          </p:cNvSpPr>
          <p:nvPr/>
        </p:nvSpPr>
        <p:spPr bwMode="auto">
          <a:xfrm>
            <a:off x="3995936" y="3075806"/>
            <a:ext cx="4536504" cy="57524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400" b="1">
                <a:latin typeface="微软雅黑" charset="-122"/>
                <a:ea typeface="微软雅黑" charset="-122"/>
              </a:rPr>
              <a:t>                                                </a:t>
            </a:r>
          </a:p>
        </p:txBody>
      </p:sp>
      <p:sp>
        <p:nvSpPr>
          <p:cNvPr id="93213" name="Rectangle 29"/>
          <p:cNvSpPr>
            <a:spLocks noChangeArrowheads="1"/>
          </p:cNvSpPr>
          <p:nvPr/>
        </p:nvSpPr>
        <p:spPr bwMode="auto">
          <a:xfrm>
            <a:off x="3995936" y="3075806"/>
            <a:ext cx="4464496"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800"/>
              </a:lnSpc>
            </a:pPr>
            <a:r>
              <a:rPr lang="zh-CN" altLang="en-US" sz="1400" b="1" dirty="0" smtClean="0">
                <a:latin typeface="微软雅黑" pitchFamily="34" charset="-122"/>
                <a:ea typeface="微软雅黑" pitchFamily="34" charset="-122"/>
              </a:rPr>
              <a:t>因</a:t>
            </a:r>
            <a:r>
              <a:rPr lang="zh-CN" altLang="en-US" sz="1400" b="1" dirty="0">
                <a:latin typeface="微软雅黑" pitchFamily="34" charset="-122"/>
                <a:ea typeface="微软雅黑" pitchFamily="34" charset="-122"/>
              </a:rPr>
              <a:t>倭寇重又兴起，朝廷出面在广东实行闭关政策，并重申东南沿海的海禁政策 </a:t>
            </a:r>
          </a:p>
        </p:txBody>
      </p:sp>
      <p:sp>
        <p:nvSpPr>
          <p:cNvPr id="6" name="矩形 3"/>
          <p:cNvSpPr/>
          <p:nvPr/>
        </p:nvSpPr>
        <p:spPr>
          <a:xfrm>
            <a:off x="3203848" y="3867894"/>
            <a:ext cx="720080" cy="72008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sz="1600" b="1" dirty="0" smtClean="0">
                <a:solidFill>
                  <a:schemeClr val="tx1"/>
                </a:solidFill>
                <a:latin typeface="微软雅黑" pitchFamily="34" charset="-122"/>
                <a:ea typeface="微软雅黑" pitchFamily="34" charset="-122"/>
              </a:rPr>
              <a:t>隆庆时期</a:t>
            </a:r>
            <a:endParaRPr lang="en-US" altLang="zh-CN" sz="1600" b="1" dirty="0">
              <a:solidFill>
                <a:schemeClr val="tx1"/>
              </a:solidFill>
              <a:latin typeface="微软雅黑" pitchFamily="34" charset="-122"/>
              <a:ea typeface="微软雅黑" pitchFamily="34" charset="-122"/>
            </a:endParaRPr>
          </a:p>
        </p:txBody>
      </p:sp>
      <p:sp>
        <p:nvSpPr>
          <p:cNvPr id="86041" name="AutoShape 31"/>
          <p:cNvSpPr>
            <a:spLocks noChangeArrowheads="1"/>
          </p:cNvSpPr>
          <p:nvPr/>
        </p:nvSpPr>
        <p:spPr bwMode="auto">
          <a:xfrm>
            <a:off x="3923928" y="3867894"/>
            <a:ext cx="4680147" cy="719411"/>
          </a:xfrm>
          <a:prstGeom prst="bevel">
            <a:avLst>
              <a:gd name="adj" fmla="val 12500"/>
            </a:avLst>
          </a:prstGeom>
          <a:solidFill>
            <a:srgbClr val="09BFFF"/>
          </a:solidFill>
          <a:ln w="9525">
            <a:noFill/>
            <a:miter lim="800000"/>
            <a:headEnd/>
            <a:tailEnd/>
          </a:ln>
          <a:effectLst>
            <a:prstShdw prst="shdw17" dist="17961" dir="2700000">
              <a:srgbClr val="057399"/>
            </a:prstShdw>
          </a:effectLst>
        </p:spPr>
        <p:txBody>
          <a:bodyPr wrap="none" anchor="ctr"/>
          <a:lstStyle/>
          <a:p>
            <a:endParaRPr lang="zh-CN" altLang="en-US"/>
          </a:p>
        </p:txBody>
      </p:sp>
      <p:sp>
        <p:nvSpPr>
          <p:cNvPr id="93216" name="Rectangle 32"/>
          <p:cNvSpPr>
            <a:spLocks noChangeArrowheads="1"/>
          </p:cNvSpPr>
          <p:nvPr/>
        </p:nvSpPr>
        <p:spPr bwMode="auto">
          <a:xfrm>
            <a:off x="3995936" y="3939902"/>
            <a:ext cx="4536702" cy="57596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zh-CN" altLang="en-US" sz="1400" b="1">
                <a:latin typeface="微软雅黑" charset="-122"/>
                <a:ea typeface="微软雅黑" charset="-122"/>
              </a:rPr>
              <a:t>                                                </a:t>
            </a:r>
          </a:p>
        </p:txBody>
      </p:sp>
      <p:sp>
        <p:nvSpPr>
          <p:cNvPr id="93217" name="Rectangle 33"/>
          <p:cNvSpPr>
            <a:spLocks noChangeArrowheads="1"/>
          </p:cNvSpPr>
          <p:nvPr/>
        </p:nvSpPr>
        <p:spPr bwMode="auto">
          <a:xfrm>
            <a:off x="3995936" y="3939902"/>
            <a:ext cx="4536504" cy="57606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1800"/>
              </a:lnSpc>
            </a:pPr>
            <a:r>
              <a:rPr lang="zh-CN" altLang="en-US" sz="1400" b="1" dirty="0">
                <a:latin typeface="微软雅黑" pitchFamily="34" charset="-122"/>
                <a:ea typeface="微软雅黑" pitchFamily="34" charset="-122"/>
              </a:rPr>
              <a:t>嘉靖末年海防基本平定，开海派终于获胜。隆庆元年，宣布以福建漳州月港作为中国商民出海的贸易港口 </a:t>
            </a:r>
          </a:p>
        </p:txBody>
      </p:sp>
      <p:sp>
        <p:nvSpPr>
          <p:cNvPr id="29" name="矩形 28"/>
          <p:cNvSpPr/>
          <p:nvPr/>
        </p:nvSpPr>
        <p:spPr>
          <a:xfrm>
            <a:off x="251520" y="1203598"/>
            <a:ext cx="248786" cy="369332"/>
          </a:xfrm>
          <a:prstGeom prst="rect">
            <a:avLst/>
          </a:prstGeom>
        </p:spPr>
        <p:txBody>
          <a:bodyPr wrap="none">
            <a:spAutoFit/>
          </a:bodyPr>
          <a:lstStyle/>
          <a:p>
            <a:r>
              <a:rPr lang="zh-CN" altLang="en-US" dirty="0" smtClean="0"/>
              <a:t> </a:t>
            </a:r>
            <a:endParaRPr lang="zh-CN" altLang="en-US" dirty="0"/>
          </a:p>
        </p:txBody>
      </p:sp>
    </p:spTree>
  </p:cSld>
  <p:clrMapOvr>
    <a:masterClrMapping/>
  </p:clrMapOvr>
  <p:transition spd="slow">
    <p:push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7042"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7044"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8092" name="Rectangle 28"/>
          <p:cNvSpPr>
            <a:spLocks noChangeArrowheads="1"/>
          </p:cNvSpPr>
          <p:nvPr/>
        </p:nvSpPr>
        <p:spPr bwMode="auto">
          <a:xfrm>
            <a:off x="251520" y="627534"/>
            <a:ext cx="410881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二、明朝前期的海外政策与郑和下西洋</a:t>
            </a:r>
          </a:p>
        </p:txBody>
      </p:sp>
      <p:sp>
        <p:nvSpPr>
          <p:cNvPr id="87047" name="AutoShape 8"/>
          <p:cNvSpPr>
            <a:spLocks noChangeArrowheads="1"/>
          </p:cNvSpPr>
          <p:nvPr/>
        </p:nvSpPr>
        <p:spPr bwMode="auto">
          <a:xfrm>
            <a:off x="684213" y="2211388"/>
            <a:ext cx="1657350" cy="108108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827088" y="2355850"/>
            <a:ext cx="1368425" cy="7921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b="1" dirty="0">
                <a:solidFill>
                  <a:srgbClr val="09BFFF"/>
                </a:solidFill>
                <a:latin typeface="微软雅黑" pitchFamily="34" charset="-122"/>
                <a:ea typeface="微软雅黑" pitchFamily="34" charset="-122"/>
              </a:rPr>
              <a:t>郑和下西洋</a:t>
            </a:r>
          </a:p>
          <a:p>
            <a:pPr algn="ctr">
              <a:defRPr/>
            </a:pPr>
            <a:endParaRPr lang="zh-CN" altLang="en-US" b="1" dirty="0">
              <a:solidFill>
                <a:srgbClr val="09BFFF"/>
              </a:solidFill>
            </a:endParaRPr>
          </a:p>
          <a:p>
            <a:pPr algn="ctr">
              <a:defRPr/>
            </a:pPr>
            <a:endParaRPr lang="zh-CN" altLang="en-US" dirty="0"/>
          </a:p>
        </p:txBody>
      </p:sp>
      <p:sp>
        <p:nvSpPr>
          <p:cNvPr id="87049" name="AutoShape 14"/>
          <p:cNvSpPr>
            <a:spLocks noChangeArrowheads="1"/>
          </p:cNvSpPr>
          <p:nvPr/>
        </p:nvSpPr>
        <p:spPr bwMode="gray">
          <a:xfrm>
            <a:off x="2339975" y="1995488"/>
            <a:ext cx="503238" cy="1512887"/>
          </a:xfrm>
          <a:prstGeom prst="rightArrow">
            <a:avLst>
              <a:gd name="adj1" fmla="val 67750"/>
              <a:gd name="adj2" fmla="val 66167"/>
            </a:avLst>
          </a:prstGeom>
          <a:solidFill>
            <a:schemeClr val="bg1"/>
          </a:solidFill>
          <a:ln w="19050">
            <a:solidFill>
              <a:srgbClr val="04AEDA"/>
            </a:solidFill>
            <a:miter lim="800000"/>
            <a:headEnd/>
            <a:tailEnd/>
          </a:ln>
        </p:spPr>
        <p:txBody>
          <a:bodyPr wrap="none" anchor="ctr"/>
          <a:lstStyle/>
          <a:p>
            <a:pPr algn="ctr"/>
            <a:r>
              <a:rPr lang="zh-CN" altLang="en-US" b="1">
                <a:latin typeface="微软雅黑"/>
              </a:rPr>
              <a:t> </a:t>
            </a:r>
          </a:p>
          <a:p>
            <a:pPr algn="ctr"/>
            <a:r>
              <a:rPr lang="zh-CN" altLang="en-US" b="1">
                <a:latin typeface="微软雅黑"/>
              </a:rPr>
              <a:t> </a:t>
            </a:r>
            <a:endParaRPr lang="zh-CN" altLang="en-US"/>
          </a:p>
        </p:txBody>
      </p:sp>
      <p:sp>
        <p:nvSpPr>
          <p:cNvPr id="87050" name="AutoShape 2"/>
          <p:cNvSpPr>
            <a:spLocks noChangeArrowheads="1"/>
          </p:cNvSpPr>
          <p:nvPr/>
        </p:nvSpPr>
        <p:spPr bwMode="ltGray">
          <a:xfrm>
            <a:off x="3635896" y="1347614"/>
            <a:ext cx="4824413" cy="1008062"/>
          </a:xfrm>
          <a:prstGeom prst="roundRect">
            <a:avLst>
              <a:gd name="adj" fmla="val 16449"/>
            </a:avLst>
          </a:prstGeom>
          <a:solidFill>
            <a:schemeClr val="bg1"/>
          </a:solidFill>
          <a:ln w="19050" algn="ctr">
            <a:solidFill>
              <a:srgbClr val="04AEDA"/>
            </a:solidFill>
            <a:round/>
            <a:headEnd/>
            <a:tailEnd/>
          </a:ln>
        </p:spPr>
        <p:txBody>
          <a:bodyPr wrap="none" anchor="ctr"/>
          <a:lstStyle/>
          <a:p>
            <a:r>
              <a:rPr lang="zh-CN" altLang="en-US" b="1"/>
              <a:t>   </a:t>
            </a:r>
            <a:endParaRPr lang="zh-CN" altLang="en-US" sz="1600" b="1"/>
          </a:p>
        </p:txBody>
      </p:sp>
      <p:sp>
        <p:nvSpPr>
          <p:cNvPr id="87051" name="AutoShape 2"/>
          <p:cNvSpPr>
            <a:spLocks noChangeArrowheads="1"/>
          </p:cNvSpPr>
          <p:nvPr/>
        </p:nvSpPr>
        <p:spPr bwMode="ltGray">
          <a:xfrm>
            <a:off x="3707904" y="2787774"/>
            <a:ext cx="4824413" cy="1008063"/>
          </a:xfrm>
          <a:prstGeom prst="roundRect">
            <a:avLst>
              <a:gd name="adj" fmla="val 16449"/>
            </a:avLst>
          </a:prstGeom>
          <a:solidFill>
            <a:schemeClr val="bg1"/>
          </a:solidFill>
          <a:ln w="19050" algn="ctr">
            <a:solidFill>
              <a:srgbClr val="04AEDA"/>
            </a:solidFill>
            <a:round/>
            <a:headEnd/>
            <a:tailEnd/>
          </a:ln>
        </p:spPr>
        <p:txBody>
          <a:bodyPr wrap="none" anchor="ctr"/>
          <a:lstStyle/>
          <a:p>
            <a:r>
              <a:rPr lang="zh-CN" altLang="en-US" b="1"/>
              <a:t>   </a:t>
            </a:r>
            <a:endParaRPr lang="zh-CN" altLang="en-US" sz="1600" b="1"/>
          </a:p>
        </p:txBody>
      </p:sp>
      <p:sp>
        <p:nvSpPr>
          <p:cNvPr id="87052" name="AutoShape 8"/>
          <p:cNvSpPr>
            <a:spLocks noChangeArrowheads="1"/>
          </p:cNvSpPr>
          <p:nvPr/>
        </p:nvSpPr>
        <p:spPr bwMode="auto">
          <a:xfrm>
            <a:off x="2987824" y="1563638"/>
            <a:ext cx="1008062" cy="576262"/>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b="1">
              <a:latin typeface="微软雅黑"/>
            </a:endParaRPr>
          </a:p>
        </p:txBody>
      </p:sp>
      <p:sp>
        <p:nvSpPr>
          <p:cNvPr id="87053" name="AutoShape 8"/>
          <p:cNvSpPr>
            <a:spLocks noChangeArrowheads="1"/>
          </p:cNvSpPr>
          <p:nvPr/>
        </p:nvSpPr>
        <p:spPr bwMode="auto">
          <a:xfrm>
            <a:off x="2987824" y="3003798"/>
            <a:ext cx="1008062" cy="576263"/>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b="1">
              <a:latin typeface="微软雅黑"/>
            </a:endParaRPr>
          </a:p>
        </p:txBody>
      </p:sp>
      <p:sp>
        <p:nvSpPr>
          <p:cNvPr id="86063" name="Rectangle 47"/>
          <p:cNvSpPr>
            <a:spLocks noChangeArrowheads="1"/>
          </p:cNvSpPr>
          <p:nvPr/>
        </p:nvSpPr>
        <p:spPr bwMode="auto">
          <a:xfrm>
            <a:off x="4067945" y="1373849"/>
            <a:ext cx="4392488" cy="91704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pPr>
            <a:r>
              <a:rPr lang="zh-CN" altLang="en-US" sz="1600" b="1" dirty="0">
                <a:latin typeface="微软雅黑" pitchFamily="34" charset="-122"/>
                <a:ea typeface="微软雅黑" pitchFamily="34" charset="-122"/>
              </a:rPr>
              <a:t>明成祖需要创造“万国来朝”的外交繁荣局面，来树立自己的“真命天子”形象，从而提高自己在国内的政治威望。 </a:t>
            </a:r>
          </a:p>
        </p:txBody>
      </p:sp>
      <p:sp>
        <p:nvSpPr>
          <p:cNvPr id="86064" name="Rectangle 48"/>
          <p:cNvSpPr>
            <a:spLocks noChangeArrowheads="1"/>
          </p:cNvSpPr>
          <p:nvPr/>
        </p:nvSpPr>
        <p:spPr bwMode="auto">
          <a:xfrm>
            <a:off x="3995936" y="2835540"/>
            <a:ext cx="4536504" cy="91704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pPr>
            <a:r>
              <a:rPr lang="zh-CN" altLang="en-US" sz="1600" b="1" dirty="0">
                <a:latin typeface="微软雅黑" pitchFamily="34" charset="-122"/>
                <a:ea typeface="微软雅黑" pitchFamily="34" charset="-122"/>
              </a:rPr>
              <a:t>对海外国家的“怀柔外交”中保持大规模船队的威慑力量，可以显</a:t>
            </a:r>
            <a:r>
              <a:rPr lang="zh-CN" altLang="en-US" sz="1600" b="1" dirty="0" smtClean="0">
                <a:latin typeface="微软雅黑" pitchFamily="34" charset="-122"/>
                <a:ea typeface="微软雅黑" pitchFamily="34" charset="-122"/>
              </a:rPr>
              <a:t>示明朝</a:t>
            </a:r>
            <a:r>
              <a:rPr lang="zh-CN" altLang="en-US" sz="1600" b="1" dirty="0">
                <a:latin typeface="微软雅黑" pitchFamily="34" charset="-122"/>
                <a:ea typeface="微软雅黑" pitchFamily="34" charset="-122"/>
              </a:rPr>
              <a:t>具有足</a:t>
            </a:r>
            <a:r>
              <a:rPr lang="zh-CN" altLang="en-US" sz="1600" b="1" dirty="0" smtClean="0">
                <a:latin typeface="微软雅黑" pitchFamily="34" charset="-122"/>
                <a:ea typeface="微软雅黑" pitchFamily="34" charset="-122"/>
              </a:rPr>
              <a:t>够力量回</a:t>
            </a:r>
            <a:r>
              <a:rPr lang="zh-CN" altLang="en-US" sz="1600" b="1" dirty="0">
                <a:latin typeface="微软雅黑" pitchFamily="34" charset="-122"/>
                <a:ea typeface="微软雅黑" pitchFamily="34" charset="-122"/>
              </a:rPr>
              <a:t>应个别海外国家的挑衅行为，更能取得理想的外交效果。 </a:t>
            </a:r>
          </a:p>
        </p:txBody>
      </p:sp>
      <p:sp>
        <p:nvSpPr>
          <p:cNvPr id="86065" name="Rectangle 49"/>
          <p:cNvSpPr>
            <a:spLocks noChangeArrowheads="1"/>
          </p:cNvSpPr>
          <p:nvPr/>
        </p:nvSpPr>
        <p:spPr bwMode="auto">
          <a:xfrm>
            <a:off x="3059832" y="1635646"/>
            <a:ext cx="874713"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主观上</a:t>
            </a:r>
          </a:p>
        </p:txBody>
      </p:sp>
      <p:sp>
        <p:nvSpPr>
          <p:cNvPr id="86066" name="Rectangle 50"/>
          <p:cNvSpPr>
            <a:spLocks noChangeArrowheads="1"/>
          </p:cNvSpPr>
          <p:nvPr/>
        </p:nvSpPr>
        <p:spPr bwMode="auto">
          <a:xfrm>
            <a:off x="3059832" y="3075806"/>
            <a:ext cx="93662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b="1" dirty="0">
                <a:latin typeface="微软雅黑" pitchFamily="34" charset="-122"/>
                <a:ea typeface="微软雅黑" pitchFamily="34" charset="-122"/>
              </a:rPr>
              <a:t>客观上</a:t>
            </a:r>
          </a:p>
        </p:txBody>
      </p:sp>
      <p:sp>
        <p:nvSpPr>
          <p:cNvPr id="86036" name="Rectangle 20"/>
          <p:cNvSpPr>
            <a:spLocks noChangeArrowheads="1"/>
          </p:cNvSpPr>
          <p:nvPr/>
        </p:nvSpPr>
        <p:spPr bwMode="auto">
          <a:xfrm>
            <a:off x="2339975" y="2427288"/>
            <a:ext cx="414338"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b="1" dirty="0">
                <a:latin typeface="微软雅黑" pitchFamily="34" charset="-122"/>
                <a:ea typeface="微软雅黑" pitchFamily="34" charset="-122"/>
              </a:rPr>
              <a:t>原</a:t>
            </a:r>
          </a:p>
          <a:p>
            <a:pPr>
              <a:defRPr/>
            </a:pPr>
            <a:r>
              <a:rPr lang="zh-CN" altLang="en-US" b="1" dirty="0">
                <a:latin typeface="微软雅黑" pitchFamily="34" charset="-122"/>
                <a:ea typeface="微软雅黑" pitchFamily="34" charset="-122"/>
              </a:rPr>
              <a:t>因</a:t>
            </a:r>
          </a:p>
        </p:txBody>
      </p:sp>
      <p:sp>
        <p:nvSpPr>
          <p:cNvPr id="20" name="矩形 19"/>
          <p:cNvSpPr/>
          <p:nvPr/>
        </p:nvSpPr>
        <p:spPr>
          <a:xfrm>
            <a:off x="251520" y="123478"/>
            <a:ext cx="4846198" cy="425758"/>
          </a:xfrm>
          <a:prstGeom prst="rect">
            <a:avLst/>
          </a:prstGeom>
        </p:spPr>
        <p:txBody>
          <a:bodyPr wrap="none">
            <a:spAutoFit/>
          </a:bodyPr>
          <a:lstStyle/>
          <a:p>
            <a:pPr>
              <a:lnSpc>
                <a:spcPts val="2563"/>
              </a:lnSpc>
            </a:pPr>
            <a:r>
              <a:rPr lang="zh-CN" altLang="en-US" sz="2000" b="1" dirty="0" smtClean="0">
                <a:latin typeface="微软雅黑" pitchFamily="34" charset="-122"/>
                <a:ea typeface="微软雅黑" pitchFamily="34" charset="-122"/>
              </a:rPr>
              <a:t>第三节   明初中西交通和文化交流的发展 </a:t>
            </a:r>
            <a:endParaRPr lang="zh-CN" altLang="en-US" sz="2000" b="1" dirty="0">
              <a:latin typeface="微软雅黑" pitchFamily="34" charset="-122"/>
              <a:ea typeface="微软雅黑" pitchFamily="34" charset="-122"/>
            </a:endParaRPr>
          </a:p>
        </p:txBody>
      </p:sp>
    </p:spTree>
  </p:cSld>
  <p:clrMapOvr>
    <a:masterClrMapping/>
  </p:clrMapOvr>
  <p:transition spd="slow">
    <p:push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8066"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806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8069" name="TextBox 5"/>
          <p:cNvSpPr txBox="1">
            <a:spLocks noChangeArrowheads="1"/>
          </p:cNvSpPr>
          <p:nvPr/>
        </p:nvSpPr>
        <p:spPr bwMode="auto">
          <a:xfrm>
            <a:off x="107504" y="193675"/>
            <a:ext cx="8464996" cy="759182"/>
          </a:xfrm>
          <a:prstGeom prst="rect">
            <a:avLst/>
          </a:prstGeom>
          <a:noFill/>
          <a:ln w="9525">
            <a:noFill/>
            <a:miter lim="800000"/>
            <a:headEnd/>
            <a:tailEnd/>
          </a:ln>
        </p:spPr>
        <p:txBody>
          <a:bodyPr wrap="square">
            <a:spAutoFit/>
          </a:bodyPr>
          <a:lstStyle/>
          <a:p>
            <a:pPr>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 </a:t>
            </a:r>
          </a:p>
          <a:p>
            <a:pPr>
              <a:lnSpc>
                <a:spcPts val="2563"/>
              </a:lnSpc>
            </a:pPr>
            <a:endParaRPr lang="en-US" altLang="zh-CN" sz="2000" b="1" dirty="0">
              <a:latin typeface="微软雅黑" pitchFamily="34" charset="-122"/>
              <a:ea typeface="微软雅黑" pitchFamily="34" charset="-122"/>
            </a:endParaRPr>
          </a:p>
        </p:txBody>
      </p:sp>
      <p:sp>
        <p:nvSpPr>
          <p:cNvPr id="88092" name="Rectangle 28"/>
          <p:cNvSpPr>
            <a:spLocks noChangeArrowheads="1"/>
          </p:cNvSpPr>
          <p:nvPr/>
        </p:nvSpPr>
        <p:spPr bwMode="auto">
          <a:xfrm>
            <a:off x="251520" y="627534"/>
            <a:ext cx="4097337"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b="1" dirty="0">
                <a:latin typeface="微软雅黑" pitchFamily="34" charset="-122"/>
                <a:ea typeface="微软雅黑" pitchFamily="34" charset="-122"/>
              </a:rPr>
              <a:t>二、明朝前期的海外政策与郑和下西洋</a:t>
            </a:r>
          </a:p>
        </p:txBody>
      </p:sp>
      <p:sp>
        <p:nvSpPr>
          <p:cNvPr id="88071" name="AutoShape 8"/>
          <p:cNvSpPr>
            <a:spLocks noChangeArrowheads="1"/>
          </p:cNvSpPr>
          <p:nvPr/>
        </p:nvSpPr>
        <p:spPr bwMode="auto">
          <a:xfrm>
            <a:off x="250825" y="3148013"/>
            <a:ext cx="1657350" cy="1081087"/>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395288" y="3292475"/>
            <a:ext cx="1368425" cy="792163"/>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b="1" dirty="0">
                <a:solidFill>
                  <a:srgbClr val="09BFFF"/>
                </a:solidFill>
                <a:latin typeface="微软雅黑" pitchFamily="34" charset="-122"/>
                <a:ea typeface="微软雅黑" pitchFamily="34" charset="-122"/>
              </a:rPr>
              <a:t>郑和下西洋</a:t>
            </a:r>
          </a:p>
          <a:p>
            <a:pPr algn="ctr">
              <a:defRPr/>
            </a:pPr>
            <a:endParaRPr lang="zh-CN" altLang="en-US" b="1" dirty="0">
              <a:solidFill>
                <a:srgbClr val="09BFFF"/>
              </a:solidFill>
            </a:endParaRPr>
          </a:p>
          <a:p>
            <a:pPr algn="ctr">
              <a:defRPr/>
            </a:pPr>
            <a:endParaRPr lang="zh-CN" altLang="en-US" dirty="0"/>
          </a:p>
        </p:txBody>
      </p:sp>
      <p:pic>
        <p:nvPicPr>
          <p:cNvPr id="88073" name="Picture 21" descr="2883183_095606002657_2"/>
          <p:cNvPicPr>
            <a:picLocks noChangeAspect="1" noChangeArrowheads="1"/>
          </p:cNvPicPr>
          <p:nvPr/>
        </p:nvPicPr>
        <p:blipFill>
          <a:blip r:embed="rId2" cstate="print"/>
          <a:srcRect/>
          <a:stretch>
            <a:fillRect/>
          </a:stretch>
        </p:blipFill>
        <p:spPr bwMode="auto">
          <a:xfrm>
            <a:off x="5795963" y="555625"/>
            <a:ext cx="2862262" cy="3816350"/>
          </a:xfrm>
          <a:prstGeom prst="rect">
            <a:avLst/>
          </a:prstGeom>
          <a:noFill/>
          <a:ln w="9525">
            <a:noFill/>
            <a:miter lim="800000"/>
            <a:headEnd/>
            <a:tailEnd/>
          </a:ln>
        </p:spPr>
      </p:pic>
      <p:sp>
        <p:nvSpPr>
          <p:cNvPr id="101398" name="Rectangle 22"/>
          <p:cNvSpPr>
            <a:spLocks noChangeArrowheads="1"/>
          </p:cNvSpPr>
          <p:nvPr/>
        </p:nvSpPr>
        <p:spPr bwMode="auto">
          <a:xfrm>
            <a:off x="250825" y="1143000"/>
            <a:ext cx="5472113" cy="19970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30000"/>
              </a:lnSpc>
            </a:pPr>
            <a:r>
              <a:rPr lang="zh-CN" altLang="en-US" sz="1600" b="1" dirty="0">
                <a:latin typeface="微软雅黑" pitchFamily="34" charset="-122"/>
                <a:ea typeface="微软雅黑" pitchFamily="34" charset="-122"/>
              </a:rPr>
              <a:t>郑和（约</a:t>
            </a:r>
            <a:r>
              <a:rPr lang="en-US" altLang="zh-CN" sz="1600" b="1" dirty="0">
                <a:latin typeface="微软雅黑" pitchFamily="34" charset="-122"/>
                <a:ea typeface="微软雅黑" pitchFamily="34" charset="-122"/>
              </a:rPr>
              <a:t>1371—1433</a:t>
            </a:r>
            <a:r>
              <a:rPr lang="zh-CN" altLang="en-US" sz="1600" b="1" dirty="0">
                <a:latin typeface="微软雅黑" pitchFamily="34" charset="-122"/>
                <a:ea typeface="微软雅黑" pitchFamily="34" charset="-122"/>
              </a:rPr>
              <a:t>）原姓马，小字三保，云南昆阳（今晋宁县）人，出生在一个世代信奉伊斯兰教的家庭。祖父和父亲都曾经去过伊斯兰教圣地麦加朝圣被尊称为“哈只”。郑和</a:t>
            </a:r>
            <a:r>
              <a:rPr lang="en-US" altLang="zh-CN" sz="1600" b="1" dirty="0">
                <a:latin typeface="微软雅黑" pitchFamily="34" charset="-122"/>
                <a:ea typeface="微软雅黑" pitchFamily="34" charset="-122"/>
              </a:rPr>
              <a:t>12</a:t>
            </a:r>
            <a:r>
              <a:rPr lang="zh-CN" altLang="en-US" sz="1600" b="1" dirty="0">
                <a:latin typeface="微软雅黑" pitchFamily="34" charset="-122"/>
                <a:ea typeface="微软雅黑" pitchFamily="34" charset="-122"/>
              </a:rPr>
              <a:t>岁时被俘到宫中做了太监，被分到燕王朱棣处作侍童。后朱棣起兵发动“靖难之役”，夺取了侄子建文帝的皇位，郑和在战争中出生入死，立下汗马功劳。</a:t>
            </a:r>
          </a:p>
        </p:txBody>
      </p:sp>
      <p:sp>
        <p:nvSpPr>
          <p:cNvPr id="101399" name="Rectangle 23"/>
          <p:cNvSpPr>
            <a:spLocks noChangeArrowheads="1"/>
          </p:cNvSpPr>
          <p:nvPr/>
        </p:nvSpPr>
        <p:spPr bwMode="auto">
          <a:xfrm>
            <a:off x="1979613" y="3076575"/>
            <a:ext cx="3816350" cy="12668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20000"/>
              </a:lnSpc>
            </a:pPr>
            <a:r>
              <a:rPr lang="zh-CN" altLang="en-US" sz="1600" b="1" dirty="0">
                <a:latin typeface="微软雅黑" pitchFamily="34" charset="-122"/>
                <a:ea typeface="微软雅黑" pitchFamily="34" charset="-122"/>
              </a:rPr>
              <a:t>朱棣即位后，提升他为内官监太监，并赐姓郑。由于是明成祖的亲信太监，加上立有军功的条件，因此被明成祖选为出使西洋的正使和总兵官。</a:t>
            </a:r>
          </a:p>
        </p:txBody>
      </p:sp>
    </p:spTree>
  </p:cSld>
  <p:clrMapOvr>
    <a:masterClrMapping/>
  </p:clrMapOvr>
  <p:transition spd="slow">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89090"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909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89093" name="TextBox 5"/>
          <p:cNvSpPr txBox="1">
            <a:spLocks noChangeArrowheads="1"/>
          </p:cNvSpPr>
          <p:nvPr/>
        </p:nvSpPr>
        <p:spPr bwMode="auto">
          <a:xfrm>
            <a:off x="251520" y="123478"/>
            <a:ext cx="8012112" cy="759182"/>
          </a:xfrm>
          <a:prstGeom prst="rect">
            <a:avLst/>
          </a:prstGeom>
          <a:noFill/>
          <a:ln w="9525">
            <a:noFill/>
            <a:miter lim="800000"/>
            <a:headEnd/>
            <a:tailEnd/>
          </a:ln>
        </p:spPr>
        <p:txBody>
          <a:bodyPr>
            <a:spAutoFit/>
          </a:bodyPr>
          <a:lstStyle/>
          <a:p>
            <a:pPr>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 </a:t>
            </a:r>
          </a:p>
          <a:p>
            <a:pPr>
              <a:lnSpc>
                <a:spcPts val="2563"/>
              </a:lnSpc>
            </a:pPr>
            <a:endParaRPr lang="en-US" altLang="zh-CN" sz="2000" b="1" dirty="0">
              <a:latin typeface="微软雅黑" pitchFamily="34" charset="-122"/>
              <a:ea typeface="微软雅黑" pitchFamily="34" charset="-122"/>
            </a:endParaRPr>
          </a:p>
        </p:txBody>
      </p:sp>
      <p:pic>
        <p:nvPicPr>
          <p:cNvPr id="89094" name="Picture 21" descr="300001378954132326958880262"/>
          <p:cNvPicPr>
            <a:picLocks noChangeAspect="1" noChangeArrowheads="1"/>
          </p:cNvPicPr>
          <p:nvPr/>
        </p:nvPicPr>
        <p:blipFill>
          <a:blip r:embed="rId2" cstate="print"/>
          <a:srcRect/>
          <a:stretch>
            <a:fillRect/>
          </a:stretch>
        </p:blipFill>
        <p:spPr bwMode="auto">
          <a:xfrm>
            <a:off x="395536" y="555526"/>
            <a:ext cx="8207375" cy="414178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90114"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011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0117" name="TextBox 5"/>
          <p:cNvSpPr txBox="1">
            <a:spLocks noChangeArrowheads="1"/>
          </p:cNvSpPr>
          <p:nvPr/>
        </p:nvSpPr>
        <p:spPr bwMode="auto">
          <a:xfrm>
            <a:off x="560388" y="193675"/>
            <a:ext cx="8012112" cy="1010533"/>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r>
              <a:rPr lang="zh-CN" altLang="en-US" b="1" dirty="0">
                <a:latin typeface="微软雅黑" pitchFamily="34" charset="-122"/>
                <a:ea typeface="微软雅黑" pitchFamily="34" charset="-122"/>
              </a:rPr>
              <a:t> </a:t>
            </a:r>
          </a:p>
          <a:p>
            <a:endParaRPr lang="en-US" altLang="zh-CN" b="1" dirty="0"/>
          </a:p>
          <a:p>
            <a:pPr>
              <a:lnSpc>
                <a:spcPts val="2563"/>
              </a:lnSpc>
            </a:pPr>
            <a:endParaRPr lang="en-US" altLang="zh-CN" sz="2000" b="1" dirty="0">
              <a:latin typeface="微软雅黑"/>
            </a:endParaRPr>
          </a:p>
        </p:txBody>
      </p:sp>
      <p:sp>
        <p:nvSpPr>
          <p:cNvPr id="2" name="矩形 50"/>
          <p:cNvSpPr/>
          <p:nvPr/>
        </p:nvSpPr>
        <p:spPr>
          <a:xfrm>
            <a:off x="468313" y="915988"/>
            <a:ext cx="8424862" cy="36004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90119" name="Line 67"/>
          <p:cNvSpPr>
            <a:spLocks noChangeShapeType="1"/>
          </p:cNvSpPr>
          <p:nvPr/>
        </p:nvSpPr>
        <p:spPr bwMode="auto">
          <a:xfrm>
            <a:off x="468313" y="1347788"/>
            <a:ext cx="8426450"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20" name="Line 68"/>
          <p:cNvSpPr>
            <a:spLocks noChangeShapeType="1"/>
          </p:cNvSpPr>
          <p:nvPr/>
        </p:nvSpPr>
        <p:spPr bwMode="auto">
          <a:xfrm>
            <a:off x="468313" y="1708150"/>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21" name="Line 69"/>
          <p:cNvSpPr>
            <a:spLocks noChangeShapeType="1"/>
          </p:cNvSpPr>
          <p:nvPr/>
        </p:nvSpPr>
        <p:spPr bwMode="auto">
          <a:xfrm>
            <a:off x="468313" y="2066925"/>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22" name="Line 70"/>
          <p:cNvSpPr>
            <a:spLocks noChangeShapeType="1"/>
          </p:cNvSpPr>
          <p:nvPr/>
        </p:nvSpPr>
        <p:spPr bwMode="auto">
          <a:xfrm>
            <a:off x="468313" y="2427288"/>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23" name="Line 72"/>
          <p:cNvSpPr>
            <a:spLocks noChangeShapeType="1"/>
          </p:cNvSpPr>
          <p:nvPr/>
        </p:nvSpPr>
        <p:spPr bwMode="auto">
          <a:xfrm>
            <a:off x="1908175" y="915988"/>
            <a:ext cx="0" cy="3598862"/>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90124" name="Line 73"/>
          <p:cNvSpPr>
            <a:spLocks noChangeShapeType="1"/>
          </p:cNvSpPr>
          <p:nvPr/>
        </p:nvSpPr>
        <p:spPr bwMode="auto">
          <a:xfrm>
            <a:off x="2916238" y="915988"/>
            <a:ext cx="0" cy="3600450"/>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90125" name="Line 74"/>
          <p:cNvSpPr>
            <a:spLocks noChangeShapeType="1"/>
          </p:cNvSpPr>
          <p:nvPr/>
        </p:nvSpPr>
        <p:spPr bwMode="auto">
          <a:xfrm>
            <a:off x="3563938" y="915988"/>
            <a:ext cx="0" cy="3598862"/>
          </a:xfrm>
          <a:prstGeom prst="line">
            <a:avLst/>
          </a:prstGeom>
          <a:noFill/>
          <a:ln w="9525">
            <a:solidFill>
              <a:srgbClr val="04AEDA"/>
            </a:solidFill>
            <a:round/>
            <a:headEnd/>
            <a:tailEnd/>
          </a:ln>
          <a:effectLst>
            <a:prstShdw prst="shdw17" dist="17961" dir="2700000">
              <a:srgbClr val="026883"/>
            </a:prstShdw>
          </a:effectLst>
        </p:spPr>
        <p:txBody>
          <a:bodyPr/>
          <a:lstStyle/>
          <a:p>
            <a:endParaRPr lang="zh-CN" altLang="en-US"/>
          </a:p>
        </p:txBody>
      </p:sp>
      <p:sp>
        <p:nvSpPr>
          <p:cNvPr id="61515" name="Rectangle 75"/>
          <p:cNvSpPr>
            <a:spLocks noChangeArrowheads="1"/>
          </p:cNvSpPr>
          <p:nvPr/>
        </p:nvSpPr>
        <p:spPr bwMode="auto">
          <a:xfrm>
            <a:off x="468313" y="987425"/>
            <a:ext cx="1439862"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rgbClr val="012731"/>
                </a:solidFill>
                <a:latin typeface="微软雅黑" pitchFamily="34" charset="-122"/>
                <a:ea typeface="微软雅黑" pitchFamily="34" charset="-122"/>
              </a:rPr>
              <a:t>时间</a:t>
            </a:r>
          </a:p>
        </p:txBody>
      </p:sp>
      <p:sp>
        <p:nvSpPr>
          <p:cNvPr id="61517" name="Rectangle 77"/>
          <p:cNvSpPr>
            <a:spLocks noChangeArrowheads="1"/>
          </p:cNvSpPr>
          <p:nvPr/>
        </p:nvSpPr>
        <p:spPr bwMode="auto">
          <a:xfrm>
            <a:off x="1908175" y="987425"/>
            <a:ext cx="1008063"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600" b="1" dirty="0">
                <a:solidFill>
                  <a:srgbClr val="012731"/>
                </a:solidFill>
                <a:latin typeface="微软雅黑" pitchFamily="34" charset="-122"/>
                <a:ea typeface="微软雅黑" pitchFamily="34" charset="-122"/>
              </a:rPr>
              <a:t>人员</a:t>
            </a:r>
          </a:p>
        </p:txBody>
      </p:sp>
      <p:sp>
        <p:nvSpPr>
          <p:cNvPr id="90128" name="Rectangle 78"/>
          <p:cNvSpPr>
            <a:spLocks noChangeArrowheads="1"/>
          </p:cNvSpPr>
          <p:nvPr/>
        </p:nvSpPr>
        <p:spPr bwMode="auto">
          <a:xfrm>
            <a:off x="2916238" y="987425"/>
            <a:ext cx="719137" cy="336550"/>
          </a:xfrm>
          <a:prstGeom prst="rect">
            <a:avLst/>
          </a:prstGeom>
          <a:noFill/>
          <a:ln w="9525">
            <a:noFill/>
            <a:miter lim="800000"/>
            <a:headEnd/>
            <a:tailEnd/>
          </a:ln>
          <a:effectLst>
            <a:prstShdw prst="shdw17" dist="17961" dir="2700000">
              <a:srgbClr val="2F4D71"/>
            </a:prstShdw>
          </a:effectLst>
        </p:spPr>
        <p:txBody>
          <a:bodyPr>
            <a:spAutoFit/>
          </a:bodyPr>
          <a:lstStyle/>
          <a:p>
            <a:pPr algn="ctr"/>
            <a:r>
              <a:rPr lang="zh-CN" altLang="en-US" sz="1600" b="1" dirty="0">
                <a:solidFill>
                  <a:srgbClr val="012731"/>
                </a:solidFill>
                <a:latin typeface="微软雅黑" pitchFamily="34" charset="-122"/>
                <a:ea typeface="微软雅黑" pitchFamily="34" charset="-122"/>
              </a:rPr>
              <a:t>船只</a:t>
            </a:r>
          </a:p>
        </p:txBody>
      </p:sp>
      <p:sp>
        <p:nvSpPr>
          <p:cNvPr id="90129" name="Rectangle 85"/>
          <p:cNvSpPr>
            <a:spLocks noChangeArrowheads="1"/>
          </p:cNvSpPr>
          <p:nvPr/>
        </p:nvSpPr>
        <p:spPr bwMode="auto">
          <a:xfrm>
            <a:off x="3779838" y="987425"/>
            <a:ext cx="4895850" cy="336550"/>
          </a:xfrm>
          <a:prstGeom prst="rect">
            <a:avLst/>
          </a:prstGeom>
          <a:noFill/>
          <a:ln w="9525">
            <a:noFill/>
            <a:miter lim="800000"/>
            <a:headEnd/>
            <a:tailEnd/>
          </a:ln>
          <a:effectLst>
            <a:prstShdw prst="shdw17" dist="17961" dir="2700000">
              <a:srgbClr val="2F4D71"/>
            </a:prstShdw>
          </a:effectLst>
        </p:spPr>
        <p:txBody>
          <a:bodyPr>
            <a:spAutoFit/>
          </a:bodyPr>
          <a:lstStyle/>
          <a:p>
            <a:pPr algn="ctr"/>
            <a:r>
              <a:rPr lang="zh-CN" altLang="en-US" sz="1600" b="1" dirty="0">
                <a:solidFill>
                  <a:srgbClr val="012731"/>
                </a:solidFill>
                <a:latin typeface="微软雅黑" pitchFamily="34" charset="-122"/>
                <a:ea typeface="微软雅黑" pitchFamily="34" charset="-122"/>
              </a:rPr>
              <a:t>到达之处</a:t>
            </a:r>
          </a:p>
        </p:txBody>
      </p:sp>
      <p:sp>
        <p:nvSpPr>
          <p:cNvPr id="90130" name="AutoShape 8"/>
          <p:cNvSpPr>
            <a:spLocks noChangeArrowheads="1"/>
          </p:cNvSpPr>
          <p:nvPr/>
        </p:nvSpPr>
        <p:spPr bwMode="auto">
          <a:xfrm>
            <a:off x="7380288" y="123825"/>
            <a:ext cx="1511300" cy="71913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7451725" y="195263"/>
            <a:ext cx="1368425" cy="5762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sz="1600" b="1" dirty="0">
                <a:solidFill>
                  <a:srgbClr val="09BFFF"/>
                </a:solidFill>
                <a:latin typeface="微软雅黑" pitchFamily="34" charset="-122"/>
                <a:ea typeface="微软雅黑" pitchFamily="34" charset="-122"/>
              </a:rPr>
              <a:t>郑和下西洋</a:t>
            </a:r>
          </a:p>
          <a:p>
            <a:pPr algn="ctr">
              <a:defRPr/>
            </a:pPr>
            <a:r>
              <a:rPr lang="zh-CN" altLang="en-US" sz="1600" b="1" dirty="0">
                <a:solidFill>
                  <a:srgbClr val="09BFFF"/>
                </a:solidFill>
                <a:latin typeface="微软雅黑" pitchFamily="34" charset="-122"/>
                <a:ea typeface="微软雅黑" pitchFamily="34" charset="-122"/>
              </a:rPr>
              <a:t>过程</a:t>
            </a:r>
          </a:p>
          <a:p>
            <a:pPr algn="ctr">
              <a:defRPr/>
            </a:pPr>
            <a:endParaRPr lang="zh-CN" altLang="en-US" b="1" dirty="0">
              <a:solidFill>
                <a:srgbClr val="09BFFF"/>
              </a:solidFill>
            </a:endParaRPr>
          </a:p>
          <a:p>
            <a:pPr algn="ctr">
              <a:defRPr/>
            </a:pPr>
            <a:endParaRPr lang="zh-CN" altLang="en-US" dirty="0"/>
          </a:p>
        </p:txBody>
      </p:sp>
      <p:sp>
        <p:nvSpPr>
          <p:cNvPr id="90132" name="Line 70"/>
          <p:cNvSpPr>
            <a:spLocks noChangeShapeType="1"/>
          </p:cNvSpPr>
          <p:nvPr/>
        </p:nvSpPr>
        <p:spPr bwMode="auto">
          <a:xfrm>
            <a:off x="468313" y="3435350"/>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33" name="Line 70"/>
          <p:cNvSpPr>
            <a:spLocks noChangeShapeType="1"/>
          </p:cNvSpPr>
          <p:nvPr/>
        </p:nvSpPr>
        <p:spPr bwMode="auto">
          <a:xfrm>
            <a:off x="468313" y="2932113"/>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0134" name="Line 70"/>
          <p:cNvSpPr>
            <a:spLocks noChangeShapeType="1"/>
          </p:cNvSpPr>
          <p:nvPr/>
        </p:nvSpPr>
        <p:spPr bwMode="auto">
          <a:xfrm>
            <a:off x="468313" y="4516438"/>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5290" name="Rectangle 58"/>
          <p:cNvSpPr>
            <a:spLocks noChangeArrowheads="1"/>
          </p:cNvSpPr>
          <p:nvPr/>
        </p:nvSpPr>
        <p:spPr bwMode="auto">
          <a:xfrm>
            <a:off x="468313" y="1347788"/>
            <a:ext cx="1582737" cy="3111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80000"/>
              </a:lnSpc>
              <a:defRPr/>
            </a:pPr>
            <a:r>
              <a:rPr lang="en-US" altLang="zh-CN" sz="1400" b="1" dirty="0" smtClean="0">
                <a:solidFill>
                  <a:srgbClr val="012731"/>
                </a:solidFill>
                <a:latin typeface="微软雅黑" pitchFamily="34" charset="-122"/>
                <a:ea typeface="微软雅黑" pitchFamily="34" charset="-122"/>
              </a:rPr>
              <a:t>1405</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1407</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291" name="Rectangle 59"/>
          <p:cNvSpPr>
            <a:spLocks noChangeArrowheads="1"/>
          </p:cNvSpPr>
          <p:nvPr/>
        </p:nvSpPr>
        <p:spPr bwMode="auto">
          <a:xfrm>
            <a:off x="2916238" y="1347788"/>
            <a:ext cx="71913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62</a:t>
            </a:r>
            <a:r>
              <a:rPr lang="zh-CN" altLang="en-US" sz="1400" b="1" dirty="0">
                <a:solidFill>
                  <a:srgbClr val="012731"/>
                </a:solidFill>
                <a:latin typeface="微软雅黑" pitchFamily="34" charset="-122"/>
                <a:ea typeface="微软雅黑" pitchFamily="34" charset="-122"/>
              </a:rPr>
              <a:t>艘</a:t>
            </a:r>
            <a:r>
              <a:rPr lang="zh-CN" altLang="en-US" sz="1600" b="1" dirty="0">
                <a:solidFill>
                  <a:srgbClr val="012731"/>
                </a:solidFill>
              </a:rPr>
              <a:t> </a:t>
            </a:r>
          </a:p>
        </p:txBody>
      </p:sp>
      <p:sp>
        <p:nvSpPr>
          <p:cNvPr id="95292" name="Rectangle 60"/>
          <p:cNvSpPr>
            <a:spLocks noChangeArrowheads="1"/>
          </p:cNvSpPr>
          <p:nvPr/>
        </p:nvSpPr>
        <p:spPr bwMode="auto">
          <a:xfrm>
            <a:off x="1908175" y="1347788"/>
            <a:ext cx="100806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27800 </a:t>
            </a:r>
            <a:r>
              <a:rPr lang="zh-CN" altLang="en-US" sz="1400" b="1" dirty="0">
                <a:solidFill>
                  <a:srgbClr val="012731"/>
                </a:solidFill>
                <a:latin typeface="微软雅黑" pitchFamily="34" charset="-122"/>
                <a:ea typeface="微软雅黑" pitchFamily="34" charset="-122"/>
              </a:rPr>
              <a:t>人</a:t>
            </a:r>
          </a:p>
        </p:txBody>
      </p:sp>
      <p:sp>
        <p:nvSpPr>
          <p:cNvPr id="95293" name="Rectangle 61"/>
          <p:cNvSpPr>
            <a:spLocks noChangeArrowheads="1"/>
          </p:cNvSpPr>
          <p:nvPr/>
        </p:nvSpPr>
        <p:spPr bwMode="auto">
          <a:xfrm>
            <a:off x="3563938" y="1347788"/>
            <a:ext cx="43926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12731"/>
                </a:solidFill>
                <a:latin typeface="微软雅黑" pitchFamily="34" charset="-122"/>
                <a:ea typeface="微软雅黑" pitchFamily="34" charset="-122"/>
              </a:rPr>
              <a:t>占城、爪哇、旧港、满刺加、苏门答腊，古里</a:t>
            </a:r>
          </a:p>
        </p:txBody>
      </p:sp>
      <p:sp>
        <p:nvSpPr>
          <p:cNvPr id="95294" name="Rectangle 62"/>
          <p:cNvSpPr>
            <a:spLocks noChangeArrowheads="1"/>
          </p:cNvSpPr>
          <p:nvPr/>
        </p:nvSpPr>
        <p:spPr bwMode="auto">
          <a:xfrm>
            <a:off x="468313" y="1708150"/>
            <a:ext cx="15113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smtClean="0">
                <a:solidFill>
                  <a:srgbClr val="012731"/>
                </a:solidFill>
                <a:latin typeface="微软雅黑" pitchFamily="34" charset="-122"/>
                <a:ea typeface="微软雅黑" pitchFamily="34" charset="-122"/>
              </a:rPr>
              <a:t>1407</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1409</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296" name="Rectangle 64"/>
          <p:cNvSpPr>
            <a:spLocks noChangeArrowheads="1"/>
          </p:cNvSpPr>
          <p:nvPr/>
        </p:nvSpPr>
        <p:spPr bwMode="auto">
          <a:xfrm>
            <a:off x="468313" y="2065616"/>
            <a:ext cx="145905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smtClean="0">
                <a:solidFill>
                  <a:srgbClr val="012731"/>
                </a:solidFill>
                <a:latin typeface="微软雅黑" pitchFamily="34" charset="-122"/>
                <a:ea typeface="微软雅黑" pitchFamily="34" charset="-122"/>
              </a:rPr>
              <a:t>1409</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1411</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297" name="Rectangle 65"/>
          <p:cNvSpPr>
            <a:spLocks noChangeArrowheads="1"/>
          </p:cNvSpPr>
          <p:nvPr/>
        </p:nvSpPr>
        <p:spPr bwMode="auto">
          <a:xfrm>
            <a:off x="2916238" y="2066925"/>
            <a:ext cx="6223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48</a:t>
            </a:r>
            <a:r>
              <a:rPr lang="zh-CN" altLang="en-US" sz="1400" b="1" dirty="0">
                <a:solidFill>
                  <a:srgbClr val="012731"/>
                </a:solidFill>
                <a:latin typeface="微软雅黑" pitchFamily="34" charset="-122"/>
                <a:ea typeface="微软雅黑" pitchFamily="34" charset="-122"/>
              </a:rPr>
              <a:t>艘</a:t>
            </a:r>
            <a:r>
              <a:rPr lang="zh-CN" altLang="en-US" dirty="0"/>
              <a:t> </a:t>
            </a:r>
          </a:p>
        </p:txBody>
      </p:sp>
      <p:sp>
        <p:nvSpPr>
          <p:cNvPr id="95298" name="Rectangle 66"/>
          <p:cNvSpPr>
            <a:spLocks noChangeArrowheads="1"/>
          </p:cNvSpPr>
          <p:nvPr/>
        </p:nvSpPr>
        <p:spPr bwMode="auto">
          <a:xfrm>
            <a:off x="1908175" y="2139950"/>
            <a:ext cx="103187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altLang="zh-CN" sz="1400" b="1" dirty="0">
                <a:solidFill>
                  <a:srgbClr val="012731"/>
                </a:solidFill>
                <a:latin typeface="微软雅黑" pitchFamily="34" charset="-122"/>
                <a:ea typeface="微软雅黑" pitchFamily="34" charset="-122"/>
              </a:rPr>
              <a:t>27000</a:t>
            </a:r>
            <a:r>
              <a:rPr lang="zh-CN" altLang="en-US" sz="1400" b="1" dirty="0">
                <a:solidFill>
                  <a:srgbClr val="012731"/>
                </a:solidFill>
                <a:latin typeface="微软雅黑" pitchFamily="34" charset="-122"/>
                <a:ea typeface="微软雅黑" pitchFamily="34" charset="-122"/>
              </a:rPr>
              <a:t>人</a:t>
            </a:r>
          </a:p>
        </p:txBody>
      </p:sp>
      <p:sp>
        <p:nvSpPr>
          <p:cNvPr id="95299" name="Rectangle 67"/>
          <p:cNvSpPr>
            <a:spLocks noChangeArrowheads="1"/>
          </p:cNvSpPr>
          <p:nvPr/>
        </p:nvSpPr>
        <p:spPr bwMode="auto">
          <a:xfrm>
            <a:off x="3563938" y="2139950"/>
            <a:ext cx="3611562"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dirty="0">
                <a:solidFill>
                  <a:srgbClr val="012731"/>
                </a:solidFill>
                <a:latin typeface="微软雅黑" pitchFamily="34" charset="-122"/>
                <a:ea typeface="微软雅黑" pitchFamily="34" charset="-122"/>
              </a:rPr>
              <a:t>航线和到达的国家和地区与前一次大致相同 </a:t>
            </a:r>
          </a:p>
          <a:p>
            <a:pPr>
              <a:defRPr/>
            </a:pPr>
            <a:endParaRPr lang="zh-CN" altLang="en-US" sz="1400" b="1" dirty="0">
              <a:solidFill>
                <a:srgbClr val="012731"/>
              </a:solidFill>
            </a:endParaRPr>
          </a:p>
        </p:txBody>
      </p:sp>
      <p:sp>
        <p:nvSpPr>
          <p:cNvPr id="95300" name="Rectangle 68"/>
          <p:cNvSpPr>
            <a:spLocks noChangeArrowheads="1"/>
          </p:cNvSpPr>
          <p:nvPr/>
        </p:nvSpPr>
        <p:spPr bwMode="auto">
          <a:xfrm>
            <a:off x="468313" y="2499003"/>
            <a:ext cx="152798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smtClean="0">
                <a:solidFill>
                  <a:srgbClr val="012731"/>
                </a:solidFill>
                <a:latin typeface="微软雅黑" pitchFamily="34" charset="-122"/>
                <a:ea typeface="微软雅黑" pitchFamily="34" charset="-122"/>
              </a:rPr>
              <a:t>1413</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1415</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302" name="Rectangle 70"/>
          <p:cNvSpPr>
            <a:spLocks noChangeArrowheads="1"/>
          </p:cNvSpPr>
          <p:nvPr/>
        </p:nvSpPr>
        <p:spPr bwMode="auto">
          <a:xfrm>
            <a:off x="3563938" y="2424441"/>
            <a:ext cx="5256212"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12731"/>
                </a:solidFill>
                <a:latin typeface="微软雅黑" pitchFamily="34" charset="-122"/>
                <a:ea typeface="微软雅黑" pitchFamily="34" charset="-122"/>
              </a:rPr>
              <a:t>占城、季兰丹、彭亨、爪哇、旧港、满刺加、苏门答腊、锡兰山、溜山、柯枝、古里、忽鲁谟斯，以及东非和阿拉伯半岛</a:t>
            </a:r>
            <a:endParaRPr lang="zh-CN" altLang="en-US" sz="1600" b="1" dirty="0">
              <a:solidFill>
                <a:srgbClr val="012731"/>
              </a:solidFill>
              <a:latin typeface="微软雅黑" pitchFamily="34" charset="-122"/>
              <a:ea typeface="微软雅黑" pitchFamily="34" charset="-122"/>
            </a:endParaRPr>
          </a:p>
        </p:txBody>
      </p:sp>
      <p:sp>
        <p:nvSpPr>
          <p:cNvPr id="95303" name="Rectangle 71"/>
          <p:cNvSpPr>
            <a:spLocks noChangeArrowheads="1"/>
          </p:cNvSpPr>
          <p:nvPr/>
        </p:nvSpPr>
        <p:spPr bwMode="auto">
          <a:xfrm>
            <a:off x="468313" y="3003550"/>
            <a:ext cx="15128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altLang="zh-CN" sz="1400" b="1" dirty="0" smtClean="0">
                <a:solidFill>
                  <a:srgbClr val="012731"/>
                </a:solidFill>
                <a:latin typeface="微软雅黑" pitchFamily="34" charset="-122"/>
                <a:ea typeface="微软雅黑" pitchFamily="34" charset="-122"/>
              </a:rPr>
              <a:t>1417</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1419</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304" name="Rectangle 72"/>
          <p:cNvSpPr>
            <a:spLocks noChangeArrowheads="1"/>
          </p:cNvSpPr>
          <p:nvPr/>
        </p:nvSpPr>
        <p:spPr bwMode="auto">
          <a:xfrm>
            <a:off x="3563938" y="2929266"/>
            <a:ext cx="518477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12731"/>
                </a:solidFill>
                <a:latin typeface="微软雅黑" pitchFamily="34" charset="-122"/>
                <a:ea typeface="微软雅黑" pitchFamily="34" charset="-122"/>
              </a:rPr>
              <a:t>这次郑和的主要使命是护送各国使节平安回国，所以上次航行所经各国必然是这次的所到之处。</a:t>
            </a:r>
            <a:r>
              <a:rPr lang="zh-CN" altLang="en-US" sz="1400" b="1" dirty="0">
                <a:solidFill>
                  <a:srgbClr val="012731"/>
                </a:solidFill>
              </a:rPr>
              <a:t> </a:t>
            </a:r>
          </a:p>
        </p:txBody>
      </p:sp>
      <p:sp>
        <p:nvSpPr>
          <p:cNvPr id="95305" name="Rectangle 73"/>
          <p:cNvSpPr>
            <a:spLocks noChangeArrowheads="1"/>
          </p:cNvSpPr>
          <p:nvPr/>
        </p:nvSpPr>
        <p:spPr bwMode="auto">
          <a:xfrm>
            <a:off x="468313" y="3507066"/>
            <a:ext cx="145905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smtClean="0">
                <a:solidFill>
                  <a:srgbClr val="012731"/>
                </a:solidFill>
                <a:latin typeface="微软雅黑" pitchFamily="34" charset="-122"/>
                <a:ea typeface="微软雅黑" pitchFamily="34" charset="-122"/>
              </a:rPr>
              <a:t>1421</a:t>
            </a:r>
            <a:r>
              <a:rPr lang="zh-CN" altLang="en-US" sz="1400" b="1" dirty="0" smtClean="0">
                <a:solidFill>
                  <a:srgbClr val="012731"/>
                </a:solidFill>
                <a:latin typeface="微软雅黑" pitchFamily="34" charset="-122"/>
                <a:ea typeface="微软雅黑" pitchFamily="34" charset="-122"/>
              </a:rPr>
              <a:t>至</a:t>
            </a:r>
            <a:r>
              <a:rPr lang="en-US" altLang="zh-CN" sz="1400" b="1" dirty="0">
                <a:solidFill>
                  <a:srgbClr val="012731"/>
                </a:solidFill>
                <a:latin typeface="微软雅黑" pitchFamily="34" charset="-122"/>
                <a:ea typeface="微软雅黑" pitchFamily="34" charset="-122"/>
              </a:rPr>
              <a:t>1422</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306" name="Rectangle 74"/>
          <p:cNvSpPr>
            <a:spLocks noChangeArrowheads="1"/>
          </p:cNvSpPr>
          <p:nvPr/>
        </p:nvSpPr>
        <p:spPr bwMode="auto">
          <a:xfrm>
            <a:off x="3563938" y="3435350"/>
            <a:ext cx="39131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400" b="1" dirty="0">
                <a:solidFill>
                  <a:srgbClr val="012731"/>
                </a:solidFill>
                <a:latin typeface="微软雅黑" pitchFamily="34" charset="-122"/>
                <a:ea typeface="微软雅黑" pitchFamily="34" charset="-122"/>
              </a:rPr>
              <a:t>航线和到达的国家和地区与前一次大致相同</a:t>
            </a:r>
            <a:r>
              <a:rPr lang="zh-CN" altLang="en-US" dirty="0">
                <a:latin typeface="微软雅黑" pitchFamily="34" charset="-122"/>
                <a:ea typeface="微软雅黑" pitchFamily="34" charset="-122"/>
              </a:rPr>
              <a:t> </a:t>
            </a:r>
          </a:p>
        </p:txBody>
      </p:sp>
      <p:sp>
        <p:nvSpPr>
          <p:cNvPr id="95307" name="Rectangle 75"/>
          <p:cNvSpPr>
            <a:spLocks noChangeArrowheads="1"/>
          </p:cNvSpPr>
          <p:nvPr/>
        </p:nvSpPr>
        <p:spPr bwMode="auto">
          <a:xfrm>
            <a:off x="3563938" y="1708150"/>
            <a:ext cx="3913187"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1400" b="1" dirty="0">
                <a:solidFill>
                  <a:srgbClr val="012731"/>
                </a:solidFill>
                <a:latin typeface="微软雅黑" pitchFamily="34" charset="-122"/>
                <a:ea typeface="微软雅黑" pitchFamily="34" charset="-122"/>
              </a:rPr>
              <a:t>航线和到达的国家和地区与前一次大致相同</a:t>
            </a:r>
            <a:r>
              <a:rPr lang="zh-CN" altLang="en-US" dirty="0">
                <a:latin typeface="微软雅黑" pitchFamily="34" charset="-122"/>
                <a:ea typeface="微软雅黑" pitchFamily="34" charset="-122"/>
              </a:rPr>
              <a:t> </a:t>
            </a:r>
          </a:p>
        </p:txBody>
      </p:sp>
      <p:sp>
        <p:nvSpPr>
          <p:cNvPr id="95308" name="Rectangle 76"/>
          <p:cNvSpPr>
            <a:spLocks noChangeArrowheads="1"/>
          </p:cNvSpPr>
          <p:nvPr/>
        </p:nvSpPr>
        <p:spPr bwMode="auto">
          <a:xfrm>
            <a:off x="467544" y="4011910"/>
            <a:ext cx="144016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defRPr/>
            </a:pPr>
            <a:r>
              <a:rPr lang="en-US" altLang="zh-CN" sz="1400" b="1" dirty="0" smtClean="0">
                <a:solidFill>
                  <a:srgbClr val="012731"/>
                </a:solidFill>
                <a:latin typeface="微软雅黑" pitchFamily="34" charset="-122"/>
                <a:ea typeface="微软雅黑" pitchFamily="34" charset="-122"/>
              </a:rPr>
              <a:t>1430</a:t>
            </a:r>
            <a:r>
              <a:rPr lang="zh-CN" altLang="en-US" sz="1400" b="1" dirty="0" smtClean="0">
                <a:solidFill>
                  <a:srgbClr val="012731"/>
                </a:solidFill>
                <a:latin typeface="微软雅黑" pitchFamily="34" charset="-122"/>
                <a:ea typeface="微软雅黑" pitchFamily="34" charset="-122"/>
              </a:rPr>
              <a:t>至</a:t>
            </a:r>
            <a:r>
              <a:rPr lang="en-US" altLang="zh-CN" sz="1400" b="1" dirty="0" smtClean="0">
                <a:solidFill>
                  <a:srgbClr val="012731"/>
                </a:solidFill>
                <a:latin typeface="微软雅黑" pitchFamily="34" charset="-122"/>
                <a:ea typeface="微软雅黑" pitchFamily="34" charset="-122"/>
              </a:rPr>
              <a:t>1433</a:t>
            </a:r>
            <a:r>
              <a:rPr lang="zh-CN" altLang="en-US" sz="1400" b="1" dirty="0">
                <a:solidFill>
                  <a:srgbClr val="012731"/>
                </a:solidFill>
                <a:latin typeface="微软雅黑" pitchFamily="34" charset="-122"/>
                <a:ea typeface="微软雅黑" pitchFamily="34" charset="-122"/>
              </a:rPr>
              <a:t>年</a:t>
            </a:r>
            <a:r>
              <a:rPr lang="zh-CN" altLang="en-US" dirty="0">
                <a:latin typeface="微软雅黑" pitchFamily="34" charset="-122"/>
                <a:ea typeface="微软雅黑" pitchFamily="34" charset="-122"/>
              </a:rPr>
              <a:t>  </a:t>
            </a:r>
          </a:p>
        </p:txBody>
      </p:sp>
      <p:sp>
        <p:nvSpPr>
          <p:cNvPr id="95310" name="Rectangle 78"/>
          <p:cNvSpPr>
            <a:spLocks noChangeArrowheads="1"/>
          </p:cNvSpPr>
          <p:nvPr/>
        </p:nvSpPr>
        <p:spPr bwMode="auto">
          <a:xfrm>
            <a:off x="3563938" y="3870325"/>
            <a:ext cx="5256212" cy="7239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90000"/>
              </a:lnSpc>
              <a:defRPr/>
            </a:pPr>
            <a:r>
              <a:rPr lang="zh-CN" altLang="en-US" sz="1400" b="1" dirty="0">
                <a:solidFill>
                  <a:srgbClr val="012731"/>
                </a:solidFill>
                <a:latin typeface="微软雅黑" pitchFamily="34" charset="-122"/>
                <a:ea typeface="微软雅黑" pitchFamily="34" charset="-122"/>
              </a:rPr>
              <a:t>占城、爪哇、旧港、满刺加、苏门答腊、锡兰山、小葛兰、柯枝、古里、忽鲁谟斯、天方、秩达 、祖法儿、阿丹、木骨都束、卜敕哇、溜山等地。返航途中，郑和积劳成疾，在古里病逝。</a:t>
            </a:r>
            <a:r>
              <a:rPr lang="zh-CN" altLang="en-US" dirty="0"/>
              <a:t> </a:t>
            </a:r>
            <a:r>
              <a:rPr lang="zh-CN" altLang="en-US" sz="1400" b="1" dirty="0">
                <a:solidFill>
                  <a:srgbClr val="012731"/>
                </a:solidFill>
              </a:rPr>
              <a:t>   </a:t>
            </a:r>
          </a:p>
        </p:txBody>
      </p:sp>
      <p:sp>
        <p:nvSpPr>
          <p:cNvPr id="90153" name="Line 68"/>
          <p:cNvSpPr>
            <a:spLocks noChangeShapeType="1"/>
          </p:cNvSpPr>
          <p:nvPr/>
        </p:nvSpPr>
        <p:spPr bwMode="auto">
          <a:xfrm>
            <a:off x="468313" y="3867150"/>
            <a:ext cx="8424862" cy="0"/>
          </a:xfrm>
          <a:prstGeom prst="line">
            <a:avLst/>
          </a:prstGeom>
          <a:noFill/>
          <a:ln w="12700">
            <a:solidFill>
              <a:srgbClr val="04AEDA"/>
            </a:solidFill>
            <a:round/>
            <a:headEnd/>
            <a:tailEnd/>
          </a:ln>
          <a:effectLst>
            <a:prstShdw prst="shdw17" dist="17961" dir="2700000">
              <a:srgbClr val="026883"/>
            </a:prstShdw>
          </a:effectLst>
        </p:spPr>
        <p:txBody>
          <a:bodyPr/>
          <a:lstStyle/>
          <a:p>
            <a:endParaRPr lang="zh-CN" altLang="en-US"/>
          </a:p>
        </p:txBody>
      </p:sp>
      <p:sp>
        <p:nvSpPr>
          <p:cNvPr id="95312" name="Rectangle 80"/>
          <p:cNvSpPr>
            <a:spLocks noChangeArrowheads="1"/>
          </p:cNvSpPr>
          <p:nvPr/>
        </p:nvSpPr>
        <p:spPr bwMode="auto">
          <a:xfrm>
            <a:off x="1908175" y="1708150"/>
            <a:ext cx="1008063"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27000</a:t>
            </a:r>
            <a:r>
              <a:rPr lang="zh-CN" altLang="en-US" sz="1400" b="1" dirty="0">
                <a:solidFill>
                  <a:srgbClr val="012731"/>
                </a:solidFill>
                <a:latin typeface="微软雅黑" pitchFamily="34" charset="-122"/>
                <a:ea typeface="微软雅黑" pitchFamily="34" charset="-122"/>
              </a:rPr>
              <a:t>人</a:t>
            </a:r>
            <a:r>
              <a:rPr lang="zh-CN" altLang="en-US" dirty="0">
                <a:latin typeface="微软雅黑" pitchFamily="34" charset="-122"/>
                <a:ea typeface="微软雅黑" pitchFamily="34" charset="-122"/>
              </a:rPr>
              <a:t> </a:t>
            </a:r>
          </a:p>
        </p:txBody>
      </p:sp>
      <p:sp>
        <p:nvSpPr>
          <p:cNvPr id="95314" name="Rectangle 82"/>
          <p:cNvSpPr>
            <a:spLocks noChangeArrowheads="1"/>
          </p:cNvSpPr>
          <p:nvPr/>
        </p:nvSpPr>
        <p:spPr bwMode="auto">
          <a:xfrm>
            <a:off x="1979613" y="2500313"/>
            <a:ext cx="9366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27670</a:t>
            </a:r>
            <a:r>
              <a:rPr lang="zh-CN" altLang="en-US" sz="1400" b="1" dirty="0">
                <a:solidFill>
                  <a:srgbClr val="012731"/>
                </a:solidFill>
                <a:latin typeface="微软雅黑" pitchFamily="34" charset="-122"/>
                <a:ea typeface="微软雅黑" pitchFamily="34" charset="-122"/>
              </a:rPr>
              <a:t>人</a:t>
            </a:r>
            <a:r>
              <a:rPr lang="zh-CN" altLang="en-US" dirty="0"/>
              <a:t> </a:t>
            </a:r>
          </a:p>
        </p:txBody>
      </p:sp>
      <p:sp>
        <p:nvSpPr>
          <p:cNvPr id="95316" name="Rectangle 84"/>
          <p:cNvSpPr>
            <a:spLocks noChangeArrowheads="1"/>
          </p:cNvSpPr>
          <p:nvPr/>
        </p:nvSpPr>
        <p:spPr bwMode="auto">
          <a:xfrm>
            <a:off x="1908175" y="4041775"/>
            <a:ext cx="90328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altLang="zh-CN" sz="1400" b="1" dirty="0">
                <a:solidFill>
                  <a:srgbClr val="012731"/>
                </a:solidFill>
                <a:latin typeface="微软雅黑" pitchFamily="34" charset="-122"/>
                <a:ea typeface="微软雅黑" pitchFamily="34" charset="-122"/>
              </a:rPr>
              <a:t>27550</a:t>
            </a:r>
            <a:r>
              <a:rPr lang="zh-CN" altLang="en-US" sz="1400" b="1" dirty="0">
                <a:solidFill>
                  <a:srgbClr val="012731"/>
                </a:solidFill>
                <a:latin typeface="微软雅黑" pitchFamily="34" charset="-122"/>
                <a:ea typeface="微软雅黑" pitchFamily="34" charset="-122"/>
              </a:rPr>
              <a:t>人 </a:t>
            </a:r>
          </a:p>
        </p:txBody>
      </p:sp>
      <p:sp>
        <p:nvSpPr>
          <p:cNvPr id="95318" name="Rectangle 86"/>
          <p:cNvSpPr>
            <a:spLocks noChangeArrowheads="1"/>
          </p:cNvSpPr>
          <p:nvPr/>
        </p:nvSpPr>
        <p:spPr bwMode="auto">
          <a:xfrm>
            <a:off x="2916238" y="2499003"/>
            <a:ext cx="68961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en-US" altLang="zh-CN" sz="1400" b="1" dirty="0">
                <a:solidFill>
                  <a:srgbClr val="012731"/>
                </a:solidFill>
              </a:rPr>
              <a:t> </a:t>
            </a:r>
            <a:r>
              <a:rPr lang="en-US" altLang="zh-CN" sz="1400" b="1" dirty="0">
                <a:solidFill>
                  <a:srgbClr val="012731"/>
                </a:solidFill>
                <a:latin typeface="微软雅黑" pitchFamily="34" charset="-122"/>
                <a:ea typeface="微软雅黑" pitchFamily="34" charset="-122"/>
              </a:rPr>
              <a:t>63</a:t>
            </a:r>
            <a:r>
              <a:rPr lang="zh-CN" altLang="en-US" sz="1400" b="1" dirty="0">
                <a:solidFill>
                  <a:srgbClr val="012731"/>
                </a:solidFill>
                <a:latin typeface="微软雅黑" pitchFamily="34" charset="-122"/>
                <a:ea typeface="微软雅黑" pitchFamily="34" charset="-122"/>
              </a:rPr>
              <a:t>艘</a:t>
            </a:r>
            <a:r>
              <a:rPr lang="zh-CN" altLang="en-US" dirty="0"/>
              <a:t> </a:t>
            </a:r>
          </a:p>
        </p:txBody>
      </p:sp>
      <p:sp>
        <p:nvSpPr>
          <p:cNvPr id="95319" name="Rectangle 87"/>
          <p:cNvSpPr>
            <a:spLocks noChangeArrowheads="1"/>
          </p:cNvSpPr>
          <p:nvPr/>
        </p:nvSpPr>
        <p:spPr bwMode="auto">
          <a:xfrm>
            <a:off x="2916238" y="4062413"/>
            <a:ext cx="575799"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1400" b="1" dirty="0">
                <a:solidFill>
                  <a:srgbClr val="012731"/>
                </a:solidFill>
                <a:latin typeface="微软雅黑" pitchFamily="34" charset="-122"/>
                <a:ea typeface="微软雅黑" pitchFamily="34" charset="-122"/>
              </a:rPr>
              <a:t>61</a:t>
            </a:r>
            <a:r>
              <a:rPr lang="zh-CN" altLang="en-US" sz="1400" b="1" dirty="0">
                <a:solidFill>
                  <a:srgbClr val="012731"/>
                </a:solidFill>
                <a:latin typeface="微软雅黑" pitchFamily="34" charset="-122"/>
                <a:ea typeface="微软雅黑" pitchFamily="34" charset="-122"/>
              </a:rPr>
              <a:t>艘</a:t>
            </a:r>
          </a:p>
        </p:txBody>
      </p:sp>
    </p:spTree>
  </p:cSld>
  <p:clrMapOvr>
    <a:masterClrMapping/>
  </p:clrMapOvr>
  <p:transition spd="slow">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sp>
        <p:nvSpPr>
          <p:cNvPr id="91138" name="13 CuadroTexto"/>
          <p:cNvSpPr txBox="1">
            <a:spLocks noChangeArrowheads="1"/>
          </p:cNvSpPr>
          <p:nvPr/>
        </p:nvSpPr>
        <p:spPr bwMode="auto">
          <a:xfrm>
            <a:off x="8250238" y="4816475"/>
            <a:ext cx="341312"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14</a:t>
            </a:r>
            <a:endParaRPr lang="es-ES" altLang="zh-CN" sz="1200" b="1">
              <a:solidFill>
                <a:srgbClr val="04AEDA"/>
              </a:solidFill>
              <a:latin typeface="Calibri" pitchFamily="34" charset="0"/>
            </a:endParaRPr>
          </a:p>
        </p:txBody>
      </p:sp>
      <p:cxnSp>
        <p:nvCxnSpPr>
          <p:cNvPr id="70" name="直接连接符 69"/>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1140"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1141" name="TextBox 5"/>
          <p:cNvSpPr txBox="1">
            <a:spLocks noChangeArrowheads="1"/>
          </p:cNvSpPr>
          <p:nvPr/>
        </p:nvSpPr>
        <p:spPr bwMode="auto">
          <a:xfrm>
            <a:off x="251520" y="193675"/>
            <a:ext cx="8320980" cy="425758"/>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明初中西交通和文化交流的发展</a:t>
            </a:r>
            <a:endParaRPr lang="en-US" altLang="zh-CN" sz="2400" b="1" dirty="0">
              <a:latin typeface="微软雅黑" pitchFamily="34" charset="-122"/>
              <a:ea typeface="微软雅黑" pitchFamily="34" charset="-122"/>
            </a:endParaRPr>
          </a:p>
        </p:txBody>
      </p:sp>
      <p:sp>
        <p:nvSpPr>
          <p:cNvPr id="91142" name="矩形 51"/>
          <p:cNvSpPr>
            <a:spLocks noChangeArrowheads="1"/>
          </p:cNvSpPr>
          <p:nvPr/>
        </p:nvSpPr>
        <p:spPr bwMode="auto">
          <a:xfrm>
            <a:off x="251520" y="699542"/>
            <a:ext cx="4824413" cy="400110"/>
          </a:xfrm>
          <a:prstGeom prst="rect">
            <a:avLst/>
          </a:prstGeom>
          <a:noFill/>
          <a:ln w="9525">
            <a:noFill/>
            <a:miter lim="800000"/>
            <a:headEnd/>
            <a:tailEnd/>
          </a:ln>
        </p:spPr>
        <p:txBody>
          <a:bodyPr>
            <a:spAutoFit/>
          </a:bodyPr>
          <a:lstStyle/>
          <a:p>
            <a:r>
              <a:rPr lang="zh-CN" altLang="en-US" sz="2000" b="1" dirty="0">
                <a:latin typeface="微软雅黑" pitchFamily="34" charset="-122"/>
                <a:ea typeface="微软雅黑" pitchFamily="34" charset="-122"/>
              </a:rPr>
              <a:t>二、明朝前期的海外政策与郑和下西洋</a:t>
            </a:r>
          </a:p>
        </p:txBody>
      </p:sp>
      <p:sp>
        <p:nvSpPr>
          <p:cNvPr id="91143" name="Rectangle 7"/>
          <p:cNvSpPr>
            <a:spLocks noChangeArrowheads="1"/>
          </p:cNvSpPr>
          <p:nvPr/>
        </p:nvSpPr>
        <p:spPr bwMode="auto">
          <a:xfrm>
            <a:off x="2268538" y="2716213"/>
            <a:ext cx="215900" cy="71437"/>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1144" name="Rectangle 7"/>
          <p:cNvSpPr>
            <a:spLocks noChangeArrowheads="1"/>
          </p:cNvSpPr>
          <p:nvPr/>
        </p:nvSpPr>
        <p:spPr bwMode="auto">
          <a:xfrm flipH="1">
            <a:off x="2484438" y="1492250"/>
            <a:ext cx="71437" cy="2735263"/>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96" name="直接连接符 95"/>
          <p:cNvCxnSpPr/>
          <p:nvPr/>
        </p:nvCxnSpPr>
        <p:spPr>
          <a:xfrm rot="10800000">
            <a:off x="2555875" y="2139950"/>
            <a:ext cx="53292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0800000">
            <a:off x="2555875" y="2716213"/>
            <a:ext cx="5294313"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800000">
            <a:off x="2555875" y="3292475"/>
            <a:ext cx="540067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1148" name="矩形 116"/>
          <p:cNvSpPr>
            <a:spLocks noChangeArrowheads="1"/>
          </p:cNvSpPr>
          <p:nvPr/>
        </p:nvSpPr>
        <p:spPr bwMode="auto">
          <a:xfrm>
            <a:off x="2484438" y="2284413"/>
            <a:ext cx="4572000" cy="276225"/>
          </a:xfrm>
          <a:prstGeom prst="rect">
            <a:avLst/>
          </a:prstGeom>
          <a:noFill/>
          <a:ln w="9525">
            <a:noFill/>
            <a:miter lim="800000"/>
            <a:headEnd/>
            <a:tailEnd/>
          </a:ln>
        </p:spPr>
        <p:txBody>
          <a:bodyPr>
            <a:spAutoFit/>
          </a:bodyPr>
          <a:lstStyle/>
          <a:p>
            <a:r>
              <a:rPr lang="zh-CN" altLang="en-US" sz="1200" b="1">
                <a:latin typeface="微软雅黑"/>
              </a:rPr>
              <a:t> </a:t>
            </a:r>
          </a:p>
        </p:txBody>
      </p:sp>
      <p:sp>
        <p:nvSpPr>
          <p:cNvPr id="91149" name="AutoShape 8"/>
          <p:cNvSpPr>
            <a:spLocks noChangeArrowheads="1"/>
          </p:cNvSpPr>
          <p:nvPr/>
        </p:nvSpPr>
        <p:spPr bwMode="auto">
          <a:xfrm>
            <a:off x="611188" y="23558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755650" y="25003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b="1" dirty="0">
                <a:solidFill>
                  <a:srgbClr val="09BFFF"/>
                </a:solidFill>
                <a:latin typeface="微软雅黑" pitchFamily="34" charset="-122"/>
                <a:ea typeface="微软雅黑" pitchFamily="34" charset="-122"/>
              </a:rPr>
              <a:t>郑和下西洋</a:t>
            </a:r>
          </a:p>
          <a:p>
            <a:pPr algn="ctr">
              <a:defRPr/>
            </a:pPr>
            <a:r>
              <a:rPr lang="zh-CN" altLang="en-US" b="1" dirty="0">
                <a:solidFill>
                  <a:srgbClr val="09BFFF"/>
                </a:solidFill>
                <a:latin typeface="微软雅黑" pitchFamily="34" charset="-122"/>
                <a:ea typeface="微软雅黑" pitchFamily="34" charset="-122"/>
              </a:rPr>
              <a:t>的意义</a:t>
            </a:r>
          </a:p>
          <a:p>
            <a:pPr algn="ctr">
              <a:defRPr/>
            </a:pPr>
            <a:endParaRPr lang="zh-CN" altLang="en-US" b="1" dirty="0">
              <a:solidFill>
                <a:srgbClr val="09BFFF"/>
              </a:solidFill>
            </a:endParaRPr>
          </a:p>
          <a:p>
            <a:pPr algn="ctr">
              <a:defRPr/>
            </a:pPr>
            <a:endParaRPr lang="zh-CN" altLang="en-US" dirty="0"/>
          </a:p>
        </p:txBody>
      </p:sp>
      <p:sp>
        <p:nvSpPr>
          <p:cNvPr id="88094" name="Rectangle 30"/>
          <p:cNvSpPr>
            <a:spLocks noChangeArrowheads="1"/>
          </p:cNvSpPr>
          <p:nvPr/>
        </p:nvSpPr>
        <p:spPr bwMode="auto">
          <a:xfrm>
            <a:off x="2555875" y="1563688"/>
            <a:ext cx="5688013" cy="61118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tabLst>
                <a:tab pos="762000" algn="l"/>
              </a:tabLst>
              <a:defRPr/>
            </a:pPr>
            <a:r>
              <a:rPr lang="zh-CN" altLang="en-US" sz="1600" b="1" dirty="0"/>
              <a:t>★</a:t>
            </a:r>
            <a:r>
              <a:rPr lang="zh-CN" altLang="en-US" sz="1600" b="1" dirty="0">
                <a:latin typeface="微软雅黑" pitchFamily="34" charset="-122"/>
                <a:ea typeface="微软雅黑" pitchFamily="34" charset="-122"/>
              </a:rPr>
              <a:t>郑和下西洋历时</a:t>
            </a:r>
            <a:r>
              <a:rPr lang="en-US" altLang="zh-CN" sz="1600" b="1" dirty="0">
                <a:latin typeface="微软雅黑" pitchFamily="34" charset="-122"/>
                <a:ea typeface="微软雅黑" pitchFamily="34" charset="-122"/>
              </a:rPr>
              <a:t>28</a:t>
            </a:r>
            <a:r>
              <a:rPr lang="zh-CN" altLang="en-US" sz="1600" b="1" dirty="0">
                <a:latin typeface="微软雅黑" pitchFamily="34" charset="-122"/>
                <a:ea typeface="微软雅黑" pitchFamily="34" charset="-122"/>
              </a:rPr>
              <a:t>年，遍及东南亚、南亚、西亚和东非</a:t>
            </a:r>
            <a:r>
              <a:rPr lang="en-US" altLang="zh-CN" sz="1600" b="1" dirty="0">
                <a:latin typeface="微软雅黑" pitchFamily="34" charset="-122"/>
                <a:ea typeface="微软雅黑" pitchFamily="34" charset="-122"/>
              </a:rPr>
              <a:t>30</a:t>
            </a:r>
            <a:r>
              <a:rPr lang="zh-CN" altLang="en-US" sz="1600" b="1" dirty="0">
                <a:latin typeface="微软雅黑" pitchFamily="34" charset="-122"/>
                <a:ea typeface="微软雅黑" pitchFamily="34" charset="-122"/>
              </a:rPr>
              <a:t>多个国家和地区，促进了东西方国家的政治交往关系。</a:t>
            </a:r>
            <a:r>
              <a:rPr lang="zh-CN" altLang="en-US" dirty="0">
                <a:latin typeface="微软雅黑" pitchFamily="34" charset="-122"/>
                <a:ea typeface="微软雅黑" pitchFamily="34" charset="-122"/>
              </a:rPr>
              <a:t> </a:t>
            </a:r>
          </a:p>
        </p:txBody>
      </p:sp>
      <p:sp>
        <p:nvSpPr>
          <p:cNvPr id="88095" name="Rectangle 31"/>
          <p:cNvSpPr>
            <a:spLocks noChangeArrowheads="1"/>
          </p:cNvSpPr>
          <p:nvPr/>
        </p:nvSpPr>
        <p:spPr bwMode="auto">
          <a:xfrm>
            <a:off x="2555875" y="2284413"/>
            <a:ext cx="577691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zh-CN" altLang="en-US" sz="1600" b="1" dirty="0"/>
              <a:t>★</a:t>
            </a:r>
            <a:r>
              <a:rPr lang="zh-CN" altLang="en-US" sz="1600" b="1" dirty="0">
                <a:latin typeface="微软雅黑" pitchFamily="34" charset="-122"/>
                <a:ea typeface="微软雅黑" pitchFamily="34" charset="-122"/>
              </a:rPr>
              <a:t>郑和下西洋的活动，极大地促进了东西方经济文化的交流。</a:t>
            </a:r>
            <a:r>
              <a:rPr lang="zh-CN" altLang="en-US" dirty="0">
                <a:latin typeface="微软雅黑" pitchFamily="34" charset="-122"/>
                <a:ea typeface="微软雅黑" pitchFamily="34" charset="-122"/>
              </a:rPr>
              <a:t> </a:t>
            </a:r>
          </a:p>
        </p:txBody>
      </p:sp>
      <p:sp>
        <p:nvSpPr>
          <p:cNvPr id="88096" name="Rectangle 32"/>
          <p:cNvSpPr>
            <a:spLocks noChangeArrowheads="1"/>
          </p:cNvSpPr>
          <p:nvPr/>
        </p:nvSpPr>
        <p:spPr bwMode="auto">
          <a:xfrm>
            <a:off x="2555875" y="2716213"/>
            <a:ext cx="5329238"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zh-CN" altLang="en-US" sz="1600" b="1" dirty="0"/>
              <a:t>★</a:t>
            </a:r>
            <a:r>
              <a:rPr lang="zh-CN" altLang="en-US" sz="1600" b="1" dirty="0">
                <a:latin typeface="微软雅黑" pitchFamily="34" charset="-122"/>
                <a:ea typeface="微软雅黑" pitchFamily="34" charset="-122"/>
              </a:rPr>
              <a:t>郑和下西洋的活动，积累了丰富的航海经验，成为世界航海史上的空前壮举。</a:t>
            </a:r>
            <a:r>
              <a:rPr lang="zh-CN" altLang="en-US" sz="1600" b="1" dirty="0"/>
              <a:t> </a:t>
            </a:r>
          </a:p>
        </p:txBody>
      </p:sp>
      <p:sp>
        <p:nvSpPr>
          <p:cNvPr id="88097" name="Rectangle 33"/>
          <p:cNvSpPr>
            <a:spLocks noChangeArrowheads="1"/>
          </p:cNvSpPr>
          <p:nvPr/>
        </p:nvSpPr>
        <p:spPr bwMode="auto">
          <a:xfrm>
            <a:off x="2555875" y="3363913"/>
            <a:ext cx="5184775" cy="61118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tabLst>
                <a:tab pos="762000" algn="l"/>
              </a:tabLst>
              <a:defRPr/>
            </a:pPr>
            <a:r>
              <a:rPr lang="zh-CN" altLang="en-US" sz="1600" b="1" dirty="0"/>
              <a:t>★</a:t>
            </a:r>
            <a:r>
              <a:rPr lang="zh-CN" altLang="en-US" sz="1600" b="1" dirty="0">
                <a:latin typeface="微软雅黑" pitchFamily="34" charset="-122"/>
                <a:ea typeface="微软雅黑" pitchFamily="34" charset="-122"/>
              </a:rPr>
              <a:t>郑和下西洋的活动，还加深了明代中国人对于广大亚非国家的了解，从而提高了中国人的海外地理知识。</a:t>
            </a:r>
            <a:r>
              <a:rPr lang="zh-CN" altLang="en-US" dirty="0">
                <a:latin typeface="微软雅黑" pitchFamily="34" charset="-122"/>
                <a:ea typeface="微软雅黑" pitchFamily="34" charset="-122"/>
              </a:rPr>
              <a:t> </a:t>
            </a:r>
          </a:p>
        </p:txBody>
      </p:sp>
      <p:cxnSp>
        <p:nvCxnSpPr>
          <p:cNvPr id="2" name="直接连接符 95"/>
          <p:cNvCxnSpPr/>
          <p:nvPr/>
        </p:nvCxnSpPr>
        <p:spPr>
          <a:xfrm rot="10800000">
            <a:off x="2555875" y="3940175"/>
            <a:ext cx="532923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216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2164" name="TextBox 5"/>
          <p:cNvSpPr txBox="1">
            <a:spLocks noChangeArrowheads="1"/>
          </p:cNvSpPr>
          <p:nvPr/>
        </p:nvSpPr>
        <p:spPr bwMode="auto">
          <a:xfrm>
            <a:off x="251520" y="195486"/>
            <a:ext cx="4875212" cy="403444"/>
          </a:xfrm>
          <a:prstGeom prst="rect">
            <a:avLst/>
          </a:prstGeom>
          <a:noFill/>
          <a:ln w="9525">
            <a:noFill/>
            <a:miter lim="800000"/>
            <a:headEnd/>
            <a:tailEnd/>
          </a:ln>
        </p:spPr>
        <p:txBody>
          <a:bodyPr>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2165"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2166" name="AutoShape 14"/>
          <p:cNvSpPr>
            <a:spLocks noChangeArrowheads="1"/>
          </p:cNvSpPr>
          <p:nvPr/>
        </p:nvSpPr>
        <p:spPr bwMode="auto">
          <a:xfrm rot="5400000">
            <a:off x="5868194" y="-164306"/>
            <a:ext cx="504825" cy="3960813"/>
          </a:xfrm>
          <a:prstGeom prst="rightArrow">
            <a:avLst>
              <a:gd name="adj1" fmla="val 67750"/>
              <a:gd name="adj2" fmla="val 66167"/>
            </a:avLst>
          </a:prstGeom>
          <a:solidFill>
            <a:srgbClr val="C6F2FE"/>
          </a:solidFill>
          <a:ln w="28575" algn="ctr">
            <a:solidFill>
              <a:srgbClr val="C6F2FE"/>
            </a:solidFill>
            <a:miter lim="800000"/>
            <a:headEnd/>
            <a:tailEnd/>
          </a:ln>
        </p:spPr>
        <p:txBody>
          <a:bodyPr anchor="ctr"/>
          <a:lstStyle/>
          <a:p>
            <a:pPr algn="ctr"/>
            <a:endParaRPr lang="zh-CN" altLang="en-US"/>
          </a:p>
        </p:txBody>
      </p:sp>
      <p:sp>
        <p:nvSpPr>
          <p:cNvPr id="92167" name="AutoShape 2"/>
          <p:cNvSpPr>
            <a:spLocks noChangeArrowheads="1"/>
          </p:cNvSpPr>
          <p:nvPr/>
        </p:nvSpPr>
        <p:spPr bwMode="auto">
          <a:xfrm>
            <a:off x="3419474" y="1995686"/>
            <a:ext cx="1584573" cy="2449314"/>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92168" name="AutoShape 2"/>
          <p:cNvSpPr>
            <a:spLocks noChangeArrowheads="1"/>
          </p:cNvSpPr>
          <p:nvPr/>
        </p:nvSpPr>
        <p:spPr bwMode="auto">
          <a:xfrm>
            <a:off x="7235825" y="1995686"/>
            <a:ext cx="1584647" cy="2449314"/>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92169" name="AutoShape 8"/>
          <p:cNvSpPr>
            <a:spLocks noChangeArrowheads="1"/>
          </p:cNvSpPr>
          <p:nvPr/>
        </p:nvSpPr>
        <p:spPr bwMode="auto">
          <a:xfrm>
            <a:off x="611188" y="23558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755650" y="25003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sz="1600" b="1" dirty="0">
                <a:solidFill>
                  <a:srgbClr val="09BFFF"/>
                </a:solidFill>
                <a:latin typeface="微软雅黑" pitchFamily="34" charset="-122"/>
                <a:ea typeface="微软雅黑" pitchFamily="34" charset="-122"/>
              </a:rPr>
              <a:t>陆路交通状况</a:t>
            </a:r>
          </a:p>
          <a:p>
            <a:pPr algn="ctr">
              <a:defRPr/>
            </a:pPr>
            <a:r>
              <a:rPr lang="zh-CN" altLang="en-US" sz="1600" b="1" dirty="0">
                <a:solidFill>
                  <a:srgbClr val="09BFFF"/>
                </a:solidFill>
                <a:latin typeface="微软雅黑" pitchFamily="34" charset="-122"/>
                <a:ea typeface="微软雅黑" pitchFamily="34" charset="-122"/>
              </a:rPr>
              <a:t>及其原因分析</a:t>
            </a:r>
          </a:p>
          <a:p>
            <a:pPr algn="ctr">
              <a:defRPr/>
            </a:pPr>
            <a:endParaRPr lang="zh-CN" altLang="en-US" sz="1600" b="1" dirty="0">
              <a:solidFill>
                <a:srgbClr val="09BFFF"/>
              </a:solidFill>
            </a:endParaRPr>
          </a:p>
          <a:p>
            <a:pPr algn="ctr">
              <a:defRPr/>
            </a:pPr>
            <a:endParaRPr lang="zh-CN" altLang="en-US" dirty="0"/>
          </a:p>
        </p:txBody>
      </p:sp>
      <p:sp>
        <p:nvSpPr>
          <p:cNvPr id="92171" name="AutoShape 8"/>
          <p:cNvSpPr>
            <a:spLocks noChangeArrowheads="1"/>
          </p:cNvSpPr>
          <p:nvPr/>
        </p:nvSpPr>
        <p:spPr bwMode="auto">
          <a:xfrm>
            <a:off x="4284663" y="915988"/>
            <a:ext cx="4032250" cy="647700"/>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smtClean="0">
                <a:latin typeface="微软雅黑" pitchFamily="34" charset="-122"/>
                <a:ea typeface="微软雅黑" pitchFamily="34" charset="-122"/>
              </a:rPr>
              <a:t>陆</a:t>
            </a:r>
            <a:r>
              <a:rPr lang="zh-CN" altLang="en-US" b="1" dirty="0">
                <a:latin typeface="微软雅黑" pitchFamily="34" charset="-122"/>
                <a:ea typeface="微软雅黑" pitchFamily="34" charset="-122"/>
              </a:rPr>
              <a:t>路交通在永乐以后逐渐衰落</a:t>
            </a:r>
            <a:r>
              <a:rPr lang="zh-CN" altLang="en-US" dirty="0">
                <a:latin typeface="微软雅黑" pitchFamily="34" charset="-122"/>
                <a:ea typeface="微软雅黑" pitchFamily="34" charset="-122"/>
              </a:rPr>
              <a:t> </a:t>
            </a:r>
          </a:p>
        </p:txBody>
      </p:sp>
      <p:sp>
        <p:nvSpPr>
          <p:cNvPr id="92172" name="AutoShape 4"/>
          <p:cNvSpPr>
            <a:spLocks noChangeArrowheads="1"/>
          </p:cNvSpPr>
          <p:nvPr/>
        </p:nvSpPr>
        <p:spPr bwMode="gray">
          <a:xfrm>
            <a:off x="5364163" y="2355850"/>
            <a:ext cx="1512887" cy="1511300"/>
          </a:xfrm>
          <a:prstGeom prst="can">
            <a:avLst>
              <a:gd name="adj" fmla="val 25000"/>
            </a:avLst>
          </a:prstGeom>
          <a:solidFill>
            <a:srgbClr val="09BFFF"/>
          </a:solidFill>
          <a:ln w="9525">
            <a:solidFill>
              <a:srgbClr val="013E4F"/>
            </a:solidFill>
            <a:round/>
            <a:headEnd/>
            <a:tailEnd/>
          </a:ln>
        </p:spPr>
        <p:txBody>
          <a:bodyPr wrap="none" anchor="ctr"/>
          <a:lstStyle/>
          <a:p>
            <a:pPr marL="342900" indent="-342900" algn="ctr">
              <a:buFont typeface="Arial" charset="0"/>
              <a:buNone/>
            </a:pPr>
            <a:r>
              <a:rPr lang="zh-CN" altLang="en-US" sz="2400" b="1" dirty="0">
                <a:solidFill>
                  <a:schemeClr val="bg1"/>
                </a:solidFill>
                <a:latin typeface="微软雅黑" pitchFamily="34" charset="-122"/>
                <a:ea typeface="微软雅黑" pitchFamily="34" charset="-122"/>
              </a:rPr>
              <a:t>原因</a:t>
            </a:r>
            <a:endParaRPr lang="zh-CN" altLang="zh-CN" sz="2400" b="1" dirty="0">
              <a:solidFill>
                <a:schemeClr val="bg1"/>
              </a:solidFill>
              <a:latin typeface="微软雅黑" pitchFamily="34" charset="-122"/>
              <a:ea typeface="微软雅黑" pitchFamily="34" charset="-122"/>
            </a:endParaRPr>
          </a:p>
        </p:txBody>
      </p:sp>
      <p:sp>
        <p:nvSpPr>
          <p:cNvPr id="92173" name="AutoShape 9"/>
          <p:cNvSpPr>
            <a:spLocks noChangeArrowheads="1"/>
          </p:cNvSpPr>
          <p:nvPr/>
        </p:nvSpPr>
        <p:spPr bwMode="auto">
          <a:xfrm rot="10800000" flipH="1">
            <a:off x="5003800" y="2284413"/>
            <a:ext cx="288925" cy="1728787"/>
          </a:xfrm>
          <a:prstGeom prst="leftArrow">
            <a:avLst>
              <a:gd name="adj1" fmla="val 65583"/>
              <a:gd name="adj2" fmla="val 65181"/>
            </a:avLst>
          </a:prstGeom>
          <a:solidFill>
            <a:srgbClr val="C6F2FE"/>
          </a:solidFill>
          <a:ln w="28575" algn="ctr">
            <a:solidFill>
              <a:srgbClr val="C6F2FE"/>
            </a:solidFill>
            <a:miter lim="800000"/>
            <a:headEnd/>
            <a:tailEnd/>
          </a:ln>
        </p:spPr>
        <p:txBody>
          <a:bodyPr rot="10800000" vert="eaVert" anchor="ctr"/>
          <a:lstStyle/>
          <a:p>
            <a:pPr algn="ctr"/>
            <a:endParaRPr lang="zh-CN" altLang="zh-CN"/>
          </a:p>
        </p:txBody>
      </p:sp>
      <p:sp>
        <p:nvSpPr>
          <p:cNvPr id="92174" name="AutoShape 9"/>
          <p:cNvSpPr>
            <a:spLocks noChangeArrowheads="1"/>
          </p:cNvSpPr>
          <p:nvPr/>
        </p:nvSpPr>
        <p:spPr bwMode="auto">
          <a:xfrm rot="10800000">
            <a:off x="6948488" y="2284413"/>
            <a:ext cx="287337" cy="1728787"/>
          </a:xfrm>
          <a:prstGeom prst="leftArrow">
            <a:avLst>
              <a:gd name="adj1" fmla="val 65583"/>
              <a:gd name="adj2" fmla="val 65181"/>
            </a:avLst>
          </a:prstGeom>
          <a:solidFill>
            <a:srgbClr val="C6F2FE"/>
          </a:solidFill>
          <a:ln w="28575" algn="ctr">
            <a:solidFill>
              <a:srgbClr val="C6F2FE"/>
            </a:solidFill>
            <a:miter lim="800000"/>
            <a:headEnd/>
            <a:tailEnd/>
          </a:ln>
        </p:spPr>
        <p:txBody>
          <a:bodyPr rot="10800000" vert="eaVert" anchor="ctr"/>
          <a:lstStyle/>
          <a:p>
            <a:pPr algn="ctr"/>
            <a:endParaRPr lang="zh-CN" altLang="zh-CN"/>
          </a:p>
        </p:txBody>
      </p:sp>
      <p:sp>
        <p:nvSpPr>
          <p:cNvPr id="89110" name="Rectangle 22"/>
          <p:cNvSpPr>
            <a:spLocks noChangeArrowheads="1"/>
          </p:cNvSpPr>
          <p:nvPr/>
        </p:nvSpPr>
        <p:spPr bwMode="auto">
          <a:xfrm>
            <a:off x="3419872" y="2427734"/>
            <a:ext cx="1657350" cy="228267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defRPr/>
            </a:pPr>
            <a:r>
              <a:rPr lang="zh-CN" altLang="en-US" sz="1400" b="1" dirty="0" smtClean="0">
                <a:latin typeface="微软雅黑" pitchFamily="34" charset="-122"/>
                <a:ea typeface="微软雅黑" pitchFamily="34" charset="-122"/>
              </a:rPr>
              <a:t>沙</a:t>
            </a:r>
            <a:r>
              <a:rPr lang="zh-CN" altLang="en-US" sz="1400" b="1" dirty="0">
                <a:latin typeface="微软雅黑" pitchFamily="34" charset="-122"/>
                <a:ea typeface="微软雅黑" pitchFamily="34" charset="-122"/>
              </a:rPr>
              <a:t>哈鲁去世后，帖木儿帝国大乱</a:t>
            </a:r>
            <a:r>
              <a:rPr lang="zh-CN" altLang="en-US" sz="1400" b="1" dirty="0" smtClean="0">
                <a:latin typeface="微软雅黑" pitchFamily="34" charset="-122"/>
                <a:ea typeface="微软雅黑" pitchFamily="34" charset="-122"/>
              </a:rPr>
              <a:t>。后伊</a:t>
            </a:r>
            <a:r>
              <a:rPr lang="zh-CN" altLang="en-US" sz="1400" b="1" dirty="0">
                <a:latin typeface="微软雅黑" pitchFamily="34" charset="-122"/>
                <a:ea typeface="微软雅黑" pitchFamily="34" charset="-122"/>
              </a:rPr>
              <a:t>朗人的萨菲王朝和乌兹别克汗国的昔班尼王朝开始了长期战争，严重影响中西</a:t>
            </a:r>
            <a:r>
              <a:rPr lang="zh-CN" altLang="en-US" sz="1400" b="1" dirty="0" smtClean="0">
                <a:latin typeface="微软雅黑" pitchFamily="34" charset="-122"/>
                <a:ea typeface="微软雅黑" pitchFamily="34" charset="-122"/>
              </a:rPr>
              <a:t>方陆</a:t>
            </a:r>
            <a:r>
              <a:rPr lang="zh-CN" altLang="en-US" sz="1400" b="1" dirty="0">
                <a:latin typeface="微软雅黑" pitchFamily="34" charset="-122"/>
                <a:ea typeface="微软雅黑" pitchFamily="34" charset="-122"/>
              </a:rPr>
              <a:t>路交通。</a:t>
            </a:r>
          </a:p>
          <a:p>
            <a:pPr>
              <a:defRPr/>
            </a:pPr>
            <a:endParaRPr lang="zh-CN" altLang="en-US" sz="1400" b="1" dirty="0"/>
          </a:p>
        </p:txBody>
      </p:sp>
      <p:sp>
        <p:nvSpPr>
          <p:cNvPr id="89111" name="Rectangle 23"/>
          <p:cNvSpPr>
            <a:spLocks noChangeArrowheads="1"/>
          </p:cNvSpPr>
          <p:nvPr/>
        </p:nvSpPr>
        <p:spPr bwMode="auto">
          <a:xfrm>
            <a:off x="7236296" y="2427734"/>
            <a:ext cx="1657350" cy="205165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200"/>
              </a:lnSpc>
              <a:defRPr/>
            </a:pPr>
            <a:r>
              <a:rPr lang="zh-CN" altLang="en-US" sz="1400" b="1" dirty="0" smtClean="0">
                <a:latin typeface="微软雅黑" pitchFamily="34" charset="-122"/>
                <a:ea typeface="微软雅黑" pitchFamily="34" charset="-122"/>
              </a:rPr>
              <a:t>明</a:t>
            </a:r>
            <a:r>
              <a:rPr lang="zh-CN" altLang="en-US" sz="1400" b="1" dirty="0">
                <a:latin typeface="微软雅黑" pitchFamily="34" charset="-122"/>
                <a:ea typeface="微软雅黑" pitchFamily="34" charset="-122"/>
              </a:rPr>
              <a:t>成祖去世后，外交政策发</a:t>
            </a:r>
            <a:r>
              <a:rPr lang="zh-CN" altLang="en-US" sz="1400" b="1" dirty="0" smtClean="0">
                <a:latin typeface="微软雅黑" pitchFamily="34" charset="-122"/>
                <a:ea typeface="微软雅黑" pitchFamily="34" charset="-122"/>
              </a:rPr>
              <a:t>生变化：罢郑和海船；陆路交通由积</a:t>
            </a:r>
            <a:r>
              <a:rPr lang="zh-CN" altLang="en-US" sz="1400" b="1" dirty="0">
                <a:latin typeface="微软雅黑" pitchFamily="34" charset="-122"/>
                <a:ea typeface="微软雅黑" pitchFamily="34" charset="-122"/>
              </a:rPr>
              <a:t>极开放转为消极保守：不再遣</a:t>
            </a:r>
            <a:r>
              <a:rPr lang="zh-CN" altLang="en-US" sz="1400" b="1" dirty="0" smtClean="0">
                <a:latin typeface="微软雅黑" pitchFamily="34" charset="-122"/>
                <a:ea typeface="微软雅黑" pitchFamily="34" charset="-122"/>
              </a:rPr>
              <a:t>使、限制西方人前来朝贡。</a:t>
            </a:r>
            <a:r>
              <a:rPr lang="zh-CN" altLang="en-US" dirty="0" smtClean="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 </a:t>
            </a:r>
            <a:endParaRPr lang="zh-CN" altLang="en-US" sz="1400" b="1" dirty="0">
              <a:latin typeface="微软雅黑" pitchFamily="34" charset="-122"/>
              <a:ea typeface="微软雅黑" pitchFamily="34" charset="-122"/>
            </a:endParaRPr>
          </a:p>
        </p:txBody>
      </p:sp>
      <p:sp>
        <p:nvSpPr>
          <p:cNvPr id="19" name="圆角矩形 18"/>
          <p:cNvSpPr/>
          <p:nvPr/>
        </p:nvSpPr>
        <p:spPr>
          <a:xfrm>
            <a:off x="3419872" y="1995686"/>
            <a:ext cx="1584176" cy="432048"/>
          </a:xfrm>
          <a:prstGeom prst="roundRect">
            <a:avLst/>
          </a:prstGeom>
          <a:solidFill>
            <a:srgbClr val="C6F2FE"/>
          </a:solidFill>
          <a:ln w="28575" algn="ctr">
            <a:solidFill>
              <a:srgbClr val="00AAE6"/>
            </a:solidFill>
            <a:miter lim="800000"/>
            <a:headEnd/>
            <a:tailEnd/>
          </a:ln>
        </p:spPr>
        <p:txBody>
          <a:bodyPr anchor="ctr"/>
          <a:lstStyle/>
          <a:p>
            <a:pPr algn="ctr"/>
            <a:endParaRPr lang="zh-CN" altLang="en-US" dirty="0">
              <a:latin typeface="Arial" charset="0"/>
              <a:ea typeface="宋体" charset="-122"/>
            </a:endParaRPr>
          </a:p>
        </p:txBody>
      </p:sp>
      <p:sp>
        <p:nvSpPr>
          <p:cNvPr id="20" name="矩形 19"/>
          <p:cNvSpPr/>
          <p:nvPr/>
        </p:nvSpPr>
        <p:spPr>
          <a:xfrm>
            <a:off x="3419872" y="2067694"/>
            <a:ext cx="1620957" cy="307777"/>
          </a:xfrm>
          <a:prstGeom prst="rect">
            <a:avLst/>
          </a:prstGeom>
        </p:spPr>
        <p:txBody>
          <a:bodyPr wrap="none">
            <a:spAutoFit/>
          </a:bodyPr>
          <a:lstStyle/>
          <a:p>
            <a:pPr lvl="0" algn="ctr"/>
            <a:r>
              <a:rPr lang="zh-CN" altLang="en-US" sz="1400" b="1" dirty="0" smtClean="0">
                <a:solidFill>
                  <a:prstClr val="black"/>
                </a:solidFill>
                <a:latin typeface="微软雅黑" pitchFamily="34" charset="-122"/>
                <a:ea typeface="微软雅黑" pitchFamily="34" charset="-122"/>
              </a:rPr>
              <a:t>中亚地区长期战乱</a:t>
            </a:r>
            <a:endParaRPr lang="zh-CN" altLang="en-US" sz="1400" dirty="0">
              <a:solidFill>
                <a:prstClr val="black"/>
              </a:solidFill>
            </a:endParaRPr>
          </a:p>
        </p:txBody>
      </p:sp>
      <p:sp>
        <p:nvSpPr>
          <p:cNvPr id="21" name="圆角矩形 20"/>
          <p:cNvSpPr/>
          <p:nvPr/>
        </p:nvSpPr>
        <p:spPr>
          <a:xfrm>
            <a:off x="7236296" y="1995686"/>
            <a:ext cx="1584176" cy="432048"/>
          </a:xfrm>
          <a:prstGeom prst="roundRect">
            <a:avLst/>
          </a:prstGeom>
          <a:solidFill>
            <a:srgbClr val="C6F2FE"/>
          </a:solidFill>
          <a:ln w="28575" algn="ctr">
            <a:solidFill>
              <a:srgbClr val="00AAE6"/>
            </a:solidFill>
            <a:miter lim="800000"/>
            <a:headEnd/>
            <a:tailEnd/>
          </a:ln>
        </p:spPr>
        <p:txBody>
          <a:bodyPr anchor="ctr"/>
          <a:lstStyle/>
          <a:p>
            <a:pPr algn="ctr"/>
            <a:endParaRPr lang="zh-CN" altLang="en-US" dirty="0">
              <a:latin typeface="Arial" charset="0"/>
              <a:ea typeface="宋体" charset="-122"/>
            </a:endParaRPr>
          </a:p>
        </p:txBody>
      </p:sp>
      <p:sp>
        <p:nvSpPr>
          <p:cNvPr id="22" name="矩形 21"/>
          <p:cNvSpPr/>
          <p:nvPr/>
        </p:nvSpPr>
        <p:spPr>
          <a:xfrm>
            <a:off x="7236296" y="2067694"/>
            <a:ext cx="1620957" cy="307777"/>
          </a:xfrm>
          <a:prstGeom prst="rect">
            <a:avLst/>
          </a:prstGeom>
        </p:spPr>
        <p:txBody>
          <a:bodyPr wrap="none">
            <a:spAutoFit/>
          </a:bodyPr>
          <a:lstStyle/>
          <a:p>
            <a:pPr algn="ctr"/>
            <a:r>
              <a:rPr lang="zh-CN" altLang="en-US" sz="1400" b="1" dirty="0" smtClean="0">
                <a:solidFill>
                  <a:prstClr val="black"/>
                </a:solidFill>
                <a:latin typeface="微软雅黑" pitchFamily="34" charset="-122"/>
                <a:ea typeface="微软雅黑" pitchFamily="34" charset="-122"/>
              </a:rPr>
              <a:t>明朝对外政策保守</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318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3188" name="TextBox 5"/>
          <p:cNvSpPr txBox="1">
            <a:spLocks noChangeArrowheads="1"/>
          </p:cNvSpPr>
          <p:nvPr/>
        </p:nvSpPr>
        <p:spPr bwMode="auto">
          <a:xfrm>
            <a:off x="179512" y="193675"/>
            <a:ext cx="5256088" cy="403444"/>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明</a:t>
            </a:r>
            <a:r>
              <a:rPr lang="zh-CN" altLang="en-US" sz="2000" b="1" dirty="0">
                <a:latin typeface="微软雅黑" pitchFamily="34" charset="-122"/>
                <a:ea typeface="微软雅黑" pitchFamily="34" charset="-122"/>
              </a:rPr>
              <a:t>初中西交通和文化交流的发展</a:t>
            </a:r>
            <a:endParaRPr lang="en-US" altLang="zh-CN" sz="2000" b="1" dirty="0">
              <a:latin typeface="微软雅黑" pitchFamily="34" charset="-122"/>
              <a:ea typeface="微软雅黑" pitchFamily="34" charset="-122"/>
            </a:endParaRPr>
          </a:p>
        </p:txBody>
      </p:sp>
      <p:sp>
        <p:nvSpPr>
          <p:cNvPr id="93189"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3190" name="AutoShape 14"/>
          <p:cNvSpPr>
            <a:spLocks noChangeArrowheads="1"/>
          </p:cNvSpPr>
          <p:nvPr/>
        </p:nvSpPr>
        <p:spPr bwMode="auto">
          <a:xfrm rot="5400000">
            <a:off x="5904607" y="-200720"/>
            <a:ext cx="431998" cy="3960813"/>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vert="eaVert" anchor="ctr"/>
          <a:lstStyle/>
          <a:p>
            <a:pPr algn="ctr">
              <a:lnSpc>
                <a:spcPct val="200000"/>
              </a:lnSpc>
            </a:pPr>
            <a:r>
              <a:rPr lang="zh-CN" altLang="en-US" b="1" dirty="0" smtClean="0">
                <a:latin typeface="微软雅黑" pitchFamily="34" charset="-122"/>
                <a:ea typeface="微软雅黑" pitchFamily="34" charset="-122"/>
              </a:rPr>
              <a:t>原因</a:t>
            </a:r>
            <a:endParaRPr lang="zh-CN" altLang="en-US" b="1" dirty="0">
              <a:latin typeface="微软雅黑" pitchFamily="34" charset="-122"/>
              <a:ea typeface="微软雅黑" pitchFamily="34" charset="-122"/>
            </a:endParaRPr>
          </a:p>
        </p:txBody>
      </p:sp>
      <p:sp>
        <p:nvSpPr>
          <p:cNvPr id="93191" name="AutoShape 2"/>
          <p:cNvSpPr>
            <a:spLocks noChangeArrowheads="1"/>
          </p:cNvSpPr>
          <p:nvPr/>
        </p:nvSpPr>
        <p:spPr bwMode="auto">
          <a:xfrm>
            <a:off x="3419872" y="2067694"/>
            <a:ext cx="1584573" cy="2303884"/>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93192" name="AutoShape 2"/>
          <p:cNvSpPr>
            <a:spLocks noChangeArrowheads="1"/>
          </p:cNvSpPr>
          <p:nvPr/>
        </p:nvSpPr>
        <p:spPr bwMode="auto">
          <a:xfrm>
            <a:off x="7236297" y="2067694"/>
            <a:ext cx="1584176" cy="2303884"/>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93193" name="AutoShape 8"/>
          <p:cNvSpPr>
            <a:spLocks noChangeArrowheads="1"/>
          </p:cNvSpPr>
          <p:nvPr/>
        </p:nvSpPr>
        <p:spPr bwMode="auto">
          <a:xfrm>
            <a:off x="611188" y="23558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755650" y="25003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zh-CN" altLang="en-US" b="1" dirty="0">
              <a:solidFill>
                <a:srgbClr val="09BFFF"/>
              </a:solidFill>
            </a:endParaRPr>
          </a:p>
          <a:p>
            <a:pPr algn="ctr">
              <a:defRPr/>
            </a:pPr>
            <a:r>
              <a:rPr lang="zh-CN" altLang="en-US" sz="1600" b="1" dirty="0">
                <a:solidFill>
                  <a:srgbClr val="09BFFF"/>
                </a:solidFill>
                <a:latin typeface="微软雅黑" pitchFamily="34" charset="-122"/>
                <a:ea typeface="微软雅黑" pitchFamily="34" charset="-122"/>
              </a:rPr>
              <a:t>海路交通状况</a:t>
            </a:r>
          </a:p>
          <a:p>
            <a:pPr algn="ctr">
              <a:defRPr/>
            </a:pPr>
            <a:r>
              <a:rPr lang="zh-CN" altLang="en-US" sz="1600" b="1" dirty="0">
                <a:solidFill>
                  <a:srgbClr val="09BFFF"/>
                </a:solidFill>
                <a:latin typeface="微软雅黑" pitchFamily="34" charset="-122"/>
                <a:ea typeface="微软雅黑" pitchFamily="34" charset="-122"/>
              </a:rPr>
              <a:t>及其原因分析</a:t>
            </a:r>
          </a:p>
          <a:p>
            <a:pPr algn="ctr">
              <a:defRPr/>
            </a:pPr>
            <a:endParaRPr lang="zh-CN" altLang="en-US" sz="1600" b="1" dirty="0">
              <a:solidFill>
                <a:srgbClr val="09BFFF"/>
              </a:solidFill>
            </a:endParaRPr>
          </a:p>
          <a:p>
            <a:pPr algn="ctr">
              <a:defRPr/>
            </a:pPr>
            <a:endParaRPr lang="zh-CN" altLang="en-US" dirty="0"/>
          </a:p>
        </p:txBody>
      </p:sp>
      <p:sp>
        <p:nvSpPr>
          <p:cNvPr id="93195" name="AutoShape 8"/>
          <p:cNvSpPr>
            <a:spLocks noChangeArrowheads="1"/>
          </p:cNvSpPr>
          <p:nvPr/>
        </p:nvSpPr>
        <p:spPr bwMode="auto">
          <a:xfrm>
            <a:off x="4284663" y="915988"/>
            <a:ext cx="4032250" cy="647700"/>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r>
              <a:rPr lang="zh-CN" altLang="en-US" b="1" dirty="0">
                <a:latin typeface="微软雅黑" pitchFamily="34" charset="-122"/>
                <a:ea typeface="微软雅黑" pitchFamily="34" charset="-122"/>
              </a:rPr>
              <a:t>海路交通频繁往来的现象彻底沉寂</a:t>
            </a:r>
            <a:r>
              <a:rPr lang="zh-CN" altLang="en-US" dirty="0">
                <a:latin typeface="微软雅黑" pitchFamily="34" charset="-122"/>
                <a:ea typeface="微软雅黑" pitchFamily="34" charset="-122"/>
              </a:rPr>
              <a:t> </a:t>
            </a:r>
          </a:p>
        </p:txBody>
      </p:sp>
      <p:sp>
        <p:nvSpPr>
          <p:cNvPr id="89111" name="Rectangle 23"/>
          <p:cNvSpPr>
            <a:spLocks noChangeArrowheads="1"/>
          </p:cNvSpPr>
          <p:nvPr/>
        </p:nvSpPr>
        <p:spPr bwMode="auto">
          <a:xfrm>
            <a:off x="7236296" y="2643758"/>
            <a:ext cx="1657350" cy="159697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400"/>
              </a:lnSpc>
              <a:defRPr/>
            </a:pPr>
            <a:r>
              <a:rPr lang="zh-CN" altLang="en-US" sz="1400" b="1" dirty="0" smtClean="0">
                <a:latin typeface="微软雅黑" pitchFamily="34" charset="-122"/>
                <a:ea typeface="微软雅黑" pitchFamily="34" charset="-122"/>
              </a:rPr>
              <a:t>“</a:t>
            </a:r>
            <a:r>
              <a:rPr lang="zh-CN" altLang="en-US" sz="1400" b="1" dirty="0">
                <a:latin typeface="微软雅黑" pitchFamily="34" charset="-122"/>
                <a:ea typeface="微软雅黑" pitchFamily="34" charset="-122"/>
              </a:rPr>
              <a:t>朝贡贸易</a:t>
            </a:r>
            <a:r>
              <a:rPr lang="zh-CN" altLang="en-US" sz="1400" b="1" dirty="0" smtClean="0">
                <a:latin typeface="微软雅黑" pitchFamily="34" charset="-122"/>
                <a:ea typeface="微软雅黑" pitchFamily="34" charset="-122"/>
              </a:rPr>
              <a:t>” 违</a:t>
            </a:r>
            <a:r>
              <a:rPr lang="zh-CN" altLang="en-US" sz="1400" b="1" dirty="0">
                <a:latin typeface="微软雅黑" pitchFamily="34" charset="-122"/>
                <a:ea typeface="微软雅黑" pitchFamily="34" charset="-122"/>
              </a:rPr>
              <a:t>反商业规则</a:t>
            </a:r>
            <a:r>
              <a:rPr lang="zh-CN" altLang="en-US" sz="1400" b="1" dirty="0" smtClean="0">
                <a:latin typeface="微软雅黑" pitchFamily="34" charset="-122"/>
                <a:ea typeface="微软雅黑" pitchFamily="34" charset="-122"/>
              </a:rPr>
              <a:t>；下</a:t>
            </a:r>
            <a:r>
              <a:rPr lang="zh-CN" altLang="en-US" sz="1400" b="1" dirty="0">
                <a:latin typeface="微软雅黑" pitchFamily="34" charset="-122"/>
                <a:ea typeface="微软雅黑" pitchFamily="34" charset="-122"/>
              </a:rPr>
              <a:t>西洋的船队规</a:t>
            </a:r>
            <a:r>
              <a:rPr lang="zh-CN" altLang="en-US" sz="1400" b="1" dirty="0" smtClean="0">
                <a:latin typeface="微软雅黑" pitchFamily="34" charset="-122"/>
                <a:ea typeface="微软雅黑" pitchFamily="34" charset="-122"/>
              </a:rPr>
              <a:t>模庞大，耗资巨大，</a:t>
            </a:r>
            <a:r>
              <a:rPr lang="zh-CN" altLang="en-US" sz="1400" b="1" dirty="0">
                <a:latin typeface="微软雅黑" pitchFamily="34" charset="-122"/>
                <a:ea typeface="微软雅黑" pitchFamily="34" charset="-122"/>
              </a:rPr>
              <a:t>几乎引起明朝经济崩溃  </a:t>
            </a:r>
          </a:p>
        </p:txBody>
      </p:sp>
      <p:sp>
        <p:nvSpPr>
          <p:cNvPr id="93198" name="AutoShape 2"/>
          <p:cNvSpPr>
            <a:spLocks noChangeArrowheads="1"/>
          </p:cNvSpPr>
          <p:nvPr/>
        </p:nvSpPr>
        <p:spPr bwMode="auto">
          <a:xfrm>
            <a:off x="5292080" y="2067694"/>
            <a:ext cx="1584176" cy="2303884"/>
          </a:xfrm>
          <a:prstGeom prst="roundRect">
            <a:avLst>
              <a:gd name="adj" fmla="val 16449"/>
            </a:avLst>
          </a:prstGeom>
          <a:noFill/>
          <a:ln w="28575" algn="ctr">
            <a:solidFill>
              <a:srgbClr val="04AEDA"/>
            </a:solidFill>
            <a:round/>
            <a:headEnd/>
            <a:tailEnd/>
          </a:ln>
        </p:spPr>
        <p:txBody>
          <a:bodyPr anchor="ctr"/>
          <a:lstStyle/>
          <a:p>
            <a:pPr algn="ctr"/>
            <a:r>
              <a:rPr lang="zh-CN" altLang="en-US"/>
              <a:t>        </a:t>
            </a:r>
          </a:p>
        </p:txBody>
      </p:sp>
      <p:sp>
        <p:nvSpPr>
          <p:cNvPr id="103445" name="Rectangle 21"/>
          <p:cNvSpPr>
            <a:spLocks noChangeArrowheads="1"/>
          </p:cNvSpPr>
          <p:nvPr/>
        </p:nvSpPr>
        <p:spPr bwMode="auto">
          <a:xfrm>
            <a:off x="5292080" y="2643758"/>
            <a:ext cx="1656408" cy="160922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nSpc>
                <a:spcPts val="2400"/>
              </a:lnSpc>
              <a:defRPr/>
            </a:pPr>
            <a:r>
              <a:rPr lang="zh-CN" altLang="en-US" sz="1400" b="1" dirty="0" smtClean="0">
                <a:latin typeface="微软雅黑" pitchFamily="34" charset="-122"/>
                <a:ea typeface="微软雅黑" pitchFamily="34" charset="-122"/>
              </a:rPr>
              <a:t>郑</a:t>
            </a:r>
            <a:r>
              <a:rPr lang="zh-CN" altLang="en-US" sz="1400" b="1" dirty="0">
                <a:latin typeface="微软雅黑" pitchFamily="34" charset="-122"/>
                <a:ea typeface="微软雅黑" pitchFamily="34" charset="-122"/>
              </a:rPr>
              <a:t>和航海事业的兴衰，主要取决于皇帝的个人意志</a:t>
            </a:r>
            <a:r>
              <a:rPr lang="zh-CN" altLang="en-US" sz="1400" b="1" dirty="0" smtClean="0">
                <a:latin typeface="微软雅黑" pitchFamily="34" charset="-122"/>
                <a:ea typeface="微软雅黑" pitchFamily="34" charset="-122"/>
              </a:rPr>
              <a:t>，因此大</a:t>
            </a:r>
            <a:r>
              <a:rPr lang="zh-CN" altLang="en-US" sz="1400" b="1" dirty="0">
                <a:latin typeface="微软雅黑" pitchFamily="34" charset="-122"/>
                <a:ea typeface="微软雅黑" pitchFamily="34" charset="-122"/>
              </a:rPr>
              <a:t>规</a:t>
            </a:r>
            <a:r>
              <a:rPr lang="zh-CN" altLang="en-US" sz="1400" b="1" dirty="0" smtClean="0">
                <a:latin typeface="微软雅黑" pitchFamily="34" charset="-122"/>
                <a:ea typeface="微软雅黑" pitchFamily="34" charset="-122"/>
              </a:rPr>
              <a:t>模航</a:t>
            </a:r>
            <a:r>
              <a:rPr lang="zh-CN" altLang="en-US" sz="1400" b="1" dirty="0">
                <a:latin typeface="微软雅黑" pitchFamily="34" charset="-122"/>
                <a:ea typeface="微软雅黑" pitchFamily="34" charset="-122"/>
              </a:rPr>
              <a:t>海运</a:t>
            </a:r>
            <a:r>
              <a:rPr lang="zh-CN" altLang="en-US" sz="1400" b="1" dirty="0" smtClean="0">
                <a:latin typeface="微软雅黑" pitchFamily="34" charset="-122"/>
                <a:ea typeface="微软雅黑" pitchFamily="34" charset="-122"/>
              </a:rPr>
              <a:t>动缺</a:t>
            </a:r>
            <a:r>
              <a:rPr lang="zh-CN" altLang="en-US" sz="1400" b="1" dirty="0">
                <a:latin typeface="微软雅黑" pitchFamily="34" charset="-122"/>
                <a:ea typeface="微软雅黑" pitchFamily="34" charset="-122"/>
              </a:rPr>
              <a:t>乏必要政治基础</a:t>
            </a:r>
            <a:r>
              <a:rPr lang="zh-CN" altLang="en-US" dirty="0">
                <a:latin typeface="微软雅黑" pitchFamily="34" charset="-122"/>
                <a:ea typeface="微软雅黑" pitchFamily="34" charset="-122"/>
              </a:rPr>
              <a:t>  </a:t>
            </a:r>
          </a:p>
        </p:txBody>
      </p:sp>
      <p:cxnSp>
        <p:nvCxnSpPr>
          <p:cNvPr id="18" name="直接连接符 17"/>
          <p:cNvCxnSpPr/>
          <p:nvPr/>
        </p:nvCxnSpPr>
        <p:spPr>
          <a:xfrm>
            <a:off x="3419872" y="2643758"/>
            <a:ext cx="1584176" cy="0"/>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419872" y="2643758"/>
            <a:ext cx="1656184" cy="1596976"/>
          </a:xfrm>
          <a:prstGeom prst="rect">
            <a:avLst/>
          </a:prstGeom>
        </p:spPr>
        <p:txBody>
          <a:bodyPr wrap="square">
            <a:spAutoFit/>
          </a:bodyPr>
          <a:lstStyle/>
          <a:p>
            <a:pPr>
              <a:lnSpc>
                <a:spcPts val="2400"/>
              </a:lnSpc>
            </a:pPr>
            <a:r>
              <a:rPr lang="zh-CN" altLang="en-US" sz="1400" b="1" dirty="0" smtClean="0">
                <a:latin typeface="微软雅黑" pitchFamily="34" charset="-122"/>
                <a:ea typeface="微软雅黑" pitchFamily="34" charset="-122"/>
              </a:rPr>
              <a:t>当时的中西交通出现了某种梗阻的现象，使欧洲国家热切希望开辟一条到达东方的新途径</a:t>
            </a:r>
            <a:endParaRPr lang="zh-CN" altLang="en-US" sz="1400" b="1" dirty="0">
              <a:latin typeface="微软雅黑" pitchFamily="34" charset="-122"/>
              <a:ea typeface="微软雅黑" pitchFamily="34" charset="-122"/>
            </a:endParaRPr>
          </a:p>
        </p:txBody>
      </p:sp>
      <p:cxnSp>
        <p:nvCxnSpPr>
          <p:cNvPr id="20" name="直接连接符 19"/>
          <p:cNvCxnSpPr/>
          <p:nvPr/>
        </p:nvCxnSpPr>
        <p:spPr>
          <a:xfrm>
            <a:off x="5292080" y="2643758"/>
            <a:ext cx="1584176" cy="0"/>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64088" y="2211710"/>
            <a:ext cx="1512168" cy="307777"/>
          </a:xfrm>
          <a:prstGeom prst="rect">
            <a:avLst/>
          </a:prstGeom>
        </p:spPr>
        <p:txBody>
          <a:bodyPr wrap="square">
            <a:spAutoFit/>
          </a:bodyPr>
          <a:lstStyle/>
          <a:p>
            <a:pPr algn="ctr"/>
            <a:r>
              <a:rPr lang="zh-CN" altLang="en-US" sz="1400" b="1" dirty="0" smtClean="0">
                <a:latin typeface="微软雅黑" pitchFamily="34" charset="-122"/>
                <a:ea typeface="微软雅黑" pitchFamily="34" charset="-122"/>
              </a:rPr>
              <a:t>从政治原因看</a:t>
            </a:r>
            <a:endParaRPr lang="zh-CN" altLang="en-US" sz="1400" b="1" dirty="0">
              <a:latin typeface="微软雅黑" pitchFamily="34" charset="-122"/>
              <a:ea typeface="微软雅黑" pitchFamily="34" charset="-122"/>
            </a:endParaRPr>
          </a:p>
        </p:txBody>
      </p:sp>
      <p:cxnSp>
        <p:nvCxnSpPr>
          <p:cNvPr id="22" name="直接连接符 21"/>
          <p:cNvCxnSpPr/>
          <p:nvPr/>
        </p:nvCxnSpPr>
        <p:spPr>
          <a:xfrm>
            <a:off x="7236296" y="2643758"/>
            <a:ext cx="1584176" cy="0"/>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236296" y="2211710"/>
            <a:ext cx="1584176" cy="307777"/>
          </a:xfrm>
          <a:prstGeom prst="rect">
            <a:avLst/>
          </a:prstGeom>
        </p:spPr>
        <p:txBody>
          <a:bodyPr wrap="square">
            <a:spAutoFit/>
          </a:bodyPr>
          <a:lstStyle/>
          <a:p>
            <a:pPr algn="ctr"/>
            <a:r>
              <a:rPr lang="zh-CN" altLang="en-US" sz="1400" b="1" dirty="0" smtClean="0">
                <a:latin typeface="微软雅黑" pitchFamily="34" charset="-122"/>
                <a:ea typeface="微软雅黑" pitchFamily="34" charset="-122"/>
              </a:rPr>
              <a:t>从经济原因看</a:t>
            </a:r>
          </a:p>
        </p:txBody>
      </p:sp>
      <p:sp>
        <p:nvSpPr>
          <p:cNvPr id="24" name="矩形 23"/>
          <p:cNvSpPr/>
          <p:nvPr/>
        </p:nvSpPr>
        <p:spPr>
          <a:xfrm>
            <a:off x="3419872" y="2211710"/>
            <a:ext cx="1512168" cy="358881"/>
          </a:xfrm>
          <a:prstGeom prst="rect">
            <a:avLst/>
          </a:prstGeom>
        </p:spPr>
        <p:txBody>
          <a:bodyPr wrap="square">
            <a:spAutoFit/>
          </a:bodyPr>
          <a:lstStyle/>
          <a:p>
            <a:pPr algn="ctr">
              <a:lnSpc>
                <a:spcPts val="2200"/>
              </a:lnSpc>
              <a:defRPr/>
            </a:pPr>
            <a:r>
              <a:rPr lang="zh-CN" altLang="en-US" sz="1400" b="1" dirty="0" smtClean="0">
                <a:latin typeface="微软雅黑" pitchFamily="34" charset="-122"/>
                <a:ea typeface="微软雅黑" pitchFamily="34" charset="-122"/>
              </a:rPr>
              <a:t>从东西交通看</a:t>
            </a:r>
            <a:r>
              <a:rPr lang="zh-CN" altLang="en-US" b="1" dirty="0" smtClean="0">
                <a:latin typeface="微软雅黑" pitchFamily="34" charset="-122"/>
                <a:ea typeface="微软雅黑" pitchFamily="34" charset="-122"/>
              </a:rPr>
              <a:t> </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txBox="1">
            <a:spLocks noChangeArrowheads="1"/>
          </p:cNvSpPr>
          <p:nvPr/>
        </p:nvSpPr>
        <p:spPr bwMode="auto">
          <a:xfrm>
            <a:off x="560388" y="193675"/>
            <a:ext cx="422751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dirty="0">
              <a:latin typeface="微软雅黑" pitchFamily="34" charset="-122"/>
              <a:ea typeface="微软雅黑" pitchFamily="34" charset="-122"/>
            </a:endParaRPr>
          </a:p>
        </p:txBody>
      </p:sp>
      <p:sp>
        <p:nvSpPr>
          <p:cNvPr id="3481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5600">
              <a:latin typeface="微软雅黑"/>
            </a:endParaRPr>
          </a:p>
          <a:p>
            <a:pPr>
              <a:spcBef>
                <a:spcPct val="20000"/>
              </a:spcBef>
            </a:pPr>
            <a:endParaRPr lang="zh-CN" altLang="en-US">
              <a:solidFill>
                <a:srgbClr val="898989"/>
              </a:solidFill>
              <a:latin typeface="微软雅黑"/>
            </a:endParaRPr>
          </a:p>
        </p:txBody>
      </p:sp>
      <p:sp>
        <p:nvSpPr>
          <p:cNvPr id="15" name="内容占位符 2"/>
          <p:cNvSpPr txBox="1">
            <a:spLocks/>
          </p:cNvSpPr>
          <p:nvPr/>
        </p:nvSpPr>
        <p:spPr>
          <a:xfrm>
            <a:off x="2643188" y="1928813"/>
            <a:ext cx="5715000" cy="2357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6400">
              <a:latin typeface="微软雅黑"/>
            </a:endParaRPr>
          </a:p>
          <a:p>
            <a:pPr>
              <a:lnSpc>
                <a:spcPts val="2800"/>
              </a:lnSpc>
              <a:spcBef>
                <a:spcPct val="20000"/>
              </a:spcBef>
            </a:pPr>
            <a:endParaRPr lang="zh-CN" altLang="en-US" sz="1600">
              <a:latin typeface="微软雅黑"/>
            </a:endParaRPr>
          </a:p>
          <a:p>
            <a:pPr>
              <a:spcBef>
                <a:spcPct val="20000"/>
              </a:spcBef>
            </a:pPr>
            <a:endParaRPr lang="en-US" altLang="zh-CN">
              <a:latin typeface="微软雅黑"/>
            </a:endParaRPr>
          </a:p>
          <a:p>
            <a:pPr>
              <a:spcBef>
                <a:spcPct val="20000"/>
              </a:spcBef>
            </a:pPr>
            <a:endParaRPr lang="zh-CN" altLang="en-US">
              <a:solidFill>
                <a:srgbClr val="898989"/>
              </a:solidFill>
              <a:latin typeface="微软雅黑"/>
            </a:endParaRPr>
          </a:p>
        </p:txBody>
      </p:sp>
      <p:sp>
        <p:nvSpPr>
          <p:cNvPr id="34822" name="内容占位符 2"/>
          <p:cNvSpPr txBox="1">
            <a:spLocks/>
          </p:cNvSpPr>
          <p:nvPr/>
        </p:nvSpPr>
        <p:spPr bwMode="auto">
          <a:xfrm>
            <a:off x="2857500" y="1000125"/>
            <a:ext cx="6000750" cy="3071813"/>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a:p>
            <a:pPr>
              <a:lnSpc>
                <a:spcPct val="150000"/>
              </a:lnSpc>
              <a:spcBef>
                <a:spcPct val="20000"/>
              </a:spcBef>
            </a:pPr>
            <a:endParaRPr lang="en-US" altLang="zh-CN" sz="1600">
              <a:latin typeface="微软雅黑"/>
            </a:endParaRPr>
          </a:p>
        </p:txBody>
      </p:sp>
      <p:sp>
        <p:nvSpPr>
          <p:cNvPr id="34823"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rPr>
              <a:t> </a:t>
            </a:r>
            <a:endParaRPr lang="zh-CN" altLang="en-US" sz="1400">
              <a:latin typeface="微软雅黑"/>
            </a:endParaRPr>
          </a:p>
        </p:txBody>
      </p:sp>
      <p:sp>
        <p:nvSpPr>
          <p:cNvPr id="34824"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rPr>
              <a:t> </a:t>
            </a:r>
            <a:endParaRPr lang="zh-CN" altLang="en-US" sz="1400" b="1">
              <a:latin typeface="微软雅黑"/>
            </a:endParaRPr>
          </a:p>
          <a:p>
            <a:endParaRPr lang="zh-CN" altLang="en-US" sz="1400">
              <a:latin typeface="微软雅黑"/>
            </a:endParaRPr>
          </a:p>
          <a:p>
            <a:endParaRPr lang="zh-CN" altLang="en-US" sz="1400" b="1">
              <a:latin typeface="微软雅黑"/>
            </a:endParaRPr>
          </a:p>
        </p:txBody>
      </p:sp>
      <p:sp>
        <p:nvSpPr>
          <p:cNvPr id="32" name="矩形 31"/>
          <p:cNvSpPr/>
          <p:nvPr/>
        </p:nvSpPr>
        <p:spPr>
          <a:xfrm>
            <a:off x="3276600" y="987425"/>
            <a:ext cx="1223963"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lang="zh-CN" altLang="en-US" sz="1600" b="1">
              <a:solidFill>
                <a:srgbClr val="FFFFFF"/>
              </a:solidFill>
              <a:latin typeface="微软雅黑"/>
            </a:endParaRPr>
          </a:p>
          <a:p>
            <a:pPr algn="ctr">
              <a:lnSpc>
                <a:spcPct val="120000"/>
              </a:lnSpc>
            </a:pPr>
            <a:endParaRPr lang="zh-CN" altLang="en-US" sz="1600" b="1">
              <a:solidFill>
                <a:srgbClr val="FFFFFF"/>
              </a:solidFill>
              <a:latin typeface="微软雅黑"/>
            </a:endParaRPr>
          </a:p>
          <a:p>
            <a:pPr algn="ctr"/>
            <a:endParaRPr lang="zh-CN" altLang="en-US" sz="1600" b="1">
              <a:solidFill>
                <a:schemeClr val="bg1"/>
              </a:solidFill>
              <a:latin typeface="微软雅黑"/>
            </a:endParaRP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859338" y="987425"/>
            <a:ext cx="3601094" cy="5715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600" b="1" dirty="0">
                <a:solidFill>
                  <a:schemeClr val="bg1"/>
                </a:solidFill>
                <a:latin typeface="微软雅黑" pitchFamily="34" charset="-122"/>
                <a:ea typeface="微软雅黑" pitchFamily="34" charset="-122"/>
              </a:rPr>
              <a:t>◆ </a:t>
            </a:r>
            <a:r>
              <a:rPr lang="zh-CN" altLang="en-US" sz="1400" b="1" dirty="0">
                <a:solidFill>
                  <a:schemeClr val="bg1"/>
                </a:solidFill>
                <a:latin typeface="微软雅黑" pitchFamily="34" charset="-122"/>
                <a:ea typeface="微软雅黑" pitchFamily="34" charset="-122"/>
              </a:rPr>
              <a:t>于阗、高昌、哈拉汗国与北宋有商业和使节往来</a:t>
            </a:r>
          </a:p>
        </p:txBody>
      </p:sp>
      <p:sp>
        <p:nvSpPr>
          <p:cNvPr id="2" name="矩形 69"/>
          <p:cNvSpPr/>
          <p:nvPr/>
        </p:nvSpPr>
        <p:spPr>
          <a:xfrm>
            <a:off x="4859338" y="1779588"/>
            <a:ext cx="3601094" cy="5715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400" b="1" dirty="0">
                <a:solidFill>
                  <a:schemeClr val="bg1"/>
                </a:solidFill>
                <a:latin typeface="微软雅黑" pitchFamily="34" charset="-122"/>
                <a:ea typeface="微软雅黑" pitchFamily="34" charset="-122"/>
              </a:rPr>
              <a:t>◆ 东罗马帝国三次派遣使节或商队来到开封</a:t>
            </a:r>
            <a:endParaRPr lang="en-US" altLang="zh-CN" sz="1400" b="1" dirty="0">
              <a:solidFill>
                <a:schemeClr val="bg1"/>
              </a:solidFill>
              <a:latin typeface="微软雅黑" pitchFamily="34" charset="-122"/>
              <a:ea typeface="微软雅黑" pitchFamily="34" charset="-122"/>
            </a:endParaRPr>
          </a:p>
        </p:txBody>
      </p:sp>
      <p:sp>
        <p:nvSpPr>
          <p:cNvPr id="3" name="矩形 69"/>
          <p:cNvSpPr/>
          <p:nvPr/>
        </p:nvSpPr>
        <p:spPr>
          <a:xfrm>
            <a:off x="4859338" y="2643188"/>
            <a:ext cx="3601094" cy="5715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400" b="1" dirty="0">
                <a:solidFill>
                  <a:schemeClr val="bg1"/>
                </a:solidFill>
                <a:latin typeface="微软雅黑" pitchFamily="34" charset="-122"/>
                <a:ea typeface="微软雅黑" pitchFamily="34" charset="-122"/>
              </a:rPr>
              <a:t>◆阿拉伯商人和使节通过海陆和陆路来中国</a:t>
            </a:r>
          </a:p>
        </p:txBody>
      </p:sp>
      <p:sp>
        <p:nvSpPr>
          <p:cNvPr id="4" name="矩形 69"/>
          <p:cNvSpPr/>
          <p:nvPr/>
        </p:nvSpPr>
        <p:spPr>
          <a:xfrm>
            <a:off x="4859338" y="3508375"/>
            <a:ext cx="3601094" cy="571500"/>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pPr>
            <a:r>
              <a:rPr lang="zh-CN" altLang="en-US" sz="1400" b="1" dirty="0">
                <a:solidFill>
                  <a:srgbClr val="FFFFFF"/>
                </a:solidFill>
                <a:latin typeface="微软雅黑" pitchFamily="34" charset="-122"/>
                <a:ea typeface="微软雅黑" pitchFamily="34" charset="-122"/>
              </a:rPr>
              <a:t>◆与海外诸国的关系完全依靠海路维持</a:t>
            </a:r>
          </a:p>
        </p:txBody>
      </p:sp>
      <p:sp>
        <p:nvSpPr>
          <p:cNvPr id="34831" name="Rectangle 20"/>
          <p:cNvSpPr>
            <a:spLocks noChangeArrowheads="1"/>
          </p:cNvSpPr>
          <p:nvPr/>
        </p:nvSpPr>
        <p:spPr bwMode="auto">
          <a:xfrm>
            <a:off x="250825" y="685800"/>
            <a:ext cx="2946400" cy="366713"/>
          </a:xfrm>
          <a:prstGeom prst="rect">
            <a:avLst/>
          </a:prstGeom>
          <a:noFill/>
          <a:ln w="9525">
            <a:noFill/>
            <a:miter lim="800000"/>
            <a:headEnd/>
            <a:tailEnd/>
          </a:ln>
        </p:spPr>
        <p:txBody>
          <a:bodyPr wrap="none">
            <a:spAutoFit/>
          </a:bodyPr>
          <a:lstStyle/>
          <a:p>
            <a:pPr>
              <a:spcBef>
                <a:spcPct val="20000"/>
              </a:spcBef>
              <a:buFont typeface="Arial" charset="0"/>
              <a:buNone/>
            </a:pPr>
            <a:r>
              <a:rPr lang="zh-CN" altLang="en-US" b="1" dirty="0">
                <a:latin typeface="微软雅黑" pitchFamily="34" charset="-122"/>
                <a:ea typeface="微软雅黑" pitchFamily="34" charset="-122"/>
              </a:rPr>
              <a:t>二、宋代与西方世界的联系</a:t>
            </a:r>
          </a:p>
        </p:txBody>
      </p:sp>
      <p:sp>
        <p:nvSpPr>
          <p:cNvPr id="34832" name="Oval 27"/>
          <p:cNvSpPr>
            <a:spLocks noChangeArrowheads="1"/>
          </p:cNvSpPr>
          <p:nvPr/>
        </p:nvSpPr>
        <p:spPr bwMode="gray">
          <a:xfrm>
            <a:off x="827088" y="2284413"/>
            <a:ext cx="1800225" cy="17272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ndParaRPr>
          </a:p>
          <a:p>
            <a:pPr algn="ctr">
              <a:lnSpc>
                <a:spcPct val="150000"/>
              </a:lnSpc>
            </a:pPr>
            <a:endParaRPr lang="zh-CN" altLang="en-US" sz="1600" b="1">
              <a:solidFill>
                <a:srgbClr val="04AEDA"/>
              </a:solidFill>
              <a:latin typeface="微软雅黑"/>
            </a:endParaRPr>
          </a:p>
        </p:txBody>
      </p:sp>
      <p:pic>
        <p:nvPicPr>
          <p:cNvPr id="34833"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468313" y="1708150"/>
            <a:ext cx="2520950" cy="2511425"/>
          </a:xfrm>
          <a:prstGeom prst="rect">
            <a:avLst/>
          </a:prstGeom>
          <a:noFill/>
          <a:ln w="9525">
            <a:noFill/>
            <a:miter lim="800000"/>
            <a:headEnd/>
            <a:tailEnd/>
          </a:ln>
        </p:spPr>
      </p:pic>
      <p:sp>
        <p:nvSpPr>
          <p:cNvPr id="34834" name="Rectangle 25"/>
          <p:cNvSpPr>
            <a:spLocks noChangeArrowheads="1"/>
          </p:cNvSpPr>
          <p:nvPr/>
        </p:nvSpPr>
        <p:spPr bwMode="auto">
          <a:xfrm>
            <a:off x="1403350" y="3435350"/>
            <a:ext cx="792163" cy="366713"/>
          </a:xfrm>
          <a:prstGeom prst="rect">
            <a:avLst/>
          </a:prstGeom>
          <a:noFill/>
          <a:ln w="9525">
            <a:noFill/>
            <a:miter lim="800000"/>
            <a:headEnd/>
            <a:tailEnd/>
          </a:ln>
        </p:spPr>
        <p:txBody>
          <a:bodyPr>
            <a:spAutoFit/>
          </a:bodyPr>
          <a:lstStyle/>
          <a:p>
            <a:r>
              <a:rPr lang="zh-CN" altLang="en-US" b="1" dirty="0">
                <a:solidFill>
                  <a:srgbClr val="04AEDA"/>
                </a:solidFill>
                <a:latin typeface="微软雅黑" pitchFamily="34" charset="-122"/>
                <a:ea typeface="微软雅黑" pitchFamily="34" charset="-122"/>
              </a:rPr>
              <a:t>往  来</a:t>
            </a:r>
          </a:p>
        </p:txBody>
      </p:sp>
      <p:sp>
        <p:nvSpPr>
          <p:cNvPr id="34835" name="Rectangle 26"/>
          <p:cNvSpPr>
            <a:spLocks noChangeArrowheads="1"/>
          </p:cNvSpPr>
          <p:nvPr/>
        </p:nvSpPr>
        <p:spPr bwMode="auto">
          <a:xfrm>
            <a:off x="1116013" y="1995488"/>
            <a:ext cx="1335087" cy="366712"/>
          </a:xfrm>
          <a:prstGeom prst="rect">
            <a:avLst/>
          </a:prstGeom>
          <a:noFill/>
          <a:ln w="9525">
            <a:noFill/>
            <a:miter lim="800000"/>
            <a:headEnd/>
            <a:tailEnd/>
          </a:ln>
        </p:spPr>
        <p:txBody>
          <a:bodyPr>
            <a:spAutoFit/>
          </a:bodyPr>
          <a:lstStyle/>
          <a:p>
            <a:r>
              <a:rPr lang="zh-CN" altLang="en-US" b="1" dirty="0">
                <a:solidFill>
                  <a:srgbClr val="04AEDA"/>
                </a:solidFill>
                <a:latin typeface="微软雅黑" pitchFamily="34" charset="-122"/>
                <a:ea typeface="微软雅黑" pitchFamily="34" charset="-122"/>
              </a:rPr>
              <a:t>商业和使节</a:t>
            </a:r>
          </a:p>
        </p:txBody>
      </p:sp>
      <p:sp>
        <p:nvSpPr>
          <p:cNvPr id="5" name="矩形 31"/>
          <p:cNvSpPr/>
          <p:nvPr/>
        </p:nvSpPr>
        <p:spPr>
          <a:xfrm>
            <a:off x="3276600" y="17795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宋神宗时期</a:t>
            </a:r>
          </a:p>
          <a:p>
            <a:pPr algn="ctr">
              <a:defRPr/>
            </a:pPr>
            <a:r>
              <a:rPr lang="zh-CN" altLang="en-US" sz="1600" b="1" dirty="0">
                <a:solidFill>
                  <a:schemeClr val="bg1"/>
                </a:solidFill>
                <a:latin typeface="微软雅黑" pitchFamily="34" charset="-122"/>
                <a:ea typeface="微软雅黑" pitchFamily="34" charset="-122"/>
              </a:rPr>
              <a:t>宋哲宗时期</a:t>
            </a:r>
          </a:p>
        </p:txBody>
      </p:sp>
      <p:sp>
        <p:nvSpPr>
          <p:cNvPr id="6" name="矩形 31"/>
          <p:cNvSpPr/>
          <p:nvPr/>
        </p:nvSpPr>
        <p:spPr>
          <a:xfrm>
            <a:off x="3276600" y="2643188"/>
            <a:ext cx="1223963"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北宋初期</a:t>
            </a:r>
          </a:p>
        </p:txBody>
      </p:sp>
      <p:sp>
        <p:nvSpPr>
          <p:cNvPr id="7" name="矩形 31"/>
          <p:cNvSpPr/>
          <p:nvPr/>
        </p:nvSpPr>
        <p:spPr>
          <a:xfrm>
            <a:off x="3276600" y="3508375"/>
            <a:ext cx="1223963" cy="576263"/>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北宋中后期</a:t>
            </a:r>
          </a:p>
          <a:p>
            <a:pPr algn="ctr">
              <a:defRPr/>
            </a:pPr>
            <a:r>
              <a:rPr lang="zh-CN" altLang="en-US" sz="1600" b="1" dirty="0">
                <a:solidFill>
                  <a:schemeClr val="bg1"/>
                </a:solidFill>
                <a:latin typeface="微软雅黑" pitchFamily="34" charset="-122"/>
                <a:ea typeface="微软雅黑" pitchFamily="34" charset="-122"/>
              </a:rPr>
              <a:t>及南宋时期</a:t>
            </a:r>
          </a:p>
        </p:txBody>
      </p:sp>
      <p:sp>
        <p:nvSpPr>
          <p:cNvPr id="34839" name="Rectangle 30"/>
          <p:cNvSpPr>
            <a:spLocks noChangeArrowheads="1"/>
          </p:cNvSpPr>
          <p:nvPr/>
        </p:nvSpPr>
        <p:spPr bwMode="auto">
          <a:xfrm>
            <a:off x="3419474" y="1131888"/>
            <a:ext cx="1008509" cy="338554"/>
          </a:xfrm>
          <a:prstGeom prst="rect">
            <a:avLst/>
          </a:prstGeom>
          <a:noFill/>
          <a:ln w="9525">
            <a:noFill/>
            <a:miter lim="800000"/>
            <a:headEnd/>
            <a:tailEnd/>
          </a:ln>
        </p:spPr>
        <p:txBody>
          <a:bodyPr wrap="square">
            <a:spAutoFit/>
          </a:bodyPr>
          <a:lstStyle/>
          <a:p>
            <a:r>
              <a:rPr lang="zh-CN" altLang="en-US" sz="1600" b="1" dirty="0">
                <a:solidFill>
                  <a:schemeClr val="bg1"/>
                </a:solidFill>
                <a:latin typeface="微软雅黑" pitchFamily="34" charset="-122"/>
                <a:ea typeface="微软雅黑" pitchFamily="34" charset="-122"/>
              </a:rPr>
              <a:t>北宋初年</a:t>
            </a: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318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3188" name="TextBox 5"/>
          <p:cNvSpPr txBox="1">
            <a:spLocks noChangeArrowheads="1"/>
          </p:cNvSpPr>
          <p:nvPr/>
        </p:nvSpPr>
        <p:spPr bwMode="auto">
          <a:xfrm>
            <a:off x="251520" y="123478"/>
            <a:ext cx="5256088" cy="403444"/>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明</a:t>
            </a:r>
            <a:r>
              <a:rPr lang="zh-CN" altLang="en-US" sz="2000" b="1" dirty="0">
                <a:latin typeface="微软雅黑" pitchFamily="34" charset="-122"/>
                <a:ea typeface="微软雅黑" pitchFamily="34" charset="-122"/>
              </a:rPr>
              <a:t>初中西交通和文化交流的发展</a:t>
            </a:r>
            <a:endParaRPr lang="en-US" altLang="zh-CN" sz="2000" b="1" dirty="0">
              <a:latin typeface="微软雅黑" pitchFamily="34" charset="-122"/>
              <a:ea typeface="微软雅黑" pitchFamily="34" charset="-122"/>
            </a:endParaRPr>
          </a:p>
        </p:txBody>
      </p:sp>
      <p:sp>
        <p:nvSpPr>
          <p:cNvPr id="93189"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3193" name="AutoShape 8"/>
          <p:cNvSpPr>
            <a:spLocks noChangeArrowheads="1"/>
          </p:cNvSpPr>
          <p:nvPr/>
        </p:nvSpPr>
        <p:spPr bwMode="auto">
          <a:xfrm>
            <a:off x="251520" y="2067694"/>
            <a:ext cx="1584176" cy="115212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395536" y="2211710"/>
            <a:ext cx="1296144" cy="86417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lnSpc>
                <a:spcPts val="2600"/>
              </a:lnSpc>
              <a:defRPr/>
            </a:pPr>
            <a:r>
              <a:rPr lang="zh-CN" altLang="en-US" b="1" dirty="0" smtClean="0">
                <a:solidFill>
                  <a:srgbClr val="09BFFF"/>
                </a:solidFill>
                <a:latin typeface="微软雅黑" pitchFamily="34" charset="-122"/>
                <a:ea typeface="微软雅黑" pitchFamily="34" charset="-122"/>
              </a:rPr>
              <a:t>原因之一</a:t>
            </a:r>
            <a:endParaRPr lang="en-US" altLang="zh-CN" b="1" dirty="0" smtClean="0">
              <a:solidFill>
                <a:srgbClr val="09BFFF"/>
              </a:solidFill>
              <a:latin typeface="微软雅黑" pitchFamily="34" charset="-122"/>
              <a:ea typeface="微软雅黑" pitchFamily="34" charset="-122"/>
            </a:endParaRPr>
          </a:p>
          <a:p>
            <a:pPr algn="ctr">
              <a:lnSpc>
                <a:spcPts val="2600"/>
              </a:lnSpc>
              <a:defRPr/>
            </a:pPr>
            <a:r>
              <a:rPr lang="zh-CN" altLang="en-US" b="1" dirty="0" smtClean="0">
                <a:solidFill>
                  <a:srgbClr val="09BFFF"/>
                </a:solidFill>
                <a:latin typeface="微软雅黑" pitchFamily="34" charset="-122"/>
                <a:ea typeface="微软雅黑" pitchFamily="34" charset="-122"/>
              </a:rPr>
              <a:t>商路受阻</a:t>
            </a:r>
            <a:endParaRPr lang="zh-CN" altLang="en-US" b="1" dirty="0">
              <a:solidFill>
                <a:srgbClr val="09BFFF"/>
              </a:solidFill>
              <a:latin typeface="微软雅黑" pitchFamily="34" charset="-122"/>
              <a:ea typeface="微软雅黑" pitchFamily="34" charset="-122"/>
            </a:endParaRPr>
          </a:p>
          <a:p>
            <a:pPr algn="ctr">
              <a:defRPr/>
            </a:pPr>
            <a:endParaRPr lang="zh-CN" altLang="en-US" dirty="0"/>
          </a:p>
        </p:txBody>
      </p:sp>
      <p:sp>
        <p:nvSpPr>
          <p:cNvPr id="28" name="矩形 3"/>
          <p:cNvSpPr/>
          <p:nvPr/>
        </p:nvSpPr>
        <p:spPr>
          <a:xfrm>
            <a:off x="2339752" y="1275606"/>
            <a:ext cx="1008509"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000"/>
              </a:lnSpc>
              <a:defRPr/>
            </a:pPr>
            <a:r>
              <a:rPr lang="en-US" altLang="zh-CN" sz="2000" b="1" dirty="0">
                <a:solidFill>
                  <a:schemeClr val="bg1"/>
                </a:solidFill>
                <a:latin typeface="Arial" charset="0"/>
              </a:rPr>
              <a:t>  </a:t>
            </a:r>
            <a:r>
              <a:rPr lang="zh-CN" altLang="en-US" sz="1600" b="1" dirty="0" smtClean="0">
                <a:solidFill>
                  <a:schemeClr val="bg1"/>
                </a:solidFill>
                <a:latin typeface="微软雅黑" pitchFamily="34" charset="-122"/>
                <a:ea typeface="微软雅黑" pitchFamily="34" charset="-122"/>
              </a:rPr>
              <a:t>第一条</a:t>
            </a:r>
            <a:endParaRPr lang="en-US" altLang="zh-CN" sz="1600" dirty="0">
              <a:solidFill>
                <a:schemeClr val="bg1"/>
              </a:solidFill>
              <a:latin typeface="微软雅黑" pitchFamily="34" charset="-122"/>
              <a:ea typeface="微软雅黑" pitchFamily="34" charset="-122"/>
            </a:endParaRPr>
          </a:p>
        </p:txBody>
      </p:sp>
      <p:sp>
        <p:nvSpPr>
          <p:cNvPr id="29" name="Rectangle 40"/>
          <p:cNvSpPr>
            <a:spLocks noChangeArrowheads="1"/>
          </p:cNvSpPr>
          <p:nvPr/>
        </p:nvSpPr>
        <p:spPr bwMode="auto">
          <a:xfrm>
            <a:off x="3347864" y="1275606"/>
            <a:ext cx="3672408"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600" b="1" dirty="0" smtClean="0">
                <a:latin typeface="微软雅黑" pitchFamily="34" charset="-122"/>
                <a:ea typeface="微软雅黑" pitchFamily="34" charset="-122"/>
              </a:rPr>
              <a:t>从小亚细亚</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黑海、里海</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中亚</a:t>
            </a:r>
            <a:endParaRPr lang="zh-CN" altLang="en-US" sz="1600" dirty="0"/>
          </a:p>
        </p:txBody>
      </p:sp>
      <p:sp>
        <p:nvSpPr>
          <p:cNvPr id="30" name="Rectangle 40"/>
          <p:cNvSpPr>
            <a:spLocks noChangeArrowheads="1"/>
          </p:cNvSpPr>
          <p:nvPr/>
        </p:nvSpPr>
        <p:spPr bwMode="auto">
          <a:xfrm>
            <a:off x="3347864" y="2283718"/>
            <a:ext cx="3672408"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dirty="0" smtClean="0"/>
              <a:t> </a:t>
            </a:r>
            <a:endParaRPr lang="zh-CN" altLang="en-US" dirty="0"/>
          </a:p>
        </p:txBody>
      </p:sp>
      <p:sp>
        <p:nvSpPr>
          <p:cNvPr id="31" name="矩形 30"/>
          <p:cNvSpPr/>
          <p:nvPr/>
        </p:nvSpPr>
        <p:spPr>
          <a:xfrm>
            <a:off x="3419872" y="2355726"/>
            <a:ext cx="4104456" cy="338554"/>
          </a:xfrm>
          <a:prstGeom prst="rect">
            <a:avLst/>
          </a:prstGeom>
        </p:spPr>
        <p:txBody>
          <a:bodyPr wrap="square">
            <a:spAutoFit/>
          </a:bodyPr>
          <a:lstStyle/>
          <a:p>
            <a:r>
              <a:rPr lang="zh-CN" altLang="en-US" sz="1600" b="1" dirty="0" smtClean="0">
                <a:latin typeface="微软雅黑" pitchFamily="34" charset="-122"/>
                <a:ea typeface="微软雅黑" pitchFamily="34" charset="-122"/>
              </a:rPr>
              <a:t>从叙利亚</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波斯湾</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广州、泉州</a:t>
            </a:r>
          </a:p>
        </p:txBody>
      </p:sp>
      <p:sp>
        <p:nvSpPr>
          <p:cNvPr id="32" name="Rectangle 40"/>
          <p:cNvSpPr>
            <a:spLocks noChangeArrowheads="1"/>
          </p:cNvSpPr>
          <p:nvPr/>
        </p:nvSpPr>
        <p:spPr bwMode="auto">
          <a:xfrm>
            <a:off x="3347864" y="3363838"/>
            <a:ext cx="3672408" cy="576262"/>
          </a:xfrm>
          <a:prstGeom prst="rect">
            <a:avLst/>
          </a:prstGeom>
          <a:solidFill>
            <a:schemeClr val="bg1"/>
          </a:solidFill>
          <a:ln w="28575" algn="ctr">
            <a:solidFill>
              <a:srgbClr val="04AEDA"/>
            </a:solidFill>
            <a:prstDash val="sysDot"/>
            <a:miter lim="800000"/>
            <a:headEnd/>
            <a:tailEnd/>
          </a:ln>
        </p:spPr>
        <p:txBody>
          <a:bodyPr anchor="ctr"/>
          <a:lstStyle/>
          <a:p>
            <a:r>
              <a:rPr lang="zh-CN" altLang="en-US" sz="1600" b="1" dirty="0" smtClean="0">
                <a:latin typeface="微软雅黑" pitchFamily="34" charset="-122"/>
                <a:ea typeface="微软雅黑" pitchFamily="34" charset="-122"/>
              </a:rPr>
              <a:t>由埃及</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红海海岸</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到中国</a:t>
            </a:r>
            <a:endParaRPr lang="zh-CN" altLang="en-US" sz="1600" dirty="0"/>
          </a:p>
        </p:txBody>
      </p:sp>
      <p:sp>
        <p:nvSpPr>
          <p:cNvPr id="33" name="矩形 3"/>
          <p:cNvSpPr/>
          <p:nvPr/>
        </p:nvSpPr>
        <p:spPr>
          <a:xfrm>
            <a:off x="2339752" y="2283718"/>
            <a:ext cx="1008509"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000"/>
              </a:lnSpc>
              <a:defRPr/>
            </a:pPr>
            <a:r>
              <a:rPr lang="en-US" altLang="zh-CN" sz="2000" b="1" dirty="0">
                <a:solidFill>
                  <a:schemeClr val="bg1"/>
                </a:solidFill>
                <a:latin typeface="Arial" charset="0"/>
              </a:rPr>
              <a:t>  </a:t>
            </a:r>
            <a:r>
              <a:rPr lang="zh-CN" altLang="en-US" sz="1600" b="1" dirty="0" smtClean="0">
                <a:solidFill>
                  <a:schemeClr val="bg1"/>
                </a:solidFill>
                <a:latin typeface="微软雅黑" pitchFamily="34" charset="-122"/>
                <a:ea typeface="微软雅黑" pitchFamily="34" charset="-122"/>
              </a:rPr>
              <a:t>第二条</a:t>
            </a:r>
            <a:endParaRPr lang="en-US" altLang="zh-CN" sz="1600" dirty="0">
              <a:solidFill>
                <a:schemeClr val="bg1"/>
              </a:solidFill>
              <a:latin typeface="微软雅黑" pitchFamily="34" charset="-122"/>
              <a:ea typeface="微软雅黑" pitchFamily="34" charset="-122"/>
            </a:endParaRPr>
          </a:p>
        </p:txBody>
      </p:sp>
      <p:sp>
        <p:nvSpPr>
          <p:cNvPr id="34" name="矩形 3"/>
          <p:cNvSpPr/>
          <p:nvPr/>
        </p:nvSpPr>
        <p:spPr>
          <a:xfrm>
            <a:off x="2339752" y="3363838"/>
            <a:ext cx="1008509" cy="576262"/>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zh-CN" altLang="en-US" sz="1600" b="1" dirty="0" smtClean="0">
                <a:solidFill>
                  <a:schemeClr val="bg1"/>
                </a:solidFill>
                <a:latin typeface="微软雅黑" pitchFamily="34" charset="-122"/>
                <a:ea typeface="微软雅黑" pitchFamily="34" charset="-122"/>
              </a:rPr>
              <a:t>第三条</a:t>
            </a:r>
            <a:endParaRPr lang="en-US" altLang="zh-CN" sz="1600" b="1" dirty="0">
              <a:solidFill>
                <a:schemeClr val="bg1"/>
              </a:solidFill>
              <a:latin typeface="微软雅黑" pitchFamily="34" charset="-122"/>
              <a:ea typeface="微软雅黑" pitchFamily="34" charset="-122"/>
            </a:endParaRPr>
          </a:p>
        </p:txBody>
      </p:sp>
      <p:sp>
        <p:nvSpPr>
          <p:cNvPr id="36" name="右箭头 35"/>
          <p:cNvSpPr/>
          <p:nvPr/>
        </p:nvSpPr>
        <p:spPr>
          <a:xfrm>
            <a:off x="1907704" y="1131590"/>
            <a:ext cx="432048" cy="2932904"/>
          </a:xfrm>
          <a:prstGeom prst="rightArrow">
            <a:avLst/>
          </a:prstGeom>
          <a:solidFill>
            <a:srgbClr val="C6F2FE"/>
          </a:solidFill>
          <a:ln w="28575" algn="ctr">
            <a:solidFill>
              <a:srgbClr val="C6F2FE"/>
            </a:solidFill>
            <a:miter lim="800000"/>
            <a:headEnd/>
            <a:tailEnd/>
          </a:ln>
        </p:spPr>
        <p:txBody>
          <a:bodyPr rot="10800000" vert="eaVert" anchor="ctr"/>
          <a:lstStyle/>
          <a:p>
            <a:pPr algn="ctr">
              <a:lnSpc>
                <a:spcPct val="200000"/>
              </a:lnSpc>
            </a:pPr>
            <a:endParaRPr lang="zh-CN" altLang="en-US" b="1" dirty="0">
              <a:solidFill>
                <a:schemeClr val="tx1"/>
              </a:solidFill>
              <a:latin typeface="微软雅黑" pitchFamily="34" charset="-122"/>
              <a:ea typeface="微软雅黑" pitchFamily="34" charset="-122"/>
            </a:endParaRPr>
          </a:p>
        </p:txBody>
      </p:sp>
      <p:sp>
        <p:nvSpPr>
          <p:cNvPr id="37" name="AutoShape 14"/>
          <p:cNvSpPr>
            <a:spLocks noChangeArrowheads="1"/>
          </p:cNvSpPr>
          <p:nvPr/>
        </p:nvSpPr>
        <p:spPr bwMode="auto">
          <a:xfrm rot="10800000" flipH="1">
            <a:off x="7020272" y="915566"/>
            <a:ext cx="360363" cy="3313113"/>
          </a:xfrm>
          <a:prstGeom prst="rightArrow">
            <a:avLst>
              <a:gd name="adj1" fmla="val 67750"/>
              <a:gd name="adj2" fmla="val 66167"/>
            </a:avLst>
          </a:prstGeom>
          <a:solidFill>
            <a:srgbClr val="C6F2FE"/>
          </a:solidFill>
          <a:ln w="28575" algn="ctr">
            <a:solidFill>
              <a:srgbClr val="C6F2FE"/>
            </a:solidFill>
            <a:miter lim="800000"/>
            <a:headEnd/>
            <a:tailEnd/>
          </a:ln>
        </p:spPr>
        <p:txBody>
          <a:bodyPr rot="10800000" anchor="ctr"/>
          <a:lstStyle/>
          <a:p>
            <a:pPr algn="ctr"/>
            <a:endParaRPr lang="zh-CN" altLang="en-US"/>
          </a:p>
        </p:txBody>
      </p:sp>
      <p:sp>
        <p:nvSpPr>
          <p:cNvPr id="38" name="矩形 3"/>
          <p:cNvSpPr/>
          <p:nvPr/>
        </p:nvSpPr>
        <p:spPr>
          <a:xfrm>
            <a:off x="7452321" y="555526"/>
            <a:ext cx="1368152" cy="3887911"/>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defRPr/>
            </a:pPr>
            <a:endParaRPr lang="en-US" altLang="zh-CN" sz="1400" b="1" dirty="0" smtClean="0">
              <a:solidFill>
                <a:schemeClr val="bg1"/>
              </a:solidFill>
              <a:latin typeface="Arial" charset="0"/>
              <a:ea typeface="微软雅黑" charset="-122"/>
              <a:sym typeface="Wingdings 3"/>
            </a:endParaRPr>
          </a:p>
          <a:p>
            <a:pPr algn="ctr">
              <a:lnSpc>
                <a:spcPts val="2200"/>
              </a:lnSpc>
              <a:defRPr/>
            </a:pPr>
            <a:endParaRPr lang="en-US" altLang="zh-CN" sz="1400" b="1" dirty="0" smtClean="0">
              <a:solidFill>
                <a:schemeClr val="bg1"/>
              </a:solidFill>
              <a:latin typeface="Arial" charset="0"/>
              <a:ea typeface="微软雅黑" charset="-122"/>
              <a:sym typeface="Wingdings 3"/>
            </a:endParaRPr>
          </a:p>
          <a:p>
            <a:pPr algn="ctr">
              <a:lnSpc>
                <a:spcPts val="2200"/>
              </a:lnSpc>
              <a:defRPr/>
            </a:pPr>
            <a:r>
              <a:rPr lang="zh-CN" altLang="en-US" sz="1400" b="1" dirty="0" smtClean="0">
                <a:solidFill>
                  <a:schemeClr val="bg1"/>
                </a:solidFill>
                <a:latin typeface="Arial" charset="0"/>
                <a:ea typeface="微软雅黑" charset="-122"/>
                <a:sym typeface="Wingdings 3"/>
              </a:rPr>
              <a:t></a:t>
            </a:r>
            <a:r>
              <a:rPr lang="zh-CN" altLang="en-US" sz="1400" b="1" dirty="0" smtClean="0">
                <a:solidFill>
                  <a:schemeClr val="bg1"/>
                </a:solidFill>
                <a:latin typeface="Arial" charset="0"/>
                <a:ea typeface="微软雅黑" charset="-122"/>
              </a:rPr>
              <a:t>红海以东由阿拉伯人控制</a:t>
            </a:r>
            <a:endParaRPr lang="en-US" altLang="zh-CN" sz="1400" b="1" dirty="0" smtClean="0">
              <a:solidFill>
                <a:schemeClr val="bg1"/>
              </a:solidFill>
              <a:latin typeface="Arial" charset="0"/>
              <a:ea typeface="微软雅黑" charset="-122"/>
            </a:endParaRPr>
          </a:p>
          <a:p>
            <a:pPr>
              <a:lnSpc>
                <a:spcPts val="2200"/>
              </a:lnSpc>
              <a:defRPr/>
            </a:pPr>
            <a:r>
              <a:rPr lang="zh-CN" altLang="en-US" sz="1400" b="1" dirty="0" smtClean="0">
                <a:solidFill>
                  <a:schemeClr val="bg1"/>
                </a:solidFill>
                <a:latin typeface="Arial" charset="0"/>
                <a:ea typeface="微软雅黑" charset="-122"/>
                <a:sym typeface="Wingdings 3"/>
              </a:rPr>
              <a:t></a:t>
            </a:r>
            <a:r>
              <a:rPr lang="zh-CN" altLang="en-US" sz="1400" b="1" dirty="0" smtClean="0">
                <a:solidFill>
                  <a:schemeClr val="bg1"/>
                </a:solidFill>
                <a:latin typeface="Arial" charset="0"/>
                <a:ea typeface="微软雅黑" charset="-122"/>
                <a:sym typeface="Wingdings"/>
              </a:rPr>
              <a:t>地中海由意  大利人控制</a:t>
            </a:r>
            <a:endParaRPr lang="en-US" altLang="zh-CN" sz="1400" b="1" dirty="0" smtClean="0">
              <a:solidFill>
                <a:schemeClr val="bg1"/>
              </a:solidFill>
              <a:latin typeface="Arial" charset="0"/>
              <a:ea typeface="微软雅黑" charset="-122"/>
              <a:sym typeface="Wingdings"/>
            </a:endParaRPr>
          </a:p>
          <a:p>
            <a:pPr>
              <a:lnSpc>
                <a:spcPts val="2200"/>
              </a:lnSpc>
              <a:defRPr/>
            </a:pPr>
            <a:r>
              <a:rPr lang="zh-CN" altLang="en-US" sz="1400" b="1" dirty="0" smtClean="0">
                <a:solidFill>
                  <a:schemeClr val="bg1"/>
                </a:solidFill>
                <a:latin typeface="Arial" charset="0"/>
                <a:ea typeface="微软雅黑" charset="-122"/>
                <a:sym typeface="Wingdings 3"/>
              </a:rPr>
              <a:t></a:t>
            </a:r>
            <a:r>
              <a:rPr lang="zh-CN" altLang="en-US" sz="1400" b="1" dirty="0" smtClean="0">
                <a:solidFill>
                  <a:schemeClr val="bg1"/>
                </a:solidFill>
                <a:latin typeface="Arial" charset="0"/>
                <a:ea typeface="微软雅黑" charset="-122"/>
                <a:sym typeface="Wingdings"/>
              </a:rPr>
              <a:t>帖木儿帝国时期阻断了陆路交通</a:t>
            </a:r>
            <a:endParaRPr lang="en-US" altLang="zh-CN" sz="1400" b="1" dirty="0" smtClean="0">
              <a:solidFill>
                <a:schemeClr val="bg1"/>
              </a:solidFill>
              <a:latin typeface="Arial" charset="0"/>
              <a:ea typeface="微软雅黑" charset="-122"/>
              <a:sym typeface="Wingdings"/>
            </a:endParaRPr>
          </a:p>
          <a:p>
            <a:pPr>
              <a:lnSpc>
                <a:spcPts val="2200"/>
              </a:lnSpc>
              <a:defRPr/>
            </a:pPr>
            <a:r>
              <a:rPr lang="zh-CN" altLang="en-US" sz="1400" b="1" dirty="0" smtClean="0">
                <a:solidFill>
                  <a:schemeClr val="bg1"/>
                </a:solidFill>
                <a:latin typeface="Arial" charset="0"/>
                <a:ea typeface="微软雅黑" charset="-122"/>
                <a:sym typeface="Wingdings 3"/>
              </a:rPr>
              <a:t></a:t>
            </a:r>
            <a:r>
              <a:rPr lang="zh-CN" altLang="en-US" sz="1400" b="1" dirty="0" smtClean="0">
                <a:solidFill>
                  <a:schemeClr val="bg1"/>
                </a:solidFill>
                <a:latin typeface="Arial" charset="0"/>
                <a:ea typeface="微软雅黑" charset="-122"/>
                <a:sym typeface="Wingdings"/>
              </a:rPr>
              <a:t>奥斯曼帝国控制了红海、波斯湾和黑海通往地中海的交通线</a:t>
            </a:r>
            <a:endParaRPr lang="zh-CN" altLang="en-US" sz="1400" b="1" dirty="0">
              <a:solidFill>
                <a:schemeClr val="bg1"/>
              </a:solidFill>
              <a:latin typeface="Arial" charset="0"/>
              <a:ea typeface="微软雅黑" charset="-122"/>
            </a:endParaRPr>
          </a:p>
        </p:txBody>
      </p:sp>
      <p:cxnSp>
        <p:nvCxnSpPr>
          <p:cNvPr id="40" name="直接连接符 39"/>
          <p:cNvCxnSpPr/>
          <p:nvPr/>
        </p:nvCxnSpPr>
        <p:spPr>
          <a:xfrm>
            <a:off x="7452320" y="1059582"/>
            <a:ext cx="136815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452320" y="1635646"/>
            <a:ext cx="136815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452320" y="2211710"/>
            <a:ext cx="136815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452320" y="3075806"/>
            <a:ext cx="136815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596336" y="627534"/>
            <a:ext cx="1107996" cy="358431"/>
          </a:xfrm>
          <a:prstGeom prst="rect">
            <a:avLst/>
          </a:prstGeom>
        </p:spPr>
        <p:txBody>
          <a:bodyPr wrap="none">
            <a:spAutoFit/>
          </a:bodyPr>
          <a:lstStyle/>
          <a:p>
            <a:pPr algn="ctr">
              <a:lnSpc>
                <a:spcPts val="2200"/>
              </a:lnSpc>
              <a:defRPr/>
            </a:pPr>
            <a:r>
              <a:rPr lang="zh-CN" altLang="en-US" b="1" dirty="0" smtClean="0">
                <a:solidFill>
                  <a:schemeClr val="bg1"/>
                </a:solidFill>
                <a:ea typeface="微软雅黑" charset="-122"/>
              </a:rPr>
              <a:t>交通梗阻</a:t>
            </a:r>
            <a:endParaRPr lang="en-US" altLang="zh-CN" b="1" dirty="0" smtClean="0">
              <a:solidFill>
                <a:schemeClr val="bg1"/>
              </a:solidFill>
              <a:ea typeface="微软雅黑" charset="-122"/>
            </a:endParaRPr>
          </a:p>
        </p:txBody>
      </p:sp>
      <p:sp>
        <p:nvSpPr>
          <p:cNvPr id="46" name="矩形 45"/>
          <p:cNvSpPr/>
          <p:nvPr/>
        </p:nvSpPr>
        <p:spPr>
          <a:xfrm>
            <a:off x="1907704" y="1923678"/>
            <a:ext cx="360040" cy="1384995"/>
          </a:xfrm>
          <a:prstGeom prst="rect">
            <a:avLst/>
          </a:prstGeom>
        </p:spPr>
        <p:txBody>
          <a:bodyPr wrap="square">
            <a:spAutoFit/>
          </a:bodyPr>
          <a:lstStyle/>
          <a:p>
            <a:r>
              <a:rPr lang="zh-CN" altLang="en-US" sz="1400" b="1" dirty="0" smtClean="0">
                <a:latin typeface="微软雅黑" pitchFamily="34" charset="-122"/>
                <a:ea typeface="微软雅黑" pitchFamily="34" charset="-122"/>
              </a:rPr>
              <a:t>三条主要商路</a:t>
            </a:r>
            <a:endParaRPr lang="zh-CN" altLang="en-US" sz="1400"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42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4212" name="TextBox 5"/>
          <p:cNvSpPr txBox="1">
            <a:spLocks noChangeArrowheads="1"/>
          </p:cNvSpPr>
          <p:nvPr/>
        </p:nvSpPr>
        <p:spPr bwMode="auto">
          <a:xfrm>
            <a:off x="251520" y="195263"/>
            <a:ext cx="6192688" cy="425758"/>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4213"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4214" name="AutoShape 8"/>
          <p:cNvSpPr>
            <a:spLocks noChangeArrowheads="1"/>
          </p:cNvSpPr>
          <p:nvPr/>
        </p:nvSpPr>
        <p:spPr bwMode="auto">
          <a:xfrm>
            <a:off x="611188" y="2355850"/>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755650" y="2500313"/>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endParaRPr lang="en-US" altLang="zh-CN" sz="1600" b="1" dirty="0" smtClean="0">
              <a:solidFill>
                <a:srgbClr val="09BFFF"/>
              </a:solidFill>
              <a:latin typeface="微软雅黑" pitchFamily="34" charset="-122"/>
              <a:ea typeface="微软雅黑" pitchFamily="34" charset="-122"/>
            </a:endParaRPr>
          </a:p>
          <a:p>
            <a:pPr algn="ctr">
              <a:lnSpc>
                <a:spcPts val="2200"/>
              </a:lnSpc>
              <a:defRPr/>
            </a:pPr>
            <a:r>
              <a:rPr lang="zh-CN" altLang="en-US" b="1" dirty="0" smtClean="0">
                <a:solidFill>
                  <a:srgbClr val="09BFFF"/>
                </a:solidFill>
                <a:latin typeface="微软雅黑" pitchFamily="34" charset="-122"/>
                <a:ea typeface="微软雅黑" pitchFamily="34" charset="-122"/>
              </a:rPr>
              <a:t>原因之一</a:t>
            </a:r>
            <a:endParaRPr lang="zh-CN" altLang="en-US" b="1" dirty="0">
              <a:solidFill>
                <a:srgbClr val="09BFFF"/>
              </a:solidFill>
              <a:latin typeface="微软雅黑" pitchFamily="34" charset="-122"/>
              <a:ea typeface="微软雅黑" pitchFamily="34" charset="-122"/>
            </a:endParaRPr>
          </a:p>
          <a:p>
            <a:pPr algn="ctr">
              <a:lnSpc>
                <a:spcPts val="2200"/>
              </a:lnSpc>
              <a:defRPr/>
            </a:pPr>
            <a:r>
              <a:rPr lang="zh-CN" altLang="en-US" b="1" dirty="0">
                <a:solidFill>
                  <a:srgbClr val="09BFFF"/>
                </a:solidFill>
                <a:latin typeface="微软雅黑" pitchFamily="34" charset="-122"/>
                <a:ea typeface="微软雅黑" pitchFamily="34" charset="-122"/>
              </a:rPr>
              <a:t>新航</a:t>
            </a:r>
            <a:r>
              <a:rPr lang="zh-CN" altLang="en-US" b="1" dirty="0" smtClean="0">
                <a:solidFill>
                  <a:srgbClr val="09BFFF"/>
                </a:solidFill>
                <a:latin typeface="微软雅黑" pitchFamily="34" charset="-122"/>
                <a:ea typeface="微软雅黑" pitchFamily="34" charset="-122"/>
              </a:rPr>
              <a:t>路开</a:t>
            </a:r>
            <a:r>
              <a:rPr lang="zh-CN" altLang="en-US" b="1" dirty="0">
                <a:solidFill>
                  <a:srgbClr val="09BFFF"/>
                </a:solidFill>
                <a:latin typeface="微软雅黑" pitchFamily="34" charset="-122"/>
                <a:ea typeface="微软雅黑" pitchFamily="34" charset="-122"/>
              </a:rPr>
              <a:t>辟</a:t>
            </a:r>
          </a:p>
          <a:p>
            <a:pPr algn="ctr">
              <a:defRPr/>
            </a:pPr>
            <a:endParaRPr lang="zh-CN" altLang="en-US" sz="1600" b="1" dirty="0">
              <a:solidFill>
                <a:srgbClr val="09BFFF"/>
              </a:solidFill>
            </a:endParaRPr>
          </a:p>
          <a:p>
            <a:pPr algn="ctr">
              <a:defRPr/>
            </a:pPr>
            <a:endParaRPr lang="zh-CN" altLang="en-US" dirty="0"/>
          </a:p>
        </p:txBody>
      </p:sp>
      <p:sp>
        <p:nvSpPr>
          <p:cNvPr id="3" name="矩形 3"/>
          <p:cNvSpPr/>
          <p:nvPr/>
        </p:nvSpPr>
        <p:spPr>
          <a:xfrm>
            <a:off x="2627313"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4" name="矩形 3"/>
          <p:cNvSpPr/>
          <p:nvPr/>
        </p:nvSpPr>
        <p:spPr>
          <a:xfrm>
            <a:off x="4211638"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5" name="矩形 3"/>
          <p:cNvSpPr/>
          <p:nvPr/>
        </p:nvSpPr>
        <p:spPr>
          <a:xfrm>
            <a:off x="5795963"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p:txBody>
      </p:sp>
      <p:sp>
        <p:nvSpPr>
          <p:cNvPr id="94219" name="AutoShape 8"/>
          <p:cNvSpPr>
            <a:spLocks noChangeArrowheads="1"/>
          </p:cNvSpPr>
          <p:nvPr/>
        </p:nvSpPr>
        <p:spPr bwMode="auto">
          <a:xfrm>
            <a:off x="2627313"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6" name="Rectangle 9"/>
          <p:cNvSpPr>
            <a:spLocks noChangeArrowheads="1"/>
          </p:cNvSpPr>
          <p:nvPr/>
        </p:nvSpPr>
        <p:spPr bwMode="auto">
          <a:xfrm>
            <a:off x="2700338" y="1635125"/>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1488</a:t>
            </a:r>
            <a:r>
              <a:rPr lang="zh-CN" altLang="en-US" sz="1600" b="1" dirty="0">
                <a:latin typeface="微软雅黑" pitchFamily="34" charset="-122"/>
                <a:ea typeface="微软雅黑" pitchFamily="34" charset="-122"/>
              </a:rPr>
              <a:t>年</a:t>
            </a:r>
          </a:p>
        </p:txBody>
      </p:sp>
      <p:sp>
        <p:nvSpPr>
          <p:cNvPr id="94221" name="AutoShape 8"/>
          <p:cNvSpPr>
            <a:spLocks noChangeArrowheads="1"/>
          </p:cNvSpPr>
          <p:nvPr/>
        </p:nvSpPr>
        <p:spPr bwMode="auto">
          <a:xfrm>
            <a:off x="4211638"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94222" name="AutoShape 8"/>
          <p:cNvSpPr>
            <a:spLocks noChangeArrowheads="1"/>
          </p:cNvSpPr>
          <p:nvPr/>
        </p:nvSpPr>
        <p:spPr bwMode="auto">
          <a:xfrm>
            <a:off x="5795963"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7" name="Rectangle 9"/>
          <p:cNvSpPr>
            <a:spLocks noChangeArrowheads="1"/>
          </p:cNvSpPr>
          <p:nvPr/>
        </p:nvSpPr>
        <p:spPr bwMode="auto">
          <a:xfrm>
            <a:off x="4284663" y="1635125"/>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dirty="0">
                <a:latin typeface="微软雅黑" pitchFamily="34" charset="-122"/>
                <a:ea typeface="微软雅黑" pitchFamily="34" charset="-122"/>
              </a:rPr>
              <a:t>1498</a:t>
            </a:r>
            <a:r>
              <a:rPr lang="zh-CN" altLang="en-US" b="1" dirty="0">
                <a:latin typeface="微软雅黑" pitchFamily="34" charset="-122"/>
                <a:ea typeface="微软雅黑" pitchFamily="34" charset="-122"/>
              </a:rPr>
              <a:t>年</a:t>
            </a:r>
          </a:p>
        </p:txBody>
      </p:sp>
      <p:sp>
        <p:nvSpPr>
          <p:cNvPr id="8" name="Rectangle 9"/>
          <p:cNvSpPr>
            <a:spLocks noChangeArrowheads="1"/>
          </p:cNvSpPr>
          <p:nvPr/>
        </p:nvSpPr>
        <p:spPr bwMode="auto">
          <a:xfrm>
            <a:off x="5867400" y="1635125"/>
            <a:ext cx="1366838"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1429</a:t>
            </a:r>
            <a:r>
              <a:rPr lang="zh-CN" altLang="en-US" sz="1600" b="1" dirty="0">
                <a:latin typeface="微软雅黑" pitchFamily="34" charset="-122"/>
                <a:ea typeface="微软雅黑" pitchFamily="34" charset="-122"/>
              </a:rPr>
              <a:t>年</a:t>
            </a:r>
          </a:p>
        </p:txBody>
      </p:sp>
      <p:sp>
        <p:nvSpPr>
          <p:cNvPr id="97314" name="Rectangle 34"/>
          <p:cNvSpPr>
            <a:spLocks noChangeArrowheads="1"/>
          </p:cNvSpPr>
          <p:nvPr/>
        </p:nvSpPr>
        <p:spPr bwMode="auto">
          <a:xfrm>
            <a:off x="2627784" y="2067694"/>
            <a:ext cx="1512887" cy="127419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pPr>
            <a:r>
              <a:rPr lang="zh-CN" altLang="en-US" sz="1600" b="1" dirty="0">
                <a:solidFill>
                  <a:schemeClr val="bg1"/>
                </a:solidFill>
                <a:latin typeface="微软雅黑" pitchFamily="34" charset="-122"/>
                <a:ea typeface="微软雅黑" pitchFamily="34" charset="-122"/>
              </a:rPr>
              <a:t>葡萄牙人迪亚士沿非洲西海岸南下，到</a:t>
            </a:r>
            <a:r>
              <a:rPr lang="zh-CN" altLang="en-US" sz="1600" b="1" dirty="0" smtClean="0">
                <a:solidFill>
                  <a:schemeClr val="bg1"/>
                </a:solidFill>
                <a:latin typeface="微软雅黑" pitchFamily="34" charset="-122"/>
                <a:ea typeface="微软雅黑" pitchFamily="34" charset="-122"/>
              </a:rPr>
              <a:t>达非</a:t>
            </a:r>
            <a:r>
              <a:rPr lang="zh-CN" altLang="en-US" sz="1600" b="1" dirty="0">
                <a:solidFill>
                  <a:schemeClr val="bg1"/>
                </a:solidFill>
                <a:latin typeface="微软雅黑" pitchFamily="34" charset="-122"/>
                <a:ea typeface="微软雅黑" pitchFamily="34" charset="-122"/>
              </a:rPr>
              <a:t>洲的好望角 </a:t>
            </a:r>
          </a:p>
        </p:txBody>
      </p:sp>
      <p:sp>
        <p:nvSpPr>
          <p:cNvPr id="97315" name="Rectangle 35"/>
          <p:cNvSpPr>
            <a:spLocks noChangeArrowheads="1"/>
          </p:cNvSpPr>
          <p:nvPr/>
        </p:nvSpPr>
        <p:spPr bwMode="auto">
          <a:xfrm>
            <a:off x="4211638" y="2054107"/>
            <a:ext cx="1511300" cy="175124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pPr>
            <a:r>
              <a:rPr lang="zh-CN" altLang="en-US" sz="1400" b="1" dirty="0">
                <a:solidFill>
                  <a:schemeClr val="bg1"/>
                </a:solidFill>
                <a:latin typeface="微软雅黑" pitchFamily="34" charset="-122"/>
                <a:ea typeface="微软雅黑" pitchFamily="34" charset="-122"/>
              </a:rPr>
              <a:t>达</a:t>
            </a:r>
            <a:r>
              <a:rPr lang="en-US" altLang="zh-CN" sz="1400" b="1" dirty="0">
                <a:solidFill>
                  <a:schemeClr val="bg1"/>
                </a:solidFill>
                <a:latin typeface="微软雅黑" pitchFamily="34" charset="-122"/>
                <a:ea typeface="微软雅黑" pitchFamily="34" charset="-122"/>
              </a:rPr>
              <a:t>·</a:t>
            </a:r>
            <a:r>
              <a:rPr lang="zh-CN" altLang="en-US" sz="1400" b="1" dirty="0">
                <a:solidFill>
                  <a:schemeClr val="bg1"/>
                </a:solidFill>
                <a:latin typeface="微软雅黑" pitchFamily="34" charset="-122"/>
                <a:ea typeface="微软雅黑" pitchFamily="34" charset="-122"/>
              </a:rPr>
              <a:t>伽马率领葡萄牙船队，从里斯本启程，到达印度南部的卡利库特港，成功开辟了通往东方的新航路 </a:t>
            </a:r>
          </a:p>
        </p:txBody>
      </p:sp>
      <p:sp>
        <p:nvSpPr>
          <p:cNvPr id="93212" name="Rectangle 28"/>
          <p:cNvSpPr>
            <a:spLocks noChangeArrowheads="1"/>
          </p:cNvSpPr>
          <p:nvPr/>
        </p:nvSpPr>
        <p:spPr bwMode="auto">
          <a:xfrm>
            <a:off x="5795963" y="2066925"/>
            <a:ext cx="1512887" cy="169315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1800"/>
              </a:lnSpc>
            </a:pPr>
            <a:r>
              <a:rPr lang="zh-CN" altLang="en-US" sz="1400" b="1" dirty="0">
                <a:solidFill>
                  <a:schemeClr val="bg1"/>
                </a:solidFill>
                <a:latin typeface="微软雅黑" pitchFamily="34" charset="-122"/>
                <a:ea typeface="微软雅黑" pitchFamily="34" charset="-122"/>
              </a:rPr>
              <a:t>意大利的航海家哥伦布率领的西班牙船队，从西班牙南端的巴罗斯港出发，向西横渡大西洋，发现了美洲新大陆</a:t>
            </a:r>
          </a:p>
        </p:txBody>
      </p:sp>
      <p:sp>
        <p:nvSpPr>
          <p:cNvPr id="2" name="矩形 3"/>
          <p:cNvSpPr/>
          <p:nvPr/>
        </p:nvSpPr>
        <p:spPr>
          <a:xfrm>
            <a:off x="7380288" y="1563688"/>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94229" name="AutoShape 8"/>
          <p:cNvSpPr>
            <a:spLocks noChangeArrowheads="1"/>
          </p:cNvSpPr>
          <p:nvPr/>
        </p:nvSpPr>
        <p:spPr bwMode="auto">
          <a:xfrm>
            <a:off x="7380288" y="1563688"/>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9" name="Rectangle 9"/>
          <p:cNvSpPr>
            <a:spLocks noChangeArrowheads="1"/>
          </p:cNvSpPr>
          <p:nvPr/>
        </p:nvSpPr>
        <p:spPr bwMode="auto">
          <a:xfrm>
            <a:off x="7451725" y="1635125"/>
            <a:ext cx="1368425"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1519</a:t>
            </a:r>
            <a:r>
              <a:rPr lang="zh-CN" altLang="en-US" sz="1600" b="1" dirty="0">
                <a:latin typeface="微软雅黑" pitchFamily="34" charset="-122"/>
                <a:ea typeface="微软雅黑" pitchFamily="34" charset="-122"/>
              </a:rPr>
              <a:t>年</a:t>
            </a:r>
          </a:p>
        </p:txBody>
      </p:sp>
      <p:sp>
        <p:nvSpPr>
          <p:cNvPr id="93216" name="Rectangle 32"/>
          <p:cNvSpPr>
            <a:spLocks noChangeArrowheads="1"/>
          </p:cNvSpPr>
          <p:nvPr/>
        </p:nvSpPr>
        <p:spPr bwMode="auto">
          <a:xfrm>
            <a:off x="7380312" y="2067694"/>
            <a:ext cx="1439862" cy="147514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pPr>
            <a:r>
              <a:rPr lang="zh-CN" altLang="en-US" sz="1400" b="1" dirty="0">
                <a:solidFill>
                  <a:schemeClr val="bg1"/>
                </a:solidFill>
                <a:latin typeface="微软雅黑" pitchFamily="34" charset="-122"/>
                <a:ea typeface="微软雅黑" pitchFamily="34" charset="-122"/>
              </a:rPr>
              <a:t>葡萄牙贵族麦哲伦率领的西班牙船队，开始了为时两载的人类首次环球航行 </a:t>
            </a: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42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4212" name="TextBox 5"/>
          <p:cNvSpPr txBox="1">
            <a:spLocks noChangeArrowheads="1"/>
          </p:cNvSpPr>
          <p:nvPr/>
        </p:nvSpPr>
        <p:spPr bwMode="auto">
          <a:xfrm>
            <a:off x="251520" y="195263"/>
            <a:ext cx="6192688" cy="425758"/>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4213"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3" name="矩形 3"/>
          <p:cNvSpPr/>
          <p:nvPr/>
        </p:nvSpPr>
        <p:spPr>
          <a:xfrm>
            <a:off x="1403648" y="1851670"/>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94219" name="AutoShape 8"/>
          <p:cNvSpPr>
            <a:spLocks noChangeArrowheads="1"/>
          </p:cNvSpPr>
          <p:nvPr/>
        </p:nvSpPr>
        <p:spPr bwMode="auto">
          <a:xfrm>
            <a:off x="1403648" y="1851670"/>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6" name="Rectangle 9"/>
          <p:cNvSpPr>
            <a:spLocks noChangeArrowheads="1"/>
          </p:cNvSpPr>
          <p:nvPr/>
        </p:nvSpPr>
        <p:spPr bwMode="auto">
          <a:xfrm>
            <a:off x="1475656" y="1923678"/>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1488</a:t>
            </a:r>
            <a:r>
              <a:rPr lang="zh-CN" altLang="en-US" sz="1600" b="1" dirty="0">
                <a:latin typeface="微软雅黑" pitchFamily="34" charset="-122"/>
                <a:ea typeface="微软雅黑" pitchFamily="34" charset="-122"/>
              </a:rPr>
              <a:t>年</a:t>
            </a:r>
          </a:p>
        </p:txBody>
      </p:sp>
      <p:sp>
        <p:nvSpPr>
          <p:cNvPr id="97314" name="Rectangle 34"/>
          <p:cNvSpPr>
            <a:spLocks noChangeArrowheads="1"/>
          </p:cNvSpPr>
          <p:nvPr/>
        </p:nvSpPr>
        <p:spPr bwMode="auto">
          <a:xfrm>
            <a:off x="1403648" y="2499742"/>
            <a:ext cx="1512887" cy="127419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pPr>
            <a:r>
              <a:rPr lang="zh-CN" altLang="en-US" sz="1600" b="1" dirty="0">
                <a:solidFill>
                  <a:schemeClr val="bg1"/>
                </a:solidFill>
                <a:latin typeface="微软雅黑" pitchFamily="34" charset="-122"/>
                <a:ea typeface="微软雅黑" pitchFamily="34" charset="-122"/>
              </a:rPr>
              <a:t>葡萄牙人迪亚士沿非洲西海岸南下，到</a:t>
            </a:r>
            <a:r>
              <a:rPr lang="zh-CN" altLang="en-US" sz="1600" b="1" dirty="0" smtClean="0">
                <a:solidFill>
                  <a:schemeClr val="bg1"/>
                </a:solidFill>
                <a:latin typeface="微软雅黑" pitchFamily="34" charset="-122"/>
                <a:ea typeface="微软雅黑" pitchFamily="34" charset="-122"/>
              </a:rPr>
              <a:t>达非</a:t>
            </a:r>
            <a:r>
              <a:rPr lang="zh-CN" altLang="en-US" sz="1600" b="1" dirty="0">
                <a:solidFill>
                  <a:schemeClr val="bg1"/>
                </a:solidFill>
                <a:latin typeface="微软雅黑" pitchFamily="34" charset="-122"/>
                <a:ea typeface="微软雅黑" pitchFamily="34" charset="-122"/>
              </a:rPr>
              <a:t>洲的好望角 </a:t>
            </a:r>
          </a:p>
        </p:txBody>
      </p:sp>
      <p:sp>
        <p:nvSpPr>
          <p:cNvPr id="93216" name="Rectangle 32"/>
          <p:cNvSpPr>
            <a:spLocks noChangeArrowheads="1"/>
          </p:cNvSpPr>
          <p:nvPr/>
        </p:nvSpPr>
        <p:spPr bwMode="auto">
          <a:xfrm>
            <a:off x="7380312" y="2067694"/>
            <a:ext cx="1439862" cy="147514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pPr>
            <a:r>
              <a:rPr lang="zh-CN" altLang="en-US" sz="1400" b="1" dirty="0">
                <a:solidFill>
                  <a:schemeClr val="bg1"/>
                </a:solidFill>
                <a:latin typeface="微软雅黑" pitchFamily="34" charset="-122"/>
                <a:ea typeface="微软雅黑" pitchFamily="34" charset="-122"/>
              </a:rPr>
              <a:t>葡萄牙贵族麦哲伦率领的西班牙船队，开始了为时两载的人类首次环球航行 </a:t>
            </a:r>
          </a:p>
        </p:txBody>
      </p:sp>
      <p:pic>
        <p:nvPicPr>
          <p:cNvPr id="1029" name="Picture 5" descr="http://file.qlteacher.com/upload/gz2010/images/1007/21/140309996.jpg"/>
          <p:cNvPicPr>
            <a:picLocks noChangeAspect="1" noChangeArrowheads="1"/>
          </p:cNvPicPr>
          <p:nvPr/>
        </p:nvPicPr>
        <p:blipFill>
          <a:blip r:embed="rId2" cstate="print"/>
          <a:srcRect/>
          <a:stretch>
            <a:fillRect/>
          </a:stretch>
        </p:blipFill>
        <p:spPr bwMode="auto">
          <a:xfrm>
            <a:off x="4355976" y="771550"/>
            <a:ext cx="4464496" cy="3616243"/>
          </a:xfrm>
          <a:prstGeom prst="rect">
            <a:avLst/>
          </a:prstGeom>
          <a:noFill/>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42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4212" name="TextBox 5"/>
          <p:cNvSpPr txBox="1">
            <a:spLocks noChangeArrowheads="1"/>
          </p:cNvSpPr>
          <p:nvPr/>
        </p:nvSpPr>
        <p:spPr bwMode="auto">
          <a:xfrm>
            <a:off x="251520" y="195263"/>
            <a:ext cx="6192688" cy="425758"/>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4213"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4" name="矩形 3"/>
          <p:cNvSpPr/>
          <p:nvPr/>
        </p:nvSpPr>
        <p:spPr>
          <a:xfrm>
            <a:off x="683568" y="1779662"/>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94221" name="AutoShape 8"/>
          <p:cNvSpPr>
            <a:spLocks noChangeArrowheads="1"/>
          </p:cNvSpPr>
          <p:nvPr/>
        </p:nvSpPr>
        <p:spPr bwMode="auto">
          <a:xfrm>
            <a:off x="683568" y="1779662"/>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7" name="Rectangle 9"/>
          <p:cNvSpPr>
            <a:spLocks noChangeArrowheads="1"/>
          </p:cNvSpPr>
          <p:nvPr/>
        </p:nvSpPr>
        <p:spPr bwMode="auto">
          <a:xfrm>
            <a:off x="755576" y="1851670"/>
            <a:ext cx="1366837"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b="1" dirty="0">
                <a:latin typeface="微软雅黑" pitchFamily="34" charset="-122"/>
                <a:ea typeface="微软雅黑" pitchFamily="34" charset="-122"/>
              </a:rPr>
              <a:t>1498</a:t>
            </a:r>
            <a:r>
              <a:rPr lang="zh-CN" altLang="en-US" b="1" dirty="0">
                <a:latin typeface="微软雅黑" pitchFamily="34" charset="-122"/>
                <a:ea typeface="微软雅黑" pitchFamily="34" charset="-122"/>
              </a:rPr>
              <a:t>年</a:t>
            </a:r>
          </a:p>
        </p:txBody>
      </p:sp>
      <p:sp>
        <p:nvSpPr>
          <p:cNvPr id="97315" name="Rectangle 35"/>
          <p:cNvSpPr>
            <a:spLocks noChangeArrowheads="1"/>
          </p:cNvSpPr>
          <p:nvPr/>
        </p:nvSpPr>
        <p:spPr bwMode="auto">
          <a:xfrm>
            <a:off x="683568" y="2283718"/>
            <a:ext cx="1511300" cy="175124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pPr>
            <a:r>
              <a:rPr lang="zh-CN" altLang="en-US" sz="1400" b="1" dirty="0">
                <a:solidFill>
                  <a:schemeClr val="bg1"/>
                </a:solidFill>
                <a:latin typeface="微软雅黑" pitchFamily="34" charset="-122"/>
                <a:ea typeface="微软雅黑" pitchFamily="34" charset="-122"/>
              </a:rPr>
              <a:t>达</a:t>
            </a:r>
            <a:r>
              <a:rPr lang="en-US" altLang="zh-CN" sz="1400" b="1" dirty="0">
                <a:solidFill>
                  <a:schemeClr val="bg1"/>
                </a:solidFill>
                <a:latin typeface="微软雅黑" pitchFamily="34" charset="-122"/>
                <a:ea typeface="微软雅黑" pitchFamily="34" charset="-122"/>
              </a:rPr>
              <a:t>·</a:t>
            </a:r>
            <a:r>
              <a:rPr lang="zh-CN" altLang="en-US" sz="1400" b="1" dirty="0">
                <a:solidFill>
                  <a:schemeClr val="bg1"/>
                </a:solidFill>
                <a:latin typeface="微软雅黑" pitchFamily="34" charset="-122"/>
                <a:ea typeface="微软雅黑" pitchFamily="34" charset="-122"/>
              </a:rPr>
              <a:t>伽马率领葡萄牙船队，从里斯本启程，到达印度南部的卡利库特港，成功开辟了通往东方的新航路 </a:t>
            </a:r>
          </a:p>
        </p:txBody>
      </p:sp>
      <p:sp>
        <p:nvSpPr>
          <p:cNvPr id="93216" name="Rectangle 32"/>
          <p:cNvSpPr>
            <a:spLocks noChangeArrowheads="1"/>
          </p:cNvSpPr>
          <p:nvPr/>
        </p:nvSpPr>
        <p:spPr bwMode="auto">
          <a:xfrm>
            <a:off x="7380312" y="2067694"/>
            <a:ext cx="1439862" cy="147514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pPr>
            <a:r>
              <a:rPr lang="zh-CN" altLang="en-US" sz="1400" b="1" dirty="0">
                <a:solidFill>
                  <a:schemeClr val="bg1"/>
                </a:solidFill>
                <a:latin typeface="微软雅黑" pitchFamily="34" charset="-122"/>
                <a:ea typeface="微软雅黑" pitchFamily="34" charset="-122"/>
              </a:rPr>
              <a:t>葡萄牙贵族麦哲伦率领的西班牙船队，开始了为时两载的人类首次环球航行 </a:t>
            </a:r>
          </a:p>
        </p:txBody>
      </p:sp>
      <p:pic>
        <p:nvPicPr>
          <p:cNvPr id="104487" name="Picture 39" descr="http://a4.att.hudong.com/64/12/01000000000000119081225526264_s.jpg"/>
          <p:cNvPicPr>
            <a:picLocks noChangeAspect="1" noChangeArrowheads="1"/>
          </p:cNvPicPr>
          <p:nvPr/>
        </p:nvPicPr>
        <p:blipFill>
          <a:blip r:embed="rId2" cstate="print"/>
          <a:srcRect/>
          <a:stretch>
            <a:fillRect/>
          </a:stretch>
        </p:blipFill>
        <p:spPr bwMode="auto">
          <a:xfrm>
            <a:off x="3563888" y="1059582"/>
            <a:ext cx="5328592" cy="3794823"/>
          </a:xfrm>
          <a:prstGeom prst="rect">
            <a:avLst/>
          </a:prstGeom>
          <a:noFill/>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42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4212" name="TextBox 5"/>
          <p:cNvSpPr txBox="1">
            <a:spLocks noChangeArrowheads="1"/>
          </p:cNvSpPr>
          <p:nvPr/>
        </p:nvSpPr>
        <p:spPr bwMode="auto">
          <a:xfrm>
            <a:off x="251520" y="195263"/>
            <a:ext cx="6192688" cy="425758"/>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4213"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5" name="矩形 3"/>
          <p:cNvSpPr/>
          <p:nvPr/>
        </p:nvSpPr>
        <p:spPr>
          <a:xfrm>
            <a:off x="1115616" y="1851670"/>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a:p>
            <a:pPr algn="ctr">
              <a:lnSpc>
                <a:spcPts val="2200"/>
              </a:lnSpc>
            </a:pPr>
            <a:endParaRPr lang="zh-CN" altLang="en-US" sz="1400" b="1">
              <a:solidFill>
                <a:schemeClr val="bg1"/>
              </a:solidFill>
              <a:latin typeface="微软雅黑"/>
            </a:endParaRPr>
          </a:p>
        </p:txBody>
      </p:sp>
      <p:sp>
        <p:nvSpPr>
          <p:cNvPr id="94222" name="AutoShape 8"/>
          <p:cNvSpPr>
            <a:spLocks noChangeArrowheads="1"/>
          </p:cNvSpPr>
          <p:nvPr/>
        </p:nvSpPr>
        <p:spPr bwMode="auto">
          <a:xfrm>
            <a:off x="1115616" y="1851670"/>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8" name="Rectangle 9"/>
          <p:cNvSpPr>
            <a:spLocks noChangeArrowheads="1"/>
          </p:cNvSpPr>
          <p:nvPr/>
        </p:nvSpPr>
        <p:spPr bwMode="auto">
          <a:xfrm>
            <a:off x="1187624" y="1923678"/>
            <a:ext cx="1366838"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1429</a:t>
            </a:r>
            <a:r>
              <a:rPr lang="zh-CN" altLang="en-US" sz="1600" b="1" dirty="0">
                <a:latin typeface="微软雅黑" pitchFamily="34" charset="-122"/>
                <a:ea typeface="微软雅黑" pitchFamily="34" charset="-122"/>
              </a:rPr>
              <a:t>年</a:t>
            </a:r>
          </a:p>
        </p:txBody>
      </p:sp>
      <p:sp>
        <p:nvSpPr>
          <p:cNvPr id="93212" name="Rectangle 28"/>
          <p:cNvSpPr>
            <a:spLocks noChangeArrowheads="1"/>
          </p:cNvSpPr>
          <p:nvPr/>
        </p:nvSpPr>
        <p:spPr bwMode="auto">
          <a:xfrm>
            <a:off x="1115616" y="2355726"/>
            <a:ext cx="1512887" cy="169315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ts val="1800"/>
              </a:lnSpc>
            </a:pPr>
            <a:r>
              <a:rPr lang="zh-CN" altLang="en-US" sz="1400" b="1" dirty="0">
                <a:solidFill>
                  <a:schemeClr val="bg1"/>
                </a:solidFill>
                <a:latin typeface="微软雅黑" pitchFamily="34" charset="-122"/>
                <a:ea typeface="微软雅黑" pitchFamily="34" charset="-122"/>
              </a:rPr>
              <a:t>意大利的航海家哥伦布率领的西班牙船队，从西班牙南端的巴罗斯港出发，向西横渡大西洋，发现了美洲新大陆</a:t>
            </a:r>
          </a:p>
        </p:txBody>
      </p:sp>
      <p:sp>
        <p:nvSpPr>
          <p:cNvPr id="93216" name="Rectangle 32"/>
          <p:cNvSpPr>
            <a:spLocks noChangeArrowheads="1"/>
          </p:cNvSpPr>
          <p:nvPr/>
        </p:nvSpPr>
        <p:spPr bwMode="auto">
          <a:xfrm>
            <a:off x="7380312" y="2067694"/>
            <a:ext cx="1439862" cy="147514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pPr>
            <a:r>
              <a:rPr lang="zh-CN" altLang="en-US" sz="1400" b="1" dirty="0">
                <a:solidFill>
                  <a:schemeClr val="bg1"/>
                </a:solidFill>
                <a:latin typeface="微软雅黑" pitchFamily="34" charset="-122"/>
                <a:ea typeface="微软雅黑" pitchFamily="34" charset="-122"/>
              </a:rPr>
              <a:t>葡萄牙贵族麦哲伦率领的西班牙船队，开始了为时两载的人类首次环球航行 </a:t>
            </a:r>
          </a:p>
        </p:txBody>
      </p:sp>
      <p:pic>
        <p:nvPicPr>
          <p:cNvPr id="105476" name="Picture 4" descr="http://china.eastday.com/eastday/news/node37955/node37957/node37982/node66902/images/00358655.jpg"/>
          <p:cNvPicPr>
            <a:picLocks noChangeAspect="1" noChangeArrowheads="1"/>
          </p:cNvPicPr>
          <p:nvPr/>
        </p:nvPicPr>
        <p:blipFill>
          <a:blip r:embed="rId2" cstate="print"/>
          <a:srcRect/>
          <a:stretch>
            <a:fillRect/>
          </a:stretch>
        </p:blipFill>
        <p:spPr bwMode="auto">
          <a:xfrm>
            <a:off x="2915816" y="1059582"/>
            <a:ext cx="5715000" cy="3533775"/>
          </a:xfrm>
          <a:prstGeom prst="rect">
            <a:avLst/>
          </a:prstGeom>
          <a:noFill/>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4211"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4212" name="TextBox 5"/>
          <p:cNvSpPr txBox="1">
            <a:spLocks noChangeArrowheads="1"/>
          </p:cNvSpPr>
          <p:nvPr/>
        </p:nvSpPr>
        <p:spPr bwMode="auto">
          <a:xfrm>
            <a:off x="251520" y="195263"/>
            <a:ext cx="6192688" cy="425758"/>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明初中西交通和文化交流的发展</a:t>
            </a:r>
            <a:endParaRPr lang="en-US" altLang="zh-CN" sz="2000" b="1" dirty="0">
              <a:latin typeface="微软雅黑" pitchFamily="34" charset="-122"/>
              <a:ea typeface="微软雅黑" pitchFamily="34" charset="-122"/>
            </a:endParaRPr>
          </a:p>
        </p:txBody>
      </p:sp>
      <p:sp>
        <p:nvSpPr>
          <p:cNvPr id="94213"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7315" name="Rectangle 35"/>
          <p:cNvSpPr>
            <a:spLocks noChangeArrowheads="1"/>
          </p:cNvSpPr>
          <p:nvPr/>
        </p:nvSpPr>
        <p:spPr bwMode="auto">
          <a:xfrm>
            <a:off x="755576" y="2211710"/>
            <a:ext cx="1511300" cy="175124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ct val="110000"/>
              </a:lnSpc>
            </a:pPr>
            <a:r>
              <a:rPr lang="zh-CN" altLang="en-US" sz="1400" b="1" dirty="0">
                <a:solidFill>
                  <a:schemeClr val="bg1"/>
                </a:solidFill>
                <a:latin typeface="微软雅黑" pitchFamily="34" charset="-122"/>
                <a:ea typeface="微软雅黑" pitchFamily="34" charset="-122"/>
              </a:rPr>
              <a:t>达</a:t>
            </a:r>
            <a:r>
              <a:rPr lang="en-US" altLang="zh-CN" sz="1400" b="1" dirty="0">
                <a:solidFill>
                  <a:schemeClr val="bg1"/>
                </a:solidFill>
                <a:latin typeface="微软雅黑" pitchFamily="34" charset="-122"/>
                <a:ea typeface="微软雅黑" pitchFamily="34" charset="-122"/>
              </a:rPr>
              <a:t>·</a:t>
            </a:r>
            <a:r>
              <a:rPr lang="zh-CN" altLang="en-US" sz="1400" b="1" dirty="0">
                <a:solidFill>
                  <a:schemeClr val="bg1"/>
                </a:solidFill>
                <a:latin typeface="微软雅黑" pitchFamily="34" charset="-122"/>
                <a:ea typeface="微软雅黑" pitchFamily="34" charset="-122"/>
              </a:rPr>
              <a:t>伽马率领葡萄牙船队，从里斯本启程，到达印度南部的卡利库特港，成功开辟了通往东方的新航路 </a:t>
            </a:r>
          </a:p>
        </p:txBody>
      </p:sp>
      <p:pic>
        <p:nvPicPr>
          <p:cNvPr id="103425" name="Picture 1" descr="http://www.ntsc.ac.cn/kxcb/kpcg/shijian/201209/W020120924385322867192.jpg"/>
          <p:cNvPicPr>
            <a:picLocks noChangeAspect="1" noChangeArrowheads="1"/>
          </p:cNvPicPr>
          <p:nvPr/>
        </p:nvPicPr>
        <p:blipFill>
          <a:blip r:embed="rId2" cstate="print"/>
          <a:srcRect/>
          <a:stretch>
            <a:fillRect/>
          </a:stretch>
        </p:blipFill>
        <p:spPr bwMode="auto">
          <a:xfrm>
            <a:off x="3419872" y="1347614"/>
            <a:ext cx="5267325" cy="2762250"/>
          </a:xfrm>
          <a:prstGeom prst="rect">
            <a:avLst/>
          </a:prstGeom>
          <a:noFill/>
        </p:spPr>
      </p:pic>
      <p:sp>
        <p:nvSpPr>
          <p:cNvPr id="27" name="矩形 3"/>
          <p:cNvSpPr/>
          <p:nvPr/>
        </p:nvSpPr>
        <p:spPr>
          <a:xfrm>
            <a:off x="755576" y="1779662"/>
            <a:ext cx="1512887" cy="22320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endParaRPr lang="zh-CN" altLang="en-US" sz="2000" b="1">
              <a:solidFill>
                <a:schemeClr val="bg1"/>
              </a:solidFill>
              <a:latin typeface="微软雅黑"/>
            </a:endParaRPr>
          </a:p>
          <a:p>
            <a:pPr algn="ctr">
              <a:lnSpc>
                <a:spcPts val="2200"/>
              </a:lnSpc>
            </a:pPr>
            <a:endParaRPr lang="zh-CN" altLang="en-US" sz="2000" b="1">
              <a:solidFill>
                <a:schemeClr val="bg1"/>
              </a:solidFill>
              <a:latin typeface="微软雅黑"/>
            </a:endParaRPr>
          </a:p>
        </p:txBody>
      </p:sp>
      <p:sp>
        <p:nvSpPr>
          <p:cNvPr id="28" name="AutoShape 8"/>
          <p:cNvSpPr>
            <a:spLocks noChangeArrowheads="1"/>
          </p:cNvSpPr>
          <p:nvPr/>
        </p:nvSpPr>
        <p:spPr bwMode="auto">
          <a:xfrm>
            <a:off x="755576" y="1779662"/>
            <a:ext cx="1512887" cy="504825"/>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pPr algn="ctr"/>
            <a:endParaRPr lang="zh-CN" altLang="en-US"/>
          </a:p>
        </p:txBody>
      </p:sp>
      <p:sp>
        <p:nvSpPr>
          <p:cNvPr id="29" name="Rectangle 9"/>
          <p:cNvSpPr>
            <a:spLocks noChangeArrowheads="1"/>
          </p:cNvSpPr>
          <p:nvPr/>
        </p:nvSpPr>
        <p:spPr bwMode="auto">
          <a:xfrm>
            <a:off x="827584" y="1851670"/>
            <a:ext cx="1368425" cy="3587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zh-CN" sz="1600" b="1" dirty="0">
                <a:latin typeface="微软雅黑" pitchFamily="34" charset="-122"/>
                <a:ea typeface="微软雅黑" pitchFamily="34" charset="-122"/>
              </a:rPr>
              <a:t>1519</a:t>
            </a:r>
            <a:r>
              <a:rPr lang="zh-CN" altLang="en-US" sz="1600" b="1" dirty="0">
                <a:latin typeface="微软雅黑" pitchFamily="34" charset="-122"/>
                <a:ea typeface="微软雅黑" pitchFamily="34" charset="-122"/>
              </a:rPr>
              <a:t>年</a:t>
            </a:r>
          </a:p>
        </p:txBody>
      </p:sp>
      <p:sp>
        <p:nvSpPr>
          <p:cNvPr id="30" name="Rectangle 32"/>
          <p:cNvSpPr>
            <a:spLocks noChangeArrowheads="1"/>
          </p:cNvSpPr>
          <p:nvPr/>
        </p:nvSpPr>
        <p:spPr bwMode="auto">
          <a:xfrm>
            <a:off x="755576" y="2355726"/>
            <a:ext cx="1439862" cy="147514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nSpc>
                <a:spcPts val="2200"/>
              </a:lnSpc>
            </a:pPr>
            <a:r>
              <a:rPr lang="zh-CN" altLang="en-US" sz="1400" b="1" dirty="0">
                <a:solidFill>
                  <a:schemeClr val="bg1"/>
                </a:solidFill>
                <a:latin typeface="微软雅黑" pitchFamily="34" charset="-122"/>
                <a:ea typeface="微软雅黑" pitchFamily="34" charset="-122"/>
              </a:rPr>
              <a:t>葡萄牙贵族麦哲伦率领的西班牙船队，开始了为时两载的人类首次环球航行 </a:t>
            </a: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318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3188" name="TextBox 5"/>
          <p:cNvSpPr txBox="1">
            <a:spLocks noChangeArrowheads="1"/>
          </p:cNvSpPr>
          <p:nvPr/>
        </p:nvSpPr>
        <p:spPr bwMode="auto">
          <a:xfrm>
            <a:off x="179512" y="193675"/>
            <a:ext cx="5256088" cy="403444"/>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明</a:t>
            </a:r>
            <a:r>
              <a:rPr lang="zh-CN" altLang="en-US" sz="2000" b="1" dirty="0">
                <a:latin typeface="微软雅黑" pitchFamily="34" charset="-122"/>
                <a:ea typeface="微软雅黑" pitchFamily="34" charset="-122"/>
              </a:rPr>
              <a:t>初中西交通和文化交流的发展</a:t>
            </a:r>
            <a:endParaRPr lang="en-US" altLang="zh-CN" sz="2000" b="1" dirty="0">
              <a:latin typeface="微软雅黑" pitchFamily="34" charset="-122"/>
              <a:ea typeface="微软雅黑" pitchFamily="34" charset="-122"/>
            </a:endParaRPr>
          </a:p>
        </p:txBody>
      </p:sp>
      <p:sp>
        <p:nvSpPr>
          <p:cNvPr id="93189"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3193" name="AutoShape 8"/>
          <p:cNvSpPr>
            <a:spLocks noChangeArrowheads="1"/>
          </p:cNvSpPr>
          <p:nvPr/>
        </p:nvSpPr>
        <p:spPr bwMode="auto">
          <a:xfrm>
            <a:off x="899592" y="2427734"/>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1043608" y="2571750"/>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r>
              <a:rPr lang="zh-CN" altLang="en-US" b="1" dirty="0" smtClean="0">
                <a:solidFill>
                  <a:srgbClr val="09BFFF"/>
                </a:solidFill>
                <a:latin typeface="微软雅黑" pitchFamily="34" charset="-122"/>
                <a:ea typeface="微软雅黑" pitchFamily="34" charset="-122"/>
              </a:rPr>
              <a:t>原因之二</a:t>
            </a:r>
            <a:endParaRPr lang="en-US" altLang="zh-CN" b="1" dirty="0" smtClean="0">
              <a:solidFill>
                <a:srgbClr val="09BFFF"/>
              </a:solidFill>
              <a:latin typeface="微软雅黑" pitchFamily="34" charset="-122"/>
              <a:ea typeface="微软雅黑" pitchFamily="34" charset="-122"/>
            </a:endParaRPr>
          </a:p>
          <a:p>
            <a:pPr algn="ctr">
              <a:defRPr/>
            </a:pPr>
            <a:r>
              <a:rPr lang="zh-CN" altLang="en-US" b="1" dirty="0" smtClean="0">
                <a:solidFill>
                  <a:srgbClr val="09BFFF"/>
                </a:solidFill>
                <a:latin typeface="微软雅黑" pitchFamily="34" charset="-122"/>
                <a:ea typeface="微软雅黑" pitchFamily="34" charset="-122"/>
              </a:rPr>
              <a:t>政治基础</a:t>
            </a:r>
            <a:endParaRPr lang="zh-CN" altLang="en-US" b="1" dirty="0">
              <a:solidFill>
                <a:srgbClr val="09BFFF"/>
              </a:solidFill>
              <a:latin typeface="微软雅黑" pitchFamily="34" charset="-122"/>
              <a:ea typeface="微软雅黑" pitchFamily="34" charset="-122"/>
            </a:endParaRPr>
          </a:p>
          <a:p>
            <a:pPr algn="ctr">
              <a:defRPr/>
            </a:pPr>
            <a:endParaRPr lang="zh-CN" altLang="en-US" dirty="0"/>
          </a:p>
        </p:txBody>
      </p:sp>
      <p:cxnSp>
        <p:nvCxnSpPr>
          <p:cNvPr id="34" name="直接连接符 44"/>
          <p:cNvCxnSpPr/>
          <p:nvPr/>
        </p:nvCxnSpPr>
        <p:spPr>
          <a:xfrm>
            <a:off x="3275856" y="2067694"/>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44"/>
          <p:cNvCxnSpPr/>
          <p:nvPr/>
        </p:nvCxnSpPr>
        <p:spPr>
          <a:xfrm>
            <a:off x="3347864" y="2499742"/>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接连接符 44"/>
          <p:cNvCxnSpPr/>
          <p:nvPr/>
        </p:nvCxnSpPr>
        <p:spPr>
          <a:xfrm>
            <a:off x="3347864" y="2931790"/>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44"/>
          <p:cNvCxnSpPr/>
          <p:nvPr/>
        </p:nvCxnSpPr>
        <p:spPr>
          <a:xfrm>
            <a:off x="3419872" y="3363838"/>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44"/>
          <p:cNvCxnSpPr/>
          <p:nvPr/>
        </p:nvCxnSpPr>
        <p:spPr>
          <a:xfrm>
            <a:off x="3419872" y="3795886"/>
            <a:ext cx="4824413"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275856" y="1635646"/>
            <a:ext cx="5040560" cy="2169825"/>
          </a:xfrm>
          <a:prstGeom prst="rect">
            <a:avLst/>
          </a:prstGeom>
        </p:spPr>
        <p:txBody>
          <a:bodyPr wrap="square">
            <a:spAutoFit/>
          </a:bodyPr>
          <a:lstStyle/>
          <a:p>
            <a:pPr>
              <a:lnSpc>
                <a:spcPct val="150000"/>
              </a:lnSpc>
            </a:pPr>
            <a:r>
              <a:rPr lang="zh-CN" altLang="en-US" b="1" dirty="0" smtClean="0">
                <a:solidFill>
                  <a:srgbClr val="00AAE6"/>
                </a:solidFill>
                <a:latin typeface="微软雅黑" pitchFamily="34" charset="-122"/>
                <a:ea typeface="微软雅黑" pitchFamily="34" charset="-122"/>
                <a:sym typeface="Wingdings"/>
              </a:rPr>
              <a:t>  </a:t>
            </a:r>
            <a:r>
              <a:rPr lang="zh-CN" altLang="zh-CN" b="1" dirty="0" smtClean="0">
                <a:latin typeface="微软雅黑" pitchFamily="34" charset="-122"/>
                <a:ea typeface="微软雅黑" pitchFamily="34" charset="-122"/>
              </a:rPr>
              <a:t>梁启超先生曾感慨：为什么西方哥伦布之后有无数的哥伦布，达·伽马之后有无数的达·伽马，而郑和之后却没有第二个郑和？这是因为明王朝派郑和下西洋是出于“博取</a:t>
            </a:r>
            <a:r>
              <a:rPr lang="zh-CN" altLang="en-US" b="1" dirty="0" smtClean="0">
                <a:latin typeface="微软雅黑" pitchFamily="34" charset="-122"/>
                <a:ea typeface="微软雅黑" pitchFamily="34" charset="-122"/>
              </a:rPr>
              <a:t>怀</a:t>
            </a:r>
            <a:r>
              <a:rPr lang="zh-CN" altLang="zh-CN" b="1" dirty="0" smtClean="0">
                <a:latin typeface="微软雅黑" pitchFamily="34" charset="-122"/>
                <a:ea typeface="微软雅黑" pitchFamily="34" charset="-122"/>
              </a:rPr>
              <a:t>柔远人”，万国来朝的虚荣，而没有经济目的，故不能持久</a:t>
            </a:r>
            <a:r>
              <a:rPr lang="zh-CN" altLang="en-US" b="1"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8</a:t>
            </a:r>
            <a:endParaRPr lang="es-ES" altLang="zh-CN" sz="1200" b="1">
              <a:solidFill>
                <a:srgbClr val="04AEDA"/>
              </a:solidFill>
              <a:latin typeface="Calibri" pitchFamily="34" charset="0"/>
            </a:endParaRPr>
          </a:p>
        </p:txBody>
      </p:sp>
      <p:cxnSp>
        <p:nvCxnSpPr>
          <p:cNvPr id="25" name="直接连接符 24"/>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3187"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3188" name="TextBox 5"/>
          <p:cNvSpPr txBox="1">
            <a:spLocks noChangeArrowheads="1"/>
          </p:cNvSpPr>
          <p:nvPr/>
        </p:nvSpPr>
        <p:spPr bwMode="auto">
          <a:xfrm>
            <a:off x="179512" y="193675"/>
            <a:ext cx="5256088" cy="403444"/>
          </a:xfrm>
          <a:prstGeom prst="rect">
            <a:avLst/>
          </a:prstGeom>
          <a:noFill/>
          <a:ln w="9525">
            <a:noFill/>
            <a:miter lim="800000"/>
            <a:headEnd/>
            <a:tailEnd/>
          </a:ln>
        </p:spPr>
        <p:txBody>
          <a:bodyPr wrap="square">
            <a:spAutoFit/>
          </a:bodyPr>
          <a:lstStyle/>
          <a:p>
            <a:pPr eaLnBrk="0" hangingPunct="0">
              <a:lnSpc>
                <a:spcPts val="2563"/>
              </a:lnSpc>
            </a:pPr>
            <a:r>
              <a:rPr lang="zh-CN" altLang="en-US" sz="2000" b="1" dirty="0">
                <a:latin typeface="微软雅黑" pitchFamily="34" charset="-122"/>
                <a:ea typeface="微软雅黑" pitchFamily="34" charset="-122"/>
              </a:rPr>
              <a:t>第三节  </a:t>
            </a:r>
            <a:r>
              <a:rPr lang="zh-CN" altLang="en-US" sz="2000" b="1" dirty="0" smtClean="0">
                <a:latin typeface="微软雅黑" pitchFamily="34" charset="-122"/>
                <a:ea typeface="微软雅黑" pitchFamily="34" charset="-122"/>
              </a:rPr>
              <a:t>  明</a:t>
            </a:r>
            <a:r>
              <a:rPr lang="zh-CN" altLang="en-US" sz="2000" b="1" dirty="0">
                <a:latin typeface="微软雅黑" pitchFamily="34" charset="-122"/>
                <a:ea typeface="微软雅黑" pitchFamily="34" charset="-122"/>
              </a:rPr>
              <a:t>初中西交通和文化交流的发展</a:t>
            </a:r>
            <a:endParaRPr lang="en-US" altLang="zh-CN" sz="2000" b="1" dirty="0">
              <a:latin typeface="微软雅黑" pitchFamily="34" charset="-122"/>
              <a:ea typeface="微软雅黑" pitchFamily="34" charset="-122"/>
            </a:endParaRPr>
          </a:p>
        </p:txBody>
      </p:sp>
      <p:sp>
        <p:nvSpPr>
          <p:cNvPr id="93189" name="矩形 42"/>
          <p:cNvSpPr>
            <a:spLocks noChangeArrowheads="1"/>
          </p:cNvSpPr>
          <p:nvPr/>
        </p:nvSpPr>
        <p:spPr bwMode="auto">
          <a:xfrm>
            <a:off x="0" y="627063"/>
            <a:ext cx="4327525" cy="366712"/>
          </a:xfrm>
          <a:prstGeom prst="rect">
            <a:avLst/>
          </a:prstGeom>
          <a:noFill/>
          <a:ln w="9525">
            <a:noFill/>
            <a:miter lim="800000"/>
            <a:headEnd/>
            <a:tailEnd/>
          </a:ln>
        </p:spPr>
        <p:txBody>
          <a:bodyPr wrap="none">
            <a:spAutoFit/>
          </a:bodyPr>
          <a:lstStyle/>
          <a:p>
            <a:r>
              <a:rPr lang="zh-CN" altLang="en-US" b="1" dirty="0">
                <a:latin typeface="微软雅黑" pitchFamily="34" charset="-122"/>
                <a:ea typeface="微软雅黑" pitchFamily="34" charset="-122"/>
              </a:rPr>
              <a:t>三、明中期以后中西交通的状况及其原因</a:t>
            </a:r>
          </a:p>
        </p:txBody>
      </p:sp>
      <p:sp>
        <p:nvSpPr>
          <p:cNvPr id="93193" name="AutoShape 8"/>
          <p:cNvSpPr>
            <a:spLocks noChangeArrowheads="1"/>
          </p:cNvSpPr>
          <p:nvPr/>
        </p:nvSpPr>
        <p:spPr bwMode="auto">
          <a:xfrm>
            <a:off x="683568" y="2427734"/>
            <a:ext cx="1657350" cy="1081088"/>
          </a:xfrm>
          <a:prstGeom prst="bevel">
            <a:avLst>
              <a:gd name="adj" fmla="val 12500"/>
            </a:avLst>
          </a:prstGeom>
          <a:solidFill>
            <a:srgbClr val="09BFFF"/>
          </a:solidFill>
          <a:ln w="9525">
            <a:solidFill>
              <a:srgbClr val="33CCFF"/>
            </a:solidFill>
            <a:miter lim="800000"/>
            <a:headEnd/>
            <a:tailEnd/>
          </a:ln>
          <a:effectLst>
            <a:prstShdw prst="shdw17" dist="17961" dir="2700000">
              <a:srgbClr val="1F7A99"/>
            </a:prstShdw>
          </a:effectLst>
        </p:spPr>
        <p:txBody>
          <a:bodyPr wrap="none" anchor="ctr"/>
          <a:lstStyle/>
          <a:p>
            <a:endParaRPr lang="zh-CN" altLang="en-US"/>
          </a:p>
        </p:txBody>
      </p:sp>
      <p:sp>
        <p:nvSpPr>
          <p:cNvPr id="94217" name="Rectangle 9"/>
          <p:cNvSpPr>
            <a:spLocks noChangeArrowheads="1"/>
          </p:cNvSpPr>
          <p:nvPr/>
        </p:nvSpPr>
        <p:spPr bwMode="auto">
          <a:xfrm>
            <a:off x="827584" y="2571750"/>
            <a:ext cx="1368425" cy="79216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a:defRPr/>
            </a:pPr>
            <a:endParaRPr lang="zh-CN" altLang="en-US" b="1" dirty="0"/>
          </a:p>
          <a:p>
            <a:pPr algn="ctr">
              <a:defRPr/>
            </a:pPr>
            <a:r>
              <a:rPr lang="zh-CN" altLang="en-US" b="1" dirty="0" smtClean="0">
                <a:solidFill>
                  <a:srgbClr val="09BFFF"/>
                </a:solidFill>
                <a:latin typeface="微软雅黑" pitchFamily="34" charset="-122"/>
                <a:ea typeface="微软雅黑" pitchFamily="34" charset="-122"/>
              </a:rPr>
              <a:t>原因之三</a:t>
            </a:r>
            <a:endParaRPr lang="en-US" altLang="zh-CN" b="1" dirty="0" smtClean="0">
              <a:solidFill>
                <a:srgbClr val="09BFFF"/>
              </a:solidFill>
              <a:latin typeface="微软雅黑" pitchFamily="34" charset="-122"/>
              <a:ea typeface="微软雅黑" pitchFamily="34" charset="-122"/>
            </a:endParaRPr>
          </a:p>
          <a:p>
            <a:pPr algn="ctr">
              <a:defRPr/>
            </a:pPr>
            <a:r>
              <a:rPr lang="zh-CN" altLang="en-US" b="1" dirty="0" smtClean="0">
                <a:solidFill>
                  <a:srgbClr val="09BFFF"/>
                </a:solidFill>
                <a:latin typeface="微软雅黑" pitchFamily="34" charset="-122"/>
                <a:ea typeface="微软雅黑" pitchFamily="34" charset="-122"/>
              </a:rPr>
              <a:t>经济原因</a:t>
            </a:r>
            <a:endParaRPr lang="zh-CN" altLang="en-US" b="1" dirty="0">
              <a:solidFill>
                <a:srgbClr val="09BFFF"/>
              </a:solidFill>
              <a:latin typeface="微软雅黑" pitchFamily="34" charset="-122"/>
              <a:ea typeface="微软雅黑" pitchFamily="34" charset="-122"/>
            </a:endParaRPr>
          </a:p>
          <a:p>
            <a:pPr algn="ctr">
              <a:defRPr/>
            </a:pPr>
            <a:endParaRPr lang="zh-CN" altLang="en-US" dirty="0"/>
          </a:p>
        </p:txBody>
      </p:sp>
      <p:sp>
        <p:nvSpPr>
          <p:cNvPr id="29" name="AutoShape 37"/>
          <p:cNvSpPr>
            <a:spLocks noChangeArrowheads="1"/>
          </p:cNvSpPr>
          <p:nvPr/>
        </p:nvSpPr>
        <p:spPr bwMode="auto">
          <a:xfrm>
            <a:off x="3059832" y="1419622"/>
            <a:ext cx="1079376"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smtClean="0">
                <a:solidFill>
                  <a:schemeClr val="bg1"/>
                </a:solidFill>
                <a:latin typeface="微软雅黑" pitchFamily="34" charset="-122"/>
                <a:ea typeface="微软雅黑" pitchFamily="34" charset="-122"/>
              </a:rPr>
              <a:t>一</a:t>
            </a:r>
            <a:endParaRPr lang="zh-CN" altLang="en-US" b="1" dirty="0">
              <a:solidFill>
                <a:schemeClr val="bg1"/>
              </a:solidFill>
              <a:latin typeface="微软雅黑" pitchFamily="34" charset="-122"/>
              <a:ea typeface="微软雅黑" pitchFamily="34" charset="-122"/>
            </a:endParaRPr>
          </a:p>
        </p:txBody>
      </p:sp>
      <p:sp>
        <p:nvSpPr>
          <p:cNvPr id="30" name="Rectangle 40"/>
          <p:cNvSpPr>
            <a:spLocks noChangeArrowheads="1"/>
          </p:cNvSpPr>
          <p:nvPr/>
        </p:nvSpPr>
        <p:spPr bwMode="auto">
          <a:xfrm>
            <a:off x="4139952" y="1563638"/>
            <a:ext cx="4716462" cy="792162"/>
          </a:xfrm>
          <a:prstGeom prst="rect">
            <a:avLst/>
          </a:prstGeom>
          <a:solidFill>
            <a:srgbClr val="C6F2FE"/>
          </a:solidFill>
          <a:ln w="28575" algn="ctr">
            <a:solidFill>
              <a:srgbClr val="C6F2FE"/>
            </a:solidFill>
            <a:miter lim="800000"/>
            <a:headEnd/>
            <a:tailEnd/>
          </a:ln>
        </p:spPr>
        <p:txBody>
          <a:bodyPr anchor="ctr"/>
          <a:lstStyle/>
          <a:p>
            <a:pPr>
              <a:lnSpc>
                <a:spcPct val="120000"/>
              </a:lnSpc>
            </a:pPr>
            <a:endParaRPr lang="zh-CN" altLang="en-US" sz="1400" b="1" dirty="0"/>
          </a:p>
        </p:txBody>
      </p:sp>
      <p:sp>
        <p:nvSpPr>
          <p:cNvPr id="31" name="矩形 30"/>
          <p:cNvSpPr/>
          <p:nvPr/>
        </p:nvSpPr>
        <p:spPr>
          <a:xfrm>
            <a:off x="4139952" y="1635646"/>
            <a:ext cx="4572000" cy="679353"/>
          </a:xfrm>
          <a:prstGeom prst="rect">
            <a:avLst/>
          </a:prstGeom>
        </p:spPr>
        <p:txBody>
          <a:bodyPr>
            <a:spAutoFit/>
          </a:bodyPr>
          <a:lstStyle/>
          <a:p>
            <a:pPr>
              <a:lnSpc>
                <a:spcPts val="2400"/>
              </a:lnSpc>
            </a:pPr>
            <a:r>
              <a:rPr lang="zh-CN" altLang="zh-CN" sz="1600" b="1" dirty="0" smtClean="0">
                <a:latin typeface="微软雅黑" pitchFamily="34" charset="-122"/>
                <a:ea typeface="微软雅黑" pitchFamily="34" charset="-122"/>
              </a:rPr>
              <a:t>“朝贡贸易” 遵循“厚往薄来”政策</a:t>
            </a:r>
            <a:r>
              <a:rPr lang="zh-CN" altLang="en-US"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rPr>
              <a:t>完全违反商业规则，导致明朝政府负担</a:t>
            </a:r>
            <a:r>
              <a:rPr lang="zh-CN" altLang="en-US" sz="1600" b="1" dirty="0" smtClean="0">
                <a:latin typeface="微软雅黑" pitchFamily="34" charset="-122"/>
                <a:ea typeface="微软雅黑" pitchFamily="34" charset="-122"/>
              </a:rPr>
              <a:t>过</a:t>
            </a:r>
            <a:r>
              <a:rPr lang="zh-CN" altLang="zh-CN" sz="1600" b="1" dirty="0" smtClean="0">
                <a:latin typeface="微软雅黑" pitchFamily="34" charset="-122"/>
                <a:ea typeface="微软雅黑" pitchFamily="34" charset="-122"/>
              </a:rPr>
              <a:t>重，不能承受</a:t>
            </a:r>
            <a:endParaRPr lang="zh-CN" altLang="en-US" sz="1600" dirty="0"/>
          </a:p>
        </p:txBody>
      </p:sp>
      <p:sp>
        <p:nvSpPr>
          <p:cNvPr id="32" name="AutoShape 37"/>
          <p:cNvSpPr>
            <a:spLocks noChangeArrowheads="1"/>
          </p:cNvSpPr>
          <p:nvPr/>
        </p:nvSpPr>
        <p:spPr bwMode="auto">
          <a:xfrm>
            <a:off x="2987824" y="2931790"/>
            <a:ext cx="1079376" cy="1008063"/>
          </a:xfrm>
          <a:prstGeom prst="wave">
            <a:avLst>
              <a:gd name="adj1" fmla="val 13005"/>
              <a:gd name="adj2" fmla="val 0"/>
            </a:avLst>
          </a:prstGeom>
          <a:solidFill>
            <a:srgbClr val="04AEDA"/>
          </a:solidFill>
          <a:ln w="9525">
            <a:noFill/>
            <a:round/>
            <a:headEnd/>
            <a:tailEnd/>
          </a:ln>
          <a:effectLst>
            <a:prstShdw prst="shdw17" dist="17961" dir="2700000">
              <a:srgbClr val="026883"/>
            </a:prstShdw>
          </a:effectLst>
        </p:spPr>
        <p:txBody>
          <a:bodyPr wrap="none" anchor="ctr"/>
          <a:lstStyle/>
          <a:p>
            <a:pPr algn="ctr"/>
            <a:r>
              <a:rPr lang="zh-CN" altLang="en-US" b="1" dirty="0" smtClean="0">
                <a:solidFill>
                  <a:schemeClr val="bg1"/>
                </a:solidFill>
                <a:latin typeface="微软雅黑" pitchFamily="34" charset="-122"/>
                <a:ea typeface="微软雅黑" pitchFamily="34" charset="-122"/>
              </a:rPr>
              <a:t>二</a:t>
            </a:r>
            <a:endParaRPr lang="zh-CN" altLang="en-US" b="1" dirty="0">
              <a:solidFill>
                <a:schemeClr val="bg1"/>
              </a:solidFill>
              <a:latin typeface="微软雅黑" pitchFamily="34" charset="-122"/>
              <a:ea typeface="微软雅黑" pitchFamily="34" charset="-122"/>
            </a:endParaRPr>
          </a:p>
        </p:txBody>
      </p:sp>
      <p:sp>
        <p:nvSpPr>
          <p:cNvPr id="33" name="Rectangle 40"/>
          <p:cNvSpPr>
            <a:spLocks noChangeArrowheads="1"/>
          </p:cNvSpPr>
          <p:nvPr/>
        </p:nvSpPr>
        <p:spPr bwMode="auto">
          <a:xfrm>
            <a:off x="4067944" y="3075806"/>
            <a:ext cx="4716462" cy="792162"/>
          </a:xfrm>
          <a:prstGeom prst="rect">
            <a:avLst/>
          </a:prstGeom>
          <a:solidFill>
            <a:srgbClr val="C6F2FE"/>
          </a:solidFill>
          <a:ln w="28575" algn="ctr">
            <a:solidFill>
              <a:srgbClr val="C6F2FE"/>
            </a:solidFill>
            <a:miter lim="800000"/>
            <a:headEnd/>
            <a:tailEnd/>
          </a:ln>
        </p:spPr>
        <p:txBody>
          <a:bodyPr anchor="ctr"/>
          <a:lstStyle/>
          <a:p>
            <a:pPr>
              <a:lnSpc>
                <a:spcPct val="120000"/>
              </a:lnSpc>
            </a:pPr>
            <a:endParaRPr lang="zh-CN" altLang="en-US" sz="1400" b="1" dirty="0"/>
          </a:p>
        </p:txBody>
      </p:sp>
      <p:sp>
        <p:nvSpPr>
          <p:cNvPr id="40" name="矩形 39"/>
          <p:cNvSpPr/>
          <p:nvPr/>
        </p:nvSpPr>
        <p:spPr>
          <a:xfrm>
            <a:off x="4067944" y="3147814"/>
            <a:ext cx="4572000" cy="679353"/>
          </a:xfrm>
          <a:prstGeom prst="rect">
            <a:avLst/>
          </a:prstGeom>
        </p:spPr>
        <p:txBody>
          <a:bodyPr>
            <a:spAutoFit/>
          </a:bodyPr>
          <a:lstStyle/>
          <a:p>
            <a:pPr>
              <a:lnSpc>
                <a:spcPts val="2400"/>
              </a:lnSpc>
            </a:pPr>
            <a:r>
              <a:rPr lang="zh-CN" altLang="zh-CN" sz="1600" b="1" dirty="0" smtClean="0">
                <a:latin typeface="微软雅黑" pitchFamily="34" charset="-122"/>
                <a:ea typeface="微软雅黑" pitchFamily="34" charset="-122"/>
              </a:rPr>
              <a:t>郑和下西洋的船队规模</a:t>
            </a:r>
            <a:r>
              <a:rPr lang="zh-CN" altLang="en-US" sz="1600" b="1" dirty="0" smtClean="0">
                <a:latin typeface="微软雅黑" pitchFamily="34" charset="-122"/>
                <a:ea typeface="微软雅黑" pitchFamily="34" charset="-122"/>
              </a:rPr>
              <a:t>庞</a:t>
            </a:r>
            <a:r>
              <a:rPr lang="zh-CN" altLang="zh-CN" sz="1600" b="1" dirty="0" smtClean="0">
                <a:latin typeface="微软雅黑" pitchFamily="34" charset="-122"/>
                <a:ea typeface="微软雅黑" pitchFamily="34" charset="-122"/>
              </a:rPr>
              <a:t>大，</a:t>
            </a:r>
            <a:r>
              <a:rPr lang="zh-CN" altLang="en-US" sz="1600" b="1" dirty="0" smtClean="0">
                <a:latin typeface="微软雅黑" pitchFamily="34" charset="-122"/>
                <a:ea typeface="微软雅黑" pitchFamily="34" charset="-122"/>
              </a:rPr>
              <a:t>耗资巨大，</a:t>
            </a:r>
            <a:r>
              <a:rPr lang="zh-CN" altLang="zh-CN" sz="1600" b="1" dirty="0" smtClean="0">
                <a:latin typeface="微软雅黑" pitchFamily="34" charset="-122"/>
                <a:ea typeface="微软雅黑" pitchFamily="34" charset="-122"/>
              </a:rPr>
              <a:t>消耗大量国库储备，几乎引起明朝的经济崩溃</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5235"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5236" name="矩形 35"/>
          <p:cNvSpPr>
            <a:spLocks noChangeArrowheads="1"/>
          </p:cNvSpPr>
          <p:nvPr/>
        </p:nvSpPr>
        <p:spPr bwMode="auto">
          <a:xfrm>
            <a:off x="179388" y="123825"/>
            <a:ext cx="564356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四大发明西传</a:t>
            </a:r>
          </a:p>
        </p:txBody>
      </p:sp>
      <p:sp>
        <p:nvSpPr>
          <p:cNvPr id="95237" name="矩形 36"/>
          <p:cNvSpPr>
            <a:spLocks noChangeArrowheads="1"/>
          </p:cNvSpPr>
          <p:nvPr/>
        </p:nvSpPr>
        <p:spPr bwMode="auto">
          <a:xfrm>
            <a:off x="571500" y="785813"/>
            <a:ext cx="4572000" cy="646112"/>
          </a:xfrm>
          <a:prstGeom prst="rect">
            <a:avLst/>
          </a:prstGeom>
          <a:noFill/>
          <a:ln w="9525">
            <a:noFill/>
            <a:miter lim="800000"/>
            <a:headEnd/>
            <a:tailEnd/>
          </a:ln>
        </p:spPr>
        <p:txBody>
          <a:bodyPr>
            <a:spAutoFit/>
          </a:bodyPr>
          <a:lstStyle/>
          <a:p>
            <a:endParaRPr lang="zh-CN" altLang="en-US">
              <a:latin typeface="微软雅黑"/>
            </a:endParaRPr>
          </a:p>
          <a:p>
            <a:endParaRPr lang="zh-CN" altLang="en-US">
              <a:latin typeface="微软雅黑"/>
            </a:endParaRPr>
          </a:p>
        </p:txBody>
      </p:sp>
      <p:graphicFrame>
        <p:nvGraphicFramePr>
          <p:cNvPr id="11" name="表格 10"/>
          <p:cNvGraphicFramePr>
            <a:graphicFrameLocks noGrp="1"/>
          </p:cNvGraphicFramePr>
          <p:nvPr/>
        </p:nvGraphicFramePr>
        <p:xfrm>
          <a:off x="3048000" y="857250"/>
          <a:ext cx="6096000" cy="3863662"/>
        </p:xfrm>
        <a:graphic>
          <a:graphicData uri="http://schemas.openxmlformats.org/drawingml/2006/table">
            <a:tbl>
              <a:tblPr/>
              <a:tblGrid>
                <a:gridCol w="6096000"/>
              </a:tblGrid>
              <a:tr h="3863662">
                <a:tc>
                  <a:txBody>
                    <a:bodyPr/>
                    <a:lstStyle/>
                    <a:p>
                      <a:pPr algn="ctr"/>
                      <a:endParaRPr lang="zh-CN" altLang="en-US" sz="1200" b="1" kern="1200" dirty="0" smtClean="0">
                        <a:solidFill>
                          <a:schemeClr val="tx1"/>
                        </a:solidFill>
                        <a:latin typeface="+mn-lt"/>
                        <a:ea typeface="+mn-ea"/>
                        <a:cs typeface="+mn-cs"/>
                      </a:endParaRPr>
                    </a:p>
                  </a:txBody>
                  <a:tcPr anchor="ctr">
                    <a:lnL>
                      <a:noFill/>
                    </a:lnL>
                    <a:lnR>
                      <a:noFill/>
                    </a:lnR>
                    <a:lnT>
                      <a:noFill/>
                    </a:lnT>
                    <a:lnB>
                      <a:noFill/>
                    </a:lnB>
                  </a:tcPr>
                </a:tc>
              </a:tr>
            </a:tbl>
          </a:graphicData>
        </a:graphic>
      </p:graphicFrame>
      <p:graphicFrame>
        <p:nvGraphicFramePr>
          <p:cNvPr id="12" name="表格 11"/>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graphicFrame>
        <p:nvGraphicFramePr>
          <p:cNvPr id="13" name="表格 12"/>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sp>
        <p:nvSpPr>
          <p:cNvPr id="95244" name="Rectangle 4"/>
          <p:cNvSpPr>
            <a:spLocks noChangeArrowheads="1"/>
          </p:cNvSpPr>
          <p:nvPr/>
        </p:nvSpPr>
        <p:spPr bwMode="auto">
          <a:xfrm>
            <a:off x="0" y="0"/>
            <a:ext cx="1179513" cy="0"/>
          </a:xfrm>
          <a:prstGeom prst="rect">
            <a:avLst/>
          </a:prstGeom>
          <a:solidFill>
            <a:srgbClr val="000000"/>
          </a:solidFill>
          <a:ln w="9525">
            <a:noFill/>
            <a:miter lim="800000"/>
            <a:headEnd/>
            <a:tailEnd/>
          </a:ln>
        </p:spPr>
        <p:txBody>
          <a:bodyPr wrap="none" anchor="ctr">
            <a:spAutoFit/>
          </a:bodyPr>
          <a:lstStyle/>
          <a:p>
            <a:endParaRPr lang="zh-CN" altLang="en-US">
              <a:latin typeface="Calibri" pitchFamily="34" charset="0"/>
            </a:endParaRPr>
          </a:p>
        </p:txBody>
      </p:sp>
      <p:sp>
        <p:nvSpPr>
          <p:cNvPr id="95245" name="Rectangle 13"/>
          <p:cNvSpPr>
            <a:spLocks noChangeArrowheads="1"/>
          </p:cNvSpPr>
          <p:nvPr/>
        </p:nvSpPr>
        <p:spPr bwMode="auto">
          <a:xfrm>
            <a:off x="0" y="0"/>
            <a:ext cx="1557338" cy="138113"/>
          </a:xfrm>
          <a:prstGeom prst="rect">
            <a:avLst/>
          </a:prstGeom>
          <a:solidFill>
            <a:srgbClr val="FFFFFF"/>
          </a:solidFill>
          <a:ln w="9525">
            <a:noFill/>
            <a:miter lim="800000"/>
            <a:headEnd/>
            <a:tailEnd/>
          </a:ln>
        </p:spPr>
        <p:txBody>
          <a:bodyPr lIns="0" tIns="0" rIns="0" bIns="0" anchor="ctr">
            <a:spAutoFit/>
          </a:bodyPr>
          <a:lstStyle/>
          <a:p>
            <a:pPr eaLnBrk="0" fontAlgn="ctr" hangingPunct="0"/>
            <a:endParaRPr lang="zh-CN" altLang="zh-CN" sz="900" u="sng">
              <a:latin typeface="宋体" charset="-122"/>
            </a:endParaRPr>
          </a:p>
        </p:txBody>
      </p:sp>
      <p:graphicFrame>
        <p:nvGraphicFramePr>
          <p:cNvPr id="31" name="表格 30"/>
          <p:cNvGraphicFramePr>
            <a:graphicFrameLocks noGrp="1"/>
          </p:cNvGraphicFramePr>
          <p:nvPr/>
        </p:nvGraphicFramePr>
        <p:xfrm>
          <a:off x="1524000" y="1268413"/>
          <a:ext cx="6096000" cy="2607771"/>
        </p:xfrm>
        <a:graphic>
          <a:graphicData uri="http://schemas.openxmlformats.org/drawingml/2006/table">
            <a:tbl>
              <a:tblPr/>
              <a:tblGrid>
                <a:gridCol w="6096000"/>
              </a:tblGrid>
              <a:tr h="2607771">
                <a:tc>
                  <a:txBody>
                    <a:bodyPr/>
                    <a:lstStyle/>
                    <a:p>
                      <a:pPr algn="ctr"/>
                      <a:endParaRPr lang="zh-CN" altLang="en-US" sz="1300" dirty="0"/>
                    </a:p>
                  </a:txBody>
                  <a:tcPr marL="64522" marR="64522" marT="32261" marB="32261" anchor="ctr">
                    <a:lnL>
                      <a:noFill/>
                    </a:lnL>
                    <a:lnR>
                      <a:noFill/>
                    </a:lnR>
                    <a:lnT>
                      <a:noFill/>
                    </a:lnT>
                    <a:lnB>
                      <a:noFill/>
                    </a:lnB>
                  </a:tcPr>
                </a:tc>
              </a:tr>
            </a:tbl>
          </a:graphicData>
        </a:graphic>
      </p:graphicFrame>
      <p:pic>
        <p:nvPicPr>
          <p:cNvPr id="95248" name="Picture 19" descr="http://www.qzjyw.com.cn/image/attachement/jpg/site2/20110210/00219b69abdf0ebde17d05.jpg"/>
          <p:cNvPicPr>
            <a:picLocks noChangeAspect="1" noChangeArrowheads="1"/>
          </p:cNvPicPr>
          <p:nvPr/>
        </p:nvPicPr>
        <p:blipFill>
          <a:blip r:embed="rId2" cstate="print"/>
          <a:srcRect/>
          <a:stretch>
            <a:fillRect/>
          </a:stretch>
        </p:blipFill>
        <p:spPr bwMode="auto">
          <a:xfrm>
            <a:off x="1785938" y="1214438"/>
            <a:ext cx="5286375" cy="2857500"/>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6259"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6260" name="矩形 35"/>
          <p:cNvSpPr>
            <a:spLocks noChangeArrowheads="1"/>
          </p:cNvSpPr>
          <p:nvPr/>
        </p:nvSpPr>
        <p:spPr bwMode="auto">
          <a:xfrm>
            <a:off x="179388" y="123825"/>
            <a:ext cx="564356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四大发明西传</a:t>
            </a:r>
          </a:p>
        </p:txBody>
      </p:sp>
      <p:sp>
        <p:nvSpPr>
          <p:cNvPr id="96261" name="矩形 36"/>
          <p:cNvSpPr>
            <a:spLocks noChangeArrowheads="1"/>
          </p:cNvSpPr>
          <p:nvPr/>
        </p:nvSpPr>
        <p:spPr bwMode="auto">
          <a:xfrm>
            <a:off x="571500" y="785813"/>
            <a:ext cx="7888288" cy="641350"/>
          </a:xfrm>
          <a:prstGeom prst="rect">
            <a:avLst/>
          </a:prstGeom>
          <a:noFill/>
          <a:ln w="9525">
            <a:noFill/>
            <a:miter lim="800000"/>
            <a:headEnd/>
            <a:tailEnd/>
          </a:ln>
        </p:spPr>
        <p:txBody>
          <a:bodyPr>
            <a:spAutoFit/>
          </a:bodyPr>
          <a:lstStyle/>
          <a:p>
            <a:endParaRPr lang="zh-CN" altLang="en-US">
              <a:latin typeface="微软雅黑"/>
            </a:endParaRPr>
          </a:p>
          <a:p>
            <a:endParaRPr lang="zh-CN" altLang="en-US">
              <a:latin typeface="微软雅黑"/>
            </a:endParaRPr>
          </a:p>
        </p:txBody>
      </p:sp>
      <p:graphicFrame>
        <p:nvGraphicFramePr>
          <p:cNvPr id="12" name="表格 11"/>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graphicFrame>
        <p:nvGraphicFramePr>
          <p:cNvPr id="13" name="表格 12"/>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sp>
        <p:nvSpPr>
          <p:cNvPr id="96268" name="Rectangle 4"/>
          <p:cNvSpPr>
            <a:spLocks noChangeArrowheads="1"/>
          </p:cNvSpPr>
          <p:nvPr/>
        </p:nvSpPr>
        <p:spPr bwMode="auto">
          <a:xfrm>
            <a:off x="0" y="0"/>
            <a:ext cx="1179513" cy="0"/>
          </a:xfrm>
          <a:prstGeom prst="rect">
            <a:avLst/>
          </a:prstGeom>
          <a:solidFill>
            <a:srgbClr val="000000"/>
          </a:solidFill>
          <a:ln w="9525">
            <a:noFill/>
            <a:miter lim="800000"/>
            <a:headEnd/>
            <a:tailEnd/>
          </a:ln>
        </p:spPr>
        <p:txBody>
          <a:bodyPr wrap="none" anchor="ctr">
            <a:spAutoFit/>
          </a:bodyPr>
          <a:lstStyle/>
          <a:p>
            <a:endParaRPr lang="zh-CN" altLang="en-US">
              <a:latin typeface="Calibri" pitchFamily="34" charset="0"/>
            </a:endParaRPr>
          </a:p>
        </p:txBody>
      </p:sp>
      <p:sp>
        <p:nvSpPr>
          <p:cNvPr id="96269" name="Rectangle 13"/>
          <p:cNvSpPr>
            <a:spLocks noChangeArrowheads="1"/>
          </p:cNvSpPr>
          <p:nvPr/>
        </p:nvSpPr>
        <p:spPr bwMode="auto">
          <a:xfrm>
            <a:off x="0" y="0"/>
            <a:ext cx="1557338" cy="138113"/>
          </a:xfrm>
          <a:prstGeom prst="rect">
            <a:avLst/>
          </a:prstGeom>
          <a:solidFill>
            <a:srgbClr val="FFFFFF"/>
          </a:solidFill>
          <a:ln w="9525">
            <a:noFill/>
            <a:miter lim="800000"/>
            <a:headEnd/>
            <a:tailEnd/>
          </a:ln>
        </p:spPr>
        <p:txBody>
          <a:bodyPr lIns="0" tIns="0" rIns="0" bIns="0" anchor="ctr">
            <a:spAutoFit/>
          </a:bodyPr>
          <a:lstStyle/>
          <a:p>
            <a:pPr eaLnBrk="0" fontAlgn="ctr" hangingPunct="0"/>
            <a:endParaRPr lang="zh-CN" altLang="zh-CN" sz="900" u="sng">
              <a:latin typeface="宋体" charset="-122"/>
            </a:endParaRPr>
          </a:p>
        </p:txBody>
      </p:sp>
      <p:graphicFrame>
        <p:nvGraphicFramePr>
          <p:cNvPr id="31" name="表格 30"/>
          <p:cNvGraphicFramePr>
            <a:graphicFrameLocks noGrp="1"/>
          </p:cNvGraphicFramePr>
          <p:nvPr/>
        </p:nvGraphicFramePr>
        <p:xfrm>
          <a:off x="1524000" y="1268413"/>
          <a:ext cx="6096000" cy="2607771"/>
        </p:xfrm>
        <a:graphic>
          <a:graphicData uri="http://schemas.openxmlformats.org/drawingml/2006/table">
            <a:tbl>
              <a:tblPr/>
              <a:tblGrid>
                <a:gridCol w="6096000"/>
              </a:tblGrid>
              <a:tr h="2607771">
                <a:tc>
                  <a:txBody>
                    <a:bodyPr/>
                    <a:lstStyle/>
                    <a:p>
                      <a:pPr algn="ctr"/>
                      <a:endParaRPr lang="zh-CN" altLang="en-US" sz="1300" dirty="0"/>
                    </a:p>
                  </a:txBody>
                  <a:tcPr marL="64522" marR="64522" marT="32261" marB="32261" anchor="ctr">
                    <a:lnL>
                      <a:noFill/>
                    </a:lnL>
                    <a:lnR>
                      <a:noFill/>
                    </a:lnR>
                    <a:lnT>
                      <a:noFill/>
                    </a:lnT>
                    <a:lnB>
                      <a:noFill/>
                    </a:lnB>
                  </a:tcPr>
                </a:tc>
              </a:tr>
            </a:tbl>
          </a:graphicData>
        </a:graphic>
      </p:graphicFrame>
      <p:graphicFrame>
        <p:nvGraphicFramePr>
          <p:cNvPr id="92209" name="Group 49"/>
          <p:cNvGraphicFramePr>
            <a:graphicFrameLocks noGrp="1"/>
          </p:cNvGraphicFramePr>
          <p:nvPr/>
        </p:nvGraphicFramePr>
        <p:xfrm>
          <a:off x="468313" y="700088"/>
          <a:ext cx="8207375" cy="4052698"/>
        </p:xfrm>
        <a:graphic>
          <a:graphicData uri="http://schemas.openxmlformats.org/drawingml/2006/table">
            <a:tbl>
              <a:tblPr/>
              <a:tblGrid>
                <a:gridCol w="1414462"/>
                <a:gridCol w="2830513"/>
                <a:gridCol w="1555750"/>
                <a:gridCol w="2406650"/>
              </a:tblGrid>
              <a:tr h="709613">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名称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发明时间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0"/>
                        </a:spcAft>
                        <a:buClrTx/>
                        <a:buSzTx/>
                        <a:buFont typeface="Arial" charset="0"/>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西传时间</a:t>
                      </a:r>
                      <a:r>
                        <a:rPr kumimoji="0" lang="zh-CN" altLang="en-US" sz="2800" b="0" i="0" u="none" strike="noStrike" cap="none" normalizeH="0" baseline="0" smtClean="0">
                          <a:ln>
                            <a:noFill/>
                          </a:ln>
                          <a:solidFill>
                            <a:schemeClr val="tx1"/>
                          </a:solidFill>
                          <a:effectLst/>
                          <a:latin typeface="微软雅黑" pitchFamily="34" charset="-122"/>
                          <a:ea typeface="微软雅黑" pitchFamily="34"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传入地区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造纸术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105</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年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8</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9</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世纪初</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12</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传入阿拉伯国家</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传入非洲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传入欧洲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指南针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3</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世纪前后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13</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世纪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传入阿拉伯和欧洲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雕版印刷术</a:t>
                      </a:r>
                    </a:p>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活字印刷术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7</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世纪后半期至</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8</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世纪初</a:t>
                      </a:r>
                    </a:p>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11</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13</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世纪初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传入中亚、北非和欧洲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火药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20000"/>
                        </a:spcBef>
                        <a:spcAft>
                          <a:spcPct val="0"/>
                        </a:spcAft>
                        <a:buClrTx/>
                        <a:buSzTx/>
                        <a:buFont typeface="Arial" charset="0"/>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公元</a:t>
                      </a: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9</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13</a:t>
                      </a: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世纪中期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传入阿拉伯，再由阿拉伯传入欧洲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560388" y="193675"/>
            <a:ext cx="422751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dirty="0">
              <a:latin typeface="微软雅黑" pitchFamily="34" charset="-122"/>
              <a:ea typeface="微软雅黑" pitchFamily="34" charset="-122"/>
            </a:endParaRPr>
          </a:p>
        </p:txBody>
      </p:sp>
      <p:sp>
        <p:nvSpPr>
          <p:cNvPr id="35842"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5600">
              <a:latin typeface="微软雅黑"/>
            </a:endParaRPr>
          </a:p>
          <a:p>
            <a:pPr>
              <a:spcBef>
                <a:spcPct val="20000"/>
              </a:spcBef>
            </a:pPr>
            <a:endParaRPr lang="zh-CN" altLang="en-US">
              <a:solidFill>
                <a:srgbClr val="898989"/>
              </a:solidFill>
              <a:latin typeface="微软雅黑"/>
            </a:endParaRPr>
          </a:p>
        </p:txBody>
      </p:sp>
      <p:sp>
        <p:nvSpPr>
          <p:cNvPr id="15" name="内容占位符 2"/>
          <p:cNvSpPr txBox="1">
            <a:spLocks/>
          </p:cNvSpPr>
          <p:nvPr/>
        </p:nvSpPr>
        <p:spPr>
          <a:xfrm>
            <a:off x="2643188" y="1928813"/>
            <a:ext cx="5715000" cy="2357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6400">
              <a:latin typeface="微软雅黑"/>
            </a:endParaRPr>
          </a:p>
          <a:p>
            <a:pPr>
              <a:lnSpc>
                <a:spcPts val="2800"/>
              </a:lnSpc>
              <a:spcBef>
                <a:spcPct val="20000"/>
              </a:spcBef>
            </a:pPr>
            <a:endParaRPr lang="zh-CN" altLang="en-US" sz="1600">
              <a:latin typeface="微软雅黑"/>
            </a:endParaRPr>
          </a:p>
          <a:p>
            <a:pPr>
              <a:spcBef>
                <a:spcPct val="20000"/>
              </a:spcBef>
            </a:pPr>
            <a:endParaRPr lang="en-US" altLang="zh-CN">
              <a:latin typeface="微软雅黑"/>
            </a:endParaRPr>
          </a:p>
          <a:p>
            <a:pPr>
              <a:spcBef>
                <a:spcPct val="20000"/>
              </a:spcBef>
            </a:pPr>
            <a:endParaRPr lang="zh-CN" altLang="en-US">
              <a:solidFill>
                <a:srgbClr val="898989"/>
              </a:solidFill>
              <a:latin typeface="微软雅黑"/>
            </a:endParaRPr>
          </a:p>
        </p:txBody>
      </p:sp>
      <p:sp>
        <p:nvSpPr>
          <p:cNvPr id="35846" name="内容占位符 2"/>
          <p:cNvSpPr txBox="1">
            <a:spLocks/>
          </p:cNvSpPr>
          <p:nvPr/>
        </p:nvSpPr>
        <p:spPr bwMode="auto">
          <a:xfrm>
            <a:off x="2843213" y="1276350"/>
            <a:ext cx="6000750" cy="3071813"/>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a:p>
            <a:pPr>
              <a:lnSpc>
                <a:spcPct val="150000"/>
              </a:lnSpc>
              <a:spcBef>
                <a:spcPct val="20000"/>
              </a:spcBef>
            </a:pPr>
            <a:endParaRPr lang="en-US" altLang="zh-CN" sz="1600">
              <a:latin typeface="微软雅黑"/>
            </a:endParaRPr>
          </a:p>
        </p:txBody>
      </p:sp>
      <p:sp>
        <p:nvSpPr>
          <p:cNvPr id="35847" name="矩形 10"/>
          <p:cNvSpPr>
            <a:spLocks noChangeArrowheads="1"/>
          </p:cNvSpPr>
          <p:nvPr/>
        </p:nvSpPr>
        <p:spPr bwMode="auto">
          <a:xfrm>
            <a:off x="4143375" y="1143000"/>
            <a:ext cx="3670300" cy="307975"/>
          </a:xfrm>
          <a:prstGeom prst="rect">
            <a:avLst/>
          </a:prstGeom>
          <a:noFill/>
          <a:ln w="9525">
            <a:noFill/>
            <a:miter lim="800000"/>
            <a:headEnd/>
            <a:tailEnd/>
          </a:ln>
        </p:spPr>
        <p:txBody>
          <a:bodyPr>
            <a:spAutoFit/>
          </a:bodyPr>
          <a:lstStyle/>
          <a:p>
            <a:r>
              <a:rPr lang="zh-CN" altLang="en-US" sz="1400" b="1">
                <a:latin typeface="微软雅黑"/>
              </a:rPr>
              <a:t> </a:t>
            </a:r>
            <a:endParaRPr lang="zh-CN" altLang="en-US" sz="1400">
              <a:latin typeface="微软雅黑"/>
            </a:endParaRPr>
          </a:p>
        </p:txBody>
      </p:sp>
      <p:sp>
        <p:nvSpPr>
          <p:cNvPr id="35848"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rPr>
              <a:t> </a:t>
            </a:r>
            <a:endParaRPr lang="zh-CN" altLang="en-US" sz="1400" b="1">
              <a:latin typeface="微软雅黑"/>
            </a:endParaRPr>
          </a:p>
          <a:p>
            <a:endParaRPr lang="zh-CN" altLang="en-US" sz="1400">
              <a:latin typeface="微软雅黑"/>
            </a:endParaRPr>
          </a:p>
          <a:p>
            <a:endParaRPr lang="zh-CN" altLang="en-US" sz="1400" b="1">
              <a:latin typeface="微软雅黑"/>
            </a:endParaRP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35850" name="Rectangle 16"/>
          <p:cNvSpPr>
            <a:spLocks noChangeArrowheads="1"/>
          </p:cNvSpPr>
          <p:nvPr/>
        </p:nvSpPr>
        <p:spPr bwMode="auto">
          <a:xfrm>
            <a:off x="250825" y="673100"/>
            <a:ext cx="3263900" cy="396875"/>
          </a:xfrm>
          <a:prstGeom prst="rect">
            <a:avLst/>
          </a:prstGeom>
          <a:noFill/>
          <a:ln w="9525">
            <a:noFill/>
            <a:miter lim="800000"/>
            <a:headEnd/>
            <a:tailEnd/>
          </a:ln>
        </p:spPr>
        <p:txBody>
          <a:bodyPr wrap="none">
            <a:spAutoFit/>
          </a:bodyPr>
          <a:lstStyle/>
          <a:p>
            <a:pPr>
              <a:spcBef>
                <a:spcPct val="20000"/>
              </a:spcBef>
              <a:buFont typeface="Arial" charset="0"/>
              <a:buNone/>
            </a:pPr>
            <a:r>
              <a:rPr lang="zh-CN" altLang="en-US" b="1" dirty="0">
                <a:latin typeface="微软雅黑" pitchFamily="34" charset="-122"/>
                <a:ea typeface="微软雅黑" pitchFamily="34" charset="-122"/>
              </a:rPr>
              <a:t>二、 </a:t>
            </a:r>
            <a:r>
              <a:rPr lang="zh-CN" altLang="en-US" sz="2000" b="1" dirty="0">
                <a:latin typeface="微软雅黑" pitchFamily="34" charset="-122"/>
                <a:ea typeface="微软雅黑" pitchFamily="34" charset="-122"/>
              </a:rPr>
              <a:t>宋代与西方世界的联系</a:t>
            </a:r>
          </a:p>
        </p:txBody>
      </p:sp>
      <p:sp>
        <p:nvSpPr>
          <p:cNvPr id="35851" name="Oval 27"/>
          <p:cNvSpPr>
            <a:spLocks noChangeArrowheads="1"/>
          </p:cNvSpPr>
          <p:nvPr/>
        </p:nvSpPr>
        <p:spPr bwMode="gray">
          <a:xfrm>
            <a:off x="827088" y="2284413"/>
            <a:ext cx="1800225" cy="17272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ndParaRPr>
          </a:p>
          <a:p>
            <a:pPr algn="ctr">
              <a:lnSpc>
                <a:spcPct val="150000"/>
              </a:lnSpc>
            </a:pPr>
            <a:endParaRPr lang="zh-CN" altLang="en-US" sz="1600" b="1">
              <a:solidFill>
                <a:srgbClr val="04AEDA"/>
              </a:solidFill>
              <a:latin typeface="微软雅黑"/>
            </a:endParaRPr>
          </a:p>
        </p:txBody>
      </p:sp>
      <p:pic>
        <p:nvPicPr>
          <p:cNvPr id="35852"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468313" y="1708150"/>
            <a:ext cx="2520950" cy="2511425"/>
          </a:xfrm>
          <a:prstGeom prst="rect">
            <a:avLst/>
          </a:prstGeom>
          <a:noFill/>
          <a:ln w="9525">
            <a:noFill/>
            <a:miter lim="800000"/>
            <a:headEnd/>
            <a:tailEnd/>
          </a:ln>
        </p:spPr>
      </p:pic>
      <p:sp>
        <p:nvSpPr>
          <p:cNvPr id="35853" name="Rectangle 19"/>
          <p:cNvSpPr>
            <a:spLocks noChangeArrowheads="1"/>
          </p:cNvSpPr>
          <p:nvPr/>
        </p:nvSpPr>
        <p:spPr bwMode="auto">
          <a:xfrm>
            <a:off x="1187450" y="3435350"/>
            <a:ext cx="1152525" cy="366713"/>
          </a:xfrm>
          <a:prstGeom prst="rect">
            <a:avLst/>
          </a:prstGeom>
          <a:noFill/>
          <a:ln w="9525">
            <a:noFill/>
            <a:miter lim="800000"/>
            <a:headEnd/>
            <a:tailEnd/>
          </a:ln>
        </p:spPr>
        <p:txBody>
          <a:bodyPr>
            <a:spAutoFit/>
          </a:bodyPr>
          <a:lstStyle/>
          <a:p>
            <a:r>
              <a:rPr lang="zh-CN" altLang="en-US" b="1" dirty="0">
                <a:solidFill>
                  <a:srgbClr val="04AEDA"/>
                </a:solidFill>
                <a:latin typeface="微软雅黑" pitchFamily="34" charset="-122"/>
                <a:ea typeface="微软雅黑" pitchFamily="34" charset="-122"/>
              </a:rPr>
              <a:t>西行求法</a:t>
            </a:r>
          </a:p>
        </p:txBody>
      </p:sp>
      <p:sp>
        <p:nvSpPr>
          <p:cNvPr id="35854" name="Rectangle 24"/>
          <p:cNvSpPr>
            <a:spLocks noChangeArrowheads="1"/>
          </p:cNvSpPr>
          <p:nvPr/>
        </p:nvSpPr>
        <p:spPr bwMode="auto">
          <a:xfrm>
            <a:off x="3419475" y="1014413"/>
            <a:ext cx="895350" cy="304800"/>
          </a:xfrm>
          <a:prstGeom prst="rect">
            <a:avLst/>
          </a:prstGeom>
          <a:noFill/>
          <a:ln w="9525">
            <a:noFill/>
            <a:miter lim="800000"/>
            <a:headEnd/>
            <a:tailEnd/>
          </a:ln>
        </p:spPr>
        <p:txBody>
          <a:bodyPr wrap="none">
            <a:spAutoFit/>
          </a:bodyPr>
          <a:lstStyle/>
          <a:p>
            <a:r>
              <a:rPr lang="zh-CN" altLang="en-US" sz="1400" b="1">
                <a:solidFill>
                  <a:schemeClr val="bg1"/>
                </a:solidFill>
              </a:rPr>
              <a:t>北宋初年</a:t>
            </a:r>
          </a:p>
        </p:txBody>
      </p:sp>
      <p:pic>
        <p:nvPicPr>
          <p:cNvPr id="35855" name="Picture 2" descr="C:\Users\Administrator\Desktop\对勾.png"/>
          <p:cNvPicPr>
            <a:picLocks noChangeAspect="1" noChangeArrowheads="1"/>
          </p:cNvPicPr>
          <p:nvPr/>
        </p:nvPicPr>
        <p:blipFill>
          <a:blip r:embed="rId3" cstate="print"/>
          <a:srcRect/>
          <a:stretch>
            <a:fillRect/>
          </a:stretch>
        </p:blipFill>
        <p:spPr bwMode="auto">
          <a:xfrm>
            <a:off x="3779838" y="1203325"/>
            <a:ext cx="438150" cy="371475"/>
          </a:xfrm>
          <a:prstGeom prst="rect">
            <a:avLst/>
          </a:prstGeom>
          <a:noFill/>
          <a:ln w="9525">
            <a:noFill/>
            <a:miter lim="800000"/>
            <a:headEnd/>
            <a:tailEnd/>
          </a:ln>
        </p:spPr>
      </p:pic>
      <p:pic>
        <p:nvPicPr>
          <p:cNvPr id="35856" name="Picture 2" descr="C:\Users\Administrator\Desktop\对勾.png"/>
          <p:cNvPicPr>
            <a:picLocks noChangeAspect="1" noChangeArrowheads="1"/>
          </p:cNvPicPr>
          <p:nvPr/>
        </p:nvPicPr>
        <p:blipFill>
          <a:blip r:embed="rId3" cstate="print"/>
          <a:srcRect/>
          <a:stretch>
            <a:fillRect/>
          </a:stretch>
        </p:blipFill>
        <p:spPr bwMode="auto">
          <a:xfrm>
            <a:off x="3779838" y="2211388"/>
            <a:ext cx="438150" cy="371475"/>
          </a:xfrm>
          <a:prstGeom prst="rect">
            <a:avLst/>
          </a:prstGeom>
          <a:noFill/>
          <a:ln w="9525">
            <a:noFill/>
            <a:miter lim="800000"/>
            <a:headEnd/>
            <a:tailEnd/>
          </a:ln>
        </p:spPr>
      </p:pic>
      <p:sp>
        <p:nvSpPr>
          <p:cNvPr id="9" name="矩形 8"/>
          <p:cNvSpPr/>
          <p:nvPr/>
        </p:nvSpPr>
        <p:spPr>
          <a:xfrm>
            <a:off x="3779838" y="2284413"/>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8"/>
          <p:cNvSpPr/>
          <p:nvPr/>
        </p:nvSpPr>
        <p:spPr>
          <a:xfrm>
            <a:off x="3779838" y="1203325"/>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4211960" y="1563638"/>
            <a:ext cx="428739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1"/>
          <p:cNvCxnSpPr/>
          <p:nvPr/>
        </p:nvCxnSpPr>
        <p:spPr>
          <a:xfrm>
            <a:off x="4283968" y="1995686"/>
            <a:ext cx="4248472"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31"/>
          <p:cNvCxnSpPr/>
          <p:nvPr/>
        </p:nvCxnSpPr>
        <p:spPr>
          <a:xfrm>
            <a:off x="4140200" y="2571750"/>
            <a:ext cx="4143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31"/>
          <p:cNvCxnSpPr/>
          <p:nvPr/>
        </p:nvCxnSpPr>
        <p:spPr>
          <a:xfrm>
            <a:off x="4140200" y="3003550"/>
            <a:ext cx="4143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31"/>
          <p:cNvCxnSpPr/>
          <p:nvPr/>
        </p:nvCxnSpPr>
        <p:spPr>
          <a:xfrm>
            <a:off x="4140200" y="3435350"/>
            <a:ext cx="4143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5864" name="Rectangle 36"/>
          <p:cNvSpPr>
            <a:spLocks noChangeArrowheads="1"/>
          </p:cNvSpPr>
          <p:nvPr/>
        </p:nvSpPr>
        <p:spPr bwMode="auto">
          <a:xfrm>
            <a:off x="4211960" y="1131590"/>
            <a:ext cx="4608512" cy="917575"/>
          </a:xfrm>
          <a:prstGeom prst="rect">
            <a:avLst/>
          </a:prstGeom>
          <a:noFill/>
          <a:ln w="9525">
            <a:noFill/>
            <a:miter lim="800000"/>
            <a:headEnd/>
            <a:tailEnd/>
          </a:ln>
        </p:spPr>
        <p:txBody>
          <a:bodyPr anchor="ctr">
            <a:spAutoFit/>
          </a:bodyPr>
          <a:lstStyle/>
          <a:p>
            <a:pPr>
              <a:lnSpc>
                <a:spcPct val="150000"/>
              </a:lnSpc>
            </a:pPr>
            <a:r>
              <a:rPr lang="en-US" altLang="zh-CN" b="1" dirty="0">
                <a:latin typeface="微软雅黑" pitchFamily="34" charset="-122"/>
                <a:ea typeface="微软雅黑" pitchFamily="34" charset="-122"/>
              </a:rPr>
              <a:t>965</a:t>
            </a:r>
            <a:r>
              <a:rPr lang="zh-CN" altLang="en-US" b="1" dirty="0">
                <a:latin typeface="微软雅黑" pitchFamily="34" charset="-122"/>
                <a:ea typeface="微软雅黑" pitchFamily="34" charset="-122"/>
              </a:rPr>
              <a:t>年至</a:t>
            </a:r>
            <a:r>
              <a:rPr lang="en-US" altLang="zh-CN" b="1" dirty="0">
                <a:latin typeface="微软雅黑" pitchFamily="34" charset="-122"/>
                <a:ea typeface="微软雅黑" pitchFamily="34" charset="-122"/>
              </a:rPr>
              <a:t>1039</a:t>
            </a:r>
            <a:r>
              <a:rPr lang="zh-CN" altLang="en-US" b="1" dirty="0">
                <a:latin typeface="微软雅黑" pitchFamily="34" charset="-122"/>
                <a:ea typeface="微软雅黑" pitchFamily="34" charset="-122"/>
              </a:rPr>
              <a:t>年从天竺返回的汉僧有</a:t>
            </a:r>
            <a:r>
              <a:rPr lang="en-US" altLang="zh-CN" b="1" dirty="0">
                <a:latin typeface="微软雅黑" pitchFamily="34" charset="-122"/>
                <a:ea typeface="微软雅黑" pitchFamily="34" charset="-122"/>
              </a:rPr>
              <a:t>13</a:t>
            </a:r>
            <a:r>
              <a:rPr lang="zh-CN" altLang="en-US" b="1" dirty="0">
                <a:latin typeface="微软雅黑" pitchFamily="34" charset="-122"/>
                <a:ea typeface="微软雅黑" pitchFamily="34" charset="-122"/>
              </a:rPr>
              <a:t>批，</a:t>
            </a:r>
          </a:p>
          <a:p>
            <a:pPr>
              <a:lnSpc>
                <a:spcPct val="150000"/>
              </a:lnSpc>
            </a:pPr>
            <a:r>
              <a:rPr lang="zh-CN" altLang="en-US" b="1" dirty="0">
                <a:latin typeface="微软雅黑" pitchFamily="34" charset="-122"/>
                <a:ea typeface="微软雅黑" pitchFamily="34" charset="-122"/>
              </a:rPr>
              <a:t>如此大规模的西行求法，堪称史无前例 </a:t>
            </a:r>
          </a:p>
        </p:txBody>
      </p:sp>
      <p:sp>
        <p:nvSpPr>
          <p:cNvPr id="35865" name="Rectangle 37"/>
          <p:cNvSpPr>
            <a:spLocks noChangeArrowheads="1"/>
          </p:cNvSpPr>
          <p:nvPr/>
        </p:nvSpPr>
        <p:spPr bwMode="auto">
          <a:xfrm>
            <a:off x="4139952" y="2139702"/>
            <a:ext cx="4445000" cy="1330325"/>
          </a:xfrm>
          <a:prstGeom prst="rect">
            <a:avLst/>
          </a:prstGeom>
          <a:noFill/>
          <a:ln w="9525">
            <a:noFill/>
            <a:miter lim="800000"/>
            <a:headEnd/>
            <a:tailEnd/>
          </a:ln>
        </p:spPr>
        <p:txBody>
          <a:bodyPr anchor="ctr">
            <a:spAutoFit/>
          </a:bodyPr>
          <a:lstStyle/>
          <a:p>
            <a:pPr>
              <a:lnSpc>
                <a:spcPct val="150000"/>
              </a:lnSpc>
            </a:pPr>
            <a:r>
              <a:rPr lang="zh-CN" altLang="en-US" b="1" dirty="0">
                <a:latin typeface="微软雅黑" pitchFamily="34" charset="-122"/>
                <a:ea typeface="微软雅黑" pitchFamily="34" charset="-122"/>
              </a:rPr>
              <a:t>其中规模最大的一次是在</a:t>
            </a:r>
            <a:r>
              <a:rPr lang="en-US" altLang="zh-CN" b="1" dirty="0">
                <a:latin typeface="微软雅黑" pitchFamily="34" charset="-122"/>
                <a:ea typeface="微软雅黑" pitchFamily="34" charset="-122"/>
              </a:rPr>
              <a:t>966</a:t>
            </a:r>
            <a:r>
              <a:rPr lang="zh-CN" altLang="en-US" b="1" dirty="0">
                <a:latin typeface="微软雅黑" pitchFamily="34" charset="-122"/>
                <a:ea typeface="微软雅黑" pitchFamily="34" charset="-122"/>
              </a:rPr>
              <a:t>年，曾派出</a:t>
            </a:r>
          </a:p>
          <a:p>
            <a:pPr>
              <a:lnSpc>
                <a:spcPct val="150000"/>
              </a:lnSpc>
            </a:pPr>
            <a:r>
              <a:rPr lang="zh-CN" altLang="en-US" b="1" dirty="0">
                <a:latin typeface="微软雅黑" pitchFamily="34" charset="-122"/>
                <a:ea typeface="微软雅黑" pitchFamily="34" charset="-122"/>
              </a:rPr>
              <a:t>一个</a:t>
            </a:r>
            <a:r>
              <a:rPr lang="en-US" altLang="zh-CN" b="1" dirty="0">
                <a:latin typeface="微软雅黑" pitchFamily="34" charset="-122"/>
                <a:ea typeface="微软雅黑" pitchFamily="34" charset="-122"/>
              </a:rPr>
              <a:t>157</a:t>
            </a:r>
            <a:r>
              <a:rPr lang="zh-CN" altLang="en-US" b="1" dirty="0">
                <a:latin typeface="微软雅黑" pitchFamily="34" charset="-122"/>
                <a:ea typeface="微软雅黑" pitchFamily="34" charset="-122"/>
              </a:rPr>
              <a:t>人组成的西行求法团去印度取经，</a:t>
            </a:r>
          </a:p>
          <a:p>
            <a:pPr>
              <a:lnSpc>
                <a:spcPct val="150000"/>
              </a:lnSpc>
            </a:pPr>
            <a:r>
              <a:rPr lang="zh-CN" altLang="en-US" b="1" dirty="0">
                <a:latin typeface="微软雅黑" pitchFamily="34" charset="-122"/>
                <a:ea typeface="微软雅黑" pitchFamily="34" charset="-122"/>
              </a:rPr>
              <a:t>应召率团前往的是僧人行勤</a:t>
            </a:r>
            <a:endParaRPr lang="zh-CN" altLang="en-US" dirty="0">
              <a:latin typeface="微软雅黑" pitchFamily="34" charset="-122"/>
              <a:ea typeface="微软雅黑" pitchFamily="34" charset="-122"/>
            </a:endParaRPr>
          </a:p>
        </p:txBody>
      </p:sp>
      <p:sp>
        <p:nvSpPr>
          <p:cNvPr id="8" name="矩形 8"/>
          <p:cNvSpPr/>
          <p:nvPr/>
        </p:nvSpPr>
        <p:spPr>
          <a:xfrm>
            <a:off x="3779838" y="3579813"/>
            <a:ext cx="323850" cy="323850"/>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5867" name="Picture 2" descr="C:\Users\Administrator\Desktop\对勾.png"/>
          <p:cNvPicPr>
            <a:picLocks noChangeAspect="1" noChangeArrowheads="1"/>
          </p:cNvPicPr>
          <p:nvPr/>
        </p:nvPicPr>
        <p:blipFill>
          <a:blip r:embed="rId3" cstate="print"/>
          <a:srcRect/>
          <a:stretch>
            <a:fillRect/>
          </a:stretch>
        </p:blipFill>
        <p:spPr bwMode="auto">
          <a:xfrm>
            <a:off x="3708400" y="3508375"/>
            <a:ext cx="438150" cy="371475"/>
          </a:xfrm>
          <a:prstGeom prst="rect">
            <a:avLst/>
          </a:prstGeom>
          <a:noFill/>
          <a:ln w="9525">
            <a:noFill/>
            <a:miter lim="800000"/>
            <a:headEnd/>
            <a:tailEnd/>
          </a:ln>
        </p:spPr>
      </p:pic>
      <p:cxnSp>
        <p:nvCxnSpPr>
          <p:cNvPr id="11" name="直接连接符 31"/>
          <p:cNvCxnSpPr/>
          <p:nvPr/>
        </p:nvCxnSpPr>
        <p:spPr>
          <a:xfrm>
            <a:off x="4140200" y="3940175"/>
            <a:ext cx="4143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31"/>
          <p:cNvCxnSpPr/>
          <p:nvPr/>
        </p:nvCxnSpPr>
        <p:spPr>
          <a:xfrm>
            <a:off x="4140200" y="4371975"/>
            <a:ext cx="4143375"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5870" name="Rectangle 42"/>
          <p:cNvSpPr>
            <a:spLocks noChangeArrowheads="1"/>
          </p:cNvSpPr>
          <p:nvPr/>
        </p:nvSpPr>
        <p:spPr bwMode="auto">
          <a:xfrm>
            <a:off x="4139952" y="3507854"/>
            <a:ext cx="4320232" cy="923330"/>
          </a:xfrm>
          <a:prstGeom prst="rect">
            <a:avLst/>
          </a:prstGeom>
          <a:noFill/>
          <a:ln w="9525">
            <a:noFill/>
            <a:miter lim="800000"/>
            <a:headEnd/>
            <a:tailEnd/>
          </a:ln>
        </p:spPr>
        <p:txBody>
          <a:bodyPr wrap="square" anchor="ctr">
            <a:spAutoFit/>
          </a:bodyPr>
          <a:lstStyle/>
          <a:p>
            <a:pPr>
              <a:lnSpc>
                <a:spcPct val="150000"/>
              </a:lnSpc>
            </a:pPr>
            <a:r>
              <a:rPr lang="zh-CN" altLang="en-US" b="1" dirty="0">
                <a:latin typeface="微软雅黑" pitchFamily="34" charset="-122"/>
                <a:ea typeface="微软雅黑" pitchFamily="34" charset="-122"/>
              </a:rPr>
              <a:t>两宋以后再也不见有西行求法的活动，</a:t>
            </a:r>
          </a:p>
          <a:p>
            <a:pPr>
              <a:lnSpc>
                <a:spcPct val="150000"/>
              </a:lnSpc>
            </a:pPr>
            <a:r>
              <a:rPr lang="zh-CN" altLang="en-US" b="1" dirty="0">
                <a:latin typeface="微软雅黑" pitchFamily="34" charset="-122"/>
                <a:ea typeface="微软雅黑" pitchFamily="34" charset="-122"/>
              </a:rPr>
              <a:t>丝绸之路因之更显寂寞</a:t>
            </a:r>
            <a:r>
              <a:rPr lang="zh-CN" altLang="en-US" dirty="0">
                <a:latin typeface="微软雅黑" pitchFamily="34" charset="-122"/>
                <a:ea typeface="微软雅黑" pitchFamily="34" charset="-122"/>
              </a:rPr>
              <a:t> </a:t>
            </a:r>
          </a:p>
        </p:txBody>
      </p:sp>
      <p:sp>
        <p:nvSpPr>
          <p:cNvPr id="34" name="矩形 33"/>
          <p:cNvSpPr/>
          <p:nvPr/>
        </p:nvSpPr>
        <p:spPr>
          <a:xfrm>
            <a:off x="1187624" y="2067694"/>
            <a:ext cx="1107996" cy="369332"/>
          </a:xfrm>
          <a:prstGeom prst="rect">
            <a:avLst/>
          </a:prstGeom>
        </p:spPr>
        <p:txBody>
          <a:bodyPr wrap="none">
            <a:spAutoFit/>
          </a:bodyPr>
          <a:lstStyle/>
          <a:p>
            <a:r>
              <a:rPr lang="zh-CN" altLang="en-US" b="1" dirty="0" smtClean="0">
                <a:solidFill>
                  <a:srgbClr val="04AEDA"/>
                </a:solidFill>
                <a:latin typeface="微软雅黑" pitchFamily="34" charset="-122"/>
                <a:ea typeface="微软雅黑" pitchFamily="34" charset="-122"/>
              </a:rPr>
              <a:t>中国僧人</a:t>
            </a:r>
            <a:endParaRPr lang="zh-CN" altLang="en-US" b="1" dirty="0">
              <a:solidFill>
                <a:srgbClr val="04AEDA"/>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12</a:t>
            </a:r>
            <a:endParaRPr lang="es-ES" altLang="zh-CN" sz="1200" b="1">
              <a:solidFill>
                <a:srgbClr val="04AEDA"/>
              </a:solidFill>
              <a:latin typeface="Calibri" pitchFamily="34" charset="0"/>
            </a:endParaRPr>
          </a:p>
        </p:txBody>
      </p:sp>
      <p:cxnSp>
        <p:nvCxnSpPr>
          <p:cNvPr id="32" name="直接连接符 31"/>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728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7284" name="矩形 35"/>
          <p:cNvSpPr>
            <a:spLocks noChangeArrowheads="1"/>
          </p:cNvSpPr>
          <p:nvPr/>
        </p:nvSpPr>
        <p:spPr bwMode="auto">
          <a:xfrm>
            <a:off x="179388" y="123825"/>
            <a:ext cx="564356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第四节 </a:t>
            </a:r>
            <a:r>
              <a:rPr lang="zh-CN" altLang="en-US" sz="24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四大发明西传</a:t>
            </a:r>
          </a:p>
        </p:txBody>
      </p:sp>
      <p:sp>
        <p:nvSpPr>
          <p:cNvPr id="97285" name="矩形 36"/>
          <p:cNvSpPr>
            <a:spLocks noChangeArrowheads="1"/>
          </p:cNvSpPr>
          <p:nvPr/>
        </p:nvSpPr>
        <p:spPr bwMode="auto">
          <a:xfrm>
            <a:off x="571500" y="785813"/>
            <a:ext cx="4572000" cy="646112"/>
          </a:xfrm>
          <a:prstGeom prst="rect">
            <a:avLst/>
          </a:prstGeom>
          <a:noFill/>
          <a:ln w="9525">
            <a:noFill/>
            <a:miter lim="800000"/>
            <a:headEnd/>
            <a:tailEnd/>
          </a:ln>
        </p:spPr>
        <p:txBody>
          <a:bodyPr>
            <a:spAutoFit/>
          </a:bodyPr>
          <a:lstStyle/>
          <a:p>
            <a:endParaRPr lang="zh-CN" altLang="en-US">
              <a:latin typeface="微软雅黑"/>
            </a:endParaRPr>
          </a:p>
          <a:p>
            <a:endParaRPr lang="zh-CN" altLang="en-US">
              <a:latin typeface="微软雅黑"/>
            </a:endParaRPr>
          </a:p>
        </p:txBody>
      </p:sp>
      <p:graphicFrame>
        <p:nvGraphicFramePr>
          <p:cNvPr id="12" name="表格 11"/>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graphicFrame>
        <p:nvGraphicFramePr>
          <p:cNvPr id="13" name="表格 12"/>
          <p:cNvGraphicFramePr>
            <a:graphicFrameLocks noGrp="1"/>
          </p:cNvGraphicFramePr>
          <p:nvPr/>
        </p:nvGraphicFramePr>
        <p:xfrm>
          <a:off x="4000500" y="2143125"/>
          <a:ext cx="1143000" cy="857250"/>
        </p:xfrm>
        <a:graphic>
          <a:graphicData uri="http://schemas.openxmlformats.org/drawingml/2006/table">
            <a:tbl>
              <a:tblPr/>
              <a:tblGrid>
                <a:gridCol w="1143000"/>
              </a:tblGrid>
              <a:tr h="857250">
                <a:tc>
                  <a:txBody>
                    <a:bodyPr/>
                    <a:lstStyle/>
                    <a:p>
                      <a:pPr algn="ctr"/>
                      <a:endParaRPr lang="zh-CN" altLang="en-US"/>
                    </a:p>
                  </a:txBody>
                  <a:tcPr anchor="ctr">
                    <a:lnL>
                      <a:noFill/>
                    </a:lnL>
                    <a:lnR>
                      <a:noFill/>
                    </a:lnR>
                    <a:lnT>
                      <a:noFill/>
                    </a:lnT>
                    <a:lnB>
                      <a:noFill/>
                    </a:lnB>
                  </a:tcPr>
                </a:tc>
              </a:tr>
            </a:tbl>
          </a:graphicData>
        </a:graphic>
      </p:graphicFrame>
      <p:sp>
        <p:nvSpPr>
          <p:cNvPr id="97292" name="Rectangle 4"/>
          <p:cNvSpPr>
            <a:spLocks noChangeArrowheads="1"/>
          </p:cNvSpPr>
          <p:nvPr/>
        </p:nvSpPr>
        <p:spPr bwMode="auto">
          <a:xfrm>
            <a:off x="0" y="0"/>
            <a:ext cx="1179513" cy="0"/>
          </a:xfrm>
          <a:prstGeom prst="rect">
            <a:avLst/>
          </a:prstGeom>
          <a:solidFill>
            <a:srgbClr val="000000"/>
          </a:solidFill>
          <a:ln w="9525">
            <a:noFill/>
            <a:miter lim="800000"/>
            <a:headEnd/>
            <a:tailEnd/>
          </a:ln>
        </p:spPr>
        <p:txBody>
          <a:bodyPr wrap="none" anchor="ctr">
            <a:spAutoFit/>
          </a:bodyPr>
          <a:lstStyle/>
          <a:p>
            <a:endParaRPr lang="zh-CN" altLang="en-US">
              <a:latin typeface="Calibri" pitchFamily="34" charset="0"/>
            </a:endParaRPr>
          </a:p>
        </p:txBody>
      </p:sp>
      <p:sp>
        <p:nvSpPr>
          <p:cNvPr id="97293" name="Rectangle 13"/>
          <p:cNvSpPr>
            <a:spLocks noChangeArrowheads="1"/>
          </p:cNvSpPr>
          <p:nvPr/>
        </p:nvSpPr>
        <p:spPr bwMode="auto">
          <a:xfrm>
            <a:off x="0" y="0"/>
            <a:ext cx="1557338" cy="138113"/>
          </a:xfrm>
          <a:prstGeom prst="rect">
            <a:avLst/>
          </a:prstGeom>
          <a:solidFill>
            <a:srgbClr val="FFFFFF"/>
          </a:solidFill>
          <a:ln w="9525">
            <a:noFill/>
            <a:miter lim="800000"/>
            <a:headEnd/>
            <a:tailEnd/>
          </a:ln>
        </p:spPr>
        <p:txBody>
          <a:bodyPr lIns="0" tIns="0" rIns="0" bIns="0" anchor="ctr">
            <a:spAutoFit/>
          </a:bodyPr>
          <a:lstStyle/>
          <a:p>
            <a:pPr eaLnBrk="0" fontAlgn="ctr" hangingPunct="0"/>
            <a:endParaRPr lang="zh-CN" altLang="zh-CN" sz="900" u="sng">
              <a:latin typeface="宋体" charset="-122"/>
            </a:endParaRPr>
          </a:p>
        </p:txBody>
      </p:sp>
      <p:sp>
        <p:nvSpPr>
          <p:cNvPr id="87058" name="Rectangle 18"/>
          <p:cNvSpPr>
            <a:spLocks noChangeArrowheads="1"/>
          </p:cNvSpPr>
          <p:nvPr/>
        </p:nvSpPr>
        <p:spPr bwMode="auto">
          <a:xfrm>
            <a:off x="3419475" y="2009775"/>
            <a:ext cx="5545138" cy="9175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371475">
              <a:lnSpc>
                <a:spcPct val="150000"/>
              </a:lnSpc>
            </a:pPr>
            <a:r>
              <a:rPr lang="zh-CN" altLang="en-US" b="1"/>
              <a:t>    </a:t>
            </a:r>
          </a:p>
          <a:p>
            <a:pPr indent="371475">
              <a:lnSpc>
                <a:spcPct val="150000"/>
              </a:lnSpc>
            </a:pPr>
            <a:endParaRPr lang="zh-CN" altLang="en-US" b="1">
              <a:latin typeface="微软雅黑"/>
            </a:endParaRPr>
          </a:p>
        </p:txBody>
      </p:sp>
      <p:sp>
        <p:nvSpPr>
          <p:cNvPr id="3" name="矩形 3"/>
          <p:cNvSpPr/>
          <p:nvPr/>
        </p:nvSpPr>
        <p:spPr>
          <a:xfrm>
            <a:off x="900113" y="2355850"/>
            <a:ext cx="1657350" cy="1203325"/>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pPr>
            <a:r>
              <a:rPr lang="zh-CN" altLang="en-US" b="1" dirty="0" smtClean="0">
                <a:solidFill>
                  <a:schemeClr val="bg1"/>
                </a:solidFill>
                <a:latin typeface="微软雅黑" pitchFamily="34" charset="-122"/>
                <a:ea typeface="微软雅黑" pitchFamily="34" charset="-122"/>
              </a:rPr>
              <a:t>四</a:t>
            </a:r>
            <a:r>
              <a:rPr lang="zh-CN" altLang="en-US" b="1" dirty="0">
                <a:solidFill>
                  <a:schemeClr val="bg1"/>
                </a:solidFill>
                <a:latin typeface="微软雅黑" pitchFamily="34" charset="-122"/>
                <a:ea typeface="微软雅黑" pitchFamily="34" charset="-122"/>
              </a:rPr>
              <a:t>大发</a:t>
            </a:r>
            <a:r>
              <a:rPr lang="zh-CN" altLang="en-US" b="1" dirty="0" smtClean="0">
                <a:solidFill>
                  <a:schemeClr val="bg1"/>
                </a:solidFill>
                <a:latin typeface="微软雅黑" pitchFamily="34" charset="-122"/>
                <a:ea typeface="微软雅黑" pitchFamily="34" charset="-122"/>
              </a:rPr>
              <a:t>明及</a:t>
            </a:r>
            <a:r>
              <a:rPr lang="zh-CN" altLang="en-US" b="1" dirty="0">
                <a:solidFill>
                  <a:schemeClr val="bg1"/>
                </a:solidFill>
                <a:latin typeface="微软雅黑" pitchFamily="34" charset="-122"/>
                <a:ea typeface="微软雅黑" pitchFamily="34" charset="-122"/>
              </a:rPr>
              <a:t>其西传的意义</a:t>
            </a:r>
            <a:r>
              <a:rPr lang="zh-CN" altLang="en-US" dirty="0">
                <a:solidFill>
                  <a:schemeClr val="tx1"/>
                </a:solidFill>
                <a:latin typeface="微软雅黑" pitchFamily="34" charset="-122"/>
                <a:ea typeface="微软雅黑" pitchFamily="34" charset="-122"/>
              </a:rPr>
              <a:t> </a:t>
            </a:r>
            <a:endParaRPr lang="zh-CN" altLang="en-US" sz="2000" b="1" dirty="0">
              <a:solidFill>
                <a:schemeClr val="bg1"/>
              </a:solidFill>
              <a:latin typeface="微软雅黑" pitchFamily="34" charset="-122"/>
              <a:ea typeface="微软雅黑" pitchFamily="34" charset="-122"/>
            </a:endParaRPr>
          </a:p>
          <a:p>
            <a:pPr algn="ctr">
              <a:lnSpc>
                <a:spcPts val="2200"/>
              </a:lnSpc>
            </a:pPr>
            <a:endParaRPr lang="zh-CN" altLang="en-US" sz="2000" b="1" dirty="0">
              <a:solidFill>
                <a:schemeClr val="bg1"/>
              </a:solidFill>
              <a:latin typeface="微软雅黑" pitchFamily="34" charset="-122"/>
              <a:ea typeface="微软雅黑" pitchFamily="34" charset="-122"/>
            </a:endParaRPr>
          </a:p>
        </p:txBody>
      </p:sp>
      <p:cxnSp>
        <p:nvCxnSpPr>
          <p:cNvPr id="49" name="直接连接符 48"/>
          <p:cNvCxnSpPr/>
          <p:nvPr/>
        </p:nvCxnSpPr>
        <p:spPr>
          <a:xfrm>
            <a:off x="3276600" y="14922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48"/>
          <p:cNvCxnSpPr/>
          <p:nvPr/>
        </p:nvCxnSpPr>
        <p:spPr>
          <a:xfrm>
            <a:off x="3276600" y="19240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8"/>
          <p:cNvCxnSpPr/>
          <p:nvPr/>
        </p:nvCxnSpPr>
        <p:spPr>
          <a:xfrm>
            <a:off x="3276600" y="23558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48"/>
          <p:cNvCxnSpPr/>
          <p:nvPr/>
        </p:nvCxnSpPr>
        <p:spPr>
          <a:xfrm>
            <a:off x="3276600" y="27876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48"/>
          <p:cNvCxnSpPr/>
          <p:nvPr/>
        </p:nvCxnSpPr>
        <p:spPr>
          <a:xfrm>
            <a:off x="3276600" y="32194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92185" name="Rectangle 25"/>
          <p:cNvSpPr>
            <a:spLocks noChangeArrowheads="1"/>
          </p:cNvSpPr>
          <p:nvPr/>
        </p:nvSpPr>
        <p:spPr bwMode="auto">
          <a:xfrm>
            <a:off x="3276600" y="987425"/>
            <a:ext cx="5543550" cy="31432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defRPr/>
            </a:pPr>
            <a:r>
              <a:rPr lang="zh-CN" altLang="en-US" b="1" dirty="0"/>
              <a:t>      </a:t>
            </a:r>
            <a:r>
              <a:rPr lang="zh-CN" altLang="en-US" b="1" dirty="0">
                <a:latin typeface="微软雅黑" pitchFamily="34" charset="-122"/>
                <a:ea typeface="微软雅黑" pitchFamily="34" charset="-122"/>
              </a:rPr>
              <a:t>“这三种东西曾改变了整个世界事物的面貌和状态，第一种在文学方面，第二种在战争上，第三种在航海上；由此上又产生了无数的变化，这种变化是这样的大，以至于没有一个帝国，没有一个教派，没有一个赫赫有名的人物，能比这三种机械发明在人类事</a:t>
            </a:r>
          </a:p>
          <a:p>
            <a:pPr>
              <a:lnSpc>
                <a:spcPct val="160000"/>
              </a:lnSpc>
              <a:defRPr/>
            </a:pPr>
            <a:r>
              <a:rPr lang="zh-CN" altLang="en-US" b="1" dirty="0">
                <a:latin typeface="微软雅黑" pitchFamily="34" charset="-122"/>
                <a:ea typeface="微软雅黑" pitchFamily="34" charset="-122"/>
              </a:rPr>
              <a:t>业中产生更大的力量和影响。”</a:t>
            </a:r>
          </a:p>
          <a:p>
            <a:pPr>
              <a:lnSpc>
                <a:spcPct val="150000"/>
              </a:lnSpc>
              <a:defRPr/>
            </a:pPr>
            <a:r>
              <a:rPr lang="zh-CN" altLang="en-US" b="1" dirty="0">
                <a:latin typeface="微软雅黑" pitchFamily="34" charset="-122"/>
                <a:ea typeface="微软雅黑" pitchFamily="34" charset="-122"/>
              </a:rPr>
              <a:t>                                            </a:t>
            </a:r>
            <a:r>
              <a:rPr lang="en-US" altLang="zh-CN" b="1" dirty="0">
                <a:latin typeface="微软雅黑" pitchFamily="34" charset="-122"/>
                <a:ea typeface="微软雅黑" pitchFamily="34" charset="-122"/>
              </a:rPr>
              <a:t>——  </a:t>
            </a:r>
            <a:r>
              <a:rPr lang="zh-CN" altLang="en-US" b="1" dirty="0">
                <a:latin typeface="微软雅黑" pitchFamily="34" charset="-122"/>
                <a:ea typeface="微软雅黑" pitchFamily="34" charset="-122"/>
              </a:rPr>
              <a:t>弗兰西斯</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培根</a:t>
            </a:r>
          </a:p>
        </p:txBody>
      </p:sp>
      <p:cxnSp>
        <p:nvCxnSpPr>
          <p:cNvPr id="2" name="直接连接符 48"/>
          <p:cNvCxnSpPr/>
          <p:nvPr/>
        </p:nvCxnSpPr>
        <p:spPr>
          <a:xfrm>
            <a:off x="3276600" y="3651250"/>
            <a:ext cx="5327650"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内容占位符 2"/>
          <p:cNvSpPr>
            <a:spLocks noGrp="1"/>
          </p:cNvSpPr>
          <p:nvPr>
            <p:ph idx="4294967295"/>
          </p:nvPr>
        </p:nvSpPr>
        <p:spPr>
          <a:xfrm>
            <a:off x="2555776" y="699542"/>
            <a:ext cx="6408712" cy="3888432"/>
          </a:xfrm>
        </p:spPr>
        <p:txBody>
          <a:bodyPr/>
          <a:lstStyle/>
          <a:p>
            <a:pPr eaLnBrk="1" hangingPunct="1">
              <a:lnSpc>
                <a:spcPts val="2400"/>
              </a:lnSpc>
              <a:buFont typeface="Arial" charset="0"/>
              <a:buNone/>
            </a:pPr>
            <a:r>
              <a:rPr lang="zh-CN" altLang="en-US" sz="1400" dirty="0" smtClean="0">
                <a:latin typeface="微软雅黑"/>
              </a:rPr>
              <a:t>▲</a:t>
            </a:r>
            <a:r>
              <a:rPr lang="zh-CN" altLang="en-US" sz="1800" dirty="0" smtClean="0">
                <a:latin typeface="微软雅黑" pitchFamily="34" charset="-122"/>
                <a:ea typeface="微软雅黑" pitchFamily="34" charset="-122"/>
              </a:rPr>
              <a:t>一、</a:t>
            </a:r>
            <a:r>
              <a:rPr lang="zh-CN" altLang="en-US" sz="1800" b="1" dirty="0" smtClean="0">
                <a:latin typeface="微软雅黑" pitchFamily="34" charset="-122"/>
                <a:ea typeface="微软雅黑" pitchFamily="34" charset="-122"/>
              </a:rPr>
              <a:t>解释题：</a:t>
            </a:r>
            <a:endParaRPr lang="en-US" altLang="zh-CN" sz="1800" b="1" dirty="0" smtClean="0">
              <a:latin typeface="微软雅黑" pitchFamily="34" charset="-122"/>
              <a:ea typeface="微软雅黑" pitchFamily="34" charset="-122"/>
            </a:endParaRPr>
          </a:p>
          <a:p>
            <a:pPr eaLnBrk="1" hangingPunct="1">
              <a:lnSpc>
                <a:spcPts val="2400"/>
              </a:lnSpc>
              <a:buFont typeface="Arial" charset="0"/>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诸蕃志</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、汪大渊及</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岛夷志略</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、列班</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扫马出使欧洲、</a:t>
            </a:r>
          </a:p>
          <a:p>
            <a:pPr eaLnBrk="1" hangingPunct="1">
              <a:lnSpc>
                <a:spcPts val="2400"/>
              </a:lnSpc>
              <a:buFont typeface="Arial" charset="0"/>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马可</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波罗游记</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、陈诚三次出使帖木儿帝国、明初海禁政策</a:t>
            </a:r>
          </a:p>
          <a:p>
            <a:pPr eaLnBrk="1" hangingPunct="1">
              <a:lnSpc>
                <a:spcPts val="2400"/>
              </a:lnSpc>
              <a:buFont typeface="Arial" charset="0"/>
              <a:buNone/>
            </a:pPr>
            <a:r>
              <a:rPr lang="en-US" altLang="zh-CN" sz="1400"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二、简答题：</a:t>
            </a:r>
            <a:endParaRPr lang="en-US" altLang="zh-CN" sz="1600" b="1" dirty="0" smtClean="0">
              <a:latin typeface="微软雅黑" pitchFamily="34" charset="-122"/>
              <a:ea typeface="微软雅黑" pitchFamily="34" charset="-122"/>
            </a:endParaRPr>
          </a:p>
          <a:p>
            <a:pPr eaLnBrk="1" hangingPunct="1">
              <a:lnSpc>
                <a:spcPts val="2400"/>
              </a:lnSpc>
              <a:buFont typeface="Arial" charset="0"/>
              <a:buNone/>
            </a:pPr>
            <a:r>
              <a:rPr lang="zh-CN" altLang="en-US" sz="14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蒙古三次西征”及其在中外文化交流史上的意义。</a:t>
            </a:r>
          </a:p>
          <a:p>
            <a:pPr eaLnBrk="1" hangingPunct="1">
              <a:lnSpc>
                <a:spcPts val="2400"/>
              </a:lnSpc>
              <a:buFont typeface="Arial" charset="0"/>
              <a:buNone/>
            </a:pP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从宋代理学的主要内容看佛教对中国文化的影响。 </a:t>
            </a:r>
          </a:p>
          <a:p>
            <a:pPr eaLnBrk="1" hangingPunct="1">
              <a:lnSpc>
                <a:spcPts val="2400"/>
              </a:lnSpc>
              <a:buFont typeface="Arial" charset="0"/>
              <a:buNone/>
            </a:pP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元代伊斯兰教的繁荣表现在哪些方面？</a:t>
            </a:r>
          </a:p>
          <a:p>
            <a:pPr eaLnBrk="1" hangingPunct="1">
              <a:lnSpc>
                <a:spcPts val="2400"/>
              </a:lnSpc>
              <a:buFont typeface="Arial" charset="0"/>
              <a:buNone/>
            </a:pP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郑和下西洋的过程及其意义。</a:t>
            </a:r>
          </a:p>
          <a:p>
            <a:pPr eaLnBrk="1" hangingPunct="1">
              <a:lnSpc>
                <a:spcPts val="2400"/>
              </a:lnSpc>
              <a:buFont typeface="Arial" charset="0"/>
              <a:buNone/>
            </a:pPr>
            <a:r>
              <a:rPr lang="zh-CN" altLang="en-US" sz="1400"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三、思考论述题：</a:t>
            </a:r>
          </a:p>
          <a:p>
            <a:pPr eaLnBrk="1" hangingPunct="1">
              <a:lnSpc>
                <a:spcPts val="2400"/>
              </a:lnSpc>
              <a:buFont typeface="Arial" charset="0"/>
              <a:buNone/>
            </a:pPr>
            <a:r>
              <a:rPr lang="zh-CN" altLang="en-US" sz="1400" b="1"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从宋元明初时期犹太教在中国的繁荣、发展、衰落直至最后消失</a:t>
            </a:r>
            <a:endParaRPr lang="en-US" altLang="zh-CN" sz="1600" dirty="0" smtClean="0">
              <a:latin typeface="微软雅黑" pitchFamily="34" charset="-122"/>
              <a:ea typeface="微软雅黑" pitchFamily="34" charset="-122"/>
            </a:endParaRPr>
          </a:p>
          <a:p>
            <a:pPr eaLnBrk="1" hangingPunct="1">
              <a:lnSpc>
                <a:spcPts val="2400"/>
              </a:lnSpc>
              <a:buFont typeface="Arial" charset="0"/>
              <a:buNone/>
            </a:pPr>
            <a:r>
              <a:rPr lang="zh-CN" altLang="en-US" sz="1600" dirty="0" smtClean="0">
                <a:latin typeface="微软雅黑" pitchFamily="34" charset="-122"/>
                <a:ea typeface="微软雅黑" pitchFamily="34" charset="-122"/>
              </a:rPr>
              <a:t>的历史事实，探讨外来文化与中国本土文化在中西文化交流中的关系。</a:t>
            </a:r>
          </a:p>
          <a:p>
            <a:pPr eaLnBrk="1" hangingPunct="1">
              <a:lnSpc>
                <a:spcPts val="1800"/>
              </a:lnSpc>
              <a:buFont typeface="Arial" charset="0"/>
              <a:buNone/>
            </a:pPr>
            <a:r>
              <a:rPr lang="zh-CN" altLang="en-US" sz="1400" b="1" dirty="0" smtClean="0">
                <a:latin typeface="微软雅黑" pitchFamily="34" charset="-122"/>
                <a:ea typeface="微软雅黑" pitchFamily="34" charset="-122"/>
              </a:rPr>
              <a:t>  </a:t>
            </a:r>
            <a:endParaRPr lang="zh-CN" altLang="en-US" sz="1500" b="1" dirty="0" smtClean="0">
              <a:latin typeface="微软雅黑" pitchFamily="34" charset="-122"/>
              <a:ea typeface="微软雅黑" pitchFamily="34" charset="-122"/>
            </a:endParaRPr>
          </a:p>
          <a:p>
            <a:pPr eaLnBrk="1" hangingPunct="1">
              <a:lnSpc>
                <a:spcPct val="90000"/>
              </a:lnSpc>
              <a:buFont typeface="Arial" charset="0"/>
              <a:buNone/>
            </a:pPr>
            <a:endParaRPr lang="zh-CN" altLang="en-US" sz="1700" b="1" dirty="0" smtClean="0">
              <a:latin typeface="微软雅黑"/>
            </a:endParaRPr>
          </a:p>
        </p:txBody>
      </p:sp>
      <p:sp>
        <p:nvSpPr>
          <p:cNvPr id="98306" name="13 CuadroTexto"/>
          <p:cNvSpPr txBox="1">
            <a:spLocks noChangeArrowheads="1"/>
          </p:cNvSpPr>
          <p:nvPr/>
        </p:nvSpPr>
        <p:spPr bwMode="auto">
          <a:xfrm>
            <a:off x="7705725" y="4822825"/>
            <a:ext cx="263525"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5</a:t>
            </a:r>
            <a:endParaRPr lang="es-ES" altLang="zh-CN" sz="1200" b="1">
              <a:solidFill>
                <a:srgbClr val="04AEDA"/>
              </a:solidFill>
              <a:latin typeface="Calibri" pitchFamily="34" charset="0"/>
            </a:endParaRPr>
          </a:p>
        </p:txBody>
      </p:sp>
      <p:cxnSp>
        <p:nvCxnSpPr>
          <p:cNvPr id="9" name="直接连接符 8"/>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8308"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98309" name="TextBox 5"/>
          <p:cNvSpPr txBox="1">
            <a:spLocks noChangeArrowheads="1"/>
          </p:cNvSpPr>
          <p:nvPr/>
        </p:nvSpPr>
        <p:spPr bwMode="auto">
          <a:xfrm>
            <a:off x="0" y="0"/>
            <a:ext cx="5572125" cy="549275"/>
          </a:xfrm>
          <a:prstGeom prst="rect">
            <a:avLst/>
          </a:prstGeom>
          <a:noFill/>
          <a:ln w="9525">
            <a:noFill/>
            <a:miter lim="800000"/>
            <a:headEnd/>
            <a:tailEnd/>
          </a:ln>
        </p:spPr>
        <p:txBody>
          <a:bodyPr>
            <a:spAutoFit/>
          </a:bodyPr>
          <a:lstStyle/>
          <a:p>
            <a:pPr eaLnBrk="0" hangingPunct="0">
              <a:lnSpc>
                <a:spcPct val="150000"/>
              </a:lnSpc>
            </a:pPr>
            <a:r>
              <a:rPr lang="en-US" altLang="zh-CN" sz="2000" b="1">
                <a:latin typeface="Calibri" pitchFamily="34" charset="0"/>
              </a:rPr>
              <a:t> </a:t>
            </a:r>
            <a:endParaRPr lang="en-US" altLang="zh-CN" sz="2000" b="1">
              <a:latin typeface="微软雅黑"/>
            </a:endParaRPr>
          </a:p>
        </p:txBody>
      </p:sp>
      <p:pic>
        <p:nvPicPr>
          <p:cNvPr id="98310" name="Picture 8" descr="C:\Users\iamisis\Desktop\MetroStation_2.0_XiaZaiBa\metrostation_by_yankoa-d312tty\PNG\Network\Blue\MB_0036_search.png"/>
          <p:cNvPicPr>
            <a:picLocks noChangeAspect="1" noChangeArrowheads="1"/>
          </p:cNvPicPr>
          <p:nvPr/>
        </p:nvPicPr>
        <p:blipFill>
          <a:blip r:embed="rId2" cstate="print"/>
          <a:srcRect/>
          <a:stretch>
            <a:fillRect/>
          </a:stretch>
        </p:blipFill>
        <p:spPr bwMode="auto">
          <a:xfrm>
            <a:off x="467544" y="2571750"/>
            <a:ext cx="1933575" cy="1952625"/>
          </a:xfrm>
          <a:prstGeom prst="rect">
            <a:avLst/>
          </a:prstGeom>
          <a:noFill/>
          <a:ln w="9525">
            <a:noFill/>
            <a:miter lim="800000"/>
            <a:headEnd/>
            <a:tailEnd/>
          </a:ln>
        </p:spPr>
      </p:pic>
      <p:sp>
        <p:nvSpPr>
          <p:cNvPr id="98312" name="Rectangle 8"/>
          <p:cNvSpPr>
            <a:spLocks noChangeArrowheads="1"/>
          </p:cNvSpPr>
          <p:nvPr/>
        </p:nvSpPr>
        <p:spPr bwMode="auto">
          <a:xfrm>
            <a:off x="323528" y="627534"/>
            <a:ext cx="1808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150000"/>
              </a:lnSpc>
              <a:defRPr/>
            </a:pPr>
            <a:r>
              <a:rPr lang="zh-CN" altLang="zh-CN" sz="2000" b="1" dirty="0" smtClean="0">
                <a:latin typeface="微软雅黑" pitchFamily="34" charset="-122"/>
                <a:ea typeface="微软雅黑" pitchFamily="34" charset="-122"/>
                <a:sym typeface="Wingdings"/>
              </a:rPr>
              <a:t></a:t>
            </a:r>
            <a:r>
              <a:rPr lang="en-US" altLang="zh-CN" sz="2000" b="1" dirty="0" smtClean="0">
                <a:latin typeface="微软雅黑" pitchFamily="34" charset="-122"/>
                <a:ea typeface="微软雅黑" pitchFamily="34" charset="-122"/>
                <a:sym typeface="Wingdings"/>
              </a:rPr>
              <a:t> </a:t>
            </a:r>
            <a:r>
              <a:rPr lang="zh-CN" altLang="en-US" sz="2000" b="1" dirty="0" smtClean="0">
                <a:latin typeface="微软雅黑" pitchFamily="34" charset="-122"/>
                <a:ea typeface="微软雅黑" pitchFamily="34" charset="-122"/>
              </a:rPr>
              <a:t>复</a:t>
            </a:r>
            <a:r>
              <a:rPr lang="zh-CN" altLang="en-US" sz="2000" b="1" dirty="0">
                <a:latin typeface="微软雅黑" pitchFamily="34" charset="-122"/>
                <a:ea typeface="微软雅黑" pitchFamily="34" charset="-122"/>
              </a:rPr>
              <a:t>习与思考</a:t>
            </a:r>
            <a:endParaRPr lang="en-US" altLang="zh-CN" sz="2000" b="1" dirty="0">
              <a:latin typeface="微软雅黑" pitchFamily="34" charset="-122"/>
              <a:ea typeface="微软雅黑" pitchFamily="34" charset="-122"/>
            </a:endParaRPr>
          </a:p>
        </p:txBody>
      </p:sp>
      <p:sp>
        <p:nvSpPr>
          <p:cNvPr id="98314" name="Rectangle 10"/>
          <p:cNvSpPr>
            <a:spLocks noChangeArrowheads="1"/>
          </p:cNvSpPr>
          <p:nvPr/>
        </p:nvSpPr>
        <p:spPr bwMode="auto">
          <a:xfrm>
            <a:off x="250824" y="123825"/>
            <a:ext cx="7921575"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spcBef>
                <a:spcPct val="50000"/>
              </a:spcBef>
            </a:pPr>
            <a:r>
              <a:rPr lang="zh-CN" altLang="en-US" sz="2400" b="1" dirty="0">
                <a:latin typeface="微软雅黑" pitchFamily="34" charset="-122"/>
                <a:ea typeface="微软雅黑" pitchFamily="34" charset="-122"/>
              </a:rPr>
              <a:t>第五章    宋、元、明初中西文化交流的畅达</a:t>
            </a: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AutoShape 6" descr="6a211233d2cd0ba01b4cff47"/>
          <p:cNvSpPr>
            <a:spLocks noChangeAspect="1" noChangeArrowheads="1"/>
          </p:cNvSpPr>
          <p:nvPr/>
        </p:nvSpPr>
        <p:spPr bwMode="auto">
          <a:xfrm>
            <a:off x="117475" y="20638"/>
            <a:ext cx="4572000" cy="4572000"/>
          </a:xfrm>
          <a:prstGeom prst="rect">
            <a:avLst/>
          </a:prstGeom>
          <a:noFill/>
          <a:ln w="9525">
            <a:noFill/>
            <a:miter lim="800000"/>
            <a:headEnd/>
            <a:tailEnd/>
          </a:ln>
        </p:spPr>
        <p:txBody>
          <a:bodyPr/>
          <a:lstStyle/>
          <a:p>
            <a:endParaRPr lang="zh-CN" altLang="en-US"/>
          </a:p>
        </p:txBody>
      </p:sp>
      <p:sp>
        <p:nvSpPr>
          <p:cNvPr id="99330" name="AutoShape 8" descr="6a211233d2cd0ba01b4cff47"/>
          <p:cNvSpPr>
            <a:spLocks noChangeAspect="1" noChangeArrowheads="1"/>
          </p:cNvSpPr>
          <p:nvPr/>
        </p:nvSpPr>
        <p:spPr bwMode="auto">
          <a:xfrm>
            <a:off x="2286000" y="285750"/>
            <a:ext cx="4572000" cy="4572000"/>
          </a:xfrm>
          <a:prstGeom prst="rect">
            <a:avLst/>
          </a:prstGeom>
          <a:noFill/>
          <a:ln w="9525">
            <a:noFill/>
            <a:miter lim="800000"/>
            <a:headEnd/>
            <a:tailEnd/>
          </a:ln>
        </p:spPr>
        <p:txBody>
          <a:bodyPr/>
          <a:lstStyle/>
          <a:p>
            <a:endParaRPr lang="zh-CN" altLang="en-US"/>
          </a:p>
        </p:txBody>
      </p:sp>
      <p:sp>
        <p:nvSpPr>
          <p:cNvPr id="99331" name="AutoShape 10" descr="6a211233d2cd0ba01b4cff47"/>
          <p:cNvSpPr>
            <a:spLocks noChangeAspect="1" noChangeArrowheads="1"/>
          </p:cNvSpPr>
          <p:nvPr/>
        </p:nvSpPr>
        <p:spPr bwMode="auto">
          <a:xfrm>
            <a:off x="2286000" y="285750"/>
            <a:ext cx="4572000" cy="4572000"/>
          </a:xfrm>
          <a:prstGeom prst="rect">
            <a:avLst/>
          </a:prstGeom>
          <a:noFill/>
          <a:ln w="9525">
            <a:noFill/>
            <a:miter lim="800000"/>
            <a:headEnd/>
            <a:tailEnd/>
          </a:ln>
        </p:spPr>
        <p:txBody>
          <a:bodyPr/>
          <a:lstStyle/>
          <a:p>
            <a:endParaRPr lang="zh-CN" altLang="en-US"/>
          </a:p>
        </p:txBody>
      </p:sp>
      <p:sp>
        <p:nvSpPr>
          <p:cNvPr id="75787" name="Rectangle 11"/>
          <p:cNvSpPr>
            <a:spLocks noChangeArrowheads="1"/>
          </p:cNvSpPr>
          <p:nvPr/>
        </p:nvSpPr>
        <p:spPr bwMode="auto">
          <a:xfrm>
            <a:off x="0" y="1457325"/>
            <a:ext cx="91440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r>
              <a:rPr lang="zh-CN" altLang="en-US" sz="6600" b="1" dirty="0">
                <a:solidFill>
                  <a:srgbClr val="09BFFF"/>
                </a:solidFill>
                <a:latin typeface="微软雅黑" pitchFamily="34" charset="-122"/>
                <a:ea typeface="微软雅黑" pitchFamily="34" charset="-122"/>
              </a:rPr>
              <a:t>谢谢</a:t>
            </a:r>
          </a:p>
          <a:p>
            <a:pPr eaLnBrk="0" hangingPunct="0"/>
            <a:r>
              <a:rPr lang="zh-CN" altLang="en-US" dirty="0"/>
              <a:t>                                                                          </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560388" y="193675"/>
            <a:ext cx="4227512" cy="425758"/>
          </a:xfrm>
          <a:prstGeom prst="rect">
            <a:avLst/>
          </a:prstGeom>
          <a:noFill/>
          <a:ln w="9525">
            <a:noFill/>
            <a:miter lim="800000"/>
            <a:headEnd/>
            <a:tailEnd/>
          </a:ln>
        </p:spPr>
        <p:txBody>
          <a:bodyPr>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dirty="0">
              <a:latin typeface="微软雅黑" pitchFamily="34" charset="-122"/>
              <a:ea typeface="微软雅黑" pitchFamily="34" charset="-122"/>
            </a:endParaRPr>
          </a:p>
        </p:txBody>
      </p:sp>
      <p:sp>
        <p:nvSpPr>
          <p:cNvPr id="36866"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cxnSp>
        <p:nvCxnSpPr>
          <p:cNvPr id="39" name="直接连接符 38"/>
          <p:cNvCxnSpPr/>
          <p:nvPr/>
        </p:nvCxnSpPr>
        <p:spPr>
          <a:xfrm flipH="1">
            <a:off x="214313" y="571500"/>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内容占位符 2"/>
          <p:cNvSpPr txBox="1">
            <a:spLocks/>
          </p:cNvSpPr>
          <p:nvPr/>
        </p:nvSpPr>
        <p:spPr>
          <a:xfrm>
            <a:off x="2643188" y="1071563"/>
            <a:ext cx="5715000" cy="3500437"/>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5600">
              <a:latin typeface="微软雅黑"/>
            </a:endParaRPr>
          </a:p>
          <a:p>
            <a:pPr>
              <a:spcBef>
                <a:spcPct val="20000"/>
              </a:spcBef>
            </a:pPr>
            <a:endParaRPr lang="zh-CN" altLang="en-US">
              <a:solidFill>
                <a:srgbClr val="898989"/>
              </a:solidFill>
              <a:latin typeface="微软雅黑"/>
            </a:endParaRPr>
          </a:p>
        </p:txBody>
      </p:sp>
      <p:sp>
        <p:nvSpPr>
          <p:cNvPr id="15" name="内容占位符 2"/>
          <p:cNvSpPr txBox="1">
            <a:spLocks/>
          </p:cNvSpPr>
          <p:nvPr/>
        </p:nvSpPr>
        <p:spPr>
          <a:xfrm>
            <a:off x="2627313" y="1924050"/>
            <a:ext cx="5715000" cy="2357438"/>
          </a:xfrm>
          <a:prstGeom prst="rect">
            <a:avLst/>
          </a:prstGeom>
        </p:spPr>
        <p:txBody>
          <a:bodyPr anchor="b">
            <a:normAutofit/>
          </a:bodyPr>
          <a:lstStyle/>
          <a:p>
            <a:pPr>
              <a:lnSpc>
                <a:spcPts val="2800"/>
              </a:lnSpc>
              <a:spcBef>
                <a:spcPct val="20000"/>
              </a:spcBef>
            </a:pPr>
            <a:endParaRPr lang="en-US" altLang="zh-CN" sz="20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4900">
              <a:latin typeface="微软雅黑"/>
            </a:endParaRPr>
          </a:p>
          <a:p>
            <a:pPr>
              <a:lnSpc>
                <a:spcPts val="2800"/>
              </a:lnSpc>
              <a:spcBef>
                <a:spcPct val="20000"/>
              </a:spcBef>
            </a:pPr>
            <a:endParaRPr lang="en-US" altLang="zh-CN" sz="6400">
              <a:latin typeface="微软雅黑"/>
            </a:endParaRPr>
          </a:p>
          <a:p>
            <a:pPr>
              <a:lnSpc>
                <a:spcPts val="2800"/>
              </a:lnSpc>
              <a:spcBef>
                <a:spcPct val="20000"/>
              </a:spcBef>
            </a:pPr>
            <a:endParaRPr lang="zh-CN" altLang="en-US" sz="1600">
              <a:latin typeface="微软雅黑"/>
            </a:endParaRPr>
          </a:p>
          <a:p>
            <a:pPr>
              <a:spcBef>
                <a:spcPct val="20000"/>
              </a:spcBef>
            </a:pPr>
            <a:endParaRPr lang="en-US" altLang="zh-CN">
              <a:latin typeface="微软雅黑"/>
            </a:endParaRPr>
          </a:p>
          <a:p>
            <a:pPr>
              <a:spcBef>
                <a:spcPct val="20000"/>
              </a:spcBef>
            </a:pPr>
            <a:endParaRPr lang="zh-CN" altLang="en-US">
              <a:solidFill>
                <a:srgbClr val="898989"/>
              </a:solidFill>
              <a:latin typeface="微软雅黑"/>
            </a:endParaRPr>
          </a:p>
        </p:txBody>
      </p:sp>
      <p:sp>
        <p:nvSpPr>
          <p:cNvPr id="36870" name="内容占位符 2"/>
          <p:cNvSpPr txBox="1">
            <a:spLocks/>
          </p:cNvSpPr>
          <p:nvPr/>
        </p:nvSpPr>
        <p:spPr bwMode="auto">
          <a:xfrm>
            <a:off x="-1331913" y="-3071813"/>
            <a:ext cx="6000751" cy="3071813"/>
          </a:xfrm>
          <a:prstGeom prst="rect">
            <a:avLst/>
          </a:prstGeom>
          <a:noFill/>
          <a:ln w="9525">
            <a:noFill/>
            <a:miter lim="800000"/>
            <a:headEnd/>
            <a:tailEnd/>
          </a:ln>
        </p:spPr>
        <p:txBody>
          <a:bodyPr anchor="b"/>
          <a:lstStyle/>
          <a:p>
            <a:pPr>
              <a:lnSpc>
                <a:spcPct val="150000"/>
              </a:lnSpc>
              <a:spcBef>
                <a:spcPct val="20000"/>
              </a:spcBef>
            </a:pPr>
            <a:endParaRPr lang="en-US" altLang="zh-CN" sz="1600">
              <a:latin typeface="微软雅黑"/>
            </a:endParaRPr>
          </a:p>
          <a:p>
            <a:pPr>
              <a:lnSpc>
                <a:spcPct val="150000"/>
              </a:lnSpc>
              <a:spcBef>
                <a:spcPct val="20000"/>
              </a:spcBef>
            </a:pPr>
            <a:endParaRPr lang="en-US" altLang="zh-CN" sz="1600">
              <a:latin typeface="微软雅黑"/>
            </a:endParaRPr>
          </a:p>
        </p:txBody>
      </p:sp>
      <p:sp>
        <p:nvSpPr>
          <p:cNvPr id="36871" name="矩形 10"/>
          <p:cNvSpPr>
            <a:spLocks noChangeArrowheads="1"/>
          </p:cNvSpPr>
          <p:nvPr/>
        </p:nvSpPr>
        <p:spPr bwMode="auto">
          <a:xfrm>
            <a:off x="4140200" y="1131888"/>
            <a:ext cx="3670300" cy="304800"/>
          </a:xfrm>
          <a:prstGeom prst="rect">
            <a:avLst/>
          </a:prstGeom>
          <a:noFill/>
          <a:ln w="9525">
            <a:noFill/>
            <a:miter lim="800000"/>
            <a:headEnd/>
            <a:tailEnd/>
          </a:ln>
        </p:spPr>
        <p:txBody>
          <a:bodyPr>
            <a:spAutoFit/>
          </a:bodyPr>
          <a:lstStyle/>
          <a:p>
            <a:r>
              <a:rPr lang="zh-CN" altLang="en-US" sz="1400" b="1">
                <a:latin typeface="微软雅黑"/>
              </a:rPr>
              <a:t> </a:t>
            </a:r>
            <a:endParaRPr lang="zh-CN" altLang="en-US" sz="1400">
              <a:latin typeface="微软雅黑"/>
            </a:endParaRPr>
          </a:p>
        </p:txBody>
      </p:sp>
      <p:sp>
        <p:nvSpPr>
          <p:cNvPr id="36872" name="矩形 22"/>
          <p:cNvSpPr>
            <a:spLocks noChangeArrowheads="1"/>
          </p:cNvSpPr>
          <p:nvPr/>
        </p:nvSpPr>
        <p:spPr bwMode="auto">
          <a:xfrm>
            <a:off x="4286250" y="3214688"/>
            <a:ext cx="4286250" cy="800100"/>
          </a:xfrm>
          <a:prstGeom prst="rect">
            <a:avLst/>
          </a:prstGeom>
          <a:noFill/>
          <a:ln w="9525">
            <a:noFill/>
            <a:miter lim="800000"/>
            <a:headEnd/>
            <a:tailEnd/>
          </a:ln>
        </p:spPr>
        <p:txBody>
          <a:bodyPr>
            <a:spAutoFit/>
          </a:bodyPr>
          <a:lstStyle/>
          <a:p>
            <a:r>
              <a:rPr lang="zh-CN" altLang="en-US" b="1">
                <a:latin typeface="微软雅黑"/>
              </a:rPr>
              <a:t> </a:t>
            </a:r>
            <a:endParaRPr lang="zh-CN" altLang="en-US" sz="1400" b="1">
              <a:latin typeface="微软雅黑"/>
            </a:endParaRPr>
          </a:p>
          <a:p>
            <a:endParaRPr lang="zh-CN" altLang="en-US" sz="1400">
              <a:latin typeface="微软雅黑"/>
            </a:endParaRPr>
          </a:p>
          <a:p>
            <a:endParaRPr lang="zh-CN" altLang="en-US" sz="1400" b="1">
              <a:latin typeface="微软雅黑"/>
            </a:endParaRPr>
          </a:p>
        </p:txBody>
      </p:sp>
      <p:cxnSp>
        <p:nvCxnSpPr>
          <p:cNvPr id="56" name="直接连接符 55"/>
          <p:cNvCxnSpPr>
            <a:stCxn id="31" idx="3"/>
            <a:endCxn id="31" idx="3"/>
          </p:cNvCxnSpPr>
          <p:nvPr/>
        </p:nvCxnSpPr>
        <p:spPr>
          <a:xfrm>
            <a:off x="4286250" y="1535113"/>
            <a:ext cx="1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36874" name="Rectangle 11"/>
          <p:cNvSpPr>
            <a:spLocks noChangeArrowheads="1"/>
          </p:cNvSpPr>
          <p:nvPr/>
        </p:nvSpPr>
        <p:spPr bwMode="auto">
          <a:xfrm>
            <a:off x="250825" y="660400"/>
            <a:ext cx="3200400" cy="396875"/>
          </a:xfrm>
          <a:prstGeom prst="rect">
            <a:avLst/>
          </a:prstGeom>
          <a:noFill/>
          <a:ln w="9525">
            <a:noFill/>
            <a:miter lim="800000"/>
            <a:headEnd/>
            <a:tailEnd/>
          </a:ln>
        </p:spPr>
        <p:txBody>
          <a:bodyPr wrap="none">
            <a:spAutoFit/>
          </a:bodyPr>
          <a:lstStyle/>
          <a:p>
            <a:pPr>
              <a:spcBef>
                <a:spcPct val="20000"/>
              </a:spcBef>
              <a:buFont typeface="Arial" charset="0"/>
              <a:buNone/>
            </a:pPr>
            <a:r>
              <a:rPr lang="zh-CN" altLang="en-US" b="1" dirty="0">
                <a:latin typeface="微软雅黑" pitchFamily="34" charset="-122"/>
                <a:ea typeface="微软雅黑" pitchFamily="34" charset="-122"/>
              </a:rPr>
              <a:t>二、</a:t>
            </a:r>
            <a:r>
              <a:rPr lang="zh-CN" altLang="en-US" sz="2000" b="1" dirty="0">
                <a:latin typeface="微软雅黑" pitchFamily="34" charset="-122"/>
                <a:ea typeface="微软雅黑" pitchFamily="34" charset="-122"/>
              </a:rPr>
              <a:t>宋代与西方世界的联系</a:t>
            </a:r>
          </a:p>
        </p:txBody>
      </p:sp>
      <p:sp>
        <p:nvSpPr>
          <p:cNvPr id="36875" name="Oval 27"/>
          <p:cNvSpPr>
            <a:spLocks noChangeArrowheads="1"/>
          </p:cNvSpPr>
          <p:nvPr/>
        </p:nvSpPr>
        <p:spPr bwMode="gray">
          <a:xfrm>
            <a:off x="827088" y="2284413"/>
            <a:ext cx="1800225" cy="1727200"/>
          </a:xfrm>
          <a:prstGeom prst="ellipse">
            <a:avLst/>
          </a:prstGeom>
          <a:solidFill>
            <a:schemeClr val="bg1"/>
          </a:solidFill>
          <a:ln w="38100" algn="ctr">
            <a:solidFill>
              <a:srgbClr val="F8F8F8">
                <a:alpha val="79999"/>
              </a:srgbClr>
            </a:solidFill>
            <a:round/>
            <a:headEnd/>
            <a:tailEnd/>
          </a:ln>
        </p:spPr>
        <p:txBody>
          <a:bodyPr wrap="none" anchor="ctr"/>
          <a:lstStyle/>
          <a:p>
            <a:pPr algn="ctr">
              <a:lnSpc>
                <a:spcPct val="150000"/>
              </a:lnSpc>
            </a:pPr>
            <a:endParaRPr lang="en-US" altLang="zh-CN" sz="1600" b="1">
              <a:solidFill>
                <a:srgbClr val="04AEDA"/>
              </a:solidFill>
              <a:latin typeface="微软雅黑"/>
            </a:endParaRPr>
          </a:p>
          <a:p>
            <a:pPr algn="ctr">
              <a:lnSpc>
                <a:spcPct val="150000"/>
              </a:lnSpc>
            </a:pPr>
            <a:endParaRPr lang="zh-CN" altLang="en-US" sz="1600" b="1">
              <a:solidFill>
                <a:srgbClr val="04AEDA"/>
              </a:solidFill>
              <a:latin typeface="微软雅黑"/>
            </a:endParaRPr>
          </a:p>
        </p:txBody>
      </p:sp>
      <p:pic>
        <p:nvPicPr>
          <p:cNvPr id="36876" name="Picture 9" descr="C:\Users\iamisis\Desktop\MetroStation_2.0_XiaZaiBa\metrostation_by_yankoa-d312tty\PNG\Navigation\blue\MB_0014_world1.png"/>
          <p:cNvPicPr>
            <a:picLocks noChangeAspect="1" noChangeArrowheads="1"/>
          </p:cNvPicPr>
          <p:nvPr/>
        </p:nvPicPr>
        <p:blipFill>
          <a:blip r:embed="rId2" cstate="print"/>
          <a:srcRect/>
          <a:stretch>
            <a:fillRect/>
          </a:stretch>
        </p:blipFill>
        <p:spPr bwMode="auto">
          <a:xfrm>
            <a:off x="468313" y="1924050"/>
            <a:ext cx="2520950" cy="2511425"/>
          </a:xfrm>
          <a:prstGeom prst="rect">
            <a:avLst/>
          </a:prstGeom>
          <a:noFill/>
          <a:ln w="9525">
            <a:noFill/>
            <a:miter lim="800000"/>
            <a:headEnd/>
            <a:tailEnd/>
          </a:ln>
        </p:spPr>
      </p:pic>
      <p:sp>
        <p:nvSpPr>
          <p:cNvPr id="36877" name="Rectangle 14"/>
          <p:cNvSpPr>
            <a:spLocks noChangeArrowheads="1"/>
          </p:cNvSpPr>
          <p:nvPr/>
        </p:nvSpPr>
        <p:spPr bwMode="auto">
          <a:xfrm>
            <a:off x="971600" y="3651870"/>
            <a:ext cx="1584325" cy="366712"/>
          </a:xfrm>
          <a:prstGeom prst="rect">
            <a:avLst/>
          </a:prstGeom>
          <a:noFill/>
          <a:ln w="9525">
            <a:noFill/>
            <a:miter lim="800000"/>
            <a:headEnd/>
            <a:tailEnd/>
          </a:ln>
        </p:spPr>
        <p:txBody>
          <a:bodyPr>
            <a:spAutoFit/>
          </a:bodyPr>
          <a:lstStyle/>
          <a:p>
            <a:r>
              <a:rPr lang="zh-CN" altLang="en-US" b="1" dirty="0">
                <a:solidFill>
                  <a:srgbClr val="04AEDA"/>
                </a:solidFill>
                <a:latin typeface="微软雅黑" pitchFamily="34" charset="-122"/>
                <a:ea typeface="微软雅黑" pitchFamily="34" charset="-122"/>
              </a:rPr>
              <a:t>海外地理知识</a:t>
            </a:r>
          </a:p>
        </p:txBody>
      </p:sp>
      <p:sp>
        <p:nvSpPr>
          <p:cNvPr id="36878" name="Rectangle 15"/>
          <p:cNvSpPr>
            <a:spLocks noChangeArrowheads="1"/>
          </p:cNvSpPr>
          <p:nvPr/>
        </p:nvSpPr>
        <p:spPr bwMode="auto">
          <a:xfrm>
            <a:off x="3419475" y="1014413"/>
            <a:ext cx="895350" cy="304800"/>
          </a:xfrm>
          <a:prstGeom prst="rect">
            <a:avLst/>
          </a:prstGeom>
          <a:noFill/>
          <a:ln w="9525">
            <a:noFill/>
            <a:miter lim="800000"/>
            <a:headEnd/>
            <a:tailEnd/>
          </a:ln>
        </p:spPr>
        <p:txBody>
          <a:bodyPr wrap="none">
            <a:spAutoFit/>
          </a:bodyPr>
          <a:lstStyle/>
          <a:p>
            <a:r>
              <a:rPr lang="zh-CN" altLang="en-US" sz="1400" b="1">
                <a:solidFill>
                  <a:schemeClr val="bg1"/>
                </a:solidFill>
              </a:rPr>
              <a:t>北宋初年</a:t>
            </a:r>
          </a:p>
        </p:txBody>
      </p:sp>
      <p:pic>
        <p:nvPicPr>
          <p:cNvPr id="36879" name="Picture 32" descr="22_2_8fe344dd83a7c48"/>
          <p:cNvPicPr>
            <a:picLocks noChangeAspect="1" noChangeArrowheads="1"/>
          </p:cNvPicPr>
          <p:nvPr/>
        </p:nvPicPr>
        <p:blipFill>
          <a:blip r:embed="rId3" cstate="print"/>
          <a:srcRect/>
          <a:stretch>
            <a:fillRect/>
          </a:stretch>
        </p:blipFill>
        <p:spPr bwMode="auto">
          <a:xfrm>
            <a:off x="3635375" y="1058863"/>
            <a:ext cx="2190750" cy="2981325"/>
          </a:xfrm>
          <a:prstGeom prst="rect">
            <a:avLst/>
          </a:prstGeom>
          <a:noFill/>
          <a:ln w="9525">
            <a:noFill/>
            <a:miter lim="800000"/>
            <a:headEnd/>
            <a:tailEnd/>
          </a:ln>
        </p:spPr>
      </p:pic>
      <p:pic>
        <p:nvPicPr>
          <p:cNvPr id="36882" name="Picture 43" descr="01300000085669122165257853143_s"/>
          <p:cNvPicPr>
            <a:picLocks noChangeAspect="1" noChangeArrowheads="1"/>
          </p:cNvPicPr>
          <p:nvPr/>
        </p:nvPicPr>
        <p:blipFill>
          <a:blip r:embed="rId4" cstate="print"/>
          <a:srcRect/>
          <a:stretch>
            <a:fillRect/>
          </a:stretch>
        </p:blipFill>
        <p:spPr bwMode="auto">
          <a:xfrm>
            <a:off x="6372225" y="411163"/>
            <a:ext cx="2160588" cy="2881312"/>
          </a:xfrm>
          <a:prstGeom prst="rect">
            <a:avLst/>
          </a:prstGeom>
          <a:noFill/>
          <a:ln w="9525">
            <a:noFill/>
            <a:miter lim="800000"/>
            <a:headEnd/>
            <a:tailEnd/>
          </a:ln>
        </p:spPr>
      </p:pic>
      <p:graphicFrame>
        <p:nvGraphicFramePr>
          <p:cNvPr id="161845" name="Group 53"/>
          <p:cNvGraphicFramePr>
            <a:graphicFrameLocks noGrp="1"/>
          </p:cNvGraphicFramePr>
          <p:nvPr/>
        </p:nvGraphicFramePr>
        <p:xfrm>
          <a:off x="3813175" y="1490663"/>
          <a:ext cx="208280" cy="518160"/>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Calibri" pitchFamily="34" charset="0"/>
                        <a:ea typeface="宋体" charset="-122"/>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36885" name="Rectangle 54"/>
          <p:cNvSpPr>
            <a:spLocks noChangeArrowheads="1"/>
          </p:cNvSpPr>
          <p:nvPr/>
        </p:nvSpPr>
        <p:spPr bwMode="auto">
          <a:xfrm>
            <a:off x="3635375" y="4011613"/>
            <a:ext cx="2160588" cy="307777"/>
          </a:xfrm>
          <a:prstGeom prst="rect">
            <a:avLst/>
          </a:prstGeom>
          <a:noFill/>
          <a:ln w="9525">
            <a:noFill/>
            <a:miter lim="800000"/>
            <a:headEnd/>
            <a:tailEnd/>
          </a:ln>
        </p:spPr>
        <p:txBody>
          <a:bodyPr>
            <a:spAutoFit/>
          </a:bodyPr>
          <a:lstStyle/>
          <a:p>
            <a:r>
              <a:rPr lang="zh-CN" altLang="en-US" sz="1400" b="1" dirty="0" smtClean="0">
                <a:latin typeface="微软雅黑" pitchFamily="34" charset="-122"/>
                <a:ea typeface="微软雅黑" pitchFamily="34" charset="-122"/>
              </a:rPr>
              <a:t>南</a:t>
            </a:r>
            <a:r>
              <a:rPr lang="zh-CN" altLang="en-US" sz="1400" b="1" dirty="0">
                <a:latin typeface="微软雅黑" pitchFamily="34" charset="-122"/>
                <a:ea typeface="微软雅黑" pitchFamily="34" charset="-122"/>
              </a:rPr>
              <a:t>宋周去非的</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岭外代答</a:t>
            </a:r>
            <a:r>
              <a:rPr lang="en-US" altLang="zh-CN" sz="1400" b="1" dirty="0">
                <a:latin typeface="微软雅黑" pitchFamily="34" charset="-122"/>
                <a:ea typeface="微软雅黑" pitchFamily="34" charset="-122"/>
              </a:rPr>
              <a:t>》</a:t>
            </a:r>
          </a:p>
        </p:txBody>
      </p:sp>
      <p:sp>
        <p:nvSpPr>
          <p:cNvPr id="36886" name="Rectangle 55"/>
          <p:cNvSpPr>
            <a:spLocks noChangeArrowheads="1"/>
          </p:cNvSpPr>
          <p:nvPr/>
        </p:nvSpPr>
        <p:spPr bwMode="auto">
          <a:xfrm>
            <a:off x="6300788" y="3319463"/>
            <a:ext cx="2232025" cy="336550"/>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南宋赵汝适的</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诸番志</a:t>
            </a:r>
            <a:r>
              <a:rPr lang="en-US" altLang="zh-CN" sz="1600" b="1" dirty="0">
                <a:latin typeface="微软雅黑" pitchFamily="34" charset="-122"/>
                <a:ea typeface="微软雅黑" pitchFamily="34" charset="-122"/>
              </a:rPr>
              <a:t>》</a:t>
            </a:r>
            <a:endParaRPr lang="zh-CN" altLang="en-US" sz="1600" b="1" dirty="0">
              <a:latin typeface="微软雅黑" pitchFamily="34" charset="-122"/>
              <a:ea typeface="微软雅黑" pitchFamily="34" charset="-122"/>
            </a:endParaRPr>
          </a:p>
        </p:txBody>
      </p:sp>
      <p:sp>
        <p:nvSpPr>
          <p:cNvPr id="21" name="矩形 20"/>
          <p:cNvSpPr/>
          <p:nvPr/>
        </p:nvSpPr>
        <p:spPr>
          <a:xfrm>
            <a:off x="971600" y="2283718"/>
            <a:ext cx="1569660" cy="369332"/>
          </a:xfrm>
          <a:prstGeom prst="rect">
            <a:avLst/>
          </a:prstGeom>
        </p:spPr>
        <p:txBody>
          <a:bodyPr wrap="none">
            <a:spAutoFit/>
          </a:bodyPr>
          <a:lstStyle/>
          <a:p>
            <a:r>
              <a:rPr lang="zh-CN" altLang="en-US" b="1" dirty="0" smtClean="0">
                <a:solidFill>
                  <a:srgbClr val="04AEDA"/>
                </a:solidFill>
                <a:latin typeface="微软雅黑" pitchFamily="34" charset="-122"/>
                <a:ea typeface="微软雅黑" pitchFamily="34" charset="-122"/>
              </a:rPr>
              <a:t>宋代中国人的</a:t>
            </a:r>
            <a:endParaRPr lang="zh-CN" altLang="en-US" b="1" dirty="0">
              <a:solidFill>
                <a:srgbClr val="04AEDA"/>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iamisis\Desktop\图片1.png"/>
          <p:cNvPicPr>
            <a:picLocks noChangeAspect="1" noChangeArrowheads="1"/>
          </p:cNvPicPr>
          <p:nvPr/>
        </p:nvPicPr>
        <p:blipFill>
          <a:blip r:embed="rId2" cstate="print"/>
          <a:srcRect/>
          <a:stretch>
            <a:fillRect/>
          </a:stretch>
        </p:blipFill>
        <p:spPr bwMode="auto">
          <a:xfrm>
            <a:off x="468313" y="2643188"/>
            <a:ext cx="2663825" cy="1608137"/>
          </a:xfrm>
          <a:prstGeom prst="rect">
            <a:avLst/>
          </a:prstGeom>
          <a:noFill/>
          <a:ln w="28575">
            <a:solidFill>
              <a:srgbClr val="04AEDA"/>
            </a:solidFill>
            <a:miter lim="800000"/>
            <a:headEnd/>
            <a:tailEnd/>
          </a:ln>
        </p:spPr>
      </p:pic>
      <p:sp>
        <p:nvSpPr>
          <p:cNvPr id="58" name="矩形 57"/>
          <p:cNvSpPr/>
          <p:nvPr/>
        </p:nvSpPr>
        <p:spPr>
          <a:xfrm>
            <a:off x="4567211" y="1300813"/>
            <a:ext cx="4275241" cy="355079"/>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r>
              <a:rPr lang="en-US" altLang="zh-CN" sz="1200" b="1">
                <a:solidFill>
                  <a:schemeClr val="tx1"/>
                </a:solidFill>
                <a:latin typeface="微软雅黑"/>
              </a:rPr>
              <a:t>  </a:t>
            </a:r>
            <a:endParaRPr lang="zh-CN" altLang="en-US" sz="1200" b="1">
              <a:solidFill>
                <a:schemeClr val="tx1"/>
              </a:solidFill>
              <a:latin typeface="微软雅黑"/>
            </a:endParaRPr>
          </a:p>
        </p:txBody>
      </p:sp>
      <p:sp>
        <p:nvSpPr>
          <p:cNvPr id="59" name="矩形 58"/>
          <p:cNvSpPr/>
          <p:nvPr/>
        </p:nvSpPr>
        <p:spPr>
          <a:xfrm>
            <a:off x="4567211" y="1737583"/>
            <a:ext cx="4275241" cy="381746"/>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smtClean="0">
                <a:solidFill>
                  <a:schemeClr val="tx1"/>
                </a:solidFill>
                <a:latin typeface="微软雅黑" pitchFamily="34" charset="-122"/>
                <a:ea typeface="微软雅黑" pitchFamily="34" charset="-122"/>
              </a:rPr>
              <a:t>宋代打</a:t>
            </a:r>
            <a:r>
              <a:rPr lang="zh-CN" altLang="en-US" sz="1200" b="1" dirty="0">
                <a:solidFill>
                  <a:schemeClr val="tx1"/>
                </a:solidFill>
                <a:latin typeface="微软雅黑" pitchFamily="34" charset="-122"/>
                <a:ea typeface="微软雅黑" pitchFamily="34" charset="-122"/>
              </a:rPr>
              <a:t>通儒释，援儒入佛已</a:t>
            </a:r>
            <a:r>
              <a:rPr lang="zh-CN" altLang="en-US" sz="1200" b="1" dirty="0" smtClean="0">
                <a:solidFill>
                  <a:schemeClr val="tx1"/>
                </a:solidFill>
                <a:latin typeface="微软雅黑" pitchFamily="34" charset="-122"/>
                <a:ea typeface="微软雅黑" pitchFamily="34" charset="-122"/>
              </a:rPr>
              <a:t>成了一个普遍的潮</a:t>
            </a:r>
            <a:r>
              <a:rPr lang="zh-CN" altLang="en-US" sz="1200" b="1" dirty="0">
                <a:solidFill>
                  <a:schemeClr val="tx1"/>
                </a:solidFill>
                <a:latin typeface="微软雅黑" pitchFamily="34" charset="-122"/>
                <a:ea typeface="微软雅黑" pitchFamily="34" charset="-122"/>
              </a:rPr>
              <a:t>流</a:t>
            </a:r>
          </a:p>
        </p:txBody>
      </p:sp>
      <p:sp>
        <p:nvSpPr>
          <p:cNvPr id="60" name="矩形 59"/>
          <p:cNvSpPr/>
          <p:nvPr/>
        </p:nvSpPr>
        <p:spPr>
          <a:xfrm>
            <a:off x="4567211" y="2235329"/>
            <a:ext cx="4275241" cy="355079"/>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a:solidFill>
                  <a:schemeClr val="tx1"/>
                </a:solidFill>
                <a:latin typeface="微软雅黑" pitchFamily="34" charset="-122"/>
                <a:ea typeface="微软雅黑" pitchFamily="34" charset="-122"/>
              </a:rPr>
              <a:t>宋代已完全克服了中国社会的异化排斥反映</a:t>
            </a:r>
          </a:p>
        </p:txBody>
      </p:sp>
      <p:sp>
        <p:nvSpPr>
          <p:cNvPr id="61" name="矩形 60"/>
          <p:cNvSpPr/>
          <p:nvPr/>
        </p:nvSpPr>
        <p:spPr>
          <a:xfrm>
            <a:off x="4567211" y="2814506"/>
            <a:ext cx="4275241" cy="355080"/>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a:solidFill>
                  <a:schemeClr val="tx1"/>
                </a:solidFill>
                <a:latin typeface="微软雅黑"/>
              </a:rPr>
              <a:t> </a:t>
            </a:r>
            <a:r>
              <a:rPr lang="zh-CN" altLang="en-US" sz="1200" b="1" dirty="0">
                <a:solidFill>
                  <a:schemeClr val="tx1"/>
                </a:solidFill>
                <a:latin typeface="微软雅黑" pitchFamily="34" charset="-122"/>
                <a:ea typeface="微软雅黑" pitchFamily="34" charset="-122"/>
              </a:rPr>
              <a:t>宋代儒学来了个“大复兴” </a:t>
            </a:r>
            <a:r>
              <a:rPr lang="en-US" altLang="zh-CN" sz="1200" b="1" dirty="0">
                <a:solidFill>
                  <a:schemeClr val="tx1"/>
                </a:solidFill>
                <a:latin typeface="微软雅黑" pitchFamily="34" charset="-122"/>
                <a:ea typeface="微软雅黑" pitchFamily="34" charset="-122"/>
              </a:rPr>
              <a:t> </a:t>
            </a:r>
            <a:endParaRPr lang="zh-CN" altLang="en-US" sz="1200" b="1" dirty="0">
              <a:solidFill>
                <a:schemeClr val="tx1"/>
              </a:solidFill>
              <a:latin typeface="微软雅黑" pitchFamily="34" charset="-122"/>
              <a:ea typeface="微软雅黑" pitchFamily="34" charset="-122"/>
            </a:endParaRPr>
          </a:p>
        </p:txBody>
      </p:sp>
      <p:sp>
        <p:nvSpPr>
          <p:cNvPr id="62" name="矩形 61"/>
          <p:cNvSpPr/>
          <p:nvPr/>
        </p:nvSpPr>
        <p:spPr>
          <a:xfrm>
            <a:off x="3498869" y="1288113"/>
            <a:ext cx="996394"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a:solidFill>
                  <a:schemeClr val="tx1"/>
                </a:solidFill>
                <a:effectLst>
                  <a:outerShdw blurRad="38100" dist="38100" dir="2700000" algn="tl">
                    <a:srgbClr val="C0C0C0"/>
                  </a:outerShdw>
                </a:effectLst>
                <a:latin typeface="微软雅黑"/>
              </a:rPr>
              <a:t>  </a:t>
            </a:r>
            <a:endParaRPr lang="zh-CN" altLang="en-US" sz="1600" b="1">
              <a:solidFill>
                <a:schemeClr val="tx1"/>
              </a:solidFill>
              <a:latin typeface="微软雅黑"/>
            </a:endParaRPr>
          </a:p>
        </p:txBody>
      </p:sp>
      <p:sp>
        <p:nvSpPr>
          <p:cNvPr id="66" name="矩形 65"/>
          <p:cNvSpPr/>
          <p:nvPr/>
        </p:nvSpPr>
        <p:spPr>
          <a:xfrm>
            <a:off x="4559521" y="3245388"/>
            <a:ext cx="4295522" cy="355080"/>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a:solidFill>
                  <a:schemeClr val="tx1"/>
                </a:solidFill>
                <a:latin typeface="微软雅黑" pitchFamily="34" charset="-122"/>
                <a:ea typeface="微软雅黑" pitchFamily="34" charset="-122"/>
              </a:rPr>
              <a:t>原因就是用佛教思想补充和丰富儒家学说 </a:t>
            </a:r>
            <a:r>
              <a:rPr lang="en-US" altLang="zh-CN" sz="1200" b="1" dirty="0">
                <a:solidFill>
                  <a:schemeClr val="tx1"/>
                </a:solidFill>
                <a:latin typeface="微软雅黑" pitchFamily="34" charset="-122"/>
                <a:ea typeface="微软雅黑" pitchFamily="34" charset="-122"/>
              </a:rPr>
              <a:t>  </a:t>
            </a:r>
            <a:endParaRPr lang="zh-CN" altLang="en-US" sz="1200" b="1" dirty="0">
              <a:solidFill>
                <a:schemeClr val="tx1"/>
              </a:solidFill>
              <a:latin typeface="微软雅黑" pitchFamily="34" charset="-122"/>
              <a:ea typeface="微软雅黑" pitchFamily="34" charset="-122"/>
            </a:endParaRPr>
          </a:p>
        </p:txBody>
      </p:sp>
      <p:sp>
        <p:nvSpPr>
          <p:cNvPr id="68" name="矩形 67"/>
          <p:cNvSpPr/>
          <p:nvPr/>
        </p:nvSpPr>
        <p:spPr>
          <a:xfrm>
            <a:off x="3498182" y="2799560"/>
            <a:ext cx="995288"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anchor="ctr"/>
          <a:lstStyle/>
          <a:p>
            <a:r>
              <a:rPr lang="en-US" altLang="zh-CN" sz="1200" dirty="0">
                <a:solidFill>
                  <a:schemeClr val="tx1"/>
                </a:solidFill>
                <a:effectLst>
                  <a:outerShdw blurRad="38100" dist="38100" dir="2700000" algn="tl">
                    <a:srgbClr val="C0C0C0"/>
                  </a:outerShdw>
                </a:effectLst>
                <a:latin typeface="微软雅黑"/>
              </a:rPr>
              <a:t> </a:t>
            </a:r>
            <a:r>
              <a:rPr lang="zh-CN" altLang="en-US" dirty="0" smtClean="0">
                <a:solidFill>
                  <a:schemeClr val="bg1"/>
                </a:solidFill>
                <a:effectLst>
                  <a:outerShdw blurRad="38100" dist="38100" dir="2700000" algn="tl">
                    <a:srgbClr val="C0C0C0"/>
                  </a:outerShdw>
                </a:effectLst>
                <a:latin typeface="Arial" charset="0"/>
                <a:sym typeface="Wingdings"/>
              </a:rPr>
              <a:t> </a:t>
            </a:r>
            <a:r>
              <a:rPr lang="zh-CN" altLang="en-US" b="1" dirty="0" smtClean="0">
                <a:solidFill>
                  <a:schemeClr val="bg1"/>
                </a:solidFill>
                <a:effectLst>
                  <a:outerShdw blurRad="38100" dist="38100" dir="2700000" algn="tl">
                    <a:srgbClr val="C0C0C0"/>
                  </a:outerShdw>
                </a:effectLst>
                <a:latin typeface="微软雅黑" pitchFamily="34" charset="-122"/>
                <a:ea typeface="微软雅黑" pitchFamily="34" charset="-122"/>
              </a:rPr>
              <a:t>儒</a:t>
            </a:r>
            <a:r>
              <a:rPr lang="zh-CN" altLang="en-US" b="1" dirty="0">
                <a:solidFill>
                  <a:schemeClr val="bg1"/>
                </a:solidFill>
                <a:effectLst>
                  <a:outerShdw blurRad="38100" dist="38100" dir="2700000" algn="tl">
                    <a:srgbClr val="C0C0C0"/>
                  </a:outerShdw>
                </a:effectLst>
                <a:latin typeface="微软雅黑" pitchFamily="34" charset="-122"/>
                <a:ea typeface="微软雅黑" pitchFamily="34" charset="-122"/>
              </a:rPr>
              <a:t>学</a:t>
            </a:r>
          </a:p>
        </p:txBody>
      </p:sp>
      <p:sp>
        <p:nvSpPr>
          <p:cNvPr id="37911" name="13 CuadroTexto"/>
          <p:cNvSpPr txBox="1">
            <a:spLocks noChangeArrowheads="1"/>
          </p:cNvSpPr>
          <p:nvPr/>
        </p:nvSpPr>
        <p:spPr bwMode="auto">
          <a:xfrm>
            <a:off x="7667625" y="4822825"/>
            <a:ext cx="341313" cy="277813"/>
          </a:xfrm>
          <a:prstGeom prst="rect">
            <a:avLst/>
          </a:prstGeom>
          <a:noFill/>
          <a:ln w="9525">
            <a:noFill/>
            <a:miter lim="800000"/>
            <a:headEnd/>
            <a:tailEnd/>
          </a:ln>
        </p:spPr>
        <p:txBody>
          <a:bodyPr wrap="none">
            <a:spAutoFit/>
          </a:bodyPr>
          <a:lstStyle/>
          <a:p>
            <a:pPr algn="ctr"/>
            <a:r>
              <a:rPr lang="en-US" altLang="zh-CN" sz="1200" b="1">
                <a:solidFill>
                  <a:srgbClr val="04AEDA"/>
                </a:solidFill>
                <a:latin typeface="Calibri" pitchFamily="34" charset="0"/>
              </a:rPr>
              <a:t>11</a:t>
            </a:r>
            <a:endParaRPr lang="es-ES" altLang="zh-CN" sz="1200" b="1">
              <a:solidFill>
                <a:srgbClr val="04AEDA"/>
              </a:solidFill>
              <a:latin typeface="Calibri" pitchFamily="34" charset="0"/>
            </a:endParaRPr>
          </a:p>
        </p:txBody>
      </p:sp>
      <p:cxnSp>
        <p:nvCxnSpPr>
          <p:cNvPr id="36" name="直接连接符 35"/>
          <p:cNvCxnSpPr/>
          <p:nvPr/>
        </p:nvCxnSpPr>
        <p:spPr>
          <a:xfrm flipH="1">
            <a:off x="214313" y="561975"/>
            <a:ext cx="30972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7913" name="Rectangle 7"/>
          <p:cNvSpPr>
            <a:spLocks noChangeArrowheads="1"/>
          </p:cNvSpPr>
          <p:nvPr/>
        </p:nvSpPr>
        <p:spPr bwMode="auto">
          <a:xfrm>
            <a:off x="0" y="523875"/>
            <a:ext cx="215900" cy="71438"/>
          </a:xfrm>
          <a:prstGeom prst="rect">
            <a:avLst/>
          </a:prstGeom>
          <a:solidFill>
            <a:srgbClr val="00B0F0"/>
          </a:solidFill>
          <a:ln w="9525">
            <a:noFill/>
            <a:miter lim="800000"/>
            <a:headEnd/>
            <a:tailEnd/>
          </a:ln>
        </p:spPr>
        <p:txBody>
          <a:bodyPr wrap="none" anchor="ctr"/>
          <a:lstStyle/>
          <a:p>
            <a:endParaRPr lang="zh-CN" altLang="en-US">
              <a:latin typeface="Calibri" pitchFamily="34" charset="0"/>
            </a:endParaRPr>
          </a:p>
        </p:txBody>
      </p:sp>
      <p:sp>
        <p:nvSpPr>
          <p:cNvPr id="37914" name="矩形 38"/>
          <p:cNvSpPr>
            <a:spLocks noChangeArrowheads="1"/>
          </p:cNvSpPr>
          <p:nvPr/>
        </p:nvSpPr>
        <p:spPr bwMode="auto">
          <a:xfrm>
            <a:off x="250825" y="123825"/>
            <a:ext cx="4321175" cy="425758"/>
          </a:xfrm>
          <a:prstGeom prst="rect">
            <a:avLst/>
          </a:prstGeom>
          <a:noFill/>
          <a:ln w="9525">
            <a:noFill/>
            <a:miter lim="800000"/>
            <a:headEnd/>
            <a:tailEnd/>
          </a:ln>
        </p:spPr>
        <p:txBody>
          <a:bodyPr wrap="square">
            <a:spAutoFit/>
          </a:bodyPr>
          <a:lstStyle/>
          <a:p>
            <a:pPr>
              <a:lnSpc>
                <a:spcPts val="2563"/>
              </a:lnSpc>
            </a:pPr>
            <a:r>
              <a:rPr lang="zh-CN" altLang="en-US" sz="2400" b="1" dirty="0">
                <a:latin typeface="微软雅黑" pitchFamily="34" charset="-122"/>
                <a:ea typeface="微软雅黑" pitchFamily="34" charset="-122"/>
              </a:rPr>
              <a:t>第一节 </a:t>
            </a:r>
            <a:r>
              <a:rPr lang="zh-CN" altLang="en-US" sz="2400" b="1" dirty="0" smtClean="0">
                <a:latin typeface="微软雅黑" pitchFamily="34" charset="-122"/>
                <a:ea typeface="微软雅黑" pitchFamily="34" charset="-122"/>
              </a:rPr>
              <a:t>   宋</a:t>
            </a:r>
            <a:r>
              <a:rPr lang="zh-CN" altLang="en-US" sz="2400" b="1" dirty="0">
                <a:latin typeface="微软雅黑" pitchFamily="34" charset="-122"/>
                <a:ea typeface="微软雅黑" pitchFamily="34" charset="-122"/>
              </a:rPr>
              <a:t>代的中西文化交流</a:t>
            </a:r>
            <a:endParaRPr lang="en-US" altLang="zh-CN" sz="2400" b="1" dirty="0">
              <a:latin typeface="微软雅黑" pitchFamily="34" charset="-122"/>
              <a:ea typeface="微软雅黑" pitchFamily="34" charset="-122"/>
            </a:endParaRPr>
          </a:p>
        </p:txBody>
      </p:sp>
      <p:sp>
        <p:nvSpPr>
          <p:cNvPr id="37915" name="内容占位符 2"/>
          <p:cNvSpPr>
            <a:spLocks noGrp="1"/>
          </p:cNvSpPr>
          <p:nvPr>
            <p:ph idx="4294967295"/>
          </p:nvPr>
        </p:nvSpPr>
        <p:spPr>
          <a:xfrm>
            <a:off x="250825" y="627063"/>
            <a:ext cx="3960813" cy="442912"/>
          </a:xfrm>
        </p:spPr>
        <p:txBody>
          <a:bodyPr/>
          <a:lstStyle/>
          <a:p>
            <a:pPr eaLnBrk="1" hangingPunct="1">
              <a:buFont typeface="Arial" charset="0"/>
              <a:buNone/>
            </a:pPr>
            <a:r>
              <a:rPr lang="zh-CN" altLang="en-US" sz="2000" b="1" dirty="0" smtClean="0">
                <a:latin typeface="微软雅黑" pitchFamily="34" charset="-122"/>
                <a:ea typeface="微软雅黑" pitchFamily="34" charset="-122"/>
              </a:rPr>
              <a:t>三、宋代佛教对中国文化的影响</a:t>
            </a:r>
          </a:p>
        </p:txBody>
      </p:sp>
      <p:sp>
        <p:nvSpPr>
          <p:cNvPr id="37916" name="矩形 40"/>
          <p:cNvSpPr>
            <a:spLocks noChangeArrowheads="1"/>
          </p:cNvSpPr>
          <p:nvPr/>
        </p:nvSpPr>
        <p:spPr bwMode="auto">
          <a:xfrm>
            <a:off x="2268538" y="3363913"/>
            <a:ext cx="539750" cy="304800"/>
          </a:xfrm>
          <a:prstGeom prst="rect">
            <a:avLst/>
          </a:prstGeom>
          <a:noFill/>
          <a:ln w="9525">
            <a:noFill/>
            <a:miter lim="800000"/>
            <a:headEnd/>
            <a:tailEnd/>
          </a:ln>
        </p:spPr>
        <p:txBody>
          <a:bodyPr wrap="none">
            <a:spAutoFit/>
          </a:bodyPr>
          <a:lstStyle/>
          <a:p>
            <a:r>
              <a:rPr lang="zh-CN" altLang="en-US" sz="1400" b="1" dirty="0">
                <a:latin typeface="微软雅黑" pitchFamily="34" charset="-122"/>
                <a:ea typeface="微软雅黑" pitchFamily="34" charset="-122"/>
              </a:rPr>
              <a:t>影响</a:t>
            </a:r>
          </a:p>
        </p:txBody>
      </p:sp>
      <p:sp>
        <p:nvSpPr>
          <p:cNvPr id="37917" name="矩形 41"/>
          <p:cNvSpPr>
            <a:spLocks noChangeArrowheads="1"/>
          </p:cNvSpPr>
          <p:nvPr/>
        </p:nvSpPr>
        <p:spPr bwMode="auto">
          <a:xfrm>
            <a:off x="1692275" y="2787650"/>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佛教</a:t>
            </a:r>
          </a:p>
        </p:txBody>
      </p:sp>
      <p:sp>
        <p:nvSpPr>
          <p:cNvPr id="37918" name="矩形 43"/>
          <p:cNvSpPr>
            <a:spLocks noChangeArrowheads="1"/>
          </p:cNvSpPr>
          <p:nvPr/>
        </p:nvSpPr>
        <p:spPr bwMode="auto">
          <a:xfrm>
            <a:off x="1187450" y="3363913"/>
            <a:ext cx="5715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儒学</a:t>
            </a:r>
          </a:p>
        </p:txBody>
      </p:sp>
      <p:sp>
        <p:nvSpPr>
          <p:cNvPr id="37919" name="矩形 44"/>
          <p:cNvSpPr>
            <a:spLocks noChangeArrowheads="1"/>
          </p:cNvSpPr>
          <p:nvPr/>
        </p:nvSpPr>
        <p:spPr bwMode="auto">
          <a:xfrm>
            <a:off x="827088" y="3867150"/>
            <a:ext cx="431800" cy="304800"/>
          </a:xfrm>
          <a:prstGeom prst="rect">
            <a:avLst/>
          </a:prstGeom>
          <a:noFill/>
          <a:ln w="9525">
            <a:noFill/>
            <a:miter lim="800000"/>
            <a:headEnd/>
            <a:tailEnd/>
          </a:ln>
        </p:spPr>
        <p:txBody>
          <a:bodyPr>
            <a:spAutoFit/>
          </a:bodyPr>
          <a:lstStyle/>
          <a:p>
            <a:r>
              <a:rPr lang="zh-CN" altLang="en-US" sz="1400" b="1" dirty="0">
                <a:latin typeface="微软雅黑" pitchFamily="34" charset="-122"/>
                <a:ea typeface="微软雅黑" pitchFamily="34" charset="-122"/>
              </a:rPr>
              <a:t>新</a:t>
            </a:r>
          </a:p>
        </p:txBody>
      </p:sp>
      <p:sp>
        <p:nvSpPr>
          <p:cNvPr id="37920" name="矩形 45"/>
          <p:cNvSpPr>
            <a:spLocks noChangeArrowheads="1"/>
          </p:cNvSpPr>
          <p:nvPr/>
        </p:nvSpPr>
        <p:spPr bwMode="auto">
          <a:xfrm>
            <a:off x="2268538" y="3867150"/>
            <a:ext cx="574675"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学</a:t>
            </a:r>
          </a:p>
        </p:txBody>
      </p:sp>
      <p:sp>
        <p:nvSpPr>
          <p:cNvPr id="37921" name="矩形 47"/>
          <p:cNvSpPr>
            <a:spLocks noChangeArrowheads="1"/>
          </p:cNvSpPr>
          <p:nvPr/>
        </p:nvSpPr>
        <p:spPr bwMode="auto">
          <a:xfrm>
            <a:off x="1547813" y="3867150"/>
            <a:ext cx="576262" cy="304800"/>
          </a:xfrm>
          <a:prstGeom prst="rect">
            <a:avLst/>
          </a:prstGeom>
          <a:noFill/>
          <a:ln w="9525">
            <a:noFill/>
            <a:miter lim="800000"/>
            <a:headEnd/>
            <a:tailEnd/>
          </a:ln>
        </p:spPr>
        <p:txBody>
          <a:bodyPr>
            <a:spAutoFit/>
          </a:bodyPr>
          <a:lstStyle/>
          <a:p>
            <a:pPr algn="ctr"/>
            <a:r>
              <a:rPr lang="zh-CN" altLang="en-US" sz="1400" b="1" dirty="0">
                <a:latin typeface="微软雅黑" pitchFamily="34" charset="-122"/>
                <a:ea typeface="微软雅黑" pitchFamily="34" charset="-122"/>
              </a:rPr>
              <a:t>儒</a:t>
            </a:r>
          </a:p>
        </p:txBody>
      </p:sp>
      <p:sp>
        <p:nvSpPr>
          <p:cNvPr id="49" name="矩形 48"/>
          <p:cNvSpPr/>
          <p:nvPr/>
        </p:nvSpPr>
        <p:spPr>
          <a:xfrm>
            <a:off x="7164288" y="339502"/>
            <a:ext cx="1285875" cy="763587"/>
          </a:xfrm>
          <a:prstGeom prst="rect">
            <a:avLst/>
          </a:prstGeom>
          <a:solidFill>
            <a:srgbClr val="04AEDA"/>
          </a:solidFill>
          <a:ln w="19050">
            <a:solidFill>
              <a:srgbClr val="04AED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63"/>
              </a:lnSpc>
              <a:defRPr/>
            </a:pPr>
            <a:r>
              <a:rPr lang="zh-CN" altLang="en-US" sz="2000" b="1" dirty="0">
                <a:solidFill>
                  <a:schemeClr val="bg1"/>
                </a:solidFill>
                <a:latin typeface="微软雅黑" pitchFamily="34" charset="-122"/>
                <a:ea typeface="微软雅黑" pitchFamily="34" charset="-122"/>
                <a:cs typeface="隶书"/>
              </a:rPr>
              <a:t>背景</a:t>
            </a:r>
          </a:p>
        </p:txBody>
      </p:sp>
      <p:sp>
        <p:nvSpPr>
          <p:cNvPr id="37923" name="Line 57"/>
          <p:cNvSpPr>
            <a:spLocks noChangeShapeType="1"/>
          </p:cNvSpPr>
          <p:nvPr/>
        </p:nvSpPr>
        <p:spPr bwMode="auto">
          <a:xfrm>
            <a:off x="395288" y="2571750"/>
            <a:ext cx="2808287" cy="0"/>
          </a:xfrm>
          <a:prstGeom prst="line">
            <a:avLst/>
          </a:prstGeom>
          <a:noFill/>
          <a:ln w="9525">
            <a:solidFill>
              <a:srgbClr val="04AEDA"/>
            </a:solidFill>
            <a:round/>
            <a:headEnd/>
            <a:tailEnd/>
          </a:ln>
        </p:spPr>
        <p:txBody>
          <a:bodyPr/>
          <a:lstStyle/>
          <a:p>
            <a:endParaRPr lang="zh-CN" altLang="en-US"/>
          </a:p>
        </p:txBody>
      </p:sp>
      <p:sp>
        <p:nvSpPr>
          <p:cNvPr id="37924" name="Line 58"/>
          <p:cNvSpPr>
            <a:spLocks noChangeShapeType="1"/>
          </p:cNvSpPr>
          <p:nvPr/>
        </p:nvSpPr>
        <p:spPr bwMode="auto">
          <a:xfrm>
            <a:off x="395288" y="4300538"/>
            <a:ext cx="2808287" cy="0"/>
          </a:xfrm>
          <a:prstGeom prst="line">
            <a:avLst/>
          </a:prstGeom>
          <a:noFill/>
          <a:ln w="9525">
            <a:solidFill>
              <a:srgbClr val="04AEDA"/>
            </a:solidFill>
            <a:round/>
            <a:headEnd/>
            <a:tailEnd/>
          </a:ln>
        </p:spPr>
        <p:txBody>
          <a:bodyPr/>
          <a:lstStyle/>
          <a:p>
            <a:endParaRPr lang="zh-CN" altLang="en-US"/>
          </a:p>
        </p:txBody>
      </p:sp>
      <p:sp>
        <p:nvSpPr>
          <p:cNvPr id="37925" name="Line 59"/>
          <p:cNvSpPr>
            <a:spLocks noChangeShapeType="1"/>
          </p:cNvSpPr>
          <p:nvPr/>
        </p:nvSpPr>
        <p:spPr bwMode="auto">
          <a:xfrm>
            <a:off x="3203575" y="2571750"/>
            <a:ext cx="0" cy="1728788"/>
          </a:xfrm>
          <a:prstGeom prst="line">
            <a:avLst/>
          </a:prstGeom>
          <a:noFill/>
          <a:ln w="9525">
            <a:solidFill>
              <a:srgbClr val="04AEDA"/>
            </a:solidFill>
            <a:round/>
            <a:headEnd/>
            <a:tailEnd/>
          </a:ln>
        </p:spPr>
        <p:txBody>
          <a:bodyPr/>
          <a:lstStyle/>
          <a:p>
            <a:endParaRPr lang="zh-CN" altLang="en-US"/>
          </a:p>
        </p:txBody>
      </p:sp>
      <p:sp>
        <p:nvSpPr>
          <p:cNvPr id="37926" name="Line 60"/>
          <p:cNvSpPr>
            <a:spLocks noChangeShapeType="1"/>
          </p:cNvSpPr>
          <p:nvPr/>
        </p:nvSpPr>
        <p:spPr bwMode="auto">
          <a:xfrm>
            <a:off x="395288" y="2571750"/>
            <a:ext cx="0" cy="1728788"/>
          </a:xfrm>
          <a:prstGeom prst="line">
            <a:avLst/>
          </a:prstGeom>
          <a:noFill/>
          <a:ln w="9525">
            <a:solidFill>
              <a:srgbClr val="04AEDA"/>
            </a:solidFill>
            <a:round/>
            <a:headEnd/>
            <a:tailEnd/>
          </a:ln>
        </p:spPr>
        <p:txBody>
          <a:bodyPr/>
          <a:lstStyle/>
          <a:p>
            <a:endParaRPr lang="zh-CN" altLang="en-US"/>
          </a:p>
        </p:txBody>
      </p:sp>
      <p:sp>
        <p:nvSpPr>
          <p:cNvPr id="37927" name="Line 61"/>
          <p:cNvSpPr>
            <a:spLocks noChangeShapeType="1"/>
          </p:cNvSpPr>
          <p:nvPr/>
        </p:nvSpPr>
        <p:spPr bwMode="auto">
          <a:xfrm>
            <a:off x="323850" y="2500313"/>
            <a:ext cx="2952750" cy="0"/>
          </a:xfrm>
          <a:prstGeom prst="line">
            <a:avLst/>
          </a:prstGeom>
          <a:noFill/>
          <a:ln w="9525">
            <a:solidFill>
              <a:srgbClr val="04AEDA"/>
            </a:solidFill>
            <a:round/>
            <a:headEnd/>
            <a:tailEnd/>
          </a:ln>
        </p:spPr>
        <p:txBody>
          <a:bodyPr/>
          <a:lstStyle/>
          <a:p>
            <a:endParaRPr lang="zh-CN" altLang="en-US"/>
          </a:p>
        </p:txBody>
      </p:sp>
      <p:sp>
        <p:nvSpPr>
          <p:cNvPr id="37928" name="Line 62"/>
          <p:cNvSpPr>
            <a:spLocks noChangeShapeType="1"/>
          </p:cNvSpPr>
          <p:nvPr/>
        </p:nvSpPr>
        <p:spPr bwMode="auto">
          <a:xfrm>
            <a:off x="323850" y="4371975"/>
            <a:ext cx="2952750" cy="0"/>
          </a:xfrm>
          <a:prstGeom prst="line">
            <a:avLst/>
          </a:prstGeom>
          <a:noFill/>
          <a:ln w="9525">
            <a:solidFill>
              <a:srgbClr val="04AEDA"/>
            </a:solidFill>
            <a:round/>
            <a:headEnd/>
            <a:tailEnd/>
          </a:ln>
        </p:spPr>
        <p:txBody>
          <a:bodyPr/>
          <a:lstStyle/>
          <a:p>
            <a:endParaRPr lang="zh-CN" altLang="en-US"/>
          </a:p>
        </p:txBody>
      </p:sp>
      <p:sp>
        <p:nvSpPr>
          <p:cNvPr id="37929" name="Line 63"/>
          <p:cNvSpPr>
            <a:spLocks noChangeShapeType="1"/>
          </p:cNvSpPr>
          <p:nvPr/>
        </p:nvSpPr>
        <p:spPr bwMode="auto">
          <a:xfrm>
            <a:off x="323850" y="2500313"/>
            <a:ext cx="0" cy="1871662"/>
          </a:xfrm>
          <a:prstGeom prst="line">
            <a:avLst/>
          </a:prstGeom>
          <a:noFill/>
          <a:ln w="9525">
            <a:solidFill>
              <a:srgbClr val="04AEDA"/>
            </a:solidFill>
            <a:round/>
            <a:headEnd/>
            <a:tailEnd/>
          </a:ln>
        </p:spPr>
        <p:txBody>
          <a:bodyPr/>
          <a:lstStyle/>
          <a:p>
            <a:endParaRPr lang="zh-CN" altLang="en-US"/>
          </a:p>
        </p:txBody>
      </p:sp>
      <p:sp>
        <p:nvSpPr>
          <p:cNvPr id="37930" name="Line 64"/>
          <p:cNvSpPr>
            <a:spLocks noChangeShapeType="1"/>
          </p:cNvSpPr>
          <p:nvPr/>
        </p:nvSpPr>
        <p:spPr bwMode="auto">
          <a:xfrm>
            <a:off x="3276600" y="2500313"/>
            <a:ext cx="0" cy="1871662"/>
          </a:xfrm>
          <a:prstGeom prst="line">
            <a:avLst/>
          </a:prstGeom>
          <a:noFill/>
          <a:ln w="9525">
            <a:solidFill>
              <a:srgbClr val="04AEDA"/>
            </a:solidFill>
            <a:round/>
            <a:headEnd/>
            <a:tailEnd/>
          </a:ln>
        </p:spPr>
        <p:txBody>
          <a:bodyPr/>
          <a:lstStyle/>
          <a:p>
            <a:endParaRPr lang="zh-CN" altLang="en-US"/>
          </a:p>
        </p:txBody>
      </p:sp>
      <p:sp>
        <p:nvSpPr>
          <p:cNvPr id="162881" name="Rectangle 65"/>
          <p:cNvSpPr>
            <a:spLocks noChangeArrowheads="1"/>
          </p:cNvSpPr>
          <p:nvPr/>
        </p:nvSpPr>
        <p:spPr bwMode="auto">
          <a:xfrm>
            <a:off x="3492500" y="1276350"/>
            <a:ext cx="1008063" cy="366713"/>
          </a:xfrm>
          <a:prstGeom prst="rect">
            <a:avLst/>
          </a:prstGeom>
          <a:noFill/>
          <a:ln w="9525">
            <a:noFill/>
            <a:miter lim="800000"/>
            <a:headEnd/>
            <a:tailEnd/>
          </a:ln>
          <a:effectLst/>
        </p:spPr>
        <p:txBody>
          <a:bodyPr>
            <a:spAutoFit/>
          </a:bodyPr>
          <a:lstStyle/>
          <a:p>
            <a:pPr>
              <a:defRPr/>
            </a:pPr>
            <a:r>
              <a:rPr lang="zh-CN" altLang="en-US" b="1" dirty="0" smtClean="0">
                <a:solidFill>
                  <a:schemeClr val="bg1"/>
                </a:solidFill>
                <a:effectLst>
                  <a:outerShdw blurRad="38100" dist="38100" dir="2700000" algn="tl">
                    <a:srgbClr val="C0C0C0"/>
                  </a:outerShdw>
                </a:effectLst>
                <a:sym typeface="Wingdings"/>
              </a:rPr>
              <a:t> </a:t>
            </a:r>
            <a:r>
              <a:rPr lang="zh-CN" altLang="en-US" b="1" dirty="0" smtClean="0">
                <a:solidFill>
                  <a:schemeClr val="bg1"/>
                </a:solidFill>
                <a:effectLst>
                  <a:outerShdw blurRad="38100" dist="38100" dir="2700000" algn="tl">
                    <a:srgbClr val="C0C0C0"/>
                  </a:outerShdw>
                </a:effectLst>
                <a:latin typeface="微软雅黑" pitchFamily="34" charset="-122"/>
                <a:ea typeface="微软雅黑" pitchFamily="34" charset="-122"/>
              </a:rPr>
              <a:t>佛</a:t>
            </a:r>
            <a:r>
              <a:rPr lang="zh-CN" altLang="en-US" b="1" dirty="0">
                <a:solidFill>
                  <a:schemeClr val="bg1"/>
                </a:solidFill>
                <a:effectLst>
                  <a:outerShdw blurRad="38100" dist="38100" dir="2700000" algn="tl">
                    <a:srgbClr val="C0C0C0"/>
                  </a:outerShdw>
                </a:effectLst>
                <a:latin typeface="微软雅黑" pitchFamily="34" charset="-122"/>
                <a:ea typeface="微软雅黑" pitchFamily="34" charset="-122"/>
              </a:rPr>
              <a:t>教</a:t>
            </a:r>
          </a:p>
        </p:txBody>
      </p:sp>
      <p:sp>
        <p:nvSpPr>
          <p:cNvPr id="37932" name="Rectangle 66"/>
          <p:cNvSpPr>
            <a:spLocks noChangeArrowheads="1"/>
          </p:cNvSpPr>
          <p:nvPr/>
        </p:nvSpPr>
        <p:spPr bwMode="auto">
          <a:xfrm>
            <a:off x="4572000" y="1346607"/>
            <a:ext cx="4198585" cy="276999"/>
          </a:xfrm>
          <a:prstGeom prst="rect">
            <a:avLst/>
          </a:prstGeom>
          <a:noFill/>
          <a:ln w="9525">
            <a:noFill/>
            <a:miter lim="800000"/>
            <a:headEnd/>
            <a:tailEnd/>
          </a:ln>
        </p:spPr>
        <p:txBody>
          <a:bodyPr wrap="none" anchor="ctr">
            <a:spAutoFit/>
          </a:bodyPr>
          <a:lstStyle/>
          <a:p>
            <a:pPr>
              <a:buFont typeface="Wingdings" pitchFamily="2" charset="2"/>
              <a:buChar char="Ø"/>
            </a:pPr>
            <a:r>
              <a:rPr lang="zh-CN" altLang="en-US" sz="1200" b="1" dirty="0" smtClean="0">
                <a:latin typeface="微软雅黑" pitchFamily="34" charset="-122"/>
                <a:ea typeface="微软雅黑" pitchFamily="34" charset="-122"/>
              </a:rPr>
              <a:t>自汉代 东渐以来，不断进行着与中国传统文化融合的过程</a:t>
            </a:r>
            <a:endParaRPr lang="zh-CN" altLang="en-US" sz="1200" b="1" dirty="0">
              <a:latin typeface="微软雅黑" pitchFamily="34" charset="-122"/>
              <a:ea typeface="微软雅黑" pitchFamily="34" charset="-122"/>
            </a:endParaRPr>
          </a:p>
        </p:txBody>
      </p:sp>
      <p:sp>
        <p:nvSpPr>
          <p:cNvPr id="2" name="矩形 65"/>
          <p:cNvSpPr/>
          <p:nvPr/>
        </p:nvSpPr>
        <p:spPr>
          <a:xfrm>
            <a:off x="4559521" y="3677188"/>
            <a:ext cx="4295522" cy="355080"/>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a:solidFill>
                  <a:schemeClr val="tx1"/>
                </a:solidFill>
                <a:latin typeface="微软雅黑" pitchFamily="34" charset="-122"/>
                <a:ea typeface="微软雅黑" pitchFamily="34" charset="-122"/>
              </a:rPr>
              <a:t>补充和丰富的目的是使儒学的伦理纲常本体化和认识化 </a:t>
            </a:r>
          </a:p>
        </p:txBody>
      </p:sp>
      <p:sp>
        <p:nvSpPr>
          <p:cNvPr id="3" name="矩形 65"/>
          <p:cNvSpPr/>
          <p:nvPr/>
        </p:nvSpPr>
        <p:spPr>
          <a:xfrm>
            <a:off x="4559521" y="4110576"/>
            <a:ext cx="4295522" cy="355079"/>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anchor="ctr"/>
          <a:lstStyle/>
          <a:p>
            <a:pPr>
              <a:buFont typeface="Wingdings" pitchFamily="2" charset="2"/>
              <a:buChar char="Ø"/>
            </a:pPr>
            <a:r>
              <a:rPr lang="zh-CN" altLang="en-US" sz="1200" b="1" dirty="0">
                <a:solidFill>
                  <a:schemeClr val="tx1"/>
                </a:solidFill>
                <a:latin typeface="微软雅黑" pitchFamily="34" charset="-122"/>
                <a:ea typeface="微软雅黑" pitchFamily="34" charset="-122"/>
              </a:rPr>
              <a:t>补充使儒、佛合流的结果是“新儒学”</a:t>
            </a:r>
            <a:r>
              <a:rPr lang="en-US" altLang="zh-CN" sz="1200" b="1" dirty="0">
                <a:solidFill>
                  <a:schemeClr val="tx1"/>
                </a:solidFill>
                <a:latin typeface="微软雅黑" pitchFamily="34" charset="-122"/>
                <a:ea typeface="微软雅黑" pitchFamily="34" charset="-122"/>
              </a:rPr>
              <a:t>——</a:t>
            </a:r>
            <a:r>
              <a:rPr lang="zh-CN" altLang="en-US" sz="1200" b="1" dirty="0">
                <a:solidFill>
                  <a:schemeClr val="tx1"/>
                </a:solidFill>
                <a:latin typeface="微软雅黑" pitchFamily="34" charset="-122"/>
                <a:ea typeface="微软雅黑" pitchFamily="34" charset="-122"/>
              </a:rPr>
              <a:t>理学的出现 </a:t>
            </a:r>
            <a:r>
              <a:rPr lang="en-US" altLang="zh-CN" sz="1200" b="1" dirty="0">
                <a:solidFill>
                  <a:schemeClr val="tx1"/>
                </a:solidFill>
                <a:latin typeface="微软雅黑" pitchFamily="34" charset="-122"/>
                <a:ea typeface="微软雅黑" pitchFamily="34" charset="-122"/>
              </a:rPr>
              <a:t> </a:t>
            </a:r>
            <a:endParaRPr lang="zh-CN" altLang="en-US" sz="1200" b="1" dirty="0">
              <a:solidFill>
                <a:schemeClr val="tx1"/>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7100</TotalTime>
  <Words>7956</Words>
  <Application>Microsoft Office PowerPoint</Application>
  <PresentationFormat>全屏显示(16:9)</PresentationFormat>
  <Paragraphs>1091</Paragraphs>
  <Slides>72</Slides>
  <Notes>3</Notes>
  <HiddenSlides>0</HiddenSlides>
  <MMClips>0</MMClips>
  <ScaleCrop>false</ScaleCrop>
  <HeadingPairs>
    <vt:vector size="4" baseType="variant">
      <vt:variant>
        <vt:lpstr>主题</vt:lpstr>
      </vt:variant>
      <vt:variant>
        <vt:i4>2</vt:i4>
      </vt:variant>
      <vt:variant>
        <vt:lpstr>幻灯片标题</vt:lpstr>
      </vt:variant>
      <vt:variant>
        <vt:i4>72</vt:i4>
      </vt:variant>
    </vt:vector>
  </HeadingPairs>
  <TitlesOfParts>
    <vt:vector size="74"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iamisis</dc:creator>
  <cp:lastModifiedBy>LY</cp:lastModifiedBy>
  <cp:revision>2030</cp:revision>
  <dcterms:created xsi:type="dcterms:W3CDTF">2012-04-11T02:39:08Z</dcterms:created>
  <dcterms:modified xsi:type="dcterms:W3CDTF">2014-06-04T10:36:51Z</dcterms:modified>
</cp:coreProperties>
</file>