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8"/>
  </p:notesMasterIdLst>
  <p:handoutMasterIdLst>
    <p:handoutMasterId r:id="rId49"/>
  </p:handoutMasterIdLst>
  <p:sldIdLst>
    <p:sldId id="321" r:id="rId3"/>
    <p:sldId id="377" r:id="rId4"/>
    <p:sldId id="405" r:id="rId5"/>
    <p:sldId id="404" r:id="rId6"/>
    <p:sldId id="406" r:id="rId7"/>
    <p:sldId id="407" r:id="rId8"/>
    <p:sldId id="394" r:id="rId9"/>
    <p:sldId id="403" r:id="rId10"/>
    <p:sldId id="392" r:id="rId11"/>
    <p:sldId id="395" r:id="rId12"/>
    <p:sldId id="376" r:id="rId13"/>
    <p:sldId id="323" r:id="rId14"/>
    <p:sldId id="378" r:id="rId15"/>
    <p:sldId id="379" r:id="rId16"/>
    <p:sldId id="380" r:id="rId17"/>
    <p:sldId id="408" r:id="rId18"/>
    <p:sldId id="409" r:id="rId19"/>
    <p:sldId id="396" r:id="rId20"/>
    <p:sldId id="324" r:id="rId21"/>
    <p:sldId id="325" r:id="rId22"/>
    <p:sldId id="326" r:id="rId23"/>
    <p:sldId id="383" r:id="rId24"/>
    <p:sldId id="410" r:id="rId25"/>
    <p:sldId id="384" r:id="rId26"/>
    <p:sldId id="411" r:id="rId27"/>
    <p:sldId id="412" r:id="rId28"/>
    <p:sldId id="327" r:id="rId29"/>
    <p:sldId id="398" r:id="rId30"/>
    <p:sldId id="415" r:id="rId31"/>
    <p:sldId id="399" r:id="rId32"/>
    <p:sldId id="400" r:id="rId33"/>
    <p:sldId id="401" r:id="rId34"/>
    <p:sldId id="386" r:id="rId35"/>
    <p:sldId id="387" r:id="rId36"/>
    <p:sldId id="388" r:id="rId37"/>
    <p:sldId id="397" r:id="rId38"/>
    <p:sldId id="391" r:id="rId39"/>
    <p:sldId id="390" r:id="rId40"/>
    <p:sldId id="389" r:id="rId41"/>
    <p:sldId id="419" r:id="rId42"/>
    <p:sldId id="418" r:id="rId43"/>
    <p:sldId id="417" r:id="rId44"/>
    <p:sldId id="416" r:id="rId45"/>
    <p:sldId id="328" r:id="rId46"/>
    <p:sldId id="283" r:id="rId4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0FE"/>
    <a:srgbClr val="83E3FD"/>
    <a:srgbClr val="04AEDA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9485" autoAdjust="0"/>
  </p:normalViewPr>
  <p:slideViewPr>
    <p:cSldViewPr>
      <p:cViewPr>
        <p:scale>
          <a:sx n="100" d="100"/>
          <a:sy n="100" d="100"/>
        </p:scale>
        <p:origin x="132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0"/>
    </p:cViewPr>
  </p:sorterViewPr>
  <p:notesViewPr>
    <p:cSldViewPr>
      <p:cViewPr varScale="1">
        <p:scale>
          <a:sx n="56" d="100"/>
          <a:sy n="56" d="100"/>
        </p:scale>
        <p:origin x="-28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F41565C-E99F-46EE-BF7E-E3A849DD0A57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970F185-35F1-439D-BBE2-6F5EC38BAF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254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0B45DB1-2FF3-444C-B788-504A60012645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1939CAB-2638-42C0-982F-32B410AE66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30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B6C4AF-5495-48B4-9F5D-6D067AB1415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F8520-CDC7-4F86-9339-4999946D0D5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0481C2-2B54-46FC-9CD4-A1AFDA5E4FB8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28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95C7A5-E19D-4055-8074-7EE027652E68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30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6EEAC04-F314-4F17-BB98-7A278F34B0AE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31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5515186-23F3-4062-98E1-A20E3E85FDC8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32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83E588A-400D-4FC0-9E68-0080BE24124D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37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AA6C79E-AC9B-46BD-9956-14F0009A103B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13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421EA87-DF99-424D-AC86-157E1A67D4F3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14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4F2E06-E8FD-4644-874F-0176B9785B0D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15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CD8D722-7E52-4787-BAC3-F30A1A93624A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18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3B938-BDFE-4469-8793-B5795E92D60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57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32C1B3-A0C0-4181-9FDE-7CE839E0876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391E54-9331-4CD9-B5C1-FA32A72356A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9875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E693B00-D05E-4BD4-BDE9-47DF703EF6E3}" type="slidenum">
              <a:rPr lang="zh-CN" altLang="en-US" sz="1200">
                <a:latin typeface="+mn-lt"/>
                <a:ea typeface="+mn-ea"/>
              </a:rPr>
              <a:pPr algn="r">
                <a:defRPr/>
              </a:pPr>
              <a:t>26</a:t>
            </a:fld>
            <a:endParaRPr lang="en-US" altLang="zh-CN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崔老师的PPT\bghome0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231D-CEDE-482C-8E56-CF32FC4AA284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7A74-E36E-4B50-974B-EA7A8CA88A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F46B-BECD-4940-92F0-CCE820E11CAD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3BB4-F91B-4D45-9ADD-AAE29B1E39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A47A-F2B2-4BE3-BDA9-CFCD14EBAB51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D84E-BB16-433E-AE78-B3062D3993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227A-ABD9-401C-8200-81FEAFE4470E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9500-3E5B-493B-BB11-0E237ECB38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5096-C170-448F-9BB1-B8C84E017A6D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8C5C2-5535-4C14-99C9-CE6B22A1B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CC7D5-0784-4402-8CDD-5A49EA0BAC8A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3865-A65F-4384-B3A7-EF1B0F106D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F59E-9AD4-4450-A1E3-A8A53CB9183A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52F8-D08B-4894-9596-5A34E99368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066-366D-4D45-B957-BC326BF764ED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EE05-6A4D-4896-A443-1DBE56F5FC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A41B-44C5-4DF7-9148-9CA62FD51277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3E98-A78B-446E-B2F8-49DA670A63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8DA2-27FE-4A37-B37A-36CAFA6A0F01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A2128-A18E-4EAA-B85B-44E8271FF7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AEB36-1DE2-4B53-9CF8-5795191B4566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4FCD-38E3-4911-AD98-856DD5D971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494"/>
            <a:ext cx="8229600" cy="3394472"/>
          </a:xfrm>
        </p:spPr>
        <p:txBody>
          <a:bodyPr/>
          <a:lstStyle>
            <a:lvl1pPr>
              <a:defRPr sz="2000"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63BA-869C-451E-8F28-62BA7848F334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B50AC-4E1D-4721-9171-050589B0C8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6A00D-1BEA-467C-8904-07FC6972A188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CB82-1CEC-4898-AF24-F63C57B95C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B88A-EB39-44A5-83B9-5B721ACB1E46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341E3-745E-4813-A2DE-FC18F7B6F4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A233-DAD3-4915-B838-BB27B8238C04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2DE7-CEC2-4EF5-9A47-636A6EECD7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amisis\Desktop\0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514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AD51-0D71-41B1-892A-AC719D5BAE6D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9B2-7592-4EB0-8721-B3B64C8F0A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C53A-E067-4891-8123-DC04D04C5006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971F-493D-4CA8-8AD0-E2092AB69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ABF63-3CEB-4AD9-AF2A-2AF0D87E381D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A8D8-A4FC-44F5-93BA-CF84F64446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9E6E-D30B-4D8F-8177-5F1A08688D80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33C1-7075-4961-B93C-E45651007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0240-B307-490F-B699-D7F8F38ECAF0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6691-B915-4529-AD81-6123195EAA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8E2F-7C4F-4F53-B611-350DBD20EF97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E18DF-A417-468D-8BEF-92F8C0C388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05259-98FF-46F3-925A-8418B9E9BF4E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660C-F1A7-4DEF-B186-3B7594175F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7D59D4E-E47F-4B2F-855B-4C3E753BAE90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42573E-EECD-41BF-AF72-C47BAF0716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6CD945-0181-4732-B01F-63EBE3B53604}" type="datetimeFigureOut">
              <a:rPr lang="zh-CN" altLang="en-US"/>
              <a:pPr>
                <a:defRPr/>
              </a:pPr>
              <a:t>2014/3/26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F46AFC-5AE3-4CCD-BDC3-12DB897D57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http://img0.bdstatic.com/img/image/album-bg1301.png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hyperlink" Target="http://bzclk.baidu.com/eye.php?t=0f0000D0000K0000Ks0000000000000000000000000eFB0DK60002cTG6ZHGfiwSFsBRs00000.mLFW5HfsrHRk0A-Vu1YkPW03PjDdPWfYnHnzP164nHcYr0KW5H64nW-AfHIaf1cYwj9KnWfLnW0dwbNDwHR4wHDLrDDz0ZNzUjdCIZwsrBtEpgI9UB4Bmy-bIi4WUvYEXyN4ULRE5L7dugF45iN7PiR4fBNawiN7PiR3fiNKnauGUy7Mugw9u1dETauYUWdBmy-bIgKWFMGY5y-VmyI-0ZKz5fKVugcq_2eP46K9IZw9mv6qnHD-nWmsFHcvn00&amp;actionid=2&amp;attach=0" TargetMode="External"/><Relationship Id="rId4" Type="http://schemas.openxmlformats.org/officeDocument/2006/relationships/hyperlink" Target="http://bzclk.baidu.com/eye.php?t=0f0000D0000K0000Ks0000000000000000000000000eFB0DK60002cTG6ZHGfiwSFsBRs00000.mLFW5HfsrHRk0A-Vu1YkPW03PjDdPWfYnHnzP164nHcYr0KW5H64nW-AfHIaf1cYwj9KnWfLnW0dwbNDwHR4wHDLrDDz0ZNzUjdCIZwsrBtEpgI9UB4Bmy-bIi4WUvYEXyN4ULRE5L7dugF45iN7PiR4fBNawiN7PiR3fiNKnauGUy7Mugw9u1dETauYUWdBmy-bIgKWFMGY5y-VmyI-0ZKz5fKVugcq_2eP46K9IZw9mv6qnHD-nWmsFHcvn00&amp;actionid=2&amp;attach=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http://baike.bdimg.com/static/lemma/view/img/bottom_ad8f034f.gi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aike.baidu.com/picview/38090/38090/367716/bbe0d31199e9814eb8127b66.html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baike.baidu.com/picview/38090/38090/367716/f99dcf0053c30b4f738b6566.html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://img0.bdstatic.com/img/image/album-bg1301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zclk.baidu.com/eye.php?t=0f0000D0000K0000Ks0000000000000000000000000eFB0DK60002cTG6ZHGfiwSFsBRs00000.mLFW5HfsrHRk0A-Vu1YkPW03PjDdPWfYnHnzP164nHcYr0KW5H64nW-AfHIaf1cYwj9KnWfLnW0dwbNDwHR4wHDLrDDz0ZNzUjdCIZwsrBtEpgI9UB4Bmy-bIi4WUvYEXyN4ULRE5L7dugF45iN7PiR4fBNawiN7PiR3fiNKnauGUy7Mugw9u1dETauYUWdBmy-bIgKWFMGY5y-VmyI-0ZKz5fKVugcq_2eP46K9IZw9mv6qnHD-nWmsFHcvn00&amp;actionid=2&amp;attach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hyperlink" Target="http://bzclk.baidu.com/eye.php?t=0f0000D0000K0000Ks0000000000000000000000000eFB0DK60002cTG6ZHGfiwSFsBRs00000.mLFW5HfsrHRk0A-Vu1YkPW03PjDdPWfYnHnzP164nHcYr0KW5H64nW-AfHIaf1cYwj9KnWfLnW0dwbNDwHR4wHDLrDDz0ZNzUjdCIZwsrBtEpgI9UB4Bmy-bIi4WUvYEXyN4ULRE5L7dugF45iN7PiR4fBNawiN7PiR3fiNKnauGUy7Mugw9u1dETauYUWdBmy-bIgKWFMGY5y-VmyI-0ZKz5fKVugcq_2eP46K9IZw9mv6qnHD-nWmsFHcvn00&amp;actionid=2&amp;attach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zclk.baidu.com/eye.php?t=0f0000D0000K0000Ks0000000000000000000000000eFB0DK60002cTG6ZHGfiwSFsBRs00000.mLFW5HfsrHRk0A-Vu1YkPW03PjDdPWfYnHnzP164nHcYr0KW5H64nW-AfHIaf1cYwj9KnWfLnW0dwbNDwHR4wHDLrDDz0ZNzUjdCIZwsrBtEpgI9UB4Bmy-bIi4WUvYEXyN4ULRE5L7dugF45iN7PiR4fBNawiN7PiR3fiNKnauGUy7Mugw9u1dETauYUWdBmy-bIgKWFMGY5y-VmyI-0ZKz5fKVugcq_2eP46K9IZw9mv6qnHD-nWmsFHcvn00&amp;actionid=2&amp;attach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hyperlink" Target="http://bzclk.baidu.com/eye.php?t=0f0000D0000K0000Ks0000000000000000000000000eFB0DK60002cTG6ZHGfiwSFsBRs00000.mLFW5HfsrHRk0A-Vu1YkPW03PjDdPWfYnHnzP164nHcYr0KW5H64nW-AfHIaf1cYwj9KnWfLnW0dwbNDwHR4wHDLrDDz0ZNzUjdCIZwsrBtEpgI9UB4Bmy-bIi4WUvYEXyN4ULRE5L7dugF45iN7PiR4fBNawiN7PiR3fiNKnauGUy7Mugw9u1dETauYUWdBmy-bIgKWFMGY5y-VmyI-0ZKz5fKVugcq_2eP46K9IZw9mv6qnHD-nWmsFHcvn00&amp;actionid=2&amp;attach=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1"/>
          <p:cNvSpPr txBox="1">
            <a:spLocks noChangeArrowheads="1"/>
          </p:cNvSpPr>
          <p:nvPr/>
        </p:nvSpPr>
        <p:spPr bwMode="auto">
          <a:xfrm>
            <a:off x="1000125" y="1071563"/>
            <a:ext cx="75009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3600" b="1">
                <a:solidFill>
                  <a:srgbClr val="04AEDA"/>
                </a:solidFill>
                <a:latin typeface="微软雅黑"/>
                <a:ea typeface="微软雅黑"/>
                <a:cs typeface="微软雅黑"/>
              </a:rPr>
              <a:t>第三章 </a:t>
            </a:r>
            <a:endParaRPr lang="en-US" altLang="zh-CN" sz="3600" b="1">
              <a:solidFill>
                <a:srgbClr val="04AEDA"/>
              </a:solidFill>
              <a:latin typeface="微软雅黑"/>
              <a:ea typeface="微软雅黑"/>
              <a:cs typeface="微软雅黑"/>
            </a:endParaRPr>
          </a:p>
          <a:p>
            <a:pPr algn="ctr">
              <a:lnSpc>
                <a:spcPts val="5000"/>
              </a:lnSpc>
            </a:pPr>
            <a:r>
              <a:rPr lang="zh-CN" altLang="en-US" sz="3600" b="1">
                <a:solidFill>
                  <a:srgbClr val="04AEDA"/>
                </a:solidFill>
                <a:latin typeface="微软雅黑"/>
                <a:ea typeface="微软雅黑"/>
                <a:cs typeface="微软雅黑"/>
              </a:rPr>
              <a:t> 魏晋南北朝时期中西文化的交融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3 CuadroTexto"/>
          <p:cNvSpPr txBox="1">
            <a:spLocks noChangeArrowheads="1"/>
          </p:cNvSpPr>
          <p:nvPr/>
        </p:nvSpPr>
        <p:spPr bwMode="auto">
          <a:xfrm>
            <a:off x="7705725" y="4822825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5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214313" y="193675"/>
            <a:ext cx="678656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800" b="1"/>
              <a:t>第一节   魏晋南北朝时期欧亚大陆的形势与中西文化交流的特点</a:t>
            </a:r>
            <a:endParaRPr lang="zh-CN" altLang="en-US" sz="2000" b="1">
              <a:latin typeface="微软雅黑"/>
              <a:ea typeface="微软雅黑"/>
              <a:cs typeface="微软雅黑"/>
            </a:endParaRPr>
          </a:p>
          <a:p>
            <a:pPr eaLnBrk="0" hangingPunct="0"/>
            <a:r>
              <a:rPr lang="en-US" sz="2000" b="1">
                <a:latin typeface="Calibri" pitchFamily="34" charset="0"/>
              </a:rPr>
              <a:t> 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9750" y="2066925"/>
            <a:ext cx="1873250" cy="10795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Arial" charset="0"/>
              </a:rPr>
              <a:t>名教</a:t>
            </a:r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2771775" y="622300"/>
            <a:ext cx="61214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800" b="1"/>
              <a:t>▲名教观念是儒教思想的重要组成部分。名即名份，教即教化，名教即通过上定名份来教化天下，已维护社会的伦理纲常、等级制度。</a:t>
            </a:r>
          </a:p>
          <a:p>
            <a:pPr>
              <a:lnSpc>
                <a:spcPct val="120000"/>
              </a:lnSpc>
            </a:pPr>
            <a:r>
              <a:rPr lang="zh-CN" altLang="en-US" sz="1800" b="1"/>
              <a:t>▲名教观念最初始于孔子。孔子强调以等级名份教化社会，认为为政首要要“正名”，做到“君君、臣臣、父父、子子”。</a:t>
            </a:r>
          </a:p>
          <a:p>
            <a:pPr>
              <a:lnSpc>
                <a:spcPct val="120000"/>
              </a:lnSpc>
            </a:pPr>
            <a:r>
              <a:rPr lang="zh-CN" altLang="en-US" sz="1800" b="1"/>
              <a:t>▲董仲舒据此倡导审查名号，教化万民。“以名为教”，内容主要就是三纲五常。故也有</a:t>
            </a:r>
            <a:r>
              <a:rPr lang="zh-CN" altLang="en-US" b="1"/>
              <a:t>“</a:t>
            </a:r>
            <a:r>
              <a:rPr lang="zh-CN" altLang="en-US" sz="1800" b="1"/>
              <a:t>纲常名教</a:t>
            </a:r>
            <a:r>
              <a:rPr lang="zh-CN" altLang="en-US" b="1"/>
              <a:t>”</a:t>
            </a:r>
            <a:r>
              <a:rPr lang="zh-CN" altLang="en-US" sz="1800" b="1"/>
              <a:t>的说法。</a:t>
            </a:r>
            <a:endParaRPr lang="en-US" altLang="zh-CN" sz="1800" b="1"/>
          </a:p>
          <a:p>
            <a:pPr>
              <a:lnSpc>
                <a:spcPct val="120000"/>
              </a:lnSpc>
            </a:pPr>
            <a:r>
              <a:rPr lang="zh-CN" altLang="en-US" sz="1800" b="1"/>
              <a:t>▲但“名教”这个词的正式出现是在魏晋时期，用来指以孔子的“正名”思想为主要内容的封建礼教。 </a:t>
            </a:r>
          </a:p>
          <a:p>
            <a:r>
              <a:rPr lang="zh-CN" altLang="en-US" sz="1800" b="1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"/>
          <p:cNvSpPr txBox="1">
            <a:spLocks noChangeArrowheads="1"/>
          </p:cNvSpPr>
          <p:nvPr/>
        </p:nvSpPr>
        <p:spPr bwMode="auto">
          <a:xfrm>
            <a:off x="560388" y="193675"/>
            <a:ext cx="77978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第一节   魏晋南北朝时期欧亚大陆的形势与中西文化交流的特点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38914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55650" y="2066925"/>
            <a:ext cx="1522413" cy="9191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中西文化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交流特点</a:t>
            </a:r>
            <a:endParaRPr lang="zh-CN" altLang="en-US" sz="2000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2411413" y="17795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2"/>
          <p:cNvCxnSpPr/>
          <p:nvPr/>
        </p:nvCxnSpPr>
        <p:spPr>
          <a:xfrm>
            <a:off x="2484438" y="22113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2"/>
          <p:cNvCxnSpPr/>
          <p:nvPr/>
        </p:nvCxnSpPr>
        <p:spPr>
          <a:xfrm>
            <a:off x="2484438" y="26431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2"/>
          <p:cNvCxnSpPr/>
          <p:nvPr/>
        </p:nvCxnSpPr>
        <p:spPr>
          <a:xfrm>
            <a:off x="2484438" y="3076575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2"/>
          <p:cNvCxnSpPr/>
          <p:nvPr/>
        </p:nvCxnSpPr>
        <p:spPr>
          <a:xfrm>
            <a:off x="2484438" y="3508375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2"/>
          <p:cNvCxnSpPr/>
          <p:nvPr/>
        </p:nvCxnSpPr>
        <p:spPr>
          <a:xfrm>
            <a:off x="2411413" y="13477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Rectangle 14"/>
          <p:cNvSpPr>
            <a:spLocks noChangeArrowheads="1"/>
          </p:cNvSpPr>
          <p:nvPr/>
        </p:nvSpPr>
        <p:spPr bwMode="auto">
          <a:xfrm>
            <a:off x="2411413" y="842963"/>
            <a:ext cx="6048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▲</a:t>
            </a:r>
            <a:r>
              <a:rPr lang="zh-CN" altLang="en-US" sz="1800" b="1"/>
              <a:t>中西陆路交通并未中断，以游牧民族迁徙为媒介，推动中西方文化交流的发展。</a:t>
            </a:r>
            <a:endParaRPr lang="en-US" altLang="zh-CN" sz="1800"/>
          </a:p>
          <a:p>
            <a:pPr>
              <a:lnSpc>
                <a:spcPct val="150000"/>
              </a:lnSpc>
            </a:pPr>
            <a:r>
              <a:rPr lang="zh-CN" altLang="zh-CN" sz="1800" b="1"/>
              <a:t>▲</a:t>
            </a:r>
            <a:r>
              <a:rPr lang="zh-CN" altLang="en-US" sz="1800" b="1"/>
              <a:t> 分裂、对峙和纷争的局面，促使这些小王朝和政权为了保存、发展自己而采取比较积极的对外政策，在对外关系上各找出路，在某种程度上推进了中外文化交流。 </a:t>
            </a:r>
            <a:endParaRPr lang="en-US" altLang="zh-CN" sz="1800" b="1"/>
          </a:p>
          <a:p>
            <a:pPr>
              <a:lnSpc>
                <a:spcPct val="150000"/>
              </a:lnSpc>
            </a:pPr>
            <a:r>
              <a:rPr lang="zh-CN" altLang="en-US" sz="1800" b="1"/>
              <a:t>▲佛教广泛传入中国，深入人心，与中国传统文化的儒、道学说的冲突加剧。</a:t>
            </a:r>
            <a:endParaRPr lang="en-US" altLang="zh-CN" sz="1800" b="1"/>
          </a:p>
        </p:txBody>
      </p:sp>
      <p:cxnSp>
        <p:nvCxnSpPr>
          <p:cNvPr id="7" name="直接连接符 52"/>
          <p:cNvCxnSpPr/>
          <p:nvPr/>
        </p:nvCxnSpPr>
        <p:spPr>
          <a:xfrm>
            <a:off x="2484438" y="3940175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107950" y="0"/>
            <a:ext cx="89281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b="1"/>
              <a:t>第二节  魏晋南北朝时期中国各民族政权与西方各国政治交流与往来</a:t>
            </a:r>
            <a:endParaRPr lang="en-US" altLang="zh-CN" sz="2000" b="1"/>
          </a:p>
        </p:txBody>
      </p:sp>
      <p:sp>
        <p:nvSpPr>
          <p:cNvPr id="27" name="矩形 26"/>
          <p:cNvSpPr/>
          <p:nvPr/>
        </p:nvSpPr>
        <p:spPr>
          <a:xfrm>
            <a:off x="2843213" y="1779588"/>
            <a:ext cx="865187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大宛</a:t>
            </a:r>
          </a:p>
        </p:txBody>
      </p:sp>
      <p:sp>
        <p:nvSpPr>
          <p:cNvPr id="31" name="矩形 30"/>
          <p:cNvSpPr/>
          <p:nvPr/>
        </p:nvSpPr>
        <p:spPr>
          <a:xfrm>
            <a:off x="468313" y="771525"/>
            <a:ext cx="1646237" cy="7191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魏晋南北朝</a:t>
            </a:r>
          </a:p>
        </p:txBody>
      </p:sp>
      <p:sp>
        <p:nvSpPr>
          <p:cNvPr id="32" name="矩形 31"/>
          <p:cNvSpPr/>
          <p:nvPr/>
        </p:nvSpPr>
        <p:spPr>
          <a:xfrm>
            <a:off x="827088" y="1779588"/>
            <a:ext cx="1285875" cy="5000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魏晋</a:t>
            </a:r>
          </a:p>
        </p:txBody>
      </p:sp>
      <p:sp>
        <p:nvSpPr>
          <p:cNvPr id="40" name="矩形 39"/>
          <p:cNvSpPr/>
          <p:nvPr/>
        </p:nvSpPr>
        <p:spPr>
          <a:xfrm>
            <a:off x="827088" y="2932113"/>
            <a:ext cx="1285875" cy="5000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南北朝</a:t>
            </a:r>
          </a:p>
        </p:txBody>
      </p:sp>
      <p:sp>
        <p:nvSpPr>
          <p:cNvPr id="2" name="矩形 26"/>
          <p:cNvSpPr/>
          <p:nvPr/>
        </p:nvSpPr>
        <p:spPr>
          <a:xfrm>
            <a:off x="3851275" y="1779588"/>
            <a:ext cx="865188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康居</a:t>
            </a:r>
          </a:p>
        </p:txBody>
      </p:sp>
      <p:sp>
        <p:nvSpPr>
          <p:cNvPr id="3" name="矩形 26"/>
          <p:cNvSpPr/>
          <p:nvPr/>
        </p:nvSpPr>
        <p:spPr>
          <a:xfrm>
            <a:off x="4859338" y="1779588"/>
            <a:ext cx="935037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大月氏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 </a:t>
            </a:r>
          </a:p>
        </p:txBody>
      </p:sp>
      <p:sp>
        <p:nvSpPr>
          <p:cNvPr id="4" name="矩形 26"/>
          <p:cNvSpPr/>
          <p:nvPr/>
        </p:nvSpPr>
        <p:spPr>
          <a:xfrm>
            <a:off x="2843213" y="771525"/>
            <a:ext cx="1368425" cy="71437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中亚</a:t>
            </a:r>
          </a:p>
        </p:txBody>
      </p:sp>
      <p:cxnSp>
        <p:nvCxnSpPr>
          <p:cNvPr id="6" name="直接连接符 40"/>
          <p:cNvCxnSpPr/>
          <p:nvPr/>
        </p:nvCxnSpPr>
        <p:spPr>
          <a:xfrm>
            <a:off x="7905735" y="4394193"/>
            <a:ext cx="357190" cy="1588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7" name="矩形 26"/>
          <p:cNvSpPr/>
          <p:nvPr/>
        </p:nvSpPr>
        <p:spPr>
          <a:xfrm>
            <a:off x="2843213" y="2932113"/>
            <a:ext cx="1214437" cy="5000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厌哒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8" name="矩形 26"/>
          <p:cNvSpPr/>
          <p:nvPr/>
        </p:nvSpPr>
        <p:spPr>
          <a:xfrm>
            <a:off x="2843213" y="3795713"/>
            <a:ext cx="1214437" cy="5000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粟特诸国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9951" name="AutoShape 20"/>
          <p:cNvSpPr>
            <a:spLocks noChangeArrowheads="1"/>
          </p:cNvSpPr>
          <p:nvPr/>
        </p:nvSpPr>
        <p:spPr bwMode="auto">
          <a:xfrm>
            <a:off x="2124075" y="1131888"/>
            <a:ext cx="719138" cy="73025"/>
          </a:xfrm>
          <a:prstGeom prst="leftRightArrow">
            <a:avLst>
              <a:gd name="adj1" fmla="val 50000"/>
              <a:gd name="adj2" fmla="val 196957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9952" name="AutoShape 21"/>
          <p:cNvSpPr>
            <a:spLocks noChangeArrowheads="1"/>
          </p:cNvSpPr>
          <p:nvPr/>
        </p:nvSpPr>
        <p:spPr bwMode="auto">
          <a:xfrm>
            <a:off x="2124075" y="1995488"/>
            <a:ext cx="719138" cy="73025"/>
          </a:xfrm>
          <a:prstGeom prst="leftRightArrow">
            <a:avLst>
              <a:gd name="adj1" fmla="val 50000"/>
              <a:gd name="adj2" fmla="val 196957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矩形 26"/>
          <p:cNvSpPr/>
          <p:nvPr/>
        </p:nvSpPr>
        <p:spPr>
          <a:xfrm>
            <a:off x="6372225" y="1276350"/>
            <a:ext cx="2376488" cy="5762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公元</a:t>
            </a:r>
            <a:r>
              <a:rPr lang="en-US" altLang="zh-CN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285</a:t>
            </a: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年，西晋武帝遣使至大宛，封蓝庚为大宛王</a:t>
            </a:r>
            <a:r>
              <a:rPr lang="zh-CN" altLang="en-US">
                <a:solidFill>
                  <a:schemeClr val="tx1"/>
                </a:solidFill>
                <a:latin typeface="Arial" charset="0"/>
              </a:rPr>
              <a:t> 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0" name="矩形 26"/>
          <p:cNvSpPr/>
          <p:nvPr/>
        </p:nvSpPr>
        <p:spPr>
          <a:xfrm>
            <a:off x="6372225" y="1995488"/>
            <a:ext cx="2376488" cy="5715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曹魏、西晋时期，康居曾多次遣使中国</a:t>
            </a:r>
            <a:r>
              <a:rPr lang="zh-CN" altLang="en-US">
                <a:solidFill>
                  <a:schemeClr val="tx1"/>
                </a:solidFill>
                <a:latin typeface="Arial" charset="0"/>
              </a:rPr>
              <a:t> 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39955" name="AutoShape 24"/>
          <p:cNvSpPr>
            <a:spLocks noChangeArrowheads="1"/>
          </p:cNvSpPr>
          <p:nvPr/>
        </p:nvSpPr>
        <p:spPr bwMode="auto">
          <a:xfrm>
            <a:off x="2124075" y="3148013"/>
            <a:ext cx="719138" cy="73025"/>
          </a:xfrm>
          <a:prstGeom prst="leftRightArrow">
            <a:avLst>
              <a:gd name="adj1" fmla="val 50000"/>
              <a:gd name="adj2" fmla="val 196957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矩形 26"/>
          <p:cNvSpPr/>
          <p:nvPr/>
        </p:nvSpPr>
        <p:spPr>
          <a:xfrm>
            <a:off x="4787900" y="2787650"/>
            <a:ext cx="3887788" cy="7207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自太安二年后，厌哒每年遣使朝贡北魏，见诸记载者就达十余次；北魏也曾两次出使厌哒。</a:t>
            </a:r>
          </a:p>
        </p:txBody>
      </p:sp>
      <p:sp>
        <p:nvSpPr>
          <p:cNvPr id="15" name="矩形 26"/>
          <p:cNvSpPr/>
          <p:nvPr/>
        </p:nvSpPr>
        <p:spPr>
          <a:xfrm>
            <a:off x="4787900" y="3724275"/>
            <a:ext cx="3887788" cy="71913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500"/>
              </a:lnSpc>
              <a:defRPr/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北魏太武帝派人出使西域，招抚龟兹、疏勒、乌孙、悦般、渴盘陀、鄯善、焉耆、车师、粟特等九国，进一步沟通与粟特诸国的关系</a:t>
            </a:r>
          </a:p>
        </p:txBody>
      </p:sp>
      <p:sp>
        <p:nvSpPr>
          <p:cNvPr id="39958" name="Line 44"/>
          <p:cNvSpPr>
            <a:spLocks noChangeShapeType="1"/>
          </p:cNvSpPr>
          <p:nvPr/>
        </p:nvSpPr>
        <p:spPr bwMode="auto">
          <a:xfrm rot="5400000">
            <a:off x="5257007" y="1886744"/>
            <a:ext cx="1655762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9" name="Line 44"/>
          <p:cNvSpPr>
            <a:spLocks noChangeShapeType="1"/>
          </p:cNvSpPr>
          <p:nvPr/>
        </p:nvSpPr>
        <p:spPr bwMode="auto">
          <a:xfrm rot="5400000">
            <a:off x="3455988" y="3543300"/>
            <a:ext cx="1943100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0" name="Line 44"/>
          <p:cNvSpPr>
            <a:spLocks noChangeShapeType="1"/>
          </p:cNvSpPr>
          <p:nvPr/>
        </p:nvSpPr>
        <p:spPr bwMode="auto">
          <a:xfrm>
            <a:off x="6084888" y="1563688"/>
            <a:ext cx="288925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1" name="Line 44"/>
          <p:cNvSpPr>
            <a:spLocks noChangeShapeType="1"/>
          </p:cNvSpPr>
          <p:nvPr/>
        </p:nvSpPr>
        <p:spPr bwMode="auto">
          <a:xfrm>
            <a:off x="4427538" y="3148013"/>
            <a:ext cx="360362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2" name="Line 44"/>
          <p:cNvSpPr>
            <a:spLocks noChangeShapeType="1"/>
          </p:cNvSpPr>
          <p:nvPr/>
        </p:nvSpPr>
        <p:spPr bwMode="auto">
          <a:xfrm>
            <a:off x="4427538" y="4084638"/>
            <a:ext cx="361950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3" name="Line 44"/>
          <p:cNvSpPr>
            <a:spLocks noChangeShapeType="1"/>
          </p:cNvSpPr>
          <p:nvPr/>
        </p:nvSpPr>
        <p:spPr bwMode="auto">
          <a:xfrm>
            <a:off x="6084888" y="2284413"/>
            <a:ext cx="288925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107950" y="0"/>
            <a:ext cx="89281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b="1"/>
              <a:t>第二节  魏晋南北朝时期中国各民族政权与西方各国政治、经济的交流与联系</a:t>
            </a:r>
            <a:endParaRPr lang="en-US" altLang="zh-CN" sz="2000" b="1"/>
          </a:p>
        </p:txBody>
      </p:sp>
      <p:sp>
        <p:nvSpPr>
          <p:cNvPr id="31" name="矩形 30"/>
          <p:cNvSpPr/>
          <p:nvPr/>
        </p:nvSpPr>
        <p:spPr>
          <a:xfrm>
            <a:off x="827088" y="915988"/>
            <a:ext cx="1646237" cy="7191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魏晋南北朝</a:t>
            </a:r>
          </a:p>
        </p:txBody>
      </p:sp>
      <p:sp>
        <p:nvSpPr>
          <p:cNvPr id="40" name="矩形 39"/>
          <p:cNvSpPr/>
          <p:nvPr/>
        </p:nvSpPr>
        <p:spPr>
          <a:xfrm>
            <a:off x="1258888" y="2139950"/>
            <a:ext cx="1225550" cy="5762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南北朝</a:t>
            </a:r>
          </a:p>
        </p:txBody>
      </p:sp>
      <p:sp>
        <p:nvSpPr>
          <p:cNvPr id="2" name="矩形 26"/>
          <p:cNvSpPr/>
          <p:nvPr/>
        </p:nvSpPr>
        <p:spPr>
          <a:xfrm>
            <a:off x="3203575" y="915988"/>
            <a:ext cx="1368425" cy="71437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西亚</a:t>
            </a:r>
          </a:p>
        </p:txBody>
      </p:sp>
      <p:sp>
        <p:nvSpPr>
          <p:cNvPr id="5" name="矩形 26"/>
          <p:cNvSpPr/>
          <p:nvPr/>
        </p:nvSpPr>
        <p:spPr>
          <a:xfrm>
            <a:off x="3203575" y="2139950"/>
            <a:ext cx="1214438" cy="5715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波斯萨珊王朝</a:t>
            </a:r>
          </a:p>
        </p:txBody>
      </p:sp>
      <p:sp>
        <p:nvSpPr>
          <p:cNvPr id="3" name="矩形 26"/>
          <p:cNvSpPr/>
          <p:nvPr/>
        </p:nvSpPr>
        <p:spPr>
          <a:xfrm>
            <a:off x="4643438" y="2139950"/>
            <a:ext cx="4032250" cy="5715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北魏自文成帝太安元年到孝明帝正光三年的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67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年间，萨珊王朝遣使北魏达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10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次之多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4" name="矩形 26"/>
          <p:cNvSpPr/>
          <p:nvPr/>
        </p:nvSpPr>
        <p:spPr>
          <a:xfrm>
            <a:off x="4643438" y="2859088"/>
            <a:ext cx="4032250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南梁梁武帝中大通二年，萨珊波斯也曾遣使南梁并赠送象牙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6" name="矩形 26"/>
          <p:cNvSpPr/>
          <p:nvPr/>
        </p:nvSpPr>
        <p:spPr>
          <a:xfrm>
            <a:off x="4643438" y="3508375"/>
            <a:ext cx="4032250" cy="6477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萨珊王朝的银币开始流入中国，目前在中国发现的伊朗银币已达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1174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枚之多 </a:t>
            </a:r>
          </a:p>
        </p:txBody>
      </p:sp>
      <p:sp>
        <p:nvSpPr>
          <p:cNvPr id="41996" name="AutoShape 16"/>
          <p:cNvSpPr>
            <a:spLocks noChangeArrowheads="1"/>
          </p:cNvSpPr>
          <p:nvPr/>
        </p:nvSpPr>
        <p:spPr bwMode="auto">
          <a:xfrm>
            <a:off x="2484438" y="1203325"/>
            <a:ext cx="719137" cy="73025"/>
          </a:xfrm>
          <a:prstGeom prst="leftRightArrow">
            <a:avLst>
              <a:gd name="adj1" fmla="val 50000"/>
              <a:gd name="adj2" fmla="val 196956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7" name="AutoShape 17"/>
          <p:cNvSpPr>
            <a:spLocks noChangeArrowheads="1"/>
          </p:cNvSpPr>
          <p:nvPr/>
        </p:nvSpPr>
        <p:spPr bwMode="auto">
          <a:xfrm>
            <a:off x="2484438" y="2355850"/>
            <a:ext cx="719137" cy="73025"/>
          </a:xfrm>
          <a:prstGeom prst="leftRightArrow">
            <a:avLst>
              <a:gd name="adj1" fmla="val 50000"/>
              <a:gd name="adj2" fmla="val 196956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998" name="Line 44"/>
          <p:cNvSpPr>
            <a:spLocks noChangeShapeType="1"/>
          </p:cNvSpPr>
          <p:nvPr/>
        </p:nvSpPr>
        <p:spPr bwMode="auto">
          <a:xfrm rot="5400000">
            <a:off x="3312319" y="3112294"/>
            <a:ext cx="2376488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107950" y="0"/>
            <a:ext cx="89281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b="1"/>
              <a:t>第二节  魏晋南北朝时期中国各民族政权与西方各国政治、经济的交流与联系</a:t>
            </a:r>
            <a:endParaRPr lang="en-US" altLang="zh-CN" sz="2000" b="1"/>
          </a:p>
        </p:txBody>
      </p:sp>
      <p:sp>
        <p:nvSpPr>
          <p:cNvPr id="27" name="矩形 26"/>
          <p:cNvSpPr/>
          <p:nvPr/>
        </p:nvSpPr>
        <p:spPr>
          <a:xfrm>
            <a:off x="3132138" y="2139950"/>
            <a:ext cx="1214437" cy="5000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笈多王朝</a:t>
            </a:r>
          </a:p>
        </p:txBody>
      </p:sp>
      <p:sp>
        <p:nvSpPr>
          <p:cNvPr id="31" name="矩形 30"/>
          <p:cNvSpPr/>
          <p:nvPr/>
        </p:nvSpPr>
        <p:spPr>
          <a:xfrm>
            <a:off x="827088" y="915988"/>
            <a:ext cx="1646237" cy="7191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魏晋南北朝</a:t>
            </a:r>
          </a:p>
        </p:txBody>
      </p:sp>
      <p:sp>
        <p:nvSpPr>
          <p:cNvPr id="32" name="矩形 31"/>
          <p:cNvSpPr/>
          <p:nvPr/>
        </p:nvSpPr>
        <p:spPr>
          <a:xfrm>
            <a:off x="1258888" y="2139950"/>
            <a:ext cx="1285875" cy="5000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前秦</a:t>
            </a:r>
          </a:p>
        </p:txBody>
      </p:sp>
      <p:sp>
        <p:nvSpPr>
          <p:cNvPr id="40" name="矩形 39"/>
          <p:cNvSpPr/>
          <p:nvPr/>
        </p:nvSpPr>
        <p:spPr>
          <a:xfrm>
            <a:off x="1258888" y="3363913"/>
            <a:ext cx="1285875" cy="5000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北魏</a:t>
            </a:r>
          </a:p>
        </p:txBody>
      </p:sp>
      <p:sp>
        <p:nvSpPr>
          <p:cNvPr id="2" name="矩形 26"/>
          <p:cNvSpPr/>
          <p:nvPr/>
        </p:nvSpPr>
        <p:spPr>
          <a:xfrm>
            <a:off x="4932363" y="1995488"/>
            <a:ext cx="3455987" cy="6477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前秦建元十七年（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381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），苻坚平定北方以后，天竺遣使至前秦都城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4" name="矩形 26"/>
          <p:cNvSpPr/>
          <p:nvPr/>
        </p:nvSpPr>
        <p:spPr>
          <a:xfrm>
            <a:off x="3203575" y="915988"/>
            <a:ext cx="1368425" cy="71437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印度</a:t>
            </a:r>
          </a:p>
        </p:txBody>
      </p:sp>
      <p:sp>
        <p:nvSpPr>
          <p:cNvPr id="7" name="矩形 26"/>
          <p:cNvSpPr/>
          <p:nvPr/>
        </p:nvSpPr>
        <p:spPr>
          <a:xfrm>
            <a:off x="3132138" y="3363913"/>
            <a:ext cx="1214437" cy="5000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印度境内诸小国 </a:t>
            </a:r>
          </a:p>
        </p:txBody>
      </p:sp>
      <p:sp>
        <p:nvSpPr>
          <p:cNvPr id="8" name="矩形 26"/>
          <p:cNvSpPr/>
          <p:nvPr/>
        </p:nvSpPr>
        <p:spPr>
          <a:xfrm>
            <a:off x="4932363" y="2932113"/>
            <a:ext cx="936625" cy="4318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</a:rPr>
              <a:t>罽 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宾</a:t>
            </a:r>
          </a:p>
        </p:txBody>
      </p:sp>
      <p:sp>
        <p:nvSpPr>
          <p:cNvPr id="3" name="矩形 26"/>
          <p:cNvSpPr/>
          <p:nvPr/>
        </p:nvSpPr>
        <p:spPr>
          <a:xfrm>
            <a:off x="4932363" y="3435350"/>
            <a:ext cx="936625" cy="43338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南天竹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9" name="矩形 26"/>
          <p:cNvSpPr/>
          <p:nvPr/>
        </p:nvSpPr>
        <p:spPr>
          <a:xfrm>
            <a:off x="4932363" y="3940175"/>
            <a:ext cx="936625" cy="4318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乌 苌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0" name="矩形 26"/>
          <p:cNvSpPr/>
          <p:nvPr/>
        </p:nvSpPr>
        <p:spPr>
          <a:xfrm>
            <a:off x="6011863" y="2932113"/>
            <a:ext cx="2016125" cy="4318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 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70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年间共遣使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6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次 </a:t>
            </a:r>
          </a:p>
        </p:txBody>
      </p:sp>
      <p:sp>
        <p:nvSpPr>
          <p:cNvPr id="11" name="矩形 26"/>
          <p:cNvSpPr/>
          <p:nvPr/>
        </p:nvSpPr>
        <p:spPr>
          <a:xfrm>
            <a:off x="6011863" y="3435350"/>
            <a:ext cx="2016125" cy="4318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70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年间共遣使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5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次 </a:t>
            </a:r>
          </a:p>
        </p:txBody>
      </p:sp>
      <p:sp>
        <p:nvSpPr>
          <p:cNvPr id="12" name="矩形 26"/>
          <p:cNvSpPr/>
          <p:nvPr/>
        </p:nvSpPr>
        <p:spPr>
          <a:xfrm>
            <a:off x="6011863" y="3940175"/>
            <a:ext cx="2016125" cy="4318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 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70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年间共遣使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6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次</a:t>
            </a:r>
          </a:p>
        </p:txBody>
      </p:sp>
      <p:sp>
        <p:nvSpPr>
          <p:cNvPr id="44050" name="AutoShape 25"/>
          <p:cNvSpPr>
            <a:spLocks noChangeArrowheads="1"/>
          </p:cNvSpPr>
          <p:nvPr/>
        </p:nvSpPr>
        <p:spPr bwMode="auto">
          <a:xfrm>
            <a:off x="2484438" y="1203325"/>
            <a:ext cx="719137" cy="73025"/>
          </a:xfrm>
          <a:prstGeom prst="leftRightArrow">
            <a:avLst>
              <a:gd name="adj1" fmla="val 50000"/>
              <a:gd name="adj2" fmla="val 196956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1" name="AutoShape 27"/>
          <p:cNvSpPr>
            <a:spLocks noChangeArrowheads="1"/>
          </p:cNvSpPr>
          <p:nvPr/>
        </p:nvSpPr>
        <p:spPr bwMode="auto">
          <a:xfrm>
            <a:off x="2555875" y="2355850"/>
            <a:ext cx="576263" cy="71438"/>
          </a:xfrm>
          <a:prstGeom prst="leftRightArrow">
            <a:avLst>
              <a:gd name="adj1" fmla="val 50000"/>
              <a:gd name="adj2" fmla="val 161332"/>
            </a:avLst>
          </a:prstGeom>
          <a:solidFill>
            <a:srgbClr val="04AEDA"/>
          </a:solidFill>
          <a:ln w="12700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52" name="AutoShape 28"/>
          <p:cNvSpPr>
            <a:spLocks noChangeArrowheads="1"/>
          </p:cNvSpPr>
          <p:nvPr/>
        </p:nvSpPr>
        <p:spPr bwMode="auto">
          <a:xfrm>
            <a:off x="2555875" y="3579813"/>
            <a:ext cx="576263" cy="71437"/>
          </a:xfrm>
          <a:prstGeom prst="leftRightArrow">
            <a:avLst>
              <a:gd name="adj1" fmla="val 50000"/>
              <a:gd name="adj2" fmla="val 161335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>
            <a:off x="4658695" y="2326734"/>
            <a:ext cx="264262" cy="2646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3" name="直接连接符 40"/>
          <p:cNvCxnSpPr/>
          <p:nvPr/>
        </p:nvCxnSpPr>
        <p:spPr>
          <a:xfrm>
            <a:off x="4658695" y="3622134"/>
            <a:ext cx="264262" cy="2646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44055" name="Line 44"/>
          <p:cNvSpPr>
            <a:spLocks noChangeShapeType="1"/>
          </p:cNvSpPr>
          <p:nvPr/>
        </p:nvSpPr>
        <p:spPr bwMode="auto">
          <a:xfrm rot="5400000">
            <a:off x="3347244" y="3147219"/>
            <a:ext cx="2592388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107950" y="0"/>
            <a:ext cx="89281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b="1"/>
              <a:t>第二节  魏晋南北朝时期中国各民族政权与西方各国政治、经济的交流与联系</a:t>
            </a:r>
            <a:endParaRPr lang="en-US" altLang="zh-CN" sz="2000" b="1"/>
          </a:p>
        </p:txBody>
      </p:sp>
      <p:sp>
        <p:nvSpPr>
          <p:cNvPr id="27" name="矩形 26"/>
          <p:cNvSpPr/>
          <p:nvPr/>
        </p:nvSpPr>
        <p:spPr>
          <a:xfrm>
            <a:off x="3203575" y="1851025"/>
            <a:ext cx="4968875" cy="57308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  <a:sym typeface="Wingdings" pitchFamily="2" charset="2"/>
              </a:rPr>
              <a:t>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魏书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中将“拂菻”称作“普岚”，即拜占庭，并记载了拜占庭帝国多次遣使中国</a:t>
            </a:r>
          </a:p>
        </p:txBody>
      </p:sp>
      <p:sp>
        <p:nvSpPr>
          <p:cNvPr id="31" name="矩形 30"/>
          <p:cNvSpPr/>
          <p:nvPr/>
        </p:nvSpPr>
        <p:spPr>
          <a:xfrm>
            <a:off x="827088" y="915988"/>
            <a:ext cx="1646237" cy="71913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魏晋南北朝</a:t>
            </a:r>
          </a:p>
        </p:txBody>
      </p:sp>
      <p:sp>
        <p:nvSpPr>
          <p:cNvPr id="4" name="矩形 26"/>
          <p:cNvSpPr/>
          <p:nvPr/>
        </p:nvSpPr>
        <p:spPr>
          <a:xfrm>
            <a:off x="3203575" y="915988"/>
            <a:ext cx="1368425" cy="71437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charset="-122"/>
                <a:ea typeface="微软雅黑" charset="-122"/>
              </a:rPr>
              <a:t>罗马帝国</a:t>
            </a:r>
          </a:p>
        </p:txBody>
      </p:sp>
      <p:sp>
        <p:nvSpPr>
          <p:cNvPr id="7" name="矩形 26"/>
          <p:cNvSpPr/>
          <p:nvPr/>
        </p:nvSpPr>
        <p:spPr>
          <a:xfrm>
            <a:off x="3203575" y="2571750"/>
            <a:ext cx="4897438" cy="5762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  <a:sym typeface="Wingdings" pitchFamily="2" charset="2"/>
              </a:rPr>
              <a:t> 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公元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363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年，东晋哀帝时期，中国和拜占庭有了第一次的互通使节，后来又有了外交往来</a:t>
            </a:r>
          </a:p>
          <a:p>
            <a:pPr algn="ctr">
              <a:lnSpc>
                <a:spcPts val="2000"/>
              </a:lnSpc>
              <a:defRPr/>
            </a:pPr>
            <a:endParaRPr lang="zh-CN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矩形 26"/>
          <p:cNvSpPr/>
          <p:nvPr/>
        </p:nvSpPr>
        <p:spPr>
          <a:xfrm>
            <a:off x="3203575" y="3292475"/>
            <a:ext cx="4897438" cy="5762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  <a:sym typeface="Wingdings" pitchFamily="2" charset="2"/>
              </a:rPr>
              <a:t> 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为打通中国与拜占庭帝国的直接贸易，通往西域的丝绸之路发展为三条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cs typeface="微软雅黑"/>
            </a:endParaRPr>
          </a:p>
          <a:p>
            <a:pPr algn="ctr">
              <a:lnSpc>
                <a:spcPts val="2000"/>
              </a:lnSpc>
              <a:defRPr/>
            </a:pPr>
            <a:endParaRPr lang="zh-CN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矩形 26"/>
          <p:cNvSpPr/>
          <p:nvPr/>
        </p:nvSpPr>
        <p:spPr>
          <a:xfrm>
            <a:off x="3203575" y="4011613"/>
            <a:ext cx="4897438" cy="5762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  <a:sym typeface="Wingdings" pitchFamily="2" charset="2"/>
              </a:rPr>
              <a:t> 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拜占庭商人曾经绕过萨珊王朝统治区域，通过粟特人之手转卖中国丝货  </a:t>
            </a:r>
          </a:p>
          <a:p>
            <a:pPr algn="ctr">
              <a:lnSpc>
                <a:spcPts val="2000"/>
              </a:lnSpc>
              <a:defRPr/>
            </a:pP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/>
              <a:ea typeface="微软雅黑"/>
              <a:cs typeface="微软雅黑"/>
            </a:endParaRPr>
          </a:p>
        </p:txBody>
      </p:sp>
      <p:sp>
        <p:nvSpPr>
          <p:cNvPr id="46091" name="AutoShape 15"/>
          <p:cNvSpPr>
            <a:spLocks noChangeArrowheads="1"/>
          </p:cNvSpPr>
          <p:nvPr/>
        </p:nvSpPr>
        <p:spPr bwMode="auto">
          <a:xfrm>
            <a:off x="2484438" y="1203325"/>
            <a:ext cx="719137" cy="73025"/>
          </a:xfrm>
          <a:prstGeom prst="leftRightArrow">
            <a:avLst>
              <a:gd name="adj1" fmla="val 50000"/>
              <a:gd name="adj2" fmla="val 196956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3 CuadroTexto"/>
          <p:cNvSpPr txBox="1">
            <a:spLocks noChangeArrowheads="1"/>
          </p:cNvSpPr>
          <p:nvPr/>
        </p:nvSpPr>
        <p:spPr bwMode="auto">
          <a:xfrm>
            <a:off x="7705725" y="4822825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8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560388" y="193675"/>
            <a:ext cx="858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第三节  魏晋南北朝时期中国各民族政权与西方各国的物质文化交流</a:t>
            </a:r>
            <a:endParaRPr lang="en-US" altLang="zh-CN" sz="2000" b="1"/>
          </a:p>
        </p:txBody>
      </p:sp>
      <p:sp>
        <p:nvSpPr>
          <p:cNvPr id="48133" name="AutoShape 2"/>
          <p:cNvSpPr>
            <a:spLocks noChangeArrowheads="1"/>
          </p:cNvSpPr>
          <p:nvPr/>
        </p:nvSpPr>
        <p:spPr bwMode="auto">
          <a:xfrm>
            <a:off x="2916238" y="2571750"/>
            <a:ext cx="1944687" cy="2089150"/>
          </a:xfrm>
          <a:prstGeom prst="roundRect">
            <a:avLst>
              <a:gd name="adj" fmla="val 16449"/>
            </a:avLst>
          </a:prstGeom>
          <a:noFill/>
          <a:ln w="28575" algn="ctr">
            <a:solidFill>
              <a:srgbClr val="04AED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800"/>
              <a:t>        </a:t>
            </a:r>
            <a:endParaRPr lang="zh-CN" altLang="en-US" sz="1800">
              <a:ea typeface="微软雅黑"/>
              <a:cs typeface="微软雅黑"/>
            </a:endParaRPr>
          </a:p>
        </p:txBody>
      </p:sp>
      <p:sp>
        <p:nvSpPr>
          <p:cNvPr id="48134" name="AutoShape 2"/>
          <p:cNvSpPr>
            <a:spLocks noChangeArrowheads="1"/>
          </p:cNvSpPr>
          <p:nvPr/>
        </p:nvSpPr>
        <p:spPr bwMode="auto">
          <a:xfrm>
            <a:off x="5508625" y="2571750"/>
            <a:ext cx="1943100" cy="2089150"/>
          </a:xfrm>
          <a:prstGeom prst="roundRect">
            <a:avLst>
              <a:gd name="adj" fmla="val 16449"/>
            </a:avLst>
          </a:prstGeom>
          <a:noFill/>
          <a:ln w="28575" algn="ctr">
            <a:solidFill>
              <a:srgbClr val="04AED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800"/>
              <a:t>        </a:t>
            </a:r>
            <a:endParaRPr lang="zh-CN" altLang="en-US" sz="1800">
              <a:ea typeface="微软雅黑"/>
              <a:cs typeface="微软雅黑"/>
            </a:endParaRPr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2916238" y="2622550"/>
            <a:ext cx="1943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1400" b="1"/>
              <a:t>▲</a:t>
            </a:r>
            <a:r>
              <a:rPr lang="zh-CN" altLang="en-US" b="1"/>
              <a:t>中国养蚕技术及丝绸继续西传</a:t>
            </a:r>
          </a:p>
          <a:p>
            <a:pPr>
              <a:defRPr/>
            </a:pPr>
            <a:r>
              <a:rPr lang="zh-CN" altLang="en-US" b="1"/>
              <a:t>▲中国纸西传：纸正式取代简牍是在东晋末年；十六国时代已普及到新疆；萨珊王朝时期纸已传到波斯</a:t>
            </a:r>
            <a:r>
              <a:rPr lang="zh-CN" altLang="en-US"/>
              <a:t>  </a:t>
            </a:r>
            <a:endParaRPr lang="zh-CN" altLang="en-US" sz="1400" b="1"/>
          </a:p>
          <a:p>
            <a:pPr>
              <a:defRPr/>
            </a:pPr>
            <a:endParaRPr lang="zh-CN" altLang="en-US" sz="1400" b="1"/>
          </a:p>
        </p:txBody>
      </p:sp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5580063" y="2643188"/>
            <a:ext cx="18002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400" b="1"/>
              <a:t>▲</a:t>
            </a:r>
            <a:r>
              <a:rPr lang="zh-CN" altLang="en-US" b="1"/>
              <a:t>西方各种技术丰富物产传入中国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zh-CN" altLang="en-US" b="1"/>
              <a:t>玻璃制造术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zh-CN" altLang="en-US" b="1"/>
              <a:t>良马和葡萄酒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zh-CN" altLang="en-US" b="1"/>
              <a:t>珍禽异兽、各种珍宝、香药等</a:t>
            </a:r>
            <a:endParaRPr lang="zh-CN" altLang="en-US"/>
          </a:p>
        </p:txBody>
      </p:sp>
      <p:pic>
        <p:nvPicPr>
          <p:cNvPr id="48137" name="Picture 9" descr="C:\Users\iamisis\Desktop\MetroStation_2.0_XiaZaiBa\metrostation_by_yankoa-d312tty\PNG\Navigation\blue\MB_0014_worl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09838"/>
            <a:ext cx="172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8" name="Group 11"/>
          <p:cNvGrpSpPr>
            <a:grpSpLocks/>
          </p:cNvGrpSpPr>
          <p:nvPr/>
        </p:nvGrpSpPr>
        <p:grpSpPr bwMode="auto">
          <a:xfrm>
            <a:off x="3779838" y="555625"/>
            <a:ext cx="2952750" cy="1584325"/>
            <a:chOff x="1997" y="1314"/>
            <a:chExt cx="1889" cy="1009"/>
          </a:xfrm>
        </p:grpSpPr>
        <p:grpSp>
          <p:nvGrpSpPr>
            <p:cNvPr id="48144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8149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63637C"/>
                  </a:gs>
                </a:gsLst>
                <a:lin ang="2700000" scaled="1"/>
              </a:gradFill>
              <a:ln w="9525">
                <a:solidFill>
                  <a:srgbClr val="04AED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kumimoji="1" lang="zh-CN" altLang="en-US" sz="2400"/>
              </a:p>
            </p:txBody>
          </p:sp>
          <p:sp>
            <p:nvSpPr>
              <p:cNvPr id="48150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solidFill>
                <a:srgbClr val="04AEDA"/>
              </a:solidFill>
              <a:ln w="9525">
                <a:solidFill>
                  <a:srgbClr val="04AED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latinLnBrk="1"/>
                <a:endParaRPr kumimoji="1" lang="zh-CN" altLang="en-US" sz="2400"/>
              </a:p>
            </p:txBody>
          </p:sp>
        </p:grpSp>
        <p:sp>
          <p:nvSpPr>
            <p:cNvPr id="4814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005E47"/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solidFill>
                <a:srgbClr val="04AEDA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1"/>
              <a:endParaRPr kumimoji="1" lang="zh-CN" altLang="en-US" sz="2400"/>
            </a:p>
          </p:txBody>
        </p:sp>
        <p:sp>
          <p:nvSpPr>
            <p:cNvPr id="4814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solidFill>
              <a:srgbClr val="83E3FD">
                <a:alpha val="0"/>
              </a:srgbClr>
            </a:solidFill>
            <a:ln w="9525" algn="ctr">
              <a:solidFill>
                <a:srgbClr val="83E3FD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1"/>
              <a:endParaRPr kumimoji="1" lang="zh-CN" altLang="en-US" sz="2400"/>
            </a:p>
          </p:txBody>
        </p:sp>
        <p:sp>
          <p:nvSpPr>
            <p:cNvPr id="4814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4AEDA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1"/>
              <a:endParaRPr kumimoji="1" lang="zh-CN" altLang="en-US" sz="2400"/>
            </a:p>
          </p:txBody>
        </p:sp>
        <p:sp>
          <p:nvSpPr>
            <p:cNvPr id="4814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solidFill>
              <a:srgbClr val="BEF0FE"/>
            </a:solidFill>
            <a:ln w="9525" algn="ctr">
              <a:solidFill>
                <a:srgbClr val="83E3FD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latinLnBrk="1"/>
              <a:endParaRPr kumimoji="1" lang="zh-CN" altLang="en-US" sz="2400"/>
            </a:p>
          </p:txBody>
        </p:sp>
      </p:grpSp>
      <p:sp>
        <p:nvSpPr>
          <p:cNvPr id="48139" name="Freeform 8"/>
          <p:cNvSpPr>
            <a:spLocks/>
          </p:cNvSpPr>
          <p:nvPr/>
        </p:nvSpPr>
        <p:spPr bwMode="gray">
          <a:xfrm>
            <a:off x="3924300" y="1995488"/>
            <a:ext cx="720725" cy="719137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BEF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40" name="Freeform 10"/>
          <p:cNvSpPr>
            <a:spLocks/>
          </p:cNvSpPr>
          <p:nvPr/>
        </p:nvSpPr>
        <p:spPr bwMode="gray">
          <a:xfrm flipH="1">
            <a:off x="5795963" y="1995488"/>
            <a:ext cx="792162" cy="719137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BEF0FE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141" name="Rectangle 42"/>
          <p:cNvSpPr>
            <a:spLocks noChangeArrowheads="1"/>
          </p:cNvSpPr>
          <p:nvPr/>
        </p:nvSpPr>
        <p:spPr bwMode="auto">
          <a:xfrm>
            <a:off x="4424363" y="741363"/>
            <a:ext cx="156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800" b="1"/>
              <a:t>中西方的</a:t>
            </a:r>
          </a:p>
          <a:p>
            <a:pPr algn="ctr"/>
            <a:r>
              <a:rPr lang="zh-CN" altLang="en-US" sz="1800" b="1"/>
              <a:t>物质文化交流</a:t>
            </a:r>
          </a:p>
        </p:txBody>
      </p:sp>
      <p:sp>
        <p:nvSpPr>
          <p:cNvPr id="48142" name="Rectangle 43"/>
          <p:cNvSpPr>
            <a:spLocks noChangeArrowheads="1"/>
          </p:cNvSpPr>
          <p:nvPr/>
        </p:nvSpPr>
        <p:spPr bwMode="auto">
          <a:xfrm>
            <a:off x="755650" y="2716213"/>
            <a:ext cx="120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魏晋南北朝</a:t>
            </a:r>
          </a:p>
        </p:txBody>
      </p:sp>
      <p:sp>
        <p:nvSpPr>
          <p:cNvPr id="48143" name="Rectangle 44"/>
          <p:cNvSpPr>
            <a:spLocks noChangeArrowheads="1"/>
          </p:cNvSpPr>
          <p:nvPr/>
        </p:nvSpPr>
        <p:spPr bwMode="auto">
          <a:xfrm>
            <a:off x="827088" y="3579813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西方世界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5"/>
          <p:cNvSpPr txBox="1">
            <a:spLocks noChangeArrowheads="1"/>
          </p:cNvSpPr>
          <p:nvPr/>
        </p:nvSpPr>
        <p:spPr bwMode="auto">
          <a:xfrm>
            <a:off x="560388" y="193675"/>
            <a:ext cx="77978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400" b="1"/>
              <a:t>第四节  佛教在华传播及其与中国传统文化的冲突</a:t>
            </a:r>
            <a:endParaRPr lang="en-US" altLang="zh-CN" sz="2400" b="1"/>
          </a:p>
        </p:txBody>
      </p: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39750" y="2284413"/>
            <a:ext cx="1522413" cy="9191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总论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2411413" y="17795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52"/>
          <p:cNvCxnSpPr/>
          <p:nvPr/>
        </p:nvCxnSpPr>
        <p:spPr>
          <a:xfrm>
            <a:off x="2484438" y="22113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52"/>
          <p:cNvCxnSpPr/>
          <p:nvPr/>
        </p:nvCxnSpPr>
        <p:spPr>
          <a:xfrm>
            <a:off x="2484438" y="26431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52"/>
          <p:cNvCxnSpPr/>
          <p:nvPr/>
        </p:nvCxnSpPr>
        <p:spPr>
          <a:xfrm>
            <a:off x="2484438" y="3076575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2"/>
          <p:cNvCxnSpPr/>
          <p:nvPr/>
        </p:nvCxnSpPr>
        <p:spPr>
          <a:xfrm>
            <a:off x="2484438" y="3508375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2"/>
          <p:cNvCxnSpPr/>
          <p:nvPr/>
        </p:nvCxnSpPr>
        <p:spPr>
          <a:xfrm>
            <a:off x="2411413" y="1347788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52"/>
          <p:cNvCxnSpPr/>
          <p:nvPr/>
        </p:nvCxnSpPr>
        <p:spPr>
          <a:xfrm>
            <a:off x="2484438" y="3940175"/>
            <a:ext cx="6048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2339975" y="915988"/>
            <a:ext cx="6048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b="1"/>
              <a:t>魏晋南北朝时期，天下大乱，人心思定，人民需要安慰自己，尤其是“五胡乱华”后，少数民族政权没有“华夷之辨”的根深蒂固的传统观念，也很容易接受佛教。所以，佛教在华得到了广泛的传播。但是另一方面，佛教在华广泛传播的过程中，作为一种外来文化，当佛教逐渐在中国本土立足之后，两种文化的冲突必然要表现出来。这也是中西文化交流的规律之一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5"/>
          <p:cNvSpPr txBox="1">
            <a:spLocks noChangeArrowheads="1"/>
          </p:cNvSpPr>
          <p:nvPr/>
        </p:nvSpPr>
        <p:spPr bwMode="auto">
          <a:xfrm>
            <a:off x="179388" y="0"/>
            <a:ext cx="864393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endParaRPr lang="zh-CN" altLang="en-US" sz="18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zh-CN" altLang="en-US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14625" y="642938"/>
            <a:ext cx="5715000" cy="35004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650" y="2066925"/>
            <a:ext cx="1512888" cy="92868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早期来中国的佛教僧侣</a:t>
            </a:r>
          </a:p>
        </p:txBody>
      </p:sp>
      <p:sp>
        <p:nvSpPr>
          <p:cNvPr id="32" name="矩形 31"/>
          <p:cNvSpPr/>
          <p:nvPr/>
        </p:nvSpPr>
        <p:spPr>
          <a:xfrm>
            <a:off x="2700338" y="1203325"/>
            <a:ext cx="1285875" cy="5000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三国东吴</a:t>
            </a:r>
          </a:p>
        </p:txBody>
      </p:sp>
      <p:sp>
        <p:nvSpPr>
          <p:cNvPr id="2" name="矩形 31"/>
          <p:cNvSpPr/>
          <p:nvPr/>
        </p:nvSpPr>
        <p:spPr>
          <a:xfrm>
            <a:off x="2700338" y="1851025"/>
            <a:ext cx="1285875" cy="5000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东晋</a:t>
            </a:r>
          </a:p>
        </p:txBody>
      </p:sp>
      <p:sp>
        <p:nvSpPr>
          <p:cNvPr id="3" name="矩形 31"/>
          <p:cNvSpPr/>
          <p:nvPr/>
        </p:nvSpPr>
        <p:spPr>
          <a:xfrm>
            <a:off x="2700338" y="2500313"/>
            <a:ext cx="1285875" cy="50006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南朝</a:t>
            </a:r>
          </a:p>
        </p:txBody>
      </p:sp>
      <p:sp>
        <p:nvSpPr>
          <p:cNvPr id="4" name="矩形 31"/>
          <p:cNvSpPr/>
          <p:nvPr/>
        </p:nvSpPr>
        <p:spPr>
          <a:xfrm>
            <a:off x="2700338" y="3076575"/>
            <a:ext cx="1285875" cy="5000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南朝宋时</a:t>
            </a:r>
          </a:p>
        </p:txBody>
      </p:sp>
      <p:sp>
        <p:nvSpPr>
          <p:cNvPr id="5" name="矩形 31"/>
          <p:cNvSpPr/>
          <p:nvPr/>
        </p:nvSpPr>
        <p:spPr>
          <a:xfrm>
            <a:off x="2700338" y="3651250"/>
            <a:ext cx="1285875" cy="5000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南朝梁时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033796" y="1433619"/>
            <a:ext cx="659205" cy="2588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7" name="矩形 26"/>
          <p:cNvSpPr/>
          <p:nvPr/>
        </p:nvSpPr>
        <p:spPr>
          <a:xfrm>
            <a:off x="4716463" y="1203325"/>
            <a:ext cx="1214437" cy="5000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康僧会</a:t>
            </a:r>
          </a:p>
        </p:txBody>
      </p:sp>
      <p:sp>
        <p:nvSpPr>
          <p:cNvPr id="10" name="矩形 26"/>
          <p:cNvSpPr/>
          <p:nvPr/>
        </p:nvSpPr>
        <p:spPr>
          <a:xfrm>
            <a:off x="6156325" y="1203325"/>
            <a:ext cx="2303463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 孙权为其建建初寺</a:t>
            </a:r>
          </a:p>
        </p:txBody>
      </p:sp>
      <p:sp>
        <p:nvSpPr>
          <p:cNvPr id="6" name="矩形 26"/>
          <p:cNvSpPr/>
          <p:nvPr/>
        </p:nvSpPr>
        <p:spPr>
          <a:xfrm>
            <a:off x="4716463" y="1851025"/>
            <a:ext cx="1214437" cy="5000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佛驮跋陀罗</a:t>
            </a:r>
          </a:p>
        </p:txBody>
      </p:sp>
      <p:sp>
        <p:nvSpPr>
          <p:cNvPr id="7" name="矩形 26"/>
          <p:cNvSpPr/>
          <p:nvPr/>
        </p:nvSpPr>
        <p:spPr>
          <a:xfrm>
            <a:off x="6156325" y="1851025"/>
            <a:ext cx="2303463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 到建康译经，所译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华严经</a:t>
            </a:r>
            <a:r>
              <a:rPr lang="en-US" altLang="zh-CN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著称于世</a:t>
            </a:r>
          </a:p>
        </p:txBody>
      </p:sp>
      <p:sp>
        <p:nvSpPr>
          <p:cNvPr id="8" name="矩形 26"/>
          <p:cNvSpPr/>
          <p:nvPr/>
        </p:nvSpPr>
        <p:spPr>
          <a:xfrm>
            <a:off x="4716463" y="2500313"/>
            <a:ext cx="1214437" cy="5000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</a:rPr>
              <a:t>求那跋摩</a:t>
            </a:r>
          </a:p>
        </p:txBody>
      </p:sp>
      <p:sp>
        <p:nvSpPr>
          <p:cNvPr id="9" name="矩形 26"/>
          <p:cNvSpPr/>
          <p:nvPr/>
        </p:nvSpPr>
        <p:spPr>
          <a:xfrm>
            <a:off x="6156325" y="2500313"/>
            <a:ext cx="2303463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 在建业宣讲大乘佛法</a:t>
            </a:r>
          </a:p>
        </p:txBody>
      </p:sp>
      <p:sp>
        <p:nvSpPr>
          <p:cNvPr id="11" name="矩形 26"/>
          <p:cNvSpPr/>
          <p:nvPr/>
        </p:nvSpPr>
        <p:spPr>
          <a:xfrm>
            <a:off x="4716463" y="3076575"/>
            <a:ext cx="1214437" cy="5000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</a:rPr>
              <a:t>求那跋多罗</a:t>
            </a:r>
          </a:p>
        </p:txBody>
      </p:sp>
      <p:sp>
        <p:nvSpPr>
          <p:cNvPr id="13" name="矩形 26"/>
          <p:cNvSpPr/>
          <p:nvPr/>
        </p:nvSpPr>
        <p:spPr>
          <a:xfrm>
            <a:off x="6156325" y="3076575"/>
            <a:ext cx="2303463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 在建业大开译场</a:t>
            </a:r>
          </a:p>
        </p:txBody>
      </p:sp>
      <p:sp>
        <p:nvSpPr>
          <p:cNvPr id="14" name="矩形 26"/>
          <p:cNvSpPr/>
          <p:nvPr/>
        </p:nvSpPr>
        <p:spPr>
          <a:xfrm>
            <a:off x="4716463" y="3651250"/>
            <a:ext cx="1214437" cy="5000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</a:rPr>
              <a:t>波罗末蒂</a:t>
            </a:r>
          </a:p>
        </p:txBody>
      </p:sp>
      <p:sp>
        <p:nvSpPr>
          <p:cNvPr id="16" name="矩形 26"/>
          <p:cNvSpPr/>
          <p:nvPr/>
        </p:nvSpPr>
        <p:spPr>
          <a:xfrm>
            <a:off x="6156325" y="3651250"/>
            <a:ext cx="2303463" cy="5048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最先传入印度瑜伽行派学说</a:t>
            </a:r>
          </a:p>
        </p:txBody>
      </p:sp>
      <p:cxnSp>
        <p:nvCxnSpPr>
          <p:cNvPr id="17" name="直接连接符 40"/>
          <p:cNvCxnSpPr/>
          <p:nvPr/>
        </p:nvCxnSpPr>
        <p:spPr>
          <a:xfrm>
            <a:off x="4033796" y="2108306"/>
            <a:ext cx="659205" cy="2588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8" name="直接连接符 40"/>
          <p:cNvCxnSpPr/>
          <p:nvPr/>
        </p:nvCxnSpPr>
        <p:spPr>
          <a:xfrm>
            <a:off x="4033796" y="2757594"/>
            <a:ext cx="659205" cy="2588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9" name="直接连接符 40"/>
          <p:cNvCxnSpPr/>
          <p:nvPr/>
        </p:nvCxnSpPr>
        <p:spPr>
          <a:xfrm>
            <a:off x="4033796" y="3333856"/>
            <a:ext cx="659205" cy="2588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0" name="直接连接符 40"/>
          <p:cNvCxnSpPr/>
          <p:nvPr/>
        </p:nvCxnSpPr>
        <p:spPr>
          <a:xfrm>
            <a:off x="4033796" y="3908531"/>
            <a:ext cx="659205" cy="2588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50825" y="747713"/>
            <a:ext cx="2239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buFont typeface="Arial" charset="0"/>
              <a:buChar char="♣"/>
              <a:defRPr/>
            </a:pPr>
            <a:r>
              <a:rPr lang="zh-CN" altLang="en-US" sz="1800"/>
              <a:t> </a:t>
            </a:r>
            <a:r>
              <a:rPr lang="zh-CN" altLang="en-US" sz="1800" b="1"/>
              <a:t>西方僧人东来传经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179388" y="122238"/>
            <a:ext cx="569118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ts val="2563"/>
              </a:lnSpc>
              <a:defRPr/>
            </a:pPr>
            <a:r>
              <a:rPr lang="zh-CN" altLang="en-US" sz="2000" b="1"/>
              <a:t>第四节  佛教在华传播及其与中国传统文化的冲突</a:t>
            </a:r>
            <a:endParaRPr lang="en-US" altLang="zh-CN" sz="20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5"/>
          <p:cNvSpPr txBox="1">
            <a:spLocks noChangeArrowheads="1"/>
          </p:cNvSpPr>
          <p:nvPr/>
        </p:nvSpPr>
        <p:spPr bwMode="auto">
          <a:xfrm>
            <a:off x="285750" y="193675"/>
            <a:ext cx="86439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zh-CN" altLang="en-US" sz="18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  <a:buFont typeface="Arial" charset="0"/>
              <a:buChar char="♣"/>
            </a:pPr>
            <a:r>
              <a:rPr lang="zh-CN" altLang="en-US" sz="1800" b="1">
                <a:latin typeface="微软雅黑"/>
                <a:ea typeface="微软雅黑"/>
                <a:cs typeface="微软雅黑"/>
              </a:rPr>
              <a:t> 中国僧人西行求法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zh-CN" altLang="en-US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★ 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法显，俗姓龚，西晋平阳郡武阳人，约生于公元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334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年，死于公元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420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年。公元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399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年，已经是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65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岁高龄的法显与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9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名僧人一同从长安出发，西去印度取佛经，历经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13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年之久，途经大小国家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34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个，回国时已经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78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岁高龄，但即刻着手翻译佛经，先后译出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大般泥洹经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僧祗尼戒律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等经典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,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又将其旅行期间的见闻写成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en-US" altLang="zh-CN" b="1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了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佛国记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（也称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法显传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），该书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en-US" altLang="zh-CN" b="1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内容涉及到所经国家和地区的历史地理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en-US" altLang="zh-CN" b="1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宗教文化、风土人情等方面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,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是研究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en-US" altLang="zh-CN" b="1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当时中印水、陆交通及南亚、东南亚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en-US" altLang="zh-CN" b="1">
                <a:latin typeface="微软雅黑"/>
                <a:ea typeface="微软雅黑"/>
                <a:cs typeface="微软雅黑"/>
              </a:rPr>
              <a:t>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史地的重要文献。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52226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14625" y="642938"/>
            <a:ext cx="5715000" cy="350043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230" name="Picture 2" descr="http://pic7.huitu.com/res/20130201/58760_2013020111542878520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787650"/>
            <a:ext cx="23574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6659563" y="484188"/>
            <a:ext cx="1512887" cy="92868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6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法显与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ts val="256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佛国记</a:t>
            </a:r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42938" y="214313"/>
            <a:ext cx="4357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endParaRPr lang="en-US" altLang="zh-CN" sz="2000" b="1">
              <a:latin typeface="隶书"/>
              <a:ea typeface="隶书"/>
              <a:cs typeface="隶书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4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9701" name="内容占位符 2"/>
          <p:cNvSpPr txBox="1">
            <a:spLocks/>
          </p:cNvSpPr>
          <p:nvPr/>
        </p:nvSpPr>
        <p:spPr bwMode="auto">
          <a:xfrm>
            <a:off x="3643313" y="1071563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092703" y="35115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45103" y="36639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397503" y="38163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pic>
        <p:nvPicPr>
          <p:cNvPr id="29705" name="直接连接符 2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95488"/>
            <a:ext cx="576262" cy="698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29706" name="直接连接符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15988"/>
            <a:ext cx="71437" cy="3455987"/>
          </a:xfrm>
          <a:prstGeom prst="rect">
            <a:avLst/>
          </a:prstGeom>
          <a:solidFill>
            <a:srgbClr val="04AEDA"/>
          </a:solidFill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2926256" y="719613"/>
            <a:ext cx="1052851" cy="485665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</a:rPr>
              <a:t>总形势</a:t>
            </a:r>
          </a:p>
        </p:txBody>
      </p:sp>
      <p:sp>
        <p:nvSpPr>
          <p:cNvPr id="33" name="矩形 32"/>
          <p:cNvSpPr/>
          <p:nvPr/>
        </p:nvSpPr>
        <p:spPr>
          <a:xfrm>
            <a:off x="2926256" y="1364692"/>
            <a:ext cx="1052851" cy="472940"/>
          </a:xfrm>
          <a:prstGeom prst="rect">
            <a:avLst/>
          </a:prstGeom>
          <a:solidFill>
            <a:srgbClr val="04AEDA"/>
          </a:solidFill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charset="-122"/>
                <a:ea typeface="微软雅黑" charset="-122"/>
              </a:rPr>
              <a:t>根源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3995738" y="1203325"/>
            <a:ext cx="47529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4" name="矩形 47"/>
          <p:cNvSpPr>
            <a:spLocks noChangeArrowheads="1"/>
          </p:cNvSpPr>
          <p:nvPr/>
        </p:nvSpPr>
        <p:spPr bwMode="auto">
          <a:xfrm>
            <a:off x="3995738" y="700088"/>
            <a:ext cx="48974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/>
              <a:t>大动荡、大分化，陷于巨大的政治动荡和危机之中</a:t>
            </a:r>
            <a:endParaRPr lang="zh-CN" altLang="en-US" b="1">
              <a:latin typeface="微软雅黑"/>
              <a:ea typeface="微软雅黑"/>
              <a:cs typeface="微软雅黑"/>
            </a:endParaRPr>
          </a:p>
          <a:p>
            <a:endParaRPr lang="zh-CN" altLang="en-US" b="1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3995738" y="1851025"/>
            <a:ext cx="4752975" cy="1588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6" name="矩形 49"/>
          <p:cNvSpPr>
            <a:spLocks noChangeArrowheads="1"/>
          </p:cNvSpPr>
          <p:nvPr/>
        </p:nvSpPr>
        <p:spPr bwMode="auto">
          <a:xfrm>
            <a:off x="3995738" y="1492250"/>
            <a:ext cx="4824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北方游牧民族的迁徙及其对农耕世界的军事征服</a:t>
            </a:r>
          </a:p>
        </p:txBody>
      </p:sp>
      <p:sp>
        <p:nvSpPr>
          <p:cNvPr id="63" name="矩形 62"/>
          <p:cNvSpPr/>
          <p:nvPr/>
        </p:nvSpPr>
        <p:spPr>
          <a:xfrm>
            <a:off x="3132138" y="2211388"/>
            <a:ext cx="1584325" cy="2357437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18" name="矩形 63"/>
          <p:cNvSpPr>
            <a:spLocks noChangeArrowheads="1"/>
          </p:cNvSpPr>
          <p:nvPr/>
        </p:nvSpPr>
        <p:spPr bwMode="auto">
          <a:xfrm>
            <a:off x="3132138" y="221138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微软雅黑"/>
                <a:ea typeface="微软雅黑"/>
                <a:cs typeface="微软雅黑"/>
              </a:rPr>
              <a:t>西方世界</a:t>
            </a:r>
          </a:p>
        </p:txBody>
      </p:sp>
      <p:sp>
        <p:nvSpPr>
          <p:cNvPr id="65" name="矩形 64"/>
          <p:cNvSpPr/>
          <p:nvPr/>
        </p:nvSpPr>
        <p:spPr>
          <a:xfrm>
            <a:off x="7164388" y="2211388"/>
            <a:ext cx="1584325" cy="2286000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20" name="矩形 65"/>
          <p:cNvSpPr>
            <a:spLocks noChangeArrowheads="1"/>
          </p:cNvSpPr>
          <p:nvPr/>
        </p:nvSpPr>
        <p:spPr bwMode="auto">
          <a:xfrm>
            <a:off x="7164388" y="2211388"/>
            <a:ext cx="162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微软雅黑"/>
                <a:ea typeface="微软雅黑"/>
                <a:cs typeface="微软雅黑"/>
              </a:rPr>
              <a:t>中国</a:t>
            </a:r>
          </a:p>
        </p:txBody>
      </p:sp>
      <p:sp>
        <p:nvSpPr>
          <p:cNvPr id="29721" name="矩形 27"/>
          <p:cNvSpPr>
            <a:spLocks noChangeArrowheads="1"/>
          </p:cNvSpPr>
          <p:nvPr/>
        </p:nvSpPr>
        <p:spPr bwMode="auto">
          <a:xfrm>
            <a:off x="179388" y="123825"/>
            <a:ext cx="7094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1800" b="1"/>
              <a:t>第一节   魏晋南北朝时期欧亚大陆的形势与中西文化交流的特点</a:t>
            </a:r>
            <a:endParaRPr lang="en-US" altLang="zh-CN" sz="1800" b="1"/>
          </a:p>
          <a:p>
            <a:pPr>
              <a:lnSpc>
                <a:spcPts val="2563"/>
              </a:lnSpc>
            </a:pPr>
            <a:endParaRPr lang="zh-CN" altLang="en-US" sz="2000">
              <a:latin typeface="隶书"/>
              <a:ea typeface="隶书"/>
              <a:cs typeface="隶书"/>
            </a:endParaRPr>
          </a:p>
        </p:txBody>
      </p:sp>
      <p:sp>
        <p:nvSpPr>
          <p:cNvPr id="29722" name="矩形 50"/>
          <p:cNvSpPr>
            <a:spLocks noChangeArrowheads="1"/>
          </p:cNvSpPr>
          <p:nvPr/>
        </p:nvSpPr>
        <p:spPr bwMode="auto">
          <a:xfrm>
            <a:off x="3132138" y="2643188"/>
            <a:ext cx="158432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>
                <a:latin typeface="微软雅黑"/>
                <a:ea typeface="微软雅黑"/>
                <a:cs typeface="微软雅黑"/>
              </a:rPr>
              <a:t>▲</a:t>
            </a:r>
            <a:r>
              <a:rPr lang="zh-CN" altLang="en-US" b="1"/>
              <a:t>罗马帝国分裂，西罗马帝国灭亡</a:t>
            </a:r>
          </a:p>
          <a:p>
            <a:endParaRPr lang="zh-CN" altLang="en-US" b="1">
              <a:latin typeface="微软雅黑"/>
              <a:ea typeface="微软雅黑"/>
              <a:cs typeface="微软雅黑"/>
              <a:sym typeface="Wingdings" pitchFamily="2" charset="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132138" y="2211388"/>
            <a:ext cx="1573212" cy="357187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7164388" y="2214563"/>
            <a:ext cx="1584325" cy="357187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25" name="矩形 56"/>
          <p:cNvSpPr>
            <a:spLocks noChangeArrowheads="1"/>
          </p:cNvSpPr>
          <p:nvPr/>
        </p:nvSpPr>
        <p:spPr bwMode="auto">
          <a:xfrm>
            <a:off x="7092950" y="2571750"/>
            <a:ext cx="16557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/>
              <a:t>▲</a:t>
            </a:r>
            <a:r>
              <a:rPr lang="zh-CN" altLang="en-US" b="1">
                <a:ea typeface="微软雅黑"/>
                <a:cs typeface="微软雅黑"/>
              </a:rPr>
              <a:t> 一元化局面</a:t>
            </a:r>
          </a:p>
          <a:p>
            <a:pPr>
              <a:lnSpc>
                <a:spcPct val="120000"/>
              </a:lnSpc>
            </a:pPr>
            <a:r>
              <a:rPr lang="zh-CN" altLang="en-US" b="1">
                <a:ea typeface="微软雅黑"/>
                <a:cs typeface="微软雅黑"/>
              </a:rPr>
              <a:t>     破碎</a:t>
            </a:r>
          </a:p>
          <a:p>
            <a:pPr>
              <a:lnSpc>
                <a:spcPct val="120000"/>
              </a:lnSpc>
            </a:pPr>
            <a:r>
              <a:rPr lang="zh-CN" altLang="en-US" b="1">
                <a:ea typeface="微软雅黑"/>
                <a:cs typeface="微软雅黑"/>
              </a:rPr>
              <a:t>    </a:t>
            </a:r>
            <a:r>
              <a:rPr lang="zh-CN" altLang="en-US" b="1">
                <a:cs typeface="Arial" charset="0"/>
              </a:rPr>
              <a:t>♦</a:t>
            </a:r>
            <a:r>
              <a:rPr lang="zh-CN" altLang="en-US" b="1">
                <a:ea typeface="微软雅黑"/>
                <a:cs typeface="微软雅黑"/>
              </a:rPr>
              <a:t>政治上</a:t>
            </a:r>
          </a:p>
          <a:p>
            <a:pPr>
              <a:lnSpc>
                <a:spcPct val="120000"/>
              </a:lnSpc>
            </a:pPr>
            <a:r>
              <a:rPr lang="zh-CN" altLang="en-US" b="1">
                <a:ea typeface="微软雅黑"/>
                <a:cs typeface="微软雅黑"/>
              </a:rPr>
              <a:t>    </a:t>
            </a:r>
            <a:r>
              <a:rPr lang="zh-CN" altLang="en-US" b="1">
                <a:cs typeface="Arial" charset="0"/>
              </a:rPr>
              <a:t>♦</a:t>
            </a:r>
            <a:r>
              <a:rPr lang="zh-CN" altLang="en-US" b="1">
                <a:ea typeface="微软雅黑"/>
                <a:cs typeface="微软雅黑"/>
              </a:rPr>
              <a:t>文化上 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b="1">
                <a:cs typeface="Arial" charset="0"/>
              </a:rPr>
              <a:t>♣</a:t>
            </a:r>
            <a:r>
              <a:rPr lang="zh-CN" altLang="en-US" sz="1400" b="1">
                <a:ea typeface="微软雅黑"/>
                <a:cs typeface="微软雅黑"/>
              </a:rPr>
              <a:t>“今” “古”文之争</a:t>
            </a:r>
          </a:p>
          <a:p>
            <a:pPr>
              <a:lnSpc>
                <a:spcPct val="120000"/>
              </a:lnSpc>
            </a:pPr>
            <a:r>
              <a:rPr lang="zh-CN" altLang="en-US" sz="1400" b="1">
                <a:cs typeface="Arial" charset="0"/>
              </a:rPr>
              <a:t>♣</a:t>
            </a:r>
            <a:r>
              <a:rPr lang="zh-CN" altLang="en-US" sz="1400" b="1">
                <a:ea typeface="微软雅黑"/>
                <a:cs typeface="微软雅黑"/>
              </a:rPr>
              <a:t>“名教”的瓦解</a:t>
            </a:r>
            <a:r>
              <a:rPr lang="zh-CN" altLang="en-US" b="1">
                <a:ea typeface="微软雅黑"/>
                <a:cs typeface="微软雅黑"/>
              </a:rPr>
              <a:t>  </a:t>
            </a:r>
          </a:p>
          <a:p>
            <a:r>
              <a:rPr lang="en-US" altLang="zh-CN" sz="1200" b="1">
                <a:latin typeface="微软雅黑"/>
                <a:ea typeface="微软雅黑"/>
                <a:cs typeface="微软雅黑"/>
              </a:rPr>
              <a:t> </a:t>
            </a:r>
          </a:p>
        </p:txBody>
      </p:sp>
      <p:sp>
        <p:nvSpPr>
          <p:cNvPr id="27" name="矩形 26"/>
          <p:cNvSpPr/>
          <p:nvPr/>
        </p:nvSpPr>
        <p:spPr>
          <a:xfrm>
            <a:off x="827088" y="2139950"/>
            <a:ext cx="1512887" cy="92868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6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形  势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62"/>
          <p:cNvSpPr/>
          <p:nvPr/>
        </p:nvSpPr>
        <p:spPr>
          <a:xfrm>
            <a:off x="5148263" y="2211388"/>
            <a:ext cx="1584325" cy="2357437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53"/>
          <p:cNvSpPr/>
          <p:nvPr/>
        </p:nvSpPr>
        <p:spPr>
          <a:xfrm>
            <a:off x="5148263" y="2211388"/>
            <a:ext cx="1573212" cy="357187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29" name="Rectangle 34"/>
          <p:cNvSpPr>
            <a:spLocks noChangeArrowheads="1"/>
          </p:cNvSpPr>
          <p:nvPr/>
        </p:nvSpPr>
        <p:spPr bwMode="auto">
          <a:xfrm>
            <a:off x="5364163" y="2238375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西亚地区</a:t>
            </a:r>
          </a:p>
        </p:txBody>
      </p:sp>
      <p:sp>
        <p:nvSpPr>
          <p:cNvPr id="29730" name="Rectangle 35"/>
          <p:cNvSpPr>
            <a:spLocks noChangeArrowheads="1"/>
          </p:cNvSpPr>
          <p:nvPr/>
        </p:nvSpPr>
        <p:spPr bwMode="auto">
          <a:xfrm>
            <a:off x="5148263" y="2571750"/>
            <a:ext cx="1584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/>
              <a:t>▲动荡不安</a:t>
            </a:r>
          </a:p>
          <a:p>
            <a:pPr>
              <a:lnSpc>
                <a:spcPct val="120000"/>
              </a:lnSpc>
              <a:buFont typeface="Arial" charset="0"/>
              <a:buChar char="♦"/>
            </a:pPr>
            <a:r>
              <a:rPr lang="zh-CN" altLang="en-US" b="1"/>
              <a:t> 伊朗萨珊王朝 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b="1"/>
              <a:t>   取代安息王朝</a:t>
            </a:r>
          </a:p>
          <a:p>
            <a:pPr>
              <a:lnSpc>
                <a:spcPct val="120000"/>
              </a:lnSpc>
              <a:buFont typeface="Arial" charset="0"/>
              <a:buChar char="♦"/>
            </a:pPr>
            <a:r>
              <a:rPr lang="zh-CN" altLang="en-US" b="1"/>
              <a:t>厌哒灭亡贵霜</a:t>
            </a:r>
          </a:p>
          <a:p>
            <a:pPr>
              <a:lnSpc>
                <a:spcPct val="120000"/>
              </a:lnSpc>
              <a:buFont typeface="Arial" charset="0"/>
              <a:buChar char="♦"/>
            </a:pPr>
            <a:r>
              <a:rPr lang="zh-CN" altLang="en-US" b="1"/>
              <a:t>萨珊王朝和突</a:t>
            </a: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b="1"/>
              <a:t>  厥灭亡厌哒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5"/>
          <p:cNvSpPr txBox="1">
            <a:spLocks noChangeArrowheads="1"/>
          </p:cNvSpPr>
          <p:nvPr/>
        </p:nvSpPr>
        <p:spPr bwMode="auto">
          <a:xfrm>
            <a:off x="285750" y="193675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  <a:buFont typeface="Arial" charset="0"/>
              <a:buChar char="♣"/>
            </a:pPr>
            <a:r>
              <a:rPr lang="zh-CN" altLang="en-US" sz="1800" b="1">
                <a:latin typeface="微软雅黑"/>
                <a:ea typeface="微软雅黑"/>
                <a:cs typeface="微软雅黑"/>
              </a:rPr>
              <a:t> 西方僧人入华译经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54274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14625" y="571500"/>
            <a:ext cx="5715000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1500" y="3000375"/>
            <a:ext cx="1512888" cy="92868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6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鸠摩罗什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428875" y="1071563"/>
            <a:ext cx="44767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522" tIns="32261" rIns="64522" bIns="32261" anchor="ctr"/>
          <a:lstStyle/>
          <a:p>
            <a:pPr algn="ctr">
              <a:lnSpc>
                <a:spcPts val="2200"/>
              </a:lnSpc>
            </a:pPr>
            <a:r>
              <a:rPr lang="zh-CN" altLang="en-US" sz="1400">
                <a:latin typeface="微软雅黑"/>
                <a:ea typeface="微软雅黑"/>
                <a:cs typeface="微软雅黑"/>
              </a:rPr>
              <a:t>    </a:t>
            </a:r>
          </a:p>
          <a:p>
            <a:pPr algn="ctr">
              <a:lnSpc>
                <a:spcPts val="2200"/>
              </a:lnSpc>
            </a:pPr>
            <a:r>
              <a:rPr lang="zh-CN" altLang="en-US" sz="1400">
                <a:latin typeface="微软雅黑"/>
                <a:ea typeface="微软雅黑"/>
                <a:cs typeface="微软雅黑"/>
              </a:rPr>
              <a:t>    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鸠摩罗什（公元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344—413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），生于龟兹（现新疆库车县一带），父亲是天竺人，母亲是龟兹人。他自幼诵习佛经，在西域各国游历传教，成为闻名遐迩的佛学高僧。公元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401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年，后秦灭西凉，罗什到后秦都城长安。后秦统治者待罗什以国师之礼，并开设译场，请罗什带数百名僧徒翻译佛经。在此罗什前后译经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380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多卷，其中包括净土宗所据的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观无量寿佛经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般若经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法华经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、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维摩经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等，译文不仅内容准</a:t>
            </a:r>
            <a:endParaRPr lang="en-US" altLang="zh-CN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200"/>
              </a:lnSpc>
            </a:pPr>
            <a:r>
              <a:rPr lang="zh-CN" altLang="en-US" b="1">
                <a:latin typeface="微软雅黑"/>
                <a:ea typeface="微软雅黑"/>
                <a:cs typeface="微软雅黑"/>
              </a:rPr>
              <a:t>确，而且颇具文辞和声韵之美。梁启超赞其“译界有名之元勋，后有玄奘，前则鸠摩罗什。”</a:t>
            </a:r>
          </a:p>
          <a:p>
            <a:pPr>
              <a:lnSpc>
                <a:spcPts val="2000"/>
              </a:lnSpc>
            </a:pPr>
            <a:endParaRPr lang="zh-CN" altLang="en-US" b="1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54280" name="Picture 1" descr="http://www.simiao.net/Uploads/newsfile/waterMark/2010/10/201010121431389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214313"/>
            <a:ext cx="20002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5"/>
          <p:cNvSpPr txBox="1">
            <a:spLocks noChangeArrowheads="1"/>
          </p:cNvSpPr>
          <p:nvPr/>
        </p:nvSpPr>
        <p:spPr bwMode="auto">
          <a:xfrm>
            <a:off x="285750" y="193675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  <a:buFont typeface="Arial" charset="0"/>
              <a:buChar char="♣"/>
            </a:pPr>
            <a:r>
              <a:rPr lang="zh-CN" altLang="en-US" sz="1800" b="1">
                <a:latin typeface="微软雅黑"/>
                <a:ea typeface="微软雅黑"/>
                <a:cs typeface="微软雅黑"/>
              </a:rPr>
              <a:t> 魏晋南北朝时期佛教的广泛传播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56322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00338" y="555625"/>
            <a:ext cx="5715000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8400" y="1563688"/>
            <a:ext cx="1512888" cy="85725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2563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原  因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327" name="AutoShape 3"/>
          <p:cNvSpPr>
            <a:spLocks noChangeArrowheads="1"/>
          </p:cNvSpPr>
          <p:nvPr/>
        </p:nvSpPr>
        <p:spPr bwMode="gray">
          <a:xfrm>
            <a:off x="1547813" y="2427288"/>
            <a:ext cx="5857875" cy="571500"/>
          </a:xfrm>
          <a:prstGeom prst="upArrow">
            <a:avLst>
              <a:gd name="adj1" fmla="val 56944"/>
              <a:gd name="adj2" fmla="val 50782"/>
            </a:avLst>
          </a:prstGeom>
          <a:solidFill>
            <a:srgbClr val="04AEDA"/>
          </a:solidFill>
          <a:ln w="9525" algn="ctr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1">
              <a:solidFill>
                <a:srgbClr val="000066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356100" y="3076575"/>
            <a:ext cx="1376363" cy="1285875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latin typeface="微软雅黑" charset="-122"/>
                <a:ea typeface="微软雅黑" charset="-122"/>
              </a:rPr>
              <a:t>统治者扶植和支持</a:t>
            </a:r>
          </a:p>
        </p:txBody>
      </p:sp>
      <p:sp>
        <p:nvSpPr>
          <p:cNvPr id="17" name="椭圆 16"/>
          <p:cNvSpPr/>
          <p:nvPr/>
        </p:nvSpPr>
        <p:spPr>
          <a:xfrm>
            <a:off x="2843213" y="3076575"/>
            <a:ext cx="1376362" cy="1285875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latin typeface="微软雅黑" charset="-122"/>
                <a:ea typeface="微软雅黑" charset="-122"/>
              </a:rPr>
              <a:t>佛教经典陆续译出</a:t>
            </a:r>
          </a:p>
        </p:txBody>
      </p:sp>
      <p:sp>
        <p:nvSpPr>
          <p:cNvPr id="18" name="椭圆 17"/>
          <p:cNvSpPr/>
          <p:nvPr/>
        </p:nvSpPr>
        <p:spPr>
          <a:xfrm>
            <a:off x="5867400" y="3003550"/>
            <a:ext cx="1376363" cy="1295400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latin typeface="微软雅黑" charset="-122"/>
                <a:ea typeface="微软雅黑" charset="-122"/>
              </a:rPr>
              <a:t>佛教着重依附玄学</a:t>
            </a:r>
          </a:p>
        </p:txBody>
      </p:sp>
      <p:sp>
        <p:nvSpPr>
          <p:cNvPr id="19" name="椭圆 18"/>
          <p:cNvSpPr/>
          <p:nvPr/>
        </p:nvSpPr>
        <p:spPr>
          <a:xfrm>
            <a:off x="1331913" y="3076575"/>
            <a:ext cx="1376362" cy="1285875"/>
          </a:xfrm>
          <a:prstGeom prst="ellipse">
            <a:avLst/>
          </a:prstGeom>
          <a:solidFill>
            <a:srgbClr val="04AEDA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  <a:latin typeface="微软雅黑" charset="-122"/>
                <a:ea typeface="微软雅黑" charset="-122"/>
              </a:rPr>
              <a:t>天下大乱人心思定</a:t>
            </a:r>
          </a:p>
        </p:txBody>
      </p:sp>
      <p:sp>
        <p:nvSpPr>
          <p:cNvPr id="56332" name="AutoShape 3"/>
          <p:cNvSpPr>
            <a:spLocks noChangeArrowheads="1"/>
          </p:cNvSpPr>
          <p:nvPr/>
        </p:nvSpPr>
        <p:spPr bwMode="gray">
          <a:xfrm>
            <a:off x="2411413" y="2500313"/>
            <a:ext cx="4143375" cy="428625"/>
          </a:xfrm>
          <a:prstGeom prst="upArrow">
            <a:avLst>
              <a:gd name="adj1" fmla="val 76889"/>
              <a:gd name="adj2" fmla="val 43005"/>
            </a:avLst>
          </a:prstGeom>
          <a:solidFill>
            <a:schemeClr val="bg1"/>
          </a:solidFill>
          <a:ln w="9525" algn="ctr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800" b="1">
              <a:solidFill>
                <a:srgbClr val="000066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58372" name="TextBox 5"/>
          <p:cNvSpPr txBox="1">
            <a:spLocks noChangeArrowheads="1"/>
          </p:cNvSpPr>
          <p:nvPr/>
        </p:nvSpPr>
        <p:spPr bwMode="auto">
          <a:xfrm>
            <a:off x="323850" y="193675"/>
            <a:ext cx="6119813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第三节  佛教在华传播及其与中国传统文化的冲突</a:t>
            </a:r>
            <a:endParaRPr lang="en-US" altLang="zh-CN" sz="2000" b="1"/>
          </a:p>
          <a:p>
            <a:endParaRPr lang="zh-CN" altLang="en-US" sz="1800" b="1"/>
          </a:p>
          <a:p>
            <a:pPr>
              <a:buFont typeface="Arial" charset="0"/>
              <a:buChar char="♣"/>
            </a:pPr>
            <a:r>
              <a:rPr lang="zh-CN" altLang="en-US" sz="1800" b="1">
                <a:latin typeface="微软雅黑"/>
                <a:ea typeface="微软雅黑"/>
                <a:cs typeface="微软雅黑"/>
              </a:rPr>
              <a:t> 魏晋南北朝时期佛教的广泛传播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659563" y="339725"/>
            <a:ext cx="1285875" cy="76358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玄学简介</a:t>
            </a:r>
          </a:p>
        </p:txBody>
      </p:sp>
      <p:sp>
        <p:nvSpPr>
          <p:cNvPr id="58374" name="内容占位符 2"/>
          <p:cNvSpPr txBox="1">
            <a:spLocks/>
          </p:cNvSpPr>
          <p:nvPr/>
        </p:nvSpPr>
        <p:spPr bwMode="auto">
          <a:xfrm>
            <a:off x="3571875" y="1000125"/>
            <a:ext cx="5072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0113" y="2284413"/>
            <a:ext cx="1285875" cy="76517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Arial" charset="0"/>
                <a:ea typeface="黑体" pitchFamily="2" charset="-122"/>
              </a:rPr>
              <a:t>“玄”字及其含义</a:t>
            </a:r>
            <a:r>
              <a:rPr lang="zh-CN" altLang="en-US" sz="18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25" name="左大括号 24"/>
          <p:cNvSpPr/>
          <p:nvPr/>
        </p:nvSpPr>
        <p:spPr>
          <a:xfrm>
            <a:off x="2268538" y="1276350"/>
            <a:ext cx="642937" cy="2857500"/>
          </a:xfrm>
          <a:prstGeom prst="leftBrace">
            <a:avLst/>
          </a:prstGeom>
          <a:ln>
            <a:solidFill>
              <a:srgbClr val="04A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8377" name="AutoShape 2"/>
          <p:cNvSpPr>
            <a:spLocks noChangeArrowheads="1"/>
          </p:cNvSpPr>
          <p:nvPr/>
        </p:nvSpPr>
        <p:spPr bwMode="ltGray">
          <a:xfrm>
            <a:off x="3635375" y="1419225"/>
            <a:ext cx="3500438" cy="642938"/>
          </a:xfrm>
          <a:prstGeom prst="roundRect">
            <a:avLst>
              <a:gd name="adj" fmla="val 16449"/>
            </a:avLst>
          </a:prstGeom>
          <a:solidFill>
            <a:schemeClr val="bg1"/>
          </a:solidFill>
          <a:ln w="9525" algn="ctr">
            <a:solidFill>
              <a:srgbClr val="04AEDA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400"/>
              <a:t>    </a:t>
            </a:r>
            <a:r>
              <a:rPr lang="zh-CN" altLang="en-US" sz="1400" b="1">
                <a:latin typeface="微软雅黑"/>
                <a:ea typeface="微软雅黑"/>
                <a:cs typeface="微软雅黑"/>
              </a:rPr>
              <a:t>深奥不可知，微远不可见，幽昧不可测</a:t>
            </a:r>
            <a:r>
              <a:rPr lang="zh-CN" altLang="en-US" sz="1800"/>
              <a:t> </a:t>
            </a:r>
          </a:p>
        </p:txBody>
      </p:sp>
      <p:sp>
        <p:nvSpPr>
          <p:cNvPr id="58378" name="AutoShape 2"/>
          <p:cNvSpPr>
            <a:spLocks noChangeArrowheads="1"/>
          </p:cNvSpPr>
          <p:nvPr/>
        </p:nvSpPr>
        <p:spPr bwMode="ltGray">
          <a:xfrm>
            <a:off x="3708400" y="2427288"/>
            <a:ext cx="3500438" cy="642937"/>
          </a:xfrm>
          <a:prstGeom prst="roundRect">
            <a:avLst>
              <a:gd name="adj" fmla="val 16449"/>
            </a:avLst>
          </a:prstGeom>
          <a:solidFill>
            <a:schemeClr val="bg1"/>
          </a:solidFill>
          <a:ln w="9525" algn="ctr">
            <a:solidFill>
              <a:srgbClr val="04AEDA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200">
                <a:latin typeface="微软雅黑"/>
                <a:ea typeface="微软雅黑"/>
                <a:cs typeface="微软雅黑"/>
              </a:rPr>
              <a:t>    </a:t>
            </a:r>
            <a:r>
              <a:rPr lang="zh-CN" altLang="en-US" sz="1400" b="1">
                <a:latin typeface="微软雅黑"/>
                <a:ea typeface="微软雅黑"/>
                <a:cs typeface="微软雅黑"/>
              </a:rPr>
              <a:t>甲骨文 “玄”</a:t>
            </a:r>
            <a:r>
              <a:rPr lang="en-US" altLang="zh-CN" sz="1400" b="1">
                <a:latin typeface="微软雅黑"/>
                <a:ea typeface="微软雅黑"/>
                <a:cs typeface="微软雅黑"/>
              </a:rPr>
              <a:t>—“</a:t>
            </a:r>
            <a:r>
              <a:rPr lang="zh-CN" altLang="en-US" sz="1400" b="1">
                <a:latin typeface="微软雅黑"/>
                <a:ea typeface="微软雅黑"/>
                <a:cs typeface="微软雅黑"/>
              </a:rPr>
              <a:t>葫芦”</a:t>
            </a:r>
            <a:r>
              <a:rPr lang="en-US" altLang="zh-CN" sz="1400" b="1">
                <a:latin typeface="微软雅黑"/>
                <a:ea typeface="微软雅黑"/>
                <a:cs typeface="微软雅黑"/>
              </a:rPr>
              <a:t>—“</a:t>
            </a:r>
            <a:r>
              <a:rPr lang="zh-CN" altLang="en-US" sz="1400" b="1">
                <a:latin typeface="微软雅黑"/>
                <a:ea typeface="微软雅黑"/>
                <a:cs typeface="微软雅黑"/>
              </a:rPr>
              <a:t>浑沌”</a:t>
            </a:r>
            <a:r>
              <a:rPr lang="zh-CN" altLang="en-US" sz="1800"/>
              <a:t> </a:t>
            </a:r>
          </a:p>
        </p:txBody>
      </p:sp>
      <p:sp>
        <p:nvSpPr>
          <p:cNvPr id="58379" name="AutoShape 2"/>
          <p:cNvSpPr>
            <a:spLocks noChangeArrowheads="1"/>
          </p:cNvSpPr>
          <p:nvPr/>
        </p:nvSpPr>
        <p:spPr bwMode="ltGray">
          <a:xfrm>
            <a:off x="3708400" y="3363913"/>
            <a:ext cx="3429000" cy="642937"/>
          </a:xfrm>
          <a:prstGeom prst="roundRect">
            <a:avLst>
              <a:gd name="adj" fmla="val 16449"/>
            </a:avLst>
          </a:prstGeom>
          <a:solidFill>
            <a:schemeClr val="bg1"/>
          </a:solidFill>
          <a:ln w="9525" algn="ctr">
            <a:solidFill>
              <a:srgbClr val="04AEDA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CN" altLang="en-US" sz="1200">
                <a:latin typeface="微软雅黑"/>
                <a:ea typeface="微软雅黑"/>
                <a:cs typeface="微软雅黑"/>
              </a:rPr>
              <a:t>   </a:t>
            </a:r>
            <a:r>
              <a:rPr lang="zh-CN" altLang="en-US" sz="1400" b="1">
                <a:latin typeface="微软雅黑"/>
                <a:ea typeface="微软雅黑"/>
                <a:cs typeface="微软雅黑"/>
              </a:rPr>
              <a:t>“玄”字可读为“悬”、“漩”</a:t>
            </a:r>
            <a:r>
              <a:rPr lang="zh-CN" altLang="en-US" sz="1200" b="1">
                <a:latin typeface="微软雅黑"/>
                <a:ea typeface="微软雅黑"/>
                <a:cs typeface="微软雅黑"/>
              </a:rPr>
              <a:t> </a:t>
            </a:r>
          </a:p>
        </p:txBody>
      </p:sp>
      <p:sp>
        <p:nvSpPr>
          <p:cNvPr id="2" name="矩形 38"/>
          <p:cNvSpPr/>
          <p:nvPr/>
        </p:nvSpPr>
        <p:spPr>
          <a:xfrm>
            <a:off x="2987675" y="1492250"/>
            <a:ext cx="863600" cy="50323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字义</a:t>
            </a:r>
          </a:p>
        </p:txBody>
      </p:sp>
      <p:sp>
        <p:nvSpPr>
          <p:cNvPr id="3" name="矩形 38"/>
          <p:cNvSpPr/>
          <p:nvPr/>
        </p:nvSpPr>
        <p:spPr>
          <a:xfrm>
            <a:off x="2987675" y="2500313"/>
            <a:ext cx="863600" cy="50323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字形</a:t>
            </a:r>
          </a:p>
        </p:txBody>
      </p:sp>
      <p:sp>
        <p:nvSpPr>
          <p:cNvPr id="4" name="矩形 38"/>
          <p:cNvSpPr/>
          <p:nvPr/>
        </p:nvSpPr>
        <p:spPr>
          <a:xfrm>
            <a:off x="2987675" y="3435350"/>
            <a:ext cx="863600" cy="50323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字音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250825" y="123825"/>
            <a:ext cx="60499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第三节  佛教在华传播及其与中国传统文化的冲突</a:t>
            </a:r>
            <a:endParaRPr lang="en-US" altLang="zh-CN" sz="2000" b="1"/>
          </a:p>
          <a:p>
            <a:endParaRPr lang="zh-CN" altLang="en-US" sz="2000" b="1"/>
          </a:p>
          <a:p>
            <a:pPr>
              <a:buFont typeface="Arial" charset="0"/>
              <a:buChar char="♣"/>
            </a:pPr>
            <a:r>
              <a:rPr lang="zh-CN" altLang="en-US" sz="1800" b="1"/>
              <a:t> 魏晋南北朝时期佛教的广泛传播</a:t>
            </a:r>
            <a:endParaRPr lang="en-US" altLang="zh-CN" sz="1800" b="1"/>
          </a:p>
        </p:txBody>
      </p:sp>
      <p:sp>
        <p:nvSpPr>
          <p:cNvPr id="39" name="矩形 38"/>
          <p:cNvSpPr/>
          <p:nvPr/>
        </p:nvSpPr>
        <p:spPr>
          <a:xfrm>
            <a:off x="7019925" y="411163"/>
            <a:ext cx="1285875" cy="76358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玄学简介</a:t>
            </a:r>
          </a:p>
        </p:txBody>
      </p:sp>
      <p:sp>
        <p:nvSpPr>
          <p:cNvPr id="59398" name="内容占位符 2"/>
          <p:cNvSpPr txBox="1">
            <a:spLocks/>
          </p:cNvSpPr>
          <p:nvPr/>
        </p:nvSpPr>
        <p:spPr bwMode="auto">
          <a:xfrm>
            <a:off x="3563938" y="987425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sz="1800" b="1"/>
          </a:p>
        </p:txBody>
      </p:sp>
      <p:sp>
        <p:nvSpPr>
          <p:cNvPr id="59399" name="AutoShape 40"/>
          <p:cNvSpPr>
            <a:spLocks noChangeArrowheads="1"/>
          </p:cNvSpPr>
          <p:nvPr/>
        </p:nvSpPr>
        <p:spPr bwMode="auto">
          <a:xfrm flipV="1">
            <a:off x="1042988" y="2211388"/>
            <a:ext cx="1511300" cy="1295400"/>
          </a:xfrm>
          <a:prstGeom prst="horizontalScroll">
            <a:avLst>
              <a:gd name="adj" fmla="val 12500"/>
            </a:avLst>
          </a:prstGeom>
          <a:solidFill>
            <a:srgbClr val="04AED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zh-CN" altLang="en-US" sz="1800" b="1">
              <a:solidFill>
                <a:srgbClr val="FFFFFF"/>
              </a:solidFill>
            </a:endParaRPr>
          </a:p>
          <a:p>
            <a:pPr algn="ctr"/>
            <a:r>
              <a:rPr lang="zh-CN" altLang="en-US" sz="1800" b="1">
                <a:solidFill>
                  <a:srgbClr val="FFFFFF"/>
                </a:solidFill>
              </a:rPr>
              <a:t>魏晋玄学</a:t>
            </a:r>
          </a:p>
          <a:p>
            <a:pPr algn="ctr"/>
            <a:r>
              <a:rPr lang="zh-CN" altLang="en-US" sz="1800" b="1">
                <a:solidFill>
                  <a:srgbClr val="FFFFFF"/>
                </a:solidFill>
              </a:rPr>
              <a:t>的由来</a:t>
            </a:r>
            <a:endParaRPr lang="zh-CN" altLang="en-US" sz="1800" b="1">
              <a:solidFill>
                <a:schemeClr val="bg1"/>
              </a:solidFill>
            </a:endParaRPr>
          </a:p>
          <a:p>
            <a:pPr algn="ctr"/>
            <a:endParaRPr lang="zh-CN" altLang="en-US" sz="1800"/>
          </a:p>
        </p:txBody>
      </p:sp>
      <p:cxnSp>
        <p:nvCxnSpPr>
          <p:cNvPr id="34" name="直接连接符 33"/>
          <p:cNvCxnSpPr/>
          <p:nvPr/>
        </p:nvCxnSpPr>
        <p:spPr>
          <a:xfrm>
            <a:off x="3203575" y="2355850"/>
            <a:ext cx="532923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26"/>
          <p:cNvCxnSpPr/>
          <p:nvPr/>
        </p:nvCxnSpPr>
        <p:spPr>
          <a:xfrm>
            <a:off x="3132138" y="1995488"/>
            <a:ext cx="54006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6"/>
          <p:cNvCxnSpPr/>
          <p:nvPr/>
        </p:nvCxnSpPr>
        <p:spPr>
          <a:xfrm>
            <a:off x="3203575" y="2787650"/>
            <a:ext cx="53276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26"/>
          <p:cNvCxnSpPr/>
          <p:nvPr/>
        </p:nvCxnSpPr>
        <p:spPr>
          <a:xfrm>
            <a:off x="3203575" y="3148013"/>
            <a:ext cx="5256213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26"/>
          <p:cNvCxnSpPr/>
          <p:nvPr/>
        </p:nvCxnSpPr>
        <p:spPr>
          <a:xfrm>
            <a:off x="3203575" y="3508375"/>
            <a:ext cx="5256213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26"/>
          <p:cNvCxnSpPr/>
          <p:nvPr/>
        </p:nvCxnSpPr>
        <p:spPr>
          <a:xfrm>
            <a:off x="3132138" y="3867150"/>
            <a:ext cx="53276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2987675" y="1563688"/>
            <a:ext cx="55435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zh-CN" altLang="en-US" b="1">
                <a:latin typeface="微软雅黑"/>
              </a:rPr>
              <a:t>今古文之争旷日持久，导致汉末儒家经学衰微；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zh-CN" altLang="en-US" b="1">
                <a:latin typeface="微软雅黑"/>
              </a:rPr>
              <a:t>“党锢之祸”诸名士遭到政治暴力的摧残与压迫，一改其清议朝廷人物任用当否，而变为抽象玄理的讨论；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zh-CN" altLang="en-US" b="1">
                <a:latin typeface="微软雅黑"/>
              </a:rPr>
              <a:t>魏初正始年间的改制运动，使究极宇宙人生哲理，讲究修辞与技巧的谈说论辩方式的新思潮</a:t>
            </a:r>
            <a:r>
              <a:rPr lang="en-US" altLang="zh-CN" b="1">
                <a:latin typeface="微软雅黑"/>
              </a:rPr>
              <a:t>——</a:t>
            </a:r>
            <a:r>
              <a:rPr lang="zh-CN" altLang="en-US" b="1"/>
              <a:t>魏晋玄学出现；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zh-CN" altLang="en-US" b="1"/>
              <a:t>统治者借用汉末农民起义时所沿用的道教 “自然”的思想进行统治。</a:t>
            </a:r>
            <a:endParaRPr lang="en-US" altLang="zh-CN" b="1"/>
          </a:p>
          <a:p>
            <a:pPr>
              <a:lnSpc>
                <a:spcPct val="150000"/>
              </a:lnSpc>
              <a:buFont typeface="Wingdings" pitchFamily="2" charset="2"/>
              <a:buChar char="v"/>
              <a:defRPr/>
            </a:pPr>
            <a:endParaRPr lang="zh-CN" altLang="en-US" b="1">
              <a:latin typeface="微软雅黑"/>
            </a:endParaRPr>
          </a:p>
        </p:txBody>
      </p:sp>
      <p:cxnSp>
        <p:nvCxnSpPr>
          <p:cNvPr id="7" name="直接连接符 26"/>
          <p:cNvCxnSpPr/>
          <p:nvPr/>
        </p:nvCxnSpPr>
        <p:spPr>
          <a:xfrm>
            <a:off x="3132138" y="4227513"/>
            <a:ext cx="547211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19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60420" name="TextBox 5"/>
          <p:cNvSpPr txBox="1">
            <a:spLocks noChangeArrowheads="1"/>
          </p:cNvSpPr>
          <p:nvPr/>
        </p:nvSpPr>
        <p:spPr bwMode="auto">
          <a:xfrm>
            <a:off x="250825" y="123825"/>
            <a:ext cx="60499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第三节  佛教在华传播及其与中国传统文化的冲突</a:t>
            </a:r>
            <a:endParaRPr lang="en-US" altLang="zh-CN" sz="2000" b="1"/>
          </a:p>
          <a:p>
            <a:endParaRPr lang="zh-CN" altLang="en-US" sz="2000" b="1"/>
          </a:p>
          <a:p>
            <a:pPr>
              <a:buFont typeface="Arial" charset="0"/>
              <a:buChar char="♣"/>
            </a:pPr>
            <a:r>
              <a:rPr lang="zh-CN" altLang="en-US" sz="1800" b="1"/>
              <a:t> 魏晋南北朝时期佛教的广泛传播</a:t>
            </a:r>
            <a:endParaRPr lang="en-US" altLang="zh-CN" sz="1800" b="1"/>
          </a:p>
        </p:txBody>
      </p:sp>
      <p:sp>
        <p:nvSpPr>
          <p:cNvPr id="39" name="矩形 38"/>
          <p:cNvSpPr/>
          <p:nvPr/>
        </p:nvSpPr>
        <p:spPr>
          <a:xfrm>
            <a:off x="7019925" y="411163"/>
            <a:ext cx="1285875" cy="76358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玄学简介</a:t>
            </a:r>
          </a:p>
        </p:txBody>
      </p:sp>
      <p:sp>
        <p:nvSpPr>
          <p:cNvPr id="60422" name="内容占位符 2"/>
          <p:cNvSpPr txBox="1">
            <a:spLocks/>
          </p:cNvSpPr>
          <p:nvPr/>
        </p:nvSpPr>
        <p:spPr bwMode="auto">
          <a:xfrm>
            <a:off x="3563938" y="987425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sz="1800" b="1"/>
          </a:p>
        </p:txBody>
      </p:sp>
      <p:cxnSp>
        <p:nvCxnSpPr>
          <p:cNvPr id="27" name="直接连接符 26"/>
          <p:cNvCxnSpPr/>
          <p:nvPr/>
        </p:nvCxnSpPr>
        <p:spPr>
          <a:xfrm>
            <a:off x="4211638" y="1924050"/>
            <a:ext cx="215900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356100" y="3795713"/>
            <a:ext cx="22320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5" name="AutoShape 40"/>
          <p:cNvSpPr>
            <a:spLocks noChangeArrowheads="1"/>
          </p:cNvSpPr>
          <p:nvPr/>
        </p:nvSpPr>
        <p:spPr bwMode="auto">
          <a:xfrm flipV="1">
            <a:off x="1042988" y="2211388"/>
            <a:ext cx="1511300" cy="1295400"/>
          </a:xfrm>
          <a:prstGeom prst="horizontalScroll">
            <a:avLst>
              <a:gd name="adj" fmla="val 12500"/>
            </a:avLst>
          </a:prstGeom>
          <a:solidFill>
            <a:srgbClr val="04AED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zh-CN" altLang="en-US" sz="1800" b="1">
              <a:solidFill>
                <a:srgbClr val="FFFFFF"/>
              </a:solidFill>
            </a:endParaRPr>
          </a:p>
          <a:p>
            <a:pPr algn="ctr"/>
            <a:r>
              <a:rPr lang="zh-CN" altLang="en-US" sz="1800" b="1">
                <a:solidFill>
                  <a:srgbClr val="FFFFFF"/>
                </a:solidFill>
              </a:rPr>
              <a:t>玄学的</a:t>
            </a:r>
          </a:p>
          <a:p>
            <a:pPr algn="ctr"/>
            <a:r>
              <a:rPr lang="zh-CN" altLang="en-US" sz="1800" b="1">
                <a:solidFill>
                  <a:srgbClr val="FFFFFF"/>
                </a:solidFill>
              </a:rPr>
              <a:t>主要内容</a:t>
            </a:r>
            <a:endParaRPr lang="zh-CN" altLang="en-US" sz="1800" b="1">
              <a:solidFill>
                <a:schemeClr val="bg1"/>
              </a:solidFill>
            </a:endParaRPr>
          </a:p>
          <a:p>
            <a:pPr algn="ctr"/>
            <a:endParaRPr lang="zh-CN" altLang="en-US" sz="1800"/>
          </a:p>
        </p:txBody>
      </p:sp>
      <p:sp>
        <p:nvSpPr>
          <p:cNvPr id="60426" name="Rectangle 41"/>
          <p:cNvSpPr>
            <a:spLocks noChangeArrowheads="1"/>
          </p:cNvSpPr>
          <p:nvPr/>
        </p:nvSpPr>
        <p:spPr bwMode="auto">
          <a:xfrm>
            <a:off x="4284663" y="1276350"/>
            <a:ext cx="2233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b="1">
                <a:sym typeface="Wingdings" pitchFamily="2" charset="2"/>
              </a:rPr>
              <a:t></a:t>
            </a:r>
            <a:r>
              <a:rPr lang="zh-CN" altLang="en-US" b="1"/>
              <a:t>“崇有”</a:t>
            </a:r>
            <a:r>
              <a:rPr lang="en-US" altLang="zh-CN" b="1"/>
              <a:t>——</a:t>
            </a:r>
            <a:r>
              <a:rPr lang="zh-CN" altLang="en-US" b="1"/>
              <a:t>裴頠</a:t>
            </a:r>
            <a:r>
              <a:rPr lang="zh-CN" altLang="en-US" sz="1800"/>
              <a:t> </a:t>
            </a:r>
            <a:r>
              <a:rPr lang="en-US" altLang="zh-CN" sz="1800" b="1">
                <a:latin typeface="微软雅黑"/>
                <a:ea typeface="微软雅黑"/>
                <a:cs typeface="微软雅黑"/>
              </a:rPr>
              <a:t> 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284663" y="2787650"/>
            <a:ext cx="33115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8" name="Rectangle 45"/>
          <p:cNvSpPr>
            <a:spLocks noChangeArrowheads="1"/>
          </p:cNvSpPr>
          <p:nvPr/>
        </p:nvSpPr>
        <p:spPr bwMode="auto">
          <a:xfrm>
            <a:off x="4356100" y="2427288"/>
            <a:ext cx="3744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  <a:sym typeface="Wingdings" pitchFamily="2" charset="2"/>
              </a:rPr>
              <a:t>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“越名教而任自然”</a:t>
            </a:r>
            <a:r>
              <a:rPr lang="en-US" altLang="zh-CN"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阮籍、嵇康</a:t>
            </a:r>
            <a:r>
              <a:rPr lang="zh-CN" altLang="en-US" b="1">
                <a:latin typeface="微软雅黑"/>
              </a:rPr>
              <a:t> </a:t>
            </a:r>
          </a:p>
        </p:txBody>
      </p:sp>
      <p:sp>
        <p:nvSpPr>
          <p:cNvPr id="60429" name="Rectangle 51"/>
          <p:cNvSpPr>
            <a:spLocks noChangeArrowheads="1"/>
          </p:cNvSpPr>
          <p:nvPr/>
        </p:nvSpPr>
        <p:spPr bwMode="auto">
          <a:xfrm>
            <a:off x="4500563" y="3508375"/>
            <a:ext cx="1871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b="1">
                <a:sym typeface="Wingdings" pitchFamily="2" charset="2"/>
              </a:rPr>
              <a:t></a:t>
            </a:r>
            <a:r>
              <a:rPr lang="zh-CN" altLang="en-US" b="1"/>
              <a:t> “言不尽意” </a:t>
            </a:r>
          </a:p>
        </p:txBody>
      </p:sp>
      <p:cxnSp>
        <p:nvCxnSpPr>
          <p:cNvPr id="2" name="直接连接符 26"/>
          <p:cNvCxnSpPr/>
          <p:nvPr/>
        </p:nvCxnSpPr>
        <p:spPr>
          <a:xfrm>
            <a:off x="4284663" y="2427288"/>
            <a:ext cx="338296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1" name="Rectangle 25"/>
          <p:cNvSpPr>
            <a:spLocks noChangeArrowheads="1"/>
          </p:cNvSpPr>
          <p:nvPr/>
        </p:nvSpPr>
        <p:spPr bwMode="auto">
          <a:xfrm>
            <a:off x="4356100" y="206692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ym typeface="Wingdings" pitchFamily="2" charset="2"/>
              </a:rPr>
              <a:t></a:t>
            </a:r>
            <a:r>
              <a:rPr lang="zh-CN" altLang="en-US" b="1"/>
              <a:t>“名教出于自然”</a:t>
            </a:r>
            <a:r>
              <a:rPr lang="en-US" altLang="zh-CN" b="1"/>
              <a:t>——</a:t>
            </a:r>
            <a:r>
              <a:rPr lang="en-US" altLang="zh-CN" sz="1800"/>
              <a:t> </a:t>
            </a:r>
            <a:r>
              <a:rPr lang="zh-CN" altLang="en-US" b="1"/>
              <a:t>何晏、王弼</a:t>
            </a:r>
          </a:p>
        </p:txBody>
      </p:sp>
      <p:cxnSp>
        <p:nvCxnSpPr>
          <p:cNvPr id="3" name="直接连接符 26"/>
          <p:cNvCxnSpPr/>
          <p:nvPr/>
        </p:nvCxnSpPr>
        <p:spPr>
          <a:xfrm>
            <a:off x="4284663" y="3076575"/>
            <a:ext cx="33115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3" name="Rectangle 27"/>
          <p:cNvSpPr>
            <a:spLocks noChangeArrowheads="1"/>
          </p:cNvSpPr>
          <p:nvPr/>
        </p:nvSpPr>
        <p:spPr bwMode="auto">
          <a:xfrm>
            <a:off x="4356100" y="2787650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  <a:sym typeface="Wingdings" pitchFamily="2" charset="2"/>
              </a:rPr>
              <a:t>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“名教即自然”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b="1"/>
              <a:t>裴頠 、郭象</a:t>
            </a:r>
          </a:p>
        </p:txBody>
      </p:sp>
      <p:cxnSp>
        <p:nvCxnSpPr>
          <p:cNvPr id="4" name="直接连接符 26"/>
          <p:cNvCxnSpPr/>
          <p:nvPr/>
        </p:nvCxnSpPr>
        <p:spPr>
          <a:xfrm>
            <a:off x="4356100" y="3508375"/>
            <a:ext cx="216058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26"/>
          <p:cNvCxnSpPr/>
          <p:nvPr/>
        </p:nvCxnSpPr>
        <p:spPr>
          <a:xfrm>
            <a:off x="4356100" y="4156075"/>
            <a:ext cx="216058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6" name="Rectangle 30"/>
          <p:cNvSpPr>
            <a:spLocks noChangeArrowheads="1"/>
          </p:cNvSpPr>
          <p:nvPr/>
        </p:nvSpPr>
        <p:spPr bwMode="auto">
          <a:xfrm>
            <a:off x="4500563" y="3219450"/>
            <a:ext cx="1582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b="1">
                <a:sym typeface="Wingdings" pitchFamily="2" charset="2"/>
              </a:rPr>
              <a:t></a:t>
            </a:r>
            <a:r>
              <a:rPr lang="zh-CN" altLang="en-US" b="1"/>
              <a:t> “言尽意” </a:t>
            </a:r>
          </a:p>
        </p:txBody>
      </p:sp>
      <p:sp>
        <p:nvSpPr>
          <p:cNvPr id="60437" name="Rectangle 31"/>
          <p:cNvSpPr>
            <a:spLocks noChangeArrowheads="1"/>
          </p:cNvSpPr>
          <p:nvPr/>
        </p:nvSpPr>
        <p:spPr bwMode="auto">
          <a:xfrm>
            <a:off x="4500563" y="3795713"/>
            <a:ext cx="176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b="1">
                <a:latin typeface="微软雅黑"/>
                <a:ea typeface="微软雅黑"/>
                <a:cs typeface="微软雅黑"/>
                <a:sym typeface="Wingdings" pitchFamily="2" charset="2"/>
              </a:rPr>
              <a:t>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“得意忘言”</a:t>
            </a:r>
          </a:p>
        </p:txBody>
      </p:sp>
      <p:cxnSp>
        <p:nvCxnSpPr>
          <p:cNvPr id="6" name="直接连接符 26"/>
          <p:cNvCxnSpPr/>
          <p:nvPr/>
        </p:nvCxnSpPr>
        <p:spPr>
          <a:xfrm>
            <a:off x="4211638" y="1635125"/>
            <a:ext cx="215900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26"/>
          <p:cNvCxnSpPr/>
          <p:nvPr/>
        </p:nvCxnSpPr>
        <p:spPr>
          <a:xfrm>
            <a:off x="4211638" y="1347788"/>
            <a:ext cx="215900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0" name="Rectangle 28"/>
          <p:cNvSpPr>
            <a:spLocks noChangeArrowheads="1"/>
          </p:cNvSpPr>
          <p:nvPr/>
        </p:nvSpPr>
        <p:spPr bwMode="auto">
          <a:xfrm>
            <a:off x="4284663" y="987425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ym typeface="Wingdings" pitchFamily="2" charset="2"/>
              </a:rPr>
              <a:t></a:t>
            </a:r>
            <a:r>
              <a:rPr lang="zh-CN" altLang="en-US" b="1"/>
              <a:t>“贵无”</a:t>
            </a:r>
            <a:r>
              <a:rPr lang="en-US" altLang="zh-CN" b="1"/>
              <a:t>——</a:t>
            </a:r>
            <a:r>
              <a:rPr lang="zh-CN" altLang="en-US" b="1"/>
              <a:t>王弼</a:t>
            </a:r>
          </a:p>
        </p:txBody>
      </p:sp>
      <p:sp>
        <p:nvSpPr>
          <p:cNvPr id="60441" name="Rectangle 29"/>
          <p:cNvSpPr>
            <a:spLocks noChangeArrowheads="1"/>
          </p:cNvSpPr>
          <p:nvPr/>
        </p:nvSpPr>
        <p:spPr bwMode="auto">
          <a:xfrm>
            <a:off x="4284663" y="1635125"/>
            <a:ext cx="2232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ym typeface="Wingdings" pitchFamily="2" charset="2"/>
              </a:rPr>
              <a:t></a:t>
            </a:r>
            <a:r>
              <a:rPr lang="zh-CN" altLang="en-US" b="1"/>
              <a:t>“独化”</a:t>
            </a:r>
            <a:r>
              <a:rPr lang="en-US" altLang="zh-CN" b="1"/>
              <a:t>——</a:t>
            </a:r>
            <a:r>
              <a:rPr lang="zh-CN" altLang="en-US" b="1"/>
              <a:t>郭象</a:t>
            </a:r>
          </a:p>
        </p:txBody>
      </p:sp>
      <p:sp>
        <p:nvSpPr>
          <p:cNvPr id="60442" name="AutoShape 40"/>
          <p:cNvSpPr>
            <a:spLocks noChangeArrowheads="1"/>
          </p:cNvSpPr>
          <p:nvPr/>
        </p:nvSpPr>
        <p:spPr bwMode="auto">
          <a:xfrm flipV="1">
            <a:off x="3059113" y="1203325"/>
            <a:ext cx="1081087" cy="720725"/>
          </a:xfrm>
          <a:prstGeom prst="horizontalScroll">
            <a:avLst>
              <a:gd name="adj" fmla="val 12500"/>
            </a:avLst>
          </a:prstGeom>
          <a:solidFill>
            <a:srgbClr val="04AED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有无之辩</a:t>
            </a:r>
          </a:p>
        </p:txBody>
      </p:sp>
      <p:sp>
        <p:nvSpPr>
          <p:cNvPr id="60443" name="AutoShape 40"/>
          <p:cNvSpPr>
            <a:spLocks noChangeArrowheads="1"/>
          </p:cNvSpPr>
          <p:nvPr/>
        </p:nvSpPr>
        <p:spPr bwMode="auto">
          <a:xfrm flipV="1">
            <a:off x="3132138" y="2284413"/>
            <a:ext cx="1079500" cy="792162"/>
          </a:xfrm>
          <a:prstGeom prst="horizontalScroll">
            <a:avLst>
              <a:gd name="adj" fmla="val 12500"/>
            </a:avLst>
          </a:prstGeom>
          <a:solidFill>
            <a:srgbClr val="04AED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名教与自然</a:t>
            </a:r>
          </a:p>
          <a:p>
            <a:pPr algn="ctr"/>
            <a:r>
              <a:rPr lang="zh-CN" altLang="en-US" b="1">
                <a:solidFill>
                  <a:schemeClr val="bg1"/>
                </a:solidFill>
              </a:rPr>
              <a:t>之辩</a:t>
            </a:r>
          </a:p>
        </p:txBody>
      </p:sp>
      <p:sp>
        <p:nvSpPr>
          <p:cNvPr id="60444" name="AutoShape 40"/>
          <p:cNvSpPr>
            <a:spLocks noChangeArrowheads="1"/>
          </p:cNvSpPr>
          <p:nvPr/>
        </p:nvSpPr>
        <p:spPr bwMode="auto">
          <a:xfrm flipV="1">
            <a:off x="3203575" y="3435350"/>
            <a:ext cx="1081088" cy="720725"/>
          </a:xfrm>
          <a:prstGeom prst="horizontalScroll">
            <a:avLst>
              <a:gd name="adj" fmla="val 12500"/>
            </a:avLst>
          </a:prstGeom>
          <a:solidFill>
            <a:srgbClr val="04AED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</a:rPr>
              <a:t>言意之辩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61444" name="TextBox 5"/>
          <p:cNvSpPr txBox="1">
            <a:spLocks noChangeArrowheads="1"/>
          </p:cNvSpPr>
          <p:nvPr/>
        </p:nvSpPr>
        <p:spPr bwMode="auto">
          <a:xfrm>
            <a:off x="250825" y="123825"/>
            <a:ext cx="604996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第三节  佛教在华传播及其与中国传统文化的冲突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♣"/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 魏晋南北朝时期佛教的广泛传播</a:t>
            </a: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019925" y="411163"/>
            <a:ext cx="1285875" cy="76358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玄学简介</a:t>
            </a:r>
          </a:p>
        </p:txBody>
      </p:sp>
      <p:sp>
        <p:nvSpPr>
          <p:cNvPr id="61446" name="内容占位符 2"/>
          <p:cNvSpPr txBox="1">
            <a:spLocks/>
          </p:cNvSpPr>
          <p:nvPr/>
        </p:nvSpPr>
        <p:spPr bwMode="auto">
          <a:xfrm>
            <a:off x="3563938" y="987425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 sz="1800" b="1"/>
          </a:p>
        </p:txBody>
      </p:sp>
      <p:sp>
        <p:nvSpPr>
          <p:cNvPr id="61447" name="AutoShape 40"/>
          <p:cNvSpPr>
            <a:spLocks noChangeArrowheads="1"/>
          </p:cNvSpPr>
          <p:nvPr/>
        </p:nvSpPr>
        <p:spPr bwMode="auto">
          <a:xfrm flipV="1">
            <a:off x="1042988" y="2211388"/>
            <a:ext cx="1511300" cy="1295400"/>
          </a:xfrm>
          <a:prstGeom prst="horizontalScroll">
            <a:avLst>
              <a:gd name="adj" fmla="val 12500"/>
            </a:avLst>
          </a:prstGeom>
          <a:solidFill>
            <a:srgbClr val="04AEDA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endParaRPr lang="zh-CN" altLang="en-US" sz="1800" b="1" dirty="0">
              <a:solidFill>
                <a:srgbClr val="FFFFFF"/>
              </a:solidFill>
            </a:endParaRPr>
          </a:p>
          <a:p>
            <a:pPr algn="ctr"/>
            <a:endParaRPr lang="zh-CN" altLang="en-US" sz="1800" b="1" dirty="0">
              <a:solidFill>
                <a:srgbClr val="FFFFFF"/>
              </a:solidFill>
            </a:endParaRPr>
          </a:p>
          <a:p>
            <a:pPr algn="ctr"/>
            <a:r>
              <a:rPr lang="zh-CN" altLang="en-US" sz="18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玄学与佛教</a:t>
            </a:r>
          </a:p>
          <a:p>
            <a:pPr algn="ctr"/>
            <a:endParaRPr lang="zh-CN" altLang="en-US" sz="1800" b="1" dirty="0">
              <a:solidFill>
                <a:schemeClr val="bg1"/>
              </a:solidFill>
            </a:endParaRPr>
          </a:p>
          <a:p>
            <a:pPr algn="ctr"/>
            <a:endParaRPr lang="zh-CN" altLang="en-US" sz="1800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3203575" y="2355850"/>
            <a:ext cx="532923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26"/>
          <p:cNvCxnSpPr/>
          <p:nvPr/>
        </p:nvCxnSpPr>
        <p:spPr>
          <a:xfrm>
            <a:off x="3132138" y="1995488"/>
            <a:ext cx="54006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6"/>
          <p:cNvCxnSpPr/>
          <p:nvPr/>
        </p:nvCxnSpPr>
        <p:spPr>
          <a:xfrm>
            <a:off x="3203575" y="2787650"/>
            <a:ext cx="53276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26"/>
          <p:cNvCxnSpPr/>
          <p:nvPr/>
        </p:nvCxnSpPr>
        <p:spPr>
          <a:xfrm>
            <a:off x="3203575" y="3148013"/>
            <a:ext cx="5256213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26"/>
          <p:cNvCxnSpPr/>
          <p:nvPr/>
        </p:nvCxnSpPr>
        <p:spPr>
          <a:xfrm>
            <a:off x="3203575" y="3508375"/>
            <a:ext cx="5256213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26"/>
          <p:cNvCxnSpPr/>
          <p:nvPr/>
        </p:nvCxnSpPr>
        <p:spPr>
          <a:xfrm>
            <a:off x="3132138" y="3867150"/>
            <a:ext cx="53276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3051944" y="1563638"/>
            <a:ext cx="55435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b="1" dirty="0">
                <a:sym typeface="Wingdings" pitchFamily="2" charset="2"/>
              </a:rPr>
              <a:t> 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玄学以老庄思想解释儒家经典，提出了有无、本末、动静、体用等哲学范畴，论证了在现象世界背后存在着真实的、永恒不变的精神性本体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——“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道”或“无”。这与当时佛教宣传的“诸法性空”，“因缘和合”，惟有通过“般若”（智慧）对世俗认识的否定，体认永恒真实的“实相”、“真如”和“第一义谛”，才能达到寂灭境界，以求得解脱等思想，有许多相似之处，二者之间可以互为补充，从而促进了佛教的传播。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3132138" y="4227513"/>
            <a:ext cx="547211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5"/>
          <p:cNvSpPr txBox="1">
            <a:spLocks noChangeArrowheads="1"/>
          </p:cNvSpPr>
          <p:nvPr/>
        </p:nvSpPr>
        <p:spPr bwMode="auto">
          <a:xfrm>
            <a:off x="250825" y="195263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1800" b="1">
                <a:latin typeface="微软雅黑"/>
                <a:ea typeface="微软雅黑"/>
                <a:cs typeface="微软雅黑"/>
                <a:sym typeface="Wingdings" pitchFamily="2" charset="2"/>
              </a:rPr>
              <a:t> </a:t>
            </a:r>
            <a:r>
              <a:rPr lang="zh-CN" altLang="en-US" sz="1800" b="1">
                <a:latin typeface="微软雅黑"/>
                <a:ea typeface="微软雅黑"/>
                <a:cs typeface="微软雅黑"/>
              </a:rPr>
              <a:t>佛教与中国文化的冲突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62466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00338" y="555625"/>
            <a:ext cx="5715000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9548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Oval 27"/>
          <p:cNvSpPr>
            <a:spLocks noChangeArrowheads="1"/>
          </p:cNvSpPr>
          <p:nvPr/>
        </p:nvSpPr>
        <p:spPr bwMode="gray">
          <a:xfrm>
            <a:off x="827088" y="2284413"/>
            <a:ext cx="1428750" cy="142875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8F8F8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8000">
                <a:latin typeface="Calibri" pitchFamily="34" charset="0"/>
              </a:rPr>
              <a:t>  </a:t>
            </a:r>
            <a:endParaRPr lang="zh-CN" altLang="en-US" sz="8000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26" name="十字箭头标注 25"/>
          <p:cNvSpPr/>
          <p:nvPr/>
        </p:nvSpPr>
        <p:spPr>
          <a:xfrm>
            <a:off x="900113" y="2355850"/>
            <a:ext cx="1216025" cy="1216025"/>
          </a:xfrm>
          <a:prstGeom prst="quadArrowCallout">
            <a:avLst/>
          </a:prstGeom>
          <a:solidFill>
            <a:srgbClr val="04AE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cxnSp>
        <p:nvCxnSpPr>
          <p:cNvPr id="32" name="直接连接符 31"/>
          <p:cNvCxnSpPr/>
          <p:nvPr/>
        </p:nvCxnSpPr>
        <p:spPr>
          <a:xfrm>
            <a:off x="3419475" y="4156075"/>
            <a:ext cx="511333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419475" y="2427288"/>
            <a:ext cx="51117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419475" y="2859088"/>
            <a:ext cx="51117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419475" y="3292475"/>
            <a:ext cx="51117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7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2478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2479" name="Rectangle 5"/>
          <p:cNvSpPr>
            <a:spLocks noChangeArrowheads="1"/>
          </p:cNvSpPr>
          <p:nvPr/>
        </p:nvSpPr>
        <p:spPr bwMode="auto">
          <a:xfrm>
            <a:off x="395288" y="1419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2480" name="矩形 47"/>
          <p:cNvSpPr>
            <a:spLocks noChangeArrowheads="1"/>
          </p:cNvSpPr>
          <p:nvPr/>
        </p:nvSpPr>
        <p:spPr bwMode="auto">
          <a:xfrm>
            <a:off x="4140200" y="2066925"/>
            <a:ext cx="350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62481" name="矩形 48"/>
          <p:cNvSpPr>
            <a:spLocks noChangeArrowheads="1"/>
          </p:cNvSpPr>
          <p:nvPr/>
        </p:nvSpPr>
        <p:spPr bwMode="auto">
          <a:xfrm>
            <a:off x="4214813" y="2857500"/>
            <a:ext cx="217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2" name="直接连接符 44"/>
          <p:cNvCxnSpPr/>
          <p:nvPr/>
        </p:nvCxnSpPr>
        <p:spPr>
          <a:xfrm>
            <a:off x="3419475" y="3724275"/>
            <a:ext cx="51117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3348038" y="1563688"/>
            <a:ext cx="5113337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虽然佛教在魏晋南北朝时期得到了广泛传播，但是作为两种不同类型的文化，彼此的精神实质还是迥然不同的，所以一经接触交流，冲突在所难免。随着佛教的广泛传播，佛教势力逐渐壮大，它与中国文化的冲突也日益激烈，这种冲突在魏晋南北朝时期亦全面爆发 。</a:t>
            </a:r>
          </a:p>
        </p:txBody>
      </p:sp>
      <p:cxnSp>
        <p:nvCxnSpPr>
          <p:cNvPr id="3" name="直接连接符 34"/>
          <p:cNvCxnSpPr/>
          <p:nvPr/>
        </p:nvCxnSpPr>
        <p:spPr>
          <a:xfrm>
            <a:off x="3419475" y="2066925"/>
            <a:ext cx="51117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0" name="AutoShape 32"/>
          <p:cNvSpPr>
            <a:spLocks noChangeArrowheads="1"/>
          </p:cNvSpPr>
          <p:nvPr/>
        </p:nvSpPr>
        <p:spPr bwMode="auto">
          <a:xfrm>
            <a:off x="2771775" y="1708150"/>
            <a:ext cx="504825" cy="503238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04AED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Box 5"/>
          <p:cNvSpPr txBox="1">
            <a:spLocks noChangeArrowheads="1"/>
          </p:cNvSpPr>
          <p:nvPr/>
        </p:nvSpPr>
        <p:spPr bwMode="auto">
          <a:xfrm>
            <a:off x="285750" y="193675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ym typeface="Wingdings" pitchFamily="2" charset="2"/>
              </a:rPr>
              <a:t> </a:t>
            </a:r>
            <a:r>
              <a:rPr lang="zh-CN" altLang="en-US" sz="1800" b="1">
                <a:latin typeface="微软雅黑"/>
                <a:ea typeface="微软雅黑"/>
                <a:cs typeface="微软雅黑"/>
              </a:rPr>
              <a:t>佛教与中国文化的冲突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64514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14625" y="571500"/>
            <a:ext cx="5715000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9225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Oval 27"/>
          <p:cNvSpPr>
            <a:spLocks noChangeArrowheads="1"/>
          </p:cNvSpPr>
          <p:nvPr/>
        </p:nvSpPr>
        <p:spPr bwMode="gray">
          <a:xfrm>
            <a:off x="928688" y="1785938"/>
            <a:ext cx="1428750" cy="142875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8F8F8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8000">
                <a:latin typeface="Calibri" pitchFamily="34" charset="0"/>
              </a:rPr>
              <a:t>  </a:t>
            </a:r>
            <a:endParaRPr lang="zh-CN" altLang="en-US" sz="8000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26" name="十字箭头标注 25"/>
          <p:cNvSpPr/>
          <p:nvPr/>
        </p:nvSpPr>
        <p:spPr>
          <a:xfrm>
            <a:off x="971550" y="1851025"/>
            <a:ext cx="1216025" cy="1216025"/>
          </a:xfrm>
          <a:prstGeom prst="quadArrowCallout">
            <a:avLst/>
          </a:prstGeom>
          <a:solidFill>
            <a:srgbClr val="04AE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8" name="横卷形 27"/>
          <p:cNvSpPr/>
          <p:nvPr/>
        </p:nvSpPr>
        <p:spPr>
          <a:xfrm>
            <a:off x="3357563" y="1143000"/>
            <a:ext cx="571500" cy="642938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1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29" name="横卷形 28"/>
          <p:cNvSpPr/>
          <p:nvPr/>
        </p:nvSpPr>
        <p:spPr>
          <a:xfrm>
            <a:off x="3357563" y="1928813"/>
            <a:ext cx="571500" cy="642937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2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0" name="横卷形 29"/>
          <p:cNvSpPr/>
          <p:nvPr/>
        </p:nvSpPr>
        <p:spPr>
          <a:xfrm>
            <a:off x="3357563" y="2714625"/>
            <a:ext cx="571500" cy="642938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3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31" name="横卷形 30"/>
          <p:cNvSpPr/>
          <p:nvPr/>
        </p:nvSpPr>
        <p:spPr>
          <a:xfrm>
            <a:off x="3357563" y="3500438"/>
            <a:ext cx="571500" cy="642937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/>
                </a:solidFill>
              </a:rPr>
              <a:t>4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995738" y="1708150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4000500" y="2500313"/>
            <a:ext cx="4214813" cy="1587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000500" y="3286125"/>
            <a:ext cx="4214813" cy="1588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000500" y="4071938"/>
            <a:ext cx="4214813" cy="1587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9" name="矩形 46"/>
          <p:cNvSpPr>
            <a:spLocks noChangeArrowheads="1"/>
          </p:cNvSpPr>
          <p:nvPr/>
        </p:nvSpPr>
        <p:spPr bwMode="auto">
          <a:xfrm>
            <a:off x="4143375" y="1285875"/>
            <a:ext cx="2486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800" b="1">
                <a:latin typeface="微软雅黑"/>
                <a:ea typeface="微软雅黑"/>
                <a:cs typeface="微软雅黑"/>
              </a:rPr>
              <a:t>关于神灭与神不灭之辩</a:t>
            </a:r>
          </a:p>
        </p:txBody>
      </p:sp>
      <p:sp>
        <p:nvSpPr>
          <p:cNvPr id="64530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4531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4532" name="Rectangle 5"/>
          <p:cNvSpPr>
            <a:spLocks noChangeArrowheads="1"/>
          </p:cNvSpPr>
          <p:nvPr/>
        </p:nvSpPr>
        <p:spPr bwMode="auto">
          <a:xfrm>
            <a:off x="428625" y="1428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4533" name="矩形 47"/>
          <p:cNvSpPr>
            <a:spLocks noChangeArrowheads="1"/>
          </p:cNvSpPr>
          <p:nvPr/>
        </p:nvSpPr>
        <p:spPr bwMode="auto">
          <a:xfrm>
            <a:off x="4143375" y="2071688"/>
            <a:ext cx="3500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>
                <a:latin typeface="微软雅黑"/>
                <a:ea typeface="微软雅黑"/>
                <a:cs typeface="微软雅黑"/>
              </a:rPr>
              <a:t>关于“沙门应否敬王者”之争</a:t>
            </a: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64534" name="矩形 48"/>
          <p:cNvSpPr>
            <a:spLocks noChangeArrowheads="1"/>
          </p:cNvSpPr>
          <p:nvPr/>
        </p:nvSpPr>
        <p:spPr bwMode="auto">
          <a:xfrm>
            <a:off x="4214813" y="2857500"/>
            <a:ext cx="2174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>
                <a:latin typeface="微软雅黑"/>
                <a:ea typeface="微软雅黑"/>
                <a:cs typeface="微软雅黑"/>
              </a:rPr>
              <a:t>关于“夷夏之辩</a:t>
            </a:r>
            <a:r>
              <a:rPr lang="en-US" altLang="zh-CN" sz="1800" b="1">
                <a:latin typeface="微软雅黑"/>
                <a:ea typeface="微软雅黑"/>
                <a:cs typeface="微软雅黑"/>
              </a:rPr>
              <a:t>”</a:t>
            </a: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64535" name="矩形 49"/>
          <p:cNvSpPr>
            <a:spLocks noChangeArrowheads="1"/>
          </p:cNvSpPr>
          <p:nvPr/>
        </p:nvSpPr>
        <p:spPr bwMode="auto">
          <a:xfrm>
            <a:off x="4214813" y="3643313"/>
            <a:ext cx="340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>
                <a:latin typeface="微软雅黑"/>
                <a:ea typeface="微软雅黑"/>
                <a:cs typeface="微软雅黑"/>
              </a:rPr>
              <a:t>关于儒、道、佛三教高下之争</a:t>
            </a: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5"/>
          <p:cNvSpPr txBox="1">
            <a:spLocks noChangeArrowheads="1"/>
          </p:cNvSpPr>
          <p:nvPr/>
        </p:nvSpPr>
        <p:spPr bwMode="auto">
          <a:xfrm>
            <a:off x="285750" y="193675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zh-CN" altLang="en-US" sz="1800" b="1">
                <a:latin typeface="微软雅黑"/>
                <a:ea typeface="微软雅黑"/>
                <a:cs typeface="微软雅黑"/>
              </a:rPr>
              <a:t>佛教与中国文化的冲突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66562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14625" y="571500"/>
            <a:ext cx="5715000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566" name="Oval 27"/>
          <p:cNvSpPr>
            <a:spLocks noChangeArrowheads="1"/>
          </p:cNvSpPr>
          <p:nvPr/>
        </p:nvSpPr>
        <p:spPr bwMode="gray">
          <a:xfrm>
            <a:off x="928688" y="1785938"/>
            <a:ext cx="1428750" cy="142875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8F8F8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8000">
                <a:latin typeface="Calibri" pitchFamily="34" charset="0"/>
              </a:rPr>
              <a:t>  </a:t>
            </a:r>
            <a:endParaRPr lang="zh-CN" altLang="en-US" sz="8000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28" name="横卷形 27"/>
          <p:cNvSpPr/>
          <p:nvPr/>
        </p:nvSpPr>
        <p:spPr>
          <a:xfrm>
            <a:off x="1187450" y="1995488"/>
            <a:ext cx="2232025" cy="1147762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神灭与神不灭</a:t>
            </a:r>
          </a:p>
          <a:p>
            <a:pPr algn="ctr">
              <a:defRPr/>
            </a:pPr>
            <a:r>
              <a:rPr lang="zh-CN" altLang="en-US" sz="18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之辩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3995738" y="2066925"/>
            <a:ext cx="44640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24300" y="2500313"/>
            <a:ext cx="44640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995738" y="2932113"/>
            <a:ext cx="4387850" cy="635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924300" y="3363913"/>
            <a:ext cx="4392613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2" name="矩形 46"/>
          <p:cNvSpPr>
            <a:spLocks noChangeArrowheads="1"/>
          </p:cNvSpPr>
          <p:nvPr/>
        </p:nvSpPr>
        <p:spPr bwMode="auto">
          <a:xfrm>
            <a:off x="4284663" y="2571750"/>
            <a:ext cx="4029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1800" b="1" dirty="0">
                <a:sym typeface="Wingdings" pitchFamily="2" charset="2"/>
              </a:rPr>
              <a:t>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儒家：人有生有死，合乎自然规律</a:t>
            </a: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573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6574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6575" name="Rectangle 5"/>
          <p:cNvSpPr>
            <a:spLocks noChangeArrowheads="1"/>
          </p:cNvSpPr>
          <p:nvPr/>
        </p:nvSpPr>
        <p:spPr bwMode="auto">
          <a:xfrm>
            <a:off x="428625" y="1428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6576" name="矩形 47"/>
          <p:cNvSpPr>
            <a:spLocks noChangeArrowheads="1"/>
          </p:cNvSpPr>
          <p:nvPr/>
        </p:nvSpPr>
        <p:spPr bwMode="auto">
          <a:xfrm>
            <a:off x="4284663" y="3003550"/>
            <a:ext cx="4244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1800" b="1" dirty="0">
                <a:sym typeface="Wingdings" pitchFamily="2" charset="2"/>
              </a:rPr>
              <a:t>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道家：人可以长生不老，形神俱不灭</a:t>
            </a:r>
          </a:p>
        </p:txBody>
      </p:sp>
      <p:sp>
        <p:nvSpPr>
          <p:cNvPr id="66577" name="矩形 48"/>
          <p:cNvSpPr>
            <a:spLocks noChangeArrowheads="1"/>
          </p:cNvSpPr>
          <p:nvPr/>
        </p:nvSpPr>
        <p:spPr bwMode="auto">
          <a:xfrm>
            <a:off x="4284663" y="3435350"/>
            <a:ext cx="3957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dirty="0">
                <a:sym typeface="Wingdings" pitchFamily="2" charset="2"/>
              </a:rPr>
              <a:t>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佛教：形灭，神不灭</a:t>
            </a:r>
          </a:p>
        </p:txBody>
      </p:sp>
      <p:cxnSp>
        <p:nvCxnSpPr>
          <p:cNvPr id="2" name="直接连接符 31"/>
          <p:cNvCxnSpPr/>
          <p:nvPr/>
        </p:nvCxnSpPr>
        <p:spPr>
          <a:xfrm>
            <a:off x="3924300" y="3795713"/>
            <a:ext cx="44640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3995738" y="1693863"/>
            <a:ext cx="4249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1800" b="1" dirty="0">
                <a:sym typeface="Wingdings" pitchFamily="2" charset="2"/>
              </a:rPr>
              <a:t>★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生死、形神问题关系到佛教的本质 </a:t>
            </a: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3995738" y="2139950"/>
            <a:ext cx="3700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sym typeface="Wingdings" pitchFamily="2" charset="2"/>
              </a:rPr>
              <a:t>★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关于生死、形神问题的各家观点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68610" name="13 CuadroTexto"/>
          <p:cNvSpPr txBox="1">
            <a:spLocks noChangeArrowheads="1"/>
          </p:cNvSpPr>
          <p:nvPr/>
        </p:nvSpPr>
        <p:spPr bwMode="auto">
          <a:xfrm>
            <a:off x="8250238" y="4816475"/>
            <a:ext cx="34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2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2" name="矩形 50"/>
          <p:cNvSpPr/>
          <p:nvPr/>
        </p:nvSpPr>
        <p:spPr>
          <a:xfrm>
            <a:off x="250825" y="915988"/>
            <a:ext cx="8642350" cy="3600450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4" name="Line 67"/>
          <p:cNvSpPr>
            <a:spLocks noChangeShapeType="1"/>
          </p:cNvSpPr>
          <p:nvPr/>
        </p:nvSpPr>
        <p:spPr bwMode="auto">
          <a:xfrm>
            <a:off x="250825" y="1347788"/>
            <a:ext cx="8643938" cy="0"/>
          </a:xfrm>
          <a:prstGeom prst="line">
            <a:avLst/>
          </a:prstGeom>
          <a:noFill/>
          <a:ln w="12700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8615" name="Line 70"/>
          <p:cNvSpPr>
            <a:spLocks noChangeShapeType="1"/>
          </p:cNvSpPr>
          <p:nvPr/>
        </p:nvSpPr>
        <p:spPr bwMode="auto">
          <a:xfrm>
            <a:off x="250825" y="2859088"/>
            <a:ext cx="8642350" cy="0"/>
          </a:xfrm>
          <a:prstGeom prst="line">
            <a:avLst/>
          </a:prstGeom>
          <a:noFill/>
          <a:ln w="12700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8616" name="Line 72"/>
          <p:cNvSpPr>
            <a:spLocks noChangeShapeType="1"/>
          </p:cNvSpPr>
          <p:nvPr/>
        </p:nvSpPr>
        <p:spPr bwMode="auto">
          <a:xfrm>
            <a:off x="1258888" y="915988"/>
            <a:ext cx="0" cy="3600450"/>
          </a:xfrm>
          <a:prstGeom prst="line">
            <a:avLst/>
          </a:prstGeom>
          <a:noFill/>
          <a:ln w="9525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8617" name="Line 73"/>
          <p:cNvSpPr>
            <a:spLocks noChangeShapeType="1"/>
          </p:cNvSpPr>
          <p:nvPr/>
        </p:nvSpPr>
        <p:spPr bwMode="auto">
          <a:xfrm>
            <a:off x="3203575" y="915988"/>
            <a:ext cx="0" cy="3600450"/>
          </a:xfrm>
          <a:prstGeom prst="line">
            <a:avLst/>
          </a:prstGeom>
          <a:noFill/>
          <a:ln w="9525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8618" name="Line 74"/>
          <p:cNvSpPr>
            <a:spLocks noChangeShapeType="1"/>
          </p:cNvSpPr>
          <p:nvPr/>
        </p:nvSpPr>
        <p:spPr bwMode="auto">
          <a:xfrm>
            <a:off x="7740650" y="915988"/>
            <a:ext cx="0" cy="3598862"/>
          </a:xfrm>
          <a:prstGeom prst="line">
            <a:avLst/>
          </a:prstGeom>
          <a:noFill/>
          <a:ln w="9525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1515" name="Rectangle 75"/>
          <p:cNvSpPr>
            <a:spLocks noChangeArrowheads="1"/>
          </p:cNvSpPr>
          <p:nvPr/>
        </p:nvSpPr>
        <p:spPr bwMode="auto">
          <a:xfrm>
            <a:off x="179388" y="987425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朝代</a:t>
            </a:r>
          </a:p>
        </p:txBody>
      </p:sp>
      <p:sp>
        <p:nvSpPr>
          <p:cNvPr id="95292" name="Rectangle 60"/>
          <p:cNvSpPr>
            <a:spLocks noChangeArrowheads="1"/>
          </p:cNvSpPr>
          <p:nvPr/>
        </p:nvSpPr>
        <p:spPr bwMode="auto">
          <a:xfrm>
            <a:off x="2411413" y="149225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endParaRPr lang="zh-CN" altLang="en-US" sz="1400" b="1">
              <a:solidFill>
                <a:srgbClr val="012731"/>
              </a:solidFill>
            </a:endParaRPr>
          </a:p>
        </p:txBody>
      </p:sp>
      <p:sp>
        <p:nvSpPr>
          <p:cNvPr id="95318" name="Rectangle 86"/>
          <p:cNvSpPr>
            <a:spLocks noChangeArrowheads="1"/>
          </p:cNvSpPr>
          <p:nvPr/>
        </p:nvSpPr>
        <p:spPr bwMode="auto">
          <a:xfrm>
            <a:off x="2916238" y="2530475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1400" b="1">
                <a:solidFill>
                  <a:srgbClr val="012731"/>
                </a:solidFill>
              </a:rPr>
              <a:t> </a:t>
            </a:r>
            <a:endParaRPr lang="zh-CN" altLang="en-US" sz="1800"/>
          </a:p>
        </p:txBody>
      </p:sp>
      <p:sp>
        <p:nvSpPr>
          <p:cNvPr id="68622" name="Rectangle 52"/>
          <p:cNvSpPr>
            <a:spLocks noChangeArrowheads="1"/>
          </p:cNvSpPr>
          <p:nvPr/>
        </p:nvSpPr>
        <p:spPr bwMode="auto">
          <a:xfrm>
            <a:off x="4067175" y="987425"/>
            <a:ext cx="295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主要观点</a:t>
            </a:r>
          </a:p>
        </p:txBody>
      </p:sp>
      <p:sp>
        <p:nvSpPr>
          <p:cNvPr id="68623" name="Rectangle 55"/>
          <p:cNvSpPr>
            <a:spLocks noChangeArrowheads="1"/>
          </p:cNvSpPr>
          <p:nvPr/>
        </p:nvSpPr>
        <p:spPr bwMode="auto">
          <a:xfrm>
            <a:off x="4500563" y="1492250"/>
            <a:ext cx="43926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400" b="1">
              <a:solidFill>
                <a:srgbClr val="012731"/>
              </a:solidFill>
            </a:endParaRPr>
          </a:p>
        </p:txBody>
      </p:sp>
      <p:sp>
        <p:nvSpPr>
          <p:cNvPr id="68624" name="Line 73"/>
          <p:cNvSpPr>
            <a:spLocks noChangeShapeType="1"/>
          </p:cNvSpPr>
          <p:nvPr/>
        </p:nvSpPr>
        <p:spPr bwMode="auto">
          <a:xfrm>
            <a:off x="2195513" y="915988"/>
            <a:ext cx="0" cy="3600450"/>
          </a:xfrm>
          <a:prstGeom prst="line">
            <a:avLst/>
          </a:prstGeom>
          <a:noFill/>
          <a:ln w="9525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8625" name="Rectangle 59"/>
          <p:cNvSpPr>
            <a:spLocks noChangeArrowheads="1"/>
          </p:cNvSpPr>
          <p:nvPr/>
        </p:nvSpPr>
        <p:spPr bwMode="auto">
          <a:xfrm>
            <a:off x="1331913" y="987425"/>
            <a:ext cx="798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参辩人</a:t>
            </a:r>
          </a:p>
        </p:txBody>
      </p:sp>
      <p:sp>
        <p:nvSpPr>
          <p:cNvPr id="68626" name="Rectangle 60"/>
          <p:cNvSpPr>
            <a:spLocks noChangeArrowheads="1"/>
          </p:cNvSpPr>
          <p:nvPr/>
        </p:nvSpPr>
        <p:spPr bwMode="auto">
          <a:xfrm>
            <a:off x="1258888" y="141922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慧琳</a:t>
            </a: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179388" y="195263"/>
            <a:ext cx="4598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第三节  佛教在华传播及其与中国传统文化的冲突</a:t>
            </a:r>
          </a:p>
        </p:txBody>
      </p:sp>
      <p:sp>
        <p:nvSpPr>
          <p:cNvPr id="28" name="横卷形 27"/>
          <p:cNvSpPr/>
          <p:nvPr/>
        </p:nvSpPr>
        <p:spPr>
          <a:xfrm>
            <a:off x="7235825" y="0"/>
            <a:ext cx="1657350" cy="842963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神灭与神不灭之辩</a:t>
            </a:r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2195513" y="987425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著作名称</a:t>
            </a:r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250825" y="1419225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东晋末年</a:t>
            </a:r>
          </a:p>
        </p:txBody>
      </p:sp>
      <p:sp>
        <p:nvSpPr>
          <p:cNvPr id="95268" name="Rectangle 36"/>
          <p:cNvSpPr>
            <a:spLocks noChangeArrowheads="1"/>
          </p:cNvSpPr>
          <p:nvPr/>
        </p:nvSpPr>
        <p:spPr bwMode="auto">
          <a:xfrm>
            <a:off x="7740650" y="1563688"/>
            <a:ext cx="1081088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神明是否与形质同尽</a:t>
            </a:r>
          </a:p>
        </p:txBody>
      </p:sp>
      <p:sp>
        <p:nvSpPr>
          <p:cNvPr id="95269" name="Rectangle 37"/>
          <p:cNvSpPr>
            <a:spLocks noChangeArrowheads="1"/>
          </p:cNvSpPr>
          <p:nvPr/>
        </p:nvSpPr>
        <p:spPr bwMode="auto">
          <a:xfrm>
            <a:off x="3276600" y="1419225"/>
            <a:ext cx="427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佛教的善恶果报、天堂地狱的说法，虚幻不实</a:t>
            </a:r>
          </a:p>
        </p:txBody>
      </p: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7812088" y="987425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争论焦点</a:t>
            </a:r>
          </a:p>
        </p:txBody>
      </p:sp>
      <p:sp>
        <p:nvSpPr>
          <p:cNvPr id="95271" name="Rectangle 39"/>
          <p:cNvSpPr>
            <a:spLocks noChangeArrowheads="1"/>
          </p:cNvSpPr>
          <p:nvPr/>
        </p:nvSpPr>
        <p:spPr bwMode="auto">
          <a:xfrm>
            <a:off x="2124075" y="1419225"/>
            <a:ext cx="1208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12731"/>
                </a:solidFill>
              </a:rPr>
              <a:t>《</a:t>
            </a: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均善论</a:t>
            </a:r>
            <a:r>
              <a:rPr lang="en-US" altLang="zh-CN" b="1" dirty="0">
                <a:solidFill>
                  <a:srgbClr val="012731"/>
                </a:solidFill>
              </a:rPr>
              <a:t>》</a:t>
            </a:r>
          </a:p>
        </p:txBody>
      </p:sp>
      <p:sp>
        <p:nvSpPr>
          <p:cNvPr id="68635" name="Line 70"/>
          <p:cNvSpPr>
            <a:spLocks noChangeShapeType="1"/>
          </p:cNvSpPr>
          <p:nvPr/>
        </p:nvSpPr>
        <p:spPr bwMode="auto">
          <a:xfrm>
            <a:off x="1258888" y="1851025"/>
            <a:ext cx="6481762" cy="0"/>
          </a:xfrm>
          <a:prstGeom prst="line">
            <a:avLst/>
          </a:prstGeom>
          <a:noFill/>
          <a:ln w="12700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5273" name="Rectangle 41"/>
          <p:cNvSpPr>
            <a:spLocks noChangeArrowheads="1"/>
          </p:cNvSpPr>
          <p:nvPr/>
        </p:nvSpPr>
        <p:spPr bwMode="auto">
          <a:xfrm>
            <a:off x="1476375" y="1924050"/>
            <a:ext cx="593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宗炳</a:t>
            </a:r>
          </a:p>
        </p:txBody>
      </p:sp>
      <p:sp>
        <p:nvSpPr>
          <p:cNvPr id="68637" name="Line 70"/>
          <p:cNvSpPr>
            <a:spLocks noChangeShapeType="1"/>
          </p:cNvSpPr>
          <p:nvPr/>
        </p:nvSpPr>
        <p:spPr bwMode="auto">
          <a:xfrm>
            <a:off x="1258888" y="2355850"/>
            <a:ext cx="6481762" cy="0"/>
          </a:xfrm>
          <a:prstGeom prst="line">
            <a:avLst/>
          </a:prstGeom>
          <a:noFill/>
          <a:ln w="12700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5275" name="Rectangle 43"/>
          <p:cNvSpPr>
            <a:spLocks noChangeArrowheads="1"/>
          </p:cNvSpPr>
          <p:nvPr/>
        </p:nvSpPr>
        <p:spPr bwMode="auto">
          <a:xfrm>
            <a:off x="2124075" y="1924050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/>
              <a:t>《</a:t>
            </a: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名佛论</a:t>
            </a:r>
            <a:r>
              <a:rPr lang="en-US" altLang="zh-CN" b="1" dirty="0">
                <a:solidFill>
                  <a:srgbClr val="012731"/>
                </a:solidFill>
              </a:rPr>
              <a:t>》</a:t>
            </a:r>
            <a:endParaRPr lang="zh-CN" altLang="en-US" b="1" dirty="0">
              <a:solidFill>
                <a:srgbClr val="012731"/>
              </a:solidFill>
            </a:endParaRPr>
          </a:p>
        </p:txBody>
      </p:sp>
      <p:sp>
        <p:nvSpPr>
          <p:cNvPr id="95276" name="Rectangle 44"/>
          <p:cNvSpPr>
            <a:spLocks noChangeArrowheads="1"/>
          </p:cNvSpPr>
          <p:nvPr/>
        </p:nvSpPr>
        <p:spPr bwMode="auto">
          <a:xfrm>
            <a:off x="3203575" y="1851025"/>
            <a:ext cx="43926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众生的灵魂有精粗之别，但作为其本体的“神</a:t>
            </a:r>
            <a:r>
              <a:rPr lang="zh-CN" altLang="en-US" b="1" dirty="0"/>
              <a:t>”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是不灭的，因此，不是神从形，而是形从神</a:t>
            </a:r>
          </a:p>
        </p:txBody>
      </p:sp>
      <p:sp>
        <p:nvSpPr>
          <p:cNvPr id="95277" name="Rectangle 45"/>
          <p:cNvSpPr>
            <a:spLocks noChangeArrowheads="1"/>
          </p:cNvSpPr>
          <p:nvPr/>
        </p:nvSpPr>
        <p:spPr bwMode="auto">
          <a:xfrm>
            <a:off x="1331913" y="2427288"/>
            <a:ext cx="798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何承天</a:t>
            </a:r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2124075" y="2427288"/>
            <a:ext cx="120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/>
              <a:t>《</a:t>
            </a: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达性论</a:t>
            </a:r>
            <a:r>
              <a:rPr lang="en-US" altLang="zh-CN" b="1" dirty="0">
                <a:solidFill>
                  <a:srgbClr val="012731"/>
                </a:solidFill>
              </a:rPr>
              <a:t>》</a:t>
            </a:r>
            <a:endParaRPr lang="zh-CN" altLang="en-US" b="1" dirty="0">
              <a:solidFill>
                <a:srgbClr val="012731"/>
              </a:solidFill>
            </a:endParaRPr>
          </a:p>
        </p:txBody>
      </p:sp>
      <p:sp>
        <p:nvSpPr>
          <p:cNvPr id="95279" name="Rectangle 47"/>
          <p:cNvSpPr>
            <a:spLocks noChangeArrowheads="1"/>
          </p:cNvSpPr>
          <p:nvPr/>
        </p:nvSpPr>
        <p:spPr bwMode="auto">
          <a:xfrm>
            <a:off x="3203575" y="2427288"/>
            <a:ext cx="452720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形毙则神散，精神不可能从此个体转移到彼个体</a:t>
            </a:r>
          </a:p>
        </p:txBody>
      </p:sp>
      <p:sp>
        <p:nvSpPr>
          <p:cNvPr id="95280" name="Rectangle 48"/>
          <p:cNvSpPr>
            <a:spLocks noChangeArrowheads="1"/>
          </p:cNvSpPr>
          <p:nvPr/>
        </p:nvSpPr>
        <p:spPr bwMode="auto">
          <a:xfrm>
            <a:off x="250825" y="300355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南齐时期</a:t>
            </a:r>
          </a:p>
        </p:txBody>
      </p:sp>
      <p:sp>
        <p:nvSpPr>
          <p:cNvPr id="95281" name="Rectangle 49"/>
          <p:cNvSpPr>
            <a:spLocks noChangeArrowheads="1"/>
          </p:cNvSpPr>
          <p:nvPr/>
        </p:nvSpPr>
        <p:spPr bwMode="auto">
          <a:xfrm>
            <a:off x="7667625" y="3003550"/>
            <a:ext cx="12239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神灭与神不灭问题的争论公开化和激烈化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1403350" y="3003550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范缜</a:t>
            </a:r>
            <a:r>
              <a:rPr lang="zh-CN" altLang="en-US" dirty="0"/>
              <a:t> </a:t>
            </a:r>
          </a:p>
        </p:txBody>
      </p:sp>
      <p:sp>
        <p:nvSpPr>
          <p:cNvPr id="95284" name="Rectangle 52"/>
          <p:cNvSpPr>
            <a:spLocks noChangeArrowheads="1"/>
          </p:cNvSpPr>
          <p:nvPr/>
        </p:nvSpPr>
        <p:spPr bwMode="auto">
          <a:xfrm>
            <a:off x="2124075" y="3003550"/>
            <a:ext cx="126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012731"/>
                </a:solidFill>
              </a:rPr>
              <a:t>《</a:t>
            </a: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神灭论</a:t>
            </a:r>
            <a:r>
              <a:rPr lang="en-US" altLang="zh-CN" b="1" dirty="0">
                <a:solidFill>
                  <a:srgbClr val="012731"/>
                </a:solidFill>
              </a:rPr>
              <a:t>》 </a:t>
            </a:r>
          </a:p>
        </p:txBody>
      </p:sp>
      <p:sp>
        <p:nvSpPr>
          <p:cNvPr id="95285" name="Rectangle 53"/>
          <p:cNvSpPr>
            <a:spLocks noChangeArrowheads="1"/>
          </p:cNvSpPr>
          <p:nvPr/>
        </p:nvSpPr>
        <p:spPr bwMode="auto">
          <a:xfrm>
            <a:off x="3198018" y="2922588"/>
            <a:ext cx="460851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“形质神用” ：形体是质（实体），精神只是形体的作用，因此形体灭亡了，精神自然也就灭了。 </a:t>
            </a:r>
          </a:p>
        </p:txBody>
      </p:sp>
      <p:sp>
        <p:nvSpPr>
          <p:cNvPr id="68648" name="Line 70"/>
          <p:cNvSpPr>
            <a:spLocks noChangeShapeType="1"/>
          </p:cNvSpPr>
          <p:nvPr/>
        </p:nvSpPr>
        <p:spPr bwMode="auto">
          <a:xfrm>
            <a:off x="250825" y="3508375"/>
            <a:ext cx="7489825" cy="0"/>
          </a:xfrm>
          <a:prstGeom prst="line">
            <a:avLst/>
          </a:prstGeom>
          <a:noFill/>
          <a:ln w="12700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5287" name="Rectangle 55"/>
          <p:cNvSpPr>
            <a:spLocks noChangeArrowheads="1"/>
          </p:cNvSpPr>
          <p:nvPr/>
        </p:nvSpPr>
        <p:spPr bwMode="auto">
          <a:xfrm>
            <a:off x="250825" y="3508375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南梁时期</a:t>
            </a:r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1258888" y="3508375"/>
            <a:ext cx="936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梁武帝</a:t>
            </a:r>
          </a:p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萧衍  </a:t>
            </a:r>
          </a:p>
        </p:txBody>
      </p:sp>
      <p:sp>
        <p:nvSpPr>
          <p:cNvPr id="95289" name="Rectangle 57"/>
          <p:cNvSpPr>
            <a:spLocks noChangeArrowheads="1"/>
          </p:cNvSpPr>
          <p:nvPr/>
        </p:nvSpPr>
        <p:spPr bwMode="auto">
          <a:xfrm>
            <a:off x="3203574" y="3531122"/>
            <a:ext cx="45370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指责范缜“违经背亲，言语可息”，发动六十余人撰写了七十多篇文章，对范缜观点进行论驳 </a:t>
            </a:r>
          </a:p>
        </p:txBody>
      </p:sp>
      <p:sp>
        <p:nvSpPr>
          <p:cNvPr id="68652" name="Line 70"/>
          <p:cNvSpPr>
            <a:spLocks noChangeShapeType="1"/>
          </p:cNvSpPr>
          <p:nvPr/>
        </p:nvSpPr>
        <p:spPr bwMode="auto">
          <a:xfrm>
            <a:off x="1258888" y="4084638"/>
            <a:ext cx="6481762" cy="0"/>
          </a:xfrm>
          <a:prstGeom prst="line">
            <a:avLst/>
          </a:prstGeom>
          <a:noFill/>
          <a:ln w="12700">
            <a:solidFill>
              <a:srgbClr val="04AEDA"/>
            </a:solidFill>
            <a:round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95291" name="Rectangle 59"/>
          <p:cNvSpPr>
            <a:spLocks noChangeArrowheads="1"/>
          </p:cNvSpPr>
          <p:nvPr/>
        </p:nvSpPr>
        <p:spPr bwMode="auto">
          <a:xfrm>
            <a:off x="1403350" y="4156075"/>
            <a:ext cx="593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范缜</a:t>
            </a:r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1979613" y="4156075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b="1" dirty="0"/>
              <a:t>《</a:t>
            </a:r>
            <a:r>
              <a:rPr lang="zh-CN" altLang="en-US" b="1" dirty="0">
                <a:solidFill>
                  <a:srgbClr val="012731"/>
                </a:solidFill>
                <a:latin typeface="微软雅黑" pitchFamily="34" charset="-122"/>
                <a:ea typeface="微软雅黑" pitchFamily="34" charset="-122"/>
              </a:rPr>
              <a:t>答草舍人</a:t>
            </a:r>
            <a:r>
              <a:rPr lang="en-US" altLang="zh-CN" b="1" dirty="0"/>
              <a:t>》</a:t>
            </a:r>
            <a:r>
              <a:rPr lang="en-US" altLang="zh-CN" dirty="0"/>
              <a:t> </a:t>
            </a:r>
          </a:p>
        </p:txBody>
      </p:sp>
      <p:sp>
        <p:nvSpPr>
          <p:cNvPr id="95293" name="Rectangle 61"/>
          <p:cNvSpPr>
            <a:spLocks noChangeArrowheads="1"/>
          </p:cNvSpPr>
          <p:nvPr/>
        </p:nvSpPr>
        <p:spPr bwMode="auto">
          <a:xfrm>
            <a:off x="3276600" y="4167384"/>
            <a:ext cx="479169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坚持“形神相即”和“形质神用” ，驳斥神不灭论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642938" y="214313"/>
            <a:ext cx="4357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endParaRPr lang="en-US" altLang="zh-CN" sz="2000" b="1">
              <a:latin typeface="隶书"/>
              <a:ea typeface="隶书"/>
              <a:cs typeface="隶书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4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0726" name="内容占位符 2"/>
          <p:cNvSpPr txBox="1">
            <a:spLocks/>
          </p:cNvSpPr>
          <p:nvPr/>
        </p:nvSpPr>
        <p:spPr bwMode="auto">
          <a:xfrm>
            <a:off x="3643313" y="1071563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092703" y="35115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45103" y="36639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397503" y="38163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0730" name="矩形 27"/>
          <p:cNvSpPr>
            <a:spLocks noChangeArrowheads="1"/>
          </p:cNvSpPr>
          <p:nvPr/>
        </p:nvSpPr>
        <p:spPr bwMode="auto">
          <a:xfrm>
            <a:off x="179388" y="123825"/>
            <a:ext cx="7094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1800" b="1"/>
              <a:t>第一节   魏晋南北朝时期欧亚大陆的形势与中西文化交流的特点</a:t>
            </a:r>
            <a:endParaRPr lang="en-US" altLang="zh-CN" sz="1800" b="1"/>
          </a:p>
          <a:p>
            <a:pPr>
              <a:lnSpc>
                <a:spcPts val="2563"/>
              </a:lnSpc>
            </a:pPr>
            <a:endParaRPr lang="zh-CN" altLang="en-US" sz="2000">
              <a:latin typeface="隶书"/>
              <a:ea typeface="隶书"/>
              <a:cs typeface="隶书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4213" y="1995488"/>
            <a:ext cx="1512887" cy="92868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东西罗马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帝国地图</a:t>
            </a:r>
            <a:endParaRPr lang="zh-CN" alt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30732" name="Picture 36" descr="105369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Rectangle 37"/>
          <p:cNvSpPr>
            <a:spLocks noChangeArrowheads="1"/>
          </p:cNvSpPr>
          <p:nvPr/>
        </p:nvSpPr>
        <p:spPr bwMode="auto">
          <a:xfrm>
            <a:off x="0" y="6315075"/>
            <a:ext cx="9144000" cy="581025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0734" name="Rectangle 38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4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4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024" name="Group 128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5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7" name="Rectangle 5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3" name="Group 127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0" name="Rectangle 62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2" name="Group 126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3" name="Rectangle 74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1" name="Group 125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6" name="Rectangle 8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0" name="Group 124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9" name="Rectangle 98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19" name="Group 123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2" name="Rectangle 11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18" name="Group 122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5" name="Picture 40" descr="b71b4720a36d544f70e74f043067c3e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6" name="AutoShape 52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7" name="AutoShape 64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8" name="AutoShape 76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9" name="AutoShape 88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0" name="AutoShape 100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1" name="AutoShape 112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62" name="Picture 129" descr="105369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3" name="Rectangle 130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0764" name="Rectangle 131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4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4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117" name="Group 221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5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7" name="Rectangle 143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6" name="Group 220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0" name="Rectangle 155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5" name="Group 219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3" name="Rectangle 167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4" name="Group 218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6" name="Rectangle 179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3" name="Group 217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9" name="Rectangle 191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2" name="Group 216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2" name="Rectangle 203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1" name="Group 215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85" name="Picture 133" descr="b71b4720a36d544f70e74f043067c3e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6" name="AutoShape 145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7" name="AutoShape 157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8" name="AutoShape 169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9" name="AutoShape 181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0" name="AutoShape 193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1" name="AutoShape 205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92" name="Picture 222" descr="1053695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3" name="Rectangle 223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0794" name="Rectangle 224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4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4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210" name="Group 314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5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97" name="Rectangle 23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9" name="Group 313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00" name="Rectangle 248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8" name="Group 312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03" name="Rectangle 26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7" name="Group 311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06" name="Rectangle 272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6" name="Group 310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09" name="Rectangle 284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5" name="Group 309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12" name="Rectangle 29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4" name="Group 308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815" name="Picture 226" descr="b71b4720a36d544f70e74f043067c3e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6" name="AutoShape 238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17" name="AutoShape 250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18" name="AutoShape 262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19" name="AutoShape 274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20" name="AutoShape 286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21" name="AutoShape 298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822" name="Picture 315" descr="Gucn_20110929176343095028Pic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771525"/>
            <a:ext cx="619283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222" name="Group 326"/>
          <p:cNvGraphicFramePr>
            <a:graphicFrameLocks noGrp="1"/>
          </p:cNvGraphicFramePr>
          <p:nvPr/>
        </p:nvGraphicFramePr>
        <p:xfrm>
          <a:off x="1798638" y="633413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5"/>
          <p:cNvSpPr txBox="1">
            <a:spLocks noChangeArrowheads="1"/>
          </p:cNvSpPr>
          <p:nvPr/>
        </p:nvSpPr>
        <p:spPr bwMode="auto">
          <a:xfrm>
            <a:off x="285750" y="193675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zh-CN" altLang="en-US" sz="1800" b="1">
                <a:latin typeface="微软雅黑"/>
                <a:ea typeface="微软雅黑"/>
                <a:cs typeface="微软雅黑"/>
              </a:rPr>
              <a:t> 佛教与中国文化的冲突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69634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14625" y="571500"/>
            <a:ext cx="5715000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638" name="Oval 27"/>
          <p:cNvSpPr>
            <a:spLocks noChangeArrowheads="1"/>
          </p:cNvSpPr>
          <p:nvPr/>
        </p:nvSpPr>
        <p:spPr bwMode="gray">
          <a:xfrm>
            <a:off x="928688" y="1785938"/>
            <a:ext cx="1428750" cy="142875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8F8F8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8000">
                <a:latin typeface="Calibri" pitchFamily="34" charset="0"/>
              </a:rPr>
              <a:t>  </a:t>
            </a:r>
            <a:endParaRPr lang="zh-CN" altLang="en-US" sz="8000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995738" y="1708150"/>
            <a:ext cx="43211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95738" y="2355850"/>
            <a:ext cx="43211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995738" y="3076575"/>
            <a:ext cx="43211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995738" y="3795713"/>
            <a:ext cx="417671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3" name="矩形 46"/>
          <p:cNvSpPr>
            <a:spLocks noChangeArrowheads="1"/>
          </p:cNvSpPr>
          <p:nvPr/>
        </p:nvSpPr>
        <p:spPr bwMode="auto">
          <a:xfrm>
            <a:off x="3779838" y="1285875"/>
            <a:ext cx="492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dirty="0"/>
              <a:t>★ </a:t>
            </a:r>
            <a:r>
              <a:rPr lang="zh-CN" altLang="en-US" sz="1800" b="1" dirty="0">
                <a:latin typeface="微软雅黑"/>
                <a:ea typeface="微软雅黑"/>
                <a:cs typeface="微软雅黑"/>
              </a:rPr>
              <a:t>涉及君权和</a:t>
            </a:r>
            <a:r>
              <a:rPr lang="zh-CN" altLang="en-US" sz="1800" b="1" dirty="0">
                <a:latin typeface="微软雅黑"/>
                <a:ea typeface="微软雅黑"/>
                <a:cs typeface="微软雅黑"/>
              </a:rPr>
              <a:t>神权、佛教与儒教的关系问题</a:t>
            </a:r>
          </a:p>
        </p:txBody>
      </p:sp>
      <p:sp>
        <p:nvSpPr>
          <p:cNvPr id="69644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9645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9646" name="Rectangle 5"/>
          <p:cNvSpPr>
            <a:spLocks noChangeArrowheads="1"/>
          </p:cNvSpPr>
          <p:nvPr/>
        </p:nvSpPr>
        <p:spPr bwMode="auto">
          <a:xfrm>
            <a:off x="428625" y="1428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69647" name="矩形 47"/>
          <p:cNvSpPr>
            <a:spLocks noChangeArrowheads="1"/>
          </p:cNvSpPr>
          <p:nvPr/>
        </p:nvSpPr>
        <p:spPr bwMode="auto">
          <a:xfrm>
            <a:off x="3995738" y="1708150"/>
            <a:ext cx="48244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☆东晋成帝庾冰代成帝诏令“沙门应敬王者”；</a:t>
            </a:r>
          </a:p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  尚书何允等人反对，结果庾冰主张未能通过</a:t>
            </a:r>
            <a:r>
              <a:rPr lang="zh-CN" altLang="en-US"/>
              <a:t> </a:t>
            </a:r>
          </a:p>
        </p:txBody>
      </p:sp>
      <p:sp>
        <p:nvSpPr>
          <p:cNvPr id="69648" name="矩形 48"/>
          <p:cNvSpPr>
            <a:spLocks noChangeArrowheads="1"/>
          </p:cNvSpPr>
          <p:nvPr/>
        </p:nvSpPr>
        <p:spPr bwMode="auto">
          <a:xfrm>
            <a:off x="3924300" y="2427288"/>
            <a:ext cx="439261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☆安帝时太尉桓玄重申沙门应敬王者；</a:t>
            </a:r>
          </a:p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  慧远做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沙门不敬王者论</a:t>
            </a:r>
            <a:r>
              <a:rPr lang="en-US" altLang="zh-CN" b="1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>
                <a:latin typeface="微软雅黑"/>
                <a:ea typeface="微软雅黑"/>
                <a:cs typeface="微软雅黑"/>
              </a:rPr>
              <a:t>反对</a:t>
            </a: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69649" name="矩形 49"/>
          <p:cNvSpPr>
            <a:spLocks noChangeArrowheads="1"/>
          </p:cNvSpPr>
          <p:nvPr/>
        </p:nvSpPr>
        <p:spPr bwMode="auto">
          <a:xfrm>
            <a:off x="3924300" y="3148013"/>
            <a:ext cx="460851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☆北方沙门带头礼拜皇帝，</a:t>
            </a:r>
          </a:p>
          <a:p>
            <a:r>
              <a:rPr lang="zh-CN" altLang="en-US" b="1">
                <a:latin typeface="微软雅黑"/>
                <a:ea typeface="微软雅黑"/>
                <a:cs typeface="微软雅黑"/>
              </a:rPr>
              <a:t>  南朝宋孝武帝下令：沙门必须对皇帝跪拜</a:t>
            </a: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28" name="横卷形 27"/>
          <p:cNvSpPr/>
          <p:nvPr/>
        </p:nvSpPr>
        <p:spPr>
          <a:xfrm>
            <a:off x="827088" y="2066925"/>
            <a:ext cx="2305050" cy="1147763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800" b="1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zh-CN" altLang="en-US" sz="18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“沙门应否敬王者”之争</a:t>
            </a:r>
          </a:p>
          <a:p>
            <a:pPr algn="ctr">
              <a:defRPr/>
            </a:pPr>
            <a:endParaRPr lang="zh-CN" altLang="en-US" sz="1800" b="1">
              <a:solidFill>
                <a:schemeClr val="bg1"/>
              </a:solidFill>
              <a:latin typeface="微软雅黑" charset="-122"/>
              <a:ea typeface="微软雅黑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5"/>
          <p:cNvSpPr txBox="1">
            <a:spLocks noChangeArrowheads="1"/>
          </p:cNvSpPr>
          <p:nvPr/>
        </p:nvSpPr>
        <p:spPr bwMode="auto">
          <a:xfrm>
            <a:off x="250825" y="123825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zh-CN" altLang="en-US" sz="1800" b="1">
                <a:latin typeface="微软雅黑"/>
                <a:ea typeface="微软雅黑"/>
                <a:cs typeface="微软雅黑"/>
              </a:rPr>
              <a:t> 佛教与中国文化的冲突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71682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43188" y="10715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14625" y="571500"/>
            <a:ext cx="6034088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2484438" y="2211388"/>
            <a:ext cx="59753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059113" y="3148013"/>
            <a:ext cx="54006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276600" y="4084638"/>
            <a:ext cx="5040313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9" name="矩形 46"/>
          <p:cNvSpPr>
            <a:spLocks noChangeArrowheads="1"/>
          </p:cNvSpPr>
          <p:nvPr/>
        </p:nvSpPr>
        <p:spPr bwMode="auto">
          <a:xfrm>
            <a:off x="2195513" y="1851025"/>
            <a:ext cx="633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/>
                <a:ea typeface="微软雅黑"/>
                <a:cs typeface="微软雅黑"/>
                <a:sym typeface="Wingdings" pitchFamily="2" charset="2"/>
              </a:rPr>
              <a:t>  </a:t>
            </a:r>
            <a:r>
              <a:rPr lang="zh-CN" altLang="en-US" b="1" dirty="0">
                <a:latin typeface="微软雅黑"/>
                <a:ea typeface="微软雅黑"/>
                <a:cs typeface="微软雅黑"/>
              </a:rPr>
              <a:t>何承天：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夷夏因民族性格上的差异，故儒家礼教比佛教更为宏大。</a:t>
            </a:r>
          </a:p>
        </p:txBody>
      </p:sp>
      <p:sp>
        <p:nvSpPr>
          <p:cNvPr id="71690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71691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71692" name="Rectangle 5"/>
          <p:cNvSpPr>
            <a:spLocks noChangeArrowheads="1"/>
          </p:cNvSpPr>
          <p:nvPr/>
        </p:nvSpPr>
        <p:spPr bwMode="auto">
          <a:xfrm>
            <a:off x="428625" y="1428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71693" name="矩形 47"/>
          <p:cNvSpPr>
            <a:spLocks noChangeArrowheads="1"/>
          </p:cNvSpPr>
          <p:nvPr/>
        </p:nvSpPr>
        <p:spPr bwMode="auto">
          <a:xfrm>
            <a:off x="2771775" y="2284413"/>
            <a:ext cx="59039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/>
                <a:ea typeface="微软雅黑"/>
                <a:cs typeface="微软雅黑"/>
                <a:sym typeface="Wingdings" pitchFamily="2" charset="2"/>
              </a:rPr>
              <a:t> </a:t>
            </a:r>
            <a:r>
              <a:rPr lang="zh-CN" altLang="en-US" b="1" dirty="0">
                <a:latin typeface="微软雅黑"/>
                <a:ea typeface="微软雅黑"/>
                <a:cs typeface="微软雅黑"/>
              </a:rPr>
              <a:t>顾欢著</a:t>
            </a:r>
            <a:r>
              <a:rPr lang="en-US" altLang="zh-CN" b="1" dirty="0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b="1" dirty="0">
                <a:latin typeface="微软雅黑"/>
                <a:ea typeface="微软雅黑"/>
                <a:cs typeface="微软雅黑"/>
              </a:rPr>
              <a:t>夷夏论</a:t>
            </a:r>
            <a:r>
              <a:rPr lang="en-US" altLang="zh-CN" b="1" dirty="0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b="1" dirty="0">
                <a:latin typeface="微软雅黑"/>
                <a:ea typeface="微软雅黑"/>
                <a:cs typeface="微软雅黑"/>
              </a:rPr>
              <a:t>：佛道同源，道在佛先；佛教是“破恶之方”，道教则是“兴善之术”；夷夏因地域不同，人性有别，风俗习惯也不同，因此“以中夏之性，效西戎之法”不足取。</a:t>
            </a:r>
          </a:p>
          <a:p>
            <a:endParaRPr lang="zh-CN" altLang="en-US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71694" name="矩形 48"/>
          <p:cNvSpPr>
            <a:spLocks noChangeArrowheads="1"/>
          </p:cNvSpPr>
          <p:nvPr/>
        </p:nvSpPr>
        <p:spPr bwMode="auto">
          <a:xfrm>
            <a:off x="3203575" y="3219450"/>
            <a:ext cx="52562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/>
                <a:ea typeface="微软雅黑"/>
                <a:cs typeface="微软雅黑"/>
                <a:sym typeface="Wingdings" pitchFamily="2" charset="2"/>
              </a:rPr>
              <a:t> </a:t>
            </a:r>
            <a:r>
              <a:rPr lang="zh-CN" altLang="en-US" b="1" dirty="0">
                <a:latin typeface="微软雅黑"/>
                <a:ea typeface="微软雅黑"/>
                <a:cs typeface="微软雅黑"/>
              </a:rPr>
              <a:t>佛教学者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明僧绍著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正二教论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反驳：道教所说的老子入天竺转生为佛的说法极其荒诞，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/>
              </a:rPr>
              <a:t>佛教是“大教”、</a:t>
            </a:r>
            <a:r>
              <a:rPr lang="zh-CN" altLang="en-US" b="1" dirty="0">
                <a:latin typeface="微软雅黑"/>
                <a:ea typeface="微软雅黑"/>
                <a:cs typeface="微软雅黑"/>
              </a:rPr>
              <a:t>“至德”，具有普遍意义，不应强分地域差别。</a:t>
            </a:r>
          </a:p>
          <a:p>
            <a:endParaRPr lang="zh-CN" altLang="en-US" sz="18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横卷形 27"/>
          <p:cNvSpPr/>
          <p:nvPr/>
        </p:nvSpPr>
        <p:spPr>
          <a:xfrm>
            <a:off x="323850" y="2716213"/>
            <a:ext cx="2232025" cy="1147762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b="1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r>
              <a:rPr lang="zh-CN" altLang="en-US" sz="18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关于“夷夏之辩</a:t>
            </a:r>
            <a:r>
              <a:rPr lang="en-US" altLang="zh-CN" sz="1800" b="1">
                <a:solidFill>
                  <a:schemeClr val="bg1"/>
                </a:solidFill>
                <a:latin typeface="微软雅黑" charset="-122"/>
                <a:ea typeface="微软雅黑" charset="-122"/>
              </a:rPr>
              <a:t>”</a:t>
            </a:r>
            <a:endParaRPr lang="zh-CN" altLang="en-US" sz="1800" b="1">
              <a:solidFill>
                <a:schemeClr val="bg1"/>
              </a:solidFill>
              <a:latin typeface="微软雅黑" charset="-122"/>
              <a:ea typeface="微软雅黑" charset="-122"/>
            </a:endParaRPr>
          </a:p>
          <a:p>
            <a:pPr algn="ctr">
              <a:defRPr/>
            </a:pPr>
            <a:endParaRPr lang="zh-CN" alt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67" name="Rectangle 31"/>
          <p:cNvSpPr>
            <a:spLocks noChangeArrowheads="1"/>
          </p:cNvSpPr>
          <p:nvPr/>
        </p:nvSpPr>
        <p:spPr bwMode="auto">
          <a:xfrm>
            <a:off x="1403350" y="1203325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CN" altLang="en-US" sz="2800">
                <a:sym typeface="Wingdings" pitchFamily="2" charset="2"/>
              </a:rPr>
              <a:t>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1763713" y="1276350"/>
            <a:ext cx="669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涉及民族性格和风俗制度等问题，决定着佛教在中国传播的命运 </a:t>
            </a:r>
          </a:p>
        </p:txBody>
      </p:sp>
      <p:cxnSp>
        <p:nvCxnSpPr>
          <p:cNvPr id="3" name="直接连接符 31"/>
          <p:cNvCxnSpPr/>
          <p:nvPr/>
        </p:nvCxnSpPr>
        <p:spPr>
          <a:xfrm>
            <a:off x="1763713" y="1635125"/>
            <a:ext cx="676910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5"/>
          <p:cNvSpPr txBox="1">
            <a:spLocks noChangeArrowheads="1"/>
          </p:cNvSpPr>
          <p:nvPr/>
        </p:nvSpPr>
        <p:spPr bwMode="auto">
          <a:xfrm>
            <a:off x="323850" y="123825"/>
            <a:ext cx="86439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第三节  佛教在华传播及其与中国传统文化的冲突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b="1">
                <a:sym typeface="Wingdings" pitchFamily="2" charset="2"/>
              </a:rPr>
              <a:t> </a:t>
            </a:r>
            <a:r>
              <a:rPr lang="zh-CN" altLang="en-US" sz="1800" b="1">
                <a:latin typeface="微软雅黑"/>
                <a:ea typeface="微软雅黑"/>
                <a:cs typeface="微软雅黑"/>
              </a:rPr>
              <a:t>佛教与中国文化的冲突</a:t>
            </a:r>
            <a:endParaRPr lang="en-US" altLang="zh-CN" sz="1800" b="1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  <a:p>
            <a:pPr eaLnBrk="0" hangingPunct="0">
              <a:lnSpc>
                <a:spcPts val="2600"/>
              </a:lnSpc>
            </a:pPr>
            <a:r>
              <a:rPr lang="zh-CN" altLang="en-US">
                <a:latin typeface="微软雅黑"/>
                <a:ea typeface="微软雅黑"/>
                <a:cs typeface="微软雅黑"/>
              </a:rPr>
              <a:t>                                               </a:t>
            </a: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73730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内容占位符 2"/>
          <p:cNvSpPr txBox="1">
            <a:spLocks/>
          </p:cNvSpPr>
          <p:nvPr/>
        </p:nvSpPr>
        <p:spPr>
          <a:xfrm>
            <a:off x="2627313" y="1058863"/>
            <a:ext cx="5715000" cy="15001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800" b="1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2700338" y="555625"/>
            <a:ext cx="5715000" cy="350043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0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4900" dirty="0">
              <a:latin typeface="微软雅黑"/>
              <a:ea typeface="微软雅黑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zh-CN" altLang="en-US" sz="1800" dirty="0">
              <a:solidFill>
                <a:schemeClr val="tx1">
                  <a:tint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734" name="Oval 27"/>
          <p:cNvSpPr>
            <a:spLocks noChangeArrowheads="1"/>
          </p:cNvSpPr>
          <p:nvPr/>
        </p:nvSpPr>
        <p:spPr bwMode="gray">
          <a:xfrm>
            <a:off x="928688" y="1785938"/>
            <a:ext cx="1428750" cy="1428750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8F8F8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8000">
                <a:latin typeface="Calibri" pitchFamily="34" charset="0"/>
              </a:rPr>
              <a:t>  </a:t>
            </a:r>
            <a:endParaRPr lang="zh-CN" altLang="en-US" sz="8000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924300" y="1851025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924300" y="2284413"/>
            <a:ext cx="4214813" cy="1587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500563" y="2716213"/>
            <a:ext cx="3668712" cy="635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572000" y="3148013"/>
            <a:ext cx="3567113" cy="1587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39" name="矩形 46"/>
          <p:cNvSpPr>
            <a:spLocks noChangeArrowheads="1"/>
          </p:cNvSpPr>
          <p:nvPr/>
        </p:nvSpPr>
        <p:spPr bwMode="auto">
          <a:xfrm>
            <a:off x="3995738" y="1419225"/>
            <a:ext cx="454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>
                <a:latin typeface="微软雅黑"/>
                <a:ea typeface="微软雅黑"/>
                <a:cs typeface="微软雅黑"/>
              </a:rPr>
              <a:t>儒教与佛教的冲突：“入世”与“出世”</a:t>
            </a:r>
          </a:p>
        </p:txBody>
      </p:sp>
      <p:sp>
        <p:nvSpPr>
          <p:cNvPr id="73740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73741" name="Rectangle 2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73742" name="Rectangle 5"/>
          <p:cNvSpPr>
            <a:spLocks noChangeArrowheads="1"/>
          </p:cNvSpPr>
          <p:nvPr/>
        </p:nvSpPr>
        <p:spPr bwMode="auto">
          <a:xfrm>
            <a:off x="428625" y="1428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zh-CN" sz="1800"/>
          </a:p>
        </p:txBody>
      </p:sp>
      <p:sp>
        <p:nvSpPr>
          <p:cNvPr id="73743" name="矩形 47"/>
          <p:cNvSpPr>
            <a:spLocks noChangeArrowheads="1"/>
          </p:cNvSpPr>
          <p:nvPr/>
        </p:nvSpPr>
        <p:spPr bwMode="auto">
          <a:xfrm>
            <a:off x="3995738" y="192405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>
                <a:latin typeface="微软雅黑"/>
                <a:ea typeface="微软雅黑"/>
                <a:cs typeface="微软雅黑"/>
              </a:rPr>
              <a:t>道教与佛教的冲突：</a:t>
            </a:r>
          </a:p>
        </p:txBody>
      </p:sp>
      <p:sp>
        <p:nvSpPr>
          <p:cNvPr id="73744" name="矩形 48"/>
          <p:cNvSpPr>
            <a:spLocks noChangeArrowheads="1"/>
          </p:cNvSpPr>
          <p:nvPr/>
        </p:nvSpPr>
        <p:spPr bwMode="auto">
          <a:xfrm>
            <a:off x="4500563" y="2355850"/>
            <a:ext cx="44640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800" b="1"/>
              <a:t>§</a:t>
            </a:r>
            <a:r>
              <a:rPr lang="zh-CN" altLang="en-US" b="1">
                <a:ea typeface="微软雅黑"/>
                <a:cs typeface="微软雅黑"/>
              </a:rPr>
              <a:t>西晋末年王浮著</a:t>
            </a:r>
            <a:r>
              <a:rPr lang="en-US" altLang="zh-CN" b="1">
                <a:ea typeface="微软雅黑"/>
                <a:cs typeface="微软雅黑"/>
              </a:rPr>
              <a:t>《</a:t>
            </a:r>
            <a:r>
              <a:rPr lang="zh-CN" altLang="en-US" b="1">
                <a:ea typeface="微软雅黑"/>
                <a:cs typeface="微软雅黑"/>
              </a:rPr>
              <a:t>老子化胡经</a:t>
            </a:r>
            <a:r>
              <a:rPr lang="en-US" altLang="zh-CN" b="1">
                <a:ea typeface="微软雅黑"/>
                <a:cs typeface="微软雅黑"/>
              </a:rPr>
              <a:t>》</a:t>
            </a:r>
          </a:p>
          <a:p>
            <a:endParaRPr lang="zh-CN" altLang="en-US" b="1">
              <a:ea typeface="微软雅黑"/>
              <a:cs typeface="微软雅黑"/>
            </a:endParaRPr>
          </a:p>
        </p:txBody>
      </p:sp>
      <p:sp>
        <p:nvSpPr>
          <p:cNvPr id="73745" name="矩形 49"/>
          <p:cNvSpPr>
            <a:spLocks noChangeArrowheads="1"/>
          </p:cNvSpPr>
          <p:nvPr/>
        </p:nvSpPr>
        <p:spPr bwMode="auto">
          <a:xfrm>
            <a:off x="4500563" y="2787650"/>
            <a:ext cx="4408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1800" b="1"/>
              <a:t>§</a:t>
            </a:r>
            <a:r>
              <a:rPr lang="zh-CN" altLang="en-US" b="1">
                <a:ea typeface="微软雅黑"/>
                <a:cs typeface="微软雅黑"/>
              </a:rPr>
              <a:t>佛教徒编造了</a:t>
            </a:r>
            <a:r>
              <a:rPr lang="en-US" altLang="zh-CN" b="1">
                <a:ea typeface="微软雅黑"/>
                <a:cs typeface="微软雅黑"/>
              </a:rPr>
              <a:t>《</a:t>
            </a:r>
            <a:r>
              <a:rPr lang="zh-CN" altLang="en-US" b="1">
                <a:ea typeface="微软雅黑"/>
                <a:cs typeface="微软雅黑"/>
              </a:rPr>
              <a:t>清净法行经</a:t>
            </a:r>
            <a:r>
              <a:rPr lang="en-US" altLang="zh-CN" b="1">
                <a:ea typeface="微软雅黑"/>
                <a:cs typeface="微软雅黑"/>
              </a:rPr>
              <a:t>》</a:t>
            </a: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2" name="横卷形 27"/>
          <p:cNvSpPr/>
          <p:nvPr/>
        </p:nvSpPr>
        <p:spPr>
          <a:xfrm>
            <a:off x="684213" y="1851025"/>
            <a:ext cx="2232025" cy="1147763"/>
          </a:xfrm>
          <a:prstGeom prst="horizontalScroll">
            <a:avLst/>
          </a:prstGeom>
          <a:solidFill>
            <a:srgbClr val="04AED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关于儒、道、佛三教高下之争</a:t>
            </a:r>
          </a:p>
        </p:txBody>
      </p:sp>
      <p:cxnSp>
        <p:nvCxnSpPr>
          <p:cNvPr id="4" name="直接连接符 44"/>
          <p:cNvCxnSpPr/>
          <p:nvPr/>
        </p:nvCxnSpPr>
        <p:spPr>
          <a:xfrm>
            <a:off x="3924300" y="3579813"/>
            <a:ext cx="4176713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8" name="矩形 46"/>
          <p:cNvSpPr>
            <a:spLocks noChangeArrowheads="1"/>
          </p:cNvSpPr>
          <p:nvPr/>
        </p:nvSpPr>
        <p:spPr bwMode="auto">
          <a:xfrm>
            <a:off x="3779838" y="555625"/>
            <a:ext cx="4751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  <a:p>
            <a:endParaRPr lang="zh-CN" altLang="en-US" sz="18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3492500" y="1347788"/>
            <a:ext cx="50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sym typeface="Wingdings" pitchFamily="2" charset="2"/>
              </a:rPr>
              <a:t></a:t>
            </a: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3492500" y="1851025"/>
            <a:ext cx="50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sym typeface="Wingdings" pitchFamily="2" charset="2"/>
              </a:rPr>
              <a:t></a:t>
            </a: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3563938" y="3076575"/>
            <a:ext cx="50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>
                <a:sym typeface="Wingdings" pitchFamily="2" charset="2"/>
              </a:rPr>
              <a:t></a:t>
            </a:r>
          </a:p>
        </p:txBody>
      </p:sp>
      <p:cxnSp>
        <p:nvCxnSpPr>
          <p:cNvPr id="3" name="直接连接符 44"/>
          <p:cNvCxnSpPr/>
          <p:nvPr/>
        </p:nvCxnSpPr>
        <p:spPr>
          <a:xfrm>
            <a:off x="5076825" y="4011613"/>
            <a:ext cx="302418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4"/>
          <p:cNvCxnSpPr/>
          <p:nvPr/>
        </p:nvCxnSpPr>
        <p:spPr>
          <a:xfrm>
            <a:off x="5076825" y="4443413"/>
            <a:ext cx="302418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3995738" y="3219450"/>
            <a:ext cx="3975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微软雅黑" charset="-122"/>
                <a:ea typeface="微软雅黑" charset="-122"/>
              </a:rPr>
              <a:t>三武之难：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公元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446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年，北魏太武帝反佛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5148263" y="3651250"/>
            <a:ext cx="26164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公元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577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年，北周武帝灭佛</a:t>
            </a: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5148263" y="4084638"/>
            <a:ext cx="2411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公元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843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年，唐武宗灭佛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250825" y="193675"/>
            <a:ext cx="5834063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latin typeface="微软雅黑"/>
                <a:ea typeface="微软雅黑"/>
                <a:cs typeface="微软雅黑"/>
              </a:rPr>
              <a:t>第四节  佛教艺术的东传</a:t>
            </a:r>
          </a:p>
          <a:p>
            <a:pPr>
              <a:lnSpc>
                <a:spcPts val="2563"/>
              </a:lnSpc>
            </a:pPr>
            <a:endParaRPr lang="en-US" altLang="zh-CN" sz="2000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佛教石窟艺术的产生及其主要流派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563"/>
              </a:lnSpc>
            </a:pPr>
            <a:endParaRPr lang="en-US" altLang="zh-CN" sz="2000" b="1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75781" name="内容占位符 2"/>
          <p:cNvSpPr txBox="1">
            <a:spLocks/>
          </p:cNvSpPr>
          <p:nvPr/>
        </p:nvSpPr>
        <p:spPr bwMode="auto">
          <a:xfrm>
            <a:off x="3571875" y="1000125"/>
            <a:ext cx="5072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ltGray">
          <a:xfrm>
            <a:off x="1000125" y="1643063"/>
            <a:ext cx="1806575" cy="930275"/>
          </a:xfrm>
          <a:prstGeom prst="roundRect">
            <a:avLst>
              <a:gd name="adj" fmla="val 16667"/>
            </a:avLst>
          </a:prstGeom>
          <a:solidFill>
            <a:srgbClr val="04AEDA"/>
          </a:solidFill>
          <a:ln w="38100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石窟建筑与</a:t>
            </a: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佛教的关系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5783" name="AutoShape 6"/>
          <p:cNvSpPr>
            <a:spLocks noChangeArrowheads="1"/>
          </p:cNvSpPr>
          <p:nvPr/>
        </p:nvSpPr>
        <p:spPr bwMode="ltGray">
          <a:xfrm>
            <a:off x="1000125" y="3143250"/>
            <a:ext cx="1831975" cy="930275"/>
          </a:xfrm>
          <a:prstGeom prst="roundRect">
            <a:avLst>
              <a:gd name="adj" fmla="val 16667"/>
            </a:avLst>
          </a:prstGeom>
          <a:solidFill>
            <a:srgbClr val="04AEDA"/>
          </a:solidFill>
          <a:ln w="38100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佛教石窟艺术</a:t>
            </a:r>
          </a:p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的主要派别 </a:t>
            </a:r>
          </a:p>
        </p:txBody>
      </p:sp>
      <p:sp>
        <p:nvSpPr>
          <p:cNvPr id="16" name="右箭头 15"/>
          <p:cNvSpPr/>
          <p:nvPr/>
        </p:nvSpPr>
        <p:spPr>
          <a:xfrm rot="9379634" flipH="1" flipV="1">
            <a:off x="2846388" y="1919288"/>
            <a:ext cx="687387" cy="889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右箭头 16"/>
          <p:cNvSpPr/>
          <p:nvPr/>
        </p:nvSpPr>
        <p:spPr>
          <a:xfrm rot="905766">
            <a:off x="2843213" y="2139950"/>
            <a:ext cx="665162" cy="1174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3571875" y="1571625"/>
            <a:ext cx="1143000" cy="323850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787" name="矩形 22"/>
          <p:cNvSpPr>
            <a:spLocks noChangeArrowheads="1"/>
          </p:cNvSpPr>
          <p:nvPr/>
        </p:nvSpPr>
        <p:spPr bwMode="auto">
          <a:xfrm>
            <a:off x="3571875" y="1571625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微软雅黑"/>
                <a:ea typeface="微软雅黑"/>
                <a:cs typeface="微软雅黑"/>
              </a:rPr>
              <a:t>产生时间</a:t>
            </a:r>
          </a:p>
        </p:txBody>
      </p:sp>
      <p:sp>
        <p:nvSpPr>
          <p:cNvPr id="24" name="矩形 23"/>
          <p:cNvSpPr/>
          <p:nvPr/>
        </p:nvSpPr>
        <p:spPr>
          <a:xfrm>
            <a:off x="3571875" y="2214563"/>
            <a:ext cx="114300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789" name="矩形 24"/>
          <p:cNvSpPr>
            <a:spLocks noChangeArrowheads="1"/>
          </p:cNvSpPr>
          <p:nvPr/>
        </p:nvSpPr>
        <p:spPr bwMode="auto">
          <a:xfrm>
            <a:off x="3571875" y="2214563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latin typeface="微软雅黑"/>
                <a:ea typeface="微软雅黑"/>
                <a:cs typeface="微软雅黑"/>
              </a:rPr>
              <a:t>渊源关系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714875" y="1928813"/>
            <a:ext cx="4071938" cy="1587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86313" y="2571750"/>
            <a:ext cx="37560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2" name="矩形 39"/>
          <p:cNvSpPr>
            <a:spLocks noChangeArrowheads="1"/>
          </p:cNvSpPr>
          <p:nvPr/>
        </p:nvSpPr>
        <p:spPr bwMode="auto">
          <a:xfrm>
            <a:off x="4716463" y="1347788"/>
            <a:ext cx="40005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latin typeface="微软雅黑"/>
                <a:ea typeface="微软雅黑"/>
                <a:cs typeface="微软雅黑"/>
              </a:rPr>
              <a:t>佛教造像艺术并不见于早期印度佛教，直到公元前</a:t>
            </a:r>
            <a:r>
              <a:rPr lang="en-US" altLang="zh-CN" sz="1400" b="1">
                <a:latin typeface="微软雅黑"/>
                <a:ea typeface="微软雅黑"/>
                <a:cs typeface="微软雅黑"/>
              </a:rPr>
              <a:t>3</a:t>
            </a:r>
            <a:r>
              <a:rPr lang="zh-CN" altLang="en-US" sz="1400" b="1">
                <a:latin typeface="微软雅黑"/>
                <a:ea typeface="微软雅黑"/>
                <a:cs typeface="微软雅黑"/>
              </a:rPr>
              <a:t>世纪后半叶才兴起</a:t>
            </a:r>
            <a:r>
              <a:rPr lang="zh-CN" altLang="en-US" sz="1400"/>
              <a:t> </a:t>
            </a:r>
          </a:p>
        </p:txBody>
      </p:sp>
      <p:sp>
        <p:nvSpPr>
          <p:cNvPr id="75793" name="矩形 40"/>
          <p:cNvSpPr>
            <a:spLocks noChangeArrowheads="1"/>
          </p:cNvSpPr>
          <p:nvPr/>
        </p:nvSpPr>
        <p:spPr bwMode="auto">
          <a:xfrm>
            <a:off x="4787900" y="1995488"/>
            <a:ext cx="41783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latin typeface="微软雅黑"/>
                <a:ea typeface="微软雅黑"/>
                <a:cs typeface="微软雅黑"/>
              </a:rPr>
              <a:t>印度佛教的礼拜对象是佛塔，佛的形象是与塔作为一个整体受到崇拜的，与佛教不提倡个人崇拜有关 </a:t>
            </a:r>
          </a:p>
        </p:txBody>
      </p:sp>
      <p:sp>
        <p:nvSpPr>
          <p:cNvPr id="45" name="右箭头 44"/>
          <p:cNvSpPr/>
          <p:nvPr/>
        </p:nvSpPr>
        <p:spPr>
          <a:xfrm rot="905766">
            <a:off x="2860675" y="3870325"/>
            <a:ext cx="665163" cy="1174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 rot="9379634" flipH="1" flipV="1">
            <a:off x="2846388" y="3348038"/>
            <a:ext cx="687387" cy="904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3571875" y="3214688"/>
            <a:ext cx="1143000" cy="42862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797" name="矩形 47"/>
          <p:cNvSpPr>
            <a:spLocks noChangeArrowheads="1"/>
          </p:cNvSpPr>
          <p:nvPr/>
        </p:nvSpPr>
        <p:spPr bwMode="auto">
          <a:xfrm>
            <a:off x="3492500" y="3219450"/>
            <a:ext cx="1222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latin typeface="微软雅黑"/>
                <a:ea typeface="微软雅黑"/>
                <a:cs typeface="微软雅黑"/>
              </a:rPr>
              <a:t>犍陀罗艺术 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4643438" y="3651250"/>
            <a:ext cx="4071937" cy="1588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9" name="矩形 49"/>
          <p:cNvSpPr>
            <a:spLocks noChangeArrowheads="1"/>
          </p:cNvSpPr>
          <p:nvPr/>
        </p:nvSpPr>
        <p:spPr bwMode="auto">
          <a:xfrm flipV="1">
            <a:off x="4716463" y="3076575"/>
            <a:ext cx="40719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latin typeface="微软雅黑"/>
                <a:ea typeface="微软雅黑"/>
                <a:cs typeface="微软雅黑"/>
              </a:rPr>
              <a:t>佛像具有明显的希腊风格，被称为“阿波罗似的佛像”，是印度佛教与希腊化艺术融合的产物</a:t>
            </a:r>
          </a:p>
        </p:txBody>
      </p:sp>
      <p:sp>
        <p:nvSpPr>
          <p:cNvPr id="51" name="矩形 50"/>
          <p:cNvSpPr/>
          <p:nvPr/>
        </p:nvSpPr>
        <p:spPr>
          <a:xfrm>
            <a:off x="3571875" y="4000500"/>
            <a:ext cx="114300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801" name="矩形 51"/>
          <p:cNvSpPr>
            <a:spLocks noChangeArrowheads="1"/>
          </p:cNvSpPr>
          <p:nvPr/>
        </p:nvSpPr>
        <p:spPr bwMode="auto">
          <a:xfrm>
            <a:off x="3571875" y="400050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latin typeface="微软雅黑"/>
                <a:ea typeface="微软雅黑"/>
                <a:cs typeface="微软雅黑"/>
              </a:rPr>
              <a:t>笈多艺术 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4786313" y="4357688"/>
            <a:ext cx="37560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3" name="矩形 53"/>
          <p:cNvSpPr>
            <a:spLocks noChangeArrowheads="1"/>
          </p:cNvSpPr>
          <p:nvPr/>
        </p:nvSpPr>
        <p:spPr bwMode="auto">
          <a:xfrm>
            <a:off x="4716463" y="3795713"/>
            <a:ext cx="407193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latin typeface="微软雅黑"/>
                <a:ea typeface="微软雅黑"/>
                <a:cs typeface="微软雅黑"/>
              </a:rPr>
              <a:t>遵循印度本土民族的古典主义审美理想，佛像造型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低垂眼帘，</a:t>
            </a:r>
            <a:r>
              <a:rPr lang="zh-CN" altLang="en-US" sz="1400" b="1" dirty="0">
                <a:latin typeface="微软雅黑"/>
                <a:ea typeface="微软雅黑"/>
                <a:cs typeface="微软雅黑"/>
              </a:rPr>
              <a:t>浸透沉思冥想精神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13 CuadroTexto"/>
          <p:cNvSpPr txBox="1">
            <a:spLocks noChangeArrowheads="1"/>
          </p:cNvSpPr>
          <p:nvPr/>
        </p:nvSpPr>
        <p:spPr bwMode="auto">
          <a:xfrm>
            <a:off x="7705725" y="4822825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5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3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214313" y="193675"/>
            <a:ext cx="6786562" cy="15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佛教艺术的东传</a:t>
            </a:r>
          </a:p>
          <a:p>
            <a:pPr eaLnBrk="0" hangingPunct="0"/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佛教石窟艺术的产生及其主要流派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微软雅黑"/>
            </a:endParaRPr>
          </a:p>
          <a:p>
            <a:pPr eaLnBrk="0" hangingPunct="0"/>
            <a:r>
              <a:rPr lang="en-US" sz="2000" b="1" dirty="0">
                <a:latin typeface="微软雅黑" pitchFamily="34" charset="-122"/>
                <a:ea typeface="微软雅黑" pitchFamily="34" charset="-122"/>
              </a:rPr>
              <a:t> </a:t>
            </a:r>
            <a:endParaRPr lang="en-US" altLang="zh-CN" sz="2000" b="1" dirty="0">
              <a:latin typeface="微软雅黑" pitchFamily="34" charset="-122"/>
              <a:ea typeface="微软雅黑" pitchFamily="34" charset="-122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042988" y="1924050"/>
            <a:ext cx="1873250" cy="10795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犍陀罗式坐像</a:t>
            </a:r>
            <a:endParaRPr lang="en-US" altLang="zh-CN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6806" name="Picture 7" descr="20070303155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627063"/>
            <a:ext cx="30241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13 CuadroTexto"/>
          <p:cNvSpPr txBox="1">
            <a:spLocks noChangeArrowheads="1"/>
          </p:cNvSpPr>
          <p:nvPr/>
        </p:nvSpPr>
        <p:spPr bwMode="auto">
          <a:xfrm>
            <a:off x="7705725" y="4822825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5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77828" name="TextBox 5"/>
          <p:cNvSpPr txBox="1">
            <a:spLocks noChangeArrowheads="1"/>
          </p:cNvSpPr>
          <p:nvPr/>
        </p:nvSpPr>
        <p:spPr bwMode="auto">
          <a:xfrm>
            <a:off x="214313" y="193675"/>
            <a:ext cx="6786562" cy="15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佛教艺术的东传</a:t>
            </a:r>
          </a:p>
          <a:p>
            <a:pPr eaLnBrk="0" hangingPunct="0"/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佛教石窟艺术的产生及其主要流派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微软雅黑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</a:rPr>
              <a:t> </a:t>
            </a:r>
            <a:endParaRPr lang="en-US" altLang="zh-CN" sz="2000" b="1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258888" y="1995488"/>
            <a:ext cx="2160587" cy="12239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笈多艺术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马图拉式立佛</a:t>
            </a:r>
            <a:endParaRPr lang="en-US" altLang="zh-CN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7830" name="Picture 8" descr="p205120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555625"/>
            <a:ext cx="28797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13 CuadroTexto"/>
          <p:cNvSpPr txBox="1">
            <a:spLocks noChangeArrowheads="1"/>
          </p:cNvSpPr>
          <p:nvPr/>
        </p:nvSpPr>
        <p:spPr bwMode="auto">
          <a:xfrm>
            <a:off x="7705725" y="4822825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5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214313" y="193675"/>
            <a:ext cx="6786562" cy="15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佛教艺术的东传</a:t>
            </a:r>
          </a:p>
          <a:p>
            <a:pPr eaLnBrk="0" hangingPunct="0"/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佛教石窟艺术的产生及其主要流派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 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微软雅黑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</a:rPr>
              <a:t> </a:t>
            </a:r>
            <a:endParaRPr lang="en-US" altLang="zh-CN" sz="2000" b="1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258888" y="1995488"/>
            <a:ext cx="2160587" cy="1223962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笈多艺术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萨尔纳特式佛像</a:t>
            </a:r>
            <a:endParaRPr lang="en-US" altLang="zh-CN" sz="1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8854" name="Picture 9" descr="284355603e9a56446dfab52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555625"/>
            <a:ext cx="41767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5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79876" name="TextBox 5"/>
          <p:cNvSpPr txBox="1">
            <a:spLocks noChangeArrowheads="1"/>
          </p:cNvSpPr>
          <p:nvPr/>
        </p:nvSpPr>
        <p:spPr bwMode="auto">
          <a:xfrm>
            <a:off x="560388" y="193675"/>
            <a:ext cx="5797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第四节  佛教艺术的东传</a:t>
            </a:r>
          </a:p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佛教造像艺术的中国化过程</a:t>
            </a: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00113" y="2355850"/>
            <a:ext cx="1714500" cy="76358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四大石窟</a:t>
            </a:r>
          </a:p>
        </p:txBody>
      </p:sp>
      <p:sp>
        <p:nvSpPr>
          <p:cNvPr id="79878" name="内容占位符 2"/>
          <p:cNvSpPr txBox="1">
            <a:spLocks/>
          </p:cNvSpPr>
          <p:nvPr/>
        </p:nvSpPr>
        <p:spPr bwMode="auto">
          <a:xfrm>
            <a:off x="3571875" y="1000125"/>
            <a:ext cx="5072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19475" y="1563688"/>
            <a:ext cx="1873250" cy="357187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880" name="矩形 22"/>
          <p:cNvSpPr>
            <a:spLocks noChangeArrowheads="1"/>
          </p:cNvSpPr>
          <p:nvPr/>
        </p:nvSpPr>
        <p:spPr bwMode="auto">
          <a:xfrm>
            <a:off x="3419475" y="15636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敦煌莫高窟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24" name="矩形 23"/>
          <p:cNvSpPr/>
          <p:nvPr/>
        </p:nvSpPr>
        <p:spPr>
          <a:xfrm>
            <a:off x="3419475" y="2139950"/>
            <a:ext cx="187325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882" name="矩形 24"/>
          <p:cNvSpPr>
            <a:spLocks noChangeArrowheads="1"/>
          </p:cNvSpPr>
          <p:nvPr/>
        </p:nvSpPr>
        <p:spPr bwMode="auto">
          <a:xfrm>
            <a:off x="3419475" y="2139950"/>
            <a:ext cx="1873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419475" y="2716213"/>
            <a:ext cx="1873250" cy="357187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884" name="矩形 47"/>
          <p:cNvSpPr>
            <a:spLocks noChangeArrowheads="1"/>
          </p:cNvSpPr>
          <p:nvPr/>
        </p:nvSpPr>
        <p:spPr bwMode="auto">
          <a:xfrm>
            <a:off x="3419475" y="2716213"/>
            <a:ext cx="1873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zh-CN" altLang="en-US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419475" y="3363913"/>
            <a:ext cx="187325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886" name="矩形 51"/>
          <p:cNvSpPr>
            <a:spLocks noChangeArrowheads="1"/>
          </p:cNvSpPr>
          <p:nvPr/>
        </p:nvSpPr>
        <p:spPr bwMode="auto">
          <a:xfrm>
            <a:off x="3419475" y="33639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洛阳龙门石窟 </a:t>
            </a:r>
          </a:p>
        </p:txBody>
      </p:sp>
      <p:sp>
        <p:nvSpPr>
          <p:cNvPr id="79887" name="AutoShape 14"/>
          <p:cNvSpPr>
            <a:spLocks noChangeArrowheads="1"/>
          </p:cNvSpPr>
          <p:nvPr/>
        </p:nvSpPr>
        <p:spPr bwMode="gray">
          <a:xfrm flipH="1">
            <a:off x="2700338" y="1492250"/>
            <a:ext cx="571500" cy="2500313"/>
          </a:xfrm>
          <a:prstGeom prst="rightArrow">
            <a:avLst>
              <a:gd name="adj1" fmla="val 67750"/>
              <a:gd name="adj2" fmla="val 69977"/>
            </a:avLst>
          </a:prstGeom>
          <a:solidFill>
            <a:schemeClr val="bg1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latin typeface="微软雅黑"/>
                <a:ea typeface="微软雅黑"/>
                <a:cs typeface="微软雅黑"/>
              </a:rPr>
              <a:t>    </a:t>
            </a:r>
            <a:endParaRPr lang="zh-CN" altLang="en-US" sz="1800"/>
          </a:p>
        </p:txBody>
      </p:sp>
      <p:cxnSp>
        <p:nvCxnSpPr>
          <p:cNvPr id="68" name="直接连接符 67"/>
          <p:cNvCxnSpPr/>
          <p:nvPr/>
        </p:nvCxnSpPr>
        <p:spPr>
          <a:xfrm>
            <a:off x="5292725" y="1924050"/>
            <a:ext cx="28797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89" name="Rectangle 30"/>
          <p:cNvSpPr>
            <a:spLocks noChangeArrowheads="1"/>
          </p:cNvSpPr>
          <p:nvPr/>
        </p:nvSpPr>
        <p:spPr bwMode="auto">
          <a:xfrm>
            <a:off x="3419475" y="2139950"/>
            <a:ext cx="185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天水麦积山石窟 </a:t>
            </a:r>
          </a:p>
        </p:txBody>
      </p:sp>
      <p:sp>
        <p:nvSpPr>
          <p:cNvPr id="79890" name="Rectangle 31"/>
          <p:cNvSpPr>
            <a:spLocks noChangeArrowheads="1"/>
          </p:cNvSpPr>
          <p:nvPr/>
        </p:nvSpPr>
        <p:spPr bwMode="auto">
          <a:xfrm>
            <a:off x="3419475" y="27162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大同云冈石窟 </a:t>
            </a:r>
          </a:p>
        </p:txBody>
      </p:sp>
      <p:cxnSp>
        <p:nvCxnSpPr>
          <p:cNvPr id="2" name="直接连接符 67"/>
          <p:cNvCxnSpPr/>
          <p:nvPr/>
        </p:nvCxnSpPr>
        <p:spPr>
          <a:xfrm>
            <a:off x="5292725" y="2500313"/>
            <a:ext cx="28797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67"/>
          <p:cNvCxnSpPr/>
          <p:nvPr/>
        </p:nvCxnSpPr>
        <p:spPr>
          <a:xfrm>
            <a:off x="5292725" y="3076575"/>
            <a:ext cx="280828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67"/>
          <p:cNvCxnSpPr/>
          <p:nvPr/>
        </p:nvCxnSpPr>
        <p:spPr>
          <a:xfrm>
            <a:off x="5292725" y="3724275"/>
            <a:ext cx="2808288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94" name="矩形 22"/>
          <p:cNvSpPr>
            <a:spLocks noChangeArrowheads="1"/>
          </p:cNvSpPr>
          <p:nvPr/>
        </p:nvSpPr>
        <p:spPr bwMode="auto">
          <a:xfrm>
            <a:off x="5292725" y="15636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创建于前秦建元二年（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366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79895" name="矩形 22"/>
          <p:cNvSpPr>
            <a:spLocks noChangeArrowheads="1"/>
          </p:cNvSpPr>
          <p:nvPr/>
        </p:nvSpPr>
        <p:spPr bwMode="auto">
          <a:xfrm>
            <a:off x="5292725" y="2139950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始建于十六国后期的后秦</a:t>
            </a:r>
          </a:p>
        </p:txBody>
      </p:sp>
      <p:sp>
        <p:nvSpPr>
          <p:cNvPr id="79896" name="矩形 22"/>
          <p:cNvSpPr>
            <a:spLocks noChangeArrowheads="1"/>
          </p:cNvSpPr>
          <p:nvPr/>
        </p:nvSpPr>
        <p:spPr bwMode="auto">
          <a:xfrm>
            <a:off x="5292725" y="2716213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开凿于北魏中期</a:t>
            </a:r>
          </a:p>
        </p:txBody>
      </p:sp>
      <p:sp>
        <p:nvSpPr>
          <p:cNvPr id="79897" name="矩形 22"/>
          <p:cNvSpPr>
            <a:spLocks noChangeArrowheads="1"/>
          </p:cNvSpPr>
          <p:nvPr/>
        </p:nvSpPr>
        <p:spPr bwMode="auto">
          <a:xfrm>
            <a:off x="5292725" y="3363913"/>
            <a:ext cx="287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开凿于北魏迁都洛阳之后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3 CuadroTexto"/>
          <p:cNvSpPr txBox="1">
            <a:spLocks noChangeArrowheads="1"/>
          </p:cNvSpPr>
          <p:nvPr/>
        </p:nvSpPr>
        <p:spPr bwMode="auto">
          <a:xfrm>
            <a:off x="7705725" y="4822825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5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81925" name="TextBox 5"/>
          <p:cNvSpPr txBox="1">
            <a:spLocks noChangeArrowheads="1"/>
          </p:cNvSpPr>
          <p:nvPr/>
        </p:nvSpPr>
        <p:spPr bwMode="auto">
          <a:xfrm>
            <a:off x="214313" y="193675"/>
            <a:ext cx="6786562" cy="15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佛教艺术的东传</a:t>
            </a:r>
          </a:p>
          <a:p>
            <a:pPr eaLnBrk="0" hangingPunct="0"/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pPr eaLnBrk="0" hangingPunct="0"/>
            <a:r>
              <a:rPr lang="en-US" altLang="zh-CN" sz="1800" b="1" dirty="0">
                <a:latin typeface="微软雅黑" pitchFamily="34" charset="-122"/>
                <a:ea typeface="微软雅黑" pitchFamily="34" charset="-122"/>
              </a:rPr>
              <a:t>※ 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佛教造像艺术的中国化过程</a:t>
            </a:r>
            <a:endParaRPr lang="zh-CN" altLang="en-US" sz="2000" b="1" dirty="0">
              <a:latin typeface="微软雅黑" pitchFamily="34" charset="-122"/>
              <a:ea typeface="微软雅黑" pitchFamily="34" charset="-122"/>
              <a:cs typeface="微软雅黑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</a:rPr>
              <a:t> </a:t>
            </a:r>
            <a:endParaRPr lang="en-US" altLang="zh-CN" sz="2000" b="1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740650" y="123825"/>
            <a:ext cx="863600" cy="2016125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Arial" charset="0"/>
              </a:rPr>
              <a:t>敦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Arial" charset="0"/>
              </a:rPr>
              <a:t>煌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Arial" charset="0"/>
              </a:rPr>
              <a:t>莫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Arial" charset="0"/>
              </a:rPr>
              <a:t>高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1800" b="1">
                <a:solidFill>
                  <a:schemeClr val="bg1"/>
                </a:solidFill>
                <a:latin typeface="Arial" charset="0"/>
              </a:rPr>
              <a:t>窟</a:t>
            </a:r>
          </a:p>
        </p:txBody>
      </p:sp>
      <p:pic>
        <p:nvPicPr>
          <p:cNvPr id="81927" name="Picture 8" descr="f603918fa0ec08fa34b2e0c959ee3d6d54fbb2fb4316e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92250"/>
            <a:ext cx="4105275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8" name="Rectangle 9"/>
          <p:cNvSpPr>
            <a:spLocks noChangeArrowheads="1"/>
          </p:cNvSpPr>
          <p:nvPr/>
        </p:nvSpPr>
        <p:spPr bwMode="auto">
          <a:xfrm>
            <a:off x="0" y="412750"/>
            <a:ext cx="9144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900" dirty="0">
                <a:solidFill>
                  <a:srgbClr val="666666"/>
                </a:solidFill>
                <a:latin typeface="宋体" charset="-122"/>
                <a:cs typeface="Arial" charset="0"/>
              </a:rPr>
              <a:t> </a:t>
            </a:r>
            <a:r>
              <a:rPr lang="zh-CN" altLang="en-US" sz="6100" dirty="0">
                <a:solidFill>
                  <a:srgbClr val="666666"/>
                </a:solidFill>
                <a:cs typeface="Arial" charset="0"/>
              </a:rPr>
              <a:t> </a:t>
            </a:r>
            <a:r>
              <a:rPr lang="zh-CN" altLang="en-US" sz="2400" dirty="0">
                <a:solidFill>
                  <a:srgbClr val="666666"/>
                </a:solidFill>
                <a:cs typeface="Arial" charset="0"/>
              </a:rPr>
              <a:t>   </a:t>
            </a:r>
            <a:r>
              <a:rPr lang="zh-CN" altLang="en-US" sz="900" dirty="0">
                <a:solidFill>
                  <a:srgbClr val="666666"/>
                </a:solidFill>
                <a:cs typeface="Arial" charset="0"/>
              </a:rPr>
              <a:t>            </a:t>
            </a:r>
            <a:r>
              <a:rPr lang="zh-CN" altLang="en-US" sz="900" dirty="0">
                <a:solidFill>
                  <a:srgbClr val="666666"/>
                </a:solidFill>
                <a:latin typeface="宋体" charset="-122"/>
                <a:cs typeface="Arial" charset="0"/>
              </a:rPr>
              <a:t> </a:t>
            </a:r>
          </a:p>
          <a:p>
            <a:pPr algn="ctr" eaLnBrk="0" hangingPunct="0"/>
            <a:r>
              <a:rPr lang="zh-CN" altLang="en-US" sz="5900" dirty="0">
                <a:solidFill>
                  <a:srgbClr val="666666"/>
                </a:solidFill>
                <a:cs typeface="Arial" charset="0"/>
              </a:rPr>
              <a:t> </a:t>
            </a:r>
            <a:r>
              <a:rPr lang="zh-CN" altLang="en-US" sz="900" dirty="0">
                <a:solidFill>
                  <a:srgbClr val="666666"/>
                </a:solidFill>
                <a:cs typeface="Arial" charset="0"/>
              </a:rPr>
              <a:t>                       </a:t>
            </a:r>
            <a:r>
              <a:rPr lang="zh-CN" altLang="en-US" sz="900" dirty="0">
                <a:solidFill>
                  <a:srgbClr val="666666"/>
                </a:solidFill>
                <a:latin typeface="宋体" charset="-122"/>
                <a:cs typeface="Arial" charset="0"/>
              </a:rPr>
              <a:t> </a:t>
            </a:r>
          </a:p>
          <a:p>
            <a:pPr algn="ctr" eaLnBrk="0" hangingPunct="0"/>
            <a:endParaRPr lang="zh-CN" altLang="en-US" sz="800" dirty="0">
              <a:latin typeface="宋体" charset="-122"/>
              <a:cs typeface="Arial" charset="0"/>
            </a:endParaRPr>
          </a:p>
          <a:p>
            <a:pPr eaLnBrk="0" hangingPunct="0"/>
            <a:r>
              <a:rPr lang="zh-CN" altLang="en-US" sz="900" dirty="0">
                <a:solidFill>
                  <a:srgbClr val="666666"/>
                </a:solidFill>
                <a:latin typeface="宋体" charset="-122"/>
                <a:cs typeface="Arial" charset="0"/>
              </a:rPr>
              <a:t> </a:t>
            </a:r>
            <a:r>
              <a:rPr lang="zh-CN" altLang="en-US" sz="6600" dirty="0">
                <a:solidFill>
                  <a:srgbClr val="666666"/>
                </a:solidFill>
                <a:cs typeface="Arial" charset="0"/>
              </a:rPr>
              <a:t> </a:t>
            </a:r>
            <a:r>
              <a:rPr lang="zh-CN" altLang="en-US" sz="900" dirty="0">
                <a:solidFill>
                  <a:srgbClr val="666666"/>
                </a:solidFill>
                <a:cs typeface="Arial" charset="0"/>
              </a:rPr>
              <a:t>                       </a:t>
            </a:r>
            <a:r>
              <a:rPr lang="zh-CN" altLang="en-US" sz="900" dirty="0">
                <a:solidFill>
                  <a:srgbClr val="666666"/>
                </a:solidFill>
                <a:latin typeface="宋体" charset="-122"/>
                <a:cs typeface="Arial" charset="0"/>
              </a:rPr>
              <a:t> </a:t>
            </a:r>
          </a:p>
          <a:p>
            <a:pPr algn="ctr" eaLnBrk="0" hangingPunct="0"/>
            <a:endParaRPr lang="zh-CN" altLang="en-US" sz="800" dirty="0">
              <a:latin typeface="宋体" charset="-122"/>
              <a:cs typeface="Arial" charset="0"/>
            </a:endParaRPr>
          </a:p>
          <a:p>
            <a:pPr eaLnBrk="0" hangingPunct="0"/>
            <a:r>
              <a:rPr lang="zh-CN" altLang="en-US" sz="900" dirty="0">
                <a:solidFill>
                  <a:srgbClr val="666666"/>
                </a:solidFill>
                <a:latin typeface="宋体" charset="-122"/>
                <a:cs typeface="Arial" charset="0"/>
              </a:rPr>
              <a:t> </a:t>
            </a:r>
            <a:r>
              <a:rPr lang="zh-CN" altLang="en-US" sz="5800" dirty="0">
                <a:solidFill>
                  <a:srgbClr val="666666"/>
                </a:solidFill>
                <a:cs typeface="Arial" charset="0"/>
              </a:rPr>
              <a:t> </a:t>
            </a:r>
            <a:r>
              <a:rPr lang="zh-CN" altLang="en-US" sz="900" dirty="0">
                <a:solidFill>
                  <a:srgbClr val="666666"/>
                </a:solidFill>
                <a:cs typeface="Arial" charset="0"/>
              </a:rPr>
              <a:t>                       </a:t>
            </a:r>
            <a:r>
              <a:rPr lang="zh-CN" altLang="en-US" sz="900" dirty="0">
                <a:solidFill>
                  <a:srgbClr val="666666"/>
                </a:solidFill>
                <a:latin typeface="宋体" charset="-122"/>
                <a:cs typeface="Arial" charset="0"/>
              </a:rPr>
              <a:t> </a:t>
            </a:r>
          </a:p>
          <a:p>
            <a:pPr algn="ctr" eaLnBrk="0" hangingPunct="0"/>
            <a:endParaRPr lang="zh-CN" altLang="en-US" sz="800" dirty="0">
              <a:latin typeface="宋体" charset="-122"/>
              <a:cs typeface="Arial" charset="0"/>
            </a:endParaRPr>
          </a:p>
          <a:p>
            <a:pPr eaLnBrk="0" hangingPunct="0"/>
            <a:endParaRPr lang="zh-CN" altLang="en-US" sz="900" dirty="0">
              <a:solidFill>
                <a:srgbClr val="666666"/>
              </a:solidFill>
              <a:latin typeface="宋体" charset="-122"/>
              <a:cs typeface="Arial" charset="0"/>
            </a:endParaRPr>
          </a:p>
        </p:txBody>
      </p:sp>
      <p:pic>
        <p:nvPicPr>
          <p:cNvPr id="81929" name="Picture 11" descr="a71ea8d3fd1f41347e68f610251f95cad0c8a786c9177e3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411163"/>
            <a:ext cx="24511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2" descr="fc1f4134970a304ece7d5394d1c8a786c8177f3e67097c3d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2500313"/>
            <a:ext cx="2449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组合 60"/>
          <p:cNvGrpSpPr>
            <a:grpSpLocks/>
          </p:cNvGrpSpPr>
          <p:nvPr/>
        </p:nvGrpSpPr>
        <p:grpSpPr bwMode="auto">
          <a:xfrm>
            <a:off x="6500813" y="2857500"/>
            <a:ext cx="2643187" cy="1427163"/>
            <a:chOff x="435067" y="3029198"/>
            <a:chExt cx="2643174" cy="142746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435067" y="3029198"/>
              <a:ext cx="0" cy="142746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435067" y="3724668"/>
              <a:ext cx="1473193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435067" y="4083517"/>
              <a:ext cx="1473193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435067" y="4443955"/>
              <a:ext cx="1473193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000" name="TextBox 65"/>
            <p:cNvSpPr txBox="1">
              <a:spLocks noChangeArrowheads="1"/>
            </p:cNvSpPr>
            <p:nvPr/>
          </p:nvSpPr>
          <p:spPr bwMode="auto">
            <a:xfrm>
              <a:off x="435067" y="3457826"/>
              <a:ext cx="26431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83001" name="TextBox 66"/>
            <p:cNvSpPr txBox="1">
              <a:spLocks noChangeArrowheads="1"/>
            </p:cNvSpPr>
            <p:nvPr/>
          </p:nvSpPr>
          <p:spPr bwMode="auto">
            <a:xfrm>
              <a:off x="435068" y="3784723"/>
              <a:ext cx="235745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83002" name="TextBox 67"/>
            <p:cNvSpPr txBox="1">
              <a:spLocks noChangeArrowheads="1"/>
            </p:cNvSpPr>
            <p:nvPr/>
          </p:nvSpPr>
          <p:spPr bwMode="auto">
            <a:xfrm>
              <a:off x="435067" y="4135916"/>
              <a:ext cx="2500300" cy="27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>
                <a:latin typeface="微软雅黑"/>
                <a:ea typeface="微软雅黑"/>
                <a:cs typeface="微软雅黑"/>
              </a:endParaRPr>
            </a:p>
          </p:txBody>
        </p:sp>
      </p:grpSp>
      <p:grpSp>
        <p:nvGrpSpPr>
          <p:cNvPr id="82946" name="组合 51"/>
          <p:cNvGrpSpPr>
            <a:grpSpLocks/>
          </p:cNvGrpSpPr>
          <p:nvPr/>
        </p:nvGrpSpPr>
        <p:grpSpPr bwMode="auto">
          <a:xfrm>
            <a:off x="214313" y="2928938"/>
            <a:ext cx="1857375" cy="1427162"/>
            <a:chOff x="363629" y="3029198"/>
            <a:chExt cx="1857387" cy="142746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35066" y="3029198"/>
              <a:ext cx="0" cy="142746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35066" y="3724668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35066" y="4083518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435066" y="4443955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93" name="TextBox 7"/>
            <p:cNvSpPr txBox="1">
              <a:spLocks noChangeArrowheads="1"/>
            </p:cNvSpPr>
            <p:nvPr/>
          </p:nvSpPr>
          <p:spPr bwMode="auto">
            <a:xfrm>
              <a:off x="506505" y="3407102"/>
              <a:ext cx="1214445" cy="336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latin typeface="微软雅黑"/>
                  <a:ea typeface="微软雅黑"/>
                  <a:cs typeface="微软雅黑"/>
                </a:rPr>
                <a:t> </a:t>
              </a:r>
              <a:r>
                <a:rPr lang="zh-CN" altLang="en-US" b="1">
                  <a:latin typeface="Calibri" pitchFamily="34" charset="0"/>
                  <a:ea typeface="微软雅黑"/>
                  <a:cs typeface="微软雅黑"/>
                </a:rPr>
                <a:t>公元</a:t>
              </a:r>
              <a:r>
                <a:rPr lang="en-US" altLang="zh-CN" b="1">
                  <a:latin typeface="Calibri" pitchFamily="34" charset="0"/>
                  <a:ea typeface="微软雅黑"/>
                  <a:cs typeface="微软雅黑"/>
                </a:rPr>
                <a:t>2</a:t>
              </a:r>
              <a:r>
                <a:rPr lang="zh-CN" altLang="en-US" b="1">
                  <a:latin typeface="Calibri" pitchFamily="34" charset="0"/>
                  <a:ea typeface="微软雅黑"/>
                  <a:cs typeface="微软雅黑"/>
                </a:rPr>
                <a:t>世纪</a:t>
              </a:r>
              <a:r>
                <a:rPr lang="zh-CN" altLang="en-US" sz="1400">
                  <a:latin typeface="微软雅黑"/>
                  <a:ea typeface="微软雅黑"/>
                  <a:cs typeface="微软雅黑"/>
                </a:rPr>
                <a:t>  </a:t>
              </a:r>
            </a:p>
          </p:txBody>
        </p:sp>
        <p:sp>
          <p:nvSpPr>
            <p:cNvPr id="82994" name="TextBox 49"/>
            <p:cNvSpPr txBox="1">
              <a:spLocks noChangeArrowheads="1"/>
            </p:cNvSpPr>
            <p:nvPr/>
          </p:nvSpPr>
          <p:spPr bwMode="auto">
            <a:xfrm>
              <a:off x="363629" y="3784723"/>
              <a:ext cx="185738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82995" name="TextBox 50"/>
            <p:cNvSpPr txBox="1">
              <a:spLocks noChangeArrowheads="1"/>
            </p:cNvSpPr>
            <p:nvPr/>
          </p:nvSpPr>
          <p:spPr bwMode="auto">
            <a:xfrm>
              <a:off x="435067" y="4136181"/>
              <a:ext cx="1500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latin typeface="微软雅黑"/>
                  <a:ea typeface="微软雅黑"/>
                  <a:cs typeface="微软雅黑"/>
                </a:rPr>
                <a:t>    </a:t>
              </a:r>
            </a:p>
          </p:txBody>
        </p:sp>
      </p:grpSp>
      <p:grpSp>
        <p:nvGrpSpPr>
          <p:cNvPr id="82947" name="组合 52"/>
          <p:cNvGrpSpPr>
            <a:grpSpLocks/>
          </p:cNvGrpSpPr>
          <p:nvPr/>
        </p:nvGrpSpPr>
        <p:grpSpPr bwMode="auto">
          <a:xfrm>
            <a:off x="2195513" y="2932113"/>
            <a:ext cx="2000250" cy="1427162"/>
            <a:chOff x="435067" y="3029198"/>
            <a:chExt cx="2000264" cy="1427459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435067" y="3029198"/>
              <a:ext cx="0" cy="1427459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435067" y="3724668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435067" y="4083517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435067" y="4443954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86" name="TextBox 57"/>
            <p:cNvSpPr txBox="1">
              <a:spLocks noChangeArrowheads="1"/>
            </p:cNvSpPr>
            <p:nvPr/>
          </p:nvSpPr>
          <p:spPr bwMode="auto">
            <a:xfrm>
              <a:off x="435067" y="3406427"/>
              <a:ext cx="15001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latin typeface="微软雅黑"/>
                  <a:ea typeface="微软雅黑"/>
                  <a:cs typeface="微软雅黑"/>
                </a:rPr>
                <a:t>    </a:t>
              </a:r>
            </a:p>
          </p:txBody>
        </p:sp>
        <p:sp>
          <p:nvSpPr>
            <p:cNvPr id="82987" name="TextBox 58"/>
            <p:cNvSpPr txBox="1">
              <a:spLocks noChangeArrowheads="1"/>
            </p:cNvSpPr>
            <p:nvPr/>
          </p:nvSpPr>
          <p:spPr bwMode="auto">
            <a:xfrm>
              <a:off x="435067" y="3785005"/>
              <a:ext cx="1928826" cy="487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200">
                <a:latin typeface="微软雅黑"/>
                <a:ea typeface="微软雅黑"/>
                <a:cs typeface="微软雅黑"/>
              </a:endParaRPr>
            </a:p>
            <a:p>
              <a:r>
                <a:rPr lang="zh-CN" altLang="en-US" sz="1400">
                  <a:latin typeface="微软雅黑"/>
                  <a:ea typeface="微软雅黑"/>
                  <a:cs typeface="微软雅黑"/>
                </a:rPr>
                <a:t>   </a:t>
              </a:r>
            </a:p>
          </p:txBody>
        </p:sp>
        <p:sp>
          <p:nvSpPr>
            <p:cNvPr id="82988" name="TextBox 59"/>
            <p:cNvSpPr txBox="1">
              <a:spLocks noChangeArrowheads="1"/>
            </p:cNvSpPr>
            <p:nvPr/>
          </p:nvSpPr>
          <p:spPr bwMode="auto">
            <a:xfrm>
              <a:off x="435067" y="4135915"/>
              <a:ext cx="2000264" cy="3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latin typeface="微软雅黑"/>
                  <a:ea typeface="微软雅黑"/>
                  <a:cs typeface="微软雅黑"/>
                </a:rPr>
                <a:t>    </a:t>
              </a:r>
            </a:p>
          </p:txBody>
        </p:sp>
      </p:grpSp>
      <p:sp>
        <p:nvSpPr>
          <p:cNvPr id="35" name="右箭头 34"/>
          <p:cNvSpPr/>
          <p:nvPr/>
        </p:nvSpPr>
        <p:spPr>
          <a:xfrm>
            <a:off x="0" y="2139703"/>
            <a:ext cx="9144000" cy="1001489"/>
          </a:xfrm>
          <a:prstGeom prst="rightArrow">
            <a:avLst/>
          </a:prstGeom>
          <a:solidFill>
            <a:srgbClr val="04AEDA"/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组合 35"/>
          <p:cNvGrpSpPr/>
          <p:nvPr/>
        </p:nvGrpSpPr>
        <p:grpSpPr>
          <a:xfrm>
            <a:off x="2592373" y="2106609"/>
            <a:ext cx="1472637" cy="1001490"/>
            <a:chOff x="2784" y="1018222"/>
            <a:chExt cx="1809261" cy="1357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圆角矩形 36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8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38"/>
          <p:cNvGrpSpPr/>
          <p:nvPr/>
        </p:nvGrpSpPr>
        <p:grpSpPr>
          <a:xfrm>
            <a:off x="4643438" y="2143122"/>
            <a:ext cx="1472637" cy="1001490"/>
            <a:chOff x="2784" y="1018222"/>
            <a:chExt cx="1809261" cy="1357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圆角矩形 39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41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2953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82954" name="13 CuadroTexto"/>
          <p:cNvSpPr txBox="1">
            <a:spLocks noChangeArrowheads="1"/>
          </p:cNvSpPr>
          <p:nvPr/>
        </p:nvSpPr>
        <p:spPr bwMode="auto">
          <a:xfrm>
            <a:off x="8250238" y="4816475"/>
            <a:ext cx="34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6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grpSp>
        <p:nvGrpSpPr>
          <p:cNvPr id="82957" name="组合 51"/>
          <p:cNvGrpSpPr>
            <a:grpSpLocks/>
          </p:cNvGrpSpPr>
          <p:nvPr/>
        </p:nvGrpSpPr>
        <p:grpSpPr bwMode="auto">
          <a:xfrm>
            <a:off x="4284663" y="2859088"/>
            <a:ext cx="2143125" cy="1571625"/>
            <a:chOff x="435067" y="3029198"/>
            <a:chExt cx="2071702" cy="1426987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435067" y="3029198"/>
              <a:ext cx="0" cy="1426987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435067" y="3723953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35067" y="4084304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435067" y="4444654"/>
              <a:ext cx="1473210" cy="0"/>
            </a:xfrm>
            <a:prstGeom prst="line">
              <a:avLst/>
            </a:prstGeom>
            <a:ln w="22225">
              <a:solidFill>
                <a:srgbClr val="04AE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79" name="TextBox 76"/>
            <p:cNvSpPr txBox="1">
              <a:spLocks noChangeArrowheads="1"/>
            </p:cNvSpPr>
            <p:nvPr/>
          </p:nvSpPr>
          <p:spPr bwMode="auto">
            <a:xfrm>
              <a:off x="435067" y="3406845"/>
              <a:ext cx="1571424" cy="305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北魏文成帝时期 </a:t>
              </a:r>
            </a:p>
          </p:txBody>
        </p:sp>
        <p:sp>
          <p:nvSpPr>
            <p:cNvPr id="82980" name="TextBox 77"/>
            <p:cNvSpPr txBox="1">
              <a:spLocks noChangeArrowheads="1"/>
            </p:cNvSpPr>
            <p:nvPr/>
          </p:nvSpPr>
          <p:spPr bwMode="auto">
            <a:xfrm>
              <a:off x="435067" y="3807555"/>
              <a:ext cx="1786268" cy="332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800"/>
            </a:p>
          </p:txBody>
        </p:sp>
        <p:sp>
          <p:nvSpPr>
            <p:cNvPr id="82981" name="TextBox 78"/>
            <p:cNvSpPr txBox="1">
              <a:spLocks noChangeArrowheads="1"/>
            </p:cNvSpPr>
            <p:nvPr/>
          </p:nvSpPr>
          <p:spPr bwMode="auto">
            <a:xfrm>
              <a:off x="435067" y="4067007"/>
              <a:ext cx="2071702" cy="236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en-US" sz="1100"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82958" name="矩形 80"/>
          <p:cNvSpPr>
            <a:spLocks noChangeArrowheads="1"/>
          </p:cNvSpPr>
          <p:nvPr/>
        </p:nvSpPr>
        <p:spPr bwMode="auto">
          <a:xfrm>
            <a:off x="2643188" y="2139950"/>
            <a:ext cx="1338262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100"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>
                <a:latin typeface="微软雅黑"/>
                <a:ea typeface="微软雅黑"/>
                <a:cs typeface="微软雅黑"/>
              </a:rPr>
              <a:t>第二阶段</a:t>
            </a:r>
          </a:p>
          <a:p>
            <a:pPr algn="ctr" defTabSz="800100"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/>
              <a:t>“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凉州模式</a:t>
            </a:r>
            <a:r>
              <a:rPr lang="zh-CN" altLang="en-US" sz="1800" b="1" dirty="0"/>
              <a:t>”</a:t>
            </a:r>
            <a:r>
              <a:rPr lang="zh-CN" altLang="en-US" sz="1800" dirty="0"/>
              <a:t> </a:t>
            </a:r>
          </a:p>
        </p:txBody>
      </p:sp>
      <p:sp>
        <p:nvSpPr>
          <p:cNvPr id="82959" name="矩形 81"/>
          <p:cNvSpPr>
            <a:spLocks noChangeArrowheads="1"/>
          </p:cNvSpPr>
          <p:nvPr/>
        </p:nvSpPr>
        <p:spPr bwMode="auto">
          <a:xfrm>
            <a:off x="2286000" y="3286125"/>
            <a:ext cx="1560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十六国时期 </a:t>
            </a:r>
          </a:p>
        </p:txBody>
      </p:sp>
      <p:sp>
        <p:nvSpPr>
          <p:cNvPr id="82960" name="矩形 84"/>
          <p:cNvSpPr>
            <a:spLocks noChangeArrowheads="1"/>
          </p:cNvSpPr>
          <p:nvPr/>
        </p:nvSpPr>
        <p:spPr bwMode="auto">
          <a:xfrm>
            <a:off x="4684713" y="2139950"/>
            <a:ext cx="1397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100"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>
                <a:latin typeface="微软雅黑"/>
                <a:ea typeface="微软雅黑"/>
                <a:cs typeface="微软雅黑"/>
              </a:rPr>
              <a:t>第三阶段</a:t>
            </a:r>
          </a:p>
          <a:p>
            <a:pPr algn="ctr" defTabSz="800100"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“平城模式” </a:t>
            </a:r>
          </a:p>
        </p:txBody>
      </p:sp>
      <p:sp>
        <p:nvSpPr>
          <p:cNvPr id="82961" name="Rectangle 53"/>
          <p:cNvSpPr>
            <a:spLocks noChangeArrowheads="1"/>
          </p:cNvSpPr>
          <p:nvPr/>
        </p:nvSpPr>
        <p:spPr bwMode="auto">
          <a:xfrm>
            <a:off x="250825" y="195263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 佛教艺术的东传</a:t>
            </a:r>
          </a:p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中国佛教造像艺术的本土化进程</a:t>
            </a:r>
          </a:p>
        </p:txBody>
      </p:sp>
      <p:grpSp>
        <p:nvGrpSpPr>
          <p:cNvPr id="6" name="组合 35"/>
          <p:cNvGrpSpPr/>
          <p:nvPr/>
        </p:nvGrpSpPr>
        <p:grpSpPr>
          <a:xfrm>
            <a:off x="504811" y="2106609"/>
            <a:ext cx="1472637" cy="1001490"/>
            <a:chOff x="2784" y="1018222"/>
            <a:chExt cx="1809261" cy="1357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圆角矩形 36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1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2963" name="Rectangle 56"/>
          <p:cNvSpPr>
            <a:spLocks noChangeArrowheads="1"/>
          </p:cNvSpPr>
          <p:nvPr/>
        </p:nvSpPr>
        <p:spPr bwMode="auto">
          <a:xfrm>
            <a:off x="539750" y="2139950"/>
            <a:ext cx="143986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第一阶段</a:t>
            </a:r>
          </a:p>
          <a:p>
            <a:pPr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“龟兹模式”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endParaRPr lang="zh-CN" altLang="en-US" sz="1800" b="1" dirty="0"/>
          </a:p>
        </p:txBody>
      </p:sp>
      <p:grpSp>
        <p:nvGrpSpPr>
          <p:cNvPr id="12" name="组合 38"/>
          <p:cNvGrpSpPr/>
          <p:nvPr/>
        </p:nvGrpSpPr>
        <p:grpSpPr>
          <a:xfrm>
            <a:off x="6840537" y="2179634"/>
            <a:ext cx="1472637" cy="1001490"/>
            <a:chOff x="2784" y="1018222"/>
            <a:chExt cx="1809261" cy="1357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圆角矩形 39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2965" name="Rectangle 59"/>
          <p:cNvSpPr>
            <a:spLocks noChangeArrowheads="1"/>
          </p:cNvSpPr>
          <p:nvPr/>
        </p:nvSpPr>
        <p:spPr bwMode="auto">
          <a:xfrm>
            <a:off x="6877050" y="2211388"/>
            <a:ext cx="13668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第四阶段</a:t>
            </a:r>
          </a:p>
          <a:p>
            <a:pPr>
              <a:lnSpc>
                <a:spcPct val="140000"/>
              </a:lnSpc>
            </a:pP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“龙门模式”</a:t>
            </a:r>
          </a:p>
        </p:txBody>
      </p:sp>
      <p:sp>
        <p:nvSpPr>
          <p:cNvPr id="82966" name="Rectangle 63"/>
          <p:cNvSpPr>
            <a:spLocks noChangeArrowheads="1"/>
          </p:cNvSpPr>
          <p:nvPr/>
        </p:nvSpPr>
        <p:spPr bwMode="auto">
          <a:xfrm>
            <a:off x="4284663" y="3724275"/>
            <a:ext cx="201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犍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  <a:cs typeface="微软雅黑"/>
              </a:rPr>
              <a:t>陀罗和笈多造像特点明显</a:t>
            </a:r>
          </a:p>
        </p:txBody>
      </p:sp>
      <p:sp>
        <p:nvSpPr>
          <p:cNvPr id="82967" name="Rectangle 66"/>
          <p:cNvSpPr>
            <a:spLocks noChangeArrowheads="1"/>
          </p:cNvSpPr>
          <p:nvPr/>
        </p:nvSpPr>
        <p:spPr bwMode="auto">
          <a:xfrm>
            <a:off x="4284663" y="4011613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  <a:cs typeface="微软雅黑"/>
              </a:rPr>
              <a:t>渗透北魏“帝王即佛”观念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</a:p>
        </p:txBody>
      </p:sp>
      <p:sp>
        <p:nvSpPr>
          <p:cNvPr id="82968" name="Rectangle 54"/>
          <p:cNvSpPr>
            <a:spLocks noChangeArrowheads="1"/>
          </p:cNvSpPr>
          <p:nvPr/>
        </p:nvSpPr>
        <p:spPr bwMode="auto">
          <a:xfrm>
            <a:off x="6443663" y="3262313"/>
            <a:ext cx="238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北魏孝文帝迁都洛阳后 </a:t>
            </a:r>
          </a:p>
        </p:txBody>
      </p:sp>
      <p:sp>
        <p:nvSpPr>
          <p:cNvPr id="82969" name="Rectangle 55"/>
          <p:cNvSpPr>
            <a:spLocks noChangeArrowheads="1"/>
          </p:cNvSpPr>
          <p:nvPr/>
        </p:nvSpPr>
        <p:spPr bwMode="auto">
          <a:xfrm>
            <a:off x="6443663" y="4011613"/>
            <a:ext cx="2232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200" b="1">
                <a:latin typeface="微软雅黑"/>
                <a:ea typeface="微软雅黑"/>
                <a:cs typeface="微软雅黑"/>
              </a:rPr>
              <a:t>实行全面汉化政策的改革旨意</a:t>
            </a:r>
            <a:r>
              <a:rPr lang="zh-CN" altLang="en-US" sz="1200">
                <a:latin typeface="微软雅黑"/>
                <a:ea typeface="微软雅黑"/>
                <a:cs typeface="微软雅黑"/>
              </a:rPr>
              <a:t> </a:t>
            </a:r>
          </a:p>
        </p:txBody>
      </p:sp>
      <p:sp>
        <p:nvSpPr>
          <p:cNvPr id="82970" name="Rectangle 56"/>
          <p:cNvSpPr>
            <a:spLocks noChangeArrowheads="1"/>
          </p:cNvSpPr>
          <p:nvPr/>
        </p:nvSpPr>
        <p:spPr bwMode="auto">
          <a:xfrm>
            <a:off x="6443663" y="3660775"/>
            <a:ext cx="2085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>
                <a:latin typeface="微软雅黑"/>
                <a:ea typeface="微软雅黑"/>
                <a:cs typeface="微软雅黑"/>
              </a:rPr>
              <a:t>佛教造像充分体现了孝文帝</a:t>
            </a:r>
          </a:p>
        </p:txBody>
      </p:sp>
      <p:sp>
        <p:nvSpPr>
          <p:cNvPr id="82971" name="Rectangle 57"/>
          <p:cNvSpPr>
            <a:spLocks noChangeArrowheads="1"/>
          </p:cNvSpPr>
          <p:nvPr/>
        </p:nvSpPr>
        <p:spPr bwMode="auto">
          <a:xfrm>
            <a:off x="2195513" y="3724275"/>
            <a:ext cx="1860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吸纳了犍陀罗和笈多艺术</a:t>
            </a:r>
          </a:p>
        </p:txBody>
      </p:sp>
      <p:sp>
        <p:nvSpPr>
          <p:cNvPr id="82972" name="Rectangle 58"/>
          <p:cNvSpPr>
            <a:spLocks noChangeArrowheads="1"/>
          </p:cNvSpPr>
          <p:nvPr/>
        </p:nvSpPr>
        <p:spPr bwMode="auto">
          <a:xfrm>
            <a:off x="2195513" y="4084638"/>
            <a:ext cx="1403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的影响并有所变化</a:t>
            </a:r>
          </a:p>
        </p:txBody>
      </p:sp>
      <p:sp>
        <p:nvSpPr>
          <p:cNvPr id="82973" name="Rectangle 60"/>
          <p:cNvSpPr>
            <a:spLocks noChangeArrowheads="1"/>
          </p:cNvSpPr>
          <p:nvPr/>
        </p:nvSpPr>
        <p:spPr bwMode="auto">
          <a:xfrm>
            <a:off x="323850" y="3724275"/>
            <a:ext cx="1708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受犍陀罗、笈多及波斯</a:t>
            </a:r>
          </a:p>
        </p:txBody>
      </p:sp>
      <p:sp>
        <p:nvSpPr>
          <p:cNvPr id="82974" name="Rectangle 61"/>
          <p:cNvSpPr>
            <a:spLocks noChangeArrowheads="1"/>
          </p:cNvSpPr>
          <p:nvPr/>
        </p:nvSpPr>
        <p:spPr bwMode="auto">
          <a:xfrm>
            <a:off x="323850" y="4084638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萨珊艺术的明显影响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642938" y="214313"/>
            <a:ext cx="4357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endParaRPr lang="en-US" altLang="zh-CN" sz="2000" b="1">
              <a:latin typeface="隶书"/>
              <a:ea typeface="隶书"/>
              <a:cs typeface="隶书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4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1749" name="内容占位符 2"/>
          <p:cNvSpPr txBox="1">
            <a:spLocks/>
          </p:cNvSpPr>
          <p:nvPr/>
        </p:nvSpPr>
        <p:spPr bwMode="auto">
          <a:xfrm>
            <a:off x="3643313" y="1071563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121279" y="3455988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45103" y="36639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397503" y="38163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1753" name="矩形 27"/>
          <p:cNvSpPr>
            <a:spLocks noChangeArrowheads="1"/>
          </p:cNvSpPr>
          <p:nvPr/>
        </p:nvSpPr>
        <p:spPr bwMode="auto">
          <a:xfrm>
            <a:off x="179388" y="123825"/>
            <a:ext cx="7094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1800" b="1"/>
              <a:t>第一节   魏晋南北朝时期欧亚大陆的形势与中西文化交流的特点</a:t>
            </a:r>
            <a:endParaRPr lang="en-US" altLang="zh-CN" sz="1800" b="1"/>
          </a:p>
          <a:p>
            <a:pPr>
              <a:lnSpc>
                <a:spcPts val="2563"/>
              </a:lnSpc>
            </a:pPr>
            <a:endParaRPr lang="zh-CN" altLang="en-US" sz="2000">
              <a:latin typeface="隶书"/>
              <a:ea typeface="隶书"/>
              <a:cs typeface="隶书"/>
            </a:endParaRPr>
          </a:p>
        </p:txBody>
      </p:sp>
      <p:sp>
        <p:nvSpPr>
          <p:cNvPr id="31754" name="Rectangle 2912"/>
          <p:cNvSpPr>
            <a:spLocks noChangeArrowheads="1"/>
          </p:cNvSpPr>
          <p:nvPr/>
        </p:nvSpPr>
        <p:spPr bwMode="auto">
          <a:xfrm>
            <a:off x="3419475" y="627063"/>
            <a:ext cx="197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东汉（</a:t>
            </a:r>
            <a:r>
              <a:rPr lang="en-US" altLang="zh-CN" b="1"/>
              <a:t>25——220</a:t>
            </a:r>
            <a:r>
              <a:rPr lang="zh-CN" altLang="en-US" b="1"/>
              <a:t>）</a:t>
            </a:r>
          </a:p>
        </p:txBody>
      </p:sp>
      <p:sp>
        <p:nvSpPr>
          <p:cNvPr id="31755" name="Rectangle 2913"/>
          <p:cNvSpPr>
            <a:spLocks noChangeArrowheads="1"/>
          </p:cNvSpPr>
          <p:nvPr/>
        </p:nvSpPr>
        <p:spPr bwMode="auto">
          <a:xfrm>
            <a:off x="1331913" y="1276350"/>
            <a:ext cx="1881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蜀（</a:t>
            </a:r>
            <a:r>
              <a:rPr lang="en-US" altLang="zh-CN" b="1"/>
              <a:t>221——263</a:t>
            </a:r>
            <a:r>
              <a:rPr lang="zh-CN" altLang="en-US" b="1"/>
              <a:t>）</a:t>
            </a:r>
          </a:p>
        </p:txBody>
      </p:sp>
      <p:sp>
        <p:nvSpPr>
          <p:cNvPr id="31756" name="Rectangle 2914"/>
          <p:cNvSpPr>
            <a:spLocks noChangeArrowheads="1"/>
          </p:cNvSpPr>
          <p:nvPr/>
        </p:nvSpPr>
        <p:spPr bwMode="auto">
          <a:xfrm>
            <a:off x="3492500" y="1276350"/>
            <a:ext cx="188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魏（</a:t>
            </a:r>
            <a:r>
              <a:rPr lang="en-US" altLang="zh-CN" b="1"/>
              <a:t>220——265</a:t>
            </a:r>
            <a:r>
              <a:rPr lang="zh-CN" altLang="en-US" b="1"/>
              <a:t>）</a:t>
            </a:r>
          </a:p>
        </p:txBody>
      </p:sp>
      <p:sp>
        <p:nvSpPr>
          <p:cNvPr id="31757" name="Rectangle 2915"/>
          <p:cNvSpPr>
            <a:spLocks noChangeArrowheads="1"/>
          </p:cNvSpPr>
          <p:nvPr/>
        </p:nvSpPr>
        <p:spPr bwMode="auto">
          <a:xfrm>
            <a:off x="5724525" y="1276350"/>
            <a:ext cx="188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吴（</a:t>
            </a:r>
            <a:r>
              <a:rPr lang="en-US" altLang="zh-CN" b="1"/>
              <a:t>220——280</a:t>
            </a:r>
            <a:r>
              <a:rPr lang="zh-CN" altLang="en-US" b="1"/>
              <a:t>）</a:t>
            </a:r>
          </a:p>
        </p:txBody>
      </p:sp>
      <p:sp>
        <p:nvSpPr>
          <p:cNvPr id="31758" name="Line 2916"/>
          <p:cNvSpPr>
            <a:spLocks noChangeShapeType="1"/>
          </p:cNvSpPr>
          <p:nvPr/>
        </p:nvSpPr>
        <p:spPr bwMode="auto">
          <a:xfrm>
            <a:off x="4427538" y="134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9" name="Rectangle 2919"/>
          <p:cNvSpPr>
            <a:spLocks noChangeArrowheads="1"/>
          </p:cNvSpPr>
          <p:nvPr/>
        </p:nvSpPr>
        <p:spPr bwMode="auto">
          <a:xfrm>
            <a:off x="3419475" y="1924050"/>
            <a:ext cx="208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西晋（</a:t>
            </a:r>
            <a:r>
              <a:rPr lang="en-US" altLang="zh-CN" b="1"/>
              <a:t>265——316</a:t>
            </a:r>
            <a:r>
              <a:rPr lang="zh-CN" altLang="en-US" b="1"/>
              <a:t>）</a:t>
            </a:r>
          </a:p>
        </p:txBody>
      </p:sp>
      <p:sp>
        <p:nvSpPr>
          <p:cNvPr id="31760" name="Rectangle 2920"/>
          <p:cNvSpPr>
            <a:spLocks noChangeArrowheads="1"/>
          </p:cNvSpPr>
          <p:nvPr/>
        </p:nvSpPr>
        <p:spPr bwMode="auto">
          <a:xfrm>
            <a:off x="5724525" y="1924050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东晋（</a:t>
            </a:r>
            <a:r>
              <a:rPr lang="en-US" altLang="zh-CN" b="1"/>
              <a:t>317——420</a:t>
            </a:r>
            <a:r>
              <a:rPr lang="zh-CN" altLang="en-US" b="1"/>
              <a:t>）</a:t>
            </a:r>
          </a:p>
        </p:txBody>
      </p:sp>
      <p:sp>
        <p:nvSpPr>
          <p:cNvPr id="31761" name="Rectangle 2921"/>
          <p:cNvSpPr>
            <a:spLocks noChangeArrowheads="1"/>
          </p:cNvSpPr>
          <p:nvPr/>
        </p:nvSpPr>
        <p:spPr bwMode="auto">
          <a:xfrm>
            <a:off x="3276600" y="2571750"/>
            <a:ext cx="223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/>
              <a:t>五胡十六国（</a:t>
            </a:r>
            <a:r>
              <a:rPr lang="en-US" altLang="zh-CN" sz="1400" b="1"/>
              <a:t>304——386</a:t>
            </a:r>
            <a:r>
              <a:rPr lang="zh-CN" altLang="en-US" sz="1400" b="1"/>
              <a:t>）</a:t>
            </a:r>
          </a:p>
        </p:txBody>
      </p:sp>
      <p:sp>
        <p:nvSpPr>
          <p:cNvPr id="31762" name="Rectangle 2922"/>
          <p:cNvSpPr>
            <a:spLocks noChangeArrowheads="1"/>
          </p:cNvSpPr>
          <p:nvPr/>
        </p:nvSpPr>
        <p:spPr bwMode="auto">
          <a:xfrm>
            <a:off x="3419475" y="321945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/>
              <a:t>北朝（</a:t>
            </a:r>
            <a:r>
              <a:rPr lang="en-US" altLang="zh-CN" b="1"/>
              <a:t>386——581</a:t>
            </a:r>
            <a:r>
              <a:rPr lang="zh-CN" altLang="en-US" b="1"/>
              <a:t>）</a:t>
            </a:r>
          </a:p>
        </p:txBody>
      </p:sp>
      <p:sp>
        <p:nvSpPr>
          <p:cNvPr id="31763" name="Rectangle 2923"/>
          <p:cNvSpPr>
            <a:spLocks noChangeArrowheads="1"/>
          </p:cNvSpPr>
          <p:nvPr/>
        </p:nvSpPr>
        <p:spPr bwMode="auto">
          <a:xfrm>
            <a:off x="6011863" y="3219450"/>
            <a:ext cx="208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南朝（</a:t>
            </a:r>
            <a:r>
              <a:rPr lang="en-US" altLang="zh-CN" b="1"/>
              <a:t>420——589</a:t>
            </a:r>
            <a:r>
              <a:rPr lang="zh-CN" altLang="en-US" b="1"/>
              <a:t>）</a:t>
            </a:r>
          </a:p>
        </p:txBody>
      </p:sp>
      <p:sp>
        <p:nvSpPr>
          <p:cNvPr id="31764" name="Rectangle 2924"/>
          <p:cNvSpPr>
            <a:spLocks noChangeArrowheads="1"/>
          </p:cNvSpPr>
          <p:nvPr/>
        </p:nvSpPr>
        <p:spPr bwMode="auto">
          <a:xfrm>
            <a:off x="2484438" y="3579813"/>
            <a:ext cx="310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 北魏、东魏、西魏、北齐、北周</a:t>
            </a:r>
          </a:p>
        </p:txBody>
      </p:sp>
      <p:sp>
        <p:nvSpPr>
          <p:cNvPr id="31765" name="Rectangle 2925"/>
          <p:cNvSpPr>
            <a:spLocks noChangeArrowheads="1"/>
          </p:cNvSpPr>
          <p:nvPr/>
        </p:nvSpPr>
        <p:spPr bwMode="auto">
          <a:xfrm>
            <a:off x="6011863" y="3579813"/>
            <a:ext cx="1617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/>
              <a:t>宋、齐、梁、陈</a:t>
            </a:r>
          </a:p>
        </p:txBody>
      </p:sp>
      <p:sp>
        <p:nvSpPr>
          <p:cNvPr id="31766" name="Rectangle 2926"/>
          <p:cNvSpPr>
            <a:spLocks noChangeArrowheads="1"/>
          </p:cNvSpPr>
          <p:nvPr/>
        </p:nvSpPr>
        <p:spPr bwMode="auto">
          <a:xfrm>
            <a:off x="4859338" y="4227513"/>
            <a:ext cx="1738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隋（</a:t>
            </a:r>
            <a:r>
              <a:rPr lang="en-US" altLang="zh-CN" b="1"/>
              <a:t>581——618</a:t>
            </a:r>
            <a:r>
              <a:rPr lang="zh-CN" altLang="en-US" b="1"/>
              <a:t>）</a:t>
            </a:r>
          </a:p>
        </p:txBody>
      </p:sp>
      <p:sp>
        <p:nvSpPr>
          <p:cNvPr id="54" name="矩形 53"/>
          <p:cNvSpPr/>
          <p:nvPr/>
        </p:nvSpPr>
        <p:spPr>
          <a:xfrm>
            <a:off x="3492500" y="627063"/>
            <a:ext cx="1800225" cy="360362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53"/>
          <p:cNvSpPr/>
          <p:nvPr/>
        </p:nvSpPr>
        <p:spPr>
          <a:xfrm>
            <a:off x="1331913" y="1276350"/>
            <a:ext cx="1800225" cy="360363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53"/>
          <p:cNvSpPr/>
          <p:nvPr/>
        </p:nvSpPr>
        <p:spPr>
          <a:xfrm>
            <a:off x="3492500" y="1276350"/>
            <a:ext cx="1800225" cy="360363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3"/>
          <p:cNvSpPr/>
          <p:nvPr/>
        </p:nvSpPr>
        <p:spPr>
          <a:xfrm>
            <a:off x="5724525" y="1276350"/>
            <a:ext cx="1800225" cy="360363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3"/>
          <p:cNvSpPr/>
          <p:nvPr/>
        </p:nvSpPr>
        <p:spPr>
          <a:xfrm>
            <a:off x="3492500" y="1924050"/>
            <a:ext cx="1944688" cy="360363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53"/>
          <p:cNvSpPr/>
          <p:nvPr/>
        </p:nvSpPr>
        <p:spPr>
          <a:xfrm>
            <a:off x="5724525" y="1924050"/>
            <a:ext cx="1944688" cy="360363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73" name="矩形 53"/>
          <p:cNvSpPr>
            <a:spLocks noChangeArrowheads="1"/>
          </p:cNvSpPr>
          <p:nvPr/>
        </p:nvSpPr>
        <p:spPr bwMode="auto">
          <a:xfrm>
            <a:off x="3276600" y="2571750"/>
            <a:ext cx="2303463" cy="360363"/>
          </a:xfrm>
          <a:prstGeom prst="rect">
            <a:avLst/>
          </a:prstGeom>
          <a:noFill/>
          <a:ln w="28575" algn="ctr">
            <a:solidFill>
              <a:srgbClr val="04AEDA"/>
            </a:solidFill>
            <a:prstDash val="sysDot"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矩形 53"/>
          <p:cNvSpPr/>
          <p:nvPr/>
        </p:nvSpPr>
        <p:spPr>
          <a:xfrm>
            <a:off x="3203575" y="3219450"/>
            <a:ext cx="2520950" cy="360363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53"/>
          <p:cNvSpPr/>
          <p:nvPr/>
        </p:nvSpPr>
        <p:spPr>
          <a:xfrm>
            <a:off x="6011863" y="3219450"/>
            <a:ext cx="2089150" cy="360363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53"/>
          <p:cNvSpPr/>
          <p:nvPr/>
        </p:nvSpPr>
        <p:spPr>
          <a:xfrm>
            <a:off x="2484438" y="3579813"/>
            <a:ext cx="3240087" cy="360362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53"/>
          <p:cNvSpPr/>
          <p:nvPr/>
        </p:nvSpPr>
        <p:spPr>
          <a:xfrm>
            <a:off x="6011863" y="3579813"/>
            <a:ext cx="2089150" cy="360362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53"/>
          <p:cNvSpPr/>
          <p:nvPr/>
        </p:nvSpPr>
        <p:spPr>
          <a:xfrm>
            <a:off x="4643438" y="4227513"/>
            <a:ext cx="2016125" cy="360362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26"/>
          <p:cNvSpPr/>
          <p:nvPr/>
        </p:nvSpPr>
        <p:spPr>
          <a:xfrm>
            <a:off x="7451725" y="123825"/>
            <a:ext cx="1511300" cy="8636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chemeClr val="bg1"/>
                </a:solidFill>
                <a:latin typeface="隶书"/>
              </a:rPr>
              <a:t>魏晋南北朝</a:t>
            </a:r>
          </a:p>
          <a:p>
            <a:pPr algn="ctr">
              <a:defRPr/>
            </a:pPr>
            <a:r>
              <a:rPr lang="zh-CN" altLang="en-US" b="1">
                <a:solidFill>
                  <a:schemeClr val="bg1"/>
                </a:solidFill>
                <a:latin typeface="隶书"/>
              </a:rPr>
              <a:t>朝代更替简表</a:t>
            </a:r>
          </a:p>
        </p:txBody>
      </p:sp>
      <p:sp>
        <p:nvSpPr>
          <p:cNvPr id="31780" name="AutoShape 2942"/>
          <p:cNvSpPr>
            <a:spLocks noChangeArrowheads="1"/>
          </p:cNvSpPr>
          <p:nvPr/>
        </p:nvSpPr>
        <p:spPr bwMode="auto">
          <a:xfrm>
            <a:off x="4356100" y="987425"/>
            <a:ext cx="71438" cy="288925"/>
          </a:xfrm>
          <a:prstGeom prst="downArrow">
            <a:avLst>
              <a:gd name="adj1" fmla="val 50000"/>
              <a:gd name="adj2" fmla="val 101110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81" name="AutoShape 2943"/>
          <p:cNvSpPr>
            <a:spLocks noChangeArrowheads="1"/>
          </p:cNvSpPr>
          <p:nvPr/>
        </p:nvSpPr>
        <p:spPr bwMode="auto">
          <a:xfrm>
            <a:off x="4356100" y="1635125"/>
            <a:ext cx="71438" cy="287338"/>
          </a:xfrm>
          <a:prstGeom prst="downArrow">
            <a:avLst>
              <a:gd name="adj1" fmla="val 50000"/>
              <a:gd name="adj2" fmla="val 100555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82" name="AutoShape 2944"/>
          <p:cNvSpPr>
            <a:spLocks noChangeArrowheads="1"/>
          </p:cNvSpPr>
          <p:nvPr/>
        </p:nvSpPr>
        <p:spPr bwMode="auto">
          <a:xfrm>
            <a:off x="6877050" y="2284413"/>
            <a:ext cx="71438" cy="935037"/>
          </a:xfrm>
          <a:prstGeom prst="downArrow">
            <a:avLst>
              <a:gd name="adj1" fmla="val 50000"/>
              <a:gd name="adj2" fmla="val 327220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83" name="AutoShape 2943"/>
          <p:cNvSpPr>
            <a:spLocks noChangeArrowheads="1"/>
          </p:cNvSpPr>
          <p:nvPr/>
        </p:nvSpPr>
        <p:spPr bwMode="auto">
          <a:xfrm rot="16200000" flipH="1">
            <a:off x="5543550" y="1958975"/>
            <a:ext cx="71438" cy="287338"/>
          </a:xfrm>
          <a:prstGeom prst="downArrow">
            <a:avLst>
              <a:gd name="adj1" fmla="val 50000"/>
              <a:gd name="adj2" fmla="val 100555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en-US"/>
          </a:p>
        </p:txBody>
      </p:sp>
      <p:sp>
        <p:nvSpPr>
          <p:cNvPr id="31784" name="AutoShape 2943"/>
          <p:cNvSpPr>
            <a:spLocks noChangeArrowheads="1"/>
          </p:cNvSpPr>
          <p:nvPr/>
        </p:nvSpPr>
        <p:spPr bwMode="auto">
          <a:xfrm>
            <a:off x="4356100" y="2284413"/>
            <a:ext cx="71438" cy="287337"/>
          </a:xfrm>
          <a:prstGeom prst="downArrow">
            <a:avLst>
              <a:gd name="adj1" fmla="val 50000"/>
              <a:gd name="adj2" fmla="val 100555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85" name="AutoShape 2943"/>
          <p:cNvSpPr>
            <a:spLocks noChangeArrowheads="1"/>
          </p:cNvSpPr>
          <p:nvPr/>
        </p:nvSpPr>
        <p:spPr bwMode="auto">
          <a:xfrm>
            <a:off x="4356100" y="2932113"/>
            <a:ext cx="71438" cy="287337"/>
          </a:xfrm>
          <a:prstGeom prst="downArrow">
            <a:avLst>
              <a:gd name="adj1" fmla="val 50000"/>
              <a:gd name="adj2" fmla="val 100555"/>
            </a:avLst>
          </a:prstGeom>
          <a:solidFill>
            <a:srgbClr val="04AEDA"/>
          </a:solidFill>
          <a:ln w="9525">
            <a:solidFill>
              <a:srgbClr val="04AED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786" name="AutoShape 52"/>
          <p:cNvSpPr>
            <a:spLocks/>
          </p:cNvSpPr>
          <p:nvPr/>
        </p:nvSpPr>
        <p:spPr bwMode="auto">
          <a:xfrm rot="16200000" flipV="1">
            <a:off x="5508625" y="2787650"/>
            <a:ext cx="287338" cy="2592388"/>
          </a:xfrm>
          <a:prstGeom prst="leftBrace">
            <a:avLst>
              <a:gd name="adj1" fmla="val 75184"/>
              <a:gd name="adj2" fmla="val 50000"/>
            </a:avLst>
          </a:prstGeom>
          <a:noFill/>
          <a:ln w="28575">
            <a:solidFill>
              <a:srgbClr val="04AEDA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13 CuadroTexto"/>
          <p:cNvSpPr txBox="1">
            <a:spLocks noChangeArrowheads="1"/>
          </p:cNvSpPr>
          <p:nvPr/>
        </p:nvSpPr>
        <p:spPr bwMode="auto">
          <a:xfrm>
            <a:off x="7667625" y="4865688"/>
            <a:ext cx="33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84994" name="13 CuadroTexto"/>
          <p:cNvSpPr txBox="1">
            <a:spLocks noChangeArrowheads="1"/>
          </p:cNvSpPr>
          <p:nvPr/>
        </p:nvSpPr>
        <p:spPr bwMode="auto">
          <a:xfrm>
            <a:off x="8250238" y="4816475"/>
            <a:ext cx="34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6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84997" name="Rectangle 53"/>
          <p:cNvSpPr>
            <a:spLocks noChangeArrowheads="1"/>
          </p:cNvSpPr>
          <p:nvPr/>
        </p:nvSpPr>
        <p:spPr bwMode="auto">
          <a:xfrm>
            <a:off x="250825" y="195263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 佛教艺术的东传</a:t>
            </a:r>
          </a:p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中国佛教造像艺术的本土化进程</a:t>
            </a:r>
          </a:p>
        </p:txBody>
      </p:sp>
      <p:sp>
        <p:nvSpPr>
          <p:cNvPr id="84998" name="AutoShape 62"/>
          <p:cNvSpPr>
            <a:spLocks noChangeArrowheads="1"/>
          </p:cNvSpPr>
          <p:nvPr/>
        </p:nvSpPr>
        <p:spPr bwMode="auto">
          <a:xfrm>
            <a:off x="7451725" y="339725"/>
            <a:ext cx="1366838" cy="1079500"/>
          </a:xfrm>
          <a:prstGeom prst="flowChartMultidocument">
            <a:avLst/>
          </a:prstGeom>
          <a:solidFill>
            <a:srgbClr val="04AED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/>
              <a:t>第一阶段</a:t>
            </a:r>
          </a:p>
          <a:p>
            <a:pPr algn="ctr">
              <a:lnSpc>
                <a:spcPct val="130000"/>
              </a:lnSpc>
            </a:pPr>
            <a:r>
              <a:rPr lang="zh-CN" altLang="en-US" sz="1800" b="1"/>
              <a:t>“龟兹模式”</a:t>
            </a:r>
          </a:p>
        </p:txBody>
      </p:sp>
      <p:pic>
        <p:nvPicPr>
          <p:cNvPr id="84999" name="Picture 11" descr="200853166233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7788"/>
            <a:ext cx="374332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331913" y="4300538"/>
            <a:ext cx="1412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b="1"/>
              <a:t>克孜尔石窟群</a:t>
            </a:r>
          </a:p>
          <a:p>
            <a:pPr eaLnBrk="0" hangingPunct="0">
              <a:defRPr/>
            </a:pPr>
            <a:endParaRPr lang="zh-CN" altLang="en-US"/>
          </a:p>
        </p:txBody>
      </p:sp>
      <p:sp>
        <p:nvSpPr>
          <p:cNvPr id="85001" name="Rectangle 13"/>
          <p:cNvSpPr>
            <a:spLocks noChangeArrowheads="1"/>
          </p:cNvSpPr>
          <p:nvPr/>
        </p:nvSpPr>
        <p:spPr bwMode="auto">
          <a:xfrm>
            <a:off x="-4573588" y="6575425"/>
            <a:ext cx="12385676" cy="269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12696" tIns="12696" rIns="12696" bIns="12696" anchor="ctr">
            <a:spAutoFit/>
          </a:bodyPr>
          <a:lstStyle/>
          <a:p>
            <a:pPr algn="ctr"/>
            <a:endParaRPr lang="zh-CN" altLang="en-US"/>
          </a:p>
        </p:txBody>
      </p:sp>
      <p:pic>
        <p:nvPicPr>
          <p:cNvPr id="85002" name="Picture 19" descr="20101027112043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700088"/>
            <a:ext cx="295592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12" name="Rectangle 20"/>
          <p:cNvSpPr>
            <a:spLocks noChangeArrowheads="1"/>
          </p:cNvSpPr>
          <p:nvPr/>
        </p:nvSpPr>
        <p:spPr bwMode="auto">
          <a:xfrm>
            <a:off x="4787900" y="4156075"/>
            <a:ext cx="187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b="1"/>
              <a:t>森木塞姆石窟壁画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5"/>
          <p:cNvGrpSpPr/>
          <p:nvPr/>
        </p:nvGrpSpPr>
        <p:grpSpPr>
          <a:xfrm>
            <a:off x="722298" y="2179634"/>
            <a:ext cx="1472637" cy="1001490"/>
            <a:chOff x="2784" y="1018222"/>
            <a:chExt cx="1809261" cy="1357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圆角矩形 36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8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87042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87043" name="13 CuadroTexto"/>
          <p:cNvSpPr txBox="1">
            <a:spLocks noChangeArrowheads="1"/>
          </p:cNvSpPr>
          <p:nvPr/>
        </p:nvSpPr>
        <p:spPr bwMode="auto">
          <a:xfrm>
            <a:off x="8250238" y="4816475"/>
            <a:ext cx="34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87046" name="矩形 80"/>
          <p:cNvSpPr>
            <a:spLocks noChangeArrowheads="1"/>
          </p:cNvSpPr>
          <p:nvPr/>
        </p:nvSpPr>
        <p:spPr bwMode="auto">
          <a:xfrm>
            <a:off x="827088" y="2211388"/>
            <a:ext cx="13382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0100"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>
                <a:latin typeface="微软雅黑"/>
                <a:ea typeface="微软雅黑"/>
                <a:cs typeface="微软雅黑"/>
              </a:rPr>
              <a:t>第二阶段</a:t>
            </a:r>
          </a:p>
          <a:p>
            <a:pPr algn="ctr" defTabSz="800100">
              <a:lnSpc>
                <a:spcPct val="120000"/>
              </a:lnSpc>
              <a:spcAft>
                <a:spcPct val="35000"/>
              </a:spcAft>
            </a:pPr>
            <a:r>
              <a:rPr lang="zh-CN" altLang="en-US" sz="1800" b="1" dirty="0"/>
              <a:t>“</a:t>
            </a:r>
            <a:r>
              <a:rPr lang="zh-CN" altLang="en-US" sz="1800" b="1" dirty="0">
                <a:latin typeface="微软雅黑"/>
                <a:ea typeface="微软雅黑"/>
                <a:cs typeface="微软雅黑"/>
              </a:rPr>
              <a:t>凉州模式”</a:t>
            </a:r>
            <a:r>
              <a:rPr lang="zh-CN" altLang="en-US" sz="1800" dirty="0"/>
              <a:t> </a:t>
            </a:r>
          </a:p>
        </p:txBody>
      </p:sp>
      <p:sp>
        <p:nvSpPr>
          <p:cNvPr id="87047" name="Rectangle 53"/>
          <p:cNvSpPr>
            <a:spLocks noChangeArrowheads="1"/>
          </p:cNvSpPr>
          <p:nvPr/>
        </p:nvSpPr>
        <p:spPr bwMode="auto">
          <a:xfrm>
            <a:off x="250825" y="195263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 佛教艺术的东传</a:t>
            </a:r>
          </a:p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中国佛教造像艺术的本土化进程</a:t>
            </a:r>
          </a:p>
        </p:txBody>
      </p:sp>
      <p:sp>
        <p:nvSpPr>
          <p:cNvPr id="87048" name="Rectangle 61"/>
          <p:cNvSpPr>
            <a:spLocks noChangeArrowheads="1"/>
          </p:cNvSpPr>
          <p:nvPr/>
        </p:nvSpPr>
        <p:spPr bwMode="auto">
          <a:xfrm>
            <a:off x="323850" y="4084638"/>
            <a:ext cx="16557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1200" b="1">
              <a:latin typeface="微软雅黑"/>
            </a:endParaRPr>
          </a:p>
        </p:txBody>
      </p:sp>
      <p:sp>
        <p:nvSpPr>
          <p:cNvPr id="87102" name="Rectangle 62"/>
          <p:cNvSpPr>
            <a:spLocks noChangeArrowheads="1"/>
          </p:cNvSpPr>
          <p:nvPr/>
        </p:nvSpPr>
        <p:spPr bwMode="auto">
          <a:xfrm>
            <a:off x="4932363" y="771525"/>
            <a:ext cx="1208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/>
              <a:t>文殊山石窟</a:t>
            </a:r>
          </a:p>
        </p:txBody>
      </p:sp>
      <p:pic>
        <p:nvPicPr>
          <p:cNvPr id="87050" name="Picture 64" descr="200810031930337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131888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89090" name="13 CuadroTexto"/>
          <p:cNvSpPr txBox="1">
            <a:spLocks noChangeArrowheads="1"/>
          </p:cNvSpPr>
          <p:nvPr/>
        </p:nvSpPr>
        <p:spPr bwMode="auto">
          <a:xfrm>
            <a:off x="8250238" y="4816475"/>
            <a:ext cx="34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092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89093" name="Rectangle 53"/>
          <p:cNvSpPr>
            <a:spLocks noChangeArrowheads="1"/>
          </p:cNvSpPr>
          <p:nvPr/>
        </p:nvSpPr>
        <p:spPr bwMode="auto">
          <a:xfrm>
            <a:off x="250825" y="123825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 佛教艺术的东传</a:t>
            </a:r>
          </a:p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中国佛教造像艺术的本土化进程</a:t>
            </a:r>
          </a:p>
        </p:txBody>
      </p:sp>
      <p:sp>
        <p:nvSpPr>
          <p:cNvPr id="89094" name="AutoShape 62"/>
          <p:cNvSpPr>
            <a:spLocks noChangeArrowheads="1"/>
          </p:cNvSpPr>
          <p:nvPr/>
        </p:nvSpPr>
        <p:spPr bwMode="auto">
          <a:xfrm>
            <a:off x="7308850" y="3579813"/>
            <a:ext cx="1366838" cy="1079500"/>
          </a:xfrm>
          <a:prstGeom prst="flowChartMultidocument">
            <a:avLst/>
          </a:prstGeom>
          <a:solidFill>
            <a:srgbClr val="04AEDA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26883"/>
            </a:prstShdw>
          </a:effectLst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zh-CN" altLang="en-US" sz="1800" b="1"/>
              <a:t>第三阶段</a:t>
            </a:r>
          </a:p>
          <a:p>
            <a:pPr algn="ctr">
              <a:lnSpc>
                <a:spcPct val="130000"/>
              </a:lnSpc>
            </a:pPr>
            <a:r>
              <a:rPr lang="zh-CN" altLang="en-US" sz="1800" b="1"/>
              <a:t>“平城模式”</a:t>
            </a:r>
          </a:p>
        </p:txBody>
      </p:sp>
      <p:sp>
        <p:nvSpPr>
          <p:cNvPr id="89153" name="Rectangle 65"/>
          <p:cNvSpPr>
            <a:spLocks noChangeArrowheads="1"/>
          </p:cNvSpPr>
          <p:nvPr/>
        </p:nvSpPr>
        <p:spPr bwMode="auto">
          <a:xfrm>
            <a:off x="4643438" y="3724275"/>
            <a:ext cx="20272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/>
              <a:t>云冈石窟的昙翟五窟</a:t>
            </a:r>
          </a:p>
        </p:txBody>
      </p:sp>
      <p:pic>
        <p:nvPicPr>
          <p:cNvPr id="89096" name="Picture 10" descr="0b55b319ebc4b7452ffa12ffcefc1e178b8215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225" y="268288"/>
            <a:ext cx="51847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19" descr="bk_5bc535f4b2e735e2f7a9a896987ee725_x02I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76350"/>
            <a:ext cx="3744912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sp>
        <p:nvSpPr>
          <p:cNvPr id="91139" name="13 CuadroTexto"/>
          <p:cNvSpPr txBox="1">
            <a:spLocks noChangeArrowheads="1"/>
          </p:cNvSpPr>
          <p:nvPr/>
        </p:nvSpPr>
        <p:spPr bwMode="auto">
          <a:xfrm>
            <a:off x="8250238" y="4816475"/>
            <a:ext cx="341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14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14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91142" name="Rectangle 53"/>
          <p:cNvSpPr>
            <a:spLocks noChangeArrowheads="1"/>
          </p:cNvSpPr>
          <p:nvPr/>
        </p:nvSpPr>
        <p:spPr bwMode="auto">
          <a:xfrm>
            <a:off x="250825" y="195263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第四节   佛教艺术的东传</a:t>
            </a:r>
          </a:p>
          <a:p>
            <a:endParaRPr lang="zh-CN" altLang="en-US" sz="18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800" b="1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</a:t>
            </a:r>
            <a:r>
              <a:rPr lang="zh-CN" altLang="en-US" sz="1800" b="1" dirty="0">
                <a:latin typeface="微软雅黑" pitchFamily="34" charset="-122"/>
                <a:ea typeface="微软雅黑" pitchFamily="34" charset="-122"/>
              </a:rPr>
              <a:t>中国佛教造像艺术的本土化进程</a:t>
            </a:r>
          </a:p>
        </p:txBody>
      </p:sp>
      <p:grpSp>
        <p:nvGrpSpPr>
          <p:cNvPr id="12" name="组合 38"/>
          <p:cNvGrpSpPr/>
          <p:nvPr/>
        </p:nvGrpSpPr>
        <p:grpSpPr>
          <a:xfrm>
            <a:off x="7639049" y="39684"/>
            <a:ext cx="1472637" cy="1001490"/>
            <a:chOff x="2784" y="1018222"/>
            <a:chExt cx="1809261" cy="13576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圆角矩形 39"/>
            <p:cNvSpPr/>
            <p:nvPr/>
          </p:nvSpPr>
          <p:spPr>
            <a:xfrm>
              <a:off x="2784" y="1018222"/>
              <a:ext cx="1809261" cy="1357630"/>
            </a:xfrm>
            <a:prstGeom prst="roundRect">
              <a:avLst/>
            </a:prstGeom>
            <a:solidFill>
              <a:srgbClr val="04AEDA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4" name="圆角矩形 4"/>
            <p:cNvSpPr/>
            <p:nvPr/>
          </p:nvSpPr>
          <p:spPr>
            <a:xfrm>
              <a:off x="69058" y="1084496"/>
              <a:ext cx="1676713" cy="12250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1144" name="Rectangle 59"/>
          <p:cNvSpPr>
            <a:spLocks noChangeArrowheads="1"/>
          </p:cNvSpPr>
          <p:nvPr/>
        </p:nvSpPr>
        <p:spPr bwMode="auto">
          <a:xfrm>
            <a:off x="7667625" y="123825"/>
            <a:ext cx="13668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800" b="1"/>
              <a:t>第四阶段</a:t>
            </a:r>
          </a:p>
          <a:p>
            <a:pPr>
              <a:lnSpc>
                <a:spcPct val="140000"/>
              </a:lnSpc>
            </a:pPr>
            <a:r>
              <a:rPr lang="zh-CN" altLang="en-US" sz="1800" b="1"/>
              <a:t>“龙门模式”</a:t>
            </a:r>
          </a:p>
        </p:txBody>
      </p:sp>
      <p:graphicFrame>
        <p:nvGraphicFramePr>
          <p:cNvPr id="91365" name="Group 229"/>
          <p:cNvGraphicFramePr>
            <a:graphicFrameLocks noGrp="1"/>
          </p:cNvGraphicFramePr>
          <p:nvPr/>
        </p:nvGraphicFramePr>
        <p:xfrm>
          <a:off x="-30163" y="1327150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64" name="Group 228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21" name="Rectangle 85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63" name="Group 227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33" name="Rectangle 97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62" name="Group 226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45" name="Rectangle 109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61" name="Group 225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57" name="Rectangle 121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60" name="Group 224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69" name="Rectangle 133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59" name="Group 223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81" name="Rectangle 145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58" name="Group 222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93" name="Rectangle 157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57" name="Group 221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05" name="Rectangle 169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56" name="Group 220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17" name="Rectangle 181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55" name="Group 219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29" name="Rectangle 193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54" name="Group 218"/>
          <p:cNvGraphicFramePr>
            <a:graphicFrameLocks noGrp="1"/>
          </p:cNvGraphicFramePr>
          <p:nvPr/>
        </p:nvGraphicFramePr>
        <p:xfrm>
          <a:off x="-304800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41" name="Rectangle 205"/>
          <p:cNvSpPr>
            <a:spLocks noChangeArrowheads="1"/>
          </p:cNvSpPr>
          <p:nvPr/>
        </p:nvSpPr>
        <p:spPr bwMode="auto">
          <a:xfrm>
            <a:off x="-304800" y="979488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66" name="Group 230"/>
          <p:cNvGraphicFramePr>
            <a:graphicFrameLocks noGrp="1"/>
          </p:cNvGraphicFramePr>
          <p:nvPr/>
        </p:nvGraphicFramePr>
        <p:xfrm>
          <a:off x="-303213" y="9794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83" name="AutoShape 75" descr="u=1000888534,523925070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84" name="AutoShape 87" descr="u=2666214816,3925372446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85" name="AutoShape 99" descr="u=3332002683,1025617800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86" name="AutoShape 111" descr="u=2795826150,3443964742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87" name="AutoShape 123" descr="u=3094453266,1351979787&amp;fm=90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88" name="AutoShape 135" descr="u=786763894,3465658398&amp;fm=90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89" name="AutoShape 147" descr="u=4196020873,206695947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90" name="AutoShape 159" descr="u=2125326211,3965622484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91" name="AutoShape 171" descr="u=3913137142,2555299618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92" name="AutoShape 183" descr="u=3667665784,2078840536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93" name="AutoShape 195" descr="u=2307322090,1467280702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194" name="AutoShape 207" descr="u=1325882000,504445724&amp;fm=21&amp;gp=0"/>
          <p:cNvSpPr>
            <a:spLocks noChangeAspect="1" noChangeArrowheads="1"/>
          </p:cNvSpPr>
          <p:nvPr/>
        </p:nvSpPr>
        <p:spPr bwMode="auto">
          <a:xfrm>
            <a:off x="-285750" y="-15081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1195" name="Picture 60" descr="a5c27d1ed21b0ef4bd8b83f8ddc451da81cb3e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0" y="1317625"/>
            <a:ext cx="9239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350" name="Group 214"/>
          <p:cNvGraphicFramePr>
            <a:graphicFrameLocks noGrp="1"/>
          </p:cNvGraphicFramePr>
          <p:nvPr/>
        </p:nvGraphicFramePr>
        <p:xfrm>
          <a:off x="179388" y="1912938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9" name="Group 213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19" name="Rectangle 83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8" name="Group 212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31" name="Rectangle 95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7" name="Group 211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43" name="Rectangle 107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6" name="Group 210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55" name="Rectangle 119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5" name="Group 209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67" name="Rectangle 131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4" name="Group 208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79" name="Rectangle 143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3" name="Group 207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291" name="Rectangle 155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2" name="Group 206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03" name="Rectangle 167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2" name="Group 205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15" name="Rectangle 179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40" name="Group 204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27" name="Rectangle 191"/>
          <p:cNvSpPr>
            <a:spLocks noChangeArrowheads="1"/>
          </p:cNvSpPr>
          <p:nvPr/>
        </p:nvSpPr>
        <p:spPr bwMode="auto">
          <a:xfrm>
            <a:off x="-95250" y="1565275"/>
            <a:ext cx="3968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60306" tIns="60306" rIns="39675" bIns="60306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graphicFrame>
        <p:nvGraphicFramePr>
          <p:cNvPr id="91339" name="Group 203"/>
          <p:cNvGraphicFramePr>
            <a:graphicFrameLocks noGrp="1"/>
          </p:cNvGraphicFramePr>
          <p:nvPr/>
        </p:nvGraphicFramePr>
        <p:xfrm>
          <a:off x="-95250" y="1565275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AutoShape 73" descr="u=2262878940,1994257584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32" name="AutoShape 85" descr="u=3222567191,3856189293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97" descr="u=1153153556,779886677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34" name="AutoShape 109" descr="u=2903315028,2579196683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35" name="AutoShape 121" descr="u=3630217793,2904334360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36" name="AutoShape 133" descr="u=3844890074,3621386287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37" name="AutoShape 145" descr="u=377503604,387472924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38" name="AutoShape 157" descr="u=2769175995,608730027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39" name="AutoShape 169" descr="u=3630411131,2065753342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40" name="AutoShape 181" descr="u=3443610944,325829312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241" name="AutoShape 193" descr="u=3420523354,4026551842&amp;fm=56"/>
          <p:cNvSpPr>
            <a:spLocks noChangeAspect="1" noChangeArrowheads="1"/>
          </p:cNvSpPr>
          <p:nvPr/>
        </p:nvSpPr>
        <p:spPr bwMode="auto">
          <a:xfrm>
            <a:off x="-76200" y="434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内容占位符 2"/>
          <p:cNvSpPr>
            <a:spLocks noGrp="1"/>
          </p:cNvSpPr>
          <p:nvPr>
            <p:ph idx="1"/>
          </p:nvPr>
        </p:nvSpPr>
        <p:spPr>
          <a:xfrm>
            <a:off x="3348038" y="627063"/>
            <a:ext cx="5688012" cy="3802062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800" b="1" smtClean="0">
                <a:latin typeface="微软雅黑"/>
                <a:ea typeface="微软雅黑"/>
                <a:cs typeface="微软雅黑"/>
              </a:rPr>
              <a:t>一、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名词解释：</a:t>
            </a:r>
            <a:endParaRPr lang="en-US" altLang="zh-CN" sz="1600" b="1" smtClean="0">
              <a:latin typeface="微软雅黑"/>
              <a:ea typeface="微软雅黑"/>
              <a:cs typeface="微软雅黑"/>
            </a:endParaRP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  拂菻、法显与</a:t>
            </a:r>
            <a:r>
              <a:rPr lang="en-US" altLang="zh-CN" sz="1600" b="1" smtClean="0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佛国记</a:t>
            </a:r>
            <a:r>
              <a:rPr lang="en-US" altLang="zh-CN" sz="1600" b="1" smtClean="0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、鸠摩罗什、</a:t>
            </a:r>
            <a:r>
              <a:rPr lang="en-US" altLang="zh-CN" sz="1600" b="1" smtClean="0">
                <a:latin typeface="微软雅黑"/>
                <a:ea typeface="微软雅黑"/>
                <a:cs typeface="微软雅黑"/>
              </a:rPr>
              <a:t>《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神灭论</a:t>
            </a:r>
            <a:r>
              <a:rPr lang="en-US" altLang="zh-CN" sz="1600" b="1" smtClean="0">
                <a:latin typeface="微软雅黑"/>
                <a:ea typeface="微软雅黑"/>
                <a:cs typeface="微软雅黑"/>
              </a:rPr>
              <a:t>》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、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  夷夏之辩、“沙门应否敬王者”之争、“三武之难”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二、简答题：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  </a:t>
            </a:r>
            <a:r>
              <a:rPr lang="en-US" altLang="zh-CN" sz="1600" b="1" smtClean="0"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简要回答魏晋南北朝时期中西文化交流的特点。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CN" sz="1600" b="1" smtClean="0">
                <a:latin typeface="微软雅黑"/>
                <a:ea typeface="宋体" charset="-122"/>
              </a:rPr>
              <a:t>  </a:t>
            </a:r>
            <a:r>
              <a:rPr lang="en-US" altLang="zh-CN" sz="1600" b="1" smtClean="0"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魏晋南北朝时期中国与西方有哪些方面的交流和联系？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en-US" altLang="zh-CN" sz="1600" b="1" smtClean="0">
                <a:latin typeface="微软雅黑"/>
                <a:ea typeface="微软雅黑"/>
                <a:cs typeface="微软雅黑"/>
              </a:rPr>
              <a:t>  3.</a:t>
            </a: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简述中国佛教造像艺术的本土化进程。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三、思考论述题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  魏晋南北朝时期，佛教如何在与中国传统文化的激烈冲突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r>
              <a:rPr lang="zh-CN" altLang="en-US" sz="1600" b="1" smtClean="0">
                <a:latin typeface="微软雅黑"/>
                <a:ea typeface="微软雅黑"/>
                <a:cs typeface="微软雅黑"/>
              </a:rPr>
              <a:t>  中在中国得以广泛流传的？其原因何在？</a:t>
            </a:r>
          </a:p>
          <a:p>
            <a:pPr marL="457200" indent="-457200" eaLnBrk="1" hangingPunct="1">
              <a:lnSpc>
                <a:spcPct val="120000"/>
              </a:lnSpc>
              <a:buFont typeface="Arial" charset="0"/>
              <a:buNone/>
            </a:pPr>
            <a:endParaRPr lang="zh-CN" altLang="en-US" b="1" smtClean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93186" name="13 CuadroTexto"/>
          <p:cNvSpPr txBox="1">
            <a:spLocks noChangeArrowheads="1"/>
          </p:cNvSpPr>
          <p:nvPr/>
        </p:nvSpPr>
        <p:spPr bwMode="auto">
          <a:xfrm>
            <a:off x="7705725" y="4822825"/>
            <a:ext cx="263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5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188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93189" name="TextBox 5"/>
          <p:cNvSpPr txBox="1">
            <a:spLocks noChangeArrowheads="1"/>
          </p:cNvSpPr>
          <p:nvPr/>
        </p:nvSpPr>
        <p:spPr bwMode="auto">
          <a:xfrm>
            <a:off x="214313" y="193675"/>
            <a:ext cx="678656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latin typeface="微软雅黑"/>
                <a:ea typeface="微软雅黑"/>
                <a:cs typeface="微软雅黑"/>
              </a:rPr>
              <a:t>第三章    魏晋南北朝时期中西文化的交融</a:t>
            </a:r>
            <a:endParaRPr lang="zh-CN" altLang="en-US" sz="2000" b="1" dirty="0">
              <a:latin typeface="Calibri" pitchFamily="34" charset="0"/>
            </a:endParaRPr>
          </a:p>
          <a:p>
            <a:pPr eaLnBrk="0" hangingPunct="0"/>
            <a:endParaRPr lang="zh-CN" altLang="en-US" sz="2000" b="1" dirty="0">
              <a:latin typeface="微软雅黑"/>
              <a:ea typeface="微软雅黑"/>
              <a:cs typeface="微软雅黑"/>
            </a:endParaRPr>
          </a:p>
          <a:p>
            <a:pPr eaLnBrk="0" hangingPunct="0"/>
            <a:r>
              <a:rPr lang="en-US" sz="2000" b="1" dirty="0">
                <a:latin typeface="Calibri" pitchFamily="34" charset="0"/>
              </a:rPr>
              <a:t> </a:t>
            </a:r>
            <a:r>
              <a:rPr lang="en-US" altLang="zh-CN" sz="2000" b="1" dirty="0">
                <a:latin typeface="微软雅黑"/>
                <a:ea typeface="微软雅黑"/>
                <a:cs typeface="微软雅黑"/>
                <a:sym typeface="Wingdings" pitchFamily="2" charset="2"/>
              </a:rPr>
              <a:t> </a:t>
            </a:r>
            <a:r>
              <a:rPr lang="zh-CN" altLang="en-US" sz="2000" b="1" dirty="0">
                <a:latin typeface="微软雅黑"/>
                <a:ea typeface="微软雅黑"/>
                <a:cs typeface="微软雅黑"/>
              </a:rPr>
              <a:t>复习与思考</a:t>
            </a:r>
            <a:endParaRPr lang="en-US" altLang="zh-CN" sz="2000" b="1" dirty="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 b="1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93190" name="Picture 8" descr="C:\Users\iamisis\Desktop\MetroStation_2.0_XiaZaiBa\metrostation_by_yankoa-d312tty\PNG\Network\Blue\MB_0036_sear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355850"/>
            <a:ext cx="20716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Box 21"/>
          <p:cNvSpPr txBox="1">
            <a:spLocks noChangeArrowheads="1"/>
          </p:cNvSpPr>
          <p:nvPr/>
        </p:nvSpPr>
        <p:spPr bwMode="auto">
          <a:xfrm>
            <a:off x="3770313" y="1773238"/>
            <a:ext cx="1570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5400" b="1">
                <a:solidFill>
                  <a:srgbClr val="04AEDA"/>
                </a:solidFill>
                <a:latin typeface="微软雅黑"/>
                <a:ea typeface="微软雅黑"/>
                <a:cs typeface="微软雅黑"/>
              </a:rPr>
              <a:t>谢谢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42938" y="214313"/>
            <a:ext cx="4357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endParaRPr lang="en-US" altLang="zh-CN" sz="2000" b="1">
              <a:latin typeface="隶书"/>
              <a:ea typeface="隶书"/>
              <a:cs typeface="隶书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4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2773" name="内容占位符 2"/>
          <p:cNvSpPr txBox="1">
            <a:spLocks/>
          </p:cNvSpPr>
          <p:nvPr/>
        </p:nvSpPr>
        <p:spPr bwMode="auto">
          <a:xfrm>
            <a:off x="3643313" y="1071563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092703" y="35115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45103" y="36639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397503" y="38163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2777" name="矩形 27"/>
          <p:cNvSpPr>
            <a:spLocks noChangeArrowheads="1"/>
          </p:cNvSpPr>
          <p:nvPr/>
        </p:nvSpPr>
        <p:spPr bwMode="auto">
          <a:xfrm>
            <a:off x="179388" y="123825"/>
            <a:ext cx="7094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1800" b="1"/>
              <a:t>第一节   魏晋南北朝时期欧亚大陆的形势与中西文化交流的特点</a:t>
            </a:r>
            <a:endParaRPr lang="en-US" altLang="zh-CN" sz="1800" b="1"/>
          </a:p>
          <a:p>
            <a:pPr>
              <a:lnSpc>
                <a:spcPts val="2563"/>
              </a:lnSpc>
            </a:pPr>
            <a:endParaRPr lang="zh-CN" altLang="en-US" sz="2000">
              <a:latin typeface="隶书"/>
              <a:ea typeface="隶书"/>
              <a:cs typeface="隶书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4213" y="1995488"/>
            <a:ext cx="1512887" cy="92868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三国时期</a:t>
            </a:r>
          </a:p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地图</a:t>
            </a:r>
          </a:p>
        </p:txBody>
      </p:sp>
      <p:pic>
        <p:nvPicPr>
          <p:cNvPr id="32779" name="Picture 36" descr="105369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Rectangle 37"/>
          <p:cNvSpPr>
            <a:spLocks noChangeArrowheads="1"/>
          </p:cNvSpPr>
          <p:nvPr/>
        </p:nvSpPr>
        <p:spPr bwMode="auto">
          <a:xfrm>
            <a:off x="0" y="6315075"/>
            <a:ext cx="9144000" cy="581025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2781" name="Rectangle 38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3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3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024" name="Group 128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4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Rectangle 5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3" name="Group 127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7" name="Rectangle 62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2" name="Group 126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0" name="Rectangle 74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1" name="Group 125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3" name="Rectangle 8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0" name="Group 124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6" name="Rectangle 98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19" name="Group 123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9" name="Rectangle 11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18" name="Group 122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02" name="Picture 40" descr="b71b4720a36d544f70e74f043067c3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03" name="AutoShape 52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4" name="AutoShape 64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5" name="AutoShape 76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6" name="AutoShape 88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7" name="AutoShape 100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08" name="AutoShape 112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809" name="Picture 129" descr="105369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10" name="Rectangle 130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2811" name="Rectangle 131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3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3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117" name="Group 221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4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4" name="Rectangle 143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6" name="Group 220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7" name="Rectangle 155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5" name="Group 219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0" name="Rectangle 167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4" name="Group 218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3" name="Rectangle 179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3" name="Group 217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6" name="Rectangle 191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2" name="Group 216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29" name="Rectangle 203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1" name="Group 215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32" name="Picture 133" descr="b71b4720a36d544f70e74f043067c3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33" name="AutoShape 145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34" name="AutoShape 157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35" name="AutoShape 169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36" name="AutoShape 181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37" name="AutoShape 193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38" name="AutoShape 205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2839" name="Picture 222" descr="105369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40" name="Rectangle 223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2841" name="Rectangle 224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3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3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210" name="Group 314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4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4" name="Rectangle 23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9" name="Group 313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7" name="Rectangle 248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8" name="Group 312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0" name="Rectangle 26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7" name="Group 311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3" name="Rectangle 272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6" name="Group 310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6" name="Rectangle 284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5" name="Group 309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59" name="Rectangle 29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4" name="Group 308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62" name="Picture 226" descr="b71b4720a36d544f70e74f043067c3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63" name="AutoShape 238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64" name="AutoShape 250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65" name="AutoShape 262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66" name="AutoShape 274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67" name="AutoShape 286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868" name="AutoShape 298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81222" name="Group 326"/>
          <p:cNvGraphicFramePr>
            <a:graphicFrameLocks noGrp="1"/>
          </p:cNvGraphicFramePr>
          <p:nvPr/>
        </p:nvGraphicFramePr>
        <p:xfrm>
          <a:off x="1798638" y="633413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871" name="Picture 105" descr="300000635026127433610452674_9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627063"/>
            <a:ext cx="57610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642938" y="214313"/>
            <a:ext cx="435768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endParaRPr lang="en-US" altLang="zh-CN" sz="2000" b="1">
              <a:latin typeface="隶书"/>
              <a:ea typeface="隶书"/>
              <a:cs typeface="隶书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400">
              <a:latin typeface="微软雅黑"/>
              <a:ea typeface="微软雅黑"/>
              <a:cs typeface="微软雅黑"/>
            </a:endParaRPr>
          </a:p>
          <a:p>
            <a:pPr>
              <a:lnSpc>
                <a:spcPts val="2563"/>
              </a:lnSpc>
            </a:pPr>
            <a:endParaRPr lang="en-US" altLang="zh-CN" sz="200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3797" name="内容占位符 2"/>
          <p:cNvSpPr txBox="1">
            <a:spLocks/>
          </p:cNvSpPr>
          <p:nvPr/>
        </p:nvSpPr>
        <p:spPr bwMode="auto">
          <a:xfrm>
            <a:off x="3643313" y="1071563"/>
            <a:ext cx="50720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8092703" y="35115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45103" y="36639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8397503" y="3816350"/>
            <a:ext cx="422275" cy="0"/>
          </a:xfrm>
          <a:prstGeom prst="line">
            <a:avLst/>
          </a:prstGeom>
          <a:ln>
            <a:solidFill>
              <a:srgbClr val="04AED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33801" name="矩形 27"/>
          <p:cNvSpPr>
            <a:spLocks noChangeArrowheads="1"/>
          </p:cNvSpPr>
          <p:nvPr/>
        </p:nvSpPr>
        <p:spPr bwMode="auto">
          <a:xfrm>
            <a:off x="179388" y="123825"/>
            <a:ext cx="70945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1800" b="1"/>
              <a:t>第一节   魏晋南北朝时期欧亚大陆的形势与中西文化交流的特点</a:t>
            </a:r>
            <a:endParaRPr lang="en-US" altLang="zh-CN" sz="1800" b="1"/>
          </a:p>
          <a:p>
            <a:pPr>
              <a:lnSpc>
                <a:spcPts val="2563"/>
              </a:lnSpc>
            </a:pPr>
            <a:endParaRPr lang="zh-CN" altLang="en-US" sz="2000">
              <a:latin typeface="隶书"/>
              <a:ea typeface="隶书"/>
              <a:cs typeface="隶书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84213" y="1995488"/>
            <a:ext cx="1512887" cy="92868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sz="2000" b="1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南北朝时期地图</a:t>
            </a:r>
          </a:p>
        </p:txBody>
      </p:sp>
      <p:pic>
        <p:nvPicPr>
          <p:cNvPr id="33803" name="Picture 36" descr="105369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Rectangle 37"/>
          <p:cNvSpPr>
            <a:spLocks noChangeArrowheads="1"/>
          </p:cNvSpPr>
          <p:nvPr/>
        </p:nvSpPr>
        <p:spPr bwMode="auto">
          <a:xfrm>
            <a:off x="0" y="6315075"/>
            <a:ext cx="9144000" cy="581025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3805" name="Rectangle 38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3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3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024" name="Group 128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4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08" name="Rectangle 5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3" name="Group 127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1" name="Rectangle 62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2" name="Group 126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4" name="Rectangle 74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1" name="Group 125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7" name="Rectangle 8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20" name="Group 124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0" name="Rectangle 98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19" name="Group 123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23" name="Rectangle 11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018" name="Group 122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26" name="Picture 40" descr="b71b4720a36d544f70e74f043067c3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7" name="AutoShape 52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28" name="AutoShape 64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29" name="AutoShape 76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30" name="AutoShape 88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31" name="AutoShape 100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32" name="AutoShape 112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3833" name="Picture 129" descr="105369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4" name="Rectangle 130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3835" name="Rectangle 131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3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3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117" name="Group 221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4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8" name="Rectangle 143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6" name="Group 220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1" name="Rectangle 155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5" name="Group 219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4" name="Rectangle 167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4" name="Group 218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7" name="Rectangle 179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3" name="Group 217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50" name="Rectangle 191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2" name="Group 216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53" name="Rectangle 203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111" name="Group 215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56" name="Picture 133" descr="b71b4720a36d544f70e74f043067c3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57" name="AutoShape 145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58" name="AutoShape 157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59" name="AutoShape 169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60" name="AutoShape 181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61" name="AutoShape 193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62" name="AutoShape 205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3863" name="Picture 222" descr="1053695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05588"/>
            <a:ext cx="46005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64" name="Rectangle 223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ctr"/>
            <a:r>
              <a:rPr lang="zh-CN" altLang="en-US">
                <a:solidFill>
                  <a:srgbClr val="000000"/>
                </a:solidFill>
              </a:rPr>
              <a:t>查看标识获取更多信息</a:t>
            </a:r>
          </a:p>
          <a:p>
            <a:pPr eaLnBrk="0" hangingPunct="0"/>
            <a:endParaRPr lang="zh-CN" altLang="en-US"/>
          </a:p>
        </p:txBody>
      </p:sp>
      <p:sp>
        <p:nvSpPr>
          <p:cNvPr id="33865" name="Rectangle 224"/>
          <p:cNvSpPr>
            <a:spLocks noChangeArrowheads="1"/>
          </p:cNvSpPr>
          <p:nvPr/>
        </p:nvSpPr>
        <p:spPr bwMode="auto">
          <a:xfrm>
            <a:off x="0" y="6605588"/>
            <a:ext cx="9144000" cy="0"/>
          </a:xfrm>
          <a:prstGeom prst="rect">
            <a:avLst/>
          </a:prstGeom>
          <a:solidFill>
            <a:srgbClr val="E2EAFF"/>
          </a:solidFill>
          <a:ln w="9525">
            <a:noFill/>
            <a:miter lim="800000"/>
            <a:headEnd/>
            <a:tailEnd/>
          </a:ln>
        </p:spPr>
        <p:txBody>
          <a:bodyPr lIns="60306" tIns="60306" rIns="39675" bIns="60306" anchor="ctr">
            <a:spAutoFit/>
          </a:bodyPr>
          <a:lstStyle/>
          <a:p>
            <a:pPr algn="ctr" fontAlgn="t"/>
            <a:r>
              <a:rPr lang="zh-CN" altLang="en-US" sz="1000" b="1" u="sng">
                <a:solidFill>
                  <a:srgbClr val="010101"/>
                </a:solidFill>
                <a:hlinkClick r:id="rId3"/>
              </a:rPr>
              <a:t> </a:t>
            </a:r>
            <a:r>
              <a:rPr lang="zh-CN" altLang="en-US" sz="1000" b="1" u="sng">
                <a:solidFill>
                  <a:srgbClr val="FF0000"/>
                </a:solidFill>
                <a:hlinkClick r:id="rId3"/>
              </a:rPr>
              <a:t> </a:t>
            </a:r>
            <a:endParaRPr lang="zh-CN" altLang="en-US" sz="800">
              <a:solidFill>
                <a:srgbClr val="000000"/>
              </a:solidFill>
            </a:endParaRPr>
          </a:p>
          <a:p>
            <a:pPr eaLnBrk="0" hangingPunct="0"/>
            <a:endParaRPr lang="zh-CN" altLang="en-US"/>
          </a:p>
        </p:txBody>
      </p:sp>
      <p:graphicFrame>
        <p:nvGraphicFramePr>
          <p:cNvPr id="81210" name="Group 314"/>
          <p:cNvGraphicFramePr>
            <a:graphicFrameLocks noGrp="1"/>
          </p:cNvGraphicFramePr>
          <p:nvPr/>
        </p:nvGraphicFramePr>
        <p:xfrm>
          <a:off x="274638" y="6953250"/>
          <a:ext cx="208280" cy="240792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8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                                                    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带感游戏！百度爱玩「邀请」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新游热游一网打尽，礼包开服福利多多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来自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爱玩</a:t>
                      </a:r>
                      <a:r>
                        <a:rPr kumimoji="0" lang="zh-CN" alt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宋体" charset="-122"/>
                          <a:hlinkClick r:id="rId4"/>
                        </a:rPr>
                        <a:t> </a:t>
                      </a:r>
                      <a:r>
                        <a:rPr kumimoji="0" lang="zh-CN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68" name="Rectangle 23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9" name="Group 313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71" name="Rectangle 248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8" name="Group 312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74" name="Rectangle 260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7" name="Group 311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77" name="Rectangle 272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6" name="Group 310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80" name="Rectangle 284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5" name="Group 309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83" name="Rectangle 296"/>
          <p:cNvSpPr>
            <a:spLocks noChangeArrowheads="1"/>
          </p:cNvSpPr>
          <p:nvPr/>
        </p:nvSpPr>
        <p:spPr bwMode="auto">
          <a:xfrm>
            <a:off x="0" y="6605588"/>
            <a:ext cx="396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06" tIns="60306" rIns="39675" bIns="60306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81204" name="Group 308"/>
          <p:cNvGraphicFramePr>
            <a:graphicFrameLocks noGrp="1"/>
          </p:cNvGraphicFramePr>
          <p:nvPr/>
        </p:nvGraphicFramePr>
        <p:xfrm>
          <a:off x="0" y="6605588"/>
          <a:ext cx="208280" cy="3733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 </a:t>
                      </a:r>
                      <a:r>
                        <a:rPr kumimoji="0" lang="zh-CN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</a:t>
                      </a:r>
                      <a:r>
                        <a:rPr kumimoji="0" lang="zh-CN" altLang="en-US" sz="4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86" name="Picture 226" descr="b71b4720a36d544f70e74f043067c3e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688" y="-4805363"/>
            <a:ext cx="1581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87" name="AutoShape 238" descr="u=3730516257,325422758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8" name="AutoShape 250" descr="u=1706860218,3267617362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89" name="AutoShape 262" descr="u=3501149771,1220367338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90" name="AutoShape 274" descr="u=885083231,3314286451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91" name="AutoShape 286" descr="u=1371297829,1038774120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92" name="AutoShape 298" descr="u=921250900,642970773&amp;fm=21&amp;gp=0"/>
          <p:cNvSpPr>
            <a:spLocks noChangeAspect="1" noChangeArrowheads="1"/>
          </p:cNvSpPr>
          <p:nvPr/>
        </p:nvSpPr>
        <p:spPr bwMode="auto">
          <a:xfrm>
            <a:off x="19050" y="5475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81222" name="Group 326"/>
          <p:cNvGraphicFramePr>
            <a:graphicFrameLocks noGrp="1"/>
          </p:cNvGraphicFramePr>
          <p:nvPr/>
        </p:nvGraphicFramePr>
        <p:xfrm>
          <a:off x="1798638" y="633413"/>
          <a:ext cx="208280" cy="5181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95" name="Picture 106" descr="79f0f736afc379317d22c851e9c4b74542a98226cffc3943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555625"/>
            <a:ext cx="51847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250825" y="193675"/>
            <a:ext cx="6842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1800" b="1"/>
              <a:t>第一节   魏晋南北朝时期欧亚大陆的形势与中西文化交流的特点</a:t>
            </a:r>
            <a:endParaRPr lang="en-US" altLang="zh-CN" sz="1800" b="1"/>
          </a:p>
          <a:p>
            <a:pPr>
              <a:lnSpc>
                <a:spcPts val="2563"/>
              </a:lnSpc>
            </a:pPr>
            <a:r>
              <a:rPr lang="en-US" altLang="zh-CN" sz="1800" b="1"/>
              <a:t> </a:t>
            </a:r>
            <a:endParaRPr lang="zh-CN" altLang="en-US" sz="1800" b="1"/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34821" name="内容占位符 2"/>
          <p:cNvSpPr txBox="1">
            <a:spLocks/>
          </p:cNvSpPr>
          <p:nvPr/>
        </p:nvSpPr>
        <p:spPr bwMode="auto">
          <a:xfrm>
            <a:off x="3571875" y="1000125"/>
            <a:ext cx="5072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ltGray">
          <a:xfrm>
            <a:off x="684213" y="1058863"/>
            <a:ext cx="1403350" cy="712787"/>
          </a:xfrm>
          <a:prstGeom prst="roundRect">
            <a:avLst>
              <a:gd name="adj" fmla="val 16667"/>
            </a:avLst>
          </a:prstGeom>
          <a:solidFill>
            <a:srgbClr val="04AEDA"/>
          </a:solidFill>
          <a:ln w="38100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</a:rPr>
              <a:t>概述</a:t>
            </a:r>
          </a:p>
        </p:txBody>
      </p:sp>
      <p:sp>
        <p:nvSpPr>
          <p:cNvPr id="34823" name="AutoShape 6"/>
          <p:cNvSpPr>
            <a:spLocks noChangeArrowheads="1"/>
          </p:cNvSpPr>
          <p:nvPr/>
        </p:nvSpPr>
        <p:spPr bwMode="ltGray">
          <a:xfrm>
            <a:off x="755650" y="3148013"/>
            <a:ext cx="1355725" cy="723900"/>
          </a:xfrm>
          <a:prstGeom prst="roundRect">
            <a:avLst>
              <a:gd name="adj" fmla="val 16667"/>
            </a:avLst>
          </a:prstGeom>
          <a:solidFill>
            <a:srgbClr val="04AEDA"/>
          </a:solidFill>
          <a:ln w="38100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</a:rPr>
              <a:t>缘起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2268538" y="1563688"/>
            <a:ext cx="49688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68538" y="1851025"/>
            <a:ext cx="504031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268538" y="2211388"/>
            <a:ext cx="504031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26"/>
          <p:cNvSpPr/>
          <p:nvPr/>
        </p:nvSpPr>
        <p:spPr>
          <a:xfrm>
            <a:off x="7451725" y="123825"/>
            <a:ext cx="1511300" cy="8636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/>
              </a:rPr>
              <a:t>今文经学与古文经学之争</a:t>
            </a:r>
            <a:endParaRPr lang="zh-CN" altLang="en-US" b="1">
              <a:solidFill>
                <a:schemeClr val="bg1"/>
              </a:solidFill>
              <a:latin typeface="隶书"/>
            </a:endParaRPr>
          </a:p>
        </p:txBody>
      </p:sp>
      <p:cxnSp>
        <p:nvCxnSpPr>
          <p:cNvPr id="5" name="直接连接符 48"/>
          <p:cNvCxnSpPr/>
          <p:nvPr/>
        </p:nvCxnSpPr>
        <p:spPr>
          <a:xfrm>
            <a:off x="2268538" y="3076575"/>
            <a:ext cx="611981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52"/>
          <p:cNvCxnSpPr/>
          <p:nvPr/>
        </p:nvCxnSpPr>
        <p:spPr>
          <a:xfrm>
            <a:off x="2195513" y="1203325"/>
            <a:ext cx="48958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Rectangle 41"/>
          <p:cNvSpPr>
            <a:spLocks noChangeArrowheads="1"/>
          </p:cNvSpPr>
          <p:nvPr/>
        </p:nvSpPr>
        <p:spPr bwMode="auto">
          <a:xfrm>
            <a:off x="2268538" y="2427288"/>
            <a:ext cx="62642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 b="1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/>
              <a:t>董仲舒“罢黜百家”“独尊儒术”，儒家思想被提升到“经”的地位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/>
              <a:t>经秦朝“焚书”浩劫，儒家经典遭到毁灭性的破坏，西汉流行的儒学多无旧典文本，靠幸存的经师口授相传，由从习经生们记录下来。</a:t>
            </a:r>
            <a:r>
              <a:rPr lang="zh-CN" altLang="en-US" sz="1400"/>
              <a:t> </a:t>
            </a:r>
            <a:r>
              <a:rPr lang="zh-CN" altLang="en-US" sz="1400" b="1"/>
              <a:t>文字是西汉通行的隶书，称为“今文”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400" b="1"/>
              <a:t>秦朝焚书时留下的儒学书籍在汉代被发现。因用蝌蚪文书写，故称为古文经 </a:t>
            </a:r>
          </a:p>
        </p:txBody>
      </p:sp>
      <p:cxnSp>
        <p:nvCxnSpPr>
          <p:cNvPr id="11" name="直接连接符 48"/>
          <p:cNvCxnSpPr/>
          <p:nvPr/>
        </p:nvCxnSpPr>
        <p:spPr>
          <a:xfrm>
            <a:off x="2268538" y="3724275"/>
            <a:ext cx="61912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52"/>
          <p:cNvCxnSpPr/>
          <p:nvPr/>
        </p:nvCxnSpPr>
        <p:spPr>
          <a:xfrm>
            <a:off x="2268538" y="4011613"/>
            <a:ext cx="61912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Rectangle 52"/>
          <p:cNvSpPr>
            <a:spLocks noChangeArrowheads="1"/>
          </p:cNvSpPr>
          <p:nvPr/>
        </p:nvSpPr>
        <p:spPr bwMode="auto">
          <a:xfrm>
            <a:off x="2195513" y="790575"/>
            <a:ext cx="5545137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ym typeface="Wingdings" pitchFamily="2" charset="2"/>
              </a:rPr>
              <a:t></a:t>
            </a:r>
            <a:r>
              <a:rPr lang="zh-CN" altLang="en-US" sz="1400" b="1"/>
              <a:t>西汉末年形成经学研究中的两个派别；儒学内部派系斗争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ym typeface="Wingdings" pitchFamily="2" charset="2"/>
              </a:rPr>
              <a:t></a:t>
            </a:r>
            <a:r>
              <a:rPr lang="zh-CN" altLang="en-US" sz="1400" b="1"/>
              <a:t>“经”字的含义：一指被尊崇为典范的著作或宗教的典籍，</a:t>
            </a:r>
          </a:p>
          <a:p>
            <a:pPr>
              <a:lnSpc>
                <a:spcPct val="150000"/>
              </a:lnSpc>
            </a:pPr>
            <a:r>
              <a:rPr lang="zh-CN" altLang="en-US" sz="1400" b="1"/>
              <a:t>                             二是指旧时图书目录中的儒家经典部分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ym typeface="Wingdings" pitchFamily="2" charset="2"/>
              </a:rPr>
              <a:t> </a:t>
            </a:r>
            <a:r>
              <a:rPr lang="zh-CN" altLang="en-US" sz="1400" b="1"/>
              <a:t>经学</a:t>
            </a:r>
            <a:r>
              <a:rPr lang="zh-CN" altLang="en-US" sz="1400"/>
              <a:t> ：</a:t>
            </a:r>
            <a:r>
              <a:rPr lang="zh-CN" altLang="en-US" sz="1400" b="1"/>
              <a:t>以经书为研究对象的学问  </a:t>
            </a:r>
          </a:p>
          <a:p>
            <a:pPr>
              <a:lnSpc>
                <a:spcPct val="150000"/>
              </a:lnSpc>
            </a:pPr>
            <a:r>
              <a:rPr lang="zh-CN" altLang="en-US" sz="1400" b="1">
                <a:sym typeface="Wingdings" pitchFamily="2" charset="2"/>
              </a:rPr>
              <a:t></a:t>
            </a:r>
            <a:r>
              <a:rPr lang="zh-CN" altLang="en-US" sz="1400" b="1"/>
              <a:t>今古文的“文”：指记载经典所使用的文字</a:t>
            </a:r>
            <a:r>
              <a:rPr lang="zh-CN" altLang="en-US" sz="1400"/>
              <a:t> </a:t>
            </a:r>
            <a:r>
              <a:rPr lang="zh-CN" altLang="en-US" sz="1400" b="1"/>
              <a:t> </a:t>
            </a:r>
          </a:p>
        </p:txBody>
      </p:sp>
      <p:cxnSp>
        <p:nvCxnSpPr>
          <p:cNvPr id="3" name="直接连接符 52"/>
          <p:cNvCxnSpPr/>
          <p:nvPr/>
        </p:nvCxnSpPr>
        <p:spPr>
          <a:xfrm>
            <a:off x="2268538" y="2571750"/>
            <a:ext cx="5053012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48"/>
          <p:cNvCxnSpPr/>
          <p:nvPr/>
        </p:nvCxnSpPr>
        <p:spPr>
          <a:xfrm>
            <a:off x="2195513" y="3435350"/>
            <a:ext cx="62642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2"/>
          <p:cNvCxnSpPr/>
          <p:nvPr/>
        </p:nvCxnSpPr>
        <p:spPr>
          <a:xfrm>
            <a:off x="2268538" y="4371975"/>
            <a:ext cx="61912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3 CuadroTexto"/>
          <p:cNvSpPr txBox="1">
            <a:spLocks noChangeArrowheads="1"/>
          </p:cNvSpPr>
          <p:nvPr/>
        </p:nvSpPr>
        <p:spPr bwMode="auto">
          <a:xfrm>
            <a:off x="7667625" y="4822825"/>
            <a:ext cx="3413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 b="1">
                <a:solidFill>
                  <a:srgbClr val="04AEDA"/>
                </a:solidFill>
                <a:latin typeface="Calibri" pitchFamily="34" charset="0"/>
              </a:rPr>
              <a:t>11</a:t>
            </a:r>
            <a:endParaRPr lang="es-ES" altLang="zh-CN" sz="1200" b="1">
              <a:solidFill>
                <a:srgbClr val="04AEDA"/>
              </a:solidFill>
              <a:latin typeface="Calibri" pitchFamily="34" charset="0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214313" y="561975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sp>
        <p:nvSpPr>
          <p:cNvPr id="35844" name="TextBox 5"/>
          <p:cNvSpPr txBox="1">
            <a:spLocks noChangeArrowheads="1"/>
          </p:cNvSpPr>
          <p:nvPr/>
        </p:nvSpPr>
        <p:spPr bwMode="auto">
          <a:xfrm>
            <a:off x="250825" y="193675"/>
            <a:ext cx="68421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1800" b="1"/>
              <a:t>第一节   魏晋南北朝时期欧亚大陆的形势与中西文化交流的特点</a:t>
            </a:r>
            <a:endParaRPr lang="en-US" altLang="zh-CN" sz="1800" b="1"/>
          </a:p>
          <a:p>
            <a:pPr>
              <a:lnSpc>
                <a:spcPts val="2563"/>
              </a:lnSpc>
            </a:pPr>
            <a:r>
              <a:rPr lang="en-US" altLang="zh-CN" sz="1800" b="1"/>
              <a:t> </a:t>
            </a:r>
            <a:endParaRPr lang="zh-CN" altLang="en-US" sz="1800" b="1"/>
          </a:p>
          <a:p>
            <a:pPr>
              <a:lnSpc>
                <a:spcPts val="2563"/>
              </a:lnSpc>
            </a:pPr>
            <a:endParaRPr lang="en-US" altLang="zh-CN" sz="20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35845" name="内容占位符 2"/>
          <p:cNvSpPr txBox="1">
            <a:spLocks/>
          </p:cNvSpPr>
          <p:nvPr/>
        </p:nvSpPr>
        <p:spPr bwMode="auto">
          <a:xfrm>
            <a:off x="3571875" y="1000125"/>
            <a:ext cx="5072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endParaRPr lang="en-US" altLang="zh-CN">
              <a:latin typeface="微软雅黑"/>
              <a:ea typeface="微软雅黑"/>
              <a:cs typeface="微软雅黑"/>
            </a:endParaRP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ltGray">
          <a:xfrm>
            <a:off x="1547813" y="1058863"/>
            <a:ext cx="1403350" cy="712787"/>
          </a:xfrm>
          <a:prstGeom prst="roundRect">
            <a:avLst>
              <a:gd name="adj" fmla="val 16667"/>
            </a:avLst>
          </a:prstGeom>
          <a:solidFill>
            <a:srgbClr val="04AEDA"/>
          </a:solidFill>
          <a:ln w="38100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</a:rPr>
              <a:t>文字字体</a:t>
            </a:r>
          </a:p>
        </p:txBody>
      </p:sp>
      <p:sp>
        <p:nvSpPr>
          <p:cNvPr id="16" name="右箭头 15"/>
          <p:cNvSpPr/>
          <p:nvPr/>
        </p:nvSpPr>
        <p:spPr>
          <a:xfrm rot="9379634" flipH="1" flipV="1">
            <a:off x="2916238" y="1203325"/>
            <a:ext cx="687387" cy="889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右箭头 16"/>
          <p:cNvSpPr/>
          <p:nvPr/>
        </p:nvSpPr>
        <p:spPr>
          <a:xfrm rot="905766">
            <a:off x="2916238" y="1492250"/>
            <a:ext cx="665162" cy="1174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2" name="矩形 21"/>
          <p:cNvSpPr/>
          <p:nvPr/>
        </p:nvSpPr>
        <p:spPr>
          <a:xfrm>
            <a:off x="3563938" y="987425"/>
            <a:ext cx="1143000" cy="323850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50" name="矩形 22"/>
          <p:cNvSpPr>
            <a:spLocks noChangeArrowheads="1"/>
          </p:cNvSpPr>
          <p:nvPr/>
        </p:nvSpPr>
        <p:spPr bwMode="auto">
          <a:xfrm>
            <a:off x="3563938" y="987425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latin typeface="微软雅黑"/>
                <a:ea typeface="微软雅黑"/>
                <a:cs typeface="微软雅黑"/>
              </a:rPr>
              <a:t>今文经学</a:t>
            </a:r>
          </a:p>
        </p:txBody>
      </p:sp>
      <p:sp>
        <p:nvSpPr>
          <p:cNvPr id="24" name="矩形 23"/>
          <p:cNvSpPr/>
          <p:nvPr/>
        </p:nvSpPr>
        <p:spPr>
          <a:xfrm>
            <a:off x="3563938" y="1492250"/>
            <a:ext cx="114300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52" name="矩形 24"/>
          <p:cNvSpPr>
            <a:spLocks noChangeArrowheads="1"/>
          </p:cNvSpPr>
          <p:nvPr/>
        </p:nvSpPr>
        <p:spPr bwMode="auto">
          <a:xfrm>
            <a:off x="3563938" y="149225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latin typeface="微软雅黑"/>
                <a:ea typeface="微软雅黑"/>
                <a:cs typeface="微软雅黑"/>
              </a:rPr>
              <a:t>古文经学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716463" y="1347788"/>
            <a:ext cx="2160587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4716463" y="1851025"/>
            <a:ext cx="3600450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5" name="矩形 39"/>
          <p:cNvSpPr>
            <a:spLocks noChangeArrowheads="1"/>
          </p:cNvSpPr>
          <p:nvPr/>
        </p:nvSpPr>
        <p:spPr bwMode="auto">
          <a:xfrm>
            <a:off x="4716463" y="987425"/>
            <a:ext cx="4000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latin typeface="微软雅黑"/>
              </a:rPr>
              <a:t>汉代通行的隶书</a:t>
            </a:r>
            <a:r>
              <a:rPr lang="zh-CN" altLang="en-US" b="1">
                <a:latin typeface="微软雅黑"/>
              </a:rPr>
              <a:t> </a:t>
            </a:r>
          </a:p>
        </p:txBody>
      </p:sp>
      <p:sp>
        <p:nvSpPr>
          <p:cNvPr id="35856" name="矩形 40"/>
          <p:cNvSpPr>
            <a:spLocks noChangeArrowheads="1"/>
          </p:cNvSpPr>
          <p:nvPr/>
        </p:nvSpPr>
        <p:spPr bwMode="auto">
          <a:xfrm>
            <a:off x="4716463" y="1492250"/>
            <a:ext cx="41767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 b="1">
                <a:latin typeface="微软雅黑"/>
              </a:rPr>
              <a:t>指秦始皇统一中国以前的古文字</a:t>
            </a:r>
            <a:r>
              <a:rPr lang="en-US" altLang="zh-CN" sz="1400" b="1">
                <a:latin typeface="微软雅黑"/>
              </a:rPr>
              <a:t>,</a:t>
            </a:r>
            <a:r>
              <a:rPr lang="zh-CN" altLang="en-US" sz="1400" b="1">
                <a:latin typeface="微软雅黑"/>
              </a:rPr>
              <a:t>大篆或籀书</a:t>
            </a:r>
          </a:p>
        </p:txBody>
      </p:sp>
      <p:sp>
        <p:nvSpPr>
          <p:cNvPr id="2" name="矩形 26"/>
          <p:cNvSpPr/>
          <p:nvPr/>
        </p:nvSpPr>
        <p:spPr>
          <a:xfrm>
            <a:off x="7308850" y="268288"/>
            <a:ext cx="1511300" cy="863600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>
                <a:solidFill>
                  <a:schemeClr val="bg1"/>
                </a:solidFill>
                <a:latin typeface="隶书"/>
              </a:rPr>
              <a:t>争论焦点</a:t>
            </a:r>
          </a:p>
        </p:txBody>
      </p:sp>
      <p:sp>
        <p:nvSpPr>
          <p:cNvPr id="35858" name="AutoShape 6"/>
          <p:cNvSpPr>
            <a:spLocks noChangeArrowheads="1"/>
          </p:cNvSpPr>
          <p:nvPr/>
        </p:nvSpPr>
        <p:spPr bwMode="ltGray">
          <a:xfrm>
            <a:off x="1547813" y="2355850"/>
            <a:ext cx="1355725" cy="723900"/>
          </a:xfrm>
          <a:prstGeom prst="roundRect">
            <a:avLst>
              <a:gd name="adj" fmla="val 16667"/>
            </a:avLst>
          </a:prstGeom>
          <a:solidFill>
            <a:srgbClr val="04AEDA"/>
          </a:solidFill>
          <a:ln w="38100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</a:rPr>
              <a:t>经文理解</a:t>
            </a:r>
          </a:p>
        </p:txBody>
      </p:sp>
      <p:sp>
        <p:nvSpPr>
          <p:cNvPr id="3" name="右箭头 44"/>
          <p:cNvSpPr/>
          <p:nvPr/>
        </p:nvSpPr>
        <p:spPr>
          <a:xfrm rot="905766">
            <a:off x="2843213" y="2787650"/>
            <a:ext cx="665162" cy="1174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右箭头 45"/>
          <p:cNvSpPr/>
          <p:nvPr/>
        </p:nvSpPr>
        <p:spPr>
          <a:xfrm rot="9379634" flipH="1" flipV="1">
            <a:off x="2843213" y="2500313"/>
            <a:ext cx="687387" cy="904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" name="直接连接符 48"/>
          <p:cNvCxnSpPr/>
          <p:nvPr/>
        </p:nvCxnSpPr>
        <p:spPr>
          <a:xfrm>
            <a:off x="4643438" y="2571750"/>
            <a:ext cx="37433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0"/>
          <p:cNvSpPr/>
          <p:nvPr/>
        </p:nvSpPr>
        <p:spPr>
          <a:xfrm>
            <a:off x="3492500" y="2787650"/>
            <a:ext cx="114300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52"/>
          <p:cNvCxnSpPr/>
          <p:nvPr/>
        </p:nvCxnSpPr>
        <p:spPr>
          <a:xfrm>
            <a:off x="4643438" y="3148013"/>
            <a:ext cx="37560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4" name="Rectangle 38"/>
          <p:cNvSpPr>
            <a:spLocks noChangeArrowheads="1"/>
          </p:cNvSpPr>
          <p:nvPr/>
        </p:nvSpPr>
        <p:spPr bwMode="auto">
          <a:xfrm>
            <a:off x="3492500" y="2787650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latin typeface="微软雅黑"/>
              </a:rPr>
              <a:t>古文经学</a:t>
            </a:r>
          </a:p>
        </p:txBody>
      </p:sp>
      <p:sp>
        <p:nvSpPr>
          <p:cNvPr id="35865" name="Rectangle 39"/>
          <p:cNvSpPr>
            <a:spLocks noChangeArrowheads="1"/>
          </p:cNvSpPr>
          <p:nvPr/>
        </p:nvSpPr>
        <p:spPr bwMode="auto">
          <a:xfrm>
            <a:off x="3492500" y="2211388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latin typeface="微软雅黑"/>
              </a:rPr>
              <a:t>今文经学</a:t>
            </a:r>
          </a:p>
        </p:txBody>
      </p:sp>
      <p:sp>
        <p:nvSpPr>
          <p:cNvPr id="8" name="矩形 50"/>
          <p:cNvSpPr/>
          <p:nvPr/>
        </p:nvSpPr>
        <p:spPr>
          <a:xfrm>
            <a:off x="3492500" y="2211388"/>
            <a:ext cx="114300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67" name="Rectangle 43"/>
          <p:cNvSpPr>
            <a:spLocks noChangeArrowheads="1"/>
          </p:cNvSpPr>
          <p:nvPr/>
        </p:nvSpPr>
        <p:spPr bwMode="auto">
          <a:xfrm>
            <a:off x="4643438" y="2066925"/>
            <a:ext cx="403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400" b="1">
                <a:latin typeface="微软雅黑"/>
              </a:rPr>
              <a:t>注重阐述经文中的“微言大义”，把经书和神学迷信相联系</a:t>
            </a:r>
            <a:r>
              <a:rPr lang="zh-CN" altLang="en-US" sz="1200" b="1">
                <a:latin typeface="微软雅黑"/>
              </a:rPr>
              <a:t>  </a:t>
            </a:r>
          </a:p>
        </p:txBody>
      </p:sp>
      <p:sp>
        <p:nvSpPr>
          <p:cNvPr id="35868" name="Rectangle 44"/>
          <p:cNvSpPr>
            <a:spLocks noChangeArrowheads="1"/>
          </p:cNvSpPr>
          <p:nvPr/>
        </p:nvSpPr>
        <p:spPr bwMode="auto">
          <a:xfrm>
            <a:off x="4643438" y="2773363"/>
            <a:ext cx="3816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400" b="1">
                <a:latin typeface="微软雅黑"/>
              </a:rPr>
              <a:t>注重文字训诂，反对讲灾异谶纬，注重实学  </a:t>
            </a:r>
          </a:p>
        </p:txBody>
      </p:sp>
      <p:sp>
        <p:nvSpPr>
          <p:cNvPr id="35869" name="AutoShape 6"/>
          <p:cNvSpPr>
            <a:spLocks noChangeArrowheads="1"/>
          </p:cNvSpPr>
          <p:nvPr/>
        </p:nvSpPr>
        <p:spPr bwMode="ltGray">
          <a:xfrm>
            <a:off x="1547813" y="3651250"/>
            <a:ext cx="1355725" cy="723900"/>
          </a:xfrm>
          <a:prstGeom prst="roundRect">
            <a:avLst>
              <a:gd name="adj" fmla="val 16667"/>
            </a:avLst>
          </a:prstGeom>
          <a:solidFill>
            <a:srgbClr val="04AEDA"/>
          </a:solidFill>
          <a:ln w="38100" algn="ctr">
            <a:solidFill>
              <a:srgbClr val="F8F8F8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1800" b="1">
                <a:solidFill>
                  <a:schemeClr val="bg1"/>
                </a:solidFill>
              </a:rPr>
              <a:t>社会地位</a:t>
            </a:r>
          </a:p>
        </p:txBody>
      </p:sp>
      <p:sp>
        <p:nvSpPr>
          <p:cNvPr id="9" name="右箭头 44"/>
          <p:cNvSpPr/>
          <p:nvPr/>
        </p:nvSpPr>
        <p:spPr>
          <a:xfrm rot="905766">
            <a:off x="2843213" y="4084638"/>
            <a:ext cx="665162" cy="117475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右箭头 45"/>
          <p:cNvSpPr/>
          <p:nvPr/>
        </p:nvSpPr>
        <p:spPr>
          <a:xfrm rot="9379634" flipH="1" flipV="1">
            <a:off x="2843213" y="3795713"/>
            <a:ext cx="687387" cy="904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48"/>
          <p:cNvCxnSpPr/>
          <p:nvPr/>
        </p:nvCxnSpPr>
        <p:spPr>
          <a:xfrm>
            <a:off x="4572000" y="3867150"/>
            <a:ext cx="37433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50"/>
          <p:cNvSpPr/>
          <p:nvPr/>
        </p:nvSpPr>
        <p:spPr>
          <a:xfrm>
            <a:off x="3492500" y="4084638"/>
            <a:ext cx="114300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52"/>
          <p:cNvCxnSpPr/>
          <p:nvPr/>
        </p:nvCxnSpPr>
        <p:spPr>
          <a:xfrm>
            <a:off x="4572000" y="4443413"/>
            <a:ext cx="375602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5" name="Rectangle 51"/>
          <p:cNvSpPr>
            <a:spLocks noChangeArrowheads="1"/>
          </p:cNvSpPr>
          <p:nvPr/>
        </p:nvSpPr>
        <p:spPr bwMode="auto">
          <a:xfrm>
            <a:off x="3492500" y="4084638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latin typeface="微软雅黑"/>
              </a:rPr>
              <a:t>古文经学</a:t>
            </a:r>
          </a:p>
        </p:txBody>
      </p:sp>
      <p:sp>
        <p:nvSpPr>
          <p:cNvPr id="35876" name="Rectangle 52"/>
          <p:cNvSpPr>
            <a:spLocks noChangeArrowheads="1"/>
          </p:cNvSpPr>
          <p:nvPr/>
        </p:nvSpPr>
        <p:spPr bwMode="auto">
          <a:xfrm>
            <a:off x="3492500" y="3508375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latin typeface="微软雅黑"/>
              </a:rPr>
              <a:t>今文经学</a:t>
            </a:r>
          </a:p>
        </p:txBody>
      </p:sp>
      <p:sp>
        <p:nvSpPr>
          <p:cNvPr id="14" name="矩形 50"/>
          <p:cNvSpPr/>
          <p:nvPr/>
        </p:nvSpPr>
        <p:spPr>
          <a:xfrm>
            <a:off x="3492500" y="3508375"/>
            <a:ext cx="1143000" cy="346075"/>
          </a:xfrm>
          <a:prstGeom prst="rect">
            <a:avLst/>
          </a:prstGeom>
          <a:noFill/>
          <a:ln w="38100">
            <a:solidFill>
              <a:srgbClr val="04A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78" name="Rectangle 55"/>
          <p:cNvSpPr>
            <a:spLocks noChangeArrowheads="1"/>
          </p:cNvSpPr>
          <p:nvPr/>
        </p:nvSpPr>
        <p:spPr bwMode="auto">
          <a:xfrm>
            <a:off x="4643438" y="3494088"/>
            <a:ext cx="417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400" b="1">
                <a:latin typeface="微软雅黑"/>
              </a:rPr>
              <a:t>在汉代，特别是西汉时期，受政府支持，属于官学</a:t>
            </a:r>
            <a:r>
              <a:rPr lang="zh-CN" altLang="en-US" sz="1200" b="1">
                <a:latin typeface="微软雅黑"/>
              </a:rPr>
              <a:t> </a:t>
            </a:r>
          </a:p>
        </p:txBody>
      </p:sp>
      <p:sp>
        <p:nvSpPr>
          <p:cNvPr id="35879" name="Rectangle 56"/>
          <p:cNvSpPr>
            <a:spLocks noChangeArrowheads="1"/>
          </p:cNvSpPr>
          <p:nvPr/>
        </p:nvSpPr>
        <p:spPr bwMode="auto">
          <a:xfrm>
            <a:off x="4716463" y="4125913"/>
            <a:ext cx="3743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400" b="1">
                <a:latin typeface="微软雅黑"/>
              </a:rPr>
              <a:t>是“在野巨儒”的私学，也要想争为官学</a:t>
            </a:r>
          </a:p>
          <a:p>
            <a:endParaRPr lang="zh-CN" altLang="en-US" sz="1400" b="1">
              <a:latin typeface="微软雅黑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5"/>
          <p:cNvSpPr txBox="1">
            <a:spLocks noChangeArrowheads="1"/>
          </p:cNvSpPr>
          <p:nvPr/>
        </p:nvSpPr>
        <p:spPr bwMode="auto">
          <a:xfrm>
            <a:off x="539750" y="195263"/>
            <a:ext cx="7756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63"/>
              </a:lnSpc>
            </a:pPr>
            <a:r>
              <a:rPr lang="zh-CN" altLang="en-US" sz="2000" b="1">
                <a:latin typeface="微软雅黑"/>
                <a:ea typeface="微软雅黑"/>
                <a:cs typeface="微软雅黑"/>
              </a:rPr>
              <a:t>第一节   魏晋南北朝时期欧亚大陆的形势与中西文化交流的特点</a:t>
            </a:r>
            <a:endParaRPr lang="en-US" altLang="zh-CN" sz="2000" b="1">
              <a:latin typeface="微软雅黑"/>
              <a:ea typeface="微软雅黑"/>
              <a:cs typeface="微软雅黑"/>
            </a:endParaRPr>
          </a:p>
        </p:txBody>
      </p:sp>
      <p:sp>
        <p:nvSpPr>
          <p:cNvPr id="36866" name="Rectangle 7"/>
          <p:cNvSpPr>
            <a:spLocks noChangeArrowheads="1"/>
          </p:cNvSpPr>
          <p:nvPr/>
        </p:nvSpPr>
        <p:spPr bwMode="auto"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>
              <a:latin typeface="Calibri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214313" y="571500"/>
            <a:ext cx="309721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84213" y="1924050"/>
            <a:ext cx="1522412" cy="919163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563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今文经学与古文经学之争</a:t>
            </a:r>
          </a:p>
        </p:txBody>
      </p:sp>
      <p:sp>
        <p:nvSpPr>
          <p:cNvPr id="36869" name="Line 44"/>
          <p:cNvSpPr>
            <a:spLocks noChangeShapeType="1"/>
          </p:cNvSpPr>
          <p:nvPr/>
        </p:nvSpPr>
        <p:spPr bwMode="auto">
          <a:xfrm>
            <a:off x="2411413" y="1708150"/>
            <a:ext cx="431800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987675" y="1203325"/>
            <a:ext cx="1079500" cy="50323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经书</a:t>
            </a:r>
          </a:p>
        </p:txBody>
      </p:sp>
      <p:sp>
        <p:nvSpPr>
          <p:cNvPr id="2" name="矩形 26"/>
          <p:cNvSpPr/>
          <p:nvPr/>
        </p:nvSpPr>
        <p:spPr>
          <a:xfrm>
            <a:off x="2987675" y="2211388"/>
            <a:ext cx="1079500" cy="503237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纬书</a:t>
            </a:r>
          </a:p>
        </p:txBody>
      </p:sp>
      <p:sp>
        <p:nvSpPr>
          <p:cNvPr id="3" name="矩形 26"/>
          <p:cNvSpPr/>
          <p:nvPr/>
        </p:nvSpPr>
        <p:spPr>
          <a:xfrm>
            <a:off x="2987675" y="3219450"/>
            <a:ext cx="1079500" cy="503238"/>
          </a:xfrm>
          <a:prstGeom prst="rect">
            <a:avLst/>
          </a:prstGeom>
          <a:solidFill>
            <a:srgbClr val="04AEDA"/>
          </a:solidFill>
          <a:ln w="19050">
            <a:solidFill>
              <a:srgbClr val="04AE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000"/>
              </a:lnSpc>
              <a:defRPr/>
            </a:pP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/>
                <a:ea typeface="微软雅黑"/>
                <a:cs typeface="微软雅黑"/>
              </a:rPr>
              <a:t>谶纬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067175" y="1347788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1"/>
          <p:cNvCxnSpPr/>
          <p:nvPr/>
        </p:nvCxnSpPr>
        <p:spPr>
          <a:xfrm>
            <a:off x="3995738" y="1708150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31"/>
          <p:cNvCxnSpPr/>
          <p:nvPr/>
        </p:nvCxnSpPr>
        <p:spPr>
          <a:xfrm>
            <a:off x="4067175" y="2284413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31"/>
          <p:cNvCxnSpPr/>
          <p:nvPr/>
        </p:nvCxnSpPr>
        <p:spPr>
          <a:xfrm>
            <a:off x="4067175" y="2643188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31"/>
          <p:cNvCxnSpPr/>
          <p:nvPr/>
        </p:nvCxnSpPr>
        <p:spPr>
          <a:xfrm>
            <a:off x="4067175" y="3363913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31"/>
          <p:cNvCxnSpPr/>
          <p:nvPr/>
        </p:nvCxnSpPr>
        <p:spPr>
          <a:xfrm>
            <a:off x="4067175" y="3724275"/>
            <a:ext cx="4143375" cy="0"/>
          </a:xfrm>
          <a:prstGeom prst="line">
            <a:avLst/>
          </a:prstGeom>
          <a:ln w="38100">
            <a:solidFill>
              <a:srgbClr val="04AED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4067175" y="1058863"/>
            <a:ext cx="4341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200" b="1"/>
              <a:t>指儒家经传，是研究我国古代历史和儒家学术思想的重要资料 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4067175" y="1428750"/>
            <a:ext cx="429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b="1"/>
              <a:t>包括</a:t>
            </a:r>
            <a:r>
              <a:rPr lang="en-US" altLang="zh-CN" sz="1200" b="1"/>
              <a:t>《</a:t>
            </a:r>
            <a:r>
              <a:rPr lang="zh-CN" altLang="en-US" sz="1200" b="1"/>
              <a:t>易经</a:t>
            </a:r>
            <a:r>
              <a:rPr lang="en-US" altLang="zh-CN" sz="1200" b="1"/>
              <a:t>》《</a:t>
            </a:r>
            <a:r>
              <a:rPr lang="zh-CN" altLang="en-US" sz="1200" b="1"/>
              <a:t>诗经</a:t>
            </a:r>
            <a:r>
              <a:rPr lang="en-US" altLang="zh-CN" sz="1200" b="1"/>
              <a:t>》《</a:t>
            </a:r>
            <a:r>
              <a:rPr lang="zh-CN" altLang="en-US" sz="1200" b="1"/>
              <a:t>周礼</a:t>
            </a:r>
            <a:r>
              <a:rPr lang="en-US" altLang="zh-CN" sz="1200" b="1"/>
              <a:t>》《</a:t>
            </a:r>
            <a:r>
              <a:rPr lang="zh-CN" altLang="en-US" sz="1200" b="1"/>
              <a:t>春秋</a:t>
            </a:r>
            <a:r>
              <a:rPr lang="en-US" altLang="zh-CN" sz="1200" b="1"/>
              <a:t>》《</a:t>
            </a:r>
            <a:r>
              <a:rPr lang="zh-CN" altLang="en-US" sz="1200" b="1"/>
              <a:t>论语</a:t>
            </a:r>
            <a:r>
              <a:rPr lang="en-US" altLang="zh-CN" sz="1200" b="1"/>
              <a:t>》《</a:t>
            </a:r>
            <a:r>
              <a:rPr lang="zh-CN" altLang="en-US" sz="1200" b="1"/>
              <a:t>孝经</a:t>
            </a:r>
            <a:r>
              <a:rPr lang="en-US" altLang="zh-CN" sz="1200" b="1"/>
              <a:t>》</a:t>
            </a:r>
            <a:r>
              <a:rPr lang="zh-CN" altLang="en-US" sz="1200" b="1"/>
              <a:t>等</a:t>
            </a:r>
          </a:p>
        </p:txBody>
      </p:sp>
      <p:sp>
        <p:nvSpPr>
          <p:cNvPr id="36881" name="Rectangle 19"/>
          <p:cNvSpPr>
            <a:spLocks noChangeArrowheads="1"/>
          </p:cNvSpPr>
          <p:nvPr/>
        </p:nvSpPr>
        <p:spPr bwMode="auto">
          <a:xfrm>
            <a:off x="4067175" y="1976438"/>
            <a:ext cx="4321175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1200" b="1"/>
              <a:t>指以神学迷信附会儒家经义的一类书，相对于经书而称纬书</a:t>
            </a:r>
          </a:p>
          <a:p>
            <a:pPr>
              <a:lnSpc>
                <a:spcPct val="90000"/>
              </a:lnSpc>
            </a:pPr>
            <a:endParaRPr lang="zh-CN" altLang="en-US" sz="1200" b="1"/>
          </a:p>
          <a:p>
            <a:pPr>
              <a:lnSpc>
                <a:spcPct val="90000"/>
              </a:lnSpc>
            </a:pPr>
            <a:r>
              <a:rPr lang="zh-CN" altLang="en-US" sz="1200" b="1"/>
              <a:t>儒家有“六经”、“七经”，相应有“六纬”、“七纬”</a:t>
            </a:r>
            <a:r>
              <a:rPr lang="zh-CN" altLang="en-US" sz="1800"/>
              <a:t> </a:t>
            </a:r>
            <a:endParaRPr lang="zh-CN" altLang="en-US" sz="1200" b="1"/>
          </a:p>
          <a:p>
            <a:endParaRPr lang="zh-CN" altLang="en-US" sz="1200" b="1"/>
          </a:p>
        </p:txBody>
      </p:sp>
      <p:sp>
        <p:nvSpPr>
          <p:cNvPr id="36882" name="Rectangle 20"/>
          <p:cNvSpPr>
            <a:spLocks noChangeArrowheads="1"/>
          </p:cNvSpPr>
          <p:nvPr/>
        </p:nvSpPr>
        <p:spPr bwMode="auto">
          <a:xfrm>
            <a:off x="4140200" y="3098800"/>
            <a:ext cx="44640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1200" b="1"/>
              <a:t>“谶”指预卜吉凶的隐语，“纬”、“谶”、“符命”、“图”、“书”渐渐</a:t>
            </a:r>
          </a:p>
          <a:p>
            <a:endParaRPr lang="zh-CN" altLang="en-US" sz="1200" b="1"/>
          </a:p>
          <a:p>
            <a:r>
              <a:rPr lang="zh-CN" altLang="en-US" sz="1200" b="1"/>
              <a:t>融合在一起，通称为“谶纬”或“纬书”，其主旨在于维护封建秩序   </a:t>
            </a:r>
          </a:p>
        </p:txBody>
      </p:sp>
      <p:sp>
        <p:nvSpPr>
          <p:cNvPr id="36883" name="Line 44"/>
          <p:cNvSpPr>
            <a:spLocks noChangeShapeType="1"/>
          </p:cNvSpPr>
          <p:nvPr/>
        </p:nvSpPr>
        <p:spPr bwMode="auto">
          <a:xfrm rot="5400000">
            <a:off x="970757" y="2499519"/>
            <a:ext cx="2881312" cy="0"/>
          </a:xfrm>
          <a:prstGeom prst="line">
            <a:avLst/>
          </a:prstGeom>
          <a:noFill/>
          <a:ln w="19050">
            <a:solidFill>
              <a:srgbClr val="04AEDA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4829</TotalTime>
  <Words>4194</Words>
  <Application>Microsoft Office PowerPoint</Application>
  <PresentationFormat>全屏显示(16:9)</PresentationFormat>
  <Paragraphs>878</Paragraphs>
  <Slides>45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47" baseType="lpstr"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iamisis</dc:creator>
  <cp:lastModifiedBy>LY</cp:lastModifiedBy>
  <cp:revision>1726</cp:revision>
  <dcterms:created xsi:type="dcterms:W3CDTF">2012-04-11T02:39:08Z</dcterms:created>
  <dcterms:modified xsi:type="dcterms:W3CDTF">2014-03-26T10:52:01Z</dcterms:modified>
</cp:coreProperties>
</file>