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电工页脚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43173" y="2000250"/>
            <a:ext cx="461665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b="1" dirty="0" smtClean="0"/>
              <a:t>第二节     定积分的计算</a:t>
            </a:r>
            <a:endParaRPr lang="zh-CN" altLang="en-US" b="1" dirty="0"/>
          </a:p>
        </p:txBody>
      </p:sp>
      <p:sp>
        <p:nvSpPr>
          <p:cNvPr id="1976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976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1071546"/>
            <a:ext cx="7000924" cy="222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763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15206" y="3571876"/>
            <a:ext cx="6000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763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0298" y="4643446"/>
            <a:ext cx="5380421" cy="661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左箭头 10"/>
          <p:cNvSpPr/>
          <p:nvPr/>
        </p:nvSpPr>
        <p:spPr>
          <a:xfrm>
            <a:off x="4929190" y="3929066"/>
            <a:ext cx="1357322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电工页脚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43173" y="2000250"/>
            <a:ext cx="461665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b="1" dirty="0" smtClean="0"/>
              <a:t>第二节     定积分的计算</a:t>
            </a:r>
            <a:endParaRPr lang="zh-CN" altLang="en-US" b="1" dirty="0"/>
          </a:p>
        </p:txBody>
      </p:sp>
      <p:sp>
        <p:nvSpPr>
          <p:cNvPr id="5126" name="TextBox 7"/>
          <p:cNvSpPr txBox="1">
            <a:spLocks noChangeArrowheads="1"/>
          </p:cNvSpPr>
          <p:nvPr/>
        </p:nvSpPr>
        <p:spPr bwMode="auto">
          <a:xfrm>
            <a:off x="1571605" y="1000108"/>
            <a:ext cx="6715172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zh-CN" sz="2800" dirty="0" smtClean="0"/>
              <a:t>解</a:t>
            </a:r>
            <a:r>
              <a:rPr lang="zh-CN" altLang="en-US" sz="2800" dirty="0" smtClean="0"/>
              <a:t>：</a:t>
            </a:r>
            <a:r>
              <a:rPr lang="zh-CN" altLang="zh-CN" sz="2800" dirty="0" smtClean="0"/>
              <a:t>令速度为零，先计算出制动所用时间，即当</a:t>
            </a:r>
            <a:r>
              <a:rPr lang="en-US" altLang="zh-CN" sz="2800" dirty="0" smtClean="0"/>
              <a:t>               </a:t>
            </a:r>
            <a:r>
              <a:rPr lang="zh-CN" altLang="en-US" sz="2800" dirty="0" smtClean="0"/>
              <a:t>，得       （秒）。</a:t>
            </a:r>
            <a:endParaRPr lang="en-US" altLang="zh-CN" sz="2800" dirty="0" smtClean="0"/>
          </a:p>
          <a:p>
            <a:r>
              <a:rPr lang="zh-CN" altLang="zh-CN" sz="2800" dirty="0" smtClean="0"/>
              <a:t>设汽车制动后路程函数为</a:t>
            </a:r>
            <a:r>
              <a:rPr lang="en-US" altLang="zh-CN" sz="2800" dirty="0" smtClean="0"/>
              <a:t>          </a:t>
            </a:r>
            <a:r>
              <a:rPr lang="zh-CN" altLang="en-US" sz="2800" dirty="0" smtClean="0"/>
              <a:t>，由      可知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zh-CN" altLang="zh-CN" sz="2800" dirty="0" smtClean="0"/>
              <a:t>根据题意，当</a:t>
            </a:r>
            <a:r>
              <a:rPr lang="en-US" altLang="zh-CN" sz="2800" dirty="0" smtClean="0"/>
              <a:t>      </a:t>
            </a:r>
            <a:r>
              <a:rPr lang="zh-CN" altLang="en-US" sz="2800" dirty="0" smtClean="0"/>
              <a:t>时，    ，代入上式得</a:t>
            </a:r>
            <a:endParaRPr lang="en-US" altLang="zh-CN" sz="2800" dirty="0" smtClean="0"/>
          </a:p>
          <a:p>
            <a:r>
              <a:rPr lang="zh-CN" altLang="zh-CN" sz="2800" dirty="0" smtClean="0"/>
              <a:t>于是得到制动路程函数为：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zh-CN" altLang="en-US" sz="2800" dirty="0" smtClean="0"/>
              <a:t>将          </a:t>
            </a:r>
            <a:r>
              <a:rPr lang="zh-CN" altLang="zh-CN" sz="2800" dirty="0" smtClean="0"/>
              <a:t>代入计算出制动距离约为</a:t>
            </a:r>
            <a:endParaRPr lang="en-US" altLang="zh-CN" sz="2800" dirty="0" smtClean="0"/>
          </a:p>
          <a:p>
            <a:r>
              <a:rPr lang="en-US" altLang="zh-CN" sz="2800" dirty="0" smtClean="0"/>
              <a:t>                                                     </a:t>
            </a:r>
            <a:r>
              <a:rPr lang="zh-CN" altLang="en-US" sz="2800" dirty="0" smtClean="0"/>
              <a:t>（米）</a:t>
            </a:r>
            <a:endParaRPr lang="zh-CN" altLang="zh-CN" sz="2800" dirty="0"/>
          </a:p>
        </p:txBody>
      </p:sp>
      <p:sp>
        <p:nvSpPr>
          <p:cNvPr id="1966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96609" name="Object 1"/>
          <p:cNvGraphicFramePr>
            <a:graphicFrameLocks noChangeAspect="1"/>
          </p:cNvGraphicFramePr>
          <p:nvPr/>
        </p:nvGraphicFramePr>
        <p:xfrm>
          <a:off x="2357422" y="1571612"/>
          <a:ext cx="1516986" cy="323851"/>
        </p:xfrm>
        <a:graphic>
          <a:graphicData uri="http://schemas.openxmlformats.org/presentationml/2006/ole">
            <p:oleObj spid="_x0000_s19458" r:id="rId4" imgW="849793" imgH="177569" progId="Equation.DSMT4">
              <p:embed/>
            </p:oleObj>
          </a:graphicData>
        </a:graphic>
      </p:graphicFrame>
      <p:sp>
        <p:nvSpPr>
          <p:cNvPr id="1966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96611" name="Object 3"/>
          <p:cNvGraphicFramePr>
            <a:graphicFrameLocks noChangeAspect="1"/>
          </p:cNvGraphicFramePr>
          <p:nvPr/>
        </p:nvGraphicFramePr>
        <p:xfrm>
          <a:off x="4500562" y="1571612"/>
          <a:ext cx="937463" cy="323851"/>
        </p:xfrm>
        <a:graphic>
          <a:graphicData uri="http://schemas.openxmlformats.org/presentationml/2006/ole">
            <p:oleObj spid="_x0000_s19459" r:id="rId5" imgW="520248" imgH="177646" progId="Equation.DSMT4">
              <p:embed/>
            </p:oleObj>
          </a:graphicData>
        </a:graphic>
      </p:graphicFrame>
      <p:sp>
        <p:nvSpPr>
          <p:cNvPr id="1966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96613" name="Object 5"/>
          <p:cNvGraphicFramePr>
            <a:graphicFrameLocks noChangeAspect="1"/>
          </p:cNvGraphicFramePr>
          <p:nvPr/>
        </p:nvGraphicFramePr>
        <p:xfrm>
          <a:off x="5572132" y="1928802"/>
          <a:ext cx="1025982" cy="414339"/>
        </p:xfrm>
        <a:graphic>
          <a:graphicData uri="http://schemas.openxmlformats.org/presentationml/2006/ole">
            <p:oleObj spid="_x0000_s19460" r:id="rId6" imgW="495300" imgH="203200" progId="Equation.DSMT4">
              <p:embed/>
            </p:oleObj>
          </a:graphicData>
        </a:graphic>
      </p:graphicFrame>
      <p:sp>
        <p:nvSpPr>
          <p:cNvPr id="1966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96615" name="Object 7"/>
          <p:cNvGraphicFramePr>
            <a:graphicFrameLocks noChangeAspect="1"/>
          </p:cNvGraphicFramePr>
          <p:nvPr/>
        </p:nvGraphicFramePr>
        <p:xfrm>
          <a:off x="7215206" y="1973230"/>
          <a:ext cx="1285884" cy="369912"/>
        </p:xfrm>
        <a:graphic>
          <a:graphicData uri="http://schemas.openxmlformats.org/presentationml/2006/ole">
            <p:oleObj spid="_x0000_s19461" r:id="rId7" imgW="698500" imgH="203200" progId="Equation.DSMT4">
              <p:embed/>
            </p:oleObj>
          </a:graphicData>
        </a:graphic>
      </p:graphicFrame>
      <p:sp>
        <p:nvSpPr>
          <p:cNvPr id="1966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96617" name="Object 9"/>
          <p:cNvGraphicFramePr>
            <a:graphicFrameLocks noChangeAspect="1"/>
          </p:cNvGraphicFramePr>
          <p:nvPr/>
        </p:nvGraphicFramePr>
        <p:xfrm>
          <a:off x="2500298" y="2571744"/>
          <a:ext cx="5327743" cy="676277"/>
        </p:xfrm>
        <a:graphic>
          <a:graphicData uri="http://schemas.openxmlformats.org/presentationml/2006/ole">
            <p:oleObj spid="_x0000_s19462" r:id="rId8" imgW="3072067" imgH="393529" progId="Equation.DSMT4">
              <p:embed/>
            </p:oleObj>
          </a:graphicData>
        </a:graphic>
      </p:graphicFrame>
      <p:sp>
        <p:nvSpPr>
          <p:cNvPr id="19662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96619" name="Object 11"/>
          <p:cNvGraphicFramePr>
            <a:graphicFrameLocks noChangeAspect="1"/>
          </p:cNvGraphicFramePr>
          <p:nvPr/>
        </p:nvGraphicFramePr>
        <p:xfrm>
          <a:off x="3786182" y="3286124"/>
          <a:ext cx="596568" cy="323851"/>
        </p:xfrm>
        <a:graphic>
          <a:graphicData uri="http://schemas.openxmlformats.org/presentationml/2006/ole">
            <p:oleObj spid="_x0000_s19463" r:id="rId9" imgW="330057" imgH="177723" progId="Equation.DSMT4">
              <p:embed/>
            </p:oleObj>
          </a:graphicData>
        </a:graphic>
      </p:graphicFrame>
      <p:sp>
        <p:nvSpPr>
          <p:cNvPr id="19662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96621" name="Object 13"/>
          <p:cNvGraphicFramePr>
            <a:graphicFrameLocks noChangeAspect="1"/>
          </p:cNvGraphicFramePr>
          <p:nvPr/>
        </p:nvGraphicFramePr>
        <p:xfrm>
          <a:off x="4857752" y="3286124"/>
          <a:ext cx="642942" cy="330159"/>
        </p:xfrm>
        <a:graphic>
          <a:graphicData uri="http://schemas.openxmlformats.org/presentationml/2006/ole">
            <p:oleObj spid="_x0000_s19464" r:id="rId10" imgW="355446" imgH="177723" progId="Equation.DSMT4">
              <p:embed/>
            </p:oleObj>
          </a:graphicData>
        </a:graphic>
      </p:graphicFrame>
      <p:sp>
        <p:nvSpPr>
          <p:cNvPr id="19662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96623" name="Object 15"/>
          <p:cNvGraphicFramePr>
            <a:graphicFrameLocks noChangeAspect="1"/>
          </p:cNvGraphicFramePr>
          <p:nvPr/>
        </p:nvGraphicFramePr>
        <p:xfrm>
          <a:off x="7643834" y="3286124"/>
          <a:ext cx="698836" cy="323851"/>
        </p:xfrm>
        <a:graphic>
          <a:graphicData uri="http://schemas.openxmlformats.org/presentationml/2006/ole">
            <p:oleObj spid="_x0000_s19465" r:id="rId11" imgW="393529" imgH="177723" progId="Equation.DSMT4">
              <p:embed/>
            </p:oleObj>
          </a:graphicData>
        </a:graphic>
      </p:graphicFrame>
      <p:sp>
        <p:nvSpPr>
          <p:cNvPr id="19662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96625" name="Object 17"/>
          <p:cNvGraphicFramePr>
            <a:graphicFrameLocks noChangeAspect="1"/>
          </p:cNvGraphicFramePr>
          <p:nvPr/>
        </p:nvGraphicFramePr>
        <p:xfrm>
          <a:off x="3357554" y="4214818"/>
          <a:ext cx="2675939" cy="442914"/>
        </p:xfrm>
        <a:graphic>
          <a:graphicData uri="http://schemas.openxmlformats.org/presentationml/2006/ole">
            <p:oleObj spid="_x0000_s19466" r:id="rId12" imgW="1384901" imgH="228699" progId="Equation.DSMT4">
              <p:embed/>
            </p:oleObj>
          </a:graphicData>
        </a:graphic>
      </p:graphicFrame>
      <p:graphicFrame>
        <p:nvGraphicFramePr>
          <p:cNvPr id="196627" name="Object 19"/>
          <p:cNvGraphicFramePr>
            <a:graphicFrameLocks noChangeAspect="1"/>
          </p:cNvGraphicFramePr>
          <p:nvPr/>
        </p:nvGraphicFramePr>
        <p:xfrm>
          <a:off x="2000232" y="4929198"/>
          <a:ext cx="938212" cy="323850"/>
        </p:xfrm>
        <a:graphic>
          <a:graphicData uri="http://schemas.openxmlformats.org/presentationml/2006/ole">
            <p:oleObj spid="_x0000_s19467" r:id="rId13" imgW="520248" imgH="177646" progId="Equation.DSMT4">
              <p:embed/>
            </p:oleObj>
          </a:graphicData>
        </a:graphic>
      </p:graphicFrame>
      <p:sp>
        <p:nvSpPr>
          <p:cNvPr id="19662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96628" name="Object 20"/>
          <p:cNvGraphicFramePr>
            <a:graphicFrameLocks noChangeAspect="1"/>
          </p:cNvGraphicFramePr>
          <p:nvPr/>
        </p:nvGraphicFramePr>
        <p:xfrm>
          <a:off x="2928926" y="5357826"/>
          <a:ext cx="4071965" cy="376701"/>
        </p:xfrm>
        <a:graphic>
          <a:graphicData uri="http://schemas.openxmlformats.org/presentationml/2006/ole">
            <p:oleObj spid="_x0000_s19468" r:id="rId14" imgW="2158063" imgH="203112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72</Words>
  <Application>Microsoft Office PowerPoint</Application>
  <PresentationFormat>全屏显示(4:3)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4" baseType="lpstr">
      <vt:lpstr>Office 主题</vt:lpstr>
      <vt:lpstr>MathType 6.0 Equation</vt:lpstr>
      <vt:lpstr>幻灯片 1</vt:lpstr>
      <vt:lpstr>幻灯片 2</vt:lpstr>
    </vt:vector>
  </TitlesOfParts>
  <Company>rzyz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pc</dc:creator>
  <cp:lastModifiedBy>pc</cp:lastModifiedBy>
  <cp:revision>9</cp:revision>
  <dcterms:created xsi:type="dcterms:W3CDTF">2018-11-08T02:41:39Z</dcterms:created>
  <dcterms:modified xsi:type="dcterms:W3CDTF">2018-11-08T03:02:04Z</dcterms:modified>
</cp:coreProperties>
</file>