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055DD-545B-4047-B3DE-C0FDB1CE2BF8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D310-8D55-4A28-9E17-2C1E8F8FAD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30"/>
          <p:cNvSpPr>
            <a:spLocks noChangeArrowheads="1"/>
          </p:cNvSpPr>
          <p:nvPr/>
        </p:nvSpPr>
        <p:spPr bwMode="auto">
          <a:xfrm>
            <a:off x="533400" y="457200"/>
            <a:ext cx="5486400" cy="685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" name="Group 228"/>
          <p:cNvGrpSpPr>
            <a:grpSpLocks/>
          </p:cNvGrpSpPr>
          <p:nvPr/>
        </p:nvGrpSpPr>
        <p:grpSpPr bwMode="auto">
          <a:xfrm>
            <a:off x="533400" y="1447800"/>
            <a:ext cx="8251825" cy="4743450"/>
            <a:chOff x="384" y="720"/>
            <a:chExt cx="5198" cy="2988"/>
          </a:xfrm>
        </p:grpSpPr>
        <p:sp>
          <p:nvSpPr>
            <p:cNvPr id="27655" name="Text Box 144"/>
            <p:cNvSpPr txBox="1">
              <a:spLocks noChangeArrowheads="1"/>
            </p:cNvSpPr>
            <p:nvPr/>
          </p:nvSpPr>
          <p:spPr bwMode="auto">
            <a:xfrm>
              <a:off x="384" y="720"/>
              <a:ext cx="4911" cy="10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/>
                <a:t>【</a:t>
              </a:r>
              <a:r>
                <a:rPr lang="zh-CN" altLang="en-US" sz="2800"/>
                <a:t>易拉罐的尺寸优化问题</a:t>
              </a:r>
              <a:r>
                <a:rPr lang="en-US" altLang="zh-CN" sz="2800"/>
                <a:t>】</a:t>
              </a:r>
              <a:r>
                <a:rPr lang="zh-CN" altLang="en-US" sz="2400"/>
                <a:t>随着经济与科技的发展，人类生活水平大幅度提高。越来越多的人喜欢喝罐装饮料，如百事可乐，可口可乐，罐装啤酒等。对于商家来说，怎样设计饮料罐，使得制造用材最省？</a:t>
              </a:r>
            </a:p>
          </p:txBody>
        </p:sp>
        <p:grpSp>
          <p:nvGrpSpPr>
            <p:cNvPr id="3" name="Group 151"/>
            <p:cNvGrpSpPr>
              <a:grpSpLocks/>
            </p:cNvGrpSpPr>
            <p:nvPr/>
          </p:nvGrpSpPr>
          <p:grpSpPr bwMode="auto">
            <a:xfrm>
              <a:off x="4080" y="2736"/>
              <a:ext cx="1502" cy="972"/>
              <a:chOff x="1303" y="1686"/>
              <a:chExt cx="2573" cy="1669"/>
            </a:xfrm>
          </p:grpSpPr>
          <p:grpSp>
            <p:nvGrpSpPr>
              <p:cNvPr id="4" name="Group 152"/>
              <p:cNvGrpSpPr>
                <a:grpSpLocks/>
              </p:cNvGrpSpPr>
              <p:nvPr/>
            </p:nvGrpSpPr>
            <p:grpSpPr bwMode="auto">
              <a:xfrm>
                <a:off x="1303" y="2760"/>
                <a:ext cx="2573" cy="595"/>
                <a:chOff x="1303" y="2760"/>
                <a:chExt cx="2573" cy="595"/>
              </a:xfrm>
            </p:grpSpPr>
            <p:sp>
              <p:nvSpPr>
                <p:cNvPr id="27723" name="Freeform 153"/>
                <p:cNvSpPr>
                  <a:spLocks/>
                </p:cNvSpPr>
                <p:nvPr/>
              </p:nvSpPr>
              <p:spPr bwMode="auto">
                <a:xfrm>
                  <a:off x="1303" y="2760"/>
                  <a:ext cx="2573" cy="481"/>
                </a:xfrm>
                <a:custGeom>
                  <a:avLst/>
                  <a:gdLst>
                    <a:gd name="T0" fmla="*/ 785 w 5145"/>
                    <a:gd name="T1" fmla="*/ 0 h 963"/>
                    <a:gd name="T2" fmla="*/ 2573 w 5145"/>
                    <a:gd name="T3" fmla="*/ 0 h 963"/>
                    <a:gd name="T4" fmla="*/ 2091 w 5145"/>
                    <a:gd name="T5" fmla="*/ 481 h 963"/>
                    <a:gd name="T6" fmla="*/ 0 w 5145"/>
                    <a:gd name="T7" fmla="*/ 481 h 963"/>
                    <a:gd name="T8" fmla="*/ 785 w 5145"/>
                    <a:gd name="T9" fmla="*/ 0 h 9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45"/>
                    <a:gd name="T16" fmla="*/ 0 h 963"/>
                    <a:gd name="T17" fmla="*/ 5145 w 5145"/>
                    <a:gd name="T18" fmla="*/ 963 h 9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45" h="963">
                      <a:moveTo>
                        <a:pt x="1570" y="0"/>
                      </a:moveTo>
                      <a:lnTo>
                        <a:pt x="5145" y="0"/>
                      </a:lnTo>
                      <a:lnTo>
                        <a:pt x="4182" y="963"/>
                      </a:lnTo>
                      <a:lnTo>
                        <a:pt x="0" y="963"/>
                      </a:lnTo>
                      <a:lnTo>
                        <a:pt x="1570" y="0"/>
                      </a:lnTo>
                      <a:close/>
                    </a:path>
                  </a:pathLst>
                </a:custGeom>
                <a:solidFill>
                  <a:srgbClr val="C0600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24" name="Rectangle 154"/>
                <p:cNvSpPr>
                  <a:spLocks noChangeArrowheads="1"/>
                </p:cNvSpPr>
                <p:nvPr/>
              </p:nvSpPr>
              <p:spPr bwMode="auto">
                <a:xfrm>
                  <a:off x="1305" y="3243"/>
                  <a:ext cx="2088" cy="110"/>
                </a:xfrm>
                <a:prstGeom prst="rect">
                  <a:avLst/>
                </a:prstGeom>
                <a:solidFill>
                  <a:srgbClr val="80400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25" name="Freeform 155"/>
                <p:cNvSpPr>
                  <a:spLocks/>
                </p:cNvSpPr>
                <p:nvPr/>
              </p:nvSpPr>
              <p:spPr bwMode="auto">
                <a:xfrm>
                  <a:off x="3394" y="2760"/>
                  <a:ext cx="482" cy="595"/>
                </a:xfrm>
                <a:custGeom>
                  <a:avLst/>
                  <a:gdLst>
                    <a:gd name="T0" fmla="*/ 482 w 963"/>
                    <a:gd name="T1" fmla="*/ 0 h 1192"/>
                    <a:gd name="T2" fmla="*/ 0 w 963"/>
                    <a:gd name="T3" fmla="*/ 481 h 1192"/>
                    <a:gd name="T4" fmla="*/ 0 w 963"/>
                    <a:gd name="T5" fmla="*/ 595 h 1192"/>
                    <a:gd name="T6" fmla="*/ 482 w 963"/>
                    <a:gd name="T7" fmla="*/ 111 h 1192"/>
                    <a:gd name="T8" fmla="*/ 482 w 963"/>
                    <a:gd name="T9" fmla="*/ 0 h 1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3"/>
                    <a:gd name="T16" fmla="*/ 0 h 1192"/>
                    <a:gd name="T17" fmla="*/ 963 w 963"/>
                    <a:gd name="T18" fmla="*/ 1192 h 119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3" h="1192">
                      <a:moveTo>
                        <a:pt x="963" y="0"/>
                      </a:moveTo>
                      <a:lnTo>
                        <a:pt x="0" y="963"/>
                      </a:lnTo>
                      <a:lnTo>
                        <a:pt x="0" y="1192"/>
                      </a:lnTo>
                      <a:lnTo>
                        <a:pt x="963" y="223"/>
                      </a:lnTo>
                      <a:lnTo>
                        <a:pt x="963" y="0"/>
                      </a:lnTo>
                      <a:close/>
                    </a:path>
                  </a:pathLst>
                </a:custGeom>
                <a:solidFill>
                  <a:srgbClr val="60300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7658" name="Freeform 156"/>
              <p:cNvSpPr>
                <a:spLocks/>
              </p:cNvSpPr>
              <p:nvPr/>
            </p:nvSpPr>
            <p:spPr bwMode="auto">
              <a:xfrm>
                <a:off x="2239" y="2128"/>
                <a:ext cx="20" cy="48"/>
              </a:xfrm>
              <a:custGeom>
                <a:avLst/>
                <a:gdLst>
                  <a:gd name="T0" fmla="*/ 0 w 39"/>
                  <a:gd name="T1" fmla="*/ 15 h 95"/>
                  <a:gd name="T2" fmla="*/ 6 w 39"/>
                  <a:gd name="T3" fmla="*/ 8 h 95"/>
                  <a:gd name="T4" fmla="*/ 20 w 39"/>
                  <a:gd name="T5" fmla="*/ 0 h 95"/>
                  <a:gd name="T6" fmla="*/ 19 w 39"/>
                  <a:gd name="T7" fmla="*/ 48 h 95"/>
                  <a:gd name="T8" fmla="*/ 15 w 39"/>
                  <a:gd name="T9" fmla="*/ 42 h 95"/>
                  <a:gd name="T10" fmla="*/ 11 w 39"/>
                  <a:gd name="T11" fmla="*/ 35 h 95"/>
                  <a:gd name="T12" fmla="*/ 4 w 39"/>
                  <a:gd name="T13" fmla="*/ 25 h 95"/>
                  <a:gd name="T14" fmla="*/ 0 w 39"/>
                  <a:gd name="T15" fmla="*/ 15 h 9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9"/>
                  <a:gd name="T25" fmla="*/ 0 h 95"/>
                  <a:gd name="T26" fmla="*/ 39 w 39"/>
                  <a:gd name="T27" fmla="*/ 95 h 9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9" h="95">
                    <a:moveTo>
                      <a:pt x="0" y="29"/>
                    </a:moveTo>
                    <a:lnTo>
                      <a:pt x="11" y="15"/>
                    </a:lnTo>
                    <a:lnTo>
                      <a:pt x="39" y="0"/>
                    </a:lnTo>
                    <a:lnTo>
                      <a:pt x="38" y="95"/>
                    </a:lnTo>
                    <a:lnTo>
                      <a:pt x="30" y="83"/>
                    </a:lnTo>
                    <a:lnTo>
                      <a:pt x="21" y="70"/>
                    </a:lnTo>
                    <a:lnTo>
                      <a:pt x="8" y="4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E0E0E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5" name="Group 157"/>
              <p:cNvGrpSpPr>
                <a:grpSpLocks/>
              </p:cNvGrpSpPr>
              <p:nvPr/>
            </p:nvGrpSpPr>
            <p:grpSpPr bwMode="auto">
              <a:xfrm>
                <a:off x="2801" y="1975"/>
                <a:ext cx="67" cy="57"/>
                <a:chOff x="2801" y="1975"/>
                <a:chExt cx="67" cy="57"/>
              </a:xfrm>
            </p:grpSpPr>
            <p:sp>
              <p:nvSpPr>
                <p:cNvPr id="27721" name="Oval 158"/>
                <p:cNvSpPr>
                  <a:spLocks noChangeArrowheads="1"/>
                </p:cNvSpPr>
                <p:nvPr/>
              </p:nvSpPr>
              <p:spPr bwMode="auto">
                <a:xfrm>
                  <a:off x="2801" y="1975"/>
                  <a:ext cx="67" cy="57"/>
                </a:xfrm>
                <a:prstGeom prst="ellipse">
                  <a:avLst/>
                </a:prstGeom>
                <a:solidFill>
                  <a:srgbClr val="FFFFFF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22" name="Oval 159"/>
                <p:cNvSpPr>
                  <a:spLocks noChangeArrowheads="1"/>
                </p:cNvSpPr>
                <p:nvPr/>
              </p:nvSpPr>
              <p:spPr bwMode="auto">
                <a:xfrm>
                  <a:off x="2825" y="1982"/>
                  <a:ext cx="34" cy="35"/>
                </a:xfrm>
                <a:prstGeom prst="ellipse">
                  <a:avLst/>
                </a:prstGeom>
                <a:solidFill>
                  <a:srgbClr val="618FFD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6" name="Group 160"/>
              <p:cNvGrpSpPr>
                <a:grpSpLocks/>
              </p:cNvGrpSpPr>
              <p:nvPr/>
            </p:nvGrpSpPr>
            <p:grpSpPr bwMode="auto">
              <a:xfrm>
                <a:off x="2973" y="1980"/>
                <a:ext cx="67" cy="57"/>
                <a:chOff x="2973" y="1980"/>
                <a:chExt cx="67" cy="57"/>
              </a:xfrm>
            </p:grpSpPr>
            <p:sp>
              <p:nvSpPr>
                <p:cNvPr id="27719" name="Oval 161"/>
                <p:cNvSpPr>
                  <a:spLocks noChangeArrowheads="1"/>
                </p:cNvSpPr>
                <p:nvPr/>
              </p:nvSpPr>
              <p:spPr bwMode="auto">
                <a:xfrm>
                  <a:off x="2973" y="1980"/>
                  <a:ext cx="67" cy="57"/>
                </a:xfrm>
                <a:prstGeom prst="ellipse">
                  <a:avLst/>
                </a:prstGeom>
                <a:solidFill>
                  <a:srgbClr val="FFFFFF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20" name="Oval 162"/>
                <p:cNvSpPr>
                  <a:spLocks noChangeArrowheads="1"/>
                </p:cNvSpPr>
                <p:nvPr/>
              </p:nvSpPr>
              <p:spPr bwMode="auto">
                <a:xfrm>
                  <a:off x="2996" y="1987"/>
                  <a:ext cx="35" cy="36"/>
                </a:xfrm>
                <a:prstGeom prst="ellipse">
                  <a:avLst/>
                </a:prstGeom>
                <a:solidFill>
                  <a:srgbClr val="618FFD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" name="Group 163"/>
              <p:cNvGrpSpPr>
                <a:grpSpLocks/>
              </p:cNvGrpSpPr>
              <p:nvPr/>
            </p:nvGrpSpPr>
            <p:grpSpPr bwMode="auto">
              <a:xfrm>
                <a:off x="2169" y="1686"/>
                <a:ext cx="1380" cy="1387"/>
                <a:chOff x="2169" y="1686"/>
                <a:chExt cx="1380" cy="1387"/>
              </a:xfrm>
            </p:grpSpPr>
            <p:grpSp>
              <p:nvGrpSpPr>
                <p:cNvPr id="8" name="Group 164"/>
                <p:cNvGrpSpPr>
                  <a:grpSpLocks/>
                </p:cNvGrpSpPr>
                <p:nvPr/>
              </p:nvGrpSpPr>
              <p:grpSpPr bwMode="auto">
                <a:xfrm>
                  <a:off x="2169" y="1686"/>
                  <a:ext cx="1236" cy="1387"/>
                  <a:chOff x="2169" y="1686"/>
                  <a:chExt cx="1236" cy="1387"/>
                </a:xfrm>
              </p:grpSpPr>
              <p:sp>
                <p:nvSpPr>
                  <p:cNvPr id="27702" name="Freeform 165"/>
                  <p:cNvSpPr>
                    <a:spLocks/>
                  </p:cNvSpPr>
                  <p:nvPr/>
                </p:nvSpPr>
                <p:spPr bwMode="auto">
                  <a:xfrm>
                    <a:off x="3081" y="1941"/>
                    <a:ext cx="64" cy="155"/>
                  </a:xfrm>
                  <a:custGeom>
                    <a:avLst/>
                    <a:gdLst>
                      <a:gd name="T0" fmla="*/ 29 w 128"/>
                      <a:gd name="T1" fmla="*/ 9 h 311"/>
                      <a:gd name="T2" fmla="*/ 46 w 128"/>
                      <a:gd name="T3" fmla="*/ 0 h 311"/>
                      <a:gd name="T4" fmla="*/ 55 w 128"/>
                      <a:gd name="T5" fmla="*/ 9 h 311"/>
                      <a:gd name="T6" fmla="*/ 61 w 128"/>
                      <a:gd name="T7" fmla="*/ 31 h 311"/>
                      <a:gd name="T8" fmla="*/ 64 w 128"/>
                      <a:gd name="T9" fmla="*/ 63 h 311"/>
                      <a:gd name="T10" fmla="*/ 61 w 128"/>
                      <a:gd name="T11" fmla="*/ 97 h 311"/>
                      <a:gd name="T12" fmla="*/ 52 w 128"/>
                      <a:gd name="T13" fmla="*/ 129 h 311"/>
                      <a:gd name="T14" fmla="*/ 37 w 128"/>
                      <a:gd name="T15" fmla="*/ 152 h 311"/>
                      <a:gd name="T16" fmla="*/ 17 w 128"/>
                      <a:gd name="T17" fmla="*/ 155 h 311"/>
                      <a:gd name="T18" fmla="*/ 0 w 128"/>
                      <a:gd name="T19" fmla="*/ 109 h 311"/>
                      <a:gd name="T20" fmla="*/ 29 w 128"/>
                      <a:gd name="T21" fmla="*/ 9 h 31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28"/>
                      <a:gd name="T34" fmla="*/ 0 h 311"/>
                      <a:gd name="T35" fmla="*/ 128 w 128"/>
                      <a:gd name="T36" fmla="*/ 311 h 31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28" h="311">
                        <a:moveTo>
                          <a:pt x="58" y="18"/>
                        </a:moveTo>
                        <a:lnTo>
                          <a:pt x="93" y="0"/>
                        </a:lnTo>
                        <a:lnTo>
                          <a:pt x="110" y="18"/>
                        </a:lnTo>
                        <a:lnTo>
                          <a:pt x="122" y="63"/>
                        </a:lnTo>
                        <a:lnTo>
                          <a:pt x="128" y="126"/>
                        </a:lnTo>
                        <a:lnTo>
                          <a:pt x="122" y="195"/>
                        </a:lnTo>
                        <a:lnTo>
                          <a:pt x="104" y="259"/>
                        </a:lnTo>
                        <a:lnTo>
                          <a:pt x="75" y="305"/>
                        </a:lnTo>
                        <a:lnTo>
                          <a:pt x="35" y="311"/>
                        </a:lnTo>
                        <a:lnTo>
                          <a:pt x="0" y="218"/>
                        </a:lnTo>
                        <a:lnTo>
                          <a:pt x="58" y="18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703" name="Freeform 166"/>
                  <p:cNvSpPr>
                    <a:spLocks/>
                  </p:cNvSpPr>
                  <p:nvPr/>
                </p:nvSpPr>
                <p:spPr bwMode="auto">
                  <a:xfrm>
                    <a:off x="2667" y="1945"/>
                    <a:ext cx="63" cy="155"/>
                  </a:xfrm>
                  <a:custGeom>
                    <a:avLst/>
                    <a:gdLst>
                      <a:gd name="T0" fmla="*/ 35 w 126"/>
                      <a:gd name="T1" fmla="*/ 8 h 311"/>
                      <a:gd name="T2" fmla="*/ 17 w 126"/>
                      <a:gd name="T3" fmla="*/ 0 h 311"/>
                      <a:gd name="T4" fmla="*/ 9 w 126"/>
                      <a:gd name="T5" fmla="*/ 8 h 311"/>
                      <a:gd name="T6" fmla="*/ 3 w 126"/>
                      <a:gd name="T7" fmla="*/ 31 h 311"/>
                      <a:gd name="T8" fmla="*/ 0 w 126"/>
                      <a:gd name="T9" fmla="*/ 63 h 311"/>
                      <a:gd name="T10" fmla="*/ 3 w 126"/>
                      <a:gd name="T11" fmla="*/ 97 h 311"/>
                      <a:gd name="T12" fmla="*/ 12 w 126"/>
                      <a:gd name="T13" fmla="*/ 129 h 311"/>
                      <a:gd name="T14" fmla="*/ 26 w 126"/>
                      <a:gd name="T15" fmla="*/ 152 h 311"/>
                      <a:gd name="T16" fmla="*/ 46 w 126"/>
                      <a:gd name="T17" fmla="*/ 155 h 311"/>
                      <a:gd name="T18" fmla="*/ 63 w 126"/>
                      <a:gd name="T19" fmla="*/ 109 h 311"/>
                      <a:gd name="T20" fmla="*/ 35 w 126"/>
                      <a:gd name="T21" fmla="*/ 8 h 31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26"/>
                      <a:gd name="T34" fmla="*/ 0 h 311"/>
                      <a:gd name="T35" fmla="*/ 126 w 126"/>
                      <a:gd name="T36" fmla="*/ 311 h 31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26" h="311">
                        <a:moveTo>
                          <a:pt x="69" y="16"/>
                        </a:moveTo>
                        <a:lnTo>
                          <a:pt x="33" y="0"/>
                        </a:lnTo>
                        <a:lnTo>
                          <a:pt x="17" y="16"/>
                        </a:lnTo>
                        <a:lnTo>
                          <a:pt x="5" y="62"/>
                        </a:lnTo>
                        <a:lnTo>
                          <a:pt x="0" y="126"/>
                        </a:lnTo>
                        <a:lnTo>
                          <a:pt x="5" y="195"/>
                        </a:lnTo>
                        <a:lnTo>
                          <a:pt x="23" y="259"/>
                        </a:lnTo>
                        <a:lnTo>
                          <a:pt x="51" y="305"/>
                        </a:lnTo>
                        <a:lnTo>
                          <a:pt x="91" y="311"/>
                        </a:lnTo>
                        <a:lnTo>
                          <a:pt x="126" y="218"/>
                        </a:lnTo>
                        <a:lnTo>
                          <a:pt x="69" y="16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9" name="Group 167"/>
                  <p:cNvGrpSpPr>
                    <a:grpSpLocks/>
                  </p:cNvGrpSpPr>
                  <p:nvPr/>
                </p:nvGrpSpPr>
                <p:grpSpPr bwMode="auto">
                  <a:xfrm>
                    <a:off x="2169" y="2067"/>
                    <a:ext cx="1236" cy="1006"/>
                    <a:chOff x="2169" y="2067"/>
                    <a:chExt cx="1236" cy="1006"/>
                  </a:xfrm>
                </p:grpSpPr>
                <p:sp>
                  <p:nvSpPr>
                    <p:cNvPr id="27715" name="Freeform 168"/>
                    <p:cNvSpPr>
                      <a:spLocks/>
                    </p:cNvSpPr>
                    <p:nvPr/>
                  </p:nvSpPr>
                  <p:spPr bwMode="auto">
                    <a:xfrm>
                      <a:off x="2169" y="2107"/>
                      <a:ext cx="1236" cy="655"/>
                    </a:xfrm>
                    <a:custGeom>
                      <a:avLst/>
                      <a:gdLst>
                        <a:gd name="T0" fmla="*/ 278 w 2472"/>
                        <a:gd name="T1" fmla="*/ 655 h 1310"/>
                        <a:gd name="T2" fmla="*/ 277 w 2472"/>
                        <a:gd name="T3" fmla="*/ 632 h 1310"/>
                        <a:gd name="T4" fmla="*/ 278 w 2472"/>
                        <a:gd name="T5" fmla="*/ 590 h 1310"/>
                        <a:gd name="T6" fmla="*/ 283 w 2472"/>
                        <a:gd name="T7" fmla="*/ 547 h 1310"/>
                        <a:gd name="T8" fmla="*/ 255 w 2472"/>
                        <a:gd name="T9" fmla="*/ 564 h 1310"/>
                        <a:gd name="T10" fmla="*/ 230 w 2472"/>
                        <a:gd name="T11" fmla="*/ 580 h 1310"/>
                        <a:gd name="T12" fmla="*/ 179 w 2472"/>
                        <a:gd name="T13" fmla="*/ 597 h 1310"/>
                        <a:gd name="T14" fmla="*/ 134 w 2472"/>
                        <a:gd name="T15" fmla="*/ 603 h 1310"/>
                        <a:gd name="T16" fmla="*/ 103 w 2472"/>
                        <a:gd name="T17" fmla="*/ 602 h 1310"/>
                        <a:gd name="T18" fmla="*/ 82 w 2472"/>
                        <a:gd name="T19" fmla="*/ 592 h 1310"/>
                        <a:gd name="T20" fmla="*/ 58 w 2472"/>
                        <a:gd name="T21" fmla="*/ 562 h 1310"/>
                        <a:gd name="T22" fmla="*/ 33 w 2472"/>
                        <a:gd name="T23" fmla="*/ 516 h 1310"/>
                        <a:gd name="T24" fmla="*/ 19 w 2472"/>
                        <a:gd name="T25" fmla="*/ 477 h 1310"/>
                        <a:gd name="T26" fmla="*/ 12 w 2472"/>
                        <a:gd name="T27" fmla="*/ 445 h 1310"/>
                        <a:gd name="T28" fmla="*/ 5 w 2472"/>
                        <a:gd name="T29" fmla="*/ 414 h 1310"/>
                        <a:gd name="T30" fmla="*/ 2 w 2472"/>
                        <a:gd name="T31" fmla="*/ 386 h 1310"/>
                        <a:gd name="T32" fmla="*/ 0 w 2472"/>
                        <a:gd name="T33" fmla="*/ 352 h 1310"/>
                        <a:gd name="T34" fmla="*/ 0 w 2472"/>
                        <a:gd name="T35" fmla="*/ 311 h 1310"/>
                        <a:gd name="T36" fmla="*/ 1 w 2472"/>
                        <a:gd name="T37" fmla="*/ 273 h 1310"/>
                        <a:gd name="T38" fmla="*/ 7 w 2472"/>
                        <a:gd name="T39" fmla="*/ 237 h 1310"/>
                        <a:gd name="T40" fmla="*/ 12 w 2472"/>
                        <a:gd name="T41" fmla="*/ 201 h 1310"/>
                        <a:gd name="T42" fmla="*/ 19 w 2472"/>
                        <a:gd name="T43" fmla="*/ 168 h 1310"/>
                        <a:gd name="T44" fmla="*/ 28 w 2472"/>
                        <a:gd name="T45" fmla="*/ 136 h 1310"/>
                        <a:gd name="T46" fmla="*/ 41 w 2472"/>
                        <a:gd name="T47" fmla="*/ 91 h 1310"/>
                        <a:gd name="T48" fmla="*/ 56 w 2472"/>
                        <a:gd name="T49" fmla="*/ 67 h 1310"/>
                        <a:gd name="T50" fmla="*/ 71 w 2472"/>
                        <a:gd name="T51" fmla="*/ 40 h 1310"/>
                        <a:gd name="T52" fmla="*/ 82 w 2472"/>
                        <a:gd name="T53" fmla="*/ 57 h 1310"/>
                        <a:gd name="T54" fmla="*/ 94 w 2472"/>
                        <a:gd name="T55" fmla="*/ 76 h 1310"/>
                        <a:gd name="T56" fmla="*/ 117 w 2472"/>
                        <a:gd name="T57" fmla="*/ 101 h 1310"/>
                        <a:gd name="T58" fmla="*/ 136 w 2472"/>
                        <a:gd name="T59" fmla="*/ 112 h 1310"/>
                        <a:gd name="T60" fmla="*/ 157 w 2472"/>
                        <a:gd name="T61" fmla="*/ 118 h 1310"/>
                        <a:gd name="T62" fmla="*/ 196 w 2472"/>
                        <a:gd name="T63" fmla="*/ 109 h 1310"/>
                        <a:gd name="T64" fmla="*/ 239 w 2472"/>
                        <a:gd name="T65" fmla="*/ 88 h 1310"/>
                        <a:gd name="T66" fmla="*/ 242 w 2472"/>
                        <a:gd name="T67" fmla="*/ 138 h 1310"/>
                        <a:gd name="T68" fmla="*/ 259 w 2472"/>
                        <a:gd name="T69" fmla="*/ 252 h 1310"/>
                        <a:gd name="T70" fmla="*/ 253 w 2472"/>
                        <a:gd name="T71" fmla="*/ 311 h 1310"/>
                        <a:gd name="T72" fmla="*/ 294 w 2472"/>
                        <a:gd name="T73" fmla="*/ 230 h 1310"/>
                        <a:gd name="T74" fmla="*/ 328 w 2472"/>
                        <a:gd name="T75" fmla="*/ 172 h 1310"/>
                        <a:gd name="T76" fmla="*/ 363 w 2472"/>
                        <a:gd name="T77" fmla="*/ 133 h 1310"/>
                        <a:gd name="T78" fmla="*/ 409 w 2472"/>
                        <a:gd name="T79" fmla="*/ 86 h 1310"/>
                        <a:gd name="T80" fmla="*/ 449 w 2472"/>
                        <a:gd name="T81" fmla="*/ 51 h 1310"/>
                        <a:gd name="T82" fmla="*/ 530 w 2472"/>
                        <a:gd name="T83" fmla="*/ 17 h 1310"/>
                        <a:gd name="T84" fmla="*/ 622 w 2472"/>
                        <a:gd name="T85" fmla="*/ 0 h 1310"/>
                        <a:gd name="T86" fmla="*/ 730 w 2472"/>
                        <a:gd name="T87" fmla="*/ 0 h 1310"/>
                        <a:gd name="T88" fmla="*/ 915 w 2472"/>
                        <a:gd name="T89" fmla="*/ 28 h 1310"/>
                        <a:gd name="T90" fmla="*/ 1036 w 2472"/>
                        <a:gd name="T91" fmla="*/ 81 h 1310"/>
                        <a:gd name="T92" fmla="*/ 1110 w 2472"/>
                        <a:gd name="T93" fmla="*/ 144 h 1310"/>
                        <a:gd name="T94" fmla="*/ 1162 w 2472"/>
                        <a:gd name="T95" fmla="*/ 219 h 1310"/>
                        <a:gd name="T96" fmla="*/ 1208 w 2472"/>
                        <a:gd name="T97" fmla="*/ 294 h 1310"/>
                        <a:gd name="T98" fmla="*/ 1231 w 2472"/>
                        <a:gd name="T99" fmla="*/ 368 h 1310"/>
                        <a:gd name="T100" fmla="*/ 1236 w 2472"/>
                        <a:gd name="T101" fmla="*/ 530 h 1310"/>
                        <a:gd name="T102" fmla="*/ 1231 w 2472"/>
                        <a:gd name="T103" fmla="*/ 655 h 1310"/>
                        <a:gd name="T104" fmla="*/ 278 w 2472"/>
                        <a:gd name="T105" fmla="*/ 655 h 1310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w 2472"/>
                        <a:gd name="T160" fmla="*/ 0 h 1310"/>
                        <a:gd name="T161" fmla="*/ 2472 w 2472"/>
                        <a:gd name="T162" fmla="*/ 1310 h 1310"/>
                      </a:gdLst>
                      <a:ahLst/>
                      <a:cxnLst>
                        <a:cxn ang="T106">
                          <a:pos x="T0" y="T1"/>
                        </a:cxn>
                        <a:cxn ang="T107">
                          <a:pos x="T2" y="T3"/>
                        </a:cxn>
                        <a:cxn ang="T108">
                          <a:pos x="T4" y="T5"/>
                        </a:cxn>
                        <a:cxn ang="T109">
                          <a:pos x="T6" y="T7"/>
                        </a:cxn>
                        <a:cxn ang="T110">
                          <a:pos x="T8" y="T9"/>
                        </a:cxn>
                        <a:cxn ang="T111">
                          <a:pos x="T10" y="T11"/>
                        </a:cxn>
                        <a:cxn ang="T112">
                          <a:pos x="T12" y="T13"/>
                        </a:cxn>
                        <a:cxn ang="T113">
                          <a:pos x="T14" y="T15"/>
                        </a:cxn>
                        <a:cxn ang="T114">
                          <a:pos x="T16" y="T17"/>
                        </a:cxn>
                        <a:cxn ang="T115">
                          <a:pos x="T18" y="T19"/>
                        </a:cxn>
                        <a:cxn ang="T116">
                          <a:pos x="T20" y="T21"/>
                        </a:cxn>
                        <a:cxn ang="T117">
                          <a:pos x="T22" y="T23"/>
                        </a:cxn>
                        <a:cxn ang="T118">
                          <a:pos x="T24" y="T25"/>
                        </a:cxn>
                        <a:cxn ang="T119">
                          <a:pos x="T26" y="T27"/>
                        </a:cxn>
                        <a:cxn ang="T120">
                          <a:pos x="T28" y="T29"/>
                        </a:cxn>
                        <a:cxn ang="T121">
                          <a:pos x="T30" y="T31"/>
                        </a:cxn>
                        <a:cxn ang="T122">
                          <a:pos x="T32" y="T33"/>
                        </a:cxn>
                        <a:cxn ang="T123">
                          <a:pos x="T34" y="T35"/>
                        </a:cxn>
                        <a:cxn ang="T124">
                          <a:pos x="T36" y="T37"/>
                        </a:cxn>
                        <a:cxn ang="T125">
                          <a:pos x="T38" y="T39"/>
                        </a:cxn>
                        <a:cxn ang="T126">
                          <a:pos x="T40" y="T41"/>
                        </a:cxn>
                        <a:cxn ang="T127">
                          <a:pos x="T42" y="T43"/>
                        </a:cxn>
                        <a:cxn ang="T128">
                          <a:pos x="T44" y="T45"/>
                        </a:cxn>
                        <a:cxn ang="T129">
                          <a:pos x="T46" y="T47"/>
                        </a:cxn>
                        <a:cxn ang="T130">
                          <a:pos x="T48" y="T49"/>
                        </a:cxn>
                        <a:cxn ang="T131">
                          <a:pos x="T50" y="T51"/>
                        </a:cxn>
                        <a:cxn ang="T132">
                          <a:pos x="T52" y="T53"/>
                        </a:cxn>
                        <a:cxn ang="T133">
                          <a:pos x="T54" y="T55"/>
                        </a:cxn>
                        <a:cxn ang="T134">
                          <a:pos x="T56" y="T57"/>
                        </a:cxn>
                        <a:cxn ang="T135">
                          <a:pos x="T58" y="T59"/>
                        </a:cxn>
                        <a:cxn ang="T136">
                          <a:pos x="T60" y="T61"/>
                        </a:cxn>
                        <a:cxn ang="T137">
                          <a:pos x="T62" y="T63"/>
                        </a:cxn>
                        <a:cxn ang="T138">
                          <a:pos x="T64" y="T65"/>
                        </a:cxn>
                        <a:cxn ang="T139">
                          <a:pos x="T66" y="T67"/>
                        </a:cxn>
                        <a:cxn ang="T140">
                          <a:pos x="T68" y="T69"/>
                        </a:cxn>
                        <a:cxn ang="T141">
                          <a:pos x="T70" y="T71"/>
                        </a:cxn>
                        <a:cxn ang="T142">
                          <a:pos x="T72" y="T73"/>
                        </a:cxn>
                        <a:cxn ang="T143">
                          <a:pos x="T74" y="T75"/>
                        </a:cxn>
                        <a:cxn ang="T144">
                          <a:pos x="T76" y="T77"/>
                        </a:cxn>
                        <a:cxn ang="T145">
                          <a:pos x="T78" y="T79"/>
                        </a:cxn>
                        <a:cxn ang="T146">
                          <a:pos x="T80" y="T81"/>
                        </a:cxn>
                        <a:cxn ang="T147">
                          <a:pos x="T82" y="T83"/>
                        </a:cxn>
                        <a:cxn ang="T148">
                          <a:pos x="T84" y="T85"/>
                        </a:cxn>
                        <a:cxn ang="T149">
                          <a:pos x="T86" y="T87"/>
                        </a:cxn>
                        <a:cxn ang="T150">
                          <a:pos x="T88" y="T89"/>
                        </a:cxn>
                        <a:cxn ang="T151">
                          <a:pos x="T90" y="T91"/>
                        </a:cxn>
                        <a:cxn ang="T152">
                          <a:pos x="T92" y="T93"/>
                        </a:cxn>
                        <a:cxn ang="T153">
                          <a:pos x="T94" y="T95"/>
                        </a:cxn>
                        <a:cxn ang="T154">
                          <a:pos x="T96" y="T97"/>
                        </a:cxn>
                        <a:cxn ang="T155">
                          <a:pos x="T98" y="T99"/>
                        </a:cxn>
                        <a:cxn ang="T156">
                          <a:pos x="T100" y="T101"/>
                        </a:cxn>
                        <a:cxn ang="T157">
                          <a:pos x="T102" y="T103"/>
                        </a:cxn>
                        <a:cxn ang="T158">
                          <a:pos x="T104" y="T105"/>
                        </a:cxn>
                      </a:cxnLst>
                      <a:rect l="T159" t="T160" r="T161" b="T162"/>
                      <a:pathLst>
                        <a:path w="2472" h="1310">
                          <a:moveTo>
                            <a:pt x="555" y="1310"/>
                          </a:moveTo>
                          <a:lnTo>
                            <a:pt x="553" y="1263"/>
                          </a:lnTo>
                          <a:lnTo>
                            <a:pt x="555" y="1180"/>
                          </a:lnTo>
                          <a:lnTo>
                            <a:pt x="565" y="1093"/>
                          </a:lnTo>
                          <a:lnTo>
                            <a:pt x="510" y="1128"/>
                          </a:lnTo>
                          <a:lnTo>
                            <a:pt x="461" y="1159"/>
                          </a:lnTo>
                          <a:lnTo>
                            <a:pt x="359" y="1194"/>
                          </a:lnTo>
                          <a:lnTo>
                            <a:pt x="267" y="1206"/>
                          </a:lnTo>
                          <a:lnTo>
                            <a:pt x="206" y="1203"/>
                          </a:lnTo>
                          <a:lnTo>
                            <a:pt x="164" y="1183"/>
                          </a:lnTo>
                          <a:lnTo>
                            <a:pt x="117" y="1124"/>
                          </a:lnTo>
                          <a:lnTo>
                            <a:pt x="65" y="1032"/>
                          </a:lnTo>
                          <a:lnTo>
                            <a:pt x="39" y="955"/>
                          </a:lnTo>
                          <a:lnTo>
                            <a:pt x="24" y="890"/>
                          </a:lnTo>
                          <a:lnTo>
                            <a:pt x="11" y="828"/>
                          </a:lnTo>
                          <a:lnTo>
                            <a:pt x="5" y="773"/>
                          </a:lnTo>
                          <a:lnTo>
                            <a:pt x="0" y="705"/>
                          </a:lnTo>
                          <a:lnTo>
                            <a:pt x="0" y="622"/>
                          </a:lnTo>
                          <a:lnTo>
                            <a:pt x="2" y="546"/>
                          </a:lnTo>
                          <a:lnTo>
                            <a:pt x="14" y="475"/>
                          </a:lnTo>
                          <a:lnTo>
                            <a:pt x="25" y="403"/>
                          </a:lnTo>
                          <a:lnTo>
                            <a:pt x="39" y="336"/>
                          </a:lnTo>
                          <a:lnTo>
                            <a:pt x="57" y="271"/>
                          </a:lnTo>
                          <a:lnTo>
                            <a:pt x="82" y="183"/>
                          </a:lnTo>
                          <a:lnTo>
                            <a:pt x="112" y="133"/>
                          </a:lnTo>
                          <a:lnTo>
                            <a:pt x="142" y="79"/>
                          </a:lnTo>
                          <a:lnTo>
                            <a:pt x="164" y="114"/>
                          </a:lnTo>
                          <a:lnTo>
                            <a:pt x="189" y="152"/>
                          </a:lnTo>
                          <a:lnTo>
                            <a:pt x="234" y="202"/>
                          </a:lnTo>
                          <a:lnTo>
                            <a:pt x="272" y="225"/>
                          </a:lnTo>
                          <a:lnTo>
                            <a:pt x="315" y="237"/>
                          </a:lnTo>
                          <a:lnTo>
                            <a:pt x="393" y="218"/>
                          </a:lnTo>
                          <a:lnTo>
                            <a:pt x="478" y="176"/>
                          </a:lnTo>
                          <a:lnTo>
                            <a:pt x="484" y="275"/>
                          </a:lnTo>
                          <a:lnTo>
                            <a:pt x="518" y="505"/>
                          </a:lnTo>
                          <a:lnTo>
                            <a:pt x="507" y="621"/>
                          </a:lnTo>
                          <a:lnTo>
                            <a:pt x="588" y="460"/>
                          </a:lnTo>
                          <a:lnTo>
                            <a:pt x="657" y="345"/>
                          </a:lnTo>
                          <a:lnTo>
                            <a:pt x="726" y="265"/>
                          </a:lnTo>
                          <a:lnTo>
                            <a:pt x="818" y="173"/>
                          </a:lnTo>
                          <a:lnTo>
                            <a:pt x="899" y="102"/>
                          </a:lnTo>
                          <a:lnTo>
                            <a:pt x="1060" y="34"/>
                          </a:lnTo>
                          <a:lnTo>
                            <a:pt x="1244" y="0"/>
                          </a:lnTo>
                          <a:lnTo>
                            <a:pt x="1461" y="0"/>
                          </a:lnTo>
                          <a:lnTo>
                            <a:pt x="1830" y="57"/>
                          </a:lnTo>
                          <a:lnTo>
                            <a:pt x="2071" y="161"/>
                          </a:lnTo>
                          <a:lnTo>
                            <a:pt x="2219" y="287"/>
                          </a:lnTo>
                          <a:lnTo>
                            <a:pt x="2323" y="439"/>
                          </a:lnTo>
                          <a:lnTo>
                            <a:pt x="2415" y="587"/>
                          </a:lnTo>
                          <a:lnTo>
                            <a:pt x="2461" y="737"/>
                          </a:lnTo>
                          <a:lnTo>
                            <a:pt x="2472" y="1059"/>
                          </a:lnTo>
                          <a:lnTo>
                            <a:pt x="2461" y="1310"/>
                          </a:lnTo>
                          <a:lnTo>
                            <a:pt x="555" y="1310"/>
                          </a:lnTo>
                          <a:close/>
                        </a:path>
                      </a:pathLst>
                    </a:custGeom>
                    <a:solidFill>
                      <a:srgbClr val="C0C0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0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1" y="2067"/>
                      <a:ext cx="449" cy="1006"/>
                      <a:chOff x="2681" y="2067"/>
                      <a:chExt cx="449" cy="1006"/>
                    </a:xfrm>
                  </p:grpSpPr>
                  <p:sp>
                    <p:nvSpPr>
                      <p:cNvPr id="27717" name="Freeform 17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81" y="2067"/>
                        <a:ext cx="449" cy="404"/>
                      </a:xfrm>
                      <a:custGeom>
                        <a:avLst/>
                        <a:gdLst>
                          <a:gd name="T0" fmla="*/ 12 w 896"/>
                          <a:gd name="T1" fmla="*/ 81 h 808"/>
                          <a:gd name="T2" fmla="*/ 0 w 896"/>
                          <a:gd name="T3" fmla="*/ 150 h 808"/>
                          <a:gd name="T4" fmla="*/ 18 w 896"/>
                          <a:gd name="T5" fmla="*/ 224 h 808"/>
                          <a:gd name="T6" fmla="*/ 23 w 896"/>
                          <a:gd name="T7" fmla="*/ 271 h 808"/>
                          <a:gd name="T8" fmla="*/ 26 w 896"/>
                          <a:gd name="T9" fmla="*/ 289 h 808"/>
                          <a:gd name="T10" fmla="*/ 36 w 896"/>
                          <a:gd name="T11" fmla="*/ 316 h 808"/>
                          <a:gd name="T12" fmla="*/ 45 w 896"/>
                          <a:gd name="T13" fmla="*/ 339 h 808"/>
                          <a:gd name="T14" fmla="*/ 67 w 896"/>
                          <a:gd name="T15" fmla="*/ 366 h 808"/>
                          <a:gd name="T16" fmla="*/ 82 w 896"/>
                          <a:gd name="T17" fmla="*/ 385 h 808"/>
                          <a:gd name="T18" fmla="*/ 104 w 896"/>
                          <a:gd name="T19" fmla="*/ 403 h 808"/>
                          <a:gd name="T20" fmla="*/ 196 w 896"/>
                          <a:gd name="T21" fmla="*/ 294 h 808"/>
                          <a:gd name="T22" fmla="*/ 298 w 896"/>
                          <a:gd name="T23" fmla="*/ 404 h 808"/>
                          <a:gd name="T24" fmla="*/ 321 w 896"/>
                          <a:gd name="T25" fmla="*/ 383 h 808"/>
                          <a:gd name="T26" fmla="*/ 341 w 896"/>
                          <a:gd name="T27" fmla="*/ 358 h 808"/>
                          <a:gd name="T28" fmla="*/ 358 w 896"/>
                          <a:gd name="T29" fmla="*/ 327 h 808"/>
                          <a:gd name="T30" fmla="*/ 380 w 896"/>
                          <a:gd name="T31" fmla="*/ 294 h 808"/>
                          <a:gd name="T32" fmla="*/ 414 w 896"/>
                          <a:gd name="T33" fmla="*/ 224 h 808"/>
                          <a:gd name="T34" fmla="*/ 437 w 896"/>
                          <a:gd name="T35" fmla="*/ 121 h 808"/>
                          <a:gd name="T36" fmla="*/ 449 w 896"/>
                          <a:gd name="T37" fmla="*/ 69 h 808"/>
                          <a:gd name="T38" fmla="*/ 374 w 896"/>
                          <a:gd name="T39" fmla="*/ 24 h 808"/>
                          <a:gd name="T40" fmla="*/ 294 w 896"/>
                          <a:gd name="T41" fmla="*/ 0 h 808"/>
                          <a:gd name="T42" fmla="*/ 166 w 896"/>
                          <a:gd name="T43" fmla="*/ 6 h 808"/>
                          <a:gd name="T44" fmla="*/ 75 w 896"/>
                          <a:gd name="T45" fmla="*/ 29 h 808"/>
                          <a:gd name="T46" fmla="*/ 12 w 896"/>
                          <a:gd name="T47" fmla="*/ 81 h 808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w 896"/>
                          <a:gd name="T73" fmla="*/ 0 h 808"/>
                          <a:gd name="T74" fmla="*/ 896 w 896"/>
                          <a:gd name="T75" fmla="*/ 808 h 808"/>
                        </a:gdLst>
                        <a:ahLst/>
                        <a:cxnLst>
                          <a:cxn ang="T48">
                            <a:pos x="T0" y="T1"/>
                          </a:cxn>
                          <a:cxn ang="T49">
                            <a:pos x="T2" y="T3"/>
                          </a:cxn>
                          <a:cxn ang="T50">
                            <a:pos x="T4" y="T5"/>
                          </a:cxn>
                          <a:cxn ang="T51">
                            <a:pos x="T6" y="T7"/>
                          </a:cxn>
                          <a:cxn ang="T52">
                            <a:pos x="T8" y="T9"/>
                          </a:cxn>
                          <a:cxn ang="T53">
                            <a:pos x="T10" y="T11"/>
                          </a:cxn>
                          <a:cxn ang="T54">
                            <a:pos x="T12" y="T13"/>
                          </a:cxn>
                          <a:cxn ang="T55">
                            <a:pos x="T14" y="T15"/>
                          </a:cxn>
                          <a:cxn ang="T56">
                            <a:pos x="T16" y="T17"/>
                          </a:cxn>
                          <a:cxn ang="T57">
                            <a:pos x="T18" y="T19"/>
                          </a:cxn>
                          <a:cxn ang="T58">
                            <a:pos x="T20" y="T21"/>
                          </a:cxn>
                          <a:cxn ang="T59">
                            <a:pos x="T22" y="T23"/>
                          </a:cxn>
                          <a:cxn ang="T60">
                            <a:pos x="T24" y="T25"/>
                          </a:cxn>
                          <a:cxn ang="T61">
                            <a:pos x="T26" y="T27"/>
                          </a:cxn>
                          <a:cxn ang="T62">
                            <a:pos x="T28" y="T29"/>
                          </a:cxn>
                          <a:cxn ang="T63">
                            <a:pos x="T30" y="T31"/>
                          </a:cxn>
                          <a:cxn ang="T64">
                            <a:pos x="T32" y="T33"/>
                          </a:cxn>
                          <a:cxn ang="T65">
                            <a:pos x="T34" y="T35"/>
                          </a:cxn>
                          <a:cxn ang="T66">
                            <a:pos x="T36" y="T37"/>
                          </a:cxn>
                          <a:cxn ang="T67">
                            <a:pos x="T38" y="T39"/>
                          </a:cxn>
                          <a:cxn ang="T68">
                            <a:pos x="T40" y="T41"/>
                          </a:cxn>
                          <a:cxn ang="T69">
                            <a:pos x="T42" y="T43"/>
                          </a:cxn>
                          <a:cxn ang="T70">
                            <a:pos x="T44" y="T45"/>
                          </a:cxn>
                          <a:cxn ang="T71">
                            <a:pos x="T46" y="T47"/>
                          </a:cxn>
                        </a:cxnLst>
                        <a:rect l="T72" t="T73" r="T74" b="T75"/>
                        <a:pathLst>
                          <a:path w="896" h="808">
                            <a:moveTo>
                              <a:pt x="23" y="161"/>
                            </a:moveTo>
                            <a:lnTo>
                              <a:pt x="0" y="299"/>
                            </a:lnTo>
                            <a:lnTo>
                              <a:pt x="35" y="449"/>
                            </a:lnTo>
                            <a:lnTo>
                              <a:pt x="46" y="541"/>
                            </a:lnTo>
                            <a:lnTo>
                              <a:pt x="52" y="578"/>
                            </a:lnTo>
                            <a:lnTo>
                              <a:pt x="72" y="631"/>
                            </a:lnTo>
                            <a:lnTo>
                              <a:pt x="90" y="677"/>
                            </a:lnTo>
                            <a:lnTo>
                              <a:pt x="133" y="731"/>
                            </a:lnTo>
                            <a:lnTo>
                              <a:pt x="163" y="769"/>
                            </a:lnTo>
                            <a:lnTo>
                              <a:pt x="207" y="805"/>
                            </a:lnTo>
                            <a:lnTo>
                              <a:pt x="391" y="587"/>
                            </a:lnTo>
                            <a:lnTo>
                              <a:pt x="595" y="808"/>
                            </a:lnTo>
                            <a:lnTo>
                              <a:pt x="641" y="765"/>
                            </a:lnTo>
                            <a:lnTo>
                              <a:pt x="680" y="716"/>
                            </a:lnTo>
                            <a:lnTo>
                              <a:pt x="714" y="654"/>
                            </a:lnTo>
                            <a:lnTo>
                              <a:pt x="759" y="587"/>
                            </a:lnTo>
                            <a:lnTo>
                              <a:pt x="827" y="449"/>
                            </a:lnTo>
                            <a:lnTo>
                              <a:pt x="873" y="242"/>
                            </a:lnTo>
                            <a:lnTo>
                              <a:pt x="896" y="138"/>
                            </a:lnTo>
                            <a:lnTo>
                              <a:pt x="747" y="47"/>
                            </a:lnTo>
                            <a:lnTo>
                              <a:pt x="586" y="0"/>
                            </a:lnTo>
                            <a:lnTo>
                              <a:pt x="332" y="13"/>
                            </a:lnTo>
                            <a:lnTo>
                              <a:pt x="149" y="59"/>
                            </a:lnTo>
                            <a:lnTo>
                              <a:pt x="23" y="161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793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718" name="Freeform 17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50" y="2360"/>
                        <a:ext cx="276" cy="713"/>
                      </a:xfrm>
                      <a:custGeom>
                        <a:avLst/>
                        <a:gdLst>
                          <a:gd name="T0" fmla="*/ 127 w 553"/>
                          <a:gd name="T1" fmla="*/ 0 h 1424"/>
                          <a:gd name="T2" fmla="*/ 60 w 553"/>
                          <a:gd name="T3" fmla="*/ 80 h 1424"/>
                          <a:gd name="T4" fmla="*/ 86 w 553"/>
                          <a:gd name="T5" fmla="*/ 144 h 1424"/>
                          <a:gd name="T6" fmla="*/ 41 w 553"/>
                          <a:gd name="T7" fmla="*/ 230 h 1424"/>
                          <a:gd name="T8" fmla="*/ 12 w 553"/>
                          <a:gd name="T9" fmla="*/ 350 h 1424"/>
                          <a:gd name="T10" fmla="*/ 0 w 553"/>
                          <a:gd name="T11" fmla="*/ 431 h 1424"/>
                          <a:gd name="T12" fmla="*/ 12 w 553"/>
                          <a:gd name="T13" fmla="*/ 506 h 1424"/>
                          <a:gd name="T14" fmla="*/ 35 w 553"/>
                          <a:gd name="T15" fmla="*/ 598 h 1424"/>
                          <a:gd name="T16" fmla="*/ 144 w 553"/>
                          <a:gd name="T17" fmla="*/ 713 h 1424"/>
                          <a:gd name="T18" fmla="*/ 253 w 553"/>
                          <a:gd name="T19" fmla="*/ 575 h 1424"/>
                          <a:gd name="T20" fmla="*/ 276 w 553"/>
                          <a:gd name="T21" fmla="*/ 448 h 1424"/>
                          <a:gd name="T22" fmla="*/ 259 w 553"/>
                          <a:gd name="T23" fmla="*/ 327 h 1424"/>
                          <a:gd name="T24" fmla="*/ 230 w 553"/>
                          <a:gd name="T25" fmla="*/ 224 h 1424"/>
                          <a:gd name="T26" fmla="*/ 184 w 553"/>
                          <a:gd name="T27" fmla="*/ 138 h 1424"/>
                          <a:gd name="T28" fmla="*/ 218 w 553"/>
                          <a:gd name="T29" fmla="*/ 98 h 1424"/>
                          <a:gd name="T30" fmla="*/ 127 w 553"/>
                          <a:gd name="T31" fmla="*/ 0 h 1424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w 553"/>
                          <a:gd name="T49" fmla="*/ 0 h 1424"/>
                          <a:gd name="T50" fmla="*/ 553 w 553"/>
                          <a:gd name="T51" fmla="*/ 1424 h 1424"/>
                        </a:gdLst>
                        <a:ahLst/>
                        <a:cxnLst>
                          <a:cxn ang="T32">
                            <a:pos x="T0" y="T1"/>
                          </a:cxn>
                          <a:cxn ang="T33">
                            <a:pos x="T2" y="T3"/>
                          </a:cxn>
                          <a:cxn ang="T34">
                            <a:pos x="T4" y="T5"/>
                          </a:cxn>
                          <a:cxn ang="T35">
                            <a:pos x="T6" y="T7"/>
                          </a:cxn>
                          <a:cxn ang="T36">
                            <a:pos x="T8" y="T9"/>
                          </a:cxn>
                          <a:cxn ang="T37">
                            <a:pos x="T10" y="T11"/>
                          </a:cxn>
                          <a:cxn ang="T38">
                            <a:pos x="T12" y="T13"/>
                          </a:cxn>
                          <a:cxn ang="T39">
                            <a:pos x="T14" y="T15"/>
                          </a:cxn>
                          <a:cxn ang="T40">
                            <a:pos x="T16" y="T17"/>
                          </a:cxn>
                          <a:cxn ang="T41">
                            <a:pos x="T18" y="T19"/>
                          </a:cxn>
                          <a:cxn ang="T42">
                            <a:pos x="T20" y="T21"/>
                          </a:cxn>
                          <a:cxn ang="T43">
                            <a:pos x="T22" y="T23"/>
                          </a:cxn>
                          <a:cxn ang="T44">
                            <a:pos x="T24" y="T25"/>
                          </a:cxn>
                          <a:cxn ang="T45">
                            <a:pos x="T26" y="T27"/>
                          </a:cxn>
                          <a:cxn ang="T46">
                            <a:pos x="T28" y="T29"/>
                          </a:cxn>
                          <a:cxn ang="T47">
                            <a:pos x="T30" y="T31"/>
                          </a:cxn>
                        </a:cxnLst>
                        <a:rect l="T48" t="T49" r="T50" b="T51"/>
                        <a:pathLst>
                          <a:path w="553" h="1424">
                            <a:moveTo>
                              <a:pt x="254" y="0"/>
                            </a:moveTo>
                            <a:lnTo>
                              <a:pt x="121" y="160"/>
                            </a:lnTo>
                            <a:lnTo>
                              <a:pt x="173" y="287"/>
                            </a:lnTo>
                            <a:lnTo>
                              <a:pt x="82" y="460"/>
                            </a:lnTo>
                            <a:lnTo>
                              <a:pt x="25" y="700"/>
                            </a:lnTo>
                            <a:lnTo>
                              <a:pt x="0" y="861"/>
                            </a:lnTo>
                            <a:lnTo>
                              <a:pt x="25" y="1011"/>
                            </a:lnTo>
                            <a:lnTo>
                              <a:pt x="70" y="1194"/>
                            </a:lnTo>
                            <a:lnTo>
                              <a:pt x="288" y="1424"/>
                            </a:lnTo>
                            <a:lnTo>
                              <a:pt x="506" y="1149"/>
                            </a:lnTo>
                            <a:lnTo>
                              <a:pt x="553" y="895"/>
                            </a:lnTo>
                            <a:lnTo>
                              <a:pt x="518" y="654"/>
                            </a:lnTo>
                            <a:lnTo>
                              <a:pt x="460" y="448"/>
                            </a:lnTo>
                            <a:lnTo>
                              <a:pt x="368" y="275"/>
                            </a:lnTo>
                            <a:lnTo>
                              <a:pt x="437" y="195"/>
                            </a:lnTo>
                            <a:lnTo>
                              <a:pt x="254" y="0"/>
                            </a:lnTo>
                            <a:close/>
                          </a:path>
                        </a:pathLst>
                      </a:custGeom>
                      <a:solidFill>
                        <a:srgbClr val="A000A0"/>
                      </a:solidFill>
                      <a:ln w="793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27705" name="Freeform 172"/>
                  <p:cNvSpPr>
                    <a:spLocks/>
                  </p:cNvSpPr>
                  <p:nvPr/>
                </p:nvSpPr>
                <p:spPr bwMode="auto">
                  <a:xfrm>
                    <a:off x="2939" y="2008"/>
                    <a:ext cx="347" cy="436"/>
                  </a:xfrm>
                  <a:custGeom>
                    <a:avLst/>
                    <a:gdLst>
                      <a:gd name="T0" fmla="*/ 166 w 693"/>
                      <a:gd name="T1" fmla="*/ 19 h 873"/>
                      <a:gd name="T2" fmla="*/ 176 w 693"/>
                      <a:gd name="T3" fmla="*/ 5 h 873"/>
                      <a:gd name="T4" fmla="*/ 194 w 693"/>
                      <a:gd name="T5" fmla="*/ 0 h 873"/>
                      <a:gd name="T6" fmla="*/ 206 w 693"/>
                      <a:gd name="T7" fmla="*/ 1 h 873"/>
                      <a:gd name="T8" fmla="*/ 211 w 693"/>
                      <a:gd name="T9" fmla="*/ 9 h 873"/>
                      <a:gd name="T10" fmla="*/ 218 w 693"/>
                      <a:gd name="T11" fmla="*/ 25 h 873"/>
                      <a:gd name="T12" fmla="*/ 220 w 693"/>
                      <a:gd name="T13" fmla="*/ 57 h 873"/>
                      <a:gd name="T14" fmla="*/ 217 w 693"/>
                      <a:gd name="T15" fmla="*/ 87 h 873"/>
                      <a:gd name="T16" fmla="*/ 216 w 693"/>
                      <a:gd name="T17" fmla="*/ 106 h 873"/>
                      <a:gd name="T18" fmla="*/ 222 w 693"/>
                      <a:gd name="T19" fmla="*/ 150 h 873"/>
                      <a:gd name="T20" fmla="*/ 230 w 693"/>
                      <a:gd name="T21" fmla="*/ 183 h 873"/>
                      <a:gd name="T22" fmla="*/ 234 w 693"/>
                      <a:gd name="T23" fmla="*/ 194 h 873"/>
                      <a:gd name="T24" fmla="*/ 245 w 693"/>
                      <a:gd name="T25" fmla="*/ 214 h 873"/>
                      <a:gd name="T26" fmla="*/ 266 w 693"/>
                      <a:gd name="T27" fmla="*/ 280 h 873"/>
                      <a:gd name="T28" fmla="*/ 282 w 693"/>
                      <a:gd name="T29" fmla="*/ 298 h 873"/>
                      <a:gd name="T30" fmla="*/ 309 w 693"/>
                      <a:gd name="T31" fmla="*/ 326 h 873"/>
                      <a:gd name="T32" fmla="*/ 347 w 693"/>
                      <a:gd name="T33" fmla="*/ 363 h 873"/>
                      <a:gd name="T34" fmla="*/ 211 w 693"/>
                      <a:gd name="T35" fmla="*/ 436 h 873"/>
                      <a:gd name="T36" fmla="*/ 130 w 693"/>
                      <a:gd name="T37" fmla="*/ 344 h 873"/>
                      <a:gd name="T38" fmla="*/ 98 w 693"/>
                      <a:gd name="T39" fmla="*/ 358 h 873"/>
                      <a:gd name="T40" fmla="*/ 48 w 693"/>
                      <a:gd name="T41" fmla="*/ 368 h 873"/>
                      <a:gd name="T42" fmla="*/ 16 w 693"/>
                      <a:gd name="T43" fmla="*/ 363 h 873"/>
                      <a:gd name="T44" fmla="*/ 0 w 693"/>
                      <a:gd name="T45" fmla="*/ 349 h 873"/>
                      <a:gd name="T46" fmla="*/ 0 w 693"/>
                      <a:gd name="T47" fmla="*/ 335 h 873"/>
                      <a:gd name="T48" fmla="*/ 9 w 693"/>
                      <a:gd name="T49" fmla="*/ 316 h 873"/>
                      <a:gd name="T50" fmla="*/ 39 w 693"/>
                      <a:gd name="T51" fmla="*/ 306 h 873"/>
                      <a:gd name="T52" fmla="*/ 79 w 693"/>
                      <a:gd name="T53" fmla="*/ 297 h 873"/>
                      <a:gd name="T54" fmla="*/ 107 w 693"/>
                      <a:gd name="T55" fmla="*/ 287 h 873"/>
                      <a:gd name="T56" fmla="*/ 121 w 693"/>
                      <a:gd name="T57" fmla="*/ 273 h 873"/>
                      <a:gd name="T58" fmla="*/ 140 w 693"/>
                      <a:gd name="T59" fmla="*/ 254 h 873"/>
                      <a:gd name="T60" fmla="*/ 152 w 693"/>
                      <a:gd name="T61" fmla="*/ 242 h 873"/>
                      <a:gd name="T62" fmla="*/ 163 w 693"/>
                      <a:gd name="T63" fmla="*/ 225 h 873"/>
                      <a:gd name="T64" fmla="*/ 163 w 693"/>
                      <a:gd name="T65" fmla="*/ 189 h 873"/>
                      <a:gd name="T66" fmla="*/ 160 w 693"/>
                      <a:gd name="T67" fmla="*/ 151 h 873"/>
                      <a:gd name="T68" fmla="*/ 152 w 693"/>
                      <a:gd name="T69" fmla="*/ 109 h 873"/>
                      <a:gd name="T70" fmla="*/ 158 w 693"/>
                      <a:gd name="T71" fmla="*/ 50 h 873"/>
                      <a:gd name="T72" fmla="*/ 166 w 693"/>
                      <a:gd name="T73" fmla="*/ 19 h 873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w 693"/>
                      <a:gd name="T112" fmla="*/ 0 h 873"/>
                      <a:gd name="T113" fmla="*/ 693 w 693"/>
                      <a:gd name="T114" fmla="*/ 873 h 873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T111" t="T112" r="T113" b="T114"/>
                    <a:pathLst>
                      <a:path w="693" h="873">
                        <a:moveTo>
                          <a:pt x="331" y="38"/>
                        </a:moveTo>
                        <a:lnTo>
                          <a:pt x="352" y="11"/>
                        </a:lnTo>
                        <a:lnTo>
                          <a:pt x="388" y="0"/>
                        </a:lnTo>
                        <a:lnTo>
                          <a:pt x="411" y="3"/>
                        </a:lnTo>
                        <a:lnTo>
                          <a:pt x="422" y="18"/>
                        </a:lnTo>
                        <a:lnTo>
                          <a:pt x="435" y="51"/>
                        </a:lnTo>
                        <a:lnTo>
                          <a:pt x="439" y="114"/>
                        </a:lnTo>
                        <a:lnTo>
                          <a:pt x="434" y="174"/>
                        </a:lnTo>
                        <a:lnTo>
                          <a:pt x="432" y="212"/>
                        </a:lnTo>
                        <a:lnTo>
                          <a:pt x="444" y="300"/>
                        </a:lnTo>
                        <a:lnTo>
                          <a:pt x="460" y="366"/>
                        </a:lnTo>
                        <a:lnTo>
                          <a:pt x="468" y="389"/>
                        </a:lnTo>
                        <a:lnTo>
                          <a:pt x="489" y="429"/>
                        </a:lnTo>
                        <a:lnTo>
                          <a:pt x="531" y="561"/>
                        </a:lnTo>
                        <a:lnTo>
                          <a:pt x="563" y="597"/>
                        </a:lnTo>
                        <a:lnTo>
                          <a:pt x="617" y="653"/>
                        </a:lnTo>
                        <a:lnTo>
                          <a:pt x="693" y="727"/>
                        </a:lnTo>
                        <a:lnTo>
                          <a:pt x="422" y="873"/>
                        </a:lnTo>
                        <a:lnTo>
                          <a:pt x="259" y="689"/>
                        </a:lnTo>
                        <a:lnTo>
                          <a:pt x="195" y="717"/>
                        </a:lnTo>
                        <a:lnTo>
                          <a:pt x="96" y="736"/>
                        </a:lnTo>
                        <a:lnTo>
                          <a:pt x="31" y="727"/>
                        </a:lnTo>
                        <a:lnTo>
                          <a:pt x="0" y="699"/>
                        </a:lnTo>
                        <a:lnTo>
                          <a:pt x="0" y="671"/>
                        </a:lnTo>
                        <a:lnTo>
                          <a:pt x="18" y="632"/>
                        </a:lnTo>
                        <a:lnTo>
                          <a:pt x="77" y="612"/>
                        </a:lnTo>
                        <a:lnTo>
                          <a:pt x="157" y="595"/>
                        </a:lnTo>
                        <a:lnTo>
                          <a:pt x="214" y="574"/>
                        </a:lnTo>
                        <a:lnTo>
                          <a:pt x="241" y="547"/>
                        </a:lnTo>
                        <a:lnTo>
                          <a:pt x="280" y="508"/>
                        </a:lnTo>
                        <a:lnTo>
                          <a:pt x="303" y="485"/>
                        </a:lnTo>
                        <a:lnTo>
                          <a:pt x="326" y="450"/>
                        </a:lnTo>
                        <a:lnTo>
                          <a:pt x="326" y="378"/>
                        </a:lnTo>
                        <a:lnTo>
                          <a:pt x="319" y="302"/>
                        </a:lnTo>
                        <a:lnTo>
                          <a:pt x="303" y="219"/>
                        </a:lnTo>
                        <a:lnTo>
                          <a:pt x="315" y="101"/>
                        </a:lnTo>
                        <a:lnTo>
                          <a:pt x="331" y="38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706" name="Freeform 173"/>
                  <p:cNvSpPr>
                    <a:spLocks/>
                  </p:cNvSpPr>
                  <p:nvPr/>
                </p:nvSpPr>
                <p:spPr bwMode="auto">
                  <a:xfrm>
                    <a:off x="2681" y="1740"/>
                    <a:ext cx="438" cy="621"/>
                  </a:xfrm>
                  <a:custGeom>
                    <a:avLst/>
                    <a:gdLst>
                      <a:gd name="T0" fmla="*/ 127 w 874"/>
                      <a:gd name="T1" fmla="*/ 10 h 1244"/>
                      <a:gd name="T2" fmla="*/ 96 w 874"/>
                      <a:gd name="T3" fmla="*/ 32 h 1244"/>
                      <a:gd name="T4" fmla="*/ 75 w 874"/>
                      <a:gd name="T5" fmla="*/ 50 h 1244"/>
                      <a:gd name="T6" fmla="*/ 59 w 874"/>
                      <a:gd name="T7" fmla="*/ 75 h 1244"/>
                      <a:gd name="T8" fmla="*/ 40 w 874"/>
                      <a:gd name="T9" fmla="*/ 101 h 1244"/>
                      <a:gd name="T10" fmla="*/ 32 w 874"/>
                      <a:gd name="T11" fmla="*/ 138 h 1244"/>
                      <a:gd name="T12" fmla="*/ 23 w 874"/>
                      <a:gd name="T13" fmla="*/ 167 h 1244"/>
                      <a:gd name="T14" fmla="*/ 23 w 874"/>
                      <a:gd name="T15" fmla="*/ 202 h 1244"/>
                      <a:gd name="T16" fmla="*/ 32 w 874"/>
                      <a:gd name="T17" fmla="*/ 250 h 1244"/>
                      <a:gd name="T18" fmla="*/ 34 w 874"/>
                      <a:gd name="T19" fmla="*/ 295 h 1244"/>
                      <a:gd name="T20" fmla="*/ 22 w 874"/>
                      <a:gd name="T21" fmla="*/ 341 h 1244"/>
                      <a:gd name="T22" fmla="*/ 9 w 874"/>
                      <a:gd name="T23" fmla="*/ 385 h 1244"/>
                      <a:gd name="T24" fmla="*/ 0 w 874"/>
                      <a:gd name="T25" fmla="*/ 426 h 1244"/>
                      <a:gd name="T26" fmla="*/ 0 w 874"/>
                      <a:gd name="T27" fmla="*/ 460 h 1244"/>
                      <a:gd name="T28" fmla="*/ 3 w 874"/>
                      <a:gd name="T29" fmla="*/ 492 h 1244"/>
                      <a:gd name="T30" fmla="*/ 9 w 874"/>
                      <a:gd name="T31" fmla="*/ 517 h 1244"/>
                      <a:gd name="T32" fmla="*/ 21 w 874"/>
                      <a:gd name="T33" fmla="*/ 544 h 1244"/>
                      <a:gd name="T34" fmla="*/ 37 w 874"/>
                      <a:gd name="T35" fmla="*/ 563 h 1244"/>
                      <a:gd name="T36" fmla="*/ 58 w 874"/>
                      <a:gd name="T37" fmla="*/ 578 h 1244"/>
                      <a:gd name="T38" fmla="*/ 98 w 874"/>
                      <a:gd name="T39" fmla="*/ 603 h 1244"/>
                      <a:gd name="T40" fmla="*/ 143 w 874"/>
                      <a:gd name="T41" fmla="*/ 614 h 1244"/>
                      <a:gd name="T42" fmla="*/ 189 w 874"/>
                      <a:gd name="T43" fmla="*/ 621 h 1244"/>
                      <a:gd name="T44" fmla="*/ 233 w 874"/>
                      <a:gd name="T45" fmla="*/ 615 h 1244"/>
                      <a:gd name="T46" fmla="*/ 271 w 874"/>
                      <a:gd name="T47" fmla="*/ 608 h 1244"/>
                      <a:gd name="T48" fmla="*/ 311 w 874"/>
                      <a:gd name="T49" fmla="*/ 591 h 1244"/>
                      <a:gd name="T50" fmla="*/ 346 w 874"/>
                      <a:gd name="T51" fmla="*/ 574 h 1244"/>
                      <a:gd name="T52" fmla="*/ 374 w 874"/>
                      <a:gd name="T53" fmla="*/ 551 h 1244"/>
                      <a:gd name="T54" fmla="*/ 409 w 874"/>
                      <a:gd name="T55" fmla="*/ 510 h 1244"/>
                      <a:gd name="T56" fmla="*/ 423 w 874"/>
                      <a:gd name="T57" fmla="*/ 489 h 1244"/>
                      <a:gd name="T58" fmla="*/ 432 w 874"/>
                      <a:gd name="T59" fmla="*/ 460 h 1244"/>
                      <a:gd name="T60" fmla="*/ 437 w 874"/>
                      <a:gd name="T61" fmla="*/ 431 h 1244"/>
                      <a:gd name="T62" fmla="*/ 438 w 874"/>
                      <a:gd name="T63" fmla="*/ 405 h 1244"/>
                      <a:gd name="T64" fmla="*/ 433 w 874"/>
                      <a:gd name="T65" fmla="*/ 372 h 1244"/>
                      <a:gd name="T66" fmla="*/ 427 w 874"/>
                      <a:gd name="T67" fmla="*/ 341 h 1244"/>
                      <a:gd name="T68" fmla="*/ 419 w 874"/>
                      <a:gd name="T69" fmla="*/ 281 h 1244"/>
                      <a:gd name="T70" fmla="*/ 423 w 874"/>
                      <a:gd name="T71" fmla="*/ 251 h 1244"/>
                      <a:gd name="T72" fmla="*/ 433 w 874"/>
                      <a:gd name="T73" fmla="*/ 218 h 1244"/>
                      <a:gd name="T74" fmla="*/ 437 w 874"/>
                      <a:gd name="T75" fmla="*/ 159 h 1244"/>
                      <a:gd name="T76" fmla="*/ 433 w 874"/>
                      <a:gd name="T77" fmla="*/ 106 h 1244"/>
                      <a:gd name="T78" fmla="*/ 423 w 874"/>
                      <a:gd name="T79" fmla="*/ 70 h 1244"/>
                      <a:gd name="T80" fmla="*/ 403 w 874"/>
                      <a:gd name="T81" fmla="*/ 46 h 1244"/>
                      <a:gd name="T82" fmla="*/ 353 w 874"/>
                      <a:gd name="T83" fmla="*/ 21 h 1244"/>
                      <a:gd name="T84" fmla="*/ 294 w 874"/>
                      <a:gd name="T85" fmla="*/ 5 h 1244"/>
                      <a:gd name="T86" fmla="*/ 197 w 874"/>
                      <a:gd name="T87" fmla="*/ 0 h 1244"/>
                      <a:gd name="T88" fmla="*/ 127 w 874"/>
                      <a:gd name="T89" fmla="*/ 10 h 1244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874"/>
                      <a:gd name="T136" fmla="*/ 0 h 1244"/>
                      <a:gd name="T137" fmla="*/ 874 w 874"/>
                      <a:gd name="T138" fmla="*/ 1244 h 1244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874" h="1244">
                        <a:moveTo>
                          <a:pt x="254" y="21"/>
                        </a:moveTo>
                        <a:lnTo>
                          <a:pt x="192" y="64"/>
                        </a:lnTo>
                        <a:lnTo>
                          <a:pt x="149" y="101"/>
                        </a:lnTo>
                        <a:lnTo>
                          <a:pt x="118" y="150"/>
                        </a:lnTo>
                        <a:lnTo>
                          <a:pt x="80" y="203"/>
                        </a:lnTo>
                        <a:lnTo>
                          <a:pt x="63" y="277"/>
                        </a:lnTo>
                        <a:lnTo>
                          <a:pt x="46" y="335"/>
                        </a:lnTo>
                        <a:lnTo>
                          <a:pt x="46" y="405"/>
                        </a:lnTo>
                        <a:lnTo>
                          <a:pt x="63" y="501"/>
                        </a:lnTo>
                        <a:lnTo>
                          <a:pt x="67" y="590"/>
                        </a:lnTo>
                        <a:lnTo>
                          <a:pt x="43" y="683"/>
                        </a:lnTo>
                        <a:lnTo>
                          <a:pt x="17" y="772"/>
                        </a:lnTo>
                        <a:lnTo>
                          <a:pt x="0" y="853"/>
                        </a:lnTo>
                        <a:lnTo>
                          <a:pt x="0" y="922"/>
                        </a:lnTo>
                        <a:lnTo>
                          <a:pt x="5" y="985"/>
                        </a:lnTo>
                        <a:lnTo>
                          <a:pt x="17" y="1036"/>
                        </a:lnTo>
                        <a:lnTo>
                          <a:pt x="41" y="1089"/>
                        </a:lnTo>
                        <a:lnTo>
                          <a:pt x="74" y="1128"/>
                        </a:lnTo>
                        <a:lnTo>
                          <a:pt x="115" y="1157"/>
                        </a:lnTo>
                        <a:lnTo>
                          <a:pt x="196" y="1207"/>
                        </a:lnTo>
                        <a:lnTo>
                          <a:pt x="286" y="1230"/>
                        </a:lnTo>
                        <a:lnTo>
                          <a:pt x="378" y="1244"/>
                        </a:lnTo>
                        <a:lnTo>
                          <a:pt x="465" y="1232"/>
                        </a:lnTo>
                        <a:lnTo>
                          <a:pt x="540" y="1218"/>
                        </a:lnTo>
                        <a:lnTo>
                          <a:pt x="621" y="1183"/>
                        </a:lnTo>
                        <a:lnTo>
                          <a:pt x="690" y="1149"/>
                        </a:lnTo>
                        <a:lnTo>
                          <a:pt x="747" y="1103"/>
                        </a:lnTo>
                        <a:lnTo>
                          <a:pt x="816" y="1022"/>
                        </a:lnTo>
                        <a:lnTo>
                          <a:pt x="845" y="979"/>
                        </a:lnTo>
                        <a:lnTo>
                          <a:pt x="862" y="922"/>
                        </a:lnTo>
                        <a:lnTo>
                          <a:pt x="873" y="864"/>
                        </a:lnTo>
                        <a:lnTo>
                          <a:pt x="874" y="811"/>
                        </a:lnTo>
                        <a:lnTo>
                          <a:pt x="864" y="745"/>
                        </a:lnTo>
                        <a:lnTo>
                          <a:pt x="853" y="683"/>
                        </a:lnTo>
                        <a:lnTo>
                          <a:pt x="837" y="563"/>
                        </a:lnTo>
                        <a:lnTo>
                          <a:pt x="845" y="503"/>
                        </a:lnTo>
                        <a:lnTo>
                          <a:pt x="864" y="437"/>
                        </a:lnTo>
                        <a:lnTo>
                          <a:pt x="873" y="319"/>
                        </a:lnTo>
                        <a:lnTo>
                          <a:pt x="864" y="213"/>
                        </a:lnTo>
                        <a:lnTo>
                          <a:pt x="845" y="141"/>
                        </a:lnTo>
                        <a:lnTo>
                          <a:pt x="805" y="92"/>
                        </a:lnTo>
                        <a:lnTo>
                          <a:pt x="704" y="42"/>
                        </a:lnTo>
                        <a:lnTo>
                          <a:pt x="586" y="11"/>
                        </a:lnTo>
                        <a:lnTo>
                          <a:pt x="393" y="0"/>
                        </a:lnTo>
                        <a:lnTo>
                          <a:pt x="254" y="21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" name="Group 174"/>
                  <p:cNvGrpSpPr>
                    <a:grpSpLocks/>
                  </p:cNvGrpSpPr>
                  <p:nvPr/>
                </p:nvGrpSpPr>
                <p:grpSpPr bwMode="auto">
                  <a:xfrm>
                    <a:off x="2802" y="2002"/>
                    <a:ext cx="216" cy="233"/>
                    <a:chOff x="2802" y="2002"/>
                    <a:chExt cx="216" cy="233"/>
                  </a:xfrm>
                </p:grpSpPr>
                <p:sp>
                  <p:nvSpPr>
                    <p:cNvPr id="27712" name="Freeform 175"/>
                    <p:cNvSpPr>
                      <a:spLocks/>
                    </p:cNvSpPr>
                    <p:nvPr/>
                  </p:nvSpPr>
                  <p:spPr bwMode="auto">
                    <a:xfrm>
                      <a:off x="2802" y="2206"/>
                      <a:ext cx="216" cy="9"/>
                    </a:xfrm>
                    <a:custGeom>
                      <a:avLst/>
                      <a:gdLst>
                        <a:gd name="T0" fmla="*/ 0 w 431"/>
                        <a:gd name="T1" fmla="*/ 2 h 19"/>
                        <a:gd name="T2" fmla="*/ 20 w 431"/>
                        <a:gd name="T3" fmla="*/ 0 h 19"/>
                        <a:gd name="T4" fmla="*/ 49 w 431"/>
                        <a:gd name="T5" fmla="*/ 0 h 19"/>
                        <a:gd name="T6" fmla="*/ 76 w 431"/>
                        <a:gd name="T7" fmla="*/ 0 h 19"/>
                        <a:gd name="T8" fmla="*/ 109 w 431"/>
                        <a:gd name="T9" fmla="*/ 5 h 19"/>
                        <a:gd name="T10" fmla="*/ 146 w 431"/>
                        <a:gd name="T11" fmla="*/ 5 h 19"/>
                        <a:gd name="T12" fmla="*/ 183 w 431"/>
                        <a:gd name="T13" fmla="*/ 5 h 19"/>
                        <a:gd name="T14" fmla="*/ 216 w 431"/>
                        <a:gd name="T15" fmla="*/ 9 h 1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31"/>
                        <a:gd name="T25" fmla="*/ 0 h 19"/>
                        <a:gd name="T26" fmla="*/ 431 w 431"/>
                        <a:gd name="T27" fmla="*/ 19 h 1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31" h="19">
                          <a:moveTo>
                            <a:pt x="0" y="4"/>
                          </a:moveTo>
                          <a:lnTo>
                            <a:pt x="39" y="0"/>
                          </a:lnTo>
                          <a:lnTo>
                            <a:pt x="98" y="0"/>
                          </a:lnTo>
                          <a:lnTo>
                            <a:pt x="151" y="0"/>
                          </a:lnTo>
                          <a:lnTo>
                            <a:pt x="217" y="11"/>
                          </a:lnTo>
                          <a:lnTo>
                            <a:pt x="292" y="11"/>
                          </a:lnTo>
                          <a:lnTo>
                            <a:pt x="365" y="11"/>
                          </a:lnTo>
                          <a:lnTo>
                            <a:pt x="431" y="19"/>
                          </a:lnTo>
                        </a:path>
                      </a:pathLst>
                    </a:custGeom>
                    <a:noFill/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13" name="Freeform 176"/>
                    <p:cNvSpPr>
                      <a:spLocks/>
                    </p:cNvSpPr>
                    <p:nvPr/>
                  </p:nvSpPr>
                  <p:spPr bwMode="auto">
                    <a:xfrm>
                      <a:off x="2877" y="2232"/>
                      <a:ext cx="46" cy="3"/>
                    </a:xfrm>
                    <a:custGeom>
                      <a:avLst/>
                      <a:gdLst>
                        <a:gd name="T0" fmla="*/ 0 w 92"/>
                        <a:gd name="T1" fmla="*/ 3 h 5"/>
                        <a:gd name="T2" fmla="*/ 34 w 92"/>
                        <a:gd name="T3" fmla="*/ 0 h 5"/>
                        <a:gd name="T4" fmla="*/ 46 w 92"/>
                        <a:gd name="T5" fmla="*/ 3 h 5"/>
                        <a:gd name="T6" fmla="*/ 0 60000 65536"/>
                        <a:gd name="T7" fmla="*/ 0 60000 65536"/>
                        <a:gd name="T8" fmla="*/ 0 60000 65536"/>
                        <a:gd name="T9" fmla="*/ 0 w 92"/>
                        <a:gd name="T10" fmla="*/ 0 h 5"/>
                        <a:gd name="T11" fmla="*/ 92 w 92"/>
                        <a:gd name="T12" fmla="*/ 5 h 5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2" h="5">
                          <a:moveTo>
                            <a:pt x="0" y="5"/>
                          </a:moveTo>
                          <a:lnTo>
                            <a:pt x="67" y="0"/>
                          </a:lnTo>
                          <a:lnTo>
                            <a:pt x="92" y="5"/>
                          </a:lnTo>
                        </a:path>
                      </a:pathLst>
                    </a:custGeom>
                    <a:noFill/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14" name="Freeform 177"/>
                    <p:cNvSpPr>
                      <a:spLocks/>
                    </p:cNvSpPr>
                    <p:nvPr/>
                  </p:nvSpPr>
                  <p:spPr bwMode="auto">
                    <a:xfrm>
                      <a:off x="2859" y="2002"/>
                      <a:ext cx="101" cy="155"/>
                    </a:xfrm>
                    <a:custGeom>
                      <a:avLst/>
                      <a:gdLst>
                        <a:gd name="T0" fmla="*/ 69 w 202"/>
                        <a:gd name="T1" fmla="*/ 0 h 309"/>
                        <a:gd name="T2" fmla="*/ 66 w 202"/>
                        <a:gd name="T3" fmla="*/ 27 h 309"/>
                        <a:gd name="T4" fmla="*/ 72 w 202"/>
                        <a:gd name="T5" fmla="*/ 52 h 309"/>
                        <a:gd name="T6" fmla="*/ 78 w 202"/>
                        <a:gd name="T7" fmla="*/ 70 h 309"/>
                        <a:gd name="T8" fmla="*/ 89 w 202"/>
                        <a:gd name="T9" fmla="*/ 95 h 309"/>
                        <a:gd name="T10" fmla="*/ 95 w 202"/>
                        <a:gd name="T11" fmla="*/ 112 h 309"/>
                        <a:gd name="T12" fmla="*/ 101 w 202"/>
                        <a:gd name="T13" fmla="*/ 132 h 309"/>
                        <a:gd name="T14" fmla="*/ 95 w 202"/>
                        <a:gd name="T15" fmla="*/ 147 h 309"/>
                        <a:gd name="T16" fmla="*/ 87 w 202"/>
                        <a:gd name="T17" fmla="*/ 152 h 309"/>
                        <a:gd name="T18" fmla="*/ 72 w 202"/>
                        <a:gd name="T19" fmla="*/ 155 h 309"/>
                        <a:gd name="T20" fmla="*/ 54 w 202"/>
                        <a:gd name="T21" fmla="*/ 147 h 309"/>
                        <a:gd name="T22" fmla="*/ 31 w 202"/>
                        <a:gd name="T23" fmla="*/ 144 h 309"/>
                        <a:gd name="T24" fmla="*/ 0 w 202"/>
                        <a:gd name="T25" fmla="*/ 149 h 30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202"/>
                        <a:gd name="T40" fmla="*/ 0 h 309"/>
                        <a:gd name="T41" fmla="*/ 202 w 202"/>
                        <a:gd name="T42" fmla="*/ 309 h 30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202" h="309">
                          <a:moveTo>
                            <a:pt x="138" y="0"/>
                          </a:moveTo>
                          <a:lnTo>
                            <a:pt x="132" y="53"/>
                          </a:lnTo>
                          <a:lnTo>
                            <a:pt x="143" y="104"/>
                          </a:lnTo>
                          <a:lnTo>
                            <a:pt x="155" y="139"/>
                          </a:lnTo>
                          <a:lnTo>
                            <a:pt x="177" y="190"/>
                          </a:lnTo>
                          <a:lnTo>
                            <a:pt x="189" y="223"/>
                          </a:lnTo>
                          <a:lnTo>
                            <a:pt x="202" y="264"/>
                          </a:lnTo>
                          <a:lnTo>
                            <a:pt x="189" y="293"/>
                          </a:lnTo>
                          <a:lnTo>
                            <a:pt x="173" y="303"/>
                          </a:lnTo>
                          <a:lnTo>
                            <a:pt x="143" y="309"/>
                          </a:lnTo>
                          <a:lnTo>
                            <a:pt x="109" y="293"/>
                          </a:lnTo>
                          <a:lnTo>
                            <a:pt x="63" y="287"/>
                          </a:lnTo>
                          <a:lnTo>
                            <a:pt x="0" y="297"/>
                          </a:lnTo>
                        </a:path>
                      </a:pathLst>
                    </a:custGeom>
                    <a:noFill/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2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2780" y="1904"/>
                    <a:ext cx="287" cy="26"/>
                    <a:chOff x="2780" y="1904"/>
                    <a:chExt cx="287" cy="26"/>
                  </a:xfrm>
                </p:grpSpPr>
                <p:sp>
                  <p:nvSpPr>
                    <p:cNvPr id="27710" name="Freeform 179"/>
                    <p:cNvSpPr>
                      <a:spLocks/>
                    </p:cNvSpPr>
                    <p:nvPr/>
                  </p:nvSpPr>
                  <p:spPr bwMode="auto">
                    <a:xfrm>
                      <a:off x="2780" y="1904"/>
                      <a:ext cx="116" cy="24"/>
                    </a:xfrm>
                    <a:custGeom>
                      <a:avLst/>
                      <a:gdLst>
                        <a:gd name="T0" fmla="*/ 0 w 232"/>
                        <a:gd name="T1" fmla="*/ 24 h 49"/>
                        <a:gd name="T2" fmla="*/ 17 w 232"/>
                        <a:gd name="T3" fmla="*/ 14 h 49"/>
                        <a:gd name="T4" fmla="*/ 32 w 232"/>
                        <a:gd name="T5" fmla="*/ 7 h 49"/>
                        <a:gd name="T6" fmla="*/ 49 w 232"/>
                        <a:gd name="T7" fmla="*/ 3 h 49"/>
                        <a:gd name="T8" fmla="*/ 63 w 232"/>
                        <a:gd name="T9" fmla="*/ 1 h 49"/>
                        <a:gd name="T10" fmla="*/ 74 w 232"/>
                        <a:gd name="T11" fmla="*/ 0 h 49"/>
                        <a:gd name="T12" fmla="*/ 94 w 232"/>
                        <a:gd name="T13" fmla="*/ 5 h 49"/>
                        <a:gd name="T14" fmla="*/ 116 w 232"/>
                        <a:gd name="T15" fmla="*/ 12 h 49"/>
                        <a:gd name="T16" fmla="*/ 115 w 232"/>
                        <a:gd name="T17" fmla="*/ 19 h 49"/>
                        <a:gd name="T18" fmla="*/ 106 w 232"/>
                        <a:gd name="T19" fmla="*/ 20 h 49"/>
                        <a:gd name="T20" fmla="*/ 94 w 232"/>
                        <a:gd name="T21" fmla="*/ 16 h 49"/>
                        <a:gd name="T22" fmla="*/ 73 w 232"/>
                        <a:gd name="T23" fmla="*/ 14 h 49"/>
                        <a:gd name="T24" fmla="*/ 60 w 232"/>
                        <a:gd name="T25" fmla="*/ 14 h 49"/>
                        <a:gd name="T26" fmla="*/ 48 w 232"/>
                        <a:gd name="T27" fmla="*/ 16 h 49"/>
                        <a:gd name="T28" fmla="*/ 32 w 232"/>
                        <a:gd name="T29" fmla="*/ 20 h 49"/>
                        <a:gd name="T30" fmla="*/ 18 w 232"/>
                        <a:gd name="T31" fmla="*/ 23 h 49"/>
                        <a:gd name="T32" fmla="*/ 0 w 232"/>
                        <a:gd name="T33" fmla="*/ 24 h 49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232"/>
                        <a:gd name="T52" fmla="*/ 0 h 49"/>
                        <a:gd name="T53" fmla="*/ 232 w 232"/>
                        <a:gd name="T54" fmla="*/ 49 h 49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232" h="49">
                          <a:moveTo>
                            <a:pt x="0" y="49"/>
                          </a:moveTo>
                          <a:lnTo>
                            <a:pt x="33" y="28"/>
                          </a:lnTo>
                          <a:lnTo>
                            <a:pt x="64" y="14"/>
                          </a:lnTo>
                          <a:lnTo>
                            <a:pt x="98" y="6"/>
                          </a:lnTo>
                          <a:lnTo>
                            <a:pt x="126" y="3"/>
                          </a:lnTo>
                          <a:lnTo>
                            <a:pt x="148" y="0"/>
                          </a:lnTo>
                          <a:lnTo>
                            <a:pt x="187" y="11"/>
                          </a:lnTo>
                          <a:lnTo>
                            <a:pt x="232" y="25"/>
                          </a:lnTo>
                          <a:lnTo>
                            <a:pt x="230" y="38"/>
                          </a:lnTo>
                          <a:lnTo>
                            <a:pt x="211" y="41"/>
                          </a:lnTo>
                          <a:lnTo>
                            <a:pt x="187" y="33"/>
                          </a:lnTo>
                          <a:lnTo>
                            <a:pt x="146" y="29"/>
                          </a:lnTo>
                          <a:lnTo>
                            <a:pt x="120" y="28"/>
                          </a:lnTo>
                          <a:lnTo>
                            <a:pt x="96" y="33"/>
                          </a:lnTo>
                          <a:lnTo>
                            <a:pt x="64" y="41"/>
                          </a:lnTo>
                          <a:lnTo>
                            <a:pt x="36" y="46"/>
                          </a:lnTo>
                          <a:lnTo>
                            <a:pt x="0" y="49"/>
                          </a:lnTo>
                          <a:close/>
                        </a:path>
                      </a:pathLst>
                    </a:custGeom>
                    <a:solidFill>
                      <a:srgbClr val="804000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11" name="Freeform 180"/>
                    <p:cNvSpPr>
                      <a:spLocks/>
                    </p:cNvSpPr>
                    <p:nvPr/>
                  </p:nvSpPr>
                  <p:spPr bwMode="auto">
                    <a:xfrm>
                      <a:off x="2954" y="1906"/>
                      <a:ext cx="113" cy="24"/>
                    </a:xfrm>
                    <a:custGeom>
                      <a:avLst/>
                      <a:gdLst>
                        <a:gd name="T0" fmla="*/ 113 w 226"/>
                        <a:gd name="T1" fmla="*/ 24 h 48"/>
                        <a:gd name="T2" fmla="*/ 97 w 226"/>
                        <a:gd name="T3" fmla="*/ 13 h 48"/>
                        <a:gd name="T4" fmla="*/ 81 w 226"/>
                        <a:gd name="T5" fmla="*/ 6 h 48"/>
                        <a:gd name="T6" fmla="*/ 66 w 226"/>
                        <a:gd name="T7" fmla="*/ 3 h 48"/>
                        <a:gd name="T8" fmla="*/ 52 w 226"/>
                        <a:gd name="T9" fmla="*/ 1 h 48"/>
                        <a:gd name="T10" fmla="*/ 42 w 226"/>
                        <a:gd name="T11" fmla="*/ 0 h 48"/>
                        <a:gd name="T12" fmla="*/ 23 w 226"/>
                        <a:gd name="T13" fmla="*/ 5 h 48"/>
                        <a:gd name="T14" fmla="*/ 0 w 226"/>
                        <a:gd name="T15" fmla="*/ 12 h 48"/>
                        <a:gd name="T16" fmla="*/ 2 w 226"/>
                        <a:gd name="T17" fmla="*/ 19 h 48"/>
                        <a:gd name="T18" fmla="*/ 11 w 226"/>
                        <a:gd name="T19" fmla="*/ 20 h 48"/>
                        <a:gd name="T20" fmla="*/ 23 w 226"/>
                        <a:gd name="T21" fmla="*/ 16 h 48"/>
                        <a:gd name="T22" fmla="*/ 43 w 226"/>
                        <a:gd name="T23" fmla="*/ 14 h 48"/>
                        <a:gd name="T24" fmla="*/ 55 w 226"/>
                        <a:gd name="T25" fmla="*/ 13 h 48"/>
                        <a:gd name="T26" fmla="*/ 67 w 226"/>
                        <a:gd name="T27" fmla="*/ 16 h 48"/>
                        <a:gd name="T28" fmla="*/ 81 w 226"/>
                        <a:gd name="T29" fmla="*/ 20 h 48"/>
                        <a:gd name="T30" fmla="*/ 96 w 226"/>
                        <a:gd name="T31" fmla="*/ 23 h 48"/>
                        <a:gd name="T32" fmla="*/ 113 w 226"/>
                        <a:gd name="T33" fmla="*/ 24 h 48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226"/>
                        <a:gd name="T52" fmla="*/ 0 h 48"/>
                        <a:gd name="T53" fmla="*/ 226 w 226"/>
                        <a:gd name="T54" fmla="*/ 48 h 48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226" h="48">
                          <a:moveTo>
                            <a:pt x="226" y="48"/>
                          </a:moveTo>
                          <a:lnTo>
                            <a:pt x="194" y="26"/>
                          </a:lnTo>
                          <a:lnTo>
                            <a:pt x="162" y="13"/>
                          </a:lnTo>
                          <a:lnTo>
                            <a:pt x="131" y="6"/>
                          </a:lnTo>
                          <a:lnTo>
                            <a:pt x="104" y="2"/>
                          </a:lnTo>
                          <a:lnTo>
                            <a:pt x="83" y="0"/>
                          </a:lnTo>
                          <a:lnTo>
                            <a:pt x="45" y="10"/>
                          </a:lnTo>
                          <a:lnTo>
                            <a:pt x="0" y="23"/>
                          </a:lnTo>
                          <a:lnTo>
                            <a:pt x="3" y="37"/>
                          </a:lnTo>
                          <a:lnTo>
                            <a:pt x="21" y="40"/>
                          </a:lnTo>
                          <a:lnTo>
                            <a:pt x="45" y="32"/>
                          </a:lnTo>
                          <a:lnTo>
                            <a:pt x="85" y="29"/>
                          </a:lnTo>
                          <a:lnTo>
                            <a:pt x="110" y="26"/>
                          </a:lnTo>
                          <a:lnTo>
                            <a:pt x="133" y="32"/>
                          </a:lnTo>
                          <a:lnTo>
                            <a:pt x="162" y="40"/>
                          </a:lnTo>
                          <a:lnTo>
                            <a:pt x="191" y="46"/>
                          </a:lnTo>
                          <a:lnTo>
                            <a:pt x="226" y="48"/>
                          </a:lnTo>
                          <a:close/>
                        </a:path>
                      </a:pathLst>
                    </a:custGeom>
                    <a:solidFill>
                      <a:srgbClr val="804000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7709" name="Freeform 181"/>
                  <p:cNvSpPr>
                    <a:spLocks/>
                  </p:cNvSpPr>
                  <p:nvPr/>
                </p:nvSpPr>
                <p:spPr bwMode="auto">
                  <a:xfrm>
                    <a:off x="2693" y="1686"/>
                    <a:ext cx="451" cy="294"/>
                  </a:xfrm>
                  <a:custGeom>
                    <a:avLst/>
                    <a:gdLst>
                      <a:gd name="T0" fmla="*/ 11 w 903"/>
                      <a:gd name="T1" fmla="*/ 291 h 586"/>
                      <a:gd name="T2" fmla="*/ 33 w 903"/>
                      <a:gd name="T3" fmla="*/ 294 h 586"/>
                      <a:gd name="T4" fmla="*/ 28 w 903"/>
                      <a:gd name="T5" fmla="*/ 252 h 586"/>
                      <a:gd name="T6" fmla="*/ 55 w 903"/>
                      <a:gd name="T7" fmla="*/ 215 h 586"/>
                      <a:gd name="T8" fmla="*/ 57 w 903"/>
                      <a:gd name="T9" fmla="*/ 169 h 586"/>
                      <a:gd name="T10" fmla="*/ 89 w 903"/>
                      <a:gd name="T11" fmla="*/ 143 h 586"/>
                      <a:gd name="T12" fmla="*/ 89 w 903"/>
                      <a:gd name="T13" fmla="*/ 106 h 586"/>
                      <a:gd name="T14" fmla="*/ 117 w 903"/>
                      <a:gd name="T15" fmla="*/ 104 h 586"/>
                      <a:gd name="T16" fmla="*/ 143 w 903"/>
                      <a:gd name="T17" fmla="*/ 83 h 586"/>
                      <a:gd name="T18" fmla="*/ 186 w 903"/>
                      <a:gd name="T19" fmla="*/ 109 h 586"/>
                      <a:gd name="T20" fmla="*/ 195 w 903"/>
                      <a:gd name="T21" fmla="*/ 95 h 586"/>
                      <a:gd name="T22" fmla="*/ 238 w 903"/>
                      <a:gd name="T23" fmla="*/ 109 h 586"/>
                      <a:gd name="T24" fmla="*/ 226 w 903"/>
                      <a:gd name="T25" fmla="*/ 83 h 586"/>
                      <a:gd name="T26" fmla="*/ 281 w 903"/>
                      <a:gd name="T27" fmla="*/ 115 h 586"/>
                      <a:gd name="T28" fmla="*/ 287 w 903"/>
                      <a:gd name="T29" fmla="*/ 95 h 586"/>
                      <a:gd name="T30" fmla="*/ 336 w 903"/>
                      <a:gd name="T31" fmla="*/ 126 h 586"/>
                      <a:gd name="T32" fmla="*/ 362 w 903"/>
                      <a:gd name="T33" fmla="*/ 120 h 586"/>
                      <a:gd name="T34" fmla="*/ 376 w 903"/>
                      <a:gd name="T35" fmla="*/ 152 h 586"/>
                      <a:gd name="T36" fmla="*/ 393 w 903"/>
                      <a:gd name="T37" fmla="*/ 149 h 586"/>
                      <a:gd name="T38" fmla="*/ 407 w 903"/>
                      <a:gd name="T39" fmla="*/ 171 h 586"/>
                      <a:gd name="T40" fmla="*/ 395 w 903"/>
                      <a:gd name="T41" fmla="*/ 211 h 586"/>
                      <a:gd name="T42" fmla="*/ 399 w 903"/>
                      <a:gd name="T43" fmla="*/ 245 h 586"/>
                      <a:gd name="T44" fmla="*/ 410 w 903"/>
                      <a:gd name="T45" fmla="*/ 288 h 586"/>
                      <a:gd name="T46" fmla="*/ 422 w 903"/>
                      <a:gd name="T47" fmla="*/ 288 h 586"/>
                      <a:gd name="T48" fmla="*/ 436 w 903"/>
                      <a:gd name="T49" fmla="*/ 259 h 586"/>
                      <a:gd name="T50" fmla="*/ 445 w 903"/>
                      <a:gd name="T51" fmla="*/ 232 h 586"/>
                      <a:gd name="T52" fmla="*/ 451 w 903"/>
                      <a:gd name="T53" fmla="*/ 192 h 586"/>
                      <a:gd name="T54" fmla="*/ 445 w 903"/>
                      <a:gd name="T55" fmla="*/ 132 h 586"/>
                      <a:gd name="T56" fmla="*/ 422 w 903"/>
                      <a:gd name="T57" fmla="*/ 91 h 586"/>
                      <a:gd name="T58" fmla="*/ 405 w 903"/>
                      <a:gd name="T59" fmla="*/ 66 h 586"/>
                      <a:gd name="T60" fmla="*/ 376 w 903"/>
                      <a:gd name="T61" fmla="*/ 40 h 586"/>
                      <a:gd name="T62" fmla="*/ 333 w 903"/>
                      <a:gd name="T63" fmla="*/ 20 h 586"/>
                      <a:gd name="T64" fmla="*/ 290 w 903"/>
                      <a:gd name="T65" fmla="*/ 8 h 586"/>
                      <a:gd name="T66" fmla="*/ 226 w 903"/>
                      <a:gd name="T67" fmla="*/ 0 h 586"/>
                      <a:gd name="T68" fmla="*/ 168 w 903"/>
                      <a:gd name="T69" fmla="*/ 8 h 586"/>
                      <a:gd name="T70" fmla="*/ 129 w 903"/>
                      <a:gd name="T71" fmla="*/ 11 h 586"/>
                      <a:gd name="T72" fmla="*/ 98 w 903"/>
                      <a:gd name="T73" fmla="*/ 22 h 586"/>
                      <a:gd name="T74" fmla="*/ 60 w 903"/>
                      <a:gd name="T75" fmla="*/ 45 h 586"/>
                      <a:gd name="T76" fmla="*/ 28 w 903"/>
                      <a:gd name="T77" fmla="*/ 86 h 586"/>
                      <a:gd name="T78" fmla="*/ 14 w 903"/>
                      <a:gd name="T79" fmla="*/ 112 h 586"/>
                      <a:gd name="T80" fmla="*/ 0 w 903"/>
                      <a:gd name="T81" fmla="*/ 164 h 586"/>
                      <a:gd name="T82" fmla="*/ 0 w 903"/>
                      <a:gd name="T83" fmla="*/ 221 h 586"/>
                      <a:gd name="T84" fmla="*/ 0 w 903"/>
                      <a:gd name="T85" fmla="*/ 259 h 586"/>
                      <a:gd name="T86" fmla="*/ 11 w 903"/>
                      <a:gd name="T87" fmla="*/ 291 h 58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903"/>
                      <a:gd name="T133" fmla="*/ 0 h 586"/>
                      <a:gd name="T134" fmla="*/ 903 w 903"/>
                      <a:gd name="T135" fmla="*/ 586 h 58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903" h="586">
                        <a:moveTo>
                          <a:pt x="23" y="580"/>
                        </a:moveTo>
                        <a:lnTo>
                          <a:pt x="67" y="586"/>
                        </a:lnTo>
                        <a:lnTo>
                          <a:pt x="57" y="503"/>
                        </a:lnTo>
                        <a:lnTo>
                          <a:pt x="110" y="428"/>
                        </a:lnTo>
                        <a:lnTo>
                          <a:pt x="114" y="337"/>
                        </a:lnTo>
                        <a:lnTo>
                          <a:pt x="179" y="286"/>
                        </a:lnTo>
                        <a:lnTo>
                          <a:pt x="179" y="212"/>
                        </a:lnTo>
                        <a:lnTo>
                          <a:pt x="235" y="207"/>
                        </a:lnTo>
                        <a:lnTo>
                          <a:pt x="287" y="166"/>
                        </a:lnTo>
                        <a:lnTo>
                          <a:pt x="372" y="217"/>
                        </a:lnTo>
                        <a:lnTo>
                          <a:pt x="390" y="189"/>
                        </a:lnTo>
                        <a:lnTo>
                          <a:pt x="476" y="217"/>
                        </a:lnTo>
                        <a:lnTo>
                          <a:pt x="453" y="166"/>
                        </a:lnTo>
                        <a:lnTo>
                          <a:pt x="563" y="229"/>
                        </a:lnTo>
                        <a:lnTo>
                          <a:pt x="574" y="189"/>
                        </a:lnTo>
                        <a:lnTo>
                          <a:pt x="673" y="252"/>
                        </a:lnTo>
                        <a:lnTo>
                          <a:pt x="724" y="240"/>
                        </a:lnTo>
                        <a:lnTo>
                          <a:pt x="752" y="303"/>
                        </a:lnTo>
                        <a:lnTo>
                          <a:pt x="787" y="296"/>
                        </a:lnTo>
                        <a:lnTo>
                          <a:pt x="814" y="341"/>
                        </a:lnTo>
                        <a:lnTo>
                          <a:pt x="790" y="421"/>
                        </a:lnTo>
                        <a:lnTo>
                          <a:pt x="799" y="488"/>
                        </a:lnTo>
                        <a:lnTo>
                          <a:pt x="820" y="574"/>
                        </a:lnTo>
                        <a:lnTo>
                          <a:pt x="845" y="574"/>
                        </a:lnTo>
                        <a:lnTo>
                          <a:pt x="872" y="517"/>
                        </a:lnTo>
                        <a:lnTo>
                          <a:pt x="890" y="463"/>
                        </a:lnTo>
                        <a:lnTo>
                          <a:pt x="903" y="383"/>
                        </a:lnTo>
                        <a:lnTo>
                          <a:pt x="890" y="264"/>
                        </a:lnTo>
                        <a:lnTo>
                          <a:pt x="844" y="182"/>
                        </a:lnTo>
                        <a:lnTo>
                          <a:pt x="810" y="132"/>
                        </a:lnTo>
                        <a:lnTo>
                          <a:pt x="752" y="79"/>
                        </a:lnTo>
                        <a:lnTo>
                          <a:pt x="667" y="40"/>
                        </a:lnTo>
                        <a:lnTo>
                          <a:pt x="580" y="16"/>
                        </a:lnTo>
                        <a:lnTo>
                          <a:pt x="453" y="0"/>
                        </a:lnTo>
                        <a:lnTo>
                          <a:pt x="337" y="16"/>
                        </a:lnTo>
                        <a:lnTo>
                          <a:pt x="258" y="22"/>
                        </a:lnTo>
                        <a:lnTo>
                          <a:pt x="196" y="44"/>
                        </a:lnTo>
                        <a:lnTo>
                          <a:pt x="121" y="90"/>
                        </a:lnTo>
                        <a:lnTo>
                          <a:pt x="57" y="172"/>
                        </a:lnTo>
                        <a:lnTo>
                          <a:pt x="29" y="223"/>
                        </a:lnTo>
                        <a:lnTo>
                          <a:pt x="0" y="326"/>
                        </a:lnTo>
                        <a:lnTo>
                          <a:pt x="0" y="440"/>
                        </a:lnTo>
                        <a:lnTo>
                          <a:pt x="0" y="516"/>
                        </a:lnTo>
                        <a:lnTo>
                          <a:pt x="23" y="580"/>
                        </a:lnTo>
                        <a:close/>
                      </a:path>
                    </a:pathLst>
                  </a:custGeom>
                  <a:solidFill>
                    <a:srgbClr val="80400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7700" name="Freeform 182"/>
                <p:cNvSpPr>
                  <a:spLocks/>
                </p:cNvSpPr>
                <p:nvPr/>
              </p:nvSpPr>
              <p:spPr bwMode="auto">
                <a:xfrm>
                  <a:off x="3072" y="2309"/>
                  <a:ext cx="477" cy="509"/>
                </a:xfrm>
                <a:custGeom>
                  <a:avLst/>
                  <a:gdLst>
                    <a:gd name="T0" fmla="*/ 33 w 954"/>
                    <a:gd name="T1" fmla="*/ 70 h 1017"/>
                    <a:gd name="T2" fmla="*/ 108 w 954"/>
                    <a:gd name="T3" fmla="*/ 54 h 1017"/>
                    <a:gd name="T4" fmla="*/ 145 w 954"/>
                    <a:gd name="T5" fmla="*/ 27 h 1017"/>
                    <a:gd name="T6" fmla="*/ 172 w 954"/>
                    <a:gd name="T7" fmla="*/ 0 h 1017"/>
                    <a:gd name="T8" fmla="*/ 235 w 954"/>
                    <a:gd name="T9" fmla="*/ 59 h 1017"/>
                    <a:gd name="T10" fmla="*/ 311 w 954"/>
                    <a:gd name="T11" fmla="*/ 129 h 1017"/>
                    <a:gd name="T12" fmla="*/ 375 w 954"/>
                    <a:gd name="T13" fmla="*/ 192 h 1017"/>
                    <a:gd name="T14" fmla="*/ 398 w 954"/>
                    <a:gd name="T15" fmla="*/ 221 h 1017"/>
                    <a:gd name="T16" fmla="*/ 413 w 954"/>
                    <a:gd name="T17" fmla="*/ 242 h 1017"/>
                    <a:gd name="T18" fmla="*/ 433 w 954"/>
                    <a:gd name="T19" fmla="*/ 267 h 1017"/>
                    <a:gd name="T20" fmla="*/ 451 w 954"/>
                    <a:gd name="T21" fmla="*/ 299 h 1017"/>
                    <a:gd name="T22" fmla="*/ 461 w 954"/>
                    <a:gd name="T23" fmla="*/ 324 h 1017"/>
                    <a:gd name="T24" fmla="*/ 471 w 954"/>
                    <a:gd name="T25" fmla="*/ 352 h 1017"/>
                    <a:gd name="T26" fmla="*/ 477 w 954"/>
                    <a:gd name="T27" fmla="*/ 401 h 1017"/>
                    <a:gd name="T28" fmla="*/ 472 w 954"/>
                    <a:gd name="T29" fmla="*/ 429 h 1017"/>
                    <a:gd name="T30" fmla="*/ 461 w 954"/>
                    <a:gd name="T31" fmla="*/ 455 h 1017"/>
                    <a:gd name="T32" fmla="*/ 430 w 954"/>
                    <a:gd name="T33" fmla="*/ 477 h 1017"/>
                    <a:gd name="T34" fmla="*/ 402 w 954"/>
                    <a:gd name="T35" fmla="*/ 492 h 1017"/>
                    <a:gd name="T36" fmla="*/ 363 w 954"/>
                    <a:gd name="T37" fmla="*/ 502 h 1017"/>
                    <a:gd name="T38" fmla="*/ 332 w 954"/>
                    <a:gd name="T39" fmla="*/ 509 h 1017"/>
                    <a:gd name="T40" fmla="*/ 302 w 954"/>
                    <a:gd name="T41" fmla="*/ 506 h 1017"/>
                    <a:gd name="T42" fmla="*/ 279 w 954"/>
                    <a:gd name="T43" fmla="*/ 504 h 1017"/>
                    <a:gd name="T44" fmla="*/ 254 w 954"/>
                    <a:gd name="T45" fmla="*/ 498 h 1017"/>
                    <a:gd name="T46" fmla="*/ 231 w 954"/>
                    <a:gd name="T47" fmla="*/ 487 h 1017"/>
                    <a:gd name="T48" fmla="*/ 206 w 954"/>
                    <a:gd name="T49" fmla="*/ 472 h 1017"/>
                    <a:gd name="T50" fmla="*/ 188 w 954"/>
                    <a:gd name="T51" fmla="*/ 455 h 1017"/>
                    <a:gd name="T52" fmla="*/ 168 w 954"/>
                    <a:gd name="T53" fmla="*/ 426 h 1017"/>
                    <a:gd name="T54" fmla="*/ 156 w 954"/>
                    <a:gd name="T55" fmla="*/ 407 h 1017"/>
                    <a:gd name="T56" fmla="*/ 126 w 954"/>
                    <a:gd name="T57" fmla="*/ 344 h 1017"/>
                    <a:gd name="T58" fmla="*/ 91 w 954"/>
                    <a:gd name="T59" fmla="*/ 262 h 1017"/>
                    <a:gd name="T60" fmla="*/ 65 w 954"/>
                    <a:gd name="T61" fmla="*/ 198 h 1017"/>
                    <a:gd name="T62" fmla="*/ 22 w 954"/>
                    <a:gd name="T63" fmla="*/ 123 h 1017"/>
                    <a:gd name="T64" fmla="*/ 0 w 954"/>
                    <a:gd name="T65" fmla="*/ 80 h 1017"/>
                    <a:gd name="T66" fmla="*/ 33 w 954"/>
                    <a:gd name="T67" fmla="*/ 70 h 101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954"/>
                    <a:gd name="T103" fmla="*/ 0 h 1017"/>
                    <a:gd name="T104" fmla="*/ 954 w 954"/>
                    <a:gd name="T105" fmla="*/ 1017 h 101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954" h="1017">
                      <a:moveTo>
                        <a:pt x="65" y="139"/>
                      </a:moveTo>
                      <a:lnTo>
                        <a:pt x="215" y="107"/>
                      </a:lnTo>
                      <a:lnTo>
                        <a:pt x="289" y="53"/>
                      </a:lnTo>
                      <a:lnTo>
                        <a:pt x="343" y="0"/>
                      </a:lnTo>
                      <a:lnTo>
                        <a:pt x="470" y="118"/>
                      </a:lnTo>
                      <a:lnTo>
                        <a:pt x="621" y="257"/>
                      </a:lnTo>
                      <a:lnTo>
                        <a:pt x="749" y="384"/>
                      </a:lnTo>
                      <a:lnTo>
                        <a:pt x="795" y="441"/>
                      </a:lnTo>
                      <a:lnTo>
                        <a:pt x="825" y="483"/>
                      </a:lnTo>
                      <a:lnTo>
                        <a:pt x="865" y="534"/>
                      </a:lnTo>
                      <a:lnTo>
                        <a:pt x="902" y="598"/>
                      </a:lnTo>
                      <a:lnTo>
                        <a:pt x="922" y="648"/>
                      </a:lnTo>
                      <a:lnTo>
                        <a:pt x="941" y="704"/>
                      </a:lnTo>
                      <a:lnTo>
                        <a:pt x="954" y="802"/>
                      </a:lnTo>
                      <a:lnTo>
                        <a:pt x="944" y="858"/>
                      </a:lnTo>
                      <a:lnTo>
                        <a:pt x="922" y="910"/>
                      </a:lnTo>
                      <a:lnTo>
                        <a:pt x="860" y="954"/>
                      </a:lnTo>
                      <a:lnTo>
                        <a:pt x="804" y="984"/>
                      </a:lnTo>
                      <a:lnTo>
                        <a:pt x="726" y="1004"/>
                      </a:lnTo>
                      <a:lnTo>
                        <a:pt x="664" y="1017"/>
                      </a:lnTo>
                      <a:lnTo>
                        <a:pt x="603" y="1011"/>
                      </a:lnTo>
                      <a:lnTo>
                        <a:pt x="557" y="1007"/>
                      </a:lnTo>
                      <a:lnTo>
                        <a:pt x="508" y="996"/>
                      </a:lnTo>
                      <a:lnTo>
                        <a:pt x="461" y="974"/>
                      </a:lnTo>
                      <a:lnTo>
                        <a:pt x="411" y="944"/>
                      </a:lnTo>
                      <a:lnTo>
                        <a:pt x="375" y="910"/>
                      </a:lnTo>
                      <a:lnTo>
                        <a:pt x="335" y="851"/>
                      </a:lnTo>
                      <a:lnTo>
                        <a:pt x="311" y="813"/>
                      </a:lnTo>
                      <a:lnTo>
                        <a:pt x="252" y="688"/>
                      </a:lnTo>
                      <a:lnTo>
                        <a:pt x="182" y="524"/>
                      </a:lnTo>
                      <a:lnTo>
                        <a:pt x="129" y="396"/>
                      </a:lnTo>
                      <a:lnTo>
                        <a:pt x="43" y="245"/>
                      </a:lnTo>
                      <a:lnTo>
                        <a:pt x="0" y="159"/>
                      </a:lnTo>
                      <a:lnTo>
                        <a:pt x="65" y="139"/>
                      </a:lnTo>
                      <a:close/>
                    </a:path>
                  </a:pathLst>
                </a:custGeom>
                <a:solidFill>
                  <a:srgbClr val="C0C0FF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01" name="Freeform 183"/>
                <p:cNvSpPr>
                  <a:spLocks/>
                </p:cNvSpPr>
                <p:nvPr/>
              </p:nvSpPr>
              <p:spPr bwMode="auto">
                <a:xfrm>
                  <a:off x="3065" y="2297"/>
                  <a:ext cx="291" cy="243"/>
                </a:xfrm>
                <a:custGeom>
                  <a:avLst/>
                  <a:gdLst>
                    <a:gd name="T0" fmla="*/ 0 w 581"/>
                    <a:gd name="T1" fmla="*/ 86 h 486"/>
                    <a:gd name="T2" fmla="*/ 21 w 581"/>
                    <a:gd name="T3" fmla="*/ 86 h 486"/>
                    <a:gd name="T4" fmla="*/ 48 w 581"/>
                    <a:gd name="T5" fmla="*/ 80 h 486"/>
                    <a:gd name="T6" fmla="*/ 77 w 581"/>
                    <a:gd name="T7" fmla="*/ 75 h 486"/>
                    <a:gd name="T8" fmla="*/ 96 w 581"/>
                    <a:gd name="T9" fmla="*/ 69 h 486"/>
                    <a:gd name="T10" fmla="*/ 134 w 581"/>
                    <a:gd name="T11" fmla="*/ 52 h 486"/>
                    <a:gd name="T12" fmla="*/ 168 w 581"/>
                    <a:gd name="T13" fmla="*/ 23 h 486"/>
                    <a:gd name="T14" fmla="*/ 185 w 581"/>
                    <a:gd name="T15" fmla="*/ 0 h 486"/>
                    <a:gd name="T16" fmla="*/ 291 w 581"/>
                    <a:gd name="T17" fmla="*/ 107 h 486"/>
                    <a:gd name="T18" fmla="*/ 289 w 581"/>
                    <a:gd name="T19" fmla="*/ 124 h 486"/>
                    <a:gd name="T20" fmla="*/ 282 w 581"/>
                    <a:gd name="T21" fmla="*/ 144 h 486"/>
                    <a:gd name="T22" fmla="*/ 264 w 581"/>
                    <a:gd name="T23" fmla="*/ 162 h 486"/>
                    <a:gd name="T24" fmla="*/ 248 w 581"/>
                    <a:gd name="T25" fmla="*/ 179 h 486"/>
                    <a:gd name="T26" fmla="*/ 228 w 581"/>
                    <a:gd name="T27" fmla="*/ 191 h 486"/>
                    <a:gd name="T28" fmla="*/ 199 w 581"/>
                    <a:gd name="T29" fmla="*/ 205 h 486"/>
                    <a:gd name="T30" fmla="*/ 167 w 581"/>
                    <a:gd name="T31" fmla="*/ 218 h 486"/>
                    <a:gd name="T32" fmla="*/ 127 w 581"/>
                    <a:gd name="T33" fmla="*/ 230 h 486"/>
                    <a:gd name="T34" fmla="*/ 94 w 581"/>
                    <a:gd name="T35" fmla="*/ 237 h 486"/>
                    <a:gd name="T36" fmla="*/ 71 w 581"/>
                    <a:gd name="T37" fmla="*/ 243 h 486"/>
                    <a:gd name="T38" fmla="*/ 0 w 581"/>
                    <a:gd name="T39" fmla="*/ 86 h 48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581"/>
                    <a:gd name="T61" fmla="*/ 0 h 486"/>
                    <a:gd name="T62" fmla="*/ 581 w 581"/>
                    <a:gd name="T63" fmla="*/ 486 h 486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581" h="486">
                      <a:moveTo>
                        <a:pt x="0" y="171"/>
                      </a:moveTo>
                      <a:lnTo>
                        <a:pt x="42" y="171"/>
                      </a:lnTo>
                      <a:lnTo>
                        <a:pt x="96" y="160"/>
                      </a:lnTo>
                      <a:lnTo>
                        <a:pt x="153" y="150"/>
                      </a:lnTo>
                      <a:lnTo>
                        <a:pt x="191" y="137"/>
                      </a:lnTo>
                      <a:lnTo>
                        <a:pt x="267" y="104"/>
                      </a:lnTo>
                      <a:lnTo>
                        <a:pt x="335" y="46"/>
                      </a:lnTo>
                      <a:lnTo>
                        <a:pt x="369" y="0"/>
                      </a:lnTo>
                      <a:lnTo>
                        <a:pt x="581" y="213"/>
                      </a:lnTo>
                      <a:lnTo>
                        <a:pt x="578" y="248"/>
                      </a:lnTo>
                      <a:lnTo>
                        <a:pt x="563" y="287"/>
                      </a:lnTo>
                      <a:lnTo>
                        <a:pt x="528" y="324"/>
                      </a:lnTo>
                      <a:lnTo>
                        <a:pt x="495" y="357"/>
                      </a:lnTo>
                      <a:lnTo>
                        <a:pt x="455" y="381"/>
                      </a:lnTo>
                      <a:lnTo>
                        <a:pt x="398" y="409"/>
                      </a:lnTo>
                      <a:lnTo>
                        <a:pt x="334" y="436"/>
                      </a:lnTo>
                      <a:lnTo>
                        <a:pt x="254" y="459"/>
                      </a:lnTo>
                      <a:lnTo>
                        <a:pt x="188" y="473"/>
                      </a:lnTo>
                      <a:lnTo>
                        <a:pt x="142" y="486"/>
                      </a:lnTo>
                      <a:lnTo>
                        <a:pt x="0" y="17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3" name="Group 184"/>
              <p:cNvGrpSpPr>
                <a:grpSpLocks/>
              </p:cNvGrpSpPr>
              <p:nvPr/>
            </p:nvGrpSpPr>
            <p:grpSpPr bwMode="auto">
              <a:xfrm>
                <a:off x="2692" y="1940"/>
                <a:ext cx="431" cy="125"/>
                <a:chOff x="2692" y="1940"/>
                <a:chExt cx="431" cy="125"/>
              </a:xfrm>
            </p:grpSpPr>
            <p:grpSp>
              <p:nvGrpSpPr>
                <p:cNvPr id="14" name="Group 185"/>
                <p:cNvGrpSpPr>
                  <a:grpSpLocks/>
                </p:cNvGrpSpPr>
                <p:nvPr/>
              </p:nvGrpSpPr>
              <p:grpSpPr bwMode="auto">
                <a:xfrm>
                  <a:off x="2692" y="1940"/>
                  <a:ext cx="431" cy="125"/>
                  <a:chOff x="2692" y="1940"/>
                  <a:chExt cx="431" cy="125"/>
                </a:xfrm>
              </p:grpSpPr>
              <p:sp>
                <p:nvSpPr>
                  <p:cNvPr id="27694" name="Freeform 186"/>
                  <p:cNvSpPr>
                    <a:spLocks/>
                  </p:cNvSpPr>
                  <p:nvPr/>
                </p:nvSpPr>
                <p:spPr bwMode="auto">
                  <a:xfrm>
                    <a:off x="2756" y="1940"/>
                    <a:ext cx="155" cy="124"/>
                  </a:xfrm>
                  <a:custGeom>
                    <a:avLst/>
                    <a:gdLst>
                      <a:gd name="T0" fmla="*/ 15 w 309"/>
                      <a:gd name="T1" fmla="*/ 7 h 246"/>
                      <a:gd name="T2" fmla="*/ 44 w 309"/>
                      <a:gd name="T3" fmla="*/ 0 h 246"/>
                      <a:gd name="T4" fmla="*/ 75 w 309"/>
                      <a:gd name="T5" fmla="*/ 0 h 246"/>
                      <a:gd name="T6" fmla="*/ 122 w 309"/>
                      <a:gd name="T7" fmla="*/ 4 h 246"/>
                      <a:gd name="T8" fmla="*/ 138 w 309"/>
                      <a:gd name="T9" fmla="*/ 7 h 246"/>
                      <a:gd name="T10" fmla="*/ 155 w 309"/>
                      <a:gd name="T11" fmla="*/ 15 h 246"/>
                      <a:gd name="T12" fmla="*/ 155 w 309"/>
                      <a:gd name="T13" fmla="*/ 33 h 246"/>
                      <a:gd name="T14" fmla="*/ 155 w 309"/>
                      <a:gd name="T15" fmla="*/ 53 h 246"/>
                      <a:gd name="T16" fmla="*/ 150 w 309"/>
                      <a:gd name="T17" fmla="*/ 72 h 246"/>
                      <a:gd name="T18" fmla="*/ 144 w 309"/>
                      <a:gd name="T19" fmla="*/ 84 h 246"/>
                      <a:gd name="T20" fmla="*/ 140 w 309"/>
                      <a:gd name="T21" fmla="*/ 96 h 246"/>
                      <a:gd name="T22" fmla="*/ 133 w 309"/>
                      <a:gd name="T23" fmla="*/ 105 h 246"/>
                      <a:gd name="T24" fmla="*/ 124 w 309"/>
                      <a:gd name="T25" fmla="*/ 113 h 246"/>
                      <a:gd name="T26" fmla="*/ 109 w 309"/>
                      <a:gd name="T27" fmla="*/ 118 h 246"/>
                      <a:gd name="T28" fmla="*/ 90 w 309"/>
                      <a:gd name="T29" fmla="*/ 122 h 246"/>
                      <a:gd name="T30" fmla="*/ 69 w 309"/>
                      <a:gd name="T31" fmla="*/ 124 h 246"/>
                      <a:gd name="T32" fmla="*/ 52 w 309"/>
                      <a:gd name="T33" fmla="*/ 122 h 246"/>
                      <a:gd name="T34" fmla="*/ 38 w 309"/>
                      <a:gd name="T35" fmla="*/ 119 h 246"/>
                      <a:gd name="T36" fmla="*/ 24 w 309"/>
                      <a:gd name="T37" fmla="*/ 113 h 246"/>
                      <a:gd name="T38" fmla="*/ 12 w 309"/>
                      <a:gd name="T39" fmla="*/ 103 h 246"/>
                      <a:gd name="T40" fmla="*/ 6 w 309"/>
                      <a:gd name="T41" fmla="*/ 93 h 246"/>
                      <a:gd name="T42" fmla="*/ 0 w 309"/>
                      <a:gd name="T43" fmla="*/ 67 h 246"/>
                      <a:gd name="T44" fmla="*/ 0 w 309"/>
                      <a:gd name="T45" fmla="*/ 44 h 246"/>
                      <a:gd name="T46" fmla="*/ 0 w 309"/>
                      <a:gd name="T47" fmla="*/ 21 h 246"/>
                      <a:gd name="T48" fmla="*/ 15 w 309"/>
                      <a:gd name="T49" fmla="*/ 7 h 24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309"/>
                      <a:gd name="T76" fmla="*/ 0 h 246"/>
                      <a:gd name="T77" fmla="*/ 309 w 309"/>
                      <a:gd name="T78" fmla="*/ 246 h 24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309" h="246">
                        <a:moveTo>
                          <a:pt x="30" y="13"/>
                        </a:moveTo>
                        <a:lnTo>
                          <a:pt x="88" y="0"/>
                        </a:lnTo>
                        <a:lnTo>
                          <a:pt x="150" y="0"/>
                        </a:lnTo>
                        <a:lnTo>
                          <a:pt x="243" y="7"/>
                        </a:lnTo>
                        <a:lnTo>
                          <a:pt x="276" y="13"/>
                        </a:lnTo>
                        <a:lnTo>
                          <a:pt x="309" y="29"/>
                        </a:lnTo>
                        <a:lnTo>
                          <a:pt x="309" y="65"/>
                        </a:lnTo>
                        <a:lnTo>
                          <a:pt x="309" y="105"/>
                        </a:lnTo>
                        <a:lnTo>
                          <a:pt x="299" y="142"/>
                        </a:lnTo>
                        <a:lnTo>
                          <a:pt x="288" y="167"/>
                        </a:lnTo>
                        <a:lnTo>
                          <a:pt x="279" y="190"/>
                        </a:lnTo>
                        <a:lnTo>
                          <a:pt x="266" y="208"/>
                        </a:lnTo>
                        <a:lnTo>
                          <a:pt x="248" y="225"/>
                        </a:lnTo>
                        <a:lnTo>
                          <a:pt x="218" y="235"/>
                        </a:lnTo>
                        <a:lnTo>
                          <a:pt x="180" y="242"/>
                        </a:lnTo>
                        <a:lnTo>
                          <a:pt x="137" y="246"/>
                        </a:lnTo>
                        <a:lnTo>
                          <a:pt x="103" y="242"/>
                        </a:lnTo>
                        <a:lnTo>
                          <a:pt x="75" y="237"/>
                        </a:lnTo>
                        <a:lnTo>
                          <a:pt x="47" y="225"/>
                        </a:lnTo>
                        <a:lnTo>
                          <a:pt x="23" y="204"/>
                        </a:lnTo>
                        <a:lnTo>
                          <a:pt x="11" y="184"/>
                        </a:lnTo>
                        <a:lnTo>
                          <a:pt x="0" y="133"/>
                        </a:lnTo>
                        <a:lnTo>
                          <a:pt x="0" y="87"/>
                        </a:lnTo>
                        <a:lnTo>
                          <a:pt x="0" y="41"/>
                        </a:lnTo>
                        <a:lnTo>
                          <a:pt x="30" y="13"/>
                        </a:lnTo>
                        <a:close/>
                      </a:path>
                    </a:pathLst>
                  </a:custGeom>
                  <a:solidFill>
                    <a:srgbClr val="C0FFFF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695" name="Freeform 187"/>
                  <p:cNvSpPr>
                    <a:spLocks/>
                  </p:cNvSpPr>
                  <p:nvPr/>
                </p:nvSpPr>
                <p:spPr bwMode="auto">
                  <a:xfrm>
                    <a:off x="2932" y="1943"/>
                    <a:ext cx="154" cy="122"/>
                  </a:xfrm>
                  <a:custGeom>
                    <a:avLst/>
                    <a:gdLst>
                      <a:gd name="T0" fmla="*/ 135 w 308"/>
                      <a:gd name="T1" fmla="*/ 6 h 245"/>
                      <a:gd name="T2" fmla="*/ 106 w 308"/>
                      <a:gd name="T3" fmla="*/ 1 h 245"/>
                      <a:gd name="T4" fmla="*/ 79 w 308"/>
                      <a:gd name="T5" fmla="*/ 1 h 245"/>
                      <a:gd name="T6" fmla="*/ 53 w 308"/>
                      <a:gd name="T7" fmla="*/ 0 h 245"/>
                      <a:gd name="T8" fmla="*/ 30 w 308"/>
                      <a:gd name="T9" fmla="*/ 1 h 245"/>
                      <a:gd name="T10" fmla="*/ 14 w 308"/>
                      <a:gd name="T11" fmla="*/ 6 h 245"/>
                      <a:gd name="T12" fmla="*/ 0 w 308"/>
                      <a:gd name="T13" fmla="*/ 13 h 245"/>
                      <a:gd name="T14" fmla="*/ 0 w 308"/>
                      <a:gd name="T15" fmla="*/ 53 h 245"/>
                      <a:gd name="T16" fmla="*/ 4 w 308"/>
                      <a:gd name="T17" fmla="*/ 76 h 245"/>
                      <a:gd name="T18" fmla="*/ 11 w 308"/>
                      <a:gd name="T19" fmla="*/ 92 h 245"/>
                      <a:gd name="T20" fmla="*/ 19 w 308"/>
                      <a:gd name="T21" fmla="*/ 103 h 245"/>
                      <a:gd name="T22" fmla="*/ 28 w 308"/>
                      <a:gd name="T23" fmla="*/ 110 h 245"/>
                      <a:gd name="T24" fmla="*/ 40 w 308"/>
                      <a:gd name="T25" fmla="*/ 116 h 245"/>
                      <a:gd name="T26" fmla="*/ 51 w 308"/>
                      <a:gd name="T27" fmla="*/ 119 h 245"/>
                      <a:gd name="T28" fmla="*/ 64 w 308"/>
                      <a:gd name="T29" fmla="*/ 121 h 245"/>
                      <a:gd name="T30" fmla="*/ 78 w 308"/>
                      <a:gd name="T31" fmla="*/ 122 h 245"/>
                      <a:gd name="T32" fmla="*/ 102 w 308"/>
                      <a:gd name="T33" fmla="*/ 121 h 245"/>
                      <a:gd name="T34" fmla="*/ 117 w 308"/>
                      <a:gd name="T35" fmla="*/ 117 h 245"/>
                      <a:gd name="T36" fmla="*/ 131 w 308"/>
                      <a:gd name="T37" fmla="*/ 113 h 245"/>
                      <a:gd name="T38" fmla="*/ 142 w 308"/>
                      <a:gd name="T39" fmla="*/ 100 h 245"/>
                      <a:gd name="T40" fmla="*/ 149 w 308"/>
                      <a:gd name="T41" fmla="*/ 84 h 245"/>
                      <a:gd name="T42" fmla="*/ 154 w 308"/>
                      <a:gd name="T43" fmla="*/ 67 h 245"/>
                      <a:gd name="T44" fmla="*/ 154 w 308"/>
                      <a:gd name="T45" fmla="*/ 43 h 245"/>
                      <a:gd name="T46" fmla="*/ 154 w 308"/>
                      <a:gd name="T47" fmla="*/ 21 h 245"/>
                      <a:gd name="T48" fmla="*/ 135 w 308"/>
                      <a:gd name="T49" fmla="*/ 6 h 24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308"/>
                      <a:gd name="T76" fmla="*/ 0 h 245"/>
                      <a:gd name="T77" fmla="*/ 308 w 308"/>
                      <a:gd name="T78" fmla="*/ 245 h 245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308" h="245">
                        <a:moveTo>
                          <a:pt x="269" y="12"/>
                        </a:moveTo>
                        <a:lnTo>
                          <a:pt x="212" y="2"/>
                        </a:lnTo>
                        <a:lnTo>
                          <a:pt x="158" y="2"/>
                        </a:lnTo>
                        <a:lnTo>
                          <a:pt x="107" y="0"/>
                        </a:lnTo>
                        <a:lnTo>
                          <a:pt x="61" y="3"/>
                        </a:lnTo>
                        <a:lnTo>
                          <a:pt x="28" y="12"/>
                        </a:lnTo>
                        <a:lnTo>
                          <a:pt x="0" y="26"/>
                        </a:lnTo>
                        <a:lnTo>
                          <a:pt x="0" y="107"/>
                        </a:lnTo>
                        <a:lnTo>
                          <a:pt x="8" y="153"/>
                        </a:lnTo>
                        <a:lnTo>
                          <a:pt x="22" y="185"/>
                        </a:lnTo>
                        <a:lnTo>
                          <a:pt x="39" y="207"/>
                        </a:lnTo>
                        <a:lnTo>
                          <a:pt x="57" y="220"/>
                        </a:lnTo>
                        <a:lnTo>
                          <a:pt x="80" y="232"/>
                        </a:lnTo>
                        <a:lnTo>
                          <a:pt x="102" y="239"/>
                        </a:lnTo>
                        <a:lnTo>
                          <a:pt x="128" y="242"/>
                        </a:lnTo>
                        <a:lnTo>
                          <a:pt x="157" y="245"/>
                        </a:lnTo>
                        <a:lnTo>
                          <a:pt x="205" y="242"/>
                        </a:lnTo>
                        <a:lnTo>
                          <a:pt x="235" y="235"/>
                        </a:lnTo>
                        <a:lnTo>
                          <a:pt x="262" y="226"/>
                        </a:lnTo>
                        <a:lnTo>
                          <a:pt x="283" y="200"/>
                        </a:lnTo>
                        <a:lnTo>
                          <a:pt x="297" y="168"/>
                        </a:lnTo>
                        <a:lnTo>
                          <a:pt x="308" y="134"/>
                        </a:lnTo>
                        <a:lnTo>
                          <a:pt x="308" y="87"/>
                        </a:lnTo>
                        <a:lnTo>
                          <a:pt x="308" y="42"/>
                        </a:lnTo>
                        <a:lnTo>
                          <a:pt x="269" y="12"/>
                        </a:lnTo>
                        <a:close/>
                      </a:path>
                    </a:pathLst>
                  </a:custGeom>
                  <a:solidFill>
                    <a:srgbClr val="C0FFFF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696" name="Freeform 188"/>
                  <p:cNvSpPr>
                    <a:spLocks/>
                  </p:cNvSpPr>
                  <p:nvPr/>
                </p:nvSpPr>
                <p:spPr bwMode="auto">
                  <a:xfrm>
                    <a:off x="2911" y="1958"/>
                    <a:ext cx="22" cy="16"/>
                  </a:xfrm>
                  <a:custGeom>
                    <a:avLst/>
                    <a:gdLst>
                      <a:gd name="T0" fmla="*/ 0 w 45"/>
                      <a:gd name="T1" fmla="*/ 5 h 33"/>
                      <a:gd name="T2" fmla="*/ 3 w 45"/>
                      <a:gd name="T3" fmla="*/ 1 h 33"/>
                      <a:gd name="T4" fmla="*/ 8 w 45"/>
                      <a:gd name="T5" fmla="*/ 0 h 33"/>
                      <a:gd name="T6" fmla="*/ 15 w 45"/>
                      <a:gd name="T7" fmla="*/ 0 h 33"/>
                      <a:gd name="T8" fmla="*/ 20 w 45"/>
                      <a:gd name="T9" fmla="*/ 3 h 33"/>
                      <a:gd name="T10" fmla="*/ 22 w 45"/>
                      <a:gd name="T11" fmla="*/ 15 h 33"/>
                      <a:gd name="T12" fmla="*/ 17 w 45"/>
                      <a:gd name="T13" fmla="*/ 14 h 33"/>
                      <a:gd name="T14" fmla="*/ 12 w 45"/>
                      <a:gd name="T15" fmla="*/ 12 h 33"/>
                      <a:gd name="T16" fmla="*/ 6 w 45"/>
                      <a:gd name="T17" fmla="*/ 14 h 33"/>
                      <a:gd name="T18" fmla="*/ 1 w 45"/>
                      <a:gd name="T19" fmla="*/ 16 h 33"/>
                      <a:gd name="T20" fmla="*/ 0 w 45"/>
                      <a:gd name="T21" fmla="*/ 5 h 33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5"/>
                      <a:gd name="T34" fmla="*/ 0 h 33"/>
                      <a:gd name="T35" fmla="*/ 45 w 45"/>
                      <a:gd name="T36" fmla="*/ 33 h 33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5" h="33">
                        <a:moveTo>
                          <a:pt x="0" y="10"/>
                        </a:moveTo>
                        <a:lnTo>
                          <a:pt x="7" y="3"/>
                        </a:lnTo>
                        <a:lnTo>
                          <a:pt x="17" y="0"/>
                        </a:lnTo>
                        <a:lnTo>
                          <a:pt x="31" y="0"/>
                        </a:lnTo>
                        <a:lnTo>
                          <a:pt x="41" y="6"/>
                        </a:lnTo>
                        <a:lnTo>
                          <a:pt x="45" y="31"/>
                        </a:lnTo>
                        <a:lnTo>
                          <a:pt x="34" y="29"/>
                        </a:lnTo>
                        <a:lnTo>
                          <a:pt x="25" y="24"/>
                        </a:lnTo>
                        <a:lnTo>
                          <a:pt x="13" y="29"/>
                        </a:lnTo>
                        <a:lnTo>
                          <a:pt x="2" y="33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697" name="Freeform 189"/>
                  <p:cNvSpPr>
                    <a:spLocks/>
                  </p:cNvSpPr>
                  <p:nvPr/>
                </p:nvSpPr>
                <p:spPr bwMode="auto">
                  <a:xfrm>
                    <a:off x="2692" y="1951"/>
                    <a:ext cx="65" cy="26"/>
                  </a:xfrm>
                  <a:custGeom>
                    <a:avLst/>
                    <a:gdLst>
                      <a:gd name="T0" fmla="*/ 65 w 128"/>
                      <a:gd name="T1" fmla="*/ 9 h 52"/>
                      <a:gd name="T2" fmla="*/ 65 w 128"/>
                      <a:gd name="T3" fmla="*/ 26 h 52"/>
                      <a:gd name="T4" fmla="*/ 7 w 128"/>
                      <a:gd name="T5" fmla="*/ 10 h 52"/>
                      <a:gd name="T6" fmla="*/ 0 w 128"/>
                      <a:gd name="T7" fmla="*/ 0 h 52"/>
                      <a:gd name="T8" fmla="*/ 65 w 128"/>
                      <a:gd name="T9" fmla="*/ 9 h 5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28"/>
                      <a:gd name="T16" fmla="*/ 0 h 52"/>
                      <a:gd name="T17" fmla="*/ 128 w 128"/>
                      <a:gd name="T18" fmla="*/ 52 h 5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28" h="52">
                        <a:moveTo>
                          <a:pt x="128" y="17"/>
                        </a:moveTo>
                        <a:lnTo>
                          <a:pt x="128" y="52"/>
                        </a:lnTo>
                        <a:lnTo>
                          <a:pt x="14" y="20"/>
                        </a:lnTo>
                        <a:lnTo>
                          <a:pt x="0" y="0"/>
                        </a:lnTo>
                        <a:lnTo>
                          <a:pt x="128" y="17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698" name="Freeform 190"/>
                  <p:cNvSpPr>
                    <a:spLocks/>
                  </p:cNvSpPr>
                  <p:nvPr/>
                </p:nvSpPr>
                <p:spPr bwMode="auto">
                  <a:xfrm>
                    <a:off x="3085" y="1950"/>
                    <a:ext cx="38" cy="27"/>
                  </a:xfrm>
                  <a:custGeom>
                    <a:avLst/>
                    <a:gdLst>
                      <a:gd name="T0" fmla="*/ 0 w 74"/>
                      <a:gd name="T1" fmla="*/ 14 h 54"/>
                      <a:gd name="T2" fmla="*/ 0 w 74"/>
                      <a:gd name="T3" fmla="*/ 27 h 54"/>
                      <a:gd name="T4" fmla="*/ 36 w 74"/>
                      <a:gd name="T5" fmla="*/ 11 h 54"/>
                      <a:gd name="T6" fmla="*/ 38 w 74"/>
                      <a:gd name="T7" fmla="*/ 0 h 54"/>
                      <a:gd name="T8" fmla="*/ 0 w 74"/>
                      <a:gd name="T9" fmla="*/ 14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"/>
                      <a:gd name="T16" fmla="*/ 0 h 54"/>
                      <a:gd name="T17" fmla="*/ 74 w 74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" h="54">
                        <a:moveTo>
                          <a:pt x="0" y="29"/>
                        </a:moveTo>
                        <a:lnTo>
                          <a:pt x="0" y="54"/>
                        </a:lnTo>
                        <a:lnTo>
                          <a:pt x="70" y="22"/>
                        </a:lnTo>
                        <a:lnTo>
                          <a:pt x="74" y="0"/>
                        </a:lnTo>
                        <a:lnTo>
                          <a:pt x="0" y="29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5" name="Group 191"/>
                <p:cNvGrpSpPr>
                  <a:grpSpLocks/>
                </p:cNvGrpSpPr>
                <p:nvPr/>
              </p:nvGrpSpPr>
              <p:grpSpPr bwMode="auto">
                <a:xfrm>
                  <a:off x="2803" y="1970"/>
                  <a:ext cx="67" cy="57"/>
                  <a:chOff x="2803" y="1970"/>
                  <a:chExt cx="67" cy="57"/>
                </a:xfrm>
              </p:grpSpPr>
              <p:sp>
                <p:nvSpPr>
                  <p:cNvPr id="27692" name="Oval 192"/>
                  <p:cNvSpPr>
                    <a:spLocks noChangeArrowheads="1"/>
                  </p:cNvSpPr>
                  <p:nvPr/>
                </p:nvSpPr>
                <p:spPr bwMode="auto">
                  <a:xfrm>
                    <a:off x="2803" y="1970"/>
                    <a:ext cx="67" cy="57"/>
                  </a:xfrm>
                  <a:prstGeom prst="ellipse">
                    <a:avLst/>
                  </a:prstGeom>
                  <a:solidFill>
                    <a:srgbClr val="C0FFFF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693" name="Oval 193"/>
                  <p:cNvSpPr>
                    <a:spLocks noChangeArrowheads="1"/>
                  </p:cNvSpPr>
                  <p:nvPr/>
                </p:nvSpPr>
                <p:spPr bwMode="auto">
                  <a:xfrm>
                    <a:off x="2826" y="1976"/>
                    <a:ext cx="35" cy="36"/>
                  </a:xfrm>
                  <a:prstGeom prst="ellipse">
                    <a:avLst/>
                  </a:prstGeom>
                  <a:solidFill>
                    <a:srgbClr val="618FFD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6" name="Group 194"/>
                <p:cNvGrpSpPr>
                  <a:grpSpLocks/>
                </p:cNvGrpSpPr>
                <p:nvPr/>
              </p:nvGrpSpPr>
              <p:grpSpPr bwMode="auto">
                <a:xfrm>
                  <a:off x="2975" y="1975"/>
                  <a:ext cx="67" cy="57"/>
                  <a:chOff x="2975" y="1975"/>
                  <a:chExt cx="67" cy="57"/>
                </a:xfrm>
              </p:grpSpPr>
              <p:sp>
                <p:nvSpPr>
                  <p:cNvPr id="27690" name="Oval 195"/>
                  <p:cNvSpPr>
                    <a:spLocks noChangeArrowheads="1"/>
                  </p:cNvSpPr>
                  <p:nvPr/>
                </p:nvSpPr>
                <p:spPr bwMode="auto">
                  <a:xfrm>
                    <a:off x="2975" y="1975"/>
                    <a:ext cx="67" cy="57"/>
                  </a:xfrm>
                  <a:prstGeom prst="ellipse">
                    <a:avLst/>
                  </a:prstGeom>
                  <a:solidFill>
                    <a:srgbClr val="C0FFFF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691" name="Oval 196"/>
                  <p:cNvSpPr>
                    <a:spLocks noChangeArrowheads="1"/>
                  </p:cNvSpPr>
                  <p:nvPr/>
                </p:nvSpPr>
                <p:spPr bwMode="auto">
                  <a:xfrm>
                    <a:off x="2998" y="1982"/>
                    <a:ext cx="35" cy="35"/>
                  </a:xfrm>
                  <a:prstGeom prst="ellipse">
                    <a:avLst/>
                  </a:prstGeom>
                  <a:solidFill>
                    <a:srgbClr val="618FFD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27663" name="Freeform 197"/>
              <p:cNvSpPr>
                <a:spLocks/>
              </p:cNvSpPr>
              <p:nvPr/>
            </p:nvSpPr>
            <p:spPr bwMode="auto">
              <a:xfrm>
                <a:off x="2208" y="2064"/>
                <a:ext cx="192" cy="192"/>
              </a:xfrm>
              <a:custGeom>
                <a:avLst/>
                <a:gdLst>
                  <a:gd name="T0" fmla="*/ 37 w 487"/>
                  <a:gd name="T1" fmla="*/ 0 h 424"/>
                  <a:gd name="T2" fmla="*/ 45 w 487"/>
                  <a:gd name="T3" fmla="*/ 16 h 424"/>
                  <a:gd name="T4" fmla="*/ 49 w 487"/>
                  <a:gd name="T5" fmla="*/ 23 h 424"/>
                  <a:gd name="T6" fmla="*/ 56 w 487"/>
                  <a:gd name="T7" fmla="*/ 38 h 424"/>
                  <a:gd name="T8" fmla="*/ 62 w 487"/>
                  <a:gd name="T9" fmla="*/ 48 h 424"/>
                  <a:gd name="T10" fmla="*/ 69 w 487"/>
                  <a:gd name="T11" fmla="*/ 55 h 424"/>
                  <a:gd name="T12" fmla="*/ 79 w 487"/>
                  <a:gd name="T13" fmla="*/ 65 h 424"/>
                  <a:gd name="T14" fmla="*/ 97 w 487"/>
                  <a:gd name="T15" fmla="*/ 75 h 424"/>
                  <a:gd name="T16" fmla="*/ 114 w 487"/>
                  <a:gd name="T17" fmla="*/ 75 h 424"/>
                  <a:gd name="T18" fmla="*/ 129 w 487"/>
                  <a:gd name="T19" fmla="*/ 73 h 424"/>
                  <a:gd name="T20" fmla="*/ 148 w 487"/>
                  <a:gd name="T21" fmla="*/ 65 h 424"/>
                  <a:gd name="T22" fmla="*/ 173 w 487"/>
                  <a:gd name="T23" fmla="*/ 52 h 424"/>
                  <a:gd name="T24" fmla="*/ 176 w 487"/>
                  <a:gd name="T25" fmla="*/ 62 h 424"/>
                  <a:gd name="T26" fmla="*/ 188 w 487"/>
                  <a:gd name="T27" fmla="*/ 138 h 424"/>
                  <a:gd name="T28" fmla="*/ 192 w 487"/>
                  <a:gd name="T29" fmla="*/ 176 h 424"/>
                  <a:gd name="T30" fmla="*/ 164 w 487"/>
                  <a:gd name="T31" fmla="*/ 187 h 424"/>
                  <a:gd name="T32" fmla="*/ 129 w 487"/>
                  <a:gd name="T33" fmla="*/ 189 h 424"/>
                  <a:gd name="T34" fmla="*/ 108 w 487"/>
                  <a:gd name="T35" fmla="*/ 192 h 424"/>
                  <a:gd name="T36" fmla="*/ 73 w 487"/>
                  <a:gd name="T37" fmla="*/ 181 h 424"/>
                  <a:gd name="T38" fmla="*/ 47 w 487"/>
                  <a:gd name="T39" fmla="*/ 165 h 424"/>
                  <a:gd name="T40" fmla="*/ 28 w 487"/>
                  <a:gd name="T41" fmla="*/ 145 h 424"/>
                  <a:gd name="T42" fmla="*/ 11 w 487"/>
                  <a:gd name="T43" fmla="*/ 125 h 424"/>
                  <a:gd name="T44" fmla="*/ 0 w 487"/>
                  <a:gd name="T45" fmla="*/ 101 h 424"/>
                  <a:gd name="T46" fmla="*/ 4 w 487"/>
                  <a:gd name="T47" fmla="*/ 79 h 424"/>
                  <a:gd name="T48" fmla="*/ 14 w 487"/>
                  <a:gd name="T49" fmla="*/ 49 h 424"/>
                  <a:gd name="T50" fmla="*/ 23 w 487"/>
                  <a:gd name="T51" fmla="*/ 30 h 424"/>
                  <a:gd name="T52" fmla="*/ 37 w 487"/>
                  <a:gd name="T53" fmla="*/ 0 h 42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487"/>
                  <a:gd name="T82" fmla="*/ 0 h 424"/>
                  <a:gd name="T83" fmla="*/ 487 w 487"/>
                  <a:gd name="T84" fmla="*/ 424 h 42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487" h="424">
                    <a:moveTo>
                      <a:pt x="94" y="0"/>
                    </a:moveTo>
                    <a:lnTo>
                      <a:pt x="115" y="35"/>
                    </a:lnTo>
                    <a:lnTo>
                      <a:pt x="125" y="50"/>
                    </a:lnTo>
                    <a:lnTo>
                      <a:pt x="143" y="84"/>
                    </a:lnTo>
                    <a:lnTo>
                      <a:pt x="156" y="107"/>
                    </a:lnTo>
                    <a:lnTo>
                      <a:pt x="174" y="122"/>
                    </a:lnTo>
                    <a:lnTo>
                      <a:pt x="201" y="143"/>
                    </a:lnTo>
                    <a:lnTo>
                      <a:pt x="246" y="166"/>
                    </a:lnTo>
                    <a:lnTo>
                      <a:pt x="288" y="166"/>
                    </a:lnTo>
                    <a:lnTo>
                      <a:pt x="327" y="161"/>
                    </a:lnTo>
                    <a:lnTo>
                      <a:pt x="375" y="143"/>
                    </a:lnTo>
                    <a:lnTo>
                      <a:pt x="440" y="114"/>
                    </a:lnTo>
                    <a:lnTo>
                      <a:pt x="446" y="138"/>
                    </a:lnTo>
                    <a:lnTo>
                      <a:pt x="476" y="304"/>
                    </a:lnTo>
                    <a:lnTo>
                      <a:pt x="487" y="389"/>
                    </a:lnTo>
                    <a:lnTo>
                      <a:pt x="417" y="412"/>
                    </a:lnTo>
                    <a:lnTo>
                      <a:pt x="327" y="418"/>
                    </a:lnTo>
                    <a:lnTo>
                      <a:pt x="275" y="424"/>
                    </a:lnTo>
                    <a:lnTo>
                      <a:pt x="184" y="400"/>
                    </a:lnTo>
                    <a:lnTo>
                      <a:pt x="120" y="365"/>
                    </a:lnTo>
                    <a:lnTo>
                      <a:pt x="71" y="320"/>
                    </a:lnTo>
                    <a:lnTo>
                      <a:pt x="29" y="275"/>
                    </a:lnTo>
                    <a:lnTo>
                      <a:pt x="0" y="224"/>
                    </a:lnTo>
                    <a:lnTo>
                      <a:pt x="11" y="175"/>
                    </a:lnTo>
                    <a:lnTo>
                      <a:pt x="35" y="108"/>
                    </a:lnTo>
                    <a:lnTo>
                      <a:pt x="59" y="6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7" name="Group 198"/>
              <p:cNvGrpSpPr>
                <a:grpSpLocks/>
              </p:cNvGrpSpPr>
              <p:nvPr/>
            </p:nvGrpSpPr>
            <p:grpSpPr bwMode="auto">
              <a:xfrm rot="16200000" flipV="1">
                <a:off x="2006" y="1788"/>
                <a:ext cx="442" cy="322"/>
                <a:chOff x="4363" y="2585"/>
                <a:chExt cx="1104" cy="808"/>
              </a:xfrm>
            </p:grpSpPr>
            <p:sp>
              <p:nvSpPr>
                <p:cNvPr id="27665" name="Freeform 199"/>
                <p:cNvSpPr>
                  <a:spLocks/>
                </p:cNvSpPr>
                <p:nvPr/>
              </p:nvSpPr>
              <p:spPr bwMode="auto">
                <a:xfrm>
                  <a:off x="4363" y="2585"/>
                  <a:ext cx="1104" cy="808"/>
                </a:xfrm>
                <a:custGeom>
                  <a:avLst/>
                  <a:gdLst>
                    <a:gd name="T0" fmla="*/ 243 w 3311"/>
                    <a:gd name="T1" fmla="*/ 32 h 2423"/>
                    <a:gd name="T2" fmla="*/ 416 w 3311"/>
                    <a:gd name="T3" fmla="*/ 0 h 2423"/>
                    <a:gd name="T4" fmla="*/ 558 w 3311"/>
                    <a:gd name="T5" fmla="*/ 26 h 2423"/>
                    <a:gd name="T6" fmla="*/ 705 w 3311"/>
                    <a:gd name="T7" fmla="*/ 90 h 2423"/>
                    <a:gd name="T8" fmla="*/ 838 w 3311"/>
                    <a:gd name="T9" fmla="*/ 148 h 2423"/>
                    <a:gd name="T10" fmla="*/ 958 w 3311"/>
                    <a:gd name="T11" fmla="*/ 195 h 2423"/>
                    <a:gd name="T12" fmla="*/ 989 w 3311"/>
                    <a:gd name="T13" fmla="*/ 221 h 2423"/>
                    <a:gd name="T14" fmla="*/ 991 w 3311"/>
                    <a:gd name="T15" fmla="*/ 276 h 2423"/>
                    <a:gd name="T16" fmla="*/ 958 w 3311"/>
                    <a:gd name="T17" fmla="*/ 303 h 2423"/>
                    <a:gd name="T18" fmla="*/ 903 w 3311"/>
                    <a:gd name="T19" fmla="*/ 313 h 2423"/>
                    <a:gd name="T20" fmla="*/ 858 w 3311"/>
                    <a:gd name="T21" fmla="*/ 310 h 2423"/>
                    <a:gd name="T22" fmla="*/ 808 w 3311"/>
                    <a:gd name="T23" fmla="*/ 300 h 2423"/>
                    <a:gd name="T24" fmla="*/ 826 w 3311"/>
                    <a:gd name="T25" fmla="*/ 327 h 2423"/>
                    <a:gd name="T26" fmla="*/ 842 w 3311"/>
                    <a:gd name="T27" fmla="*/ 349 h 2423"/>
                    <a:gd name="T28" fmla="*/ 919 w 3311"/>
                    <a:gd name="T29" fmla="*/ 398 h 2423"/>
                    <a:gd name="T30" fmla="*/ 958 w 3311"/>
                    <a:gd name="T31" fmla="*/ 437 h 2423"/>
                    <a:gd name="T32" fmla="*/ 995 w 3311"/>
                    <a:gd name="T33" fmla="*/ 474 h 2423"/>
                    <a:gd name="T34" fmla="*/ 1053 w 3311"/>
                    <a:gd name="T35" fmla="*/ 524 h 2423"/>
                    <a:gd name="T36" fmla="*/ 1083 w 3311"/>
                    <a:gd name="T37" fmla="*/ 559 h 2423"/>
                    <a:gd name="T38" fmla="*/ 1100 w 3311"/>
                    <a:gd name="T39" fmla="*/ 592 h 2423"/>
                    <a:gd name="T40" fmla="*/ 1103 w 3311"/>
                    <a:gd name="T41" fmla="*/ 627 h 2423"/>
                    <a:gd name="T42" fmla="*/ 1080 w 3311"/>
                    <a:gd name="T43" fmla="*/ 657 h 2423"/>
                    <a:gd name="T44" fmla="*/ 1076 w 3311"/>
                    <a:gd name="T45" fmla="*/ 684 h 2423"/>
                    <a:gd name="T46" fmla="*/ 1079 w 3311"/>
                    <a:gd name="T47" fmla="*/ 711 h 2423"/>
                    <a:gd name="T48" fmla="*/ 1073 w 3311"/>
                    <a:gd name="T49" fmla="*/ 734 h 2423"/>
                    <a:gd name="T50" fmla="*/ 1062 w 3311"/>
                    <a:gd name="T51" fmla="*/ 748 h 2423"/>
                    <a:gd name="T52" fmla="*/ 1039 w 3311"/>
                    <a:gd name="T53" fmla="*/ 758 h 2423"/>
                    <a:gd name="T54" fmla="*/ 1001 w 3311"/>
                    <a:gd name="T55" fmla="*/ 756 h 2423"/>
                    <a:gd name="T56" fmla="*/ 980 w 3311"/>
                    <a:gd name="T57" fmla="*/ 764 h 2423"/>
                    <a:gd name="T58" fmla="*/ 975 w 3311"/>
                    <a:gd name="T59" fmla="*/ 790 h 2423"/>
                    <a:gd name="T60" fmla="*/ 964 w 3311"/>
                    <a:gd name="T61" fmla="*/ 804 h 2423"/>
                    <a:gd name="T62" fmla="*/ 948 w 3311"/>
                    <a:gd name="T63" fmla="*/ 808 h 2423"/>
                    <a:gd name="T64" fmla="*/ 923 w 3311"/>
                    <a:gd name="T65" fmla="*/ 807 h 2423"/>
                    <a:gd name="T66" fmla="*/ 877 w 3311"/>
                    <a:gd name="T67" fmla="*/ 791 h 2423"/>
                    <a:gd name="T68" fmla="*/ 779 w 3311"/>
                    <a:gd name="T69" fmla="*/ 741 h 2423"/>
                    <a:gd name="T70" fmla="*/ 726 w 3311"/>
                    <a:gd name="T71" fmla="*/ 725 h 2423"/>
                    <a:gd name="T72" fmla="*/ 671 w 3311"/>
                    <a:gd name="T73" fmla="*/ 716 h 2423"/>
                    <a:gd name="T74" fmla="*/ 547 w 3311"/>
                    <a:gd name="T75" fmla="*/ 668 h 2423"/>
                    <a:gd name="T76" fmla="*/ 455 w 3311"/>
                    <a:gd name="T77" fmla="*/ 618 h 2423"/>
                    <a:gd name="T78" fmla="*/ 386 w 3311"/>
                    <a:gd name="T79" fmla="*/ 589 h 2423"/>
                    <a:gd name="T80" fmla="*/ 332 w 3311"/>
                    <a:gd name="T81" fmla="*/ 563 h 2423"/>
                    <a:gd name="T82" fmla="*/ 274 w 3311"/>
                    <a:gd name="T83" fmla="*/ 521 h 2423"/>
                    <a:gd name="T84" fmla="*/ 90 w 3311"/>
                    <a:gd name="T85" fmla="*/ 353 h 2423"/>
                    <a:gd name="T86" fmla="*/ 69 w 3311"/>
                    <a:gd name="T87" fmla="*/ 69 h 2423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311"/>
                    <a:gd name="T133" fmla="*/ 0 h 2423"/>
                    <a:gd name="T134" fmla="*/ 3311 w 3311"/>
                    <a:gd name="T135" fmla="*/ 2423 h 2423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311" h="2423">
                      <a:moveTo>
                        <a:pt x="538" y="113"/>
                      </a:moveTo>
                      <a:lnTo>
                        <a:pt x="729" y="97"/>
                      </a:lnTo>
                      <a:lnTo>
                        <a:pt x="1027" y="48"/>
                      </a:lnTo>
                      <a:lnTo>
                        <a:pt x="1249" y="0"/>
                      </a:lnTo>
                      <a:lnTo>
                        <a:pt x="1563" y="32"/>
                      </a:lnTo>
                      <a:lnTo>
                        <a:pt x="1674" y="79"/>
                      </a:lnTo>
                      <a:lnTo>
                        <a:pt x="1926" y="175"/>
                      </a:lnTo>
                      <a:lnTo>
                        <a:pt x="2115" y="271"/>
                      </a:lnTo>
                      <a:lnTo>
                        <a:pt x="2376" y="379"/>
                      </a:lnTo>
                      <a:lnTo>
                        <a:pt x="2512" y="443"/>
                      </a:lnTo>
                      <a:lnTo>
                        <a:pt x="2708" y="513"/>
                      </a:lnTo>
                      <a:lnTo>
                        <a:pt x="2874" y="584"/>
                      </a:lnTo>
                      <a:lnTo>
                        <a:pt x="2927" y="616"/>
                      </a:lnTo>
                      <a:lnTo>
                        <a:pt x="2967" y="663"/>
                      </a:lnTo>
                      <a:lnTo>
                        <a:pt x="2993" y="753"/>
                      </a:lnTo>
                      <a:lnTo>
                        <a:pt x="2971" y="829"/>
                      </a:lnTo>
                      <a:lnTo>
                        <a:pt x="2929" y="873"/>
                      </a:lnTo>
                      <a:lnTo>
                        <a:pt x="2874" y="909"/>
                      </a:lnTo>
                      <a:lnTo>
                        <a:pt x="2795" y="935"/>
                      </a:lnTo>
                      <a:lnTo>
                        <a:pt x="2708" y="938"/>
                      </a:lnTo>
                      <a:lnTo>
                        <a:pt x="2643" y="937"/>
                      </a:lnTo>
                      <a:lnTo>
                        <a:pt x="2574" y="931"/>
                      </a:lnTo>
                      <a:lnTo>
                        <a:pt x="2498" y="920"/>
                      </a:lnTo>
                      <a:lnTo>
                        <a:pt x="2424" y="900"/>
                      </a:lnTo>
                      <a:lnTo>
                        <a:pt x="2258" y="837"/>
                      </a:lnTo>
                      <a:lnTo>
                        <a:pt x="2477" y="981"/>
                      </a:lnTo>
                      <a:lnTo>
                        <a:pt x="2512" y="1013"/>
                      </a:lnTo>
                      <a:lnTo>
                        <a:pt x="2526" y="1048"/>
                      </a:lnTo>
                      <a:lnTo>
                        <a:pt x="2645" y="1115"/>
                      </a:lnTo>
                      <a:lnTo>
                        <a:pt x="2756" y="1194"/>
                      </a:lnTo>
                      <a:lnTo>
                        <a:pt x="2824" y="1275"/>
                      </a:lnTo>
                      <a:lnTo>
                        <a:pt x="2874" y="1309"/>
                      </a:lnTo>
                      <a:lnTo>
                        <a:pt x="2929" y="1351"/>
                      </a:lnTo>
                      <a:lnTo>
                        <a:pt x="2983" y="1420"/>
                      </a:lnTo>
                      <a:lnTo>
                        <a:pt x="3024" y="1475"/>
                      </a:lnTo>
                      <a:lnTo>
                        <a:pt x="3158" y="1570"/>
                      </a:lnTo>
                      <a:lnTo>
                        <a:pt x="3202" y="1613"/>
                      </a:lnTo>
                      <a:lnTo>
                        <a:pt x="3249" y="1676"/>
                      </a:lnTo>
                      <a:lnTo>
                        <a:pt x="3273" y="1722"/>
                      </a:lnTo>
                      <a:lnTo>
                        <a:pt x="3299" y="1776"/>
                      </a:lnTo>
                      <a:lnTo>
                        <a:pt x="3311" y="1829"/>
                      </a:lnTo>
                      <a:lnTo>
                        <a:pt x="3308" y="1879"/>
                      </a:lnTo>
                      <a:lnTo>
                        <a:pt x="3287" y="1928"/>
                      </a:lnTo>
                      <a:lnTo>
                        <a:pt x="3239" y="1969"/>
                      </a:lnTo>
                      <a:lnTo>
                        <a:pt x="3196" y="1988"/>
                      </a:lnTo>
                      <a:lnTo>
                        <a:pt x="3228" y="2050"/>
                      </a:lnTo>
                      <a:lnTo>
                        <a:pt x="3239" y="2087"/>
                      </a:lnTo>
                      <a:lnTo>
                        <a:pt x="3237" y="2131"/>
                      </a:lnTo>
                      <a:lnTo>
                        <a:pt x="3227" y="2179"/>
                      </a:lnTo>
                      <a:lnTo>
                        <a:pt x="3218" y="2200"/>
                      </a:lnTo>
                      <a:lnTo>
                        <a:pt x="3201" y="2226"/>
                      </a:lnTo>
                      <a:lnTo>
                        <a:pt x="3184" y="2244"/>
                      </a:lnTo>
                      <a:lnTo>
                        <a:pt x="3159" y="2262"/>
                      </a:lnTo>
                      <a:lnTo>
                        <a:pt x="3117" y="2272"/>
                      </a:lnTo>
                      <a:lnTo>
                        <a:pt x="3068" y="2281"/>
                      </a:lnTo>
                      <a:lnTo>
                        <a:pt x="3002" y="2267"/>
                      </a:lnTo>
                      <a:lnTo>
                        <a:pt x="2934" y="2245"/>
                      </a:lnTo>
                      <a:lnTo>
                        <a:pt x="2939" y="2291"/>
                      </a:lnTo>
                      <a:lnTo>
                        <a:pt x="2934" y="2342"/>
                      </a:lnTo>
                      <a:lnTo>
                        <a:pt x="2923" y="2369"/>
                      </a:lnTo>
                      <a:lnTo>
                        <a:pt x="2908" y="2394"/>
                      </a:lnTo>
                      <a:lnTo>
                        <a:pt x="2890" y="2410"/>
                      </a:lnTo>
                      <a:lnTo>
                        <a:pt x="2867" y="2420"/>
                      </a:lnTo>
                      <a:lnTo>
                        <a:pt x="2842" y="2422"/>
                      </a:lnTo>
                      <a:lnTo>
                        <a:pt x="2808" y="2423"/>
                      </a:lnTo>
                      <a:lnTo>
                        <a:pt x="2768" y="2420"/>
                      </a:lnTo>
                      <a:lnTo>
                        <a:pt x="2734" y="2410"/>
                      </a:lnTo>
                      <a:lnTo>
                        <a:pt x="2629" y="2373"/>
                      </a:lnTo>
                      <a:lnTo>
                        <a:pt x="2537" y="2325"/>
                      </a:lnTo>
                      <a:lnTo>
                        <a:pt x="2337" y="2223"/>
                      </a:lnTo>
                      <a:lnTo>
                        <a:pt x="2229" y="2147"/>
                      </a:lnTo>
                      <a:lnTo>
                        <a:pt x="2176" y="2173"/>
                      </a:lnTo>
                      <a:lnTo>
                        <a:pt x="2115" y="2173"/>
                      </a:lnTo>
                      <a:lnTo>
                        <a:pt x="2012" y="2147"/>
                      </a:lnTo>
                      <a:lnTo>
                        <a:pt x="1832" y="2084"/>
                      </a:lnTo>
                      <a:lnTo>
                        <a:pt x="1642" y="2004"/>
                      </a:lnTo>
                      <a:lnTo>
                        <a:pt x="1454" y="1910"/>
                      </a:lnTo>
                      <a:lnTo>
                        <a:pt x="1364" y="1853"/>
                      </a:lnTo>
                      <a:lnTo>
                        <a:pt x="1263" y="1800"/>
                      </a:lnTo>
                      <a:lnTo>
                        <a:pt x="1158" y="1766"/>
                      </a:lnTo>
                      <a:lnTo>
                        <a:pt x="1073" y="1729"/>
                      </a:lnTo>
                      <a:lnTo>
                        <a:pt x="995" y="1687"/>
                      </a:lnTo>
                      <a:lnTo>
                        <a:pt x="941" y="1654"/>
                      </a:lnTo>
                      <a:lnTo>
                        <a:pt x="821" y="1562"/>
                      </a:lnTo>
                      <a:lnTo>
                        <a:pt x="585" y="1341"/>
                      </a:lnTo>
                      <a:lnTo>
                        <a:pt x="270" y="1059"/>
                      </a:lnTo>
                      <a:lnTo>
                        <a:pt x="0" y="696"/>
                      </a:lnTo>
                      <a:lnTo>
                        <a:pt x="208" y="206"/>
                      </a:lnTo>
                      <a:lnTo>
                        <a:pt x="538" y="113"/>
                      </a:lnTo>
                      <a:close/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66" name="Freeform 200"/>
                <p:cNvSpPr>
                  <a:spLocks/>
                </p:cNvSpPr>
                <p:nvPr/>
              </p:nvSpPr>
              <p:spPr bwMode="auto">
                <a:xfrm>
                  <a:off x="4784" y="3075"/>
                  <a:ext cx="336" cy="224"/>
                </a:xfrm>
                <a:custGeom>
                  <a:avLst/>
                  <a:gdLst>
                    <a:gd name="T0" fmla="*/ 320 w 1008"/>
                    <a:gd name="T1" fmla="*/ 224 h 673"/>
                    <a:gd name="T2" fmla="*/ 332 w 1008"/>
                    <a:gd name="T3" fmla="*/ 208 h 673"/>
                    <a:gd name="T4" fmla="*/ 336 w 1008"/>
                    <a:gd name="T5" fmla="*/ 190 h 673"/>
                    <a:gd name="T6" fmla="*/ 335 w 1008"/>
                    <a:gd name="T7" fmla="*/ 176 h 673"/>
                    <a:gd name="T8" fmla="*/ 323 w 1008"/>
                    <a:gd name="T9" fmla="*/ 156 h 673"/>
                    <a:gd name="T10" fmla="*/ 305 w 1008"/>
                    <a:gd name="T11" fmla="*/ 140 h 673"/>
                    <a:gd name="T12" fmla="*/ 282 w 1008"/>
                    <a:gd name="T13" fmla="*/ 124 h 673"/>
                    <a:gd name="T14" fmla="*/ 254 w 1008"/>
                    <a:gd name="T15" fmla="*/ 111 h 673"/>
                    <a:gd name="T16" fmla="*/ 226 w 1008"/>
                    <a:gd name="T17" fmla="*/ 103 h 673"/>
                    <a:gd name="T18" fmla="*/ 200 w 1008"/>
                    <a:gd name="T19" fmla="*/ 97 h 673"/>
                    <a:gd name="T20" fmla="*/ 186 w 1008"/>
                    <a:gd name="T21" fmla="*/ 83 h 673"/>
                    <a:gd name="T22" fmla="*/ 171 w 1008"/>
                    <a:gd name="T23" fmla="*/ 69 h 673"/>
                    <a:gd name="T24" fmla="*/ 151 w 1008"/>
                    <a:gd name="T25" fmla="*/ 54 h 673"/>
                    <a:gd name="T26" fmla="*/ 135 w 1008"/>
                    <a:gd name="T27" fmla="*/ 43 h 673"/>
                    <a:gd name="T28" fmla="*/ 111 w 1008"/>
                    <a:gd name="T29" fmla="*/ 31 h 673"/>
                    <a:gd name="T30" fmla="*/ 97 w 1008"/>
                    <a:gd name="T31" fmla="*/ 25 h 673"/>
                    <a:gd name="T32" fmla="*/ 73 w 1008"/>
                    <a:gd name="T33" fmla="*/ 11 h 673"/>
                    <a:gd name="T34" fmla="*/ 47 w 1008"/>
                    <a:gd name="T35" fmla="*/ 3 h 673"/>
                    <a:gd name="T36" fmla="*/ 18 w 1008"/>
                    <a:gd name="T37" fmla="*/ 0 h 673"/>
                    <a:gd name="T38" fmla="*/ 0 w 1008"/>
                    <a:gd name="T39" fmla="*/ 0 h 673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008"/>
                    <a:gd name="T61" fmla="*/ 0 h 673"/>
                    <a:gd name="T62" fmla="*/ 1008 w 1008"/>
                    <a:gd name="T63" fmla="*/ 673 h 673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008" h="673">
                      <a:moveTo>
                        <a:pt x="961" y="673"/>
                      </a:moveTo>
                      <a:lnTo>
                        <a:pt x="995" y="624"/>
                      </a:lnTo>
                      <a:lnTo>
                        <a:pt x="1008" y="572"/>
                      </a:lnTo>
                      <a:lnTo>
                        <a:pt x="1004" y="530"/>
                      </a:lnTo>
                      <a:lnTo>
                        <a:pt x="970" y="469"/>
                      </a:lnTo>
                      <a:lnTo>
                        <a:pt x="916" y="420"/>
                      </a:lnTo>
                      <a:lnTo>
                        <a:pt x="847" y="372"/>
                      </a:lnTo>
                      <a:lnTo>
                        <a:pt x="763" y="332"/>
                      </a:lnTo>
                      <a:lnTo>
                        <a:pt x="679" y="310"/>
                      </a:lnTo>
                      <a:lnTo>
                        <a:pt x="599" y="291"/>
                      </a:lnTo>
                      <a:lnTo>
                        <a:pt x="557" y="248"/>
                      </a:lnTo>
                      <a:lnTo>
                        <a:pt x="513" y="208"/>
                      </a:lnTo>
                      <a:lnTo>
                        <a:pt x="454" y="161"/>
                      </a:lnTo>
                      <a:lnTo>
                        <a:pt x="405" y="129"/>
                      </a:lnTo>
                      <a:lnTo>
                        <a:pt x="332" y="92"/>
                      </a:lnTo>
                      <a:lnTo>
                        <a:pt x="292" y="75"/>
                      </a:lnTo>
                      <a:lnTo>
                        <a:pt x="220" y="33"/>
                      </a:lnTo>
                      <a:lnTo>
                        <a:pt x="142" y="10"/>
                      </a:lnTo>
                      <a:lnTo>
                        <a:pt x="5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67" name="Freeform 201"/>
                <p:cNvSpPr>
                  <a:spLocks/>
                </p:cNvSpPr>
                <p:nvPr/>
              </p:nvSpPr>
              <p:spPr bwMode="auto">
                <a:xfrm>
                  <a:off x="4981" y="3054"/>
                  <a:ext cx="359" cy="279"/>
                </a:xfrm>
                <a:custGeom>
                  <a:avLst/>
                  <a:gdLst>
                    <a:gd name="T0" fmla="*/ 359 w 1077"/>
                    <a:gd name="T1" fmla="*/ 279 h 838"/>
                    <a:gd name="T2" fmla="*/ 356 w 1077"/>
                    <a:gd name="T3" fmla="*/ 268 h 838"/>
                    <a:gd name="T4" fmla="*/ 352 w 1077"/>
                    <a:gd name="T5" fmla="*/ 256 h 838"/>
                    <a:gd name="T6" fmla="*/ 345 w 1077"/>
                    <a:gd name="T7" fmla="*/ 244 h 838"/>
                    <a:gd name="T8" fmla="*/ 339 w 1077"/>
                    <a:gd name="T9" fmla="*/ 234 h 838"/>
                    <a:gd name="T10" fmla="*/ 330 w 1077"/>
                    <a:gd name="T11" fmla="*/ 225 h 838"/>
                    <a:gd name="T12" fmla="*/ 303 w 1077"/>
                    <a:gd name="T13" fmla="*/ 203 h 838"/>
                    <a:gd name="T14" fmla="*/ 271 w 1077"/>
                    <a:gd name="T15" fmla="*/ 182 h 838"/>
                    <a:gd name="T16" fmla="*/ 245 w 1077"/>
                    <a:gd name="T17" fmla="*/ 171 h 838"/>
                    <a:gd name="T18" fmla="*/ 212 w 1077"/>
                    <a:gd name="T19" fmla="*/ 161 h 838"/>
                    <a:gd name="T20" fmla="*/ 182 w 1077"/>
                    <a:gd name="T21" fmla="*/ 138 h 838"/>
                    <a:gd name="T22" fmla="*/ 156 w 1077"/>
                    <a:gd name="T23" fmla="*/ 113 h 838"/>
                    <a:gd name="T24" fmla="*/ 129 w 1077"/>
                    <a:gd name="T25" fmla="*/ 92 h 838"/>
                    <a:gd name="T26" fmla="*/ 95 w 1077"/>
                    <a:gd name="T27" fmla="*/ 71 h 838"/>
                    <a:gd name="T28" fmla="*/ 66 w 1077"/>
                    <a:gd name="T29" fmla="*/ 53 h 838"/>
                    <a:gd name="T30" fmla="*/ 40 w 1077"/>
                    <a:gd name="T31" fmla="*/ 24 h 838"/>
                    <a:gd name="T32" fmla="*/ 0 w 1077"/>
                    <a:gd name="T33" fmla="*/ 0 h 83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077"/>
                    <a:gd name="T52" fmla="*/ 0 h 838"/>
                    <a:gd name="T53" fmla="*/ 1077 w 1077"/>
                    <a:gd name="T54" fmla="*/ 838 h 83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077" h="838">
                      <a:moveTo>
                        <a:pt x="1077" y="838"/>
                      </a:moveTo>
                      <a:lnTo>
                        <a:pt x="1069" y="806"/>
                      </a:lnTo>
                      <a:lnTo>
                        <a:pt x="1057" y="769"/>
                      </a:lnTo>
                      <a:lnTo>
                        <a:pt x="1036" y="732"/>
                      </a:lnTo>
                      <a:lnTo>
                        <a:pt x="1016" y="704"/>
                      </a:lnTo>
                      <a:lnTo>
                        <a:pt x="989" y="676"/>
                      </a:lnTo>
                      <a:lnTo>
                        <a:pt x="908" y="609"/>
                      </a:lnTo>
                      <a:lnTo>
                        <a:pt x="814" y="548"/>
                      </a:lnTo>
                      <a:lnTo>
                        <a:pt x="736" y="514"/>
                      </a:lnTo>
                      <a:lnTo>
                        <a:pt x="635" y="485"/>
                      </a:lnTo>
                      <a:lnTo>
                        <a:pt x="547" y="413"/>
                      </a:lnTo>
                      <a:lnTo>
                        <a:pt x="469" y="339"/>
                      </a:lnTo>
                      <a:lnTo>
                        <a:pt x="386" y="275"/>
                      </a:lnTo>
                      <a:lnTo>
                        <a:pt x="286" y="213"/>
                      </a:lnTo>
                      <a:lnTo>
                        <a:pt x="198" y="159"/>
                      </a:lnTo>
                      <a:lnTo>
                        <a:pt x="120" y="7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68" name="Freeform 202"/>
                <p:cNvSpPr>
                  <a:spLocks/>
                </p:cNvSpPr>
                <p:nvPr/>
              </p:nvSpPr>
              <p:spPr bwMode="auto">
                <a:xfrm>
                  <a:off x="5074" y="2973"/>
                  <a:ext cx="356" cy="276"/>
                </a:xfrm>
                <a:custGeom>
                  <a:avLst/>
                  <a:gdLst>
                    <a:gd name="T0" fmla="*/ 356 w 1069"/>
                    <a:gd name="T1" fmla="*/ 276 h 828"/>
                    <a:gd name="T2" fmla="*/ 342 w 1069"/>
                    <a:gd name="T3" fmla="*/ 257 h 828"/>
                    <a:gd name="T4" fmla="*/ 329 w 1069"/>
                    <a:gd name="T5" fmla="*/ 243 h 828"/>
                    <a:gd name="T6" fmla="*/ 315 w 1069"/>
                    <a:gd name="T7" fmla="*/ 231 h 828"/>
                    <a:gd name="T8" fmla="*/ 265 w 1069"/>
                    <a:gd name="T9" fmla="*/ 198 h 828"/>
                    <a:gd name="T10" fmla="*/ 232 w 1069"/>
                    <a:gd name="T11" fmla="*/ 180 h 828"/>
                    <a:gd name="T12" fmla="*/ 208 w 1069"/>
                    <a:gd name="T13" fmla="*/ 154 h 828"/>
                    <a:gd name="T14" fmla="*/ 179 w 1069"/>
                    <a:gd name="T15" fmla="*/ 131 h 828"/>
                    <a:gd name="T16" fmla="*/ 153 w 1069"/>
                    <a:gd name="T17" fmla="*/ 111 h 828"/>
                    <a:gd name="T18" fmla="*/ 124 w 1069"/>
                    <a:gd name="T19" fmla="*/ 93 h 828"/>
                    <a:gd name="T20" fmla="*/ 107 w 1069"/>
                    <a:gd name="T21" fmla="*/ 81 h 828"/>
                    <a:gd name="T22" fmla="*/ 74 w 1069"/>
                    <a:gd name="T23" fmla="*/ 63 h 828"/>
                    <a:gd name="T24" fmla="*/ 42 w 1069"/>
                    <a:gd name="T25" fmla="*/ 27 h 828"/>
                    <a:gd name="T26" fmla="*/ 0 w 1069"/>
                    <a:gd name="T27" fmla="*/ 0 h 82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069"/>
                    <a:gd name="T43" fmla="*/ 0 h 828"/>
                    <a:gd name="T44" fmla="*/ 1069 w 1069"/>
                    <a:gd name="T45" fmla="*/ 828 h 82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069" h="828">
                      <a:moveTo>
                        <a:pt x="1069" y="828"/>
                      </a:moveTo>
                      <a:lnTo>
                        <a:pt x="1026" y="771"/>
                      </a:lnTo>
                      <a:lnTo>
                        <a:pt x="989" y="728"/>
                      </a:lnTo>
                      <a:lnTo>
                        <a:pt x="947" y="694"/>
                      </a:lnTo>
                      <a:lnTo>
                        <a:pt x="797" y="593"/>
                      </a:lnTo>
                      <a:lnTo>
                        <a:pt x="698" y="540"/>
                      </a:lnTo>
                      <a:lnTo>
                        <a:pt x="624" y="463"/>
                      </a:lnTo>
                      <a:lnTo>
                        <a:pt x="539" y="393"/>
                      </a:lnTo>
                      <a:lnTo>
                        <a:pt x="458" y="332"/>
                      </a:lnTo>
                      <a:lnTo>
                        <a:pt x="372" y="278"/>
                      </a:lnTo>
                      <a:lnTo>
                        <a:pt x="322" y="243"/>
                      </a:lnTo>
                      <a:lnTo>
                        <a:pt x="222" y="188"/>
                      </a:lnTo>
                      <a:lnTo>
                        <a:pt x="126" y="8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69" name="Freeform 203"/>
                <p:cNvSpPr>
                  <a:spLocks/>
                </p:cNvSpPr>
                <p:nvPr/>
              </p:nvSpPr>
              <p:spPr bwMode="auto">
                <a:xfrm>
                  <a:off x="5130" y="2749"/>
                  <a:ext cx="12" cy="104"/>
                </a:xfrm>
                <a:custGeom>
                  <a:avLst/>
                  <a:gdLst>
                    <a:gd name="T0" fmla="*/ 7 w 36"/>
                    <a:gd name="T1" fmla="*/ 104 h 313"/>
                    <a:gd name="T2" fmla="*/ 1 w 36"/>
                    <a:gd name="T3" fmla="*/ 72 h 313"/>
                    <a:gd name="T4" fmla="*/ 0 w 36"/>
                    <a:gd name="T5" fmla="*/ 51 h 313"/>
                    <a:gd name="T6" fmla="*/ 5 w 36"/>
                    <a:gd name="T7" fmla="*/ 22 h 313"/>
                    <a:gd name="T8" fmla="*/ 12 w 36"/>
                    <a:gd name="T9" fmla="*/ 0 h 3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313"/>
                    <a:gd name="T17" fmla="*/ 36 w 36"/>
                    <a:gd name="T18" fmla="*/ 313 h 3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313">
                      <a:moveTo>
                        <a:pt x="20" y="313"/>
                      </a:moveTo>
                      <a:lnTo>
                        <a:pt x="4" y="216"/>
                      </a:lnTo>
                      <a:lnTo>
                        <a:pt x="0" y="152"/>
                      </a:lnTo>
                      <a:lnTo>
                        <a:pt x="16" y="66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0" name="Freeform 204"/>
                <p:cNvSpPr>
                  <a:spLocks/>
                </p:cNvSpPr>
                <p:nvPr/>
              </p:nvSpPr>
              <p:spPr bwMode="auto">
                <a:xfrm>
                  <a:off x="5146" y="2938"/>
                  <a:ext cx="59" cy="59"/>
                </a:xfrm>
                <a:custGeom>
                  <a:avLst/>
                  <a:gdLst>
                    <a:gd name="T0" fmla="*/ 59 w 177"/>
                    <a:gd name="T1" fmla="*/ 0 h 175"/>
                    <a:gd name="T2" fmla="*/ 44 w 177"/>
                    <a:gd name="T3" fmla="*/ 3 h 175"/>
                    <a:gd name="T4" fmla="*/ 28 w 177"/>
                    <a:gd name="T5" fmla="*/ 11 h 175"/>
                    <a:gd name="T6" fmla="*/ 14 w 177"/>
                    <a:gd name="T7" fmla="*/ 24 h 175"/>
                    <a:gd name="T8" fmla="*/ 7 w 177"/>
                    <a:gd name="T9" fmla="*/ 36 h 175"/>
                    <a:gd name="T10" fmla="*/ 0 w 177"/>
                    <a:gd name="T11" fmla="*/ 59 h 1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7"/>
                    <a:gd name="T19" fmla="*/ 0 h 175"/>
                    <a:gd name="T20" fmla="*/ 177 w 177"/>
                    <a:gd name="T21" fmla="*/ 175 h 1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7" h="175">
                      <a:moveTo>
                        <a:pt x="177" y="0"/>
                      </a:moveTo>
                      <a:lnTo>
                        <a:pt x="133" y="9"/>
                      </a:lnTo>
                      <a:lnTo>
                        <a:pt x="84" y="34"/>
                      </a:lnTo>
                      <a:lnTo>
                        <a:pt x="43" y="72"/>
                      </a:lnTo>
                      <a:lnTo>
                        <a:pt x="21" y="107"/>
                      </a:lnTo>
                      <a:lnTo>
                        <a:pt x="0" y="175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1" name="Freeform 205"/>
                <p:cNvSpPr>
                  <a:spLocks/>
                </p:cNvSpPr>
                <p:nvPr/>
              </p:nvSpPr>
              <p:spPr bwMode="auto">
                <a:xfrm>
                  <a:off x="5048" y="3028"/>
                  <a:ext cx="94" cy="41"/>
                </a:xfrm>
                <a:custGeom>
                  <a:avLst/>
                  <a:gdLst>
                    <a:gd name="T0" fmla="*/ 94 w 281"/>
                    <a:gd name="T1" fmla="*/ 1 h 123"/>
                    <a:gd name="T2" fmla="*/ 77 w 281"/>
                    <a:gd name="T3" fmla="*/ 0 h 123"/>
                    <a:gd name="T4" fmla="*/ 53 w 281"/>
                    <a:gd name="T5" fmla="*/ 4 h 123"/>
                    <a:gd name="T6" fmla="*/ 29 w 281"/>
                    <a:gd name="T7" fmla="*/ 11 h 123"/>
                    <a:gd name="T8" fmla="*/ 17 w 281"/>
                    <a:gd name="T9" fmla="*/ 20 h 123"/>
                    <a:gd name="T10" fmla="*/ 0 w 281"/>
                    <a:gd name="T11" fmla="*/ 41 h 1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81"/>
                    <a:gd name="T19" fmla="*/ 0 h 123"/>
                    <a:gd name="T20" fmla="*/ 281 w 281"/>
                    <a:gd name="T21" fmla="*/ 123 h 1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81" h="123">
                      <a:moveTo>
                        <a:pt x="281" y="3"/>
                      </a:moveTo>
                      <a:lnTo>
                        <a:pt x="229" y="0"/>
                      </a:lnTo>
                      <a:lnTo>
                        <a:pt x="159" y="12"/>
                      </a:lnTo>
                      <a:lnTo>
                        <a:pt x="88" y="34"/>
                      </a:lnTo>
                      <a:lnTo>
                        <a:pt x="50" y="60"/>
                      </a:lnTo>
                      <a:lnTo>
                        <a:pt x="0" y="123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2" name="Freeform 206"/>
                <p:cNvSpPr>
                  <a:spLocks/>
                </p:cNvSpPr>
                <p:nvPr/>
              </p:nvSpPr>
              <p:spPr bwMode="auto">
                <a:xfrm>
                  <a:off x="4920" y="3088"/>
                  <a:ext cx="106" cy="22"/>
                </a:xfrm>
                <a:custGeom>
                  <a:avLst/>
                  <a:gdLst>
                    <a:gd name="T0" fmla="*/ 106 w 319"/>
                    <a:gd name="T1" fmla="*/ 2 h 68"/>
                    <a:gd name="T2" fmla="*/ 82 w 319"/>
                    <a:gd name="T3" fmla="*/ 0 h 68"/>
                    <a:gd name="T4" fmla="*/ 57 w 319"/>
                    <a:gd name="T5" fmla="*/ 1 h 68"/>
                    <a:gd name="T6" fmla="*/ 36 w 319"/>
                    <a:gd name="T7" fmla="*/ 7 h 68"/>
                    <a:gd name="T8" fmla="*/ 14 w 319"/>
                    <a:gd name="T9" fmla="*/ 13 h 68"/>
                    <a:gd name="T10" fmla="*/ 0 w 319"/>
                    <a:gd name="T11" fmla="*/ 22 h 6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9"/>
                    <a:gd name="T19" fmla="*/ 0 h 68"/>
                    <a:gd name="T20" fmla="*/ 319 w 319"/>
                    <a:gd name="T21" fmla="*/ 68 h 6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9" h="68">
                      <a:moveTo>
                        <a:pt x="319" y="5"/>
                      </a:moveTo>
                      <a:lnTo>
                        <a:pt x="247" y="0"/>
                      </a:lnTo>
                      <a:lnTo>
                        <a:pt x="171" y="3"/>
                      </a:lnTo>
                      <a:lnTo>
                        <a:pt x="108" y="21"/>
                      </a:lnTo>
                      <a:lnTo>
                        <a:pt x="42" y="41"/>
                      </a:lnTo>
                      <a:lnTo>
                        <a:pt x="0" y="68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3" name="Freeform 207"/>
                <p:cNvSpPr>
                  <a:spLocks/>
                </p:cNvSpPr>
                <p:nvPr/>
              </p:nvSpPr>
              <p:spPr bwMode="auto">
                <a:xfrm>
                  <a:off x="5251" y="3010"/>
                  <a:ext cx="50" cy="35"/>
                </a:xfrm>
                <a:custGeom>
                  <a:avLst/>
                  <a:gdLst>
                    <a:gd name="T0" fmla="*/ 50 w 150"/>
                    <a:gd name="T1" fmla="*/ 0 h 103"/>
                    <a:gd name="T2" fmla="*/ 32 w 150"/>
                    <a:gd name="T3" fmla="*/ 4 h 103"/>
                    <a:gd name="T4" fmla="*/ 15 w 150"/>
                    <a:gd name="T5" fmla="*/ 14 h 103"/>
                    <a:gd name="T6" fmla="*/ 0 w 150"/>
                    <a:gd name="T7" fmla="*/ 35 h 10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0"/>
                    <a:gd name="T13" fmla="*/ 0 h 103"/>
                    <a:gd name="T14" fmla="*/ 150 w 150"/>
                    <a:gd name="T15" fmla="*/ 103 h 10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0" h="103">
                      <a:moveTo>
                        <a:pt x="150" y="0"/>
                      </a:moveTo>
                      <a:lnTo>
                        <a:pt x="97" y="12"/>
                      </a:lnTo>
                      <a:lnTo>
                        <a:pt x="45" y="40"/>
                      </a:lnTo>
                      <a:lnTo>
                        <a:pt x="0" y="103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4" name="Freeform 208"/>
                <p:cNvSpPr>
                  <a:spLocks/>
                </p:cNvSpPr>
                <p:nvPr/>
              </p:nvSpPr>
              <p:spPr bwMode="auto">
                <a:xfrm>
                  <a:off x="5142" y="3082"/>
                  <a:ext cx="81" cy="42"/>
                </a:xfrm>
                <a:custGeom>
                  <a:avLst/>
                  <a:gdLst>
                    <a:gd name="T0" fmla="*/ 81 w 242"/>
                    <a:gd name="T1" fmla="*/ 1 h 124"/>
                    <a:gd name="T2" fmla="*/ 55 w 242"/>
                    <a:gd name="T3" fmla="*/ 0 h 124"/>
                    <a:gd name="T4" fmla="*/ 38 w 242"/>
                    <a:gd name="T5" fmla="*/ 6 h 124"/>
                    <a:gd name="T6" fmla="*/ 20 w 242"/>
                    <a:gd name="T7" fmla="*/ 19 h 124"/>
                    <a:gd name="T8" fmla="*/ 0 w 242"/>
                    <a:gd name="T9" fmla="*/ 42 h 1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2"/>
                    <a:gd name="T16" fmla="*/ 0 h 124"/>
                    <a:gd name="T17" fmla="*/ 242 w 242"/>
                    <a:gd name="T18" fmla="*/ 124 h 1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2" h="124">
                      <a:moveTo>
                        <a:pt x="242" y="3"/>
                      </a:moveTo>
                      <a:lnTo>
                        <a:pt x="165" y="0"/>
                      </a:lnTo>
                      <a:lnTo>
                        <a:pt x="114" y="19"/>
                      </a:lnTo>
                      <a:lnTo>
                        <a:pt x="59" y="57"/>
                      </a:lnTo>
                      <a:lnTo>
                        <a:pt x="0" y="124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5" name="Freeform 209"/>
                <p:cNvSpPr>
                  <a:spLocks/>
                </p:cNvSpPr>
                <p:nvPr/>
              </p:nvSpPr>
              <p:spPr bwMode="auto">
                <a:xfrm>
                  <a:off x="5262" y="3167"/>
                  <a:ext cx="68" cy="32"/>
                </a:xfrm>
                <a:custGeom>
                  <a:avLst/>
                  <a:gdLst>
                    <a:gd name="T0" fmla="*/ 68 w 205"/>
                    <a:gd name="T1" fmla="*/ 0 h 95"/>
                    <a:gd name="T2" fmla="*/ 51 w 205"/>
                    <a:gd name="T3" fmla="*/ 0 h 95"/>
                    <a:gd name="T4" fmla="*/ 34 w 205"/>
                    <a:gd name="T5" fmla="*/ 5 h 95"/>
                    <a:gd name="T6" fmla="*/ 15 w 205"/>
                    <a:gd name="T7" fmla="*/ 16 h 95"/>
                    <a:gd name="T8" fmla="*/ 0 w 205"/>
                    <a:gd name="T9" fmla="*/ 32 h 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5"/>
                    <a:gd name="T16" fmla="*/ 0 h 95"/>
                    <a:gd name="T17" fmla="*/ 205 w 205"/>
                    <a:gd name="T18" fmla="*/ 95 h 9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5" h="95">
                      <a:moveTo>
                        <a:pt x="205" y="0"/>
                      </a:moveTo>
                      <a:lnTo>
                        <a:pt x="155" y="0"/>
                      </a:lnTo>
                      <a:lnTo>
                        <a:pt x="102" y="15"/>
                      </a:lnTo>
                      <a:lnTo>
                        <a:pt x="44" y="48"/>
                      </a:lnTo>
                      <a:lnTo>
                        <a:pt x="0" y="95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6" name="Freeform 210"/>
                <p:cNvSpPr>
                  <a:spLocks/>
                </p:cNvSpPr>
                <p:nvPr/>
              </p:nvSpPr>
              <p:spPr bwMode="auto">
                <a:xfrm>
                  <a:off x="5139" y="3221"/>
                  <a:ext cx="66" cy="33"/>
                </a:xfrm>
                <a:custGeom>
                  <a:avLst/>
                  <a:gdLst>
                    <a:gd name="T0" fmla="*/ 66 w 199"/>
                    <a:gd name="T1" fmla="*/ 0 h 101"/>
                    <a:gd name="T2" fmla="*/ 42 w 199"/>
                    <a:gd name="T3" fmla="*/ 5 h 101"/>
                    <a:gd name="T4" fmla="*/ 27 w 199"/>
                    <a:gd name="T5" fmla="*/ 10 h 101"/>
                    <a:gd name="T6" fmla="*/ 12 w 199"/>
                    <a:gd name="T7" fmla="*/ 22 h 101"/>
                    <a:gd name="T8" fmla="*/ 0 w 199"/>
                    <a:gd name="T9" fmla="*/ 33 h 10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9"/>
                    <a:gd name="T16" fmla="*/ 0 h 101"/>
                    <a:gd name="T17" fmla="*/ 199 w 199"/>
                    <a:gd name="T18" fmla="*/ 101 h 10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9" h="101">
                      <a:moveTo>
                        <a:pt x="199" y="0"/>
                      </a:moveTo>
                      <a:lnTo>
                        <a:pt x="127" y="14"/>
                      </a:lnTo>
                      <a:lnTo>
                        <a:pt x="81" y="31"/>
                      </a:lnTo>
                      <a:lnTo>
                        <a:pt x="37" y="66"/>
                      </a:lnTo>
                      <a:lnTo>
                        <a:pt x="0" y="101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7" name="Freeform 211"/>
                <p:cNvSpPr>
                  <a:spLocks/>
                </p:cNvSpPr>
                <p:nvPr/>
              </p:nvSpPr>
              <p:spPr bwMode="auto">
                <a:xfrm>
                  <a:off x="5013" y="2863"/>
                  <a:ext cx="98" cy="85"/>
                </a:xfrm>
                <a:custGeom>
                  <a:avLst/>
                  <a:gdLst>
                    <a:gd name="T0" fmla="*/ 0 w 296"/>
                    <a:gd name="T1" fmla="*/ 85 h 253"/>
                    <a:gd name="T2" fmla="*/ 21 w 296"/>
                    <a:gd name="T3" fmla="*/ 69 h 253"/>
                    <a:gd name="T4" fmla="*/ 48 w 296"/>
                    <a:gd name="T5" fmla="*/ 48 h 253"/>
                    <a:gd name="T6" fmla="*/ 76 w 296"/>
                    <a:gd name="T7" fmla="*/ 24 h 253"/>
                    <a:gd name="T8" fmla="*/ 98 w 296"/>
                    <a:gd name="T9" fmla="*/ 0 h 2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3"/>
                    <a:gd name="T17" fmla="*/ 296 w 296"/>
                    <a:gd name="T18" fmla="*/ 253 h 2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3">
                      <a:moveTo>
                        <a:pt x="0" y="253"/>
                      </a:moveTo>
                      <a:lnTo>
                        <a:pt x="63" y="206"/>
                      </a:lnTo>
                      <a:lnTo>
                        <a:pt x="146" y="142"/>
                      </a:lnTo>
                      <a:lnTo>
                        <a:pt x="231" y="72"/>
                      </a:lnTo>
                      <a:lnTo>
                        <a:pt x="296" y="0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8" name="Freeform 212"/>
                <p:cNvSpPr>
                  <a:spLocks/>
                </p:cNvSpPr>
                <p:nvPr/>
              </p:nvSpPr>
              <p:spPr bwMode="auto">
                <a:xfrm>
                  <a:off x="5016" y="3137"/>
                  <a:ext cx="79" cy="32"/>
                </a:xfrm>
                <a:custGeom>
                  <a:avLst/>
                  <a:gdLst>
                    <a:gd name="T0" fmla="*/ 79 w 237"/>
                    <a:gd name="T1" fmla="*/ 0 h 96"/>
                    <a:gd name="T2" fmla="*/ 51 w 237"/>
                    <a:gd name="T3" fmla="*/ 2 h 96"/>
                    <a:gd name="T4" fmla="*/ 29 w 237"/>
                    <a:gd name="T5" fmla="*/ 8 h 96"/>
                    <a:gd name="T6" fmla="*/ 14 w 237"/>
                    <a:gd name="T7" fmla="*/ 18 h 96"/>
                    <a:gd name="T8" fmla="*/ 0 w 237"/>
                    <a:gd name="T9" fmla="*/ 32 h 9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7"/>
                    <a:gd name="T16" fmla="*/ 0 h 96"/>
                    <a:gd name="T17" fmla="*/ 237 w 237"/>
                    <a:gd name="T18" fmla="*/ 96 h 9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7" h="96">
                      <a:moveTo>
                        <a:pt x="237" y="0"/>
                      </a:moveTo>
                      <a:lnTo>
                        <a:pt x="152" y="5"/>
                      </a:lnTo>
                      <a:lnTo>
                        <a:pt x="88" y="25"/>
                      </a:lnTo>
                      <a:lnTo>
                        <a:pt x="41" y="53"/>
                      </a:lnTo>
                      <a:lnTo>
                        <a:pt x="0" y="96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79" name="Freeform 213"/>
                <p:cNvSpPr>
                  <a:spLocks/>
                </p:cNvSpPr>
                <p:nvPr/>
              </p:nvSpPr>
              <p:spPr bwMode="auto">
                <a:xfrm>
                  <a:off x="5320" y="3082"/>
                  <a:ext cx="66" cy="27"/>
                </a:xfrm>
                <a:custGeom>
                  <a:avLst/>
                  <a:gdLst>
                    <a:gd name="T0" fmla="*/ 66 w 198"/>
                    <a:gd name="T1" fmla="*/ 5 h 79"/>
                    <a:gd name="T2" fmla="*/ 48 w 198"/>
                    <a:gd name="T3" fmla="*/ 0 h 79"/>
                    <a:gd name="T4" fmla="*/ 32 w 198"/>
                    <a:gd name="T5" fmla="*/ 1 h 79"/>
                    <a:gd name="T6" fmla="*/ 16 w 198"/>
                    <a:gd name="T7" fmla="*/ 9 h 79"/>
                    <a:gd name="T8" fmla="*/ 5 w 198"/>
                    <a:gd name="T9" fmla="*/ 16 h 79"/>
                    <a:gd name="T10" fmla="*/ 0 w 198"/>
                    <a:gd name="T11" fmla="*/ 27 h 7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8"/>
                    <a:gd name="T19" fmla="*/ 0 h 79"/>
                    <a:gd name="T20" fmla="*/ 198 w 198"/>
                    <a:gd name="T21" fmla="*/ 79 h 7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8" h="79">
                      <a:moveTo>
                        <a:pt x="198" y="16"/>
                      </a:moveTo>
                      <a:lnTo>
                        <a:pt x="145" y="0"/>
                      </a:lnTo>
                      <a:lnTo>
                        <a:pt x="97" y="3"/>
                      </a:lnTo>
                      <a:lnTo>
                        <a:pt x="47" y="25"/>
                      </a:lnTo>
                      <a:lnTo>
                        <a:pt x="16" y="47"/>
                      </a:lnTo>
                      <a:lnTo>
                        <a:pt x="0" y="79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80" name="Freeform 214"/>
                <p:cNvSpPr>
                  <a:spLocks/>
                </p:cNvSpPr>
                <p:nvPr/>
              </p:nvSpPr>
              <p:spPr bwMode="auto">
                <a:xfrm>
                  <a:off x="4928" y="3174"/>
                  <a:ext cx="61" cy="24"/>
                </a:xfrm>
                <a:custGeom>
                  <a:avLst/>
                  <a:gdLst>
                    <a:gd name="T0" fmla="*/ 61 w 184"/>
                    <a:gd name="T1" fmla="*/ 0 h 72"/>
                    <a:gd name="T2" fmla="*/ 51 w 184"/>
                    <a:gd name="T3" fmla="*/ 0 h 72"/>
                    <a:gd name="T4" fmla="*/ 34 w 184"/>
                    <a:gd name="T5" fmla="*/ 2 h 72"/>
                    <a:gd name="T6" fmla="*/ 21 w 184"/>
                    <a:gd name="T7" fmla="*/ 6 h 72"/>
                    <a:gd name="T8" fmla="*/ 13 w 184"/>
                    <a:gd name="T9" fmla="*/ 11 h 72"/>
                    <a:gd name="T10" fmla="*/ 5 w 184"/>
                    <a:gd name="T11" fmla="*/ 18 h 72"/>
                    <a:gd name="T12" fmla="*/ 0 w 184"/>
                    <a:gd name="T13" fmla="*/ 24 h 7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4"/>
                    <a:gd name="T22" fmla="*/ 0 h 72"/>
                    <a:gd name="T23" fmla="*/ 184 w 184"/>
                    <a:gd name="T24" fmla="*/ 72 h 7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4" h="72">
                      <a:moveTo>
                        <a:pt x="184" y="0"/>
                      </a:moveTo>
                      <a:lnTo>
                        <a:pt x="153" y="0"/>
                      </a:lnTo>
                      <a:lnTo>
                        <a:pt x="104" y="5"/>
                      </a:lnTo>
                      <a:lnTo>
                        <a:pt x="62" y="17"/>
                      </a:lnTo>
                      <a:lnTo>
                        <a:pt x="40" y="32"/>
                      </a:lnTo>
                      <a:lnTo>
                        <a:pt x="16" y="54"/>
                      </a:lnTo>
                      <a:lnTo>
                        <a:pt x="0" y="72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81" name="Freeform 215"/>
                <p:cNvSpPr>
                  <a:spLocks/>
                </p:cNvSpPr>
                <p:nvPr/>
              </p:nvSpPr>
              <p:spPr bwMode="auto">
                <a:xfrm>
                  <a:off x="4839" y="3054"/>
                  <a:ext cx="12" cy="26"/>
                </a:xfrm>
                <a:custGeom>
                  <a:avLst/>
                  <a:gdLst>
                    <a:gd name="T0" fmla="*/ 0 w 38"/>
                    <a:gd name="T1" fmla="*/ 26 h 78"/>
                    <a:gd name="T2" fmla="*/ 4 w 38"/>
                    <a:gd name="T3" fmla="*/ 11 h 78"/>
                    <a:gd name="T4" fmla="*/ 9 w 38"/>
                    <a:gd name="T5" fmla="*/ 3 h 78"/>
                    <a:gd name="T6" fmla="*/ 12 w 38"/>
                    <a:gd name="T7" fmla="*/ 0 h 7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8"/>
                    <a:gd name="T13" fmla="*/ 0 h 78"/>
                    <a:gd name="T14" fmla="*/ 38 w 38"/>
                    <a:gd name="T15" fmla="*/ 78 h 7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8" h="78">
                      <a:moveTo>
                        <a:pt x="0" y="78"/>
                      </a:moveTo>
                      <a:lnTo>
                        <a:pt x="12" y="32"/>
                      </a:lnTo>
                      <a:lnTo>
                        <a:pt x="28" y="9"/>
                      </a:lnTo>
                      <a:lnTo>
                        <a:pt x="38" y="0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82" name="Freeform 216"/>
                <p:cNvSpPr>
                  <a:spLocks/>
                </p:cNvSpPr>
                <p:nvPr/>
              </p:nvSpPr>
              <p:spPr bwMode="auto">
                <a:xfrm>
                  <a:off x="4684" y="2741"/>
                  <a:ext cx="342" cy="89"/>
                </a:xfrm>
                <a:custGeom>
                  <a:avLst/>
                  <a:gdLst>
                    <a:gd name="T0" fmla="*/ 0 w 1027"/>
                    <a:gd name="T1" fmla="*/ 0 h 266"/>
                    <a:gd name="T2" fmla="*/ 53 w 1027"/>
                    <a:gd name="T3" fmla="*/ 47 h 266"/>
                    <a:gd name="T4" fmla="*/ 90 w 1027"/>
                    <a:gd name="T5" fmla="*/ 68 h 266"/>
                    <a:gd name="T6" fmla="*/ 126 w 1027"/>
                    <a:gd name="T7" fmla="*/ 84 h 266"/>
                    <a:gd name="T8" fmla="*/ 242 w 1027"/>
                    <a:gd name="T9" fmla="*/ 89 h 266"/>
                    <a:gd name="T10" fmla="*/ 289 w 1027"/>
                    <a:gd name="T11" fmla="*/ 79 h 266"/>
                    <a:gd name="T12" fmla="*/ 316 w 1027"/>
                    <a:gd name="T13" fmla="*/ 68 h 266"/>
                    <a:gd name="T14" fmla="*/ 342 w 1027"/>
                    <a:gd name="T15" fmla="*/ 68 h 26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027"/>
                    <a:gd name="T25" fmla="*/ 0 h 266"/>
                    <a:gd name="T26" fmla="*/ 1027 w 1027"/>
                    <a:gd name="T27" fmla="*/ 266 h 26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027" h="266">
                      <a:moveTo>
                        <a:pt x="0" y="0"/>
                      </a:moveTo>
                      <a:lnTo>
                        <a:pt x="158" y="141"/>
                      </a:lnTo>
                      <a:lnTo>
                        <a:pt x="270" y="204"/>
                      </a:lnTo>
                      <a:lnTo>
                        <a:pt x="379" y="250"/>
                      </a:lnTo>
                      <a:lnTo>
                        <a:pt x="727" y="266"/>
                      </a:lnTo>
                      <a:lnTo>
                        <a:pt x="869" y="236"/>
                      </a:lnTo>
                      <a:lnTo>
                        <a:pt x="948" y="204"/>
                      </a:lnTo>
                      <a:lnTo>
                        <a:pt x="1027" y="204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83" name="Freeform 217"/>
                <p:cNvSpPr>
                  <a:spLocks/>
                </p:cNvSpPr>
                <p:nvPr/>
              </p:nvSpPr>
              <p:spPr bwMode="auto">
                <a:xfrm>
                  <a:off x="4700" y="2762"/>
                  <a:ext cx="58" cy="132"/>
                </a:xfrm>
                <a:custGeom>
                  <a:avLst/>
                  <a:gdLst>
                    <a:gd name="T0" fmla="*/ 0 w 174"/>
                    <a:gd name="T1" fmla="*/ 0 h 396"/>
                    <a:gd name="T2" fmla="*/ 27 w 174"/>
                    <a:gd name="T3" fmla="*/ 37 h 396"/>
                    <a:gd name="T4" fmla="*/ 42 w 174"/>
                    <a:gd name="T5" fmla="*/ 74 h 396"/>
                    <a:gd name="T6" fmla="*/ 48 w 174"/>
                    <a:gd name="T7" fmla="*/ 95 h 396"/>
                    <a:gd name="T8" fmla="*/ 58 w 174"/>
                    <a:gd name="T9" fmla="*/ 132 h 39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4"/>
                    <a:gd name="T16" fmla="*/ 0 h 396"/>
                    <a:gd name="T17" fmla="*/ 174 w 174"/>
                    <a:gd name="T18" fmla="*/ 396 h 39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4" h="396">
                      <a:moveTo>
                        <a:pt x="0" y="0"/>
                      </a:moveTo>
                      <a:lnTo>
                        <a:pt x="80" y="111"/>
                      </a:lnTo>
                      <a:lnTo>
                        <a:pt x="127" y="221"/>
                      </a:lnTo>
                      <a:lnTo>
                        <a:pt x="143" y="284"/>
                      </a:lnTo>
                      <a:lnTo>
                        <a:pt x="174" y="396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84" name="Freeform 218"/>
                <p:cNvSpPr>
                  <a:spLocks/>
                </p:cNvSpPr>
                <p:nvPr/>
              </p:nvSpPr>
              <p:spPr bwMode="auto">
                <a:xfrm>
                  <a:off x="4653" y="2924"/>
                  <a:ext cx="331" cy="142"/>
                </a:xfrm>
                <a:custGeom>
                  <a:avLst/>
                  <a:gdLst>
                    <a:gd name="T0" fmla="*/ 331 w 992"/>
                    <a:gd name="T1" fmla="*/ 0 h 425"/>
                    <a:gd name="T2" fmla="*/ 268 w 992"/>
                    <a:gd name="T3" fmla="*/ 37 h 425"/>
                    <a:gd name="T4" fmla="*/ 226 w 992"/>
                    <a:gd name="T5" fmla="*/ 47 h 425"/>
                    <a:gd name="T6" fmla="*/ 168 w 992"/>
                    <a:gd name="T7" fmla="*/ 68 h 425"/>
                    <a:gd name="T8" fmla="*/ 110 w 992"/>
                    <a:gd name="T9" fmla="*/ 85 h 425"/>
                    <a:gd name="T10" fmla="*/ 57 w 992"/>
                    <a:gd name="T11" fmla="*/ 105 h 425"/>
                    <a:gd name="T12" fmla="*/ 5 w 992"/>
                    <a:gd name="T13" fmla="*/ 132 h 425"/>
                    <a:gd name="T14" fmla="*/ 0 w 992"/>
                    <a:gd name="T15" fmla="*/ 142 h 42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992"/>
                    <a:gd name="T25" fmla="*/ 0 h 425"/>
                    <a:gd name="T26" fmla="*/ 992 w 992"/>
                    <a:gd name="T27" fmla="*/ 425 h 42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992" h="425">
                      <a:moveTo>
                        <a:pt x="992" y="0"/>
                      </a:moveTo>
                      <a:lnTo>
                        <a:pt x="804" y="110"/>
                      </a:lnTo>
                      <a:lnTo>
                        <a:pt x="678" y="141"/>
                      </a:lnTo>
                      <a:lnTo>
                        <a:pt x="504" y="204"/>
                      </a:lnTo>
                      <a:lnTo>
                        <a:pt x="331" y="253"/>
                      </a:lnTo>
                      <a:lnTo>
                        <a:pt x="172" y="315"/>
                      </a:lnTo>
                      <a:lnTo>
                        <a:pt x="15" y="394"/>
                      </a:lnTo>
                      <a:lnTo>
                        <a:pt x="0" y="425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85" name="Freeform 219"/>
                <p:cNvSpPr>
                  <a:spLocks/>
                </p:cNvSpPr>
                <p:nvPr/>
              </p:nvSpPr>
              <p:spPr bwMode="auto">
                <a:xfrm>
                  <a:off x="5082" y="2939"/>
                  <a:ext cx="9" cy="39"/>
                </a:xfrm>
                <a:custGeom>
                  <a:avLst/>
                  <a:gdLst>
                    <a:gd name="T0" fmla="*/ 6 w 27"/>
                    <a:gd name="T1" fmla="*/ 39 h 116"/>
                    <a:gd name="T2" fmla="*/ 9 w 27"/>
                    <a:gd name="T3" fmla="*/ 29 h 116"/>
                    <a:gd name="T4" fmla="*/ 0 w 27"/>
                    <a:gd name="T5" fmla="*/ 10 h 116"/>
                    <a:gd name="T6" fmla="*/ 0 w 27"/>
                    <a:gd name="T7" fmla="*/ 0 h 11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"/>
                    <a:gd name="T13" fmla="*/ 0 h 116"/>
                    <a:gd name="T14" fmla="*/ 27 w 27"/>
                    <a:gd name="T15" fmla="*/ 116 h 11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" h="116">
                      <a:moveTo>
                        <a:pt x="18" y="116"/>
                      </a:moveTo>
                      <a:lnTo>
                        <a:pt x="27" y="86"/>
                      </a:lnTo>
                      <a:lnTo>
                        <a:pt x="0" y="3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686" name="Freeform 220"/>
                <p:cNvSpPr>
                  <a:spLocks/>
                </p:cNvSpPr>
                <p:nvPr/>
              </p:nvSpPr>
              <p:spPr bwMode="auto">
                <a:xfrm>
                  <a:off x="5042" y="2814"/>
                  <a:ext cx="68" cy="49"/>
                </a:xfrm>
                <a:custGeom>
                  <a:avLst/>
                  <a:gdLst>
                    <a:gd name="T0" fmla="*/ 0 w 204"/>
                    <a:gd name="T1" fmla="*/ 0 h 149"/>
                    <a:gd name="T2" fmla="*/ 18 w 204"/>
                    <a:gd name="T3" fmla="*/ 15 h 149"/>
                    <a:gd name="T4" fmla="*/ 36 w 204"/>
                    <a:gd name="T5" fmla="*/ 28 h 149"/>
                    <a:gd name="T6" fmla="*/ 68 w 204"/>
                    <a:gd name="T7" fmla="*/ 49 h 14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4"/>
                    <a:gd name="T13" fmla="*/ 0 h 149"/>
                    <a:gd name="T14" fmla="*/ 204 w 204"/>
                    <a:gd name="T15" fmla="*/ 149 h 14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4" h="149">
                      <a:moveTo>
                        <a:pt x="0" y="0"/>
                      </a:moveTo>
                      <a:lnTo>
                        <a:pt x="53" y="47"/>
                      </a:lnTo>
                      <a:lnTo>
                        <a:pt x="107" y="86"/>
                      </a:lnTo>
                      <a:lnTo>
                        <a:pt x="204" y="149"/>
                      </a:lnTo>
                    </a:path>
                  </a:pathLst>
                </a:custGeom>
                <a:solidFill>
                  <a:srgbClr val="FFDBB7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pic>
        <p:nvPicPr>
          <p:cNvPr id="27652" name="Picture 221" descr="HW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013" y="381000"/>
            <a:ext cx="68738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标题 77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5338763" cy="9413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dirty="0" smtClean="0"/>
              <a:t>案例</a:t>
            </a:r>
            <a:r>
              <a:rPr lang="zh-CN" altLang="en-US" sz="2400" dirty="0" smtClean="0">
                <a:sym typeface="Wingdings" pitchFamily="2" charset="2"/>
              </a:rPr>
              <a:t>（多元函数极值）</a:t>
            </a:r>
            <a:endParaRPr lang="zh-CN" altLang="en-US" sz="2400" dirty="0" smtClean="0"/>
          </a:p>
        </p:txBody>
      </p:sp>
      <p:pic>
        <p:nvPicPr>
          <p:cNvPr id="27654" name="Picture 9" descr="cococo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3357563"/>
            <a:ext cx="36576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/>
          </p:cNvSpPr>
          <p:nvPr/>
        </p:nvSpPr>
        <p:spPr bwMode="auto">
          <a:xfrm>
            <a:off x="457200" y="274638"/>
            <a:ext cx="76390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altLang="zh-CN" sz="2800"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800">
                <a:latin typeface="黑体" pitchFamily="49" charset="-122"/>
                <a:ea typeface="黑体" pitchFamily="49" charset="-122"/>
              </a:rPr>
              <a:t>实际问题数学化</a:t>
            </a:r>
          </a:p>
        </p:txBody>
      </p:sp>
      <p:sp>
        <p:nvSpPr>
          <p:cNvPr id="28675" name="Rectangle 9"/>
          <p:cNvSpPr>
            <a:spLocks noRot="1" noChangeArrowheads="1"/>
          </p:cNvSpPr>
          <p:nvPr/>
        </p:nvSpPr>
        <p:spPr bwMode="auto">
          <a:xfrm>
            <a:off x="1524000" y="4191000"/>
            <a:ext cx="6781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85000"/>
              <a:buFont typeface="Wingdings 2" pitchFamily="18" charset="2"/>
              <a:buChar char="¡"/>
            </a:pPr>
            <a:endParaRPr lang="en-US" altLang="zh-CN" sz="1200">
              <a:solidFill>
                <a:srgbClr val="006600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85000"/>
              <a:buFont typeface="Wingdings 2" pitchFamily="18" charset="2"/>
              <a:buChar char="¡"/>
            </a:pPr>
            <a:endParaRPr lang="en-US" altLang="zh-CN" sz="1200">
              <a:solidFill>
                <a:srgbClr val="000000"/>
              </a:solidFill>
            </a:endParaRPr>
          </a:p>
        </p:txBody>
      </p:sp>
      <p:sp>
        <p:nvSpPr>
          <p:cNvPr id="28676" name="Rectangle 13"/>
          <p:cNvSpPr>
            <a:spLocks noRot="1" noChangeArrowheads="1"/>
          </p:cNvSpPr>
          <p:nvPr/>
        </p:nvSpPr>
        <p:spPr bwMode="auto">
          <a:xfrm>
            <a:off x="603250" y="1219200"/>
            <a:ext cx="80073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buFont typeface="Wingdings" pitchFamily="2" charset="2"/>
              <a:buChar char="l"/>
            </a:pPr>
            <a:r>
              <a:rPr lang="zh-CN" altLang="en-US" sz="2400"/>
              <a:t>怎样设计易拉罐的尺寸，可以使用料最少，成本最低</a:t>
            </a:r>
            <a:endParaRPr lang="en-US" altLang="zh-CN" sz="2400"/>
          </a:p>
          <a:p>
            <a:pPr marL="342900" indent="-342900" algn="l">
              <a:buFont typeface="Wingdings" pitchFamily="2" charset="2"/>
              <a:buChar char="l"/>
            </a:pPr>
            <a:endParaRPr lang="zh-CN" altLang="en-US" sz="2400"/>
          </a:p>
          <a:p>
            <a:pPr marL="342900" indent="-342900" algn="l">
              <a:buFont typeface="Wingdings" pitchFamily="2" charset="2"/>
              <a:buChar char="l"/>
            </a:pPr>
            <a:r>
              <a:rPr lang="zh-CN" altLang="en-US" sz="2400"/>
              <a:t>市场上的百事可乐，可口可乐，雪花啤酒，山城啤酒等同等大小的易拉罐上均标明了容积为</a:t>
            </a:r>
            <a:r>
              <a:rPr lang="en-US" altLang="zh-CN" sz="2400"/>
              <a:t>355</a:t>
            </a:r>
            <a:r>
              <a:rPr lang="zh-CN" altLang="en-US" sz="2400"/>
              <a:t>毫升。所以考虑易拉罐能容纳的体积是既定的，因此问题简化为如何使所用面积最小。</a:t>
            </a: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</a:pPr>
            <a:endParaRPr lang="zh-CN" altLang="en-US" sz="2400"/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85000"/>
              <a:buFont typeface="Wingdings 2" pitchFamily="18" charset="2"/>
              <a:buChar char="¡"/>
            </a:pPr>
            <a:endParaRPr lang="en-US" altLang="zh-CN" sz="2400"/>
          </a:p>
        </p:txBody>
      </p:sp>
      <p:pic>
        <p:nvPicPr>
          <p:cNvPr id="692234" name="Picture 10" descr="AMCONF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7650" y="3810000"/>
            <a:ext cx="14287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9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4565" name="Picture 53" descr="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463" y="3068638"/>
            <a:ext cx="34067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6948488" y="4149725"/>
            <a:ext cx="2384425" cy="1543050"/>
            <a:chOff x="1303" y="1686"/>
            <a:chExt cx="2573" cy="1669"/>
          </a:xfrm>
        </p:grpSpPr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1303" y="2760"/>
              <a:ext cx="2573" cy="595"/>
              <a:chOff x="1303" y="2760"/>
              <a:chExt cx="2573" cy="595"/>
            </a:xfrm>
          </p:grpSpPr>
          <p:sp>
            <p:nvSpPr>
              <p:cNvPr id="29767" name="Freeform 56"/>
              <p:cNvSpPr>
                <a:spLocks/>
              </p:cNvSpPr>
              <p:nvPr/>
            </p:nvSpPr>
            <p:spPr bwMode="auto">
              <a:xfrm>
                <a:off x="1303" y="2760"/>
                <a:ext cx="2573" cy="481"/>
              </a:xfrm>
              <a:custGeom>
                <a:avLst/>
                <a:gdLst>
                  <a:gd name="T0" fmla="*/ 785 w 5145"/>
                  <a:gd name="T1" fmla="*/ 0 h 963"/>
                  <a:gd name="T2" fmla="*/ 2573 w 5145"/>
                  <a:gd name="T3" fmla="*/ 0 h 963"/>
                  <a:gd name="T4" fmla="*/ 2091 w 5145"/>
                  <a:gd name="T5" fmla="*/ 481 h 963"/>
                  <a:gd name="T6" fmla="*/ 0 w 5145"/>
                  <a:gd name="T7" fmla="*/ 481 h 963"/>
                  <a:gd name="T8" fmla="*/ 785 w 5145"/>
                  <a:gd name="T9" fmla="*/ 0 h 9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45"/>
                  <a:gd name="T16" fmla="*/ 0 h 963"/>
                  <a:gd name="T17" fmla="*/ 5145 w 5145"/>
                  <a:gd name="T18" fmla="*/ 963 h 9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45" h="963">
                    <a:moveTo>
                      <a:pt x="1570" y="0"/>
                    </a:moveTo>
                    <a:lnTo>
                      <a:pt x="5145" y="0"/>
                    </a:lnTo>
                    <a:lnTo>
                      <a:pt x="4182" y="963"/>
                    </a:lnTo>
                    <a:lnTo>
                      <a:pt x="0" y="963"/>
                    </a:lnTo>
                    <a:lnTo>
                      <a:pt x="1570" y="0"/>
                    </a:lnTo>
                    <a:close/>
                  </a:path>
                </a:pathLst>
              </a:custGeom>
              <a:solidFill>
                <a:srgbClr val="C06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68" name="Rectangle 57"/>
              <p:cNvSpPr>
                <a:spLocks noChangeArrowheads="1"/>
              </p:cNvSpPr>
              <p:nvPr/>
            </p:nvSpPr>
            <p:spPr bwMode="auto">
              <a:xfrm>
                <a:off x="1305" y="3243"/>
                <a:ext cx="2088" cy="110"/>
              </a:xfrm>
              <a:prstGeom prst="rect">
                <a:avLst/>
              </a:prstGeom>
              <a:solidFill>
                <a:srgbClr val="804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69" name="Freeform 58"/>
              <p:cNvSpPr>
                <a:spLocks/>
              </p:cNvSpPr>
              <p:nvPr/>
            </p:nvSpPr>
            <p:spPr bwMode="auto">
              <a:xfrm>
                <a:off x="3394" y="2760"/>
                <a:ext cx="482" cy="595"/>
              </a:xfrm>
              <a:custGeom>
                <a:avLst/>
                <a:gdLst>
                  <a:gd name="T0" fmla="*/ 482 w 963"/>
                  <a:gd name="T1" fmla="*/ 0 h 1192"/>
                  <a:gd name="T2" fmla="*/ 0 w 963"/>
                  <a:gd name="T3" fmla="*/ 481 h 1192"/>
                  <a:gd name="T4" fmla="*/ 0 w 963"/>
                  <a:gd name="T5" fmla="*/ 595 h 1192"/>
                  <a:gd name="T6" fmla="*/ 482 w 963"/>
                  <a:gd name="T7" fmla="*/ 111 h 1192"/>
                  <a:gd name="T8" fmla="*/ 482 w 963"/>
                  <a:gd name="T9" fmla="*/ 0 h 1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3"/>
                  <a:gd name="T16" fmla="*/ 0 h 1192"/>
                  <a:gd name="T17" fmla="*/ 963 w 963"/>
                  <a:gd name="T18" fmla="*/ 1192 h 1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3" h="1192">
                    <a:moveTo>
                      <a:pt x="963" y="0"/>
                    </a:moveTo>
                    <a:lnTo>
                      <a:pt x="0" y="963"/>
                    </a:lnTo>
                    <a:lnTo>
                      <a:pt x="0" y="1192"/>
                    </a:lnTo>
                    <a:lnTo>
                      <a:pt x="963" y="223"/>
                    </a:lnTo>
                    <a:lnTo>
                      <a:pt x="963" y="0"/>
                    </a:lnTo>
                    <a:close/>
                  </a:path>
                </a:pathLst>
              </a:custGeom>
              <a:solidFill>
                <a:srgbClr val="603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9702" name="Freeform 59"/>
            <p:cNvSpPr>
              <a:spLocks/>
            </p:cNvSpPr>
            <p:nvPr/>
          </p:nvSpPr>
          <p:spPr bwMode="auto">
            <a:xfrm>
              <a:off x="2239" y="2128"/>
              <a:ext cx="20" cy="48"/>
            </a:xfrm>
            <a:custGeom>
              <a:avLst/>
              <a:gdLst>
                <a:gd name="T0" fmla="*/ 0 w 39"/>
                <a:gd name="T1" fmla="*/ 15 h 95"/>
                <a:gd name="T2" fmla="*/ 6 w 39"/>
                <a:gd name="T3" fmla="*/ 8 h 95"/>
                <a:gd name="T4" fmla="*/ 20 w 39"/>
                <a:gd name="T5" fmla="*/ 0 h 95"/>
                <a:gd name="T6" fmla="*/ 19 w 39"/>
                <a:gd name="T7" fmla="*/ 48 h 95"/>
                <a:gd name="T8" fmla="*/ 15 w 39"/>
                <a:gd name="T9" fmla="*/ 42 h 95"/>
                <a:gd name="T10" fmla="*/ 11 w 39"/>
                <a:gd name="T11" fmla="*/ 35 h 95"/>
                <a:gd name="T12" fmla="*/ 4 w 39"/>
                <a:gd name="T13" fmla="*/ 25 h 95"/>
                <a:gd name="T14" fmla="*/ 0 w 39"/>
                <a:gd name="T15" fmla="*/ 15 h 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9"/>
                <a:gd name="T25" fmla="*/ 0 h 95"/>
                <a:gd name="T26" fmla="*/ 39 w 39"/>
                <a:gd name="T27" fmla="*/ 95 h 9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9" h="95">
                  <a:moveTo>
                    <a:pt x="0" y="29"/>
                  </a:moveTo>
                  <a:lnTo>
                    <a:pt x="11" y="15"/>
                  </a:lnTo>
                  <a:lnTo>
                    <a:pt x="39" y="0"/>
                  </a:lnTo>
                  <a:lnTo>
                    <a:pt x="38" y="95"/>
                  </a:lnTo>
                  <a:lnTo>
                    <a:pt x="30" y="83"/>
                  </a:lnTo>
                  <a:lnTo>
                    <a:pt x="21" y="70"/>
                  </a:lnTo>
                  <a:lnTo>
                    <a:pt x="8" y="4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E0E0E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" name="Group 60"/>
            <p:cNvGrpSpPr>
              <a:grpSpLocks/>
            </p:cNvGrpSpPr>
            <p:nvPr/>
          </p:nvGrpSpPr>
          <p:grpSpPr bwMode="auto">
            <a:xfrm>
              <a:off x="2801" y="1975"/>
              <a:ext cx="67" cy="57"/>
              <a:chOff x="2801" y="1975"/>
              <a:chExt cx="67" cy="57"/>
            </a:xfrm>
          </p:grpSpPr>
          <p:sp>
            <p:nvSpPr>
              <p:cNvPr id="29765" name="Oval 61"/>
              <p:cNvSpPr>
                <a:spLocks noChangeArrowheads="1"/>
              </p:cNvSpPr>
              <p:nvPr/>
            </p:nvSpPr>
            <p:spPr bwMode="auto">
              <a:xfrm>
                <a:off x="2801" y="1975"/>
                <a:ext cx="67" cy="57"/>
              </a:xfrm>
              <a:prstGeom prst="ellipse">
                <a:avLst/>
              </a:prstGeom>
              <a:solidFill>
                <a:srgbClr val="FFFFFF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66" name="Oval 62"/>
              <p:cNvSpPr>
                <a:spLocks noChangeArrowheads="1"/>
              </p:cNvSpPr>
              <p:nvPr/>
            </p:nvSpPr>
            <p:spPr bwMode="auto">
              <a:xfrm>
                <a:off x="2825" y="1982"/>
                <a:ext cx="34" cy="35"/>
              </a:xfrm>
              <a:prstGeom prst="ellipse">
                <a:avLst/>
              </a:prstGeom>
              <a:solidFill>
                <a:srgbClr val="618FFD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" name="Group 63"/>
            <p:cNvGrpSpPr>
              <a:grpSpLocks/>
            </p:cNvGrpSpPr>
            <p:nvPr/>
          </p:nvGrpSpPr>
          <p:grpSpPr bwMode="auto">
            <a:xfrm>
              <a:off x="2973" y="1980"/>
              <a:ext cx="67" cy="57"/>
              <a:chOff x="2973" y="1980"/>
              <a:chExt cx="67" cy="57"/>
            </a:xfrm>
          </p:grpSpPr>
          <p:sp>
            <p:nvSpPr>
              <p:cNvPr id="29763" name="Oval 64"/>
              <p:cNvSpPr>
                <a:spLocks noChangeArrowheads="1"/>
              </p:cNvSpPr>
              <p:nvPr/>
            </p:nvSpPr>
            <p:spPr bwMode="auto">
              <a:xfrm>
                <a:off x="2973" y="1980"/>
                <a:ext cx="67" cy="57"/>
              </a:xfrm>
              <a:prstGeom prst="ellipse">
                <a:avLst/>
              </a:prstGeom>
              <a:solidFill>
                <a:srgbClr val="FFFFFF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64" name="Oval 65"/>
              <p:cNvSpPr>
                <a:spLocks noChangeArrowheads="1"/>
              </p:cNvSpPr>
              <p:nvPr/>
            </p:nvSpPr>
            <p:spPr bwMode="auto">
              <a:xfrm>
                <a:off x="2996" y="1987"/>
                <a:ext cx="35" cy="36"/>
              </a:xfrm>
              <a:prstGeom prst="ellipse">
                <a:avLst/>
              </a:prstGeom>
              <a:solidFill>
                <a:srgbClr val="618FFD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" name="Group 66"/>
            <p:cNvGrpSpPr>
              <a:grpSpLocks/>
            </p:cNvGrpSpPr>
            <p:nvPr/>
          </p:nvGrpSpPr>
          <p:grpSpPr bwMode="auto">
            <a:xfrm>
              <a:off x="2169" y="1686"/>
              <a:ext cx="1380" cy="1387"/>
              <a:chOff x="2169" y="1686"/>
              <a:chExt cx="1380" cy="1387"/>
            </a:xfrm>
          </p:grpSpPr>
          <p:grpSp>
            <p:nvGrpSpPr>
              <p:cNvPr id="7" name="Group 67"/>
              <p:cNvGrpSpPr>
                <a:grpSpLocks/>
              </p:cNvGrpSpPr>
              <p:nvPr/>
            </p:nvGrpSpPr>
            <p:grpSpPr bwMode="auto">
              <a:xfrm>
                <a:off x="2169" y="1686"/>
                <a:ext cx="1236" cy="1387"/>
                <a:chOff x="2169" y="1686"/>
                <a:chExt cx="1236" cy="1387"/>
              </a:xfrm>
            </p:grpSpPr>
            <p:sp>
              <p:nvSpPr>
                <p:cNvPr id="29746" name="Freeform 68"/>
                <p:cNvSpPr>
                  <a:spLocks/>
                </p:cNvSpPr>
                <p:nvPr/>
              </p:nvSpPr>
              <p:spPr bwMode="auto">
                <a:xfrm>
                  <a:off x="3081" y="1941"/>
                  <a:ext cx="64" cy="155"/>
                </a:xfrm>
                <a:custGeom>
                  <a:avLst/>
                  <a:gdLst>
                    <a:gd name="T0" fmla="*/ 29 w 128"/>
                    <a:gd name="T1" fmla="*/ 9 h 311"/>
                    <a:gd name="T2" fmla="*/ 46 w 128"/>
                    <a:gd name="T3" fmla="*/ 0 h 311"/>
                    <a:gd name="T4" fmla="*/ 55 w 128"/>
                    <a:gd name="T5" fmla="*/ 9 h 311"/>
                    <a:gd name="T6" fmla="*/ 61 w 128"/>
                    <a:gd name="T7" fmla="*/ 31 h 311"/>
                    <a:gd name="T8" fmla="*/ 64 w 128"/>
                    <a:gd name="T9" fmla="*/ 63 h 311"/>
                    <a:gd name="T10" fmla="*/ 61 w 128"/>
                    <a:gd name="T11" fmla="*/ 97 h 311"/>
                    <a:gd name="T12" fmla="*/ 52 w 128"/>
                    <a:gd name="T13" fmla="*/ 129 h 311"/>
                    <a:gd name="T14" fmla="*/ 37 w 128"/>
                    <a:gd name="T15" fmla="*/ 152 h 311"/>
                    <a:gd name="T16" fmla="*/ 17 w 128"/>
                    <a:gd name="T17" fmla="*/ 155 h 311"/>
                    <a:gd name="T18" fmla="*/ 0 w 128"/>
                    <a:gd name="T19" fmla="*/ 109 h 311"/>
                    <a:gd name="T20" fmla="*/ 29 w 128"/>
                    <a:gd name="T21" fmla="*/ 9 h 31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28"/>
                    <a:gd name="T34" fmla="*/ 0 h 311"/>
                    <a:gd name="T35" fmla="*/ 128 w 128"/>
                    <a:gd name="T36" fmla="*/ 311 h 31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28" h="311">
                      <a:moveTo>
                        <a:pt x="58" y="18"/>
                      </a:moveTo>
                      <a:lnTo>
                        <a:pt x="93" y="0"/>
                      </a:lnTo>
                      <a:lnTo>
                        <a:pt x="110" y="18"/>
                      </a:lnTo>
                      <a:lnTo>
                        <a:pt x="122" y="63"/>
                      </a:lnTo>
                      <a:lnTo>
                        <a:pt x="128" y="126"/>
                      </a:lnTo>
                      <a:lnTo>
                        <a:pt x="122" y="195"/>
                      </a:lnTo>
                      <a:lnTo>
                        <a:pt x="104" y="259"/>
                      </a:lnTo>
                      <a:lnTo>
                        <a:pt x="75" y="305"/>
                      </a:lnTo>
                      <a:lnTo>
                        <a:pt x="35" y="311"/>
                      </a:lnTo>
                      <a:lnTo>
                        <a:pt x="0" y="218"/>
                      </a:lnTo>
                      <a:lnTo>
                        <a:pt x="58" y="18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47" name="Freeform 69"/>
                <p:cNvSpPr>
                  <a:spLocks/>
                </p:cNvSpPr>
                <p:nvPr/>
              </p:nvSpPr>
              <p:spPr bwMode="auto">
                <a:xfrm>
                  <a:off x="2667" y="1945"/>
                  <a:ext cx="63" cy="155"/>
                </a:xfrm>
                <a:custGeom>
                  <a:avLst/>
                  <a:gdLst>
                    <a:gd name="T0" fmla="*/ 35 w 126"/>
                    <a:gd name="T1" fmla="*/ 8 h 311"/>
                    <a:gd name="T2" fmla="*/ 17 w 126"/>
                    <a:gd name="T3" fmla="*/ 0 h 311"/>
                    <a:gd name="T4" fmla="*/ 9 w 126"/>
                    <a:gd name="T5" fmla="*/ 8 h 311"/>
                    <a:gd name="T6" fmla="*/ 3 w 126"/>
                    <a:gd name="T7" fmla="*/ 31 h 311"/>
                    <a:gd name="T8" fmla="*/ 0 w 126"/>
                    <a:gd name="T9" fmla="*/ 63 h 311"/>
                    <a:gd name="T10" fmla="*/ 3 w 126"/>
                    <a:gd name="T11" fmla="*/ 97 h 311"/>
                    <a:gd name="T12" fmla="*/ 12 w 126"/>
                    <a:gd name="T13" fmla="*/ 129 h 311"/>
                    <a:gd name="T14" fmla="*/ 26 w 126"/>
                    <a:gd name="T15" fmla="*/ 152 h 311"/>
                    <a:gd name="T16" fmla="*/ 46 w 126"/>
                    <a:gd name="T17" fmla="*/ 155 h 311"/>
                    <a:gd name="T18" fmla="*/ 63 w 126"/>
                    <a:gd name="T19" fmla="*/ 109 h 311"/>
                    <a:gd name="T20" fmla="*/ 35 w 126"/>
                    <a:gd name="T21" fmla="*/ 8 h 31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26"/>
                    <a:gd name="T34" fmla="*/ 0 h 311"/>
                    <a:gd name="T35" fmla="*/ 126 w 126"/>
                    <a:gd name="T36" fmla="*/ 311 h 31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26" h="311">
                      <a:moveTo>
                        <a:pt x="69" y="16"/>
                      </a:moveTo>
                      <a:lnTo>
                        <a:pt x="33" y="0"/>
                      </a:lnTo>
                      <a:lnTo>
                        <a:pt x="17" y="16"/>
                      </a:lnTo>
                      <a:lnTo>
                        <a:pt x="5" y="62"/>
                      </a:lnTo>
                      <a:lnTo>
                        <a:pt x="0" y="126"/>
                      </a:lnTo>
                      <a:lnTo>
                        <a:pt x="5" y="195"/>
                      </a:lnTo>
                      <a:lnTo>
                        <a:pt x="23" y="259"/>
                      </a:lnTo>
                      <a:lnTo>
                        <a:pt x="51" y="305"/>
                      </a:lnTo>
                      <a:lnTo>
                        <a:pt x="91" y="311"/>
                      </a:lnTo>
                      <a:lnTo>
                        <a:pt x="126" y="218"/>
                      </a:lnTo>
                      <a:lnTo>
                        <a:pt x="69" y="16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8" name="Group 70"/>
                <p:cNvGrpSpPr>
                  <a:grpSpLocks/>
                </p:cNvGrpSpPr>
                <p:nvPr/>
              </p:nvGrpSpPr>
              <p:grpSpPr bwMode="auto">
                <a:xfrm>
                  <a:off x="2169" y="2067"/>
                  <a:ext cx="1236" cy="1006"/>
                  <a:chOff x="2169" y="2067"/>
                  <a:chExt cx="1236" cy="1006"/>
                </a:xfrm>
              </p:grpSpPr>
              <p:sp>
                <p:nvSpPr>
                  <p:cNvPr id="29759" name="Freeform 71"/>
                  <p:cNvSpPr>
                    <a:spLocks/>
                  </p:cNvSpPr>
                  <p:nvPr/>
                </p:nvSpPr>
                <p:spPr bwMode="auto">
                  <a:xfrm>
                    <a:off x="2169" y="2107"/>
                    <a:ext cx="1236" cy="655"/>
                  </a:xfrm>
                  <a:custGeom>
                    <a:avLst/>
                    <a:gdLst>
                      <a:gd name="T0" fmla="*/ 278 w 2472"/>
                      <a:gd name="T1" fmla="*/ 655 h 1310"/>
                      <a:gd name="T2" fmla="*/ 277 w 2472"/>
                      <a:gd name="T3" fmla="*/ 632 h 1310"/>
                      <a:gd name="T4" fmla="*/ 278 w 2472"/>
                      <a:gd name="T5" fmla="*/ 590 h 1310"/>
                      <a:gd name="T6" fmla="*/ 283 w 2472"/>
                      <a:gd name="T7" fmla="*/ 547 h 1310"/>
                      <a:gd name="T8" fmla="*/ 255 w 2472"/>
                      <a:gd name="T9" fmla="*/ 564 h 1310"/>
                      <a:gd name="T10" fmla="*/ 230 w 2472"/>
                      <a:gd name="T11" fmla="*/ 580 h 1310"/>
                      <a:gd name="T12" fmla="*/ 179 w 2472"/>
                      <a:gd name="T13" fmla="*/ 597 h 1310"/>
                      <a:gd name="T14" fmla="*/ 134 w 2472"/>
                      <a:gd name="T15" fmla="*/ 603 h 1310"/>
                      <a:gd name="T16" fmla="*/ 103 w 2472"/>
                      <a:gd name="T17" fmla="*/ 602 h 1310"/>
                      <a:gd name="T18" fmla="*/ 82 w 2472"/>
                      <a:gd name="T19" fmla="*/ 592 h 1310"/>
                      <a:gd name="T20" fmla="*/ 58 w 2472"/>
                      <a:gd name="T21" fmla="*/ 562 h 1310"/>
                      <a:gd name="T22" fmla="*/ 33 w 2472"/>
                      <a:gd name="T23" fmla="*/ 516 h 1310"/>
                      <a:gd name="T24" fmla="*/ 19 w 2472"/>
                      <a:gd name="T25" fmla="*/ 477 h 1310"/>
                      <a:gd name="T26" fmla="*/ 12 w 2472"/>
                      <a:gd name="T27" fmla="*/ 445 h 1310"/>
                      <a:gd name="T28" fmla="*/ 5 w 2472"/>
                      <a:gd name="T29" fmla="*/ 414 h 1310"/>
                      <a:gd name="T30" fmla="*/ 2 w 2472"/>
                      <a:gd name="T31" fmla="*/ 386 h 1310"/>
                      <a:gd name="T32" fmla="*/ 0 w 2472"/>
                      <a:gd name="T33" fmla="*/ 352 h 1310"/>
                      <a:gd name="T34" fmla="*/ 0 w 2472"/>
                      <a:gd name="T35" fmla="*/ 311 h 1310"/>
                      <a:gd name="T36" fmla="*/ 1 w 2472"/>
                      <a:gd name="T37" fmla="*/ 273 h 1310"/>
                      <a:gd name="T38" fmla="*/ 7 w 2472"/>
                      <a:gd name="T39" fmla="*/ 237 h 1310"/>
                      <a:gd name="T40" fmla="*/ 12 w 2472"/>
                      <a:gd name="T41" fmla="*/ 201 h 1310"/>
                      <a:gd name="T42" fmla="*/ 19 w 2472"/>
                      <a:gd name="T43" fmla="*/ 168 h 1310"/>
                      <a:gd name="T44" fmla="*/ 28 w 2472"/>
                      <a:gd name="T45" fmla="*/ 136 h 1310"/>
                      <a:gd name="T46" fmla="*/ 41 w 2472"/>
                      <a:gd name="T47" fmla="*/ 91 h 1310"/>
                      <a:gd name="T48" fmla="*/ 56 w 2472"/>
                      <a:gd name="T49" fmla="*/ 67 h 1310"/>
                      <a:gd name="T50" fmla="*/ 71 w 2472"/>
                      <a:gd name="T51" fmla="*/ 40 h 1310"/>
                      <a:gd name="T52" fmla="*/ 82 w 2472"/>
                      <a:gd name="T53" fmla="*/ 57 h 1310"/>
                      <a:gd name="T54" fmla="*/ 94 w 2472"/>
                      <a:gd name="T55" fmla="*/ 76 h 1310"/>
                      <a:gd name="T56" fmla="*/ 117 w 2472"/>
                      <a:gd name="T57" fmla="*/ 101 h 1310"/>
                      <a:gd name="T58" fmla="*/ 136 w 2472"/>
                      <a:gd name="T59" fmla="*/ 112 h 1310"/>
                      <a:gd name="T60" fmla="*/ 157 w 2472"/>
                      <a:gd name="T61" fmla="*/ 118 h 1310"/>
                      <a:gd name="T62" fmla="*/ 196 w 2472"/>
                      <a:gd name="T63" fmla="*/ 109 h 1310"/>
                      <a:gd name="T64" fmla="*/ 239 w 2472"/>
                      <a:gd name="T65" fmla="*/ 88 h 1310"/>
                      <a:gd name="T66" fmla="*/ 242 w 2472"/>
                      <a:gd name="T67" fmla="*/ 138 h 1310"/>
                      <a:gd name="T68" fmla="*/ 259 w 2472"/>
                      <a:gd name="T69" fmla="*/ 252 h 1310"/>
                      <a:gd name="T70" fmla="*/ 253 w 2472"/>
                      <a:gd name="T71" fmla="*/ 311 h 1310"/>
                      <a:gd name="T72" fmla="*/ 294 w 2472"/>
                      <a:gd name="T73" fmla="*/ 230 h 1310"/>
                      <a:gd name="T74" fmla="*/ 328 w 2472"/>
                      <a:gd name="T75" fmla="*/ 172 h 1310"/>
                      <a:gd name="T76" fmla="*/ 363 w 2472"/>
                      <a:gd name="T77" fmla="*/ 133 h 1310"/>
                      <a:gd name="T78" fmla="*/ 409 w 2472"/>
                      <a:gd name="T79" fmla="*/ 86 h 1310"/>
                      <a:gd name="T80" fmla="*/ 449 w 2472"/>
                      <a:gd name="T81" fmla="*/ 51 h 1310"/>
                      <a:gd name="T82" fmla="*/ 530 w 2472"/>
                      <a:gd name="T83" fmla="*/ 17 h 1310"/>
                      <a:gd name="T84" fmla="*/ 622 w 2472"/>
                      <a:gd name="T85" fmla="*/ 0 h 1310"/>
                      <a:gd name="T86" fmla="*/ 730 w 2472"/>
                      <a:gd name="T87" fmla="*/ 0 h 1310"/>
                      <a:gd name="T88" fmla="*/ 915 w 2472"/>
                      <a:gd name="T89" fmla="*/ 28 h 1310"/>
                      <a:gd name="T90" fmla="*/ 1036 w 2472"/>
                      <a:gd name="T91" fmla="*/ 81 h 1310"/>
                      <a:gd name="T92" fmla="*/ 1110 w 2472"/>
                      <a:gd name="T93" fmla="*/ 144 h 1310"/>
                      <a:gd name="T94" fmla="*/ 1162 w 2472"/>
                      <a:gd name="T95" fmla="*/ 219 h 1310"/>
                      <a:gd name="T96" fmla="*/ 1208 w 2472"/>
                      <a:gd name="T97" fmla="*/ 294 h 1310"/>
                      <a:gd name="T98" fmla="*/ 1231 w 2472"/>
                      <a:gd name="T99" fmla="*/ 368 h 1310"/>
                      <a:gd name="T100" fmla="*/ 1236 w 2472"/>
                      <a:gd name="T101" fmla="*/ 530 h 1310"/>
                      <a:gd name="T102" fmla="*/ 1231 w 2472"/>
                      <a:gd name="T103" fmla="*/ 655 h 1310"/>
                      <a:gd name="T104" fmla="*/ 278 w 2472"/>
                      <a:gd name="T105" fmla="*/ 655 h 1310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2472"/>
                      <a:gd name="T160" fmla="*/ 0 h 1310"/>
                      <a:gd name="T161" fmla="*/ 2472 w 2472"/>
                      <a:gd name="T162" fmla="*/ 1310 h 1310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2472" h="1310">
                        <a:moveTo>
                          <a:pt x="555" y="1310"/>
                        </a:moveTo>
                        <a:lnTo>
                          <a:pt x="553" y="1263"/>
                        </a:lnTo>
                        <a:lnTo>
                          <a:pt x="555" y="1180"/>
                        </a:lnTo>
                        <a:lnTo>
                          <a:pt x="565" y="1093"/>
                        </a:lnTo>
                        <a:lnTo>
                          <a:pt x="510" y="1128"/>
                        </a:lnTo>
                        <a:lnTo>
                          <a:pt x="461" y="1159"/>
                        </a:lnTo>
                        <a:lnTo>
                          <a:pt x="359" y="1194"/>
                        </a:lnTo>
                        <a:lnTo>
                          <a:pt x="267" y="1206"/>
                        </a:lnTo>
                        <a:lnTo>
                          <a:pt x="206" y="1203"/>
                        </a:lnTo>
                        <a:lnTo>
                          <a:pt x="164" y="1183"/>
                        </a:lnTo>
                        <a:lnTo>
                          <a:pt x="117" y="1124"/>
                        </a:lnTo>
                        <a:lnTo>
                          <a:pt x="65" y="1032"/>
                        </a:lnTo>
                        <a:lnTo>
                          <a:pt x="39" y="955"/>
                        </a:lnTo>
                        <a:lnTo>
                          <a:pt x="24" y="890"/>
                        </a:lnTo>
                        <a:lnTo>
                          <a:pt x="11" y="828"/>
                        </a:lnTo>
                        <a:lnTo>
                          <a:pt x="5" y="773"/>
                        </a:lnTo>
                        <a:lnTo>
                          <a:pt x="0" y="705"/>
                        </a:lnTo>
                        <a:lnTo>
                          <a:pt x="0" y="622"/>
                        </a:lnTo>
                        <a:lnTo>
                          <a:pt x="2" y="546"/>
                        </a:lnTo>
                        <a:lnTo>
                          <a:pt x="14" y="475"/>
                        </a:lnTo>
                        <a:lnTo>
                          <a:pt x="25" y="403"/>
                        </a:lnTo>
                        <a:lnTo>
                          <a:pt x="39" y="336"/>
                        </a:lnTo>
                        <a:lnTo>
                          <a:pt x="57" y="271"/>
                        </a:lnTo>
                        <a:lnTo>
                          <a:pt x="82" y="183"/>
                        </a:lnTo>
                        <a:lnTo>
                          <a:pt x="112" y="133"/>
                        </a:lnTo>
                        <a:lnTo>
                          <a:pt x="142" y="79"/>
                        </a:lnTo>
                        <a:lnTo>
                          <a:pt x="164" y="114"/>
                        </a:lnTo>
                        <a:lnTo>
                          <a:pt x="189" y="152"/>
                        </a:lnTo>
                        <a:lnTo>
                          <a:pt x="234" y="202"/>
                        </a:lnTo>
                        <a:lnTo>
                          <a:pt x="272" y="225"/>
                        </a:lnTo>
                        <a:lnTo>
                          <a:pt x="315" y="237"/>
                        </a:lnTo>
                        <a:lnTo>
                          <a:pt x="393" y="218"/>
                        </a:lnTo>
                        <a:lnTo>
                          <a:pt x="478" y="176"/>
                        </a:lnTo>
                        <a:lnTo>
                          <a:pt x="484" y="275"/>
                        </a:lnTo>
                        <a:lnTo>
                          <a:pt x="518" y="505"/>
                        </a:lnTo>
                        <a:lnTo>
                          <a:pt x="507" y="621"/>
                        </a:lnTo>
                        <a:lnTo>
                          <a:pt x="588" y="460"/>
                        </a:lnTo>
                        <a:lnTo>
                          <a:pt x="657" y="345"/>
                        </a:lnTo>
                        <a:lnTo>
                          <a:pt x="726" y="265"/>
                        </a:lnTo>
                        <a:lnTo>
                          <a:pt x="818" y="173"/>
                        </a:lnTo>
                        <a:lnTo>
                          <a:pt x="899" y="102"/>
                        </a:lnTo>
                        <a:lnTo>
                          <a:pt x="1060" y="34"/>
                        </a:lnTo>
                        <a:lnTo>
                          <a:pt x="1244" y="0"/>
                        </a:lnTo>
                        <a:lnTo>
                          <a:pt x="1461" y="0"/>
                        </a:lnTo>
                        <a:lnTo>
                          <a:pt x="1830" y="57"/>
                        </a:lnTo>
                        <a:lnTo>
                          <a:pt x="2071" y="161"/>
                        </a:lnTo>
                        <a:lnTo>
                          <a:pt x="2219" y="287"/>
                        </a:lnTo>
                        <a:lnTo>
                          <a:pt x="2323" y="439"/>
                        </a:lnTo>
                        <a:lnTo>
                          <a:pt x="2415" y="587"/>
                        </a:lnTo>
                        <a:lnTo>
                          <a:pt x="2461" y="737"/>
                        </a:lnTo>
                        <a:lnTo>
                          <a:pt x="2472" y="1059"/>
                        </a:lnTo>
                        <a:lnTo>
                          <a:pt x="2461" y="1310"/>
                        </a:lnTo>
                        <a:lnTo>
                          <a:pt x="555" y="1310"/>
                        </a:lnTo>
                        <a:close/>
                      </a:path>
                    </a:pathLst>
                  </a:custGeom>
                  <a:solidFill>
                    <a:srgbClr val="C0C0FF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9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681" y="2067"/>
                    <a:ext cx="449" cy="1006"/>
                    <a:chOff x="2681" y="2067"/>
                    <a:chExt cx="449" cy="1006"/>
                  </a:xfrm>
                </p:grpSpPr>
                <p:sp>
                  <p:nvSpPr>
                    <p:cNvPr id="29761" name="Freeform 73"/>
                    <p:cNvSpPr>
                      <a:spLocks/>
                    </p:cNvSpPr>
                    <p:nvPr/>
                  </p:nvSpPr>
                  <p:spPr bwMode="auto">
                    <a:xfrm>
                      <a:off x="2681" y="2067"/>
                      <a:ext cx="449" cy="404"/>
                    </a:xfrm>
                    <a:custGeom>
                      <a:avLst/>
                      <a:gdLst>
                        <a:gd name="T0" fmla="*/ 12 w 896"/>
                        <a:gd name="T1" fmla="*/ 81 h 808"/>
                        <a:gd name="T2" fmla="*/ 0 w 896"/>
                        <a:gd name="T3" fmla="*/ 150 h 808"/>
                        <a:gd name="T4" fmla="*/ 18 w 896"/>
                        <a:gd name="T5" fmla="*/ 224 h 808"/>
                        <a:gd name="T6" fmla="*/ 23 w 896"/>
                        <a:gd name="T7" fmla="*/ 271 h 808"/>
                        <a:gd name="T8" fmla="*/ 26 w 896"/>
                        <a:gd name="T9" fmla="*/ 289 h 808"/>
                        <a:gd name="T10" fmla="*/ 36 w 896"/>
                        <a:gd name="T11" fmla="*/ 316 h 808"/>
                        <a:gd name="T12" fmla="*/ 45 w 896"/>
                        <a:gd name="T13" fmla="*/ 339 h 808"/>
                        <a:gd name="T14" fmla="*/ 67 w 896"/>
                        <a:gd name="T15" fmla="*/ 366 h 808"/>
                        <a:gd name="T16" fmla="*/ 82 w 896"/>
                        <a:gd name="T17" fmla="*/ 385 h 808"/>
                        <a:gd name="T18" fmla="*/ 104 w 896"/>
                        <a:gd name="T19" fmla="*/ 403 h 808"/>
                        <a:gd name="T20" fmla="*/ 196 w 896"/>
                        <a:gd name="T21" fmla="*/ 294 h 808"/>
                        <a:gd name="T22" fmla="*/ 298 w 896"/>
                        <a:gd name="T23" fmla="*/ 404 h 808"/>
                        <a:gd name="T24" fmla="*/ 321 w 896"/>
                        <a:gd name="T25" fmla="*/ 383 h 808"/>
                        <a:gd name="T26" fmla="*/ 341 w 896"/>
                        <a:gd name="T27" fmla="*/ 358 h 808"/>
                        <a:gd name="T28" fmla="*/ 358 w 896"/>
                        <a:gd name="T29" fmla="*/ 327 h 808"/>
                        <a:gd name="T30" fmla="*/ 380 w 896"/>
                        <a:gd name="T31" fmla="*/ 294 h 808"/>
                        <a:gd name="T32" fmla="*/ 414 w 896"/>
                        <a:gd name="T33" fmla="*/ 224 h 808"/>
                        <a:gd name="T34" fmla="*/ 437 w 896"/>
                        <a:gd name="T35" fmla="*/ 121 h 808"/>
                        <a:gd name="T36" fmla="*/ 449 w 896"/>
                        <a:gd name="T37" fmla="*/ 69 h 808"/>
                        <a:gd name="T38" fmla="*/ 374 w 896"/>
                        <a:gd name="T39" fmla="*/ 24 h 808"/>
                        <a:gd name="T40" fmla="*/ 294 w 896"/>
                        <a:gd name="T41" fmla="*/ 0 h 808"/>
                        <a:gd name="T42" fmla="*/ 166 w 896"/>
                        <a:gd name="T43" fmla="*/ 6 h 808"/>
                        <a:gd name="T44" fmla="*/ 75 w 896"/>
                        <a:gd name="T45" fmla="*/ 29 h 808"/>
                        <a:gd name="T46" fmla="*/ 12 w 896"/>
                        <a:gd name="T47" fmla="*/ 81 h 808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w 896"/>
                        <a:gd name="T73" fmla="*/ 0 h 808"/>
                        <a:gd name="T74" fmla="*/ 896 w 896"/>
                        <a:gd name="T75" fmla="*/ 808 h 808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T72" t="T73" r="T74" b="T75"/>
                      <a:pathLst>
                        <a:path w="896" h="808">
                          <a:moveTo>
                            <a:pt x="23" y="161"/>
                          </a:moveTo>
                          <a:lnTo>
                            <a:pt x="0" y="299"/>
                          </a:lnTo>
                          <a:lnTo>
                            <a:pt x="35" y="449"/>
                          </a:lnTo>
                          <a:lnTo>
                            <a:pt x="46" y="541"/>
                          </a:lnTo>
                          <a:lnTo>
                            <a:pt x="52" y="578"/>
                          </a:lnTo>
                          <a:lnTo>
                            <a:pt x="72" y="631"/>
                          </a:lnTo>
                          <a:lnTo>
                            <a:pt x="90" y="677"/>
                          </a:lnTo>
                          <a:lnTo>
                            <a:pt x="133" y="731"/>
                          </a:lnTo>
                          <a:lnTo>
                            <a:pt x="163" y="769"/>
                          </a:lnTo>
                          <a:lnTo>
                            <a:pt x="207" y="805"/>
                          </a:lnTo>
                          <a:lnTo>
                            <a:pt x="391" y="587"/>
                          </a:lnTo>
                          <a:lnTo>
                            <a:pt x="595" y="808"/>
                          </a:lnTo>
                          <a:lnTo>
                            <a:pt x="641" y="765"/>
                          </a:lnTo>
                          <a:lnTo>
                            <a:pt x="680" y="716"/>
                          </a:lnTo>
                          <a:lnTo>
                            <a:pt x="714" y="654"/>
                          </a:lnTo>
                          <a:lnTo>
                            <a:pt x="759" y="587"/>
                          </a:lnTo>
                          <a:lnTo>
                            <a:pt x="827" y="449"/>
                          </a:lnTo>
                          <a:lnTo>
                            <a:pt x="873" y="242"/>
                          </a:lnTo>
                          <a:lnTo>
                            <a:pt x="896" y="138"/>
                          </a:lnTo>
                          <a:lnTo>
                            <a:pt x="747" y="47"/>
                          </a:lnTo>
                          <a:lnTo>
                            <a:pt x="586" y="0"/>
                          </a:lnTo>
                          <a:lnTo>
                            <a:pt x="332" y="13"/>
                          </a:lnTo>
                          <a:lnTo>
                            <a:pt x="149" y="59"/>
                          </a:lnTo>
                          <a:lnTo>
                            <a:pt x="23" y="16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762" name="Freeform 74"/>
                    <p:cNvSpPr>
                      <a:spLocks/>
                    </p:cNvSpPr>
                    <p:nvPr/>
                  </p:nvSpPr>
                  <p:spPr bwMode="auto">
                    <a:xfrm>
                      <a:off x="2750" y="2360"/>
                      <a:ext cx="276" cy="713"/>
                    </a:xfrm>
                    <a:custGeom>
                      <a:avLst/>
                      <a:gdLst>
                        <a:gd name="T0" fmla="*/ 127 w 553"/>
                        <a:gd name="T1" fmla="*/ 0 h 1424"/>
                        <a:gd name="T2" fmla="*/ 60 w 553"/>
                        <a:gd name="T3" fmla="*/ 80 h 1424"/>
                        <a:gd name="T4" fmla="*/ 86 w 553"/>
                        <a:gd name="T5" fmla="*/ 144 h 1424"/>
                        <a:gd name="T6" fmla="*/ 41 w 553"/>
                        <a:gd name="T7" fmla="*/ 230 h 1424"/>
                        <a:gd name="T8" fmla="*/ 12 w 553"/>
                        <a:gd name="T9" fmla="*/ 350 h 1424"/>
                        <a:gd name="T10" fmla="*/ 0 w 553"/>
                        <a:gd name="T11" fmla="*/ 431 h 1424"/>
                        <a:gd name="T12" fmla="*/ 12 w 553"/>
                        <a:gd name="T13" fmla="*/ 506 h 1424"/>
                        <a:gd name="T14" fmla="*/ 35 w 553"/>
                        <a:gd name="T15" fmla="*/ 598 h 1424"/>
                        <a:gd name="T16" fmla="*/ 144 w 553"/>
                        <a:gd name="T17" fmla="*/ 713 h 1424"/>
                        <a:gd name="T18" fmla="*/ 253 w 553"/>
                        <a:gd name="T19" fmla="*/ 575 h 1424"/>
                        <a:gd name="T20" fmla="*/ 276 w 553"/>
                        <a:gd name="T21" fmla="*/ 448 h 1424"/>
                        <a:gd name="T22" fmla="*/ 259 w 553"/>
                        <a:gd name="T23" fmla="*/ 327 h 1424"/>
                        <a:gd name="T24" fmla="*/ 230 w 553"/>
                        <a:gd name="T25" fmla="*/ 224 h 1424"/>
                        <a:gd name="T26" fmla="*/ 184 w 553"/>
                        <a:gd name="T27" fmla="*/ 138 h 1424"/>
                        <a:gd name="T28" fmla="*/ 218 w 553"/>
                        <a:gd name="T29" fmla="*/ 98 h 1424"/>
                        <a:gd name="T30" fmla="*/ 127 w 553"/>
                        <a:gd name="T31" fmla="*/ 0 h 142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553"/>
                        <a:gd name="T49" fmla="*/ 0 h 1424"/>
                        <a:gd name="T50" fmla="*/ 553 w 553"/>
                        <a:gd name="T51" fmla="*/ 1424 h 142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553" h="1424">
                          <a:moveTo>
                            <a:pt x="254" y="0"/>
                          </a:moveTo>
                          <a:lnTo>
                            <a:pt x="121" y="160"/>
                          </a:lnTo>
                          <a:lnTo>
                            <a:pt x="173" y="287"/>
                          </a:lnTo>
                          <a:lnTo>
                            <a:pt x="82" y="460"/>
                          </a:lnTo>
                          <a:lnTo>
                            <a:pt x="25" y="700"/>
                          </a:lnTo>
                          <a:lnTo>
                            <a:pt x="0" y="861"/>
                          </a:lnTo>
                          <a:lnTo>
                            <a:pt x="25" y="1011"/>
                          </a:lnTo>
                          <a:lnTo>
                            <a:pt x="70" y="1194"/>
                          </a:lnTo>
                          <a:lnTo>
                            <a:pt x="288" y="1424"/>
                          </a:lnTo>
                          <a:lnTo>
                            <a:pt x="506" y="1149"/>
                          </a:lnTo>
                          <a:lnTo>
                            <a:pt x="553" y="895"/>
                          </a:lnTo>
                          <a:lnTo>
                            <a:pt x="518" y="654"/>
                          </a:lnTo>
                          <a:lnTo>
                            <a:pt x="460" y="448"/>
                          </a:lnTo>
                          <a:lnTo>
                            <a:pt x="368" y="275"/>
                          </a:lnTo>
                          <a:lnTo>
                            <a:pt x="437" y="195"/>
                          </a:lnTo>
                          <a:lnTo>
                            <a:pt x="254" y="0"/>
                          </a:lnTo>
                          <a:close/>
                        </a:path>
                      </a:pathLst>
                    </a:custGeom>
                    <a:solidFill>
                      <a:srgbClr val="A000A0"/>
                    </a:solidFill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9749" name="Freeform 75"/>
                <p:cNvSpPr>
                  <a:spLocks/>
                </p:cNvSpPr>
                <p:nvPr/>
              </p:nvSpPr>
              <p:spPr bwMode="auto">
                <a:xfrm>
                  <a:off x="2939" y="2008"/>
                  <a:ext cx="347" cy="436"/>
                </a:xfrm>
                <a:custGeom>
                  <a:avLst/>
                  <a:gdLst>
                    <a:gd name="T0" fmla="*/ 166 w 693"/>
                    <a:gd name="T1" fmla="*/ 19 h 873"/>
                    <a:gd name="T2" fmla="*/ 176 w 693"/>
                    <a:gd name="T3" fmla="*/ 5 h 873"/>
                    <a:gd name="T4" fmla="*/ 194 w 693"/>
                    <a:gd name="T5" fmla="*/ 0 h 873"/>
                    <a:gd name="T6" fmla="*/ 206 w 693"/>
                    <a:gd name="T7" fmla="*/ 1 h 873"/>
                    <a:gd name="T8" fmla="*/ 211 w 693"/>
                    <a:gd name="T9" fmla="*/ 9 h 873"/>
                    <a:gd name="T10" fmla="*/ 218 w 693"/>
                    <a:gd name="T11" fmla="*/ 25 h 873"/>
                    <a:gd name="T12" fmla="*/ 220 w 693"/>
                    <a:gd name="T13" fmla="*/ 57 h 873"/>
                    <a:gd name="T14" fmla="*/ 217 w 693"/>
                    <a:gd name="T15" fmla="*/ 87 h 873"/>
                    <a:gd name="T16" fmla="*/ 216 w 693"/>
                    <a:gd name="T17" fmla="*/ 106 h 873"/>
                    <a:gd name="T18" fmla="*/ 222 w 693"/>
                    <a:gd name="T19" fmla="*/ 150 h 873"/>
                    <a:gd name="T20" fmla="*/ 230 w 693"/>
                    <a:gd name="T21" fmla="*/ 183 h 873"/>
                    <a:gd name="T22" fmla="*/ 234 w 693"/>
                    <a:gd name="T23" fmla="*/ 194 h 873"/>
                    <a:gd name="T24" fmla="*/ 245 w 693"/>
                    <a:gd name="T25" fmla="*/ 214 h 873"/>
                    <a:gd name="T26" fmla="*/ 266 w 693"/>
                    <a:gd name="T27" fmla="*/ 280 h 873"/>
                    <a:gd name="T28" fmla="*/ 282 w 693"/>
                    <a:gd name="T29" fmla="*/ 298 h 873"/>
                    <a:gd name="T30" fmla="*/ 309 w 693"/>
                    <a:gd name="T31" fmla="*/ 326 h 873"/>
                    <a:gd name="T32" fmla="*/ 347 w 693"/>
                    <a:gd name="T33" fmla="*/ 363 h 873"/>
                    <a:gd name="T34" fmla="*/ 211 w 693"/>
                    <a:gd name="T35" fmla="*/ 436 h 873"/>
                    <a:gd name="T36" fmla="*/ 130 w 693"/>
                    <a:gd name="T37" fmla="*/ 344 h 873"/>
                    <a:gd name="T38" fmla="*/ 98 w 693"/>
                    <a:gd name="T39" fmla="*/ 358 h 873"/>
                    <a:gd name="T40" fmla="*/ 48 w 693"/>
                    <a:gd name="T41" fmla="*/ 368 h 873"/>
                    <a:gd name="T42" fmla="*/ 16 w 693"/>
                    <a:gd name="T43" fmla="*/ 363 h 873"/>
                    <a:gd name="T44" fmla="*/ 0 w 693"/>
                    <a:gd name="T45" fmla="*/ 349 h 873"/>
                    <a:gd name="T46" fmla="*/ 0 w 693"/>
                    <a:gd name="T47" fmla="*/ 335 h 873"/>
                    <a:gd name="T48" fmla="*/ 9 w 693"/>
                    <a:gd name="T49" fmla="*/ 316 h 873"/>
                    <a:gd name="T50" fmla="*/ 39 w 693"/>
                    <a:gd name="T51" fmla="*/ 306 h 873"/>
                    <a:gd name="T52" fmla="*/ 79 w 693"/>
                    <a:gd name="T53" fmla="*/ 297 h 873"/>
                    <a:gd name="T54" fmla="*/ 107 w 693"/>
                    <a:gd name="T55" fmla="*/ 287 h 873"/>
                    <a:gd name="T56" fmla="*/ 121 w 693"/>
                    <a:gd name="T57" fmla="*/ 273 h 873"/>
                    <a:gd name="T58" fmla="*/ 140 w 693"/>
                    <a:gd name="T59" fmla="*/ 254 h 873"/>
                    <a:gd name="T60" fmla="*/ 152 w 693"/>
                    <a:gd name="T61" fmla="*/ 242 h 873"/>
                    <a:gd name="T62" fmla="*/ 163 w 693"/>
                    <a:gd name="T63" fmla="*/ 225 h 873"/>
                    <a:gd name="T64" fmla="*/ 163 w 693"/>
                    <a:gd name="T65" fmla="*/ 189 h 873"/>
                    <a:gd name="T66" fmla="*/ 160 w 693"/>
                    <a:gd name="T67" fmla="*/ 151 h 873"/>
                    <a:gd name="T68" fmla="*/ 152 w 693"/>
                    <a:gd name="T69" fmla="*/ 109 h 873"/>
                    <a:gd name="T70" fmla="*/ 158 w 693"/>
                    <a:gd name="T71" fmla="*/ 50 h 873"/>
                    <a:gd name="T72" fmla="*/ 166 w 693"/>
                    <a:gd name="T73" fmla="*/ 19 h 873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693"/>
                    <a:gd name="T112" fmla="*/ 0 h 873"/>
                    <a:gd name="T113" fmla="*/ 693 w 693"/>
                    <a:gd name="T114" fmla="*/ 873 h 873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693" h="873">
                      <a:moveTo>
                        <a:pt x="331" y="38"/>
                      </a:moveTo>
                      <a:lnTo>
                        <a:pt x="352" y="11"/>
                      </a:lnTo>
                      <a:lnTo>
                        <a:pt x="388" y="0"/>
                      </a:lnTo>
                      <a:lnTo>
                        <a:pt x="411" y="3"/>
                      </a:lnTo>
                      <a:lnTo>
                        <a:pt x="422" y="18"/>
                      </a:lnTo>
                      <a:lnTo>
                        <a:pt x="435" y="51"/>
                      </a:lnTo>
                      <a:lnTo>
                        <a:pt x="439" y="114"/>
                      </a:lnTo>
                      <a:lnTo>
                        <a:pt x="434" y="174"/>
                      </a:lnTo>
                      <a:lnTo>
                        <a:pt x="432" y="212"/>
                      </a:lnTo>
                      <a:lnTo>
                        <a:pt x="444" y="300"/>
                      </a:lnTo>
                      <a:lnTo>
                        <a:pt x="460" y="366"/>
                      </a:lnTo>
                      <a:lnTo>
                        <a:pt x="468" y="389"/>
                      </a:lnTo>
                      <a:lnTo>
                        <a:pt x="489" y="429"/>
                      </a:lnTo>
                      <a:lnTo>
                        <a:pt x="531" y="561"/>
                      </a:lnTo>
                      <a:lnTo>
                        <a:pt x="563" y="597"/>
                      </a:lnTo>
                      <a:lnTo>
                        <a:pt x="617" y="653"/>
                      </a:lnTo>
                      <a:lnTo>
                        <a:pt x="693" y="727"/>
                      </a:lnTo>
                      <a:lnTo>
                        <a:pt x="422" y="873"/>
                      </a:lnTo>
                      <a:lnTo>
                        <a:pt x="259" y="689"/>
                      </a:lnTo>
                      <a:lnTo>
                        <a:pt x="195" y="717"/>
                      </a:lnTo>
                      <a:lnTo>
                        <a:pt x="96" y="736"/>
                      </a:lnTo>
                      <a:lnTo>
                        <a:pt x="31" y="727"/>
                      </a:lnTo>
                      <a:lnTo>
                        <a:pt x="0" y="699"/>
                      </a:lnTo>
                      <a:lnTo>
                        <a:pt x="0" y="671"/>
                      </a:lnTo>
                      <a:lnTo>
                        <a:pt x="18" y="632"/>
                      </a:lnTo>
                      <a:lnTo>
                        <a:pt x="77" y="612"/>
                      </a:lnTo>
                      <a:lnTo>
                        <a:pt x="157" y="595"/>
                      </a:lnTo>
                      <a:lnTo>
                        <a:pt x="214" y="574"/>
                      </a:lnTo>
                      <a:lnTo>
                        <a:pt x="241" y="547"/>
                      </a:lnTo>
                      <a:lnTo>
                        <a:pt x="280" y="508"/>
                      </a:lnTo>
                      <a:lnTo>
                        <a:pt x="303" y="485"/>
                      </a:lnTo>
                      <a:lnTo>
                        <a:pt x="326" y="450"/>
                      </a:lnTo>
                      <a:lnTo>
                        <a:pt x="326" y="378"/>
                      </a:lnTo>
                      <a:lnTo>
                        <a:pt x="319" y="302"/>
                      </a:lnTo>
                      <a:lnTo>
                        <a:pt x="303" y="219"/>
                      </a:lnTo>
                      <a:lnTo>
                        <a:pt x="315" y="101"/>
                      </a:lnTo>
                      <a:lnTo>
                        <a:pt x="331" y="38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50" name="Freeform 76"/>
                <p:cNvSpPr>
                  <a:spLocks/>
                </p:cNvSpPr>
                <p:nvPr/>
              </p:nvSpPr>
              <p:spPr bwMode="auto">
                <a:xfrm>
                  <a:off x="2681" y="1740"/>
                  <a:ext cx="438" cy="621"/>
                </a:xfrm>
                <a:custGeom>
                  <a:avLst/>
                  <a:gdLst>
                    <a:gd name="T0" fmla="*/ 127 w 874"/>
                    <a:gd name="T1" fmla="*/ 10 h 1244"/>
                    <a:gd name="T2" fmla="*/ 96 w 874"/>
                    <a:gd name="T3" fmla="*/ 32 h 1244"/>
                    <a:gd name="T4" fmla="*/ 75 w 874"/>
                    <a:gd name="T5" fmla="*/ 50 h 1244"/>
                    <a:gd name="T6" fmla="*/ 59 w 874"/>
                    <a:gd name="T7" fmla="*/ 75 h 1244"/>
                    <a:gd name="T8" fmla="*/ 40 w 874"/>
                    <a:gd name="T9" fmla="*/ 101 h 1244"/>
                    <a:gd name="T10" fmla="*/ 32 w 874"/>
                    <a:gd name="T11" fmla="*/ 138 h 1244"/>
                    <a:gd name="T12" fmla="*/ 23 w 874"/>
                    <a:gd name="T13" fmla="*/ 167 h 1244"/>
                    <a:gd name="T14" fmla="*/ 23 w 874"/>
                    <a:gd name="T15" fmla="*/ 202 h 1244"/>
                    <a:gd name="T16" fmla="*/ 32 w 874"/>
                    <a:gd name="T17" fmla="*/ 250 h 1244"/>
                    <a:gd name="T18" fmla="*/ 34 w 874"/>
                    <a:gd name="T19" fmla="*/ 295 h 1244"/>
                    <a:gd name="T20" fmla="*/ 22 w 874"/>
                    <a:gd name="T21" fmla="*/ 341 h 1244"/>
                    <a:gd name="T22" fmla="*/ 9 w 874"/>
                    <a:gd name="T23" fmla="*/ 385 h 1244"/>
                    <a:gd name="T24" fmla="*/ 0 w 874"/>
                    <a:gd name="T25" fmla="*/ 426 h 1244"/>
                    <a:gd name="T26" fmla="*/ 0 w 874"/>
                    <a:gd name="T27" fmla="*/ 460 h 1244"/>
                    <a:gd name="T28" fmla="*/ 3 w 874"/>
                    <a:gd name="T29" fmla="*/ 492 h 1244"/>
                    <a:gd name="T30" fmla="*/ 9 w 874"/>
                    <a:gd name="T31" fmla="*/ 517 h 1244"/>
                    <a:gd name="T32" fmla="*/ 21 w 874"/>
                    <a:gd name="T33" fmla="*/ 544 h 1244"/>
                    <a:gd name="T34" fmla="*/ 37 w 874"/>
                    <a:gd name="T35" fmla="*/ 563 h 1244"/>
                    <a:gd name="T36" fmla="*/ 58 w 874"/>
                    <a:gd name="T37" fmla="*/ 578 h 1244"/>
                    <a:gd name="T38" fmla="*/ 98 w 874"/>
                    <a:gd name="T39" fmla="*/ 603 h 1244"/>
                    <a:gd name="T40" fmla="*/ 143 w 874"/>
                    <a:gd name="T41" fmla="*/ 614 h 1244"/>
                    <a:gd name="T42" fmla="*/ 189 w 874"/>
                    <a:gd name="T43" fmla="*/ 621 h 1244"/>
                    <a:gd name="T44" fmla="*/ 233 w 874"/>
                    <a:gd name="T45" fmla="*/ 615 h 1244"/>
                    <a:gd name="T46" fmla="*/ 271 w 874"/>
                    <a:gd name="T47" fmla="*/ 608 h 1244"/>
                    <a:gd name="T48" fmla="*/ 311 w 874"/>
                    <a:gd name="T49" fmla="*/ 591 h 1244"/>
                    <a:gd name="T50" fmla="*/ 346 w 874"/>
                    <a:gd name="T51" fmla="*/ 574 h 1244"/>
                    <a:gd name="T52" fmla="*/ 374 w 874"/>
                    <a:gd name="T53" fmla="*/ 551 h 1244"/>
                    <a:gd name="T54" fmla="*/ 409 w 874"/>
                    <a:gd name="T55" fmla="*/ 510 h 1244"/>
                    <a:gd name="T56" fmla="*/ 423 w 874"/>
                    <a:gd name="T57" fmla="*/ 489 h 1244"/>
                    <a:gd name="T58" fmla="*/ 432 w 874"/>
                    <a:gd name="T59" fmla="*/ 460 h 1244"/>
                    <a:gd name="T60" fmla="*/ 437 w 874"/>
                    <a:gd name="T61" fmla="*/ 431 h 1244"/>
                    <a:gd name="T62" fmla="*/ 438 w 874"/>
                    <a:gd name="T63" fmla="*/ 405 h 1244"/>
                    <a:gd name="T64" fmla="*/ 433 w 874"/>
                    <a:gd name="T65" fmla="*/ 372 h 1244"/>
                    <a:gd name="T66" fmla="*/ 427 w 874"/>
                    <a:gd name="T67" fmla="*/ 341 h 1244"/>
                    <a:gd name="T68" fmla="*/ 419 w 874"/>
                    <a:gd name="T69" fmla="*/ 281 h 1244"/>
                    <a:gd name="T70" fmla="*/ 423 w 874"/>
                    <a:gd name="T71" fmla="*/ 251 h 1244"/>
                    <a:gd name="T72" fmla="*/ 433 w 874"/>
                    <a:gd name="T73" fmla="*/ 218 h 1244"/>
                    <a:gd name="T74" fmla="*/ 437 w 874"/>
                    <a:gd name="T75" fmla="*/ 159 h 1244"/>
                    <a:gd name="T76" fmla="*/ 433 w 874"/>
                    <a:gd name="T77" fmla="*/ 106 h 1244"/>
                    <a:gd name="T78" fmla="*/ 423 w 874"/>
                    <a:gd name="T79" fmla="*/ 70 h 1244"/>
                    <a:gd name="T80" fmla="*/ 403 w 874"/>
                    <a:gd name="T81" fmla="*/ 46 h 1244"/>
                    <a:gd name="T82" fmla="*/ 353 w 874"/>
                    <a:gd name="T83" fmla="*/ 21 h 1244"/>
                    <a:gd name="T84" fmla="*/ 294 w 874"/>
                    <a:gd name="T85" fmla="*/ 5 h 1244"/>
                    <a:gd name="T86" fmla="*/ 197 w 874"/>
                    <a:gd name="T87" fmla="*/ 0 h 1244"/>
                    <a:gd name="T88" fmla="*/ 127 w 874"/>
                    <a:gd name="T89" fmla="*/ 10 h 1244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874"/>
                    <a:gd name="T136" fmla="*/ 0 h 1244"/>
                    <a:gd name="T137" fmla="*/ 874 w 874"/>
                    <a:gd name="T138" fmla="*/ 1244 h 1244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874" h="1244">
                      <a:moveTo>
                        <a:pt x="254" y="21"/>
                      </a:moveTo>
                      <a:lnTo>
                        <a:pt x="192" y="64"/>
                      </a:lnTo>
                      <a:lnTo>
                        <a:pt x="149" y="101"/>
                      </a:lnTo>
                      <a:lnTo>
                        <a:pt x="118" y="150"/>
                      </a:lnTo>
                      <a:lnTo>
                        <a:pt x="80" y="203"/>
                      </a:lnTo>
                      <a:lnTo>
                        <a:pt x="63" y="277"/>
                      </a:lnTo>
                      <a:lnTo>
                        <a:pt x="46" y="335"/>
                      </a:lnTo>
                      <a:lnTo>
                        <a:pt x="46" y="405"/>
                      </a:lnTo>
                      <a:lnTo>
                        <a:pt x="63" y="501"/>
                      </a:lnTo>
                      <a:lnTo>
                        <a:pt x="67" y="590"/>
                      </a:lnTo>
                      <a:lnTo>
                        <a:pt x="43" y="683"/>
                      </a:lnTo>
                      <a:lnTo>
                        <a:pt x="17" y="772"/>
                      </a:lnTo>
                      <a:lnTo>
                        <a:pt x="0" y="853"/>
                      </a:lnTo>
                      <a:lnTo>
                        <a:pt x="0" y="922"/>
                      </a:lnTo>
                      <a:lnTo>
                        <a:pt x="5" y="985"/>
                      </a:lnTo>
                      <a:lnTo>
                        <a:pt x="17" y="1036"/>
                      </a:lnTo>
                      <a:lnTo>
                        <a:pt x="41" y="1089"/>
                      </a:lnTo>
                      <a:lnTo>
                        <a:pt x="74" y="1128"/>
                      </a:lnTo>
                      <a:lnTo>
                        <a:pt x="115" y="1157"/>
                      </a:lnTo>
                      <a:lnTo>
                        <a:pt x="196" y="1207"/>
                      </a:lnTo>
                      <a:lnTo>
                        <a:pt x="286" y="1230"/>
                      </a:lnTo>
                      <a:lnTo>
                        <a:pt x="378" y="1244"/>
                      </a:lnTo>
                      <a:lnTo>
                        <a:pt x="465" y="1232"/>
                      </a:lnTo>
                      <a:lnTo>
                        <a:pt x="540" y="1218"/>
                      </a:lnTo>
                      <a:lnTo>
                        <a:pt x="621" y="1183"/>
                      </a:lnTo>
                      <a:lnTo>
                        <a:pt x="690" y="1149"/>
                      </a:lnTo>
                      <a:lnTo>
                        <a:pt x="747" y="1103"/>
                      </a:lnTo>
                      <a:lnTo>
                        <a:pt x="816" y="1022"/>
                      </a:lnTo>
                      <a:lnTo>
                        <a:pt x="845" y="979"/>
                      </a:lnTo>
                      <a:lnTo>
                        <a:pt x="862" y="922"/>
                      </a:lnTo>
                      <a:lnTo>
                        <a:pt x="873" y="864"/>
                      </a:lnTo>
                      <a:lnTo>
                        <a:pt x="874" y="811"/>
                      </a:lnTo>
                      <a:lnTo>
                        <a:pt x="864" y="745"/>
                      </a:lnTo>
                      <a:lnTo>
                        <a:pt x="853" y="683"/>
                      </a:lnTo>
                      <a:lnTo>
                        <a:pt x="837" y="563"/>
                      </a:lnTo>
                      <a:lnTo>
                        <a:pt x="845" y="503"/>
                      </a:lnTo>
                      <a:lnTo>
                        <a:pt x="864" y="437"/>
                      </a:lnTo>
                      <a:lnTo>
                        <a:pt x="873" y="319"/>
                      </a:lnTo>
                      <a:lnTo>
                        <a:pt x="864" y="213"/>
                      </a:lnTo>
                      <a:lnTo>
                        <a:pt x="845" y="141"/>
                      </a:lnTo>
                      <a:lnTo>
                        <a:pt x="805" y="92"/>
                      </a:lnTo>
                      <a:lnTo>
                        <a:pt x="704" y="42"/>
                      </a:lnTo>
                      <a:lnTo>
                        <a:pt x="586" y="11"/>
                      </a:lnTo>
                      <a:lnTo>
                        <a:pt x="393" y="0"/>
                      </a:lnTo>
                      <a:lnTo>
                        <a:pt x="254" y="21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0" name="Group 77"/>
                <p:cNvGrpSpPr>
                  <a:grpSpLocks/>
                </p:cNvGrpSpPr>
                <p:nvPr/>
              </p:nvGrpSpPr>
              <p:grpSpPr bwMode="auto">
                <a:xfrm>
                  <a:off x="2802" y="2002"/>
                  <a:ext cx="216" cy="233"/>
                  <a:chOff x="2802" y="2002"/>
                  <a:chExt cx="216" cy="233"/>
                </a:xfrm>
              </p:grpSpPr>
              <p:sp>
                <p:nvSpPr>
                  <p:cNvPr id="29756" name="Freeform 78"/>
                  <p:cNvSpPr>
                    <a:spLocks/>
                  </p:cNvSpPr>
                  <p:nvPr/>
                </p:nvSpPr>
                <p:spPr bwMode="auto">
                  <a:xfrm>
                    <a:off x="2802" y="2206"/>
                    <a:ext cx="216" cy="9"/>
                  </a:xfrm>
                  <a:custGeom>
                    <a:avLst/>
                    <a:gdLst>
                      <a:gd name="T0" fmla="*/ 0 w 431"/>
                      <a:gd name="T1" fmla="*/ 2 h 19"/>
                      <a:gd name="T2" fmla="*/ 20 w 431"/>
                      <a:gd name="T3" fmla="*/ 0 h 19"/>
                      <a:gd name="T4" fmla="*/ 49 w 431"/>
                      <a:gd name="T5" fmla="*/ 0 h 19"/>
                      <a:gd name="T6" fmla="*/ 76 w 431"/>
                      <a:gd name="T7" fmla="*/ 0 h 19"/>
                      <a:gd name="T8" fmla="*/ 109 w 431"/>
                      <a:gd name="T9" fmla="*/ 5 h 19"/>
                      <a:gd name="T10" fmla="*/ 146 w 431"/>
                      <a:gd name="T11" fmla="*/ 5 h 19"/>
                      <a:gd name="T12" fmla="*/ 183 w 431"/>
                      <a:gd name="T13" fmla="*/ 5 h 19"/>
                      <a:gd name="T14" fmla="*/ 216 w 431"/>
                      <a:gd name="T15" fmla="*/ 9 h 1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431"/>
                      <a:gd name="T25" fmla="*/ 0 h 19"/>
                      <a:gd name="T26" fmla="*/ 431 w 431"/>
                      <a:gd name="T27" fmla="*/ 19 h 1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431" h="19">
                        <a:moveTo>
                          <a:pt x="0" y="4"/>
                        </a:moveTo>
                        <a:lnTo>
                          <a:pt x="39" y="0"/>
                        </a:lnTo>
                        <a:lnTo>
                          <a:pt x="98" y="0"/>
                        </a:lnTo>
                        <a:lnTo>
                          <a:pt x="151" y="0"/>
                        </a:lnTo>
                        <a:lnTo>
                          <a:pt x="217" y="11"/>
                        </a:lnTo>
                        <a:lnTo>
                          <a:pt x="292" y="11"/>
                        </a:lnTo>
                        <a:lnTo>
                          <a:pt x="365" y="11"/>
                        </a:lnTo>
                        <a:lnTo>
                          <a:pt x="431" y="19"/>
                        </a:lnTo>
                      </a:path>
                    </a:pathLst>
                  </a:custGeom>
                  <a:noFill/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7" name="Freeform 79"/>
                  <p:cNvSpPr>
                    <a:spLocks/>
                  </p:cNvSpPr>
                  <p:nvPr/>
                </p:nvSpPr>
                <p:spPr bwMode="auto">
                  <a:xfrm>
                    <a:off x="2877" y="2232"/>
                    <a:ext cx="46" cy="3"/>
                  </a:xfrm>
                  <a:custGeom>
                    <a:avLst/>
                    <a:gdLst>
                      <a:gd name="T0" fmla="*/ 0 w 92"/>
                      <a:gd name="T1" fmla="*/ 3 h 5"/>
                      <a:gd name="T2" fmla="*/ 34 w 92"/>
                      <a:gd name="T3" fmla="*/ 0 h 5"/>
                      <a:gd name="T4" fmla="*/ 46 w 92"/>
                      <a:gd name="T5" fmla="*/ 3 h 5"/>
                      <a:gd name="T6" fmla="*/ 0 60000 65536"/>
                      <a:gd name="T7" fmla="*/ 0 60000 65536"/>
                      <a:gd name="T8" fmla="*/ 0 60000 65536"/>
                      <a:gd name="T9" fmla="*/ 0 w 92"/>
                      <a:gd name="T10" fmla="*/ 0 h 5"/>
                      <a:gd name="T11" fmla="*/ 92 w 92"/>
                      <a:gd name="T12" fmla="*/ 5 h 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2" h="5">
                        <a:moveTo>
                          <a:pt x="0" y="5"/>
                        </a:moveTo>
                        <a:lnTo>
                          <a:pt x="67" y="0"/>
                        </a:lnTo>
                        <a:lnTo>
                          <a:pt x="92" y="5"/>
                        </a:lnTo>
                      </a:path>
                    </a:pathLst>
                  </a:custGeom>
                  <a:noFill/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8" name="Freeform 80"/>
                  <p:cNvSpPr>
                    <a:spLocks/>
                  </p:cNvSpPr>
                  <p:nvPr/>
                </p:nvSpPr>
                <p:spPr bwMode="auto">
                  <a:xfrm>
                    <a:off x="2859" y="2002"/>
                    <a:ext cx="101" cy="155"/>
                  </a:xfrm>
                  <a:custGeom>
                    <a:avLst/>
                    <a:gdLst>
                      <a:gd name="T0" fmla="*/ 69 w 202"/>
                      <a:gd name="T1" fmla="*/ 0 h 309"/>
                      <a:gd name="T2" fmla="*/ 66 w 202"/>
                      <a:gd name="T3" fmla="*/ 27 h 309"/>
                      <a:gd name="T4" fmla="*/ 72 w 202"/>
                      <a:gd name="T5" fmla="*/ 52 h 309"/>
                      <a:gd name="T6" fmla="*/ 78 w 202"/>
                      <a:gd name="T7" fmla="*/ 70 h 309"/>
                      <a:gd name="T8" fmla="*/ 89 w 202"/>
                      <a:gd name="T9" fmla="*/ 95 h 309"/>
                      <a:gd name="T10" fmla="*/ 95 w 202"/>
                      <a:gd name="T11" fmla="*/ 112 h 309"/>
                      <a:gd name="T12" fmla="*/ 101 w 202"/>
                      <a:gd name="T13" fmla="*/ 132 h 309"/>
                      <a:gd name="T14" fmla="*/ 95 w 202"/>
                      <a:gd name="T15" fmla="*/ 147 h 309"/>
                      <a:gd name="T16" fmla="*/ 87 w 202"/>
                      <a:gd name="T17" fmla="*/ 152 h 309"/>
                      <a:gd name="T18" fmla="*/ 72 w 202"/>
                      <a:gd name="T19" fmla="*/ 155 h 309"/>
                      <a:gd name="T20" fmla="*/ 54 w 202"/>
                      <a:gd name="T21" fmla="*/ 147 h 309"/>
                      <a:gd name="T22" fmla="*/ 31 w 202"/>
                      <a:gd name="T23" fmla="*/ 144 h 309"/>
                      <a:gd name="T24" fmla="*/ 0 w 202"/>
                      <a:gd name="T25" fmla="*/ 149 h 309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02"/>
                      <a:gd name="T40" fmla="*/ 0 h 309"/>
                      <a:gd name="T41" fmla="*/ 202 w 202"/>
                      <a:gd name="T42" fmla="*/ 309 h 309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02" h="309">
                        <a:moveTo>
                          <a:pt x="138" y="0"/>
                        </a:moveTo>
                        <a:lnTo>
                          <a:pt x="132" y="53"/>
                        </a:lnTo>
                        <a:lnTo>
                          <a:pt x="143" y="104"/>
                        </a:lnTo>
                        <a:lnTo>
                          <a:pt x="155" y="139"/>
                        </a:lnTo>
                        <a:lnTo>
                          <a:pt x="177" y="190"/>
                        </a:lnTo>
                        <a:lnTo>
                          <a:pt x="189" y="223"/>
                        </a:lnTo>
                        <a:lnTo>
                          <a:pt x="202" y="264"/>
                        </a:lnTo>
                        <a:lnTo>
                          <a:pt x="189" y="293"/>
                        </a:lnTo>
                        <a:lnTo>
                          <a:pt x="173" y="303"/>
                        </a:lnTo>
                        <a:lnTo>
                          <a:pt x="143" y="309"/>
                        </a:lnTo>
                        <a:lnTo>
                          <a:pt x="109" y="293"/>
                        </a:lnTo>
                        <a:lnTo>
                          <a:pt x="63" y="287"/>
                        </a:lnTo>
                        <a:lnTo>
                          <a:pt x="0" y="297"/>
                        </a:lnTo>
                      </a:path>
                    </a:pathLst>
                  </a:custGeom>
                  <a:noFill/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" name="Group 81"/>
                <p:cNvGrpSpPr>
                  <a:grpSpLocks/>
                </p:cNvGrpSpPr>
                <p:nvPr/>
              </p:nvGrpSpPr>
              <p:grpSpPr bwMode="auto">
                <a:xfrm>
                  <a:off x="2780" y="1904"/>
                  <a:ext cx="287" cy="26"/>
                  <a:chOff x="2780" y="1904"/>
                  <a:chExt cx="287" cy="26"/>
                </a:xfrm>
              </p:grpSpPr>
              <p:sp>
                <p:nvSpPr>
                  <p:cNvPr id="29754" name="Freeform 82"/>
                  <p:cNvSpPr>
                    <a:spLocks/>
                  </p:cNvSpPr>
                  <p:nvPr/>
                </p:nvSpPr>
                <p:spPr bwMode="auto">
                  <a:xfrm>
                    <a:off x="2780" y="1904"/>
                    <a:ext cx="116" cy="24"/>
                  </a:xfrm>
                  <a:custGeom>
                    <a:avLst/>
                    <a:gdLst>
                      <a:gd name="T0" fmla="*/ 0 w 232"/>
                      <a:gd name="T1" fmla="*/ 24 h 49"/>
                      <a:gd name="T2" fmla="*/ 17 w 232"/>
                      <a:gd name="T3" fmla="*/ 14 h 49"/>
                      <a:gd name="T4" fmla="*/ 32 w 232"/>
                      <a:gd name="T5" fmla="*/ 7 h 49"/>
                      <a:gd name="T6" fmla="*/ 49 w 232"/>
                      <a:gd name="T7" fmla="*/ 3 h 49"/>
                      <a:gd name="T8" fmla="*/ 63 w 232"/>
                      <a:gd name="T9" fmla="*/ 1 h 49"/>
                      <a:gd name="T10" fmla="*/ 74 w 232"/>
                      <a:gd name="T11" fmla="*/ 0 h 49"/>
                      <a:gd name="T12" fmla="*/ 94 w 232"/>
                      <a:gd name="T13" fmla="*/ 5 h 49"/>
                      <a:gd name="T14" fmla="*/ 116 w 232"/>
                      <a:gd name="T15" fmla="*/ 12 h 49"/>
                      <a:gd name="T16" fmla="*/ 115 w 232"/>
                      <a:gd name="T17" fmla="*/ 19 h 49"/>
                      <a:gd name="T18" fmla="*/ 106 w 232"/>
                      <a:gd name="T19" fmla="*/ 20 h 49"/>
                      <a:gd name="T20" fmla="*/ 94 w 232"/>
                      <a:gd name="T21" fmla="*/ 16 h 49"/>
                      <a:gd name="T22" fmla="*/ 73 w 232"/>
                      <a:gd name="T23" fmla="*/ 14 h 49"/>
                      <a:gd name="T24" fmla="*/ 60 w 232"/>
                      <a:gd name="T25" fmla="*/ 14 h 49"/>
                      <a:gd name="T26" fmla="*/ 48 w 232"/>
                      <a:gd name="T27" fmla="*/ 16 h 49"/>
                      <a:gd name="T28" fmla="*/ 32 w 232"/>
                      <a:gd name="T29" fmla="*/ 20 h 49"/>
                      <a:gd name="T30" fmla="*/ 18 w 232"/>
                      <a:gd name="T31" fmla="*/ 23 h 49"/>
                      <a:gd name="T32" fmla="*/ 0 w 232"/>
                      <a:gd name="T33" fmla="*/ 24 h 49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232"/>
                      <a:gd name="T52" fmla="*/ 0 h 49"/>
                      <a:gd name="T53" fmla="*/ 232 w 232"/>
                      <a:gd name="T54" fmla="*/ 49 h 49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232" h="49">
                        <a:moveTo>
                          <a:pt x="0" y="49"/>
                        </a:moveTo>
                        <a:lnTo>
                          <a:pt x="33" y="28"/>
                        </a:lnTo>
                        <a:lnTo>
                          <a:pt x="64" y="14"/>
                        </a:lnTo>
                        <a:lnTo>
                          <a:pt x="98" y="6"/>
                        </a:lnTo>
                        <a:lnTo>
                          <a:pt x="126" y="3"/>
                        </a:lnTo>
                        <a:lnTo>
                          <a:pt x="148" y="0"/>
                        </a:lnTo>
                        <a:lnTo>
                          <a:pt x="187" y="11"/>
                        </a:lnTo>
                        <a:lnTo>
                          <a:pt x="232" y="25"/>
                        </a:lnTo>
                        <a:lnTo>
                          <a:pt x="230" y="38"/>
                        </a:lnTo>
                        <a:lnTo>
                          <a:pt x="211" y="41"/>
                        </a:lnTo>
                        <a:lnTo>
                          <a:pt x="187" y="33"/>
                        </a:lnTo>
                        <a:lnTo>
                          <a:pt x="146" y="29"/>
                        </a:lnTo>
                        <a:lnTo>
                          <a:pt x="120" y="28"/>
                        </a:lnTo>
                        <a:lnTo>
                          <a:pt x="96" y="33"/>
                        </a:lnTo>
                        <a:lnTo>
                          <a:pt x="64" y="41"/>
                        </a:lnTo>
                        <a:lnTo>
                          <a:pt x="36" y="46"/>
                        </a:lnTo>
                        <a:lnTo>
                          <a:pt x="0" y="49"/>
                        </a:lnTo>
                        <a:close/>
                      </a:path>
                    </a:pathLst>
                  </a:custGeom>
                  <a:solidFill>
                    <a:srgbClr val="80400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5" name="Freeform 83"/>
                  <p:cNvSpPr>
                    <a:spLocks/>
                  </p:cNvSpPr>
                  <p:nvPr/>
                </p:nvSpPr>
                <p:spPr bwMode="auto">
                  <a:xfrm>
                    <a:off x="2954" y="1906"/>
                    <a:ext cx="113" cy="24"/>
                  </a:xfrm>
                  <a:custGeom>
                    <a:avLst/>
                    <a:gdLst>
                      <a:gd name="T0" fmla="*/ 113 w 226"/>
                      <a:gd name="T1" fmla="*/ 24 h 48"/>
                      <a:gd name="T2" fmla="*/ 97 w 226"/>
                      <a:gd name="T3" fmla="*/ 13 h 48"/>
                      <a:gd name="T4" fmla="*/ 81 w 226"/>
                      <a:gd name="T5" fmla="*/ 6 h 48"/>
                      <a:gd name="T6" fmla="*/ 66 w 226"/>
                      <a:gd name="T7" fmla="*/ 3 h 48"/>
                      <a:gd name="T8" fmla="*/ 52 w 226"/>
                      <a:gd name="T9" fmla="*/ 1 h 48"/>
                      <a:gd name="T10" fmla="*/ 42 w 226"/>
                      <a:gd name="T11" fmla="*/ 0 h 48"/>
                      <a:gd name="T12" fmla="*/ 23 w 226"/>
                      <a:gd name="T13" fmla="*/ 5 h 48"/>
                      <a:gd name="T14" fmla="*/ 0 w 226"/>
                      <a:gd name="T15" fmla="*/ 12 h 48"/>
                      <a:gd name="T16" fmla="*/ 2 w 226"/>
                      <a:gd name="T17" fmla="*/ 19 h 48"/>
                      <a:gd name="T18" fmla="*/ 11 w 226"/>
                      <a:gd name="T19" fmla="*/ 20 h 48"/>
                      <a:gd name="T20" fmla="*/ 23 w 226"/>
                      <a:gd name="T21" fmla="*/ 16 h 48"/>
                      <a:gd name="T22" fmla="*/ 43 w 226"/>
                      <a:gd name="T23" fmla="*/ 14 h 48"/>
                      <a:gd name="T24" fmla="*/ 55 w 226"/>
                      <a:gd name="T25" fmla="*/ 13 h 48"/>
                      <a:gd name="T26" fmla="*/ 67 w 226"/>
                      <a:gd name="T27" fmla="*/ 16 h 48"/>
                      <a:gd name="T28" fmla="*/ 81 w 226"/>
                      <a:gd name="T29" fmla="*/ 20 h 48"/>
                      <a:gd name="T30" fmla="*/ 96 w 226"/>
                      <a:gd name="T31" fmla="*/ 23 h 48"/>
                      <a:gd name="T32" fmla="*/ 113 w 226"/>
                      <a:gd name="T33" fmla="*/ 24 h 4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226"/>
                      <a:gd name="T52" fmla="*/ 0 h 48"/>
                      <a:gd name="T53" fmla="*/ 226 w 226"/>
                      <a:gd name="T54" fmla="*/ 48 h 4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226" h="48">
                        <a:moveTo>
                          <a:pt x="226" y="48"/>
                        </a:moveTo>
                        <a:lnTo>
                          <a:pt x="194" y="26"/>
                        </a:lnTo>
                        <a:lnTo>
                          <a:pt x="162" y="13"/>
                        </a:lnTo>
                        <a:lnTo>
                          <a:pt x="131" y="6"/>
                        </a:lnTo>
                        <a:lnTo>
                          <a:pt x="104" y="2"/>
                        </a:lnTo>
                        <a:lnTo>
                          <a:pt x="83" y="0"/>
                        </a:lnTo>
                        <a:lnTo>
                          <a:pt x="45" y="10"/>
                        </a:lnTo>
                        <a:lnTo>
                          <a:pt x="0" y="23"/>
                        </a:lnTo>
                        <a:lnTo>
                          <a:pt x="3" y="37"/>
                        </a:lnTo>
                        <a:lnTo>
                          <a:pt x="21" y="40"/>
                        </a:lnTo>
                        <a:lnTo>
                          <a:pt x="45" y="32"/>
                        </a:lnTo>
                        <a:lnTo>
                          <a:pt x="85" y="29"/>
                        </a:lnTo>
                        <a:lnTo>
                          <a:pt x="110" y="26"/>
                        </a:lnTo>
                        <a:lnTo>
                          <a:pt x="133" y="32"/>
                        </a:lnTo>
                        <a:lnTo>
                          <a:pt x="162" y="40"/>
                        </a:lnTo>
                        <a:lnTo>
                          <a:pt x="191" y="46"/>
                        </a:lnTo>
                        <a:lnTo>
                          <a:pt x="226" y="48"/>
                        </a:lnTo>
                        <a:close/>
                      </a:path>
                    </a:pathLst>
                  </a:custGeom>
                  <a:solidFill>
                    <a:srgbClr val="804000"/>
                  </a:solidFill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9753" name="Freeform 84"/>
                <p:cNvSpPr>
                  <a:spLocks/>
                </p:cNvSpPr>
                <p:nvPr/>
              </p:nvSpPr>
              <p:spPr bwMode="auto">
                <a:xfrm>
                  <a:off x="2693" y="1686"/>
                  <a:ext cx="451" cy="294"/>
                </a:xfrm>
                <a:custGeom>
                  <a:avLst/>
                  <a:gdLst>
                    <a:gd name="T0" fmla="*/ 11 w 903"/>
                    <a:gd name="T1" fmla="*/ 291 h 586"/>
                    <a:gd name="T2" fmla="*/ 33 w 903"/>
                    <a:gd name="T3" fmla="*/ 294 h 586"/>
                    <a:gd name="T4" fmla="*/ 28 w 903"/>
                    <a:gd name="T5" fmla="*/ 252 h 586"/>
                    <a:gd name="T6" fmla="*/ 55 w 903"/>
                    <a:gd name="T7" fmla="*/ 215 h 586"/>
                    <a:gd name="T8" fmla="*/ 57 w 903"/>
                    <a:gd name="T9" fmla="*/ 169 h 586"/>
                    <a:gd name="T10" fmla="*/ 89 w 903"/>
                    <a:gd name="T11" fmla="*/ 143 h 586"/>
                    <a:gd name="T12" fmla="*/ 89 w 903"/>
                    <a:gd name="T13" fmla="*/ 106 h 586"/>
                    <a:gd name="T14" fmla="*/ 117 w 903"/>
                    <a:gd name="T15" fmla="*/ 104 h 586"/>
                    <a:gd name="T16" fmla="*/ 143 w 903"/>
                    <a:gd name="T17" fmla="*/ 83 h 586"/>
                    <a:gd name="T18" fmla="*/ 186 w 903"/>
                    <a:gd name="T19" fmla="*/ 109 h 586"/>
                    <a:gd name="T20" fmla="*/ 195 w 903"/>
                    <a:gd name="T21" fmla="*/ 95 h 586"/>
                    <a:gd name="T22" fmla="*/ 238 w 903"/>
                    <a:gd name="T23" fmla="*/ 109 h 586"/>
                    <a:gd name="T24" fmla="*/ 226 w 903"/>
                    <a:gd name="T25" fmla="*/ 83 h 586"/>
                    <a:gd name="T26" fmla="*/ 281 w 903"/>
                    <a:gd name="T27" fmla="*/ 115 h 586"/>
                    <a:gd name="T28" fmla="*/ 287 w 903"/>
                    <a:gd name="T29" fmla="*/ 95 h 586"/>
                    <a:gd name="T30" fmla="*/ 336 w 903"/>
                    <a:gd name="T31" fmla="*/ 126 h 586"/>
                    <a:gd name="T32" fmla="*/ 362 w 903"/>
                    <a:gd name="T33" fmla="*/ 120 h 586"/>
                    <a:gd name="T34" fmla="*/ 376 w 903"/>
                    <a:gd name="T35" fmla="*/ 152 h 586"/>
                    <a:gd name="T36" fmla="*/ 393 w 903"/>
                    <a:gd name="T37" fmla="*/ 149 h 586"/>
                    <a:gd name="T38" fmla="*/ 407 w 903"/>
                    <a:gd name="T39" fmla="*/ 171 h 586"/>
                    <a:gd name="T40" fmla="*/ 395 w 903"/>
                    <a:gd name="T41" fmla="*/ 211 h 586"/>
                    <a:gd name="T42" fmla="*/ 399 w 903"/>
                    <a:gd name="T43" fmla="*/ 245 h 586"/>
                    <a:gd name="T44" fmla="*/ 410 w 903"/>
                    <a:gd name="T45" fmla="*/ 288 h 586"/>
                    <a:gd name="T46" fmla="*/ 422 w 903"/>
                    <a:gd name="T47" fmla="*/ 288 h 586"/>
                    <a:gd name="T48" fmla="*/ 436 w 903"/>
                    <a:gd name="T49" fmla="*/ 259 h 586"/>
                    <a:gd name="T50" fmla="*/ 445 w 903"/>
                    <a:gd name="T51" fmla="*/ 232 h 586"/>
                    <a:gd name="T52" fmla="*/ 451 w 903"/>
                    <a:gd name="T53" fmla="*/ 192 h 586"/>
                    <a:gd name="T54" fmla="*/ 445 w 903"/>
                    <a:gd name="T55" fmla="*/ 132 h 586"/>
                    <a:gd name="T56" fmla="*/ 422 w 903"/>
                    <a:gd name="T57" fmla="*/ 91 h 586"/>
                    <a:gd name="T58" fmla="*/ 405 w 903"/>
                    <a:gd name="T59" fmla="*/ 66 h 586"/>
                    <a:gd name="T60" fmla="*/ 376 w 903"/>
                    <a:gd name="T61" fmla="*/ 40 h 586"/>
                    <a:gd name="T62" fmla="*/ 333 w 903"/>
                    <a:gd name="T63" fmla="*/ 20 h 586"/>
                    <a:gd name="T64" fmla="*/ 290 w 903"/>
                    <a:gd name="T65" fmla="*/ 8 h 586"/>
                    <a:gd name="T66" fmla="*/ 226 w 903"/>
                    <a:gd name="T67" fmla="*/ 0 h 586"/>
                    <a:gd name="T68" fmla="*/ 168 w 903"/>
                    <a:gd name="T69" fmla="*/ 8 h 586"/>
                    <a:gd name="T70" fmla="*/ 129 w 903"/>
                    <a:gd name="T71" fmla="*/ 11 h 586"/>
                    <a:gd name="T72" fmla="*/ 98 w 903"/>
                    <a:gd name="T73" fmla="*/ 22 h 586"/>
                    <a:gd name="T74" fmla="*/ 60 w 903"/>
                    <a:gd name="T75" fmla="*/ 45 h 586"/>
                    <a:gd name="T76" fmla="*/ 28 w 903"/>
                    <a:gd name="T77" fmla="*/ 86 h 586"/>
                    <a:gd name="T78" fmla="*/ 14 w 903"/>
                    <a:gd name="T79" fmla="*/ 112 h 586"/>
                    <a:gd name="T80" fmla="*/ 0 w 903"/>
                    <a:gd name="T81" fmla="*/ 164 h 586"/>
                    <a:gd name="T82" fmla="*/ 0 w 903"/>
                    <a:gd name="T83" fmla="*/ 221 h 586"/>
                    <a:gd name="T84" fmla="*/ 0 w 903"/>
                    <a:gd name="T85" fmla="*/ 259 h 586"/>
                    <a:gd name="T86" fmla="*/ 11 w 903"/>
                    <a:gd name="T87" fmla="*/ 291 h 58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903"/>
                    <a:gd name="T133" fmla="*/ 0 h 586"/>
                    <a:gd name="T134" fmla="*/ 903 w 903"/>
                    <a:gd name="T135" fmla="*/ 586 h 58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903" h="586">
                      <a:moveTo>
                        <a:pt x="23" y="580"/>
                      </a:moveTo>
                      <a:lnTo>
                        <a:pt x="67" y="586"/>
                      </a:lnTo>
                      <a:lnTo>
                        <a:pt x="57" y="503"/>
                      </a:lnTo>
                      <a:lnTo>
                        <a:pt x="110" y="428"/>
                      </a:lnTo>
                      <a:lnTo>
                        <a:pt x="114" y="337"/>
                      </a:lnTo>
                      <a:lnTo>
                        <a:pt x="179" y="286"/>
                      </a:lnTo>
                      <a:lnTo>
                        <a:pt x="179" y="212"/>
                      </a:lnTo>
                      <a:lnTo>
                        <a:pt x="235" y="207"/>
                      </a:lnTo>
                      <a:lnTo>
                        <a:pt x="287" y="166"/>
                      </a:lnTo>
                      <a:lnTo>
                        <a:pt x="372" y="217"/>
                      </a:lnTo>
                      <a:lnTo>
                        <a:pt x="390" y="189"/>
                      </a:lnTo>
                      <a:lnTo>
                        <a:pt x="476" y="217"/>
                      </a:lnTo>
                      <a:lnTo>
                        <a:pt x="453" y="166"/>
                      </a:lnTo>
                      <a:lnTo>
                        <a:pt x="563" y="229"/>
                      </a:lnTo>
                      <a:lnTo>
                        <a:pt x="574" y="189"/>
                      </a:lnTo>
                      <a:lnTo>
                        <a:pt x="673" y="252"/>
                      </a:lnTo>
                      <a:lnTo>
                        <a:pt x="724" y="240"/>
                      </a:lnTo>
                      <a:lnTo>
                        <a:pt x="752" y="303"/>
                      </a:lnTo>
                      <a:lnTo>
                        <a:pt x="787" y="296"/>
                      </a:lnTo>
                      <a:lnTo>
                        <a:pt x="814" y="341"/>
                      </a:lnTo>
                      <a:lnTo>
                        <a:pt x="790" y="421"/>
                      </a:lnTo>
                      <a:lnTo>
                        <a:pt x="799" y="488"/>
                      </a:lnTo>
                      <a:lnTo>
                        <a:pt x="820" y="574"/>
                      </a:lnTo>
                      <a:lnTo>
                        <a:pt x="845" y="574"/>
                      </a:lnTo>
                      <a:lnTo>
                        <a:pt x="872" y="517"/>
                      </a:lnTo>
                      <a:lnTo>
                        <a:pt x="890" y="463"/>
                      </a:lnTo>
                      <a:lnTo>
                        <a:pt x="903" y="383"/>
                      </a:lnTo>
                      <a:lnTo>
                        <a:pt x="890" y="264"/>
                      </a:lnTo>
                      <a:lnTo>
                        <a:pt x="844" y="182"/>
                      </a:lnTo>
                      <a:lnTo>
                        <a:pt x="810" y="132"/>
                      </a:lnTo>
                      <a:lnTo>
                        <a:pt x="752" y="79"/>
                      </a:lnTo>
                      <a:lnTo>
                        <a:pt x="667" y="40"/>
                      </a:lnTo>
                      <a:lnTo>
                        <a:pt x="580" y="16"/>
                      </a:lnTo>
                      <a:lnTo>
                        <a:pt x="453" y="0"/>
                      </a:lnTo>
                      <a:lnTo>
                        <a:pt x="337" y="16"/>
                      </a:lnTo>
                      <a:lnTo>
                        <a:pt x="258" y="22"/>
                      </a:lnTo>
                      <a:lnTo>
                        <a:pt x="196" y="44"/>
                      </a:lnTo>
                      <a:lnTo>
                        <a:pt x="121" y="90"/>
                      </a:lnTo>
                      <a:lnTo>
                        <a:pt x="57" y="172"/>
                      </a:lnTo>
                      <a:lnTo>
                        <a:pt x="29" y="223"/>
                      </a:lnTo>
                      <a:lnTo>
                        <a:pt x="0" y="326"/>
                      </a:lnTo>
                      <a:lnTo>
                        <a:pt x="0" y="440"/>
                      </a:lnTo>
                      <a:lnTo>
                        <a:pt x="0" y="516"/>
                      </a:lnTo>
                      <a:lnTo>
                        <a:pt x="23" y="580"/>
                      </a:lnTo>
                      <a:close/>
                    </a:path>
                  </a:pathLst>
                </a:custGeom>
                <a:solidFill>
                  <a:srgbClr val="80400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9744" name="Freeform 85"/>
              <p:cNvSpPr>
                <a:spLocks/>
              </p:cNvSpPr>
              <p:nvPr/>
            </p:nvSpPr>
            <p:spPr bwMode="auto">
              <a:xfrm>
                <a:off x="3072" y="2309"/>
                <a:ext cx="477" cy="509"/>
              </a:xfrm>
              <a:custGeom>
                <a:avLst/>
                <a:gdLst>
                  <a:gd name="T0" fmla="*/ 33 w 954"/>
                  <a:gd name="T1" fmla="*/ 70 h 1017"/>
                  <a:gd name="T2" fmla="*/ 108 w 954"/>
                  <a:gd name="T3" fmla="*/ 54 h 1017"/>
                  <a:gd name="T4" fmla="*/ 145 w 954"/>
                  <a:gd name="T5" fmla="*/ 27 h 1017"/>
                  <a:gd name="T6" fmla="*/ 172 w 954"/>
                  <a:gd name="T7" fmla="*/ 0 h 1017"/>
                  <a:gd name="T8" fmla="*/ 235 w 954"/>
                  <a:gd name="T9" fmla="*/ 59 h 1017"/>
                  <a:gd name="T10" fmla="*/ 311 w 954"/>
                  <a:gd name="T11" fmla="*/ 129 h 1017"/>
                  <a:gd name="T12" fmla="*/ 375 w 954"/>
                  <a:gd name="T13" fmla="*/ 192 h 1017"/>
                  <a:gd name="T14" fmla="*/ 398 w 954"/>
                  <a:gd name="T15" fmla="*/ 221 h 1017"/>
                  <a:gd name="T16" fmla="*/ 413 w 954"/>
                  <a:gd name="T17" fmla="*/ 242 h 1017"/>
                  <a:gd name="T18" fmla="*/ 433 w 954"/>
                  <a:gd name="T19" fmla="*/ 267 h 1017"/>
                  <a:gd name="T20" fmla="*/ 451 w 954"/>
                  <a:gd name="T21" fmla="*/ 299 h 1017"/>
                  <a:gd name="T22" fmla="*/ 461 w 954"/>
                  <a:gd name="T23" fmla="*/ 324 h 1017"/>
                  <a:gd name="T24" fmla="*/ 471 w 954"/>
                  <a:gd name="T25" fmla="*/ 352 h 1017"/>
                  <a:gd name="T26" fmla="*/ 477 w 954"/>
                  <a:gd name="T27" fmla="*/ 401 h 1017"/>
                  <a:gd name="T28" fmla="*/ 472 w 954"/>
                  <a:gd name="T29" fmla="*/ 429 h 1017"/>
                  <a:gd name="T30" fmla="*/ 461 w 954"/>
                  <a:gd name="T31" fmla="*/ 455 h 1017"/>
                  <a:gd name="T32" fmla="*/ 430 w 954"/>
                  <a:gd name="T33" fmla="*/ 477 h 1017"/>
                  <a:gd name="T34" fmla="*/ 402 w 954"/>
                  <a:gd name="T35" fmla="*/ 492 h 1017"/>
                  <a:gd name="T36" fmla="*/ 363 w 954"/>
                  <a:gd name="T37" fmla="*/ 502 h 1017"/>
                  <a:gd name="T38" fmla="*/ 332 w 954"/>
                  <a:gd name="T39" fmla="*/ 509 h 1017"/>
                  <a:gd name="T40" fmla="*/ 302 w 954"/>
                  <a:gd name="T41" fmla="*/ 506 h 1017"/>
                  <a:gd name="T42" fmla="*/ 279 w 954"/>
                  <a:gd name="T43" fmla="*/ 504 h 1017"/>
                  <a:gd name="T44" fmla="*/ 254 w 954"/>
                  <a:gd name="T45" fmla="*/ 498 h 1017"/>
                  <a:gd name="T46" fmla="*/ 231 w 954"/>
                  <a:gd name="T47" fmla="*/ 487 h 1017"/>
                  <a:gd name="T48" fmla="*/ 206 w 954"/>
                  <a:gd name="T49" fmla="*/ 472 h 1017"/>
                  <a:gd name="T50" fmla="*/ 188 w 954"/>
                  <a:gd name="T51" fmla="*/ 455 h 1017"/>
                  <a:gd name="T52" fmla="*/ 168 w 954"/>
                  <a:gd name="T53" fmla="*/ 426 h 1017"/>
                  <a:gd name="T54" fmla="*/ 156 w 954"/>
                  <a:gd name="T55" fmla="*/ 407 h 1017"/>
                  <a:gd name="T56" fmla="*/ 126 w 954"/>
                  <a:gd name="T57" fmla="*/ 344 h 1017"/>
                  <a:gd name="T58" fmla="*/ 91 w 954"/>
                  <a:gd name="T59" fmla="*/ 262 h 1017"/>
                  <a:gd name="T60" fmla="*/ 65 w 954"/>
                  <a:gd name="T61" fmla="*/ 198 h 1017"/>
                  <a:gd name="T62" fmla="*/ 22 w 954"/>
                  <a:gd name="T63" fmla="*/ 123 h 1017"/>
                  <a:gd name="T64" fmla="*/ 0 w 954"/>
                  <a:gd name="T65" fmla="*/ 80 h 1017"/>
                  <a:gd name="T66" fmla="*/ 33 w 954"/>
                  <a:gd name="T67" fmla="*/ 70 h 101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954"/>
                  <a:gd name="T103" fmla="*/ 0 h 1017"/>
                  <a:gd name="T104" fmla="*/ 954 w 954"/>
                  <a:gd name="T105" fmla="*/ 1017 h 101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954" h="1017">
                    <a:moveTo>
                      <a:pt x="65" y="139"/>
                    </a:moveTo>
                    <a:lnTo>
                      <a:pt x="215" y="107"/>
                    </a:lnTo>
                    <a:lnTo>
                      <a:pt x="289" y="53"/>
                    </a:lnTo>
                    <a:lnTo>
                      <a:pt x="343" y="0"/>
                    </a:lnTo>
                    <a:lnTo>
                      <a:pt x="470" y="118"/>
                    </a:lnTo>
                    <a:lnTo>
                      <a:pt x="621" y="257"/>
                    </a:lnTo>
                    <a:lnTo>
                      <a:pt x="749" y="384"/>
                    </a:lnTo>
                    <a:lnTo>
                      <a:pt x="795" y="441"/>
                    </a:lnTo>
                    <a:lnTo>
                      <a:pt x="825" y="483"/>
                    </a:lnTo>
                    <a:lnTo>
                      <a:pt x="865" y="534"/>
                    </a:lnTo>
                    <a:lnTo>
                      <a:pt x="902" y="598"/>
                    </a:lnTo>
                    <a:lnTo>
                      <a:pt x="922" y="648"/>
                    </a:lnTo>
                    <a:lnTo>
                      <a:pt x="941" y="704"/>
                    </a:lnTo>
                    <a:lnTo>
                      <a:pt x="954" y="802"/>
                    </a:lnTo>
                    <a:lnTo>
                      <a:pt x="944" y="858"/>
                    </a:lnTo>
                    <a:lnTo>
                      <a:pt x="922" y="910"/>
                    </a:lnTo>
                    <a:lnTo>
                      <a:pt x="860" y="954"/>
                    </a:lnTo>
                    <a:lnTo>
                      <a:pt x="804" y="984"/>
                    </a:lnTo>
                    <a:lnTo>
                      <a:pt x="726" y="1004"/>
                    </a:lnTo>
                    <a:lnTo>
                      <a:pt x="664" y="1017"/>
                    </a:lnTo>
                    <a:lnTo>
                      <a:pt x="603" y="1011"/>
                    </a:lnTo>
                    <a:lnTo>
                      <a:pt x="557" y="1007"/>
                    </a:lnTo>
                    <a:lnTo>
                      <a:pt x="508" y="996"/>
                    </a:lnTo>
                    <a:lnTo>
                      <a:pt x="461" y="974"/>
                    </a:lnTo>
                    <a:lnTo>
                      <a:pt x="411" y="944"/>
                    </a:lnTo>
                    <a:lnTo>
                      <a:pt x="375" y="910"/>
                    </a:lnTo>
                    <a:lnTo>
                      <a:pt x="335" y="851"/>
                    </a:lnTo>
                    <a:lnTo>
                      <a:pt x="311" y="813"/>
                    </a:lnTo>
                    <a:lnTo>
                      <a:pt x="252" y="688"/>
                    </a:lnTo>
                    <a:lnTo>
                      <a:pt x="182" y="524"/>
                    </a:lnTo>
                    <a:lnTo>
                      <a:pt x="129" y="396"/>
                    </a:lnTo>
                    <a:lnTo>
                      <a:pt x="43" y="245"/>
                    </a:lnTo>
                    <a:lnTo>
                      <a:pt x="0" y="159"/>
                    </a:lnTo>
                    <a:lnTo>
                      <a:pt x="65" y="139"/>
                    </a:lnTo>
                    <a:close/>
                  </a:path>
                </a:pathLst>
              </a:custGeom>
              <a:solidFill>
                <a:srgbClr val="C0C0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5" name="Freeform 86"/>
              <p:cNvSpPr>
                <a:spLocks/>
              </p:cNvSpPr>
              <p:nvPr/>
            </p:nvSpPr>
            <p:spPr bwMode="auto">
              <a:xfrm>
                <a:off x="3065" y="2297"/>
                <a:ext cx="291" cy="243"/>
              </a:xfrm>
              <a:custGeom>
                <a:avLst/>
                <a:gdLst>
                  <a:gd name="T0" fmla="*/ 0 w 581"/>
                  <a:gd name="T1" fmla="*/ 86 h 486"/>
                  <a:gd name="T2" fmla="*/ 21 w 581"/>
                  <a:gd name="T3" fmla="*/ 86 h 486"/>
                  <a:gd name="T4" fmla="*/ 48 w 581"/>
                  <a:gd name="T5" fmla="*/ 80 h 486"/>
                  <a:gd name="T6" fmla="*/ 77 w 581"/>
                  <a:gd name="T7" fmla="*/ 75 h 486"/>
                  <a:gd name="T8" fmla="*/ 96 w 581"/>
                  <a:gd name="T9" fmla="*/ 69 h 486"/>
                  <a:gd name="T10" fmla="*/ 134 w 581"/>
                  <a:gd name="T11" fmla="*/ 52 h 486"/>
                  <a:gd name="T12" fmla="*/ 168 w 581"/>
                  <a:gd name="T13" fmla="*/ 23 h 486"/>
                  <a:gd name="T14" fmla="*/ 185 w 581"/>
                  <a:gd name="T15" fmla="*/ 0 h 486"/>
                  <a:gd name="T16" fmla="*/ 291 w 581"/>
                  <a:gd name="T17" fmla="*/ 107 h 486"/>
                  <a:gd name="T18" fmla="*/ 289 w 581"/>
                  <a:gd name="T19" fmla="*/ 124 h 486"/>
                  <a:gd name="T20" fmla="*/ 282 w 581"/>
                  <a:gd name="T21" fmla="*/ 144 h 486"/>
                  <a:gd name="T22" fmla="*/ 264 w 581"/>
                  <a:gd name="T23" fmla="*/ 162 h 486"/>
                  <a:gd name="T24" fmla="*/ 248 w 581"/>
                  <a:gd name="T25" fmla="*/ 179 h 486"/>
                  <a:gd name="T26" fmla="*/ 228 w 581"/>
                  <a:gd name="T27" fmla="*/ 191 h 486"/>
                  <a:gd name="T28" fmla="*/ 199 w 581"/>
                  <a:gd name="T29" fmla="*/ 205 h 486"/>
                  <a:gd name="T30" fmla="*/ 167 w 581"/>
                  <a:gd name="T31" fmla="*/ 218 h 486"/>
                  <a:gd name="T32" fmla="*/ 127 w 581"/>
                  <a:gd name="T33" fmla="*/ 230 h 486"/>
                  <a:gd name="T34" fmla="*/ 94 w 581"/>
                  <a:gd name="T35" fmla="*/ 237 h 486"/>
                  <a:gd name="T36" fmla="*/ 71 w 581"/>
                  <a:gd name="T37" fmla="*/ 243 h 486"/>
                  <a:gd name="T38" fmla="*/ 0 w 581"/>
                  <a:gd name="T39" fmla="*/ 86 h 48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81"/>
                  <a:gd name="T61" fmla="*/ 0 h 486"/>
                  <a:gd name="T62" fmla="*/ 581 w 581"/>
                  <a:gd name="T63" fmla="*/ 486 h 48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81" h="486">
                    <a:moveTo>
                      <a:pt x="0" y="171"/>
                    </a:moveTo>
                    <a:lnTo>
                      <a:pt x="42" y="171"/>
                    </a:lnTo>
                    <a:lnTo>
                      <a:pt x="96" y="160"/>
                    </a:lnTo>
                    <a:lnTo>
                      <a:pt x="153" y="150"/>
                    </a:lnTo>
                    <a:lnTo>
                      <a:pt x="191" y="137"/>
                    </a:lnTo>
                    <a:lnTo>
                      <a:pt x="267" y="104"/>
                    </a:lnTo>
                    <a:lnTo>
                      <a:pt x="335" y="46"/>
                    </a:lnTo>
                    <a:lnTo>
                      <a:pt x="369" y="0"/>
                    </a:lnTo>
                    <a:lnTo>
                      <a:pt x="581" y="213"/>
                    </a:lnTo>
                    <a:lnTo>
                      <a:pt x="578" y="248"/>
                    </a:lnTo>
                    <a:lnTo>
                      <a:pt x="563" y="287"/>
                    </a:lnTo>
                    <a:lnTo>
                      <a:pt x="528" y="324"/>
                    </a:lnTo>
                    <a:lnTo>
                      <a:pt x="495" y="357"/>
                    </a:lnTo>
                    <a:lnTo>
                      <a:pt x="455" y="381"/>
                    </a:lnTo>
                    <a:lnTo>
                      <a:pt x="398" y="409"/>
                    </a:lnTo>
                    <a:lnTo>
                      <a:pt x="334" y="436"/>
                    </a:lnTo>
                    <a:lnTo>
                      <a:pt x="254" y="459"/>
                    </a:lnTo>
                    <a:lnTo>
                      <a:pt x="188" y="473"/>
                    </a:lnTo>
                    <a:lnTo>
                      <a:pt x="142" y="486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2" name="Group 87"/>
            <p:cNvGrpSpPr>
              <a:grpSpLocks/>
            </p:cNvGrpSpPr>
            <p:nvPr/>
          </p:nvGrpSpPr>
          <p:grpSpPr bwMode="auto">
            <a:xfrm>
              <a:off x="2692" y="1940"/>
              <a:ext cx="431" cy="125"/>
              <a:chOff x="2692" y="1940"/>
              <a:chExt cx="431" cy="125"/>
            </a:xfrm>
          </p:grpSpPr>
          <p:grpSp>
            <p:nvGrpSpPr>
              <p:cNvPr id="13" name="Group 88"/>
              <p:cNvGrpSpPr>
                <a:grpSpLocks/>
              </p:cNvGrpSpPr>
              <p:nvPr/>
            </p:nvGrpSpPr>
            <p:grpSpPr bwMode="auto">
              <a:xfrm>
                <a:off x="2692" y="1940"/>
                <a:ext cx="431" cy="125"/>
                <a:chOff x="2692" y="1940"/>
                <a:chExt cx="431" cy="125"/>
              </a:xfrm>
            </p:grpSpPr>
            <p:sp>
              <p:nvSpPr>
                <p:cNvPr id="29738" name="Freeform 89"/>
                <p:cNvSpPr>
                  <a:spLocks/>
                </p:cNvSpPr>
                <p:nvPr/>
              </p:nvSpPr>
              <p:spPr bwMode="auto">
                <a:xfrm>
                  <a:off x="2756" y="1940"/>
                  <a:ext cx="155" cy="124"/>
                </a:xfrm>
                <a:custGeom>
                  <a:avLst/>
                  <a:gdLst>
                    <a:gd name="T0" fmla="*/ 15 w 309"/>
                    <a:gd name="T1" fmla="*/ 7 h 246"/>
                    <a:gd name="T2" fmla="*/ 44 w 309"/>
                    <a:gd name="T3" fmla="*/ 0 h 246"/>
                    <a:gd name="T4" fmla="*/ 75 w 309"/>
                    <a:gd name="T5" fmla="*/ 0 h 246"/>
                    <a:gd name="T6" fmla="*/ 122 w 309"/>
                    <a:gd name="T7" fmla="*/ 4 h 246"/>
                    <a:gd name="T8" fmla="*/ 138 w 309"/>
                    <a:gd name="T9" fmla="*/ 7 h 246"/>
                    <a:gd name="T10" fmla="*/ 155 w 309"/>
                    <a:gd name="T11" fmla="*/ 15 h 246"/>
                    <a:gd name="T12" fmla="*/ 155 w 309"/>
                    <a:gd name="T13" fmla="*/ 33 h 246"/>
                    <a:gd name="T14" fmla="*/ 155 w 309"/>
                    <a:gd name="T15" fmla="*/ 53 h 246"/>
                    <a:gd name="T16" fmla="*/ 150 w 309"/>
                    <a:gd name="T17" fmla="*/ 72 h 246"/>
                    <a:gd name="T18" fmla="*/ 144 w 309"/>
                    <a:gd name="T19" fmla="*/ 84 h 246"/>
                    <a:gd name="T20" fmla="*/ 140 w 309"/>
                    <a:gd name="T21" fmla="*/ 96 h 246"/>
                    <a:gd name="T22" fmla="*/ 133 w 309"/>
                    <a:gd name="T23" fmla="*/ 105 h 246"/>
                    <a:gd name="T24" fmla="*/ 124 w 309"/>
                    <a:gd name="T25" fmla="*/ 113 h 246"/>
                    <a:gd name="T26" fmla="*/ 109 w 309"/>
                    <a:gd name="T27" fmla="*/ 118 h 246"/>
                    <a:gd name="T28" fmla="*/ 90 w 309"/>
                    <a:gd name="T29" fmla="*/ 122 h 246"/>
                    <a:gd name="T30" fmla="*/ 69 w 309"/>
                    <a:gd name="T31" fmla="*/ 124 h 246"/>
                    <a:gd name="T32" fmla="*/ 52 w 309"/>
                    <a:gd name="T33" fmla="*/ 122 h 246"/>
                    <a:gd name="T34" fmla="*/ 38 w 309"/>
                    <a:gd name="T35" fmla="*/ 119 h 246"/>
                    <a:gd name="T36" fmla="*/ 24 w 309"/>
                    <a:gd name="T37" fmla="*/ 113 h 246"/>
                    <a:gd name="T38" fmla="*/ 12 w 309"/>
                    <a:gd name="T39" fmla="*/ 103 h 246"/>
                    <a:gd name="T40" fmla="*/ 6 w 309"/>
                    <a:gd name="T41" fmla="*/ 93 h 246"/>
                    <a:gd name="T42" fmla="*/ 0 w 309"/>
                    <a:gd name="T43" fmla="*/ 67 h 246"/>
                    <a:gd name="T44" fmla="*/ 0 w 309"/>
                    <a:gd name="T45" fmla="*/ 44 h 246"/>
                    <a:gd name="T46" fmla="*/ 0 w 309"/>
                    <a:gd name="T47" fmla="*/ 21 h 246"/>
                    <a:gd name="T48" fmla="*/ 15 w 309"/>
                    <a:gd name="T49" fmla="*/ 7 h 24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309"/>
                    <a:gd name="T76" fmla="*/ 0 h 246"/>
                    <a:gd name="T77" fmla="*/ 309 w 309"/>
                    <a:gd name="T78" fmla="*/ 246 h 24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309" h="246">
                      <a:moveTo>
                        <a:pt x="30" y="13"/>
                      </a:moveTo>
                      <a:lnTo>
                        <a:pt x="88" y="0"/>
                      </a:lnTo>
                      <a:lnTo>
                        <a:pt x="150" y="0"/>
                      </a:lnTo>
                      <a:lnTo>
                        <a:pt x="243" y="7"/>
                      </a:lnTo>
                      <a:lnTo>
                        <a:pt x="276" y="13"/>
                      </a:lnTo>
                      <a:lnTo>
                        <a:pt x="309" y="29"/>
                      </a:lnTo>
                      <a:lnTo>
                        <a:pt x="309" y="65"/>
                      </a:lnTo>
                      <a:lnTo>
                        <a:pt x="309" y="105"/>
                      </a:lnTo>
                      <a:lnTo>
                        <a:pt x="299" y="142"/>
                      </a:lnTo>
                      <a:lnTo>
                        <a:pt x="288" y="167"/>
                      </a:lnTo>
                      <a:lnTo>
                        <a:pt x="279" y="190"/>
                      </a:lnTo>
                      <a:lnTo>
                        <a:pt x="266" y="208"/>
                      </a:lnTo>
                      <a:lnTo>
                        <a:pt x="248" y="225"/>
                      </a:lnTo>
                      <a:lnTo>
                        <a:pt x="218" y="235"/>
                      </a:lnTo>
                      <a:lnTo>
                        <a:pt x="180" y="242"/>
                      </a:lnTo>
                      <a:lnTo>
                        <a:pt x="137" y="246"/>
                      </a:lnTo>
                      <a:lnTo>
                        <a:pt x="103" y="242"/>
                      </a:lnTo>
                      <a:lnTo>
                        <a:pt x="75" y="237"/>
                      </a:lnTo>
                      <a:lnTo>
                        <a:pt x="47" y="225"/>
                      </a:lnTo>
                      <a:lnTo>
                        <a:pt x="23" y="204"/>
                      </a:lnTo>
                      <a:lnTo>
                        <a:pt x="11" y="184"/>
                      </a:lnTo>
                      <a:lnTo>
                        <a:pt x="0" y="133"/>
                      </a:lnTo>
                      <a:lnTo>
                        <a:pt x="0" y="87"/>
                      </a:lnTo>
                      <a:lnTo>
                        <a:pt x="0" y="41"/>
                      </a:lnTo>
                      <a:lnTo>
                        <a:pt x="30" y="13"/>
                      </a:lnTo>
                      <a:close/>
                    </a:path>
                  </a:pathLst>
                </a:custGeom>
                <a:solidFill>
                  <a:srgbClr val="C0FFFF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39" name="Freeform 90"/>
                <p:cNvSpPr>
                  <a:spLocks/>
                </p:cNvSpPr>
                <p:nvPr/>
              </p:nvSpPr>
              <p:spPr bwMode="auto">
                <a:xfrm>
                  <a:off x="2932" y="1943"/>
                  <a:ext cx="154" cy="122"/>
                </a:xfrm>
                <a:custGeom>
                  <a:avLst/>
                  <a:gdLst>
                    <a:gd name="T0" fmla="*/ 135 w 308"/>
                    <a:gd name="T1" fmla="*/ 6 h 245"/>
                    <a:gd name="T2" fmla="*/ 106 w 308"/>
                    <a:gd name="T3" fmla="*/ 1 h 245"/>
                    <a:gd name="T4" fmla="*/ 79 w 308"/>
                    <a:gd name="T5" fmla="*/ 1 h 245"/>
                    <a:gd name="T6" fmla="*/ 53 w 308"/>
                    <a:gd name="T7" fmla="*/ 0 h 245"/>
                    <a:gd name="T8" fmla="*/ 30 w 308"/>
                    <a:gd name="T9" fmla="*/ 1 h 245"/>
                    <a:gd name="T10" fmla="*/ 14 w 308"/>
                    <a:gd name="T11" fmla="*/ 6 h 245"/>
                    <a:gd name="T12" fmla="*/ 0 w 308"/>
                    <a:gd name="T13" fmla="*/ 13 h 245"/>
                    <a:gd name="T14" fmla="*/ 0 w 308"/>
                    <a:gd name="T15" fmla="*/ 53 h 245"/>
                    <a:gd name="T16" fmla="*/ 4 w 308"/>
                    <a:gd name="T17" fmla="*/ 76 h 245"/>
                    <a:gd name="T18" fmla="*/ 11 w 308"/>
                    <a:gd name="T19" fmla="*/ 92 h 245"/>
                    <a:gd name="T20" fmla="*/ 19 w 308"/>
                    <a:gd name="T21" fmla="*/ 103 h 245"/>
                    <a:gd name="T22" fmla="*/ 28 w 308"/>
                    <a:gd name="T23" fmla="*/ 110 h 245"/>
                    <a:gd name="T24" fmla="*/ 40 w 308"/>
                    <a:gd name="T25" fmla="*/ 116 h 245"/>
                    <a:gd name="T26" fmla="*/ 51 w 308"/>
                    <a:gd name="T27" fmla="*/ 119 h 245"/>
                    <a:gd name="T28" fmla="*/ 64 w 308"/>
                    <a:gd name="T29" fmla="*/ 121 h 245"/>
                    <a:gd name="T30" fmla="*/ 78 w 308"/>
                    <a:gd name="T31" fmla="*/ 122 h 245"/>
                    <a:gd name="T32" fmla="*/ 102 w 308"/>
                    <a:gd name="T33" fmla="*/ 121 h 245"/>
                    <a:gd name="T34" fmla="*/ 117 w 308"/>
                    <a:gd name="T35" fmla="*/ 117 h 245"/>
                    <a:gd name="T36" fmla="*/ 131 w 308"/>
                    <a:gd name="T37" fmla="*/ 113 h 245"/>
                    <a:gd name="T38" fmla="*/ 142 w 308"/>
                    <a:gd name="T39" fmla="*/ 100 h 245"/>
                    <a:gd name="T40" fmla="*/ 149 w 308"/>
                    <a:gd name="T41" fmla="*/ 84 h 245"/>
                    <a:gd name="T42" fmla="*/ 154 w 308"/>
                    <a:gd name="T43" fmla="*/ 67 h 245"/>
                    <a:gd name="T44" fmla="*/ 154 w 308"/>
                    <a:gd name="T45" fmla="*/ 43 h 245"/>
                    <a:gd name="T46" fmla="*/ 154 w 308"/>
                    <a:gd name="T47" fmla="*/ 21 h 245"/>
                    <a:gd name="T48" fmla="*/ 135 w 308"/>
                    <a:gd name="T49" fmla="*/ 6 h 24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308"/>
                    <a:gd name="T76" fmla="*/ 0 h 245"/>
                    <a:gd name="T77" fmla="*/ 308 w 308"/>
                    <a:gd name="T78" fmla="*/ 245 h 24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308" h="245">
                      <a:moveTo>
                        <a:pt x="269" y="12"/>
                      </a:moveTo>
                      <a:lnTo>
                        <a:pt x="212" y="2"/>
                      </a:lnTo>
                      <a:lnTo>
                        <a:pt x="158" y="2"/>
                      </a:lnTo>
                      <a:lnTo>
                        <a:pt x="107" y="0"/>
                      </a:lnTo>
                      <a:lnTo>
                        <a:pt x="61" y="3"/>
                      </a:lnTo>
                      <a:lnTo>
                        <a:pt x="28" y="12"/>
                      </a:lnTo>
                      <a:lnTo>
                        <a:pt x="0" y="26"/>
                      </a:lnTo>
                      <a:lnTo>
                        <a:pt x="0" y="107"/>
                      </a:lnTo>
                      <a:lnTo>
                        <a:pt x="8" y="153"/>
                      </a:lnTo>
                      <a:lnTo>
                        <a:pt x="22" y="185"/>
                      </a:lnTo>
                      <a:lnTo>
                        <a:pt x="39" y="207"/>
                      </a:lnTo>
                      <a:lnTo>
                        <a:pt x="57" y="220"/>
                      </a:lnTo>
                      <a:lnTo>
                        <a:pt x="80" y="232"/>
                      </a:lnTo>
                      <a:lnTo>
                        <a:pt x="102" y="239"/>
                      </a:lnTo>
                      <a:lnTo>
                        <a:pt x="128" y="242"/>
                      </a:lnTo>
                      <a:lnTo>
                        <a:pt x="157" y="245"/>
                      </a:lnTo>
                      <a:lnTo>
                        <a:pt x="205" y="242"/>
                      </a:lnTo>
                      <a:lnTo>
                        <a:pt x="235" y="235"/>
                      </a:lnTo>
                      <a:lnTo>
                        <a:pt x="262" y="226"/>
                      </a:lnTo>
                      <a:lnTo>
                        <a:pt x="283" y="200"/>
                      </a:lnTo>
                      <a:lnTo>
                        <a:pt x="297" y="168"/>
                      </a:lnTo>
                      <a:lnTo>
                        <a:pt x="308" y="134"/>
                      </a:lnTo>
                      <a:lnTo>
                        <a:pt x="308" y="87"/>
                      </a:lnTo>
                      <a:lnTo>
                        <a:pt x="308" y="42"/>
                      </a:lnTo>
                      <a:lnTo>
                        <a:pt x="269" y="12"/>
                      </a:lnTo>
                      <a:close/>
                    </a:path>
                  </a:pathLst>
                </a:custGeom>
                <a:solidFill>
                  <a:srgbClr val="C0FFFF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40" name="Freeform 91"/>
                <p:cNvSpPr>
                  <a:spLocks/>
                </p:cNvSpPr>
                <p:nvPr/>
              </p:nvSpPr>
              <p:spPr bwMode="auto">
                <a:xfrm>
                  <a:off x="2911" y="1958"/>
                  <a:ext cx="22" cy="16"/>
                </a:xfrm>
                <a:custGeom>
                  <a:avLst/>
                  <a:gdLst>
                    <a:gd name="T0" fmla="*/ 0 w 45"/>
                    <a:gd name="T1" fmla="*/ 5 h 33"/>
                    <a:gd name="T2" fmla="*/ 3 w 45"/>
                    <a:gd name="T3" fmla="*/ 1 h 33"/>
                    <a:gd name="T4" fmla="*/ 8 w 45"/>
                    <a:gd name="T5" fmla="*/ 0 h 33"/>
                    <a:gd name="T6" fmla="*/ 15 w 45"/>
                    <a:gd name="T7" fmla="*/ 0 h 33"/>
                    <a:gd name="T8" fmla="*/ 20 w 45"/>
                    <a:gd name="T9" fmla="*/ 3 h 33"/>
                    <a:gd name="T10" fmla="*/ 22 w 45"/>
                    <a:gd name="T11" fmla="*/ 15 h 33"/>
                    <a:gd name="T12" fmla="*/ 17 w 45"/>
                    <a:gd name="T13" fmla="*/ 14 h 33"/>
                    <a:gd name="T14" fmla="*/ 12 w 45"/>
                    <a:gd name="T15" fmla="*/ 12 h 33"/>
                    <a:gd name="T16" fmla="*/ 6 w 45"/>
                    <a:gd name="T17" fmla="*/ 14 h 33"/>
                    <a:gd name="T18" fmla="*/ 1 w 45"/>
                    <a:gd name="T19" fmla="*/ 16 h 33"/>
                    <a:gd name="T20" fmla="*/ 0 w 45"/>
                    <a:gd name="T21" fmla="*/ 5 h 3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5"/>
                    <a:gd name="T34" fmla="*/ 0 h 33"/>
                    <a:gd name="T35" fmla="*/ 45 w 45"/>
                    <a:gd name="T36" fmla="*/ 33 h 3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5" h="33">
                      <a:moveTo>
                        <a:pt x="0" y="10"/>
                      </a:moveTo>
                      <a:lnTo>
                        <a:pt x="7" y="3"/>
                      </a:lnTo>
                      <a:lnTo>
                        <a:pt x="17" y="0"/>
                      </a:lnTo>
                      <a:lnTo>
                        <a:pt x="31" y="0"/>
                      </a:lnTo>
                      <a:lnTo>
                        <a:pt x="41" y="6"/>
                      </a:lnTo>
                      <a:lnTo>
                        <a:pt x="45" y="31"/>
                      </a:lnTo>
                      <a:lnTo>
                        <a:pt x="34" y="29"/>
                      </a:lnTo>
                      <a:lnTo>
                        <a:pt x="25" y="24"/>
                      </a:lnTo>
                      <a:lnTo>
                        <a:pt x="13" y="29"/>
                      </a:lnTo>
                      <a:lnTo>
                        <a:pt x="2" y="33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41" name="Freeform 92"/>
                <p:cNvSpPr>
                  <a:spLocks/>
                </p:cNvSpPr>
                <p:nvPr/>
              </p:nvSpPr>
              <p:spPr bwMode="auto">
                <a:xfrm>
                  <a:off x="2692" y="1951"/>
                  <a:ext cx="65" cy="26"/>
                </a:xfrm>
                <a:custGeom>
                  <a:avLst/>
                  <a:gdLst>
                    <a:gd name="T0" fmla="*/ 65 w 128"/>
                    <a:gd name="T1" fmla="*/ 9 h 52"/>
                    <a:gd name="T2" fmla="*/ 65 w 128"/>
                    <a:gd name="T3" fmla="*/ 26 h 52"/>
                    <a:gd name="T4" fmla="*/ 7 w 128"/>
                    <a:gd name="T5" fmla="*/ 10 h 52"/>
                    <a:gd name="T6" fmla="*/ 0 w 128"/>
                    <a:gd name="T7" fmla="*/ 0 h 52"/>
                    <a:gd name="T8" fmla="*/ 65 w 128"/>
                    <a:gd name="T9" fmla="*/ 9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8"/>
                    <a:gd name="T16" fmla="*/ 0 h 52"/>
                    <a:gd name="T17" fmla="*/ 128 w 128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8" h="52">
                      <a:moveTo>
                        <a:pt x="128" y="17"/>
                      </a:moveTo>
                      <a:lnTo>
                        <a:pt x="128" y="52"/>
                      </a:lnTo>
                      <a:lnTo>
                        <a:pt x="14" y="20"/>
                      </a:lnTo>
                      <a:lnTo>
                        <a:pt x="0" y="0"/>
                      </a:lnTo>
                      <a:lnTo>
                        <a:pt x="128" y="17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42" name="Freeform 93"/>
                <p:cNvSpPr>
                  <a:spLocks/>
                </p:cNvSpPr>
                <p:nvPr/>
              </p:nvSpPr>
              <p:spPr bwMode="auto">
                <a:xfrm>
                  <a:off x="3085" y="1950"/>
                  <a:ext cx="38" cy="27"/>
                </a:xfrm>
                <a:custGeom>
                  <a:avLst/>
                  <a:gdLst>
                    <a:gd name="T0" fmla="*/ 0 w 74"/>
                    <a:gd name="T1" fmla="*/ 14 h 54"/>
                    <a:gd name="T2" fmla="*/ 0 w 74"/>
                    <a:gd name="T3" fmla="*/ 27 h 54"/>
                    <a:gd name="T4" fmla="*/ 36 w 74"/>
                    <a:gd name="T5" fmla="*/ 11 h 54"/>
                    <a:gd name="T6" fmla="*/ 38 w 74"/>
                    <a:gd name="T7" fmla="*/ 0 h 54"/>
                    <a:gd name="T8" fmla="*/ 0 w 74"/>
                    <a:gd name="T9" fmla="*/ 14 h 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"/>
                    <a:gd name="T16" fmla="*/ 0 h 54"/>
                    <a:gd name="T17" fmla="*/ 74 w 74"/>
                    <a:gd name="T18" fmla="*/ 54 h 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" h="54">
                      <a:moveTo>
                        <a:pt x="0" y="29"/>
                      </a:moveTo>
                      <a:lnTo>
                        <a:pt x="0" y="54"/>
                      </a:lnTo>
                      <a:lnTo>
                        <a:pt x="70" y="22"/>
                      </a:lnTo>
                      <a:lnTo>
                        <a:pt x="74" y="0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4" name="Group 94"/>
              <p:cNvGrpSpPr>
                <a:grpSpLocks/>
              </p:cNvGrpSpPr>
              <p:nvPr/>
            </p:nvGrpSpPr>
            <p:grpSpPr bwMode="auto">
              <a:xfrm>
                <a:off x="2803" y="1970"/>
                <a:ext cx="67" cy="57"/>
                <a:chOff x="2803" y="1970"/>
                <a:chExt cx="67" cy="57"/>
              </a:xfrm>
            </p:grpSpPr>
            <p:sp>
              <p:nvSpPr>
                <p:cNvPr id="29736" name="Oval 95"/>
                <p:cNvSpPr>
                  <a:spLocks noChangeArrowheads="1"/>
                </p:cNvSpPr>
                <p:nvPr/>
              </p:nvSpPr>
              <p:spPr bwMode="auto">
                <a:xfrm>
                  <a:off x="2803" y="1970"/>
                  <a:ext cx="67" cy="57"/>
                </a:xfrm>
                <a:prstGeom prst="ellipse">
                  <a:avLst/>
                </a:prstGeom>
                <a:solidFill>
                  <a:srgbClr val="C0FFFF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37" name="Oval 96"/>
                <p:cNvSpPr>
                  <a:spLocks noChangeArrowheads="1"/>
                </p:cNvSpPr>
                <p:nvPr/>
              </p:nvSpPr>
              <p:spPr bwMode="auto">
                <a:xfrm>
                  <a:off x="2826" y="1976"/>
                  <a:ext cx="35" cy="36"/>
                </a:xfrm>
                <a:prstGeom prst="ellipse">
                  <a:avLst/>
                </a:prstGeom>
                <a:solidFill>
                  <a:srgbClr val="618FFD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" name="Group 97"/>
              <p:cNvGrpSpPr>
                <a:grpSpLocks/>
              </p:cNvGrpSpPr>
              <p:nvPr/>
            </p:nvGrpSpPr>
            <p:grpSpPr bwMode="auto">
              <a:xfrm>
                <a:off x="2975" y="1975"/>
                <a:ext cx="67" cy="57"/>
                <a:chOff x="2975" y="1975"/>
                <a:chExt cx="67" cy="57"/>
              </a:xfrm>
            </p:grpSpPr>
            <p:sp>
              <p:nvSpPr>
                <p:cNvPr id="29734" name="Oval 98"/>
                <p:cNvSpPr>
                  <a:spLocks noChangeArrowheads="1"/>
                </p:cNvSpPr>
                <p:nvPr/>
              </p:nvSpPr>
              <p:spPr bwMode="auto">
                <a:xfrm>
                  <a:off x="2975" y="1975"/>
                  <a:ext cx="67" cy="57"/>
                </a:xfrm>
                <a:prstGeom prst="ellipse">
                  <a:avLst/>
                </a:prstGeom>
                <a:solidFill>
                  <a:srgbClr val="C0FFFF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735" name="Oval 99"/>
                <p:cNvSpPr>
                  <a:spLocks noChangeArrowheads="1"/>
                </p:cNvSpPr>
                <p:nvPr/>
              </p:nvSpPr>
              <p:spPr bwMode="auto">
                <a:xfrm>
                  <a:off x="2998" y="1982"/>
                  <a:ext cx="35" cy="35"/>
                </a:xfrm>
                <a:prstGeom prst="ellipse">
                  <a:avLst/>
                </a:prstGeom>
                <a:solidFill>
                  <a:srgbClr val="618FFD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29707" name="Freeform 100"/>
            <p:cNvSpPr>
              <a:spLocks/>
            </p:cNvSpPr>
            <p:nvPr/>
          </p:nvSpPr>
          <p:spPr bwMode="auto">
            <a:xfrm>
              <a:off x="2208" y="2064"/>
              <a:ext cx="192" cy="192"/>
            </a:xfrm>
            <a:custGeom>
              <a:avLst/>
              <a:gdLst>
                <a:gd name="T0" fmla="*/ 37 w 487"/>
                <a:gd name="T1" fmla="*/ 0 h 424"/>
                <a:gd name="T2" fmla="*/ 45 w 487"/>
                <a:gd name="T3" fmla="*/ 16 h 424"/>
                <a:gd name="T4" fmla="*/ 49 w 487"/>
                <a:gd name="T5" fmla="*/ 23 h 424"/>
                <a:gd name="T6" fmla="*/ 56 w 487"/>
                <a:gd name="T7" fmla="*/ 38 h 424"/>
                <a:gd name="T8" fmla="*/ 62 w 487"/>
                <a:gd name="T9" fmla="*/ 48 h 424"/>
                <a:gd name="T10" fmla="*/ 69 w 487"/>
                <a:gd name="T11" fmla="*/ 55 h 424"/>
                <a:gd name="T12" fmla="*/ 79 w 487"/>
                <a:gd name="T13" fmla="*/ 65 h 424"/>
                <a:gd name="T14" fmla="*/ 97 w 487"/>
                <a:gd name="T15" fmla="*/ 75 h 424"/>
                <a:gd name="T16" fmla="*/ 114 w 487"/>
                <a:gd name="T17" fmla="*/ 75 h 424"/>
                <a:gd name="T18" fmla="*/ 129 w 487"/>
                <a:gd name="T19" fmla="*/ 73 h 424"/>
                <a:gd name="T20" fmla="*/ 148 w 487"/>
                <a:gd name="T21" fmla="*/ 65 h 424"/>
                <a:gd name="T22" fmla="*/ 173 w 487"/>
                <a:gd name="T23" fmla="*/ 52 h 424"/>
                <a:gd name="T24" fmla="*/ 176 w 487"/>
                <a:gd name="T25" fmla="*/ 62 h 424"/>
                <a:gd name="T26" fmla="*/ 188 w 487"/>
                <a:gd name="T27" fmla="*/ 138 h 424"/>
                <a:gd name="T28" fmla="*/ 192 w 487"/>
                <a:gd name="T29" fmla="*/ 176 h 424"/>
                <a:gd name="T30" fmla="*/ 164 w 487"/>
                <a:gd name="T31" fmla="*/ 187 h 424"/>
                <a:gd name="T32" fmla="*/ 129 w 487"/>
                <a:gd name="T33" fmla="*/ 189 h 424"/>
                <a:gd name="T34" fmla="*/ 108 w 487"/>
                <a:gd name="T35" fmla="*/ 192 h 424"/>
                <a:gd name="T36" fmla="*/ 73 w 487"/>
                <a:gd name="T37" fmla="*/ 181 h 424"/>
                <a:gd name="T38" fmla="*/ 47 w 487"/>
                <a:gd name="T39" fmla="*/ 165 h 424"/>
                <a:gd name="T40" fmla="*/ 28 w 487"/>
                <a:gd name="T41" fmla="*/ 145 h 424"/>
                <a:gd name="T42" fmla="*/ 11 w 487"/>
                <a:gd name="T43" fmla="*/ 125 h 424"/>
                <a:gd name="T44" fmla="*/ 0 w 487"/>
                <a:gd name="T45" fmla="*/ 101 h 424"/>
                <a:gd name="T46" fmla="*/ 4 w 487"/>
                <a:gd name="T47" fmla="*/ 79 h 424"/>
                <a:gd name="T48" fmla="*/ 14 w 487"/>
                <a:gd name="T49" fmla="*/ 49 h 424"/>
                <a:gd name="T50" fmla="*/ 23 w 487"/>
                <a:gd name="T51" fmla="*/ 30 h 424"/>
                <a:gd name="T52" fmla="*/ 37 w 487"/>
                <a:gd name="T53" fmla="*/ 0 h 4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87"/>
                <a:gd name="T82" fmla="*/ 0 h 424"/>
                <a:gd name="T83" fmla="*/ 487 w 487"/>
                <a:gd name="T84" fmla="*/ 424 h 42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87" h="424">
                  <a:moveTo>
                    <a:pt x="94" y="0"/>
                  </a:moveTo>
                  <a:lnTo>
                    <a:pt x="115" y="35"/>
                  </a:lnTo>
                  <a:lnTo>
                    <a:pt x="125" y="50"/>
                  </a:lnTo>
                  <a:lnTo>
                    <a:pt x="143" y="84"/>
                  </a:lnTo>
                  <a:lnTo>
                    <a:pt x="156" y="107"/>
                  </a:lnTo>
                  <a:lnTo>
                    <a:pt x="174" y="122"/>
                  </a:lnTo>
                  <a:lnTo>
                    <a:pt x="201" y="143"/>
                  </a:lnTo>
                  <a:lnTo>
                    <a:pt x="246" y="166"/>
                  </a:lnTo>
                  <a:lnTo>
                    <a:pt x="288" y="166"/>
                  </a:lnTo>
                  <a:lnTo>
                    <a:pt x="327" y="161"/>
                  </a:lnTo>
                  <a:lnTo>
                    <a:pt x="375" y="143"/>
                  </a:lnTo>
                  <a:lnTo>
                    <a:pt x="440" y="114"/>
                  </a:lnTo>
                  <a:lnTo>
                    <a:pt x="446" y="138"/>
                  </a:lnTo>
                  <a:lnTo>
                    <a:pt x="476" y="304"/>
                  </a:lnTo>
                  <a:lnTo>
                    <a:pt x="487" y="389"/>
                  </a:lnTo>
                  <a:lnTo>
                    <a:pt x="417" y="412"/>
                  </a:lnTo>
                  <a:lnTo>
                    <a:pt x="327" y="418"/>
                  </a:lnTo>
                  <a:lnTo>
                    <a:pt x="275" y="424"/>
                  </a:lnTo>
                  <a:lnTo>
                    <a:pt x="184" y="400"/>
                  </a:lnTo>
                  <a:lnTo>
                    <a:pt x="120" y="365"/>
                  </a:lnTo>
                  <a:lnTo>
                    <a:pt x="71" y="320"/>
                  </a:lnTo>
                  <a:lnTo>
                    <a:pt x="29" y="275"/>
                  </a:lnTo>
                  <a:lnTo>
                    <a:pt x="0" y="224"/>
                  </a:lnTo>
                  <a:lnTo>
                    <a:pt x="11" y="175"/>
                  </a:lnTo>
                  <a:lnTo>
                    <a:pt x="35" y="108"/>
                  </a:lnTo>
                  <a:lnTo>
                    <a:pt x="59" y="6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6" name="Group 101"/>
            <p:cNvGrpSpPr>
              <a:grpSpLocks/>
            </p:cNvGrpSpPr>
            <p:nvPr/>
          </p:nvGrpSpPr>
          <p:grpSpPr bwMode="auto">
            <a:xfrm rot="16200000" flipV="1">
              <a:off x="2006" y="1788"/>
              <a:ext cx="442" cy="322"/>
              <a:chOff x="4363" y="2585"/>
              <a:chExt cx="1104" cy="808"/>
            </a:xfrm>
          </p:grpSpPr>
          <p:sp>
            <p:nvSpPr>
              <p:cNvPr id="29709" name="Freeform 102"/>
              <p:cNvSpPr>
                <a:spLocks/>
              </p:cNvSpPr>
              <p:nvPr/>
            </p:nvSpPr>
            <p:spPr bwMode="auto">
              <a:xfrm>
                <a:off x="4363" y="2585"/>
                <a:ext cx="1104" cy="808"/>
              </a:xfrm>
              <a:custGeom>
                <a:avLst/>
                <a:gdLst>
                  <a:gd name="T0" fmla="*/ 243 w 3311"/>
                  <a:gd name="T1" fmla="*/ 32 h 2423"/>
                  <a:gd name="T2" fmla="*/ 416 w 3311"/>
                  <a:gd name="T3" fmla="*/ 0 h 2423"/>
                  <a:gd name="T4" fmla="*/ 558 w 3311"/>
                  <a:gd name="T5" fmla="*/ 26 h 2423"/>
                  <a:gd name="T6" fmla="*/ 705 w 3311"/>
                  <a:gd name="T7" fmla="*/ 90 h 2423"/>
                  <a:gd name="T8" fmla="*/ 838 w 3311"/>
                  <a:gd name="T9" fmla="*/ 148 h 2423"/>
                  <a:gd name="T10" fmla="*/ 958 w 3311"/>
                  <a:gd name="T11" fmla="*/ 195 h 2423"/>
                  <a:gd name="T12" fmla="*/ 989 w 3311"/>
                  <a:gd name="T13" fmla="*/ 221 h 2423"/>
                  <a:gd name="T14" fmla="*/ 991 w 3311"/>
                  <a:gd name="T15" fmla="*/ 276 h 2423"/>
                  <a:gd name="T16" fmla="*/ 958 w 3311"/>
                  <a:gd name="T17" fmla="*/ 303 h 2423"/>
                  <a:gd name="T18" fmla="*/ 903 w 3311"/>
                  <a:gd name="T19" fmla="*/ 313 h 2423"/>
                  <a:gd name="T20" fmla="*/ 858 w 3311"/>
                  <a:gd name="T21" fmla="*/ 310 h 2423"/>
                  <a:gd name="T22" fmla="*/ 808 w 3311"/>
                  <a:gd name="T23" fmla="*/ 300 h 2423"/>
                  <a:gd name="T24" fmla="*/ 826 w 3311"/>
                  <a:gd name="T25" fmla="*/ 327 h 2423"/>
                  <a:gd name="T26" fmla="*/ 842 w 3311"/>
                  <a:gd name="T27" fmla="*/ 349 h 2423"/>
                  <a:gd name="T28" fmla="*/ 919 w 3311"/>
                  <a:gd name="T29" fmla="*/ 398 h 2423"/>
                  <a:gd name="T30" fmla="*/ 958 w 3311"/>
                  <a:gd name="T31" fmla="*/ 437 h 2423"/>
                  <a:gd name="T32" fmla="*/ 995 w 3311"/>
                  <a:gd name="T33" fmla="*/ 474 h 2423"/>
                  <a:gd name="T34" fmla="*/ 1053 w 3311"/>
                  <a:gd name="T35" fmla="*/ 524 h 2423"/>
                  <a:gd name="T36" fmla="*/ 1083 w 3311"/>
                  <a:gd name="T37" fmla="*/ 559 h 2423"/>
                  <a:gd name="T38" fmla="*/ 1100 w 3311"/>
                  <a:gd name="T39" fmla="*/ 592 h 2423"/>
                  <a:gd name="T40" fmla="*/ 1103 w 3311"/>
                  <a:gd name="T41" fmla="*/ 627 h 2423"/>
                  <a:gd name="T42" fmla="*/ 1080 w 3311"/>
                  <a:gd name="T43" fmla="*/ 657 h 2423"/>
                  <a:gd name="T44" fmla="*/ 1076 w 3311"/>
                  <a:gd name="T45" fmla="*/ 684 h 2423"/>
                  <a:gd name="T46" fmla="*/ 1079 w 3311"/>
                  <a:gd name="T47" fmla="*/ 711 h 2423"/>
                  <a:gd name="T48" fmla="*/ 1073 w 3311"/>
                  <a:gd name="T49" fmla="*/ 734 h 2423"/>
                  <a:gd name="T50" fmla="*/ 1062 w 3311"/>
                  <a:gd name="T51" fmla="*/ 748 h 2423"/>
                  <a:gd name="T52" fmla="*/ 1039 w 3311"/>
                  <a:gd name="T53" fmla="*/ 758 h 2423"/>
                  <a:gd name="T54" fmla="*/ 1001 w 3311"/>
                  <a:gd name="T55" fmla="*/ 756 h 2423"/>
                  <a:gd name="T56" fmla="*/ 980 w 3311"/>
                  <a:gd name="T57" fmla="*/ 764 h 2423"/>
                  <a:gd name="T58" fmla="*/ 975 w 3311"/>
                  <a:gd name="T59" fmla="*/ 790 h 2423"/>
                  <a:gd name="T60" fmla="*/ 964 w 3311"/>
                  <a:gd name="T61" fmla="*/ 804 h 2423"/>
                  <a:gd name="T62" fmla="*/ 948 w 3311"/>
                  <a:gd name="T63" fmla="*/ 808 h 2423"/>
                  <a:gd name="T64" fmla="*/ 923 w 3311"/>
                  <a:gd name="T65" fmla="*/ 807 h 2423"/>
                  <a:gd name="T66" fmla="*/ 877 w 3311"/>
                  <a:gd name="T67" fmla="*/ 791 h 2423"/>
                  <a:gd name="T68" fmla="*/ 779 w 3311"/>
                  <a:gd name="T69" fmla="*/ 741 h 2423"/>
                  <a:gd name="T70" fmla="*/ 726 w 3311"/>
                  <a:gd name="T71" fmla="*/ 725 h 2423"/>
                  <a:gd name="T72" fmla="*/ 671 w 3311"/>
                  <a:gd name="T73" fmla="*/ 716 h 2423"/>
                  <a:gd name="T74" fmla="*/ 547 w 3311"/>
                  <a:gd name="T75" fmla="*/ 668 h 2423"/>
                  <a:gd name="T76" fmla="*/ 455 w 3311"/>
                  <a:gd name="T77" fmla="*/ 618 h 2423"/>
                  <a:gd name="T78" fmla="*/ 386 w 3311"/>
                  <a:gd name="T79" fmla="*/ 589 h 2423"/>
                  <a:gd name="T80" fmla="*/ 332 w 3311"/>
                  <a:gd name="T81" fmla="*/ 563 h 2423"/>
                  <a:gd name="T82" fmla="*/ 274 w 3311"/>
                  <a:gd name="T83" fmla="*/ 521 h 2423"/>
                  <a:gd name="T84" fmla="*/ 90 w 3311"/>
                  <a:gd name="T85" fmla="*/ 353 h 2423"/>
                  <a:gd name="T86" fmla="*/ 69 w 3311"/>
                  <a:gd name="T87" fmla="*/ 69 h 242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311"/>
                  <a:gd name="T133" fmla="*/ 0 h 2423"/>
                  <a:gd name="T134" fmla="*/ 3311 w 3311"/>
                  <a:gd name="T135" fmla="*/ 2423 h 2423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311" h="2423">
                    <a:moveTo>
                      <a:pt x="538" y="113"/>
                    </a:moveTo>
                    <a:lnTo>
                      <a:pt x="729" y="97"/>
                    </a:lnTo>
                    <a:lnTo>
                      <a:pt x="1027" y="48"/>
                    </a:lnTo>
                    <a:lnTo>
                      <a:pt x="1249" y="0"/>
                    </a:lnTo>
                    <a:lnTo>
                      <a:pt x="1563" y="32"/>
                    </a:lnTo>
                    <a:lnTo>
                      <a:pt x="1674" y="79"/>
                    </a:lnTo>
                    <a:lnTo>
                      <a:pt x="1926" y="175"/>
                    </a:lnTo>
                    <a:lnTo>
                      <a:pt x="2115" y="271"/>
                    </a:lnTo>
                    <a:lnTo>
                      <a:pt x="2376" y="379"/>
                    </a:lnTo>
                    <a:lnTo>
                      <a:pt x="2512" y="443"/>
                    </a:lnTo>
                    <a:lnTo>
                      <a:pt x="2708" y="513"/>
                    </a:lnTo>
                    <a:lnTo>
                      <a:pt x="2874" y="584"/>
                    </a:lnTo>
                    <a:lnTo>
                      <a:pt x="2927" y="616"/>
                    </a:lnTo>
                    <a:lnTo>
                      <a:pt x="2967" y="663"/>
                    </a:lnTo>
                    <a:lnTo>
                      <a:pt x="2993" y="753"/>
                    </a:lnTo>
                    <a:lnTo>
                      <a:pt x="2971" y="829"/>
                    </a:lnTo>
                    <a:lnTo>
                      <a:pt x="2929" y="873"/>
                    </a:lnTo>
                    <a:lnTo>
                      <a:pt x="2874" y="909"/>
                    </a:lnTo>
                    <a:lnTo>
                      <a:pt x="2795" y="935"/>
                    </a:lnTo>
                    <a:lnTo>
                      <a:pt x="2708" y="938"/>
                    </a:lnTo>
                    <a:lnTo>
                      <a:pt x="2643" y="937"/>
                    </a:lnTo>
                    <a:lnTo>
                      <a:pt x="2574" y="931"/>
                    </a:lnTo>
                    <a:lnTo>
                      <a:pt x="2498" y="920"/>
                    </a:lnTo>
                    <a:lnTo>
                      <a:pt x="2424" y="900"/>
                    </a:lnTo>
                    <a:lnTo>
                      <a:pt x="2258" y="837"/>
                    </a:lnTo>
                    <a:lnTo>
                      <a:pt x="2477" y="981"/>
                    </a:lnTo>
                    <a:lnTo>
                      <a:pt x="2512" y="1013"/>
                    </a:lnTo>
                    <a:lnTo>
                      <a:pt x="2526" y="1048"/>
                    </a:lnTo>
                    <a:lnTo>
                      <a:pt x="2645" y="1115"/>
                    </a:lnTo>
                    <a:lnTo>
                      <a:pt x="2756" y="1194"/>
                    </a:lnTo>
                    <a:lnTo>
                      <a:pt x="2824" y="1275"/>
                    </a:lnTo>
                    <a:lnTo>
                      <a:pt x="2874" y="1309"/>
                    </a:lnTo>
                    <a:lnTo>
                      <a:pt x="2929" y="1351"/>
                    </a:lnTo>
                    <a:lnTo>
                      <a:pt x="2983" y="1420"/>
                    </a:lnTo>
                    <a:lnTo>
                      <a:pt x="3024" y="1475"/>
                    </a:lnTo>
                    <a:lnTo>
                      <a:pt x="3158" y="1570"/>
                    </a:lnTo>
                    <a:lnTo>
                      <a:pt x="3202" y="1613"/>
                    </a:lnTo>
                    <a:lnTo>
                      <a:pt x="3249" y="1676"/>
                    </a:lnTo>
                    <a:lnTo>
                      <a:pt x="3273" y="1722"/>
                    </a:lnTo>
                    <a:lnTo>
                      <a:pt x="3299" y="1776"/>
                    </a:lnTo>
                    <a:lnTo>
                      <a:pt x="3311" y="1829"/>
                    </a:lnTo>
                    <a:lnTo>
                      <a:pt x="3308" y="1879"/>
                    </a:lnTo>
                    <a:lnTo>
                      <a:pt x="3287" y="1928"/>
                    </a:lnTo>
                    <a:lnTo>
                      <a:pt x="3239" y="1969"/>
                    </a:lnTo>
                    <a:lnTo>
                      <a:pt x="3196" y="1988"/>
                    </a:lnTo>
                    <a:lnTo>
                      <a:pt x="3228" y="2050"/>
                    </a:lnTo>
                    <a:lnTo>
                      <a:pt x="3239" y="2087"/>
                    </a:lnTo>
                    <a:lnTo>
                      <a:pt x="3237" y="2131"/>
                    </a:lnTo>
                    <a:lnTo>
                      <a:pt x="3227" y="2179"/>
                    </a:lnTo>
                    <a:lnTo>
                      <a:pt x="3218" y="2200"/>
                    </a:lnTo>
                    <a:lnTo>
                      <a:pt x="3201" y="2226"/>
                    </a:lnTo>
                    <a:lnTo>
                      <a:pt x="3184" y="2244"/>
                    </a:lnTo>
                    <a:lnTo>
                      <a:pt x="3159" y="2262"/>
                    </a:lnTo>
                    <a:lnTo>
                      <a:pt x="3117" y="2272"/>
                    </a:lnTo>
                    <a:lnTo>
                      <a:pt x="3068" y="2281"/>
                    </a:lnTo>
                    <a:lnTo>
                      <a:pt x="3002" y="2267"/>
                    </a:lnTo>
                    <a:lnTo>
                      <a:pt x="2934" y="2245"/>
                    </a:lnTo>
                    <a:lnTo>
                      <a:pt x="2939" y="2291"/>
                    </a:lnTo>
                    <a:lnTo>
                      <a:pt x="2934" y="2342"/>
                    </a:lnTo>
                    <a:lnTo>
                      <a:pt x="2923" y="2369"/>
                    </a:lnTo>
                    <a:lnTo>
                      <a:pt x="2908" y="2394"/>
                    </a:lnTo>
                    <a:lnTo>
                      <a:pt x="2890" y="2410"/>
                    </a:lnTo>
                    <a:lnTo>
                      <a:pt x="2867" y="2420"/>
                    </a:lnTo>
                    <a:lnTo>
                      <a:pt x="2842" y="2422"/>
                    </a:lnTo>
                    <a:lnTo>
                      <a:pt x="2808" y="2423"/>
                    </a:lnTo>
                    <a:lnTo>
                      <a:pt x="2768" y="2420"/>
                    </a:lnTo>
                    <a:lnTo>
                      <a:pt x="2734" y="2410"/>
                    </a:lnTo>
                    <a:lnTo>
                      <a:pt x="2629" y="2373"/>
                    </a:lnTo>
                    <a:lnTo>
                      <a:pt x="2537" y="2325"/>
                    </a:lnTo>
                    <a:lnTo>
                      <a:pt x="2337" y="2223"/>
                    </a:lnTo>
                    <a:lnTo>
                      <a:pt x="2229" y="2147"/>
                    </a:lnTo>
                    <a:lnTo>
                      <a:pt x="2176" y="2173"/>
                    </a:lnTo>
                    <a:lnTo>
                      <a:pt x="2115" y="2173"/>
                    </a:lnTo>
                    <a:lnTo>
                      <a:pt x="2012" y="2147"/>
                    </a:lnTo>
                    <a:lnTo>
                      <a:pt x="1832" y="2084"/>
                    </a:lnTo>
                    <a:lnTo>
                      <a:pt x="1642" y="2004"/>
                    </a:lnTo>
                    <a:lnTo>
                      <a:pt x="1454" y="1910"/>
                    </a:lnTo>
                    <a:lnTo>
                      <a:pt x="1364" y="1853"/>
                    </a:lnTo>
                    <a:lnTo>
                      <a:pt x="1263" y="1800"/>
                    </a:lnTo>
                    <a:lnTo>
                      <a:pt x="1158" y="1766"/>
                    </a:lnTo>
                    <a:lnTo>
                      <a:pt x="1073" y="1729"/>
                    </a:lnTo>
                    <a:lnTo>
                      <a:pt x="995" y="1687"/>
                    </a:lnTo>
                    <a:lnTo>
                      <a:pt x="941" y="1654"/>
                    </a:lnTo>
                    <a:lnTo>
                      <a:pt x="821" y="1562"/>
                    </a:lnTo>
                    <a:lnTo>
                      <a:pt x="585" y="1341"/>
                    </a:lnTo>
                    <a:lnTo>
                      <a:pt x="270" y="1059"/>
                    </a:lnTo>
                    <a:lnTo>
                      <a:pt x="0" y="696"/>
                    </a:lnTo>
                    <a:lnTo>
                      <a:pt x="208" y="206"/>
                    </a:lnTo>
                    <a:lnTo>
                      <a:pt x="538" y="113"/>
                    </a:lnTo>
                    <a:close/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0" name="Freeform 103"/>
              <p:cNvSpPr>
                <a:spLocks/>
              </p:cNvSpPr>
              <p:nvPr/>
            </p:nvSpPr>
            <p:spPr bwMode="auto">
              <a:xfrm>
                <a:off x="4784" y="3075"/>
                <a:ext cx="336" cy="224"/>
              </a:xfrm>
              <a:custGeom>
                <a:avLst/>
                <a:gdLst>
                  <a:gd name="T0" fmla="*/ 320 w 1008"/>
                  <a:gd name="T1" fmla="*/ 224 h 673"/>
                  <a:gd name="T2" fmla="*/ 332 w 1008"/>
                  <a:gd name="T3" fmla="*/ 208 h 673"/>
                  <a:gd name="T4" fmla="*/ 336 w 1008"/>
                  <a:gd name="T5" fmla="*/ 190 h 673"/>
                  <a:gd name="T6" fmla="*/ 335 w 1008"/>
                  <a:gd name="T7" fmla="*/ 176 h 673"/>
                  <a:gd name="T8" fmla="*/ 323 w 1008"/>
                  <a:gd name="T9" fmla="*/ 156 h 673"/>
                  <a:gd name="T10" fmla="*/ 305 w 1008"/>
                  <a:gd name="T11" fmla="*/ 140 h 673"/>
                  <a:gd name="T12" fmla="*/ 282 w 1008"/>
                  <a:gd name="T13" fmla="*/ 124 h 673"/>
                  <a:gd name="T14" fmla="*/ 254 w 1008"/>
                  <a:gd name="T15" fmla="*/ 111 h 673"/>
                  <a:gd name="T16" fmla="*/ 226 w 1008"/>
                  <a:gd name="T17" fmla="*/ 103 h 673"/>
                  <a:gd name="T18" fmla="*/ 200 w 1008"/>
                  <a:gd name="T19" fmla="*/ 97 h 673"/>
                  <a:gd name="T20" fmla="*/ 186 w 1008"/>
                  <a:gd name="T21" fmla="*/ 83 h 673"/>
                  <a:gd name="T22" fmla="*/ 171 w 1008"/>
                  <a:gd name="T23" fmla="*/ 69 h 673"/>
                  <a:gd name="T24" fmla="*/ 151 w 1008"/>
                  <a:gd name="T25" fmla="*/ 54 h 673"/>
                  <a:gd name="T26" fmla="*/ 135 w 1008"/>
                  <a:gd name="T27" fmla="*/ 43 h 673"/>
                  <a:gd name="T28" fmla="*/ 111 w 1008"/>
                  <a:gd name="T29" fmla="*/ 31 h 673"/>
                  <a:gd name="T30" fmla="*/ 97 w 1008"/>
                  <a:gd name="T31" fmla="*/ 25 h 673"/>
                  <a:gd name="T32" fmla="*/ 73 w 1008"/>
                  <a:gd name="T33" fmla="*/ 11 h 673"/>
                  <a:gd name="T34" fmla="*/ 47 w 1008"/>
                  <a:gd name="T35" fmla="*/ 3 h 673"/>
                  <a:gd name="T36" fmla="*/ 18 w 1008"/>
                  <a:gd name="T37" fmla="*/ 0 h 673"/>
                  <a:gd name="T38" fmla="*/ 0 w 1008"/>
                  <a:gd name="T39" fmla="*/ 0 h 67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08"/>
                  <a:gd name="T61" fmla="*/ 0 h 673"/>
                  <a:gd name="T62" fmla="*/ 1008 w 1008"/>
                  <a:gd name="T63" fmla="*/ 673 h 67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08" h="673">
                    <a:moveTo>
                      <a:pt x="961" y="673"/>
                    </a:moveTo>
                    <a:lnTo>
                      <a:pt x="995" y="624"/>
                    </a:lnTo>
                    <a:lnTo>
                      <a:pt x="1008" y="572"/>
                    </a:lnTo>
                    <a:lnTo>
                      <a:pt x="1004" y="530"/>
                    </a:lnTo>
                    <a:lnTo>
                      <a:pt x="970" y="469"/>
                    </a:lnTo>
                    <a:lnTo>
                      <a:pt x="916" y="420"/>
                    </a:lnTo>
                    <a:lnTo>
                      <a:pt x="847" y="372"/>
                    </a:lnTo>
                    <a:lnTo>
                      <a:pt x="763" y="332"/>
                    </a:lnTo>
                    <a:lnTo>
                      <a:pt x="679" y="310"/>
                    </a:lnTo>
                    <a:lnTo>
                      <a:pt x="599" y="291"/>
                    </a:lnTo>
                    <a:lnTo>
                      <a:pt x="557" y="248"/>
                    </a:lnTo>
                    <a:lnTo>
                      <a:pt x="513" y="208"/>
                    </a:lnTo>
                    <a:lnTo>
                      <a:pt x="454" y="161"/>
                    </a:lnTo>
                    <a:lnTo>
                      <a:pt x="405" y="129"/>
                    </a:lnTo>
                    <a:lnTo>
                      <a:pt x="332" y="92"/>
                    </a:lnTo>
                    <a:lnTo>
                      <a:pt x="292" y="75"/>
                    </a:lnTo>
                    <a:lnTo>
                      <a:pt x="220" y="33"/>
                    </a:lnTo>
                    <a:lnTo>
                      <a:pt x="142" y="10"/>
                    </a:lnTo>
                    <a:lnTo>
                      <a:pt x="53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1" name="Freeform 104"/>
              <p:cNvSpPr>
                <a:spLocks/>
              </p:cNvSpPr>
              <p:nvPr/>
            </p:nvSpPr>
            <p:spPr bwMode="auto">
              <a:xfrm>
                <a:off x="4981" y="3054"/>
                <a:ext cx="359" cy="279"/>
              </a:xfrm>
              <a:custGeom>
                <a:avLst/>
                <a:gdLst>
                  <a:gd name="T0" fmla="*/ 359 w 1077"/>
                  <a:gd name="T1" fmla="*/ 279 h 838"/>
                  <a:gd name="T2" fmla="*/ 356 w 1077"/>
                  <a:gd name="T3" fmla="*/ 268 h 838"/>
                  <a:gd name="T4" fmla="*/ 352 w 1077"/>
                  <a:gd name="T5" fmla="*/ 256 h 838"/>
                  <a:gd name="T6" fmla="*/ 345 w 1077"/>
                  <a:gd name="T7" fmla="*/ 244 h 838"/>
                  <a:gd name="T8" fmla="*/ 339 w 1077"/>
                  <a:gd name="T9" fmla="*/ 234 h 838"/>
                  <a:gd name="T10" fmla="*/ 330 w 1077"/>
                  <a:gd name="T11" fmla="*/ 225 h 838"/>
                  <a:gd name="T12" fmla="*/ 303 w 1077"/>
                  <a:gd name="T13" fmla="*/ 203 h 838"/>
                  <a:gd name="T14" fmla="*/ 271 w 1077"/>
                  <a:gd name="T15" fmla="*/ 182 h 838"/>
                  <a:gd name="T16" fmla="*/ 245 w 1077"/>
                  <a:gd name="T17" fmla="*/ 171 h 838"/>
                  <a:gd name="T18" fmla="*/ 212 w 1077"/>
                  <a:gd name="T19" fmla="*/ 161 h 838"/>
                  <a:gd name="T20" fmla="*/ 182 w 1077"/>
                  <a:gd name="T21" fmla="*/ 138 h 838"/>
                  <a:gd name="T22" fmla="*/ 156 w 1077"/>
                  <a:gd name="T23" fmla="*/ 113 h 838"/>
                  <a:gd name="T24" fmla="*/ 129 w 1077"/>
                  <a:gd name="T25" fmla="*/ 92 h 838"/>
                  <a:gd name="T26" fmla="*/ 95 w 1077"/>
                  <a:gd name="T27" fmla="*/ 71 h 838"/>
                  <a:gd name="T28" fmla="*/ 66 w 1077"/>
                  <a:gd name="T29" fmla="*/ 53 h 838"/>
                  <a:gd name="T30" fmla="*/ 40 w 1077"/>
                  <a:gd name="T31" fmla="*/ 24 h 838"/>
                  <a:gd name="T32" fmla="*/ 0 w 1077"/>
                  <a:gd name="T33" fmla="*/ 0 h 8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77"/>
                  <a:gd name="T52" fmla="*/ 0 h 838"/>
                  <a:gd name="T53" fmla="*/ 1077 w 1077"/>
                  <a:gd name="T54" fmla="*/ 838 h 8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77" h="838">
                    <a:moveTo>
                      <a:pt x="1077" y="838"/>
                    </a:moveTo>
                    <a:lnTo>
                      <a:pt x="1069" y="806"/>
                    </a:lnTo>
                    <a:lnTo>
                      <a:pt x="1057" y="769"/>
                    </a:lnTo>
                    <a:lnTo>
                      <a:pt x="1036" y="732"/>
                    </a:lnTo>
                    <a:lnTo>
                      <a:pt x="1016" y="704"/>
                    </a:lnTo>
                    <a:lnTo>
                      <a:pt x="989" y="676"/>
                    </a:lnTo>
                    <a:lnTo>
                      <a:pt x="908" y="609"/>
                    </a:lnTo>
                    <a:lnTo>
                      <a:pt x="814" y="548"/>
                    </a:lnTo>
                    <a:lnTo>
                      <a:pt x="736" y="514"/>
                    </a:lnTo>
                    <a:lnTo>
                      <a:pt x="635" y="485"/>
                    </a:lnTo>
                    <a:lnTo>
                      <a:pt x="547" y="413"/>
                    </a:lnTo>
                    <a:lnTo>
                      <a:pt x="469" y="339"/>
                    </a:lnTo>
                    <a:lnTo>
                      <a:pt x="386" y="275"/>
                    </a:lnTo>
                    <a:lnTo>
                      <a:pt x="286" y="213"/>
                    </a:lnTo>
                    <a:lnTo>
                      <a:pt x="198" y="159"/>
                    </a:lnTo>
                    <a:lnTo>
                      <a:pt x="120" y="7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2" name="Freeform 105"/>
              <p:cNvSpPr>
                <a:spLocks/>
              </p:cNvSpPr>
              <p:nvPr/>
            </p:nvSpPr>
            <p:spPr bwMode="auto">
              <a:xfrm>
                <a:off x="5074" y="2973"/>
                <a:ext cx="356" cy="276"/>
              </a:xfrm>
              <a:custGeom>
                <a:avLst/>
                <a:gdLst>
                  <a:gd name="T0" fmla="*/ 356 w 1069"/>
                  <a:gd name="T1" fmla="*/ 276 h 828"/>
                  <a:gd name="T2" fmla="*/ 342 w 1069"/>
                  <a:gd name="T3" fmla="*/ 257 h 828"/>
                  <a:gd name="T4" fmla="*/ 329 w 1069"/>
                  <a:gd name="T5" fmla="*/ 243 h 828"/>
                  <a:gd name="T6" fmla="*/ 315 w 1069"/>
                  <a:gd name="T7" fmla="*/ 231 h 828"/>
                  <a:gd name="T8" fmla="*/ 265 w 1069"/>
                  <a:gd name="T9" fmla="*/ 198 h 828"/>
                  <a:gd name="T10" fmla="*/ 232 w 1069"/>
                  <a:gd name="T11" fmla="*/ 180 h 828"/>
                  <a:gd name="T12" fmla="*/ 208 w 1069"/>
                  <a:gd name="T13" fmla="*/ 154 h 828"/>
                  <a:gd name="T14" fmla="*/ 179 w 1069"/>
                  <a:gd name="T15" fmla="*/ 131 h 828"/>
                  <a:gd name="T16" fmla="*/ 153 w 1069"/>
                  <a:gd name="T17" fmla="*/ 111 h 828"/>
                  <a:gd name="T18" fmla="*/ 124 w 1069"/>
                  <a:gd name="T19" fmla="*/ 93 h 828"/>
                  <a:gd name="T20" fmla="*/ 107 w 1069"/>
                  <a:gd name="T21" fmla="*/ 81 h 828"/>
                  <a:gd name="T22" fmla="*/ 74 w 1069"/>
                  <a:gd name="T23" fmla="*/ 63 h 828"/>
                  <a:gd name="T24" fmla="*/ 42 w 1069"/>
                  <a:gd name="T25" fmla="*/ 27 h 828"/>
                  <a:gd name="T26" fmla="*/ 0 w 1069"/>
                  <a:gd name="T27" fmla="*/ 0 h 8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069"/>
                  <a:gd name="T43" fmla="*/ 0 h 828"/>
                  <a:gd name="T44" fmla="*/ 1069 w 1069"/>
                  <a:gd name="T45" fmla="*/ 828 h 82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069" h="828">
                    <a:moveTo>
                      <a:pt x="1069" y="828"/>
                    </a:moveTo>
                    <a:lnTo>
                      <a:pt x="1026" y="771"/>
                    </a:lnTo>
                    <a:lnTo>
                      <a:pt x="989" y="728"/>
                    </a:lnTo>
                    <a:lnTo>
                      <a:pt x="947" y="694"/>
                    </a:lnTo>
                    <a:lnTo>
                      <a:pt x="797" y="593"/>
                    </a:lnTo>
                    <a:lnTo>
                      <a:pt x="698" y="540"/>
                    </a:lnTo>
                    <a:lnTo>
                      <a:pt x="624" y="463"/>
                    </a:lnTo>
                    <a:lnTo>
                      <a:pt x="539" y="393"/>
                    </a:lnTo>
                    <a:lnTo>
                      <a:pt x="458" y="332"/>
                    </a:lnTo>
                    <a:lnTo>
                      <a:pt x="372" y="278"/>
                    </a:lnTo>
                    <a:lnTo>
                      <a:pt x="322" y="243"/>
                    </a:lnTo>
                    <a:lnTo>
                      <a:pt x="222" y="188"/>
                    </a:lnTo>
                    <a:lnTo>
                      <a:pt x="126" y="8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3" name="Freeform 106"/>
              <p:cNvSpPr>
                <a:spLocks/>
              </p:cNvSpPr>
              <p:nvPr/>
            </p:nvSpPr>
            <p:spPr bwMode="auto">
              <a:xfrm>
                <a:off x="5130" y="2749"/>
                <a:ext cx="12" cy="104"/>
              </a:xfrm>
              <a:custGeom>
                <a:avLst/>
                <a:gdLst>
                  <a:gd name="T0" fmla="*/ 7 w 36"/>
                  <a:gd name="T1" fmla="*/ 104 h 313"/>
                  <a:gd name="T2" fmla="*/ 1 w 36"/>
                  <a:gd name="T3" fmla="*/ 72 h 313"/>
                  <a:gd name="T4" fmla="*/ 0 w 36"/>
                  <a:gd name="T5" fmla="*/ 51 h 313"/>
                  <a:gd name="T6" fmla="*/ 5 w 36"/>
                  <a:gd name="T7" fmla="*/ 22 h 313"/>
                  <a:gd name="T8" fmla="*/ 12 w 36"/>
                  <a:gd name="T9" fmla="*/ 0 h 3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313"/>
                  <a:gd name="T17" fmla="*/ 36 w 36"/>
                  <a:gd name="T18" fmla="*/ 313 h 3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313">
                    <a:moveTo>
                      <a:pt x="20" y="313"/>
                    </a:moveTo>
                    <a:lnTo>
                      <a:pt x="4" y="216"/>
                    </a:lnTo>
                    <a:lnTo>
                      <a:pt x="0" y="152"/>
                    </a:lnTo>
                    <a:lnTo>
                      <a:pt x="16" y="66"/>
                    </a:lnTo>
                    <a:lnTo>
                      <a:pt x="36" y="0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4" name="Freeform 107"/>
              <p:cNvSpPr>
                <a:spLocks/>
              </p:cNvSpPr>
              <p:nvPr/>
            </p:nvSpPr>
            <p:spPr bwMode="auto">
              <a:xfrm>
                <a:off x="5146" y="2938"/>
                <a:ext cx="59" cy="59"/>
              </a:xfrm>
              <a:custGeom>
                <a:avLst/>
                <a:gdLst>
                  <a:gd name="T0" fmla="*/ 59 w 177"/>
                  <a:gd name="T1" fmla="*/ 0 h 175"/>
                  <a:gd name="T2" fmla="*/ 44 w 177"/>
                  <a:gd name="T3" fmla="*/ 3 h 175"/>
                  <a:gd name="T4" fmla="*/ 28 w 177"/>
                  <a:gd name="T5" fmla="*/ 11 h 175"/>
                  <a:gd name="T6" fmla="*/ 14 w 177"/>
                  <a:gd name="T7" fmla="*/ 24 h 175"/>
                  <a:gd name="T8" fmla="*/ 7 w 177"/>
                  <a:gd name="T9" fmla="*/ 36 h 175"/>
                  <a:gd name="T10" fmla="*/ 0 w 177"/>
                  <a:gd name="T11" fmla="*/ 59 h 1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7"/>
                  <a:gd name="T19" fmla="*/ 0 h 175"/>
                  <a:gd name="T20" fmla="*/ 177 w 177"/>
                  <a:gd name="T21" fmla="*/ 175 h 1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7" h="175">
                    <a:moveTo>
                      <a:pt x="177" y="0"/>
                    </a:moveTo>
                    <a:lnTo>
                      <a:pt x="133" y="9"/>
                    </a:lnTo>
                    <a:lnTo>
                      <a:pt x="84" y="34"/>
                    </a:lnTo>
                    <a:lnTo>
                      <a:pt x="43" y="72"/>
                    </a:lnTo>
                    <a:lnTo>
                      <a:pt x="21" y="107"/>
                    </a:lnTo>
                    <a:lnTo>
                      <a:pt x="0" y="175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5" name="Freeform 108"/>
              <p:cNvSpPr>
                <a:spLocks/>
              </p:cNvSpPr>
              <p:nvPr/>
            </p:nvSpPr>
            <p:spPr bwMode="auto">
              <a:xfrm>
                <a:off x="5048" y="3028"/>
                <a:ext cx="94" cy="41"/>
              </a:xfrm>
              <a:custGeom>
                <a:avLst/>
                <a:gdLst>
                  <a:gd name="T0" fmla="*/ 94 w 281"/>
                  <a:gd name="T1" fmla="*/ 1 h 123"/>
                  <a:gd name="T2" fmla="*/ 77 w 281"/>
                  <a:gd name="T3" fmla="*/ 0 h 123"/>
                  <a:gd name="T4" fmla="*/ 53 w 281"/>
                  <a:gd name="T5" fmla="*/ 4 h 123"/>
                  <a:gd name="T6" fmla="*/ 29 w 281"/>
                  <a:gd name="T7" fmla="*/ 11 h 123"/>
                  <a:gd name="T8" fmla="*/ 17 w 281"/>
                  <a:gd name="T9" fmla="*/ 20 h 123"/>
                  <a:gd name="T10" fmla="*/ 0 w 281"/>
                  <a:gd name="T11" fmla="*/ 41 h 1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1"/>
                  <a:gd name="T19" fmla="*/ 0 h 123"/>
                  <a:gd name="T20" fmla="*/ 281 w 281"/>
                  <a:gd name="T21" fmla="*/ 123 h 1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1" h="123">
                    <a:moveTo>
                      <a:pt x="281" y="3"/>
                    </a:moveTo>
                    <a:lnTo>
                      <a:pt x="229" y="0"/>
                    </a:lnTo>
                    <a:lnTo>
                      <a:pt x="159" y="12"/>
                    </a:lnTo>
                    <a:lnTo>
                      <a:pt x="88" y="34"/>
                    </a:lnTo>
                    <a:lnTo>
                      <a:pt x="50" y="60"/>
                    </a:lnTo>
                    <a:lnTo>
                      <a:pt x="0" y="123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6" name="Freeform 109"/>
              <p:cNvSpPr>
                <a:spLocks/>
              </p:cNvSpPr>
              <p:nvPr/>
            </p:nvSpPr>
            <p:spPr bwMode="auto">
              <a:xfrm>
                <a:off x="4920" y="3088"/>
                <a:ext cx="106" cy="22"/>
              </a:xfrm>
              <a:custGeom>
                <a:avLst/>
                <a:gdLst>
                  <a:gd name="T0" fmla="*/ 106 w 319"/>
                  <a:gd name="T1" fmla="*/ 2 h 68"/>
                  <a:gd name="T2" fmla="*/ 82 w 319"/>
                  <a:gd name="T3" fmla="*/ 0 h 68"/>
                  <a:gd name="T4" fmla="*/ 57 w 319"/>
                  <a:gd name="T5" fmla="*/ 1 h 68"/>
                  <a:gd name="T6" fmla="*/ 36 w 319"/>
                  <a:gd name="T7" fmla="*/ 7 h 68"/>
                  <a:gd name="T8" fmla="*/ 14 w 319"/>
                  <a:gd name="T9" fmla="*/ 13 h 68"/>
                  <a:gd name="T10" fmla="*/ 0 w 319"/>
                  <a:gd name="T11" fmla="*/ 22 h 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9"/>
                  <a:gd name="T19" fmla="*/ 0 h 68"/>
                  <a:gd name="T20" fmla="*/ 319 w 319"/>
                  <a:gd name="T21" fmla="*/ 68 h 6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9" h="68">
                    <a:moveTo>
                      <a:pt x="319" y="5"/>
                    </a:moveTo>
                    <a:lnTo>
                      <a:pt x="247" y="0"/>
                    </a:lnTo>
                    <a:lnTo>
                      <a:pt x="171" y="3"/>
                    </a:lnTo>
                    <a:lnTo>
                      <a:pt x="108" y="21"/>
                    </a:lnTo>
                    <a:lnTo>
                      <a:pt x="42" y="41"/>
                    </a:lnTo>
                    <a:lnTo>
                      <a:pt x="0" y="68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7" name="Freeform 110"/>
              <p:cNvSpPr>
                <a:spLocks/>
              </p:cNvSpPr>
              <p:nvPr/>
            </p:nvSpPr>
            <p:spPr bwMode="auto">
              <a:xfrm>
                <a:off x="5251" y="3010"/>
                <a:ext cx="50" cy="35"/>
              </a:xfrm>
              <a:custGeom>
                <a:avLst/>
                <a:gdLst>
                  <a:gd name="T0" fmla="*/ 50 w 150"/>
                  <a:gd name="T1" fmla="*/ 0 h 103"/>
                  <a:gd name="T2" fmla="*/ 32 w 150"/>
                  <a:gd name="T3" fmla="*/ 4 h 103"/>
                  <a:gd name="T4" fmla="*/ 15 w 150"/>
                  <a:gd name="T5" fmla="*/ 14 h 103"/>
                  <a:gd name="T6" fmla="*/ 0 w 150"/>
                  <a:gd name="T7" fmla="*/ 35 h 10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0"/>
                  <a:gd name="T13" fmla="*/ 0 h 103"/>
                  <a:gd name="T14" fmla="*/ 150 w 150"/>
                  <a:gd name="T15" fmla="*/ 103 h 10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0" h="103">
                    <a:moveTo>
                      <a:pt x="150" y="0"/>
                    </a:moveTo>
                    <a:lnTo>
                      <a:pt x="97" y="12"/>
                    </a:lnTo>
                    <a:lnTo>
                      <a:pt x="45" y="40"/>
                    </a:lnTo>
                    <a:lnTo>
                      <a:pt x="0" y="103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8" name="Freeform 111"/>
              <p:cNvSpPr>
                <a:spLocks/>
              </p:cNvSpPr>
              <p:nvPr/>
            </p:nvSpPr>
            <p:spPr bwMode="auto">
              <a:xfrm>
                <a:off x="5142" y="3082"/>
                <a:ext cx="81" cy="42"/>
              </a:xfrm>
              <a:custGeom>
                <a:avLst/>
                <a:gdLst>
                  <a:gd name="T0" fmla="*/ 81 w 242"/>
                  <a:gd name="T1" fmla="*/ 1 h 124"/>
                  <a:gd name="T2" fmla="*/ 55 w 242"/>
                  <a:gd name="T3" fmla="*/ 0 h 124"/>
                  <a:gd name="T4" fmla="*/ 38 w 242"/>
                  <a:gd name="T5" fmla="*/ 6 h 124"/>
                  <a:gd name="T6" fmla="*/ 20 w 242"/>
                  <a:gd name="T7" fmla="*/ 19 h 124"/>
                  <a:gd name="T8" fmla="*/ 0 w 242"/>
                  <a:gd name="T9" fmla="*/ 42 h 1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2"/>
                  <a:gd name="T16" fmla="*/ 0 h 124"/>
                  <a:gd name="T17" fmla="*/ 242 w 242"/>
                  <a:gd name="T18" fmla="*/ 124 h 1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2" h="124">
                    <a:moveTo>
                      <a:pt x="242" y="3"/>
                    </a:moveTo>
                    <a:lnTo>
                      <a:pt x="165" y="0"/>
                    </a:lnTo>
                    <a:lnTo>
                      <a:pt x="114" y="19"/>
                    </a:lnTo>
                    <a:lnTo>
                      <a:pt x="59" y="57"/>
                    </a:lnTo>
                    <a:lnTo>
                      <a:pt x="0" y="124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9" name="Freeform 112"/>
              <p:cNvSpPr>
                <a:spLocks/>
              </p:cNvSpPr>
              <p:nvPr/>
            </p:nvSpPr>
            <p:spPr bwMode="auto">
              <a:xfrm>
                <a:off x="5262" y="3167"/>
                <a:ext cx="68" cy="32"/>
              </a:xfrm>
              <a:custGeom>
                <a:avLst/>
                <a:gdLst>
                  <a:gd name="T0" fmla="*/ 68 w 205"/>
                  <a:gd name="T1" fmla="*/ 0 h 95"/>
                  <a:gd name="T2" fmla="*/ 51 w 205"/>
                  <a:gd name="T3" fmla="*/ 0 h 95"/>
                  <a:gd name="T4" fmla="*/ 34 w 205"/>
                  <a:gd name="T5" fmla="*/ 5 h 95"/>
                  <a:gd name="T6" fmla="*/ 15 w 205"/>
                  <a:gd name="T7" fmla="*/ 16 h 95"/>
                  <a:gd name="T8" fmla="*/ 0 w 205"/>
                  <a:gd name="T9" fmla="*/ 32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95"/>
                  <a:gd name="T17" fmla="*/ 205 w 205"/>
                  <a:gd name="T18" fmla="*/ 95 h 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95">
                    <a:moveTo>
                      <a:pt x="205" y="0"/>
                    </a:moveTo>
                    <a:lnTo>
                      <a:pt x="155" y="0"/>
                    </a:lnTo>
                    <a:lnTo>
                      <a:pt x="102" y="15"/>
                    </a:lnTo>
                    <a:lnTo>
                      <a:pt x="44" y="48"/>
                    </a:lnTo>
                    <a:lnTo>
                      <a:pt x="0" y="95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0" name="Freeform 113"/>
              <p:cNvSpPr>
                <a:spLocks/>
              </p:cNvSpPr>
              <p:nvPr/>
            </p:nvSpPr>
            <p:spPr bwMode="auto">
              <a:xfrm>
                <a:off x="5139" y="3221"/>
                <a:ext cx="66" cy="33"/>
              </a:xfrm>
              <a:custGeom>
                <a:avLst/>
                <a:gdLst>
                  <a:gd name="T0" fmla="*/ 66 w 199"/>
                  <a:gd name="T1" fmla="*/ 0 h 101"/>
                  <a:gd name="T2" fmla="*/ 42 w 199"/>
                  <a:gd name="T3" fmla="*/ 5 h 101"/>
                  <a:gd name="T4" fmla="*/ 27 w 199"/>
                  <a:gd name="T5" fmla="*/ 10 h 101"/>
                  <a:gd name="T6" fmla="*/ 12 w 199"/>
                  <a:gd name="T7" fmla="*/ 22 h 101"/>
                  <a:gd name="T8" fmla="*/ 0 w 199"/>
                  <a:gd name="T9" fmla="*/ 33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9"/>
                  <a:gd name="T16" fmla="*/ 0 h 101"/>
                  <a:gd name="T17" fmla="*/ 199 w 199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9" h="101">
                    <a:moveTo>
                      <a:pt x="199" y="0"/>
                    </a:moveTo>
                    <a:lnTo>
                      <a:pt x="127" y="14"/>
                    </a:lnTo>
                    <a:lnTo>
                      <a:pt x="81" y="31"/>
                    </a:lnTo>
                    <a:lnTo>
                      <a:pt x="37" y="66"/>
                    </a:lnTo>
                    <a:lnTo>
                      <a:pt x="0" y="101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1" name="Freeform 114"/>
              <p:cNvSpPr>
                <a:spLocks/>
              </p:cNvSpPr>
              <p:nvPr/>
            </p:nvSpPr>
            <p:spPr bwMode="auto">
              <a:xfrm>
                <a:off x="5013" y="2863"/>
                <a:ext cx="98" cy="85"/>
              </a:xfrm>
              <a:custGeom>
                <a:avLst/>
                <a:gdLst>
                  <a:gd name="T0" fmla="*/ 0 w 296"/>
                  <a:gd name="T1" fmla="*/ 85 h 253"/>
                  <a:gd name="T2" fmla="*/ 21 w 296"/>
                  <a:gd name="T3" fmla="*/ 69 h 253"/>
                  <a:gd name="T4" fmla="*/ 48 w 296"/>
                  <a:gd name="T5" fmla="*/ 48 h 253"/>
                  <a:gd name="T6" fmla="*/ 76 w 296"/>
                  <a:gd name="T7" fmla="*/ 24 h 253"/>
                  <a:gd name="T8" fmla="*/ 98 w 296"/>
                  <a:gd name="T9" fmla="*/ 0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3"/>
                  <a:gd name="T17" fmla="*/ 296 w 296"/>
                  <a:gd name="T18" fmla="*/ 253 h 2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3">
                    <a:moveTo>
                      <a:pt x="0" y="253"/>
                    </a:moveTo>
                    <a:lnTo>
                      <a:pt x="63" y="206"/>
                    </a:lnTo>
                    <a:lnTo>
                      <a:pt x="146" y="142"/>
                    </a:lnTo>
                    <a:lnTo>
                      <a:pt x="231" y="72"/>
                    </a:lnTo>
                    <a:lnTo>
                      <a:pt x="296" y="0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2" name="Freeform 115"/>
              <p:cNvSpPr>
                <a:spLocks/>
              </p:cNvSpPr>
              <p:nvPr/>
            </p:nvSpPr>
            <p:spPr bwMode="auto">
              <a:xfrm>
                <a:off x="5016" y="3137"/>
                <a:ext cx="79" cy="32"/>
              </a:xfrm>
              <a:custGeom>
                <a:avLst/>
                <a:gdLst>
                  <a:gd name="T0" fmla="*/ 79 w 237"/>
                  <a:gd name="T1" fmla="*/ 0 h 96"/>
                  <a:gd name="T2" fmla="*/ 51 w 237"/>
                  <a:gd name="T3" fmla="*/ 2 h 96"/>
                  <a:gd name="T4" fmla="*/ 29 w 237"/>
                  <a:gd name="T5" fmla="*/ 8 h 96"/>
                  <a:gd name="T6" fmla="*/ 14 w 237"/>
                  <a:gd name="T7" fmla="*/ 18 h 96"/>
                  <a:gd name="T8" fmla="*/ 0 w 237"/>
                  <a:gd name="T9" fmla="*/ 32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7"/>
                  <a:gd name="T16" fmla="*/ 0 h 96"/>
                  <a:gd name="T17" fmla="*/ 237 w 237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7" h="96">
                    <a:moveTo>
                      <a:pt x="237" y="0"/>
                    </a:moveTo>
                    <a:lnTo>
                      <a:pt x="152" y="5"/>
                    </a:lnTo>
                    <a:lnTo>
                      <a:pt x="88" y="25"/>
                    </a:lnTo>
                    <a:lnTo>
                      <a:pt x="41" y="53"/>
                    </a:lnTo>
                    <a:lnTo>
                      <a:pt x="0" y="96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3" name="Freeform 116"/>
              <p:cNvSpPr>
                <a:spLocks/>
              </p:cNvSpPr>
              <p:nvPr/>
            </p:nvSpPr>
            <p:spPr bwMode="auto">
              <a:xfrm>
                <a:off x="5320" y="3082"/>
                <a:ext cx="66" cy="27"/>
              </a:xfrm>
              <a:custGeom>
                <a:avLst/>
                <a:gdLst>
                  <a:gd name="T0" fmla="*/ 66 w 198"/>
                  <a:gd name="T1" fmla="*/ 5 h 79"/>
                  <a:gd name="T2" fmla="*/ 48 w 198"/>
                  <a:gd name="T3" fmla="*/ 0 h 79"/>
                  <a:gd name="T4" fmla="*/ 32 w 198"/>
                  <a:gd name="T5" fmla="*/ 1 h 79"/>
                  <a:gd name="T6" fmla="*/ 16 w 198"/>
                  <a:gd name="T7" fmla="*/ 9 h 79"/>
                  <a:gd name="T8" fmla="*/ 5 w 198"/>
                  <a:gd name="T9" fmla="*/ 16 h 79"/>
                  <a:gd name="T10" fmla="*/ 0 w 198"/>
                  <a:gd name="T11" fmla="*/ 27 h 7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8"/>
                  <a:gd name="T19" fmla="*/ 0 h 79"/>
                  <a:gd name="T20" fmla="*/ 198 w 198"/>
                  <a:gd name="T21" fmla="*/ 79 h 7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8" h="79">
                    <a:moveTo>
                      <a:pt x="198" y="16"/>
                    </a:moveTo>
                    <a:lnTo>
                      <a:pt x="145" y="0"/>
                    </a:lnTo>
                    <a:lnTo>
                      <a:pt x="97" y="3"/>
                    </a:lnTo>
                    <a:lnTo>
                      <a:pt x="47" y="25"/>
                    </a:lnTo>
                    <a:lnTo>
                      <a:pt x="16" y="47"/>
                    </a:lnTo>
                    <a:lnTo>
                      <a:pt x="0" y="79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4" name="Freeform 117"/>
              <p:cNvSpPr>
                <a:spLocks/>
              </p:cNvSpPr>
              <p:nvPr/>
            </p:nvSpPr>
            <p:spPr bwMode="auto">
              <a:xfrm>
                <a:off x="4928" y="3174"/>
                <a:ext cx="61" cy="24"/>
              </a:xfrm>
              <a:custGeom>
                <a:avLst/>
                <a:gdLst>
                  <a:gd name="T0" fmla="*/ 61 w 184"/>
                  <a:gd name="T1" fmla="*/ 0 h 72"/>
                  <a:gd name="T2" fmla="*/ 51 w 184"/>
                  <a:gd name="T3" fmla="*/ 0 h 72"/>
                  <a:gd name="T4" fmla="*/ 34 w 184"/>
                  <a:gd name="T5" fmla="*/ 2 h 72"/>
                  <a:gd name="T6" fmla="*/ 21 w 184"/>
                  <a:gd name="T7" fmla="*/ 6 h 72"/>
                  <a:gd name="T8" fmla="*/ 13 w 184"/>
                  <a:gd name="T9" fmla="*/ 11 h 72"/>
                  <a:gd name="T10" fmla="*/ 5 w 184"/>
                  <a:gd name="T11" fmla="*/ 18 h 72"/>
                  <a:gd name="T12" fmla="*/ 0 w 184"/>
                  <a:gd name="T13" fmla="*/ 24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4"/>
                  <a:gd name="T22" fmla="*/ 0 h 72"/>
                  <a:gd name="T23" fmla="*/ 184 w 184"/>
                  <a:gd name="T24" fmla="*/ 72 h 7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4" h="72">
                    <a:moveTo>
                      <a:pt x="184" y="0"/>
                    </a:moveTo>
                    <a:lnTo>
                      <a:pt x="153" y="0"/>
                    </a:lnTo>
                    <a:lnTo>
                      <a:pt x="104" y="5"/>
                    </a:lnTo>
                    <a:lnTo>
                      <a:pt x="62" y="17"/>
                    </a:lnTo>
                    <a:lnTo>
                      <a:pt x="40" y="32"/>
                    </a:lnTo>
                    <a:lnTo>
                      <a:pt x="16" y="54"/>
                    </a:lnTo>
                    <a:lnTo>
                      <a:pt x="0" y="72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5" name="Freeform 118"/>
              <p:cNvSpPr>
                <a:spLocks/>
              </p:cNvSpPr>
              <p:nvPr/>
            </p:nvSpPr>
            <p:spPr bwMode="auto">
              <a:xfrm>
                <a:off x="4839" y="3054"/>
                <a:ext cx="12" cy="26"/>
              </a:xfrm>
              <a:custGeom>
                <a:avLst/>
                <a:gdLst>
                  <a:gd name="T0" fmla="*/ 0 w 38"/>
                  <a:gd name="T1" fmla="*/ 26 h 78"/>
                  <a:gd name="T2" fmla="*/ 4 w 38"/>
                  <a:gd name="T3" fmla="*/ 11 h 78"/>
                  <a:gd name="T4" fmla="*/ 9 w 38"/>
                  <a:gd name="T5" fmla="*/ 3 h 78"/>
                  <a:gd name="T6" fmla="*/ 12 w 38"/>
                  <a:gd name="T7" fmla="*/ 0 h 7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8"/>
                  <a:gd name="T13" fmla="*/ 0 h 78"/>
                  <a:gd name="T14" fmla="*/ 38 w 38"/>
                  <a:gd name="T15" fmla="*/ 78 h 7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8" h="78">
                    <a:moveTo>
                      <a:pt x="0" y="78"/>
                    </a:moveTo>
                    <a:lnTo>
                      <a:pt x="12" y="32"/>
                    </a:lnTo>
                    <a:lnTo>
                      <a:pt x="28" y="9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6" name="Freeform 119"/>
              <p:cNvSpPr>
                <a:spLocks/>
              </p:cNvSpPr>
              <p:nvPr/>
            </p:nvSpPr>
            <p:spPr bwMode="auto">
              <a:xfrm>
                <a:off x="4684" y="2741"/>
                <a:ext cx="342" cy="89"/>
              </a:xfrm>
              <a:custGeom>
                <a:avLst/>
                <a:gdLst>
                  <a:gd name="T0" fmla="*/ 0 w 1027"/>
                  <a:gd name="T1" fmla="*/ 0 h 266"/>
                  <a:gd name="T2" fmla="*/ 53 w 1027"/>
                  <a:gd name="T3" fmla="*/ 47 h 266"/>
                  <a:gd name="T4" fmla="*/ 90 w 1027"/>
                  <a:gd name="T5" fmla="*/ 68 h 266"/>
                  <a:gd name="T6" fmla="*/ 126 w 1027"/>
                  <a:gd name="T7" fmla="*/ 84 h 266"/>
                  <a:gd name="T8" fmla="*/ 242 w 1027"/>
                  <a:gd name="T9" fmla="*/ 89 h 266"/>
                  <a:gd name="T10" fmla="*/ 289 w 1027"/>
                  <a:gd name="T11" fmla="*/ 79 h 266"/>
                  <a:gd name="T12" fmla="*/ 316 w 1027"/>
                  <a:gd name="T13" fmla="*/ 68 h 266"/>
                  <a:gd name="T14" fmla="*/ 342 w 1027"/>
                  <a:gd name="T15" fmla="*/ 68 h 2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27"/>
                  <a:gd name="T25" fmla="*/ 0 h 266"/>
                  <a:gd name="T26" fmla="*/ 1027 w 1027"/>
                  <a:gd name="T27" fmla="*/ 266 h 2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27" h="266">
                    <a:moveTo>
                      <a:pt x="0" y="0"/>
                    </a:moveTo>
                    <a:lnTo>
                      <a:pt x="158" y="141"/>
                    </a:lnTo>
                    <a:lnTo>
                      <a:pt x="270" y="204"/>
                    </a:lnTo>
                    <a:lnTo>
                      <a:pt x="379" y="250"/>
                    </a:lnTo>
                    <a:lnTo>
                      <a:pt x="727" y="266"/>
                    </a:lnTo>
                    <a:lnTo>
                      <a:pt x="869" y="236"/>
                    </a:lnTo>
                    <a:lnTo>
                      <a:pt x="948" y="204"/>
                    </a:lnTo>
                    <a:lnTo>
                      <a:pt x="1027" y="204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7" name="Freeform 120"/>
              <p:cNvSpPr>
                <a:spLocks/>
              </p:cNvSpPr>
              <p:nvPr/>
            </p:nvSpPr>
            <p:spPr bwMode="auto">
              <a:xfrm>
                <a:off x="4700" y="2762"/>
                <a:ext cx="58" cy="132"/>
              </a:xfrm>
              <a:custGeom>
                <a:avLst/>
                <a:gdLst>
                  <a:gd name="T0" fmla="*/ 0 w 174"/>
                  <a:gd name="T1" fmla="*/ 0 h 396"/>
                  <a:gd name="T2" fmla="*/ 27 w 174"/>
                  <a:gd name="T3" fmla="*/ 37 h 396"/>
                  <a:gd name="T4" fmla="*/ 42 w 174"/>
                  <a:gd name="T5" fmla="*/ 74 h 396"/>
                  <a:gd name="T6" fmla="*/ 48 w 174"/>
                  <a:gd name="T7" fmla="*/ 95 h 396"/>
                  <a:gd name="T8" fmla="*/ 58 w 174"/>
                  <a:gd name="T9" fmla="*/ 132 h 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4"/>
                  <a:gd name="T16" fmla="*/ 0 h 396"/>
                  <a:gd name="T17" fmla="*/ 174 w 174"/>
                  <a:gd name="T18" fmla="*/ 396 h 3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4" h="396">
                    <a:moveTo>
                      <a:pt x="0" y="0"/>
                    </a:moveTo>
                    <a:lnTo>
                      <a:pt x="80" y="111"/>
                    </a:lnTo>
                    <a:lnTo>
                      <a:pt x="127" y="221"/>
                    </a:lnTo>
                    <a:lnTo>
                      <a:pt x="143" y="284"/>
                    </a:lnTo>
                    <a:lnTo>
                      <a:pt x="174" y="396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8" name="Freeform 121"/>
              <p:cNvSpPr>
                <a:spLocks/>
              </p:cNvSpPr>
              <p:nvPr/>
            </p:nvSpPr>
            <p:spPr bwMode="auto">
              <a:xfrm>
                <a:off x="4653" y="2924"/>
                <a:ext cx="331" cy="142"/>
              </a:xfrm>
              <a:custGeom>
                <a:avLst/>
                <a:gdLst>
                  <a:gd name="T0" fmla="*/ 331 w 992"/>
                  <a:gd name="T1" fmla="*/ 0 h 425"/>
                  <a:gd name="T2" fmla="*/ 268 w 992"/>
                  <a:gd name="T3" fmla="*/ 37 h 425"/>
                  <a:gd name="T4" fmla="*/ 226 w 992"/>
                  <a:gd name="T5" fmla="*/ 47 h 425"/>
                  <a:gd name="T6" fmla="*/ 168 w 992"/>
                  <a:gd name="T7" fmla="*/ 68 h 425"/>
                  <a:gd name="T8" fmla="*/ 110 w 992"/>
                  <a:gd name="T9" fmla="*/ 85 h 425"/>
                  <a:gd name="T10" fmla="*/ 57 w 992"/>
                  <a:gd name="T11" fmla="*/ 105 h 425"/>
                  <a:gd name="T12" fmla="*/ 5 w 992"/>
                  <a:gd name="T13" fmla="*/ 132 h 425"/>
                  <a:gd name="T14" fmla="*/ 0 w 992"/>
                  <a:gd name="T15" fmla="*/ 142 h 4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92"/>
                  <a:gd name="T25" fmla="*/ 0 h 425"/>
                  <a:gd name="T26" fmla="*/ 992 w 992"/>
                  <a:gd name="T27" fmla="*/ 425 h 4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92" h="425">
                    <a:moveTo>
                      <a:pt x="992" y="0"/>
                    </a:moveTo>
                    <a:lnTo>
                      <a:pt x="804" y="110"/>
                    </a:lnTo>
                    <a:lnTo>
                      <a:pt x="678" y="141"/>
                    </a:lnTo>
                    <a:lnTo>
                      <a:pt x="504" y="204"/>
                    </a:lnTo>
                    <a:lnTo>
                      <a:pt x="331" y="253"/>
                    </a:lnTo>
                    <a:lnTo>
                      <a:pt x="172" y="315"/>
                    </a:lnTo>
                    <a:lnTo>
                      <a:pt x="15" y="394"/>
                    </a:lnTo>
                    <a:lnTo>
                      <a:pt x="0" y="425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9" name="Freeform 122"/>
              <p:cNvSpPr>
                <a:spLocks/>
              </p:cNvSpPr>
              <p:nvPr/>
            </p:nvSpPr>
            <p:spPr bwMode="auto">
              <a:xfrm>
                <a:off x="5082" y="2939"/>
                <a:ext cx="9" cy="39"/>
              </a:xfrm>
              <a:custGeom>
                <a:avLst/>
                <a:gdLst>
                  <a:gd name="T0" fmla="*/ 6 w 27"/>
                  <a:gd name="T1" fmla="*/ 39 h 116"/>
                  <a:gd name="T2" fmla="*/ 9 w 27"/>
                  <a:gd name="T3" fmla="*/ 29 h 116"/>
                  <a:gd name="T4" fmla="*/ 0 w 27"/>
                  <a:gd name="T5" fmla="*/ 10 h 116"/>
                  <a:gd name="T6" fmla="*/ 0 w 27"/>
                  <a:gd name="T7" fmla="*/ 0 h 1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"/>
                  <a:gd name="T13" fmla="*/ 0 h 116"/>
                  <a:gd name="T14" fmla="*/ 27 w 27"/>
                  <a:gd name="T15" fmla="*/ 116 h 1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" h="116">
                    <a:moveTo>
                      <a:pt x="18" y="116"/>
                    </a:moveTo>
                    <a:lnTo>
                      <a:pt x="27" y="86"/>
                    </a:lnTo>
                    <a:lnTo>
                      <a:pt x="0" y="3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30" name="Freeform 123"/>
              <p:cNvSpPr>
                <a:spLocks/>
              </p:cNvSpPr>
              <p:nvPr/>
            </p:nvSpPr>
            <p:spPr bwMode="auto">
              <a:xfrm>
                <a:off x="5042" y="2814"/>
                <a:ext cx="68" cy="49"/>
              </a:xfrm>
              <a:custGeom>
                <a:avLst/>
                <a:gdLst>
                  <a:gd name="T0" fmla="*/ 0 w 204"/>
                  <a:gd name="T1" fmla="*/ 0 h 149"/>
                  <a:gd name="T2" fmla="*/ 18 w 204"/>
                  <a:gd name="T3" fmla="*/ 15 h 149"/>
                  <a:gd name="T4" fmla="*/ 36 w 204"/>
                  <a:gd name="T5" fmla="*/ 28 h 149"/>
                  <a:gd name="T6" fmla="*/ 68 w 204"/>
                  <a:gd name="T7" fmla="*/ 49 h 1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4"/>
                  <a:gd name="T13" fmla="*/ 0 h 149"/>
                  <a:gd name="T14" fmla="*/ 204 w 204"/>
                  <a:gd name="T15" fmla="*/ 149 h 1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4" h="149">
                    <a:moveTo>
                      <a:pt x="0" y="0"/>
                    </a:moveTo>
                    <a:lnTo>
                      <a:pt x="53" y="47"/>
                    </a:lnTo>
                    <a:lnTo>
                      <a:pt x="107" y="86"/>
                    </a:lnTo>
                    <a:lnTo>
                      <a:pt x="204" y="149"/>
                    </a:lnTo>
                  </a:path>
                </a:pathLst>
              </a:custGeom>
              <a:solidFill>
                <a:srgbClr val="FFDBB7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704636" name="AutoShape 124"/>
          <p:cNvSpPr>
            <a:spLocks noChangeArrowheads="1"/>
          </p:cNvSpPr>
          <p:nvPr/>
        </p:nvSpPr>
        <p:spPr bwMode="auto">
          <a:xfrm>
            <a:off x="1257300" y="628650"/>
            <a:ext cx="5978525" cy="2006600"/>
          </a:xfrm>
          <a:prstGeom prst="cloudCallout">
            <a:avLst>
              <a:gd name="adj1" fmla="val 55417"/>
              <a:gd name="adj2" fmla="val 80343"/>
            </a:avLst>
          </a:prstGeom>
          <a:solidFill>
            <a:srgbClr val="00CCFF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rIns="0">
            <a:spAutoFit/>
          </a:bodyPr>
          <a:lstStyle/>
          <a:p>
            <a:pPr algn="l" eaLnBrk="0" hangingPunct="0">
              <a:lnSpc>
                <a:spcPct val="80000"/>
              </a:lnSpc>
              <a:spcBef>
                <a:spcPct val="20000"/>
              </a:spcBef>
            </a:pPr>
            <a:r>
              <a:rPr lang="zh-CN" altLang="en-US" sz="2400">
                <a:latin typeface="宋体" pitchFamily="2" charset="-122"/>
              </a:rPr>
              <a:t>可口可乐易拉罐的直径和高之比为多少</a:t>
            </a:r>
            <a:r>
              <a:rPr lang="en-US" altLang="zh-CN" sz="2400">
                <a:latin typeface="宋体" pitchFamily="2" charset="-122"/>
              </a:rPr>
              <a:t>? </a:t>
            </a:r>
            <a:r>
              <a:rPr lang="zh-CN" altLang="en-US" sz="2400">
                <a:latin typeface="宋体" pitchFamily="2" charset="-122"/>
              </a:rPr>
              <a:t>它们的形状为什么是这样的呢</a:t>
            </a:r>
            <a:r>
              <a:rPr lang="en-US" altLang="zh-CN" sz="2400">
                <a:latin typeface="宋体" pitchFamily="2" charset="-122"/>
              </a:rPr>
              <a:t>? </a:t>
            </a:r>
          </a:p>
          <a:p>
            <a:endParaRPr lang="en-US" altLang="zh-CN" sz="2400">
              <a:latin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0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636" grpId="0" animBg="1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137</Words>
  <Application>Microsoft Office PowerPoint</Application>
  <PresentationFormat>全屏显示(4:3)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案例（多元函数极值）</vt:lpstr>
      <vt:lpstr>幻灯片 3</vt:lpstr>
      <vt:lpstr>幻灯片 4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1</cp:revision>
  <dcterms:created xsi:type="dcterms:W3CDTF">2018-11-08T02:29:32Z</dcterms:created>
  <dcterms:modified xsi:type="dcterms:W3CDTF">2018-11-08T02:31:56Z</dcterms:modified>
</cp:coreProperties>
</file>